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81" userDrawn="1">
          <p15:clr>
            <a:srgbClr val="A4A3A4"/>
          </p15:clr>
        </p15:guide>
        <p15:guide id="2" pos="89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1" d="100"/>
          <a:sy n="71" d="100"/>
        </p:scale>
        <p:origin x="618" y="60"/>
      </p:cViewPr>
      <p:guideLst>
        <p:guide orient="horz" pos="3181"/>
        <p:guide pos="89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t>3/10/2017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3/10/2017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3/10/2017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3/10/2017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3/10/2017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microsoft.com/office/2007/relationships/hdphoto" Target="../media/hdphoto2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microsoft.com/office/2007/relationships/hdphoto" Target="../media/hdphoto1.wdp"/><Relationship Id="rId1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hyperlink" Target="http://www.econlink.com.ar/sistemas-informacion/definicion/?utm_source=/sistemas-informacion/definicion&amp;utm_medium=CopyText&amp;utm_campaign=econlink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09980" y="0"/>
            <a:ext cx="9966960" cy="2926080"/>
          </a:xfrm>
        </p:spPr>
        <p:txBody>
          <a:bodyPr/>
          <a:lstStyle/>
          <a:p>
            <a:r>
              <a:rPr lang="es-CO" dirty="0" smtClean="0"/>
              <a:t>SISTEMA DE INFORMACIÓN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924682" y="2919824"/>
            <a:ext cx="8767860" cy="1388165"/>
          </a:xfrm>
        </p:spPr>
        <p:txBody>
          <a:bodyPr>
            <a:noAutofit/>
          </a:bodyPr>
          <a:lstStyle/>
          <a:p>
            <a:r>
              <a:rPr lang="es-CO" sz="2000" dirty="0" smtClean="0"/>
              <a:t>Actividad </a:t>
            </a:r>
            <a:r>
              <a:rPr lang="es-CO" sz="2000" dirty="0" smtClean="0"/>
              <a:t>#7</a:t>
            </a:r>
            <a:endParaRPr lang="es-CO" sz="2000" dirty="0" smtClean="0"/>
          </a:p>
          <a:p>
            <a:r>
              <a:rPr lang="es-CO" sz="2000" dirty="0" smtClean="0"/>
              <a:t>Docente</a:t>
            </a:r>
          </a:p>
          <a:p>
            <a:r>
              <a:rPr lang="es-CO" sz="2000" dirty="0"/>
              <a:t>PAOLA ELVIRA ORTEGA </a:t>
            </a:r>
            <a:r>
              <a:rPr lang="es-CO" sz="2000" dirty="0" smtClean="0"/>
              <a:t>JURADO</a:t>
            </a:r>
          </a:p>
          <a:p>
            <a:endParaRPr lang="es-CO" sz="2000" b="1" dirty="0" smtClean="0"/>
          </a:p>
          <a:p>
            <a:r>
              <a:rPr lang="es-CO" sz="2000" b="1" dirty="0" smtClean="0"/>
              <a:t>JUAN CAMILO TAMAYO GIRALDO</a:t>
            </a:r>
          </a:p>
          <a:p>
            <a:r>
              <a:rPr lang="es-CO" sz="2000" b="1" dirty="0" smtClean="0"/>
              <a:t>LUIS </a:t>
            </a:r>
            <a:r>
              <a:rPr lang="es-CO" sz="2000" b="1" dirty="0"/>
              <a:t>FERNANDO MALDONADO </a:t>
            </a:r>
            <a:r>
              <a:rPr lang="es-CO" sz="2000" b="1" dirty="0" smtClean="0"/>
              <a:t>ARANGO</a:t>
            </a:r>
            <a:endParaRPr lang="es-CO" sz="2000" dirty="0"/>
          </a:p>
          <a:p>
            <a:r>
              <a:rPr lang="es-CO" sz="2000" dirty="0" smtClean="0"/>
              <a:t>CATOLICA DEL NORTE</a:t>
            </a:r>
          </a:p>
          <a:p>
            <a:r>
              <a:rPr lang="es-CO" sz="2000" dirty="0" smtClean="0"/>
              <a:t>FUNDACIÓN UNIVERSITARIA</a:t>
            </a:r>
            <a:endParaRPr lang="es-CO" sz="2000" dirty="0"/>
          </a:p>
        </p:txBody>
      </p:sp>
    </p:spTree>
    <p:extLst>
      <p:ext uri="{BB962C8B-B14F-4D97-AF65-F5344CB8AC3E}">
        <p14:creationId xmlns:p14="http://schemas.microsoft.com/office/powerpoint/2010/main" val="3879025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0351" y="340658"/>
            <a:ext cx="9875520" cy="1356360"/>
          </a:xfrm>
        </p:spPr>
        <p:txBody>
          <a:bodyPr/>
          <a:lstStyle/>
          <a:p>
            <a:r>
              <a:rPr lang="es-CO" b="1" dirty="0"/>
              <a:t>ANTECEDENTES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43000" y="1465729"/>
            <a:ext cx="9872871" cy="4773705"/>
          </a:xfrm>
        </p:spPr>
        <p:txBody>
          <a:bodyPr>
            <a:noAutofit/>
          </a:bodyPr>
          <a:lstStyle/>
          <a:p>
            <a:pPr marL="45720" indent="0">
              <a:buNone/>
            </a:pPr>
            <a:r>
              <a:rPr lang="es-CO" sz="1600" dirty="0" smtClean="0"/>
              <a:t>La </a:t>
            </a:r>
            <a:r>
              <a:rPr lang="es-CO" sz="1600" dirty="0"/>
              <a:t>compañía </a:t>
            </a:r>
            <a:r>
              <a:rPr lang="es-CO" sz="1600" b="1" dirty="0"/>
              <a:t>DISTRIBUCIONES MEDELLIN S.A.S</a:t>
            </a:r>
            <a:r>
              <a:rPr lang="es-CO" sz="1600" dirty="0"/>
              <a:t> es la mayor distribuidora de productos de uso industrial a nivel nacional, para su operación cuenta con diferentes tipos sistemas de información que ayudan a soportar los diferentes procesos internos de la compañía.</a:t>
            </a:r>
          </a:p>
          <a:p>
            <a:pPr marL="45720" indent="0">
              <a:buNone/>
            </a:pPr>
            <a:endParaRPr lang="es-CO" sz="1600" dirty="0"/>
          </a:p>
          <a:p>
            <a:pPr marL="45720" indent="0">
              <a:buNone/>
            </a:pPr>
            <a:r>
              <a:rPr lang="es-CO" sz="1600" b="1" dirty="0"/>
              <a:t>DISTRIBUCIONES MEDELLIN S.A.</a:t>
            </a:r>
            <a:r>
              <a:rPr lang="es-CO" sz="1600" dirty="0"/>
              <a:t> ha establecido las siguientes metas para el sistema informático de monitoreo</a:t>
            </a:r>
            <a:r>
              <a:rPr lang="es-CO" sz="1600" dirty="0" smtClean="0"/>
              <a:t>:</a:t>
            </a:r>
            <a:endParaRPr lang="es-CO" sz="1600" dirty="0"/>
          </a:p>
          <a:p>
            <a:pPr lvl="0"/>
            <a:r>
              <a:rPr lang="es-CO" sz="1600" dirty="0"/>
              <a:t>Generar información oportuna a nivel de los componentes de hardware que se involucran en las operaciones de la compañía.</a:t>
            </a:r>
          </a:p>
          <a:p>
            <a:pPr lvl="0"/>
            <a:r>
              <a:rPr lang="es-CO" sz="1600" dirty="0"/>
              <a:t>Generar alertas con base en umbrales preestablecidos de los componentes de hardware que se involucran en las operaciones de la compañía.</a:t>
            </a:r>
          </a:p>
          <a:p>
            <a:pPr lvl="0"/>
            <a:r>
              <a:rPr lang="es-CO" sz="1600" dirty="0"/>
              <a:t>Generar un Panel de control (Dashboard) que permita visualizar de forma fácil y rápida el estado de salud de los principales sistemas de información de la compañía.</a:t>
            </a:r>
          </a:p>
          <a:p>
            <a:pPr lvl="0"/>
            <a:r>
              <a:rPr lang="es-CO" sz="1600" dirty="0"/>
              <a:t>Generar análisis predictivos del uso de los sistemas de información y componentes de hardware.</a:t>
            </a:r>
          </a:p>
          <a:p>
            <a:pPr lvl="0"/>
            <a:r>
              <a:rPr lang="es-CO" sz="1600" dirty="0"/>
              <a:t>Generar información que le permita al negocio tomar acciones.</a:t>
            </a:r>
          </a:p>
          <a:p>
            <a:pPr marL="45720" indent="0">
              <a:buNone/>
            </a:pPr>
            <a:r>
              <a:rPr lang="es-CO" sz="1600" dirty="0"/>
              <a:t/>
            </a:r>
            <a:br>
              <a:rPr lang="es-CO" sz="1600" dirty="0"/>
            </a:br>
            <a:endParaRPr lang="es-CO" sz="1600" dirty="0"/>
          </a:p>
        </p:txBody>
      </p:sp>
    </p:spTree>
    <p:extLst>
      <p:ext uri="{BB962C8B-B14F-4D97-AF65-F5344CB8AC3E}">
        <p14:creationId xmlns:p14="http://schemas.microsoft.com/office/powerpoint/2010/main" val="390551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15" descr="LGO-Splunk-Enterprise-RGB-rev-K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8707" y="794037"/>
            <a:ext cx="6238513" cy="796463"/>
          </a:xfrm>
          <a:prstGeom prst="rect">
            <a:avLst/>
          </a:prstGeom>
        </p:spPr>
      </p:pic>
      <p:sp>
        <p:nvSpPr>
          <p:cNvPr id="9" name="Rectángulo redondeado 8"/>
          <p:cNvSpPr/>
          <p:nvPr/>
        </p:nvSpPr>
        <p:spPr>
          <a:xfrm>
            <a:off x="3105226" y="2487711"/>
            <a:ext cx="6011877" cy="3152850"/>
          </a:xfrm>
          <a:prstGeom prst="roundRect">
            <a:avLst>
              <a:gd name="adj" fmla="val 429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0" name="Marcador de contenido 2"/>
          <p:cNvSpPr>
            <a:spLocks noGrp="1"/>
          </p:cNvSpPr>
          <p:nvPr>
            <p:ph idx="1"/>
          </p:nvPr>
        </p:nvSpPr>
        <p:spPr>
          <a:xfrm>
            <a:off x="3117651" y="2193882"/>
            <a:ext cx="5999451" cy="374133"/>
          </a:xfrm>
        </p:spPr>
        <p:txBody>
          <a:bodyPr>
            <a:normAutofit lnSpcReduction="10000"/>
          </a:bodyPr>
          <a:lstStyle/>
          <a:p>
            <a:pPr marL="45720" indent="0" algn="ctr">
              <a:buNone/>
            </a:pPr>
            <a:r>
              <a:rPr lang="es-CO" dirty="0" smtClean="0"/>
              <a:t>Analizar y procesar</a:t>
            </a:r>
          </a:p>
          <a:p>
            <a:pPr algn="ctr"/>
            <a:endParaRPr lang="es-CO" dirty="0"/>
          </a:p>
        </p:txBody>
      </p:sp>
      <p:sp>
        <p:nvSpPr>
          <p:cNvPr id="12" name="Marcador de contenido 2"/>
          <p:cNvSpPr txBox="1">
            <a:spLocks/>
          </p:cNvSpPr>
          <p:nvPr/>
        </p:nvSpPr>
        <p:spPr>
          <a:xfrm rot="5400000">
            <a:off x="9239113" y="3632546"/>
            <a:ext cx="3664323" cy="37413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 algn="ctr">
              <a:buFont typeface="Corbel" pitchFamily="34" charset="0"/>
              <a:buNone/>
            </a:pPr>
            <a:r>
              <a:rPr lang="es-CO" dirty="0" smtClean="0"/>
              <a:t>Visualizar</a:t>
            </a:r>
          </a:p>
          <a:p>
            <a:pPr algn="ctr"/>
            <a:endParaRPr lang="es-CO" dirty="0"/>
          </a:p>
        </p:txBody>
      </p:sp>
      <p:sp>
        <p:nvSpPr>
          <p:cNvPr id="13" name="Marcador de contenido 2"/>
          <p:cNvSpPr txBox="1">
            <a:spLocks/>
          </p:cNvSpPr>
          <p:nvPr/>
        </p:nvSpPr>
        <p:spPr>
          <a:xfrm>
            <a:off x="-252827" y="2210017"/>
            <a:ext cx="3664323" cy="37413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 algn="ctr">
              <a:buFont typeface="Corbel" pitchFamily="34" charset="0"/>
              <a:buNone/>
            </a:pPr>
            <a:r>
              <a:rPr lang="es-CO" dirty="0" smtClean="0"/>
              <a:t>Conectar</a:t>
            </a:r>
            <a:endParaRPr lang="es-CO" dirty="0"/>
          </a:p>
        </p:txBody>
      </p:sp>
      <p:pic>
        <p:nvPicPr>
          <p:cNvPr id="14" name="Picture 13" descr="datastores-green-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90" y="3589471"/>
            <a:ext cx="344416" cy="344416"/>
          </a:xfrm>
          <a:prstGeom prst="rect">
            <a:avLst/>
          </a:prstGeom>
        </p:spPr>
      </p:pic>
      <p:sp>
        <p:nvSpPr>
          <p:cNvPr id="15" name="TextBox 66"/>
          <p:cNvSpPr txBox="1"/>
          <p:nvPr/>
        </p:nvSpPr>
        <p:spPr>
          <a:xfrm>
            <a:off x="1254386" y="3946005"/>
            <a:ext cx="632363" cy="192543"/>
          </a:xfrm>
          <a:prstGeom prst="rect">
            <a:avLst/>
          </a:prstGeom>
        </p:spPr>
        <p:txBody>
          <a:bodyPr wrap="square" lIns="51426" tIns="25713" rIns="51426" bIns="25713" rtlCol="0">
            <a:spAutoFit/>
          </a:bodyPr>
          <a:lstStyle/>
          <a:p>
            <a:pPr algn="ctr"/>
            <a:r>
              <a:rPr lang="en-US" sz="800" dirty="0" smtClean="0"/>
              <a:t>Databases</a:t>
            </a:r>
          </a:p>
        </p:txBody>
      </p:sp>
      <p:sp>
        <p:nvSpPr>
          <p:cNvPr id="16" name="TextBox 67"/>
          <p:cNvSpPr txBox="1"/>
          <p:nvPr/>
        </p:nvSpPr>
        <p:spPr>
          <a:xfrm>
            <a:off x="1253690" y="4469217"/>
            <a:ext cx="632363" cy="192543"/>
          </a:xfrm>
          <a:prstGeom prst="rect">
            <a:avLst/>
          </a:prstGeom>
        </p:spPr>
        <p:txBody>
          <a:bodyPr wrap="square" lIns="51426" tIns="25713" rIns="51426" bIns="25713" rtlCol="0">
            <a:spAutoFit/>
          </a:bodyPr>
          <a:lstStyle/>
          <a:p>
            <a:pPr algn="ctr"/>
            <a:r>
              <a:rPr lang="en-US" sz="800" dirty="0" smtClean="0"/>
              <a:t>Networks</a:t>
            </a:r>
          </a:p>
        </p:txBody>
      </p:sp>
      <p:pic>
        <p:nvPicPr>
          <p:cNvPr id="17" name="Picture 69" descr="network-blue-2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5264" y="4143906"/>
            <a:ext cx="327800" cy="327800"/>
          </a:xfrm>
          <a:prstGeom prst="rect">
            <a:avLst/>
          </a:prstGeom>
        </p:spPr>
      </p:pic>
      <p:sp>
        <p:nvSpPr>
          <p:cNvPr id="18" name="TextBox 70"/>
          <p:cNvSpPr txBox="1"/>
          <p:nvPr/>
        </p:nvSpPr>
        <p:spPr>
          <a:xfrm>
            <a:off x="1331987" y="3419765"/>
            <a:ext cx="475382" cy="192543"/>
          </a:xfrm>
          <a:prstGeom prst="rect">
            <a:avLst/>
          </a:prstGeom>
        </p:spPr>
        <p:txBody>
          <a:bodyPr wrap="square" lIns="51426" tIns="25713" rIns="51426" bIns="25713" rtlCol="0">
            <a:spAutoFit/>
          </a:bodyPr>
          <a:lstStyle/>
          <a:p>
            <a:pPr algn="ctr"/>
            <a:r>
              <a:rPr lang="en-US" sz="800" dirty="0" smtClean="0"/>
              <a:t>Servers</a:t>
            </a:r>
          </a:p>
        </p:txBody>
      </p:sp>
      <p:pic>
        <p:nvPicPr>
          <p:cNvPr id="19" name="Picture 74" descr="server-black-2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787" y="3120358"/>
            <a:ext cx="312191" cy="312191"/>
          </a:xfrm>
          <a:prstGeom prst="rect">
            <a:avLst/>
          </a:prstGeom>
        </p:spPr>
      </p:pic>
      <p:sp>
        <p:nvSpPr>
          <p:cNvPr id="20" name="TextBox 75"/>
          <p:cNvSpPr txBox="1"/>
          <p:nvPr/>
        </p:nvSpPr>
        <p:spPr>
          <a:xfrm>
            <a:off x="1329237" y="2842209"/>
            <a:ext cx="475382" cy="327964"/>
          </a:xfrm>
          <a:prstGeom prst="rect">
            <a:avLst/>
          </a:prstGeom>
        </p:spPr>
        <p:txBody>
          <a:bodyPr wrap="square" lIns="51426" tIns="25713" rIns="51426" bIns="25713" rtlCol="0">
            <a:spAutoFit/>
          </a:bodyPr>
          <a:lstStyle/>
          <a:p>
            <a:pPr algn="ctr"/>
            <a:r>
              <a:rPr lang="en-US" sz="800" dirty="0" smtClean="0"/>
              <a:t>Web Services</a:t>
            </a:r>
          </a:p>
        </p:txBody>
      </p:sp>
      <p:pic>
        <p:nvPicPr>
          <p:cNvPr id="21" name="Picture 76" descr="globe-lightblue-2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9440" y="2525546"/>
            <a:ext cx="287711" cy="287711"/>
          </a:xfrm>
          <a:prstGeom prst="rect">
            <a:avLst/>
          </a:prstGeom>
        </p:spPr>
      </p:pic>
      <p:sp>
        <p:nvSpPr>
          <p:cNvPr id="25" name="TextBox 81"/>
          <p:cNvSpPr txBox="1"/>
          <p:nvPr/>
        </p:nvSpPr>
        <p:spPr>
          <a:xfrm>
            <a:off x="1260240" y="4915925"/>
            <a:ext cx="632363" cy="327964"/>
          </a:xfrm>
          <a:prstGeom prst="rect">
            <a:avLst/>
          </a:prstGeom>
        </p:spPr>
        <p:txBody>
          <a:bodyPr wrap="square" lIns="51426" tIns="25713" rIns="51426" bIns="25713" rtlCol="0">
            <a:spAutoFit/>
          </a:bodyPr>
          <a:lstStyle/>
          <a:p>
            <a:pPr algn="ctr"/>
            <a:r>
              <a:rPr lang="en-US" sz="800" dirty="0" smtClean="0"/>
              <a:t>Custom</a:t>
            </a:r>
          </a:p>
          <a:p>
            <a:pPr algn="ctr"/>
            <a:r>
              <a:rPr lang="en-US" sz="800" dirty="0" smtClean="0"/>
              <a:t>Applications</a:t>
            </a:r>
          </a:p>
        </p:txBody>
      </p:sp>
      <p:pic>
        <p:nvPicPr>
          <p:cNvPr id="26" name="Picture 82" descr="app-alt-orange-2x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5775" y="4649473"/>
            <a:ext cx="374183" cy="267274"/>
          </a:xfrm>
          <a:prstGeom prst="rect">
            <a:avLst/>
          </a:prstGeom>
        </p:spPr>
      </p:pic>
      <p:sp>
        <p:nvSpPr>
          <p:cNvPr id="27" name="TextBox 83"/>
          <p:cNvSpPr txBox="1"/>
          <p:nvPr/>
        </p:nvSpPr>
        <p:spPr>
          <a:xfrm>
            <a:off x="1329237" y="5518540"/>
            <a:ext cx="475382" cy="192543"/>
          </a:xfrm>
          <a:prstGeom prst="rect">
            <a:avLst/>
          </a:prstGeom>
        </p:spPr>
        <p:txBody>
          <a:bodyPr wrap="square" lIns="51426" tIns="25713" rIns="51426" bIns="25713" rtlCol="0">
            <a:spAutoFit/>
          </a:bodyPr>
          <a:lstStyle/>
          <a:p>
            <a:pPr algn="ctr"/>
            <a:r>
              <a:rPr lang="en-US" sz="800" dirty="0" smtClean="0"/>
              <a:t>Security</a:t>
            </a:r>
          </a:p>
        </p:txBody>
      </p:sp>
      <p:pic>
        <p:nvPicPr>
          <p:cNvPr id="28" name="Picture 84" descr="lock-gray-2.png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2925" y="5204312"/>
            <a:ext cx="231801" cy="324521"/>
          </a:xfrm>
          <a:prstGeom prst="rect">
            <a:avLst/>
          </a:prstGeom>
        </p:spPr>
      </p:pic>
      <p:grpSp>
        <p:nvGrpSpPr>
          <p:cNvPr id="38" name="Grupo 37"/>
          <p:cNvGrpSpPr/>
          <p:nvPr/>
        </p:nvGrpSpPr>
        <p:grpSpPr>
          <a:xfrm>
            <a:off x="9827802" y="3047854"/>
            <a:ext cx="1063625" cy="815975"/>
            <a:chOff x="10298447" y="4122773"/>
            <a:chExt cx="1063625" cy="815975"/>
          </a:xfrm>
        </p:grpSpPr>
        <p:sp>
          <p:nvSpPr>
            <p:cNvPr id="30" name="Rounded Rectangle 47"/>
            <p:cNvSpPr/>
            <p:nvPr/>
          </p:nvSpPr>
          <p:spPr>
            <a:xfrm>
              <a:off x="10298447" y="4122773"/>
              <a:ext cx="1063625" cy="815975"/>
            </a:xfrm>
            <a:prstGeom prst="roundRect">
              <a:avLst>
                <a:gd name="adj" fmla="val 11347"/>
              </a:avLst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27432" rIns="0" anchor="t" anchorCtr="0"/>
            <a:lstStyle/>
            <a:p>
              <a:pPr algn="ctr">
                <a:lnSpc>
                  <a:spcPct val="80000"/>
                </a:lnSpc>
              </a:pPr>
              <a:r>
                <a:rPr lang="en-US" sz="1400" dirty="0"/>
                <a:t>Data </a:t>
              </a:r>
              <a:br>
                <a:rPr lang="en-US" sz="1400" dirty="0"/>
              </a:br>
              <a:r>
                <a:rPr lang="en-US" sz="1400" dirty="0"/>
                <a:t>Analysts </a:t>
              </a:r>
            </a:p>
          </p:txBody>
        </p:sp>
        <p:pic>
          <p:nvPicPr>
            <p:cNvPr id="33" name="Picture 85" descr="person-blue-2.png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97063" y="4603165"/>
              <a:ext cx="266392" cy="291367"/>
            </a:xfrm>
            <a:prstGeom prst="rect">
              <a:avLst/>
            </a:prstGeom>
          </p:spPr>
        </p:pic>
      </p:grpSp>
      <p:grpSp>
        <p:nvGrpSpPr>
          <p:cNvPr id="37" name="Grupo 36"/>
          <p:cNvGrpSpPr/>
          <p:nvPr/>
        </p:nvGrpSpPr>
        <p:grpSpPr>
          <a:xfrm>
            <a:off x="9827802" y="2165007"/>
            <a:ext cx="1063625" cy="815975"/>
            <a:chOff x="2369903" y="1078751"/>
            <a:chExt cx="1063625" cy="815975"/>
          </a:xfrm>
        </p:grpSpPr>
        <p:sp>
          <p:nvSpPr>
            <p:cNvPr id="29" name="Rounded Rectangle 4"/>
            <p:cNvSpPr/>
            <p:nvPr/>
          </p:nvSpPr>
          <p:spPr>
            <a:xfrm>
              <a:off x="2369903" y="1078751"/>
              <a:ext cx="1063625" cy="815975"/>
            </a:xfrm>
            <a:prstGeom prst="roundRect">
              <a:avLst>
                <a:gd name="adj" fmla="val 11347"/>
              </a:avLst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rIns="0" anchor="t" anchorCtr="0"/>
            <a:lstStyle/>
            <a:p>
              <a:pPr algn="ctr">
                <a:lnSpc>
                  <a:spcPct val="80000"/>
                </a:lnSpc>
                <a:defRPr/>
              </a:pPr>
              <a:r>
                <a:rPr lang="en-US" sz="1400" dirty="0"/>
                <a:t>IT users </a:t>
              </a:r>
              <a:endParaRPr lang="en-US" sz="1400" b="1" dirty="0">
                <a:solidFill>
                  <a:schemeClr val="bg1"/>
                </a:solidFill>
                <a:cs typeface="Calibri"/>
              </a:endParaRPr>
            </a:p>
          </p:txBody>
        </p:sp>
        <p:pic>
          <p:nvPicPr>
            <p:cNvPr id="34" name="Picture 86" descr="person-green-2.png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64602" y="1528198"/>
              <a:ext cx="276003" cy="301879"/>
            </a:xfrm>
            <a:prstGeom prst="rect">
              <a:avLst/>
            </a:prstGeom>
          </p:spPr>
        </p:pic>
      </p:grpSp>
      <p:grpSp>
        <p:nvGrpSpPr>
          <p:cNvPr id="42" name="Grupo 41"/>
          <p:cNvGrpSpPr/>
          <p:nvPr/>
        </p:nvGrpSpPr>
        <p:grpSpPr>
          <a:xfrm>
            <a:off x="9826215" y="4824586"/>
            <a:ext cx="1065212" cy="815975"/>
            <a:chOff x="10298447" y="6017257"/>
            <a:chExt cx="1065212" cy="815975"/>
          </a:xfrm>
        </p:grpSpPr>
        <p:sp>
          <p:nvSpPr>
            <p:cNvPr id="32" name="Rounded Rectangle 49"/>
            <p:cNvSpPr/>
            <p:nvPr/>
          </p:nvSpPr>
          <p:spPr>
            <a:xfrm>
              <a:off x="10298447" y="6017257"/>
              <a:ext cx="1065212" cy="815975"/>
            </a:xfrm>
            <a:prstGeom prst="roundRect">
              <a:avLst>
                <a:gd name="adj" fmla="val 12107"/>
              </a:avLst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27432" rIns="0" anchor="t" anchorCtr="0"/>
            <a:lstStyle/>
            <a:p>
              <a:pPr algn="ctr">
                <a:lnSpc>
                  <a:spcPct val="80000"/>
                </a:lnSpc>
              </a:pPr>
              <a:r>
                <a:rPr lang="en-US" sz="1400" dirty="0"/>
                <a:t>Business Users </a:t>
              </a:r>
            </a:p>
          </p:txBody>
        </p:sp>
        <p:pic>
          <p:nvPicPr>
            <p:cNvPr id="35" name="Picture 87" descr="person-gray-2.png"/>
            <p:cNvPicPr>
              <a:picLocks noChangeAspect="1"/>
            </p:cNvPicPr>
            <p:nvPr/>
          </p:nvPicPr>
          <p:blipFill>
            <a:blip r:embed="rId12"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brightnessContrast brigh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65361" y="6470123"/>
              <a:ext cx="261708" cy="286243"/>
            </a:xfrm>
            <a:prstGeom prst="rect">
              <a:avLst/>
            </a:prstGeom>
          </p:spPr>
        </p:pic>
      </p:grpSp>
      <p:grpSp>
        <p:nvGrpSpPr>
          <p:cNvPr id="41" name="Grupo 40"/>
          <p:cNvGrpSpPr/>
          <p:nvPr/>
        </p:nvGrpSpPr>
        <p:grpSpPr>
          <a:xfrm>
            <a:off x="9827802" y="3928901"/>
            <a:ext cx="1065213" cy="815975"/>
            <a:chOff x="11147493" y="5011550"/>
            <a:chExt cx="1065213" cy="815975"/>
          </a:xfrm>
        </p:grpSpPr>
        <p:sp>
          <p:nvSpPr>
            <p:cNvPr id="31" name="Rounded Rectangle 48"/>
            <p:cNvSpPr/>
            <p:nvPr/>
          </p:nvSpPr>
          <p:spPr>
            <a:xfrm>
              <a:off x="11147493" y="5011550"/>
              <a:ext cx="1065213" cy="815975"/>
            </a:xfrm>
            <a:prstGeom prst="roundRect">
              <a:avLst>
                <a:gd name="adj" fmla="val 11347"/>
              </a:avLst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27432" rIns="0" anchor="t" anchorCtr="0"/>
            <a:lstStyle/>
            <a:p>
              <a:pPr algn="ctr">
                <a:lnSpc>
                  <a:spcPct val="80000"/>
                </a:lnSpc>
              </a:pPr>
              <a:r>
                <a:rPr lang="en-US" sz="1400" dirty="0"/>
                <a:t>Security Analysts </a:t>
              </a:r>
            </a:p>
          </p:txBody>
        </p:sp>
        <p:pic>
          <p:nvPicPr>
            <p:cNvPr id="36" name="Picture 88" descr="person-lightblue-2.png"/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44056" y="5426806"/>
              <a:ext cx="272085" cy="297594"/>
            </a:xfrm>
            <a:prstGeom prst="rect">
              <a:avLst/>
            </a:prstGeom>
          </p:spPr>
        </p:pic>
      </p:grpSp>
      <p:sp>
        <p:nvSpPr>
          <p:cNvPr id="43" name="Right Arrow 12"/>
          <p:cNvSpPr/>
          <p:nvPr/>
        </p:nvSpPr>
        <p:spPr>
          <a:xfrm>
            <a:off x="1886053" y="3432549"/>
            <a:ext cx="1159245" cy="114241"/>
          </a:xfrm>
          <a:prstGeom prst="rightArrow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44" name="Right Arrow 12"/>
          <p:cNvSpPr/>
          <p:nvPr/>
        </p:nvSpPr>
        <p:spPr>
          <a:xfrm>
            <a:off x="1878746" y="4080325"/>
            <a:ext cx="1159245" cy="114241"/>
          </a:xfrm>
          <a:prstGeom prst="rightArrow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45" name="Right Arrow 12"/>
          <p:cNvSpPr/>
          <p:nvPr/>
        </p:nvSpPr>
        <p:spPr>
          <a:xfrm>
            <a:off x="1892043" y="4744876"/>
            <a:ext cx="1159245" cy="114241"/>
          </a:xfrm>
          <a:prstGeom prst="rightArrow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47" name="CuadroTexto 46"/>
          <p:cNvSpPr txBox="1"/>
          <p:nvPr/>
        </p:nvSpPr>
        <p:spPr>
          <a:xfrm>
            <a:off x="1843547" y="3187532"/>
            <a:ext cx="12522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400" b="1" dirty="0" smtClean="0"/>
              <a:t>Monitor input</a:t>
            </a:r>
            <a:endParaRPr lang="es-CO" sz="1400" b="1" dirty="0"/>
          </a:p>
        </p:txBody>
      </p:sp>
      <p:sp>
        <p:nvSpPr>
          <p:cNvPr id="48" name="CuadroTexto 47"/>
          <p:cNvSpPr txBox="1"/>
          <p:nvPr/>
        </p:nvSpPr>
        <p:spPr>
          <a:xfrm>
            <a:off x="1792134" y="3810282"/>
            <a:ext cx="13488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400" b="1" dirty="0" smtClean="0"/>
              <a:t>TCP/UDP input</a:t>
            </a:r>
            <a:endParaRPr lang="es-CO" sz="1400" b="1" dirty="0"/>
          </a:p>
        </p:txBody>
      </p:sp>
      <p:sp>
        <p:nvSpPr>
          <p:cNvPr id="49" name="CuadroTexto 48"/>
          <p:cNvSpPr txBox="1"/>
          <p:nvPr/>
        </p:nvSpPr>
        <p:spPr>
          <a:xfrm>
            <a:off x="1781759" y="4496111"/>
            <a:ext cx="12779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400" b="1" dirty="0" err="1" smtClean="0"/>
              <a:t>Scripted</a:t>
            </a:r>
            <a:r>
              <a:rPr lang="es-CO" sz="1400" b="1" dirty="0" smtClean="0"/>
              <a:t> input</a:t>
            </a:r>
            <a:endParaRPr lang="es-CO" sz="1400" b="1" dirty="0"/>
          </a:p>
        </p:txBody>
      </p:sp>
      <p:sp>
        <p:nvSpPr>
          <p:cNvPr id="50" name="Rectángulo redondeado 49"/>
          <p:cNvSpPr/>
          <p:nvPr/>
        </p:nvSpPr>
        <p:spPr>
          <a:xfrm>
            <a:off x="3240741" y="2716310"/>
            <a:ext cx="833718" cy="280223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CO" b="1" dirty="0" err="1" smtClean="0"/>
              <a:t>Parsing</a:t>
            </a:r>
            <a:r>
              <a:rPr lang="es-CO" b="1" dirty="0" smtClean="0"/>
              <a:t> </a:t>
            </a:r>
            <a:r>
              <a:rPr lang="es-CO" b="1" dirty="0" err="1" smtClean="0"/>
              <a:t>Queue</a:t>
            </a:r>
            <a:endParaRPr lang="es-CO" b="1" dirty="0"/>
          </a:p>
        </p:txBody>
      </p:sp>
      <p:sp>
        <p:nvSpPr>
          <p:cNvPr id="51" name="Rectángulo redondeado 50"/>
          <p:cNvSpPr/>
          <p:nvPr/>
        </p:nvSpPr>
        <p:spPr>
          <a:xfrm>
            <a:off x="4511824" y="2689416"/>
            <a:ext cx="3172280" cy="28022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 err="1" smtClean="0"/>
              <a:t>Parsing</a:t>
            </a:r>
            <a:r>
              <a:rPr lang="es-CO" b="1" dirty="0" smtClean="0"/>
              <a:t> Pipeline</a:t>
            </a:r>
          </a:p>
          <a:p>
            <a:pPr algn="ctr"/>
            <a:endParaRPr lang="es-CO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 smtClean="0"/>
              <a:t>Eventos y orígenes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 err="1" smtClean="0"/>
              <a:t>Normalizacion</a:t>
            </a:r>
            <a:r>
              <a:rPr lang="es-CO" dirty="0" smtClean="0"/>
              <a:t> de caracteres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 smtClean="0"/>
              <a:t>Rompimiento de líneas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 smtClean="0"/>
              <a:t>Identificación de tiempo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 smtClean="0"/>
              <a:t>Transformación </a:t>
            </a:r>
          </a:p>
        </p:txBody>
      </p:sp>
      <p:sp>
        <p:nvSpPr>
          <p:cNvPr id="52" name="Rectángulo redondeado 51"/>
          <p:cNvSpPr/>
          <p:nvPr/>
        </p:nvSpPr>
        <p:spPr>
          <a:xfrm>
            <a:off x="8135246" y="2689726"/>
            <a:ext cx="833718" cy="280223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CO" b="1" dirty="0" err="1" smtClean="0"/>
              <a:t>Index</a:t>
            </a:r>
            <a:r>
              <a:rPr lang="es-CO" b="1" dirty="0" smtClean="0"/>
              <a:t> </a:t>
            </a:r>
            <a:r>
              <a:rPr lang="es-CO" b="1" dirty="0" err="1" smtClean="0"/>
              <a:t>Queue</a:t>
            </a:r>
            <a:endParaRPr lang="es-CO" b="1" dirty="0"/>
          </a:p>
        </p:txBody>
      </p:sp>
      <p:sp>
        <p:nvSpPr>
          <p:cNvPr id="54" name="Right Arrow 12"/>
          <p:cNvSpPr/>
          <p:nvPr/>
        </p:nvSpPr>
        <p:spPr>
          <a:xfrm>
            <a:off x="7709724" y="3878703"/>
            <a:ext cx="412075" cy="455586"/>
          </a:xfrm>
          <a:prstGeom prst="rightArrow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58" name="Abrir llave 57"/>
          <p:cNvSpPr/>
          <p:nvPr/>
        </p:nvSpPr>
        <p:spPr>
          <a:xfrm>
            <a:off x="9495431" y="2156229"/>
            <a:ext cx="225447" cy="348433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9" name="Right Arrow 12"/>
          <p:cNvSpPr/>
          <p:nvPr/>
        </p:nvSpPr>
        <p:spPr>
          <a:xfrm>
            <a:off x="9115286" y="3676349"/>
            <a:ext cx="412075" cy="455586"/>
          </a:xfrm>
          <a:prstGeom prst="rightArrow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60" name="Right Arrow 12"/>
          <p:cNvSpPr/>
          <p:nvPr/>
        </p:nvSpPr>
        <p:spPr>
          <a:xfrm>
            <a:off x="4112269" y="3877732"/>
            <a:ext cx="412075" cy="455586"/>
          </a:xfrm>
          <a:prstGeom prst="rightArrow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8061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Bibliografía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err="1"/>
              <a:t>Laudon</a:t>
            </a:r>
            <a:r>
              <a:rPr lang="es-CO" dirty="0"/>
              <a:t>, K &amp; </a:t>
            </a:r>
            <a:r>
              <a:rPr lang="es-CO" dirty="0" err="1"/>
              <a:t>Laudon</a:t>
            </a:r>
            <a:r>
              <a:rPr lang="es-CO" dirty="0"/>
              <a:t>, J. (2004) Sistemas de Información Gerencial. Octava Edición. México: Editorial Pearson –Prentice Hall</a:t>
            </a:r>
          </a:p>
          <a:p>
            <a:r>
              <a:rPr lang="es-CO" dirty="0" err="1"/>
              <a:t>Senn</a:t>
            </a:r>
            <a:r>
              <a:rPr lang="es-CO" dirty="0"/>
              <a:t> A. James(1992), Sistemas de Información para la Administración, Segunda Edición. México Grupo Editorial </a:t>
            </a:r>
            <a:r>
              <a:rPr lang="es-CO" dirty="0" smtClean="0"/>
              <a:t>Iberoamérica</a:t>
            </a:r>
          </a:p>
          <a:p>
            <a:r>
              <a:rPr lang="es-CO" dirty="0"/>
              <a:t>Sistemas de Información | </a:t>
            </a:r>
            <a:r>
              <a:rPr lang="es-CO" dirty="0" err="1"/>
              <a:t>Econlink</a:t>
            </a:r>
            <a:r>
              <a:rPr lang="es-CO" dirty="0"/>
              <a:t> (Econlink.com.ar - Armando </a:t>
            </a:r>
            <a:r>
              <a:rPr lang="es-CO" dirty="0" err="1"/>
              <a:t>Duany</a:t>
            </a:r>
            <a:r>
              <a:rPr lang="es-CO" dirty="0"/>
              <a:t> </a:t>
            </a:r>
            <a:r>
              <a:rPr lang="es-CO" dirty="0" err="1"/>
              <a:t>Dangel</a:t>
            </a:r>
            <a:r>
              <a:rPr lang="es-CO" dirty="0"/>
              <a:t> - Febrero Del 2010) - </a:t>
            </a:r>
            <a:r>
              <a:rPr lang="es-CO" dirty="0">
                <a:hlinkClick r:id="rId2"/>
              </a:rPr>
              <a:t>http://www.econlink.com.ar/sistemas-informacion/definicion</a:t>
            </a:r>
            <a:endParaRPr lang="es-CO" dirty="0"/>
          </a:p>
          <a:p>
            <a:pPr marL="45720" indent="0">
              <a:buNone/>
            </a:pPr>
            <a:endParaRPr lang="es-CO" dirty="0"/>
          </a:p>
        </p:txBody>
      </p:sp>
      <p:pic>
        <p:nvPicPr>
          <p:cNvPr id="1026" name="Picture 2" descr="http://biblioteca.itson.mx/oa/dip_ago/introduccion_sistemas/img/point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0"/>
            <a:ext cx="95250" cy="9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9172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se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TM03457444[[fn=Base]]</Template>
  <TotalTime>2920</TotalTime>
  <Words>286</Words>
  <Application>Microsoft Office PowerPoint</Application>
  <PresentationFormat>Panorámica</PresentationFormat>
  <Paragraphs>49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Calibri</vt:lpstr>
      <vt:lpstr>Corbel</vt:lpstr>
      <vt:lpstr>Base</vt:lpstr>
      <vt:lpstr>SISTEMA DE INFORMACIÓN</vt:lpstr>
      <vt:lpstr>ANTECEDENTES</vt:lpstr>
      <vt:lpstr>Presentación de PowerPoint</vt:lpstr>
      <vt:lpstr>Bibliografía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DE INFORMACIÓN</dc:title>
  <dc:creator>Luis Fernando Maldonado Arango</dc:creator>
  <cp:lastModifiedBy>Luis Fernando Maldonado Arango</cp:lastModifiedBy>
  <cp:revision>18</cp:revision>
  <dcterms:created xsi:type="dcterms:W3CDTF">2017-02-09T01:17:29Z</dcterms:created>
  <dcterms:modified xsi:type="dcterms:W3CDTF">2017-03-11T00:41:06Z</dcterms:modified>
</cp:coreProperties>
</file>