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88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BD66-55F9-4AE0-833E-A49A7D38DF1B}" type="datetimeFigureOut">
              <a:rPr lang="es-CO" smtClean="0"/>
              <a:t>30/10/2016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FA7-6B7F-45EB-84B0-76333E1921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780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BD66-55F9-4AE0-833E-A49A7D38DF1B}" type="datetimeFigureOut">
              <a:rPr lang="es-CO" smtClean="0"/>
              <a:t>30/10/2016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FA7-6B7F-45EB-84B0-76333E1921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280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BD66-55F9-4AE0-833E-A49A7D38DF1B}" type="datetimeFigureOut">
              <a:rPr lang="es-CO" smtClean="0"/>
              <a:t>30/10/2016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FA7-6B7F-45EB-84B0-76333E1921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3720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BD66-55F9-4AE0-833E-A49A7D38DF1B}" type="datetimeFigureOut">
              <a:rPr lang="es-CO" smtClean="0"/>
              <a:t>30/10/2016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FA7-6B7F-45EB-84B0-76333E1921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4899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BD66-55F9-4AE0-833E-A49A7D38DF1B}" type="datetimeFigureOut">
              <a:rPr lang="es-CO" smtClean="0"/>
              <a:t>30/10/2016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FA7-6B7F-45EB-84B0-76333E1921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2791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BD66-55F9-4AE0-833E-A49A7D38DF1B}" type="datetimeFigureOut">
              <a:rPr lang="es-CO" smtClean="0"/>
              <a:t>30/10/2016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FA7-6B7F-45EB-84B0-76333E1921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8198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BD66-55F9-4AE0-833E-A49A7D38DF1B}" type="datetimeFigureOut">
              <a:rPr lang="es-CO" smtClean="0"/>
              <a:t>30/10/2016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FA7-6B7F-45EB-84B0-76333E1921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5554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BD66-55F9-4AE0-833E-A49A7D38DF1B}" type="datetimeFigureOut">
              <a:rPr lang="es-CO" smtClean="0"/>
              <a:t>30/10/2016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FA7-6B7F-45EB-84B0-76333E1921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3743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BD66-55F9-4AE0-833E-A49A7D38DF1B}" type="datetimeFigureOut">
              <a:rPr lang="es-CO" smtClean="0"/>
              <a:t>30/10/2016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FA7-6B7F-45EB-84B0-76333E1921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421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BD66-55F9-4AE0-833E-A49A7D38DF1B}" type="datetimeFigureOut">
              <a:rPr lang="es-CO" smtClean="0"/>
              <a:t>30/10/2016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1737FA7-6B7F-45EB-84B0-76333E1921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577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BD66-55F9-4AE0-833E-A49A7D38DF1B}" type="datetimeFigureOut">
              <a:rPr lang="es-CO" smtClean="0"/>
              <a:t>30/10/2016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FA7-6B7F-45EB-84B0-76333E1921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367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BD66-55F9-4AE0-833E-A49A7D38DF1B}" type="datetimeFigureOut">
              <a:rPr lang="es-CO" smtClean="0"/>
              <a:t>30/10/2016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FA7-6B7F-45EB-84B0-76333E1921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622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BD66-55F9-4AE0-833E-A49A7D38DF1B}" type="datetimeFigureOut">
              <a:rPr lang="es-CO" smtClean="0"/>
              <a:t>30/10/2016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FA7-6B7F-45EB-84B0-76333E1921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112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BD66-55F9-4AE0-833E-A49A7D38DF1B}" type="datetimeFigureOut">
              <a:rPr lang="es-CO" smtClean="0"/>
              <a:t>30/10/2016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FA7-6B7F-45EB-84B0-76333E1921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122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BD66-55F9-4AE0-833E-A49A7D38DF1B}" type="datetimeFigureOut">
              <a:rPr lang="es-CO" smtClean="0"/>
              <a:t>30/10/2016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FA7-6B7F-45EB-84B0-76333E1921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987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BD66-55F9-4AE0-833E-A49A7D38DF1B}" type="datetimeFigureOut">
              <a:rPr lang="es-CO" smtClean="0"/>
              <a:t>30/10/2016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FA7-6B7F-45EB-84B0-76333E1921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141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BD66-55F9-4AE0-833E-A49A7D38DF1B}" type="datetimeFigureOut">
              <a:rPr lang="es-CO" smtClean="0"/>
              <a:t>30/10/2016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FA7-6B7F-45EB-84B0-76333E1921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477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EFBD66-55F9-4AE0-833E-A49A7D38DF1B}" type="datetimeFigureOut">
              <a:rPr lang="es-CO" smtClean="0"/>
              <a:t>30/10/2016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737FA7-6B7F-45EB-84B0-76333E1921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196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9.png"/><Relationship Id="rId5" Type="http://schemas.openxmlformats.org/officeDocument/2006/relationships/image" Target="../media/image22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12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19.png"/><Relationship Id="rId5" Type="http://schemas.openxmlformats.org/officeDocument/2006/relationships/image" Target="../media/image30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1.png"/><Relationship Id="rId7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7.png"/><Relationship Id="rId10" Type="http://schemas.openxmlformats.org/officeDocument/2006/relationships/image" Target="../media/image39.png"/><Relationship Id="rId4" Type="http://schemas.openxmlformats.org/officeDocument/2006/relationships/image" Target="../media/image19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297620" y="2085473"/>
            <a:ext cx="7596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 smtClean="0"/>
              <a:t>Resuelva el siguiente sistema de ecuación aplicando la regla de </a:t>
            </a:r>
            <a:r>
              <a:rPr lang="es-CO" sz="2000" u="sng" dirty="0" err="1" smtClean="0"/>
              <a:t>cramer</a:t>
            </a:r>
            <a:endParaRPr lang="es-CO" sz="2000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 5"/>
              <p:cNvSpPr/>
              <p:nvPr/>
            </p:nvSpPr>
            <p:spPr>
              <a:xfrm>
                <a:off x="4859059" y="2795910"/>
                <a:ext cx="2473882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"/>
                          <m:ctrlPr>
                            <a:rPr lang="es-CO" sz="24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sz="240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sz="24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CO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CO" sz="2400" i="0">
                                  <a:latin typeface="Cambria Math" panose="02040503050406030204" pitchFamily="18" charset="0"/>
                                </a:rPr>
                                <m:t>=6</m:t>
                              </m:r>
                            </m:e>
                            <m:e>
                              <m:r>
                                <a:rPr lang="es-CO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CO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CO" sz="2400" i="0">
                                  <a:latin typeface="Cambria Math" panose="02040503050406030204" pitchFamily="18" charset="0"/>
                                </a:rPr>
                                <m:t>=−4</m:t>
                              </m:r>
                            </m:e>
                            <m:e>
                              <m:r>
                                <a:rPr lang="es-CO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CO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CO" sz="2400" i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CO" sz="2400" dirty="0"/>
              </a:p>
            </p:txBody>
          </p:sp>
        </mc:Choice>
        <mc:Fallback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059" y="2795910"/>
                <a:ext cx="2473882" cy="12661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85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/>
              <p:cNvSpPr/>
              <p:nvPr/>
            </p:nvSpPr>
            <p:spPr>
              <a:xfrm>
                <a:off x="1773666" y="2052707"/>
                <a:ext cx="2261004" cy="12263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0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CO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s-CO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CO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e>
                                  <m:e>
                                    <m:r>
                                      <a:rPr lang="es-CO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666" y="2052707"/>
                <a:ext cx="2261004" cy="12263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ángulo 6"/>
              <p:cNvSpPr/>
              <p:nvPr/>
            </p:nvSpPr>
            <p:spPr>
              <a:xfrm>
                <a:off x="4341531" y="2052707"/>
                <a:ext cx="2262351" cy="17177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0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CO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s-CO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r>
                                      <a:rPr lang="es-CO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e>
                                    <m:r>
                                      <a:rPr lang="es-CO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531" y="2052707"/>
                <a:ext cx="2262351" cy="17177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ángulo 8"/>
              <p:cNvSpPr/>
              <p:nvPr/>
            </p:nvSpPr>
            <p:spPr>
              <a:xfrm>
                <a:off x="1773666" y="612826"/>
                <a:ext cx="2043700" cy="1070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"/>
                          <m:ctrlPr>
                            <a:rPr lang="es-CO" sz="20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sz="200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sz="20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=6</m:t>
                              </m:r>
                            </m:e>
                            <m:e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=−4</m:t>
                              </m:r>
                            </m:e>
                            <m:e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666" y="612826"/>
                <a:ext cx="2043700" cy="107054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/>
          <p:cNvSpPr txBox="1"/>
          <p:nvPr/>
        </p:nvSpPr>
        <p:spPr>
          <a:xfrm>
            <a:off x="1773666" y="132418"/>
            <a:ext cx="7596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 smtClean="0"/>
              <a:t>Resuelva el siguiente sistema de ecuación aplicando la regla de </a:t>
            </a:r>
            <a:r>
              <a:rPr lang="es-CO" sz="2000" u="sng" dirty="0" err="1" smtClean="0"/>
              <a:t>cramer</a:t>
            </a:r>
            <a:endParaRPr lang="es-CO" sz="2000" u="sng" dirty="0"/>
          </a:p>
        </p:txBody>
      </p:sp>
      <p:cxnSp>
        <p:nvCxnSpPr>
          <p:cNvPr id="12" name="Conector recto 11"/>
          <p:cNvCxnSpPr/>
          <p:nvPr/>
        </p:nvCxnSpPr>
        <p:spPr>
          <a:xfrm>
            <a:off x="1358153" y="1683375"/>
            <a:ext cx="103138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4949775" y="1683375"/>
            <a:ext cx="16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Regla de </a:t>
            </a:r>
            <a:r>
              <a:rPr lang="es-CO" dirty="0" err="1" smtClean="0"/>
              <a:t>Sarrus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4949775" y="2376053"/>
            <a:ext cx="1559677" cy="541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4949774" y="3201017"/>
            <a:ext cx="1559677" cy="541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ángulo 17"/>
              <p:cNvSpPr/>
              <p:nvPr/>
            </p:nvSpPr>
            <p:spPr>
              <a:xfrm>
                <a:off x="1773666" y="4188914"/>
                <a:ext cx="2262351" cy="17177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0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CO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s-CO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r>
                                      <a:rPr lang="es-CO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e>
                                    <m:r>
                                      <a:rPr lang="es-CO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18" name="Rectá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666" y="4188914"/>
                <a:ext cx="2262351" cy="17177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uadroTexto 18"/>
          <p:cNvSpPr txBox="1"/>
          <p:nvPr/>
        </p:nvSpPr>
        <p:spPr>
          <a:xfrm>
            <a:off x="1773666" y="3847027"/>
            <a:ext cx="291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Operación diagonal principal</a:t>
            </a:r>
            <a:endParaRPr lang="es-CO" dirty="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2650921" y="4592809"/>
            <a:ext cx="941294" cy="6495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2651930" y="4881591"/>
            <a:ext cx="941294" cy="64953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2650921" y="5166849"/>
            <a:ext cx="941294" cy="64953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ángulo 23"/>
              <p:cNvSpPr/>
              <p:nvPr/>
            </p:nvSpPr>
            <p:spPr>
              <a:xfrm>
                <a:off x="8667635" y="3669479"/>
                <a:ext cx="3317960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i="0">
                              <a:latin typeface="Cambria Math" panose="02040503050406030204" pitchFamily="18" charset="0"/>
                            </a:rPr>
                            <m:t>1+1</m:t>
                          </m:r>
                          <m:r>
                            <a:rPr lang="es-CO" sz="20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CO" sz="20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i="0">
                              <a:latin typeface="Cambria Math" panose="02040503050406030204" pitchFamily="18" charset="0"/>
                            </a:rPr>
                            <m:t>1−1−1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s-CO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CO" sz="20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s-CO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24" name="Rectá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635" y="3669479"/>
                <a:ext cx="3317960" cy="101566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ángulo 28"/>
              <p:cNvSpPr/>
              <p:nvPr/>
            </p:nvSpPr>
            <p:spPr>
              <a:xfrm>
                <a:off x="2323496" y="6008982"/>
                <a:ext cx="16153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9" name="Rectángulo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496" y="6008982"/>
                <a:ext cx="161537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uadroTexto 29"/>
          <p:cNvSpPr txBox="1"/>
          <p:nvPr/>
        </p:nvSpPr>
        <p:spPr>
          <a:xfrm>
            <a:off x="4949774" y="3847027"/>
            <a:ext cx="312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Operación diagonal secundaria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ángulo 30"/>
              <p:cNvSpPr/>
              <p:nvPr/>
            </p:nvSpPr>
            <p:spPr>
              <a:xfrm>
                <a:off x="4341531" y="4188914"/>
                <a:ext cx="2262351" cy="17177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0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CO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s-CO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r>
                                      <a:rPr lang="es-CO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e>
                                    <m:r>
                                      <a:rPr lang="es-CO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31" name="Rectá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531" y="4188914"/>
                <a:ext cx="2262351" cy="171771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ángulo 31"/>
              <p:cNvSpPr/>
              <p:nvPr/>
            </p:nvSpPr>
            <p:spPr>
              <a:xfrm>
                <a:off x="4913308" y="6008982"/>
                <a:ext cx="16153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2" name="Rectángul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308" y="6008982"/>
                <a:ext cx="1615378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ector recto de flecha 33"/>
          <p:cNvCxnSpPr/>
          <p:nvPr/>
        </p:nvCxnSpPr>
        <p:spPr>
          <a:xfrm flipH="1">
            <a:off x="5244353" y="4592809"/>
            <a:ext cx="847165" cy="5740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 flipH="1">
            <a:off x="5244353" y="4909253"/>
            <a:ext cx="847165" cy="57404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 flipH="1">
            <a:off x="5244353" y="5256279"/>
            <a:ext cx="847165" cy="57404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ángulo 36"/>
              <p:cNvSpPr/>
              <p:nvPr/>
            </p:nvSpPr>
            <p:spPr>
              <a:xfrm>
                <a:off x="4393646" y="820387"/>
                <a:ext cx="10393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CO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400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>
          <p:sp>
            <p:nvSpPr>
              <p:cNvPr id="37" name="Rectángulo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646" y="820387"/>
                <a:ext cx="1039323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ángulo 37"/>
          <p:cNvSpPr/>
          <p:nvPr/>
        </p:nvSpPr>
        <p:spPr>
          <a:xfrm>
            <a:off x="4393646" y="820387"/>
            <a:ext cx="1146542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508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5" grpId="0"/>
      <p:bldP spid="16" grpId="0" animBg="1"/>
      <p:bldP spid="17" grpId="0" animBg="1"/>
      <p:bldP spid="18" grpId="0"/>
      <p:bldP spid="19" grpId="0"/>
      <p:bldP spid="24" grpId="0"/>
      <p:bldP spid="29" grpId="0"/>
      <p:bldP spid="30" grpId="0"/>
      <p:bldP spid="31" grpId="0"/>
      <p:bldP spid="32" grpId="0"/>
      <p:bldP spid="37" grpId="0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 5"/>
              <p:cNvSpPr/>
              <p:nvPr/>
            </p:nvSpPr>
            <p:spPr>
              <a:xfrm>
                <a:off x="1773666" y="2052707"/>
                <a:ext cx="2473754" cy="1240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0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CO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CO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sz="2000" b="0" i="1" smtClean="0">
                                            <a:latin typeface="Cambria Math" panose="02040503050406030204" pitchFamily="18" charset="0"/>
                                          </a:rPr>
                                          <m:t>  </m:t>
                                        </m:r>
                                        <m:r>
                                          <a:rPr lang="es-CO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s-CO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CO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e>
                                  <m:e>
                                    <m:r>
                                      <a:rPr lang="es-CO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666" y="2052707"/>
                <a:ext cx="2473754" cy="124021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ángulo 6"/>
              <p:cNvSpPr/>
              <p:nvPr/>
            </p:nvSpPr>
            <p:spPr>
              <a:xfrm>
                <a:off x="4341531" y="2052707"/>
                <a:ext cx="2453364" cy="17731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0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CO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CO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s-CO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s-CO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e>
                                    <m:r>
                                      <a:rPr lang="es-CO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531" y="2052707"/>
                <a:ext cx="2453364" cy="17731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ángulo 7"/>
              <p:cNvSpPr/>
              <p:nvPr/>
            </p:nvSpPr>
            <p:spPr>
              <a:xfrm>
                <a:off x="1773666" y="612826"/>
                <a:ext cx="2043700" cy="1070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"/>
                          <m:ctrlPr>
                            <a:rPr lang="es-CO" sz="20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sz="200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sz="20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=6</m:t>
                              </m:r>
                            </m:e>
                            <m:e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=−4</m:t>
                              </m:r>
                            </m:e>
                            <m:e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666" y="612826"/>
                <a:ext cx="2043700" cy="107054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/>
          <p:cNvSpPr txBox="1"/>
          <p:nvPr/>
        </p:nvSpPr>
        <p:spPr>
          <a:xfrm>
            <a:off x="1773666" y="132418"/>
            <a:ext cx="7596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 smtClean="0"/>
              <a:t>Resuelva el siguiente sistema de ecuación aplicando la regla de </a:t>
            </a:r>
            <a:r>
              <a:rPr lang="es-CO" sz="2000" u="sng" dirty="0" err="1" smtClean="0"/>
              <a:t>cramer</a:t>
            </a:r>
            <a:endParaRPr lang="es-CO" sz="2000" u="sng" dirty="0"/>
          </a:p>
        </p:txBody>
      </p:sp>
      <p:cxnSp>
        <p:nvCxnSpPr>
          <p:cNvPr id="10" name="Conector recto 9"/>
          <p:cNvCxnSpPr/>
          <p:nvPr/>
        </p:nvCxnSpPr>
        <p:spPr>
          <a:xfrm>
            <a:off x="1358153" y="1683375"/>
            <a:ext cx="103138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4949775" y="1683375"/>
            <a:ext cx="16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Regla de </a:t>
            </a:r>
            <a:r>
              <a:rPr lang="es-CO" dirty="0" err="1" smtClean="0"/>
              <a:t>Sarrus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5056094" y="2376053"/>
            <a:ext cx="1547788" cy="541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5056094" y="3201017"/>
            <a:ext cx="1547788" cy="541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ángulo 13"/>
              <p:cNvSpPr/>
              <p:nvPr/>
            </p:nvSpPr>
            <p:spPr>
              <a:xfrm>
                <a:off x="1773666" y="4188914"/>
                <a:ext cx="2453364" cy="17731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0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CO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CO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s-CO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s-CO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e>
                                    <m:r>
                                      <a:rPr lang="es-CO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14" name="Rectá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666" y="4188914"/>
                <a:ext cx="2453364" cy="17731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/>
          <p:cNvSpPr txBox="1"/>
          <p:nvPr/>
        </p:nvSpPr>
        <p:spPr>
          <a:xfrm>
            <a:off x="1773666" y="3847027"/>
            <a:ext cx="291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Operación diagonal principal</a:t>
            </a:r>
            <a:endParaRPr lang="es-CO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2815594" y="4671138"/>
            <a:ext cx="891122" cy="5251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2867023" y="4986549"/>
            <a:ext cx="839693" cy="4967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2816222" y="5225065"/>
            <a:ext cx="997412" cy="55570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ángulo 18"/>
              <p:cNvSpPr/>
              <p:nvPr/>
            </p:nvSpPr>
            <p:spPr>
              <a:xfrm>
                <a:off x="8667635" y="3669479"/>
                <a:ext cx="3317960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0" smtClean="0">
                              <a:latin typeface="Cambria Math" panose="02040503050406030204" pitchFamily="18" charset="0"/>
                            </a:rPr>
                            <m:t>6−4+2</m:t>
                          </m:r>
                        </m:e>
                      </m:d>
                      <m:r>
                        <a:rPr lang="es-CO" sz="20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0" smtClean="0">
                              <a:latin typeface="Cambria Math" panose="02040503050406030204" pitchFamily="18" charset="0"/>
                            </a:rPr>
                            <m:t>2−6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s-CO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s-CO" sz="20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20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s-CO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19" name="Rectá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635" y="3669479"/>
                <a:ext cx="3317960" cy="101566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ángulo 19"/>
              <p:cNvSpPr/>
              <p:nvPr/>
            </p:nvSpPr>
            <p:spPr>
              <a:xfrm>
                <a:off x="2323496" y="6008982"/>
                <a:ext cx="16249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s-CO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s-CO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0" name="Rectá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496" y="6008982"/>
                <a:ext cx="162499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uadroTexto 20"/>
          <p:cNvSpPr txBox="1"/>
          <p:nvPr/>
        </p:nvSpPr>
        <p:spPr>
          <a:xfrm>
            <a:off x="4949774" y="3847027"/>
            <a:ext cx="312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Operación diagonal secundaria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ángulo 21"/>
              <p:cNvSpPr/>
              <p:nvPr/>
            </p:nvSpPr>
            <p:spPr>
              <a:xfrm>
                <a:off x="4341531" y="4188914"/>
                <a:ext cx="2453364" cy="17731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0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CO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CO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s-CO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s-CO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e>
                                    <m:r>
                                      <a:rPr lang="es-CO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22" name="Rectángul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531" y="4188914"/>
                <a:ext cx="2453364" cy="177311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ángulo 22"/>
              <p:cNvSpPr/>
              <p:nvPr/>
            </p:nvSpPr>
            <p:spPr>
              <a:xfrm>
                <a:off x="4913308" y="6008982"/>
                <a:ext cx="16153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CO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s-CO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3" name="Rectángu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308" y="6008982"/>
                <a:ext cx="1615378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recto de flecha 23"/>
          <p:cNvCxnSpPr/>
          <p:nvPr/>
        </p:nvCxnSpPr>
        <p:spPr>
          <a:xfrm flipH="1">
            <a:off x="5432969" y="4659821"/>
            <a:ext cx="847166" cy="4647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H="1">
            <a:off x="5432969" y="4974131"/>
            <a:ext cx="847167" cy="492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H="1">
            <a:off x="5432969" y="5234921"/>
            <a:ext cx="847167" cy="54584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ángulo 26"/>
              <p:cNvSpPr/>
              <p:nvPr/>
            </p:nvSpPr>
            <p:spPr>
              <a:xfrm>
                <a:off x="4393646" y="820387"/>
                <a:ext cx="10393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CO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400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>
          <p:sp>
            <p:nvSpPr>
              <p:cNvPr id="27" name="Rectá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646" y="820387"/>
                <a:ext cx="1039323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ángulo 35"/>
              <p:cNvSpPr/>
              <p:nvPr/>
            </p:nvSpPr>
            <p:spPr>
              <a:xfrm>
                <a:off x="5449686" y="819934"/>
                <a:ext cx="10647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CO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400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>
          <p:sp>
            <p:nvSpPr>
              <p:cNvPr id="36" name="Rectángulo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686" y="819934"/>
                <a:ext cx="1064779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ángulo 36"/>
          <p:cNvSpPr/>
          <p:nvPr/>
        </p:nvSpPr>
        <p:spPr>
          <a:xfrm>
            <a:off x="5408804" y="834233"/>
            <a:ext cx="1146542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653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2" grpId="0" animBg="1"/>
      <p:bldP spid="13" grpId="0" animBg="1"/>
      <p:bldP spid="14" grpId="0"/>
      <p:bldP spid="15" grpId="0"/>
      <p:bldP spid="19" grpId="0"/>
      <p:bldP spid="20" grpId="0"/>
      <p:bldP spid="21" grpId="0"/>
      <p:bldP spid="22" grpId="0"/>
      <p:bldP spid="23" grpId="0"/>
      <p:bldP spid="36" grpId="0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ángulo 17"/>
              <p:cNvSpPr/>
              <p:nvPr/>
            </p:nvSpPr>
            <p:spPr>
              <a:xfrm>
                <a:off x="1773666" y="2052707"/>
                <a:ext cx="2376869" cy="12263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0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s-CO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s-CO" sz="20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CO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s-CO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s-CO" sz="2000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</m:e>
                                  <m:e>
                                    <m:r>
                                      <a:rPr lang="es-CO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18" name="Rectá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666" y="2052707"/>
                <a:ext cx="2376869" cy="12263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ángulo 18"/>
              <p:cNvSpPr/>
              <p:nvPr/>
            </p:nvSpPr>
            <p:spPr>
              <a:xfrm>
                <a:off x="4341531" y="2052707"/>
                <a:ext cx="2288960" cy="17724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0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s-CO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s-CO" sz="20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CO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s-CO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s-CO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19" name="Rectá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531" y="2052707"/>
                <a:ext cx="2288960" cy="17724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ángulo 19"/>
              <p:cNvSpPr/>
              <p:nvPr/>
            </p:nvSpPr>
            <p:spPr>
              <a:xfrm>
                <a:off x="1773666" y="612826"/>
                <a:ext cx="2043700" cy="1070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"/>
                          <m:ctrlPr>
                            <a:rPr lang="es-CO" sz="20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sz="200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sz="20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=6</m:t>
                              </m:r>
                            </m:e>
                            <m:e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=−4</m:t>
                              </m:r>
                            </m:e>
                            <m:e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20" name="Rectá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666" y="612826"/>
                <a:ext cx="2043700" cy="107054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uadroTexto 20"/>
          <p:cNvSpPr txBox="1"/>
          <p:nvPr/>
        </p:nvSpPr>
        <p:spPr>
          <a:xfrm>
            <a:off x="1773666" y="132418"/>
            <a:ext cx="7596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 smtClean="0"/>
              <a:t>Resuelva el siguiente sistema de ecuación aplicando la regla de </a:t>
            </a:r>
            <a:r>
              <a:rPr lang="es-CO" sz="2000" u="sng" dirty="0" err="1" smtClean="0"/>
              <a:t>cramer</a:t>
            </a:r>
            <a:endParaRPr lang="es-CO" sz="2000" u="sng" dirty="0"/>
          </a:p>
        </p:txBody>
      </p:sp>
      <p:cxnSp>
        <p:nvCxnSpPr>
          <p:cNvPr id="22" name="Conector recto 21"/>
          <p:cNvCxnSpPr/>
          <p:nvPr/>
        </p:nvCxnSpPr>
        <p:spPr>
          <a:xfrm>
            <a:off x="1358153" y="1683375"/>
            <a:ext cx="103138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4949775" y="1683375"/>
            <a:ext cx="16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Regla de </a:t>
            </a:r>
            <a:r>
              <a:rPr lang="es-CO" dirty="0" err="1" smtClean="0"/>
              <a:t>Sarrus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5056094" y="2376053"/>
            <a:ext cx="1547788" cy="541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5056094" y="3201017"/>
            <a:ext cx="1547788" cy="541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ángulo 25"/>
              <p:cNvSpPr/>
              <p:nvPr/>
            </p:nvSpPr>
            <p:spPr>
              <a:xfrm>
                <a:off x="1773666" y="4188914"/>
                <a:ext cx="2288960" cy="17724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0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s-CO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s-CO" sz="20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CO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s-CO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s-CO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26" name="Rectángu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666" y="4188914"/>
                <a:ext cx="2288960" cy="17724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uadroTexto 26"/>
          <p:cNvSpPr txBox="1"/>
          <p:nvPr/>
        </p:nvSpPr>
        <p:spPr>
          <a:xfrm>
            <a:off x="1773666" y="3847027"/>
            <a:ext cx="291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Operación diagonal principal</a:t>
            </a:r>
            <a:endParaRPr lang="es-CO" dirty="0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2760105" y="4697854"/>
            <a:ext cx="826446" cy="4647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>
            <a:off x="2760105" y="4964961"/>
            <a:ext cx="837530" cy="4777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2795516" y="5262676"/>
            <a:ext cx="791035" cy="46346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ángulo 30"/>
              <p:cNvSpPr/>
              <p:nvPr/>
            </p:nvSpPr>
            <p:spPr>
              <a:xfrm>
                <a:off x="8342288" y="3644158"/>
                <a:ext cx="3702680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0" smtClean="0">
                              <a:latin typeface="Cambria Math" panose="02040503050406030204" pitchFamily="18" charset="0"/>
                            </a:rPr>
                            <m:t>−4+2−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s-CO" sz="20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0" smtClean="0">
                              <a:latin typeface="Cambria Math" panose="02040503050406030204" pitchFamily="18" charset="0"/>
                            </a:rPr>
                            <m:t>−4−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2+6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s-CO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0" smtClean="0">
                          <a:latin typeface="Cambria Math" panose="02040503050406030204" pitchFamily="18" charset="0"/>
                        </a:rPr>
                        <m:t>−8</m:t>
                      </m:r>
                      <m:r>
                        <a:rPr lang="es-CO" sz="20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20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s-CO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0" smtClean="0">
                          <a:latin typeface="Cambria Math" panose="02040503050406030204" pitchFamily="18" charset="0"/>
                        </a:rPr>
                        <m:t>−8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31" name="Rectá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288" y="3644158"/>
                <a:ext cx="3702680" cy="101566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ángulo 31"/>
              <p:cNvSpPr/>
              <p:nvPr/>
            </p:nvSpPr>
            <p:spPr>
              <a:xfrm>
                <a:off x="2323496" y="6008982"/>
                <a:ext cx="17981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s-CO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CO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2" name="Rectángul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496" y="6008982"/>
                <a:ext cx="179812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uadroTexto 32"/>
          <p:cNvSpPr txBox="1"/>
          <p:nvPr/>
        </p:nvSpPr>
        <p:spPr>
          <a:xfrm>
            <a:off x="4949774" y="3847027"/>
            <a:ext cx="312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Operación diagonal secundaria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ángulo 33"/>
              <p:cNvSpPr/>
              <p:nvPr/>
            </p:nvSpPr>
            <p:spPr>
              <a:xfrm>
                <a:off x="4341531" y="4188914"/>
                <a:ext cx="2288960" cy="17724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0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s-CO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s-CO" sz="20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CO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s-CO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s-CO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34" name="Rectá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531" y="4188914"/>
                <a:ext cx="2288960" cy="177247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ángulo 34"/>
              <p:cNvSpPr/>
              <p:nvPr/>
            </p:nvSpPr>
            <p:spPr>
              <a:xfrm>
                <a:off x="4913308" y="6008982"/>
                <a:ext cx="17981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s-CO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CO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5" name="Rectá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308" y="6008982"/>
                <a:ext cx="1798121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ector recto de flecha 35"/>
          <p:cNvCxnSpPr/>
          <p:nvPr/>
        </p:nvCxnSpPr>
        <p:spPr>
          <a:xfrm flipH="1">
            <a:off x="5303297" y="4671138"/>
            <a:ext cx="847166" cy="4647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 flipH="1">
            <a:off x="5338482" y="4964961"/>
            <a:ext cx="861930" cy="45420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 flipH="1">
            <a:off x="5338482" y="5262676"/>
            <a:ext cx="845302" cy="44958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ángulo 38"/>
              <p:cNvSpPr/>
              <p:nvPr/>
            </p:nvSpPr>
            <p:spPr>
              <a:xfrm>
                <a:off x="4393646" y="820387"/>
                <a:ext cx="10393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CO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400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>
          <p:sp>
            <p:nvSpPr>
              <p:cNvPr id="39" name="Rectángu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646" y="820387"/>
                <a:ext cx="1039323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ángulo 39"/>
              <p:cNvSpPr/>
              <p:nvPr/>
            </p:nvSpPr>
            <p:spPr>
              <a:xfrm>
                <a:off x="5449686" y="819934"/>
                <a:ext cx="10647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CO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400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>
          <p:sp>
            <p:nvSpPr>
              <p:cNvPr id="40" name="Rectángulo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686" y="819934"/>
                <a:ext cx="1064779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ángulo 47"/>
              <p:cNvSpPr/>
              <p:nvPr/>
            </p:nvSpPr>
            <p:spPr>
              <a:xfrm>
                <a:off x="6514465" y="815212"/>
                <a:ext cx="1303049" cy="490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s-CO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400" b="0" i="0" smtClean="0">
                          <a:latin typeface="Cambria Math" panose="02040503050406030204" pitchFamily="18" charset="0"/>
                        </a:rPr>
                        <m:t>−8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>
          <p:sp>
            <p:nvSpPr>
              <p:cNvPr id="48" name="Rectá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465" y="815212"/>
                <a:ext cx="1303049" cy="490840"/>
              </a:xfrm>
              <a:prstGeom prst="rect">
                <a:avLst/>
              </a:prstGeom>
              <a:blipFill rotWithShape="0">
                <a:blip r:embed="rId1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ángulo 48"/>
          <p:cNvSpPr/>
          <p:nvPr/>
        </p:nvSpPr>
        <p:spPr>
          <a:xfrm>
            <a:off x="6630491" y="860002"/>
            <a:ext cx="1146542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288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3" grpId="0"/>
      <p:bldP spid="24" grpId="0" animBg="1"/>
      <p:bldP spid="25" grpId="0" animBg="1"/>
      <p:bldP spid="26" grpId="0"/>
      <p:bldP spid="27" grpId="0"/>
      <p:bldP spid="31" grpId="0"/>
      <p:bldP spid="32" grpId="0"/>
      <p:bldP spid="33" grpId="0"/>
      <p:bldP spid="34" grpId="0"/>
      <p:bldP spid="35" grpId="0"/>
      <p:bldP spid="48" grpId="0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/>
              <p:cNvSpPr/>
              <p:nvPr/>
            </p:nvSpPr>
            <p:spPr>
              <a:xfrm>
                <a:off x="1773666" y="2052707"/>
                <a:ext cx="2337307" cy="12263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0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s-CO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s-CO" sz="20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r>
                                      <a:rPr lang="es-CO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s-CO" sz="2000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CO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s-CO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s-CO" sz="2000" i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CO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666" y="2052707"/>
                <a:ext cx="2337307" cy="12263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/>
              <p:cNvSpPr/>
              <p:nvPr/>
            </p:nvSpPr>
            <p:spPr>
              <a:xfrm>
                <a:off x="4341531" y="2052707"/>
                <a:ext cx="2338654" cy="1746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0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s-CO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s-CO" sz="20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r>
                                      <a:rPr lang="es-CO" sz="200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CO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s-CO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CO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CO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531" y="2052707"/>
                <a:ext cx="2338654" cy="17465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 5"/>
              <p:cNvSpPr/>
              <p:nvPr/>
            </p:nvSpPr>
            <p:spPr>
              <a:xfrm>
                <a:off x="1773666" y="612826"/>
                <a:ext cx="2043700" cy="1070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"/>
                          <m:ctrlPr>
                            <a:rPr lang="es-CO" sz="20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sz="200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sz="20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=6</m:t>
                              </m:r>
                            </m:e>
                            <m:e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=−4</m:t>
                              </m:r>
                            </m:e>
                            <m:e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666" y="612826"/>
                <a:ext cx="2043700" cy="107054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/>
          <p:cNvSpPr txBox="1"/>
          <p:nvPr/>
        </p:nvSpPr>
        <p:spPr>
          <a:xfrm>
            <a:off x="1773666" y="132418"/>
            <a:ext cx="7596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 smtClean="0"/>
              <a:t>Resuelva el siguiente sistema de ecuación aplicando la regla de </a:t>
            </a:r>
            <a:r>
              <a:rPr lang="es-CO" sz="2000" u="sng" dirty="0" err="1" smtClean="0"/>
              <a:t>cramer</a:t>
            </a:r>
            <a:endParaRPr lang="es-CO" sz="2000" u="sng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1358153" y="1683375"/>
            <a:ext cx="103138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4949775" y="1683375"/>
            <a:ext cx="16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Regla de </a:t>
            </a:r>
            <a:r>
              <a:rPr lang="es-CO" dirty="0" err="1" smtClean="0"/>
              <a:t>Sarrus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5056094" y="2376053"/>
            <a:ext cx="1547788" cy="541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056094" y="3201017"/>
            <a:ext cx="1547788" cy="541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ángulo 11"/>
              <p:cNvSpPr/>
              <p:nvPr/>
            </p:nvSpPr>
            <p:spPr>
              <a:xfrm>
                <a:off x="1773666" y="4188914"/>
                <a:ext cx="2338654" cy="1746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0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s-CO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s-CO" sz="20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r>
                                      <a:rPr lang="es-CO" sz="200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CO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s-CO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CO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CO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666" y="4188914"/>
                <a:ext cx="2338654" cy="17465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/>
          <p:cNvSpPr txBox="1"/>
          <p:nvPr/>
        </p:nvSpPr>
        <p:spPr>
          <a:xfrm>
            <a:off x="1773666" y="3847027"/>
            <a:ext cx="291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Operación diagonal principal</a:t>
            </a:r>
            <a:endParaRPr lang="es-CO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2760105" y="4697854"/>
            <a:ext cx="826446" cy="4647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2760105" y="4964961"/>
            <a:ext cx="837530" cy="4777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2795516" y="5262676"/>
            <a:ext cx="791035" cy="46346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ángulo 16"/>
              <p:cNvSpPr/>
              <p:nvPr/>
            </p:nvSpPr>
            <p:spPr>
              <a:xfrm>
                <a:off x="8342288" y="3644158"/>
                <a:ext cx="3317960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0" smtClean="0">
                              <a:latin typeface="Cambria Math" panose="02040503050406030204" pitchFamily="18" charset="0"/>
                            </a:rPr>
                            <m:t>2+6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d>
                      <m:r>
                        <a:rPr lang="es-CO" sz="20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0" smtClean="0">
                              <a:latin typeface="Cambria Math" panose="02040503050406030204" pitchFamily="18" charset="0"/>
                            </a:rPr>
                            <m:t>6−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4−2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s-CO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0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s-CO" sz="20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20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s-CO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0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17" name="Rectá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288" y="3644158"/>
                <a:ext cx="3317960" cy="101566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ángulo 17"/>
              <p:cNvSpPr/>
              <p:nvPr/>
            </p:nvSpPr>
            <p:spPr>
              <a:xfrm>
                <a:off x="2323496" y="6008982"/>
                <a:ext cx="16249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CO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s-CO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8" name="Rectá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496" y="6008982"/>
                <a:ext cx="162499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uadroTexto 18"/>
          <p:cNvSpPr txBox="1"/>
          <p:nvPr/>
        </p:nvSpPr>
        <p:spPr>
          <a:xfrm>
            <a:off x="4949774" y="3847027"/>
            <a:ext cx="312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Operación diagonal secundaria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ángulo 19"/>
              <p:cNvSpPr/>
              <p:nvPr/>
            </p:nvSpPr>
            <p:spPr>
              <a:xfrm>
                <a:off x="4341531" y="4188914"/>
                <a:ext cx="2288960" cy="17724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0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s-CO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s-CO" sz="20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r>
                                      <a:rPr lang="es-CO" sz="200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CO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s-CO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CO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CO" sz="20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CO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20" name="Rectá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531" y="4188914"/>
                <a:ext cx="2288960" cy="177247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ángulo 20"/>
              <p:cNvSpPr/>
              <p:nvPr/>
            </p:nvSpPr>
            <p:spPr>
              <a:xfrm>
                <a:off x="4913308" y="6008982"/>
                <a:ext cx="16153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s-CO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s-CO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1" name="Rectá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308" y="6008982"/>
                <a:ext cx="1615379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 recto de flecha 21"/>
          <p:cNvCxnSpPr/>
          <p:nvPr/>
        </p:nvCxnSpPr>
        <p:spPr>
          <a:xfrm flipH="1">
            <a:off x="5303297" y="4671138"/>
            <a:ext cx="847166" cy="4647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H="1">
            <a:off x="5338482" y="4964961"/>
            <a:ext cx="861930" cy="45420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H="1">
            <a:off x="5338482" y="5262676"/>
            <a:ext cx="845302" cy="44958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ángulo 24"/>
              <p:cNvSpPr/>
              <p:nvPr/>
            </p:nvSpPr>
            <p:spPr>
              <a:xfrm>
                <a:off x="4393646" y="820387"/>
                <a:ext cx="10393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CO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400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>
          <p:sp>
            <p:nvSpPr>
              <p:cNvPr id="25" name="Rectángul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646" y="820387"/>
                <a:ext cx="1039323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ángulo 25"/>
              <p:cNvSpPr/>
              <p:nvPr/>
            </p:nvSpPr>
            <p:spPr>
              <a:xfrm>
                <a:off x="5449686" y="819934"/>
                <a:ext cx="10647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CO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400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>
          <p:sp>
            <p:nvSpPr>
              <p:cNvPr id="26" name="Rectángu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686" y="819934"/>
                <a:ext cx="1064779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ángulo 26"/>
              <p:cNvSpPr/>
              <p:nvPr/>
            </p:nvSpPr>
            <p:spPr>
              <a:xfrm>
                <a:off x="6514465" y="815212"/>
                <a:ext cx="1303049" cy="490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s-CO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400" b="0" i="0" smtClean="0">
                          <a:latin typeface="Cambria Math" panose="02040503050406030204" pitchFamily="18" charset="0"/>
                        </a:rPr>
                        <m:t>−8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>
          <p:sp>
            <p:nvSpPr>
              <p:cNvPr id="27" name="Rectá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465" y="815212"/>
                <a:ext cx="1303049" cy="490840"/>
              </a:xfrm>
              <a:prstGeom prst="rect">
                <a:avLst/>
              </a:prstGeom>
              <a:blipFill rotWithShape="0">
                <a:blip r:embed="rId1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ángulo 27"/>
              <p:cNvSpPr/>
              <p:nvPr/>
            </p:nvSpPr>
            <p:spPr>
              <a:xfrm>
                <a:off x="7817514" y="823204"/>
                <a:ext cx="12191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s-CO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400" b="0" i="0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>
          <p:sp>
            <p:nvSpPr>
              <p:cNvPr id="28" name="Rectángul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514" y="823204"/>
                <a:ext cx="1219180" cy="4616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ángulo 28"/>
          <p:cNvSpPr/>
          <p:nvPr/>
        </p:nvSpPr>
        <p:spPr>
          <a:xfrm>
            <a:off x="7901241" y="848771"/>
            <a:ext cx="1146542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7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 animBg="1"/>
      <p:bldP spid="11" grpId="0" animBg="1"/>
      <p:bldP spid="12" grpId="0"/>
      <p:bldP spid="13" grpId="0"/>
      <p:bldP spid="17" grpId="0"/>
      <p:bldP spid="18" grpId="0"/>
      <p:bldP spid="19" grpId="0"/>
      <p:bldP spid="20" grpId="0"/>
      <p:bldP spid="21" grpId="0"/>
      <p:bldP spid="28" grpId="0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/>
              <p:cNvSpPr/>
              <p:nvPr/>
            </p:nvSpPr>
            <p:spPr>
              <a:xfrm>
                <a:off x="1773666" y="612826"/>
                <a:ext cx="2043700" cy="1070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"/>
                          <m:ctrlPr>
                            <a:rPr lang="es-CO" sz="20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sz="200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sz="20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=6</m:t>
                              </m:r>
                            </m:e>
                            <m:e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=−4</m:t>
                              </m:r>
                            </m:e>
                            <m:e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CO" sz="2000" i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666" y="612826"/>
                <a:ext cx="2043700" cy="107054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1773666" y="132418"/>
            <a:ext cx="7596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 smtClean="0"/>
              <a:t>Resuelva el siguiente sistema de ecuación aplicando la regla de </a:t>
            </a:r>
            <a:r>
              <a:rPr lang="es-CO" sz="2000" u="sng" dirty="0" err="1" smtClean="0"/>
              <a:t>cramer</a:t>
            </a:r>
            <a:endParaRPr lang="es-CO" sz="2000" u="sng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1358153" y="1683375"/>
            <a:ext cx="103138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ángulo 6"/>
              <p:cNvSpPr/>
              <p:nvPr/>
            </p:nvSpPr>
            <p:spPr>
              <a:xfrm>
                <a:off x="4393646" y="820387"/>
                <a:ext cx="10393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CO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400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646" y="820387"/>
                <a:ext cx="1039323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ángulo 7"/>
              <p:cNvSpPr/>
              <p:nvPr/>
            </p:nvSpPr>
            <p:spPr>
              <a:xfrm>
                <a:off x="5449686" y="819934"/>
                <a:ext cx="10647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CO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400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686" y="819934"/>
                <a:ext cx="1064779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ángulo 8"/>
              <p:cNvSpPr/>
              <p:nvPr/>
            </p:nvSpPr>
            <p:spPr>
              <a:xfrm>
                <a:off x="6514465" y="815212"/>
                <a:ext cx="1303049" cy="490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s-CO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400" b="0" i="0" smtClean="0">
                          <a:latin typeface="Cambria Math" panose="02040503050406030204" pitchFamily="18" charset="0"/>
                        </a:rPr>
                        <m:t>−8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465" y="815212"/>
                <a:ext cx="1303049" cy="490840"/>
              </a:xfrm>
              <a:prstGeom prst="rect">
                <a:avLst/>
              </a:prstGeom>
              <a:blipFill rotWithShape="0"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ángulo 9"/>
              <p:cNvSpPr/>
              <p:nvPr/>
            </p:nvSpPr>
            <p:spPr>
              <a:xfrm>
                <a:off x="7817514" y="823204"/>
                <a:ext cx="12191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s-CO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400" b="0" i="0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514" y="823204"/>
                <a:ext cx="1219180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ángulo 10"/>
              <p:cNvSpPr/>
              <p:nvPr/>
            </p:nvSpPr>
            <p:spPr>
              <a:xfrm>
                <a:off x="1819062" y="2071887"/>
                <a:ext cx="1998304" cy="6717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2400" dirty="0" smtClean="0"/>
                  <a:t>x</a:t>
                </a:r>
                <a14:m>
                  <m:oMath xmlns:m="http://schemas.openxmlformats.org/officeDocument/2006/math">
                    <m:r>
                      <a:rPr lang="es-CO" sz="24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CO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s-CO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CO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s-CO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CO" sz="2400" dirty="0"/>
              </a:p>
            </p:txBody>
          </p:sp>
        </mc:Choice>
        <mc:Fallback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062" y="2071887"/>
                <a:ext cx="1998304" cy="671787"/>
              </a:xfrm>
              <a:prstGeom prst="rect">
                <a:avLst/>
              </a:prstGeom>
              <a:blipFill rotWithShape="0">
                <a:blip r:embed="rId7"/>
                <a:stretch>
                  <a:fillRect l="-4573" b="-181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ángulo 11"/>
              <p:cNvSpPr/>
              <p:nvPr/>
            </p:nvSpPr>
            <p:spPr>
              <a:xfrm>
                <a:off x="4393646" y="2071887"/>
                <a:ext cx="2408673" cy="6941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2400" dirty="0" smtClean="0"/>
                  <a:t>y</a:t>
                </a:r>
                <a14:m>
                  <m:oMath xmlns:m="http://schemas.openxmlformats.org/officeDocument/2006/math">
                    <m:r>
                      <a:rPr lang="es-CO" sz="24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CO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s-CO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CO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s-CO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num>
                      <m:den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endParaRPr lang="es-CO" sz="2400" dirty="0"/>
              </a:p>
            </p:txBody>
          </p:sp>
        </mc:Choice>
        <mc:Fallback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646" y="2071887"/>
                <a:ext cx="2408673" cy="694164"/>
              </a:xfrm>
              <a:prstGeom prst="rect">
                <a:avLst/>
              </a:prstGeom>
              <a:blipFill rotWithShape="0">
                <a:blip r:embed="rId8"/>
                <a:stretch>
                  <a:fillRect l="-4051" b="-175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ángulo 12"/>
              <p:cNvSpPr/>
              <p:nvPr/>
            </p:nvSpPr>
            <p:spPr>
              <a:xfrm>
                <a:off x="7371045" y="2099822"/>
                <a:ext cx="2112117" cy="6717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2400" dirty="0" smtClean="0"/>
                  <a:t>z</a:t>
                </a:r>
                <a14:m>
                  <m:oMath xmlns:m="http://schemas.openxmlformats.org/officeDocument/2006/math">
                    <m:r>
                      <a:rPr lang="es-CO" sz="24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CO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s-CO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CO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s-CO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s-CO" sz="2400" dirty="0"/>
              </a:p>
            </p:txBody>
          </p:sp>
        </mc:Choice>
        <mc:Fallback>
          <p:sp>
            <p:nvSpPr>
              <p:cNvPr id="13" name="Rectá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045" y="2099822"/>
                <a:ext cx="2112117" cy="671787"/>
              </a:xfrm>
              <a:prstGeom prst="rect">
                <a:avLst/>
              </a:prstGeom>
              <a:blipFill rotWithShape="0">
                <a:blip r:embed="rId9"/>
                <a:stretch>
                  <a:fillRect l="-4323" b="-90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ángulo 14"/>
              <p:cNvSpPr/>
              <p:nvPr/>
            </p:nvSpPr>
            <p:spPr>
              <a:xfrm>
                <a:off x="4154669" y="4033039"/>
                <a:ext cx="2886624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"/>
                          <m:ctrlPr>
                            <a:rPr lang="es-CO" sz="24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sz="240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sz="24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CO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(−2)</m:t>
                              </m:r>
                              <m:r>
                                <a:rPr lang="es-CO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s-CO" sz="2400" i="0">
                                  <a:latin typeface="Cambria Math" panose="02040503050406030204" pitchFamily="18" charset="0"/>
                                </a:rPr>
                                <m:t>=6</m:t>
                              </m:r>
                            </m:e>
                            <m:e>
                              <m:r>
                                <a:rPr lang="es-CO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CO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(−2)</m:t>
                              </m:r>
                              <m:r>
                                <a:rPr lang="es-CO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s-CO" sz="2400" i="0">
                                  <a:latin typeface="Cambria Math" panose="02040503050406030204" pitchFamily="18" charset="0"/>
                                </a:rPr>
                                <m:t>=−4</m:t>
                              </m:r>
                            </m:e>
                            <m:e>
                              <m:r>
                                <a:rPr lang="es-CO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CO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(−2)</m:t>
                              </m:r>
                              <m:r>
                                <a:rPr lang="es-CO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s-CO" sz="2400" i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CO" sz="2400" dirty="0"/>
              </a:p>
            </p:txBody>
          </p:sp>
        </mc:Choice>
        <mc:Fallback>
          <p:sp>
            <p:nvSpPr>
              <p:cNvPr id="15" name="Rectá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669" y="4033039"/>
                <a:ext cx="2886624" cy="145296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/>
          <p:cNvSpPr txBox="1"/>
          <p:nvPr/>
        </p:nvSpPr>
        <p:spPr>
          <a:xfrm>
            <a:off x="4501367" y="3392808"/>
            <a:ext cx="21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Prueba sustituyendo.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2228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/>
      <p:bldP spid="1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114</TotalTime>
  <Words>189</Words>
  <Application>Microsoft Office PowerPoint</Application>
  <PresentationFormat>Panorámica</PresentationFormat>
  <Paragraphs>71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Cambria Math</vt:lpstr>
      <vt:lpstr>Corbel</vt:lpstr>
      <vt:lpstr>Parallax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Fernando Maldonado Arango</dc:creator>
  <cp:lastModifiedBy>Luis Fernando Maldonado Arango</cp:lastModifiedBy>
  <cp:revision>14</cp:revision>
  <dcterms:created xsi:type="dcterms:W3CDTF">2016-10-30T18:25:37Z</dcterms:created>
  <dcterms:modified xsi:type="dcterms:W3CDTF">2016-10-30T20:20:37Z</dcterms:modified>
</cp:coreProperties>
</file>