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56" r:id="rId2"/>
    <p:sldId id="280" r:id="rId3"/>
    <p:sldId id="627" r:id="rId4"/>
    <p:sldId id="629" r:id="rId5"/>
    <p:sldId id="578" r:id="rId6"/>
    <p:sldId id="667" r:id="rId7"/>
    <p:sldId id="664" r:id="rId8"/>
    <p:sldId id="669" r:id="rId9"/>
    <p:sldId id="668" r:id="rId10"/>
    <p:sldId id="666" r:id="rId11"/>
    <p:sldId id="636" r:id="rId12"/>
    <p:sldId id="637" r:id="rId13"/>
    <p:sldId id="632" r:id="rId14"/>
    <p:sldId id="638" r:id="rId15"/>
    <p:sldId id="634" r:id="rId16"/>
    <p:sldId id="641" r:id="rId17"/>
    <p:sldId id="640" r:id="rId18"/>
    <p:sldId id="642" r:id="rId19"/>
    <p:sldId id="643" r:id="rId20"/>
    <p:sldId id="646" r:id="rId21"/>
    <p:sldId id="648" r:id="rId22"/>
    <p:sldId id="649" r:id="rId23"/>
    <p:sldId id="650" r:id="rId24"/>
    <p:sldId id="651" r:id="rId25"/>
    <p:sldId id="614" r:id="rId26"/>
    <p:sldId id="653" r:id="rId27"/>
    <p:sldId id="656" r:id="rId28"/>
    <p:sldId id="657" r:id="rId29"/>
    <p:sldId id="655" r:id="rId30"/>
    <p:sldId id="658" r:id="rId31"/>
    <p:sldId id="659" r:id="rId32"/>
    <p:sldId id="661" r:id="rId33"/>
    <p:sldId id="662" r:id="rId34"/>
    <p:sldId id="663" r:id="rId35"/>
    <p:sldId id="623" r:id="rId36"/>
    <p:sldId id="373" r:id="rId3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initials="C" lastIdx="1" clrIdx="0">
    <p:extLst>
      <p:ext uri="{19B8F6BF-5375-455C-9EA6-DF929625EA0E}">
        <p15:presenceInfo xmlns:p15="http://schemas.microsoft.com/office/powerpoint/2012/main" userId="Cheng" providerId="None"/>
      </p:ext>
    </p:extLst>
  </p:cmAuthor>
  <p:cmAuthor id="2" name="luff543" initials="l" lastIdx="1" clrIdx="1">
    <p:extLst>
      <p:ext uri="{19B8F6BF-5375-455C-9EA6-DF929625EA0E}">
        <p15:presenceInfo xmlns:p15="http://schemas.microsoft.com/office/powerpoint/2012/main" userId="76c570ee7a5e853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C00"/>
    <a:srgbClr val="FFE69C"/>
    <a:srgbClr val="FFBD00"/>
    <a:srgbClr val="ED7D30"/>
    <a:srgbClr val="C4C4C4"/>
    <a:srgbClr val="ED7A2C"/>
    <a:srgbClr val="7F7F7F"/>
    <a:srgbClr val="EF8E4B"/>
    <a:srgbClr val="808080"/>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20" autoAdjust="0"/>
    <p:restoredTop sz="66862" autoAdjust="0"/>
  </p:normalViewPr>
  <p:slideViewPr>
    <p:cSldViewPr>
      <p:cViewPr varScale="1">
        <p:scale>
          <a:sx n="76" d="100"/>
          <a:sy n="76" d="100"/>
        </p:scale>
        <p:origin x="2424" y="9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D7F325-CCB8-4335-B998-5944824D7B5B}" type="datetimeFigureOut">
              <a:rPr lang="zh-TW" altLang="en-US" smtClean="0"/>
              <a:pPr/>
              <a:t>2020/10/10</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ABBAF4-2E12-4637-B81D-40C4C16CD9EA}" type="slidenum">
              <a:rPr lang="zh-TW" altLang="en-US" smtClean="0"/>
              <a:pPr/>
              <a:t>‹#›</a:t>
            </a:fld>
            <a:endParaRPr lang="zh-TW" altLang="en-US"/>
          </a:p>
        </p:txBody>
      </p:sp>
    </p:spTree>
    <p:extLst>
      <p:ext uri="{BB962C8B-B14F-4D97-AF65-F5344CB8AC3E}">
        <p14:creationId xmlns:p14="http://schemas.microsoft.com/office/powerpoint/2010/main" val="3696136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aclweb.org/anthology/P16-2034.pdf"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aclweb.org/anthology/P16-2034.pdf"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aclweb.org/anthology/W16-1617.pdf"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www.aclweb.org/anthology/W16-1617.pdf"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The paper to be reported today is </a:t>
            </a:r>
            <a:r>
              <a:rPr lang="en-US" altLang="zh-TW" sz="1200" dirty="0"/>
              <a:t>NERO A Neural Rule Grounding Framework for Label-Efficient Relation Extraction</a:t>
            </a:r>
          </a:p>
          <a:p>
            <a:endParaRPr lang="en-US" altLang="zh-TW" sz="1200" baseline="0" dirty="0"/>
          </a:p>
          <a:p>
            <a:r>
              <a:rPr lang="en-US" altLang="zh-TW" dirty="0"/>
              <a:t>Paper from </a:t>
            </a:r>
            <a:r>
              <a:rPr lang="en-US" altLang="zh-TW" sz="1200" b="0" i="0" kern="1200" dirty="0">
                <a:solidFill>
                  <a:schemeClr val="tx1"/>
                </a:solidFill>
                <a:effectLst/>
                <a:latin typeface="+mn-lt"/>
                <a:ea typeface="+mn-ea"/>
                <a:cs typeface="+mn-cs"/>
              </a:rPr>
              <a:t>WWW</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2020</a:t>
            </a:r>
            <a:endParaRPr lang="en-US" altLang="zh-TW" baseline="0" dirty="0"/>
          </a:p>
        </p:txBody>
      </p:sp>
      <p:sp>
        <p:nvSpPr>
          <p:cNvPr id="4" name="投影片編號版面配置區 3"/>
          <p:cNvSpPr>
            <a:spLocks noGrp="1"/>
          </p:cNvSpPr>
          <p:nvPr>
            <p:ph type="sldNum" sz="quarter" idx="10"/>
          </p:nvPr>
        </p:nvSpPr>
        <p:spPr/>
        <p:txBody>
          <a:bodyPr/>
          <a:lstStyle/>
          <a:p>
            <a:fld id="{ECABBAF4-2E12-4637-B81D-40C4C16CD9EA}" type="slidenum">
              <a:rPr lang="zh-TW" altLang="en-US" smtClean="0"/>
              <a:pPr/>
              <a:t>1</a:t>
            </a:fld>
            <a:endParaRPr lang="zh-TW" altLang="en-US"/>
          </a:p>
        </p:txBody>
      </p:sp>
    </p:spTree>
    <p:extLst>
      <p:ext uri="{BB962C8B-B14F-4D97-AF65-F5344CB8AC3E}">
        <p14:creationId xmlns:p14="http://schemas.microsoft.com/office/powerpoint/2010/main" val="265997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10</a:t>
            </a:fld>
            <a:endParaRPr lang="zh-TW" altLang="en-US"/>
          </a:p>
        </p:txBody>
      </p:sp>
    </p:spTree>
    <p:extLst>
      <p:ext uri="{BB962C8B-B14F-4D97-AF65-F5344CB8AC3E}">
        <p14:creationId xmlns:p14="http://schemas.microsoft.com/office/powerpoint/2010/main" val="133291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lnSpcReduction="10000"/>
          </a:bodyPr>
          <a:lstStyle/>
          <a:p>
            <a:r>
              <a:rPr lang="en-US" altLang="zh-TW" sz="1200" b="0" i="0" kern="1200" dirty="0">
                <a:solidFill>
                  <a:schemeClr val="tx1"/>
                </a:solidFill>
                <a:effectLst/>
                <a:latin typeface="+mn-lt"/>
                <a:ea typeface="+mn-ea"/>
                <a:cs typeface="+mn-cs"/>
              </a:rPr>
              <a:t>Before introducing the method, I will define the problems to be solved in this paper.</a:t>
            </a:r>
            <a:endParaRPr lang="en-US" altLang="zh-TW" dirty="0"/>
          </a:p>
          <a:p>
            <a:r>
              <a:rPr lang="en-US" altLang="zh-TW" dirty="0"/>
              <a:t>(</a:t>
            </a:r>
            <a:r>
              <a:rPr lang="zh-TW" altLang="en-US" dirty="0"/>
              <a:t>在開始介紹方法前，首先先定義該篇論文要解的問題有那些</a:t>
            </a:r>
            <a:r>
              <a:rPr lang="en-US" altLang="zh-TW" dirty="0"/>
              <a:t>)</a:t>
            </a:r>
          </a:p>
          <a:p>
            <a:endParaRPr lang="en-US" altLang="zh-TW" dirty="0"/>
          </a:p>
          <a:p>
            <a:r>
              <a:rPr lang="en-US" altLang="zh-TW" dirty="0"/>
              <a:t>There are two main points</a:t>
            </a:r>
          </a:p>
          <a:p>
            <a:r>
              <a:rPr lang="en-US" altLang="zh-TW" dirty="0"/>
              <a:t>(</a:t>
            </a:r>
            <a:r>
              <a:rPr lang="zh-TW" altLang="en-US" dirty="0"/>
              <a:t>主要有兩點</a:t>
            </a:r>
            <a:r>
              <a:rPr lang="en-US" altLang="zh-TW" dirty="0"/>
              <a:t>)</a:t>
            </a:r>
          </a:p>
          <a:p>
            <a:pPr marL="228600" indent="-228600">
              <a:buAutoNum type="arabicPeriod"/>
            </a:pPr>
            <a:r>
              <a:rPr lang="en-US" altLang="zh-TW" sz="1200" dirty="0">
                <a:solidFill>
                  <a:schemeClr val="tx1"/>
                </a:solidFill>
              </a:rPr>
              <a:t>Sentence-level relation extraction</a:t>
            </a:r>
            <a:endParaRPr lang="en-US" altLang="zh-TW" dirty="0"/>
          </a:p>
          <a:p>
            <a:pPr marL="0" indent="0">
              <a:buNone/>
            </a:pPr>
            <a:r>
              <a:rPr lang="en-US" altLang="zh-TW" dirty="0"/>
              <a:t>(</a:t>
            </a:r>
            <a:r>
              <a:rPr lang="zh-TW" altLang="en-US" dirty="0"/>
              <a:t>句子層級的關係擷取</a:t>
            </a:r>
            <a:r>
              <a:rPr lang="en-US" altLang="zh-TW" dirty="0"/>
              <a:t>)</a:t>
            </a:r>
          </a:p>
          <a:p>
            <a:pPr marL="0" indent="0">
              <a:buNone/>
            </a:pPr>
            <a:endParaRPr lang="en-US" altLang="zh-TW" dirty="0"/>
          </a:p>
          <a:p>
            <a:pPr marL="306000" indent="0">
              <a:buNone/>
            </a:pPr>
            <a:r>
              <a:rPr lang="en-US" altLang="zh-TW" dirty="0"/>
              <a:t>The input extracted by the relationship about hierarchy of the sentence, which give entity body ,entity object and sentence.</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句子層級的關係擷取的輸入是給定實體主體和實體對象還有句子，</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output is the relationship the sentence belongs to</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輸出是該句話所屬的關係</a:t>
            </a:r>
            <a:r>
              <a:rPr lang="en-US" altLang="zh-TW" dirty="0"/>
              <a:t>r</a:t>
            </a:r>
            <a:r>
              <a:rPr lang="zh-TW" altLang="en-US" dirty="0"/>
              <a:t>。</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a:r>
              <a:rPr lang="en-US" altLang="zh-TW" sz="1200" kern="1200" dirty="0">
                <a:solidFill>
                  <a:schemeClr val="tx1"/>
                </a:solidFill>
                <a:effectLst/>
                <a:latin typeface="+mn-lt"/>
                <a:ea typeface="+mn-ea"/>
                <a:cs typeface="+mn-cs"/>
              </a:rPr>
              <a:t>where R is a pre-defined set of relations of interest.</a:t>
            </a:r>
          </a:p>
          <a:p>
            <a:pPr marL="3060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R</a:t>
            </a:r>
            <a:r>
              <a:rPr lang="zh-TW" altLang="zh-TW" sz="1200" kern="1200" dirty="0">
                <a:solidFill>
                  <a:schemeClr val="tx1"/>
                </a:solidFill>
                <a:effectLst/>
                <a:latin typeface="+mn-lt"/>
                <a:ea typeface="+mn-ea"/>
                <a:cs typeface="+mn-cs"/>
              </a:rPr>
              <a:t>為 一組預先定義的興趣關係</a:t>
            </a:r>
            <a:r>
              <a:rPr lang="en-US" altLang="zh-TW" sz="1200" kern="1200" dirty="0">
                <a:solidFill>
                  <a:schemeClr val="tx1"/>
                </a:solidFill>
                <a:effectLst/>
                <a:latin typeface="+mn-lt"/>
                <a:ea typeface="+mn-ea"/>
                <a:cs typeface="+mn-cs"/>
              </a:rPr>
              <a:t>)</a:t>
            </a:r>
            <a:endParaRPr lang="en-US" altLang="zh-TW" dirty="0"/>
          </a:p>
          <a:p>
            <a:pPr marL="228600" indent="-228600">
              <a:buAutoNum type="arabicPeriod"/>
            </a:pPr>
            <a:endParaRPr lang="en-US" altLang="zh-TW" dirty="0"/>
          </a:p>
          <a:p>
            <a:pPr marL="228600" indent="-228600">
              <a:buFont typeface="+mj-lt"/>
              <a:buAutoNum type="arabicPeriod" startAt="2"/>
            </a:pPr>
            <a:r>
              <a:rPr lang="en-US" altLang="zh-TW" sz="1200" dirty="0">
                <a:solidFill>
                  <a:schemeClr val="tx1"/>
                </a:solidFill>
              </a:rPr>
              <a:t>Sentence-level relation extraction uses labeling rules created by a semi-automatic method.</a:t>
            </a:r>
            <a:r>
              <a:rPr lang="zh-TW" altLang="en-US" dirty="0"/>
              <a:t> </a:t>
            </a:r>
            <a:endParaRPr lang="en-US" altLang="zh-TW"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dirty="0"/>
              <a:t>(</a:t>
            </a:r>
            <a:r>
              <a:rPr lang="zh-TW" altLang="en-US" dirty="0"/>
              <a:t>使用</a:t>
            </a:r>
            <a:r>
              <a:rPr lang="zh-TW" altLang="zh-TW" dirty="0"/>
              <a:t>半自動方法創建的標記規則來</a:t>
            </a:r>
            <a:r>
              <a:rPr lang="zh-TW" altLang="en-US" dirty="0"/>
              <a:t>進行</a:t>
            </a:r>
            <a:r>
              <a:rPr lang="zh-TW" altLang="zh-TW" dirty="0"/>
              <a:t>句子</a:t>
            </a:r>
            <a:r>
              <a:rPr lang="zh-TW" altLang="en-US" dirty="0"/>
              <a:t>層</a:t>
            </a:r>
            <a:r>
              <a:rPr lang="zh-TW" altLang="zh-TW" dirty="0"/>
              <a:t>級</a:t>
            </a:r>
            <a:r>
              <a:rPr lang="zh-TW" altLang="en-US" dirty="0"/>
              <a:t>的</a:t>
            </a:r>
            <a:r>
              <a:rPr lang="zh-TW" altLang="zh-TW" dirty="0"/>
              <a:t>關係</a:t>
            </a:r>
            <a:r>
              <a:rPr lang="zh-TW" altLang="en-US" dirty="0"/>
              <a:t>擷取</a:t>
            </a:r>
            <a:r>
              <a:rPr lang="en-US" altLang="zh-TW" dirty="0"/>
              <a:t>)</a:t>
            </a:r>
          </a:p>
          <a:p>
            <a:endParaRPr lang="en-US" altLang="zh-TW" dirty="0"/>
          </a:p>
          <a:p>
            <a:pPr marL="306000"/>
            <a:r>
              <a:rPr lang="en-US" altLang="zh-TW" dirty="0"/>
              <a:t>The implementation of the semi-automated method is through labeling rule generation , Soft rule matcher and Joint parameter learning section that will be introduced.</a:t>
            </a:r>
          </a:p>
          <a:p>
            <a:pPr marL="306000"/>
            <a:r>
              <a:rPr lang="en-US" altLang="zh-TW" dirty="0"/>
              <a:t>(</a:t>
            </a:r>
            <a:r>
              <a:rPr lang="zh-TW" altLang="zh-TW" dirty="0"/>
              <a:t>半自動方法</a:t>
            </a:r>
            <a:r>
              <a:rPr lang="zh-TW" altLang="en-US" dirty="0"/>
              <a:t>的實現是透過待會介紹的</a:t>
            </a:r>
            <a:r>
              <a:rPr lang="en-US" altLang="zh-TW" sz="1200" dirty="0">
                <a:solidFill>
                  <a:schemeClr val="tx1"/>
                </a:solidFill>
              </a:rPr>
              <a:t>labeling rule generation </a:t>
            </a:r>
            <a:r>
              <a:rPr lang="zh-TW" altLang="en-US" sz="1200" dirty="0">
                <a:solidFill>
                  <a:schemeClr val="tx1"/>
                </a:solidFill>
              </a:rPr>
              <a:t>和</a:t>
            </a:r>
            <a:r>
              <a:rPr lang="en-US" altLang="zh-TW" sz="1200" dirty="0">
                <a:solidFill>
                  <a:schemeClr val="tx1"/>
                </a:solidFill>
              </a:rPr>
              <a:t>Soft rule matcher</a:t>
            </a:r>
            <a:r>
              <a:rPr lang="zh-TW" altLang="en-US" sz="1200" dirty="0">
                <a:solidFill>
                  <a:schemeClr val="tx1"/>
                </a:solidFill>
              </a:rPr>
              <a:t>還有</a:t>
            </a:r>
            <a:r>
              <a:rPr lang="en-US" altLang="zh-TW" sz="1200" dirty="0">
                <a:solidFill>
                  <a:schemeClr val="tx1"/>
                </a:solidFill>
              </a:rPr>
              <a:t>Joint parameter learning</a:t>
            </a:r>
            <a:r>
              <a:rPr lang="zh-TW" altLang="en-US" sz="1200" dirty="0">
                <a:solidFill>
                  <a:schemeClr val="tx1"/>
                </a:solidFill>
              </a:rPr>
              <a:t>的部分。</a:t>
            </a:r>
            <a:r>
              <a:rPr lang="en-US" altLang="zh-TW" sz="1200" dirty="0">
                <a:solidFill>
                  <a:schemeClr val="tx1"/>
                </a:solidFill>
              </a:rPr>
              <a:t>)</a:t>
            </a:r>
          </a:p>
          <a:p>
            <a:pPr marL="306000"/>
            <a:endParaRPr lang="en-US" altLang="zh-TW"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12</a:t>
            </a:fld>
            <a:endParaRPr lang="zh-TW" altLang="en-US"/>
          </a:p>
        </p:txBody>
      </p:sp>
    </p:spTree>
    <p:extLst>
      <p:ext uri="{BB962C8B-B14F-4D97-AF65-F5344CB8AC3E}">
        <p14:creationId xmlns:p14="http://schemas.microsoft.com/office/powerpoint/2010/main" val="518601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Next, we'll introduce the NERO Framework presented in this paper.</a:t>
            </a:r>
          </a:p>
          <a:p>
            <a:r>
              <a:rPr lang="en-US" altLang="zh-TW" dirty="0"/>
              <a:t>(</a:t>
            </a:r>
            <a:r>
              <a:rPr lang="zh-TW" altLang="en-US" dirty="0"/>
              <a:t>接下來要介紹本論文提出的</a:t>
            </a:r>
            <a:r>
              <a:rPr lang="en-US" altLang="zh-TW" dirty="0"/>
              <a:t>NERO Framework)</a:t>
            </a:r>
          </a:p>
          <a:p>
            <a:endParaRPr lang="en-US" altLang="zh-TW" dirty="0"/>
          </a:p>
          <a:p>
            <a:r>
              <a:rPr lang="en-US" altLang="zh-TW" dirty="0"/>
              <a:t>It is divided into five parts.</a:t>
            </a:r>
          </a:p>
          <a:p>
            <a:r>
              <a:rPr lang="en-US" altLang="zh-TW" dirty="0"/>
              <a:t>(</a:t>
            </a:r>
            <a:r>
              <a:rPr lang="zh-TW" altLang="en-US" dirty="0"/>
              <a:t>總共分成五個部分</a:t>
            </a:r>
            <a:r>
              <a:rPr lang="en-US" altLang="zh-TW" dirty="0"/>
              <a:t>)</a:t>
            </a:r>
          </a:p>
          <a:p>
            <a:endParaRPr lang="en-US" altLang="zh-TW" dirty="0"/>
          </a:p>
          <a:p>
            <a:r>
              <a:rPr lang="en-US" altLang="zh-TW" dirty="0"/>
              <a:t>Start with the overall architecture, then go into each section.</a:t>
            </a:r>
          </a:p>
          <a:p>
            <a:r>
              <a:rPr lang="en-US" altLang="zh-TW" dirty="0"/>
              <a:t>(</a:t>
            </a:r>
            <a:r>
              <a:rPr lang="zh-TW" altLang="en-US" dirty="0"/>
              <a:t>先從整體架構開始說明，接著再細講每個部分</a:t>
            </a:r>
            <a:r>
              <a:rPr lang="en-US" altLang="zh-TW" dirty="0"/>
              <a:t>)</a:t>
            </a:r>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13</a:t>
            </a:fld>
            <a:endParaRPr lang="zh-TW" altLang="en-US"/>
          </a:p>
        </p:txBody>
      </p:sp>
    </p:spTree>
    <p:extLst>
      <p:ext uri="{BB962C8B-B14F-4D97-AF65-F5344CB8AC3E}">
        <p14:creationId xmlns:p14="http://schemas.microsoft.com/office/powerpoint/2010/main" val="15176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lnSpcReduction="10000"/>
              </a:bodyPr>
              <a:lstStyle/>
              <a:p>
                <a:r>
                  <a:rPr lang="zh-TW" altLang="en-US" dirty="0"/>
                  <a:t>首先介紹</a:t>
                </a:r>
                <a:r>
                  <a:rPr lang="en-US" altLang="zh-TW" dirty="0"/>
                  <a:t>NERO Framework</a:t>
                </a:r>
                <a:r>
                  <a:rPr lang="zh-TW" altLang="en-US" dirty="0"/>
                  <a:t>的架構</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The idea for </a:t>
                </a:r>
                <a:r>
                  <a:rPr lang="en-US" altLang="zh-TW" sz="1200" u="sng" dirty="0">
                    <a:solidFill>
                      <a:schemeClr val="tx1"/>
                    </a:solidFill>
                  </a:rPr>
                  <a:t>Neural rule grounding is </a:t>
                </a:r>
                <a:r>
                  <a:rPr lang="en-US" altLang="zh-TW" sz="1200" dirty="0">
                    <a:solidFill>
                      <a:schemeClr val="tx1"/>
                    </a:solidFill>
                  </a:rPr>
                  <a:t>data augmentation</a:t>
                </a:r>
                <a:endParaRPr lang="en-US" altLang="zh-TW" dirty="0"/>
              </a:p>
              <a:p>
                <a:r>
                  <a:rPr lang="en-US" altLang="zh-TW" dirty="0"/>
                  <a:t>(</a:t>
                </a:r>
                <a:r>
                  <a:rPr lang="zh-TW" altLang="en-US" dirty="0"/>
                  <a:t>該架構的想法是</a:t>
                </a:r>
                <a:r>
                  <a:rPr lang="zh-TW" altLang="zh-TW" dirty="0"/>
                  <a:t>：神經規則基礎</a:t>
                </a:r>
                <a:r>
                  <a:rPr lang="zh-TW" altLang="en-US" dirty="0"/>
                  <a:t>的數據增強</a:t>
                </a:r>
                <a:r>
                  <a:rPr lang="en-US" altLang="zh-TW" dirty="0"/>
                  <a:t>)</a:t>
                </a:r>
              </a:p>
              <a:p>
                <a:endParaRPr lang="en-US" altLang="zh-TW" dirty="0"/>
              </a:p>
              <a:p>
                <a:r>
                  <a:rPr lang="en-US" altLang="zh-TW" dirty="0"/>
                  <a:t>0.   The zero step</a:t>
                </a:r>
                <a:r>
                  <a:rPr lang="zh-TW" altLang="en-US" dirty="0"/>
                  <a:t> </a:t>
                </a:r>
                <a:r>
                  <a:rPr lang="en-US" altLang="zh-TW" dirty="0"/>
                  <a:t>is Labeling rule generation</a:t>
                </a:r>
              </a:p>
              <a:p>
                <a:pPr marL="228600" indent="-228600">
                  <a:buFont typeface="+mj-lt"/>
                  <a:buAutoNum type="arabicPeriod"/>
                </a:pPr>
                <a:r>
                  <a:rPr lang="en-US" altLang="zh-TW" sz="1200" kern="1200" dirty="0">
                    <a:solidFill>
                      <a:schemeClr val="tx1"/>
                    </a:solidFill>
                    <a:effectLst/>
                    <a:latin typeface="+mn-lt"/>
                    <a:ea typeface="+mn-ea"/>
                    <a:cs typeface="+mn-cs"/>
                  </a:rPr>
                  <a:t>The first step:  Apply </a:t>
                </a:r>
                <a:r>
                  <a:rPr lang="en-US" altLang="zh-TW" dirty="0"/>
                  <a:t>generation</a:t>
                </a:r>
                <a:r>
                  <a:rPr lang="en-US" altLang="zh-TW" sz="1200" kern="1200" dirty="0">
                    <a:solidFill>
                      <a:schemeClr val="tx1"/>
                    </a:solidFill>
                    <a:effectLst/>
                    <a:latin typeface="+mn-lt"/>
                    <a:ea typeface="+mn-ea"/>
                    <a:cs typeface="+mn-cs"/>
                  </a:rPr>
                  <a:t> rules to a raw corpus S to perform hard matching . </a:t>
                </a:r>
              </a:p>
              <a:p>
                <a:pPr marL="306000" lvl="1"/>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第一步是</a:t>
                </a:r>
                <a:r>
                  <a:rPr lang="zh-TW" altLang="zh-TW" sz="1200" kern="1200" dirty="0">
                    <a:solidFill>
                      <a:schemeClr val="tx1"/>
                    </a:solidFill>
                    <a:effectLst/>
                    <a:latin typeface="+mn-lt"/>
                    <a:ea typeface="+mn-ea"/>
                    <a:cs typeface="+mn-cs"/>
                  </a:rPr>
                  <a:t>將</a:t>
                </a:r>
                <a:r>
                  <a:rPr lang="zh-TW" altLang="en-US" sz="1200" kern="1200" dirty="0">
                    <a:solidFill>
                      <a:schemeClr val="tx1"/>
                    </a:solidFill>
                    <a:effectLst/>
                    <a:latin typeface="+mn-lt"/>
                    <a:ea typeface="+mn-ea"/>
                    <a:cs typeface="+mn-cs"/>
                  </a:rPr>
                  <a:t>產生</a:t>
                </a:r>
                <a:r>
                  <a:rPr lang="zh-TW" altLang="zh-TW" sz="1200" kern="1200" dirty="0">
                    <a:solidFill>
                      <a:schemeClr val="tx1"/>
                    </a:solidFill>
                    <a:effectLst/>
                    <a:latin typeface="+mn-lt"/>
                    <a:ea typeface="+mn-ea"/>
                    <a:cs typeface="+mn-cs"/>
                  </a:rPr>
                  <a:t>的規則應用於原始語料</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以執行硬匹配。 </a:t>
                </a:r>
                <a:r>
                  <a:rPr lang="en-US" altLang="zh-TW" sz="1200" kern="1200" dirty="0">
                    <a:solidFill>
                      <a:schemeClr val="tx1"/>
                    </a:solidFill>
                    <a:effectLst/>
                    <a:latin typeface="+mn-lt"/>
                    <a:ea typeface="+mn-ea"/>
                    <a:cs typeface="+mn-cs"/>
                  </a:rPr>
                  <a:t>)</a:t>
                </a:r>
              </a:p>
              <a:p>
                <a:pPr marL="306000" lvl="1"/>
                <a:endParaRPr lang="en-US" altLang="zh-TW" sz="1200" kern="1200" dirty="0">
                  <a:solidFill>
                    <a:schemeClr val="tx1"/>
                  </a:solidFill>
                  <a:effectLst/>
                  <a:latin typeface="+mn-lt"/>
                  <a:ea typeface="+mn-ea"/>
                  <a:cs typeface="+mn-cs"/>
                </a:endParaRPr>
              </a:p>
              <a:p>
                <a:pPr marL="230400" lvl="1" indent="-228600">
                  <a:buFont typeface="+mj-lt"/>
                  <a:buAutoNum type="arabicPeriod" startAt="2"/>
                </a:pPr>
                <a:r>
                  <a:rPr lang="en-US" altLang="zh-TW" sz="1200" kern="1200" dirty="0">
                    <a:solidFill>
                      <a:schemeClr val="tx1"/>
                    </a:solidFill>
                    <a:effectLst/>
                    <a:latin typeface="+mn-lt"/>
                    <a:ea typeface="+mn-ea"/>
                    <a:cs typeface="+mn-cs"/>
                  </a:rPr>
                  <a:t>The second step: S will be divided into two subsets: “ hard-matched sentences ” </a:t>
                </a:r>
                <a:r>
                  <a:rPr lang="en-US" altLang="zh-TW" sz="1200" kern="1200" dirty="0" err="1">
                    <a:solidFill>
                      <a:schemeClr val="tx1"/>
                    </a:solidFill>
                    <a:effectLst/>
                    <a:latin typeface="+mn-lt"/>
                    <a:ea typeface="+mn-ea"/>
                    <a:cs typeface="+mn-cs"/>
                  </a:rPr>
                  <a:t>Smatched</a:t>
                </a:r>
                <a:r>
                  <a:rPr lang="en-US" altLang="zh-TW" sz="1200" kern="1200" dirty="0">
                    <a:solidFill>
                      <a:schemeClr val="tx1"/>
                    </a:solidFill>
                    <a:effectLst/>
                    <a:latin typeface="+mn-lt"/>
                    <a:ea typeface="+mn-ea"/>
                    <a:cs typeface="+mn-cs"/>
                  </a:rPr>
                  <a:t> and “ unmatched sentences ” </a:t>
                </a:r>
                <a:r>
                  <a:rPr lang="en-US" altLang="zh-TW" sz="1200" kern="1200" dirty="0" err="1">
                    <a:solidFill>
                      <a:schemeClr val="tx1"/>
                    </a:solidFill>
                    <a:effectLst/>
                    <a:latin typeface="+mn-lt"/>
                    <a:ea typeface="+mn-ea"/>
                    <a:cs typeface="+mn-cs"/>
                  </a:rPr>
                  <a:t>Sunmatched</a:t>
                </a:r>
                <a:r>
                  <a:rPr lang="en-US" altLang="zh-TW" sz="1200" kern="1200" dirty="0">
                    <a:solidFill>
                      <a:schemeClr val="tx1"/>
                    </a:solidFill>
                    <a:effectLst/>
                    <a:latin typeface="+mn-lt"/>
                    <a:ea typeface="+mn-ea"/>
                    <a:cs typeface="+mn-cs"/>
                  </a:rPr>
                  <a:t>.</a:t>
                </a:r>
              </a:p>
              <a:p>
                <a:pPr marL="306000" lvl="1"/>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第二步</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將被分為兩個子集：“硬匹配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Smatched</a:t>
                </a:r>
                <a:r>
                  <a:rPr lang="zh-TW" altLang="zh-TW" sz="1200" kern="1200" dirty="0">
                    <a:solidFill>
                      <a:schemeClr val="tx1"/>
                    </a:solidFill>
                    <a:effectLst/>
                    <a:latin typeface="+mn-lt"/>
                    <a:ea typeface="+mn-ea"/>
                    <a:cs typeface="+mn-cs"/>
                  </a:rPr>
                  <a:t>和“不匹配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Sunmatched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lvl="1"/>
                <a:endParaRPr lang="en-US" altLang="zh-TW" sz="1200" kern="1200" dirty="0">
                  <a:solidFill>
                    <a:schemeClr val="tx1"/>
                  </a:solidFill>
                  <a:effectLst/>
                  <a:latin typeface="+mn-lt"/>
                  <a:ea typeface="+mn-ea"/>
                  <a:cs typeface="+mn-cs"/>
                </a:endParaRPr>
              </a:p>
              <a:p>
                <a:pPr marL="230400" lvl="1" indent="-228600">
                  <a:buFont typeface="+mj-lt"/>
                  <a:buAutoNum type="arabicPeriod" startAt="4"/>
                </a:pPr>
                <a:r>
                  <a:rPr lang="en-US" altLang="zh-TW" sz="1200" b="0" i="0" kern="1200" dirty="0">
                    <a:solidFill>
                      <a:schemeClr val="tx1"/>
                    </a:solidFill>
                    <a:effectLst/>
                    <a:latin typeface="+mn-lt"/>
                    <a:ea typeface="+mn-ea"/>
                    <a:cs typeface="+mn-cs"/>
                  </a:rPr>
                  <a:t>The fourth and fifth steps are</a:t>
                </a:r>
                <a:r>
                  <a:rPr lang="zh-TW" altLang="en-US" sz="1200" b="0" i="0" strike="noStrike"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iteratively generate pseudo-labels on </a:t>
                </a:r>
                <a:r>
                  <a:rPr lang="en-US" altLang="zh-TW" sz="1200" b="0" i="0" kern="1200" dirty="0" err="1">
                    <a:solidFill>
                      <a:schemeClr val="tx1"/>
                    </a:solidFill>
                    <a:effectLst/>
                    <a:latin typeface="+mn-lt"/>
                    <a:ea typeface="+mn-ea"/>
                    <a:cs typeface="+mn-cs"/>
                  </a:rPr>
                  <a:t>Sunmatched</a:t>
                </a:r>
                <a:r>
                  <a:rPr lang="en-US" altLang="zh-TW" sz="1200" b="0" i="0" kern="1200" dirty="0">
                    <a:solidFill>
                      <a:schemeClr val="tx1"/>
                    </a:solidFill>
                    <a:effectLst/>
                    <a:latin typeface="+mn-lt"/>
                    <a:ea typeface="+mn-ea"/>
                    <a:cs typeface="+mn-cs"/>
                  </a:rPr>
                  <a:t> using SRM and rules.</a:t>
                </a:r>
                <a:endParaRPr lang="en-US" altLang="zh-TW" sz="1200" kern="1200" dirty="0">
                  <a:solidFill>
                    <a:schemeClr val="tx1"/>
                  </a:solidFill>
                  <a:effectLst/>
                  <a:latin typeface="+mn-lt"/>
                  <a:ea typeface="+mn-ea"/>
                  <a:cs typeface="+mn-cs"/>
                </a:endParaRPr>
              </a:p>
              <a:p>
                <a:pPr marL="306000" lvl="1" indent="0">
                  <a:buFont typeface="+mj-lt"/>
                  <a:buNone/>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第四步和第五步是使用</a:t>
                </a:r>
                <a:r>
                  <a:rPr lang="en-US" altLang="zh-TW" sz="1200" kern="1200" dirty="0">
                    <a:solidFill>
                      <a:schemeClr val="tx1"/>
                    </a:solidFill>
                    <a:effectLst/>
                    <a:latin typeface="+mn-lt"/>
                    <a:ea typeface="+mn-ea"/>
                    <a:cs typeface="+mn-cs"/>
                  </a:rPr>
                  <a:t>SRM</a:t>
                </a:r>
                <a:r>
                  <a:rPr lang="zh-TW" altLang="en-US" sz="1200" kern="1200" dirty="0">
                    <a:solidFill>
                      <a:schemeClr val="tx1"/>
                    </a:solidFill>
                    <a:effectLst/>
                    <a:latin typeface="+mn-lt"/>
                    <a:ea typeface="+mn-ea"/>
                    <a:cs typeface="+mn-cs"/>
                  </a:rPr>
                  <a:t>和規則在</a:t>
                </a:r>
                <a:r>
                  <a:rPr lang="en-US" altLang="zh-TW" sz="1200" kern="1200" dirty="0" err="1">
                    <a:solidFill>
                      <a:schemeClr val="tx1"/>
                    </a:solidFill>
                    <a:effectLst/>
                    <a:latin typeface="+mn-lt"/>
                    <a:ea typeface="+mn-ea"/>
                    <a:cs typeface="+mn-cs"/>
                  </a:rPr>
                  <a:t>Sunmatched</a:t>
                </a:r>
                <a:r>
                  <a:rPr lang="zh-TW" altLang="en-US" sz="1200" kern="1200" dirty="0">
                    <a:solidFill>
                      <a:schemeClr val="tx1"/>
                    </a:solidFill>
                    <a:effectLst/>
                    <a:latin typeface="+mn-lt"/>
                    <a:ea typeface="+mn-ea"/>
                    <a:cs typeface="+mn-cs"/>
                  </a:rPr>
                  <a:t>上迭代生成偽標籤</a:t>
                </a:r>
                <a:r>
                  <a:rPr lang="en-US" altLang="zh-TW" sz="1200" kern="1200" dirty="0">
                    <a:solidFill>
                      <a:schemeClr val="tx1"/>
                    </a:solidFill>
                    <a:effectLst/>
                    <a:latin typeface="+mn-lt"/>
                    <a:ea typeface="+mn-ea"/>
                    <a:cs typeface="+mn-cs"/>
                  </a:rPr>
                  <a:t>)</a:t>
                </a:r>
              </a:p>
              <a:p>
                <a:pPr marL="306000" lvl="1" indent="0">
                  <a:buFont typeface="+mj-lt"/>
                  <a:buNone/>
                </a:pPr>
                <a:endParaRPr lang="en-US" altLang="zh-TW" sz="1200" kern="1200" dirty="0">
                  <a:solidFill>
                    <a:schemeClr val="tx1"/>
                  </a:solidFill>
                  <a:effectLst/>
                  <a:latin typeface="+mn-lt"/>
                  <a:ea typeface="+mn-ea"/>
                  <a:cs typeface="+mn-cs"/>
                </a:endParaRPr>
              </a:p>
              <a:p>
                <a:pPr marL="230400" lvl="1" indent="-228600">
                  <a:buFont typeface="+mj-lt"/>
                  <a:buAutoNum type="arabicPeriod" startAt="6"/>
                </a:pPr>
                <a:r>
                  <a:rPr lang="en-US" altLang="zh-TW" sz="1200" b="0" i="0" kern="1200" dirty="0">
                    <a:solidFill>
                      <a:schemeClr val="tx1"/>
                    </a:solidFill>
                    <a:effectLst/>
                    <a:latin typeface="+mn-lt"/>
                    <a:ea typeface="+mn-ea"/>
                    <a:cs typeface="+mn-cs"/>
                  </a:rPr>
                  <a:t>The sixth step : Use </a:t>
                </a:r>
                <a:r>
                  <a:rPr lang="en-US" altLang="zh-TW" sz="1200" b="0" i="0" kern="1200" dirty="0" err="1">
                    <a:solidFill>
                      <a:schemeClr val="tx1"/>
                    </a:solidFill>
                    <a:effectLst/>
                    <a:latin typeface="+mn-lt"/>
                    <a:ea typeface="+mn-ea"/>
                    <a:cs typeface="+mn-cs"/>
                  </a:rPr>
                  <a:t>S_matched</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S_unmatched</a:t>
                </a:r>
                <a:r>
                  <a:rPr lang="en-US" altLang="zh-TW" sz="1200" b="0" i="0" kern="1200" dirty="0">
                    <a:solidFill>
                      <a:schemeClr val="tx1"/>
                    </a:solidFill>
                    <a:effectLst/>
                    <a:latin typeface="+mn-lt"/>
                    <a:ea typeface="+mn-ea"/>
                    <a:cs typeface="+mn-cs"/>
                  </a:rPr>
                  <a:t> sentences train relation classifier </a:t>
                </a:r>
              </a:p>
              <a:p>
                <a:pPr marL="306000" lvl="1" indent="0">
                  <a:buFont typeface="+mj-lt"/>
                  <a:buNone/>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第六步是使用</a:t>
                </a:r>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m:rPr>
                            <m:sty m:val="p"/>
                          </m:rPr>
                          <a:rPr lang="en-US" altLang="zh-TW" sz="1200" b="0" i="0" smtClean="0">
                            <a:solidFill>
                              <a:schemeClr val="tx1"/>
                            </a:solidFill>
                            <a:latin typeface="Cambria Math" panose="02040503050406030204" pitchFamily="18" charset="0"/>
                          </a:rPr>
                          <m:t>S</m:t>
                        </m:r>
                      </m:e>
                      <m:sub>
                        <m:r>
                          <m:rPr>
                            <m:sty m:val="p"/>
                          </m:rPr>
                          <a:rPr lang="en-US" altLang="zh-TW" sz="1200" b="0" i="0" smtClean="0">
                            <a:solidFill>
                              <a:schemeClr val="tx1"/>
                            </a:solidFill>
                            <a:latin typeface="Cambria Math" panose="02040503050406030204" pitchFamily="18" charset="0"/>
                          </a:rPr>
                          <m:t>matched</m:t>
                        </m:r>
                      </m:sub>
                    </m:sSub>
                  </m:oMath>
                </a14:m>
                <a:r>
                  <a:rPr lang="en-US" altLang="zh-TW" sz="1200" i="0" kern="1200" dirty="0">
                    <a:solidFill>
                      <a:schemeClr val="tx1"/>
                    </a:solidFill>
                    <a:effectLst/>
                    <a:latin typeface="+mn-lt"/>
                    <a:ea typeface="+mn-ea"/>
                    <a:cs typeface="+mn-cs"/>
                  </a:rPr>
                  <a:t>/</a:t>
                </a:r>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m:rPr>
                            <m:sty m:val="p"/>
                          </m:rPr>
                          <a:rPr lang="en-US" altLang="zh-TW" sz="1200" i="0">
                            <a:solidFill>
                              <a:schemeClr val="tx1"/>
                            </a:solidFill>
                            <a:latin typeface="Cambria Math" panose="02040503050406030204" pitchFamily="18" charset="0"/>
                          </a:rPr>
                          <m:t>S</m:t>
                        </m:r>
                      </m:e>
                      <m:sub>
                        <m:r>
                          <m:rPr>
                            <m:sty m:val="p"/>
                          </m:rPr>
                          <a:rPr lang="en-US" altLang="zh-TW" sz="1200" b="0" i="0" smtClean="0">
                            <a:solidFill>
                              <a:schemeClr val="tx1"/>
                            </a:solidFill>
                            <a:latin typeface="Cambria Math" panose="02040503050406030204" pitchFamily="18" charset="0"/>
                          </a:rPr>
                          <m:t>un</m:t>
                        </m:r>
                        <m:r>
                          <m:rPr>
                            <m:sty m:val="p"/>
                          </m:rPr>
                          <a:rPr lang="en-US" altLang="zh-TW" sz="1200" i="0">
                            <a:solidFill>
                              <a:schemeClr val="tx1"/>
                            </a:solidFill>
                            <a:latin typeface="Cambria Math" panose="02040503050406030204" pitchFamily="18" charset="0"/>
                          </a:rPr>
                          <m:t>matched</m:t>
                        </m:r>
                      </m:sub>
                    </m:sSub>
                  </m:oMath>
                </a14:m>
                <a:r>
                  <a:rPr lang="zh-TW" altLang="en-US" sz="1200" i="0" kern="1200" dirty="0">
                    <a:solidFill>
                      <a:schemeClr val="tx1"/>
                    </a:solidFill>
                    <a:effectLst/>
                    <a:latin typeface="+mn-lt"/>
                    <a:ea typeface="+mn-ea"/>
                    <a:cs typeface="+mn-cs"/>
                  </a:rPr>
                  <a:t> 句子訓練關係分類器</a:t>
                </a:r>
                <a:r>
                  <a:rPr lang="en-US" altLang="zh-TW" sz="1200" i="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306000" lvl="1" indent="0">
                  <a:buFont typeface="+mj-lt"/>
                  <a:buNone/>
                </a:pPr>
                <a:endParaRPr lang="en-US" altLang="zh-TW" sz="1200" kern="1200" dirty="0">
                  <a:solidFill>
                    <a:schemeClr val="tx1"/>
                  </a:solidFill>
                  <a:effectLst/>
                  <a:latin typeface="+mn-lt"/>
                  <a:ea typeface="+mn-ea"/>
                  <a:cs typeface="+mn-cs"/>
                </a:endParaRPr>
              </a:p>
              <a:p>
                <a:pPr marL="230400" marR="0" lvl="1"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altLang="zh-TW" sz="1200" kern="1200" dirty="0">
                    <a:solidFill>
                      <a:srgbClr val="0070C0"/>
                    </a:solidFill>
                    <a:effectLst/>
                    <a:latin typeface="+mn-lt"/>
                    <a:ea typeface="+mn-ea"/>
                    <a:cs typeface="+mn-cs"/>
                  </a:rPr>
                  <a:t>The seventh step : Use several </a:t>
                </a:r>
                <a:r>
                  <a:rPr lang="en-US" altLang="zh-TW" sz="1200" kern="1200" dirty="0">
                    <a:solidFill>
                      <a:schemeClr val="tx1"/>
                    </a:solidFill>
                    <a:effectLst/>
                    <a:latin typeface="+mn-lt"/>
                    <a:ea typeface="+mn-ea"/>
                    <a:cs typeface="+mn-cs"/>
                  </a:rPr>
                  <a:t>loss functions to joint learn </a:t>
                </a:r>
                <a:r>
                  <a:rPr lang="en-US" altLang="zh-TW" sz="1200" dirty="0">
                    <a:solidFill>
                      <a:srgbClr val="0070C0"/>
                    </a:solidFill>
                  </a:rPr>
                  <a:t>Relation classifier </a:t>
                </a:r>
                <a:r>
                  <a:rPr lang="en-US" altLang="zh-TW" sz="1200" kern="1200" dirty="0">
                    <a:solidFill>
                      <a:schemeClr val="tx1"/>
                    </a:solidFill>
                    <a:effectLst/>
                    <a:latin typeface="+mn-lt"/>
                    <a:ea typeface="+mn-ea"/>
                    <a:cs typeface="+mn-cs"/>
                  </a:rPr>
                  <a:t>and SRM </a:t>
                </a:r>
              </a:p>
              <a:p>
                <a:pPr marL="306000" lvl="1" indent="0">
                  <a:buFont typeface="+mj-lt"/>
                  <a:buNone/>
                </a:pPr>
                <a:r>
                  <a:rPr lang="en-US" altLang="zh-TW" sz="1200" i="0" kern="1200" dirty="0">
                    <a:solidFill>
                      <a:schemeClr val="tx1"/>
                    </a:solidFill>
                    <a:effectLst/>
                    <a:latin typeface="+mn-lt"/>
                    <a:ea typeface="+mn-ea"/>
                    <a:cs typeface="+mn-cs"/>
                  </a:rPr>
                  <a:t>(</a:t>
                </a:r>
                <a:r>
                  <a:rPr lang="zh-TW" altLang="en-US" sz="1200" i="0" kern="1200" dirty="0">
                    <a:solidFill>
                      <a:schemeClr val="tx1"/>
                    </a:solidFill>
                    <a:effectLst/>
                    <a:latin typeface="+mn-lt"/>
                    <a:ea typeface="+mn-ea"/>
                    <a:cs typeface="+mn-cs"/>
                  </a:rPr>
                  <a:t>第七步是使用多個損耗函數聯合學習關係分類器和</a:t>
                </a:r>
                <a:r>
                  <a:rPr lang="en-US" altLang="zh-TW" sz="1200" i="0" kern="1200" dirty="0">
                    <a:solidFill>
                      <a:schemeClr val="tx1"/>
                    </a:solidFill>
                    <a:effectLst/>
                    <a:latin typeface="+mn-lt"/>
                    <a:ea typeface="+mn-ea"/>
                    <a:cs typeface="+mn-cs"/>
                  </a:rPr>
                  <a:t>SRM)</a:t>
                </a:r>
              </a:p>
              <a:p>
                <a:pPr marL="306000" lvl="1" indent="0">
                  <a:buFont typeface="+mj-lt"/>
                  <a:buNone/>
                </a:pPr>
                <a:endParaRPr lang="en-US" altLang="zh-TW" sz="1200" i="0" kern="1200" dirty="0">
                  <a:solidFill>
                    <a:schemeClr val="tx1"/>
                  </a:solidFill>
                  <a:effectLst/>
                  <a:latin typeface="+mn-lt"/>
                  <a:ea typeface="+mn-ea"/>
                  <a:cs typeface="+mn-cs"/>
                </a:endParaRPr>
              </a:p>
              <a:p>
                <a:pPr marL="306000" lvl="1" indent="0">
                  <a:buFont typeface="+mj-lt"/>
                  <a:buNone/>
                </a:pPr>
                <a:endParaRPr lang="en-US" altLang="zh-TW" sz="1200" kern="1200" dirty="0">
                  <a:solidFill>
                    <a:schemeClr val="tx1"/>
                  </a:solidFill>
                  <a:effectLst/>
                  <a:latin typeface="+mn-lt"/>
                  <a:ea typeface="+mn-ea"/>
                  <a:cs typeface="+mn-cs"/>
                </a:endParaRPr>
              </a:p>
            </p:txBody>
          </p:sp>
        </mc:Choice>
        <mc:Fallback xmlns="">
          <p:sp>
            <p:nvSpPr>
              <p:cNvPr id="3" name="備忘稿版面配置區 2"/>
              <p:cNvSpPr>
                <a:spLocks noGrp="1"/>
              </p:cNvSpPr>
              <p:nvPr>
                <p:ph type="body" idx="1"/>
              </p:nvPr>
            </p:nvSpPr>
            <p:spPr/>
            <p:txBody>
              <a:bodyPr>
                <a:normAutofit lnSpcReduction="10000"/>
              </a:bodyPr>
              <a:lstStyle/>
              <a:p>
                <a:r>
                  <a:rPr lang="zh-TW" altLang="en-US" dirty="0"/>
                  <a:t>首先介紹</a:t>
                </a:r>
                <a:r>
                  <a:rPr lang="en-US" altLang="zh-TW" dirty="0"/>
                  <a:t>NERO Framework</a:t>
                </a:r>
                <a:r>
                  <a:rPr lang="zh-TW" altLang="en-US" dirty="0"/>
                  <a:t>的架構</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The idea for </a:t>
                </a:r>
                <a:r>
                  <a:rPr lang="en-US" altLang="zh-TW" sz="1200" u="sng" dirty="0">
                    <a:solidFill>
                      <a:schemeClr val="tx1"/>
                    </a:solidFill>
                  </a:rPr>
                  <a:t>Neural rule grounding is </a:t>
                </a:r>
                <a:r>
                  <a:rPr lang="en-US" altLang="zh-TW" sz="1200" dirty="0">
                    <a:solidFill>
                      <a:schemeClr val="tx1"/>
                    </a:solidFill>
                  </a:rPr>
                  <a:t>data augmentation</a:t>
                </a:r>
                <a:endParaRPr lang="en-US" altLang="zh-TW" dirty="0"/>
              </a:p>
              <a:p>
                <a:r>
                  <a:rPr lang="en-US" altLang="zh-TW" dirty="0"/>
                  <a:t>(</a:t>
                </a:r>
                <a:r>
                  <a:rPr lang="zh-TW" altLang="en-US" dirty="0"/>
                  <a:t>該架構的想法是</a:t>
                </a:r>
                <a:r>
                  <a:rPr lang="zh-TW" altLang="zh-TW" dirty="0"/>
                  <a:t>：神經規則基礎</a:t>
                </a:r>
                <a:r>
                  <a:rPr lang="zh-TW" altLang="en-US" dirty="0"/>
                  <a:t>的數據增強</a:t>
                </a:r>
                <a:r>
                  <a:rPr lang="en-US" altLang="zh-TW" dirty="0"/>
                  <a:t>)</a:t>
                </a:r>
              </a:p>
              <a:p>
                <a:endParaRPr lang="en-US" altLang="zh-TW" dirty="0"/>
              </a:p>
              <a:p>
                <a:r>
                  <a:rPr lang="en-US" altLang="zh-TW" dirty="0"/>
                  <a:t>0.   The zero step</a:t>
                </a:r>
                <a:r>
                  <a:rPr lang="zh-TW" altLang="en-US" dirty="0"/>
                  <a:t> </a:t>
                </a:r>
                <a:r>
                  <a:rPr lang="en-US" altLang="zh-TW" dirty="0"/>
                  <a:t>is Labeling rule generation</a:t>
                </a:r>
              </a:p>
              <a:p>
                <a:pPr marL="228600" indent="-228600">
                  <a:buFont typeface="+mj-lt"/>
                  <a:buAutoNum type="arabicPeriod"/>
                </a:pPr>
                <a:r>
                  <a:rPr lang="en-US" altLang="zh-TW" sz="1200" kern="1200" dirty="0">
                    <a:solidFill>
                      <a:schemeClr val="tx1"/>
                    </a:solidFill>
                    <a:effectLst/>
                    <a:latin typeface="+mn-lt"/>
                    <a:ea typeface="+mn-ea"/>
                    <a:cs typeface="+mn-cs"/>
                  </a:rPr>
                  <a:t>The first step:  Apply </a:t>
                </a:r>
                <a:r>
                  <a:rPr lang="en-US" altLang="zh-TW" dirty="0"/>
                  <a:t>generation</a:t>
                </a:r>
                <a:r>
                  <a:rPr lang="en-US" altLang="zh-TW" sz="1200" kern="1200" dirty="0">
                    <a:solidFill>
                      <a:schemeClr val="tx1"/>
                    </a:solidFill>
                    <a:effectLst/>
                    <a:latin typeface="+mn-lt"/>
                    <a:ea typeface="+mn-ea"/>
                    <a:cs typeface="+mn-cs"/>
                  </a:rPr>
                  <a:t> rules to a raw corpus S to perform hard matching . </a:t>
                </a:r>
              </a:p>
              <a:p>
                <a:pPr marL="306000" lvl="1"/>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第一步是</a:t>
                </a:r>
                <a:r>
                  <a:rPr lang="zh-TW" altLang="zh-TW" sz="1200" kern="1200" dirty="0">
                    <a:solidFill>
                      <a:schemeClr val="tx1"/>
                    </a:solidFill>
                    <a:effectLst/>
                    <a:latin typeface="+mn-lt"/>
                    <a:ea typeface="+mn-ea"/>
                    <a:cs typeface="+mn-cs"/>
                  </a:rPr>
                  <a:t>將</a:t>
                </a:r>
                <a:r>
                  <a:rPr lang="zh-TW" altLang="en-US" sz="1200" kern="1200" dirty="0">
                    <a:solidFill>
                      <a:schemeClr val="tx1"/>
                    </a:solidFill>
                    <a:effectLst/>
                    <a:latin typeface="+mn-lt"/>
                    <a:ea typeface="+mn-ea"/>
                    <a:cs typeface="+mn-cs"/>
                  </a:rPr>
                  <a:t>產生</a:t>
                </a:r>
                <a:r>
                  <a:rPr lang="zh-TW" altLang="zh-TW" sz="1200" kern="1200" dirty="0">
                    <a:solidFill>
                      <a:schemeClr val="tx1"/>
                    </a:solidFill>
                    <a:effectLst/>
                    <a:latin typeface="+mn-lt"/>
                    <a:ea typeface="+mn-ea"/>
                    <a:cs typeface="+mn-cs"/>
                  </a:rPr>
                  <a:t>的規則應用於原始語料</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以執行硬匹配。 </a:t>
                </a:r>
                <a:r>
                  <a:rPr lang="en-US" altLang="zh-TW" sz="1200" kern="1200" dirty="0">
                    <a:solidFill>
                      <a:schemeClr val="tx1"/>
                    </a:solidFill>
                    <a:effectLst/>
                    <a:latin typeface="+mn-lt"/>
                    <a:ea typeface="+mn-ea"/>
                    <a:cs typeface="+mn-cs"/>
                  </a:rPr>
                  <a:t>)</a:t>
                </a:r>
              </a:p>
              <a:p>
                <a:pPr marL="306000" lvl="1"/>
                <a:endParaRPr lang="en-US" altLang="zh-TW" sz="1200" kern="1200" dirty="0">
                  <a:solidFill>
                    <a:schemeClr val="tx1"/>
                  </a:solidFill>
                  <a:effectLst/>
                  <a:latin typeface="+mn-lt"/>
                  <a:ea typeface="+mn-ea"/>
                  <a:cs typeface="+mn-cs"/>
                </a:endParaRPr>
              </a:p>
              <a:p>
                <a:pPr marL="230400" lvl="1" indent="-228600">
                  <a:buFont typeface="+mj-lt"/>
                  <a:buAutoNum type="arabicPeriod" startAt="2"/>
                </a:pPr>
                <a:r>
                  <a:rPr lang="en-US" altLang="zh-TW" sz="1200" kern="1200" dirty="0">
                    <a:solidFill>
                      <a:schemeClr val="tx1"/>
                    </a:solidFill>
                    <a:effectLst/>
                    <a:latin typeface="+mn-lt"/>
                    <a:ea typeface="+mn-ea"/>
                    <a:cs typeface="+mn-cs"/>
                  </a:rPr>
                  <a:t>The second step: S will be divided into two subsets: “ hard-matched sentences ” </a:t>
                </a:r>
                <a:r>
                  <a:rPr lang="en-US" altLang="zh-TW" sz="1200" kern="1200" dirty="0" err="1">
                    <a:solidFill>
                      <a:schemeClr val="tx1"/>
                    </a:solidFill>
                    <a:effectLst/>
                    <a:latin typeface="+mn-lt"/>
                    <a:ea typeface="+mn-ea"/>
                    <a:cs typeface="+mn-cs"/>
                  </a:rPr>
                  <a:t>Smatched</a:t>
                </a:r>
                <a:r>
                  <a:rPr lang="en-US" altLang="zh-TW" sz="1200" kern="1200" dirty="0">
                    <a:solidFill>
                      <a:schemeClr val="tx1"/>
                    </a:solidFill>
                    <a:effectLst/>
                    <a:latin typeface="+mn-lt"/>
                    <a:ea typeface="+mn-ea"/>
                    <a:cs typeface="+mn-cs"/>
                  </a:rPr>
                  <a:t> and “ unmatched sentences ” </a:t>
                </a:r>
                <a:r>
                  <a:rPr lang="en-US" altLang="zh-TW" sz="1200" kern="1200" dirty="0" err="1">
                    <a:solidFill>
                      <a:schemeClr val="tx1"/>
                    </a:solidFill>
                    <a:effectLst/>
                    <a:latin typeface="+mn-lt"/>
                    <a:ea typeface="+mn-ea"/>
                    <a:cs typeface="+mn-cs"/>
                  </a:rPr>
                  <a:t>Sunmatched</a:t>
                </a:r>
                <a:r>
                  <a:rPr lang="en-US" altLang="zh-TW" sz="1200" kern="1200" dirty="0">
                    <a:solidFill>
                      <a:schemeClr val="tx1"/>
                    </a:solidFill>
                    <a:effectLst/>
                    <a:latin typeface="+mn-lt"/>
                    <a:ea typeface="+mn-ea"/>
                    <a:cs typeface="+mn-cs"/>
                  </a:rPr>
                  <a:t>.</a:t>
                </a:r>
              </a:p>
              <a:p>
                <a:pPr marL="306000" lvl="1"/>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第二步</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將被分為兩個子集：“硬匹配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Smatched</a:t>
                </a:r>
                <a:r>
                  <a:rPr lang="zh-TW" altLang="zh-TW" sz="1200" kern="1200" dirty="0">
                    <a:solidFill>
                      <a:schemeClr val="tx1"/>
                    </a:solidFill>
                    <a:effectLst/>
                    <a:latin typeface="+mn-lt"/>
                    <a:ea typeface="+mn-ea"/>
                    <a:cs typeface="+mn-cs"/>
                  </a:rPr>
                  <a:t>和“不匹配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Sunmatched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lvl="1"/>
                <a:endParaRPr lang="en-US" altLang="zh-TW" sz="1200" kern="1200" dirty="0">
                  <a:solidFill>
                    <a:schemeClr val="tx1"/>
                  </a:solidFill>
                  <a:effectLst/>
                  <a:latin typeface="+mn-lt"/>
                  <a:ea typeface="+mn-ea"/>
                  <a:cs typeface="+mn-cs"/>
                </a:endParaRPr>
              </a:p>
              <a:p>
                <a:pPr marL="230400" lvl="1" indent="-228600">
                  <a:buFont typeface="+mj-lt"/>
                  <a:buAutoNum type="arabicPeriod" startAt="4"/>
                </a:pPr>
                <a:r>
                  <a:rPr lang="en-US" altLang="zh-TW" sz="1200" b="0" i="0" kern="1200" dirty="0">
                    <a:solidFill>
                      <a:schemeClr val="tx1"/>
                    </a:solidFill>
                    <a:effectLst/>
                    <a:latin typeface="+mn-lt"/>
                    <a:ea typeface="+mn-ea"/>
                    <a:cs typeface="+mn-cs"/>
                  </a:rPr>
                  <a:t>The fourth and fifth steps are</a:t>
                </a:r>
                <a:r>
                  <a:rPr lang="zh-TW" altLang="en-US" sz="1200" b="0" i="0" strike="noStrike"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iteratively generate pseudo-labels on </a:t>
                </a:r>
                <a:r>
                  <a:rPr lang="en-US" altLang="zh-TW" sz="1200" b="0" i="0" kern="1200" dirty="0" err="1">
                    <a:solidFill>
                      <a:schemeClr val="tx1"/>
                    </a:solidFill>
                    <a:effectLst/>
                    <a:latin typeface="+mn-lt"/>
                    <a:ea typeface="+mn-ea"/>
                    <a:cs typeface="+mn-cs"/>
                  </a:rPr>
                  <a:t>Sunmatched</a:t>
                </a:r>
                <a:r>
                  <a:rPr lang="en-US" altLang="zh-TW" sz="1200" b="0" i="0" kern="1200" dirty="0">
                    <a:solidFill>
                      <a:schemeClr val="tx1"/>
                    </a:solidFill>
                    <a:effectLst/>
                    <a:latin typeface="+mn-lt"/>
                    <a:ea typeface="+mn-ea"/>
                    <a:cs typeface="+mn-cs"/>
                  </a:rPr>
                  <a:t> using SRM and rules.</a:t>
                </a:r>
                <a:endParaRPr lang="en-US" altLang="zh-TW" sz="1200" kern="1200" dirty="0">
                  <a:solidFill>
                    <a:schemeClr val="tx1"/>
                  </a:solidFill>
                  <a:effectLst/>
                  <a:latin typeface="+mn-lt"/>
                  <a:ea typeface="+mn-ea"/>
                  <a:cs typeface="+mn-cs"/>
                </a:endParaRPr>
              </a:p>
              <a:p>
                <a:pPr marL="306000" lvl="1" indent="0">
                  <a:buFont typeface="+mj-lt"/>
                  <a:buNone/>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第四步和第五步是使用</a:t>
                </a:r>
                <a:r>
                  <a:rPr lang="en-US" altLang="zh-TW" sz="1200" kern="1200" dirty="0">
                    <a:solidFill>
                      <a:schemeClr val="tx1"/>
                    </a:solidFill>
                    <a:effectLst/>
                    <a:latin typeface="+mn-lt"/>
                    <a:ea typeface="+mn-ea"/>
                    <a:cs typeface="+mn-cs"/>
                  </a:rPr>
                  <a:t>SRM</a:t>
                </a:r>
                <a:r>
                  <a:rPr lang="zh-TW" altLang="en-US" sz="1200" kern="1200" dirty="0">
                    <a:solidFill>
                      <a:schemeClr val="tx1"/>
                    </a:solidFill>
                    <a:effectLst/>
                    <a:latin typeface="+mn-lt"/>
                    <a:ea typeface="+mn-ea"/>
                    <a:cs typeface="+mn-cs"/>
                  </a:rPr>
                  <a:t>和規則在</a:t>
                </a:r>
                <a:r>
                  <a:rPr lang="en-US" altLang="zh-TW" sz="1200" kern="1200" dirty="0" err="1">
                    <a:solidFill>
                      <a:schemeClr val="tx1"/>
                    </a:solidFill>
                    <a:effectLst/>
                    <a:latin typeface="+mn-lt"/>
                    <a:ea typeface="+mn-ea"/>
                    <a:cs typeface="+mn-cs"/>
                  </a:rPr>
                  <a:t>Sunmatched</a:t>
                </a:r>
                <a:r>
                  <a:rPr lang="zh-TW" altLang="en-US" sz="1200" kern="1200" dirty="0">
                    <a:solidFill>
                      <a:schemeClr val="tx1"/>
                    </a:solidFill>
                    <a:effectLst/>
                    <a:latin typeface="+mn-lt"/>
                    <a:ea typeface="+mn-ea"/>
                    <a:cs typeface="+mn-cs"/>
                  </a:rPr>
                  <a:t>上迭代生成偽標籤</a:t>
                </a:r>
                <a:r>
                  <a:rPr lang="en-US" altLang="zh-TW" sz="1200" kern="1200" dirty="0">
                    <a:solidFill>
                      <a:schemeClr val="tx1"/>
                    </a:solidFill>
                    <a:effectLst/>
                    <a:latin typeface="+mn-lt"/>
                    <a:ea typeface="+mn-ea"/>
                    <a:cs typeface="+mn-cs"/>
                  </a:rPr>
                  <a:t>)</a:t>
                </a:r>
              </a:p>
              <a:p>
                <a:pPr marL="306000" lvl="1" indent="0">
                  <a:buFont typeface="+mj-lt"/>
                  <a:buNone/>
                </a:pPr>
                <a:endParaRPr lang="en-US" altLang="zh-TW" sz="1200" kern="1200" dirty="0">
                  <a:solidFill>
                    <a:schemeClr val="tx1"/>
                  </a:solidFill>
                  <a:effectLst/>
                  <a:latin typeface="+mn-lt"/>
                  <a:ea typeface="+mn-ea"/>
                  <a:cs typeface="+mn-cs"/>
                </a:endParaRPr>
              </a:p>
              <a:p>
                <a:pPr marL="230400" lvl="1" indent="-228600">
                  <a:buFont typeface="+mj-lt"/>
                  <a:buAutoNum type="arabicPeriod" startAt="6"/>
                </a:pPr>
                <a:r>
                  <a:rPr lang="en-US" altLang="zh-TW" sz="1200" b="0" i="0" kern="1200" dirty="0">
                    <a:solidFill>
                      <a:schemeClr val="tx1"/>
                    </a:solidFill>
                    <a:effectLst/>
                    <a:latin typeface="+mn-lt"/>
                    <a:ea typeface="+mn-ea"/>
                    <a:cs typeface="+mn-cs"/>
                  </a:rPr>
                  <a:t>The sixth step : Use </a:t>
                </a:r>
                <a:r>
                  <a:rPr lang="en-US" altLang="zh-TW" sz="1200" b="0" i="0" kern="1200" dirty="0" err="1">
                    <a:solidFill>
                      <a:schemeClr val="tx1"/>
                    </a:solidFill>
                    <a:effectLst/>
                    <a:latin typeface="+mn-lt"/>
                    <a:ea typeface="+mn-ea"/>
                    <a:cs typeface="+mn-cs"/>
                  </a:rPr>
                  <a:t>S_matched</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S_unmatched</a:t>
                </a:r>
                <a:r>
                  <a:rPr lang="en-US" altLang="zh-TW" sz="1200" b="0" i="0" kern="1200" dirty="0">
                    <a:solidFill>
                      <a:schemeClr val="tx1"/>
                    </a:solidFill>
                    <a:effectLst/>
                    <a:latin typeface="+mn-lt"/>
                    <a:ea typeface="+mn-ea"/>
                    <a:cs typeface="+mn-cs"/>
                  </a:rPr>
                  <a:t> sentences train relation classifier </a:t>
                </a:r>
              </a:p>
              <a:p>
                <a:pPr marL="306000" lvl="1" indent="0">
                  <a:buFont typeface="+mj-lt"/>
                  <a:buNone/>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第六步是使用</a:t>
                </a:r>
                <a:r>
                  <a:rPr lang="en-US" altLang="zh-TW" sz="1200" b="0" i="0">
                    <a:solidFill>
                      <a:schemeClr val="tx1"/>
                    </a:solidFill>
                    <a:latin typeface="Cambria Math" panose="02040503050406030204" pitchFamily="18" charset="0"/>
                  </a:rPr>
                  <a:t>S_matched</a:t>
                </a:r>
                <a:r>
                  <a:rPr lang="en-US" altLang="zh-TW" sz="1200" i="0" kern="1200" dirty="0">
                    <a:solidFill>
                      <a:schemeClr val="tx1"/>
                    </a:solidFill>
                    <a:effectLst/>
                    <a:latin typeface="+mn-lt"/>
                    <a:ea typeface="+mn-ea"/>
                    <a:cs typeface="+mn-cs"/>
                  </a:rPr>
                  <a:t>/</a:t>
                </a:r>
                <a:r>
                  <a:rPr lang="en-US" altLang="zh-TW" sz="1200" i="0">
                    <a:solidFill>
                      <a:schemeClr val="tx1"/>
                    </a:solidFill>
                    <a:latin typeface="Cambria Math" panose="02040503050406030204" pitchFamily="18" charset="0"/>
                  </a:rPr>
                  <a:t>S_</a:t>
                </a:r>
                <a:r>
                  <a:rPr lang="en-US" altLang="zh-TW" sz="1200" b="0" i="0">
                    <a:solidFill>
                      <a:schemeClr val="tx1"/>
                    </a:solidFill>
                    <a:latin typeface="Cambria Math" panose="02040503050406030204" pitchFamily="18" charset="0"/>
                  </a:rPr>
                  <a:t>un</a:t>
                </a:r>
                <a:r>
                  <a:rPr lang="en-US" altLang="zh-TW" sz="1200" i="0">
                    <a:solidFill>
                      <a:schemeClr val="tx1"/>
                    </a:solidFill>
                    <a:latin typeface="Cambria Math" panose="02040503050406030204" pitchFamily="18" charset="0"/>
                  </a:rPr>
                  <a:t>matched</a:t>
                </a:r>
                <a:r>
                  <a:rPr lang="zh-TW" altLang="en-US" sz="1200" i="0" kern="1200" dirty="0">
                    <a:solidFill>
                      <a:schemeClr val="tx1"/>
                    </a:solidFill>
                    <a:effectLst/>
                    <a:latin typeface="+mn-lt"/>
                    <a:ea typeface="+mn-ea"/>
                    <a:cs typeface="+mn-cs"/>
                  </a:rPr>
                  <a:t> 句子訓練關係分類器</a:t>
                </a:r>
                <a:r>
                  <a:rPr lang="en-US" altLang="zh-TW" sz="1200" i="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306000" lvl="1" indent="0">
                  <a:buFont typeface="+mj-lt"/>
                  <a:buNone/>
                </a:pPr>
                <a:endParaRPr lang="en-US" altLang="zh-TW" sz="1200" kern="1200" dirty="0">
                  <a:solidFill>
                    <a:schemeClr val="tx1"/>
                  </a:solidFill>
                  <a:effectLst/>
                  <a:latin typeface="+mn-lt"/>
                  <a:ea typeface="+mn-ea"/>
                  <a:cs typeface="+mn-cs"/>
                </a:endParaRPr>
              </a:p>
              <a:p>
                <a:pPr marL="230400" marR="0" lvl="1" indent="-228600" algn="l" defTabSz="914400" rtl="0" eaLnBrk="1" fontAlgn="auto" latinLnBrk="0" hangingPunct="1">
                  <a:lnSpc>
                    <a:spcPct val="100000"/>
                  </a:lnSpc>
                  <a:spcBef>
                    <a:spcPts val="0"/>
                  </a:spcBef>
                  <a:spcAft>
                    <a:spcPts val="0"/>
                  </a:spcAft>
                  <a:buClrTx/>
                  <a:buSzTx/>
                  <a:buFont typeface="+mj-lt"/>
                  <a:buAutoNum type="arabicPeriod" startAt="7"/>
                  <a:tabLst/>
                  <a:defRPr/>
                </a:pPr>
                <a:r>
                  <a:rPr lang="en-US" altLang="zh-TW" sz="1200" kern="1200" dirty="0">
                    <a:solidFill>
                      <a:srgbClr val="0070C0"/>
                    </a:solidFill>
                    <a:effectLst/>
                    <a:latin typeface="+mn-lt"/>
                    <a:ea typeface="+mn-ea"/>
                    <a:cs typeface="+mn-cs"/>
                  </a:rPr>
                  <a:t>The seventh step : Use several </a:t>
                </a:r>
                <a:r>
                  <a:rPr lang="en-US" altLang="zh-TW" sz="1200" kern="1200" dirty="0">
                    <a:solidFill>
                      <a:schemeClr val="tx1"/>
                    </a:solidFill>
                    <a:effectLst/>
                    <a:latin typeface="+mn-lt"/>
                    <a:ea typeface="+mn-ea"/>
                    <a:cs typeface="+mn-cs"/>
                  </a:rPr>
                  <a:t>loss functions to joint learn </a:t>
                </a:r>
                <a:r>
                  <a:rPr lang="en-US" altLang="zh-TW" sz="1200" dirty="0">
                    <a:solidFill>
                      <a:srgbClr val="0070C0"/>
                    </a:solidFill>
                  </a:rPr>
                  <a:t>Relation classifier </a:t>
                </a:r>
                <a:r>
                  <a:rPr lang="en-US" altLang="zh-TW" sz="1200" kern="1200" dirty="0">
                    <a:solidFill>
                      <a:schemeClr val="tx1"/>
                    </a:solidFill>
                    <a:effectLst/>
                    <a:latin typeface="+mn-lt"/>
                    <a:ea typeface="+mn-ea"/>
                    <a:cs typeface="+mn-cs"/>
                  </a:rPr>
                  <a:t>and SRM </a:t>
                </a:r>
              </a:p>
              <a:p>
                <a:pPr marL="306000" lvl="1" indent="0">
                  <a:buFont typeface="+mj-lt"/>
                  <a:buNone/>
                </a:pPr>
                <a:r>
                  <a:rPr lang="en-US" altLang="zh-TW" sz="1200" i="0" kern="1200" dirty="0">
                    <a:solidFill>
                      <a:schemeClr val="tx1"/>
                    </a:solidFill>
                    <a:effectLst/>
                    <a:latin typeface="+mn-lt"/>
                    <a:ea typeface="+mn-ea"/>
                    <a:cs typeface="+mn-cs"/>
                  </a:rPr>
                  <a:t>(</a:t>
                </a:r>
                <a:r>
                  <a:rPr lang="zh-TW" altLang="en-US" sz="1200" i="0" kern="1200" dirty="0">
                    <a:solidFill>
                      <a:schemeClr val="tx1"/>
                    </a:solidFill>
                    <a:effectLst/>
                    <a:latin typeface="+mn-lt"/>
                    <a:ea typeface="+mn-ea"/>
                    <a:cs typeface="+mn-cs"/>
                  </a:rPr>
                  <a:t>第七步是使用多個損耗函數聯合學習關係分類器和</a:t>
                </a:r>
                <a:r>
                  <a:rPr lang="en-US" altLang="zh-TW" sz="1200" i="0" kern="1200" dirty="0">
                    <a:solidFill>
                      <a:schemeClr val="tx1"/>
                    </a:solidFill>
                    <a:effectLst/>
                    <a:latin typeface="+mn-lt"/>
                    <a:ea typeface="+mn-ea"/>
                    <a:cs typeface="+mn-cs"/>
                  </a:rPr>
                  <a:t>SRM)</a:t>
                </a:r>
              </a:p>
              <a:p>
                <a:pPr marL="306000" lvl="1" indent="0">
                  <a:buFont typeface="+mj-lt"/>
                  <a:buNone/>
                </a:pPr>
                <a:endParaRPr lang="en-US" altLang="zh-TW" sz="1200" i="0" kern="1200" dirty="0">
                  <a:solidFill>
                    <a:schemeClr val="tx1"/>
                  </a:solidFill>
                  <a:effectLst/>
                  <a:latin typeface="+mn-lt"/>
                  <a:ea typeface="+mn-ea"/>
                  <a:cs typeface="+mn-cs"/>
                </a:endParaRPr>
              </a:p>
              <a:p>
                <a:pPr marL="306000" lvl="1" indent="0">
                  <a:buFont typeface="+mj-lt"/>
                  <a:buNone/>
                </a:pPr>
                <a:endParaRPr lang="en-US" altLang="zh-TW" sz="1200" kern="1200" dirty="0">
                  <a:solidFill>
                    <a:schemeClr val="tx1"/>
                  </a:solidFill>
                  <a:effectLst/>
                  <a:latin typeface="+mn-lt"/>
                  <a:ea typeface="+mn-ea"/>
                  <a:cs typeface="+mn-cs"/>
                </a:endParaRPr>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14</a:t>
            </a:fld>
            <a:endParaRPr lang="zh-TW" altLang="en-US"/>
          </a:p>
        </p:txBody>
      </p:sp>
    </p:spTree>
    <p:extLst>
      <p:ext uri="{BB962C8B-B14F-4D97-AF65-F5344CB8AC3E}">
        <p14:creationId xmlns:p14="http://schemas.microsoft.com/office/powerpoint/2010/main" val="3214805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20000"/>
          </a:bodyPr>
          <a:lstStyle/>
          <a:p>
            <a:r>
              <a:rPr lang="en-US" altLang="zh-TW" sz="1200" b="0" kern="1200" dirty="0">
                <a:solidFill>
                  <a:schemeClr val="tx1"/>
                </a:solidFill>
                <a:effectLst/>
                <a:latin typeface="+mn-lt"/>
                <a:ea typeface="+mn-ea"/>
                <a:cs typeface="+mn-cs"/>
              </a:rPr>
              <a:t> Labeling Rule Generation</a:t>
            </a:r>
            <a:r>
              <a:rPr lang="zh-TW" altLang="en-US" sz="1200" b="0" kern="1200" dirty="0">
                <a:solidFill>
                  <a:schemeClr val="tx1"/>
                </a:solidFill>
                <a:effectLst/>
                <a:latin typeface="+mn-lt"/>
                <a:ea typeface="+mn-ea"/>
                <a:cs typeface="+mn-cs"/>
              </a:rPr>
              <a:t> </a:t>
            </a:r>
            <a:r>
              <a:rPr lang="en-US" altLang="zh-TW" sz="1200" b="0" kern="1200" dirty="0">
                <a:solidFill>
                  <a:schemeClr val="tx1"/>
                </a:solidFill>
                <a:effectLst/>
                <a:latin typeface="+mn-lt"/>
                <a:ea typeface="+mn-ea"/>
                <a:cs typeface="+mn-cs"/>
              </a:rPr>
              <a:t>part</a:t>
            </a:r>
          </a:p>
          <a:p>
            <a:br>
              <a:rPr lang="en-US" altLang="zh-TW" dirty="0"/>
            </a:br>
            <a:r>
              <a:rPr lang="en-US" altLang="zh-TW" sz="1200" b="0" i="0" kern="1200" dirty="0">
                <a:solidFill>
                  <a:schemeClr val="tx1"/>
                </a:solidFill>
                <a:effectLst/>
                <a:latin typeface="+mn-lt"/>
                <a:ea typeface="+mn-ea"/>
                <a:cs typeface="+mn-cs"/>
              </a:rPr>
              <a:t>As mentioned earlier, the rule of this paper is generated semi-automatically. The specific method of generation is mainly through the following two steps</a:t>
            </a:r>
            <a:endParaRPr lang="en-US" altLang="zh-TW" sz="1200" b="0" kern="1200" dirty="0">
              <a:solidFill>
                <a:schemeClr val="tx1"/>
              </a:solidFill>
              <a:effectLst/>
              <a:latin typeface="+mn-lt"/>
              <a:ea typeface="+mn-ea"/>
              <a:cs typeface="+mn-cs"/>
            </a:endParaRPr>
          </a:p>
          <a:p>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如前所述該論文的</a:t>
            </a:r>
            <a:r>
              <a:rPr lang="en-US" altLang="zh-TW" sz="1200" b="0" kern="1200" dirty="0">
                <a:solidFill>
                  <a:schemeClr val="tx1"/>
                </a:solidFill>
                <a:effectLst/>
                <a:latin typeface="+mn-lt"/>
                <a:ea typeface="+mn-ea"/>
                <a:cs typeface="+mn-cs"/>
              </a:rPr>
              <a:t>rule</a:t>
            </a:r>
            <a:r>
              <a:rPr lang="zh-TW" altLang="en-US" sz="1200" b="0" kern="1200" dirty="0">
                <a:solidFill>
                  <a:schemeClr val="tx1"/>
                </a:solidFill>
                <a:effectLst/>
                <a:latin typeface="+mn-lt"/>
                <a:ea typeface="+mn-ea"/>
                <a:cs typeface="+mn-cs"/>
              </a:rPr>
              <a:t>是半自動產生的，具體產生方式主要是透過底下兩個步驟</a:t>
            </a:r>
            <a:r>
              <a:rPr lang="en-US" altLang="zh-TW" sz="1200" b="0" kern="1200" dirty="0">
                <a:solidFill>
                  <a:schemeClr val="tx1"/>
                </a:solidFill>
                <a:effectLst/>
                <a:latin typeface="+mn-lt"/>
                <a:ea typeface="+mn-ea"/>
                <a:cs typeface="+mn-cs"/>
              </a:rPr>
              <a:t>)</a:t>
            </a:r>
          </a:p>
          <a:p>
            <a:endParaRPr lang="en-US" altLang="zh-TW" sz="1200" b="0" kern="1200" dirty="0">
              <a:solidFill>
                <a:schemeClr val="tx1"/>
              </a:solidFill>
              <a:effectLst/>
              <a:latin typeface="+mn-lt"/>
              <a:ea typeface="+mn-ea"/>
              <a:cs typeface="+mn-cs"/>
            </a:endParaRPr>
          </a:p>
          <a:p>
            <a:pPr marL="228600" indent="-228600">
              <a:buFont typeface="+mj-lt"/>
              <a:buAutoNum type="arabicPeriod"/>
            </a:pPr>
            <a:r>
              <a:rPr lang="en-US" altLang="zh-TW" sz="1200" kern="1200" dirty="0">
                <a:solidFill>
                  <a:schemeClr val="tx1"/>
                </a:solidFill>
                <a:effectLst/>
                <a:latin typeface="+mn-lt"/>
                <a:ea typeface="+mn-ea"/>
                <a:cs typeface="+mn-cs"/>
              </a:rPr>
              <a:t>First Candidate rule bodies ( i.e. , surface patterns) are automatically extracted from the raw corpus. </a:t>
            </a:r>
          </a:p>
          <a:p>
            <a:pPr marL="180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首先</a:t>
            </a:r>
            <a:r>
              <a:rPr lang="zh-TW" altLang="zh-TW" sz="1200" kern="1200" dirty="0">
                <a:solidFill>
                  <a:schemeClr val="tx1"/>
                </a:solidFill>
                <a:effectLst/>
                <a:latin typeface="+mn-lt"/>
                <a:ea typeface="+mn-ea"/>
                <a:cs typeface="+mn-cs"/>
              </a:rPr>
              <a:t>候選規則主體（即表面樣式）會自動從原始語料庫中提取。</a:t>
            </a:r>
            <a:r>
              <a:rPr lang="en-US" altLang="zh-TW" sz="1200" kern="1200" dirty="0">
                <a:solidFill>
                  <a:schemeClr val="tx1"/>
                </a:solidFill>
                <a:effectLst/>
                <a:latin typeface="+mn-lt"/>
                <a:ea typeface="+mn-ea"/>
                <a:cs typeface="+mn-cs"/>
              </a:rPr>
              <a:t>)</a:t>
            </a:r>
          </a:p>
          <a:p>
            <a:pPr marL="180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altLang="zh-TW"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a:solidFill>
                  <a:prstClr val="black"/>
                </a:solidFill>
                <a:latin typeface="Times New Roman" panose="02020603050405020304" pitchFamily="18" charset="0"/>
              </a:rPr>
              <a:t>Then annotate relation label generation labeling rules of </a:t>
            </a:r>
            <a:r>
              <a:rPr lang="en-US" altLang="zh-TW" sz="1200" dirty="0">
                <a:solidFill>
                  <a:schemeClr val="tx1"/>
                </a:solidFill>
              </a:rPr>
              <a:t>rule bodies</a:t>
            </a:r>
            <a:r>
              <a:rPr lang="en-US" altLang="zh-TW" sz="1200" dirty="0">
                <a:solidFill>
                  <a:prstClr val="black"/>
                </a:solidFill>
                <a:latin typeface="Times New Roman" panose="02020603050405020304" pitchFamily="18" charset="0"/>
              </a:rPr>
              <a:t> </a:t>
            </a:r>
          </a:p>
          <a:p>
            <a:pPr marL="180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然後標記這些</a:t>
            </a:r>
            <a:r>
              <a:rPr lang="en-US" altLang="zh-TW" sz="1200" dirty="0">
                <a:solidFill>
                  <a:schemeClr val="tx1"/>
                </a:solidFill>
              </a:rPr>
              <a:t>rule bodies</a:t>
            </a:r>
            <a:r>
              <a:rPr lang="en-US" altLang="zh-TW" sz="1200" dirty="0">
                <a:solidFill>
                  <a:prstClr val="black"/>
                </a:solidFill>
                <a:latin typeface="Times New Roman" panose="02020603050405020304" pitchFamily="18" charset="0"/>
              </a:rPr>
              <a:t> </a:t>
            </a:r>
            <a:r>
              <a:rPr lang="zh-TW" altLang="en-US" sz="1200" dirty="0">
                <a:solidFill>
                  <a:prstClr val="black"/>
                </a:solidFill>
                <a:latin typeface="Times New Roman" panose="02020603050405020304" pitchFamily="18" charset="0"/>
              </a:rPr>
              <a:t>的</a:t>
            </a:r>
            <a:r>
              <a:rPr lang="en-US" altLang="zh-TW" sz="1200" dirty="0">
                <a:solidFill>
                  <a:prstClr val="black"/>
                </a:solidFill>
                <a:latin typeface="Times New Roman" panose="02020603050405020304" pitchFamily="18" charset="0"/>
              </a:rPr>
              <a:t>relation label </a:t>
            </a:r>
            <a:r>
              <a:rPr lang="zh-TW" altLang="en-US" sz="1200" dirty="0">
                <a:solidFill>
                  <a:prstClr val="black"/>
                </a:solidFill>
                <a:latin typeface="Times New Roman" panose="02020603050405020304" pitchFamily="18" charset="0"/>
              </a:rPr>
              <a:t>產生標籤規則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following figure shows the details</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a:t>
            </a:r>
            <a:r>
              <a:rPr lang="zh-TW" altLang="en-US" sz="1200" b="0" kern="1200" dirty="0">
                <a:solidFill>
                  <a:schemeClr val="tx1"/>
                </a:solidFill>
                <a:effectLst/>
                <a:latin typeface="+mn-lt"/>
                <a:ea typeface="+mn-ea"/>
                <a:cs typeface="+mn-cs"/>
              </a:rPr>
              <a:t>下圖是其細部運作的過程</a:t>
            </a:r>
            <a:r>
              <a:rPr lang="en-US" altLang="zh-TW" sz="1200" b="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kern="1200" dirty="0">
              <a:solidFill>
                <a:schemeClr val="tx1"/>
              </a:solidFill>
              <a:effectLst/>
              <a:latin typeface="+mn-lt"/>
              <a:ea typeface="+mn-ea"/>
              <a:cs typeface="+mn-cs"/>
            </a:endParaRPr>
          </a:p>
          <a:p>
            <a:pPr lvl="1" indent="0"/>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Given a raw corpus, we replace entities with entity type masks SUBJ/OBJ-</a:t>
            </a:r>
          </a:p>
          <a:p>
            <a:pPr lvl="1" indent="0"/>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NER, where “NER" denotes entity type. </a:t>
            </a:r>
          </a:p>
          <a:p>
            <a:pPr marL="648000" lvl="1"/>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給定原始語料，首先用實體類型掩碼</a:t>
            </a:r>
            <a:r>
              <a:rPr lang="en-US" altLang="zh-TW" sz="1200" kern="1200" dirty="0">
                <a:solidFill>
                  <a:schemeClr val="tx1"/>
                </a:solidFill>
                <a:effectLst/>
                <a:latin typeface="+mn-lt"/>
                <a:ea typeface="+mn-ea"/>
                <a:cs typeface="+mn-cs"/>
              </a:rPr>
              <a:t>SUBJ / OBJ-</a:t>
            </a:r>
            <a:r>
              <a:rPr lang="zh-TW" altLang="zh-TW" sz="1200" kern="1200" dirty="0">
                <a:solidFill>
                  <a:schemeClr val="tx1"/>
                </a:solidFill>
                <a:effectLst/>
                <a:latin typeface="+mn-lt"/>
                <a:ea typeface="+mn-ea"/>
                <a:cs typeface="+mn-cs"/>
              </a:rPr>
              <a:t>替換實體</a:t>
            </a:r>
          </a:p>
          <a:p>
            <a:pPr marL="648000" lvl="1"/>
            <a:r>
              <a:rPr lang="en-US" altLang="zh-TW" sz="1200" kern="1200" dirty="0">
                <a:solidFill>
                  <a:schemeClr val="tx1"/>
                </a:solidFill>
                <a:effectLst/>
                <a:latin typeface="+mn-lt"/>
                <a:ea typeface="+mn-ea"/>
                <a:cs typeface="+mn-cs"/>
              </a:rPr>
              <a:t>NER</a:t>
            </a:r>
            <a:r>
              <a:rPr lang="zh-TW" altLang="zh-TW" sz="1200" kern="1200" dirty="0">
                <a:solidFill>
                  <a:schemeClr val="tx1"/>
                </a:solidFill>
                <a:effectLst/>
                <a:latin typeface="+mn-lt"/>
                <a:ea typeface="+mn-ea"/>
                <a:cs typeface="+mn-cs"/>
              </a:rPr>
              <a:t>，其中“</a:t>
            </a:r>
            <a:r>
              <a:rPr lang="en-US" altLang="zh-TW" sz="1200" kern="1200" dirty="0">
                <a:solidFill>
                  <a:schemeClr val="tx1"/>
                </a:solidFill>
                <a:effectLst/>
                <a:latin typeface="+mn-lt"/>
                <a:ea typeface="+mn-ea"/>
                <a:cs typeface="+mn-cs"/>
              </a:rPr>
              <a:t> NER</a:t>
            </a:r>
            <a:r>
              <a:rPr lang="zh-TW" altLang="zh-TW" sz="1200" kern="1200" dirty="0">
                <a:solidFill>
                  <a:schemeClr val="tx1"/>
                </a:solidFill>
                <a:effectLst/>
                <a:latin typeface="+mn-lt"/>
                <a:ea typeface="+mn-ea"/>
                <a:cs typeface="+mn-cs"/>
              </a:rPr>
              <a:t>”表示實體類型</a:t>
            </a:r>
            <a:r>
              <a:rPr lang="en-US" altLang="zh-TW" sz="1200" kern="1200" dirty="0">
                <a:solidFill>
                  <a:schemeClr val="tx1"/>
                </a:solidFill>
                <a:effectLst/>
                <a:latin typeface="+mn-lt"/>
                <a:ea typeface="+mn-ea"/>
                <a:cs typeface="+mn-cs"/>
              </a:rPr>
              <a:t>)</a:t>
            </a:r>
          </a:p>
          <a:p>
            <a:pPr lvl="1"/>
            <a:endParaRPr lang="en-US" altLang="zh-TW" sz="1200" kern="1200" dirty="0">
              <a:solidFill>
                <a:schemeClr val="tx1"/>
              </a:solidFill>
              <a:effectLst/>
              <a:latin typeface="+mn-lt"/>
              <a:ea typeface="+mn-ea"/>
              <a:cs typeface="+mn-cs"/>
            </a:endParaRPr>
          </a:p>
          <a:p>
            <a:pPr lvl="1"/>
            <a:r>
              <a:rPr lang="en-US" altLang="zh-TW" sz="1200" b="0" kern="1200" dirty="0">
                <a:solidFill>
                  <a:schemeClr val="tx1"/>
                </a:solidFill>
                <a:effectLst/>
                <a:latin typeface="+mn-lt"/>
                <a:ea typeface="+mn-ea"/>
                <a:cs typeface="+mn-cs"/>
              </a:rPr>
              <a:t>2.</a:t>
            </a:r>
            <a:r>
              <a:rPr lang="zh-TW" altLang="en-US" sz="1200" b="0" kern="1200" dirty="0">
                <a:solidFill>
                  <a:schemeClr val="tx1"/>
                </a:solidFill>
                <a:effectLst/>
                <a:latin typeface="+mn-lt"/>
                <a:ea typeface="+mn-ea"/>
                <a:cs typeface="+mn-cs"/>
              </a:rPr>
              <a:t>  </a:t>
            </a:r>
            <a:r>
              <a:rPr lang="en-US" altLang="zh-TW" sz="1200" b="0" kern="1200" dirty="0">
                <a:solidFill>
                  <a:schemeClr val="tx1"/>
                </a:solidFill>
                <a:effectLst/>
                <a:latin typeface="+mn-lt"/>
                <a:ea typeface="+mn-ea"/>
                <a:cs typeface="+mn-cs"/>
              </a:rPr>
              <a:t>P</a:t>
            </a:r>
            <a:r>
              <a:rPr lang="en-US" altLang="zh-TW" sz="1200" kern="1200" dirty="0">
                <a:solidFill>
                  <a:schemeClr val="tx1"/>
                </a:solidFill>
                <a:effectLst/>
                <a:latin typeface="+mn-lt"/>
                <a:ea typeface="+mn-ea"/>
                <a:cs typeface="+mn-cs"/>
              </a:rPr>
              <a:t>ick the word sequences between the two entities as candidate rules</a:t>
            </a:r>
          </a:p>
          <a:p>
            <a:pPr lvl="1"/>
            <a:r>
              <a:rPr lang="en-US" altLang="zh-TW" sz="1200" kern="1200" dirty="0">
                <a:solidFill>
                  <a:schemeClr val="tx1"/>
                </a:solidFill>
                <a:effectLst/>
                <a:latin typeface="+mn-lt"/>
                <a:ea typeface="+mn-ea"/>
                <a:cs typeface="+mn-cs"/>
              </a:rPr>
              <a:t>     perform </a:t>
            </a:r>
            <a:r>
              <a:rPr lang="en-US" altLang="zh-TW" sz="1200" kern="1200" dirty="0">
                <a:solidFill>
                  <a:prstClr val="black"/>
                </a:solidFill>
                <a:effectLst/>
                <a:latin typeface="Times New Roman" panose="02020603050405020304" pitchFamily="18" charset="0"/>
                <a:ea typeface="+mn-ea"/>
                <a:cs typeface="+mn-cs"/>
              </a:rPr>
              <a:t>a</a:t>
            </a:r>
            <a:r>
              <a:rPr lang="en-US" altLang="zh-TW" sz="1200" dirty="0">
                <a:solidFill>
                  <a:prstClr val="black"/>
                </a:solidFill>
                <a:latin typeface="Times New Roman" panose="02020603050405020304" pitchFamily="18" charset="0"/>
              </a:rPr>
              <a:t>utomatic pattern mining</a:t>
            </a:r>
          </a:p>
          <a:p>
            <a:pPr marL="648000" lvl="1"/>
            <a:r>
              <a:rPr lang="en-US" altLang="zh-TW" sz="1200" b="0" dirty="0">
                <a:solidFill>
                  <a:prstClr val="black"/>
                </a:solidFill>
                <a:latin typeface="Times New Roman" panose="02020603050405020304" pitchFamily="18" charset="0"/>
              </a:rPr>
              <a:t>(</a:t>
            </a:r>
            <a:r>
              <a:rPr lang="zh-TW" altLang="zh-TW" dirty="0"/>
              <a:t>選擇兩個實體之間（包括兩個實體）的單詞序列，作為候選規則執行自動模式挖掘</a:t>
            </a:r>
            <a:r>
              <a:rPr lang="en-US" altLang="zh-TW" sz="1200" b="0" dirty="0">
                <a:solidFill>
                  <a:prstClr val="black"/>
                </a:solidFill>
                <a:latin typeface="Times New Roman" panose="02020603050405020304" pitchFamily="18" charset="0"/>
              </a:rPr>
              <a:t>)</a:t>
            </a:r>
          </a:p>
          <a:p>
            <a:pPr marL="648000" lvl="1"/>
            <a:endParaRPr lang="en-US" altLang="zh-TW" sz="1200" b="0" dirty="0">
              <a:solidFill>
                <a:prstClr val="black"/>
              </a:solidFill>
              <a:latin typeface="Times New Roman" panose="02020603050405020304" pitchFamily="18" charset="0"/>
            </a:endParaRPr>
          </a:p>
          <a:p>
            <a:pPr marL="648000" lvl="1"/>
            <a:r>
              <a:rPr lang="en-US" altLang="zh-TW" sz="1200" kern="1200" dirty="0">
                <a:solidFill>
                  <a:schemeClr val="tx1"/>
                </a:solidFill>
                <a:effectLst/>
                <a:latin typeface="+mn-lt"/>
                <a:ea typeface="+mn-ea"/>
                <a:cs typeface="+mn-cs"/>
              </a:rPr>
              <a:t>And keep the rules whose stemmed form appears at least N times in the whole corpus.</a:t>
            </a:r>
          </a:p>
          <a:p>
            <a:pPr marL="648000" lvl="1"/>
            <a:r>
              <a:rPr lang="en-US" altLang="zh-TW" sz="1200" b="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僅保留詞幹形式在整個語料庫中出現至少</a:t>
            </a:r>
            <a:r>
              <a:rPr lang="en-US" altLang="zh-TW" sz="1200" kern="1200" dirty="0">
                <a:solidFill>
                  <a:schemeClr val="tx1"/>
                </a:solidFill>
                <a:effectLst/>
                <a:latin typeface="+mn-lt"/>
                <a:ea typeface="+mn-ea"/>
                <a:cs typeface="+mn-cs"/>
              </a:rPr>
              <a:t>N</a:t>
            </a:r>
            <a:r>
              <a:rPr lang="zh-TW" altLang="zh-TW" sz="1200" kern="1200" dirty="0">
                <a:solidFill>
                  <a:schemeClr val="tx1"/>
                </a:solidFill>
                <a:effectLst/>
                <a:latin typeface="+mn-lt"/>
                <a:ea typeface="+mn-ea"/>
                <a:cs typeface="+mn-cs"/>
              </a:rPr>
              <a:t>次的規則</a:t>
            </a:r>
            <a:r>
              <a:rPr lang="en-US" altLang="zh-TW" sz="1200" b="0" kern="1200" dirty="0">
                <a:solidFill>
                  <a:schemeClr val="tx1"/>
                </a:solidFill>
                <a:effectLst/>
                <a:latin typeface="+mn-lt"/>
                <a:ea typeface="+mn-ea"/>
                <a:cs typeface="+mn-cs"/>
              </a:rPr>
              <a:t>)</a:t>
            </a:r>
            <a:endParaRPr lang="en-US" altLang="zh-TW" sz="1200" b="0" dirty="0">
              <a:solidFill>
                <a:prstClr val="black"/>
              </a:solidFill>
              <a:latin typeface="Times New Roman" panose="02020603050405020304" pitchFamily="18" charset="0"/>
            </a:endParaRPr>
          </a:p>
          <a:p>
            <a:pPr marL="648000" lvl="1"/>
            <a:endParaRPr lang="en-US" altLang="zh-TW" sz="1200" b="0" dirty="0">
              <a:solidFill>
                <a:prstClr val="black"/>
              </a:solidFill>
              <a:latin typeface="Times New Roman" panose="02020603050405020304" pitchFamily="18" charset="0"/>
            </a:endParaRPr>
          </a:p>
          <a:p>
            <a:pPr marL="457200" lvl="1"/>
            <a:r>
              <a:rPr lang="en-US" altLang="zh-TW" sz="1200" b="0" kern="1200" dirty="0">
                <a:solidFill>
                  <a:schemeClr val="tx1"/>
                </a:solidFill>
                <a:effectLst/>
                <a:latin typeface="+mn-lt"/>
                <a:ea typeface="+mn-ea"/>
                <a:cs typeface="+mn-cs"/>
              </a:rPr>
              <a:t>3. </a:t>
            </a:r>
            <a:r>
              <a:rPr lang="en-US" altLang="zh-TW" sz="1200" kern="1200" dirty="0">
                <a:solidFill>
                  <a:schemeClr val="tx1"/>
                </a:solidFill>
                <a:effectLst/>
                <a:latin typeface="+mn-lt"/>
                <a:ea typeface="+mn-ea"/>
                <a:cs typeface="+mn-cs"/>
              </a:rPr>
              <a:t>Finally, human annotators select rules that indicate a relation and assign labels to them.</a:t>
            </a:r>
          </a:p>
          <a:p>
            <a:pPr marL="648000" marR="0" lvl="1" indent="0" algn="l" defTabSz="914400" rtl="0" eaLnBrk="1" fontAlgn="auto" latinLnBrk="0" hangingPunct="1">
              <a:lnSpc>
                <a:spcPct val="100000"/>
              </a:lnSpc>
              <a:spcBef>
                <a:spcPts val="0"/>
              </a:spcBef>
              <a:spcAft>
                <a:spcPts val="0"/>
              </a:spcAft>
              <a:buClrTx/>
              <a:buSzTx/>
              <a:buFontTx/>
              <a:buNone/>
              <a:tabLst/>
              <a:defRPr/>
            </a:pPr>
            <a:r>
              <a:rPr lang="en-US" altLang="zh-TW" sz="1200" b="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最後，人工註釋者選擇指示關係的規則並為其分配標籤。</a:t>
            </a:r>
            <a:r>
              <a:rPr lang="en-US" altLang="zh-TW" sz="1200" b="0" kern="1200" dirty="0">
                <a:solidFill>
                  <a:schemeClr val="tx1"/>
                </a:solidFill>
                <a:effectLst/>
                <a:latin typeface="+mn-lt"/>
                <a:ea typeface="+mn-ea"/>
                <a:cs typeface="+mn-cs"/>
              </a:rPr>
              <a:t>)</a:t>
            </a:r>
            <a:endParaRPr lang="zh-TW" altLang="en-US" sz="1200" b="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15</a:t>
            </a:fld>
            <a:endParaRPr lang="zh-TW" altLang="en-US"/>
          </a:p>
        </p:txBody>
      </p:sp>
    </p:spTree>
    <p:extLst>
      <p:ext uri="{BB962C8B-B14F-4D97-AF65-F5344CB8AC3E}">
        <p14:creationId xmlns:p14="http://schemas.microsoft.com/office/powerpoint/2010/main" val="2594546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77500" lnSpcReduction="20000"/>
          </a:bodyPr>
          <a:lstStyle/>
          <a:p>
            <a:r>
              <a:rPr lang="en-US" altLang="zh-TW" sz="1200" kern="1200" dirty="0">
                <a:solidFill>
                  <a:schemeClr val="tx1"/>
                </a:solidFill>
                <a:effectLst/>
                <a:latin typeface="+mn-lt"/>
                <a:ea typeface="+mn-ea"/>
                <a:cs typeface="+mn-cs"/>
              </a:rPr>
              <a:t>The </a:t>
            </a:r>
            <a:r>
              <a:rPr lang="en-US" altLang="zh-TW" dirty="0"/>
              <a:t>Soft Rule Matcher</a:t>
            </a:r>
            <a:r>
              <a:rPr lang="zh-TW" altLang="en-US" dirty="0"/>
              <a:t> </a:t>
            </a:r>
            <a:r>
              <a:rPr lang="en-US" altLang="zh-TW" sz="1200" kern="1200" dirty="0">
                <a:solidFill>
                  <a:schemeClr val="tx1"/>
                </a:solidFill>
                <a:effectLst/>
                <a:latin typeface="+mn-lt"/>
                <a:ea typeface="+mn-ea"/>
                <a:cs typeface="+mn-cs"/>
              </a:rPr>
              <a:t>part </a:t>
            </a:r>
          </a:p>
          <a:p>
            <a:r>
              <a:rPr lang="en-US" altLang="zh-TW" dirty="0"/>
              <a:t>(Soft Rule Matcher</a:t>
            </a:r>
            <a:r>
              <a:rPr lang="zh-TW" altLang="en-US" dirty="0"/>
              <a:t>的部分</a:t>
            </a:r>
            <a:r>
              <a:rPr lang="en-US" altLang="zh-TW" dirty="0"/>
              <a:t>)</a:t>
            </a:r>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r>
              <a:rPr lang="en-US" altLang="zh-TW" sz="1200" b="0" i="0" kern="1200" dirty="0">
                <a:solidFill>
                  <a:schemeClr val="tx1"/>
                </a:solidFill>
                <a:effectLst/>
                <a:latin typeface="+mn-lt"/>
                <a:ea typeface="+mn-ea"/>
                <a:cs typeface="+mn-cs"/>
              </a:rPr>
              <a:t>The soft rule matcher is a soft matching method based on deep learning proposed in this paper.</a:t>
            </a:r>
          </a:p>
          <a:p>
            <a:r>
              <a:rPr lang="en-US" altLang="zh-TW" sz="1200" b="0" i="0" kern="1200" dirty="0">
                <a:solidFill>
                  <a:schemeClr val="tx1"/>
                </a:solidFill>
                <a:effectLst/>
                <a:latin typeface="+mn-lt"/>
                <a:ea typeface="+mn-ea"/>
                <a:cs typeface="+mn-cs"/>
              </a:rPr>
              <a:t>(</a:t>
            </a:r>
            <a:r>
              <a:rPr lang="zh-TW" altLang="zh-TW" dirty="0"/>
              <a:t>軟規則匹配器是本</a:t>
            </a:r>
            <a:r>
              <a:rPr lang="zh-TW" altLang="en-US" dirty="0"/>
              <a:t>篇論</a:t>
            </a:r>
            <a:r>
              <a:rPr lang="zh-TW" altLang="zh-TW" dirty="0"/>
              <a:t>文提出的一種基於深度學習的軟匹配方法</a:t>
            </a:r>
            <a:r>
              <a:rPr lang="zh-TW" altLang="en-US" dirty="0"/>
              <a:t>。</a:t>
            </a:r>
            <a:r>
              <a:rPr lang="en-US" altLang="zh-TW" sz="1200" b="0" i="0" kern="1200" dirty="0">
                <a:solidFill>
                  <a:schemeClr val="tx1"/>
                </a:solidFill>
                <a:effectLst/>
                <a:latin typeface="+mn-lt"/>
                <a:ea typeface="+mn-ea"/>
                <a:cs typeface="+mn-cs"/>
              </a:rPr>
              <a:t>)</a:t>
            </a: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which is defined as a neural function for modeling the matching score between a sentence s and a rule pattern p.</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sz="1200" kern="1200" dirty="0">
                <a:solidFill>
                  <a:schemeClr val="tx1"/>
                </a:solidFill>
                <a:effectLst/>
                <a:latin typeface="+mn-lt"/>
                <a:ea typeface="+mn-ea"/>
                <a:cs typeface="+mn-cs"/>
              </a:rPr>
              <a:t>它被定義為對句子</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和規則模式</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之間的匹配分數建模的神經函數。</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Its operation is shown in the figure below:</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其運作如下圖所示</a:t>
            </a:r>
            <a:r>
              <a:rPr lang="en-US" altLang="zh-TW" dirty="0"/>
              <a:t>:</a:t>
            </a:r>
            <a:r>
              <a:rPr lang="zh-TW" altLang="en-US" dirty="0"/>
              <a:t> </a:t>
            </a:r>
            <a:r>
              <a:rPr lang="en-US" altLang="zh-TW" dirty="0"/>
              <a: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sz="1200" kern="1200" dirty="0">
                <a:solidFill>
                  <a:schemeClr val="tx1"/>
                </a:solidFill>
                <a:effectLst/>
                <a:latin typeface="+mn-lt"/>
                <a:ea typeface="+mn-ea"/>
                <a:cs typeface="+mn-cs"/>
              </a:rPr>
              <a:t>first map the sentence s and rule p into the same embedding space by the RC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首先通過</a:t>
            </a:r>
            <a:r>
              <a:rPr lang="en-US" altLang="zh-TW" sz="1200" kern="1200" dirty="0">
                <a:solidFill>
                  <a:schemeClr val="tx1"/>
                </a:solidFill>
                <a:effectLst/>
                <a:latin typeface="+mn-lt"/>
                <a:ea typeface="+mn-ea"/>
                <a:cs typeface="+mn-cs"/>
              </a:rPr>
              <a:t>RC</a:t>
            </a:r>
            <a:r>
              <a:rPr lang="zh-TW" altLang="zh-TW" sz="1200" kern="1200" dirty="0">
                <a:solidFill>
                  <a:schemeClr val="tx1"/>
                </a:solidFill>
                <a:effectLst/>
                <a:latin typeface="+mn-lt"/>
                <a:ea typeface="+mn-ea"/>
                <a:cs typeface="+mn-cs"/>
              </a:rPr>
              <a:t>將句子</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和規則</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映射到相同的嵌入空間</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Then apply the attention mechanism on word embeddings, and use a different set of parameters B and U for this attention mechanism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然後在單詞嵌入上應用注意力機制，並為此注意力機制使用一組不同的參數</a:t>
            </a:r>
            <a:r>
              <a:rPr lang="en-US" altLang="zh-TW" sz="1200" kern="1200" dirty="0">
                <a:solidFill>
                  <a:schemeClr val="tx1"/>
                </a:solidFill>
                <a:effectLst/>
                <a:latin typeface="+mn-lt"/>
                <a:ea typeface="+mn-ea"/>
                <a:cs typeface="+mn-cs"/>
              </a:rPr>
              <a:t>(B and u )</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This attention mechanism </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output </a:t>
            </a:r>
            <a:r>
              <a:rPr lang="en-US" altLang="zh-TW" sz="1200" kern="1200" dirty="0" err="1">
                <a:solidFill>
                  <a:schemeClr val="tx1"/>
                </a:solidFill>
                <a:effectLst/>
                <a:latin typeface="+mn-lt"/>
                <a:ea typeface="+mn-ea"/>
                <a:cs typeface="+mn-cs"/>
              </a:rPr>
              <a:t>zs</a:t>
            </a:r>
            <a:r>
              <a:rPr lang="en-US" altLang="zh-TW" sz="1200" kern="1200" dirty="0">
                <a:solidFill>
                  <a:schemeClr val="tx1"/>
                </a:solidFill>
                <a:effectLst/>
                <a:latin typeface="+mn-lt"/>
                <a:ea typeface="+mn-ea"/>
                <a:cs typeface="+mn-cs"/>
              </a:rPr>
              <a:t> and </a:t>
            </a:r>
            <a:r>
              <a:rPr lang="en-US" altLang="zh-TW" sz="1200" kern="1200" dirty="0" err="1">
                <a:solidFill>
                  <a:schemeClr val="tx1"/>
                </a:solidFill>
                <a:effectLst/>
                <a:latin typeface="+mn-lt"/>
                <a:ea typeface="+mn-ea"/>
                <a:cs typeface="+mn-cs"/>
              </a:rPr>
              <a:t>zp</a:t>
            </a:r>
            <a:r>
              <a:rPr lang="en-US" altLang="zh-TW" sz="1200" kern="1200" dirty="0">
                <a:solidFill>
                  <a:schemeClr val="tx1"/>
                </a:solidFill>
                <a:effectLst/>
                <a:latin typeface="+mn-lt"/>
                <a:ea typeface="+mn-ea"/>
                <a:cs typeface="+mn-cs"/>
              </a:rPr>
              <a:t> are the representations for the sentence s and the rule p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透過該注意力機制的輸出的</a:t>
            </a:r>
            <a:r>
              <a:rPr lang="en-US" altLang="zh-TW" sz="1200" kern="1200" dirty="0" err="1">
                <a:solidFill>
                  <a:schemeClr val="tx1"/>
                </a:solidFill>
                <a:effectLst/>
                <a:latin typeface="+mn-lt"/>
                <a:ea typeface="+mn-ea"/>
                <a:cs typeface="+mn-cs"/>
              </a:rPr>
              <a:t>zs</a:t>
            </a:r>
            <a:r>
              <a:rPr lang="zh-TW" altLang="en-US" sz="1200" kern="1200" dirty="0">
                <a:solidFill>
                  <a:schemeClr val="tx1"/>
                </a:solidFill>
                <a:effectLst/>
                <a:latin typeface="+mn-lt"/>
                <a:ea typeface="+mn-ea"/>
                <a:cs typeface="+mn-cs"/>
              </a:rPr>
              <a:t>和</a:t>
            </a:r>
            <a:r>
              <a:rPr lang="en-US" altLang="zh-TW" sz="1200" kern="1200" dirty="0" err="1">
                <a:solidFill>
                  <a:schemeClr val="tx1"/>
                </a:solidFill>
                <a:effectLst/>
                <a:latin typeface="+mn-lt"/>
                <a:ea typeface="+mn-ea"/>
                <a:cs typeface="+mn-cs"/>
              </a:rPr>
              <a:t>zp</a:t>
            </a:r>
            <a:r>
              <a:rPr lang="zh-TW" altLang="en-US" sz="1200" kern="1200" dirty="0">
                <a:solidFill>
                  <a:schemeClr val="tx1"/>
                </a:solidFill>
                <a:effectLst/>
                <a:latin typeface="+mn-lt"/>
                <a:ea typeface="+mn-ea"/>
                <a:cs typeface="+mn-cs"/>
              </a:rPr>
              <a:t>分別是</a:t>
            </a:r>
            <a:r>
              <a:rPr lang="zh-TW" altLang="zh-TW" sz="1200" kern="1200" dirty="0">
                <a:solidFill>
                  <a:schemeClr val="tx1"/>
                </a:solidFill>
                <a:effectLst/>
                <a:latin typeface="+mn-lt"/>
                <a:ea typeface="+mn-ea"/>
                <a:cs typeface="+mn-cs"/>
              </a:rPr>
              <a:t>句子</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和規則</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的表示形式</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3. </a:t>
            </a:r>
            <a:r>
              <a:rPr lang="en-US" altLang="zh-TW" sz="1200" b="0" i="0" kern="1200" dirty="0">
                <a:solidFill>
                  <a:schemeClr val="tx1"/>
                </a:solidFill>
                <a:effectLst/>
                <a:latin typeface="+mn-lt"/>
                <a:ea typeface="+mn-ea"/>
                <a:cs typeface="+mn-cs"/>
              </a:rPr>
              <a:t>Then </a:t>
            </a:r>
            <a:r>
              <a:rPr lang="en-US" altLang="zh-TW" sz="1200" b="0" i="0" kern="1200" dirty="0" err="1">
                <a:solidFill>
                  <a:schemeClr val="tx1"/>
                </a:solidFill>
                <a:effectLst/>
                <a:latin typeface="+mn-lt"/>
                <a:ea typeface="+mn-ea"/>
                <a:cs typeface="+mn-cs"/>
              </a:rPr>
              <a:t>zs</a:t>
            </a:r>
            <a:r>
              <a:rPr lang="en-US" altLang="zh-TW" sz="1200" b="0" i="0" kern="1200" dirty="0">
                <a:solidFill>
                  <a:schemeClr val="tx1"/>
                </a:solidFill>
                <a:effectLst/>
                <a:latin typeface="+mn-lt"/>
                <a:ea typeface="+mn-ea"/>
                <a:cs typeface="+mn-cs"/>
              </a:rPr>
              <a:t> and </a:t>
            </a:r>
            <a:r>
              <a:rPr lang="en-US" altLang="zh-TW" sz="1200" b="0" i="0" kern="1200" dirty="0" err="1">
                <a:solidFill>
                  <a:schemeClr val="tx1"/>
                </a:solidFill>
                <a:effectLst/>
                <a:latin typeface="+mn-lt"/>
                <a:ea typeface="+mn-ea"/>
                <a:cs typeface="+mn-cs"/>
              </a:rPr>
              <a:t>zp</a:t>
            </a:r>
            <a:r>
              <a:rPr lang="en-US" altLang="zh-TW" sz="1200" b="0" i="0" kern="1200" dirty="0">
                <a:solidFill>
                  <a:schemeClr val="tx1"/>
                </a:solidFill>
                <a:effectLst/>
                <a:latin typeface="+mn-lt"/>
                <a:ea typeface="+mn-ea"/>
                <a:cs typeface="+mn-cs"/>
              </a:rPr>
              <a:t> will be multiplied by their respective matrix D,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zs</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和</a:t>
            </a:r>
            <a:r>
              <a:rPr lang="en-US" altLang="zh-TW" sz="1200" kern="1200" dirty="0" err="1">
                <a:solidFill>
                  <a:schemeClr val="tx1"/>
                </a:solidFill>
                <a:effectLst/>
                <a:latin typeface="+mn-lt"/>
                <a:ea typeface="+mn-ea"/>
                <a:cs typeface="+mn-cs"/>
              </a:rPr>
              <a:t>zp</a:t>
            </a:r>
            <a:r>
              <a:rPr lang="zh-TW" altLang="en-US" sz="1200" kern="1200" dirty="0">
                <a:solidFill>
                  <a:schemeClr val="tx1"/>
                </a:solidFill>
                <a:effectLst/>
                <a:latin typeface="+mn-lt"/>
                <a:ea typeface="+mn-ea"/>
                <a:cs typeface="+mn-cs"/>
              </a:rPr>
              <a:t>會分別乘上各自的矩陣</a:t>
            </a:r>
            <a:r>
              <a:rPr lang="en-US" altLang="zh-TW" sz="1200" kern="1200" dirty="0">
                <a:solidFill>
                  <a:schemeClr val="tx1"/>
                </a:solidFill>
                <a:effectLst/>
                <a:latin typeface="+mn-lt"/>
                <a:ea typeface="+mn-ea"/>
                <a:cs typeface="+mn-cs"/>
              </a:rPr>
              <a:t>D</a:t>
            </a:r>
            <a:r>
              <a:rPr lang="zh-TW" altLang="en-US"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matrix is ​​a trainable diagonal matrix </a:t>
            </a:r>
            <a:r>
              <a:rPr lang="en-US" altLang="zh-TW" sz="1200" kern="1200" dirty="0">
                <a:solidFill>
                  <a:schemeClr val="tx1"/>
                </a:solidFill>
                <a:effectLst/>
                <a:latin typeface="+mn-lt"/>
                <a:ea typeface="+mn-ea"/>
                <a:cs typeface="+mn-cs"/>
              </a:rPr>
              <a:t>which denotes the importance of each dimension.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該矩陣為一個可訓練的對角矩陣，其</a:t>
            </a:r>
            <a:r>
              <a:rPr lang="zh-TW" altLang="zh-TW" sz="1200" kern="1200" dirty="0">
                <a:solidFill>
                  <a:schemeClr val="tx1"/>
                </a:solidFill>
                <a:effectLst/>
                <a:latin typeface="+mn-lt"/>
                <a:ea typeface="+mn-ea"/>
                <a:cs typeface="+mn-cs"/>
              </a:rPr>
              <a:t>表示每個維度的重要性</a:t>
            </a:r>
            <a:r>
              <a:rPr lang="zh-TW" altLang="en-US"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4.</a:t>
            </a:r>
            <a:r>
              <a:rPr lang="zh-TW" altLang="en-US" sz="120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Finally, the cosine similarity is calculated as the matching score</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最後計算</a:t>
            </a:r>
            <a:r>
              <a:rPr lang="en-US" altLang="zh-TW" sz="1200" kern="1200" dirty="0">
                <a:solidFill>
                  <a:schemeClr val="tx1"/>
                </a:solidFill>
                <a:effectLst/>
                <a:latin typeface="+mn-lt"/>
                <a:ea typeface="+mn-ea"/>
                <a:cs typeface="+mn-cs"/>
              </a:rPr>
              <a:t>cosine </a:t>
            </a:r>
            <a:r>
              <a:rPr lang="zh-TW" altLang="en-US" sz="1200" kern="1200" dirty="0">
                <a:solidFill>
                  <a:schemeClr val="tx1"/>
                </a:solidFill>
                <a:effectLst/>
                <a:latin typeface="+mn-lt"/>
                <a:ea typeface="+mn-ea"/>
                <a:cs typeface="+mn-cs"/>
              </a:rPr>
              <a:t>相似度做為匹配分數</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5.</a:t>
            </a:r>
            <a:r>
              <a:rPr lang="zh-TW" altLang="en-US" sz="120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The sentence will calculate the match score for all rules,</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and the </a:t>
            </a:r>
            <a:r>
              <a:rPr lang="en-US" altLang="zh-TW" sz="1200" kern="1200" dirty="0">
                <a:solidFill>
                  <a:schemeClr val="tx1"/>
                </a:solidFill>
                <a:effectLst/>
                <a:latin typeface="+mn-lt"/>
                <a:ea typeface="+mn-ea"/>
                <a:cs typeface="+mn-cs"/>
              </a:rPr>
              <a:t>relation label</a:t>
            </a:r>
            <a:r>
              <a:rPr lang="zh-TW" altLang="en-US" sz="120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of the rule p with the highest matching score will be selected as the pseudo label of the sentence.</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一個句子會和所有規則計算匹配分數，選擇最高匹配分數的規則的關係標籤</a:t>
            </a:r>
            <a:r>
              <a:rPr lang="en-US" altLang="zh-TW" sz="1200" kern="1200" dirty="0">
                <a:solidFill>
                  <a:schemeClr val="tx1"/>
                </a:solidFill>
                <a:effectLst/>
                <a:latin typeface="+mn-lt"/>
                <a:ea typeface="+mn-ea"/>
                <a:cs typeface="+mn-cs"/>
              </a:rPr>
              <a:t>(relation label)</a:t>
            </a:r>
            <a:r>
              <a:rPr lang="zh-TW" altLang="en-US" sz="1200" kern="1200" dirty="0">
                <a:solidFill>
                  <a:schemeClr val="tx1"/>
                </a:solidFill>
                <a:effectLst/>
                <a:latin typeface="+mn-lt"/>
                <a:ea typeface="+mn-ea"/>
                <a:cs typeface="+mn-cs"/>
              </a:rPr>
              <a:t>做為該句的偽標籤</a:t>
            </a:r>
            <a:r>
              <a:rPr lang="en-US" altLang="zh-TW" sz="1200" kern="1200" dirty="0">
                <a:solidFill>
                  <a:schemeClr val="tx1"/>
                </a:solidFill>
                <a:effectLst/>
                <a:latin typeface="+mn-lt"/>
                <a:ea typeface="+mn-ea"/>
                <a:cs typeface="+mn-cs"/>
              </a:rPr>
              <a:t>(pseudo label))</a:t>
            </a: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16</a:t>
            </a:fld>
            <a:endParaRPr lang="zh-TW" altLang="en-US"/>
          </a:p>
        </p:txBody>
      </p:sp>
    </p:spTree>
    <p:extLst>
      <p:ext uri="{BB962C8B-B14F-4D97-AF65-F5344CB8AC3E}">
        <p14:creationId xmlns:p14="http://schemas.microsoft.com/office/powerpoint/2010/main" val="3834858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fontScale="77500" lnSpcReduction="20000"/>
              </a:bodyPr>
              <a:lstStyle/>
              <a:p>
                <a:r>
                  <a:rPr lang="en-US" altLang="zh-TW" dirty="0"/>
                  <a:t>Matched sentences" </a:t>
                </a:r>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𝑆</m:t>
                        </m:r>
                      </m:e>
                      <m:sub>
                        <m:r>
                          <a:rPr lang="en-US" altLang="zh-TW" sz="1200" b="0" i="1" smtClean="0">
                            <a:solidFill>
                              <a:schemeClr val="tx1"/>
                            </a:solidFill>
                            <a:latin typeface="Cambria Math" panose="02040503050406030204" pitchFamily="18" charset="0"/>
                          </a:rPr>
                          <m:t>𝑚𝑎𝑡𝑐h𝑒𝑑</m:t>
                        </m:r>
                      </m:sub>
                    </m:sSub>
                  </m:oMath>
                </a14:m>
                <a:r>
                  <a:rPr lang="en-US" altLang="zh-TW" sz="1200" dirty="0">
                    <a:solidFill>
                      <a:schemeClr val="tx1"/>
                    </a:solidFill>
                  </a:rPr>
                  <a:t> </a:t>
                </a:r>
                <a:r>
                  <a:rPr lang="en-US" altLang="zh-TW" dirty="0"/>
                  <a:t> and "unmatched sentences" </a:t>
                </a:r>
                <a:r>
                  <a:rPr lang="en-US" altLang="zh-TW" sz="1200" dirty="0">
                    <a:solidFill>
                      <a:schemeClr val="tx1"/>
                    </a:solidFill>
                  </a:rPr>
                  <a:t>” </a:t>
                </a:r>
                <a14:m>
                  <m:oMath xmlns:m="http://schemas.openxmlformats.org/officeDocument/2006/math">
                    <m:sSub>
                      <m:sSubPr>
                        <m:ctrlPr>
                          <a:rPr lang="en-US" altLang="zh-TW" sz="1200" i="1">
                            <a:solidFill>
                              <a:schemeClr val="tx1"/>
                            </a:solidFill>
                            <a:latin typeface="Cambria Math" panose="02040503050406030204" pitchFamily="18" charset="0"/>
                          </a:rPr>
                        </m:ctrlPr>
                      </m:sSubPr>
                      <m:e>
                        <m:r>
                          <a:rPr lang="en-US" altLang="zh-TW" sz="1200" i="1">
                            <a:solidFill>
                              <a:schemeClr val="tx1"/>
                            </a:solidFill>
                            <a:latin typeface="Cambria Math" panose="02040503050406030204" pitchFamily="18" charset="0"/>
                          </a:rPr>
                          <m:t>𝑆</m:t>
                        </m:r>
                      </m:e>
                      <m:sub>
                        <m:r>
                          <a:rPr lang="en-US" altLang="zh-TW" sz="1200" b="0" i="1" smtClean="0">
                            <a:solidFill>
                              <a:schemeClr val="tx1"/>
                            </a:solidFill>
                            <a:latin typeface="Cambria Math" panose="02040503050406030204" pitchFamily="18" charset="0"/>
                          </a:rPr>
                          <m:t>𝑢𝑛</m:t>
                        </m:r>
                        <m:r>
                          <a:rPr lang="en-US" altLang="zh-TW" sz="1200" i="1">
                            <a:solidFill>
                              <a:schemeClr val="tx1"/>
                            </a:solidFill>
                            <a:latin typeface="Cambria Math" panose="02040503050406030204" pitchFamily="18" charset="0"/>
                          </a:rPr>
                          <m:t>𝑚𝑎𝑡𝑐h𝑒𝑑</m:t>
                        </m:r>
                      </m:sub>
                    </m:sSub>
                  </m:oMath>
                </a14:m>
                <a:r>
                  <a:rPr lang="en-US" altLang="zh-TW" dirty="0"/>
                  <a:t> generated after hard matching and Soft Rule Matcher steps</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經過硬匹配和</a:t>
                </a:r>
                <a:r>
                  <a:rPr lang="en-US" altLang="zh-TW" dirty="0"/>
                  <a:t>Soft Rule Matcher</a:t>
                </a:r>
                <a:r>
                  <a:rPr lang="zh-TW" altLang="en-US" sz="1200" kern="1200" dirty="0">
                    <a:solidFill>
                      <a:schemeClr val="tx1"/>
                    </a:solidFill>
                    <a:effectLst/>
                    <a:latin typeface="+mn-lt"/>
                    <a:ea typeface="+mn-ea"/>
                    <a:cs typeface="+mn-cs"/>
                  </a:rPr>
                  <a:t>步驟產生的</a:t>
                </a:r>
                <a:r>
                  <a:rPr lang="zh-TW" altLang="zh-TW" sz="1200" kern="1200" dirty="0">
                    <a:solidFill>
                      <a:schemeClr val="tx1"/>
                    </a:solidFill>
                    <a:effectLst/>
                    <a:latin typeface="+mn-lt"/>
                    <a:ea typeface="+mn-ea"/>
                    <a:cs typeface="+mn-cs"/>
                  </a:rPr>
                  <a:t>“硬匹配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Smatched</a:t>
                </a:r>
                <a:r>
                  <a:rPr lang="zh-TW" altLang="zh-TW" sz="1200" kern="1200" dirty="0">
                    <a:solidFill>
                      <a:schemeClr val="tx1"/>
                    </a:solidFill>
                    <a:effectLst/>
                    <a:latin typeface="+mn-lt"/>
                    <a:ea typeface="+mn-ea"/>
                    <a:cs typeface="+mn-cs"/>
                  </a:rPr>
                  <a:t>和“不匹配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Sunmatched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 and then fed into the relation classifier( RC ) to update the model parameters.</a:t>
                </a:r>
              </a:p>
              <a:p>
                <a:r>
                  <a:rPr lang="zh-TW" altLang="en-US" sz="1200" kern="1200" dirty="0">
                    <a:solidFill>
                      <a:schemeClr val="tx1"/>
                    </a:solidFill>
                    <a:effectLst/>
                    <a:latin typeface="+mn-lt"/>
                    <a:ea typeface="+mn-ea"/>
                    <a:cs typeface="+mn-cs"/>
                  </a:rPr>
                  <a:t>會被餵入關係分類器更新參數。</a:t>
                </a:r>
                <a:r>
                  <a:rPr lang="en-US" altLang="zh-TW" sz="1200" kern="1200" dirty="0">
                    <a:solidFill>
                      <a:schemeClr val="tx1"/>
                    </a:solidFill>
                    <a:effectLst/>
                    <a:latin typeface="+mn-lt"/>
                    <a:ea typeface="+mn-ea"/>
                    <a:cs typeface="+mn-cs"/>
                  </a:rPr>
                  <a:t>)</a:t>
                </a:r>
                <a:endParaRPr lang="en-US" altLang="zh-TW" dirty="0"/>
              </a:p>
              <a:p>
                <a:br>
                  <a:rPr lang="en-US" altLang="zh-TW" dirty="0"/>
                </a:br>
                <a:r>
                  <a:rPr lang="en-US" altLang="zh-TW" sz="1200" kern="1200" dirty="0">
                    <a:solidFill>
                      <a:schemeClr val="tx1"/>
                    </a:solidFill>
                    <a:effectLst/>
                    <a:latin typeface="+mn-lt"/>
                    <a:ea typeface="+mn-ea"/>
                    <a:cs typeface="+mn-cs"/>
                  </a:rPr>
                  <a:t>The relation classifier</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part </a:t>
                </a:r>
              </a:p>
              <a:p>
                <a:r>
                  <a:rPr lang="en-US" altLang="zh-TW" dirty="0"/>
                  <a:t>(</a:t>
                </a:r>
                <a:r>
                  <a:rPr lang="zh-TW" altLang="en-US" dirty="0"/>
                  <a:t>關係分類器的部分</a:t>
                </a:r>
                <a:r>
                  <a:rPr lang="en-US" altLang="zh-TW" dirty="0"/>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Use LSTM + ATT model</a:t>
                </a:r>
                <a:r>
                  <a:rPr lang="zh-TW" altLang="en-US" sz="1200" dirty="0">
                    <a:solidFill>
                      <a:schemeClr val="tx1"/>
                    </a:solidFill>
                  </a:rPr>
                  <a:t> </a:t>
                </a:r>
                <a:r>
                  <a:rPr lang="en-US" altLang="zh-TW" sz="1200" dirty="0">
                    <a:solidFill>
                      <a:schemeClr val="tx1"/>
                    </a:solidFill>
                  </a:rPr>
                  <a:t>as the backbone of the network.</a:t>
                </a:r>
                <a:endParaRPr lang="zh-TW" altLang="en-US" sz="1200" dirty="0">
                  <a:solidFill>
                    <a:schemeClr val="tx1"/>
                  </a:solidFill>
                </a:endParaRPr>
              </a:p>
              <a:p>
                <a:endParaRPr lang="en-US" altLang="zh-TW" sz="1200" kern="1200" dirty="0">
                  <a:solidFill>
                    <a:schemeClr val="tx1"/>
                  </a:solidFill>
                  <a:effectLst/>
                  <a:latin typeface="+mn-lt"/>
                  <a:ea typeface="+mn-ea"/>
                  <a:cs typeface="+mn-cs"/>
                </a:endParaRPr>
              </a:p>
              <a:p>
                <a:pPr marL="306000"/>
                <a:r>
                  <a:rPr lang="en-US" altLang="zh-TW" i="1" dirty="0"/>
                  <a:t>Model of Relation Classifier </a:t>
                </a:r>
                <a:r>
                  <a:rPr lang="en-US" altLang="zh-TW" sz="1200" i="1" kern="1200" dirty="0">
                    <a:solidFill>
                      <a:schemeClr val="tx1"/>
                    </a:solidFill>
                    <a:effectLst/>
                    <a:latin typeface="+mn-lt"/>
                    <a:ea typeface="+mn-ea"/>
                    <a:cs typeface="+mn-cs"/>
                  </a:rPr>
                  <a:t>reference 2016 </a:t>
                </a:r>
                <a:r>
                  <a:rPr lang="en-US" altLang="zh-TW" sz="1200" i="1" dirty="0">
                    <a:solidFill>
                      <a:prstClr val="black"/>
                    </a:solidFill>
                    <a:hlinkClick r:id="rId3">
                      <a:extLst>
                        <a:ext uri="{A12FA001-AC4F-418D-AE19-62706E023703}">
                          <ahyp:hlinkClr xmlns:ahyp="http://schemas.microsoft.com/office/drawing/2018/hyperlinkcolor" val="tx"/>
                        </a:ext>
                      </a:extLst>
                    </a:hlinkClick>
                  </a:rPr>
                  <a:t>Attention</a:t>
                </a:r>
                <a:r>
                  <a:rPr lang="zh-TW" altLang="en-US" sz="1200" i="1" dirty="0">
                    <a:solidFill>
                      <a:prstClr val="black"/>
                    </a:solidFill>
                    <a:hlinkClick r:id="rId3">
                      <a:extLst>
                        <a:ext uri="{A12FA001-AC4F-418D-AE19-62706E023703}">
                          <ahyp:hlinkClr xmlns:ahyp="http://schemas.microsoft.com/office/drawing/2018/hyperlinkcolor" val="tx"/>
                        </a:ext>
                      </a:extLst>
                    </a:hlinkClick>
                  </a:rPr>
                  <a:t> </a:t>
                </a:r>
                <a:r>
                  <a:rPr lang="en-US" altLang="zh-TW" sz="1200" i="1" dirty="0">
                    <a:solidFill>
                      <a:prstClr val="black"/>
                    </a:solidFill>
                    <a:hlinkClick r:id="rId3">
                      <a:extLst>
                        <a:ext uri="{A12FA001-AC4F-418D-AE19-62706E023703}">
                          <ahyp:hlinkClr xmlns:ahyp="http://schemas.microsoft.com/office/drawing/2018/hyperlinkcolor" val="tx"/>
                        </a:ext>
                      </a:extLst>
                    </a:hlinkClick>
                  </a:rPr>
                  <a:t>based bi-</a:t>
                </a:r>
                <a:r>
                  <a:rPr lang="en-US" altLang="zh-TW" sz="1200" i="1" dirty="0" err="1">
                    <a:solidFill>
                      <a:prstClr val="black"/>
                    </a:solidFill>
                    <a:hlinkClick r:id="rId3">
                      <a:extLst>
                        <a:ext uri="{A12FA001-AC4F-418D-AE19-62706E023703}">
                          <ahyp:hlinkClr xmlns:ahyp="http://schemas.microsoft.com/office/drawing/2018/hyperlinkcolor" val="tx"/>
                        </a:ext>
                      </a:extLst>
                    </a:hlinkClick>
                  </a:rPr>
                  <a:t>lstm</a:t>
                </a:r>
                <a:r>
                  <a:rPr lang="en-US" altLang="zh-TW" sz="1200" i="1" dirty="0">
                    <a:solidFill>
                      <a:prstClr val="black"/>
                    </a:solidFill>
                    <a:hlinkClick r:id="rId3">
                      <a:extLst>
                        <a:ext uri="{A12FA001-AC4F-418D-AE19-62706E023703}">
                          <ahyp:hlinkClr xmlns:ahyp="http://schemas.microsoft.com/office/drawing/2018/hyperlinkcolor" val="tx"/>
                        </a:ext>
                      </a:extLst>
                    </a:hlinkClick>
                  </a:rPr>
                  <a:t> networks for relation classification</a:t>
                </a:r>
                <a:r>
                  <a:rPr lang="en-US" altLang="zh-TW" sz="1200" i="1" dirty="0">
                    <a:solidFill>
                      <a:prstClr val="black"/>
                    </a:solidFill>
                  </a:rPr>
                  <a:t> paper</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i="1" dirty="0"/>
                  <a:t>(</a:t>
                </a:r>
                <a:r>
                  <a:rPr lang="zh-TW" altLang="en-US" i="1" dirty="0"/>
                  <a:t>關係分類器的模型參考</a:t>
                </a:r>
                <a:r>
                  <a:rPr lang="en-US" altLang="zh-TW" i="1" dirty="0"/>
                  <a:t>2016</a:t>
                </a:r>
                <a:r>
                  <a:rPr lang="zh-TW" altLang="en-US" i="1" dirty="0"/>
                  <a:t>年</a:t>
                </a:r>
                <a:r>
                  <a:rPr lang="en-US" altLang="zh-TW" sz="1200" i="1" dirty="0">
                    <a:solidFill>
                      <a:prstClr val="black"/>
                    </a:solidFill>
                    <a:hlinkClick r:id="rId3">
                      <a:extLst>
                        <a:ext uri="{A12FA001-AC4F-418D-AE19-62706E023703}">
                          <ahyp:hlinkClr xmlns:ahyp="http://schemas.microsoft.com/office/drawing/2018/hyperlinkcolor" val="tx"/>
                        </a:ext>
                      </a:extLst>
                    </a:hlinkClick>
                  </a:rPr>
                  <a:t>Attention</a:t>
                </a:r>
                <a:r>
                  <a:rPr lang="zh-TW" altLang="en-US" sz="1200" i="1" dirty="0">
                    <a:solidFill>
                      <a:prstClr val="black"/>
                    </a:solidFill>
                    <a:hlinkClick r:id="rId3">
                      <a:extLst>
                        <a:ext uri="{A12FA001-AC4F-418D-AE19-62706E023703}">
                          <ahyp:hlinkClr xmlns:ahyp="http://schemas.microsoft.com/office/drawing/2018/hyperlinkcolor" val="tx"/>
                        </a:ext>
                      </a:extLst>
                    </a:hlinkClick>
                  </a:rPr>
                  <a:t> </a:t>
                </a:r>
                <a:r>
                  <a:rPr lang="en-US" altLang="zh-TW" sz="1200" i="1" dirty="0">
                    <a:solidFill>
                      <a:prstClr val="black"/>
                    </a:solidFill>
                    <a:hlinkClick r:id="rId3">
                      <a:extLst>
                        <a:ext uri="{A12FA001-AC4F-418D-AE19-62706E023703}">
                          <ahyp:hlinkClr xmlns:ahyp="http://schemas.microsoft.com/office/drawing/2018/hyperlinkcolor" val="tx"/>
                        </a:ext>
                      </a:extLst>
                    </a:hlinkClick>
                  </a:rPr>
                  <a:t>based bi-</a:t>
                </a:r>
                <a:r>
                  <a:rPr lang="en-US" altLang="zh-TW" sz="1200" i="1" dirty="0" err="1">
                    <a:solidFill>
                      <a:prstClr val="black"/>
                    </a:solidFill>
                    <a:hlinkClick r:id="rId3">
                      <a:extLst>
                        <a:ext uri="{A12FA001-AC4F-418D-AE19-62706E023703}">
                          <ahyp:hlinkClr xmlns:ahyp="http://schemas.microsoft.com/office/drawing/2018/hyperlinkcolor" val="tx"/>
                        </a:ext>
                      </a:extLst>
                    </a:hlinkClick>
                  </a:rPr>
                  <a:t>lstm</a:t>
                </a:r>
                <a:r>
                  <a:rPr lang="en-US" altLang="zh-TW" sz="1200" i="1" dirty="0">
                    <a:solidFill>
                      <a:prstClr val="black"/>
                    </a:solidFill>
                    <a:hlinkClick r:id="rId3">
                      <a:extLst>
                        <a:ext uri="{A12FA001-AC4F-418D-AE19-62706E023703}">
                          <ahyp:hlinkClr xmlns:ahyp="http://schemas.microsoft.com/office/drawing/2018/hyperlinkcolor" val="tx"/>
                        </a:ext>
                      </a:extLst>
                    </a:hlinkClick>
                  </a:rPr>
                  <a:t> networks for relation classification</a:t>
                </a:r>
                <a:r>
                  <a:rPr lang="zh-TW" altLang="en-US" sz="1200" i="1" dirty="0">
                    <a:solidFill>
                      <a:prstClr val="black"/>
                    </a:solidFill>
                  </a:rPr>
                  <a:t>的論文</a:t>
                </a:r>
                <a:r>
                  <a:rPr lang="en-US" altLang="zh-TW" sz="1200" i="1"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following figure is model architecture</a:t>
                </a: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prstClr val="black"/>
                    </a:solidFill>
                  </a:rPr>
                  <a:t>(</a:t>
                </a:r>
                <a:r>
                  <a:rPr lang="zh-TW" altLang="en-US" sz="1200" dirty="0">
                    <a:solidFill>
                      <a:prstClr val="black"/>
                    </a:solidFill>
                  </a:rPr>
                  <a:t>下圖為其模型架構</a:t>
                </a:r>
                <a:r>
                  <a:rPr lang="en-US" altLang="zh-TW" sz="1200"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inputs are the entity subject, the entity object and the content between the two entities</a:t>
                </a: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prstClr val="black"/>
                    </a:solidFill>
                  </a:rPr>
                  <a:t>(</a:t>
                </a:r>
                <a:r>
                  <a:rPr lang="zh-TW" altLang="en-US" sz="1200" dirty="0">
                    <a:solidFill>
                      <a:prstClr val="black"/>
                    </a:solidFill>
                  </a:rPr>
                  <a:t>輸入為實體主體和實體對象還有兩實體間的內容</a:t>
                </a:r>
                <a:r>
                  <a:rPr lang="en-US" altLang="zh-TW" sz="1200" dirty="0">
                    <a:solidFill>
                      <a:prstClr val="black"/>
                    </a:solidFill>
                  </a:rPr>
                  <a:t>)</a:t>
                </a:r>
                <a:endParaRPr lang="en-US" altLang="zh-TW" sz="1200" kern="1200" dirty="0">
                  <a:solidFill>
                    <a:prstClr val="black"/>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Given a sequence of n words,  </a:t>
                </a:r>
                <a:r>
                  <a:rPr lang="en-US" altLang="zh-TW" sz="1200" b="0" i="0" kern="1200" dirty="0">
                    <a:solidFill>
                      <a:schemeClr val="tx1"/>
                    </a:solidFill>
                    <a:effectLst/>
                    <a:latin typeface="+mn-lt"/>
                    <a:ea typeface="+mn-ea"/>
                    <a:cs typeface="+mn-cs"/>
                  </a:rPr>
                  <a:t>then , through the embedding layer embedding word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給定一個序列包含</a:t>
                </a:r>
                <a:r>
                  <a:rPr lang="en-US" altLang="zh-TW" sz="1200" b="0" i="0" kern="1200" dirty="0">
                    <a:solidFill>
                      <a:schemeClr val="tx1"/>
                    </a:solidFill>
                    <a:effectLst/>
                    <a:latin typeface="+mn-lt"/>
                    <a:ea typeface="+mn-ea"/>
                    <a:cs typeface="+mn-cs"/>
                  </a:rPr>
                  <a:t>n</a:t>
                </a:r>
                <a:r>
                  <a:rPr lang="zh-TW" altLang="en-US" sz="1200" b="0" i="0" kern="1200" dirty="0">
                    <a:solidFill>
                      <a:schemeClr val="tx1"/>
                    </a:solidFill>
                    <a:effectLst/>
                    <a:latin typeface="+mn-lt"/>
                    <a:ea typeface="+mn-ea"/>
                    <a:cs typeface="+mn-cs"/>
                  </a:rPr>
                  <a:t>個字，首先透過</a:t>
                </a:r>
                <a:r>
                  <a:rPr lang="en-US" altLang="zh-TW" sz="1200" b="0" i="0" kern="1200" dirty="0">
                    <a:solidFill>
                      <a:schemeClr val="tx1"/>
                    </a:solidFill>
                    <a:effectLst/>
                    <a:latin typeface="+mn-lt"/>
                    <a:ea typeface="+mn-ea"/>
                    <a:cs typeface="+mn-cs"/>
                  </a:rPr>
                  <a:t>embedding layer</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embedding </a:t>
                </a:r>
                <a:r>
                  <a:rPr lang="zh-TW" altLang="en-US" sz="1200" b="0" i="0" kern="1200" dirty="0">
                    <a:solidFill>
                      <a:schemeClr val="tx1"/>
                    </a:solidFill>
                    <a:effectLst/>
                    <a:latin typeface="+mn-lt"/>
                    <a:ea typeface="+mn-ea"/>
                    <a:cs typeface="+mn-cs"/>
                  </a:rPr>
                  <a:t>字向量</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Afterwards, use a Bi-LSTM network to obtain the contextualized</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kənˋtɛkstʃʊəlaɪz</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embeddings of each word {</a:t>
                </a:r>
                <a:r>
                  <a:rPr lang="en-US" altLang="zh-TW" sz="1200" kern="1200" dirty="0" err="1">
                    <a:solidFill>
                      <a:schemeClr val="tx1"/>
                    </a:solidFill>
                    <a:effectLst/>
                    <a:latin typeface="+mn-lt"/>
                    <a:ea typeface="+mn-ea"/>
                    <a:cs typeface="+mn-cs"/>
                  </a:rPr>
                  <a:t>ht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然後，使用雙向</a:t>
                </a:r>
                <a:r>
                  <a:rPr lang="en-US" altLang="zh-TW" sz="1200" kern="1200" dirty="0">
                    <a:solidFill>
                      <a:schemeClr val="tx1"/>
                    </a:solidFill>
                    <a:effectLst/>
                    <a:latin typeface="+mn-lt"/>
                    <a:ea typeface="+mn-ea"/>
                    <a:cs typeface="+mn-cs"/>
                  </a:rPr>
                  <a:t>LSTM</a:t>
                </a:r>
                <a:r>
                  <a:rPr lang="zh-TW" altLang="zh-TW" sz="1200" kern="1200" dirty="0">
                    <a:solidFill>
                      <a:schemeClr val="tx1"/>
                    </a:solidFill>
                    <a:effectLst/>
                    <a:latin typeface="+mn-lt"/>
                    <a:ea typeface="+mn-ea"/>
                    <a:cs typeface="+mn-cs"/>
                  </a:rPr>
                  <a:t>網絡獲得每個單詞的上下文嵌入</a:t>
                </a:r>
                <a:r>
                  <a:rPr lang="en-US" altLang="zh-TW" sz="1200" kern="1200" dirty="0" err="1">
                    <a:solidFill>
                      <a:schemeClr val="tx1"/>
                    </a:solidFill>
                    <a:effectLst/>
                    <a:latin typeface="+mn-lt"/>
                    <a:ea typeface="+mn-ea"/>
                    <a:cs typeface="+mn-cs"/>
                  </a:rPr>
                  <a:t>ht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Finally</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faɪn!ɪ</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use an attention layer to get a sentence represents</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rɛprɪˋzɛnt</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最後，使用一個注意層來獲取句子表示</a:t>
                </a:r>
                <a:r>
                  <a:rPr lang="en-US" altLang="zh-TW" sz="1200" b="0" i="0" kern="1200" dirty="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use this representation to classify and  output R values which represent the probabilities that the sentence belongs to the relation label.</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並用該表示式進行分類，輸出</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個值分別代表該句屬於該關係標籤</a:t>
                </a:r>
                <a:r>
                  <a:rPr lang="en-US" altLang="zh-TW" sz="1200" b="0" i="0" kern="1200" dirty="0">
                    <a:solidFill>
                      <a:schemeClr val="tx1"/>
                    </a:solidFill>
                    <a:effectLst/>
                    <a:latin typeface="+mn-lt"/>
                    <a:ea typeface="+mn-ea"/>
                    <a:cs typeface="+mn-cs"/>
                  </a:rPr>
                  <a:t>(</a:t>
                </a:r>
                <a:r>
                  <a:rPr lang="en-US" altLang="zh-TW" sz="1200" dirty="0">
                    <a:solidFill>
                      <a:prstClr val="black"/>
                    </a:solidFill>
                    <a:latin typeface="Times New Roman" panose="02020603050405020304" pitchFamily="18" charset="0"/>
                  </a:rPr>
                  <a:t>Relation label</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的機率。</a:t>
                </a:r>
                <a:r>
                  <a:rPr lang="en-US" altLang="zh-TW" sz="1200" b="0" i="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Choice>
        <mc:Fallback xmlns="">
          <p:sp>
            <p:nvSpPr>
              <p:cNvPr id="3" name="備忘稿版面配置區 2"/>
              <p:cNvSpPr>
                <a:spLocks noGrp="1"/>
              </p:cNvSpPr>
              <p:nvPr>
                <p:ph type="body" idx="1"/>
              </p:nvPr>
            </p:nvSpPr>
            <p:spPr/>
            <p:txBody>
              <a:bodyPr>
                <a:normAutofit fontScale="77500" lnSpcReduction="20000"/>
              </a:bodyPr>
              <a:lstStyle/>
              <a:p>
                <a:r>
                  <a:rPr lang="en-US" altLang="zh-TW" dirty="0"/>
                  <a:t>Matched sentences" </a:t>
                </a:r>
                <a:r>
                  <a:rPr lang="en-US" altLang="zh-TW" sz="1200" b="0" i="0">
                    <a:solidFill>
                      <a:schemeClr val="tx1"/>
                    </a:solidFill>
                    <a:latin typeface="Cambria Math" panose="02040503050406030204" pitchFamily="18" charset="0"/>
                  </a:rPr>
                  <a:t>𝑆_𝑚𝑎𝑡𝑐ℎ𝑒𝑑</a:t>
                </a:r>
                <a:r>
                  <a:rPr lang="en-US" altLang="zh-TW" sz="1200" dirty="0">
                    <a:solidFill>
                      <a:schemeClr val="tx1"/>
                    </a:solidFill>
                  </a:rPr>
                  <a:t> </a:t>
                </a:r>
                <a:r>
                  <a:rPr lang="en-US" altLang="zh-TW" dirty="0"/>
                  <a:t> and "unmatched sentences" </a:t>
                </a:r>
                <a:r>
                  <a:rPr lang="en-US" altLang="zh-TW" sz="1200" dirty="0">
                    <a:solidFill>
                      <a:schemeClr val="tx1"/>
                    </a:solidFill>
                  </a:rPr>
                  <a:t>” </a:t>
                </a:r>
                <a:r>
                  <a:rPr lang="en-US" altLang="zh-TW" sz="1200" i="0">
                    <a:solidFill>
                      <a:schemeClr val="tx1"/>
                    </a:solidFill>
                    <a:latin typeface="Cambria Math" panose="02040503050406030204" pitchFamily="18" charset="0"/>
                  </a:rPr>
                  <a:t>𝑆_</a:t>
                </a:r>
                <a:r>
                  <a:rPr lang="en-US" altLang="zh-TW" sz="1200" b="0" i="0">
                    <a:solidFill>
                      <a:schemeClr val="tx1"/>
                    </a:solidFill>
                    <a:latin typeface="Cambria Math" panose="02040503050406030204" pitchFamily="18" charset="0"/>
                  </a:rPr>
                  <a:t>𝑢𝑛</a:t>
                </a:r>
                <a:r>
                  <a:rPr lang="en-US" altLang="zh-TW" sz="1200" i="0">
                    <a:solidFill>
                      <a:schemeClr val="tx1"/>
                    </a:solidFill>
                    <a:latin typeface="Cambria Math" panose="02040503050406030204" pitchFamily="18" charset="0"/>
                  </a:rPr>
                  <a:t>𝑚𝑎𝑡𝑐ℎ𝑒𝑑</a:t>
                </a:r>
                <a:r>
                  <a:rPr lang="en-US" altLang="zh-TW" dirty="0"/>
                  <a:t> generated after hard matching and Soft Rule Matcher steps</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經過硬匹配和</a:t>
                </a:r>
                <a:r>
                  <a:rPr lang="en-US" altLang="zh-TW" dirty="0"/>
                  <a:t>Soft Rule Matcher</a:t>
                </a:r>
                <a:r>
                  <a:rPr lang="zh-TW" altLang="en-US" sz="1200" kern="1200" dirty="0">
                    <a:solidFill>
                      <a:schemeClr val="tx1"/>
                    </a:solidFill>
                    <a:effectLst/>
                    <a:latin typeface="+mn-lt"/>
                    <a:ea typeface="+mn-ea"/>
                    <a:cs typeface="+mn-cs"/>
                  </a:rPr>
                  <a:t>步驟產生的</a:t>
                </a:r>
                <a:r>
                  <a:rPr lang="zh-TW" altLang="zh-TW" sz="1200" kern="1200" dirty="0">
                    <a:solidFill>
                      <a:schemeClr val="tx1"/>
                    </a:solidFill>
                    <a:effectLst/>
                    <a:latin typeface="+mn-lt"/>
                    <a:ea typeface="+mn-ea"/>
                    <a:cs typeface="+mn-cs"/>
                  </a:rPr>
                  <a:t>“硬匹配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Smatched</a:t>
                </a:r>
                <a:r>
                  <a:rPr lang="zh-TW" altLang="zh-TW" sz="1200" kern="1200" dirty="0">
                    <a:solidFill>
                      <a:schemeClr val="tx1"/>
                    </a:solidFill>
                    <a:effectLst/>
                    <a:latin typeface="+mn-lt"/>
                    <a:ea typeface="+mn-ea"/>
                    <a:cs typeface="+mn-cs"/>
                  </a:rPr>
                  <a:t>和“不匹配</a:t>
                </a:r>
                <a:r>
                  <a:rPr lang="zh-TW" altLang="en-US" sz="1200" kern="1200" dirty="0">
                    <a:solidFill>
                      <a:schemeClr val="tx1"/>
                    </a:solidFill>
                    <a:effectLst/>
                    <a:latin typeface="+mn-lt"/>
                    <a:ea typeface="+mn-ea"/>
                    <a:cs typeface="+mn-cs"/>
                  </a:rPr>
                  <a:t>句子</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Sunmatched</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 and then fed into the relation classifier( RC ) to update the model parameters.</a:t>
                </a:r>
              </a:p>
              <a:p>
                <a:r>
                  <a:rPr lang="zh-TW" altLang="en-US" sz="1200" kern="1200" dirty="0">
                    <a:solidFill>
                      <a:schemeClr val="tx1"/>
                    </a:solidFill>
                    <a:effectLst/>
                    <a:latin typeface="+mn-lt"/>
                    <a:ea typeface="+mn-ea"/>
                    <a:cs typeface="+mn-cs"/>
                  </a:rPr>
                  <a:t>會被餵入關係分類器更新參數。</a:t>
                </a:r>
                <a:r>
                  <a:rPr lang="en-US" altLang="zh-TW" sz="1200" kern="1200" dirty="0">
                    <a:solidFill>
                      <a:schemeClr val="tx1"/>
                    </a:solidFill>
                    <a:effectLst/>
                    <a:latin typeface="+mn-lt"/>
                    <a:ea typeface="+mn-ea"/>
                    <a:cs typeface="+mn-cs"/>
                  </a:rPr>
                  <a:t>)</a:t>
                </a:r>
                <a:endParaRPr lang="en-US" altLang="zh-TW" dirty="0"/>
              </a:p>
              <a:p>
                <a:br>
                  <a:rPr lang="en-US" altLang="zh-TW" dirty="0"/>
                </a:br>
                <a:r>
                  <a:rPr lang="en-US" altLang="zh-TW" sz="1200" kern="1200" dirty="0">
                    <a:solidFill>
                      <a:schemeClr val="tx1"/>
                    </a:solidFill>
                    <a:effectLst/>
                    <a:latin typeface="+mn-lt"/>
                    <a:ea typeface="+mn-ea"/>
                    <a:cs typeface="+mn-cs"/>
                  </a:rPr>
                  <a:t>The relation classifier</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part </a:t>
                </a:r>
              </a:p>
              <a:p>
                <a:r>
                  <a:rPr lang="en-US" altLang="zh-TW" dirty="0"/>
                  <a:t>(</a:t>
                </a:r>
                <a:r>
                  <a:rPr lang="zh-TW" altLang="en-US" dirty="0"/>
                  <a:t>關係分類器的部分</a:t>
                </a:r>
                <a:r>
                  <a:rPr lang="en-US" altLang="zh-TW" dirty="0"/>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Use LSTM + ATT model</a:t>
                </a:r>
                <a:r>
                  <a:rPr lang="zh-TW" altLang="en-US" sz="1200" dirty="0">
                    <a:solidFill>
                      <a:schemeClr val="tx1"/>
                    </a:solidFill>
                  </a:rPr>
                  <a:t> </a:t>
                </a:r>
                <a:r>
                  <a:rPr lang="en-US" altLang="zh-TW" sz="1200" dirty="0">
                    <a:solidFill>
                      <a:schemeClr val="tx1"/>
                    </a:solidFill>
                  </a:rPr>
                  <a:t>as the backbone of the network.</a:t>
                </a:r>
                <a:endParaRPr lang="zh-TW" altLang="en-US" sz="1200" dirty="0">
                  <a:solidFill>
                    <a:schemeClr val="tx1"/>
                  </a:solidFill>
                </a:endParaRPr>
              </a:p>
              <a:p>
                <a:endParaRPr lang="en-US" altLang="zh-TW" sz="1200" kern="1200" dirty="0">
                  <a:solidFill>
                    <a:schemeClr val="tx1"/>
                  </a:solidFill>
                  <a:effectLst/>
                  <a:latin typeface="+mn-lt"/>
                  <a:ea typeface="+mn-ea"/>
                  <a:cs typeface="+mn-cs"/>
                </a:endParaRPr>
              </a:p>
              <a:p>
                <a:pPr marL="306000"/>
                <a:r>
                  <a:rPr lang="en-US" altLang="zh-TW" i="1" dirty="0"/>
                  <a:t>Model of Relation Classifier </a:t>
                </a:r>
                <a:r>
                  <a:rPr lang="en-US" altLang="zh-TW" sz="1200" i="1" kern="1200" dirty="0">
                    <a:solidFill>
                      <a:schemeClr val="tx1"/>
                    </a:solidFill>
                    <a:effectLst/>
                    <a:latin typeface="+mn-lt"/>
                    <a:ea typeface="+mn-ea"/>
                    <a:cs typeface="+mn-cs"/>
                  </a:rPr>
                  <a:t>reference 2016 </a:t>
                </a:r>
                <a:r>
                  <a:rPr lang="en-US" altLang="zh-TW" sz="1200" i="1" dirty="0">
                    <a:solidFill>
                      <a:prstClr val="black"/>
                    </a:solidFill>
                    <a:hlinkClick r:id="rId4">
                      <a:extLst>
                        <a:ext uri="{A12FA001-AC4F-418D-AE19-62706E023703}">
                          <ahyp:hlinkClr xmlns:ahyp="http://schemas.microsoft.com/office/drawing/2018/hyperlinkcolor" val="tx"/>
                        </a:ext>
                      </a:extLst>
                    </a:hlinkClick>
                  </a:rPr>
                  <a:t>Attention</a:t>
                </a:r>
                <a:r>
                  <a:rPr lang="zh-TW" altLang="en-US" sz="1200" i="1" dirty="0">
                    <a:solidFill>
                      <a:prstClr val="black"/>
                    </a:solidFill>
                    <a:hlinkClick r:id="rId4">
                      <a:extLst>
                        <a:ext uri="{A12FA001-AC4F-418D-AE19-62706E023703}">
                          <ahyp:hlinkClr xmlns:ahyp="http://schemas.microsoft.com/office/drawing/2018/hyperlinkcolor" val="tx"/>
                        </a:ext>
                      </a:extLst>
                    </a:hlinkClick>
                  </a:rPr>
                  <a:t> </a:t>
                </a:r>
                <a:r>
                  <a:rPr lang="en-US" altLang="zh-TW" sz="1200" i="1" dirty="0">
                    <a:solidFill>
                      <a:prstClr val="black"/>
                    </a:solidFill>
                    <a:hlinkClick r:id="rId4">
                      <a:extLst>
                        <a:ext uri="{A12FA001-AC4F-418D-AE19-62706E023703}">
                          <ahyp:hlinkClr xmlns:ahyp="http://schemas.microsoft.com/office/drawing/2018/hyperlinkcolor" val="tx"/>
                        </a:ext>
                      </a:extLst>
                    </a:hlinkClick>
                  </a:rPr>
                  <a:t>based bi-</a:t>
                </a:r>
                <a:r>
                  <a:rPr lang="en-US" altLang="zh-TW" sz="1200" i="1" dirty="0" err="1">
                    <a:solidFill>
                      <a:prstClr val="black"/>
                    </a:solidFill>
                    <a:hlinkClick r:id="rId4">
                      <a:extLst>
                        <a:ext uri="{A12FA001-AC4F-418D-AE19-62706E023703}">
                          <ahyp:hlinkClr xmlns:ahyp="http://schemas.microsoft.com/office/drawing/2018/hyperlinkcolor" val="tx"/>
                        </a:ext>
                      </a:extLst>
                    </a:hlinkClick>
                  </a:rPr>
                  <a:t>lstm</a:t>
                </a:r>
                <a:r>
                  <a:rPr lang="en-US" altLang="zh-TW" sz="1200" i="1" dirty="0">
                    <a:solidFill>
                      <a:prstClr val="black"/>
                    </a:solidFill>
                    <a:hlinkClick r:id="rId4">
                      <a:extLst>
                        <a:ext uri="{A12FA001-AC4F-418D-AE19-62706E023703}">
                          <ahyp:hlinkClr xmlns:ahyp="http://schemas.microsoft.com/office/drawing/2018/hyperlinkcolor" val="tx"/>
                        </a:ext>
                      </a:extLst>
                    </a:hlinkClick>
                  </a:rPr>
                  <a:t> networks for relation classification</a:t>
                </a:r>
                <a:r>
                  <a:rPr lang="en-US" altLang="zh-TW" sz="1200" i="1" dirty="0">
                    <a:solidFill>
                      <a:prstClr val="black"/>
                    </a:solidFill>
                  </a:rPr>
                  <a:t> paper</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i="1" dirty="0"/>
                  <a:t>(</a:t>
                </a:r>
                <a:r>
                  <a:rPr lang="zh-TW" altLang="en-US" i="1" dirty="0"/>
                  <a:t>關係分類器的模型參考</a:t>
                </a:r>
                <a:r>
                  <a:rPr lang="en-US" altLang="zh-TW" i="1" dirty="0"/>
                  <a:t>2016</a:t>
                </a:r>
                <a:r>
                  <a:rPr lang="zh-TW" altLang="en-US" i="1" dirty="0"/>
                  <a:t>年</a:t>
                </a:r>
                <a:r>
                  <a:rPr lang="en-US" altLang="zh-TW" sz="1200" i="1" dirty="0">
                    <a:solidFill>
                      <a:prstClr val="black"/>
                    </a:solidFill>
                    <a:hlinkClick r:id="rId4">
                      <a:extLst>
                        <a:ext uri="{A12FA001-AC4F-418D-AE19-62706E023703}">
                          <ahyp:hlinkClr xmlns:ahyp="http://schemas.microsoft.com/office/drawing/2018/hyperlinkcolor" val="tx"/>
                        </a:ext>
                      </a:extLst>
                    </a:hlinkClick>
                  </a:rPr>
                  <a:t>Attention</a:t>
                </a:r>
                <a:r>
                  <a:rPr lang="zh-TW" altLang="en-US" sz="1200" i="1" dirty="0">
                    <a:solidFill>
                      <a:prstClr val="black"/>
                    </a:solidFill>
                    <a:hlinkClick r:id="rId4">
                      <a:extLst>
                        <a:ext uri="{A12FA001-AC4F-418D-AE19-62706E023703}">
                          <ahyp:hlinkClr xmlns:ahyp="http://schemas.microsoft.com/office/drawing/2018/hyperlinkcolor" val="tx"/>
                        </a:ext>
                      </a:extLst>
                    </a:hlinkClick>
                  </a:rPr>
                  <a:t> </a:t>
                </a:r>
                <a:r>
                  <a:rPr lang="en-US" altLang="zh-TW" sz="1200" i="1" dirty="0">
                    <a:solidFill>
                      <a:prstClr val="black"/>
                    </a:solidFill>
                    <a:hlinkClick r:id="rId4">
                      <a:extLst>
                        <a:ext uri="{A12FA001-AC4F-418D-AE19-62706E023703}">
                          <ahyp:hlinkClr xmlns:ahyp="http://schemas.microsoft.com/office/drawing/2018/hyperlinkcolor" val="tx"/>
                        </a:ext>
                      </a:extLst>
                    </a:hlinkClick>
                  </a:rPr>
                  <a:t>based bi-</a:t>
                </a:r>
                <a:r>
                  <a:rPr lang="en-US" altLang="zh-TW" sz="1200" i="1" dirty="0" err="1">
                    <a:solidFill>
                      <a:prstClr val="black"/>
                    </a:solidFill>
                    <a:hlinkClick r:id="rId4">
                      <a:extLst>
                        <a:ext uri="{A12FA001-AC4F-418D-AE19-62706E023703}">
                          <ahyp:hlinkClr xmlns:ahyp="http://schemas.microsoft.com/office/drawing/2018/hyperlinkcolor" val="tx"/>
                        </a:ext>
                      </a:extLst>
                    </a:hlinkClick>
                  </a:rPr>
                  <a:t>lstm</a:t>
                </a:r>
                <a:r>
                  <a:rPr lang="en-US" altLang="zh-TW" sz="1200" i="1" dirty="0">
                    <a:solidFill>
                      <a:prstClr val="black"/>
                    </a:solidFill>
                    <a:hlinkClick r:id="rId4">
                      <a:extLst>
                        <a:ext uri="{A12FA001-AC4F-418D-AE19-62706E023703}">
                          <ahyp:hlinkClr xmlns:ahyp="http://schemas.microsoft.com/office/drawing/2018/hyperlinkcolor" val="tx"/>
                        </a:ext>
                      </a:extLst>
                    </a:hlinkClick>
                  </a:rPr>
                  <a:t> networks for relation classification</a:t>
                </a:r>
                <a:r>
                  <a:rPr lang="zh-TW" altLang="en-US" sz="1200" i="1" dirty="0">
                    <a:solidFill>
                      <a:prstClr val="black"/>
                    </a:solidFill>
                  </a:rPr>
                  <a:t>的論文</a:t>
                </a:r>
                <a:r>
                  <a:rPr lang="en-US" altLang="zh-TW" sz="1200" i="1"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following figure is model architecture</a:t>
                </a: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prstClr val="black"/>
                    </a:solidFill>
                  </a:rPr>
                  <a:t>(</a:t>
                </a:r>
                <a:r>
                  <a:rPr lang="zh-TW" altLang="en-US" sz="1200" dirty="0">
                    <a:solidFill>
                      <a:prstClr val="black"/>
                    </a:solidFill>
                  </a:rPr>
                  <a:t>下圖為其模型架構</a:t>
                </a:r>
                <a:r>
                  <a:rPr lang="en-US" altLang="zh-TW" sz="1200" dirty="0">
                    <a:solidFill>
                      <a:prstClr val="black"/>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inputs are the entity subject, the entity object and the content between the two entities</a:t>
                </a:r>
                <a:endParaRPr lang="en-US" altLang="zh-TW" sz="1200" dirty="0">
                  <a:solidFill>
                    <a:prstClr val="black"/>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prstClr val="black"/>
                    </a:solidFill>
                  </a:rPr>
                  <a:t>(</a:t>
                </a:r>
                <a:r>
                  <a:rPr lang="zh-TW" altLang="en-US" sz="1200" dirty="0">
                    <a:solidFill>
                      <a:prstClr val="black"/>
                    </a:solidFill>
                  </a:rPr>
                  <a:t>輸入為實體主體和實體對象還有兩實體間的內容</a:t>
                </a:r>
                <a:r>
                  <a:rPr lang="en-US" altLang="zh-TW" sz="1200" dirty="0">
                    <a:solidFill>
                      <a:prstClr val="black"/>
                    </a:solidFill>
                  </a:rPr>
                  <a:t>)</a:t>
                </a:r>
                <a:endParaRPr lang="en-US" altLang="zh-TW" sz="1200" kern="1200" dirty="0">
                  <a:solidFill>
                    <a:prstClr val="black"/>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Given a sequence of n words,  </a:t>
                </a:r>
                <a:r>
                  <a:rPr lang="en-US" altLang="zh-TW" sz="1200" b="0" i="0" kern="1200" dirty="0">
                    <a:solidFill>
                      <a:schemeClr val="tx1"/>
                    </a:solidFill>
                    <a:effectLst/>
                    <a:latin typeface="+mn-lt"/>
                    <a:ea typeface="+mn-ea"/>
                    <a:cs typeface="+mn-cs"/>
                  </a:rPr>
                  <a:t>then , through the embedding layer embedding word vector.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給定一個序列包含</a:t>
                </a:r>
                <a:r>
                  <a:rPr lang="en-US" altLang="zh-TW" sz="1200" b="0" i="0" kern="1200" dirty="0">
                    <a:solidFill>
                      <a:schemeClr val="tx1"/>
                    </a:solidFill>
                    <a:effectLst/>
                    <a:latin typeface="+mn-lt"/>
                    <a:ea typeface="+mn-ea"/>
                    <a:cs typeface="+mn-cs"/>
                  </a:rPr>
                  <a:t>n</a:t>
                </a:r>
                <a:r>
                  <a:rPr lang="zh-TW" altLang="en-US" sz="1200" b="0" i="0" kern="1200" dirty="0">
                    <a:solidFill>
                      <a:schemeClr val="tx1"/>
                    </a:solidFill>
                    <a:effectLst/>
                    <a:latin typeface="+mn-lt"/>
                    <a:ea typeface="+mn-ea"/>
                    <a:cs typeface="+mn-cs"/>
                  </a:rPr>
                  <a:t>個字，首先透過</a:t>
                </a:r>
                <a:r>
                  <a:rPr lang="en-US" altLang="zh-TW" sz="1200" b="0" i="0" kern="1200" dirty="0">
                    <a:solidFill>
                      <a:schemeClr val="tx1"/>
                    </a:solidFill>
                    <a:effectLst/>
                    <a:latin typeface="+mn-lt"/>
                    <a:ea typeface="+mn-ea"/>
                    <a:cs typeface="+mn-cs"/>
                  </a:rPr>
                  <a:t>embedding layer</a:t>
                </a: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embedding </a:t>
                </a:r>
                <a:r>
                  <a:rPr lang="zh-TW" altLang="en-US" sz="1200" b="0" i="0" kern="1200" dirty="0">
                    <a:solidFill>
                      <a:schemeClr val="tx1"/>
                    </a:solidFill>
                    <a:effectLst/>
                    <a:latin typeface="+mn-lt"/>
                    <a:ea typeface="+mn-ea"/>
                    <a:cs typeface="+mn-cs"/>
                  </a:rPr>
                  <a:t>字向量</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Afterwards, use a Bi-LSTM network to obtain the contextualized</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kənˋtɛkstʃʊəlaɪz</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embeddings of each word {</a:t>
                </a:r>
                <a:r>
                  <a:rPr lang="en-US" altLang="zh-TW" sz="1200" kern="1200" dirty="0" err="1">
                    <a:solidFill>
                      <a:schemeClr val="tx1"/>
                    </a:solidFill>
                    <a:effectLst/>
                    <a:latin typeface="+mn-lt"/>
                    <a:ea typeface="+mn-ea"/>
                    <a:cs typeface="+mn-cs"/>
                  </a:rPr>
                  <a:t>ht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然後，使用雙向</a:t>
                </a:r>
                <a:r>
                  <a:rPr lang="en-US" altLang="zh-TW" sz="1200" kern="1200" dirty="0">
                    <a:solidFill>
                      <a:schemeClr val="tx1"/>
                    </a:solidFill>
                    <a:effectLst/>
                    <a:latin typeface="+mn-lt"/>
                    <a:ea typeface="+mn-ea"/>
                    <a:cs typeface="+mn-cs"/>
                  </a:rPr>
                  <a:t>LSTM</a:t>
                </a:r>
                <a:r>
                  <a:rPr lang="zh-TW" altLang="zh-TW" sz="1200" kern="1200" dirty="0">
                    <a:solidFill>
                      <a:schemeClr val="tx1"/>
                    </a:solidFill>
                    <a:effectLst/>
                    <a:latin typeface="+mn-lt"/>
                    <a:ea typeface="+mn-ea"/>
                    <a:cs typeface="+mn-cs"/>
                  </a:rPr>
                  <a:t>網絡獲得每個單詞的上下文嵌入</a:t>
                </a:r>
                <a:r>
                  <a:rPr lang="en-US" altLang="zh-TW" sz="1200" kern="1200" dirty="0" err="1">
                    <a:solidFill>
                      <a:schemeClr val="tx1"/>
                    </a:solidFill>
                    <a:effectLst/>
                    <a:latin typeface="+mn-lt"/>
                    <a:ea typeface="+mn-ea"/>
                    <a:cs typeface="+mn-cs"/>
                  </a:rPr>
                  <a:t>ht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Finally</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faɪn!ɪ</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use an attention layer to get a sentence represents</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rɛprɪˋzɛnt</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最後，使用一個注意層來獲取句子表示</a:t>
                </a:r>
                <a:r>
                  <a:rPr lang="en-US" altLang="zh-TW" sz="1200" b="0" i="0" kern="1200" dirty="0">
                    <a:solidFill>
                      <a:schemeClr val="tx1"/>
                    </a:solidFill>
                    <a:effectLst/>
                    <a:latin typeface="+mn-lt"/>
                    <a:ea typeface="+mn-ea"/>
                    <a:cs typeface="+mn-cs"/>
                  </a:rPr>
                  <a: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And use this representation to classify and  output R values which represent the probabilities that the sentence belongs to the relation label.</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並用該表示式進行分類，輸出</a:t>
                </a:r>
                <a:r>
                  <a:rPr lang="en-US" altLang="zh-TW" sz="1200" b="0" i="0" kern="1200" dirty="0">
                    <a:solidFill>
                      <a:schemeClr val="tx1"/>
                    </a:solidFill>
                    <a:effectLst/>
                    <a:latin typeface="+mn-lt"/>
                    <a:ea typeface="+mn-ea"/>
                    <a:cs typeface="+mn-cs"/>
                  </a:rPr>
                  <a:t>R</a:t>
                </a:r>
                <a:r>
                  <a:rPr lang="zh-TW" altLang="en-US" sz="1200" b="0" i="0" kern="1200" dirty="0">
                    <a:solidFill>
                      <a:schemeClr val="tx1"/>
                    </a:solidFill>
                    <a:effectLst/>
                    <a:latin typeface="+mn-lt"/>
                    <a:ea typeface="+mn-ea"/>
                    <a:cs typeface="+mn-cs"/>
                  </a:rPr>
                  <a:t>個值分別代表該句屬於該關係標籤</a:t>
                </a:r>
                <a:r>
                  <a:rPr lang="en-US" altLang="zh-TW" sz="1200" b="0" i="0" kern="1200" dirty="0">
                    <a:solidFill>
                      <a:schemeClr val="tx1"/>
                    </a:solidFill>
                    <a:effectLst/>
                    <a:latin typeface="+mn-lt"/>
                    <a:ea typeface="+mn-ea"/>
                    <a:cs typeface="+mn-cs"/>
                  </a:rPr>
                  <a:t>(</a:t>
                </a:r>
                <a:r>
                  <a:rPr lang="en-US" altLang="zh-TW" sz="1200" dirty="0">
                    <a:solidFill>
                      <a:prstClr val="black"/>
                    </a:solidFill>
                    <a:latin typeface="Times New Roman" panose="02020603050405020304" pitchFamily="18" charset="0"/>
                  </a:rPr>
                  <a:t>Relation label</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的機率。</a:t>
                </a:r>
                <a:r>
                  <a:rPr lang="en-US" altLang="zh-TW" sz="1200" b="0" i="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17</a:t>
            </a:fld>
            <a:endParaRPr lang="zh-TW" altLang="en-US"/>
          </a:p>
        </p:txBody>
      </p:sp>
    </p:spTree>
    <p:extLst>
      <p:ext uri="{BB962C8B-B14F-4D97-AF65-F5344CB8AC3E}">
        <p14:creationId xmlns:p14="http://schemas.microsoft.com/office/powerpoint/2010/main" val="416163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fontScale="92500" lnSpcReduction="10000"/>
              </a:bodyPr>
              <a:lstStyle/>
              <a:p>
                <a:r>
                  <a:rPr lang="en-US" altLang="zh-CN" dirty="0"/>
                  <a:t>Joint</a:t>
                </a:r>
                <a:r>
                  <a:rPr lang="zh-CN" altLang="en-US" dirty="0"/>
                  <a:t> </a:t>
                </a:r>
                <a:r>
                  <a:rPr lang="en-US" altLang="zh-CN" dirty="0"/>
                  <a:t>Parameter</a:t>
                </a:r>
                <a:r>
                  <a:rPr lang="zh-CN" altLang="en-US" dirty="0"/>
                  <a:t> </a:t>
                </a:r>
                <a:r>
                  <a:rPr lang="en-US" altLang="zh-CN" dirty="0"/>
                  <a:t>Learning</a:t>
                </a:r>
                <a:r>
                  <a:rPr lang="zh-TW" altLang="en-US" dirty="0"/>
                  <a:t> </a:t>
                </a:r>
                <a:r>
                  <a:rPr lang="en-US" altLang="zh-TW" dirty="0"/>
                  <a:t>part</a:t>
                </a:r>
              </a:p>
              <a:p>
                <a:r>
                  <a:rPr lang="en-US" altLang="zh-TW" dirty="0"/>
                  <a:t>(</a:t>
                </a:r>
                <a:r>
                  <a:rPr lang="en-US" altLang="zh-CN" dirty="0"/>
                  <a:t>Joint</a:t>
                </a:r>
                <a:r>
                  <a:rPr lang="zh-CN" altLang="en-US" dirty="0"/>
                  <a:t> </a:t>
                </a:r>
                <a:r>
                  <a:rPr lang="en-US" altLang="zh-CN" dirty="0"/>
                  <a:t>Parameter</a:t>
                </a:r>
                <a:r>
                  <a:rPr lang="zh-CN" altLang="en-US" dirty="0"/>
                  <a:t> </a:t>
                </a:r>
                <a:r>
                  <a:rPr lang="en-US" altLang="zh-CN" dirty="0"/>
                  <a:t>Learning</a:t>
                </a:r>
                <a:r>
                  <a:rPr lang="zh-TW" altLang="en-US" dirty="0"/>
                  <a:t> 的部分</a:t>
                </a:r>
                <a:r>
                  <a:rPr lang="en-US" altLang="zh-TW" dirty="0"/>
                  <a:t>)</a:t>
                </a:r>
              </a:p>
              <a:p>
                <a:endParaRPr lang="en-US" altLang="zh-TW" dirty="0"/>
              </a:p>
              <a:p>
                <a:r>
                  <a:rPr lang="en-US" altLang="zh-TW" b="1" dirty="0">
                    <a:solidFill>
                      <a:srgbClr val="FF0000"/>
                    </a:solidFill>
                  </a:rPr>
                  <a:t>Relation Classifier</a:t>
                </a:r>
                <a:r>
                  <a:rPr lang="en-US" altLang="zh-CN" b="1" dirty="0">
                    <a:solidFill>
                      <a:srgbClr val="FF0000"/>
                    </a:solidFill>
                  </a:rPr>
                  <a:t> part</a:t>
                </a:r>
              </a:p>
              <a:p>
                <a:endParaRPr lang="en-US" altLang="zh-TW" dirty="0"/>
              </a:p>
              <a:p>
                <a:r>
                  <a:rPr lang="en-US" altLang="zh-TW" dirty="0"/>
                  <a:t>3 types of losses are designed for the training of Relation classifier</a:t>
                </a:r>
              </a:p>
              <a:p>
                <a:r>
                  <a:rPr lang="en-US" altLang="zh-TW" dirty="0"/>
                  <a:t>(</a:t>
                </a:r>
                <a:r>
                  <a:rPr lang="zh-TW" altLang="en-US" dirty="0"/>
                  <a:t>針對</a:t>
                </a:r>
                <a:r>
                  <a:rPr lang="en-US" altLang="zh-CN" b="0" dirty="0">
                    <a:solidFill>
                      <a:srgbClr val="FF0000"/>
                    </a:solidFill>
                  </a:rPr>
                  <a:t>Relation classifier</a:t>
                </a:r>
                <a:r>
                  <a:rPr lang="zh-TW" altLang="en-US" b="0" dirty="0">
                    <a:solidFill>
                      <a:srgbClr val="FF0000"/>
                    </a:solidFill>
                  </a:rPr>
                  <a:t>的訓練設計了</a:t>
                </a:r>
                <a:r>
                  <a:rPr lang="en-US" altLang="zh-TW" b="0" dirty="0">
                    <a:solidFill>
                      <a:srgbClr val="FF0000"/>
                    </a:solidFill>
                  </a:rPr>
                  <a:t>3</a:t>
                </a:r>
                <a:r>
                  <a:rPr lang="zh-TW" altLang="en-US" b="0" dirty="0">
                    <a:solidFill>
                      <a:srgbClr val="FF0000"/>
                    </a:solidFill>
                  </a:rPr>
                  <a:t>種</a:t>
                </a:r>
                <a:r>
                  <a:rPr lang="en-US" altLang="zh-TW" b="0" dirty="0">
                    <a:solidFill>
                      <a:srgbClr val="FF0000"/>
                    </a:solidFill>
                  </a:rPr>
                  <a:t>loss)</a:t>
                </a:r>
                <a:r>
                  <a:rPr lang="zh-TW" altLang="en-US" b="0" dirty="0">
                    <a:solidFill>
                      <a:srgbClr val="FF0000"/>
                    </a:solidFill>
                  </a:rPr>
                  <a:t>，</a:t>
                </a:r>
                <a:endParaRPr lang="en-US" altLang="zh-TW" b="0" dirty="0">
                  <a:solidFill>
                    <a:srgbClr val="FF0000"/>
                  </a:solidFill>
                </a:endParaRPr>
              </a:p>
              <a:p>
                <a:r>
                  <a:rPr lang="en-US" altLang="zh-TW" dirty="0"/>
                  <a:t>These losses use different types of data for estimation and learning.</a:t>
                </a:r>
                <a:endParaRPr lang="en-US" altLang="zh-TW" b="0" dirty="0">
                  <a:solidFill>
                    <a:srgbClr val="FF0000"/>
                  </a:solidFill>
                </a:endParaRPr>
              </a:p>
              <a:p>
                <a:r>
                  <a:rPr lang="en-US" altLang="zh-TW" b="0" dirty="0">
                    <a:solidFill>
                      <a:srgbClr val="FF0000"/>
                    </a:solidFill>
                  </a:rPr>
                  <a:t>(</a:t>
                </a:r>
                <a:r>
                  <a:rPr lang="zh-TW" altLang="en-US" b="0" dirty="0">
                    <a:solidFill>
                      <a:srgbClr val="FF0000"/>
                    </a:solidFill>
                  </a:rPr>
                  <a:t>這三種</a:t>
                </a:r>
                <a:r>
                  <a:rPr lang="en-US" altLang="zh-TW" b="0" dirty="0">
                    <a:solidFill>
                      <a:srgbClr val="FF0000"/>
                    </a:solidFill>
                  </a:rPr>
                  <a:t>loss</a:t>
                </a:r>
                <a:r>
                  <a:rPr lang="zh-TW" altLang="en-US" b="0" dirty="0">
                    <a:solidFill>
                      <a:srgbClr val="FF0000"/>
                    </a:solidFill>
                  </a:rPr>
                  <a:t>分別使用不同類型的資料進行估計和學習。</a:t>
                </a:r>
                <a:r>
                  <a:rPr lang="en-US" altLang="zh-TW" b="0" dirty="0">
                    <a:solidFill>
                      <a:srgbClr val="FF0000"/>
                    </a:solidFill>
                  </a:rPr>
                  <a:t>)</a:t>
                </a:r>
              </a:p>
              <a:p>
                <a:endParaRPr lang="en-US" altLang="zh-TW" b="0" dirty="0">
                  <a:solidFill>
                    <a:srgbClr val="FF0000"/>
                  </a:solidFill>
                </a:endParaRPr>
              </a:p>
              <a:p>
                <a14:m>
                  <m:oMath xmlns:m="http://schemas.openxmlformats.org/officeDocument/2006/math">
                    <m:sSub>
                      <m:sSubPr>
                        <m:ctrlPr>
                          <a:rPr lang="en-US" altLang="zh-TW" b="0" i="1" smtClean="0">
                            <a:solidFill>
                              <a:srgbClr val="00B050"/>
                            </a:solidFill>
                            <a:latin typeface="Cambria Math" panose="02040503050406030204" pitchFamily="18" charset="0"/>
                          </a:rPr>
                        </m:ctrlPr>
                      </m:sSubPr>
                      <m:e>
                        <m:r>
                          <a:rPr lang="en-US" altLang="zh-TW" b="0" i="1" smtClean="0">
                            <a:solidFill>
                              <a:srgbClr val="00B050"/>
                            </a:solidFill>
                            <a:latin typeface="Cambria Math" panose="02040503050406030204" pitchFamily="18" charset="0"/>
                          </a:rPr>
                          <m:t>𝐿</m:t>
                        </m:r>
                      </m:e>
                      <m:sub>
                        <m:r>
                          <a:rPr lang="en-US" altLang="zh-TW" b="0" i="1" smtClean="0">
                            <a:solidFill>
                              <a:srgbClr val="00B050"/>
                            </a:solidFill>
                            <a:latin typeface="Cambria Math" panose="02040503050406030204" pitchFamily="18" charset="0"/>
                          </a:rPr>
                          <m:t>𝑚𝑎𝑡𝑐h𝑒𝑑</m:t>
                        </m:r>
                      </m:sub>
                    </m:sSub>
                  </m:oMath>
                </a14:m>
                <a:r>
                  <a:rPr lang="zh-TW" altLang="en-US" b="0" dirty="0">
                    <a:solidFill>
                      <a:srgbClr val="FF0000"/>
                    </a:solidFill>
                  </a:rPr>
                  <a:t>  </a:t>
                </a:r>
                <a:r>
                  <a:rPr lang="en-US" altLang="zh-TW" b="0" baseline="0" dirty="0">
                    <a:solidFill>
                      <a:srgbClr val="FF0000"/>
                    </a:solidFill>
                  </a:rPr>
                  <a:t>use the data matched by the hard match method to learn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baseline="0" dirty="0">
                    <a:solidFill>
                      <a:srgbClr val="FF0000"/>
                    </a:solidFill>
                  </a:rPr>
                  <a:t>(</a:t>
                </a:r>
                <a14:m>
                  <m:oMath xmlns:m="http://schemas.openxmlformats.org/officeDocument/2006/math">
                    <m:sSub>
                      <m:sSubPr>
                        <m:ctrlPr>
                          <a:rPr lang="en-US" altLang="zh-TW" b="0" i="1" smtClean="0">
                            <a:solidFill>
                              <a:srgbClr val="00B050"/>
                            </a:solidFill>
                            <a:latin typeface="Cambria Math" panose="02040503050406030204" pitchFamily="18" charset="0"/>
                          </a:rPr>
                        </m:ctrlPr>
                      </m:sSubPr>
                      <m:e>
                        <m:r>
                          <a:rPr lang="en-US" altLang="zh-TW" b="0" i="1" smtClean="0">
                            <a:solidFill>
                              <a:srgbClr val="00B050"/>
                            </a:solidFill>
                            <a:latin typeface="Cambria Math" panose="02040503050406030204" pitchFamily="18" charset="0"/>
                          </a:rPr>
                          <m:t>𝐿</m:t>
                        </m:r>
                      </m:e>
                      <m:sub>
                        <m:r>
                          <a:rPr lang="en-US" altLang="zh-TW" b="0" i="1" smtClean="0">
                            <a:solidFill>
                              <a:srgbClr val="00B050"/>
                            </a:solidFill>
                            <a:latin typeface="Cambria Math" panose="02040503050406030204" pitchFamily="18" charset="0"/>
                          </a:rPr>
                          <m:t>𝑚𝑎𝑡𝑐h𝑒𝑑</m:t>
                        </m:r>
                      </m:sub>
                    </m:sSub>
                  </m:oMath>
                </a14:m>
                <a:r>
                  <a:rPr lang="zh-TW" altLang="en-US" b="0" dirty="0">
                    <a:solidFill>
                      <a:srgbClr val="FF0000"/>
                    </a:solidFill>
                  </a:rPr>
                  <a:t> 使用</a:t>
                </a:r>
                <a:r>
                  <a:rPr lang="en-US" altLang="zh-TW" b="0" dirty="0">
                    <a:solidFill>
                      <a:srgbClr val="FF0000"/>
                    </a:solidFill>
                  </a:rPr>
                  <a:t>hard</a:t>
                </a:r>
                <a:r>
                  <a:rPr lang="en-US" altLang="zh-TW" b="0" baseline="0" dirty="0">
                    <a:solidFill>
                      <a:srgbClr val="FF0000"/>
                    </a:solidFill>
                  </a:rPr>
                  <a:t> match</a:t>
                </a:r>
                <a:r>
                  <a:rPr lang="zh-TW" altLang="en-US" b="0" baseline="0" dirty="0">
                    <a:solidFill>
                      <a:srgbClr val="FF0000"/>
                    </a:solidFill>
                  </a:rPr>
                  <a:t>方法匹配到的資料進行學習。</a:t>
                </a:r>
                <a:r>
                  <a:rPr lang="en-US" altLang="zh-TW" b="0" baseline="0" dirty="0">
                    <a:solidFill>
                      <a:srgbClr val="FF0000"/>
                    </a:solidFill>
                  </a:rPr>
                  <a:t>)</a:t>
                </a:r>
              </a:p>
              <a:p>
                <a:endParaRPr lang="en-US" altLang="zh-TW" b="0" baseline="0" dirty="0">
                  <a:solidFill>
                    <a:srgbClr val="FF0000"/>
                  </a:solidFill>
                </a:endParaRPr>
              </a:p>
              <a:p>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smtClean="0">
                            <a:solidFill>
                              <a:srgbClr val="0070C0"/>
                            </a:solidFill>
                            <a:latin typeface="Cambria Math" panose="02040503050406030204" pitchFamily="18" charset="0"/>
                          </a:rPr>
                          <m:t>𝐿</m:t>
                        </m:r>
                      </m:e>
                      <m:sub>
                        <m:r>
                          <a:rPr lang="en-US" altLang="zh-TW" i="1" smtClean="0">
                            <a:solidFill>
                              <a:srgbClr val="0070C0"/>
                            </a:solidFill>
                            <a:latin typeface="Cambria Math" panose="02040503050406030204" pitchFamily="18" charset="0"/>
                          </a:rPr>
                          <m:t>𝑟𝑢𝑙𝑒𝑠</m:t>
                        </m:r>
                      </m:sub>
                    </m:sSub>
                  </m:oMath>
                </a14:m>
                <a:r>
                  <a:rPr lang="en-US" altLang="zh-TW" dirty="0"/>
                  <a:t> Use Labeling Rules data to learn</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70C0"/>
                    </a:solidFill>
                  </a:rPr>
                  <a:t>(</a:t>
                </a:r>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smtClean="0">
                            <a:solidFill>
                              <a:srgbClr val="0070C0"/>
                            </a:solidFill>
                            <a:latin typeface="Cambria Math" panose="02040503050406030204" pitchFamily="18" charset="0"/>
                          </a:rPr>
                          <m:t>𝐿</m:t>
                        </m:r>
                      </m:e>
                      <m:sub>
                        <m:r>
                          <a:rPr lang="en-US" altLang="zh-TW" i="1" smtClean="0">
                            <a:solidFill>
                              <a:srgbClr val="0070C0"/>
                            </a:solidFill>
                            <a:latin typeface="Cambria Math" panose="02040503050406030204" pitchFamily="18" charset="0"/>
                          </a:rPr>
                          <m:t>𝑟𝑢𝑙𝑒𝑠</m:t>
                        </m:r>
                      </m:sub>
                    </m:sSub>
                  </m:oMath>
                </a14:m>
                <a:r>
                  <a:rPr lang="zh-TW" altLang="en-US" b="0" baseline="0" dirty="0">
                    <a:solidFill>
                      <a:srgbClr val="FF0000"/>
                    </a:solidFill>
                  </a:rPr>
                  <a:t> 使用</a:t>
                </a:r>
                <a:r>
                  <a:rPr lang="en-US" altLang="zh-TW" sz="1200" dirty="0">
                    <a:solidFill>
                      <a:prstClr val="black"/>
                    </a:solidFill>
                    <a:latin typeface="Times New Roman" panose="02020603050405020304" pitchFamily="18" charset="0"/>
                  </a:rPr>
                  <a:t>Labeling Rules</a:t>
                </a:r>
                <a:r>
                  <a:rPr lang="zh-TW" altLang="en-US" b="0" baseline="0" dirty="0">
                    <a:solidFill>
                      <a:srgbClr val="FF0000"/>
                    </a:solidFill>
                  </a:rPr>
                  <a:t>的資料進行學習</a:t>
                </a:r>
                <a:r>
                  <a:rPr lang="en-US" altLang="zh-TW" b="0" baseline="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i="1" smtClean="0">
                            <a:solidFill>
                              <a:srgbClr val="FF0000"/>
                            </a:solidFill>
                            <a:latin typeface="Cambria Math" panose="02040503050406030204" pitchFamily="18" charset="0"/>
                          </a:rPr>
                        </m:ctrlPr>
                      </m:sSubPr>
                      <m:e>
                        <m:r>
                          <a:rPr lang="en-US" altLang="zh-TW" i="1" smtClean="0">
                            <a:solidFill>
                              <a:srgbClr val="FF0000"/>
                            </a:solidFill>
                            <a:latin typeface="Cambria Math" panose="02040503050406030204" pitchFamily="18" charset="0"/>
                          </a:rPr>
                          <m:t>𝐿</m:t>
                        </m:r>
                      </m:e>
                      <m:sub>
                        <m:r>
                          <a:rPr lang="en-US" altLang="zh-TW" i="1" smtClean="0">
                            <a:solidFill>
                              <a:srgbClr val="FF0000"/>
                            </a:solidFill>
                            <a:latin typeface="Cambria Math" panose="02040503050406030204" pitchFamily="18" charset="0"/>
                          </a:rPr>
                          <m:t>𝑢𝑛𝑚𝑎𝑡𝑐h𝑒𝑑</m:t>
                        </m:r>
                      </m:sub>
                    </m:sSub>
                  </m:oMath>
                </a14:m>
                <a:r>
                  <a:rPr lang="zh-TW" altLang="en-US" b="0" baseline="0" dirty="0">
                    <a:solidFill>
                      <a:srgbClr val="FF0000"/>
                    </a:solidFill>
                  </a:rPr>
                  <a:t>  </a:t>
                </a:r>
                <a:r>
                  <a:rPr lang="en-US" altLang="zh-TW" b="0" baseline="0" dirty="0">
                    <a:solidFill>
                      <a:schemeClr val="tx1"/>
                    </a:solidFill>
                  </a:rPr>
                  <a:t>u</a:t>
                </a:r>
                <a:r>
                  <a:rPr lang="en-US" altLang="zh-TW" dirty="0"/>
                  <a:t>se Soft matching data to learn</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b="0" i="1" smtClean="0">
                        <a:solidFill>
                          <a:srgbClr val="FF0000"/>
                        </a:solidFill>
                        <a:latin typeface="Cambria Math" panose="02040503050406030204" pitchFamily="18" charset="0"/>
                      </a:rPr>
                      <m:t>(</m:t>
                    </m:r>
                    <m:sSub>
                      <m:sSubPr>
                        <m:ctrlPr>
                          <a:rPr lang="en-US" altLang="zh-TW" i="1" smtClean="0">
                            <a:solidFill>
                              <a:srgbClr val="FF0000"/>
                            </a:solidFill>
                            <a:latin typeface="Cambria Math" panose="02040503050406030204" pitchFamily="18" charset="0"/>
                          </a:rPr>
                        </m:ctrlPr>
                      </m:sSubPr>
                      <m:e>
                        <m:r>
                          <a:rPr lang="en-US" altLang="zh-TW" i="1" smtClean="0">
                            <a:solidFill>
                              <a:srgbClr val="FF0000"/>
                            </a:solidFill>
                            <a:latin typeface="Cambria Math" panose="02040503050406030204" pitchFamily="18" charset="0"/>
                          </a:rPr>
                          <m:t>𝐿</m:t>
                        </m:r>
                      </m:e>
                      <m:sub>
                        <m:r>
                          <a:rPr lang="en-US" altLang="zh-TW" i="1" smtClean="0">
                            <a:solidFill>
                              <a:srgbClr val="FF0000"/>
                            </a:solidFill>
                            <a:latin typeface="Cambria Math" panose="02040503050406030204" pitchFamily="18" charset="0"/>
                          </a:rPr>
                          <m:t>𝑢𝑛𝑚𝑎𝑡𝑐h𝑒𝑑</m:t>
                        </m:r>
                      </m:sub>
                    </m:sSub>
                  </m:oMath>
                </a14:m>
                <a:r>
                  <a:rPr lang="zh-TW" altLang="en-US" b="0" baseline="0" dirty="0">
                    <a:solidFill>
                      <a:srgbClr val="FF0000"/>
                    </a:solidFill>
                  </a:rPr>
                  <a:t> 使用 </a:t>
                </a:r>
                <a:r>
                  <a:rPr lang="en-US" altLang="zh-TW" b="0" baseline="0" dirty="0">
                    <a:solidFill>
                      <a:srgbClr val="FF0000"/>
                    </a:solidFill>
                  </a:rPr>
                  <a:t>Soft matching</a:t>
                </a:r>
                <a:r>
                  <a:rPr lang="zh-TW" altLang="en-US" b="0" baseline="0" dirty="0">
                    <a:solidFill>
                      <a:srgbClr val="FF0000"/>
                    </a:solidFill>
                  </a:rPr>
                  <a:t>的資料進行學習</a:t>
                </a:r>
                <a:r>
                  <a:rPr lang="en-US" altLang="zh-TW" b="0" baseline="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b="0" i="1" smtClean="0">
                            <a:solidFill>
                              <a:srgbClr val="00B050"/>
                            </a:solidFill>
                            <a:latin typeface="Cambria Math" panose="02040503050406030204" pitchFamily="18" charset="0"/>
                          </a:rPr>
                        </m:ctrlPr>
                      </m:sSubPr>
                      <m:e>
                        <m:r>
                          <a:rPr lang="en-US" altLang="zh-TW" b="0" i="1" smtClean="0">
                            <a:solidFill>
                              <a:srgbClr val="00B050"/>
                            </a:solidFill>
                            <a:latin typeface="Cambria Math" panose="02040503050406030204" pitchFamily="18" charset="0"/>
                          </a:rPr>
                          <m:t>𝐿</m:t>
                        </m:r>
                      </m:e>
                      <m:sub>
                        <m:r>
                          <a:rPr lang="en-US" altLang="zh-TW" b="0" i="1" smtClean="0">
                            <a:solidFill>
                              <a:srgbClr val="00B050"/>
                            </a:solidFill>
                            <a:latin typeface="Cambria Math" panose="02040503050406030204" pitchFamily="18" charset="0"/>
                          </a:rPr>
                          <m:t>𝑚𝑎𝑡𝑐h𝑒𝑑</m:t>
                        </m:r>
                      </m:sub>
                    </m:sSub>
                  </m:oMath>
                </a14:m>
                <a:r>
                  <a:rPr lang="zh-TW" altLang="en-US" b="0" baseline="0" dirty="0">
                    <a:solidFill>
                      <a:srgbClr val="FF0000"/>
                    </a:solidFill>
                  </a:rPr>
                  <a:t> </a:t>
                </a:r>
                <a:r>
                  <a:rPr lang="en-US" altLang="zh-TW" b="0" baseline="0" dirty="0">
                    <a:solidFill>
                      <a:srgbClr val="FF0000"/>
                    </a:solidFill>
                  </a:rPr>
                  <a:t>and</a:t>
                </a:r>
                <a:r>
                  <a:rPr lang="zh-TW" altLang="en-US" b="0" baseline="0" dirty="0">
                    <a:solidFill>
                      <a:srgbClr val="FF0000"/>
                    </a:solidFill>
                  </a:rPr>
                  <a:t> </a:t>
                </a:r>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smtClean="0">
                            <a:solidFill>
                              <a:srgbClr val="0070C0"/>
                            </a:solidFill>
                            <a:latin typeface="Cambria Math" panose="02040503050406030204" pitchFamily="18" charset="0"/>
                          </a:rPr>
                          <m:t>𝐿</m:t>
                        </m:r>
                      </m:e>
                      <m:sub>
                        <m:r>
                          <a:rPr lang="en-US" altLang="zh-TW" i="1" smtClean="0">
                            <a:solidFill>
                              <a:srgbClr val="0070C0"/>
                            </a:solidFill>
                            <a:latin typeface="Cambria Math" panose="02040503050406030204" pitchFamily="18" charset="0"/>
                          </a:rPr>
                          <m:t>𝑟𝑢𝑙𝑒𝑠</m:t>
                        </m:r>
                      </m:sub>
                    </m:sSub>
                  </m:oMath>
                </a14:m>
                <a:r>
                  <a:rPr lang="zh-TW" altLang="en-US" b="0" baseline="0" dirty="0">
                    <a:solidFill>
                      <a:srgbClr val="FF0000"/>
                    </a:solidFill>
                  </a:rPr>
                  <a:t>  </a:t>
                </a:r>
                <a:r>
                  <a:rPr lang="en-US" altLang="zh-TW" dirty="0"/>
                  <a:t>are calculate the cross entropy loss on the relationship label</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b="0" i="1" smtClean="0">
                        <a:solidFill>
                          <a:srgbClr val="00B050"/>
                        </a:solidFill>
                        <a:latin typeface="Cambria Math" panose="02040503050406030204" pitchFamily="18" charset="0"/>
                      </a:rPr>
                      <m:t>(</m:t>
                    </m:r>
                    <m:sSub>
                      <m:sSubPr>
                        <m:ctrlPr>
                          <a:rPr lang="en-US" altLang="zh-TW" b="0" i="1" smtClean="0">
                            <a:solidFill>
                              <a:srgbClr val="00B050"/>
                            </a:solidFill>
                            <a:latin typeface="Cambria Math" panose="02040503050406030204" pitchFamily="18" charset="0"/>
                          </a:rPr>
                        </m:ctrlPr>
                      </m:sSubPr>
                      <m:e>
                        <m:r>
                          <a:rPr lang="en-US" altLang="zh-TW" b="0" i="1" smtClean="0">
                            <a:solidFill>
                              <a:srgbClr val="00B050"/>
                            </a:solidFill>
                            <a:latin typeface="Cambria Math" panose="02040503050406030204" pitchFamily="18" charset="0"/>
                          </a:rPr>
                          <m:t>𝐿</m:t>
                        </m:r>
                      </m:e>
                      <m:sub>
                        <m:r>
                          <a:rPr lang="en-US" altLang="zh-TW" b="0" i="1" smtClean="0">
                            <a:solidFill>
                              <a:srgbClr val="00B050"/>
                            </a:solidFill>
                            <a:latin typeface="Cambria Math" panose="02040503050406030204" pitchFamily="18" charset="0"/>
                          </a:rPr>
                          <m:t>𝑚𝑎𝑡𝑐h𝑒𝑑</m:t>
                        </m:r>
                      </m:sub>
                    </m:sSub>
                  </m:oMath>
                </a14:m>
                <a:r>
                  <a:rPr lang="zh-TW" altLang="en-US" b="0" baseline="0" dirty="0">
                    <a:solidFill>
                      <a:srgbClr val="FF0000"/>
                    </a:solidFill>
                  </a:rPr>
                  <a:t> 和 </a:t>
                </a:r>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smtClean="0">
                            <a:solidFill>
                              <a:srgbClr val="0070C0"/>
                            </a:solidFill>
                            <a:latin typeface="Cambria Math" panose="02040503050406030204" pitchFamily="18" charset="0"/>
                          </a:rPr>
                          <m:t>𝐿</m:t>
                        </m:r>
                      </m:e>
                      <m:sub>
                        <m:r>
                          <a:rPr lang="en-US" altLang="zh-TW" i="1" smtClean="0">
                            <a:solidFill>
                              <a:srgbClr val="0070C0"/>
                            </a:solidFill>
                            <a:latin typeface="Cambria Math" panose="02040503050406030204" pitchFamily="18" charset="0"/>
                          </a:rPr>
                          <m:t>𝑟𝑢𝑙𝑒𝑠</m:t>
                        </m:r>
                      </m:sub>
                    </m:sSub>
                  </m:oMath>
                </a14:m>
                <a:r>
                  <a:rPr lang="zh-TW" altLang="en-US" b="0" baseline="0" dirty="0">
                    <a:solidFill>
                      <a:srgbClr val="FF0000"/>
                    </a:solidFill>
                  </a:rPr>
                  <a:t> 是計算</a:t>
                </a:r>
                <a:r>
                  <a:rPr lang="zh-TW" altLang="en-US" sz="1200" b="0" i="0" kern="1200" dirty="0">
                    <a:solidFill>
                      <a:schemeClr val="tx1"/>
                    </a:solidFill>
                    <a:effectLst/>
                    <a:latin typeface="+mn-lt"/>
                    <a:ea typeface="+mn-ea"/>
                    <a:cs typeface="+mn-cs"/>
                  </a:rPr>
                  <a:t>關係標籤上的交叉熵損失</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𝐿</m:t>
                        </m:r>
                      </m:e>
                      <m:sub>
                        <m:r>
                          <a:rPr lang="en-US" altLang="zh-TW" i="1">
                            <a:latin typeface="Cambria Math" panose="02040503050406030204" pitchFamily="18" charset="0"/>
                          </a:rPr>
                          <m:t>𝑢𝑛𝑚𝑎𝑡𝑐h𝑒𝑑</m:t>
                        </m:r>
                      </m:sub>
                    </m:sSub>
                  </m:oMath>
                </a14:m>
                <a:r>
                  <a:rPr lang="zh-TW" altLang="en-US" b="0" baseline="0" dirty="0">
                    <a:solidFill>
                      <a:srgbClr val="FF0000"/>
                    </a:solidFill>
                  </a:rPr>
                  <a:t> </a:t>
                </a:r>
                <a:r>
                  <a:rPr lang="en-US" altLang="zh-TW" sz="1200" b="0" i="0" kern="1200" dirty="0">
                    <a:solidFill>
                      <a:schemeClr val="tx1"/>
                    </a:solidFill>
                    <a:effectLst/>
                    <a:latin typeface="+mn-lt"/>
                    <a:ea typeface="+mn-ea"/>
                    <a:cs typeface="+mn-cs"/>
                  </a:rPr>
                  <a:t>is calculate the weight cross entropy loss on the relationship label</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b="0" i="1" smtClean="0">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i="1">
                            <a:latin typeface="Cambria Math" panose="02040503050406030204" pitchFamily="18" charset="0"/>
                          </a:rPr>
                          <m:t>𝐿</m:t>
                        </m:r>
                      </m:e>
                      <m:sub>
                        <m:r>
                          <a:rPr lang="en-US" altLang="zh-TW" i="1">
                            <a:latin typeface="Cambria Math" panose="02040503050406030204" pitchFamily="18" charset="0"/>
                          </a:rPr>
                          <m:t>𝑢𝑛𝑚𝑎𝑡𝑐h𝑒𝑑</m:t>
                        </m:r>
                      </m:sub>
                    </m:sSub>
                  </m:oMath>
                </a14:m>
                <a:r>
                  <a:rPr lang="zh-TW" altLang="en-US" b="0" baseline="0" dirty="0">
                    <a:solidFill>
                      <a:srgbClr val="FF0000"/>
                    </a:solidFill>
                  </a:rPr>
                  <a:t> 是計算</a:t>
                </a:r>
                <a:r>
                  <a:rPr lang="zh-TW" altLang="en-US" sz="1200" b="0" i="0" kern="1200" dirty="0">
                    <a:solidFill>
                      <a:schemeClr val="tx1"/>
                    </a:solidFill>
                    <a:effectLst/>
                    <a:latin typeface="+mn-lt"/>
                    <a:ea typeface="+mn-ea"/>
                    <a:cs typeface="+mn-cs"/>
                  </a:rPr>
                  <a:t>關係標籤上的</a:t>
                </a:r>
                <a:r>
                  <a:rPr lang="en-US" altLang="zh-TW" sz="1200" b="0" i="0" kern="1200" dirty="0">
                    <a:solidFill>
                      <a:schemeClr val="tx1"/>
                    </a:solidFill>
                    <a:effectLst/>
                    <a:latin typeface="+mn-lt"/>
                    <a:ea typeface="+mn-ea"/>
                    <a:cs typeface="+mn-cs"/>
                  </a:rPr>
                  <a:t>weight</a:t>
                </a:r>
                <a:r>
                  <a:rPr lang="zh-TW" altLang="en-US" sz="1200" b="0" i="0" kern="1200" dirty="0">
                    <a:solidFill>
                      <a:schemeClr val="tx1"/>
                    </a:solidFill>
                    <a:effectLst/>
                    <a:latin typeface="+mn-lt"/>
                    <a:ea typeface="+mn-ea"/>
                    <a:cs typeface="+mn-cs"/>
                  </a:rPr>
                  <a:t>交叉熵損失</a:t>
                </a:r>
                <a:r>
                  <a:rPr lang="en-US" altLang="zh-TW" sz="1200" b="0" i="0" kern="1200" dirty="0">
                    <a:solidFill>
                      <a:schemeClr val="tx1"/>
                    </a:solidFill>
                    <a:effectLst/>
                    <a:latin typeface="+mn-lt"/>
                    <a:ea typeface="+mn-ea"/>
                    <a:cs typeface="+mn-cs"/>
                  </a:rPr>
                  <a:t>)</a:t>
                </a:r>
                <a:br>
                  <a:rPr lang="en-US" altLang="zh-TW" dirty="0"/>
                </a:br>
                <a:endParaRPr lang="en-US" altLang="zh-TW" b="0" baseline="0" dirty="0">
                  <a:solidFill>
                    <a:srgbClr val="FF0000"/>
                  </a:solidFill>
                </a:endParaRPr>
              </a:p>
            </p:txBody>
          </p:sp>
        </mc:Choice>
        <mc:Fallback xmlns="">
          <p:sp>
            <p:nvSpPr>
              <p:cNvPr id="3" name="備忘稿版面配置區 2"/>
              <p:cNvSpPr>
                <a:spLocks noGrp="1"/>
              </p:cNvSpPr>
              <p:nvPr>
                <p:ph type="body" idx="1"/>
              </p:nvPr>
            </p:nvSpPr>
            <p:spPr/>
            <p:txBody>
              <a:bodyPr>
                <a:normAutofit fontScale="92500" lnSpcReduction="10000"/>
              </a:bodyPr>
              <a:lstStyle/>
              <a:p>
                <a:r>
                  <a:rPr lang="en-US" altLang="zh-CN" dirty="0"/>
                  <a:t>Joint</a:t>
                </a:r>
                <a:r>
                  <a:rPr lang="zh-CN" altLang="en-US" dirty="0"/>
                  <a:t> </a:t>
                </a:r>
                <a:r>
                  <a:rPr lang="en-US" altLang="zh-CN" dirty="0"/>
                  <a:t>Parameter</a:t>
                </a:r>
                <a:r>
                  <a:rPr lang="zh-CN" altLang="en-US" dirty="0"/>
                  <a:t> </a:t>
                </a:r>
                <a:r>
                  <a:rPr lang="en-US" altLang="zh-CN" dirty="0"/>
                  <a:t>Learning</a:t>
                </a:r>
                <a:r>
                  <a:rPr lang="zh-TW" altLang="en-US" dirty="0"/>
                  <a:t> </a:t>
                </a:r>
                <a:r>
                  <a:rPr lang="en-US" altLang="zh-TW" dirty="0"/>
                  <a:t>part</a:t>
                </a:r>
              </a:p>
              <a:p>
                <a:r>
                  <a:rPr lang="en-US" altLang="zh-TW" dirty="0"/>
                  <a:t>(</a:t>
                </a:r>
                <a:r>
                  <a:rPr lang="en-US" altLang="zh-CN" dirty="0"/>
                  <a:t>Joint</a:t>
                </a:r>
                <a:r>
                  <a:rPr lang="zh-CN" altLang="en-US" dirty="0"/>
                  <a:t> </a:t>
                </a:r>
                <a:r>
                  <a:rPr lang="en-US" altLang="zh-CN" dirty="0"/>
                  <a:t>Parameter</a:t>
                </a:r>
                <a:r>
                  <a:rPr lang="zh-CN" altLang="en-US" dirty="0"/>
                  <a:t> </a:t>
                </a:r>
                <a:r>
                  <a:rPr lang="en-US" altLang="zh-CN" dirty="0"/>
                  <a:t>Learning</a:t>
                </a:r>
                <a:r>
                  <a:rPr lang="zh-TW" altLang="en-US" dirty="0"/>
                  <a:t> 的部分</a:t>
                </a:r>
                <a:r>
                  <a:rPr lang="en-US" altLang="zh-TW" dirty="0"/>
                  <a:t>)</a:t>
                </a:r>
              </a:p>
              <a:p>
                <a:endParaRPr lang="en-US" altLang="zh-TW" dirty="0"/>
              </a:p>
              <a:p>
                <a:r>
                  <a:rPr lang="en-US" altLang="zh-TW" b="1" dirty="0">
                    <a:solidFill>
                      <a:srgbClr val="FF0000"/>
                    </a:solidFill>
                  </a:rPr>
                  <a:t>Relation Classifier</a:t>
                </a:r>
                <a:r>
                  <a:rPr lang="en-US" altLang="zh-CN" b="1" dirty="0">
                    <a:solidFill>
                      <a:srgbClr val="FF0000"/>
                    </a:solidFill>
                  </a:rPr>
                  <a:t> part</a:t>
                </a:r>
              </a:p>
              <a:p>
                <a:endParaRPr lang="en-US" altLang="zh-TW" dirty="0"/>
              </a:p>
              <a:p>
                <a:r>
                  <a:rPr lang="en-US" altLang="zh-TW" dirty="0"/>
                  <a:t>3 types of loss are designed for the training of Relation classifier</a:t>
                </a:r>
              </a:p>
              <a:p>
                <a:r>
                  <a:rPr lang="en-US" altLang="zh-TW" dirty="0"/>
                  <a:t>(</a:t>
                </a:r>
                <a:r>
                  <a:rPr lang="zh-TW" altLang="en-US" dirty="0"/>
                  <a:t>針對</a:t>
                </a:r>
                <a:r>
                  <a:rPr lang="en-US" altLang="zh-CN" b="0" dirty="0">
                    <a:solidFill>
                      <a:srgbClr val="FF0000"/>
                    </a:solidFill>
                  </a:rPr>
                  <a:t>Relation classifier</a:t>
                </a:r>
                <a:r>
                  <a:rPr lang="zh-TW" altLang="en-US" b="0" dirty="0">
                    <a:solidFill>
                      <a:srgbClr val="FF0000"/>
                    </a:solidFill>
                  </a:rPr>
                  <a:t>的訓練設計了</a:t>
                </a:r>
                <a:r>
                  <a:rPr lang="en-US" altLang="zh-TW" b="0" dirty="0">
                    <a:solidFill>
                      <a:srgbClr val="FF0000"/>
                    </a:solidFill>
                  </a:rPr>
                  <a:t>3</a:t>
                </a:r>
                <a:r>
                  <a:rPr lang="zh-TW" altLang="en-US" b="0" dirty="0">
                    <a:solidFill>
                      <a:srgbClr val="FF0000"/>
                    </a:solidFill>
                  </a:rPr>
                  <a:t>種</a:t>
                </a:r>
                <a:r>
                  <a:rPr lang="en-US" altLang="zh-TW" b="0" dirty="0">
                    <a:solidFill>
                      <a:srgbClr val="FF0000"/>
                    </a:solidFill>
                  </a:rPr>
                  <a:t>loss)</a:t>
                </a:r>
                <a:r>
                  <a:rPr lang="zh-TW" altLang="en-US" b="0" dirty="0">
                    <a:solidFill>
                      <a:srgbClr val="FF0000"/>
                    </a:solidFill>
                  </a:rPr>
                  <a:t>，</a:t>
                </a:r>
                <a:endParaRPr lang="en-US" altLang="zh-TW" b="0" dirty="0">
                  <a:solidFill>
                    <a:srgbClr val="FF0000"/>
                  </a:solidFill>
                </a:endParaRPr>
              </a:p>
              <a:p>
                <a:r>
                  <a:rPr lang="en-US" altLang="zh-TW" dirty="0"/>
                  <a:t>These three kinds of losses use different types of data for estimation and learning.</a:t>
                </a:r>
                <a:endParaRPr lang="en-US" altLang="zh-TW" b="0" dirty="0">
                  <a:solidFill>
                    <a:srgbClr val="FF0000"/>
                  </a:solidFill>
                </a:endParaRPr>
              </a:p>
              <a:p>
                <a:r>
                  <a:rPr lang="en-US" altLang="zh-TW" b="0" dirty="0">
                    <a:solidFill>
                      <a:srgbClr val="FF0000"/>
                    </a:solidFill>
                  </a:rPr>
                  <a:t>(</a:t>
                </a:r>
                <a:r>
                  <a:rPr lang="zh-TW" altLang="en-US" b="0" dirty="0">
                    <a:solidFill>
                      <a:srgbClr val="FF0000"/>
                    </a:solidFill>
                  </a:rPr>
                  <a:t>這三種</a:t>
                </a:r>
                <a:r>
                  <a:rPr lang="en-US" altLang="zh-TW" b="0" dirty="0">
                    <a:solidFill>
                      <a:srgbClr val="FF0000"/>
                    </a:solidFill>
                  </a:rPr>
                  <a:t>loss</a:t>
                </a:r>
                <a:r>
                  <a:rPr lang="zh-TW" altLang="en-US" b="0" dirty="0">
                    <a:solidFill>
                      <a:srgbClr val="FF0000"/>
                    </a:solidFill>
                  </a:rPr>
                  <a:t>分別使用不同類型的資料進行估計和學習。</a:t>
                </a:r>
                <a:r>
                  <a:rPr lang="en-US" altLang="zh-TW" b="0" dirty="0">
                    <a:solidFill>
                      <a:srgbClr val="FF0000"/>
                    </a:solidFill>
                  </a:rPr>
                  <a:t>)</a:t>
                </a:r>
              </a:p>
              <a:p>
                <a:endParaRPr lang="en-US" altLang="zh-TW" b="0" dirty="0">
                  <a:solidFill>
                    <a:srgbClr val="FF0000"/>
                  </a:solidFill>
                </a:endParaRPr>
              </a:p>
              <a:p>
                <a:r>
                  <a:rPr lang="en-US" altLang="zh-TW" b="0" i="0">
                    <a:solidFill>
                      <a:srgbClr val="00B050"/>
                    </a:solidFill>
                    <a:latin typeface="Cambria Math" panose="02040503050406030204" pitchFamily="18" charset="0"/>
                  </a:rPr>
                  <a:t>𝐿_𝑚𝑎𝑡𝑐ℎ𝑒𝑑</a:t>
                </a:r>
                <a:r>
                  <a:rPr lang="zh-TW" altLang="en-US" b="0" dirty="0">
                    <a:solidFill>
                      <a:srgbClr val="FF0000"/>
                    </a:solidFill>
                  </a:rPr>
                  <a:t>  </a:t>
                </a:r>
                <a:r>
                  <a:rPr lang="en-US" altLang="zh-TW" b="0" baseline="0" dirty="0">
                    <a:solidFill>
                      <a:srgbClr val="FF0000"/>
                    </a:solidFill>
                  </a:rPr>
                  <a:t>use the data matched by the hard match method to learn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baseline="0" dirty="0">
                    <a:solidFill>
                      <a:srgbClr val="FF0000"/>
                    </a:solidFill>
                  </a:rPr>
                  <a:t>(</a:t>
                </a:r>
                <a:r>
                  <a:rPr lang="en-US" altLang="zh-TW" b="0" i="0">
                    <a:solidFill>
                      <a:srgbClr val="00B050"/>
                    </a:solidFill>
                    <a:latin typeface="Cambria Math" panose="02040503050406030204" pitchFamily="18" charset="0"/>
                  </a:rPr>
                  <a:t>𝐿_𝑚𝑎𝑡𝑐ℎ𝑒𝑑</a:t>
                </a:r>
                <a:r>
                  <a:rPr lang="zh-TW" altLang="en-US" b="0" dirty="0">
                    <a:solidFill>
                      <a:srgbClr val="FF0000"/>
                    </a:solidFill>
                  </a:rPr>
                  <a:t> 使用</a:t>
                </a:r>
                <a:r>
                  <a:rPr lang="en-US" altLang="zh-TW" b="0" dirty="0">
                    <a:solidFill>
                      <a:srgbClr val="FF0000"/>
                    </a:solidFill>
                  </a:rPr>
                  <a:t>hard</a:t>
                </a:r>
                <a:r>
                  <a:rPr lang="en-US" altLang="zh-TW" b="0" baseline="0" dirty="0">
                    <a:solidFill>
                      <a:srgbClr val="FF0000"/>
                    </a:solidFill>
                  </a:rPr>
                  <a:t> match</a:t>
                </a:r>
                <a:r>
                  <a:rPr lang="zh-TW" altLang="en-US" b="0" baseline="0" dirty="0">
                    <a:solidFill>
                      <a:srgbClr val="FF0000"/>
                    </a:solidFill>
                  </a:rPr>
                  <a:t>方法匹配到的資料進行學習。</a:t>
                </a:r>
                <a:r>
                  <a:rPr lang="en-US" altLang="zh-TW" b="0" baseline="0" dirty="0">
                    <a:solidFill>
                      <a:srgbClr val="FF0000"/>
                    </a:solidFill>
                  </a:rPr>
                  <a:t>)</a:t>
                </a:r>
              </a:p>
              <a:p>
                <a:endParaRPr lang="en-US" altLang="zh-TW" b="0" baseline="0" dirty="0">
                  <a:solidFill>
                    <a:srgbClr val="FF0000"/>
                  </a:solidFill>
                </a:endParaRPr>
              </a:p>
              <a:p>
                <a:r>
                  <a:rPr lang="en-US" altLang="zh-TW" i="0">
                    <a:solidFill>
                      <a:srgbClr val="0070C0"/>
                    </a:solidFill>
                    <a:latin typeface="Cambria Math" panose="02040503050406030204" pitchFamily="18" charset="0"/>
                  </a:rPr>
                  <a:t>𝐿_𝑟𝑢𝑙𝑒𝑠</a:t>
                </a:r>
                <a:r>
                  <a:rPr lang="en-US" altLang="zh-TW" dirty="0"/>
                  <a:t> Use Labeling Rules data for learning</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solidFill>
                      <a:srgbClr val="0070C0"/>
                    </a:solidFill>
                  </a:rPr>
                  <a:t>(</a:t>
                </a:r>
                <a:r>
                  <a:rPr lang="en-US" altLang="zh-TW" i="0">
                    <a:solidFill>
                      <a:srgbClr val="0070C0"/>
                    </a:solidFill>
                    <a:latin typeface="Cambria Math" panose="02040503050406030204" pitchFamily="18" charset="0"/>
                  </a:rPr>
                  <a:t>𝐿_𝑟𝑢𝑙𝑒𝑠</a:t>
                </a:r>
                <a:r>
                  <a:rPr lang="zh-TW" altLang="en-US" b="0" baseline="0" dirty="0">
                    <a:solidFill>
                      <a:srgbClr val="FF0000"/>
                    </a:solidFill>
                  </a:rPr>
                  <a:t> 使用</a:t>
                </a:r>
                <a:r>
                  <a:rPr lang="en-US" altLang="zh-TW" sz="1200" dirty="0">
                    <a:solidFill>
                      <a:prstClr val="black"/>
                    </a:solidFill>
                    <a:latin typeface="Times New Roman" panose="02020603050405020304" pitchFamily="18" charset="0"/>
                  </a:rPr>
                  <a:t>Labeling Rules</a:t>
                </a:r>
                <a:r>
                  <a:rPr lang="zh-TW" altLang="en-US" b="0" baseline="0" dirty="0">
                    <a:solidFill>
                      <a:srgbClr val="FF0000"/>
                    </a:solidFill>
                  </a:rPr>
                  <a:t>的資料進行學習</a:t>
                </a:r>
                <a:r>
                  <a:rPr lang="en-US" altLang="zh-TW" b="0" baseline="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i="0">
                    <a:solidFill>
                      <a:srgbClr val="FF0000"/>
                    </a:solidFill>
                    <a:latin typeface="Cambria Math" panose="02040503050406030204" pitchFamily="18" charset="0"/>
                  </a:rPr>
                  <a:t>𝐿_𝑢𝑛𝑚𝑎𝑡𝑐ℎ𝑒𝑑</a:t>
                </a:r>
                <a:r>
                  <a:rPr lang="zh-TW" altLang="en-US" b="0" baseline="0" dirty="0">
                    <a:solidFill>
                      <a:srgbClr val="FF0000"/>
                    </a:solidFill>
                  </a:rPr>
                  <a:t>  </a:t>
                </a:r>
                <a:r>
                  <a:rPr lang="en-US" altLang="zh-TW" b="0" baseline="0" dirty="0">
                    <a:solidFill>
                      <a:schemeClr val="tx1"/>
                    </a:solidFill>
                  </a:rPr>
                  <a:t>u</a:t>
                </a:r>
                <a:r>
                  <a:rPr lang="en-US" altLang="zh-TW" dirty="0"/>
                  <a:t>se Soft matching data to learn</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solidFill>
                      <a:srgbClr val="FF0000"/>
                    </a:solidFill>
                    <a:latin typeface="Cambria Math" panose="02040503050406030204" pitchFamily="18" charset="0"/>
                  </a:rPr>
                  <a:t>(</a:t>
                </a:r>
                <a:r>
                  <a:rPr lang="en-US" altLang="zh-TW" i="0">
                    <a:solidFill>
                      <a:srgbClr val="FF0000"/>
                    </a:solidFill>
                    <a:latin typeface="Cambria Math" panose="02040503050406030204" pitchFamily="18" charset="0"/>
                  </a:rPr>
                  <a:t>𝐿_𝑢𝑛𝑚𝑎𝑡𝑐ℎ𝑒𝑑</a:t>
                </a:r>
                <a:r>
                  <a:rPr lang="zh-TW" altLang="en-US" b="0" baseline="0" dirty="0">
                    <a:solidFill>
                      <a:srgbClr val="FF0000"/>
                    </a:solidFill>
                  </a:rPr>
                  <a:t> 使用 </a:t>
                </a:r>
                <a:r>
                  <a:rPr lang="en-US" altLang="zh-TW" b="0" baseline="0" dirty="0">
                    <a:solidFill>
                      <a:srgbClr val="FF0000"/>
                    </a:solidFill>
                  </a:rPr>
                  <a:t>Soft matching</a:t>
                </a:r>
                <a:r>
                  <a:rPr lang="zh-TW" altLang="en-US" b="0" baseline="0" dirty="0">
                    <a:solidFill>
                      <a:srgbClr val="FF0000"/>
                    </a:solidFill>
                  </a:rPr>
                  <a:t>的資料進行學習</a:t>
                </a:r>
                <a:r>
                  <a:rPr lang="en-US" altLang="zh-TW" b="0" baseline="0" dirty="0">
                    <a:solidFill>
                      <a:srgbClr val="FF0000"/>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solidFill>
                      <a:srgbClr val="00B050"/>
                    </a:solidFill>
                    <a:latin typeface="Cambria Math" panose="02040503050406030204" pitchFamily="18" charset="0"/>
                  </a:rPr>
                  <a:t>𝐿_𝑚𝑎𝑡𝑐ℎ𝑒𝑑</a:t>
                </a:r>
                <a:r>
                  <a:rPr lang="zh-TW" altLang="en-US" b="0" baseline="0" dirty="0">
                    <a:solidFill>
                      <a:srgbClr val="FF0000"/>
                    </a:solidFill>
                  </a:rPr>
                  <a:t> </a:t>
                </a:r>
                <a:r>
                  <a:rPr lang="en-US" altLang="zh-TW" b="0" baseline="0" dirty="0">
                    <a:solidFill>
                      <a:srgbClr val="FF0000"/>
                    </a:solidFill>
                  </a:rPr>
                  <a:t>and</a:t>
                </a:r>
                <a:r>
                  <a:rPr lang="zh-TW" altLang="en-US" b="0" baseline="0" dirty="0">
                    <a:solidFill>
                      <a:srgbClr val="FF0000"/>
                    </a:solidFill>
                  </a:rPr>
                  <a:t> </a:t>
                </a:r>
                <a:r>
                  <a:rPr lang="en-US" altLang="zh-TW" i="0">
                    <a:solidFill>
                      <a:srgbClr val="0070C0"/>
                    </a:solidFill>
                    <a:latin typeface="Cambria Math" panose="02040503050406030204" pitchFamily="18" charset="0"/>
                  </a:rPr>
                  <a:t>𝐿_𝑟𝑢𝑙𝑒𝑠</a:t>
                </a:r>
                <a:r>
                  <a:rPr lang="zh-TW" altLang="en-US" b="0" baseline="0" dirty="0">
                    <a:solidFill>
                      <a:srgbClr val="FF0000"/>
                    </a:solidFill>
                  </a:rPr>
                  <a:t>  </a:t>
                </a:r>
                <a:r>
                  <a:rPr lang="en-US" altLang="zh-TW" dirty="0"/>
                  <a:t>are calculating the cross entropy loss on the relationship label</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solidFill>
                      <a:srgbClr val="00B050"/>
                    </a:solidFill>
                    <a:latin typeface="Cambria Math" panose="02040503050406030204" pitchFamily="18" charset="0"/>
                  </a:rPr>
                  <a:t>(𝐿_𝑚𝑎𝑡𝑐ℎ𝑒𝑑</a:t>
                </a:r>
                <a:r>
                  <a:rPr lang="zh-TW" altLang="en-US" b="0" baseline="0" dirty="0">
                    <a:solidFill>
                      <a:srgbClr val="FF0000"/>
                    </a:solidFill>
                  </a:rPr>
                  <a:t> 和 </a:t>
                </a:r>
                <a:r>
                  <a:rPr lang="en-US" altLang="zh-TW" i="0">
                    <a:solidFill>
                      <a:srgbClr val="0070C0"/>
                    </a:solidFill>
                    <a:latin typeface="Cambria Math" panose="02040503050406030204" pitchFamily="18" charset="0"/>
                  </a:rPr>
                  <a:t>𝐿_𝑟𝑢𝑙𝑒𝑠</a:t>
                </a:r>
                <a:r>
                  <a:rPr lang="zh-TW" altLang="en-US" b="0" baseline="0" dirty="0">
                    <a:solidFill>
                      <a:srgbClr val="FF0000"/>
                    </a:solidFill>
                  </a:rPr>
                  <a:t> 是計算</a:t>
                </a:r>
                <a:r>
                  <a:rPr lang="zh-TW" altLang="en-US" sz="1200" b="0" i="0" kern="1200" dirty="0">
                    <a:solidFill>
                      <a:schemeClr val="tx1"/>
                    </a:solidFill>
                    <a:effectLst/>
                    <a:latin typeface="+mn-lt"/>
                    <a:ea typeface="+mn-ea"/>
                    <a:cs typeface="+mn-cs"/>
                  </a:rPr>
                  <a:t>關係標籤上的交叉熵損失</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i="0">
                    <a:latin typeface="Cambria Math" panose="02040503050406030204" pitchFamily="18" charset="0"/>
                  </a:rPr>
                  <a:t>𝐿_𝑢𝑛𝑚𝑎𝑡𝑐ℎ𝑒𝑑</a:t>
                </a:r>
                <a:r>
                  <a:rPr lang="zh-TW" altLang="en-US" b="0" baseline="0" dirty="0">
                    <a:solidFill>
                      <a:srgbClr val="FF0000"/>
                    </a:solidFill>
                  </a:rPr>
                  <a:t> </a:t>
                </a:r>
                <a:r>
                  <a:rPr lang="en-US" altLang="zh-TW" sz="1200" b="0" i="0" kern="1200" dirty="0">
                    <a:solidFill>
                      <a:schemeClr val="tx1"/>
                    </a:solidFill>
                    <a:effectLst/>
                    <a:latin typeface="+mn-lt"/>
                    <a:ea typeface="+mn-ea"/>
                    <a:cs typeface="+mn-cs"/>
                  </a:rPr>
                  <a:t>is to calculate the weight cross entropy loss on the relationship label</a:t>
                </a: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i="0">
                    <a:latin typeface="Cambria Math" panose="02040503050406030204" pitchFamily="18" charset="0"/>
                  </a:rPr>
                  <a:t>(</a:t>
                </a:r>
                <a:r>
                  <a:rPr lang="en-US" altLang="zh-TW" i="0">
                    <a:latin typeface="Cambria Math" panose="02040503050406030204" pitchFamily="18" charset="0"/>
                  </a:rPr>
                  <a:t>𝐿_𝑢𝑛𝑚𝑎𝑡𝑐ℎ𝑒𝑑</a:t>
                </a:r>
                <a:r>
                  <a:rPr lang="zh-TW" altLang="en-US" b="0" baseline="0" dirty="0">
                    <a:solidFill>
                      <a:srgbClr val="FF0000"/>
                    </a:solidFill>
                  </a:rPr>
                  <a:t> 是計算</a:t>
                </a:r>
                <a:r>
                  <a:rPr lang="zh-TW" altLang="en-US" sz="1200" b="0" i="0" kern="1200" dirty="0">
                    <a:solidFill>
                      <a:schemeClr val="tx1"/>
                    </a:solidFill>
                    <a:effectLst/>
                    <a:latin typeface="+mn-lt"/>
                    <a:ea typeface="+mn-ea"/>
                    <a:cs typeface="+mn-cs"/>
                  </a:rPr>
                  <a:t>關係標籤上的</a:t>
                </a:r>
                <a:r>
                  <a:rPr lang="en-US" altLang="zh-TW" sz="1200" b="0" i="0" kern="1200" dirty="0">
                    <a:solidFill>
                      <a:schemeClr val="tx1"/>
                    </a:solidFill>
                    <a:effectLst/>
                    <a:latin typeface="+mn-lt"/>
                    <a:ea typeface="+mn-ea"/>
                    <a:cs typeface="+mn-cs"/>
                  </a:rPr>
                  <a:t>weight</a:t>
                </a:r>
                <a:r>
                  <a:rPr lang="zh-TW" altLang="en-US" sz="1200" b="0" i="0" kern="1200" dirty="0">
                    <a:solidFill>
                      <a:schemeClr val="tx1"/>
                    </a:solidFill>
                    <a:effectLst/>
                    <a:latin typeface="+mn-lt"/>
                    <a:ea typeface="+mn-ea"/>
                    <a:cs typeface="+mn-cs"/>
                  </a:rPr>
                  <a:t>交叉熵損失</a:t>
                </a:r>
                <a:r>
                  <a:rPr lang="en-US" altLang="zh-TW" sz="1200" b="0" i="0" kern="1200" dirty="0">
                    <a:solidFill>
                      <a:schemeClr val="tx1"/>
                    </a:solidFill>
                    <a:effectLst/>
                    <a:latin typeface="+mn-lt"/>
                    <a:ea typeface="+mn-ea"/>
                    <a:cs typeface="+mn-cs"/>
                  </a:rPr>
                  <a:t>)</a:t>
                </a:r>
                <a:br>
                  <a:rPr lang="en-US" altLang="zh-TW" dirty="0"/>
                </a:b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baseline="0" dirty="0">
                  <a:solidFill>
                    <a:srgbClr val="FF0000"/>
                  </a:solidFill>
                </a:endParaRPr>
              </a:p>
              <a:p>
                <a:endParaRPr lang="en-US" altLang="zh-TW" b="0" baseline="0" dirty="0">
                  <a:solidFill>
                    <a:srgbClr val="FF0000"/>
                  </a:solidFill>
                </a:endParaRPr>
              </a:p>
              <a:p>
                <a:endParaRPr lang="en-US" altLang="zh-TW" b="0" dirty="0">
                  <a:solidFill>
                    <a:srgbClr val="FF0000"/>
                  </a:solidFill>
                </a:endParaRPr>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18</a:t>
            </a:fld>
            <a:endParaRPr lang="zh-TW" altLang="en-US"/>
          </a:p>
        </p:txBody>
      </p:sp>
    </p:spTree>
    <p:extLst>
      <p:ext uri="{BB962C8B-B14F-4D97-AF65-F5344CB8AC3E}">
        <p14:creationId xmlns:p14="http://schemas.microsoft.com/office/powerpoint/2010/main" val="362572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fontScale="85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 part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training of Soft Rule Matcher designed the cluster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針對</a:t>
                </a: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a:t>
                </a:r>
                <a:r>
                  <a:rPr lang="zh-TW" altLang="en-US" b="0" dirty="0">
                    <a:solidFill>
                      <a:srgbClr val="FF0000"/>
                    </a:solidFill>
                  </a:rPr>
                  <a:t>的訓練設計了</a:t>
                </a:r>
                <a:r>
                  <a:rPr lang="en-US" altLang="zh-TW" b="0" dirty="0">
                    <a:solidFill>
                      <a:srgbClr val="FF0000"/>
                    </a:solidFill>
                  </a:rPr>
                  <a:t> cluster </a:t>
                </a:r>
                <a:r>
                  <a:rPr lang="zh-TW" altLang="en-US" b="0" dirty="0">
                    <a:solidFill>
                      <a:srgbClr val="FF0000"/>
                    </a:solidFill>
                  </a:rPr>
                  <a:t>的</a:t>
                </a:r>
                <a:r>
                  <a:rPr lang="en-US" altLang="zh-TW" b="0" dirty="0">
                    <a:solidFill>
                      <a:srgbClr val="FF0000"/>
                    </a:solidFill>
                  </a:rPr>
                  <a:t>loss)</a:t>
                </a:r>
                <a:r>
                  <a:rPr lang="zh-TW" altLang="en-US" b="0" dirty="0">
                    <a:solidFill>
                      <a:srgbClr val="FF0000"/>
                    </a:solidFill>
                  </a:rPr>
                  <a:t>，</a:t>
                </a: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The key motivation for using cluster loss is</a:t>
                </a:r>
                <a:r>
                  <a:rPr lang="zh-TW" altLang="en-US" sz="1200" u="sng" kern="1200" dirty="0">
                    <a:solidFill>
                      <a:schemeClr val="tx1"/>
                    </a:solidFill>
                    <a:effectLst/>
                    <a:latin typeface="+mn-lt"/>
                    <a:ea typeface="+mn-ea"/>
                    <a:cs typeface="+mn-cs"/>
                  </a:rPr>
                  <a:t> </a:t>
                </a:r>
                <a:r>
                  <a:rPr lang="en-US" altLang="zh-TW" sz="1200" u="sng" kern="1200" dirty="0">
                    <a:solidFill>
                      <a:schemeClr val="tx1"/>
                    </a:solidFill>
                    <a:effectLst/>
                    <a:latin typeface="+mn-lt"/>
                    <a:ea typeface="+mn-ea"/>
                    <a:cs typeface="+mn-cs"/>
                  </a:rPr>
                  <a:t>that a good matcher should be able to cluster rules with the same type</a:t>
                </a:r>
                <a:r>
                  <a:rPr lang="en-US" altLang="zh-TW" sz="1200" kern="1200" dirty="0">
                    <a:solidFill>
                      <a:schemeClr val="tx1"/>
                    </a:solidFill>
                    <a:effectLst/>
                    <a:latin typeface="+mn-lt"/>
                    <a:ea typeface="+mn-ea"/>
                    <a:cs typeface="+mn-cs"/>
                  </a:rPr>
                  <a:t>, and thus we expect the SRM to increase the distances between rules with different types ,and reduce the variance of the distances between rules with the same types.</a:t>
                </a: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dirty="0"/>
                  <a:t>使用聚類損失的主要動機是一個好的匹配器應該能夠聚類相同類型的規則，因此我們期望SRM可以增加不同類型的規則之間的距離，並減少相同類型的規則之間的距離方差。</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cluster loss is estimated by using the contrastive loss proposed by Learning Text Similarity with Siamese Recurrent Networks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FF0000"/>
                    </a:solidFill>
                  </a:rPr>
                  <a:t>(cluster </a:t>
                </a:r>
                <a:r>
                  <a:rPr lang="zh-TW" altLang="en-US" b="0" dirty="0">
                    <a:solidFill>
                      <a:srgbClr val="FF0000"/>
                    </a:solidFill>
                  </a:rPr>
                  <a:t>的</a:t>
                </a:r>
                <a:r>
                  <a:rPr lang="en-US" altLang="zh-TW" b="0" dirty="0">
                    <a:solidFill>
                      <a:srgbClr val="FF0000"/>
                    </a:solidFill>
                  </a:rPr>
                  <a:t>loss</a:t>
                </a:r>
                <a:r>
                  <a:rPr lang="zh-TW" altLang="en-US" b="0" dirty="0">
                    <a:solidFill>
                      <a:srgbClr val="FF0000"/>
                    </a:solidFill>
                  </a:rPr>
                  <a:t> 是使用</a:t>
                </a:r>
                <a:r>
                  <a:rPr lang="en-US" altLang="zh-TW" sz="1200" dirty="0">
                    <a:hlinkClick r:id="rId3"/>
                  </a:rPr>
                  <a:t>Learning Text Similarity with Siamese Recurrent Networks</a:t>
                </a:r>
                <a:r>
                  <a:rPr lang="zh-TW" altLang="en-US" sz="1200" dirty="0"/>
                  <a:t> </a:t>
                </a:r>
                <a:r>
                  <a:rPr lang="en-US" altLang="zh-TW" dirty="0"/>
                  <a:t>paper</a:t>
                </a:r>
                <a:r>
                  <a:rPr lang="zh-TW" altLang="en-US" sz="1200" dirty="0"/>
                  <a:t>提出的</a:t>
                </a:r>
                <a:r>
                  <a:rPr lang="en-US" altLang="zh-TW" sz="1200" kern="1200" dirty="0">
                    <a:solidFill>
                      <a:schemeClr val="tx1"/>
                    </a:solidFill>
                    <a:effectLst/>
                    <a:latin typeface="+mn-lt"/>
                    <a:ea typeface="+mn-ea"/>
                    <a:cs typeface="+mn-cs"/>
                  </a:rPr>
                  <a:t>contrastive loss(</a:t>
                </a:r>
                <a:r>
                  <a:rPr lang="zh-TW" altLang="en-US" sz="1200" kern="1200" dirty="0">
                    <a:solidFill>
                      <a:schemeClr val="tx1"/>
                    </a:solidFill>
                    <a:effectLst/>
                    <a:latin typeface="+mn-lt"/>
                    <a:ea typeface="+mn-ea"/>
                    <a:cs typeface="+mn-cs"/>
                  </a:rPr>
                  <a:t>對比損失</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來估計</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contrastive loss aims to pull the rule p closer to its most dissimilar rule in P+( p ) and push it away from its most similar rule in P−( p ) in the meantime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b="1" kern="1200" dirty="0">
                    <a:solidFill>
                      <a:schemeClr val="tx1"/>
                    </a:solidFill>
                    <a:effectLst/>
                    <a:latin typeface="+mn-lt"/>
                    <a:ea typeface="+mn-ea"/>
                    <a:cs typeface="+mn-cs"/>
                  </a:rPr>
                  <a:t>對比損失的目的是使規則</a:t>
                </a:r>
                <a:r>
                  <a:rPr lang="en-US" altLang="zh-TW" sz="1200" b="1" kern="1200" dirty="0">
                    <a:solidFill>
                      <a:schemeClr val="tx1"/>
                    </a:solidFill>
                    <a:effectLst/>
                    <a:latin typeface="+mn-lt"/>
                    <a:ea typeface="+mn-ea"/>
                    <a:cs typeface="+mn-cs"/>
                  </a:rPr>
                  <a:t>p</a:t>
                </a:r>
                <a:r>
                  <a:rPr lang="zh-TW" altLang="zh-TW" sz="1200" b="1" kern="1200" dirty="0">
                    <a:solidFill>
                      <a:schemeClr val="tx1"/>
                    </a:solidFill>
                    <a:effectLst/>
                    <a:latin typeface="+mn-lt"/>
                    <a:ea typeface="+mn-ea"/>
                    <a:cs typeface="+mn-cs"/>
                  </a:rPr>
                  <a:t>接近其在</a:t>
                </a:r>
                <a:r>
                  <a:rPr lang="en-US" altLang="zh-TW" sz="1200" b="1" kern="1200" dirty="0">
                    <a:solidFill>
                      <a:schemeClr val="tx1"/>
                    </a:solidFill>
                    <a:effectLst/>
                    <a:latin typeface="+mn-lt"/>
                    <a:ea typeface="+mn-ea"/>
                    <a:cs typeface="+mn-cs"/>
                  </a:rPr>
                  <a:t>P +</a:t>
                </a:r>
                <a:r>
                  <a:rPr lang="zh-TW" altLang="zh-TW" sz="1200" b="1" kern="1200" dirty="0">
                    <a:solidFill>
                      <a:schemeClr val="tx1"/>
                    </a:solidFill>
                    <a:effectLst/>
                    <a:latin typeface="+mn-lt"/>
                    <a:ea typeface="+mn-ea"/>
                    <a:cs typeface="+mn-cs"/>
                  </a:rPr>
                  <a:t>（</a:t>
                </a:r>
                <a:r>
                  <a:rPr lang="en-US" altLang="zh-TW" sz="1200" b="1" kern="1200" dirty="0">
                    <a:solidFill>
                      <a:schemeClr val="tx1"/>
                    </a:solidFill>
                    <a:effectLst/>
                    <a:latin typeface="+mn-lt"/>
                    <a:ea typeface="+mn-ea"/>
                    <a:cs typeface="+mn-cs"/>
                  </a:rPr>
                  <a:t>p</a:t>
                </a:r>
                <a:r>
                  <a:rPr lang="zh-TW" altLang="zh-TW" sz="1200" b="1" kern="1200" dirty="0">
                    <a:solidFill>
                      <a:schemeClr val="tx1"/>
                    </a:solidFill>
                    <a:effectLst/>
                    <a:latin typeface="+mn-lt"/>
                    <a:ea typeface="+mn-ea"/>
                    <a:cs typeface="+mn-cs"/>
                  </a:rPr>
                  <a:t>）中最不相似的規則</a:t>
                </a:r>
                <a:r>
                  <a:rPr lang="zh-TW" altLang="zh-TW" sz="1200" kern="1200" dirty="0">
                    <a:solidFill>
                      <a:schemeClr val="tx1"/>
                    </a:solidFill>
                    <a:effectLst/>
                    <a:latin typeface="+mn-lt"/>
                    <a:ea typeface="+mn-ea"/>
                    <a:cs typeface="+mn-cs"/>
                  </a:rPr>
                  <a:t>，與此同時將其推離其在</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）中最相似的規則。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contrastive loss</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defined as formula 9.</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對比損失</a:t>
                </a:r>
                <a:r>
                  <a:rPr lang="zh-TW" altLang="zh-TW" sz="1200" kern="1200" dirty="0">
                    <a:solidFill>
                      <a:schemeClr val="tx1"/>
                    </a:solidFill>
                    <a:effectLst/>
                    <a:latin typeface="+mn-lt"/>
                    <a:ea typeface="+mn-ea"/>
                    <a:cs typeface="+mn-cs"/>
                  </a:rPr>
                  <a:t>損失定義如</a:t>
                </a:r>
                <a:r>
                  <a:rPr lang="zh-TW" altLang="en-US" sz="1200" kern="1200" dirty="0">
                    <a:solidFill>
                      <a:schemeClr val="tx1"/>
                    </a:solidFill>
                    <a:effectLst/>
                    <a:latin typeface="+mn-lt"/>
                    <a:ea typeface="+mn-ea"/>
                    <a:cs typeface="+mn-cs"/>
                  </a:rPr>
                  <a:t>公式</a:t>
                </a:r>
                <a:r>
                  <a:rPr lang="en-US" altLang="zh-TW" sz="1200" kern="1200" dirty="0">
                    <a:solidFill>
                      <a:schemeClr val="tx1"/>
                    </a:solidFill>
                    <a:effectLst/>
                    <a:latin typeface="+mn-lt"/>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r>
                  <a:rPr lang="el-GR" altLang="zh-TW" dirty="0"/>
                  <a:t>τ </a:t>
                </a:r>
                <a:r>
                  <a:rPr lang="en-US" altLang="zh-TW" dirty="0"/>
                  <a:t>is a hyper-parameter, minimizing </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𝐿</m:t>
                        </m:r>
                      </m:e>
                      <m:sub>
                        <m:r>
                          <a:rPr lang="en-US" altLang="zh-TW" i="1">
                            <a:solidFill>
                              <a:prstClr val="black"/>
                            </a:solidFill>
                            <a:latin typeface="Cambria Math" panose="02040503050406030204" pitchFamily="18" charset="0"/>
                          </a:rPr>
                          <m:t>𝑐𝑙𝑢𝑠</m:t>
                        </m:r>
                      </m:sub>
                    </m:sSub>
                  </m:oMath>
                </a14:m>
                <a:r>
                  <a:rPr lang="en-US" altLang="zh-TW" dirty="0"/>
                  <a:t> pushes the matching scores of rules that are of the same relation type up to τ and pull the matching score down to 0 otherwise. </a:t>
                </a:r>
              </a:p>
              <a:p>
                <a:r>
                  <a:rPr lang="en-US" altLang="zh-TW" dirty="0"/>
                  <a:t>(</a:t>
                </a:r>
                <a:r>
                  <a:rPr lang="zh-TW" altLang="zh-TW" sz="1200" kern="1200" dirty="0">
                    <a:solidFill>
                      <a:schemeClr val="tx1"/>
                    </a:solidFill>
                    <a:effectLst/>
                    <a:latin typeface="+mn-lt"/>
                    <a:ea typeface="+mn-ea"/>
                    <a:cs typeface="+mn-cs"/>
                  </a:rPr>
                  <a:t>τ是一個超參數</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最小化</a:t>
                </a:r>
                <a14:m>
                  <m:oMath xmlns:m="http://schemas.openxmlformats.org/officeDocument/2006/math">
                    <m:sSub>
                      <m:sSubPr>
                        <m:ctrlPr>
                          <a:rPr lang="en-US" altLang="zh-TW" i="1" smtClean="0">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𝐿</m:t>
                        </m:r>
                      </m:e>
                      <m:sub>
                        <m:r>
                          <a:rPr lang="en-US" altLang="zh-TW" i="1">
                            <a:solidFill>
                              <a:prstClr val="black"/>
                            </a:solidFill>
                            <a:latin typeface="Cambria Math" panose="02040503050406030204" pitchFamily="18" charset="0"/>
                          </a:rPr>
                          <m:t>𝑐𝑙𝑢𝑠</m:t>
                        </m:r>
                      </m:sub>
                    </m:sSub>
                  </m:oMath>
                </a14:m>
                <a:r>
                  <a:rPr lang="zh-TW" altLang="zh-TW" sz="1200" kern="1200" dirty="0">
                    <a:solidFill>
                      <a:schemeClr val="tx1"/>
                    </a:solidFill>
                    <a:effectLst/>
                    <a:latin typeface="+mn-lt"/>
                    <a:ea typeface="+mn-ea"/>
                    <a:cs typeface="+mn-cs"/>
                  </a:rPr>
                  <a:t>會將具有相同關係類型的規則的匹配分數提高到τ</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另外</a:t>
                </a:r>
                <a:r>
                  <a:rPr lang="zh-TW" altLang="zh-TW" sz="1200" kern="1200" dirty="0">
                    <a:solidFill>
                      <a:schemeClr val="tx1"/>
                    </a:solidFill>
                    <a:effectLst/>
                    <a:latin typeface="+mn-lt"/>
                    <a:ea typeface="+mn-ea"/>
                    <a:cs typeface="+mn-cs"/>
                  </a:rPr>
                  <a:t>最小化</a:t>
                </a:r>
                <a14:m>
                  <m:oMath xmlns:m="http://schemas.openxmlformats.org/officeDocument/2006/math">
                    <m:sSub>
                      <m:sSubPr>
                        <m:ctrlPr>
                          <a:rPr lang="en-US" altLang="zh-TW" i="1" smtClean="0">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𝐿</m:t>
                        </m:r>
                      </m:e>
                      <m:sub>
                        <m:r>
                          <a:rPr lang="en-US" altLang="zh-TW" i="1">
                            <a:solidFill>
                              <a:prstClr val="black"/>
                            </a:solidFill>
                            <a:latin typeface="Cambria Math" panose="02040503050406030204" pitchFamily="18" charset="0"/>
                          </a:rPr>
                          <m:t>𝑐𝑙𝑢𝑠</m:t>
                        </m:r>
                      </m:sub>
                    </m:sSub>
                  </m:oMath>
                </a14:m>
                <a:r>
                  <a:rPr lang="zh-TW" altLang="en-US" sz="1200" kern="1200" dirty="0">
                    <a:solidFill>
                      <a:schemeClr val="tx1"/>
                    </a:solidFill>
                    <a:effectLst/>
                    <a:latin typeface="+mn-lt"/>
                    <a:ea typeface="+mn-ea"/>
                    <a:cs typeface="+mn-cs"/>
                  </a:rPr>
                  <a:t>也</a:t>
                </a:r>
                <a:r>
                  <a:rPr lang="zh-TW" altLang="zh-TW" sz="1200" kern="1200" dirty="0">
                    <a:solidFill>
                      <a:schemeClr val="tx1"/>
                    </a:solidFill>
                    <a:effectLst/>
                    <a:latin typeface="+mn-lt"/>
                    <a:ea typeface="+mn-ea"/>
                    <a:cs typeface="+mn-cs"/>
                  </a:rPr>
                  <a:t>會將具有</a:t>
                </a:r>
                <a:r>
                  <a:rPr lang="zh-TW" altLang="en-US" sz="1200" kern="1200" dirty="0">
                    <a:solidFill>
                      <a:schemeClr val="tx1"/>
                    </a:solidFill>
                    <a:effectLst/>
                    <a:latin typeface="+mn-lt"/>
                    <a:ea typeface="+mn-ea"/>
                    <a:cs typeface="+mn-cs"/>
                  </a:rPr>
                  <a:t>不同</a:t>
                </a:r>
                <a:r>
                  <a:rPr lang="zh-TW" altLang="zh-TW" sz="1200" kern="1200" dirty="0">
                    <a:solidFill>
                      <a:schemeClr val="tx1"/>
                    </a:solidFill>
                    <a:effectLst/>
                    <a:latin typeface="+mn-lt"/>
                    <a:ea typeface="+mn-ea"/>
                    <a:cs typeface="+mn-cs"/>
                  </a:rPr>
                  <a:t>關係類型的規則的匹配分數降低到</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Choice>
        <mc:Fallback xmlns="">
          <p:sp>
            <p:nvSpPr>
              <p:cNvPr id="3" name="備忘稿版面配置區 2"/>
              <p:cNvSpPr>
                <a:spLocks noGrp="1"/>
              </p:cNvSpPr>
              <p:nvPr>
                <p:ph type="body" idx="1"/>
              </p:nvPr>
            </p:nvSpPr>
            <p:spPr/>
            <p:txBody>
              <a:bodyPr>
                <a:normAutofit fontScale="85000" lnSpcReduction="1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 part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training of Soft Rule Matcher designed the cluster loss.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針對</a:t>
                </a: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a:t>
                </a:r>
                <a:r>
                  <a:rPr lang="zh-TW" altLang="en-US" b="0" dirty="0">
                    <a:solidFill>
                      <a:srgbClr val="FF0000"/>
                    </a:solidFill>
                  </a:rPr>
                  <a:t>的訓練設計了</a:t>
                </a:r>
                <a:r>
                  <a:rPr lang="en-US" altLang="zh-TW" b="0" dirty="0">
                    <a:solidFill>
                      <a:srgbClr val="FF0000"/>
                    </a:solidFill>
                  </a:rPr>
                  <a:t> cluster </a:t>
                </a:r>
                <a:r>
                  <a:rPr lang="zh-TW" altLang="en-US" b="0" dirty="0">
                    <a:solidFill>
                      <a:srgbClr val="FF0000"/>
                    </a:solidFill>
                  </a:rPr>
                  <a:t>的</a:t>
                </a:r>
                <a:r>
                  <a:rPr lang="en-US" altLang="zh-TW" b="0" dirty="0">
                    <a:solidFill>
                      <a:srgbClr val="FF0000"/>
                    </a:solidFill>
                  </a:rPr>
                  <a:t>loss)</a:t>
                </a:r>
                <a:r>
                  <a:rPr lang="zh-TW" altLang="en-US" b="0" dirty="0">
                    <a:solidFill>
                      <a:srgbClr val="FF0000"/>
                    </a:solidFill>
                  </a:rPr>
                  <a:t>，</a:t>
                </a: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The key motivation for using cluster loss is</a:t>
                </a:r>
                <a:r>
                  <a:rPr lang="zh-TW" altLang="en-US" sz="1200" u="sng" kern="1200" dirty="0">
                    <a:solidFill>
                      <a:schemeClr val="tx1"/>
                    </a:solidFill>
                    <a:effectLst/>
                    <a:latin typeface="+mn-lt"/>
                    <a:ea typeface="+mn-ea"/>
                    <a:cs typeface="+mn-cs"/>
                  </a:rPr>
                  <a:t> </a:t>
                </a:r>
                <a:r>
                  <a:rPr lang="en-US" altLang="zh-TW" sz="1200" u="sng" kern="1200" dirty="0">
                    <a:solidFill>
                      <a:schemeClr val="tx1"/>
                    </a:solidFill>
                    <a:effectLst/>
                    <a:latin typeface="+mn-lt"/>
                    <a:ea typeface="+mn-ea"/>
                    <a:cs typeface="+mn-cs"/>
                  </a:rPr>
                  <a:t>that a good matcher should be able to cluster rules with the same type</a:t>
                </a:r>
                <a:r>
                  <a:rPr lang="en-US" altLang="zh-TW" sz="1200" kern="1200" dirty="0">
                    <a:solidFill>
                      <a:schemeClr val="tx1"/>
                    </a:solidFill>
                    <a:effectLst/>
                    <a:latin typeface="+mn-lt"/>
                    <a:ea typeface="+mn-ea"/>
                    <a:cs typeface="+mn-cs"/>
                  </a:rPr>
                  <a:t>, and thus we expect the SRM to increase the distances between rules with different types ,and reduce the variance of the distances between rules with the same types.</a:t>
                </a:r>
                <a:endParaRPr lang="en-US" altLang="zh-TW" b="0" dirty="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dirty="0"/>
                  <a:t>使用聚類損失的主要動機是一個好的匹配器應該能夠聚類相同類型的規則，因此我們期望SRM可以增加不同類型的規則之間的距離，並減少相同類型的規則之間的距離方差。</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cluster loss is estimated by using the contrastive loss proposed by Learning Text Similarity with Siamese Recurrent Networks paper.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b="0" dirty="0">
                    <a:solidFill>
                      <a:srgbClr val="FF0000"/>
                    </a:solidFill>
                  </a:rPr>
                  <a:t>(cluster </a:t>
                </a:r>
                <a:r>
                  <a:rPr lang="zh-TW" altLang="en-US" b="0" dirty="0">
                    <a:solidFill>
                      <a:srgbClr val="FF0000"/>
                    </a:solidFill>
                  </a:rPr>
                  <a:t>的</a:t>
                </a:r>
                <a:r>
                  <a:rPr lang="en-US" altLang="zh-TW" b="0" dirty="0">
                    <a:solidFill>
                      <a:srgbClr val="FF0000"/>
                    </a:solidFill>
                  </a:rPr>
                  <a:t>loss</a:t>
                </a:r>
                <a:r>
                  <a:rPr lang="zh-TW" altLang="en-US" b="0" dirty="0">
                    <a:solidFill>
                      <a:srgbClr val="FF0000"/>
                    </a:solidFill>
                  </a:rPr>
                  <a:t> 是使用</a:t>
                </a:r>
                <a:r>
                  <a:rPr lang="en-US" altLang="zh-TW" sz="1200" dirty="0">
                    <a:hlinkClick r:id="rId4"/>
                  </a:rPr>
                  <a:t>Learning Text Similarity with Siamese Recurrent Networks</a:t>
                </a:r>
                <a:r>
                  <a:rPr lang="zh-TW" altLang="en-US" sz="1200" dirty="0"/>
                  <a:t> </a:t>
                </a:r>
                <a:r>
                  <a:rPr lang="en-US" altLang="zh-TW" dirty="0"/>
                  <a:t>paper</a:t>
                </a:r>
                <a:r>
                  <a:rPr lang="zh-TW" altLang="en-US" sz="1200" dirty="0"/>
                  <a:t>提出的</a:t>
                </a:r>
                <a:r>
                  <a:rPr lang="en-US" altLang="zh-TW" sz="1200" kern="1200" dirty="0">
                    <a:solidFill>
                      <a:schemeClr val="tx1"/>
                    </a:solidFill>
                    <a:effectLst/>
                    <a:latin typeface="+mn-lt"/>
                    <a:ea typeface="+mn-ea"/>
                    <a:cs typeface="+mn-cs"/>
                  </a:rPr>
                  <a:t>contrastive loss(</a:t>
                </a:r>
                <a:r>
                  <a:rPr lang="zh-TW" altLang="en-US" sz="1200" kern="1200" dirty="0">
                    <a:solidFill>
                      <a:schemeClr val="tx1"/>
                    </a:solidFill>
                    <a:effectLst/>
                    <a:latin typeface="+mn-lt"/>
                    <a:ea typeface="+mn-ea"/>
                    <a:cs typeface="+mn-cs"/>
                  </a:rPr>
                  <a:t>對比損失</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來估計</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contrastive loss aims to pull the rule p closer to its most dissimilar rule in P+( p ) and push it away from its most similar rule in P−( p ) in the meantime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b="1" kern="1200" dirty="0">
                    <a:solidFill>
                      <a:schemeClr val="tx1"/>
                    </a:solidFill>
                    <a:effectLst/>
                    <a:latin typeface="+mn-lt"/>
                    <a:ea typeface="+mn-ea"/>
                    <a:cs typeface="+mn-cs"/>
                  </a:rPr>
                  <a:t>對比損失的目的是使規則</a:t>
                </a:r>
                <a:r>
                  <a:rPr lang="en-US" altLang="zh-TW" sz="1200" b="1" kern="1200" dirty="0">
                    <a:solidFill>
                      <a:schemeClr val="tx1"/>
                    </a:solidFill>
                    <a:effectLst/>
                    <a:latin typeface="+mn-lt"/>
                    <a:ea typeface="+mn-ea"/>
                    <a:cs typeface="+mn-cs"/>
                  </a:rPr>
                  <a:t>p</a:t>
                </a:r>
                <a:r>
                  <a:rPr lang="zh-TW" altLang="zh-TW" sz="1200" b="1" kern="1200" dirty="0">
                    <a:solidFill>
                      <a:schemeClr val="tx1"/>
                    </a:solidFill>
                    <a:effectLst/>
                    <a:latin typeface="+mn-lt"/>
                    <a:ea typeface="+mn-ea"/>
                    <a:cs typeface="+mn-cs"/>
                  </a:rPr>
                  <a:t>接近其在</a:t>
                </a:r>
                <a:r>
                  <a:rPr lang="en-US" altLang="zh-TW" sz="1200" b="1" kern="1200" dirty="0">
                    <a:solidFill>
                      <a:schemeClr val="tx1"/>
                    </a:solidFill>
                    <a:effectLst/>
                    <a:latin typeface="+mn-lt"/>
                    <a:ea typeface="+mn-ea"/>
                    <a:cs typeface="+mn-cs"/>
                  </a:rPr>
                  <a:t>P +</a:t>
                </a:r>
                <a:r>
                  <a:rPr lang="zh-TW" altLang="zh-TW" sz="1200" b="1" kern="1200" dirty="0">
                    <a:solidFill>
                      <a:schemeClr val="tx1"/>
                    </a:solidFill>
                    <a:effectLst/>
                    <a:latin typeface="+mn-lt"/>
                    <a:ea typeface="+mn-ea"/>
                    <a:cs typeface="+mn-cs"/>
                  </a:rPr>
                  <a:t>（</a:t>
                </a:r>
                <a:r>
                  <a:rPr lang="en-US" altLang="zh-TW" sz="1200" b="1" kern="1200" dirty="0">
                    <a:solidFill>
                      <a:schemeClr val="tx1"/>
                    </a:solidFill>
                    <a:effectLst/>
                    <a:latin typeface="+mn-lt"/>
                    <a:ea typeface="+mn-ea"/>
                    <a:cs typeface="+mn-cs"/>
                  </a:rPr>
                  <a:t>p</a:t>
                </a:r>
                <a:r>
                  <a:rPr lang="zh-TW" altLang="zh-TW" sz="1200" b="1" kern="1200" dirty="0">
                    <a:solidFill>
                      <a:schemeClr val="tx1"/>
                    </a:solidFill>
                    <a:effectLst/>
                    <a:latin typeface="+mn-lt"/>
                    <a:ea typeface="+mn-ea"/>
                    <a:cs typeface="+mn-cs"/>
                  </a:rPr>
                  <a:t>）中最不相似的規則</a:t>
                </a:r>
                <a:r>
                  <a:rPr lang="zh-TW" altLang="zh-TW" sz="1200" kern="1200" dirty="0">
                    <a:solidFill>
                      <a:schemeClr val="tx1"/>
                    </a:solidFill>
                    <a:effectLst/>
                    <a:latin typeface="+mn-lt"/>
                    <a:ea typeface="+mn-ea"/>
                    <a:cs typeface="+mn-cs"/>
                  </a:rPr>
                  <a:t>，與此同時將其推離其在</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p</a:t>
                </a:r>
                <a:r>
                  <a:rPr lang="zh-TW" altLang="zh-TW" sz="1200" kern="1200" dirty="0">
                    <a:solidFill>
                      <a:schemeClr val="tx1"/>
                    </a:solidFill>
                    <a:effectLst/>
                    <a:latin typeface="+mn-lt"/>
                    <a:ea typeface="+mn-ea"/>
                    <a:cs typeface="+mn-cs"/>
                  </a:rPr>
                  <a:t>）中最相似的規則。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contrastive loss</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defined as formula 9.</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對比損失</a:t>
                </a:r>
                <a:r>
                  <a:rPr lang="zh-TW" altLang="zh-TW" sz="1200" kern="1200" dirty="0">
                    <a:solidFill>
                      <a:schemeClr val="tx1"/>
                    </a:solidFill>
                    <a:effectLst/>
                    <a:latin typeface="+mn-lt"/>
                    <a:ea typeface="+mn-ea"/>
                    <a:cs typeface="+mn-cs"/>
                  </a:rPr>
                  <a:t>損失定義如</a:t>
                </a:r>
                <a:r>
                  <a:rPr lang="zh-TW" altLang="en-US" sz="1200" kern="1200" dirty="0">
                    <a:solidFill>
                      <a:schemeClr val="tx1"/>
                    </a:solidFill>
                    <a:effectLst/>
                    <a:latin typeface="+mn-lt"/>
                    <a:ea typeface="+mn-ea"/>
                    <a:cs typeface="+mn-cs"/>
                  </a:rPr>
                  <a:t>公式</a:t>
                </a:r>
                <a:r>
                  <a:rPr lang="en-US" altLang="zh-TW" sz="1200" kern="1200" dirty="0">
                    <a:solidFill>
                      <a:schemeClr val="tx1"/>
                    </a:solidFill>
                    <a:effectLst/>
                    <a:latin typeface="+mn-lt"/>
                    <a:ea typeface="+mn-ea"/>
                    <a:cs typeface="+mn-cs"/>
                  </a:rPr>
                  <a:t>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r>
                  <a:rPr lang="el-GR" altLang="zh-TW" dirty="0"/>
                  <a:t>τ </a:t>
                </a:r>
                <a:r>
                  <a:rPr lang="en-US" altLang="zh-TW" dirty="0"/>
                  <a:t>is a hyper-parameter, minimizing </a:t>
                </a:r>
                <a:r>
                  <a:rPr lang="en-US" altLang="zh-TW" i="0">
                    <a:solidFill>
                      <a:prstClr val="black"/>
                    </a:solidFill>
                    <a:latin typeface="Cambria Math" panose="02040503050406030204" pitchFamily="18" charset="0"/>
                  </a:rPr>
                  <a:t>𝐿_𝑐𝑙𝑢𝑠</a:t>
                </a:r>
                <a:r>
                  <a:rPr lang="en-US" altLang="zh-TW" dirty="0"/>
                  <a:t> pushes the matching scores of rules that are of the same relation type up to τ and pull the matching score down to 0 otherwise. </a:t>
                </a:r>
              </a:p>
              <a:p>
                <a:r>
                  <a:rPr lang="en-US" altLang="zh-TW" dirty="0"/>
                  <a:t>(</a:t>
                </a:r>
                <a:r>
                  <a:rPr lang="zh-TW" altLang="zh-TW" sz="1200" kern="1200" dirty="0">
                    <a:solidFill>
                      <a:schemeClr val="tx1"/>
                    </a:solidFill>
                    <a:effectLst/>
                    <a:latin typeface="+mn-lt"/>
                    <a:ea typeface="+mn-ea"/>
                    <a:cs typeface="+mn-cs"/>
                  </a:rPr>
                  <a:t>τ是一個超參數</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最小化</a:t>
                </a:r>
                <a:r>
                  <a:rPr lang="en-US" altLang="zh-TW" i="0">
                    <a:solidFill>
                      <a:prstClr val="black"/>
                    </a:solidFill>
                    <a:latin typeface="Cambria Math" panose="02040503050406030204" pitchFamily="18" charset="0"/>
                  </a:rPr>
                  <a:t>𝐿_𝑐𝑙𝑢𝑠</a:t>
                </a:r>
                <a:r>
                  <a:rPr lang="zh-TW" altLang="zh-TW" sz="1200" kern="1200" dirty="0">
                    <a:solidFill>
                      <a:schemeClr val="tx1"/>
                    </a:solidFill>
                    <a:effectLst/>
                    <a:latin typeface="+mn-lt"/>
                    <a:ea typeface="+mn-ea"/>
                    <a:cs typeface="+mn-cs"/>
                  </a:rPr>
                  <a:t>會將具有相同關係類型的規則的匹配分數提高到τ</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另外</a:t>
                </a:r>
                <a:r>
                  <a:rPr lang="zh-TW" altLang="zh-TW" sz="1200" kern="1200" dirty="0">
                    <a:solidFill>
                      <a:schemeClr val="tx1"/>
                    </a:solidFill>
                    <a:effectLst/>
                    <a:latin typeface="+mn-lt"/>
                    <a:ea typeface="+mn-ea"/>
                    <a:cs typeface="+mn-cs"/>
                  </a:rPr>
                  <a:t>最小化</a:t>
                </a:r>
                <a:r>
                  <a:rPr lang="en-US" altLang="zh-TW" i="0">
                    <a:solidFill>
                      <a:prstClr val="black"/>
                    </a:solidFill>
                    <a:latin typeface="Cambria Math" panose="02040503050406030204" pitchFamily="18" charset="0"/>
                  </a:rPr>
                  <a:t>𝐿_𝑐𝑙𝑢𝑠</a:t>
                </a:r>
                <a:r>
                  <a:rPr lang="zh-TW" altLang="en-US" sz="1200" kern="1200" dirty="0">
                    <a:solidFill>
                      <a:schemeClr val="tx1"/>
                    </a:solidFill>
                    <a:effectLst/>
                    <a:latin typeface="+mn-lt"/>
                    <a:ea typeface="+mn-ea"/>
                    <a:cs typeface="+mn-cs"/>
                  </a:rPr>
                  <a:t>也</a:t>
                </a:r>
                <a:r>
                  <a:rPr lang="zh-TW" altLang="zh-TW" sz="1200" kern="1200" dirty="0">
                    <a:solidFill>
                      <a:schemeClr val="tx1"/>
                    </a:solidFill>
                    <a:effectLst/>
                    <a:latin typeface="+mn-lt"/>
                    <a:ea typeface="+mn-ea"/>
                    <a:cs typeface="+mn-cs"/>
                  </a:rPr>
                  <a:t>會將具有</a:t>
                </a:r>
                <a:r>
                  <a:rPr lang="zh-TW" altLang="en-US" sz="1200" kern="1200" dirty="0">
                    <a:solidFill>
                      <a:schemeClr val="tx1"/>
                    </a:solidFill>
                    <a:effectLst/>
                    <a:latin typeface="+mn-lt"/>
                    <a:ea typeface="+mn-ea"/>
                    <a:cs typeface="+mn-cs"/>
                  </a:rPr>
                  <a:t>不同</a:t>
                </a:r>
                <a:r>
                  <a:rPr lang="zh-TW" altLang="zh-TW" sz="1200" kern="1200" dirty="0">
                    <a:solidFill>
                      <a:schemeClr val="tx1"/>
                    </a:solidFill>
                    <a:effectLst/>
                    <a:latin typeface="+mn-lt"/>
                    <a:ea typeface="+mn-ea"/>
                    <a:cs typeface="+mn-cs"/>
                  </a:rPr>
                  <a:t>關係類型的規則的匹配分數降低到</a:t>
                </a:r>
                <a:r>
                  <a:rPr lang="en-US" altLang="zh-TW" sz="1200" kern="1200" dirty="0">
                    <a:solidFill>
                      <a:schemeClr val="tx1"/>
                    </a:solidFill>
                    <a:effectLst/>
                    <a:latin typeface="+mn-lt"/>
                    <a:ea typeface="+mn-ea"/>
                    <a:cs typeface="+mn-cs"/>
                  </a:rPr>
                  <a:t>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19</a:t>
            </a:fld>
            <a:endParaRPr lang="zh-TW" altLang="en-US"/>
          </a:p>
        </p:txBody>
      </p:sp>
    </p:spTree>
    <p:extLst>
      <p:ext uri="{BB962C8B-B14F-4D97-AF65-F5344CB8AC3E}">
        <p14:creationId xmlns:p14="http://schemas.microsoft.com/office/powerpoint/2010/main" val="17998890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fontScale="92500"/>
              </a:bodyPr>
              <a:lstStyle/>
              <a:p>
                <a:r>
                  <a:rPr lang="en-US" altLang="zh-TW" sz="1200" b="0" i="0" kern="1200" dirty="0">
                    <a:solidFill>
                      <a:schemeClr val="tx1"/>
                    </a:solidFill>
                    <a:effectLst/>
                    <a:latin typeface="+mn-lt"/>
                    <a:ea typeface="+mn-ea"/>
                    <a:cs typeface="+mn-cs"/>
                  </a:rPr>
                  <a:t>Combine these two tasks to train together</a:t>
                </a:r>
              </a:p>
              <a:p>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The whole framework is jointly trained under the overall loss function.</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整個框架在整體損失函數下</a:t>
                </a:r>
                <a:r>
                  <a:rPr lang="en-US" altLang="zh-TW" sz="1200" kern="1200" dirty="0">
                    <a:solidFill>
                      <a:schemeClr val="tx1"/>
                    </a:solidFill>
                    <a:effectLst/>
                    <a:latin typeface="+mn-lt"/>
                    <a:ea typeface="+mn-ea"/>
                    <a:cs typeface="+mn-cs"/>
                  </a:rPr>
                  <a:t>joint training</a:t>
                </a:r>
                <a:r>
                  <a:rPr lang="en-US" altLang="zh-TW" sz="1200" b="0" i="0" kern="1200" dirty="0">
                    <a:solidFill>
                      <a:schemeClr val="tx1"/>
                    </a:solidFill>
                    <a:effectLst/>
                    <a:latin typeface="+mn-lt"/>
                    <a:ea typeface="+mn-ea"/>
                    <a:cs typeface="+mn-cs"/>
                  </a:rPr>
                  <a:t>)</a:t>
                </a: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硬匹配分類</a:t>
                </a:r>
                <a:r>
                  <a:rPr lang="en-US" altLang="zh-TW" sz="120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NERO primary task is to minimize the error of the RC on the hard-matched sentences (</a:t>
                </a:r>
                <a:r>
                  <a:rPr lang="en-US" altLang="zh-TW" sz="1200" kern="1200" dirty="0" err="1">
                    <a:solidFill>
                      <a:schemeClr val="tx1"/>
                    </a:solidFill>
                    <a:effectLst/>
                    <a:latin typeface="+mn-lt"/>
                    <a:ea typeface="+mn-ea"/>
                    <a:cs typeface="+mn-cs"/>
                  </a:rPr>
                  <a:t>Lmatched</a:t>
                </a:r>
                <a:r>
                  <a:rPr lang="en-US" altLang="zh-TW"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主要任務是最大程度地減少硬匹配語句（</a:t>
                </a:r>
                <a14:m>
                  <m:oMath xmlns:m="http://schemas.openxmlformats.org/officeDocument/2006/math">
                    <m:sSub>
                      <m:sSubPr>
                        <m:ctrlPr>
                          <a:rPr lang="en-US" altLang="zh-TW" b="0" i="1" smtClean="0">
                            <a:solidFill>
                              <a:srgbClr val="00B050"/>
                            </a:solidFill>
                            <a:latin typeface="Cambria Math" panose="02040503050406030204" pitchFamily="18" charset="0"/>
                          </a:rPr>
                        </m:ctrlPr>
                      </m:sSubPr>
                      <m:e>
                        <m:r>
                          <a:rPr lang="en-US" altLang="zh-TW" b="0" i="1" smtClean="0">
                            <a:solidFill>
                              <a:srgbClr val="00B050"/>
                            </a:solidFill>
                            <a:latin typeface="Cambria Math" panose="02040503050406030204" pitchFamily="18" charset="0"/>
                          </a:rPr>
                          <m:t>𝐿</m:t>
                        </m:r>
                      </m:e>
                      <m:sub>
                        <m:r>
                          <a:rPr lang="en-US" altLang="zh-TW" b="0" i="1" smtClean="0">
                            <a:solidFill>
                              <a:srgbClr val="00B050"/>
                            </a:solidFill>
                            <a:latin typeface="Cambria Math" panose="02040503050406030204" pitchFamily="18" charset="0"/>
                          </a:rPr>
                          <m:t>𝑚𝑎𝑡𝑐h𝑒𝑑</m:t>
                        </m:r>
                      </m:sub>
                    </m:sSub>
                  </m:oMath>
                </a14:m>
                <a:r>
                  <a:rPr lang="zh-TW" altLang="zh-TW" sz="1200" kern="1200" dirty="0">
                    <a:solidFill>
                      <a:schemeClr val="tx1"/>
                    </a:solidFill>
                    <a:effectLst/>
                    <a:latin typeface="+mn-lt"/>
                    <a:ea typeface="+mn-ea"/>
                    <a:cs typeface="+mn-cs"/>
                  </a:rPr>
                  <a:t>）上的</a:t>
                </a:r>
                <a:r>
                  <a:rPr lang="en-US" altLang="zh-TW" sz="1200" kern="1200" dirty="0">
                    <a:solidFill>
                      <a:schemeClr val="tx1"/>
                    </a:solidFill>
                    <a:effectLst/>
                    <a:latin typeface="+mn-lt"/>
                    <a:ea typeface="+mn-ea"/>
                    <a:cs typeface="+mn-cs"/>
                  </a:rPr>
                  <a:t>RC</a:t>
                </a:r>
                <a:r>
                  <a:rPr lang="zh-TW" altLang="zh-TW" sz="1200" kern="1200" dirty="0">
                    <a:solidFill>
                      <a:schemeClr val="tx1"/>
                    </a:solidFill>
                    <a:effectLst/>
                    <a:latin typeface="+mn-lt"/>
                    <a:ea typeface="+mn-ea"/>
                    <a:cs typeface="+mn-cs"/>
                  </a:rPr>
                  <a:t>錯誤。</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規則分類</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分群規則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Apply collected rules to the unmatched sentences</a:t>
                </a:r>
                <a:r>
                  <a:rPr lang="en-US" altLang="zh-TW" sz="1200" kern="1200" baseline="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 first let RC to explicitly learn the rules with the objective of rule classification(</a:t>
                </a:r>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smtClean="0">
                            <a:solidFill>
                              <a:srgbClr val="0070C0"/>
                            </a:solidFill>
                            <a:latin typeface="Cambria Math" panose="02040503050406030204" pitchFamily="18" charset="0"/>
                          </a:rPr>
                          <m:t>𝐿</m:t>
                        </m:r>
                      </m:e>
                      <m:sub>
                        <m:r>
                          <a:rPr lang="en-US" altLang="zh-TW" i="1" smtClean="0">
                            <a:solidFill>
                              <a:srgbClr val="0070C0"/>
                            </a:solidFill>
                            <a:latin typeface="Cambria Math" panose="02040503050406030204" pitchFamily="18" charset="0"/>
                          </a:rPr>
                          <m:t>𝑟𝑢𝑙𝑒𝑠</m:t>
                        </m:r>
                      </m:sub>
                    </m:sSub>
                  </m:oMath>
                </a14:m>
                <a:r>
                  <a:rPr lang="en-US" altLang="zh-TW" sz="1200" kern="1200" dirty="0">
                    <a:solidFill>
                      <a:schemeClr val="tx1"/>
                    </a:solidFill>
                    <a:effectLst/>
                    <a:latin typeface="+mn-lt"/>
                    <a:ea typeface="+mn-ea"/>
                    <a:cs typeface="+mn-cs"/>
                  </a:rPr>
                  <a:t>) and also learn the SRM with the help of contrastive loss (</a:t>
                </a:r>
                <a14:m>
                  <m:oMath xmlns:m="http://schemas.openxmlformats.org/officeDocument/2006/math">
                    <m:sSub>
                      <m:sSubPr>
                        <m:ctrlPr>
                          <a:rPr lang="en-US" altLang="zh-TW" i="1" smtClean="0">
                            <a:solidFill>
                              <a:srgbClr val="0070C0"/>
                            </a:solidFill>
                            <a:latin typeface="Cambria Math" panose="02040503050406030204" pitchFamily="18" charset="0"/>
                          </a:rPr>
                        </m:ctrlPr>
                      </m:sSubPr>
                      <m:e>
                        <m:r>
                          <a:rPr lang="en-US" altLang="zh-TW" i="1">
                            <a:solidFill>
                              <a:srgbClr val="0070C0"/>
                            </a:solidFill>
                            <a:latin typeface="Cambria Math" panose="02040503050406030204" pitchFamily="18" charset="0"/>
                          </a:rPr>
                          <m:t>𝐿</m:t>
                        </m:r>
                      </m:e>
                      <m:sub>
                        <m:r>
                          <a:rPr lang="en-US" altLang="zh-TW" i="1">
                            <a:solidFill>
                              <a:srgbClr val="0070C0"/>
                            </a:solidFill>
                            <a:latin typeface="Cambria Math" panose="02040503050406030204" pitchFamily="18" charset="0"/>
                          </a:rPr>
                          <m:t>𝑐𝑙𝑢𝑠</m:t>
                        </m:r>
                      </m:sub>
                    </m:sSub>
                  </m:oMath>
                </a14:m>
                <a:r>
                  <a:rPr lang="en-US" altLang="zh-TW" sz="1200" kern="1200" dirty="0">
                    <a:solidFill>
                      <a:schemeClr val="tx1"/>
                    </a:solidFill>
                    <a:effectLst/>
                    <a:latin typeface="+mn-lt"/>
                    <a:ea typeface="+mn-ea"/>
                    <a:cs typeface="+mn-cs"/>
                  </a:rPr>
                  <a:t>) for clustering rules.</a:t>
                </a:r>
              </a:p>
              <a:p>
                <a:r>
                  <a:rPr lang="en-US" altLang="zh-TW" sz="1200" b="0" i="0" kern="1200" dirty="0">
                    <a:solidFill>
                      <a:schemeClr val="tx1"/>
                    </a:solidFill>
                    <a:effectLst/>
                    <a:latin typeface="+mn-lt"/>
                    <a:ea typeface="+mn-ea"/>
                    <a:cs typeface="+mn-cs"/>
                  </a:rPr>
                  <a:t>(</a:t>
                </a:r>
                <a:r>
                  <a:rPr lang="en-US" altLang="zh-TW" sz="1200" b="0" i="0" kern="1200" baseline="0" dirty="0">
                    <a:solidFill>
                      <a:schemeClr val="tx1"/>
                    </a:solidFill>
                    <a:effectLst/>
                    <a:latin typeface="+mn-lt"/>
                    <a:ea typeface="+mn-ea"/>
                    <a:cs typeface="+mn-cs"/>
                  </a:rPr>
                  <a:t> </a:t>
                </a:r>
                <a:r>
                  <a:rPr lang="zh-TW" altLang="en-US" sz="1200" b="0" i="0" kern="1200" baseline="0" dirty="0">
                    <a:solidFill>
                      <a:schemeClr val="tx1"/>
                    </a:solidFill>
                    <a:effectLst/>
                    <a:latin typeface="+mn-lt"/>
                    <a:ea typeface="+mn-ea"/>
                    <a:cs typeface="+mn-cs"/>
                  </a:rPr>
                  <a:t>將</a:t>
                </a:r>
                <a:r>
                  <a:rPr lang="zh-TW" altLang="zh-TW" sz="1200" kern="1200" dirty="0">
                    <a:solidFill>
                      <a:schemeClr val="tx1"/>
                    </a:solidFill>
                    <a:effectLst/>
                    <a:latin typeface="+mn-lt"/>
                    <a:ea typeface="+mn-ea"/>
                    <a:cs typeface="+mn-cs"/>
                  </a:rPr>
                  <a:t>收集的規則</a:t>
                </a:r>
                <a:r>
                  <a:rPr lang="zh-TW" altLang="en-US" sz="1200" kern="1200" dirty="0">
                    <a:solidFill>
                      <a:schemeClr val="tx1"/>
                    </a:solidFill>
                    <a:effectLst/>
                    <a:latin typeface="+mn-lt"/>
                    <a:ea typeface="+mn-ea"/>
                    <a:cs typeface="+mn-cs"/>
                  </a:rPr>
                  <a:t>應用於</a:t>
                </a:r>
                <a:r>
                  <a:rPr lang="zh-TW" altLang="zh-TW" sz="1200" kern="1200" dirty="0">
                    <a:solidFill>
                      <a:schemeClr val="tx1"/>
                    </a:solidFill>
                    <a:effectLst/>
                    <a:latin typeface="+mn-lt"/>
                    <a:ea typeface="+mn-ea"/>
                    <a:cs typeface="+mn-cs"/>
                  </a:rPr>
                  <a:t>不匹配的句子，首先讓</a:t>
                </a:r>
                <a:r>
                  <a:rPr lang="en-US" altLang="zh-TW" sz="1200" kern="1200" dirty="0">
                    <a:solidFill>
                      <a:schemeClr val="tx1"/>
                    </a:solidFill>
                    <a:effectLst/>
                    <a:latin typeface="+mn-lt"/>
                    <a:ea typeface="+mn-ea"/>
                    <a:cs typeface="+mn-cs"/>
                  </a:rPr>
                  <a:t>RC</a:t>
                </a:r>
                <a:r>
                  <a:rPr lang="zh-TW" altLang="zh-TW" sz="1200" u="none" kern="1200" dirty="0">
                    <a:solidFill>
                      <a:schemeClr val="tx1"/>
                    </a:solidFill>
                    <a:effectLst/>
                    <a:latin typeface="+mn-lt"/>
                    <a:ea typeface="+mn-ea"/>
                    <a:cs typeface="+mn-cs"/>
                  </a:rPr>
                  <a:t>以</a:t>
                </a:r>
                <a:r>
                  <a:rPr lang="zh-TW" altLang="zh-TW" sz="1200" u="sng" kern="1200" dirty="0">
                    <a:solidFill>
                      <a:schemeClr val="tx1"/>
                    </a:solidFill>
                    <a:effectLst/>
                    <a:latin typeface="+mn-lt"/>
                    <a:ea typeface="+mn-ea"/>
                    <a:cs typeface="+mn-cs"/>
                  </a:rPr>
                  <a:t>規則分類（</a:t>
                </a:r>
                <a14:m>
                  <m:oMath xmlns:m="http://schemas.openxmlformats.org/officeDocument/2006/math">
                    <m:sSub>
                      <m:sSubPr>
                        <m:ctrlPr>
                          <a:rPr lang="en-US" altLang="zh-TW" i="1" u="sng" smtClean="0">
                            <a:solidFill>
                              <a:srgbClr val="0070C0"/>
                            </a:solidFill>
                            <a:latin typeface="Cambria Math" panose="02040503050406030204" pitchFamily="18" charset="0"/>
                          </a:rPr>
                        </m:ctrlPr>
                      </m:sSubPr>
                      <m:e>
                        <m:r>
                          <a:rPr lang="en-US" altLang="zh-TW" i="1" u="sng" smtClean="0">
                            <a:solidFill>
                              <a:srgbClr val="0070C0"/>
                            </a:solidFill>
                            <a:latin typeface="Cambria Math" panose="02040503050406030204" pitchFamily="18" charset="0"/>
                          </a:rPr>
                          <m:t>𝐿</m:t>
                        </m:r>
                      </m:e>
                      <m:sub>
                        <m:r>
                          <a:rPr lang="en-US" altLang="zh-TW" i="1" u="sng" smtClean="0">
                            <a:solidFill>
                              <a:srgbClr val="0070C0"/>
                            </a:solidFill>
                            <a:latin typeface="Cambria Math" panose="02040503050406030204" pitchFamily="18" charset="0"/>
                          </a:rPr>
                          <m:t>𝑟𝑢𝑙𝑒𝑠</m:t>
                        </m:r>
                      </m:sub>
                    </m:sSub>
                  </m:oMath>
                </a14:m>
                <a:r>
                  <a:rPr lang="zh-TW" altLang="zh-TW" sz="1200" u="sng" kern="1200" dirty="0">
                    <a:solidFill>
                      <a:schemeClr val="tx1"/>
                    </a:solidFill>
                    <a:effectLst/>
                    <a:latin typeface="+mn-lt"/>
                    <a:ea typeface="+mn-ea"/>
                    <a:cs typeface="+mn-cs"/>
                  </a:rPr>
                  <a:t>）</a:t>
                </a:r>
                <a:r>
                  <a:rPr lang="zh-TW" altLang="zh-TW" sz="1200" u="none" kern="1200" dirty="0">
                    <a:solidFill>
                      <a:schemeClr val="tx1"/>
                    </a:solidFill>
                    <a:effectLst/>
                    <a:latin typeface="+mn-lt"/>
                    <a:ea typeface="+mn-ea"/>
                    <a:cs typeface="+mn-cs"/>
                  </a:rPr>
                  <a:t>為目標明確</a:t>
                </a:r>
                <a:r>
                  <a:rPr lang="zh-TW" altLang="zh-TW" sz="1200" kern="1200" dirty="0">
                    <a:solidFill>
                      <a:schemeClr val="tx1"/>
                    </a:solidFill>
                    <a:effectLst/>
                    <a:latin typeface="+mn-lt"/>
                    <a:ea typeface="+mn-ea"/>
                    <a:cs typeface="+mn-cs"/>
                  </a:rPr>
                  <a:t>地學習規則，然後</a:t>
                </a:r>
                <a:r>
                  <a:rPr lang="zh-TW" altLang="zh-TW" sz="1200" u="sng" kern="1200" dirty="0">
                    <a:solidFill>
                      <a:schemeClr val="tx1"/>
                    </a:solidFill>
                    <a:effectLst/>
                    <a:latin typeface="+mn-lt"/>
                    <a:ea typeface="+mn-ea"/>
                    <a:cs typeface="+mn-cs"/>
                  </a:rPr>
                  <a:t>藉助對比損失（</a:t>
                </a:r>
                <a14:m>
                  <m:oMath xmlns:m="http://schemas.openxmlformats.org/officeDocument/2006/math">
                    <m:sSub>
                      <m:sSubPr>
                        <m:ctrlPr>
                          <a:rPr lang="en-US" altLang="zh-TW" i="1" u="sng" smtClean="0">
                            <a:solidFill>
                              <a:srgbClr val="0070C0"/>
                            </a:solidFill>
                            <a:latin typeface="Cambria Math" panose="02040503050406030204" pitchFamily="18" charset="0"/>
                          </a:rPr>
                        </m:ctrlPr>
                      </m:sSubPr>
                      <m:e>
                        <m:r>
                          <a:rPr lang="en-US" altLang="zh-TW" i="1" u="sng">
                            <a:solidFill>
                              <a:srgbClr val="0070C0"/>
                            </a:solidFill>
                            <a:latin typeface="Cambria Math" panose="02040503050406030204" pitchFamily="18" charset="0"/>
                          </a:rPr>
                          <m:t>𝐿</m:t>
                        </m:r>
                      </m:e>
                      <m:sub>
                        <m:r>
                          <a:rPr lang="en-US" altLang="zh-TW" i="1" u="sng">
                            <a:solidFill>
                              <a:srgbClr val="0070C0"/>
                            </a:solidFill>
                            <a:latin typeface="Cambria Math" panose="02040503050406030204" pitchFamily="18" charset="0"/>
                          </a:rPr>
                          <m:t>𝑐𝑙𝑢𝑠</m:t>
                        </m:r>
                      </m:sub>
                    </m:sSub>
                  </m:oMath>
                </a14:m>
                <a:r>
                  <a:rPr lang="zh-TW" altLang="zh-TW" sz="1200" u="sng" kern="1200" dirty="0">
                    <a:solidFill>
                      <a:schemeClr val="tx1"/>
                    </a:solidFill>
                    <a:effectLst/>
                    <a:latin typeface="+mn-lt"/>
                    <a:ea typeface="+mn-ea"/>
                    <a:cs typeface="+mn-cs"/>
                  </a:rPr>
                  <a:t>）來學習</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以進行聚類規則。</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不匹配的句子的分類</a:t>
                </a:r>
                <a:r>
                  <a:rPr lang="en-US" altLang="zh-TW" sz="120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NERO jointly learn the two modules by connecting them through pseudo-labeling on the unmatched sentences with the SRM and then </a:t>
                </a:r>
                <a:r>
                  <a:rPr lang="en-US" altLang="zh-TW" sz="1200" i="1" kern="1200" dirty="0">
                    <a:solidFill>
                      <a:schemeClr val="tx1"/>
                    </a:solidFill>
                    <a:effectLst/>
                    <a:latin typeface="+mn-lt"/>
                    <a:ea typeface="+mn-ea"/>
                    <a:cs typeface="+mn-cs"/>
                  </a:rPr>
                  <a:t>expect the RC has better performance on such pseudo-labeled unmatched sentences as well </a:t>
                </a:r>
                <a:r>
                  <a:rPr lang="en-US" altLang="zh-TW" sz="1200" kern="1200" dirty="0">
                    <a:solidFill>
                      <a:schemeClr val="tx1"/>
                    </a:solidFill>
                    <a:effectLst/>
                    <a:latin typeface="+mn-lt"/>
                    <a:ea typeface="+mn-ea"/>
                    <a:cs typeface="+mn-cs"/>
                  </a:rPr>
                  <a:t>(</a:t>
                </a:r>
                <a14:m>
                  <m:oMath xmlns:m="http://schemas.openxmlformats.org/officeDocument/2006/math">
                    <m:sSub>
                      <m:sSubPr>
                        <m:ctrlPr>
                          <a:rPr lang="en-US" altLang="zh-TW" i="1" smtClean="0">
                            <a:solidFill>
                              <a:prstClr val="black"/>
                            </a:solidFill>
                            <a:latin typeface="Cambria Math" panose="02040503050406030204" pitchFamily="18" charset="0"/>
                          </a:rPr>
                        </m:ctrlPr>
                      </m:sSubPr>
                      <m:e>
                        <m:r>
                          <a:rPr lang="en-US" altLang="zh-TW" i="1" smtClean="0">
                            <a:solidFill>
                              <a:prstClr val="black"/>
                            </a:solidFill>
                            <a:latin typeface="Cambria Math" panose="02040503050406030204" pitchFamily="18" charset="0"/>
                          </a:rPr>
                          <m:t>𝐿</m:t>
                        </m:r>
                      </m:e>
                      <m:sub>
                        <m:r>
                          <a:rPr lang="en-US" altLang="zh-TW" i="1" smtClean="0">
                            <a:solidFill>
                              <a:prstClr val="black"/>
                            </a:solidFill>
                            <a:latin typeface="Cambria Math" panose="02040503050406030204" pitchFamily="18" charset="0"/>
                          </a:rPr>
                          <m:t>𝑢𝑛𝑚𝑎𝑡𝑐h𝑒𝑑</m:t>
                        </m:r>
                      </m:sub>
                    </m:sSub>
                  </m:oMath>
                </a14:m>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我們通過在不匹配句子上使用偽標記將它們與</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連接在一起，從而共同學習這兩個模塊，然後期望</a:t>
                </a:r>
                <a:r>
                  <a:rPr lang="en-US" altLang="zh-TW" sz="1200" kern="1200" dirty="0">
                    <a:solidFill>
                      <a:schemeClr val="tx1"/>
                    </a:solidFill>
                    <a:effectLst/>
                    <a:latin typeface="+mn-lt"/>
                    <a:ea typeface="+mn-ea"/>
                    <a:cs typeface="+mn-cs"/>
                  </a:rPr>
                  <a:t>RC</a:t>
                </a:r>
                <a:r>
                  <a:rPr lang="zh-TW" altLang="zh-TW" sz="1200" kern="1200" dirty="0">
                    <a:solidFill>
                      <a:schemeClr val="tx1"/>
                    </a:solidFill>
                    <a:effectLst/>
                    <a:latin typeface="+mn-lt"/>
                    <a:ea typeface="+mn-ea"/>
                    <a:cs typeface="+mn-cs"/>
                  </a:rPr>
                  <a:t>在此類偽標記不匹配句子上也具有更好的性能（</a:t>
                </a:r>
                <a14:m>
                  <m:oMath xmlns:m="http://schemas.openxmlformats.org/officeDocument/2006/math">
                    <m:sSub>
                      <m:sSubPr>
                        <m:ctrlPr>
                          <a:rPr lang="en-US" altLang="zh-TW" i="1" smtClean="0">
                            <a:solidFill>
                              <a:prstClr val="black"/>
                            </a:solidFill>
                            <a:latin typeface="Cambria Math" panose="02040503050406030204" pitchFamily="18" charset="0"/>
                          </a:rPr>
                        </m:ctrlPr>
                      </m:sSubPr>
                      <m:e>
                        <m:r>
                          <a:rPr lang="en-US" altLang="zh-TW" i="1" smtClean="0">
                            <a:solidFill>
                              <a:prstClr val="black"/>
                            </a:solidFill>
                            <a:latin typeface="Cambria Math" panose="02040503050406030204" pitchFamily="18" charset="0"/>
                          </a:rPr>
                          <m:t>𝐿</m:t>
                        </m:r>
                      </m:e>
                      <m:sub>
                        <m:r>
                          <a:rPr lang="en-US" altLang="zh-TW" i="1" smtClean="0">
                            <a:solidFill>
                              <a:prstClr val="black"/>
                            </a:solidFill>
                            <a:latin typeface="Cambria Math" panose="02040503050406030204" pitchFamily="18" charset="0"/>
                          </a:rPr>
                          <m:t>𝑢𝑛𝑚𝑎𝑡𝑐h𝑒𝑑</m:t>
                        </m:r>
                      </m:sub>
                    </m:sSub>
                  </m:oMath>
                </a14:m>
                <a:r>
                  <a:rPr lang="zh-TW" altLang="zh-TW" sz="120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t>
                </a:r>
              </a:p>
              <a:p>
                <a:endParaRPr lang="zh-TW" altLang="en-US" dirty="0"/>
              </a:p>
            </p:txBody>
          </p:sp>
        </mc:Choice>
        <mc:Fallback xmlns="">
          <p:sp>
            <p:nvSpPr>
              <p:cNvPr id="3" name="備忘稿版面配置區 2"/>
              <p:cNvSpPr>
                <a:spLocks noGrp="1"/>
              </p:cNvSpPr>
              <p:nvPr>
                <p:ph type="body" idx="1"/>
              </p:nvPr>
            </p:nvSpPr>
            <p:spPr/>
            <p:txBody>
              <a:bodyPr>
                <a:normAutofit fontScale="92500"/>
              </a:bodyPr>
              <a:lstStyle/>
              <a:p>
                <a:r>
                  <a:rPr lang="en-US" altLang="zh-TW" sz="1200" b="0" i="0" kern="1200" dirty="0">
                    <a:solidFill>
                      <a:schemeClr val="tx1"/>
                    </a:solidFill>
                    <a:effectLst/>
                    <a:latin typeface="+mn-lt"/>
                    <a:ea typeface="+mn-ea"/>
                    <a:cs typeface="+mn-cs"/>
                  </a:rPr>
                  <a:t>Combine these two tasks to train together</a:t>
                </a:r>
              </a:p>
              <a:p>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The whole framework is jointly trained under the overall loss function.</a:t>
                </a:r>
              </a:p>
              <a:p>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整個框架在整體損失函數下</a:t>
                </a:r>
                <a:r>
                  <a:rPr lang="en-US" altLang="zh-TW" sz="1200" kern="1200" dirty="0">
                    <a:solidFill>
                      <a:schemeClr val="tx1"/>
                    </a:solidFill>
                    <a:effectLst/>
                    <a:latin typeface="+mn-lt"/>
                    <a:ea typeface="+mn-ea"/>
                    <a:cs typeface="+mn-cs"/>
                  </a:rPr>
                  <a:t>joint training</a:t>
                </a:r>
                <a:r>
                  <a:rPr lang="en-US" altLang="zh-TW" sz="1200" b="0" i="0" kern="1200" dirty="0">
                    <a:solidFill>
                      <a:schemeClr val="tx1"/>
                    </a:solidFill>
                    <a:effectLst/>
                    <a:latin typeface="+mn-lt"/>
                    <a:ea typeface="+mn-ea"/>
                    <a:cs typeface="+mn-cs"/>
                  </a:rPr>
                  <a:t>)</a:t>
                </a:r>
              </a:p>
              <a:p>
                <a:endParaRPr lang="en-US" altLang="zh-TW" sz="1200" b="0" i="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硬匹配分類</a:t>
                </a:r>
                <a:r>
                  <a:rPr lang="en-US" altLang="zh-TW" sz="120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NERO primary task is to minimize the error of the RC on the hard-matched sentences (</a:t>
                </a:r>
                <a:r>
                  <a:rPr lang="en-US" altLang="zh-TW" sz="1200" kern="1200" dirty="0" err="1">
                    <a:solidFill>
                      <a:schemeClr val="tx1"/>
                    </a:solidFill>
                    <a:effectLst/>
                    <a:latin typeface="+mn-lt"/>
                    <a:ea typeface="+mn-ea"/>
                    <a:cs typeface="+mn-cs"/>
                  </a:rPr>
                  <a:t>Lmatched</a:t>
                </a:r>
                <a:r>
                  <a:rPr lang="en-US" altLang="zh-TW"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主要任務是最大程度地減少硬匹配語句（</a:t>
                </a:r>
                <a:r>
                  <a:rPr lang="en-US" altLang="zh-TW" b="0" i="0">
                    <a:solidFill>
                      <a:srgbClr val="00B050"/>
                    </a:solidFill>
                    <a:latin typeface="Cambria Math" panose="02040503050406030204" pitchFamily="18" charset="0"/>
                  </a:rPr>
                  <a:t>𝐿_𝑚𝑎𝑡𝑐ℎ𝑒𝑑</a:t>
                </a:r>
                <a:r>
                  <a:rPr lang="zh-TW" altLang="zh-TW" sz="1200" kern="1200" dirty="0">
                    <a:solidFill>
                      <a:schemeClr val="tx1"/>
                    </a:solidFill>
                    <a:effectLst/>
                    <a:latin typeface="+mn-lt"/>
                    <a:ea typeface="+mn-ea"/>
                    <a:cs typeface="+mn-cs"/>
                  </a:rPr>
                  <a:t>）上的</a:t>
                </a:r>
                <a:r>
                  <a:rPr lang="en-US" altLang="zh-TW" sz="1200" kern="1200" dirty="0">
                    <a:solidFill>
                      <a:schemeClr val="tx1"/>
                    </a:solidFill>
                    <a:effectLst/>
                    <a:latin typeface="+mn-lt"/>
                    <a:ea typeface="+mn-ea"/>
                    <a:cs typeface="+mn-cs"/>
                  </a:rPr>
                  <a:t>RC</a:t>
                </a:r>
                <a:r>
                  <a:rPr lang="zh-TW" altLang="zh-TW" sz="1200" kern="1200" dirty="0">
                    <a:solidFill>
                      <a:schemeClr val="tx1"/>
                    </a:solidFill>
                    <a:effectLst/>
                    <a:latin typeface="+mn-lt"/>
                    <a:ea typeface="+mn-ea"/>
                    <a:cs typeface="+mn-cs"/>
                  </a:rPr>
                  <a:t>錯誤。</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規則分類</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分群規則</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Apply collected rules to </a:t>
                </a:r>
                <a:r>
                  <a:rPr lang="en-US" altLang="zh-TW" sz="1200" strike="sngStrike" kern="1200" dirty="0">
                    <a:solidFill>
                      <a:schemeClr val="tx1"/>
                    </a:solidFill>
                    <a:effectLst/>
                    <a:latin typeface="+mn-lt"/>
                    <a:ea typeface="+mn-ea"/>
                    <a:cs typeface="+mn-cs"/>
                  </a:rPr>
                  <a:t>exploit </a:t>
                </a:r>
                <a:r>
                  <a:rPr lang="en-US" altLang="zh-TW" sz="1200" kern="1200" dirty="0">
                    <a:solidFill>
                      <a:schemeClr val="tx1"/>
                    </a:solidFill>
                    <a:effectLst/>
                    <a:latin typeface="+mn-lt"/>
                    <a:ea typeface="+mn-ea"/>
                    <a:cs typeface="+mn-cs"/>
                  </a:rPr>
                  <a:t>the unmatched sentences</a:t>
                </a:r>
                <a:r>
                  <a:rPr lang="en-US" altLang="zh-TW" sz="1200" kern="1200" baseline="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 first let RC to explicitly learn the rules with the objective of rule classification(</a:t>
                </a:r>
                <a:r>
                  <a:rPr lang="en-US" altLang="zh-TW" i="0">
                    <a:solidFill>
                      <a:srgbClr val="0070C0"/>
                    </a:solidFill>
                    <a:latin typeface="Cambria Math" panose="02040503050406030204" pitchFamily="18" charset="0"/>
                  </a:rPr>
                  <a:t>𝐿_𝑟𝑢𝑙𝑒𝑠</a:t>
                </a:r>
                <a:r>
                  <a:rPr lang="en-US" altLang="zh-TW" sz="1200" kern="1200" dirty="0">
                    <a:solidFill>
                      <a:schemeClr val="tx1"/>
                    </a:solidFill>
                    <a:effectLst/>
                    <a:latin typeface="+mn-lt"/>
                    <a:ea typeface="+mn-ea"/>
                    <a:cs typeface="+mn-cs"/>
                  </a:rPr>
                  <a:t>) and also learn the SRM with the help of contrastive loss (</a:t>
                </a:r>
                <a:r>
                  <a:rPr lang="en-US" altLang="zh-TW" i="0">
                    <a:solidFill>
                      <a:srgbClr val="0070C0"/>
                    </a:solidFill>
                    <a:latin typeface="Cambria Math" panose="02040503050406030204" pitchFamily="18" charset="0"/>
                  </a:rPr>
                  <a:t>𝐿_𝑐𝑙𝑢𝑠</a:t>
                </a:r>
                <a:r>
                  <a:rPr lang="en-US" altLang="zh-TW" sz="1200" kern="1200" dirty="0">
                    <a:solidFill>
                      <a:schemeClr val="tx1"/>
                    </a:solidFill>
                    <a:effectLst/>
                    <a:latin typeface="+mn-lt"/>
                    <a:ea typeface="+mn-ea"/>
                    <a:cs typeface="+mn-cs"/>
                  </a:rPr>
                  <a:t>) for clustering rules.</a:t>
                </a:r>
              </a:p>
              <a:p>
                <a:r>
                  <a:rPr lang="en-US" altLang="zh-TW" sz="1200" b="0" i="0" kern="1200" dirty="0">
                    <a:solidFill>
                      <a:schemeClr val="tx1"/>
                    </a:solidFill>
                    <a:effectLst/>
                    <a:latin typeface="+mn-lt"/>
                    <a:ea typeface="+mn-ea"/>
                    <a:cs typeface="+mn-cs"/>
                  </a:rPr>
                  <a:t>(</a:t>
                </a:r>
                <a:r>
                  <a:rPr lang="en-US" altLang="zh-TW" sz="1200" b="0" i="0" kern="1200" baseline="0" dirty="0">
                    <a:solidFill>
                      <a:schemeClr val="tx1"/>
                    </a:solidFill>
                    <a:effectLst/>
                    <a:latin typeface="+mn-lt"/>
                    <a:ea typeface="+mn-ea"/>
                    <a:cs typeface="+mn-cs"/>
                  </a:rPr>
                  <a:t> </a:t>
                </a:r>
                <a:r>
                  <a:rPr lang="zh-TW" altLang="en-US" sz="1200" b="0" i="0" kern="1200" baseline="0" dirty="0">
                    <a:solidFill>
                      <a:schemeClr val="tx1"/>
                    </a:solidFill>
                    <a:effectLst/>
                    <a:latin typeface="+mn-lt"/>
                    <a:ea typeface="+mn-ea"/>
                    <a:cs typeface="+mn-cs"/>
                  </a:rPr>
                  <a:t>將</a:t>
                </a:r>
                <a:r>
                  <a:rPr lang="zh-TW" altLang="zh-TW" sz="1200" kern="1200" dirty="0">
                    <a:solidFill>
                      <a:schemeClr val="tx1"/>
                    </a:solidFill>
                    <a:effectLst/>
                    <a:latin typeface="+mn-lt"/>
                    <a:ea typeface="+mn-ea"/>
                    <a:cs typeface="+mn-cs"/>
                  </a:rPr>
                  <a:t>收集的規則</a:t>
                </a:r>
                <a:r>
                  <a:rPr lang="zh-TW" altLang="en-US" sz="1200" kern="1200" dirty="0">
                    <a:solidFill>
                      <a:schemeClr val="tx1"/>
                    </a:solidFill>
                    <a:effectLst/>
                    <a:latin typeface="+mn-lt"/>
                    <a:ea typeface="+mn-ea"/>
                    <a:cs typeface="+mn-cs"/>
                  </a:rPr>
                  <a:t>應用於</a:t>
                </a:r>
                <a:r>
                  <a:rPr lang="zh-TW" altLang="zh-TW" sz="1200" kern="1200" dirty="0">
                    <a:solidFill>
                      <a:schemeClr val="tx1"/>
                    </a:solidFill>
                    <a:effectLst/>
                    <a:latin typeface="+mn-lt"/>
                    <a:ea typeface="+mn-ea"/>
                    <a:cs typeface="+mn-cs"/>
                  </a:rPr>
                  <a:t>不匹配的句子，首先讓</a:t>
                </a:r>
                <a:r>
                  <a:rPr lang="en-US" altLang="zh-TW" sz="1200" kern="1200" dirty="0">
                    <a:solidFill>
                      <a:schemeClr val="tx1"/>
                    </a:solidFill>
                    <a:effectLst/>
                    <a:latin typeface="+mn-lt"/>
                    <a:ea typeface="+mn-ea"/>
                    <a:cs typeface="+mn-cs"/>
                  </a:rPr>
                  <a:t>RC</a:t>
                </a:r>
                <a:r>
                  <a:rPr lang="zh-TW" altLang="zh-TW" sz="1200" u="none" kern="1200" dirty="0">
                    <a:solidFill>
                      <a:schemeClr val="tx1"/>
                    </a:solidFill>
                    <a:effectLst/>
                    <a:latin typeface="+mn-lt"/>
                    <a:ea typeface="+mn-ea"/>
                    <a:cs typeface="+mn-cs"/>
                  </a:rPr>
                  <a:t>以</a:t>
                </a:r>
                <a:r>
                  <a:rPr lang="zh-TW" altLang="zh-TW" sz="1200" u="sng" kern="1200" dirty="0">
                    <a:solidFill>
                      <a:schemeClr val="tx1"/>
                    </a:solidFill>
                    <a:effectLst/>
                    <a:latin typeface="+mn-lt"/>
                    <a:ea typeface="+mn-ea"/>
                    <a:cs typeface="+mn-cs"/>
                  </a:rPr>
                  <a:t>規則分類（</a:t>
                </a:r>
                <a:r>
                  <a:rPr lang="en-US" altLang="zh-TW" i="0" u="sng">
                    <a:solidFill>
                      <a:srgbClr val="0070C0"/>
                    </a:solidFill>
                    <a:latin typeface="Cambria Math" panose="02040503050406030204" pitchFamily="18" charset="0"/>
                  </a:rPr>
                  <a:t>𝐿_𝑟𝑢𝑙𝑒𝑠</a:t>
                </a:r>
                <a:r>
                  <a:rPr lang="zh-TW" altLang="zh-TW" sz="1200" u="sng" kern="1200" dirty="0">
                    <a:solidFill>
                      <a:schemeClr val="tx1"/>
                    </a:solidFill>
                    <a:effectLst/>
                    <a:latin typeface="+mn-lt"/>
                    <a:ea typeface="+mn-ea"/>
                    <a:cs typeface="+mn-cs"/>
                  </a:rPr>
                  <a:t>）</a:t>
                </a:r>
                <a:r>
                  <a:rPr lang="zh-TW" altLang="zh-TW" sz="1200" u="none" kern="1200" dirty="0">
                    <a:solidFill>
                      <a:schemeClr val="tx1"/>
                    </a:solidFill>
                    <a:effectLst/>
                    <a:latin typeface="+mn-lt"/>
                    <a:ea typeface="+mn-ea"/>
                    <a:cs typeface="+mn-cs"/>
                  </a:rPr>
                  <a:t>為目標明確</a:t>
                </a:r>
                <a:r>
                  <a:rPr lang="zh-TW" altLang="zh-TW" sz="1200" kern="1200" dirty="0">
                    <a:solidFill>
                      <a:schemeClr val="tx1"/>
                    </a:solidFill>
                    <a:effectLst/>
                    <a:latin typeface="+mn-lt"/>
                    <a:ea typeface="+mn-ea"/>
                    <a:cs typeface="+mn-cs"/>
                  </a:rPr>
                  <a:t>地學習規則，然後</a:t>
                </a:r>
                <a:r>
                  <a:rPr lang="zh-TW" altLang="zh-TW" sz="1200" u="sng" kern="1200" dirty="0">
                    <a:solidFill>
                      <a:schemeClr val="tx1"/>
                    </a:solidFill>
                    <a:effectLst/>
                    <a:latin typeface="+mn-lt"/>
                    <a:ea typeface="+mn-ea"/>
                    <a:cs typeface="+mn-cs"/>
                  </a:rPr>
                  <a:t>藉助對比損失（</a:t>
                </a:r>
                <a:r>
                  <a:rPr lang="en-US" altLang="zh-TW" i="0" u="sng">
                    <a:solidFill>
                      <a:srgbClr val="0070C0"/>
                    </a:solidFill>
                    <a:latin typeface="Cambria Math" panose="02040503050406030204" pitchFamily="18" charset="0"/>
                  </a:rPr>
                  <a:t>𝐿_𝑐𝑙𝑢𝑠</a:t>
                </a:r>
                <a:r>
                  <a:rPr lang="zh-TW" altLang="zh-TW" sz="1200" u="sng" kern="1200" dirty="0">
                    <a:solidFill>
                      <a:schemeClr val="tx1"/>
                    </a:solidFill>
                    <a:effectLst/>
                    <a:latin typeface="+mn-lt"/>
                    <a:ea typeface="+mn-ea"/>
                    <a:cs typeface="+mn-cs"/>
                  </a:rPr>
                  <a:t>）來學習</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以進行聚類規則。</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a:t>
                </a:r>
                <a:endParaRPr lang="en-US" altLang="zh-TW" sz="1200" kern="1200" dirty="0">
                  <a:solidFill>
                    <a:schemeClr val="tx1"/>
                  </a:solidFill>
                  <a:effectLst/>
                  <a:latin typeface="+mn-lt"/>
                  <a:ea typeface="+mn-ea"/>
                  <a:cs typeface="+mn-cs"/>
                </a:endParaRPr>
              </a:p>
              <a:p>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kern="120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學習目標</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不匹配的句子的分類</a:t>
                </a:r>
                <a:r>
                  <a:rPr lang="en-US" altLang="zh-TW" sz="1200" kern="1200" dirty="0">
                    <a:solidFill>
                      <a:schemeClr val="tx1"/>
                    </a:solidFill>
                    <a:effectLst/>
                    <a:latin typeface="+mn-lt"/>
                    <a:ea typeface="+mn-ea"/>
                    <a:cs typeface="+mn-cs"/>
                  </a:rPr>
                  <a:t>]</a:t>
                </a:r>
                <a:endParaRPr lang="en-US" altLang="zh-TW" sz="1200" b="0" i="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We jointly learn the two modules by connecting them through pseudo-labeling on the unmatched sentences with the SRM and then expect the RC has better performance on such pseudo-labeled unmatched sentences as well (</a:t>
                </a:r>
                <a:r>
                  <a:rPr lang="en-US" altLang="zh-TW" i="0">
                    <a:solidFill>
                      <a:prstClr val="black"/>
                    </a:solidFill>
                    <a:latin typeface="Cambria Math" panose="02040503050406030204" pitchFamily="18" charset="0"/>
                  </a:rPr>
                  <a:t>𝐿_𝑢𝑛𝑚𝑎𝑡𝑐ℎ𝑒𝑑</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我們通過在不匹配句子上使用偽標記將它們與</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連接在一起，從而共同學習這兩個模塊，然後期望</a:t>
                </a:r>
                <a:r>
                  <a:rPr lang="en-US" altLang="zh-TW" sz="1200" kern="1200" dirty="0">
                    <a:solidFill>
                      <a:schemeClr val="tx1"/>
                    </a:solidFill>
                    <a:effectLst/>
                    <a:latin typeface="+mn-lt"/>
                    <a:ea typeface="+mn-ea"/>
                    <a:cs typeface="+mn-cs"/>
                  </a:rPr>
                  <a:t>RC</a:t>
                </a:r>
                <a:r>
                  <a:rPr lang="zh-TW" altLang="zh-TW" sz="1200" kern="1200" dirty="0">
                    <a:solidFill>
                      <a:schemeClr val="tx1"/>
                    </a:solidFill>
                    <a:effectLst/>
                    <a:latin typeface="+mn-lt"/>
                    <a:ea typeface="+mn-ea"/>
                    <a:cs typeface="+mn-cs"/>
                  </a:rPr>
                  <a:t>在此類偽標記不匹配句子上也具有更好的性能（</a:t>
                </a:r>
                <a:r>
                  <a:rPr lang="en-US" altLang="zh-TW" i="0">
                    <a:solidFill>
                      <a:prstClr val="black"/>
                    </a:solidFill>
                    <a:latin typeface="Cambria Math" panose="02040503050406030204" pitchFamily="18" charset="0"/>
                  </a:rPr>
                  <a:t>𝐿_𝑢𝑛𝑚𝑎𝑡𝑐ℎ𝑒𝑑</a:t>
                </a:r>
                <a:r>
                  <a:rPr lang="zh-TW" altLang="zh-TW" sz="1200" kern="1200" dirty="0">
                    <a:solidFill>
                      <a:schemeClr val="tx1"/>
                    </a:solidFill>
                    <a:effectLst/>
                    <a:latin typeface="+mn-lt"/>
                    <a:ea typeface="+mn-ea"/>
                    <a:cs typeface="+mn-cs"/>
                  </a:rPr>
                  <a:t>）。</a:t>
                </a:r>
                <a:r>
                  <a:rPr lang="en-US" altLang="zh-TW" sz="1200" b="0" i="0" kern="1200" dirty="0">
                    <a:solidFill>
                      <a:schemeClr val="tx1"/>
                    </a:solidFill>
                    <a:effectLst/>
                    <a:latin typeface="+mn-lt"/>
                    <a:ea typeface="+mn-ea"/>
                    <a:cs typeface="+mn-cs"/>
                  </a:rPr>
                  <a:t>)</a:t>
                </a:r>
              </a:p>
              <a:p>
                <a:endParaRPr lang="zh-TW" altLang="en-US" dirty="0"/>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20</a:t>
            </a:fld>
            <a:endParaRPr lang="zh-TW" altLang="en-US"/>
          </a:p>
        </p:txBody>
      </p:sp>
    </p:spTree>
    <p:extLst>
      <p:ext uri="{BB962C8B-B14F-4D97-AF65-F5344CB8AC3E}">
        <p14:creationId xmlns:p14="http://schemas.microsoft.com/office/powerpoint/2010/main" val="146355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This is the Outline of the report:</a:t>
            </a:r>
            <a:endParaRPr lang="en-US" altLang="zh-TW" dirty="0"/>
          </a:p>
        </p:txBody>
      </p:sp>
      <p:sp>
        <p:nvSpPr>
          <p:cNvPr id="4" name="投影片編號版面配置區 3"/>
          <p:cNvSpPr>
            <a:spLocks noGrp="1"/>
          </p:cNvSpPr>
          <p:nvPr>
            <p:ph type="sldNum" sz="quarter" idx="10"/>
          </p:nvPr>
        </p:nvSpPr>
        <p:spPr/>
        <p:txBody>
          <a:bodyPr/>
          <a:lstStyle/>
          <a:p>
            <a:fld id="{ECABBAF4-2E12-4637-B81D-40C4C16CD9EA}" type="slidenum">
              <a:rPr lang="zh-TW" altLang="en-US" smtClean="0"/>
              <a:pPr/>
              <a:t>2</a:t>
            </a:fld>
            <a:endParaRPr lang="zh-TW" altLang="en-US"/>
          </a:p>
        </p:txBody>
      </p:sp>
    </p:spTree>
    <p:extLst>
      <p:ext uri="{BB962C8B-B14F-4D97-AF65-F5344CB8AC3E}">
        <p14:creationId xmlns:p14="http://schemas.microsoft.com/office/powerpoint/2010/main" val="3699969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Next we introduce the Experiments part</a:t>
            </a:r>
            <a:endParaRPr lang="zh-TW" altLang="en-US" dirty="0"/>
          </a:p>
          <a:p>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21</a:t>
            </a:fld>
            <a:endParaRPr lang="zh-TW" altLang="en-US"/>
          </a:p>
        </p:txBody>
      </p:sp>
    </p:spTree>
    <p:extLst>
      <p:ext uri="{BB962C8B-B14F-4D97-AF65-F5344CB8AC3E}">
        <p14:creationId xmlns:p14="http://schemas.microsoft.com/office/powerpoint/2010/main" val="750343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lnSpcReduction="20000"/>
          </a:bodyPr>
          <a:lstStyle/>
          <a:p>
            <a:r>
              <a:rPr lang="en-US" altLang="zh-TW" dirty="0"/>
              <a:t>About the Experimental Data Set part</a:t>
            </a:r>
          </a:p>
          <a:p>
            <a:r>
              <a:rPr lang="en-US" altLang="zh-TW" dirty="0"/>
              <a:t>(</a:t>
            </a:r>
            <a:r>
              <a:rPr lang="zh-TW" altLang="en-US" dirty="0"/>
              <a:t>關於實驗資料集部分</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Used TAC relation extraction dataset(TACRED) and </a:t>
            </a:r>
            <a:r>
              <a:rPr lang="en-US" altLang="zh-TW" sz="1200" dirty="0" err="1">
                <a:solidFill>
                  <a:schemeClr val="tx1"/>
                </a:solidFill>
              </a:rPr>
              <a:t>SemEval</a:t>
            </a:r>
            <a:r>
              <a:rPr lang="en-US" altLang="zh-TW" sz="1200" dirty="0">
                <a:solidFill>
                  <a:schemeClr val="tx1"/>
                </a:solidFill>
              </a:rPr>
              <a:t> dataset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使用</a:t>
            </a:r>
            <a:r>
              <a:rPr lang="en-US" altLang="zh-TW" dirty="0">
                <a:solidFill>
                  <a:schemeClr val="tx1"/>
                </a:solidFill>
              </a:rPr>
              <a:t>TAC relation extraction dataset </a:t>
            </a:r>
            <a:r>
              <a:rPr lang="zh-TW" altLang="en-US" dirty="0">
                <a:solidFill>
                  <a:schemeClr val="tx1"/>
                </a:solidFill>
              </a:rPr>
              <a:t>和 </a:t>
            </a:r>
            <a:r>
              <a:rPr lang="en-US" altLang="zh-TW" dirty="0" err="1">
                <a:solidFill>
                  <a:schemeClr val="tx1"/>
                </a:solidFill>
              </a:rPr>
              <a:t>SemEval</a:t>
            </a:r>
            <a:r>
              <a:rPr lang="en-US" altLang="zh-TW" dirty="0">
                <a:solidFill>
                  <a:schemeClr val="tx1"/>
                </a:solidFill>
              </a:rPr>
              <a:t>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statistical</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stəˋtɪstɪk</a:t>
            </a:r>
            <a:r>
              <a:rPr lang="en-US" altLang="zh-TW" sz="1200" b="0" i="0" kern="1200" dirty="0">
                <a:solidFill>
                  <a:schemeClr val="tx1"/>
                </a:solidFill>
                <a:effectLst/>
                <a:latin typeface="+mn-lt"/>
                <a:ea typeface="+mn-ea"/>
                <a:cs typeface="+mn-cs"/>
              </a:rPr>
              <a:t>!]</a:t>
            </a:r>
            <a:r>
              <a:rPr lang="en-US" altLang="zh-TW" dirty="0"/>
              <a:t> information is as follows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統計資訊如下表</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sz="1200" b="1" kern="1200" dirty="0">
                <a:solidFill>
                  <a:schemeClr val="tx1"/>
                </a:solidFill>
                <a:effectLst/>
                <a:latin typeface="+mn-lt"/>
                <a:ea typeface="+mn-ea"/>
                <a:cs typeface="+mn-cs"/>
              </a:rPr>
              <a:t>TACRED</a:t>
            </a:r>
            <a:r>
              <a:rPr lang="en-US" altLang="zh-TW" sz="1200" kern="1200" dirty="0">
                <a:solidFill>
                  <a:schemeClr val="tx1"/>
                </a:solidFill>
                <a:effectLst/>
                <a:latin typeface="+mn-lt"/>
                <a:ea typeface="+mn-ea"/>
                <a:cs typeface="+mn-cs"/>
              </a:rPr>
              <a:t> (TAC relation extraction dataset) contains more than 100,000(</a:t>
            </a:r>
            <a:r>
              <a:rPr lang="en-US" altLang="zh-TW" sz="1200" b="0" i="0" kern="1200" dirty="0">
                <a:solidFill>
                  <a:schemeClr val="tx1"/>
                </a:solidFill>
                <a:effectLst/>
                <a:latin typeface="+mn-lt"/>
                <a:ea typeface="+mn-ea"/>
                <a:cs typeface="+mn-cs"/>
              </a:rPr>
              <a:t>one hundred thousand</a:t>
            </a:r>
            <a:r>
              <a:rPr lang="en-US" altLang="zh-TW" sz="1200" kern="1200" dirty="0">
                <a:solidFill>
                  <a:schemeClr val="tx1"/>
                </a:solidFill>
                <a:effectLst/>
                <a:latin typeface="+mn-lt"/>
                <a:ea typeface="+mn-ea"/>
                <a:cs typeface="+mn-cs"/>
              </a:rPr>
              <a:t>) sentences categorized into 42(</a:t>
            </a:r>
            <a:r>
              <a:rPr lang="en-US" altLang="zh-TW" sz="1200" b="0" i="0" kern="1200" dirty="0">
                <a:solidFill>
                  <a:schemeClr val="tx1"/>
                </a:solidFill>
                <a:effectLst/>
                <a:latin typeface="+mn-lt"/>
                <a:ea typeface="+mn-ea"/>
                <a:cs typeface="+mn-cs"/>
              </a:rPr>
              <a:t>forty-two</a:t>
            </a:r>
            <a:r>
              <a:rPr lang="en-US" altLang="zh-TW" sz="1200" kern="1200" dirty="0">
                <a:solidFill>
                  <a:schemeClr val="tx1"/>
                </a:solidFill>
                <a:effectLst/>
                <a:latin typeface="+mn-lt"/>
                <a:ea typeface="+mn-ea"/>
                <a:cs typeface="+mn-cs"/>
              </a:rPr>
              <a:t>) relation types.</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Among the sentences, 79.5% of the examples are labeled as None</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TAC</a:t>
            </a:r>
            <a:r>
              <a:rPr lang="zh-TW" altLang="zh-TW" sz="1200" kern="1200" dirty="0">
                <a:solidFill>
                  <a:schemeClr val="tx1"/>
                </a:solidFill>
                <a:effectLst/>
                <a:latin typeface="+mn-lt"/>
                <a:ea typeface="+mn-ea"/>
                <a:cs typeface="+mn-cs"/>
              </a:rPr>
              <a:t>關係提取數據集）包含分類為</a:t>
            </a:r>
            <a:r>
              <a:rPr lang="en-US" altLang="zh-TW" sz="1200" kern="1200" dirty="0">
                <a:solidFill>
                  <a:schemeClr val="tx1"/>
                </a:solidFill>
                <a:effectLst/>
                <a:latin typeface="+mn-lt"/>
                <a:ea typeface="+mn-ea"/>
                <a:cs typeface="+mn-cs"/>
              </a:rPr>
              <a:t>42</a:t>
            </a:r>
            <a:r>
              <a:rPr lang="zh-TW" altLang="zh-TW" sz="1200" kern="1200" dirty="0">
                <a:solidFill>
                  <a:schemeClr val="tx1"/>
                </a:solidFill>
                <a:effectLst/>
                <a:latin typeface="+mn-lt"/>
                <a:ea typeface="+mn-ea"/>
                <a:cs typeface="+mn-cs"/>
              </a:rPr>
              <a:t>個關係類型的</a:t>
            </a:r>
            <a:r>
              <a:rPr lang="en-US" altLang="zh-TW" sz="1200" kern="1200" dirty="0">
                <a:solidFill>
                  <a:schemeClr val="tx1"/>
                </a:solidFill>
                <a:effectLst/>
                <a:latin typeface="+mn-lt"/>
                <a:ea typeface="+mn-ea"/>
                <a:cs typeface="+mn-cs"/>
              </a:rPr>
              <a:t>100,000</a:t>
            </a:r>
            <a:r>
              <a:rPr lang="zh-TW" altLang="zh-TW" sz="1200" kern="1200" dirty="0">
                <a:solidFill>
                  <a:schemeClr val="tx1"/>
                </a:solidFill>
                <a:effectLst/>
                <a:latin typeface="+mn-lt"/>
                <a:ea typeface="+mn-ea"/>
                <a:cs typeface="+mn-cs"/>
              </a:rPr>
              <a:t>多個句子。在這些句子中，有</a:t>
            </a:r>
            <a:r>
              <a:rPr lang="en-US" altLang="zh-TW" sz="1200" kern="1200" dirty="0">
                <a:solidFill>
                  <a:schemeClr val="tx1"/>
                </a:solidFill>
                <a:effectLst/>
                <a:latin typeface="+mn-lt"/>
                <a:ea typeface="+mn-ea"/>
                <a:cs typeface="+mn-cs"/>
              </a:rPr>
              <a:t>79.5</a:t>
            </a:r>
            <a:r>
              <a:rPr lang="zh-TW" altLang="zh-TW" sz="1200" kern="1200" dirty="0">
                <a:solidFill>
                  <a:schemeClr val="tx1"/>
                </a:solidFill>
                <a:effectLst/>
                <a:latin typeface="+mn-lt"/>
                <a:ea typeface="+mn-ea"/>
                <a:cs typeface="+mn-cs"/>
              </a:rPr>
              <a:t>％的示例被標記為“無”</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FF0000"/>
                </a:solidFill>
              </a:rPr>
              <a:t>semi-automatic </a:t>
            </a:r>
            <a:r>
              <a:rPr lang="en-US" altLang="zh-TW" sz="1200" dirty="0">
                <a:solidFill>
                  <a:schemeClr val="tx1"/>
                </a:solidFill>
              </a:rPr>
              <a:t>generate </a:t>
            </a:r>
            <a:r>
              <a:rPr lang="en-US" altLang="zh-TW" sz="1200" kern="1200" dirty="0">
                <a:solidFill>
                  <a:schemeClr val="tx1"/>
                </a:solidFill>
                <a:effectLst/>
                <a:latin typeface="+mn-lt"/>
                <a:ea typeface="+mn-ea"/>
                <a:cs typeface="+mn-cs"/>
              </a:rPr>
              <a:t>270(</a:t>
            </a:r>
            <a:r>
              <a:rPr lang="en-US" altLang="zh-TW" sz="1200" b="0" i="0" kern="1200" dirty="0">
                <a:solidFill>
                  <a:schemeClr val="tx1"/>
                </a:solidFill>
                <a:effectLst/>
                <a:latin typeface="+mn-lt"/>
                <a:ea typeface="+mn-ea"/>
                <a:cs typeface="+mn-cs"/>
              </a:rPr>
              <a:t>two hundred seventy</a:t>
            </a:r>
            <a:r>
              <a:rPr lang="en-US" altLang="zh-TW" sz="1200" kern="1200" dirty="0">
                <a:solidFill>
                  <a:schemeClr val="tx1"/>
                </a:solidFill>
                <a:effectLst/>
                <a:latin typeface="+mn-lt"/>
                <a:ea typeface="+mn-ea"/>
                <a:cs typeface="+mn-cs"/>
              </a:rPr>
              <a:t>) </a:t>
            </a:r>
            <a:r>
              <a:rPr lang="en-US" altLang="zh-TW" sz="1200" dirty="0">
                <a:solidFill>
                  <a:schemeClr val="tx1"/>
                </a:solidFill>
              </a:rPr>
              <a:t>labeling rule</a:t>
            </a:r>
            <a:r>
              <a:rPr lang="en-US" altLang="zh-TW" sz="1200" dirty="0">
                <a:solidFill>
                  <a:srgbClr val="FF0000"/>
                </a:solidFill>
              </a:rPr>
              <a:t>s</a:t>
            </a:r>
            <a:r>
              <a:rPr lang="en-US" altLang="zh-TW" sz="1200" kern="1200" dirty="0">
                <a:solidFill>
                  <a:schemeClr val="tx1"/>
                </a:solidFill>
                <a:effectLst/>
                <a:latin typeface="+mn-lt"/>
                <a:ea typeface="+mn-ea"/>
                <a:cs typeface="+mn-cs"/>
              </a:rPr>
              <a:t> which 1,630(</a:t>
            </a:r>
            <a:r>
              <a:rPr lang="en-US" altLang="zh-TW" sz="1200" b="0" i="0" kern="1200" dirty="0">
                <a:solidFill>
                  <a:schemeClr val="tx1"/>
                </a:solidFill>
                <a:effectLst/>
                <a:latin typeface="+mn-lt"/>
                <a:ea typeface="+mn-ea"/>
                <a:cs typeface="+mn-cs"/>
              </a:rPr>
              <a:t>one thousand six hundred thirty</a:t>
            </a:r>
            <a:r>
              <a:rPr lang="en-US" altLang="zh-TW" sz="1200" kern="1200" dirty="0">
                <a:solidFill>
                  <a:schemeClr val="tx1"/>
                </a:solidFill>
                <a:effectLst/>
                <a:latin typeface="+mn-lt"/>
                <a:ea typeface="+mn-ea"/>
                <a:cs typeface="+mn-cs"/>
              </a:rPr>
              <a:t>) hard-matched sentences in the official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半自動生成 </a:t>
            </a:r>
            <a:r>
              <a:rPr lang="en-US" altLang="zh-TW" sz="1200" kern="1200" dirty="0">
                <a:solidFill>
                  <a:schemeClr val="tx1"/>
                </a:solidFill>
                <a:effectLst/>
                <a:latin typeface="+mn-lt"/>
                <a:ea typeface="+mn-ea"/>
                <a:cs typeface="+mn-cs"/>
              </a:rPr>
              <a:t>270 </a:t>
            </a:r>
            <a:r>
              <a:rPr lang="zh-TW" altLang="en-US" sz="1200" kern="1200" dirty="0">
                <a:solidFill>
                  <a:schemeClr val="tx1"/>
                </a:solidFill>
                <a:effectLst/>
                <a:latin typeface="+mn-lt"/>
                <a:ea typeface="+mn-ea"/>
                <a:cs typeface="+mn-cs"/>
              </a:rPr>
              <a:t>個標籤規則</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其中有</a:t>
            </a:r>
            <a:r>
              <a:rPr lang="en-US" altLang="zh-TW" sz="1200" kern="1200" dirty="0">
                <a:solidFill>
                  <a:schemeClr val="tx1"/>
                </a:solidFill>
                <a:effectLst/>
                <a:latin typeface="+mn-lt"/>
                <a:ea typeface="+mn-ea"/>
                <a:cs typeface="+mn-cs"/>
              </a:rPr>
              <a:t>1,630</a:t>
            </a:r>
            <a:r>
              <a:rPr lang="zh-TW" altLang="zh-TW" sz="1200" kern="1200" dirty="0">
                <a:solidFill>
                  <a:schemeClr val="tx1"/>
                </a:solidFill>
                <a:effectLst/>
                <a:latin typeface="+mn-lt"/>
                <a:ea typeface="+mn-ea"/>
                <a:cs typeface="+mn-cs"/>
              </a:rPr>
              <a:t>個硬匹配句；</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b="1" kern="1200" dirty="0" err="1">
                <a:solidFill>
                  <a:schemeClr val="tx1"/>
                </a:solidFill>
                <a:effectLst/>
                <a:latin typeface="+mn-lt"/>
                <a:ea typeface="+mn-ea"/>
                <a:cs typeface="+mn-cs"/>
              </a:rPr>
              <a:t>SemEval</a:t>
            </a:r>
            <a:r>
              <a:rPr lang="en-US" altLang="zh-TW" sz="1200" kern="1200" dirty="0">
                <a:solidFill>
                  <a:schemeClr val="tx1"/>
                </a:solidFill>
                <a:effectLst/>
                <a:latin typeface="+mn-lt"/>
                <a:ea typeface="+mn-ea"/>
                <a:cs typeface="+mn-cs"/>
              </a:rPr>
              <a:t> 2010 Task 8  contains about 10,000 sentences with 19 relation types, where 17.4% of the sentences are None</a:t>
            </a:r>
          </a:p>
          <a:p>
            <a:r>
              <a:rPr lang="en-US" altLang="zh-TW" sz="1200" kern="1200" dirty="0">
                <a:solidFill>
                  <a:schemeClr val="tx1"/>
                </a:solidFill>
                <a:effectLst/>
                <a:latin typeface="+mn-lt"/>
                <a:ea typeface="+mn-ea"/>
                <a:cs typeface="+mn-cs"/>
              </a:rPr>
              <a:t>(</a:t>
            </a:r>
            <a:r>
              <a:rPr lang="en-US" altLang="zh-TW" b="1" dirty="0" err="1">
                <a:effectLst/>
              </a:rPr>
              <a:t>SemEval</a:t>
            </a:r>
            <a:r>
              <a:rPr lang="en-US" altLang="zh-TW" dirty="0">
                <a:effectLst/>
              </a:rPr>
              <a:t> </a:t>
            </a:r>
            <a:r>
              <a:rPr lang="en-US" altLang="zh-TW" sz="1200" kern="1200" dirty="0">
                <a:solidFill>
                  <a:schemeClr val="tx1"/>
                </a:solidFill>
                <a:effectLst/>
                <a:latin typeface="+mn-lt"/>
                <a:ea typeface="+mn-ea"/>
                <a:cs typeface="+mn-cs"/>
              </a:rPr>
              <a:t>2010 Task 8 </a:t>
            </a:r>
            <a:r>
              <a:rPr lang="zh-TW" altLang="zh-TW" sz="1200" kern="1200" dirty="0">
                <a:solidFill>
                  <a:schemeClr val="tx1"/>
                </a:solidFill>
                <a:effectLst/>
                <a:latin typeface="+mn-lt"/>
                <a:ea typeface="+mn-ea"/>
                <a:cs typeface="+mn-cs"/>
              </a:rPr>
              <a:t>包含約</a:t>
            </a:r>
            <a:r>
              <a:rPr lang="en-US" altLang="zh-TW" sz="1200" kern="1200" dirty="0">
                <a:solidFill>
                  <a:schemeClr val="tx1"/>
                </a:solidFill>
                <a:effectLst/>
                <a:latin typeface="+mn-lt"/>
                <a:ea typeface="+mn-ea"/>
                <a:cs typeface="+mn-cs"/>
              </a:rPr>
              <a:t>10,000</a:t>
            </a:r>
            <a:r>
              <a:rPr lang="zh-TW" altLang="zh-TW" sz="1200" kern="1200" dirty="0">
                <a:solidFill>
                  <a:schemeClr val="tx1"/>
                </a:solidFill>
                <a:effectLst/>
                <a:latin typeface="+mn-lt"/>
                <a:ea typeface="+mn-ea"/>
                <a:cs typeface="+mn-cs"/>
              </a:rPr>
              <a:t>個具有</a:t>
            </a:r>
            <a:r>
              <a:rPr lang="en-US" altLang="zh-TW" sz="1200" kern="1200" dirty="0">
                <a:solidFill>
                  <a:schemeClr val="tx1"/>
                </a:solidFill>
                <a:effectLst/>
                <a:latin typeface="+mn-lt"/>
                <a:ea typeface="+mn-ea"/>
                <a:cs typeface="+mn-cs"/>
              </a:rPr>
              <a:t>19</a:t>
            </a:r>
            <a:r>
              <a:rPr lang="zh-TW" altLang="zh-TW" sz="1200" kern="1200" dirty="0">
                <a:solidFill>
                  <a:schemeClr val="tx1"/>
                </a:solidFill>
                <a:effectLst/>
                <a:latin typeface="+mn-lt"/>
                <a:ea typeface="+mn-ea"/>
                <a:cs typeface="+mn-cs"/>
              </a:rPr>
              <a:t>種關係類型的句子，其中</a:t>
            </a:r>
            <a:r>
              <a:rPr lang="en-US" altLang="zh-TW" sz="1200" kern="1200" dirty="0">
                <a:solidFill>
                  <a:schemeClr val="tx1"/>
                </a:solidFill>
                <a:effectLst/>
                <a:latin typeface="+mn-lt"/>
                <a:ea typeface="+mn-ea"/>
                <a:cs typeface="+mn-cs"/>
              </a:rPr>
              <a:t>17.4</a:t>
            </a:r>
            <a:r>
              <a:rPr lang="zh-TW" altLang="zh-TW" sz="1200" kern="1200" dirty="0">
                <a:solidFill>
                  <a:schemeClr val="tx1"/>
                </a:solidFill>
                <a:effectLst/>
                <a:latin typeface="+mn-lt"/>
                <a:ea typeface="+mn-ea"/>
                <a:cs typeface="+mn-cs"/>
              </a:rPr>
              <a:t>％的句子為</a:t>
            </a:r>
            <a:r>
              <a:rPr lang="en-US" altLang="zh-TW" sz="1200" kern="1200" dirty="0">
                <a:solidFill>
                  <a:schemeClr val="tx1"/>
                </a:solidFill>
                <a:effectLst/>
                <a:latin typeface="+mn-lt"/>
                <a:ea typeface="+mn-ea"/>
                <a:cs typeface="+mn-cs"/>
              </a:rPr>
              <a:t>None</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FF0000"/>
                </a:solidFill>
              </a:rPr>
              <a:t>semi-automatic </a:t>
            </a:r>
            <a:r>
              <a:rPr lang="en-US" altLang="zh-TW" sz="1200" dirty="0">
                <a:solidFill>
                  <a:schemeClr val="tx1"/>
                </a:solidFill>
              </a:rPr>
              <a:t>generate </a:t>
            </a:r>
            <a:r>
              <a:rPr lang="en-US" altLang="zh-TW" sz="1200" kern="1200" dirty="0">
                <a:solidFill>
                  <a:schemeClr val="tx1"/>
                </a:solidFill>
                <a:effectLst/>
                <a:latin typeface="+mn-lt"/>
                <a:ea typeface="+mn-ea"/>
                <a:cs typeface="+mn-cs"/>
              </a:rPr>
              <a:t>164 </a:t>
            </a:r>
            <a:r>
              <a:rPr lang="en-US" altLang="zh-TW" sz="1200" dirty="0">
                <a:solidFill>
                  <a:schemeClr val="tx1"/>
                </a:solidFill>
              </a:rPr>
              <a:t>labeling rule</a:t>
            </a:r>
            <a:r>
              <a:rPr lang="en-US" altLang="zh-TW" sz="1200" dirty="0">
                <a:solidFill>
                  <a:srgbClr val="FF0000"/>
                </a:solidFill>
              </a:rPr>
              <a:t>s</a:t>
            </a:r>
            <a:r>
              <a:rPr lang="en-US" altLang="zh-TW" sz="1200" kern="1200" dirty="0">
                <a:solidFill>
                  <a:schemeClr val="tx1"/>
                </a:solidFill>
                <a:effectLst/>
                <a:latin typeface="+mn-lt"/>
                <a:ea typeface="+mn-ea"/>
                <a:cs typeface="+mn-cs"/>
              </a:rPr>
              <a:t> which 1,454 hard-matched sentences in the official training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半自動生成 </a:t>
            </a:r>
            <a:r>
              <a:rPr lang="en-US" altLang="zh-TW" sz="1200" kern="1200" dirty="0">
                <a:solidFill>
                  <a:schemeClr val="tx1"/>
                </a:solidFill>
                <a:effectLst/>
                <a:latin typeface="+mn-lt"/>
                <a:ea typeface="+mn-ea"/>
                <a:cs typeface="+mn-cs"/>
              </a:rPr>
              <a:t>164 </a:t>
            </a:r>
            <a:r>
              <a:rPr lang="zh-TW" altLang="en-US" sz="1200" kern="1200" dirty="0">
                <a:solidFill>
                  <a:schemeClr val="tx1"/>
                </a:solidFill>
                <a:effectLst/>
                <a:latin typeface="+mn-lt"/>
                <a:ea typeface="+mn-ea"/>
                <a:cs typeface="+mn-cs"/>
              </a:rPr>
              <a:t>個標籤規則</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其中有</a:t>
            </a:r>
            <a:r>
              <a:rPr lang="en-US" altLang="zh-TW" sz="1200" kern="1200" dirty="0">
                <a:solidFill>
                  <a:schemeClr val="tx1"/>
                </a:solidFill>
                <a:effectLst/>
                <a:latin typeface="+mn-lt"/>
                <a:ea typeface="+mn-ea"/>
                <a:cs typeface="+mn-cs"/>
              </a:rPr>
              <a:t>1,454</a:t>
            </a:r>
            <a:r>
              <a:rPr lang="zh-TW" altLang="zh-TW" sz="1200" kern="1200" dirty="0">
                <a:solidFill>
                  <a:schemeClr val="tx1"/>
                </a:solidFill>
                <a:effectLst/>
                <a:latin typeface="+mn-lt"/>
                <a:ea typeface="+mn-ea"/>
                <a:cs typeface="+mn-cs"/>
              </a:rPr>
              <a:t>個硬匹配句；</a:t>
            </a:r>
            <a:r>
              <a:rPr lang="en-US" altLang="zh-TW" sz="1200" kern="1200" dirty="0">
                <a:solidFill>
                  <a:schemeClr val="tx1"/>
                </a:solidFill>
                <a:effectLst/>
                <a:latin typeface="+mn-lt"/>
                <a:ea typeface="+mn-ea"/>
                <a:cs typeface="+mn-cs"/>
              </a:rPr>
              <a:t>)</a:t>
            </a: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22</a:t>
            </a:fld>
            <a:endParaRPr lang="zh-TW" altLang="en-US"/>
          </a:p>
        </p:txBody>
      </p:sp>
    </p:spTree>
    <p:extLst>
      <p:ext uri="{BB962C8B-B14F-4D97-AF65-F5344CB8AC3E}">
        <p14:creationId xmlns:p14="http://schemas.microsoft.com/office/powerpoint/2010/main" val="87079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normAutofit fontScale="55000" lnSpcReduction="20000"/>
              </a:bodyPr>
              <a:lstStyle/>
              <a:p>
                <a:r>
                  <a:rPr lang="en-US" altLang="zh-TW" dirty="0"/>
                  <a:t>Comparison method part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比較方法部分</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Author compare models with rule-based methods , supervised methods and semi-supervised methods . </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將模型與基於規則的方法，監督方法和半監督方法進行比較</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The biggest difference between these three types is that the training data used are different.</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這三類方法最大的不同是使用的訓練資料有所差異</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Bracket  indicates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ɪndə</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kets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the training data used in this method</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括號註記的是該類方法使用的訓練資料。</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b="1" dirty="0"/>
                  <a:t>Rule-based Baseline m</a:t>
                </a:r>
                <a:r>
                  <a:rPr lang="en-US" altLang="zh-TW" dirty="0"/>
                  <a:t>ethods use</a:t>
                </a:r>
                <a14:m>
                  <m:oMath xmlns:m="http://schemas.openxmlformats.org/officeDocument/2006/math">
                    <m:r>
                      <a:rPr lang="zh-TW" altLang="en-US" sz="1200" b="1" i="1" dirty="0" smtClean="0">
                        <a:latin typeface="Cambria Math" panose="02040503050406030204" pitchFamily="18" charset="0"/>
                      </a:rPr>
                      <m:t>  </m:t>
                    </m:r>
                    <m:sSub>
                      <m:sSubPr>
                        <m:ctrlPr>
                          <a:rPr lang="en-US" altLang="zh-TW" sz="1200" b="1" i="1" smtClean="0">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𝒎𝒂𝒕𝒄𝒉𝒆𝒅</m:t>
                        </m:r>
                      </m:sub>
                    </m:sSub>
                  </m:oMath>
                </a14:m>
                <a:r>
                  <a:rPr lang="en-US" altLang="zh-TW" sz="1200" b="1" dirty="0"/>
                  <a:t> </a:t>
                </a:r>
                <a:r>
                  <a:rPr lang="en-US" altLang="zh-TW" sz="1200" dirty="0"/>
                  <a:t>and </a:t>
                </a:r>
                <a14:m>
                  <m:oMath xmlns:m="http://schemas.openxmlformats.org/officeDocument/2006/math">
                    <m:sSub>
                      <m:sSubPr>
                        <m:ctrlPr>
                          <a:rPr lang="en-US" altLang="zh-TW" sz="1200" b="1" i="1">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𝒖𝒏𝒎𝒂𝒕𝒄𝒉𝒆𝒅</m:t>
                        </m:r>
                      </m:sub>
                    </m:sSub>
                  </m:oMath>
                </a14:m>
                <a:r>
                  <a:rPr lang="en-US" altLang="zh-TW" sz="1200" dirty="0"/>
                  <a:t> as training data</a:t>
                </a:r>
                <a:endParaRPr lang="en-US" altLang="zh-TW" sz="1200" kern="1200" dirty="0">
                  <a:solidFill>
                    <a:schemeClr val="tx1"/>
                  </a:solidFill>
                  <a:effectLst/>
                  <a:latin typeface="+mn-lt"/>
                  <a:ea typeface="+mn-ea"/>
                  <a:cs typeface="+mn-cs"/>
                </a:endParaRPr>
              </a:p>
              <a:p>
                <a:r>
                  <a:rPr lang="en-US" altLang="zh-TW" sz="1200" b="1" dirty="0"/>
                  <a:t>(Rule-based Baseline </a:t>
                </a:r>
                <a:r>
                  <a:rPr lang="zh-TW" altLang="en-US" sz="1200" b="1" dirty="0"/>
                  <a:t>方法 使用</a:t>
                </a:r>
                <a14:m>
                  <m:oMath xmlns:m="http://schemas.openxmlformats.org/officeDocument/2006/math">
                    <m:sSub>
                      <m:sSubPr>
                        <m:ctrlPr>
                          <a:rPr lang="en-US" altLang="zh-TW" sz="1200" b="1" i="1" smtClean="0">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𝒎𝒂𝒕𝒄𝒉𝒆𝒅</m:t>
                        </m:r>
                      </m:sub>
                    </m:sSub>
                  </m:oMath>
                </a14:m>
                <a:r>
                  <a:rPr lang="en-US" altLang="zh-TW" sz="1200" b="1" dirty="0"/>
                  <a:t> </a:t>
                </a:r>
                <a:r>
                  <a:rPr lang="zh-TW" altLang="en-US" sz="1200" b="0" dirty="0"/>
                  <a:t>和</a:t>
                </a:r>
                <a:r>
                  <a:rPr lang="en-US" altLang="zh-TW" sz="1200" dirty="0"/>
                  <a:t> </a:t>
                </a:r>
                <a14:m>
                  <m:oMath xmlns:m="http://schemas.openxmlformats.org/officeDocument/2006/math">
                    <m:sSub>
                      <m:sSubPr>
                        <m:ctrlPr>
                          <a:rPr lang="en-US" altLang="zh-TW" sz="1200" b="1" i="1">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𝒖𝒏𝒎𝒂𝒕𝒄𝒉𝒆𝒅</m:t>
                        </m:r>
                      </m:sub>
                    </m:sSub>
                  </m:oMath>
                </a14:m>
                <a:r>
                  <a:rPr lang="en-US" altLang="zh-TW" sz="1200" dirty="0"/>
                  <a:t> </a:t>
                </a:r>
                <a:r>
                  <a:rPr lang="zh-TW" altLang="en-US" sz="1200" dirty="0"/>
                  <a:t>做為訓練資料</a:t>
                </a:r>
                <a:r>
                  <a:rPr lang="en-US" altLang="zh-TW" sz="1200" dirty="0"/>
                  <a:t>)</a:t>
                </a:r>
                <a:endParaRPr lang="en-US" altLang="zh-TW" sz="1200" b="1" dirty="0"/>
              </a:p>
              <a:p>
                <a:pPr marL="534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t>CBOW-</a:t>
                </a:r>
                <a:r>
                  <a:rPr lang="en-US" altLang="zh-TW" sz="1200" dirty="0" err="1"/>
                  <a:t>GloVe</a:t>
                </a:r>
                <a:r>
                  <a:rPr lang="en-US" altLang="zh-TW" sz="1200" dirty="0"/>
                  <a:t>:</a:t>
                </a:r>
                <a:r>
                  <a:rPr lang="zh-TW" altLang="en-US" sz="1200" dirty="0"/>
                  <a:t> </a:t>
                </a:r>
                <a:r>
                  <a:rPr lang="en-US" altLang="zh-TW" sz="1200" dirty="0"/>
                  <a:t> Use  </a:t>
                </a:r>
                <a:r>
                  <a:rPr lang="en-US" altLang="zh-TW" sz="1200" dirty="0" err="1"/>
                  <a:t>GloVe</a:t>
                </a:r>
                <a:r>
                  <a:rPr lang="en-US" altLang="zh-TW" sz="1200" dirty="0"/>
                  <a:t> embeddings to represent a sentence or rule body, which </a:t>
                </a:r>
                <a:r>
                  <a:rPr lang="en-US" altLang="zh-TW" sz="1200" dirty="0">
                    <a:solidFill>
                      <a:srgbClr val="0070C0"/>
                    </a:solidFill>
                  </a:rPr>
                  <a:t>labels a sentence by using its most similar</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sɪməlɚ</a:t>
                </a:r>
                <a:r>
                  <a:rPr lang="en-US" altLang="zh-TW" sz="1200" b="0" i="0" kern="1200" dirty="0">
                    <a:solidFill>
                      <a:schemeClr val="tx1"/>
                    </a:solidFill>
                    <a:effectLst/>
                    <a:latin typeface="+mn-lt"/>
                    <a:ea typeface="+mn-ea"/>
                    <a:cs typeface="+mn-cs"/>
                  </a:rPr>
                  <a:t>]</a:t>
                </a:r>
                <a:r>
                  <a:rPr lang="en-US" altLang="zh-TW" sz="1200" dirty="0">
                    <a:solidFill>
                      <a:srgbClr val="0070C0"/>
                    </a:solidFill>
                  </a:rPr>
                  <a:t> rule</a:t>
                </a:r>
                <a:r>
                  <a:rPr lang="en-US" altLang="zh-TW" sz="1200" dirty="0"/>
                  <a:t>(in cosine distance).</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使用</a:t>
                </a:r>
                <a:r>
                  <a:rPr lang="en-US" altLang="zh-TW" sz="1200" kern="1200" dirty="0" err="1">
                    <a:solidFill>
                      <a:schemeClr val="tx1"/>
                    </a:solidFill>
                    <a:effectLst/>
                    <a:latin typeface="+mn-lt"/>
                    <a:ea typeface="+mn-ea"/>
                    <a:cs typeface="+mn-cs"/>
                  </a:rPr>
                  <a:t>GloVe</a:t>
                </a:r>
                <a:r>
                  <a:rPr lang="zh-TW" altLang="zh-TW" sz="1200" kern="1200" dirty="0">
                    <a:solidFill>
                      <a:schemeClr val="tx1"/>
                    </a:solidFill>
                    <a:effectLst/>
                    <a:latin typeface="+mn-lt"/>
                    <a:ea typeface="+mn-ea"/>
                    <a:cs typeface="+mn-cs"/>
                  </a:rPr>
                  <a:t>嵌入來表示句子或規則主體，並使用與其最相似的規則（餘弦距離）來標記句子。</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534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a:t>BREDS:</a:t>
                </a:r>
                <a:r>
                  <a:rPr lang="zh-TW" altLang="en-US" sz="1200" dirty="0"/>
                  <a:t>  </a:t>
                </a:r>
                <a:r>
                  <a:rPr lang="zh-TW" altLang="zh-TW"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BREDS  is a rule-based bootstrapping method </a:t>
                </a:r>
                <a:endParaRPr lang="en-US" altLang="zh-TW" sz="1200" dirty="0"/>
              </a:p>
              <a:p>
                <a:pPr marL="306000"/>
                <a:r>
                  <a:rPr lang="en-US" altLang="zh-TW" sz="1200" dirty="0"/>
                  <a:t>(</a:t>
                </a:r>
                <a:r>
                  <a:rPr lang="en-US" altLang="zh-TW" sz="1200" b="0" i="0" kern="1200" dirty="0">
                    <a:solidFill>
                      <a:schemeClr val="tx1"/>
                    </a:solidFill>
                    <a:effectLst/>
                    <a:latin typeface="+mn-lt"/>
                    <a:ea typeface="+mn-ea"/>
                    <a:cs typeface="+mn-cs"/>
                  </a:rPr>
                  <a:t>BREDS </a:t>
                </a:r>
                <a:r>
                  <a:rPr lang="zh-TW" altLang="en-US" sz="1200" b="0" i="0" kern="1200" dirty="0">
                    <a:solidFill>
                      <a:schemeClr val="tx1"/>
                    </a:solidFill>
                    <a:effectLst/>
                    <a:latin typeface="+mn-lt"/>
                    <a:ea typeface="+mn-ea"/>
                    <a:cs typeface="+mn-cs"/>
                  </a:rPr>
                  <a:t>是一種基於規則的自舉法</a:t>
                </a:r>
                <a:r>
                  <a:rPr lang="en-US" altLang="zh-TW" sz="1200" dirty="0"/>
                  <a:t>)</a:t>
                </a:r>
              </a:p>
              <a:p>
                <a:pPr marL="306000"/>
                <a:r>
                  <a:rPr lang="en-US" altLang="zh-TW" sz="1200" dirty="0"/>
                  <a:t>Given some entity pairs as seeds,</a:t>
                </a:r>
                <a:r>
                  <a:rPr lang="zh-TW" altLang="en-US" sz="1200" dirty="0"/>
                  <a:t> </a:t>
                </a:r>
                <a:r>
                  <a:rPr lang="en-US" altLang="zh-TW" sz="1200" dirty="0"/>
                  <a:t>it alternates between extracting new rules and new entity pairs.</a:t>
                </a:r>
              </a:p>
              <a:p>
                <a:pPr marL="306000"/>
                <a:r>
                  <a:rPr lang="en-US" altLang="zh-TW" sz="1200" dirty="0"/>
                  <a:t>(</a:t>
                </a:r>
                <a:r>
                  <a:rPr lang="zh-TW" altLang="zh-TW" sz="1200" kern="1200" dirty="0">
                    <a:solidFill>
                      <a:schemeClr val="tx1"/>
                    </a:solidFill>
                    <a:effectLst/>
                    <a:latin typeface="+mn-lt"/>
                    <a:ea typeface="+mn-ea"/>
                    <a:cs typeface="+mn-cs"/>
                  </a:rPr>
                  <a:t>給定一些實體對作為種子，它在提取新規則和新實體對之間交</a:t>
                </a:r>
                <a:r>
                  <a:rPr lang="zh-TW" altLang="en-US" sz="1200" kern="1200" dirty="0">
                    <a:solidFill>
                      <a:schemeClr val="tx1"/>
                    </a:solidFill>
                    <a:effectLst/>
                    <a:latin typeface="+mn-lt"/>
                    <a:ea typeface="+mn-ea"/>
                    <a:cs typeface="+mn-cs"/>
                  </a:rPr>
                  <a:t>互運行</a:t>
                </a:r>
                <a:r>
                  <a:rPr lang="zh-TW" altLang="zh-TW" sz="1200" kern="1200" dirty="0">
                    <a:solidFill>
                      <a:schemeClr val="tx1"/>
                    </a:solidFill>
                    <a:effectLst/>
                    <a:latin typeface="+mn-lt"/>
                    <a:ea typeface="+mn-ea"/>
                    <a:cs typeface="+mn-cs"/>
                  </a:rPr>
                  <a:t>。</a:t>
                </a:r>
                <a:r>
                  <a:rPr lang="en-US" altLang="zh-TW" sz="1200" dirty="0"/>
                  <a:t>)</a:t>
                </a:r>
              </a:p>
              <a:p>
                <a:pPr marL="306000"/>
                <a:endParaRPr lang="en-US" altLang="zh-TW" sz="1200" dirty="0"/>
              </a:p>
              <a:p>
                <a:pPr marL="534600" indent="-228600">
                  <a:buFont typeface="+mj-lt"/>
                  <a:buAutoNum type="arabicPeriod" startAt="3"/>
                </a:pPr>
                <a:r>
                  <a:rPr lang="en-US" altLang="zh-TW" dirty="0"/>
                  <a:t>NRE:  Neural Rule Engine (NRE) is a soft matching method based on neural network.</a:t>
                </a:r>
              </a:p>
              <a:p>
                <a:pPr marL="306000" indent="0">
                  <a:buFont typeface="+mj-lt"/>
                  <a:buNone/>
                </a:pPr>
                <a:r>
                  <a:rPr lang="en-US" altLang="zh-TW" sz="1200" dirty="0"/>
                  <a:t>(Neural Rule Engine (NRE)</a:t>
                </a:r>
                <a:r>
                  <a:rPr lang="zh-TW" altLang="en-US" sz="1200" dirty="0"/>
                  <a:t>是一種基於神經網路的軟匹配方法</a:t>
                </a:r>
                <a:r>
                  <a:rPr lang="en-US" altLang="zh-TW" sz="1200" dirty="0"/>
                  <a:t>.)</a:t>
                </a:r>
              </a:p>
              <a:p>
                <a:pPr marL="306000" indent="0">
                  <a:buFont typeface="+mj-lt"/>
                  <a:buNone/>
                </a:pPr>
                <a:endParaRPr lang="en-US" altLang="zh-TW"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1" dirty="0"/>
                  <a:t>Supervised baseline methods</a:t>
                </a:r>
                <a:r>
                  <a:rPr lang="en-US" altLang="zh-TW" sz="1200" b="1" baseline="0" dirty="0"/>
                  <a:t> </a:t>
                </a:r>
                <a:r>
                  <a:rPr lang="en-US" altLang="zh-TW" dirty="0"/>
                  <a:t>only use</a:t>
                </a:r>
                <a14:m>
                  <m:oMath xmlns:m="http://schemas.openxmlformats.org/officeDocument/2006/math">
                    <m:r>
                      <a:rPr lang="zh-TW" altLang="en-US" sz="1200" b="1" i="1" dirty="0" smtClean="0">
                        <a:latin typeface="Cambria Math" panose="02040503050406030204" pitchFamily="18" charset="0"/>
                      </a:rPr>
                      <m:t>  </m:t>
                    </m:r>
                    <m:sSub>
                      <m:sSubPr>
                        <m:ctrlPr>
                          <a:rPr lang="en-US" altLang="zh-TW" sz="1200" b="1" i="1" smtClean="0">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𝒎𝒂𝒕𝒄𝒉𝒆𝒅</m:t>
                        </m:r>
                      </m:sub>
                    </m:sSub>
                  </m:oMath>
                </a14:m>
                <a:r>
                  <a:rPr lang="en-US" altLang="zh-TW" sz="1200" b="1" dirty="0"/>
                  <a:t> </a:t>
                </a:r>
                <a:r>
                  <a:rPr lang="en-US" altLang="zh-TW" sz="1200" dirty="0"/>
                  <a:t>as training data</a:t>
                </a:r>
                <a:endParaRPr lang="en-US" altLang="zh-TW" sz="1200" kern="1200" dirty="0">
                  <a:solidFill>
                    <a:schemeClr val="tx1"/>
                  </a:solidFill>
                  <a:effectLst/>
                  <a:latin typeface="+mn-lt"/>
                  <a:ea typeface="+mn-ea"/>
                  <a:cs typeface="+mn-cs"/>
                </a:endParaRPr>
              </a:p>
              <a:p>
                <a:pPr marL="0" indent="0">
                  <a:buFont typeface="+mj-lt"/>
                  <a:buNone/>
                </a:pPr>
                <a:endParaRPr lang="en-US" altLang="zh-TW" sz="1200" b="1" dirty="0"/>
              </a:p>
              <a:p>
                <a:pPr marL="536400" indent="-230400">
                  <a:buFont typeface="+mj-lt"/>
                  <a:buAutoNum type="arabicPeriod"/>
                </a:pPr>
                <a:r>
                  <a:rPr lang="en-US" altLang="zh-TW" sz="1200" dirty="0"/>
                  <a:t>PCNN: PCNN is a CNN based RC model.</a:t>
                </a:r>
              </a:p>
              <a:p>
                <a:pPr marL="536400" marR="0" lvl="0" indent="-230400" algn="l" defTabSz="914400" rtl="0" eaLnBrk="1" fontAlgn="auto" latinLnBrk="0" hangingPunct="1">
                  <a:lnSpc>
                    <a:spcPct val="100000"/>
                  </a:lnSpc>
                  <a:spcBef>
                    <a:spcPts val="0"/>
                  </a:spcBef>
                  <a:spcAft>
                    <a:spcPts val="0"/>
                  </a:spcAft>
                  <a:buClrTx/>
                  <a:buSzTx/>
                  <a:buFont typeface="+mj-lt"/>
                  <a:buNone/>
                  <a:tabLst/>
                  <a:defRPr/>
                </a:pPr>
                <a:r>
                  <a:rPr lang="en-US" altLang="zh-TW" sz="1200" dirty="0"/>
                  <a:t>(PCNN </a:t>
                </a:r>
                <a:r>
                  <a:rPr lang="zh-TW" altLang="en-US" sz="1200" dirty="0"/>
                  <a:t>是</a:t>
                </a:r>
                <a:r>
                  <a:rPr lang="en-US" altLang="zh-TW" sz="1200" dirty="0"/>
                  <a:t>CNN based </a:t>
                </a:r>
                <a:r>
                  <a:rPr lang="zh-TW" altLang="en-US" sz="1200" dirty="0"/>
                  <a:t>的關係分類器模型</a:t>
                </a:r>
                <a:r>
                  <a:rPr lang="en-US" altLang="zh-TW" sz="1200" dirty="0"/>
                  <a:t>)</a:t>
                </a:r>
              </a:p>
              <a:p>
                <a:pPr marL="536400" indent="-230400">
                  <a:buFont typeface="+mj-lt"/>
                  <a:buNone/>
                </a:pPr>
                <a:r>
                  <a:rPr lang="en-US" altLang="zh-TW" sz="1200" kern="1200" dirty="0">
                    <a:solidFill>
                      <a:schemeClr val="tx1"/>
                    </a:solidFill>
                    <a:effectLst/>
                    <a:latin typeface="+mn-lt"/>
                    <a:ea typeface="+mn-ea"/>
                    <a:cs typeface="+mn-cs"/>
                  </a:rPr>
                  <a:t>PCNN represents each token using both word embeddings and positional embeddings. </a:t>
                </a:r>
              </a:p>
              <a:p>
                <a:pPr marL="536400" indent="-230400">
                  <a:buFont typeface="+mj-lt"/>
                  <a:buNone/>
                </a:pPr>
                <a:r>
                  <a:rPr lang="en-US" altLang="zh-TW" sz="1200" kern="1200" dirty="0">
                    <a:solidFill>
                      <a:schemeClr val="tx1"/>
                    </a:solidFill>
                    <a:effectLst/>
                    <a:latin typeface="+mn-lt"/>
                    <a:ea typeface="+mn-ea"/>
                    <a:cs typeface="+mn-cs"/>
                  </a:rPr>
                  <a:t>(PCNN</a:t>
                </a:r>
                <a:r>
                  <a:rPr lang="zh-TW" altLang="zh-TW" sz="1200" kern="1200" dirty="0">
                    <a:solidFill>
                      <a:schemeClr val="tx1"/>
                    </a:solidFill>
                    <a:effectLst/>
                    <a:latin typeface="+mn-lt"/>
                    <a:ea typeface="+mn-ea"/>
                    <a:cs typeface="+mn-cs"/>
                  </a:rPr>
                  <a:t>使用單詞嵌入和位置嵌入來表示每個</a:t>
                </a:r>
                <a:r>
                  <a:rPr lang="en-US" altLang="zh-TW" sz="1200" kern="1200" dirty="0">
                    <a:solidFill>
                      <a:schemeClr val="tx1"/>
                    </a:solidFill>
                    <a:effectLst/>
                    <a:latin typeface="+mn-lt"/>
                    <a:ea typeface="+mn-ea"/>
                    <a:cs typeface="+mn-cs"/>
                  </a:rPr>
                  <a:t>token)</a:t>
                </a:r>
              </a:p>
              <a:p>
                <a:pPr marL="0" indent="0">
                  <a:buFont typeface="+mj-lt"/>
                  <a:buNone/>
                </a:pPr>
                <a:endParaRPr lang="en-US" altLang="zh-TW" sz="1200" kern="1200" dirty="0">
                  <a:solidFill>
                    <a:schemeClr val="tx1"/>
                  </a:solidFill>
                  <a:effectLst/>
                  <a:latin typeface="+mn-lt"/>
                  <a:ea typeface="+mn-ea"/>
                  <a:cs typeface="+mn-cs"/>
                </a:endParaRPr>
              </a:p>
              <a:p>
                <a:pPr marL="576000" indent="0">
                  <a:buFont typeface="+mj-lt"/>
                  <a:buNone/>
                </a:pPr>
                <a:r>
                  <a:rPr lang="en-US" altLang="zh-TW" sz="1200" i="1" kern="1200" dirty="0">
                    <a:solidFill>
                      <a:schemeClr val="tx1"/>
                    </a:solidFill>
                    <a:effectLst/>
                    <a:latin typeface="+mn-lt"/>
                    <a:ea typeface="+mn-ea"/>
                    <a:cs typeface="+mn-cs"/>
                  </a:rPr>
                  <a:t>PCNN </a:t>
                </a:r>
                <a:r>
                  <a:rPr lang="zh-TW" altLang="en-US" sz="1200" i="1" kern="1200" dirty="0">
                    <a:solidFill>
                      <a:schemeClr val="tx1"/>
                    </a:solidFill>
                    <a:effectLst/>
                    <a:latin typeface="+mn-lt"/>
                    <a:ea typeface="+mn-ea"/>
                    <a:cs typeface="+mn-cs"/>
                  </a:rPr>
                  <a:t>核心概念</a:t>
                </a:r>
                <a:r>
                  <a:rPr lang="en-US" altLang="zh-TW" sz="1200" i="1" kern="1200" dirty="0">
                    <a:solidFill>
                      <a:schemeClr val="tx1"/>
                    </a:solidFill>
                    <a:effectLst/>
                    <a:latin typeface="+mn-lt"/>
                    <a:ea typeface="+mn-ea"/>
                    <a:cs typeface="+mn-cs"/>
                  </a:rPr>
                  <a:t>:</a:t>
                </a:r>
                <a:r>
                  <a:rPr lang="zh-TW" altLang="en-US" sz="1200" i="1" kern="1200" dirty="0">
                    <a:solidFill>
                      <a:schemeClr val="tx1"/>
                    </a:solidFill>
                    <a:effectLst/>
                    <a:latin typeface="+mn-lt"/>
                    <a:ea typeface="+mn-ea"/>
                    <a:cs typeface="+mn-cs"/>
                  </a:rPr>
                  <a:t> 採用了分段池化操作進行關係擷取。卷積層的輸出結果被頭實體和尾實體分成三部分，最大池化操作相應的在這三個部份上分別進行。</a:t>
                </a:r>
                <a:endParaRPr lang="en-US" altLang="zh-TW" sz="1200" i="1" kern="1200" dirty="0">
                  <a:solidFill>
                    <a:schemeClr val="tx1"/>
                  </a:solidFill>
                  <a:effectLst/>
                  <a:latin typeface="+mn-lt"/>
                  <a:ea typeface="+mn-ea"/>
                  <a:cs typeface="+mn-cs"/>
                </a:endParaRPr>
              </a:p>
              <a:p>
                <a:pPr marL="576000" indent="0">
                  <a:buFont typeface="+mj-lt"/>
                  <a:buNone/>
                </a:pPr>
                <a:r>
                  <a:rPr lang="zh-TW" altLang="en-US" sz="1200" i="1" kern="1200" dirty="0">
                    <a:solidFill>
                      <a:schemeClr val="tx1"/>
                    </a:solidFill>
                    <a:effectLst/>
                    <a:latin typeface="+mn-lt"/>
                    <a:ea typeface="+mn-ea"/>
                    <a:cs typeface="+mn-cs"/>
                  </a:rPr>
                  <a:t>最後將句子向量的三個部分詞化的結果拼接。</a:t>
                </a:r>
                <a:endParaRPr lang="en-US" altLang="zh-TW" sz="1200" i="1" kern="1200" dirty="0">
                  <a:solidFill>
                    <a:schemeClr val="tx1"/>
                  </a:solidFill>
                  <a:effectLst/>
                  <a:latin typeface="+mn-lt"/>
                  <a:ea typeface="+mn-ea"/>
                  <a:cs typeface="+mn-cs"/>
                </a:endParaRPr>
              </a:p>
              <a:p>
                <a:pPr marL="576000" indent="0">
                  <a:buFont typeface="+mj-lt"/>
                  <a:buNone/>
                </a:pPr>
                <a:r>
                  <a:rPr lang="en-US" altLang="zh-TW" sz="1200" i="1" kern="1200" dirty="0">
                    <a:solidFill>
                      <a:schemeClr val="tx1"/>
                    </a:solidFill>
                    <a:effectLst/>
                    <a:latin typeface="+mn-lt"/>
                    <a:ea typeface="+mn-ea"/>
                    <a:cs typeface="+mn-cs"/>
                  </a:rPr>
                  <a:t>s= [</a:t>
                </a:r>
                <a14:m>
                  <m:oMath xmlns:m="http://schemas.openxmlformats.org/officeDocument/2006/math">
                    <m:sSub>
                      <m:sSubPr>
                        <m:ctrlPr>
                          <a:rPr lang="en-US" altLang="zh-TW" sz="1200" i="1" kern="1200" smtClean="0">
                            <a:solidFill>
                              <a:schemeClr val="tx1"/>
                            </a:solidFill>
                            <a:effectLst/>
                            <a:latin typeface="Cambria Math" panose="02040503050406030204" pitchFamily="18" charset="0"/>
                            <a:ea typeface="+mn-ea"/>
                            <a:cs typeface="+mn-cs"/>
                          </a:rPr>
                        </m:ctrlPr>
                      </m:sSubPr>
                      <m:e>
                        <m:r>
                          <a:rPr lang="en-US" altLang="zh-TW" sz="1200" b="0" i="1" kern="1200" smtClean="0">
                            <a:solidFill>
                              <a:schemeClr val="tx1"/>
                            </a:solidFill>
                            <a:effectLst/>
                            <a:latin typeface="Cambria Math" panose="02040503050406030204" pitchFamily="18" charset="0"/>
                            <a:ea typeface="+mn-ea"/>
                            <a:cs typeface="+mn-cs"/>
                          </a:rPr>
                          <m:t>𝑠</m:t>
                        </m:r>
                      </m:e>
                      <m:sub>
                        <m:r>
                          <a:rPr lang="en-US" altLang="zh-TW" sz="1200" b="0" i="1" kern="1200" smtClean="0">
                            <a:solidFill>
                              <a:schemeClr val="tx1"/>
                            </a:solidFill>
                            <a:effectLst/>
                            <a:latin typeface="Cambria Math" panose="02040503050406030204" pitchFamily="18" charset="0"/>
                            <a:ea typeface="+mn-ea"/>
                            <a:cs typeface="+mn-cs"/>
                          </a:rPr>
                          <m:t>1</m:t>
                        </m:r>
                      </m:sub>
                    </m:sSub>
                  </m:oMath>
                </a14:m>
                <a:r>
                  <a:rPr lang="en-US" altLang="zh-TW" sz="1200" i="1" kern="1200" dirty="0">
                    <a:solidFill>
                      <a:schemeClr val="tx1"/>
                    </a:solidFill>
                    <a:effectLst/>
                    <a:latin typeface="+mn-lt"/>
                    <a:ea typeface="+mn-ea"/>
                    <a:cs typeface="+mn-cs"/>
                  </a:rPr>
                  <a:t>;</a:t>
                </a:r>
                <a:r>
                  <a:rPr lang="en-US" altLang="zh-TW" sz="1200" i="1" kern="1200" dirty="0">
                    <a:solidFill>
                      <a:schemeClr val="tx1"/>
                    </a:solidFill>
                    <a:effectLst/>
                    <a:ea typeface="+mn-ea"/>
                    <a:cs typeface="+mn-cs"/>
                  </a:rPr>
                  <a:t> </a:t>
                </a:r>
                <a14:m>
                  <m:oMath xmlns:m="http://schemas.openxmlformats.org/officeDocument/2006/math">
                    <m:sSub>
                      <m:sSubPr>
                        <m:ctrlPr>
                          <a:rPr lang="en-US" altLang="zh-TW" sz="1200" i="1" kern="1200" smtClean="0">
                            <a:solidFill>
                              <a:schemeClr val="tx1"/>
                            </a:solidFill>
                            <a:effectLst/>
                            <a:latin typeface="Cambria Math" panose="02040503050406030204" pitchFamily="18" charset="0"/>
                            <a:ea typeface="+mn-ea"/>
                            <a:cs typeface="+mn-cs"/>
                          </a:rPr>
                        </m:ctrlPr>
                      </m:sSubPr>
                      <m:e>
                        <m:r>
                          <a:rPr lang="en-US" altLang="zh-TW" sz="1200" b="0" i="1" kern="1200" smtClean="0">
                            <a:solidFill>
                              <a:schemeClr val="tx1"/>
                            </a:solidFill>
                            <a:effectLst/>
                            <a:latin typeface="Cambria Math" panose="02040503050406030204" pitchFamily="18" charset="0"/>
                            <a:ea typeface="+mn-ea"/>
                            <a:cs typeface="+mn-cs"/>
                          </a:rPr>
                          <m:t>𝑠</m:t>
                        </m:r>
                      </m:e>
                      <m:sub>
                        <m:r>
                          <a:rPr lang="en-US" altLang="zh-TW" sz="1200" b="0" i="1" kern="1200" smtClean="0">
                            <a:solidFill>
                              <a:schemeClr val="tx1"/>
                            </a:solidFill>
                            <a:effectLst/>
                            <a:latin typeface="Cambria Math" panose="02040503050406030204" pitchFamily="18" charset="0"/>
                            <a:ea typeface="+mn-ea"/>
                            <a:cs typeface="+mn-cs"/>
                          </a:rPr>
                          <m:t>2</m:t>
                        </m:r>
                      </m:sub>
                    </m:sSub>
                  </m:oMath>
                </a14:m>
                <a:r>
                  <a:rPr lang="en-US" altLang="zh-TW" sz="1200" i="1" kern="1200" dirty="0">
                    <a:solidFill>
                      <a:schemeClr val="tx1"/>
                    </a:solidFill>
                    <a:effectLst/>
                    <a:latin typeface="+mn-lt"/>
                    <a:ea typeface="+mn-ea"/>
                    <a:cs typeface="+mn-cs"/>
                  </a:rPr>
                  <a:t>;</a:t>
                </a:r>
                <a:r>
                  <a:rPr lang="en-US" altLang="zh-TW" sz="1200" i="1" kern="1200" dirty="0">
                    <a:solidFill>
                      <a:schemeClr val="tx1"/>
                    </a:solidFill>
                    <a:effectLst/>
                    <a:ea typeface="+mn-ea"/>
                    <a:cs typeface="+mn-cs"/>
                  </a:rPr>
                  <a:t> </a:t>
                </a:r>
                <a14:m>
                  <m:oMath xmlns:m="http://schemas.openxmlformats.org/officeDocument/2006/math">
                    <m:sSub>
                      <m:sSubPr>
                        <m:ctrlPr>
                          <a:rPr lang="en-US" altLang="zh-TW" sz="1200" i="1" kern="1200" smtClean="0">
                            <a:solidFill>
                              <a:schemeClr val="tx1"/>
                            </a:solidFill>
                            <a:effectLst/>
                            <a:latin typeface="Cambria Math" panose="02040503050406030204" pitchFamily="18" charset="0"/>
                            <a:ea typeface="+mn-ea"/>
                            <a:cs typeface="+mn-cs"/>
                          </a:rPr>
                        </m:ctrlPr>
                      </m:sSubPr>
                      <m:e>
                        <m:r>
                          <a:rPr lang="en-US" altLang="zh-TW" sz="1200" b="0" i="1" kern="1200" smtClean="0">
                            <a:solidFill>
                              <a:schemeClr val="tx1"/>
                            </a:solidFill>
                            <a:effectLst/>
                            <a:latin typeface="Cambria Math" panose="02040503050406030204" pitchFamily="18" charset="0"/>
                            <a:ea typeface="+mn-ea"/>
                            <a:cs typeface="+mn-cs"/>
                          </a:rPr>
                          <m:t>𝑠</m:t>
                        </m:r>
                      </m:e>
                      <m:sub>
                        <m:r>
                          <a:rPr lang="en-US" altLang="zh-TW" sz="1200" b="0" i="1" kern="1200" smtClean="0">
                            <a:solidFill>
                              <a:schemeClr val="tx1"/>
                            </a:solidFill>
                            <a:effectLst/>
                            <a:latin typeface="Cambria Math" panose="02040503050406030204" pitchFamily="18" charset="0"/>
                            <a:ea typeface="+mn-ea"/>
                            <a:cs typeface="+mn-cs"/>
                          </a:rPr>
                          <m:t>3</m:t>
                        </m:r>
                      </m:sub>
                    </m:sSub>
                  </m:oMath>
                </a14:m>
                <a:r>
                  <a:rPr lang="en-US" altLang="zh-TW" sz="1200" i="1" kern="1200" dirty="0">
                    <a:solidFill>
                      <a:schemeClr val="tx1"/>
                    </a:solidFill>
                    <a:effectLst/>
                    <a:latin typeface="+mn-lt"/>
                    <a:ea typeface="+mn-ea"/>
                    <a:cs typeface="+mn-cs"/>
                  </a:rPr>
                  <a:t>]</a:t>
                </a:r>
                <a:endParaRPr lang="en-US" altLang="zh-TW" sz="1200" i="1" dirty="0"/>
              </a:p>
              <a:p>
                <a:pPr marL="306000" indent="0">
                  <a:buFont typeface="+mj-lt"/>
                  <a:buNone/>
                </a:pPr>
                <a:endParaRPr lang="en-US" altLang="zh-TW" dirty="0"/>
              </a:p>
              <a:p>
                <a:pPr marL="536400" indent="-230400">
                  <a:buFont typeface="+mj-lt"/>
                  <a:buAutoNum type="arabicPeriod" startAt="2"/>
                </a:pPr>
                <a:r>
                  <a:rPr lang="en-US" altLang="zh-TW" sz="1200" kern="1200" dirty="0">
                    <a:solidFill>
                      <a:schemeClr val="tx1"/>
                    </a:solidFill>
                    <a:latin typeface="+mn-lt"/>
                    <a:ea typeface="+mn-ea"/>
                    <a:cs typeface="+mn-cs"/>
                  </a:rPr>
                  <a:t>LSTM+ATT(LSTM </a:t>
                </a:r>
                <a:r>
                  <a:rPr lang="zh-TW" altLang="en-US" sz="1200" kern="1200" dirty="0">
                    <a:solidFill>
                      <a:schemeClr val="tx1"/>
                    </a:solidFill>
                    <a:latin typeface="+mn-lt"/>
                    <a:ea typeface="+mn-ea"/>
                    <a:cs typeface="+mn-cs"/>
                  </a:rPr>
                  <a:t>加上基於語句級別選擇性注意力機制的神經網路模型</a:t>
                </a:r>
                <a:r>
                  <a:rPr lang="en-US" altLang="zh-TW" sz="1200" kern="1200" dirty="0">
                    <a:solidFill>
                      <a:schemeClr val="tx1"/>
                    </a:solidFill>
                    <a:latin typeface="+mn-lt"/>
                    <a:ea typeface="+mn-ea"/>
                    <a:cs typeface="+mn-cs"/>
                  </a:rPr>
                  <a:t>):</a:t>
                </a:r>
                <a:r>
                  <a:rPr lang="zh-TW" altLang="en-US" sz="1200" kern="1200" dirty="0">
                    <a:solidFill>
                      <a:schemeClr val="tx1"/>
                    </a:solidFill>
                    <a:latin typeface="+mn-lt"/>
                    <a:ea typeface="+mn-ea"/>
                    <a:cs typeface="+mn-cs"/>
                  </a:rPr>
                  <a:t>  </a:t>
                </a:r>
                <a:r>
                  <a:rPr lang="en-US" altLang="zh-TW" sz="1200" dirty="0"/>
                  <a:t>Adopts bi-directional LSTM and attention mechanism</a:t>
                </a:r>
                <a:r>
                  <a:rPr lang="en-US" altLang="zh-TW" sz="1050" dirty="0"/>
                  <a:t>.</a:t>
                </a:r>
                <a:endParaRPr lang="en-US" altLang="zh-TW" sz="1200" kern="1200" dirty="0">
                  <a:solidFill>
                    <a:schemeClr val="tx1"/>
                  </a:solidFill>
                  <a:latin typeface="+mn-lt"/>
                  <a:ea typeface="+mn-ea"/>
                  <a:cs typeface="+mn-cs"/>
                </a:endParaRPr>
              </a:p>
              <a:p>
                <a:pPr marL="536400" indent="-230400">
                  <a:buFont typeface="+mj-lt"/>
                  <a:buNone/>
                </a:pPr>
                <a:r>
                  <a:rPr lang="en-US" altLang="zh-TW" dirty="0"/>
                  <a:t>(</a:t>
                </a:r>
                <a:r>
                  <a:rPr lang="zh-TW" altLang="zh-TW" dirty="0"/>
                  <a:t>採用雙向LSTM和注意機制</a:t>
                </a:r>
                <a:r>
                  <a:rPr lang="zh-TW" altLang="en-US" dirty="0"/>
                  <a:t>的模型</a:t>
                </a:r>
                <a:r>
                  <a:rPr lang="en-US" altLang="zh-TW" dirty="0"/>
                  <a:t>)</a:t>
                </a:r>
              </a:p>
              <a:p>
                <a:pPr marL="0" indent="0">
                  <a:buFont typeface="+mj-lt"/>
                  <a:buNone/>
                </a:pPr>
                <a:endParaRPr lang="en-US" altLang="zh-TW" dirty="0"/>
              </a:p>
              <a:p>
                <a:pPr marL="536400" indent="-230400">
                  <a:buFont typeface="+mj-lt"/>
                  <a:buAutoNum type="arabicPeriod" startAt="3"/>
                </a:pPr>
                <a:r>
                  <a:rPr lang="en-US" altLang="zh-TW" sz="1200" dirty="0"/>
                  <a:t>PA-LSTM: </a:t>
                </a:r>
                <a:r>
                  <a:rPr lang="en-US" altLang="zh-TW" sz="1200" dirty="0">
                    <a:solidFill>
                      <a:srgbClr val="0070C0"/>
                    </a:solidFill>
                  </a:rPr>
                  <a:t>state-of-the-art performance on TACRED</a:t>
                </a:r>
                <a:endParaRPr lang="en-US" altLang="zh-TW" sz="1200" dirty="0"/>
              </a:p>
              <a:p>
                <a:pPr marL="536400" indent="-230400">
                  <a:buFont typeface="+mj-lt"/>
                  <a:buNone/>
                </a:pPr>
                <a:endParaRPr lang="en-US" altLang="zh-TW" sz="1200" dirty="0"/>
              </a:p>
              <a:p>
                <a:pPr marL="536400" indent="-230400">
                  <a:buFont typeface="+mj-lt"/>
                  <a:buAutoNum type="arabicPeriod" startAt="4"/>
                </a:pPr>
                <a:r>
                  <a:rPr lang="en-US" altLang="zh-TW" sz="1200" dirty="0">
                    <a:solidFill>
                      <a:srgbClr val="0070C0"/>
                    </a:solidFill>
                  </a:rPr>
                  <a:t>Data Programming</a:t>
                </a:r>
                <a:r>
                  <a:rPr lang="en-US" altLang="zh-TW" sz="1200" dirty="0"/>
                  <a:t>: Denoises the conflicting rules by learning their accuracy and correlation structures.</a:t>
                </a:r>
                <a:endParaRPr lang="en-US" altLang="zh-TW" sz="1200" dirty="0">
                  <a:solidFill>
                    <a:srgbClr val="0070C0"/>
                  </a:solidFill>
                </a:endParaRPr>
              </a:p>
              <a:p>
                <a:pPr marL="536400" indent="-230400">
                  <a:buFont typeface="+mj-lt"/>
                  <a:buNone/>
                </a:pPr>
                <a:endParaRPr lang="en-US" altLang="zh-TW" dirty="0"/>
              </a:p>
              <a:p>
                <a:pPr marL="536400" indent="-230400">
                  <a:buFont typeface="+mj-lt"/>
                  <a:buAutoNum type="arabicPeriod" startAt="5"/>
                </a:pPr>
                <a:r>
                  <a:rPr lang="en-US" altLang="zh-TW" sz="1200" dirty="0"/>
                  <a:t>LSTM+ATT (</a:t>
                </a:r>
                <a14:m>
                  <m:oMath xmlns:m="http://schemas.openxmlformats.org/officeDocument/2006/math">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𝑆</m:t>
                        </m:r>
                      </m:e>
                      <m:sub>
                        <m:r>
                          <a:rPr lang="en-US" altLang="zh-TW" sz="1200" b="0" i="1" smtClean="0">
                            <a:latin typeface="Cambria Math" panose="02040503050406030204" pitchFamily="18" charset="0"/>
                          </a:rPr>
                          <m:t>𝑚𝑎𝑡𝑐h𝑒𝑑</m:t>
                        </m:r>
                      </m:sub>
                    </m:sSub>
                  </m:oMath>
                </a14:m>
                <a:r>
                  <a:rPr lang="en-US" altLang="zh-TW" sz="1200" dirty="0"/>
                  <a:t> + </a:t>
                </a:r>
                <a14:m>
                  <m:oMath xmlns:m="http://schemas.openxmlformats.org/officeDocument/2006/math">
                    <m:r>
                      <a:rPr lang="el-GR" altLang="zh-TW" sz="1200" i="1" smtClean="0">
                        <a:latin typeface="Cambria Math" panose="02040503050406030204" pitchFamily="18" charset="0"/>
                        <a:ea typeface="Cambria Math" panose="02040503050406030204" pitchFamily="18" charset="0"/>
                      </a:rPr>
                      <m:t>𝛲</m:t>
                    </m:r>
                  </m:oMath>
                </a14:m>
                <a:r>
                  <a:rPr lang="en-US" altLang="zh-TW" sz="1200" dirty="0"/>
                  <a:t>): Also using rules as training data.</a:t>
                </a:r>
                <a:endParaRPr lang="en-US" altLang="zh-TW" dirty="0"/>
              </a:p>
            </p:txBody>
          </p:sp>
        </mc:Choice>
        <mc:Fallback xmlns="">
          <p:sp>
            <p:nvSpPr>
              <p:cNvPr id="3" name="備忘稿版面配置區 2"/>
              <p:cNvSpPr>
                <a:spLocks noGrp="1"/>
              </p:cNvSpPr>
              <p:nvPr>
                <p:ph type="body" idx="1"/>
              </p:nvPr>
            </p:nvSpPr>
            <p:spPr/>
            <p:txBody>
              <a:bodyPr>
                <a:normAutofit fontScale="55000" lnSpcReduction="20000"/>
              </a:bodyPr>
              <a:lstStyle/>
              <a:p>
                <a:r>
                  <a:rPr lang="en-US" altLang="zh-TW" dirty="0"/>
                  <a:t>Comparison method part</a:t>
                </a: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比較方法部分</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Author compare models with rule-based methods , supervised methods and semi-supervised methods . </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將模型與基於規則的方法，監督方法和半監督方法進行比較</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The biggest difference between these three types is that the training data used are different.</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這三類方法最大的不同是使用的訓練資料有所差異</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The Bracket  indicates the training data used in this method</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括號註記的是該類方法使用的訓練資料。</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r>
                  <a:rPr lang="en-US" altLang="zh-TW" sz="1200" b="1" dirty="0"/>
                  <a:t>Rule-based Baseline m</a:t>
                </a:r>
                <a:r>
                  <a:rPr lang="en-US" altLang="zh-TW" dirty="0"/>
                  <a:t>ethods use</a:t>
                </a:r>
                <a:r>
                  <a:rPr lang="zh-TW" altLang="en-US" sz="1200" b="1" i="0" dirty="0">
                    <a:latin typeface="Cambria Math" panose="02040503050406030204" pitchFamily="18" charset="0"/>
                  </a:rPr>
                  <a:t>  </a:t>
                </a:r>
                <a:r>
                  <a:rPr lang="en-US" altLang="zh-TW" sz="1200" b="1" i="0">
                    <a:latin typeface="Cambria Math" panose="02040503050406030204" pitchFamily="18" charset="0"/>
                  </a:rPr>
                  <a:t>𝑺_𝒎𝒂𝒕𝒄𝒉𝒆𝒅</a:t>
                </a:r>
                <a:r>
                  <a:rPr lang="en-US" altLang="zh-TW" sz="1200" b="1" dirty="0"/>
                  <a:t> </a:t>
                </a:r>
                <a:r>
                  <a:rPr lang="en-US" altLang="zh-TW" sz="1200" dirty="0"/>
                  <a:t>and </a:t>
                </a:r>
                <a:r>
                  <a:rPr lang="en-US" altLang="zh-TW" sz="1200" b="1" i="0">
                    <a:latin typeface="Cambria Math" panose="02040503050406030204" pitchFamily="18" charset="0"/>
                  </a:rPr>
                  <a:t>𝑺_𝒖𝒏𝒎𝒂𝒕𝒄𝒉𝒆𝒅</a:t>
                </a:r>
                <a:r>
                  <a:rPr lang="en-US" altLang="zh-TW" sz="1200" dirty="0"/>
                  <a:t> as training data</a:t>
                </a:r>
                <a:endParaRPr lang="en-US" altLang="zh-TW" sz="1200" kern="1200" dirty="0">
                  <a:solidFill>
                    <a:schemeClr val="tx1"/>
                  </a:solidFill>
                  <a:effectLst/>
                  <a:latin typeface="+mn-lt"/>
                  <a:ea typeface="+mn-ea"/>
                  <a:cs typeface="+mn-cs"/>
                </a:endParaRPr>
              </a:p>
              <a:p>
                <a:r>
                  <a:rPr lang="en-US" altLang="zh-TW" sz="1200" b="1" dirty="0"/>
                  <a:t>(Rule-based Baseline </a:t>
                </a:r>
                <a:r>
                  <a:rPr lang="zh-TW" altLang="en-US" sz="1200" b="1" dirty="0"/>
                  <a:t>方法 使用</a:t>
                </a:r>
                <a:r>
                  <a:rPr lang="en-US" altLang="zh-TW" sz="1200" b="1" i="0">
                    <a:latin typeface="Cambria Math" panose="02040503050406030204" pitchFamily="18" charset="0"/>
                  </a:rPr>
                  <a:t>𝑺_𝒎𝒂𝒕𝒄𝒉𝒆𝒅</a:t>
                </a:r>
                <a:r>
                  <a:rPr lang="en-US" altLang="zh-TW" sz="1200" b="1" dirty="0"/>
                  <a:t> </a:t>
                </a:r>
                <a:r>
                  <a:rPr lang="zh-TW" altLang="en-US" sz="1200" b="0" dirty="0"/>
                  <a:t>和</a:t>
                </a:r>
                <a:r>
                  <a:rPr lang="en-US" altLang="zh-TW" sz="1200" dirty="0"/>
                  <a:t> </a:t>
                </a:r>
                <a:r>
                  <a:rPr lang="en-US" altLang="zh-TW" sz="1200" b="1" i="0">
                    <a:latin typeface="Cambria Math" panose="02040503050406030204" pitchFamily="18" charset="0"/>
                  </a:rPr>
                  <a:t>𝑺_𝒖𝒏𝒎𝒂𝒕𝒄𝒉𝒆𝒅</a:t>
                </a:r>
                <a:r>
                  <a:rPr lang="en-US" altLang="zh-TW" sz="1200" dirty="0"/>
                  <a:t> </a:t>
                </a:r>
                <a:r>
                  <a:rPr lang="zh-TW" altLang="en-US" sz="1200" dirty="0"/>
                  <a:t>做為訓練資料</a:t>
                </a:r>
                <a:r>
                  <a:rPr lang="en-US" altLang="zh-TW" sz="1200" dirty="0"/>
                  <a:t>)</a:t>
                </a:r>
                <a:endParaRPr lang="en-US" altLang="zh-TW" sz="1200" b="1" dirty="0"/>
              </a:p>
              <a:p>
                <a:pPr marL="534600" indent="-228600">
                  <a:buFont typeface="+mj-lt"/>
                  <a:buAutoNum type="arabicPeriod"/>
                </a:pPr>
                <a:r>
                  <a:rPr lang="en-US" altLang="zh-TW" sz="1200" dirty="0"/>
                  <a:t>CBOW-</a:t>
                </a:r>
                <a:r>
                  <a:rPr lang="en-US" altLang="zh-TW" sz="1200" dirty="0" err="1"/>
                  <a:t>GloVe</a:t>
                </a:r>
                <a:r>
                  <a:rPr lang="en-US" altLang="zh-TW" sz="1200" dirty="0"/>
                  <a:t>:</a:t>
                </a:r>
                <a:r>
                  <a:rPr lang="zh-TW" altLang="en-US" sz="1200" dirty="0"/>
                  <a:t> </a:t>
                </a:r>
                <a:r>
                  <a:rPr lang="en-US" altLang="zh-TW" sz="1200" dirty="0"/>
                  <a:t> Use  </a:t>
                </a:r>
                <a:r>
                  <a:rPr lang="en-US" altLang="zh-TW" sz="1200" dirty="0" err="1"/>
                  <a:t>GloVe</a:t>
                </a:r>
                <a:r>
                  <a:rPr lang="en-US" altLang="zh-TW" sz="1200" dirty="0"/>
                  <a:t> embeddings to represent a sentence or rule body, which </a:t>
                </a:r>
                <a:r>
                  <a:rPr lang="en-US" altLang="zh-TW" sz="1200" dirty="0">
                    <a:solidFill>
                      <a:srgbClr val="0070C0"/>
                    </a:solidFill>
                  </a:rPr>
                  <a:t>labels a sentence by using its most similar rule</a:t>
                </a:r>
                <a:r>
                  <a:rPr lang="en-US" altLang="zh-TW" sz="1200" dirty="0"/>
                  <a:t>(in cosine distance).</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使用</a:t>
                </a:r>
                <a:r>
                  <a:rPr lang="en-US" altLang="zh-TW" sz="1200" kern="1200" dirty="0" err="1">
                    <a:solidFill>
                      <a:schemeClr val="tx1"/>
                    </a:solidFill>
                    <a:effectLst/>
                    <a:latin typeface="+mn-lt"/>
                    <a:ea typeface="+mn-ea"/>
                    <a:cs typeface="+mn-cs"/>
                  </a:rPr>
                  <a:t>GloVe</a:t>
                </a:r>
                <a:r>
                  <a:rPr lang="zh-TW" altLang="zh-TW" sz="1200" kern="1200" dirty="0">
                    <a:solidFill>
                      <a:schemeClr val="tx1"/>
                    </a:solidFill>
                    <a:effectLst/>
                    <a:latin typeface="+mn-lt"/>
                    <a:ea typeface="+mn-ea"/>
                    <a:cs typeface="+mn-cs"/>
                  </a:rPr>
                  <a:t>嵌入來表示句子或規則主體，並使用與其最相似的規則（餘弦距離）來標記句子。</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534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a:t>BREDS:</a:t>
                </a:r>
                <a:r>
                  <a:rPr lang="zh-TW" altLang="en-US" sz="1200" dirty="0"/>
                  <a:t>  </a:t>
                </a:r>
                <a:r>
                  <a:rPr lang="zh-TW" altLang="zh-TW"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BREDS  is a rule-based bootstrapping method </a:t>
                </a:r>
                <a:endParaRPr lang="en-US" altLang="zh-TW" sz="1200" dirty="0"/>
              </a:p>
              <a:p>
                <a:pPr marL="306000"/>
                <a:r>
                  <a:rPr lang="en-US" altLang="zh-TW" sz="1200" dirty="0"/>
                  <a:t>(</a:t>
                </a:r>
                <a:r>
                  <a:rPr lang="en-US" altLang="zh-TW" sz="1200" b="0" i="0" kern="1200" dirty="0">
                    <a:solidFill>
                      <a:schemeClr val="tx1"/>
                    </a:solidFill>
                    <a:effectLst/>
                    <a:latin typeface="+mn-lt"/>
                    <a:ea typeface="+mn-ea"/>
                    <a:cs typeface="+mn-cs"/>
                  </a:rPr>
                  <a:t>BREDS </a:t>
                </a:r>
                <a:r>
                  <a:rPr lang="zh-TW" altLang="en-US" sz="1200" b="0" i="0" kern="1200" dirty="0">
                    <a:solidFill>
                      <a:schemeClr val="tx1"/>
                    </a:solidFill>
                    <a:effectLst/>
                    <a:latin typeface="+mn-lt"/>
                    <a:ea typeface="+mn-ea"/>
                    <a:cs typeface="+mn-cs"/>
                  </a:rPr>
                  <a:t>是一種基於規則的自舉法</a:t>
                </a:r>
                <a:r>
                  <a:rPr lang="en-US" altLang="zh-TW" sz="1200" dirty="0"/>
                  <a:t>)</a:t>
                </a:r>
              </a:p>
              <a:p>
                <a:pPr marL="306000"/>
                <a:r>
                  <a:rPr lang="en-US" altLang="zh-TW" sz="1200" dirty="0"/>
                  <a:t>Given some entity pairs as seeds,</a:t>
                </a:r>
                <a:r>
                  <a:rPr lang="zh-TW" altLang="en-US" sz="1200" dirty="0"/>
                  <a:t> </a:t>
                </a:r>
                <a:r>
                  <a:rPr lang="en-US" altLang="zh-TW" sz="1200" dirty="0"/>
                  <a:t>it alternates between extracting new rules and new entity pairs.</a:t>
                </a:r>
              </a:p>
              <a:p>
                <a:pPr marL="306000"/>
                <a:r>
                  <a:rPr lang="en-US" altLang="zh-TW" sz="1200" dirty="0"/>
                  <a:t>(</a:t>
                </a:r>
                <a:r>
                  <a:rPr lang="zh-TW" altLang="zh-TW" sz="1200" kern="1200" dirty="0">
                    <a:solidFill>
                      <a:schemeClr val="tx1"/>
                    </a:solidFill>
                    <a:effectLst/>
                    <a:latin typeface="+mn-lt"/>
                    <a:ea typeface="+mn-ea"/>
                    <a:cs typeface="+mn-cs"/>
                  </a:rPr>
                  <a:t>給定一些實體對作為種子，它在提取新規則和新實體對之間交</a:t>
                </a:r>
                <a:r>
                  <a:rPr lang="zh-TW" altLang="en-US" sz="1200" kern="1200" dirty="0">
                    <a:solidFill>
                      <a:schemeClr val="tx1"/>
                    </a:solidFill>
                    <a:effectLst/>
                    <a:latin typeface="+mn-lt"/>
                    <a:ea typeface="+mn-ea"/>
                    <a:cs typeface="+mn-cs"/>
                  </a:rPr>
                  <a:t>互運行</a:t>
                </a:r>
                <a:r>
                  <a:rPr lang="zh-TW" altLang="zh-TW" sz="1200" kern="1200" dirty="0">
                    <a:solidFill>
                      <a:schemeClr val="tx1"/>
                    </a:solidFill>
                    <a:effectLst/>
                    <a:latin typeface="+mn-lt"/>
                    <a:ea typeface="+mn-ea"/>
                    <a:cs typeface="+mn-cs"/>
                  </a:rPr>
                  <a:t>。</a:t>
                </a:r>
                <a:r>
                  <a:rPr lang="en-US" altLang="zh-TW" sz="1200" dirty="0"/>
                  <a:t>)</a:t>
                </a:r>
              </a:p>
              <a:p>
                <a:pPr marL="306000"/>
                <a:endParaRPr lang="en-US" altLang="zh-TW" sz="1200" dirty="0"/>
              </a:p>
              <a:p>
                <a:pPr marL="534600" indent="-228600">
                  <a:buFont typeface="+mj-lt"/>
                  <a:buAutoNum type="arabicPeriod" startAt="3"/>
                </a:pPr>
                <a:r>
                  <a:rPr lang="en-US" altLang="zh-TW" dirty="0"/>
                  <a:t>NRE:  Neural Rule Engine (NRE) is a soft matching method based on neural network.</a:t>
                </a:r>
              </a:p>
              <a:p>
                <a:pPr marL="306000" indent="0">
                  <a:buFont typeface="+mj-lt"/>
                  <a:buNone/>
                </a:pPr>
                <a:r>
                  <a:rPr lang="en-US" altLang="zh-TW" sz="1200" dirty="0"/>
                  <a:t>(Neural Rule Engine (NRE)</a:t>
                </a:r>
                <a:r>
                  <a:rPr lang="zh-TW" altLang="en-US" sz="1200" dirty="0"/>
                  <a:t>是一種基於神經網路的軟匹配方法</a:t>
                </a:r>
                <a:r>
                  <a:rPr lang="en-US" altLang="zh-TW" sz="1200" dirty="0"/>
                  <a:t>.)</a:t>
                </a:r>
              </a:p>
              <a:p>
                <a:pPr marL="306000" indent="0">
                  <a:buFont typeface="+mj-lt"/>
                  <a:buNone/>
                </a:pPr>
                <a:endParaRPr lang="en-US" altLang="zh-TW"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1" dirty="0"/>
                  <a:t>Supervised baseline methods</a:t>
                </a:r>
                <a:r>
                  <a:rPr lang="en-US" altLang="zh-TW" sz="1200" b="1" baseline="0" dirty="0"/>
                  <a:t> </a:t>
                </a:r>
                <a:r>
                  <a:rPr lang="en-US" altLang="zh-TW" dirty="0"/>
                  <a:t>only use</a:t>
                </a:r>
                <a:r>
                  <a:rPr lang="zh-TW" altLang="en-US" sz="1200" b="1" i="0" dirty="0">
                    <a:latin typeface="Cambria Math" panose="02040503050406030204" pitchFamily="18" charset="0"/>
                  </a:rPr>
                  <a:t>  </a:t>
                </a:r>
                <a:r>
                  <a:rPr lang="en-US" altLang="zh-TW" sz="1200" b="1" i="0">
                    <a:latin typeface="Cambria Math" panose="02040503050406030204" pitchFamily="18" charset="0"/>
                  </a:rPr>
                  <a:t>𝑺_𝒎𝒂𝒕𝒄𝒉𝒆𝒅</a:t>
                </a:r>
                <a:r>
                  <a:rPr lang="en-US" altLang="zh-TW" sz="1200" b="1" dirty="0"/>
                  <a:t> </a:t>
                </a:r>
                <a:r>
                  <a:rPr lang="en-US" altLang="zh-TW" sz="1200" dirty="0"/>
                  <a:t>as training data</a:t>
                </a:r>
                <a:endParaRPr lang="en-US" altLang="zh-TW" sz="1200" kern="1200" dirty="0">
                  <a:solidFill>
                    <a:schemeClr val="tx1"/>
                  </a:solidFill>
                  <a:effectLst/>
                  <a:latin typeface="+mn-lt"/>
                  <a:ea typeface="+mn-ea"/>
                  <a:cs typeface="+mn-cs"/>
                </a:endParaRPr>
              </a:p>
              <a:p>
                <a:pPr marL="0" indent="0">
                  <a:buFont typeface="+mj-lt"/>
                  <a:buNone/>
                </a:pPr>
                <a:endParaRPr lang="en-US" altLang="zh-TW" sz="1200" b="1" dirty="0"/>
              </a:p>
              <a:p>
                <a:pPr marL="0" indent="0">
                  <a:buFont typeface="+mj-lt"/>
                  <a:buNone/>
                </a:pPr>
                <a:r>
                  <a:rPr lang="en-US" altLang="zh-TW" sz="1200" dirty="0"/>
                  <a:t>PCNN: PCNN is a CNN based RC model.</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dirty="0"/>
                  <a:t>(PCNN </a:t>
                </a:r>
                <a:r>
                  <a:rPr lang="zh-TW" altLang="en-US" sz="1200" dirty="0"/>
                  <a:t>是</a:t>
                </a:r>
                <a:r>
                  <a:rPr lang="en-US" altLang="zh-TW" sz="1200" dirty="0"/>
                  <a:t>CNN based </a:t>
                </a:r>
                <a:r>
                  <a:rPr lang="zh-TW" altLang="en-US" sz="1200" dirty="0"/>
                  <a:t>的關係分類器模型</a:t>
                </a:r>
                <a:r>
                  <a:rPr lang="en-US" altLang="zh-TW" sz="1200" dirty="0"/>
                  <a:t>)</a:t>
                </a:r>
              </a:p>
              <a:p>
                <a:pPr marL="0" indent="0">
                  <a:buFont typeface="+mj-lt"/>
                  <a:buNone/>
                </a:pPr>
                <a:r>
                  <a:rPr lang="en-US" altLang="zh-TW" sz="1200" kern="1200" dirty="0">
                    <a:solidFill>
                      <a:schemeClr val="tx1"/>
                    </a:solidFill>
                    <a:effectLst/>
                    <a:latin typeface="+mn-lt"/>
                    <a:ea typeface="+mn-ea"/>
                    <a:cs typeface="+mn-cs"/>
                  </a:rPr>
                  <a:t>PCNN represents each token using both word embeddings and positional embeddings. </a:t>
                </a:r>
              </a:p>
              <a:p>
                <a:pPr marL="0" indent="0">
                  <a:buFont typeface="+mj-lt"/>
                  <a:buNone/>
                </a:pPr>
                <a:r>
                  <a:rPr lang="en-US" altLang="zh-TW" sz="1200" kern="1200" dirty="0">
                    <a:solidFill>
                      <a:schemeClr val="tx1"/>
                    </a:solidFill>
                    <a:effectLst/>
                    <a:latin typeface="+mn-lt"/>
                    <a:ea typeface="+mn-ea"/>
                    <a:cs typeface="+mn-cs"/>
                  </a:rPr>
                  <a:t>(PCNN</a:t>
                </a:r>
                <a:r>
                  <a:rPr lang="zh-TW" altLang="zh-TW" sz="1200" kern="1200" dirty="0">
                    <a:solidFill>
                      <a:schemeClr val="tx1"/>
                    </a:solidFill>
                    <a:effectLst/>
                    <a:latin typeface="+mn-lt"/>
                    <a:ea typeface="+mn-ea"/>
                    <a:cs typeface="+mn-cs"/>
                  </a:rPr>
                  <a:t>使用單詞嵌入和位置嵌入來表示每個</a:t>
                </a:r>
                <a:r>
                  <a:rPr lang="en-US" altLang="zh-TW" sz="1200" kern="1200" dirty="0">
                    <a:solidFill>
                      <a:schemeClr val="tx1"/>
                    </a:solidFill>
                    <a:effectLst/>
                    <a:latin typeface="+mn-lt"/>
                    <a:ea typeface="+mn-ea"/>
                    <a:cs typeface="+mn-cs"/>
                  </a:rPr>
                  <a:t>token)</a:t>
                </a:r>
              </a:p>
              <a:p>
                <a:pPr marL="0" indent="0">
                  <a:buFont typeface="+mj-lt"/>
                  <a:buNone/>
                </a:pPr>
                <a:endParaRPr lang="en-US" altLang="zh-TW" sz="1200" kern="1200" dirty="0">
                  <a:solidFill>
                    <a:schemeClr val="tx1"/>
                  </a:solidFill>
                  <a:effectLst/>
                  <a:latin typeface="+mn-lt"/>
                  <a:ea typeface="+mn-ea"/>
                  <a:cs typeface="+mn-cs"/>
                </a:endParaRPr>
              </a:p>
              <a:p>
                <a:pPr marL="288000" indent="0">
                  <a:buFont typeface="+mj-lt"/>
                  <a:buNone/>
                </a:pPr>
                <a:r>
                  <a:rPr lang="en-US" altLang="zh-TW" sz="1200" i="1" kern="1200" dirty="0">
                    <a:solidFill>
                      <a:schemeClr val="tx1"/>
                    </a:solidFill>
                    <a:effectLst/>
                    <a:latin typeface="+mn-lt"/>
                    <a:ea typeface="+mn-ea"/>
                    <a:cs typeface="+mn-cs"/>
                  </a:rPr>
                  <a:t>PCNN </a:t>
                </a:r>
                <a:r>
                  <a:rPr lang="zh-TW" altLang="en-US" sz="1200" i="1" kern="1200" dirty="0">
                    <a:solidFill>
                      <a:schemeClr val="tx1"/>
                    </a:solidFill>
                    <a:effectLst/>
                    <a:latin typeface="+mn-lt"/>
                    <a:ea typeface="+mn-ea"/>
                    <a:cs typeface="+mn-cs"/>
                  </a:rPr>
                  <a:t>核心概念</a:t>
                </a:r>
                <a:r>
                  <a:rPr lang="en-US" altLang="zh-TW" sz="1200" i="1" kern="1200" dirty="0">
                    <a:solidFill>
                      <a:schemeClr val="tx1"/>
                    </a:solidFill>
                    <a:effectLst/>
                    <a:latin typeface="+mn-lt"/>
                    <a:ea typeface="+mn-ea"/>
                    <a:cs typeface="+mn-cs"/>
                  </a:rPr>
                  <a:t>:</a:t>
                </a:r>
                <a:r>
                  <a:rPr lang="zh-TW" altLang="en-US" sz="1200" i="1" kern="1200" dirty="0">
                    <a:solidFill>
                      <a:schemeClr val="tx1"/>
                    </a:solidFill>
                    <a:effectLst/>
                    <a:latin typeface="+mn-lt"/>
                    <a:ea typeface="+mn-ea"/>
                    <a:cs typeface="+mn-cs"/>
                  </a:rPr>
                  <a:t> 採用了分段池化操作進行關係擷取。卷積層的輸出結果被頭實體和尾實體分成三部分，最大池化操作相應的在這三個部份上分別進行。</a:t>
                </a:r>
                <a:endParaRPr lang="en-US" altLang="zh-TW" sz="1200" i="1" kern="1200" dirty="0">
                  <a:solidFill>
                    <a:schemeClr val="tx1"/>
                  </a:solidFill>
                  <a:effectLst/>
                  <a:latin typeface="+mn-lt"/>
                  <a:ea typeface="+mn-ea"/>
                  <a:cs typeface="+mn-cs"/>
                </a:endParaRPr>
              </a:p>
              <a:p>
                <a:pPr marL="288000" indent="0">
                  <a:buFont typeface="+mj-lt"/>
                  <a:buNone/>
                </a:pPr>
                <a:r>
                  <a:rPr lang="zh-TW" altLang="en-US" sz="1200" i="1" kern="1200" dirty="0">
                    <a:solidFill>
                      <a:schemeClr val="tx1"/>
                    </a:solidFill>
                    <a:effectLst/>
                    <a:latin typeface="+mn-lt"/>
                    <a:ea typeface="+mn-ea"/>
                    <a:cs typeface="+mn-cs"/>
                  </a:rPr>
                  <a:t>最後將句子向量的三個部分詞化的結果拼接。</a:t>
                </a:r>
                <a:endParaRPr lang="en-US" altLang="zh-TW" sz="1200" i="1" kern="1200" dirty="0">
                  <a:solidFill>
                    <a:schemeClr val="tx1"/>
                  </a:solidFill>
                  <a:effectLst/>
                  <a:latin typeface="+mn-lt"/>
                  <a:ea typeface="+mn-ea"/>
                  <a:cs typeface="+mn-cs"/>
                </a:endParaRPr>
              </a:p>
              <a:p>
                <a:pPr marL="288000" indent="0">
                  <a:buFont typeface="+mj-lt"/>
                  <a:buNone/>
                </a:pPr>
                <a:r>
                  <a:rPr lang="en-US" altLang="zh-TW" sz="1200" i="1" kern="1200" dirty="0">
                    <a:solidFill>
                      <a:schemeClr val="tx1"/>
                    </a:solidFill>
                    <a:effectLst/>
                    <a:latin typeface="+mn-lt"/>
                    <a:ea typeface="+mn-ea"/>
                    <a:cs typeface="+mn-cs"/>
                  </a:rPr>
                  <a:t>s= [</a:t>
                </a:r>
                <a:r>
                  <a:rPr lang="en-US" altLang="zh-TW" sz="1200" b="0" i="0" kern="1200">
                    <a:solidFill>
                      <a:schemeClr val="tx1"/>
                    </a:solidFill>
                    <a:effectLst/>
                    <a:latin typeface="Cambria Math" panose="02040503050406030204" pitchFamily="18" charset="0"/>
                    <a:ea typeface="+mn-ea"/>
                    <a:cs typeface="+mn-cs"/>
                  </a:rPr>
                  <a:t>𝑠_1</a:t>
                </a:r>
                <a:r>
                  <a:rPr lang="en-US" altLang="zh-TW" sz="1200" i="1" kern="1200" dirty="0">
                    <a:solidFill>
                      <a:schemeClr val="tx1"/>
                    </a:solidFill>
                    <a:effectLst/>
                    <a:latin typeface="+mn-lt"/>
                    <a:ea typeface="+mn-ea"/>
                    <a:cs typeface="+mn-cs"/>
                  </a:rPr>
                  <a:t>;</a:t>
                </a:r>
                <a:r>
                  <a:rPr lang="en-US" altLang="zh-TW" sz="1200" i="1" kern="1200" dirty="0">
                    <a:solidFill>
                      <a:schemeClr val="tx1"/>
                    </a:solidFill>
                    <a:effectLst/>
                    <a:ea typeface="+mn-ea"/>
                    <a:cs typeface="+mn-cs"/>
                  </a:rPr>
                  <a:t> </a:t>
                </a:r>
                <a:r>
                  <a:rPr lang="en-US" altLang="zh-TW" sz="1200" b="0" i="0" kern="1200">
                    <a:solidFill>
                      <a:schemeClr val="tx1"/>
                    </a:solidFill>
                    <a:effectLst/>
                    <a:latin typeface="Cambria Math" panose="02040503050406030204" pitchFamily="18" charset="0"/>
                    <a:ea typeface="+mn-ea"/>
                    <a:cs typeface="+mn-cs"/>
                  </a:rPr>
                  <a:t>𝑠_2</a:t>
                </a:r>
                <a:r>
                  <a:rPr lang="en-US" altLang="zh-TW" sz="1200" i="1" kern="1200" dirty="0">
                    <a:solidFill>
                      <a:schemeClr val="tx1"/>
                    </a:solidFill>
                    <a:effectLst/>
                    <a:latin typeface="+mn-lt"/>
                    <a:ea typeface="+mn-ea"/>
                    <a:cs typeface="+mn-cs"/>
                  </a:rPr>
                  <a:t>;</a:t>
                </a:r>
                <a:r>
                  <a:rPr lang="en-US" altLang="zh-TW" sz="1200" i="1" kern="1200" dirty="0">
                    <a:solidFill>
                      <a:schemeClr val="tx1"/>
                    </a:solidFill>
                    <a:effectLst/>
                    <a:ea typeface="+mn-ea"/>
                    <a:cs typeface="+mn-cs"/>
                  </a:rPr>
                  <a:t> </a:t>
                </a:r>
                <a:r>
                  <a:rPr lang="en-US" altLang="zh-TW" sz="1200" b="0" i="0" kern="1200">
                    <a:solidFill>
                      <a:schemeClr val="tx1"/>
                    </a:solidFill>
                    <a:effectLst/>
                    <a:latin typeface="Cambria Math" panose="02040503050406030204" pitchFamily="18" charset="0"/>
                    <a:ea typeface="+mn-ea"/>
                    <a:cs typeface="+mn-cs"/>
                  </a:rPr>
                  <a:t>𝑠_3</a:t>
                </a:r>
                <a:r>
                  <a:rPr lang="en-US" altLang="zh-TW" sz="1200" i="1" kern="1200" dirty="0">
                    <a:solidFill>
                      <a:schemeClr val="tx1"/>
                    </a:solidFill>
                    <a:effectLst/>
                    <a:latin typeface="+mn-lt"/>
                    <a:ea typeface="+mn-ea"/>
                    <a:cs typeface="+mn-cs"/>
                  </a:rPr>
                  <a:t>]</a:t>
                </a:r>
                <a:endParaRPr lang="en-US" altLang="zh-TW" sz="1200" i="1" dirty="0"/>
              </a:p>
              <a:p>
                <a:pPr marL="306000" indent="0">
                  <a:buFont typeface="+mj-lt"/>
                  <a:buNone/>
                </a:pPr>
                <a:endParaRPr lang="en-US" altLang="zh-TW" dirty="0"/>
              </a:p>
              <a:p>
                <a:pPr marL="0" indent="0">
                  <a:buFont typeface="+mj-lt"/>
                  <a:buNone/>
                </a:pPr>
                <a:r>
                  <a:rPr lang="en-US" altLang="zh-TW" sz="1200" kern="1200" dirty="0">
                    <a:solidFill>
                      <a:schemeClr val="tx1"/>
                    </a:solidFill>
                    <a:latin typeface="+mn-lt"/>
                    <a:ea typeface="+mn-ea"/>
                    <a:cs typeface="+mn-cs"/>
                  </a:rPr>
                  <a:t>LSTM+ATT(LSTM </a:t>
                </a:r>
                <a:r>
                  <a:rPr lang="zh-TW" altLang="en-US" sz="1200" kern="1200" dirty="0">
                    <a:solidFill>
                      <a:schemeClr val="tx1"/>
                    </a:solidFill>
                    <a:latin typeface="+mn-lt"/>
                    <a:ea typeface="+mn-ea"/>
                    <a:cs typeface="+mn-cs"/>
                  </a:rPr>
                  <a:t>加上基於語句級別選擇性注意力機制的神經網路模型</a:t>
                </a:r>
                <a:r>
                  <a:rPr lang="en-US" altLang="zh-TW" sz="1200" kern="1200" dirty="0">
                    <a:solidFill>
                      <a:schemeClr val="tx1"/>
                    </a:solidFill>
                    <a:latin typeface="+mn-lt"/>
                    <a:ea typeface="+mn-ea"/>
                    <a:cs typeface="+mn-cs"/>
                  </a:rPr>
                  <a:t>):</a:t>
                </a:r>
                <a:r>
                  <a:rPr lang="zh-TW" altLang="en-US" sz="1200" kern="1200" dirty="0">
                    <a:solidFill>
                      <a:schemeClr val="tx1"/>
                    </a:solidFill>
                    <a:latin typeface="+mn-lt"/>
                    <a:ea typeface="+mn-ea"/>
                    <a:cs typeface="+mn-cs"/>
                  </a:rPr>
                  <a:t>  </a:t>
                </a:r>
                <a:r>
                  <a:rPr lang="en-US" altLang="zh-TW" sz="1200" dirty="0"/>
                  <a:t>Adopts bi-directional LSTM and attention mechanism</a:t>
                </a:r>
                <a:r>
                  <a:rPr lang="en-US" altLang="zh-TW" sz="1050" dirty="0"/>
                  <a:t>.</a:t>
                </a:r>
                <a:endParaRPr lang="en-US" altLang="zh-TW" sz="1200" kern="1200" dirty="0">
                  <a:solidFill>
                    <a:schemeClr val="tx1"/>
                  </a:solidFill>
                  <a:latin typeface="+mn-lt"/>
                  <a:ea typeface="+mn-ea"/>
                  <a:cs typeface="+mn-cs"/>
                </a:endParaRPr>
              </a:p>
              <a:p>
                <a:pPr marL="0" indent="0">
                  <a:buFont typeface="+mj-lt"/>
                  <a:buNone/>
                </a:pPr>
                <a:r>
                  <a:rPr lang="en-US" altLang="zh-TW" dirty="0"/>
                  <a:t>(</a:t>
                </a:r>
                <a:r>
                  <a:rPr lang="zh-TW" altLang="zh-TW" dirty="0"/>
                  <a:t>採用雙向LSTM和注意機制</a:t>
                </a:r>
                <a:r>
                  <a:rPr lang="zh-TW" altLang="en-US" dirty="0"/>
                  <a:t>的模型</a:t>
                </a:r>
                <a:r>
                  <a:rPr lang="en-US" altLang="zh-TW" dirty="0"/>
                  <a:t>)</a:t>
                </a:r>
              </a:p>
              <a:p>
                <a:pPr marL="0" indent="0">
                  <a:buFont typeface="+mj-lt"/>
                  <a:buNone/>
                </a:pPr>
                <a:endParaRPr lang="en-US" altLang="zh-TW" dirty="0"/>
              </a:p>
              <a:p>
                <a:pPr marL="0" indent="0">
                  <a:buFont typeface="+mj-lt"/>
                  <a:buNone/>
                </a:pPr>
                <a:r>
                  <a:rPr lang="en-US" altLang="zh-TW" sz="1200" dirty="0"/>
                  <a:t>PA-LSTM</a:t>
                </a:r>
              </a:p>
              <a:p>
                <a:pPr marL="0" indent="0">
                  <a:buFont typeface="+mj-lt"/>
                  <a:buNone/>
                </a:pPr>
                <a:endParaRPr lang="en-US" altLang="zh-TW" sz="1200" dirty="0"/>
              </a:p>
              <a:p>
                <a:pPr marL="0" indent="0">
                  <a:buFont typeface="+mj-lt"/>
                  <a:buNone/>
                </a:pPr>
                <a:r>
                  <a:rPr lang="en-US" altLang="zh-TW" sz="1200" dirty="0">
                    <a:solidFill>
                      <a:srgbClr val="0070C0"/>
                    </a:solidFill>
                  </a:rPr>
                  <a:t>Data Programming</a:t>
                </a:r>
              </a:p>
              <a:p>
                <a:pPr marL="0" indent="0">
                  <a:buFont typeface="+mj-lt"/>
                  <a:buNone/>
                </a:pPr>
                <a:endParaRPr lang="en-US" altLang="zh-TW" dirty="0"/>
              </a:p>
              <a:p>
                <a:pPr marL="0" indent="0">
                  <a:buFont typeface="+mj-lt"/>
                  <a:buNone/>
                </a:pPr>
                <a:r>
                  <a:rPr lang="en-US" altLang="zh-TW" sz="1200" dirty="0"/>
                  <a:t>LSTM+ATT (</a:t>
                </a:r>
                <a:r>
                  <a:rPr lang="en-US" altLang="zh-TW" sz="1200" b="0" i="0">
                    <a:latin typeface="Cambria Math" panose="02040503050406030204" pitchFamily="18" charset="0"/>
                  </a:rPr>
                  <a:t>𝑆_𝑚𝑎𝑡𝑐ℎ𝑒𝑑</a:t>
                </a:r>
                <a:r>
                  <a:rPr lang="en-US" altLang="zh-TW" sz="1200" dirty="0"/>
                  <a:t> + </a:t>
                </a:r>
                <a:r>
                  <a:rPr lang="el-GR" altLang="zh-TW" sz="1200" i="0">
                    <a:latin typeface="Cambria Math" panose="02040503050406030204" pitchFamily="18" charset="0"/>
                    <a:ea typeface="Cambria Math" panose="02040503050406030204" pitchFamily="18" charset="0"/>
                  </a:rPr>
                  <a:t>𝛲</a:t>
                </a:r>
                <a:r>
                  <a:rPr lang="en-US" altLang="zh-TW" sz="1200" dirty="0"/>
                  <a:t>): Also using rules as training data.</a:t>
                </a:r>
                <a:endParaRPr lang="en-US" altLang="zh-TW" dirty="0"/>
              </a:p>
              <a:p>
                <a:pPr marL="0" indent="0">
                  <a:buFont typeface="+mj-lt"/>
                  <a:buNone/>
                </a:pPr>
                <a:endParaRPr lang="en-US" altLang="zh-TW" sz="1200" kern="1200" dirty="0">
                  <a:solidFill>
                    <a:schemeClr val="tx1"/>
                  </a:solidFill>
                  <a:latin typeface="+mn-lt"/>
                  <a:ea typeface="+mn-ea"/>
                  <a:cs typeface="+mn-cs"/>
                </a:endParaRPr>
              </a:p>
              <a:p>
                <a:pPr marL="0" indent="0">
                  <a:buFont typeface="+mj-lt"/>
                  <a:buNone/>
                </a:pPr>
                <a:endParaRPr lang="en-US" altLang="zh-TW" sz="1200" kern="1200" dirty="0">
                  <a:solidFill>
                    <a:schemeClr val="tx1"/>
                  </a:solidFill>
                  <a:latin typeface="+mn-lt"/>
                  <a:ea typeface="+mn-ea"/>
                  <a:cs typeface="+mn-cs"/>
                </a:endParaRPr>
              </a:p>
              <a:p>
                <a:pPr marL="0" indent="0">
                  <a:buFont typeface="+mj-lt"/>
                  <a:buNone/>
                </a:pPr>
                <a:endParaRPr lang="en-US" altLang="zh-TW" sz="1200" kern="1200" dirty="0">
                  <a:solidFill>
                    <a:schemeClr val="tx1"/>
                  </a:solidFill>
                  <a:latin typeface="+mn-lt"/>
                  <a:ea typeface="+mn-ea"/>
                  <a:cs typeface="+mn-cs"/>
                </a:endParaRPr>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23</a:t>
            </a:fld>
            <a:endParaRPr lang="zh-TW" altLang="en-US"/>
          </a:p>
        </p:txBody>
      </p:sp>
    </p:spTree>
    <p:extLst>
      <p:ext uri="{BB962C8B-B14F-4D97-AF65-F5344CB8AC3E}">
        <p14:creationId xmlns:p14="http://schemas.microsoft.com/office/powerpoint/2010/main" val="3718170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sz="1200" b="1" dirty="0"/>
                  <a:t>Semi-Supervised baseline methods </a:t>
                </a:r>
                <a:r>
                  <a:rPr lang="en-US" altLang="zh-TW" dirty="0"/>
                  <a:t>use</a:t>
                </a:r>
                <a14:m>
                  <m:oMath xmlns:m="http://schemas.openxmlformats.org/officeDocument/2006/math">
                    <m:r>
                      <a:rPr lang="zh-TW" altLang="en-US" sz="1200" b="1" i="1" dirty="0" smtClean="0">
                        <a:latin typeface="Cambria Math" panose="02040503050406030204" pitchFamily="18" charset="0"/>
                      </a:rPr>
                      <m:t>  </m:t>
                    </m:r>
                    <m:sSub>
                      <m:sSubPr>
                        <m:ctrlPr>
                          <a:rPr lang="en-US" altLang="zh-TW" sz="1200" b="1" i="1" smtClean="0">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𝒎𝒂𝒕𝒄𝒉𝒆𝒅</m:t>
                        </m:r>
                      </m:sub>
                    </m:sSub>
                  </m:oMath>
                </a14:m>
                <a:r>
                  <a:rPr lang="en-US" altLang="zh-TW" sz="1200" b="1" dirty="0"/>
                  <a:t> ,</a:t>
                </a:r>
                <a14:m>
                  <m:oMath xmlns:m="http://schemas.openxmlformats.org/officeDocument/2006/math">
                    <m:sSub>
                      <m:sSubPr>
                        <m:ctrlPr>
                          <a:rPr lang="en-US" altLang="zh-TW" sz="1200" b="1" i="1">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𝒖𝒏𝒎𝒂𝒕𝒄𝒉𝒆𝒅</m:t>
                        </m:r>
                      </m:sub>
                    </m:sSub>
                  </m:oMath>
                </a14:m>
                <a:r>
                  <a:rPr lang="en-US" altLang="zh-TW" sz="1200" dirty="0"/>
                  <a:t> and </a:t>
                </a:r>
                <a14:m>
                  <m:oMath xmlns:m="http://schemas.openxmlformats.org/officeDocument/2006/math">
                    <m:r>
                      <a:rPr lang="el-GR" altLang="zh-TW" sz="1200" b="1" i="1" smtClean="0">
                        <a:latin typeface="Cambria Math" panose="02040503050406030204" pitchFamily="18" charset="0"/>
                        <a:ea typeface="Cambria Math" panose="02040503050406030204" pitchFamily="18" charset="0"/>
                      </a:rPr>
                      <m:t>𝜬</m:t>
                    </m:r>
                  </m:oMath>
                </a14:m>
                <a:r>
                  <a:rPr lang="en-US" altLang="zh-TW" sz="1200" dirty="0"/>
                  <a:t> as training data</a:t>
                </a:r>
                <a:endParaRPr lang="en-US" altLang="zh-TW" sz="1200" kern="1200" dirty="0">
                  <a:solidFill>
                    <a:schemeClr val="tx1"/>
                  </a:solidFill>
                  <a:effectLst/>
                  <a:latin typeface="+mn-lt"/>
                  <a:ea typeface="+mn-ea"/>
                  <a:cs typeface="+mn-cs"/>
                </a:endParaRPr>
              </a:p>
              <a:p>
                <a:r>
                  <a:rPr lang="en-US" altLang="zh-TW" sz="1200" b="1" dirty="0"/>
                  <a:t>(Rule-based Baseline </a:t>
                </a:r>
                <a:r>
                  <a:rPr lang="zh-TW" altLang="en-US" sz="1200" b="1" dirty="0"/>
                  <a:t>方法 使用</a:t>
                </a:r>
                <a14:m>
                  <m:oMath xmlns:m="http://schemas.openxmlformats.org/officeDocument/2006/math">
                    <m:sSub>
                      <m:sSubPr>
                        <m:ctrlPr>
                          <a:rPr lang="en-US" altLang="zh-TW" sz="1200" b="1" i="1" smtClean="0">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𝒎𝒂𝒕𝒄𝒉𝒆𝒅</m:t>
                        </m:r>
                      </m:sub>
                    </m:sSub>
                  </m:oMath>
                </a14:m>
                <a:r>
                  <a:rPr lang="en-US" altLang="zh-TW" sz="1200" b="1" dirty="0"/>
                  <a:t> ,</a:t>
                </a:r>
                <a14:m>
                  <m:oMath xmlns:m="http://schemas.openxmlformats.org/officeDocument/2006/math">
                    <m:sSub>
                      <m:sSubPr>
                        <m:ctrlPr>
                          <a:rPr lang="en-US" altLang="zh-TW" sz="1200" b="1" i="1">
                            <a:latin typeface="Cambria Math" panose="02040503050406030204" pitchFamily="18" charset="0"/>
                          </a:rPr>
                        </m:ctrlPr>
                      </m:sSubPr>
                      <m:e>
                        <m:r>
                          <a:rPr lang="en-US" altLang="zh-TW" sz="1200" b="1" i="1">
                            <a:latin typeface="Cambria Math" panose="02040503050406030204" pitchFamily="18" charset="0"/>
                          </a:rPr>
                          <m:t>𝑺</m:t>
                        </m:r>
                      </m:e>
                      <m:sub>
                        <m:r>
                          <a:rPr lang="en-US" altLang="zh-TW" sz="1200" b="1" i="1">
                            <a:latin typeface="Cambria Math" panose="02040503050406030204" pitchFamily="18" charset="0"/>
                          </a:rPr>
                          <m:t>𝒖𝒏𝒎𝒂𝒕𝒄𝒉𝒆𝒅</m:t>
                        </m:r>
                      </m:sub>
                    </m:sSub>
                  </m:oMath>
                </a14:m>
                <a:r>
                  <a:rPr lang="en-US" altLang="zh-TW" sz="1200" dirty="0"/>
                  <a:t> </a:t>
                </a:r>
                <a:r>
                  <a:rPr lang="zh-TW" altLang="en-US" sz="1200" baseline="0" dirty="0"/>
                  <a:t>和</a:t>
                </a:r>
                <a:r>
                  <a:rPr lang="en-US" altLang="zh-TW" sz="1200" dirty="0"/>
                  <a:t> </a:t>
                </a:r>
                <a14:m>
                  <m:oMath xmlns:m="http://schemas.openxmlformats.org/officeDocument/2006/math">
                    <m:r>
                      <a:rPr lang="el-GR" altLang="zh-TW" sz="1200" b="1" i="1" smtClean="0">
                        <a:latin typeface="Cambria Math" panose="02040503050406030204" pitchFamily="18" charset="0"/>
                        <a:ea typeface="Cambria Math" panose="02040503050406030204" pitchFamily="18" charset="0"/>
                      </a:rPr>
                      <m:t>𝜬</m:t>
                    </m:r>
                  </m:oMath>
                </a14:m>
                <a:r>
                  <a:rPr lang="zh-TW" altLang="en-US" sz="1200" dirty="0"/>
                  <a:t>做為訓練資料</a:t>
                </a:r>
                <a:r>
                  <a:rPr lang="en-US" altLang="zh-TW" sz="1200" dirty="0"/>
                  <a:t>)</a:t>
                </a:r>
                <a:endParaRPr lang="en-US" altLang="zh-TW" sz="1200" b="1" dirty="0"/>
              </a:p>
              <a:p>
                <a:endParaRPr lang="en-US" altLang="zh-TW"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t>Pseudo-Labeling:</a:t>
                </a:r>
                <a:r>
                  <a:rPr lang="zh-TW" altLang="en-US" sz="1200" dirty="0"/>
                  <a:t> </a:t>
                </a:r>
                <a:r>
                  <a:rPr lang="en-US" altLang="zh-TW" sz="1200" dirty="0"/>
                  <a:t> </a:t>
                </a:r>
                <a:r>
                  <a:rPr lang="en-US" altLang="zh-TW" sz="1200" dirty="0">
                    <a:solidFill>
                      <a:srgbClr val="0070C0"/>
                    </a:solidFill>
                  </a:rPr>
                  <a:t>Pseudo-Labels are created for unlabeled data by picking up the class with the maximum predicted probability</a:t>
                </a:r>
                <a:r>
                  <a:rPr lang="en-US" altLang="zh-TW" sz="1200" dirty="0"/>
                  <a:t> and are used as if they are labeled data during training.</a:t>
                </a:r>
              </a:p>
              <a:p>
                <a:pPr marL="3078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dirty="0"/>
                  <a:t>(</a:t>
                </a:r>
                <a:r>
                  <a:rPr lang="zh-TW" altLang="zh-TW" sz="1200" kern="1200" dirty="0">
                    <a:solidFill>
                      <a:schemeClr val="tx1"/>
                    </a:solidFill>
                    <a:effectLst/>
                    <a:latin typeface="+mn-lt"/>
                    <a:ea typeface="+mn-ea"/>
                    <a:cs typeface="+mn-cs"/>
                  </a:rPr>
                  <a:t>偽標籤同時使用標記和未標記的</a:t>
                </a:r>
                <a:r>
                  <a:rPr lang="zh-TW" altLang="en-US" sz="1200" kern="1200" dirty="0">
                    <a:solidFill>
                      <a:schemeClr val="tx1"/>
                    </a:solidFill>
                    <a:effectLst/>
                    <a:latin typeface="+mn-lt"/>
                    <a:ea typeface="+mn-ea"/>
                    <a:cs typeface="+mn-cs"/>
                  </a:rPr>
                  <a:t>資料</a:t>
                </a:r>
                <a:r>
                  <a:rPr lang="zh-TW" altLang="zh-TW" sz="1200" kern="1200" dirty="0">
                    <a:solidFill>
                      <a:schemeClr val="tx1"/>
                    </a:solidFill>
                    <a:effectLst/>
                    <a:latin typeface="+mn-lt"/>
                    <a:ea typeface="+mn-ea"/>
                    <a:cs typeface="+mn-cs"/>
                  </a:rPr>
                  <a:t>訓練網絡。 通過最大的預測概率選擇類別，為未標記的數據創建偽標籤，並且在訓練期間</a:t>
                </a:r>
                <a:r>
                  <a:rPr lang="zh-TW" altLang="en-US" sz="1200" kern="1200" dirty="0">
                    <a:solidFill>
                      <a:schemeClr val="tx1"/>
                    </a:solidFill>
                    <a:effectLst/>
                    <a:latin typeface="+mn-lt"/>
                    <a:ea typeface="+mn-ea"/>
                    <a:cs typeface="+mn-cs"/>
                  </a:rPr>
                  <a:t>使用它們</a:t>
                </a:r>
                <a:r>
                  <a:rPr lang="en-US" altLang="zh-TW" sz="1200" dirty="0"/>
                  <a:t>)</a:t>
                </a:r>
              </a:p>
              <a:p>
                <a:pPr marL="3078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kern="1200" dirty="0">
                    <a:solidFill>
                      <a:schemeClr val="tx1"/>
                    </a:solidFill>
                    <a:effectLst/>
                    <a:latin typeface="+mn-lt"/>
                    <a:ea typeface="+mn-ea"/>
                    <a:cs typeface="+mn-cs"/>
                  </a:rPr>
                  <a:t>Self-Training</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method</a:t>
                </a:r>
                <a:r>
                  <a:rPr lang="en-US" altLang="zh-TW" sz="1200" dirty="0"/>
                  <a:t>.</a:t>
                </a:r>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a:t>Mean-Teacher</a:t>
                </a:r>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err="1"/>
                  <a:t>DualRE</a:t>
                </a:r>
                <a:r>
                  <a:rPr lang="en-US" altLang="zh-TW" sz="1200" dirty="0"/>
                  <a:t> is a joint parameter learning method</a:t>
                </a:r>
              </a:p>
              <a:p>
                <a:pPr marL="3078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1" dirty="0"/>
                  <a:t>Variants of NERO part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05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t>NERO w/o </a:t>
                </a:r>
                <a14:m>
                  <m:oMath xmlns:m="http://schemas.openxmlformats.org/officeDocument/2006/math">
                    <m:sSub>
                      <m:sSubPr>
                        <m:ctrlPr>
                          <a:rPr lang="en-US" altLang="zh-TW" sz="1200" i="1">
                            <a:latin typeface="Cambria Math" panose="02040503050406030204" pitchFamily="18" charset="0"/>
                          </a:rPr>
                        </m:ctrlPr>
                      </m:sSubPr>
                      <m:e>
                        <m:r>
                          <a:rPr lang="en-US" altLang="zh-TW" sz="1200" i="1">
                            <a:latin typeface="Cambria Math" panose="02040503050406030204" pitchFamily="18" charset="0"/>
                          </a:rPr>
                          <m:t>𝑆</m:t>
                        </m:r>
                      </m:e>
                      <m:sub>
                        <m:r>
                          <a:rPr lang="en-US" altLang="zh-TW" sz="1200" i="1">
                            <a:latin typeface="Cambria Math" panose="02040503050406030204" pitchFamily="18" charset="0"/>
                          </a:rPr>
                          <m:t>𝑢𝑛𝑚𝑎𝑡𝑐h𝑒𝑑</m:t>
                        </m:r>
                      </m:sub>
                    </m:sSub>
                  </m:oMath>
                </a14:m>
                <a:r>
                  <a:rPr lang="en-US" altLang="zh-TW" sz="1200" dirty="0"/>
                  <a:t>  </a:t>
                </a:r>
                <a:r>
                  <a:rPr lang="en-US" altLang="zh-TW" dirty="0"/>
                  <a:t>is equivalent</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ɪˋkwɪvələnt</a:t>
                </a:r>
                <a:r>
                  <a:rPr lang="en-US" altLang="zh-TW" sz="1200" b="0" i="0" kern="1200" dirty="0">
                    <a:solidFill>
                      <a:schemeClr val="tx1"/>
                    </a:solidFill>
                    <a:effectLst/>
                    <a:latin typeface="+mn-lt"/>
                    <a:ea typeface="+mn-ea"/>
                    <a:cs typeface="+mn-cs"/>
                  </a:rPr>
                  <a:t>]</a:t>
                </a:r>
                <a:r>
                  <a:rPr lang="en-US" altLang="zh-TW" dirty="0"/>
                  <a:t> to a supervised method</a:t>
                </a:r>
                <a:endParaRPr lang="en-US" altLang="zh-TW" sz="1200" dirty="0"/>
              </a:p>
              <a:p>
                <a:pPr marL="536400" indent="-228600">
                  <a:buFont typeface="+mj-lt"/>
                  <a:buAutoNum type="arabicPeriod"/>
                </a:pPr>
                <a:r>
                  <a:rPr lang="en-US" altLang="zh-TW" sz="1200" dirty="0"/>
                  <a:t>NERO-SRM </a:t>
                </a:r>
                <a:r>
                  <a:rPr lang="en-US" altLang="zh-TW" sz="1200" dirty="0">
                    <a:solidFill>
                      <a:srgbClr val="FF0000"/>
                    </a:solidFill>
                  </a:rPr>
                  <a:t>uses the soft rule matcher (SRM) to make predictions</a:t>
                </a:r>
                <a:r>
                  <a:rPr lang="en-US" altLang="zh-TW" sz="1200" dirty="0"/>
                  <a:t> relations</a:t>
                </a:r>
              </a:p>
              <a:p>
                <a:pPr marL="536400" indent="-228600">
                  <a:buFont typeface="+mj-lt"/>
                  <a:buAutoNum type="arabicPeriod"/>
                </a:pPr>
                <a:r>
                  <a:rPr lang="en-US" altLang="zh-TW" sz="1200" dirty="0"/>
                  <a:t>NERO</a:t>
                </a:r>
                <a:endParaRPr lang="zh-TW" altLang="en-US" dirty="0"/>
              </a:p>
            </p:txBody>
          </p:sp>
        </mc:Choice>
        <mc:Fallback xmlns="">
          <p:sp>
            <p:nvSpPr>
              <p:cNvPr id="3" name="備忘稿版面配置區 2"/>
              <p:cNvSpPr>
                <a:spLocks noGrp="1"/>
              </p:cNvSpPr>
              <p:nvPr>
                <p:ph type="body" idx="1"/>
              </p:nvPr>
            </p:nvSpPr>
            <p:spPr/>
            <p:txBody>
              <a:bodyPr/>
              <a:lstStyle/>
              <a:p>
                <a:r>
                  <a:rPr lang="en-US" altLang="zh-TW" sz="1200" b="1" dirty="0"/>
                  <a:t>Semi-Supervised baseline methods </a:t>
                </a:r>
                <a:r>
                  <a:rPr lang="en-US" altLang="zh-TW" dirty="0"/>
                  <a:t>use</a:t>
                </a:r>
                <a:r>
                  <a:rPr lang="zh-TW" altLang="en-US" sz="1200" b="1" i="0" dirty="0">
                    <a:latin typeface="Cambria Math" panose="02040503050406030204" pitchFamily="18" charset="0"/>
                  </a:rPr>
                  <a:t>  </a:t>
                </a:r>
                <a:r>
                  <a:rPr lang="en-US" altLang="zh-TW" sz="1200" b="1" i="0">
                    <a:latin typeface="Cambria Math" panose="02040503050406030204" pitchFamily="18" charset="0"/>
                  </a:rPr>
                  <a:t>𝑺_𝒎𝒂𝒕𝒄𝒉𝒆𝒅</a:t>
                </a:r>
                <a:r>
                  <a:rPr lang="en-US" altLang="zh-TW" sz="1200" b="1" dirty="0"/>
                  <a:t> ,</a:t>
                </a:r>
                <a:r>
                  <a:rPr lang="en-US" altLang="zh-TW" sz="1200" b="1" i="0">
                    <a:latin typeface="Cambria Math" panose="02040503050406030204" pitchFamily="18" charset="0"/>
                  </a:rPr>
                  <a:t>𝑺_𝒖𝒏𝒎𝒂𝒕𝒄𝒉𝒆𝒅</a:t>
                </a:r>
                <a:r>
                  <a:rPr lang="en-US" altLang="zh-TW" sz="1200" dirty="0"/>
                  <a:t> and </a:t>
                </a:r>
                <a:r>
                  <a:rPr lang="el-GR" altLang="zh-TW" sz="1200" b="1" i="0">
                    <a:latin typeface="Cambria Math" panose="02040503050406030204" pitchFamily="18" charset="0"/>
                    <a:ea typeface="Cambria Math" panose="02040503050406030204" pitchFamily="18" charset="0"/>
                  </a:rPr>
                  <a:t>𝜬</a:t>
                </a:r>
                <a:r>
                  <a:rPr lang="en-US" altLang="zh-TW" sz="1200" dirty="0"/>
                  <a:t> as training data</a:t>
                </a:r>
                <a:endParaRPr lang="en-US" altLang="zh-TW" sz="1200" kern="1200" dirty="0">
                  <a:solidFill>
                    <a:schemeClr val="tx1"/>
                  </a:solidFill>
                  <a:effectLst/>
                  <a:latin typeface="+mn-lt"/>
                  <a:ea typeface="+mn-ea"/>
                  <a:cs typeface="+mn-cs"/>
                </a:endParaRPr>
              </a:p>
              <a:p>
                <a:r>
                  <a:rPr lang="en-US" altLang="zh-TW" sz="1200" b="1" dirty="0"/>
                  <a:t>(Rule-based Baseline </a:t>
                </a:r>
                <a:r>
                  <a:rPr lang="zh-TW" altLang="en-US" sz="1200" b="1" dirty="0"/>
                  <a:t>方法 使用</a:t>
                </a:r>
                <a:r>
                  <a:rPr lang="en-US" altLang="zh-TW" sz="1200" b="1" i="0">
                    <a:latin typeface="Cambria Math" panose="02040503050406030204" pitchFamily="18" charset="0"/>
                  </a:rPr>
                  <a:t>𝑺_𝒎𝒂𝒕𝒄𝒉𝒆𝒅</a:t>
                </a:r>
                <a:r>
                  <a:rPr lang="en-US" altLang="zh-TW" sz="1200" b="1" dirty="0"/>
                  <a:t> ,</a:t>
                </a:r>
                <a:r>
                  <a:rPr lang="en-US" altLang="zh-TW" sz="1200" b="1" i="0">
                    <a:latin typeface="Cambria Math" panose="02040503050406030204" pitchFamily="18" charset="0"/>
                  </a:rPr>
                  <a:t>𝑺_𝒖𝒏𝒎𝒂𝒕𝒄𝒉𝒆𝒅</a:t>
                </a:r>
                <a:r>
                  <a:rPr lang="en-US" altLang="zh-TW" sz="1200" dirty="0"/>
                  <a:t> </a:t>
                </a:r>
                <a:r>
                  <a:rPr lang="zh-TW" altLang="en-US" sz="1200" baseline="0" dirty="0"/>
                  <a:t>和</a:t>
                </a:r>
                <a:r>
                  <a:rPr lang="en-US" altLang="zh-TW" sz="1200" dirty="0"/>
                  <a:t> </a:t>
                </a:r>
                <a:r>
                  <a:rPr lang="el-GR" altLang="zh-TW" sz="1200" b="1" i="0">
                    <a:latin typeface="Cambria Math" panose="02040503050406030204" pitchFamily="18" charset="0"/>
                    <a:ea typeface="Cambria Math" panose="02040503050406030204" pitchFamily="18" charset="0"/>
                  </a:rPr>
                  <a:t>𝜬</a:t>
                </a:r>
                <a:r>
                  <a:rPr lang="zh-TW" altLang="en-US" sz="1200" dirty="0"/>
                  <a:t>做為訓練資料</a:t>
                </a:r>
                <a:r>
                  <a:rPr lang="en-US" altLang="zh-TW" sz="1200" dirty="0"/>
                  <a:t>)</a:t>
                </a:r>
                <a:endParaRPr lang="en-US" altLang="zh-TW" sz="1200" b="1" dirty="0"/>
              </a:p>
              <a:p>
                <a:endParaRPr lang="en-US" altLang="zh-TW"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t>Pseudo-Labeling:</a:t>
                </a:r>
                <a:r>
                  <a:rPr lang="zh-TW" altLang="en-US" sz="1200" dirty="0"/>
                  <a:t> </a:t>
                </a:r>
                <a:r>
                  <a:rPr lang="en-US" altLang="zh-TW" sz="1200" dirty="0"/>
                  <a:t> </a:t>
                </a:r>
                <a:r>
                  <a:rPr lang="en-US" altLang="zh-TW" sz="1200" dirty="0">
                    <a:solidFill>
                      <a:srgbClr val="0070C0"/>
                    </a:solidFill>
                  </a:rPr>
                  <a:t>Pseudo-Labels are created for unlabeled data by picking up the class with the maximum predicted probability</a:t>
                </a:r>
                <a:r>
                  <a:rPr lang="en-US" altLang="zh-TW" sz="1200" dirty="0"/>
                  <a:t> and are used as if they are labeled data during training.</a:t>
                </a:r>
              </a:p>
              <a:p>
                <a:pPr marL="3078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dirty="0"/>
                  <a:t>(</a:t>
                </a:r>
                <a:r>
                  <a:rPr lang="zh-TW" altLang="zh-TW" sz="1200" kern="1200" dirty="0">
                    <a:solidFill>
                      <a:schemeClr val="tx1"/>
                    </a:solidFill>
                    <a:effectLst/>
                    <a:latin typeface="+mn-lt"/>
                    <a:ea typeface="+mn-ea"/>
                    <a:cs typeface="+mn-cs"/>
                  </a:rPr>
                  <a:t>偽標籤同時使用標記和未標記的</a:t>
                </a:r>
                <a:r>
                  <a:rPr lang="zh-TW" altLang="en-US" sz="1200" kern="1200" dirty="0">
                    <a:solidFill>
                      <a:schemeClr val="tx1"/>
                    </a:solidFill>
                    <a:effectLst/>
                    <a:latin typeface="+mn-lt"/>
                    <a:ea typeface="+mn-ea"/>
                    <a:cs typeface="+mn-cs"/>
                  </a:rPr>
                  <a:t>資料</a:t>
                </a:r>
                <a:r>
                  <a:rPr lang="zh-TW" altLang="zh-TW" sz="1200" kern="1200" dirty="0">
                    <a:solidFill>
                      <a:schemeClr val="tx1"/>
                    </a:solidFill>
                    <a:effectLst/>
                    <a:latin typeface="+mn-lt"/>
                    <a:ea typeface="+mn-ea"/>
                    <a:cs typeface="+mn-cs"/>
                  </a:rPr>
                  <a:t>訓練網絡。 通過最大的預測概率選擇類別，為未標記的數據創建偽標籤，並且在訓練期間</a:t>
                </a:r>
                <a:r>
                  <a:rPr lang="zh-TW" altLang="en-US" sz="1200" kern="1200" dirty="0">
                    <a:solidFill>
                      <a:schemeClr val="tx1"/>
                    </a:solidFill>
                    <a:effectLst/>
                    <a:latin typeface="+mn-lt"/>
                    <a:ea typeface="+mn-ea"/>
                    <a:cs typeface="+mn-cs"/>
                  </a:rPr>
                  <a:t>使用它們</a:t>
                </a:r>
                <a:r>
                  <a:rPr lang="en-US" altLang="zh-TW" sz="1200" dirty="0"/>
                  <a:t>)</a:t>
                </a:r>
              </a:p>
              <a:p>
                <a:pPr marL="3078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kern="1200" dirty="0">
                    <a:solidFill>
                      <a:schemeClr val="tx1"/>
                    </a:solidFill>
                    <a:effectLst/>
                    <a:latin typeface="+mn-lt"/>
                    <a:ea typeface="+mn-ea"/>
                    <a:cs typeface="+mn-cs"/>
                  </a:rPr>
                  <a:t>Self-Training</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method</a:t>
                </a:r>
                <a:r>
                  <a:rPr lang="en-US" altLang="zh-TW" sz="1200" dirty="0"/>
                  <a:t>.</a:t>
                </a:r>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a:t>Mean-Teacher</a:t>
                </a:r>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endParaRPr lang="en-US" altLang="zh-TW" sz="120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dirty="0" err="1"/>
                  <a:t>DualRE</a:t>
                </a:r>
                <a:r>
                  <a:rPr lang="en-US" altLang="zh-TW" sz="1200" dirty="0"/>
                  <a:t> is a joint parameter learning method</a:t>
                </a:r>
              </a:p>
              <a:p>
                <a:pPr marL="3078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1" dirty="0"/>
                  <a:t>Variants of NERO part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050" dirty="0"/>
              </a:p>
              <a:p>
                <a:pPr marL="5364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t>NERO w/o </a:t>
                </a:r>
                <a:r>
                  <a:rPr lang="en-US" altLang="zh-TW" sz="1200" i="0">
                    <a:latin typeface="Cambria Math" panose="02040503050406030204" pitchFamily="18" charset="0"/>
                  </a:rPr>
                  <a:t>𝑆_𝑢𝑛𝑚𝑎𝑡𝑐ℎ𝑒𝑑</a:t>
                </a:r>
                <a:r>
                  <a:rPr lang="en-US" altLang="zh-TW" sz="1200" dirty="0"/>
                  <a:t>  </a:t>
                </a:r>
                <a:r>
                  <a:rPr lang="en-US" altLang="zh-TW" dirty="0"/>
                  <a:t>is equivalent</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ɪˋkwɪvələnt</a:t>
                </a:r>
                <a:r>
                  <a:rPr lang="en-US" altLang="zh-TW" sz="1200" b="0" i="0" kern="1200" dirty="0">
                    <a:solidFill>
                      <a:schemeClr val="tx1"/>
                    </a:solidFill>
                    <a:effectLst/>
                    <a:latin typeface="+mn-lt"/>
                    <a:ea typeface="+mn-ea"/>
                    <a:cs typeface="+mn-cs"/>
                  </a:rPr>
                  <a:t>]</a:t>
                </a:r>
                <a:r>
                  <a:rPr lang="en-US" altLang="zh-TW" dirty="0"/>
                  <a:t> to a supervised method</a:t>
                </a:r>
                <a:endParaRPr lang="en-US" altLang="zh-TW" sz="1200" dirty="0"/>
              </a:p>
              <a:p>
                <a:pPr marL="536400" indent="-228600">
                  <a:buFont typeface="+mj-lt"/>
                  <a:buAutoNum type="arabicPeriod"/>
                </a:pPr>
                <a:r>
                  <a:rPr lang="en-US" altLang="zh-TW" sz="1200" dirty="0"/>
                  <a:t>NERO-SRM </a:t>
                </a:r>
                <a:r>
                  <a:rPr lang="en-US" altLang="zh-TW" sz="1200" dirty="0">
                    <a:solidFill>
                      <a:srgbClr val="FF0000"/>
                    </a:solidFill>
                  </a:rPr>
                  <a:t>uses the soft rule matcher (SRM) to make predictions</a:t>
                </a:r>
                <a:r>
                  <a:rPr lang="en-US" altLang="zh-TW" sz="1200" dirty="0"/>
                  <a:t> relations</a:t>
                </a:r>
              </a:p>
              <a:p>
                <a:pPr marL="536400" indent="-228600">
                  <a:buFont typeface="+mj-lt"/>
                  <a:buAutoNum type="arabicPeriod"/>
                </a:pPr>
                <a:r>
                  <a:rPr lang="en-US" altLang="zh-TW" sz="1200" dirty="0"/>
                  <a:t>NERO</a:t>
                </a:r>
                <a:endParaRPr lang="zh-TW" altLang="en-US" dirty="0"/>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24</a:t>
            </a:fld>
            <a:endParaRPr lang="zh-TW" altLang="en-US"/>
          </a:p>
        </p:txBody>
      </p:sp>
    </p:spTree>
    <p:extLst>
      <p:ext uri="{BB962C8B-B14F-4D97-AF65-F5344CB8AC3E}">
        <p14:creationId xmlns:p14="http://schemas.microsoft.com/office/powerpoint/2010/main" val="26046994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Embedding layer training</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t>Use pre-trained Glove embeddings to initialize the word embeddings and fine-tune them during training.</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Relation Classifier and Soft Rule Matcher training </a:t>
            </a:r>
            <a:r>
              <a:rPr lang="en-US" altLang="zh-TW" dirty="0"/>
              <a:t>hyperparameters are as follows.</a:t>
            </a:r>
            <a:endParaRPr lang="en-US" altLang="zh-TW" sz="1200" dirty="0">
              <a:solidFill>
                <a:schemeClr val="tx1"/>
              </a:solidFill>
            </a:endParaRPr>
          </a:p>
          <a:p>
            <a:pPr marL="306000"/>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25</a:t>
            </a:fld>
            <a:endParaRPr lang="zh-TW" altLang="en-US"/>
          </a:p>
        </p:txBody>
      </p:sp>
    </p:spTree>
    <p:extLst>
      <p:ext uri="{BB962C8B-B14F-4D97-AF65-F5344CB8AC3E}">
        <p14:creationId xmlns:p14="http://schemas.microsoft.com/office/powerpoint/2010/main" val="21207434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en-US" altLang="zh-TW" sz="1200" kern="1200" dirty="0">
                <a:solidFill>
                  <a:schemeClr val="tx1"/>
                </a:solidFill>
                <a:effectLst/>
                <a:latin typeface="+mn-lt"/>
                <a:ea typeface="+mn-ea"/>
                <a:cs typeface="+mn-cs"/>
              </a:rPr>
              <a:t>Hard-matching with rules achieves a high precision (85% on TACRED) but suffers from the low-recall problem due to its failure in matching instances with similar meanings (only 11.4% on TACRED).</a:t>
            </a:r>
            <a:endParaRPr lang="zh-TW" altLang="zh-TW" sz="1200" kern="1200" dirty="0">
              <a:solidFill>
                <a:schemeClr val="tx1"/>
              </a:solidFill>
              <a:effectLst/>
              <a:latin typeface="+mn-lt"/>
              <a:ea typeface="+mn-ea"/>
              <a:cs typeface="+mn-cs"/>
            </a:endParaRPr>
          </a:p>
          <a:p>
            <a:pPr marL="2304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與規則的硬匹配可實現較高的精度（</a:t>
            </a:r>
            <a:r>
              <a:rPr lang="en-US" altLang="zh-TW" sz="1200" kern="1200" dirty="0">
                <a:solidFill>
                  <a:schemeClr val="tx1"/>
                </a:solidFill>
                <a:effectLst/>
                <a:latin typeface="+mn-lt"/>
                <a:ea typeface="+mn-ea"/>
                <a:cs typeface="+mn-cs"/>
              </a:rPr>
              <a:t>TACRED</a:t>
            </a:r>
            <a:r>
              <a:rPr lang="zh-TW" altLang="zh-TW" sz="1200" kern="1200" dirty="0">
                <a:solidFill>
                  <a:schemeClr val="tx1"/>
                </a:solidFill>
                <a:effectLst/>
                <a:latin typeface="+mn-lt"/>
                <a:ea typeface="+mn-ea"/>
                <a:cs typeface="+mn-cs"/>
              </a:rPr>
              <a:t>上為</a:t>
            </a:r>
            <a:r>
              <a:rPr lang="en-US" altLang="zh-TW" sz="1200" kern="1200" dirty="0">
                <a:solidFill>
                  <a:schemeClr val="tx1"/>
                </a:solidFill>
                <a:effectLst/>
                <a:latin typeface="+mn-lt"/>
                <a:ea typeface="+mn-ea"/>
                <a:cs typeface="+mn-cs"/>
              </a:rPr>
              <a:t>85</a:t>
            </a:r>
            <a:r>
              <a:rPr lang="zh-TW" altLang="zh-TW" sz="1200" kern="1200" dirty="0">
                <a:solidFill>
                  <a:schemeClr val="tx1"/>
                </a:solidFill>
                <a:effectLst/>
                <a:latin typeface="+mn-lt"/>
                <a:ea typeface="+mn-ea"/>
                <a:cs typeface="+mn-cs"/>
              </a:rPr>
              <a:t>％），但由於其在具有相似含義的匹配實例中失敗而遭受低召回率的困擾（</a:t>
            </a:r>
            <a:r>
              <a:rPr lang="en-US" altLang="zh-TW" sz="1200" kern="1200" dirty="0">
                <a:solidFill>
                  <a:schemeClr val="tx1"/>
                </a:solidFill>
                <a:effectLst/>
                <a:latin typeface="+mn-lt"/>
                <a:ea typeface="+mn-ea"/>
                <a:cs typeface="+mn-cs"/>
              </a:rPr>
              <a:t> TACRED</a:t>
            </a:r>
            <a:r>
              <a:rPr lang="zh-TW" altLang="zh-TW" sz="1200" kern="1200" dirty="0">
                <a:solidFill>
                  <a:schemeClr val="tx1"/>
                </a:solidFill>
                <a:effectLst/>
                <a:latin typeface="+mn-lt"/>
                <a:ea typeface="+mn-ea"/>
                <a:cs typeface="+mn-cs"/>
              </a:rPr>
              <a:t>僅為</a:t>
            </a:r>
            <a:r>
              <a:rPr lang="en-US" altLang="zh-TW" sz="1200" kern="1200" dirty="0">
                <a:solidFill>
                  <a:schemeClr val="tx1"/>
                </a:solidFill>
                <a:effectLst/>
                <a:latin typeface="+mn-lt"/>
                <a:ea typeface="+mn-ea"/>
                <a:cs typeface="+mn-cs"/>
              </a:rPr>
              <a:t>11.4</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kern="1200" dirty="0">
                <a:solidFill>
                  <a:schemeClr val="tx1"/>
                </a:solidFill>
                <a:effectLst/>
                <a:latin typeface="+mn-lt"/>
                <a:ea typeface="+mn-ea"/>
                <a:cs typeface="+mn-cs"/>
              </a:rPr>
              <a:t>Bootstrapping methods (such as BREDS ) and unsupervised soft-matching methods (such as NRE ) manage to cover more instances (8.9 gain in recall on TACRED dataset), but they fail to capture contextual</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kənˋtɛkstʃʊəl</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information.</a:t>
            </a:r>
            <a:endParaRPr lang="zh-TW" altLang="zh-TW" sz="1200" kern="1200" dirty="0">
              <a:solidFill>
                <a:schemeClr val="tx1"/>
              </a:solidFill>
              <a:effectLst/>
              <a:latin typeface="+mn-lt"/>
              <a:ea typeface="+mn-ea"/>
              <a:cs typeface="+mn-cs"/>
            </a:endParaRPr>
          </a:p>
          <a:p>
            <a:pPr marL="2304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引導方法（例如</a:t>
            </a:r>
            <a:r>
              <a:rPr lang="en-US" altLang="zh-TW" sz="1200" kern="1200" dirty="0">
                <a:solidFill>
                  <a:schemeClr val="tx1"/>
                </a:solidFill>
                <a:effectLst/>
                <a:latin typeface="+mn-lt"/>
                <a:ea typeface="+mn-ea"/>
                <a:cs typeface="+mn-cs"/>
              </a:rPr>
              <a:t>BREDS</a:t>
            </a:r>
            <a:r>
              <a:rPr lang="zh-TW" altLang="zh-TW" sz="1200" kern="1200" dirty="0">
                <a:solidFill>
                  <a:schemeClr val="tx1"/>
                </a:solidFill>
                <a:effectLst/>
                <a:latin typeface="+mn-lt"/>
                <a:ea typeface="+mn-ea"/>
                <a:cs typeface="+mn-cs"/>
              </a:rPr>
              <a:t>）和無監督的軟匹配方法（例如</a:t>
            </a:r>
            <a:r>
              <a:rPr lang="en-US" altLang="zh-TW" sz="1200" kern="1200" dirty="0">
                <a:solidFill>
                  <a:schemeClr val="tx1"/>
                </a:solidFill>
                <a:effectLst/>
                <a:latin typeface="+mn-lt"/>
                <a:ea typeface="+mn-ea"/>
                <a:cs typeface="+mn-cs"/>
              </a:rPr>
              <a:t>NRE</a:t>
            </a:r>
            <a:r>
              <a:rPr lang="zh-TW" altLang="zh-TW" sz="1200" kern="1200" dirty="0">
                <a:solidFill>
                  <a:schemeClr val="tx1"/>
                </a:solidFill>
                <a:effectLst/>
                <a:latin typeface="+mn-lt"/>
                <a:ea typeface="+mn-ea"/>
                <a:cs typeface="+mn-cs"/>
              </a:rPr>
              <a:t>）可以覆蓋更多實例（</a:t>
            </a:r>
            <a:r>
              <a:rPr lang="en-US" altLang="zh-TW" sz="1200" kern="1200" dirty="0">
                <a:solidFill>
                  <a:schemeClr val="tx1"/>
                </a:solidFill>
                <a:effectLst/>
                <a:latin typeface="+mn-lt"/>
                <a:ea typeface="+mn-ea"/>
                <a:cs typeface="+mn-cs"/>
              </a:rPr>
              <a:t>TACRED</a:t>
            </a:r>
            <a:r>
              <a:rPr lang="zh-TW" altLang="zh-TW" sz="1200" kern="1200" dirty="0">
                <a:solidFill>
                  <a:schemeClr val="tx1"/>
                </a:solidFill>
                <a:effectLst/>
                <a:latin typeface="+mn-lt"/>
                <a:ea typeface="+mn-ea"/>
                <a:cs typeface="+mn-cs"/>
              </a:rPr>
              <a:t>數據集的召回率增加</a:t>
            </a:r>
            <a:r>
              <a:rPr lang="en-US" altLang="zh-TW" sz="1200" kern="1200" dirty="0">
                <a:solidFill>
                  <a:schemeClr val="tx1"/>
                </a:solidFill>
                <a:effectLst/>
                <a:latin typeface="+mn-lt"/>
                <a:ea typeface="+mn-ea"/>
                <a:cs typeface="+mn-cs"/>
              </a:rPr>
              <a:t>8.9</a:t>
            </a:r>
            <a:r>
              <a:rPr lang="zh-TW" altLang="zh-TW" sz="1200" kern="1200" dirty="0">
                <a:solidFill>
                  <a:schemeClr val="tx1"/>
                </a:solidFill>
                <a:effectLst/>
                <a:latin typeface="+mn-lt"/>
                <a:ea typeface="+mn-ea"/>
                <a:cs typeface="+mn-cs"/>
              </a:rPr>
              <a:t>），但是它們無法捕獲上下文信息。</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26</a:t>
            </a:fld>
            <a:endParaRPr lang="zh-TW" altLang="en-US"/>
          </a:p>
        </p:txBody>
      </p:sp>
    </p:spTree>
    <p:extLst>
      <p:ext uri="{BB962C8B-B14F-4D97-AF65-F5344CB8AC3E}">
        <p14:creationId xmlns:p14="http://schemas.microsoft.com/office/powerpoint/2010/main" val="1710819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228600" indent="-228600">
              <a:buFont typeface="+mj-lt"/>
              <a:buAutoNum type="arabicPeriod"/>
            </a:pPr>
            <a:r>
              <a:rPr lang="en-US" altLang="zh-TW" sz="1200" kern="1200" dirty="0">
                <a:solidFill>
                  <a:schemeClr val="tx1"/>
                </a:solidFill>
                <a:effectLst/>
                <a:latin typeface="+mn-lt"/>
                <a:ea typeface="+mn-ea"/>
                <a:cs typeface="+mn-cs"/>
              </a:rPr>
              <a:t>Neural networks are able to fit the hard-matched data, but they suffer from over-fitting due to the small data size.</a:t>
            </a:r>
          </a:p>
          <a:p>
            <a:pPr marL="2304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在</a:t>
            </a:r>
            <a:r>
              <a:rPr lang="en-US" altLang="zh-TW" sz="1200" kern="1200" dirty="0">
                <a:solidFill>
                  <a:schemeClr val="tx1"/>
                </a:solidFill>
                <a:effectLst/>
                <a:latin typeface="+mn-lt"/>
                <a:ea typeface="+mn-ea"/>
                <a:cs typeface="+mn-cs"/>
              </a:rPr>
              <a:t>S</a:t>
            </a:r>
            <a:r>
              <a:rPr lang="zh-TW" altLang="zh-TW" sz="1200" kern="1200" dirty="0">
                <a:solidFill>
                  <a:schemeClr val="tx1"/>
                </a:solidFill>
                <a:effectLst/>
                <a:latin typeface="+mn-lt"/>
                <a:ea typeface="+mn-ea"/>
                <a:cs typeface="+mn-cs"/>
              </a:rPr>
              <a:t>匹配上訓練的模型。 神經網絡能夠擬合硬匹配的數據，但是由於數據量較小，它們會遭受過度擬合的困擾。</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228600" indent="-228600">
              <a:buFont typeface="+mj-lt"/>
              <a:buAutoNum type="arabicPeriod" startAt="2"/>
            </a:pPr>
            <a:r>
              <a:rPr lang="en-US" altLang="zh-TW" sz="1200" kern="1200" dirty="0">
                <a:solidFill>
                  <a:schemeClr val="tx1"/>
                </a:solidFill>
                <a:effectLst/>
                <a:latin typeface="+mn-lt"/>
                <a:ea typeface="+mn-ea"/>
                <a:cs typeface="+mn-cs"/>
              </a:rPr>
              <a:t>LSTM+ATT ( </a:t>
            </a:r>
            <a:r>
              <a:rPr lang="en-US" altLang="zh-TW" sz="1200" kern="1200" dirty="0" err="1">
                <a:solidFill>
                  <a:schemeClr val="tx1"/>
                </a:solidFill>
                <a:effectLst/>
                <a:latin typeface="+mn-lt"/>
                <a:ea typeface="+mn-ea"/>
                <a:cs typeface="+mn-cs"/>
              </a:rPr>
              <a:t>Smatched</a:t>
            </a:r>
            <a:r>
              <a:rPr lang="en-US" altLang="zh-TW" sz="1200" kern="1200" dirty="0">
                <a:solidFill>
                  <a:schemeClr val="tx1"/>
                </a:solidFill>
                <a:effectLst/>
                <a:latin typeface="+mn-lt"/>
                <a:ea typeface="+mn-ea"/>
                <a:cs typeface="+mn-cs"/>
              </a:rPr>
              <a:t> + P ) and NERO w/o </a:t>
            </a:r>
            <a:r>
              <a:rPr lang="en-US" altLang="zh-TW" sz="1200" kern="1200" dirty="0" err="1">
                <a:solidFill>
                  <a:schemeClr val="tx1"/>
                </a:solidFill>
                <a:effectLst/>
                <a:latin typeface="+mn-lt"/>
                <a:ea typeface="+mn-ea"/>
                <a:cs typeface="+mn-cs"/>
              </a:rPr>
              <a:t>Sunmatched</a:t>
            </a:r>
            <a:r>
              <a:rPr lang="en-US" altLang="zh-TW" sz="1200" kern="1200" dirty="0">
                <a:solidFill>
                  <a:schemeClr val="tx1"/>
                </a:solidFill>
                <a:effectLst/>
                <a:latin typeface="+mn-lt"/>
                <a:ea typeface="+mn-ea"/>
                <a:cs typeface="+mn-cs"/>
              </a:rPr>
              <a:t>) indicates that adding the </a:t>
            </a:r>
            <a:r>
              <a:rPr lang="en-US" altLang="zh-TW" sz="1200" u="none" kern="1200" dirty="0">
                <a:solidFill>
                  <a:schemeClr val="tx1"/>
                </a:solidFill>
                <a:effectLst/>
                <a:latin typeface="+mn-lt"/>
                <a:ea typeface="+mn-ea"/>
                <a:cs typeface="+mn-cs"/>
              </a:rPr>
              <a:t>pattern encoder loss (</a:t>
            </a:r>
            <a:r>
              <a:rPr lang="en-US" altLang="zh-TW" sz="1200" u="none" kern="1200" dirty="0" err="1">
                <a:solidFill>
                  <a:schemeClr val="tx1"/>
                </a:solidFill>
                <a:effectLst/>
                <a:latin typeface="+mn-lt"/>
                <a:ea typeface="+mn-ea"/>
                <a:cs typeface="+mn-cs"/>
              </a:rPr>
              <a:t>Lrules</a:t>
            </a:r>
            <a:r>
              <a:rPr lang="en-US" altLang="zh-TW" sz="1200" u="none"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and the </a:t>
            </a:r>
            <a:r>
              <a:rPr lang="en-US" altLang="zh-TW" sz="1200" u="sng" kern="1200" dirty="0">
                <a:solidFill>
                  <a:schemeClr val="tx1"/>
                </a:solidFill>
                <a:effectLst/>
                <a:latin typeface="+mn-lt"/>
                <a:ea typeface="+mn-ea"/>
                <a:cs typeface="+mn-cs"/>
              </a:rPr>
              <a:t>soft matching loss (Lclus)</a:t>
            </a:r>
            <a:r>
              <a:rPr lang="en-US" altLang="zh-TW" sz="1200" u="none" kern="1200" dirty="0">
                <a:solidFill>
                  <a:schemeClr val="tx1"/>
                </a:solidFill>
                <a:effectLst/>
                <a:latin typeface="+mn-lt"/>
                <a:ea typeface="+mn-ea"/>
                <a:cs typeface="+mn-cs"/>
              </a:rPr>
              <a:t>  can </a:t>
            </a:r>
            <a:r>
              <a:rPr lang="en-US" altLang="zh-TW" sz="1200" kern="1200" dirty="0">
                <a:solidFill>
                  <a:schemeClr val="tx1"/>
                </a:solidFill>
                <a:effectLst/>
                <a:latin typeface="+mn-lt"/>
                <a:ea typeface="+mn-ea"/>
                <a:cs typeface="+mn-cs"/>
              </a:rPr>
              <a:t>boost the performance by a huge margin.</a:t>
            </a:r>
          </a:p>
          <a:p>
            <a:pPr marL="230400"/>
            <a:r>
              <a:rPr lang="en-US" altLang="zh-TW" sz="1200" kern="1200" dirty="0">
                <a:solidFill>
                  <a:schemeClr val="tx1"/>
                </a:solidFill>
                <a:effectLst/>
                <a:latin typeface="+mn-lt"/>
                <a:ea typeface="+mn-ea"/>
                <a:cs typeface="+mn-cs"/>
              </a:rPr>
              <a:t>(LSTM + ATT</a:t>
            </a:r>
            <a:r>
              <a:rPr lang="zh-TW"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Smatched</a:t>
            </a:r>
            <a:r>
              <a:rPr lang="en-US" altLang="zh-TW" sz="1200" kern="1200" dirty="0">
                <a:solidFill>
                  <a:schemeClr val="tx1"/>
                </a:solidFill>
                <a:effectLst/>
                <a:latin typeface="+mn-lt"/>
                <a:ea typeface="+mn-ea"/>
                <a:cs typeface="+mn-cs"/>
              </a:rPr>
              <a:t> + P</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NERO w / o </a:t>
            </a:r>
            <a:r>
              <a:rPr lang="en-US" altLang="zh-TW" sz="1200" kern="1200" dirty="0" err="1">
                <a:solidFill>
                  <a:schemeClr val="tx1"/>
                </a:solidFill>
                <a:effectLst/>
                <a:latin typeface="+mn-lt"/>
                <a:ea typeface="+mn-ea"/>
                <a:cs typeface="+mn-cs"/>
              </a:rPr>
              <a:t>Sunmatched</a:t>
            </a:r>
            <a:r>
              <a:rPr lang="zh-TW" altLang="zh-TW" sz="1200" kern="1200" dirty="0">
                <a:solidFill>
                  <a:schemeClr val="tx1"/>
                </a:solidFill>
                <a:effectLst/>
                <a:latin typeface="+mn-lt"/>
                <a:ea typeface="+mn-ea"/>
                <a:cs typeface="+mn-cs"/>
              </a:rPr>
              <a:t>所示，將模式編碼器損耗（</a:t>
            </a:r>
            <a:r>
              <a:rPr lang="en-US" altLang="zh-TW" sz="1200" kern="1200" dirty="0" err="1">
                <a:solidFill>
                  <a:schemeClr val="tx1"/>
                </a:solidFill>
                <a:effectLst/>
                <a:latin typeface="+mn-lt"/>
                <a:ea typeface="+mn-ea"/>
                <a:cs typeface="+mn-cs"/>
              </a:rPr>
              <a:t>Lrules</a:t>
            </a:r>
            <a:r>
              <a:rPr lang="zh-TW" altLang="zh-TW" sz="1200" kern="1200" dirty="0">
                <a:solidFill>
                  <a:schemeClr val="tx1"/>
                </a:solidFill>
                <a:effectLst/>
                <a:latin typeface="+mn-lt"/>
                <a:ea typeface="+mn-ea"/>
                <a:cs typeface="+mn-cs"/>
              </a:rPr>
              <a:t>）和軟匹配損耗（</a:t>
            </a:r>
            <a:r>
              <a:rPr lang="en-US" altLang="zh-TW" sz="1200" kern="1200" dirty="0">
                <a:solidFill>
                  <a:schemeClr val="tx1"/>
                </a:solidFill>
                <a:effectLst/>
                <a:latin typeface="+mn-lt"/>
                <a:ea typeface="+mn-ea"/>
                <a:cs typeface="+mn-cs"/>
              </a:rPr>
              <a:t>Lclus</a:t>
            </a:r>
            <a:r>
              <a:rPr lang="zh-TW" altLang="zh-TW" sz="1200" kern="1200" dirty="0">
                <a:solidFill>
                  <a:schemeClr val="tx1"/>
                </a:solidFill>
                <a:effectLst/>
                <a:latin typeface="+mn-lt"/>
                <a:ea typeface="+mn-ea"/>
                <a:cs typeface="+mn-cs"/>
              </a:rPr>
              <a:t>）相加可以極大地提高性能。</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a:p>
            <a:pPr marL="228600" indent="-228600">
              <a:buFont typeface="+mj-lt"/>
              <a:buAutoNum type="arabicPeriod" startAt="3"/>
            </a:pPr>
            <a:r>
              <a:rPr lang="en-US" altLang="zh-TW" sz="1200" kern="1200" dirty="0">
                <a:solidFill>
                  <a:schemeClr val="tx1"/>
                </a:solidFill>
                <a:effectLst/>
                <a:latin typeface="+mn-lt"/>
                <a:ea typeface="+mn-ea"/>
                <a:cs typeface="+mn-cs"/>
              </a:rPr>
              <a:t>Data programming does not bring any improvement because NERO rule mining and labeling methods seldom introduce conflicted labeling rules. Hence, data programming with our rules is the same as LSTM+ATT.</a:t>
            </a:r>
          </a:p>
          <a:p>
            <a:pPr marL="2304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數據編程不會帶來任何改善，因為</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的規則挖掘和標記方法很少引入衝突的標記規則。 因此，使用我們的規則進行數據編程與</a:t>
            </a:r>
            <a:r>
              <a:rPr lang="en-US" altLang="zh-TW" sz="1200" kern="1200" dirty="0">
                <a:solidFill>
                  <a:schemeClr val="tx1"/>
                </a:solidFill>
                <a:effectLst/>
                <a:latin typeface="+mn-lt"/>
                <a:ea typeface="+mn-ea"/>
                <a:cs typeface="+mn-cs"/>
              </a:rPr>
              <a:t>LSTM + ATT</a:t>
            </a:r>
            <a:r>
              <a:rPr lang="zh-TW" altLang="zh-TW" sz="1200" kern="1200" dirty="0">
                <a:solidFill>
                  <a:schemeClr val="tx1"/>
                </a:solidFill>
                <a:effectLst/>
                <a:latin typeface="+mn-lt"/>
                <a:ea typeface="+mn-ea"/>
                <a:cs typeface="+mn-cs"/>
              </a:rPr>
              <a:t>相同。</a:t>
            </a:r>
            <a:r>
              <a:rPr lang="en-US" altLang="zh-TW" sz="1200" kern="1200" dirty="0">
                <a:solidFill>
                  <a:schemeClr val="tx1"/>
                </a:solidFill>
                <a:effectLst/>
                <a:latin typeface="+mn-lt"/>
                <a:ea typeface="+mn-ea"/>
                <a:cs typeface="+mn-cs"/>
              </a:rPr>
              <a:t>)</a:t>
            </a:r>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27</a:t>
            </a:fld>
            <a:endParaRPr lang="zh-TW" altLang="en-US"/>
          </a:p>
        </p:txBody>
      </p:sp>
    </p:spTree>
    <p:extLst>
      <p:ext uri="{BB962C8B-B14F-4D97-AF65-F5344CB8AC3E}">
        <p14:creationId xmlns:p14="http://schemas.microsoft.com/office/powerpoint/2010/main" val="3252566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10000"/>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a:t>The method of generating pseudo labels for unmatched sentences</a:t>
            </a:r>
            <a:r>
              <a:rPr lang="zh-TW" altLang="en-US" dirty="0"/>
              <a:t> </a:t>
            </a:r>
            <a:r>
              <a:rPr lang="en-US" altLang="zh-TW" dirty="0"/>
              <a:t>, namely </a:t>
            </a:r>
            <a:r>
              <a:rPr lang="en-US" altLang="zh-TW" sz="1200" kern="1200" dirty="0">
                <a:solidFill>
                  <a:schemeClr val="tx1"/>
                </a:solidFill>
                <a:effectLst/>
                <a:latin typeface="+mn-lt"/>
                <a:ea typeface="+mn-ea"/>
                <a:cs typeface="+mn-cs"/>
              </a:rPr>
              <a:t>pseudo-labeling, self-training and </a:t>
            </a:r>
            <a:r>
              <a:rPr lang="en-US" altLang="zh-TW" sz="1200" kern="1200" dirty="0" err="1">
                <a:solidFill>
                  <a:schemeClr val="tx1"/>
                </a:solidFill>
                <a:effectLst/>
                <a:latin typeface="+mn-lt"/>
                <a:ea typeface="+mn-ea"/>
                <a:cs typeface="+mn-cs"/>
              </a:rPr>
              <a:t>DualRE</a:t>
            </a:r>
            <a:r>
              <a:rPr lang="en-US" altLang="zh-TW" sz="1200" kern="1200" dirty="0">
                <a:solidFill>
                  <a:schemeClr val="tx1"/>
                </a:solidFill>
                <a:effectLst/>
                <a:latin typeface="+mn-lt"/>
                <a:ea typeface="+mn-ea"/>
                <a:cs typeface="+mn-cs"/>
              </a:rPr>
              <a:t>, their performance is even worse</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wɝs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than the supervised counterparts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kaʊntɚ</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pɑrts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(LSTM+ATT ( </a:t>
            </a:r>
            <a:r>
              <a:rPr lang="en-US" altLang="zh-TW" sz="1200" kern="1200" dirty="0" err="1">
                <a:solidFill>
                  <a:schemeClr val="tx1"/>
                </a:solidFill>
                <a:effectLst/>
                <a:latin typeface="+mn-lt"/>
                <a:ea typeface="+mn-ea"/>
                <a:cs typeface="+mn-cs"/>
              </a:rPr>
              <a:t>Smatched+P</a:t>
            </a:r>
            <a:r>
              <a:rPr lang="en-US" altLang="zh-TW" sz="1200" kern="1200" dirty="0">
                <a:solidFill>
                  <a:schemeClr val="tx1"/>
                </a:solidFill>
                <a:effectLst/>
                <a:latin typeface="+mn-lt"/>
                <a:ea typeface="+mn-ea"/>
                <a:cs typeface="+mn-cs"/>
              </a:rPr>
              <a:t> ))</a:t>
            </a:r>
          </a:p>
          <a:p>
            <a:pPr marL="2304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對於主動為不匹配數據創建標籤的方法</a:t>
            </a:r>
            <a:r>
              <a:rPr lang="zh-TW" altLang="en-US" sz="1200" kern="1200" dirty="0">
                <a:solidFill>
                  <a:schemeClr val="tx1"/>
                </a:solidFill>
                <a:effectLst/>
                <a:latin typeface="+mn-lt"/>
                <a:ea typeface="+mn-ea"/>
                <a:cs typeface="+mn-cs"/>
              </a:rPr>
              <a:t>像是</a:t>
            </a:r>
            <a:r>
              <a:rPr lang="zh-TW" altLang="zh-TW" sz="1200" kern="1200" dirty="0">
                <a:solidFill>
                  <a:schemeClr val="tx1"/>
                </a:solidFill>
                <a:effectLst/>
                <a:latin typeface="+mn-lt"/>
                <a:ea typeface="+mn-ea"/>
                <a:cs typeface="+mn-cs"/>
              </a:rPr>
              <a:t>偽標籤，自訓練和</a:t>
            </a:r>
            <a:r>
              <a:rPr lang="en-US" altLang="zh-TW" sz="1200" kern="1200" dirty="0" err="1">
                <a:solidFill>
                  <a:schemeClr val="tx1"/>
                </a:solidFill>
                <a:effectLst/>
                <a:latin typeface="+mn-lt"/>
                <a:ea typeface="+mn-ea"/>
                <a:cs typeface="+mn-cs"/>
              </a:rPr>
              <a:t>DualRE</a:t>
            </a:r>
            <a:r>
              <a:rPr lang="zh-TW" altLang="zh-TW" sz="1200" kern="1200" dirty="0">
                <a:solidFill>
                  <a:schemeClr val="tx1"/>
                </a:solidFill>
                <a:effectLst/>
                <a:latin typeface="+mn-lt"/>
                <a:ea typeface="+mn-ea"/>
                <a:cs typeface="+mn-cs"/>
              </a:rPr>
              <a:t>），其性能甚至比受監督的同類</a:t>
            </a:r>
            <a:r>
              <a:rPr lang="zh-TW" altLang="en-US" sz="1200" kern="1200" dirty="0">
                <a:solidFill>
                  <a:schemeClr val="tx1"/>
                </a:solidFill>
                <a:effectLst/>
                <a:latin typeface="+mn-lt"/>
                <a:ea typeface="+mn-ea"/>
                <a:cs typeface="+mn-cs"/>
              </a:rPr>
              <a:t>模型</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LSTM + ATT</a:t>
            </a:r>
            <a:r>
              <a:rPr lang="zh-TW"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Smatched</a:t>
            </a:r>
            <a:r>
              <a:rPr lang="en-US" altLang="zh-TW" sz="1200" kern="1200" dirty="0">
                <a:solidFill>
                  <a:schemeClr val="tx1"/>
                </a:solidFill>
                <a:effectLst/>
                <a:latin typeface="+mn-lt"/>
                <a:ea typeface="+mn-ea"/>
                <a:cs typeface="+mn-cs"/>
              </a:rPr>
              <a:t> + P</a:t>
            </a:r>
            <a:r>
              <a:rPr lang="zh-TW" altLang="zh-TW" sz="1200" kern="1200" dirty="0">
                <a:solidFill>
                  <a:schemeClr val="tx1"/>
                </a:solidFill>
                <a:effectLst/>
                <a:latin typeface="+mn-lt"/>
                <a:ea typeface="+mn-ea"/>
                <a:cs typeface="+mn-cs"/>
              </a:rPr>
              <a:t>））更差。</a:t>
            </a:r>
            <a:r>
              <a:rPr lang="en-US" altLang="zh-TW" sz="1200" kern="1200" dirty="0">
                <a:solidFill>
                  <a:schemeClr val="tx1"/>
                </a:solidFill>
                <a:effectLst/>
                <a:latin typeface="+mn-lt"/>
                <a:ea typeface="+mn-ea"/>
                <a:cs typeface="+mn-cs"/>
              </a:rPr>
              <a:t>)</a:t>
            </a:r>
          </a:p>
          <a:p>
            <a:pPr marL="2304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43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 Because the model performance is so low  in a low-resource setting, the created labels are very noisy.</a:t>
            </a:r>
          </a:p>
          <a:p>
            <a:pPr marL="43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這是因為在資源不足的情況下，模型的性能非常低，以至於創建的標籤非常嘈雜。</a:t>
            </a:r>
            <a:r>
              <a:rPr lang="en-US" altLang="zh-TW" sz="1200" kern="1200" dirty="0">
                <a:solidFill>
                  <a:schemeClr val="tx1"/>
                </a:solidFill>
                <a:effectLst/>
                <a:latin typeface="+mn-lt"/>
                <a:ea typeface="+mn-ea"/>
                <a:cs typeface="+mn-cs"/>
              </a:rPr>
              <a:t>)</a:t>
            </a:r>
          </a:p>
          <a:p>
            <a:pPr marL="432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432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 typeface="+mj-lt"/>
              <a:buAutoNum type="arabicPeriod" startAt="2"/>
              <a:tabLst/>
              <a:defRPr/>
            </a:pPr>
            <a:r>
              <a:rPr lang="en-US" altLang="zh-TW" sz="1200" kern="1200" dirty="0">
                <a:solidFill>
                  <a:schemeClr val="tx1"/>
                </a:solidFill>
                <a:effectLst/>
                <a:latin typeface="+mn-lt"/>
                <a:ea typeface="+mn-ea"/>
                <a:cs typeface="+mn-cs"/>
              </a:rPr>
              <a:t> NERO does not relatively</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rɛlətɪvlɪ</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impact on the noise due to the soft rule matcher which learns directly from similar textual</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tɛkstʃʊəl</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sentences.</a:t>
            </a:r>
          </a:p>
          <a:p>
            <a:pPr marL="2304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由於使用軟規則匹配器而相對不受噪聲影響，軟規則匹配器</a:t>
            </a:r>
            <a:r>
              <a:rPr lang="zh-TW" altLang="en-US" sz="1200" kern="1200" dirty="0">
                <a:solidFill>
                  <a:schemeClr val="tx1"/>
                </a:solidFill>
                <a:effectLst/>
                <a:latin typeface="+mn-lt"/>
                <a:ea typeface="+mn-ea"/>
                <a:cs typeface="+mn-cs"/>
              </a:rPr>
              <a:t>是</a:t>
            </a:r>
            <a:r>
              <a:rPr lang="zh-TW" altLang="zh-TW" sz="1200" kern="1200" dirty="0">
                <a:solidFill>
                  <a:schemeClr val="tx1"/>
                </a:solidFill>
                <a:effectLst/>
                <a:latin typeface="+mn-lt"/>
                <a:ea typeface="+mn-ea"/>
                <a:cs typeface="+mn-cs"/>
              </a:rPr>
              <a:t>直接從相似的文本句子中學習。</a:t>
            </a:r>
            <a:r>
              <a:rPr lang="en-US" altLang="zh-TW" sz="1200" kern="1200" dirty="0">
                <a:solidFill>
                  <a:schemeClr val="tx1"/>
                </a:solidFill>
                <a:effectLst/>
                <a:latin typeface="+mn-lt"/>
                <a:ea typeface="+mn-ea"/>
                <a:cs typeface="+mn-cs"/>
              </a:rPr>
              <a:t>)</a:t>
            </a:r>
          </a:p>
          <a:p>
            <a:pPr marL="2304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kern="1200" dirty="0">
              <a:solidFill>
                <a:schemeClr val="tx1"/>
              </a:solidFill>
              <a:effectLst/>
              <a:latin typeface="+mn-lt"/>
              <a:ea typeface="+mn-ea"/>
              <a:cs typeface="+mn-cs"/>
            </a:endParaRPr>
          </a:p>
          <a:p>
            <a:pPr marL="2304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zh-TW" altLang="en-US" sz="1200" kern="1200" dirty="0">
                <a:solidFill>
                  <a:schemeClr val="tx1"/>
                </a:solidFill>
                <a:effectLst/>
                <a:latin typeface="+mn-lt"/>
                <a:ea typeface="+mn-ea"/>
                <a:cs typeface="+mn-cs"/>
              </a:rPr>
              <a:t>補充</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This results in</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that a significant gain in precision (14% on TACRED) and recall (4% on TACRED) over the semi-supervised baselines. Compared to TACRED, the improvement on </a:t>
            </a:r>
            <a:r>
              <a:rPr lang="en-US" altLang="zh-TW" sz="1200" kern="1200" dirty="0" err="1">
                <a:solidFill>
                  <a:schemeClr val="tx1"/>
                </a:solidFill>
                <a:effectLst/>
                <a:latin typeface="+mn-lt"/>
                <a:ea typeface="+mn-ea"/>
                <a:cs typeface="+mn-cs"/>
              </a:rPr>
              <a:t>SemEval</a:t>
            </a:r>
            <a:r>
              <a:rPr lang="en-US" altLang="zh-TW" sz="1200" kern="1200" dirty="0">
                <a:solidFill>
                  <a:schemeClr val="tx1"/>
                </a:solidFill>
                <a:effectLst/>
                <a:latin typeface="+mn-lt"/>
                <a:ea typeface="+mn-ea"/>
                <a:cs typeface="+mn-cs"/>
              </a:rPr>
              <a:t> is much smaller (only 1.7% in F1). </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與半監督基線相比，這將導致精度提升（在</a:t>
            </a:r>
            <a:r>
              <a:rPr lang="en-US" altLang="zh-TW" sz="1200" kern="1200" dirty="0">
                <a:solidFill>
                  <a:schemeClr val="tx1"/>
                </a:solidFill>
                <a:effectLst/>
                <a:latin typeface="+mn-lt"/>
                <a:ea typeface="+mn-ea"/>
                <a:cs typeface="+mn-cs"/>
              </a:rPr>
              <a:t>TACRED</a:t>
            </a:r>
            <a:r>
              <a:rPr lang="zh-TW" altLang="zh-TW" sz="1200" kern="1200" dirty="0">
                <a:solidFill>
                  <a:schemeClr val="tx1"/>
                </a:solidFill>
                <a:effectLst/>
                <a:latin typeface="+mn-lt"/>
                <a:ea typeface="+mn-ea"/>
                <a:cs typeface="+mn-cs"/>
              </a:rPr>
              <a:t>上為</a:t>
            </a:r>
            <a:r>
              <a:rPr lang="en-US" altLang="zh-TW" sz="1200" kern="1200" dirty="0">
                <a:solidFill>
                  <a:schemeClr val="tx1"/>
                </a:solidFill>
                <a:effectLst/>
                <a:latin typeface="+mn-lt"/>
                <a:ea typeface="+mn-ea"/>
                <a:cs typeface="+mn-cs"/>
              </a:rPr>
              <a:t>14</a:t>
            </a:r>
            <a:r>
              <a:rPr lang="zh-TW" altLang="zh-TW" sz="1200" kern="1200" dirty="0">
                <a:solidFill>
                  <a:schemeClr val="tx1"/>
                </a:solidFill>
                <a:effectLst/>
                <a:latin typeface="+mn-lt"/>
                <a:ea typeface="+mn-ea"/>
                <a:cs typeface="+mn-cs"/>
              </a:rPr>
              <a:t>％）和召回率（在</a:t>
            </a:r>
            <a:r>
              <a:rPr lang="en-US" altLang="zh-TW" sz="1200" kern="1200" dirty="0">
                <a:solidFill>
                  <a:schemeClr val="tx1"/>
                </a:solidFill>
                <a:effectLst/>
                <a:latin typeface="+mn-lt"/>
                <a:ea typeface="+mn-ea"/>
                <a:cs typeface="+mn-cs"/>
              </a:rPr>
              <a:t>TACRED</a:t>
            </a:r>
            <a:r>
              <a:rPr lang="zh-TW" altLang="zh-TW" sz="1200" kern="1200" dirty="0">
                <a:solidFill>
                  <a:schemeClr val="tx1"/>
                </a:solidFill>
                <a:effectLst/>
                <a:latin typeface="+mn-lt"/>
                <a:ea typeface="+mn-ea"/>
                <a:cs typeface="+mn-cs"/>
              </a:rPr>
              <a:t>上為</a:t>
            </a:r>
            <a:r>
              <a:rPr lang="en-US" altLang="zh-TW" sz="1200" kern="1200" dirty="0">
                <a:solidFill>
                  <a:schemeClr val="tx1"/>
                </a:solidFill>
                <a:effectLst/>
                <a:latin typeface="+mn-lt"/>
                <a:ea typeface="+mn-ea"/>
                <a:cs typeface="+mn-cs"/>
              </a:rPr>
              <a:t>4</a:t>
            </a:r>
            <a:r>
              <a:rPr lang="zh-TW" altLang="zh-TW" sz="1200" kern="1200" dirty="0">
                <a:solidFill>
                  <a:schemeClr val="tx1"/>
                </a:solidFill>
                <a:effectLst/>
                <a:latin typeface="+mn-lt"/>
                <a:ea typeface="+mn-ea"/>
                <a:cs typeface="+mn-cs"/>
              </a:rPr>
              <a:t>％）的顯著提高。 與</a:t>
            </a:r>
            <a:r>
              <a:rPr lang="en-US" altLang="zh-TW" sz="1200" kern="1200" dirty="0">
                <a:solidFill>
                  <a:schemeClr val="tx1"/>
                </a:solidFill>
                <a:effectLst/>
                <a:latin typeface="+mn-lt"/>
                <a:ea typeface="+mn-ea"/>
                <a:cs typeface="+mn-cs"/>
              </a:rPr>
              <a:t>TACRED</a:t>
            </a:r>
            <a:r>
              <a:rPr lang="zh-TW" altLang="zh-TW" sz="1200" kern="1200" dirty="0">
                <a:solidFill>
                  <a:schemeClr val="tx1"/>
                </a:solidFill>
                <a:effectLst/>
                <a:latin typeface="+mn-lt"/>
                <a:ea typeface="+mn-ea"/>
                <a:cs typeface="+mn-cs"/>
              </a:rPr>
              <a:t>相比，</a:t>
            </a:r>
            <a:r>
              <a:rPr lang="en-US" altLang="zh-TW" sz="1200" kern="1200" dirty="0" err="1">
                <a:solidFill>
                  <a:schemeClr val="tx1"/>
                </a:solidFill>
                <a:effectLst/>
                <a:latin typeface="+mn-lt"/>
                <a:ea typeface="+mn-ea"/>
                <a:cs typeface="+mn-cs"/>
              </a:rPr>
              <a:t>SemEval</a:t>
            </a:r>
            <a:r>
              <a:rPr lang="zh-TW" altLang="zh-TW" sz="1200" kern="1200" dirty="0">
                <a:solidFill>
                  <a:schemeClr val="tx1"/>
                </a:solidFill>
                <a:effectLst/>
                <a:latin typeface="+mn-lt"/>
                <a:ea typeface="+mn-ea"/>
                <a:cs typeface="+mn-cs"/>
              </a:rPr>
              <a:t>的改進要小得多（</a:t>
            </a:r>
            <a:r>
              <a:rPr lang="en-US" altLang="zh-TW" sz="1200" kern="1200" dirty="0">
                <a:solidFill>
                  <a:schemeClr val="tx1"/>
                </a:solidFill>
                <a:effectLst/>
                <a:latin typeface="+mn-lt"/>
                <a:ea typeface="+mn-ea"/>
                <a:cs typeface="+mn-cs"/>
              </a:rPr>
              <a:t>F1</a:t>
            </a:r>
            <a:r>
              <a:rPr lang="zh-TW" altLang="zh-TW" sz="1200" kern="1200" dirty="0">
                <a:solidFill>
                  <a:schemeClr val="tx1"/>
                </a:solidFill>
                <a:effectLst/>
                <a:latin typeface="+mn-lt"/>
                <a:ea typeface="+mn-ea"/>
                <a:cs typeface="+mn-cs"/>
              </a:rPr>
              <a:t>中僅為</a:t>
            </a:r>
            <a:r>
              <a:rPr lang="en-US" altLang="zh-TW" sz="1200" kern="1200" dirty="0">
                <a:solidFill>
                  <a:schemeClr val="tx1"/>
                </a:solidFill>
                <a:effectLst/>
                <a:latin typeface="+mn-lt"/>
                <a:ea typeface="+mn-ea"/>
                <a:cs typeface="+mn-cs"/>
              </a:rPr>
              <a:t>1.7</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 </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We hypothesize it is because the sentences in </a:t>
            </a:r>
            <a:r>
              <a:rPr lang="en-US" altLang="zh-TW" sz="1200" kern="1200" dirty="0" err="1">
                <a:solidFill>
                  <a:schemeClr val="tx1"/>
                </a:solidFill>
                <a:effectLst/>
                <a:latin typeface="+mn-lt"/>
                <a:ea typeface="+mn-ea"/>
                <a:cs typeface="+mn-cs"/>
              </a:rPr>
              <a:t>SemEval</a:t>
            </a:r>
            <a:r>
              <a:rPr lang="en-US" altLang="zh-TW" sz="1200" kern="1200" dirty="0">
                <a:solidFill>
                  <a:schemeClr val="tx1"/>
                </a:solidFill>
                <a:effectLst/>
                <a:latin typeface="+mn-lt"/>
                <a:ea typeface="+mn-ea"/>
                <a:cs typeface="+mn-cs"/>
              </a:rPr>
              <a:t> are quite short and contain very simple rule patterns. Thus, the soft-matched sentences can hardly provide additional information.</a:t>
            </a:r>
            <a:endParaRPr lang="zh-TW"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我們推測這是因為</a:t>
            </a:r>
            <a:r>
              <a:rPr lang="en-US" altLang="zh-TW" sz="1200" kern="1200" dirty="0" err="1">
                <a:solidFill>
                  <a:schemeClr val="tx1"/>
                </a:solidFill>
                <a:effectLst/>
                <a:latin typeface="+mn-lt"/>
                <a:ea typeface="+mn-ea"/>
                <a:cs typeface="+mn-cs"/>
              </a:rPr>
              <a:t>SemEval</a:t>
            </a:r>
            <a:r>
              <a:rPr lang="zh-TW" altLang="zh-TW" sz="1200" kern="1200" dirty="0">
                <a:solidFill>
                  <a:schemeClr val="tx1"/>
                </a:solidFill>
                <a:effectLst/>
                <a:latin typeface="+mn-lt"/>
                <a:ea typeface="+mn-ea"/>
                <a:cs typeface="+mn-cs"/>
              </a:rPr>
              <a:t>中的句子很短，並且包含非常簡單的規則模式。 因此，軟匹配的句子幾乎不能提供附加信息</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28</a:t>
            </a:fld>
            <a:endParaRPr lang="zh-TW" altLang="en-US"/>
          </a:p>
        </p:txBody>
      </p:sp>
    </p:spTree>
    <p:extLst>
      <p:ext uri="{BB962C8B-B14F-4D97-AF65-F5344CB8AC3E}">
        <p14:creationId xmlns:p14="http://schemas.microsoft.com/office/powerpoint/2010/main" val="17480650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kern="1200" dirty="0">
                <a:solidFill>
                  <a:schemeClr val="tx1"/>
                </a:solidFill>
                <a:effectLst/>
                <a:latin typeface="+mn-lt"/>
                <a:ea typeface="+mn-ea"/>
                <a:cs typeface="+mn-cs"/>
              </a:rPr>
              <a:t>Performance comparison (in %) of relation extraction on the TACRED and </a:t>
            </a:r>
            <a:r>
              <a:rPr lang="en-US" altLang="zh-TW" sz="1200" kern="1200" dirty="0" err="1">
                <a:solidFill>
                  <a:schemeClr val="tx1"/>
                </a:solidFill>
                <a:effectLst/>
                <a:latin typeface="+mn-lt"/>
                <a:ea typeface="+mn-ea"/>
                <a:cs typeface="+mn-cs"/>
              </a:rPr>
              <a:t>SemEval</a:t>
            </a:r>
            <a:r>
              <a:rPr lang="en-US" altLang="zh-TW" sz="1200" kern="1200" dirty="0">
                <a:solidFill>
                  <a:schemeClr val="tx1"/>
                </a:solidFill>
                <a:effectLst/>
                <a:latin typeface="+mn-lt"/>
                <a:ea typeface="+mn-ea"/>
                <a:cs typeface="+mn-cs"/>
              </a:rPr>
              <a:t> datasets</a:t>
            </a:r>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29</a:t>
            </a:fld>
            <a:endParaRPr lang="zh-TW" altLang="en-US"/>
          </a:p>
        </p:txBody>
      </p:sp>
    </p:spTree>
    <p:extLst>
      <p:ext uri="{BB962C8B-B14F-4D97-AF65-F5344CB8AC3E}">
        <p14:creationId xmlns:p14="http://schemas.microsoft.com/office/powerpoint/2010/main" val="4683783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lvl="1" indent="-180000">
              <a:buFont typeface="Arial" panose="020B0604020202020204" pitchFamily="34" charset="0"/>
              <a:buChar char="•"/>
            </a:pPr>
            <a:r>
              <a:rPr lang="en-US" altLang="zh-TW" sz="2200" dirty="0">
                <a:solidFill>
                  <a:schemeClr val="tx1"/>
                </a:solidFill>
              </a:rPr>
              <a:t>Motivation: Show that NERO rules are more powerful than human</a:t>
            </a:r>
          </a:p>
          <a:p>
            <a:pPr marL="180000" lvl="1" indent="0">
              <a:buNone/>
            </a:pPr>
            <a:r>
              <a:rPr lang="en-US" altLang="zh-TW" sz="2200" dirty="0">
                <a:solidFill>
                  <a:schemeClr val="tx1"/>
                </a:solidFill>
              </a:rPr>
              <a:t>-annotated labels</a:t>
            </a:r>
          </a:p>
          <a:p>
            <a:pPr marL="180000" lvl="1" indent="0">
              <a:buNone/>
            </a:pPr>
            <a:r>
              <a:rPr lang="en-US" altLang="zh-TW" sz="2200" dirty="0">
                <a:solidFill>
                  <a:schemeClr val="tx1"/>
                </a:solidFill>
              </a:rPr>
              <a:t>(</a:t>
            </a:r>
            <a:r>
              <a:rPr lang="zh-TW" altLang="zh-TW" sz="1200" kern="1200" dirty="0">
                <a:solidFill>
                  <a:schemeClr val="tx1"/>
                </a:solidFill>
                <a:effectLst/>
                <a:latin typeface="+mn-lt"/>
                <a:ea typeface="+mn-ea"/>
                <a:cs typeface="+mn-cs"/>
              </a:rPr>
              <a:t>為了表明</a:t>
            </a:r>
            <a:r>
              <a:rPr lang="en-US" altLang="zh-TW" sz="1200" dirty="0">
                <a:solidFill>
                  <a:schemeClr val="tx1"/>
                </a:solidFill>
              </a:rPr>
              <a:t>NERO</a:t>
            </a:r>
            <a:r>
              <a:rPr lang="zh-TW" altLang="zh-TW" sz="1200" kern="1200" dirty="0">
                <a:solidFill>
                  <a:schemeClr val="tx1"/>
                </a:solidFill>
                <a:effectLst/>
                <a:latin typeface="+mn-lt"/>
                <a:ea typeface="+mn-ea"/>
                <a:cs typeface="+mn-cs"/>
              </a:rPr>
              <a:t>的規則比人工標註的標籤更強大</a:t>
            </a:r>
            <a:r>
              <a:rPr lang="en-US" altLang="zh-TW" sz="2200" dirty="0">
                <a:solidFill>
                  <a:schemeClr val="tx1"/>
                </a:solidFill>
              </a:rPr>
              <a:t>)</a:t>
            </a:r>
          </a:p>
          <a:p>
            <a:pPr marL="180000" lvl="1" indent="0">
              <a:buNone/>
            </a:pPr>
            <a:endParaRPr lang="en-US" altLang="zh-TW" sz="2200" dirty="0">
              <a:solidFill>
                <a:schemeClr val="tx1"/>
              </a:solidFill>
            </a:endParaRPr>
          </a:p>
          <a:p>
            <a:pPr marL="180000" marR="0" lvl="1" indent="0" algn="l" defTabSz="914400" rtl="0" eaLnBrk="1" fontAlgn="auto" latinLnBrk="0" hangingPunct="1">
              <a:lnSpc>
                <a:spcPct val="100000"/>
              </a:lnSpc>
              <a:spcBef>
                <a:spcPts val="0"/>
              </a:spcBef>
              <a:spcAft>
                <a:spcPts val="0"/>
              </a:spcAft>
              <a:buClrTx/>
              <a:buSzTx/>
              <a:buFontTx/>
              <a:buNone/>
              <a:tabLst/>
              <a:defRPr/>
            </a:pPr>
            <a:r>
              <a:rPr lang="zh-TW" altLang="zh-TW"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Show the performance of</a:t>
            </a:r>
            <a:r>
              <a:rPr lang="en-US" altLang="zh-TW" sz="1200" b="1"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models trained with different</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dɪfərənt</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number of rules (30%, 50%, 70%, and 100%) and the number of labels required to reach comparable performance using supervised baseline (LSTM+ATT).</a:t>
            </a:r>
          </a:p>
          <a:p>
            <a:pPr marL="180000" marR="0" lvl="1"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展示了使用不同數量的規則（</a:t>
            </a:r>
            <a:r>
              <a:rPr lang="en-US" altLang="zh-TW" sz="1200" kern="1200" dirty="0">
                <a:solidFill>
                  <a:schemeClr val="tx1"/>
                </a:solidFill>
                <a:effectLst/>
                <a:latin typeface="+mn-lt"/>
                <a:ea typeface="+mn-ea"/>
                <a:cs typeface="+mn-cs"/>
              </a:rPr>
              <a:t>30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50</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70</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100</a:t>
            </a:r>
            <a:r>
              <a:rPr lang="zh-TW" altLang="zh-TW" sz="1200" kern="1200" dirty="0">
                <a:solidFill>
                  <a:schemeClr val="tx1"/>
                </a:solidFill>
                <a:effectLst/>
                <a:latin typeface="+mn-lt"/>
                <a:ea typeface="+mn-ea"/>
                <a:cs typeface="+mn-cs"/>
              </a:rPr>
              <a:t>％）訓練的模型的性能，以及達到可比性所需的標籤數量 使用監督基準（</a:t>
            </a:r>
            <a:r>
              <a:rPr lang="en-US" altLang="zh-TW" sz="1200" kern="1200" dirty="0">
                <a:solidFill>
                  <a:schemeClr val="tx1"/>
                </a:solidFill>
                <a:effectLst/>
                <a:latin typeface="+mn-lt"/>
                <a:ea typeface="+mn-ea"/>
                <a:cs typeface="+mn-cs"/>
              </a:rPr>
              <a:t>LSTM + ATT</a:t>
            </a:r>
            <a:r>
              <a:rPr lang="zh-TW" altLang="zh-TW" sz="1200" kern="1200" dirty="0">
                <a:solidFill>
                  <a:schemeClr val="tx1"/>
                </a:solidFill>
                <a:effectLst/>
                <a:latin typeface="+mn-lt"/>
                <a:ea typeface="+mn-ea"/>
                <a:cs typeface="+mn-cs"/>
              </a:rPr>
              <a:t>）的性能</a:t>
            </a:r>
            <a:r>
              <a:rPr lang="en-US" altLang="zh-TW" sz="1200" kern="1200" dirty="0">
                <a:solidFill>
                  <a:schemeClr val="tx1"/>
                </a:solidFill>
                <a:effectLst/>
                <a:latin typeface="+mn-lt"/>
                <a:ea typeface="+mn-ea"/>
                <a:cs typeface="+mn-cs"/>
              </a:rPr>
              <a:t>(F1=</a:t>
            </a:r>
            <a:r>
              <a:rPr lang="en-US" altLang="zh-TW" sz="1200" dirty="0">
                <a:effectLst/>
                <a:latin typeface="Times New Roman" panose="02020603050405020304" pitchFamily="18" charset="0"/>
              </a:rPr>
              <a:t>42.1 ± 0.9</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pPr marL="180000" lvl="1" indent="0">
              <a:buNone/>
            </a:pPr>
            <a:endParaRPr lang="zh-TW" altLang="en-US" dirty="0"/>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30</a:t>
            </a:fld>
            <a:endParaRPr lang="zh-TW" altLang="en-US"/>
          </a:p>
        </p:txBody>
      </p:sp>
    </p:spTree>
    <p:extLst>
      <p:ext uri="{BB962C8B-B14F-4D97-AF65-F5344CB8AC3E}">
        <p14:creationId xmlns:p14="http://schemas.microsoft.com/office/powerpoint/2010/main" val="2222203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77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This paper is a research on relation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這篇論文是做關係擷取的研究</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First, I</a:t>
            </a:r>
            <a:r>
              <a:rPr lang="en-US" altLang="zh-TW" sz="1200" b="0" i="0" kern="1200" baseline="0" dirty="0">
                <a:solidFill>
                  <a:schemeClr val="tx1"/>
                </a:solidFill>
                <a:effectLst/>
                <a:latin typeface="+mn-lt"/>
                <a:ea typeface="+mn-ea"/>
                <a:cs typeface="+mn-cs"/>
              </a:rPr>
              <a:t> will</a:t>
            </a:r>
            <a:r>
              <a:rPr lang="en-US" altLang="zh-TW" sz="1200" b="0" i="0" kern="1200" dirty="0">
                <a:solidFill>
                  <a:schemeClr val="tx1"/>
                </a:solidFill>
                <a:effectLst/>
                <a:latin typeface="+mn-lt"/>
                <a:ea typeface="+mn-ea"/>
                <a:cs typeface="+mn-cs"/>
              </a:rPr>
              <a:t> explain the important concepts of r</a:t>
            </a:r>
            <a:r>
              <a:rPr lang="en-US" altLang="zh-TW" sz="1200" dirty="0">
                <a:solidFill>
                  <a:schemeClr val="tx1"/>
                </a:solidFill>
              </a:rPr>
              <a:t>elation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zh-TW" altLang="en-US" sz="1200" dirty="0">
                <a:solidFill>
                  <a:schemeClr val="tx1"/>
                </a:solidFill>
              </a:rPr>
              <a:t>首先說明關係擷取的重要觀念</a:t>
            </a:r>
            <a:r>
              <a:rPr lang="en-US" altLang="zh-TW" sz="12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Relation extraction is a task  that extracting semantic relationships from a text.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zh-TW" altLang="en-US" sz="1200" b="0" i="0" kern="1200" dirty="0">
                <a:solidFill>
                  <a:schemeClr val="tx1"/>
                </a:solidFill>
                <a:effectLst/>
                <a:latin typeface="+mn-lt"/>
                <a:ea typeface="+mn-ea"/>
                <a:cs typeface="+mn-cs"/>
              </a:rPr>
              <a:t>關係提取是從文本中提取語義關係的任務。</a:t>
            </a:r>
            <a:r>
              <a:rPr lang="en-US" altLang="zh-TW" sz="1200" dirty="0">
                <a:solidFill>
                  <a:schemeClr val="tx1"/>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For example, extracting the relationship of Microsoft </a:t>
            </a:r>
            <a:r>
              <a:rPr lang="en-US" altLang="zh-TW" dirty="0" err="1"/>
              <a:t>founded_by</a:t>
            </a:r>
            <a:r>
              <a:rPr lang="en-US" altLang="zh-TW" dirty="0"/>
              <a:t> from a sentence like “Microsoft was founded by Bill Gates”.</a:t>
            </a:r>
            <a:endParaRPr lang="en-US" altLang="zh-TW" sz="1200" dirty="0">
              <a:solidFill>
                <a:schemeClr val="tx1"/>
              </a:solidFill>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zh-TW" altLang="en-US" sz="1200" dirty="0">
                <a:solidFill>
                  <a:schemeClr val="tx1"/>
                </a:solidFill>
              </a:rPr>
              <a:t>例如從</a:t>
            </a:r>
            <a:r>
              <a:rPr lang="en-US" altLang="zh-TW" sz="1200" dirty="0">
                <a:solidFill>
                  <a:srgbClr val="00B050"/>
                </a:solidFill>
                <a:latin typeface="Times New Roman" panose="02020603050405020304" pitchFamily="18" charset="0"/>
              </a:rPr>
              <a:t>Microsoft</a:t>
            </a:r>
            <a:r>
              <a:rPr lang="en-US" altLang="zh-TW" sz="1200" dirty="0">
                <a:solidFill>
                  <a:srgbClr val="FF0000"/>
                </a:solidFill>
                <a:latin typeface="Times New Roman" panose="02020603050405020304" pitchFamily="18" charset="0"/>
              </a:rPr>
              <a:t> </a:t>
            </a:r>
            <a:r>
              <a:rPr lang="en-US" altLang="zh-TW" sz="1200" dirty="0">
                <a:latin typeface="Times New Roman" panose="02020603050405020304" pitchFamily="18" charset="0"/>
              </a:rPr>
              <a:t>was founded by</a:t>
            </a:r>
            <a:r>
              <a:rPr lang="en-US" altLang="zh-TW" sz="1200" dirty="0">
                <a:solidFill>
                  <a:srgbClr val="FF0000"/>
                </a:solidFill>
                <a:latin typeface="Times New Roman" panose="02020603050405020304" pitchFamily="18" charset="0"/>
              </a:rPr>
              <a:t> </a:t>
            </a:r>
            <a:r>
              <a:rPr lang="en-US" altLang="zh-TW" sz="1200" dirty="0">
                <a:solidFill>
                  <a:srgbClr val="FFC000"/>
                </a:solidFill>
                <a:latin typeface="Times New Roman" panose="02020603050405020304" pitchFamily="18" charset="0"/>
              </a:rPr>
              <a:t>Bill Gates</a:t>
            </a:r>
            <a:r>
              <a:rPr lang="en-US" altLang="zh-TW" sz="1200" dirty="0">
                <a:solidFill>
                  <a:srgbClr val="FF0000"/>
                </a:solidFill>
                <a:latin typeface="Times New Roman" panose="02020603050405020304" pitchFamily="18" charset="0"/>
              </a:rPr>
              <a:t>.</a:t>
            </a:r>
            <a:r>
              <a:rPr lang="zh-TW" altLang="en-US" sz="1200" dirty="0">
                <a:solidFill>
                  <a:srgbClr val="FF0000"/>
                </a:solidFill>
                <a:latin typeface="Times New Roman" panose="02020603050405020304" pitchFamily="18" charset="0"/>
              </a:rPr>
              <a:t> 這樣的句子提取</a:t>
            </a:r>
            <a:r>
              <a:rPr lang="en-US" altLang="zh-TW" sz="1200" dirty="0">
                <a:solidFill>
                  <a:srgbClr val="00B050"/>
                </a:solidFill>
                <a:latin typeface="Times New Roman" panose="02020603050405020304" pitchFamily="18" charset="0"/>
              </a:rPr>
              <a:t>Microsoft</a:t>
            </a:r>
            <a:r>
              <a:rPr lang="zh-TW" altLang="en-US" sz="1200" dirty="0">
                <a:solidFill>
                  <a:srgbClr val="00B050"/>
                </a:solidFill>
                <a:latin typeface="Times New Roman" panose="02020603050405020304" pitchFamily="18" charset="0"/>
              </a:rPr>
              <a:t> </a:t>
            </a:r>
            <a:r>
              <a:rPr lang="zh-TW" altLang="en-US" sz="1200" dirty="0">
                <a:solidFill>
                  <a:srgbClr val="FF0000"/>
                </a:solidFill>
                <a:latin typeface="Times New Roman" panose="02020603050405020304" pitchFamily="18" charset="0"/>
              </a:rPr>
              <a:t> </a:t>
            </a:r>
            <a:r>
              <a:rPr lang="en-US" altLang="zh-TW" sz="1200" b="1" dirty="0" err="1">
                <a:solidFill>
                  <a:srgbClr val="FF0000"/>
                </a:solidFill>
                <a:latin typeface="Times New Roman" panose="02020603050405020304" pitchFamily="18" charset="0"/>
              </a:rPr>
              <a:t>founded_by</a:t>
            </a:r>
            <a:r>
              <a:rPr lang="zh-TW" altLang="en-US" sz="1200" b="1" dirty="0">
                <a:solidFill>
                  <a:srgbClr val="FF0000"/>
                </a:solidFill>
                <a:latin typeface="Times New Roman" panose="02020603050405020304" pitchFamily="18" charset="0"/>
              </a:rPr>
              <a:t> </a:t>
            </a:r>
            <a:r>
              <a:rPr lang="en-US" altLang="zh-TW" sz="1200" dirty="0">
                <a:solidFill>
                  <a:srgbClr val="FFC000"/>
                </a:solidFill>
                <a:latin typeface="Times New Roman" panose="02020603050405020304" pitchFamily="18" charset="0"/>
              </a:rPr>
              <a:t>Bill Gates</a:t>
            </a:r>
            <a:r>
              <a:rPr lang="zh-TW" altLang="en-US" sz="1200" b="0" dirty="0">
                <a:solidFill>
                  <a:srgbClr val="FF0000"/>
                </a:solidFill>
                <a:latin typeface="Times New Roman" panose="02020603050405020304" pitchFamily="18" charset="0"/>
              </a:rPr>
              <a:t>的關係</a:t>
            </a:r>
            <a:r>
              <a:rPr lang="en-US" altLang="zh-TW" sz="1200" b="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Extract the relationship </a:t>
            </a:r>
            <a:r>
              <a:rPr lang="en-US" altLang="zh-TW" dirty="0"/>
              <a:t>of PER origin </a:t>
            </a:r>
            <a:r>
              <a:rPr lang="en-US" altLang="zh-TW" sz="1200" b="0" i="0" kern="1200" dirty="0">
                <a:solidFill>
                  <a:schemeClr val="tx1"/>
                </a:solidFill>
                <a:effectLst/>
                <a:latin typeface="+mn-lt"/>
                <a:ea typeface="+mn-ea"/>
                <a:cs typeface="+mn-cs"/>
              </a:rPr>
              <a:t>from a sentence like “Mike was born March 26, 1965, in US.”</a:t>
            </a: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從</a:t>
            </a:r>
            <a:r>
              <a:rPr lang="en-US" altLang="zh-TW" sz="1200" b="0" dirty="0">
                <a:solidFill>
                  <a:srgbClr val="FF0000"/>
                </a:solidFill>
                <a:latin typeface="Times New Roman" panose="02020603050405020304" pitchFamily="18" charset="0"/>
              </a:rPr>
              <a:t>Mike was born March 26 , 1965 , in US.</a:t>
            </a:r>
            <a:r>
              <a:rPr lang="zh-TW" altLang="en-US" sz="1200" b="0" dirty="0">
                <a:solidFill>
                  <a:srgbClr val="FF0000"/>
                </a:solidFill>
                <a:latin typeface="Times New Roman" panose="02020603050405020304" pitchFamily="18" charset="0"/>
              </a:rPr>
              <a:t> 提取</a:t>
            </a:r>
            <a:r>
              <a:rPr lang="en-US" altLang="zh-TW" sz="1200" b="0" dirty="0">
                <a:solidFill>
                  <a:srgbClr val="FF0000"/>
                </a:solidFill>
                <a:latin typeface="Times New Roman" panose="02020603050405020304" pitchFamily="18" charset="0"/>
              </a:rPr>
              <a:t>Mike</a:t>
            </a:r>
            <a:r>
              <a:rPr lang="zh-TW" altLang="en-US" sz="1200" b="0" dirty="0">
                <a:solidFill>
                  <a:srgbClr val="FF0000"/>
                </a:solidFill>
                <a:latin typeface="Times New Roman" panose="02020603050405020304" pitchFamily="18" charset="0"/>
              </a:rPr>
              <a:t> 出生於</a:t>
            </a:r>
            <a:r>
              <a:rPr lang="en-US" altLang="zh-TW" sz="1200" b="0" dirty="0">
                <a:solidFill>
                  <a:srgbClr val="FF0000"/>
                </a:solidFill>
                <a:latin typeface="Times New Roman" panose="02020603050405020304" pitchFamily="18" charset="0"/>
              </a:rPr>
              <a:t>US</a:t>
            </a:r>
            <a:r>
              <a:rPr lang="zh-TW" altLang="en-US" sz="1200" b="0" dirty="0">
                <a:solidFill>
                  <a:srgbClr val="FF0000"/>
                </a:solidFill>
                <a:latin typeface="Times New Roman" panose="02020603050405020304" pitchFamily="18" charset="0"/>
              </a:rPr>
              <a:t>的關係</a:t>
            </a:r>
            <a:r>
              <a:rPr lang="en-US" altLang="zh-TW" sz="1200" b="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Recent research is</a:t>
            </a:r>
            <a:r>
              <a:rPr lang="en-US" altLang="zh-TW" sz="1200" b="0" i="0" kern="1200" baseline="0" dirty="0">
                <a:solidFill>
                  <a:schemeClr val="tx1"/>
                </a:solidFill>
                <a:effectLst/>
                <a:latin typeface="+mn-lt"/>
                <a:ea typeface="+mn-ea"/>
                <a:cs typeface="+mn-cs"/>
              </a:rPr>
              <a:t> </a:t>
            </a:r>
            <a:r>
              <a:rPr lang="en-US" altLang="zh-TW" sz="1200" b="0" i="0" kern="1200" dirty="0">
                <a:solidFill>
                  <a:schemeClr val="tx1"/>
                </a:solidFill>
                <a:effectLst/>
                <a:latin typeface="+mn-lt"/>
                <a:ea typeface="+mn-ea"/>
                <a:cs typeface="+mn-cs"/>
              </a:rPr>
              <a:t>using neural network for relation extraction</a:t>
            </a:r>
            <a:endParaRPr lang="en-US" altLang="zh-TW" sz="1200" b="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近期的研究是利用神經網路進行關係擷取</a:t>
            </a:r>
            <a:r>
              <a:rPr lang="en-US" altLang="zh-TW" sz="1200" b="0" dirty="0">
                <a:solidFill>
                  <a:srgbClr val="FF0000"/>
                </a:solidFill>
                <a:latin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a:solidFill>
                <a:srgbClr val="FF0000"/>
              </a:solidFill>
              <a:latin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following is an example of using neural network for relation extraction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底下是一個利用神經網路進行關係擷取的例子</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It is a method of supervised relation </a:t>
            </a:r>
            <a:r>
              <a:rPr lang="en-US" altLang="zh-TW" dirty="0"/>
              <a:t>extraction</a:t>
            </a:r>
            <a:endParaRPr lang="en-US" altLang="zh-TW"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它是採</a:t>
            </a:r>
            <a:r>
              <a:rPr lang="zh-TW" altLang="en-US" sz="1200" b="0" i="0" u="none" kern="1200" dirty="0">
                <a:solidFill>
                  <a:schemeClr val="tx1"/>
                </a:solidFill>
                <a:effectLst/>
                <a:latin typeface="+mn-lt"/>
                <a:ea typeface="+mn-ea"/>
                <a:cs typeface="+mn-cs"/>
              </a:rPr>
              <a:t>監督式關係擷取</a:t>
            </a:r>
            <a:r>
              <a:rPr lang="zh-TW" altLang="en-US" sz="1200" b="0" i="0" kern="1200" dirty="0">
                <a:solidFill>
                  <a:schemeClr val="tx1"/>
                </a:solidFill>
                <a:effectLst/>
                <a:latin typeface="+mn-lt"/>
                <a:ea typeface="+mn-ea"/>
                <a:cs typeface="+mn-cs"/>
              </a:rPr>
              <a:t>的做法</a:t>
            </a:r>
            <a:r>
              <a:rPr lang="en-US" altLang="zh-TW" sz="1200" b="0" i="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First, give some relation sentences</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首先給出一些關係的句子</a:t>
            </a:r>
            <a:r>
              <a:rPr lang="en-US" altLang="zh-TW" sz="1200" b="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and </a:t>
            </a:r>
            <a:r>
              <a:rPr lang="en-US" altLang="zh-TW" sz="1200" b="0" i="0" kern="1200" dirty="0">
                <a:solidFill>
                  <a:schemeClr val="tx1"/>
                </a:solidFill>
                <a:effectLst/>
                <a:latin typeface="+mn-lt"/>
                <a:ea typeface="+mn-ea"/>
                <a:cs typeface="+mn-cs"/>
              </a:rPr>
              <a:t>manually[ˋ</a:t>
            </a:r>
            <a:r>
              <a:rPr lang="en-US" altLang="zh-TW" sz="1200" b="0" i="0" kern="1200" dirty="0" err="1">
                <a:solidFill>
                  <a:schemeClr val="tx1"/>
                </a:solidFill>
                <a:effectLst/>
                <a:latin typeface="+mn-lt"/>
                <a:ea typeface="+mn-ea"/>
                <a:cs typeface="+mn-cs"/>
              </a:rPr>
              <a:t>mænjʊəlɪ</a:t>
            </a:r>
            <a:r>
              <a:rPr lang="en-US" altLang="zh-TW" sz="1200" b="0" i="0" kern="1200" dirty="0">
                <a:solidFill>
                  <a:schemeClr val="tx1"/>
                </a:solidFill>
                <a:effectLst/>
                <a:latin typeface="+mn-lt"/>
                <a:ea typeface="+mn-ea"/>
                <a:cs typeface="+mn-cs"/>
              </a:rPr>
              <a:t>] label the </a:t>
            </a:r>
            <a:r>
              <a:rPr lang="en-US" altLang="zh-TW" sz="1200" dirty="0">
                <a:solidFill>
                  <a:prstClr val="black"/>
                </a:solidFill>
                <a:latin typeface="Times New Roman" panose="02020603050405020304" pitchFamily="18" charset="0"/>
              </a:rPr>
              <a:t>relation label</a:t>
            </a:r>
            <a:r>
              <a:rPr lang="en-US" altLang="zh-TW" sz="1200" b="0" i="0" kern="1200" dirty="0">
                <a:solidFill>
                  <a:schemeClr val="tx1"/>
                </a:solidFill>
                <a:effectLst/>
                <a:latin typeface="+mn-lt"/>
                <a:ea typeface="+mn-ea"/>
                <a:cs typeface="+mn-cs"/>
              </a:rPr>
              <a:t> of these sentences.</a:t>
            </a: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人工標記這些句子的</a:t>
            </a:r>
            <a:r>
              <a:rPr lang="en-US" altLang="zh-TW" sz="1200" b="0" dirty="0">
                <a:solidFill>
                  <a:prstClr val="black"/>
                </a:solidFill>
                <a:latin typeface="Times New Roman" panose="02020603050405020304" pitchFamily="18" charset="0"/>
              </a:rPr>
              <a:t>r</a:t>
            </a:r>
            <a:r>
              <a:rPr lang="en-US" altLang="zh-TW" sz="1200" dirty="0">
                <a:solidFill>
                  <a:prstClr val="black"/>
                </a:solidFill>
                <a:latin typeface="Times New Roman" panose="02020603050405020304" pitchFamily="18" charset="0"/>
              </a:rPr>
              <a:t>elation label</a:t>
            </a:r>
            <a:r>
              <a:rPr lang="zh-TW" altLang="en-US" sz="1200" b="0" dirty="0">
                <a:solidFill>
                  <a:srgbClr val="FF0000"/>
                </a:solidFill>
                <a:latin typeface="Times New Roman" panose="02020603050405020304" pitchFamily="18" charset="0"/>
              </a:rPr>
              <a:t>。</a:t>
            </a:r>
            <a:r>
              <a:rPr lang="en-US" altLang="zh-TW" sz="1200" b="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Finally, feed a neural network classifier</a:t>
            </a: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最後餵入一個神經網路的分類器，</a:t>
            </a:r>
            <a:r>
              <a:rPr lang="en-US" altLang="zh-TW" sz="1200" b="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output of this classifier is the probability of belonging to these relationships.</a:t>
            </a:r>
            <a:endParaRPr lang="en-US" altLang="zh-TW" sz="1200" b="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dirty="0">
                <a:solidFill>
                  <a:srgbClr val="FF0000"/>
                </a:solidFill>
                <a:latin typeface="Times New Roman" panose="02020603050405020304" pitchFamily="18" charset="0"/>
              </a:rPr>
              <a:t>(</a:t>
            </a:r>
            <a:r>
              <a:rPr lang="zh-TW" altLang="en-US" sz="1200" b="0" dirty="0">
                <a:solidFill>
                  <a:srgbClr val="FF0000"/>
                </a:solidFill>
                <a:latin typeface="Times New Roman" panose="02020603050405020304" pitchFamily="18" charset="0"/>
              </a:rPr>
              <a:t>該分類器的輸出是屬於這些關係的機率。</a:t>
            </a:r>
            <a:r>
              <a:rPr lang="en-US" altLang="zh-TW" sz="1200" b="0" dirty="0">
                <a:solidFill>
                  <a:srgbClr val="FF0000"/>
                </a:solidFill>
                <a:latin typeface="Times New Roman" panose="02020603050405020304" pitchFamily="18" charset="0"/>
              </a:rPr>
              <a:t>)</a:t>
            </a: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a:t>
            </a:fld>
            <a:endParaRPr lang="zh-TW" altLang="en-US"/>
          </a:p>
        </p:txBody>
      </p:sp>
    </p:spTree>
    <p:extLst>
      <p:ext uri="{BB962C8B-B14F-4D97-AF65-F5344CB8AC3E}">
        <p14:creationId xmlns:p14="http://schemas.microsoft.com/office/powerpoint/2010/main" val="2890853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kern="1200" dirty="0">
                <a:solidFill>
                  <a:schemeClr val="tx1"/>
                </a:solidFill>
                <a:effectLst/>
                <a:latin typeface="+mn-lt"/>
                <a:ea typeface="+mn-ea"/>
                <a:cs typeface="+mn-cs"/>
              </a:rPr>
              <a:t>To test the robustness</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roˋbʌstnɪs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of NERO model, </a:t>
            </a:r>
            <a:r>
              <a:rPr lang="en-US" altLang="zh-TW" sz="2200" dirty="0">
                <a:solidFill>
                  <a:schemeClr val="tx1"/>
                </a:solidFill>
              </a:rPr>
              <a:t>draw performance curve</a:t>
            </a:r>
          </a:p>
          <a:p>
            <a:pPr marL="180000" lvl="1" indent="0">
              <a:buNone/>
            </a:pPr>
            <a:r>
              <a:rPr lang="en-US" altLang="zh-TW" sz="2200" dirty="0">
                <a:solidFill>
                  <a:schemeClr val="tx1"/>
                </a:solidFill>
              </a:rPr>
              <a:t>for explanation</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為了測試</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的魯棒性，繪製性能曲線</a:t>
            </a:r>
            <a:r>
              <a:rPr lang="zh-TW" altLang="en-US" sz="1200" kern="1200" dirty="0">
                <a:solidFill>
                  <a:schemeClr val="tx1"/>
                </a:solidFill>
                <a:effectLst/>
                <a:latin typeface="+mn-lt"/>
                <a:ea typeface="+mn-ea"/>
                <a:cs typeface="+mn-cs"/>
              </a:rPr>
              <a:t>進行說明</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when different amounts of raw corpus are available on TACRED. </a:t>
            </a:r>
          </a:p>
          <a:p>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NERO outperforms all methods, and its F1 score positively correlates to the amount of available data (from 43.4% to 51.3%).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優於所有方法，其</a:t>
            </a:r>
            <a:r>
              <a:rPr lang="en-US" altLang="zh-TW" sz="1200" kern="1200" dirty="0">
                <a:solidFill>
                  <a:schemeClr val="tx1"/>
                </a:solidFill>
                <a:effectLst/>
                <a:latin typeface="+mn-lt"/>
                <a:ea typeface="+mn-ea"/>
                <a:cs typeface="+mn-cs"/>
              </a:rPr>
              <a:t>F1</a:t>
            </a:r>
            <a:r>
              <a:rPr lang="zh-TW" altLang="zh-TW" sz="1200" kern="1200" dirty="0">
                <a:solidFill>
                  <a:schemeClr val="tx1"/>
                </a:solidFill>
                <a:effectLst/>
                <a:latin typeface="+mn-lt"/>
                <a:ea typeface="+mn-ea"/>
                <a:cs typeface="+mn-cs"/>
              </a:rPr>
              <a:t>得分與可用數據量成正相關（從</a:t>
            </a:r>
            <a:r>
              <a:rPr lang="en-US" altLang="zh-TW" sz="1200" kern="1200" dirty="0">
                <a:solidFill>
                  <a:schemeClr val="tx1"/>
                </a:solidFill>
                <a:effectLst/>
                <a:latin typeface="+mn-lt"/>
                <a:ea typeface="+mn-ea"/>
                <a:cs typeface="+mn-cs"/>
              </a:rPr>
              <a:t>43.4</a:t>
            </a:r>
            <a:r>
              <a:rPr lang="zh-TW" altLang="zh-TW" sz="1200" kern="1200" dirty="0">
                <a:solidFill>
                  <a:schemeClr val="tx1"/>
                </a:solidFill>
                <a:effectLst/>
                <a:latin typeface="+mn-lt"/>
                <a:ea typeface="+mn-ea"/>
                <a:cs typeface="+mn-cs"/>
              </a:rPr>
              <a:t>％到</a:t>
            </a:r>
            <a:r>
              <a:rPr lang="en-US" altLang="zh-TW" sz="1200" kern="1200" dirty="0">
                <a:solidFill>
                  <a:schemeClr val="tx1"/>
                </a:solidFill>
                <a:effectLst/>
                <a:latin typeface="+mn-lt"/>
                <a:ea typeface="+mn-ea"/>
                <a:cs typeface="+mn-cs"/>
              </a:rPr>
              <a:t>51.3</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31</a:t>
            </a:fld>
            <a:endParaRPr lang="zh-TW" altLang="en-US"/>
          </a:p>
        </p:txBody>
      </p:sp>
    </p:spTree>
    <p:extLst>
      <p:ext uri="{BB962C8B-B14F-4D97-AF65-F5344CB8AC3E}">
        <p14:creationId xmlns:p14="http://schemas.microsoft.com/office/powerpoint/2010/main" val="271936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To show that NERO has the capacity of predicting unseen relations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sz="1200" kern="1200" dirty="0">
                <a:solidFill>
                  <a:schemeClr val="tx1"/>
                </a:solidFill>
                <a:effectLst/>
                <a:latin typeface="+mn-lt"/>
                <a:ea typeface="+mn-ea"/>
                <a:cs typeface="+mn-cs"/>
              </a:rPr>
              <a:t>為了表明</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具有預測看不見的關係的能力</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Experiment setting: </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實驗設定</a:t>
            </a:r>
            <a:r>
              <a:rPr lang="en-US" altLang="zh-TW" dirty="0">
                <a:sym typeface="Wingdings" panose="05000000000000000000" pitchFamily="2" charset="2"/>
              </a:rPr>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Randomly sample 5 relations as unseen relations and repeat the experiment 10 times.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隨機抽取</a:t>
            </a:r>
            <a:r>
              <a:rPr lang="en-US" altLang="zh-TW" sz="1200" kern="1200" dirty="0">
                <a:solidFill>
                  <a:schemeClr val="tx1"/>
                </a:solidFill>
                <a:effectLst/>
                <a:latin typeface="+mn-lt"/>
                <a:ea typeface="+mn-ea"/>
                <a:cs typeface="+mn-cs"/>
              </a:rPr>
              <a:t>5</a:t>
            </a:r>
            <a:r>
              <a:rPr lang="zh-TW" altLang="zh-TW" sz="1200" kern="1200" dirty="0">
                <a:solidFill>
                  <a:schemeClr val="tx1"/>
                </a:solidFill>
                <a:effectLst/>
                <a:latin typeface="+mn-lt"/>
                <a:ea typeface="+mn-ea"/>
                <a:cs typeface="+mn-cs"/>
              </a:rPr>
              <a:t>個關係作為看不見的關係，並重複</a:t>
            </a:r>
            <a:r>
              <a:rPr lang="en-US" altLang="zh-TW" sz="1200" kern="1200" dirty="0">
                <a:solidFill>
                  <a:schemeClr val="tx1"/>
                </a:solidFill>
                <a:effectLst/>
                <a:latin typeface="+mn-lt"/>
                <a:ea typeface="+mn-ea"/>
                <a:cs typeface="+mn-cs"/>
              </a:rPr>
              <a:t>10</a:t>
            </a:r>
            <a:r>
              <a:rPr lang="zh-TW" altLang="zh-TW" sz="1200" kern="1200" dirty="0">
                <a:solidFill>
                  <a:schemeClr val="tx1"/>
                </a:solidFill>
                <a:effectLst/>
                <a:latin typeface="+mn-lt"/>
                <a:ea typeface="+mn-ea"/>
                <a:cs typeface="+mn-cs"/>
              </a:rPr>
              <a:t>次實驗。</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Remove the sampled relations (both sentences and rules) in training while keeping only them in testing</a:t>
            </a:r>
            <a:r>
              <a:rPr lang="en-US" altLang="zh-TW" sz="1600" dirty="0">
                <a:solidFill>
                  <a:schemeClr val="tx1"/>
                </a:solidFill>
              </a:rPr>
              <a:t>.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在訓練中刪除了隨機抽取</a:t>
            </a:r>
            <a:r>
              <a:rPr lang="zh-TW" altLang="en-US" sz="1200" kern="1200" dirty="0">
                <a:solidFill>
                  <a:schemeClr val="tx1"/>
                </a:solidFill>
                <a:effectLst/>
                <a:latin typeface="+mn-lt"/>
                <a:ea typeface="+mn-ea"/>
                <a:cs typeface="+mn-cs"/>
              </a:rPr>
              <a:t>的樣本關係</a:t>
            </a:r>
            <a:r>
              <a:rPr lang="zh-TW" altLang="zh-TW" sz="1200" kern="1200" dirty="0">
                <a:solidFill>
                  <a:schemeClr val="tx1"/>
                </a:solidFill>
                <a:effectLst/>
                <a:latin typeface="+mn-lt"/>
                <a:ea typeface="+mn-ea"/>
                <a:cs typeface="+mn-cs"/>
              </a:rPr>
              <a:t>（句子和規則），僅在測試中保留它們。</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experiment result shows </a:t>
            </a:r>
            <a:r>
              <a:rPr lang="en-US" altLang="zh-TW" sz="1200" kern="1200" dirty="0">
                <a:solidFill>
                  <a:schemeClr val="tx1"/>
                </a:solidFill>
                <a:effectLst/>
                <a:latin typeface="+mn-lt"/>
                <a:ea typeface="+mn-ea"/>
                <a:cs typeface="+mn-cs"/>
              </a:rPr>
              <a:t>NERO instead of just memorizing the rules and the corresponding relation types, the soft rule matcher also learns knowledge about how to better perform rule matching and can even generalize to unseen relations.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實驗結果表明</a:t>
            </a:r>
            <a:r>
              <a:rPr lang="zh-TW" altLang="zh-TW" sz="1200" kern="1200" dirty="0">
                <a:solidFill>
                  <a:schemeClr val="tx1"/>
                </a:solidFill>
                <a:effectLst/>
                <a:latin typeface="+mn-lt"/>
                <a:ea typeface="+mn-ea"/>
                <a:cs typeface="+mn-cs"/>
              </a:rPr>
              <a:t>軟規則匹配器不僅僅是記住規則和對應的關係類型，還學習了有關如何更好地執行規則匹配的知識，甚至可以泛化成看不見的關係。</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32</a:t>
            </a:fld>
            <a:endParaRPr lang="zh-TW" altLang="en-US"/>
          </a:p>
        </p:txBody>
      </p:sp>
    </p:spTree>
    <p:extLst>
      <p:ext uri="{BB962C8B-B14F-4D97-AF65-F5344CB8AC3E}">
        <p14:creationId xmlns:p14="http://schemas.microsoft.com/office/powerpoint/2010/main" val="4071594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備忘稿版面配置區 2"/>
              <p:cNvSpPr>
                <a:spLocks noGrp="1"/>
              </p:cNvSpPr>
              <p:nvPr>
                <p:ph type="body" idx="1"/>
              </p:nvPr>
            </p:nvSpPr>
            <p:spPr/>
            <p:txBody>
              <a:bodyPr/>
              <a:lstStyle/>
              <a:p>
                <a:r>
                  <a:rPr lang="en-US" altLang="zh-TW" dirty="0"/>
                  <a:t>This experiment is to show </a:t>
                </a:r>
                <a:r>
                  <a:rPr lang="en-US" altLang="zh-TW" sz="1200" kern="1200" dirty="0">
                    <a:solidFill>
                      <a:schemeClr val="tx1"/>
                    </a:solidFill>
                    <a:effectLst/>
                    <a:latin typeface="+mn-lt"/>
                    <a:ea typeface="+mn-ea"/>
                    <a:cs typeface="+mn-cs"/>
                  </a:rPr>
                  <a:t>the efficacy of NERO proposed losses (Lclus, </a:t>
                </a:r>
                <a:r>
                  <a:rPr lang="en-US" altLang="zh-TW" sz="1200" kern="1200" dirty="0" err="1">
                    <a:solidFill>
                      <a:schemeClr val="tx1"/>
                    </a:solidFill>
                    <a:effectLst/>
                    <a:latin typeface="+mn-lt"/>
                    <a:ea typeface="+mn-ea"/>
                    <a:cs typeface="+mn-cs"/>
                  </a:rPr>
                  <a:t>Lunmatched</a:t>
                </a:r>
                <a:r>
                  <a:rPr lang="en-US" altLang="zh-TW" sz="1200" kern="1200" dirty="0">
                    <a:solidFill>
                      <a:schemeClr val="tx1"/>
                    </a:solidFill>
                    <a:effectLst/>
                    <a:latin typeface="+mn-lt"/>
                    <a:ea typeface="+mn-ea"/>
                    <a:cs typeface="+mn-cs"/>
                  </a:rPr>
                  <a:t> and </a:t>
                </a:r>
                <a:r>
                  <a:rPr lang="en-US" altLang="zh-TW" sz="1200" kern="1200" dirty="0" err="1">
                    <a:solidFill>
                      <a:schemeClr val="tx1"/>
                    </a:solidFill>
                    <a:effectLst/>
                    <a:latin typeface="+mn-lt"/>
                    <a:ea typeface="+mn-ea"/>
                    <a:cs typeface="+mn-cs"/>
                  </a:rPr>
                  <a:t>Lrules</a:t>
                </a:r>
                <a:r>
                  <a:rPr lang="en-US"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該實驗是</a:t>
                </a:r>
                <a:r>
                  <a:rPr lang="zh-TW" altLang="zh-TW" sz="1200" kern="1200" dirty="0">
                    <a:solidFill>
                      <a:schemeClr val="tx1"/>
                    </a:solidFill>
                    <a:effectLst/>
                    <a:latin typeface="+mn-lt"/>
                    <a:ea typeface="+mn-ea"/>
                    <a:cs typeface="+mn-cs"/>
                  </a:rPr>
                  <a:t>為了顯示</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提出的損失（</a:t>
                </a:r>
                <a:r>
                  <a:rPr lang="en-US" altLang="zh-TW" sz="1200" kern="1200" dirty="0">
                    <a:solidFill>
                      <a:schemeClr val="tx1"/>
                    </a:solidFill>
                    <a:effectLst/>
                    <a:latin typeface="+mn-lt"/>
                    <a:ea typeface="+mn-ea"/>
                    <a:cs typeface="+mn-cs"/>
                  </a:rPr>
                  <a:t>Lclus</a:t>
                </a:r>
                <a:r>
                  <a:rPr lang="zh-TW"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Lunmatched</a:t>
                </a:r>
                <a:r>
                  <a:rPr lang="zh-TW" altLang="zh-TW" sz="1200" kern="1200" dirty="0">
                    <a:solidFill>
                      <a:schemeClr val="tx1"/>
                    </a:solidFill>
                    <a:effectLst/>
                    <a:latin typeface="+mn-lt"/>
                    <a:ea typeface="+mn-ea"/>
                    <a:cs typeface="+mn-cs"/>
                  </a:rPr>
                  <a:t>和</a:t>
                </a:r>
                <a:r>
                  <a:rPr lang="en-US" altLang="zh-TW" sz="1200" kern="1200" dirty="0" err="1">
                    <a:solidFill>
                      <a:schemeClr val="tx1"/>
                    </a:solidFill>
                    <a:effectLst/>
                    <a:latin typeface="+mn-lt"/>
                    <a:ea typeface="+mn-ea"/>
                    <a:cs typeface="+mn-cs"/>
                  </a:rPr>
                  <a:t>Lrules</a:t>
                </a:r>
                <a:r>
                  <a:rPr lang="zh-TW" altLang="zh-TW" sz="1200" kern="1200" dirty="0">
                    <a:solidFill>
                      <a:schemeClr val="tx1"/>
                    </a:solidFill>
                    <a:effectLst/>
                    <a:latin typeface="+mn-lt"/>
                    <a:ea typeface="+mn-ea"/>
                    <a:cs typeface="+mn-cs"/>
                  </a:rPr>
                  <a:t>）的功效</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1200" i="1" smtClean="0">
                            <a:solidFill>
                              <a:prstClr val="black"/>
                            </a:solidFill>
                            <a:latin typeface="Cambria Math" panose="02040503050406030204" pitchFamily="18" charset="0"/>
                          </a:rPr>
                        </m:ctrlPr>
                      </m:sSubPr>
                      <m:e>
                        <m:r>
                          <a:rPr lang="en-US" altLang="zh-TW" sz="1200" i="1">
                            <a:solidFill>
                              <a:prstClr val="black"/>
                            </a:solidFill>
                            <a:latin typeface="Cambria Math" panose="02040503050406030204" pitchFamily="18" charset="0"/>
                          </a:rPr>
                          <m:t>𝐿</m:t>
                        </m:r>
                      </m:e>
                      <m:sub>
                        <m:r>
                          <a:rPr lang="en-US" altLang="zh-TW" sz="1200" i="1">
                            <a:solidFill>
                              <a:prstClr val="black"/>
                            </a:solidFill>
                            <a:latin typeface="Cambria Math" panose="02040503050406030204" pitchFamily="18" charset="0"/>
                          </a:rPr>
                          <m:t>𝑢𝑛𝑚𝑎𝑡𝑐h𝑒𝑑</m:t>
                        </m:r>
                      </m:sub>
                    </m:sSub>
                  </m:oMath>
                </a14:m>
                <a:r>
                  <a:rPr lang="en-US" altLang="zh-TW" sz="1200" dirty="0">
                    <a:solidFill>
                      <a:schemeClr val="tx1"/>
                    </a:solidFill>
                  </a:rPr>
                  <a:t> helps the most, which proves the effectiveness of soft-matching.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en-US" altLang="zh-TW" sz="1200" kern="1200" dirty="0" err="1">
                    <a:solidFill>
                      <a:schemeClr val="tx1"/>
                    </a:solidFill>
                    <a:effectLst/>
                    <a:latin typeface="+mn-lt"/>
                    <a:ea typeface="+mn-ea"/>
                    <a:cs typeface="+mn-cs"/>
                  </a:rPr>
                  <a:t>Lunmatched</a:t>
                </a:r>
                <a:r>
                  <a:rPr lang="zh-TW" altLang="zh-TW" sz="1200" kern="1200" dirty="0">
                    <a:solidFill>
                      <a:schemeClr val="tx1"/>
                    </a:solidFill>
                    <a:effectLst/>
                    <a:latin typeface="+mn-lt"/>
                    <a:ea typeface="+mn-ea"/>
                    <a:cs typeface="+mn-cs"/>
                  </a:rPr>
                  <a:t>的幫助最大，這證明了軟匹配的有效性。</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When removing the contrastive loss Lclus, the F1 score drops from 51.3 to 46.4, which shows the effectiveness of a trainable SRM.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當去除對比損失</a:t>
                </a:r>
                <a:r>
                  <a:rPr lang="en-US" altLang="zh-TW" sz="1200" kern="1200" dirty="0">
                    <a:solidFill>
                      <a:schemeClr val="tx1"/>
                    </a:solidFill>
                    <a:effectLst/>
                    <a:latin typeface="+mn-lt"/>
                    <a:ea typeface="+mn-ea"/>
                    <a:cs typeface="+mn-cs"/>
                  </a:rPr>
                  <a:t>Lclus</a:t>
                </a:r>
                <a:r>
                  <a:rPr lang="zh-TW" altLang="zh-TW"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F1</a:t>
                </a:r>
                <a:r>
                  <a:rPr lang="zh-TW" altLang="zh-TW" sz="1200" kern="1200" dirty="0">
                    <a:solidFill>
                      <a:schemeClr val="tx1"/>
                    </a:solidFill>
                    <a:effectLst/>
                    <a:latin typeface="+mn-lt"/>
                    <a:ea typeface="+mn-ea"/>
                    <a:cs typeface="+mn-cs"/>
                  </a:rPr>
                  <a:t>分數從</a:t>
                </a:r>
                <a:r>
                  <a:rPr lang="en-US" altLang="zh-TW" sz="1200" kern="1200" dirty="0">
                    <a:solidFill>
                      <a:schemeClr val="tx1"/>
                    </a:solidFill>
                    <a:effectLst/>
                    <a:latin typeface="+mn-lt"/>
                    <a:ea typeface="+mn-ea"/>
                    <a:cs typeface="+mn-cs"/>
                  </a:rPr>
                  <a:t>51.3</a:t>
                </a:r>
                <a:r>
                  <a:rPr lang="zh-TW" altLang="zh-TW" sz="1200" kern="1200" dirty="0">
                    <a:solidFill>
                      <a:schemeClr val="tx1"/>
                    </a:solidFill>
                    <a:effectLst/>
                    <a:latin typeface="+mn-lt"/>
                    <a:ea typeface="+mn-ea"/>
                    <a:cs typeface="+mn-cs"/>
                  </a:rPr>
                  <a:t>下降到</a:t>
                </a:r>
                <a:r>
                  <a:rPr lang="en-US" altLang="zh-TW" sz="1200" kern="1200" dirty="0">
                    <a:solidFill>
                      <a:schemeClr val="tx1"/>
                    </a:solidFill>
                    <a:effectLst/>
                    <a:latin typeface="+mn-lt"/>
                    <a:ea typeface="+mn-ea"/>
                    <a:cs typeface="+mn-cs"/>
                  </a:rPr>
                  <a:t>46.4</a:t>
                </a:r>
                <a:r>
                  <a:rPr lang="zh-TW" altLang="zh-TW" sz="1200" kern="1200" dirty="0">
                    <a:solidFill>
                      <a:schemeClr val="tx1"/>
                    </a:solidFill>
                    <a:effectLst/>
                    <a:latin typeface="+mn-lt"/>
                    <a:ea typeface="+mn-ea"/>
                    <a:cs typeface="+mn-cs"/>
                  </a:rPr>
                  <a:t>，這表明了可訓練</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的有效性。</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a:t>
                </a:r>
                <a:r>
                  <a:rPr lang="en-US" altLang="zh-TW" sz="1200" kern="1200" dirty="0" err="1">
                    <a:solidFill>
                      <a:schemeClr val="tx1"/>
                    </a:solidFill>
                    <a:effectLst/>
                    <a:latin typeface="+mn-lt"/>
                    <a:ea typeface="+mn-ea"/>
                    <a:cs typeface="+mn-cs"/>
                  </a:rPr>
                  <a:t>Lrules</a:t>
                </a:r>
                <a:r>
                  <a:rPr lang="en-US" altLang="zh-TW" sz="1200" kern="1200" dirty="0">
                    <a:solidFill>
                      <a:schemeClr val="tx1"/>
                    </a:solidFill>
                    <a:effectLst/>
                    <a:latin typeface="+mn-lt"/>
                    <a:ea typeface="+mn-ea"/>
                    <a:cs typeface="+mn-cs"/>
                  </a:rPr>
                  <a:t> loss also brings improvement, similar to including more training instances.</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en-US" altLang="zh-TW" sz="1200" kern="1200" dirty="0" err="1">
                    <a:solidFill>
                      <a:schemeClr val="tx1"/>
                    </a:solidFill>
                    <a:effectLst/>
                    <a:latin typeface="+mn-lt"/>
                    <a:ea typeface="+mn-ea"/>
                    <a:cs typeface="+mn-cs"/>
                  </a:rPr>
                  <a:t>Lrules</a:t>
                </a:r>
                <a:r>
                  <a:rPr lang="zh-TW" altLang="zh-TW" sz="1200" kern="1200" dirty="0">
                    <a:solidFill>
                      <a:schemeClr val="tx1"/>
                    </a:solidFill>
                    <a:effectLst/>
                    <a:latin typeface="+mn-lt"/>
                    <a:ea typeface="+mn-ea"/>
                    <a:cs typeface="+mn-cs"/>
                  </a:rPr>
                  <a:t>損失也帶來了改進，類似於包括更多的訓練實例。</a:t>
                </a:r>
                <a:r>
                  <a:rPr lang="en-US" altLang="zh-TW" sz="1200" dirty="0">
                    <a:solidFill>
                      <a:schemeClr val="tx1"/>
                    </a:solidFill>
                  </a:rPr>
                  <a:t>)</a:t>
                </a:r>
                <a:endParaRPr lang="zh-TW" altLang="en-US" sz="1200" dirty="0">
                  <a:solidFill>
                    <a:schemeClr val="tx1"/>
                  </a:solidFill>
                </a:endParaRPr>
              </a:p>
              <a:p>
                <a:endParaRPr lang="zh-TW" altLang="en-US" dirty="0"/>
              </a:p>
            </p:txBody>
          </p:sp>
        </mc:Choice>
        <mc:Fallback xmlns="">
          <p:sp>
            <p:nvSpPr>
              <p:cNvPr id="3" name="備忘稿版面配置區 2"/>
              <p:cNvSpPr>
                <a:spLocks noGrp="1"/>
              </p:cNvSpPr>
              <p:nvPr>
                <p:ph type="body" idx="1"/>
              </p:nvPr>
            </p:nvSpPr>
            <p:spPr/>
            <p:txBody>
              <a:bodyPr/>
              <a:lstStyle/>
              <a:p>
                <a:r>
                  <a:rPr lang="en-US" altLang="zh-TW" dirty="0"/>
                  <a:t>This experiment is to show </a:t>
                </a:r>
                <a:r>
                  <a:rPr lang="en-US" altLang="zh-TW" sz="1200" kern="1200" dirty="0">
                    <a:solidFill>
                      <a:schemeClr val="tx1"/>
                    </a:solidFill>
                    <a:effectLst/>
                    <a:latin typeface="+mn-lt"/>
                    <a:ea typeface="+mn-ea"/>
                    <a:cs typeface="+mn-cs"/>
                  </a:rPr>
                  <a:t>the efficacy of NERO proposed losses (</a:t>
                </a:r>
                <a:r>
                  <a:rPr lang="en-US" altLang="zh-TW" sz="1200" kern="1200" dirty="0" err="1">
                    <a:solidFill>
                      <a:schemeClr val="tx1"/>
                    </a:solidFill>
                    <a:effectLst/>
                    <a:latin typeface="+mn-lt"/>
                    <a:ea typeface="+mn-ea"/>
                    <a:cs typeface="+mn-cs"/>
                  </a:rPr>
                  <a:t>Lclus</a:t>
                </a:r>
                <a:r>
                  <a:rPr lang="en-US" altLang="zh-TW" sz="1200" kern="1200" dirty="0">
                    <a:solidFill>
                      <a:schemeClr val="tx1"/>
                    </a:solidFill>
                    <a:effectLst/>
                    <a:latin typeface="+mn-lt"/>
                    <a:ea typeface="+mn-ea"/>
                    <a:cs typeface="+mn-cs"/>
                  </a:rPr>
                  <a:t>, </a:t>
                </a:r>
                <a:r>
                  <a:rPr lang="en-US" altLang="zh-TW" sz="1200" kern="1200" dirty="0" err="1">
                    <a:solidFill>
                      <a:schemeClr val="tx1"/>
                    </a:solidFill>
                    <a:effectLst/>
                    <a:latin typeface="+mn-lt"/>
                    <a:ea typeface="+mn-ea"/>
                    <a:cs typeface="+mn-cs"/>
                  </a:rPr>
                  <a:t>Lunmatched</a:t>
                </a:r>
                <a:r>
                  <a:rPr lang="en-US" altLang="zh-TW" sz="1200" kern="1200" dirty="0">
                    <a:solidFill>
                      <a:schemeClr val="tx1"/>
                    </a:solidFill>
                    <a:effectLst/>
                    <a:latin typeface="+mn-lt"/>
                    <a:ea typeface="+mn-ea"/>
                    <a:cs typeface="+mn-cs"/>
                  </a:rPr>
                  <a:t> and </a:t>
                </a:r>
                <a:r>
                  <a:rPr lang="en-US" altLang="zh-TW" sz="1200" kern="1200" dirty="0" err="1">
                    <a:solidFill>
                      <a:schemeClr val="tx1"/>
                    </a:solidFill>
                    <a:effectLst/>
                    <a:latin typeface="+mn-lt"/>
                    <a:ea typeface="+mn-ea"/>
                    <a:cs typeface="+mn-cs"/>
                  </a:rPr>
                  <a:t>Lrules</a:t>
                </a:r>
                <a:r>
                  <a:rPr lang="en-US"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該實驗是</a:t>
                </a:r>
                <a:r>
                  <a:rPr lang="zh-TW" altLang="zh-TW" sz="1200" kern="1200" dirty="0">
                    <a:solidFill>
                      <a:schemeClr val="tx1"/>
                    </a:solidFill>
                    <a:effectLst/>
                    <a:latin typeface="+mn-lt"/>
                    <a:ea typeface="+mn-ea"/>
                    <a:cs typeface="+mn-cs"/>
                  </a:rPr>
                  <a:t>為了顯示</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提出的損失（</a:t>
                </a:r>
                <a:r>
                  <a:rPr lang="en-US" altLang="zh-TW" sz="1200" kern="1200" dirty="0" err="1">
                    <a:solidFill>
                      <a:schemeClr val="tx1"/>
                    </a:solidFill>
                    <a:effectLst/>
                    <a:latin typeface="+mn-lt"/>
                    <a:ea typeface="+mn-ea"/>
                    <a:cs typeface="+mn-cs"/>
                  </a:rPr>
                  <a:t>Lclus</a:t>
                </a:r>
                <a:r>
                  <a:rPr lang="zh-TW" altLang="zh-TW" sz="1200" kern="1200" dirty="0">
                    <a:solidFill>
                      <a:schemeClr val="tx1"/>
                    </a:solidFill>
                    <a:effectLst/>
                    <a:latin typeface="+mn-lt"/>
                    <a:ea typeface="+mn-ea"/>
                    <a:cs typeface="+mn-cs"/>
                  </a:rPr>
                  <a:t>，</a:t>
                </a:r>
                <a:r>
                  <a:rPr lang="en-US" altLang="zh-TW" sz="1200" kern="1200" dirty="0" err="1">
                    <a:solidFill>
                      <a:schemeClr val="tx1"/>
                    </a:solidFill>
                    <a:effectLst/>
                    <a:latin typeface="+mn-lt"/>
                    <a:ea typeface="+mn-ea"/>
                    <a:cs typeface="+mn-cs"/>
                  </a:rPr>
                  <a:t>Lunmatched</a:t>
                </a:r>
                <a:r>
                  <a:rPr lang="zh-TW" altLang="zh-TW" sz="1200" kern="1200" dirty="0">
                    <a:solidFill>
                      <a:schemeClr val="tx1"/>
                    </a:solidFill>
                    <a:effectLst/>
                    <a:latin typeface="+mn-lt"/>
                    <a:ea typeface="+mn-ea"/>
                    <a:cs typeface="+mn-cs"/>
                  </a:rPr>
                  <a:t>和</a:t>
                </a:r>
                <a:r>
                  <a:rPr lang="en-US" altLang="zh-TW" sz="1200" kern="1200" dirty="0" err="1">
                    <a:solidFill>
                      <a:schemeClr val="tx1"/>
                    </a:solidFill>
                    <a:effectLst/>
                    <a:latin typeface="+mn-lt"/>
                    <a:ea typeface="+mn-ea"/>
                    <a:cs typeface="+mn-cs"/>
                  </a:rPr>
                  <a:t>Lrules</a:t>
                </a:r>
                <a:r>
                  <a:rPr lang="zh-TW" altLang="zh-TW" sz="1200" kern="1200" dirty="0">
                    <a:solidFill>
                      <a:schemeClr val="tx1"/>
                    </a:solidFill>
                    <a:effectLst/>
                    <a:latin typeface="+mn-lt"/>
                    <a:ea typeface="+mn-ea"/>
                    <a:cs typeface="+mn-cs"/>
                  </a:rPr>
                  <a:t>）的功效</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i="0">
                    <a:solidFill>
                      <a:prstClr val="black"/>
                    </a:solidFill>
                    <a:latin typeface="Cambria Math" panose="02040503050406030204" pitchFamily="18" charset="0"/>
                  </a:rPr>
                  <a:t>𝐿_𝑢𝑛𝑚𝑎𝑡𝑐ℎ𝑒𝑑</a:t>
                </a:r>
                <a:r>
                  <a:rPr lang="en-US" altLang="zh-TW" sz="1200" dirty="0">
                    <a:solidFill>
                      <a:schemeClr val="tx1"/>
                    </a:solidFill>
                  </a:rPr>
                  <a:t> helps the most, which proves the effectiveness of soft-matching.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en-US" altLang="zh-TW" sz="1200" kern="1200" dirty="0" err="1">
                    <a:solidFill>
                      <a:schemeClr val="tx1"/>
                    </a:solidFill>
                    <a:effectLst/>
                    <a:latin typeface="+mn-lt"/>
                    <a:ea typeface="+mn-ea"/>
                    <a:cs typeface="+mn-cs"/>
                  </a:rPr>
                  <a:t>Lunmatched</a:t>
                </a:r>
                <a:r>
                  <a:rPr lang="zh-TW" altLang="zh-TW" sz="1200" kern="1200" dirty="0">
                    <a:solidFill>
                      <a:schemeClr val="tx1"/>
                    </a:solidFill>
                    <a:effectLst/>
                    <a:latin typeface="+mn-lt"/>
                    <a:ea typeface="+mn-ea"/>
                    <a:cs typeface="+mn-cs"/>
                  </a:rPr>
                  <a:t>的幫助最大，這證明了軟匹配的有效性。</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When removing the contrastive loss </a:t>
                </a:r>
                <a:r>
                  <a:rPr lang="en-US" altLang="zh-TW" sz="1200" kern="1200" dirty="0" err="1">
                    <a:solidFill>
                      <a:schemeClr val="tx1"/>
                    </a:solidFill>
                    <a:effectLst/>
                    <a:latin typeface="+mn-lt"/>
                    <a:ea typeface="+mn-ea"/>
                    <a:cs typeface="+mn-cs"/>
                  </a:rPr>
                  <a:t>Lclus</a:t>
                </a:r>
                <a:r>
                  <a:rPr lang="en-US" altLang="zh-TW" sz="1200" kern="1200" dirty="0">
                    <a:solidFill>
                      <a:schemeClr val="tx1"/>
                    </a:solidFill>
                    <a:effectLst/>
                    <a:latin typeface="+mn-lt"/>
                    <a:ea typeface="+mn-ea"/>
                    <a:cs typeface="+mn-cs"/>
                  </a:rPr>
                  <a:t>, the F1 score drops from 51.3 to 46.4, which shows the effectiveness of a trainable SRM.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當去除對比損失</a:t>
                </a:r>
                <a:r>
                  <a:rPr lang="en-US" altLang="zh-TW" sz="1200" kern="1200" dirty="0" err="1">
                    <a:solidFill>
                      <a:schemeClr val="tx1"/>
                    </a:solidFill>
                    <a:effectLst/>
                    <a:latin typeface="+mn-lt"/>
                    <a:ea typeface="+mn-ea"/>
                    <a:cs typeface="+mn-cs"/>
                  </a:rPr>
                  <a:t>Lclus</a:t>
                </a:r>
                <a:r>
                  <a:rPr lang="zh-TW" altLang="zh-TW" sz="1200" kern="1200" dirty="0">
                    <a:solidFill>
                      <a:schemeClr val="tx1"/>
                    </a:solidFill>
                    <a:effectLst/>
                    <a:latin typeface="+mn-lt"/>
                    <a:ea typeface="+mn-ea"/>
                    <a:cs typeface="+mn-cs"/>
                  </a:rPr>
                  <a:t>時，</a:t>
                </a:r>
                <a:r>
                  <a:rPr lang="en-US" altLang="zh-TW" sz="1200" kern="1200" dirty="0">
                    <a:solidFill>
                      <a:schemeClr val="tx1"/>
                    </a:solidFill>
                    <a:effectLst/>
                    <a:latin typeface="+mn-lt"/>
                    <a:ea typeface="+mn-ea"/>
                    <a:cs typeface="+mn-cs"/>
                  </a:rPr>
                  <a:t>F1</a:t>
                </a:r>
                <a:r>
                  <a:rPr lang="zh-TW" altLang="zh-TW" sz="1200" kern="1200" dirty="0">
                    <a:solidFill>
                      <a:schemeClr val="tx1"/>
                    </a:solidFill>
                    <a:effectLst/>
                    <a:latin typeface="+mn-lt"/>
                    <a:ea typeface="+mn-ea"/>
                    <a:cs typeface="+mn-cs"/>
                  </a:rPr>
                  <a:t>分數從</a:t>
                </a:r>
                <a:r>
                  <a:rPr lang="en-US" altLang="zh-TW" sz="1200" kern="1200" dirty="0">
                    <a:solidFill>
                      <a:schemeClr val="tx1"/>
                    </a:solidFill>
                    <a:effectLst/>
                    <a:latin typeface="+mn-lt"/>
                    <a:ea typeface="+mn-ea"/>
                    <a:cs typeface="+mn-cs"/>
                  </a:rPr>
                  <a:t>51.3</a:t>
                </a:r>
                <a:r>
                  <a:rPr lang="zh-TW" altLang="zh-TW" sz="1200" kern="1200" dirty="0">
                    <a:solidFill>
                      <a:schemeClr val="tx1"/>
                    </a:solidFill>
                    <a:effectLst/>
                    <a:latin typeface="+mn-lt"/>
                    <a:ea typeface="+mn-ea"/>
                    <a:cs typeface="+mn-cs"/>
                  </a:rPr>
                  <a:t>下降到</a:t>
                </a:r>
                <a:r>
                  <a:rPr lang="en-US" altLang="zh-TW" sz="1200" kern="1200" dirty="0">
                    <a:solidFill>
                      <a:schemeClr val="tx1"/>
                    </a:solidFill>
                    <a:effectLst/>
                    <a:latin typeface="+mn-lt"/>
                    <a:ea typeface="+mn-ea"/>
                    <a:cs typeface="+mn-cs"/>
                  </a:rPr>
                  <a:t>46.4</a:t>
                </a:r>
                <a:r>
                  <a:rPr lang="zh-TW" altLang="zh-TW" sz="1200" kern="1200" dirty="0">
                    <a:solidFill>
                      <a:schemeClr val="tx1"/>
                    </a:solidFill>
                    <a:effectLst/>
                    <a:latin typeface="+mn-lt"/>
                    <a:ea typeface="+mn-ea"/>
                    <a:cs typeface="+mn-cs"/>
                  </a:rPr>
                  <a:t>，這表明了可訓練</a:t>
                </a:r>
                <a:r>
                  <a:rPr lang="en-US" altLang="zh-TW" sz="1200" kern="1200" dirty="0">
                    <a:solidFill>
                      <a:schemeClr val="tx1"/>
                    </a:solidFill>
                    <a:effectLst/>
                    <a:latin typeface="+mn-lt"/>
                    <a:ea typeface="+mn-ea"/>
                    <a:cs typeface="+mn-cs"/>
                  </a:rPr>
                  <a:t>SRM</a:t>
                </a:r>
                <a:r>
                  <a:rPr lang="zh-TW" altLang="zh-TW" sz="1200" kern="1200" dirty="0">
                    <a:solidFill>
                      <a:schemeClr val="tx1"/>
                    </a:solidFill>
                    <a:effectLst/>
                    <a:latin typeface="+mn-lt"/>
                    <a:ea typeface="+mn-ea"/>
                    <a:cs typeface="+mn-cs"/>
                  </a:rPr>
                  <a:t>的有效性。</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 </a:t>
                </a:r>
                <a:r>
                  <a:rPr lang="en-US" altLang="zh-TW" sz="1200" kern="1200" dirty="0" err="1">
                    <a:solidFill>
                      <a:schemeClr val="tx1"/>
                    </a:solidFill>
                    <a:effectLst/>
                    <a:latin typeface="+mn-lt"/>
                    <a:ea typeface="+mn-ea"/>
                    <a:cs typeface="+mn-cs"/>
                  </a:rPr>
                  <a:t>Lrules</a:t>
                </a:r>
                <a:r>
                  <a:rPr lang="en-US" altLang="zh-TW" sz="1200" kern="1200" dirty="0">
                    <a:solidFill>
                      <a:schemeClr val="tx1"/>
                    </a:solidFill>
                    <a:effectLst/>
                    <a:latin typeface="+mn-lt"/>
                    <a:ea typeface="+mn-ea"/>
                    <a:cs typeface="+mn-cs"/>
                  </a:rPr>
                  <a:t> loss also brings improvement, similar to including more training instances.</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t>
                </a:r>
                <a:r>
                  <a:rPr lang="en-US" altLang="zh-TW" sz="1200" kern="1200" dirty="0" err="1">
                    <a:solidFill>
                      <a:schemeClr val="tx1"/>
                    </a:solidFill>
                    <a:effectLst/>
                    <a:latin typeface="+mn-lt"/>
                    <a:ea typeface="+mn-ea"/>
                    <a:cs typeface="+mn-cs"/>
                  </a:rPr>
                  <a:t>Lrules</a:t>
                </a:r>
                <a:r>
                  <a:rPr lang="zh-TW" altLang="zh-TW" sz="1200" kern="1200" dirty="0">
                    <a:solidFill>
                      <a:schemeClr val="tx1"/>
                    </a:solidFill>
                    <a:effectLst/>
                    <a:latin typeface="+mn-lt"/>
                    <a:ea typeface="+mn-ea"/>
                    <a:cs typeface="+mn-cs"/>
                  </a:rPr>
                  <a:t>損失也帶來了改進，類似於包括更多的訓練實例。</a:t>
                </a:r>
                <a:r>
                  <a:rPr lang="en-US" altLang="zh-TW" sz="1200" dirty="0">
                    <a:solidFill>
                      <a:schemeClr val="tx1"/>
                    </a:solidFill>
                  </a:rPr>
                  <a:t>)</a:t>
                </a:r>
                <a:endParaRPr lang="zh-TW" altLang="en-US" sz="1200" dirty="0">
                  <a:solidFill>
                    <a:schemeClr val="tx1"/>
                  </a:solidFill>
                </a:endParaRPr>
              </a:p>
              <a:p>
                <a:endParaRPr lang="zh-TW" altLang="en-US" dirty="0"/>
              </a:p>
            </p:txBody>
          </p:sp>
        </mc:Fallback>
      </mc:AlternateContent>
      <p:sp>
        <p:nvSpPr>
          <p:cNvPr id="4" name="投影片編號版面配置區 3"/>
          <p:cNvSpPr>
            <a:spLocks noGrp="1"/>
          </p:cNvSpPr>
          <p:nvPr>
            <p:ph type="sldNum" sz="quarter" idx="5"/>
          </p:nvPr>
        </p:nvSpPr>
        <p:spPr/>
        <p:txBody>
          <a:bodyPr/>
          <a:lstStyle/>
          <a:p>
            <a:fld id="{ECABBAF4-2E12-4637-B81D-40C4C16CD9EA}" type="slidenum">
              <a:rPr lang="zh-TW" altLang="en-US" smtClean="0"/>
              <a:pPr/>
              <a:t>33</a:t>
            </a:fld>
            <a:endParaRPr lang="zh-TW" altLang="en-US"/>
          </a:p>
        </p:txBody>
      </p:sp>
    </p:spTree>
    <p:extLst>
      <p:ext uri="{BB962C8B-B14F-4D97-AF65-F5344CB8AC3E}">
        <p14:creationId xmlns:p14="http://schemas.microsoft.com/office/powerpoint/2010/main" val="3618589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This experiment compares the effects of different soft matching models</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該實驗是比較不同的</a:t>
            </a:r>
            <a:r>
              <a:rPr lang="en-US" altLang="zh-TW" sz="1200" kern="1200" dirty="0">
                <a:solidFill>
                  <a:schemeClr val="tx1"/>
                </a:solidFill>
                <a:effectLst/>
                <a:latin typeface="+mn-lt"/>
                <a:ea typeface="+mn-ea"/>
                <a:cs typeface="+mn-cs"/>
              </a:rPr>
              <a:t>soft matching model</a:t>
            </a:r>
            <a:r>
              <a:rPr lang="zh-TW" altLang="en-US" sz="1200" kern="1200" dirty="0">
                <a:solidFill>
                  <a:schemeClr val="tx1"/>
                </a:solidFill>
                <a:effectLst/>
                <a:latin typeface="+mn-lt"/>
                <a:ea typeface="+mn-ea"/>
                <a:cs typeface="+mn-cs"/>
              </a:rPr>
              <a:t>的影響</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r>
              <a:rPr lang="en-US" altLang="zh-TW" sz="1200" kern="1200" dirty="0">
                <a:solidFill>
                  <a:schemeClr val="tx1"/>
                </a:solidFill>
                <a:effectLst/>
                <a:latin typeface="+mn-lt"/>
                <a:ea typeface="+mn-ea"/>
                <a:cs typeface="+mn-cs"/>
              </a:rPr>
              <a:t>Besides word-level attention, NERO also try other soft matching mechanisms including CBOW-Glove, LSTM+ATT, and BERT-base (both frozen and fine-tuned).</a:t>
            </a:r>
            <a:endParaRPr lang="zh-TW" altLang="zh-TW" sz="1200" kern="1200" dirty="0">
              <a:solidFill>
                <a:schemeClr val="tx1"/>
              </a:solidFill>
              <a:effectLst/>
              <a:latin typeface="+mn-lt"/>
              <a:ea typeface="+mn-ea"/>
              <a:cs typeface="+mn-cs"/>
            </a:endParaRPr>
          </a:p>
          <a:p>
            <a:r>
              <a:rPr lang="zh-TW" altLang="zh-TW" sz="1200" kern="1200" dirty="0">
                <a:solidFill>
                  <a:schemeClr val="tx1"/>
                </a:solidFill>
                <a:effectLst/>
                <a:latin typeface="+mn-lt"/>
                <a:ea typeface="+mn-ea"/>
                <a:cs typeface="+mn-cs"/>
              </a:rPr>
              <a:t>除了注意單詞級別之外，</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還嘗試其他軟匹配機制，包括</a:t>
            </a:r>
            <a:r>
              <a:rPr lang="en-US" altLang="zh-TW" sz="1200" kern="1200" dirty="0">
                <a:solidFill>
                  <a:schemeClr val="tx1"/>
                </a:solidFill>
                <a:effectLst/>
                <a:latin typeface="+mn-lt"/>
                <a:ea typeface="+mn-ea"/>
                <a:cs typeface="+mn-cs"/>
              </a:rPr>
              <a:t>CBOW-Glove</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LSTM + ATT</a:t>
            </a:r>
            <a:r>
              <a:rPr lang="zh-TW" altLang="zh-TW"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BERT-base</a:t>
            </a:r>
            <a:r>
              <a:rPr lang="zh-TW" altLang="zh-TW" sz="1200" kern="1200" dirty="0">
                <a:solidFill>
                  <a:schemeClr val="tx1"/>
                </a:solidFill>
                <a:effectLst/>
                <a:latin typeface="+mn-lt"/>
                <a:ea typeface="+mn-ea"/>
                <a:cs typeface="+mn-cs"/>
              </a:rPr>
              <a:t>（凍結和微調）。</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34</a:t>
            </a:fld>
            <a:endParaRPr lang="zh-TW" altLang="en-US"/>
          </a:p>
        </p:txBody>
      </p:sp>
    </p:spTree>
    <p:extLst>
      <p:ext uri="{BB962C8B-B14F-4D97-AF65-F5344CB8AC3E}">
        <p14:creationId xmlns:p14="http://schemas.microsoft.com/office/powerpoint/2010/main" val="4153106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To increase the coverage of these rules, this paper proposed the soft-matching mechanism, where unlabeled sentences are annotated by their most semantically similar labeling rules and weighted in training the RE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為了增加這些規則的覆蓋範圍，</a:t>
            </a:r>
            <a:r>
              <a:rPr lang="zh-TW" altLang="en-US" sz="1200" kern="1200" dirty="0">
                <a:solidFill>
                  <a:schemeClr val="tx1"/>
                </a:solidFill>
                <a:effectLst/>
                <a:latin typeface="+mn-lt"/>
                <a:ea typeface="+mn-ea"/>
                <a:cs typeface="+mn-cs"/>
              </a:rPr>
              <a:t>這篇論文</a:t>
            </a:r>
            <a:r>
              <a:rPr lang="zh-TW" altLang="zh-TW" sz="1200" kern="1200" dirty="0">
                <a:solidFill>
                  <a:schemeClr val="tx1"/>
                </a:solidFill>
                <a:effectLst/>
                <a:latin typeface="+mn-lt"/>
                <a:ea typeface="+mn-ea"/>
                <a:cs typeface="+mn-cs"/>
              </a:rPr>
              <a:t>提出了軟匹配機制，其中未標記的句子由其語義上最相似的標記規則進行</a:t>
            </a:r>
            <a:r>
              <a:rPr lang="zh-TW" altLang="en-US" sz="1200" kern="1200" dirty="0">
                <a:solidFill>
                  <a:schemeClr val="tx1"/>
                </a:solidFill>
                <a:effectLst/>
                <a:latin typeface="+mn-lt"/>
                <a:ea typeface="+mn-ea"/>
                <a:cs typeface="+mn-cs"/>
              </a:rPr>
              <a:t>標記</a:t>
            </a:r>
            <a:r>
              <a:rPr lang="zh-TW" altLang="zh-TW" sz="1200" kern="1200" dirty="0">
                <a:solidFill>
                  <a:schemeClr val="tx1"/>
                </a:solidFill>
                <a:effectLst/>
                <a:latin typeface="+mn-lt"/>
                <a:ea typeface="+mn-ea"/>
                <a:cs typeface="+mn-cs"/>
              </a:rPr>
              <a:t>，並在訓練</a:t>
            </a:r>
            <a:r>
              <a:rPr lang="en-US" altLang="zh-TW" sz="1200" kern="1200" dirty="0">
                <a:solidFill>
                  <a:schemeClr val="tx1"/>
                </a:solidFill>
                <a:effectLst/>
                <a:latin typeface="+mn-lt"/>
                <a:ea typeface="+mn-ea"/>
                <a:cs typeface="+mn-cs"/>
              </a:rPr>
              <a:t>RE</a:t>
            </a:r>
            <a:r>
              <a:rPr lang="zh-TW" altLang="zh-TW" sz="1200" kern="1200" dirty="0">
                <a:solidFill>
                  <a:schemeClr val="tx1"/>
                </a:solidFill>
                <a:effectLst/>
                <a:latin typeface="+mn-lt"/>
                <a:ea typeface="+mn-ea"/>
                <a:cs typeface="+mn-cs"/>
              </a:rPr>
              <a:t>模型時進行加權。</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 proposed a novel framework, named NERO, for label-efficient relation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432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dirty="0"/>
              <a:t>Hard-matching + Dynamic Soft-matching</a:t>
            </a:r>
            <a:endParaRPr lang="en-US" altLang="zh-TW" sz="1200" kern="1200" dirty="0">
              <a:solidFill>
                <a:schemeClr val="tx1"/>
              </a:solidFill>
              <a:effectLst/>
              <a:latin typeface="+mn-lt"/>
              <a:ea typeface="+mn-ea"/>
              <a:cs typeface="+mn-cs"/>
            </a:endParaRPr>
          </a:p>
          <a:p>
            <a:pPr marL="2034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使用</a:t>
            </a:r>
            <a:r>
              <a:rPr lang="en-US" altLang="zh-TW" sz="1200" dirty="0"/>
              <a:t>Hard-matching</a:t>
            </a:r>
            <a:r>
              <a:rPr lang="zh-TW" altLang="en-US" sz="1200" dirty="0"/>
              <a:t> 和</a:t>
            </a:r>
            <a:r>
              <a:rPr lang="en-US" altLang="zh-TW" sz="1200" dirty="0"/>
              <a:t>Dynamic Soft-matching</a:t>
            </a:r>
            <a:r>
              <a:rPr lang="zh-TW" altLang="en-US" sz="1200" dirty="0"/>
              <a:t>策略，</a:t>
            </a:r>
            <a:r>
              <a:rPr lang="zh-TW" altLang="zh-TW" dirty="0"/>
              <a:t>半自動的創建標記規則</a:t>
            </a:r>
            <a:r>
              <a:rPr lang="zh-TW" altLang="en-US" dirty="0"/>
              <a:t>並為未匹配的句子分配偽標籤以此產生</a:t>
            </a:r>
            <a:r>
              <a:rPr lang="zh-TW" altLang="zh-TW" dirty="0"/>
              <a:t>關係</a:t>
            </a:r>
            <a:r>
              <a:rPr lang="zh-TW" altLang="en-US" dirty="0"/>
              <a:t>擷取的訓練資料</a:t>
            </a:r>
            <a:r>
              <a:rPr lang="en-US" altLang="zh-TW" sz="1200" kern="1200" dirty="0">
                <a:solidFill>
                  <a:schemeClr val="tx1"/>
                </a:solidFill>
                <a:effectLst/>
                <a:latin typeface="+mn-lt"/>
                <a:ea typeface="+mn-ea"/>
                <a:cs typeface="+mn-cs"/>
              </a:rPr>
              <a:t>)</a:t>
            </a:r>
          </a:p>
          <a:p>
            <a:pPr marL="4320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TW" sz="1200" kern="1200" dirty="0">
                <a:solidFill>
                  <a:schemeClr val="tx1"/>
                </a:solidFill>
                <a:effectLst/>
                <a:latin typeface="+mn-lt"/>
                <a:ea typeface="+mn-ea"/>
                <a:cs typeface="+mn-cs"/>
              </a:rPr>
              <a:t>which jointly learns a relation extraction module and a soft matching module</a:t>
            </a:r>
          </a:p>
          <a:p>
            <a:r>
              <a:rPr lang="en-US" altLang="zh-TW" sz="1200" kern="1200" dirty="0">
                <a:solidFill>
                  <a:schemeClr val="tx1"/>
                </a:solidFill>
                <a:effectLst/>
                <a:latin typeface="+mn-lt"/>
                <a:ea typeface="+mn-ea"/>
                <a:cs typeface="+mn-cs"/>
              </a:rPr>
              <a:t>Experiments on two public datasets proved the effectiveness of NERO framework.</a:t>
            </a:r>
            <a:endParaRPr lang="zh-TW" altLang="zh-TW" sz="1200" kern="1200" dirty="0">
              <a:solidFill>
                <a:schemeClr val="tx1"/>
              </a:solidFill>
              <a:effectLst/>
              <a:latin typeface="+mn-lt"/>
              <a:ea typeface="+mn-ea"/>
              <a:cs typeface="+mn-cs"/>
            </a:endParaRPr>
          </a:p>
          <a:p>
            <a:r>
              <a:rPr lang="zh-TW" altLang="en-US" sz="1200" kern="1200" dirty="0">
                <a:solidFill>
                  <a:schemeClr val="tx1"/>
                </a:solidFill>
                <a:effectLst/>
                <a:latin typeface="+mn-lt"/>
                <a:ea typeface="+mn-ea"/>
                <a:cs typeface="+mn-cs"/>
              </a:rPr>
              <a:t>在</a:t>
            </a:r>
            <a:r>
              <a:rPr lang="zh-TW" altLang="zh-TW" sz="1200" kern="1200" dirty="0">
                <a:solidFill>
                  <a:schemeClr val="tx1"/>
                </a:solidFill>
                <a:effectLst/>
                <a:latin typeface="+mn-lt"/>
                <a:ea typeface="+mn-ea"/>
                <a:cs typeface="+mn-cs"/>
              </a:rPr>
              <a:t>兩個公共數據集的實驗證明了</a:t>
            </a:r>
            <a:r>
              <a:rPr lang="en-US" altLang="zh-TW" sz="1200" kern="1200" dirty="0">
                <a:solidFill>
                  <a:schemeClr val="tx1"/>
                </a:solidFill>
                <a:effectLst/>
                <a:latin typeface="+mn-lt"/>
                <a:ea typeface="+mn-ea"/>
                <a:cs typeface="+mn-cs"/>
              </a:rPr>
              <a:t>NERO</a:t>
            </a:r>
            <a:r>
              <a:rPr lang="zh-TW" altLang="zh-TW" sz="1200" kern="1200" dirty="0">
                <a:solidFill>
                  <a:schemeClr val="tx1"/>
                </a:solidFill>
                <a:effectLst/>
                <a:latin typeface="+mn-lt"/>
                <a:ea typeface="+mn-ea"/>
                <a:cs typeface="+mn-cs"/>
              </a:rPr>
              <a:t>框架的有效性。</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35</a:t>
            </a:fld>
            <a:endParaRPr lang="zh-TW" altLang="en-US"/>
          </a:p>
        </p:txBody>
      </p:sp>
    </p:spTree>
    <p:extLst>
      <p:ext uri="{BB962C8B-B14F-4D97-AF65-F5344CB8AC3E}">
        <p14:creationId xmlns:p14="http://schemas.microsoft.com/office/powerpoint/2010/main" val="867211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a:t>Thank you for listening</a:t>
            </a:r>
            <a:endParaRPr lang="zh-TW" altLang="en-US" dirty="0"/>
          </a:p>
        </p:txBody>
      </p:sp>
      <p:sp>
        <p:nvSpPr>
          <p:cNvPr id="4" name="投影片編號版面配置區 3"/>
          <p:cNvSpPr>
            <a:spLocks noGrp="1"/>
          </p:cNvSpPr>
          <p:nvPr>
            <p:ph type="sldNum" sz="quarter" idx="10"/>
          </p:nvPr>
        </p:nvSpPr>
        <p:spPr/>
        <p:txBody>
          <a:bodyPr/>
          <a:lstStyle/>
          <a:p>
            <a:fld id="{ECABBAF4-2E12-4637-B81D-40C4C16CD9EA}" type="slidenum">
              <a:rPr lang="zh-TW" altLang="en-US" smtClean="0"/>
              <a:pPr/>
              <a:t>36</a:t>
            </a:fld>
            <a:endParaRPr lang="zh-TW" altLang="en-US"/>
          </a:p>
        </p:txBody>
      </p:sp>
    </p:spTree>
    <p:extLst>
      <p:ext uri="{BB962C8B-B14F-4D97-AF65-F5344CB8AC3E}">
        <p14:creationId xmlns:p14="http://schemas.microsoft.com/office/powerpoint/2010/main" val="3658822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Because manual[ˋ</a:t>
            </a:r>
            <a:r>
              <a:rPr lang="en-US" altLang="zh-TW" sz="1200" b="0" i="0" kern="1200" dirty="0" err="1">
                <a:solidFill>
                  <a:schemeClr val="tx1"/>
                </a:solidFill>
                <a:effectLst/>
                <a:latin typeface="+mn-lt"/>
                <a:ea typeface="+mn-ea"/>
                <a:cs typeface="+mn-cs"/>
              </a:rPr>
              <a:t>mænjʊəl</a:t>
            </a:r>
            <a:r>
              <a:rPr lang="en-US" altLang="zh-TW" sz="1200" b="0" i="0" kern="1200" dirty="0">
                <a:solidFill>
                  <a:schemeClr val="tx1"/>
                </a:solidFill>
                <a:effectLst/>
                <a:latin typeface="+mn-lt"/>
                <a:ea typeface="+mn-ea"/>
                <a:cs typeface="+mn-cs"/>
              </a:rPr>
              <a:t>] labeling data is very expensive</a:t>
            </a:r>
            <a:r>
              <a:rPr lang="en-US" altLang="zh-TW" dirty="0"/>
              <a:t>, the latest</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letɪst</a:t>
            </a:r>
            <a:r>
              <a:rPr lang="en-US" altLang="zh-TW" sz="1200" b="0" i="0" kern="1200" dirty="0">
                <a:solidFill>
                  <a:schemeClr val="tx1"/>
                </a:solidFill>
                <a:effectLst/>
                <a:latin typeface="+mn-lt"/>
                <a:ea typeface="+mn-ea"/>
                <a:cs typeface="+mn-cs"/>
              </a:rPr>
              <a:t>]</a:t>
            </a:r>
            <a:r>
              <a:rPr lang="en-US" altLang="zh-TW" dirty="0"/>
              <a:t> research topic is "</a:t>
            </a:r>
            <a:r>
              <a:rPr lang="en-US" altLang="zh-TW" sz="1200" b="0" i="0" kern="1200" dirty="0">
                <a:solidFill>
                  <a:schemeClr val="tx1"/>
                </a:solidFill>
                <a:effectLst/>
                <a:latin typeface="+mn-lt"/>
                <a:ea typeface="+mn-ea"/>
                <a:cs typeface="+mn-cs"/>
              </a:rPr>
              <a:t>Relation extraction based on distance supervision</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由於人工標記資料非常昂貴，因此目前最新的研究主題是</a:t>
            </a:r>
            <a:r>
              <a:rPr lang="en-US" altLang="zh-TW" dirty="0"/>
              <a:t>” </a:t>
            </a:r>
            <a:r>
              <a:rPr lang="en-US" altLang="zh-TW" sz="1200" b="0" i="0" kern="1200" dirty="0">
                <a:solidFill>
                  <a:schemeClr val="tx1"/>
                </a:solidFill>
                <a:effectLst/>
                <a:latin typeface="+mn-lt"/>
                <a:ea typeface="+mn-ea"/>
                <a:cs typeface="+mn-cs"/>
              </a:rPr>
              <a:t>Relation extraction based on distance supervision</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research in this paper also belongs to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本篇研究也是屬於這種</a:t>
            </a:r>
            <a:r>
              <a:rPr lang="en-US" altLang="zh-TW" sz="1200" b="0" i="0" kern="1200" dirty="0">
                <a:solidFill>
                  <a:schemeClr val="tx1"/>
                </a:solidFill>
                <a:effectLst/>
                <a:latin typeface="+mn-lt"/>
                <a:ea typeface="+mn-ea"/>
                <a:cs typeface="+mn-cs"/>
              </a:rPr>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concept of distance supervision is to automatically generate label data without manual intervention</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ɪntɚˋvɛnʃən</a:t>
            </a:r>
            <a:r>
              <a:rPr lang="en-US" altLang="zh-TW" sz="1200" b="0" i="0" kern="1200" dirty="0">
                <a:solidFill>
                  <a:schemeClr val="tx1"/>
                </a:solidFill>
                <a:effectLst/>
                <a:latin typeface="+mn-lt"/>
                <a:ea typeface="+mn-ea"/>
                <a:cs typeface="+mn-cs"/>
              </a:rPr>
              <a:t>]</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(distance supervision </a:t>
            </a:r>
            <a:r>
              <a:rPr lang="zh-TW" altLang="en-US" dirty="0"/>
              <a:t>概念是自動產生標記資料而不需要人工介入。</a:t>
            </a:r>
            <a:r>
              <a:rPr lang="en-US" altLang="zh-TW"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r>
              <a:rPr lang="en-US" altLang="zh-TW" sz="1200" kern="1200" dirty="0">
                <a:solidFill>
                  <a:schemeClr val="tx1"/>
                </a:solidFill>
                <a:effectLst/>
                <a:latin typeface="+mn-lt"/>
                <a:ea typeface="+mn-ea"/>
                <a:cs typeface="+mn-cs"/>
              </a:rPr>
              <a:t>Listed below is a proper noun for relation extraction.</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底下列出的是關係擷取的專有名詞</a:t>
            </a:r>
            <a:r>
              <a:rPr lang="en-US" altLang="zh-TW" sz="1200" kern="1200" dirty="0">
                <a:solidFill>
                  <a:schemeClr val="tx1"/>
                </a:solidFill>
                <a:effectLst/>
                <a:latin typeface="+mn-lt"/>
                <a:ea typeface="+mn-ea"/>
                <a:cs typeface="+mn-cs"/>
              </a:rPr>
              <a:t>)</a:t>
            </a:r>
          </a:p>
          <a:p>
            <a:r>
              <a:rPr lang="en-US" altLang="zh-TW" sz="1200" kern="1200" dirty="0">
                <a:solidFill>
                  <a:schemeClr val="tx1"/>
                </a:solidFill>
                <a:effectLst/>
                <a:latin typeface="+mn-lt"/>
                <a:ea typeface="+mn-ea"/>
                <a:cs typeface="+mn-cs"/>
              </a:rPr>
              <a:t>It will be used later.</a:t>
            </a:r>
          </a:p>
          <a:p>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後面介紹會使用到</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First look at the figure</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fɪgjɚ</a:t>
            </a:r>
            <a:r>
              <a:rPr lang="en-US" altLang="zh-TW" sz="1200" b="0" i="0" kern="1200" dirty="0">
                <a:solidFill>
                  <a:schemeClr val="tx1"/>
                </a:solidFill>
                <a:effectLst/>
                <a:latin typeface="+mn-lt"/>
                <a:ea typeface="+mn-ea"/>
                <a:cs typeface="+mn-cs"/>
              </a:rPr>
              <a:t>] above</a:t>
            </a:r>
            <a:r>
              <a:rPr lang="en-US" altLang="zh-TW"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首先看到上方的圖</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distance supervision will require some labeling rules</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遠程監督式的方法會需要一些標記規則</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upper part of the figure is the labeling rules</a:t>
            </a: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上圖的上半部分是標記的規則</a:t>
            </a:r>
            <a:r>
              <a:rPr lang="en-US" altLang="zh-TW" dirty="0"/>
              <a:t>)</a:t>
            </a: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Every p is a rule.</a:t>
            </a: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每一個</a:t>
            </a:r>
            <a:r>
              <a:rPr lang="en-US" altLang="zh-TW" dirty="0"/>
              <a:t>p</a:t>
            </a:r>
            <a:r>
              <a:rPr lang="zh-TW" altLang="en-US" dirty="0"/>
              <a:t>都是一條規則</a:t>
            </a:r>
            <a:r>
              <a:rPr lang="en-US" altLang="zh-TW" dirty="0"/>
              <a:t>)</a:t>
            </a: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rule is composed of Rule body and Rule head.</a:t>
            </a:r>
            <a:endParaRPr lang="en-US" altLang="zh-TW" dirty="0"/>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規則由</a:t>
            </a:r>
            <a:r>
              <a:rPr lang="en-US" altLang="zh-TW" dirty="0"/>
              <a:t>Rule body </a:t>
            </a:r>
            <a:r>
              <a:rPr lang="zh-TW" altLang="en-US" dirty="0"/>
              <a:t>和</a:t>
            </a:r>
            <a:r>
              <a:rPr lang="en-US" altLang="zh-TW" dirty="0"/>
              <a:t>Rule head</a:t>
            </a:r>
            <a:r>
              <a:rPr lang="zh-TW" altLang="en-US" dirty="0"/>
              <a:t>組成</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lower part of the figure is the sentence containing the relationship.</a:t>
            </a: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上圖的下半部分是包含關係的句子</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 basic method of distance supervision which use labeling rules to match sentences that appear in the corpus.</a:t>
            </a: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(distance supervision </a:t>
            </a:r>
            <a:r>
              <a:rPr lang="zh-TW" altLang="en-US" dirty="0"/>
              <a:t>的基本做法是利用標記規則去匹語料庫中出現關係的句子，</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labeling criterion</a:t>
            </a:r>
            <a:r>
              <a:rPr lang="en-US" altLang="zh-TW" sz="1200" b="1" i="0" kern="1200" dirty="0">
                <a:solidFill>
                  <a:schemeClr val="tx1"/>
                </a:solidFill>
                <a:effectLst/>
                <a:latin typeface="+mn-lt"/>
                <a:ea typeface="+mn-ea"/>
                <a:cs typeface="+mn-cs"/>
              </a:rPr>
              <a:t>[</a:t>
            </a:r>
            <a:r>
              <a:rPr lang="en-US" altLang="zh-TW" sz="1200" b="1" i="0" kern="1200" dirty="0" err="1">
                <a:solidFill>
                  <a:schemeClr val="tx1"/>
                </a:solidFill>
                <a:effectLst/>
                <a:latin typeface="+mn-lt"/>
                <a:ea typeface="+mn-ea"/>
                <a:cs typeface="+mn-cs"/>
              </a:rPr>
              <a:t>kraɪˋtɪrɪən</a:t>
            </a:r>
            <a:r>
              <a:rPr lang="en-US" altLang="zh-TW" sz="1200" b="1" i="0" kern="1200" dirty="0">
                <a:solidFill>
                  <a:schemeClr val="tx1"/>
                </a:solidFill>
                <a:effectLst/>
                <a:latin typeface="+mn-lt"/>
                <a:ea typeface="+mn-ea"/>
                <a:cs typeface="+mn-cs"/>
              </a:rPr>
              <a:t>]</a:t>
            </a:r>
            <a:r>
              <a:rPr lang="en-US" altLang="zh-TW" b="1" dirty="0"/>
              <a:t> </a:t>
            </a:r>
            <a:r>
              <a:rPr lang="en-US" altLang="zh-TW" dirty="0"/>
              <a:t>compares whether the entity types are the same.</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標記準則是去比對實體型態是否一樣，</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Is the context or surface pattern the same?</a:t>
            </a: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latin typeface="Times New Roman" panose="02020603050405020304" pitchFamily="18" charset="0"/>
              </a:rPr>
              <a:t>(</a:t>
            </a:r>
            <a:r>
              <a:rPr lang="zh-TW" altLang="en-US" sz="1200" dirty="0">
                <a:latin typeface="Times New Roman" panose="02020603050405020304" pitchFamily="18" charset="0"/>
              </a:rPr>
              <a:t>上下文</a:t>
            </a:r>
            <a:r>
              <a:rPr lang="en-US" altLang="zh-TW" sz="1200" dirty="0">
                <a:latin typeface="Times New Roman" panose="02020603050405020304" pitchFamily="18" charset="0"/>
              </a:rPr>
              <a:t>(Context)</a:t>
            </a:r>
            <a:r>
              <a:rPr lang="zh-TW" altLang="en-US" sz="1200" dirty="0">
                <a:latin typeface="Times New Roman" panose="02020603050405020304" pitchFamily="18" charset="0"/>
              </a:rPr>
              <a:t>或表面樣式</a:t>
            </a:r>
            <a:r>
              <a:rPr lang="en-US" altLang="zh-TW" sz="1200" dirty="0">
                <a:latin typeface="Times New Roman" panose="02020603050405020304" pitchFamily="18" charset="0"/>
              </a:rPr>
              <a:t>(</a:t>
            </a:r>
            <a:r>
              <a:rPr lang="en-US" altLang="zh-TW" sz="1200" dirty="0">
                <a:solidFill>
                  <a:srgbClr val="FF0000"/>
                </a:solidFill>
                <a:latin typeface="Times New Roman" panose="02020603050405020304" pitchFamily="18" charset="0"/>
              </a:rPr>
              <a:t>Surface pattern)</a:t>
            </a:r>
            <a:r>
              <a:rPr lang="zh-TW" altLang="en-US" sz="1200" dirty="0">
                <a:solidFill>
                  <a:srgbClr val="FF0000"/>
                </a:solidFill>
                <a:latin typeface="Times New Roman" panose="02020603050405020304" pitchFamily="18" charset="0"/>
              </a:rPr>
              <a:t>是否一樣。</a:t>
            </a:r>
            <a:r>
              <a:rPr lang="en-US" altLang="zh-TW" sz="1200" dirty="0">
                <a:solidFill>
                  <a:srgbClr val="FF0000"/>
                </a:solidFill>
                <a:latin typeface="Times New Roman" panose="02020603050405020304" pitchFamily="18" charset="0"/>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above-mentioned comparison method based on exacting match between the entity type and the pattern is called hard matching.</a:t>
            </a:r>
            <a:endParaRPr lang="en-US" altLang="zh-TW" sz="1200" dirty="0">
              <a:solidFill>
                <a:srgbClr val="FF0000"/>
              </a:solidFill>
              <a:latin typeface="Times New Roman" panose="02020603050405020304" pitchFamily="18" charset="0"/>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rgbClr val="FF0000"/>
                </a:solidFill>
                <a:latin typeface="Times New Roman" panose="02020603050405020304" pitchFamily="18" charset="0"/>
              </a:rPr>
              <a:t>(</a:t>
            </a:r>
            <a:r>
              <a:rPr lang="zh-TW" altLang="en-US" sz="1200" dirty="0">
                <a:solidFill>
                  <a:srgbClr val="FF0000"/>
                </a:solidFill>
                <a:latin typeface="Times New Roman" panose="02020603050405020304" pitchFamily="18" charset="0"/>
              </a:rPr>
              <a:t>上述這種基於實體型態和</a:t>
            </a:r>
            <a:r>
              <a:rPr lang="en-US" altLang="zh-TW" sz="1200" dirty="0">
                <a:solidFill>
                  <a:srgbClr val="FF0000"/>
                </a:solidFill>
                <a:latin typeface="Times New Roman" panose="02020603050405020304" pitchFamily="18" charset="0"/>
              </a:rPr>
              <a:t>pattern</a:t>
            </a:r>
            <a:r>
              <a:rPr lang="zh-TW" altLang="en-US" sz="1200" dirty="0">
                <a:solidFill>
                  <a:srgbClr val="FF0000"/>
                </a:solidFill>
                <a:latin typeface="Times New Roman" panose="02020603050405020304" pitchFamily="18" charset="0"/>
              </a:rPr>
              <a:t>完全吻合的比對的方式我們稱為硬匹配。</a:t>
            </a:r>
            <a:r>
              <a:rPr lang="en-US" altLang="zh-TW" sz="1200" dirty="0">
                <a:solidFill>
                  <a:srgbClr val="FF0000"/>
                </a:solidFill>
                <a:latin typeface="Times New Roman" panose="02020603050405020304" pitchFamily="18" charset="0"/>
              </a:rPr>
              <a:t>)</a:t>
            </a: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4</a:t>
            </a:fld>
            <a:endParaRPr lang="zh-TW" altLang="en-US"/>
          </a:p>
        </p:txBody>
      </p:sp>
    </p:spTree>
    <p:extLst>
      <p:ext uri="{BB962C8B-B14F-4D97-AF65-F5344CB8AC3E}">
        <p14:creationId xmlns:p14="http://schemas.microsoft.com/office/powerpoint/2010/main" val="1993463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First explain</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Scenario</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Recent advance in neural language processing has shown that neural models gained great success on </a:t>
            </a:r>
            <a:r>
              <a:rPr lang="en-US" altLang="zh-TW" sz="1200" dirty="0">
                <a:solidFill>
                  <a:schemeClr val="tx1"/>
                </a:solidFill>
              </a:rPr>
              <a:t>Relation extraction</a:t>
            </a:r>
            <a:r>
              <a:rPr lang="en-US" altLang="zh-TW" sz="1200" kern="1200" dirty="0">
                <a:solidFill>
                  <a:schemeClr val="tx1"/>
                </a:solidFill>
                <a:effectLst/>
                <a:latin typeface="+mn-lt"/>
                <a:ea typeface="+mn-ea"/>
                <a:cs typeface="+mn-cs"/>
              </a:rPr>
              <a:t>, yielding</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jildɪŋ</a:t>
            </a:r>
            <a:r>
              <a:rPr lang="en-US" altLang="zh-TW" sz="1200" b="0" i="0" kern="1200" dirty="0">
                <a:solidFill>
                  <a:schemeClr val="tx1"/>
                </a:solidFill>
                <a:effectLst/>
                <a:latin typeface="+mn-lt"/>
                <a:ea typeface="+mn-ea"/>
                <a:cs typeface="+mn-cs"/>
              </a:rPr>
              <a:t>]</a:t>
            </a:r>
            <a:r>
              <a:rPr lang="zh-TW" altLang="en-US" sz="1200" b="0" i="0" kern="1200" dirty="0">
                <a:solidFill>
                  <a:schemeClr val="tx1"/>
                </a:solidFill>
                <a:effectLst/>
                <a:latin typeface="+mn-lt"/>
                <a:ea typeface="+mn-ea"/>
                <a:cs typeface="+mn-cs"/>
              </a:rPr>
              <a:t>伊歐丁</a:t>
            </a:r>
            <a:r>
              <a:rPr lang="en-US" altLang="zh-TW" sz="1200" kern="1200" dirty="0">
                <a:solidFill>
                  <a:schemeClr val="tx1"/>
                </a:solidFill>
                <a:effectLst/>
                <a:latin typeface="+mn-lt"/>
                <a:ea typeface="+mn-ea"/>
                <a:cs typeface="+mn-cs"/>
              </a:rPr>
              <a:t> state-of-the-art performance when a large amount of well-annotated sentences are available.</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sz="1200" kern="1200" dirty="0">
                <a:solidFill>
                  <a:schemeClr val="tx1"/>
                </a:solidFill>
                <a:effectLst/>
                <a:latin typeface="+mn-lt"/>
                <a:ea typeface="+mn-ea"/>
                <a:cs typeface="+mn-cs"/>
              </a:rPr>
              <a:t>神經語言處理的最新進展表明，神經模型在</a:t>
            </a:r>
            <a:r>
              <a:rPr lang="en-US" altLang="zh-TW" sz="1200" dirty="0">
                <a:solidFill>
                  <a:schemeClr val="tx1"/>
                </a:solidFill>
              </a:rPr>
              <a:t>Relation extraction</a:t>
            </a:r>
            <a:r>
              <a:rPr lang="zh-TW" altLang="zh-TW" sz="1200" kern="1200" dirty="0">
                <a:solidFill>
                  <a:schemeClr val="tx1"/>
                </a:solidFill>
                <a:effectLst/>
                <a:latin typeface="+mn-lt"/>
                <a:ea typeface="+mn-ea"/>
                <a:cs typeface="+mn-cs"/>
              </a:rPr>
              <a:t>上獲得了巨大的成功，當有大量註釋良好的句子可用時，它可以提供最先進的性能</a:t>
            </a:r>
            <a:r>
              <a:rPr lang="en-US" altLang="zh-TW" dirty="0"/>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However, these supervised learning methods degrade</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dɪˋgred</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dramatically</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drəˋmætɪk!ɪ</a:t>
            </a:r>
            <a:r>
              <a:rPr lang="en-US" altLang="zh-TW" sz="1200" b="0" i="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 when the sentence-level labels are insufficient</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ɪnsəˋfɪʃənt</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但是，當句子級別的標籤不足時，這些監督學習方法會大大降低。</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While distant supervision automates the labeling process, it also introduces noisy labels due to context-agnostic</a:t>
            </a:r>
            <a:r>
              <a:rPr lang="en-US" altLang="zh-TW" sz="1200" b="1" i="0" kern="1200" dirty="0">
                <a:solidFill>
                  <a:schemeClr val="tx1"/>
                </a:solidFill>
                <a:effectLst/>
                <a:latin typeface="+mn-lt"/>
                <a:ea typeface="+mn-ea"/>
                <a:cs typeface="+mn-cs"/>
              </a:rPr>
              <a:t>[</a:t>
            </a:r>
            <a:r>
              <a:rPr lang="en-US" altLang="zh-TW" sz="1200" b="1" i="0" kern="1200" dirty="0" err="1">
                <a:solidFill>
                  <a:schemeClr val="tx1"/>
                </a:solidFill>
                <a:effectLst/>
                <a:latin typeface="+mn-lt"/>
                <a:ea typeface="+mn-ea"/>
                <a:cs typeface="+mn-cs"/>
              </a:rPr>
              <a:t>ægˋnɑstɪk</a:t>
            </a:r>
            <a:r>
              <a:rPr lang="en-US" altLang="zh-TW" sz="1200" b="1" i="0" kern="1200" dirty="0">
                <a:solidFill>
                  <a:schemeClr val="tx1"/>
                </a:solidFill>
                <a:effectLst/>
                <a:latin typeface="+mn-lt"/>
                <a:ea typeface="+mn-ea"/>
                <a:cs typeface="+mn-cs"/>
              </a:rPr>
              <a:t>]</a:t>
            </a:r>
            <a:r>
              <a:rPr lang="en-US" altLang="zh-TW" sz="1200" b="1"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labeling, which can hardly be eliminated</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ɪˋlɪmə</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netd</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endParaRPr lang="zh-TW" altLang="zh-TW" sz="1200" kern="120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zh-TW" sz="1200" kern="1200" dirty="0">
                <a:solidFill>
                  <a:schemeClr val="tx1"/>
                </a:solidFill>
                <a:effectLst/>
                <a:latin typeface="+mn-lt"/>
                <a:ea typeface="+mn-ea"/>
                <a:cs typeface="+mn-cs"/>
              </a:rPr>
              <a:t>遠程</a:t>
            </a:r>
            <a:r>
              <a:rPr lang="zh-TW" altLang="en-US" sz="1200" kern="1200" dirty="0">
                <a:solidFill>
                  <a:schemeClr val="tx1"/>
                </a:solidFill>
                <a:effectLst/>
                <a:latin typeface="+mn-lt"/>
                <a:ea typeface="+mn-ea"/>
                <a:cs typeface="+mn-cs"/>
              </a:rPr>
              <a:t>監督</a:t>
            </a:r>
            <a:r>
              <a:rPr lang="zh-TW" altLang="zh-TW" sz="1200" kern="1200" dirty="0">
                <a:solidFill>
                  <a:schemeClr val="tx1"/>
                </a:solidFill>
                <a:effectLst/>
                <a:latin typeface="+mn-lt"/>
                <a:ea typeface="+mn-ea"/>
                <a:cs typeface="+mn-cs"/>
              </a:rPr>
              <a:t>雖然可以自動執行</a:t>
            </a:r>
            <a:r>
              <a:rPr lang="zh-TW" altLang="en-US" sz="1200" kern="1200" dirty="0">
                <a:solidFill>
                  <a:schemeClr val="tx1"/>
                </a:solidFill>
                <a:effectLst/>
                <a:latin typeface="+mn-lt"/>
                <a:ea typeface="+mn-ea"/>
                <a:cs typeface="+mn-cs"/>
              </a:rPr>
              <a:t>標記</a:t>
            </a:r>
            <a:r>
              <a:rPr lang="zh-TW" altLang="zh-TW" sz="1200" kern="1200" dirty="0">
                <a:solidFill>
                  <a:schemeClr val="tx1"/>
                </a:solidFill>
                <a:effectLst/>
                <a:latin typeface="+mn-lt"/>
                <a:ea typeface="+mn-ea"/>
                <a:cs typeface="+mn-cs"/>
              </a:rPr>
              <a:t>流程，但由於上下文無關的</a:t>
            </a:r>
            <a:r>
              <a:rPr lang="zh-TW" altLang="en-US" sz="1200" kern="1200" dirty="0">
                <a:solidFill>
                  <a:schemeClr val="tx1"/>
                </a:solidFill>
                <a:effectLst/>
                <a:latin typeface="+mn-lt"/>
                <a:ea typeface="+mn-ea"/>
                <a:cs typeface="+mn-cs"/>
              </a:rPr>
              <a:t>標記</a:t>
            </a:r>
            <a:r>
              <a:rPr lang="zh-TW" altLang="zh-TW" sz="1200" kern="1200" dirty="0">
                <a:solidFill>
                  <a:schemeClr val="tx1"/>
                </a:solidFill>
                <a:effectLst/>
                <a:latin typeface="+mn-lt"/>
                <a:ea typeface="+mn-ea"/>
                <a:cs typeface="+mn-cs"/>
              </a:rPr>
              <a:t>，因此還會引入嘈雜的標籤</a:t>
            </a:r>
            <a:r>
              <a:rPr lang="en-US" altLang="zh-TW" sz="1200" kern="1200" dirty="0">
                <a:solidFill>
                  <a:schemeClr val="tx1"/>
                </a:solidFill>
                <a:effectLst/>
                <a:latin typeface="+mn-lt"/>
                <a:ea typeface="+mn-ea"/>
                <a:cs typeface="+mn-cs"/>
              </a:rPr>
              <a:t>(label)</a:t>
            </a:r>
            <a:r>
              <a:rPr lang="zh-TW" altLang="zh-TW" sz="1200" kern="1200" dirty="0">
                <a:solidFill>
                  <a:schemeClr val="tx1"/>
                </a:solidFill>
                <a:effectLst/>
                <a:latin typeface="+mn-lt"/>
                <a:ea typeface="+mn-ea"/>
                <a:cs typeface="+mn-cs"/>
              </a:rPr>
              <a:t>，這種標籤</a:t>
            </a:r>
            <a:r>
              <a:rPr lang="en-US" altLang="zh-TW" sz="1200" kern="1200" dirty="0">
                <a:solidFill>
                  <a:schemeClr val="tx1"/>
                </a:solidFill>
                <a:effectLst/>
                <a:latin typeface="+mn-lt"/>
                <a:ea typeface="+mn-ea"/>
                <a:cs typeface="+mn-cs"/>
              </a:rPr>
              <a:t>(label)</a:t>
            </a:r>
            <a:r>
              <a:rPr lang="zh-TW" altLang="zh-TW" sz="1200" kern="1200" dirty="0">
                <a:solidFill>
                  <a:schemeClr val="tx1"/>
                </a:solidFill>
                <a:effectLst/>
                <a:latin typeface="+mn-lt"/>
                <a:ea typeface="+mn-ea"/>
                <a:cs typeface="+mn-cs"/>
              </a:rPr>
              <a:t>很難消除。</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534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ltLang="zh-TW" dirty="0"/>
              <a:t>The mainstream</a:t>
            </a:r>
            <a:r>
              <a:rPr lang="en-US" altLang="zh-TW" sz="1200" b="0" i="0" kern="1200" dirty="0">
                <a:solidFill>
                  <a:schemeClr val="tx1"/>
                </a:solidFill>
                <a:effectLst/>
                <a:latin typeface="+mn-lt"/>
                <a:ea typeface="+mn-ea"/>
                <a:cs typeface="+mn-cs"/>
              </a:rPr>
              <a:t>[ˋmen</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strim</a:t>
            </a:r>
            <a:r>
              <a:rPr lang="en-US" altLang="zh-TW" sz="1200" b="0" i="0" kern="1200" dirty="0">
                <a:solidFill>
                  <a:schemeClr val="tx1"/>
                </a:solidFill>
                <a:effectLst/>
                <a:latin typeface="+mn-lt"/>
                <a:ea typeface="+mn-ea"/>
                <a:cs typeface="+mn-cs"/>
              </a:rPr>
              <a:t>]</a:t>
            </a:r>
            <a:r>
              <a:rPr lang="en-US" altLang="zh-TW" dirty="0"/>
              <a:t> Distant Supervision</a:t>
            </a:r>
            <a:r>
              <a:rPr lang="zh-TW" altLang="en-US" dirty="0"/>
              <a:t> </a:t>
            </a:r>
            <a:r>
              <a:rPr lang="en-US" altLang="zh-TW" dirty="0"/>
              <a:t>is based on the knowledge base (KB) method</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dirty="0"/>
              <a:t>比較主流的</a:t>
            </a:r>
            <a:r>
              <a:rPr lang="zh-TW" altLang="zh-TW" sz="1200" kern="1200" dirty="0">
                <a:solidFill>
                  <a:schemeClr val="tx1"/>
                </a:solidFill>
                <a:effectLst/>
                <a:latin typeface="+mn-lt"/>
                <a:ea typeface="+mn-ea"/>
                <a:cs typeface="+mn-cs"/>
              </a:rPr>
              <a:t>遠程</a:t>
            </a:r>
            <a:r>
              <a:rPr lang="zh-TW" altLang="en-US" sz="1200" kern="1200" dirty="0">
                <a:solidFill>
                  <a:schemeClr val="tx1"/>
                </a:solidFill>
                <a:effectLst/>
                <a:latin typeface="+mn-lt"/>
                <a:ea typeface="+mn-ea"/>
                <a:cs typeface="+mn-cs"/>
              </a:rPr>
              <a:t>監督是</a:t>
            </a:r>
            <a:r>
              <a:rPr lang="zh-TW" altLang="zh-TW" sz="1200" kern="1200" dirty="0">
                <a:solidFill>
                  <a:schemeClr val="tx1"/>
                </a:solidFill>
                <a:effectLst/>
                <a:latin typeface="+mn-lt"/>
                <a:ea typeface="+mn-ea"/>
                <a:cs typeface="+mn-cs"/>
              </a:rPr>
              <a:t>基於知識庫（</a:t>
            </a:r>
            <a:r>
              <a:rPr lang="en-US" altLang="zh-TW" sz="1200" kern="1200" dirty="0">
                <a:solidFill>
                  <a:schemeClr val="tx1"/>
                </a:solidFill>
                <a:effectLst/>
                <a:latin typeface="+mn-lt"/>
                <a:ea typeface="+mn-ea"/>
                <a:cs typeface="+mn-cs"/>
              </a:rPr>
              <a:t>KB</a:t>
            </a:r>
            <a:r>
              <a:rPr lang="zh-TW" altLang="zh-TW" sz="1200" kern="1200" dirty="0">
                <a:solidFill>
                  <a:schemeClr val="tx1"/>
                </a:solidFill>
                <a:effectLst/>
                <a:latin typeface="+mn-lt"/>
                <a:ea typeface="+mn-ea"/>
                <a:cs typeface="+mn-cs"/>
              </a:rPr>
              <a:t>）的</a:t>
            </a:r>
            <a:r>
              <a:rPr lang="zh-TW" altLang="en-US" sz="1200" kern="1200" dirty="0">
                <a:solidFill>
                  <a:schemeClr val="tx1"/>
                </a:solidFill>
                <a:effectLst/>
                <a:latin typeface="+mn-lt"/>
                <a:ea typeface="+mn-ea"/>
                <a:cs typeface="+mn-cs"/>
              </a:rPr>
              <a:t>方法</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In addition to KBs</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除了知識庫</a:t>
            </a:r>
            <a:r>
              <a:rPr lang="zh-TW" altLang="en-US" sz="1200" kern="1200" dirty="0">
                <a:solidFill>
                  <a:schemeClr val="tx1"/>
                </a:solidFill>
                <a:effectLst/>
                <a:latin typeface="+mn-lt"/>
                <a:ea typeface="+mn-ea"/>
                <a:cs typeface="+mn-cs"/>
              </a:rPr>
              <a:t>方法</a:t>
            </a:r>
            <a:r>
              <a:rPr lang="zh-TW" altLang="zh-TW" sz="1200" kern="1200" dirty="0">
                <a:solidFill>
                  <a:schemeClr val="tx1"/>
                </a:solidFill>
                <a:effectLst/>
                <a:latin typeface="+mn-lt"/>
                <a:ea typeface="+mn-ea"/>
                <a:cs typeface="+mn-cs"/>
              </a:rPr>
              <a:t>之外</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534600" marR="0" lvl="0" indent="-228600" algn="l" defTabSz="914400" rtl="0" eaLnBrk="1" fontAlgn="auto" latinLnBrk="0" hangingPunct="1">
              <a:lnSpc>
                <a:spcPct val="100000"/>
              </a:lnSpc>
              <a:spcBef>
                <a:spcPts val="0"/>
              </a:spcBef>
              <a:spcAft>
                <a:spcPts val="0"/>
              </a:spcAft>
              <a:buClrTx/>
              <a:buSzTx/>
              <a:buFontTx/>
              <a:buAutoNum type="arabicPeriod" startAt="2"/>
              <a:tabLst/>
              <a:defRPr/>
            </a:pPr>
            <a:r>
              <a:rPr lang="en-US" altLang="zh-TW" dirty="0"/>
              <a:t>Based on </a:t>
            </a:r>
            <a:r>
              <a:rPr lang="en-US" altLang="zh-TW" sz="1200" b="0" i="0" kern="1200" dirty="0">
                <a:solidFill>
                  <a:schemeClr val="tx1"/>
                </a:solidFill>
                <a:effectLst/>
                <a:latin typeface="+mn-lt"/>
                <a:ea typeface="+mn-ea"/>
                <a:cs typeface="+mn-cs"/>
              </a:rPr>
              <a:t>Labeling rules Distant Supervision are also important</a:t>
            </a:r>
            <a:endParaRPr lang="en-US" altLang="zh-TW" sz="1200" kern="120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dirty="0"/>
              <a:t>基於標籤規則的</a:t>
            </a:r>
            <a:r>
              <a:rPr lang="zh-TW" altLang="zh-TW" sz="1200" kern="1200" dirty="0">
                <a:solidFill>
                  <a:schemeClr val="tx1"/>
                </a:solidFill>
                <a:effectLst/>
                <a:latin typeface="+mn-lt"/>
                <a:ea typeface="+mn-ea"/>
                <a:cs typeface="+mn-cs"/>
              </a:rPr>
              <a:t>遠程</a:t>
            </a:r>
            <a:r>
              <a:rPr lang="zh-TW" altLang="en-US" sz="1200" kern="1200" dirty="0">
                <a:solidFill>
                  <a:schemeClr val="tx1"/>
                </a:solidFill>
                <a:effectLst/>
                <a:latin typeface="+mn-lt"/>
                <a:ea typeface="+mn-ea"/>
                <a:cs typeface="+mn-cs"/>
              </a:rPr>
              <a:t>監督</a:t>
            </a:r>
            <a:r>
              <a:rPr lang="zh-TW" altLang="zh-TW" dirty="0"/>
              <a:t>也是重要手段</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 following example about Distant Supervision using labeling rules. Experts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ɛkspɚts</a:t>
            </a:r>
            <a:r>
              <a:rPr lang="en-US" altLang="zh-TW" sz="1200" b="0" i="0" kern="1200" dirty="0">
                <a:solidFill>
                  <a:schemeClr val="tx1"/>
                </a:solidFill>
                <a:effectLst/>
                <a:latin typeface="+mn-lt"/>
                <a:ea typeface="+mn-ea"/>
                <a:cs typeface="+mn-cs"/>
              </a:rPr>
              <a:t>]</a:t>
            </a:r>
            <a:r>
              <a:rPr lang="en-US" altLang="zh-TW" dirty="0"/>
              <a:t> write rules and use Hard-matching to compare the sentences in Corpus that match the rules, and automatically assign relation labels</a:t>
            </a:r>
            <a:r>
              <a:rPr lang="en-US" altLang="zh-TW" sz="1200" kern="1200" dirty="0">
                <a:solidFill>
                  <a:schemeClr val="tx1"/>
                </a:solidFill>
                <a:effectLst/>
                <a:latin typeface="+mn-lt"/>
                <a:ea typeface="+mn-ea"/>
                <a:cs typeface="+mn-cs"/>
              </a:rPr>
              <a:t>.</a:t>
            </a: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底下例子是使用標籤規則進行</a:t>
            </a:r>
            <a:r>
              <a:rPr lang="en-US" altLang="zh-TW" sz="1200" dirty="0">
                <a:solidFill>
                  <a:srgbClr val="FF0000"/>
                </a:solidFill>
              </a:rPr>
              <a:t>Distant Supervision</a:t>
            </a:r>
            <a:r>
              <a:rPr lang="zh-TW" altLang="en-US" sz="1200" dirty="0">
                <a:solidFill>
                  <a:srgbClr val="FF0000"/>
                </a:solidFill>
              </a:rPr>
              <a:t> </a:t>
            </a:r>
            <a:r>
              <a:rPr lang="zh-TW" altLang="en-US" sz="1200" dirty="0">
                <a:solidFill>
                  <a:schemeClr val="tx1"/>
                </a:solidFill>
              </a:rPr>
              <a:t>的例子，透過專家撰寫規則，並用</a:t>
            </a:r>
            <a:r>
              <a:rPr lang="en-US" altLang="zh-TW" sz="1200" dirty="0">
                <a:solidFill>
                  <a:srgbClr val="ED7D31"/>
                </a:solidFill>
                <a:latin typeface="Times New Roman" panose="02020603050405020304" pitchFamily="18" charset="0"/>
              </a:rPr>
              <a:t>Hard-matching</a:t>
            </a:r>
            <a:r>
              <a:rPr lang="zh-TW" altLang="en-US" sz="1200" dirty="0">
                <a:solidFill>
                  <a:srgbClr val="ED7D31"/>
                </a:solidFill>
                <a:latin typeface="Times New Roman" panose="02020603050405020304" pitchFamily="18" charset="0"/>
              </a:rPr>
              <a:t>的方式比對</a:t>
            </a:r>
            <a:r>
              <a:rPr lang="en-US" altLang="zh-TW" sz="1200" kern="1200" dirty="0">
                <a:solidFill>
                  <a:srgbClr val="ED7D31"/>
                </a:solidFill>
                <a:effectLst/>
                <a:latin typeface="Times New Roman" panose="02020603050405020304" pitchFamily="18" charset="0"/>
                <a:ea typeface="+mn-ea"/>
                <a:cs typeface="+mn-cs"/>
              </a:rPr>
              <a:t>Corpus</a:t>
            </a:r>
            <a:r>
              <a:rPr lang="zh-TW" altLang="en-US" sz="1200" kern="1200" dirty="0">
                <a:solidFill>
                  <a:srgbClr val="ED7D31"/>
                </a:solidFill>
                <a:effectLst/>
                <a:latin typeface="Times New Roman" panose="02020603050405020304" pitchFamily="18" charset="0"/>
                <a:ea typeface="+mn-ea"/>
                <a:cs typeface="+mn-cs"/>
              </a:rPr>
              <a:t>中符合規則的句子，自動給定關係標籤</a:t>
            </a:r>
            <a:r>
              <a:rPr lang="en-US" altLang="zh-TW" sz="1200" kern="1200" dirty="0">
                <a:solidFill>
                  <a:srgbClr val="ED7D31"/>
                </a:solidFill>
                <a:effectLst/>
                <a:latin typeface="Times New Roman" panose="02020603050405020304" pitchFamily="18" charset="0"/>
                <a:ea typeface="+mn-ea"/>
                <a:cs typeface="+mn-cs"/>
              </a:rPr>
              <a:t>(relation labels)</a:t>
            </a:r>
            <a:r>
              <a:rPr lang="zh-TW" altLang="en-US" sz="1200" kern="1200" dirty="0">
                <a:solidFill>
                  <a:srgbClr val="ED7D31"/>
                </a:solidFill>
                <a:effectLst/>
                <a:latin typeface="Times New Roman" panose="02020603050405020304" pitchFamily="18" charset="0"/>
                <a:ea typeface="+mn-ea"/>
                <a:cs typeface="+mn-cs"/>
              </a:rPr>
              <a:t>。</a:t>
            </a:r>
            <a:r>
              <a:rPr lang="en-US" altLang="zh-TW" sz="1200" kern="1200" dirty="0">
                <a:solidFill>
                  <a:srgbClr val="ED7D31"/>
                </a:solidFill>
                <a:effectLst/>
                <a:latin typeface="Times New Roman" panose="02020603050405020304" pitchFamily="18" charset="0"/>
                <a:ea typeface="+mn-ea"/>
                <a:cs typeface="+mn-cs"/>
              </a:rPr>
              <a:t>)</a:t>
            </a:r>
          </a:p>
          <a:p>
            <a:pPr marL="612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However, the challenge is the language varies[ˋ</a:t>
            </a:r>
            <a:r>
              <a:rPr lang="en-US" altLang="zh-TW" sz="1200" b="0" i="0" kern="1200" dirty="0" err="1">
                <a:solidFill>
                  <a:schemeClr val="tx1"/>
                </a:solidFill>
                <a:effectLst/>
                <a:latin typeface="+mn-lt"/>
                <a:ea typeface="+mn-ea"/>
                <a:cs typeface="+mn-cs"/>
              </a:rPr>
              <a:t>vɛrɪs</a:t>
            </a:r>
            <a:r>
              <a:rPr lang="en-US" altLang="zh-TW" sz="1200" b="0" i="0" kern="1200" dirty="0">
                <a:solidFill>
                  <a:schemeClr val="tx1"/>
                </a:solidFill>
                <a:effectLst/>
                <a:latin typeface="+mn-lt"/>
                <a:ea typeface="+mn-ea"/>
                <a:cs typeface="+mn-cs"/>
              </a:rPr>
              <a:t>] in a wide[</a:t>
            </a:r>
            <a:r>
              <a:rPr lang="en-US" altLang="zh-TW" sz="1200" b="0" i="0" kern="1200" dirty="0" err="1">
                <a:solidFill>
                  <a:schemeClr val="tx1"/>
                </a:solidFill>
                <a:effectLst/>
                <a:latin typeface="+mn-lt"/>
                <a:ea typeface="+mn-ea"/>
                <a:cs typeface="+mn-cs"/>
              </a:rPr>
              <a:t>waɪd</a:t>
            </a:r>
            <a:r>
              <a:rPr lang="en-US" altLang="zh-TW" sz="1200" b="0" i="0" kern="1200" dirty="0">
                <a:solidFill>
                  <a:schemeClr val="tx1"/>
                </a:solidFill>
                <a:effectLst/>
                <a:latin typeface="+mn-lt"/>
                <a:ea typeface="+mn-ea"/>
                <a:cs typeface="+mn-cs"/>
              </a:rPr>
              <a:t>] range.</a:t>
            </a:r>
            <a:endParaRPr lang="en-US" altLang="zh-TW" sz="1200" kern="1200" dirty="0">
              <a:solidFill>
                <a:schemeClr val="tx1"/>
              </a:solidFill>
              <a:effectLst/>
              <a:latin typeface="+mn-lt"/>
              <a:ea typeface="+mn-ea"/>
              <a:cs typeface="+mn-cs"/>
            </a:endParaRP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不過其最大的挑戰是語言變化非常大</a:t>
            </a:r>
            <a:r>
              <a:rPr lang="en-US" altLang="zh-TW" sz="1200" kern="1200" dirty="0">
                <a:solidFill>
                  <a:schemeClr val="tx1"/>
                </a:solidFill>
                <a:effectLst/>
                <a:latin typeface="+mn-lt"/>
                <a:ea typeface="+mn-ea"/>
                <a:cs typeface="+mn-cs"/>
              </a:rPr>
              <a:t>)</a:t>
            </a:r>
          </a:p>
          <a:p>
            <a:pPr marL="61200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dirty="0">
              <a:solidFill>
                <a:schemeClr val="tx1"/>
              </a:solidFill>
              <a:effectLst/>
              <a:latin typeface="+mn-lt"/>
              <a:ea typeface="+mn-ea"/>
              <a:cs typeface="+mn-cs"/>
            </a:endParaRP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Therefore, it is difficult[ˋ</a:t>
            </a:r>
            <a:r>
              <a:rPr lang="en-US" altLang="zh-TW" sz="1200" b="0" i="0" kern="1200" dirty="0" err="1">
                <a:solidFill>
                  <a:schemeClr val="tx1"/>
                </a:solidFill>
                <a:effectLst/>
                <a:latin typeface="+mn-lt"/>
                <a:ea typeface="+mn-ea"/>
                <a:cs typeface="+mn-cs"/>
              </a:rPr>
              <a:t>dɪfə</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kəlt</a:t>
            </a:r>
            <a:r>
              <a:rPr lang="en-US" altLang="zh-TW" sz="1200" b="0" i="0" kern="1200" dirty="0">
                <a:solidFill>
                  <a:schemeClr val="tx1"/>
                </a:solidFill>
                <a:effectLst/>
                <a:latin typeface="+mn-lt"/>
                <a:ea typeface="+mn-ea"/>
                <a:cs typeface="+mn-cs"/>
              </a:rPr>
              <a:t>] to find all the </a:t>
            </a:r>
            <a:r>
              <a:rPr lang="en-US" altLang="zh-TW" sz="1200" b="0" i="0" kern="1200" dirty="0">
                <a:solidFill>
                  <a:srgbClr val="FF0000"/>
                </a:solidFill>
                <a:effectLst/>
                <a:latin typeface="Times New Roman" panose="02020603050405020304" pitchFamily="18" charset="0"/>
                <a:ea typeface="+mn-ea"/>
                <a:cs typeface="+mn-cs"/>
              </a:rPr>
              <a:t>s</a:t>
            </a:r>
            <a:r>
              <a:rPr lang="en-US" altLang="zh-TW" sz="1200" dirty="0">
                <a:solidFill>
                  <a:srgbClr val="FF0000"/>
                </a:solidFill>
                <a:latin typeface="Times New Roman" panose="02020603050405020304" pitchFamily="18" charset="0"/>
              </a:rPr>
              <a:t>urface pattern/</a:t>
            </a:r>
            <a:r>
              <a:rPr lang="en-US" altLang="zh-TW" sz="1200" b="0" i="0" kern="1200" dirty="0">
                <a:solidFill>
                  <a:schemeClr val="tx1"/>
                </a:solidFill>
                <a:effectLst/>
                <a:latin typeface="+mn-lt"/>
                <a:ea typeface="+mn-ea"/>
                <a:cs typeface="+mn-cs"/>
              </a:rPr>
              <a:t>vocabulary.</a:t>
            </a:r>
          </a:p>
          <a:p>
            <a:pPr marL="61200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因此標籤規則很難找全所有的表面樣式</a:t>
            </a:r>
            <a:r>
              <a:rPr lang="en-US" altLang="zh-TW" sz="1200" kern="1200" dirty="0">
                <a:solidFill>
                  <a:schemeClr val="tx1"/>
                </a:solidFill>
                <a:effectLst/>
                <a:latin typeface="+mn-lt"/>
                <a:ea typeface="+mn-ea"/>
                <a:cs typeface="+mn-cs"/>
              </a:rPr>
              <a:t>(</a:t>
            </a:r>
            <a:r>
              <a:rPr lang="en-US" altLang="zh-TW" sz="1200" dirty="0">
                <a:solidFill>
                  <a:srgbClr val="FF0000"/>
                </a:solidFill>
                <a:latin typeface="Times New Roman" panose="02020603050405020304" pitchFamily="18" charset="0"/>
              </a:rPr>
              <a:t>Surface pattern)/</a:t>
            </a:r>
            <a:r>
              <a:rPr lang="zh-TW" altLang="en-US" sz="1200" kern="1200" dirty="0">
                <a:solidFill>
                  <a:schemeClr val="tx1"/>
                </a:solidFill>
                <a:effectLst/>
                <a:latin typeface="+mn-lt"/>
                <a:ea typeface="+mn-ea"/>
                <a:cs typeface="+mn-cs"/>
              </a:rPr>
              <a:t>詞彙。</a:t>
            </a:r>
            <a:r>
              <a:rPr lang="en-US" altLang="zh-TW" sz="1200" b="0" i="0" kern="1200" dirty="0">
                <a:solidFill>
                  <a:schemeClr val="tx1"/>
                </a:solidFill>
                <a:effectLst/>
                <a:latin typeface="+mn-lt"/>
                <a:ea typeface="+mn-ea"/>
                <a:cs typeface="+mn-cs"/>
              </a:rPr>
              <a:t>)</a:t>
            </a:r>
            <a:endParaRPr lang="en-US" altLang="zh-TW" dirty="0"/>
          </a:p>
        </p:txBody>
      </p:sp>
      <p:sp>
        <p:nvSpPr>
          <p:cNvPr id="4" name="投影片編號版面配置區 3"/>
          <p:cNvSpPr>
            <a:spLocks noGrp="1"/>
          </p:cNvSpPr>
          <p:nvPr>
            <p:ph type="sldNum" sz="quarter" idx="10"/>
          </p:nvPr>
        </p:nvSpPr>
        <p:spPr/>
        <p:txBody>
          <a:bodyPr/>
          <a:lstStyle/>
          <a:p>
            <a:fld id="{ECABBAF4-2E12-4637-B81D-40C4C16CD9EA}" type="slidenum">
              <a:rPr lang="zh-TW" altLang="en-US" smtClean="0"/>
              <a:pPr/>
              <a:t>5</a:t>
            </a:fld>
            <a:endParaRPr lang="zh-TW" altLang="en-US"/>
          </a:p>
        </p:txBody>
      </p:sp>
    </p:spTree>
    <p:extLst>
      <p:ext uri="{BB962C8B-B14F-4D97-AF65-F5344CB8AC3E}">
        <p14:creationId xmlns:p14="http://schemas.microsoft.com/office/powerpoint/2010/main" val="1247478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85000" lnSpcReduction="20000"/>
          </a:bodyPr>
          <a:lstStyle/>
          <a:p>
            <a:r>
              <a:rPr lang="en-US" altLang="zh-TW" dirty="0"/>
              <a:t>Bootstrapping(</a:t>
            </a:r>
            <a:r>
              <a:rPr lang="zh-TW" altLang="en-US" dirty="0"/>
              <a:t>自舉法</a:t>
            </a:r>
            <a:r>
              <a:rPr lang="en-US" altLang="zh-TW" dirty="0"/>
              <a:t>)</a:t>
            </a:r>
            <a:r>
              <a:rPr lang="zh-TW" altLang="en-US" dirty="0"/>
              <a:t>方法</a:t>
            </a:r>
            <a:r>
              <a:rPr lang="en-US" altLang="zh-TW" dirty="0"/>
              <a:t>:</a:t>
            </a:r>
            <a:r>
              <a:rPr lang="zh-TW" altLang="en-US" dirty="0"/>
              <a:t> 自舉法的核心思想是先用規則發現文章中吻合的句子，再從這些句子提取新的規則。透過循環疊代，直到不再發現新的規則為止。</a:t>
            </a:r>
            <a:endParaRPr lang="en-US" altLang="zh-TW" dirty="0"/>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Rule-based bootstrapping method</a:t>
            </a:r>
            <a:r>
              <a:rPr lang="zh-TW" altLang="en-US" sz="1200" u="none"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extracts relation instances from the raw corpus by a pre-defined rule mining function (e.g., TF-IDF, CBOW) and expands the rule set in an iterative</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ɪtə</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retɪv</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way to increase the coverage.</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基於規則的</a:t>
            </a:r>
            <a:r>
              <a:rPr lang="zh-TW" altLang="en-US" dirty="0"/>
              <a:t>自舉法</a:t>
            </a:r>
            <a:r>
              <a:rPr lang="zh-TW" altLang="zh-TW" sz="1200" kern="1200" dirty="0">
                <a:solidFill>
                  <a:schemeClr val="tx1"/>
                </a:solidFill>
                <a:effectLst/>
                <a:latin typeface="+mn-lt"/>
                <a:ea typeface="+mn-ea"/>
                <a:cs typeface="+mn-cs"/>
              </a:rPr>
              <a:t>方法通過預定義的規則挖掘功能（例如</a:t>
            </a:r>
            <a:r>
              <a:rPr lang="en-US" altLang="zh-TW" sz="1200" kern="1200" dirty="0">
                <a:solidFill>
                  <a:schemeClr val="tx1"/>
                </a:solidFill>
                <a:effectLst/>
                <a:latin typeface="+mn-lt"/>
                <a:ea typeface="+mn-ea"/>
                <a:cs typeface="+mn-cs"/>
              </a:rPr>
              <a:t>TF-IDF</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CBOW</a:t>
            </a:r>
            <a:r>
              <a:rPr lang="zh-TW" altLang="zh-TW" sz="1200" kern="1200" dirty="0">
                <a:solidFill>
                  <a:schemeClr val="tx1"/>
                </a:solidFill>
                <a:effectLst/>
                <a:latin typeface="+mn-lt"/>
                <a:ea typeface="+mn-ea"/>
                <a:cs typeface="+mn-cs"/>
              </a:rPr>
              <a:t>）從原始語料庫中提取關係實例，並以迭代方式擴展規則集以增加覆蓋範圍。</a:t>
            </a:r>
            <a:r>
              <a:rPr lang="en-US" altLang="zh-TW" sz="1200" kern="1200" dirty="0">
                <a:solidFill>
                  <a:schemeClr val="tx1"/>
                </a:solidFill>
                <a:effectLst/>
                <a:latin typeface="+mn-lt"/>
                <a:ea typeface="+mn-ea"/>
                <a:cs typeface="+mn-cs"/>
              </a:rPr>
              <a:t>)</a:t>
            </a:r>
          </a:p>
          <a:p>
            <a:endParaRPr lang="en-US" altLang="zh-TW" sz="1200" kern="1200" dirty="0">
              <a:solidFill>
                <a:schemeClr val="tx1"/>
              </a:solidFill>
              <a:effectLst/>
              <a:latin typeface="+mn-lt"/>
              <a:ea typeface="+mn-ea"/>
              <a:cs typeface="+mn-cs"/>
            </a:endParaRPr>
          </a:p>
          <a:p>
            <a:pPr marL="306000"/>
            <a:r>
              <a:rPr lang="en-US" altLang="zh-TW" sz="1200" b="0" i="0" kern="1200" dirty="0">
                <a:solidFill>
                  <a:schemeClr val="tx1"/>
                </a:solidFill>
                <a:effectLst/>
                <a:latin typeface="+mn-lt"/>
                <a:ea typeface="+mn-ea"/>
                <a:cs typeface="+mn-cs"/>
              </a:rPr>
              <a:t>(But it has two problems)</a:t>
            </a:r>
            <a:endParaRPr lang="en-US" altLang="zh-TW" sz="1200" kern="1200" dirty="0">
              <a:solidFill>
                <a:schemeClr val="tx1"/>
              </a:solidFill>
              <a:effectLst/>
              <a:latin typeface="+mn-lt"/>
              <a:ea typeface="+mn-ea"/>
              <a:cs typeface="+mn-cs"/>
            </a:endParaRPr>
          </a:p>
          <a:p>
            <a:pPr marL="306000"/>
            <a:r>
              <a:rPr lang="zh-TW" altLang="en-US" sz="1200" kern="1200" dirty="0">
                <a:solidFill>
                  <a:schemeClr val="tx1"/>
                </a:solidFill>
                <a:effectLst/>
                <a:latin typeface="+mn-lt"/>
                <a:ea typeface="+mn-ea"/>
                <a:cs typeface="+mn-cs"/>
              </a:rPr>
              <a:t>不過它有兩個問題</a:t>
            </a:r>
            <a:endParaRPr lang="en-US" altLang="zh-TW" sz="1200" kern="1200" dirty="0">
              <a:solidFill>
                <a:schemeClr val="tx1"/>
              </a:solidFill>
              <a:effectLst/>
              <a:latin typeface="+mn-lt"/>
              <a:ea typeface="+mn-ea"/>
              <a:cs typeface="+mn-cs"/>
            </a:endParaRPr>
          </a:p>
          <a:p>
            <a:pPr marL="612000"/>
            <a:r>
              <a:rPr lang="en-US" altLang="zh-TW" sz="1200" kern="1200" dirty="0">
                <a:solidFill>
                  <a:schemeClr val="tx1"/>
                </a:solidFill>
                <a:effectLst/>
                <a:latin typeface="+mn-lt"/>
                <a:ea typeface="+mn-ea"/>
                <a:cs typeface="+mn-cs"/>
              </a:rPr>
              <a:t>1.</a:t>
            </a:r>
            <a:r>
              <a:rPr lang="zh-TW" altLang="en-US" sz="1200" kern="1200" dirty="0">
                <a:solidFill>
                  <a:schemeClr val="tx1"/>
                </a:solidFill>
                <a:effectLst/>
                <a:latin typeface="+mn-lt"/>
                <a:ea typeface="+mn-ea"/>
                <a:cs typeface="+mn-cs"/>
              </a:rPr>
              <a:t> </a:t>
            </a:r>
            <a:r>
              <a:rPr lang="en-US" altLang="zh-TW" sz="1200" b="1" dirty="0">
                <a:solidFill>
                  <a:srgbClr val="FF0000"/>
                </a:solidFill>
              </a:rPr>
              <a:t>low-recall problem</a:t>
            </a:r>
            <a:endParaRPr lang="en-US" altLang="zh-TW" sz="1200" kern="1200" dirty="0">
              <a:solidFill>
                <a:schemeClr val="tx1"/>
              </a:solidFill>
              <a:effectLst/>
              <a:latin typeface="+mn-lt"/>
              <a:ea typeface="+mn-ea"/>
              <a:cs typeface="+mn-cs"/>
            </a:endParaRPr>
          </a:p>
          <a:p>
            <a:pPr marL="75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by performing hard-matching on rules, which is context-agnostic</a:t>
            </a:r>
            <a:r>
              <a:rPr lang="en-US"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ægˋnɑstɪk</a:t>
            </a:r>
            <a:r>
              <a:rPr lang="en-US" altLang="zh-TW" sz="1200" b="0" i="0" kern="1200" dirty="0">
                <a:solidFill>
                  <a:schemeClr val="tx1"/>
                </a:solidFill>
                <a:effectLst/>
                <a:latin typeface="+mn-lt"/>
                <a:ea typeface="+mn-ea"/>
                <a:cs typeface="+mn-cs"/>
              </a:rPr>
              <a:t>]</a:t>
            </a:r>
          </a:p>
          <a:p>
            <a:pPr marL="756000"/>
            <a:r>
              <a:rPr lang="en-US" altLang="zh-TW" sz="1200" kern="1200" dirty="0">
                <a:solidFill>
                  <a:schemeClr val="tx1"/>
                </a:solidFill>
                <a:effectLst/>
                <a:latin typeface="+mn-lt"/>
                <a:ea typeface="+mn-ea"/>
                <a:cs typeface="+mn-cs"/>
              </a:rPr>
              <a:t> and suffers from the low-recall problem.</a:t>
            </a:r>
          </a:p>
          <a:p>
            <a:pPr marL="7560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通過對規則執行硬匹配來進行預測，這與上下文無關，並且存在召回率低的問題。</a:t>
            </a:r>
            <a:r>
              <a:rPr lang="en-US" altLang="zh-TW" sz="1200" kern="1200" dirty="0">
                <a:solidFill>
                  <a:schemeClr val="tx1"/>
                </a:solidFill>
                <a:effectLst/>
                <a:latin typeface="+mn-lt"/>
                <a:ea typeface="+mn-ea"/>
                <a:cs typeface="+mn-cs"/>
              </a:rPr>
              <a:t>)</a:t>
            </a:r>
          </a:p>
          <a:p>
            <a:pPr marL="612000"/>
            <a:r>
              <a:rPr lang="en-US" altLang="zh-TW" sz="1200" kern="1200" dirty="0">
                <a:solidFill>
                  <a:schemeClr val="tx1"/>
                </a:solidFill>
                <a:effectLst/>
                <a:latin typeface="+mn-lt"/>
                <a:ea typeface="+mn-ea"/>
                <a:cs typeface="+mn-cs"/>
              </a:rPr>
              <a:t>2.</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matching function is not learnable</a:t>
            </a:r>
          </a:p>
          <a:p>
            <a:pPr marL="75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matching function is not learnable and thus has trouble in extracting semantically similar</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sɪməlɚ</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sentences</a:t>
            </a:r>
          </a:p>
          <a:p>
            <a:pPr marL="75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匹配功能是無法學習的，因此在提取語義相似的句子時會遇到麻煩</a:t>
            </a:r>
            <a:r>
              <a:rPr lang="en-US" altLang="zh-TW" sz="1200" kern="1200" dirty="0">
                <a:solidFill>
                  <a:schemeClr val="tx1"/>
                </a:solidFill>
                <a:effectLst/>
                <a:latin typeface="+mn-lt"/>
                <a:ea typeface="+mn-ea"/>
                <a:cs typeface="+mn-cs"/>
              </a:rPr>
              <a:t>)</a:t>
            </a:r>
          </a:p>
          <a:p>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data programming method</a:t>
            </a:r>
            <a:r>
              <a:rPr lang="en-US" altLang="zh-TW" sz="1200" u="none"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aims to annotate the corpus using rules with model fitting</a:t>
            </a:r>
            <a:r>
              <a:rPr lang="en-US" altLang="zh-TW" sz="1200" u="none" kern="1200" dirty="0">
                <a:solidFill>
                  <a:schemeClr val="tx1"/>
                </a:solidFill>
                <a:effectLst/>
                <a:latin typeface="+mn-lt"/>
                <a:ea typeface="+mn-ea"/>
                <a:cs typeface="+mn-cs"/>
              </a:rPr>
              <a:t>. </a:t>
            </a:r>
            <a:r>
              <a:rPr lang="en-US" altLang="zh-TW" sz="1200" u="sng" kern="1200" dirty="0">
                <a:solidFill>
                  <a:schemeClr val="tx1"/>
                </a:solidFill>
                <a:effectLst/>
                <a:latin typeface="+mn-lt"/>
                <a:ea typeface="+mn-ea"/>
                <a:cs typeface="+mn-cs"/>
              </a:rPr>
              <a:t>It trains a neural RE model using the hard-matched sentences by rules and then reduces the noise of rules with their proposed algorithms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ælgə</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rɪðm</a:t>
            </a:r>
            <a:r>
              <a:rPr lang="en-US" altLang="zh-TW" sz="1200" b="0" i="0" kern="1200" dirty="0">
                <a:solidFill>
                  <a:schemeClr val="tx1"/>
                </a:solidFill>
                <a:effectLst/>
                <a:latin typeface="+mn-lt"/>
                <a:ea typeface="+mn-ea"/>
                <a:cs typeface="+mn-cs"/>
              </a:rPr>
              <a:t>]</a:t>
            </a:r>
            <a:endParaRPr lang="en-US" altLang="zh-TW" sz="1200"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(data programming</a:t>
            </a:r>
            <a:r>
              <a:rPr lang="en-US" altLang="zh-TW" dirty="0"/>
              <a:t>(</a:t>
            </a:r>
            <a:r>
              <a:rPr lang="zh-TW" altLang="en-US" dirty="0"/>
              <a:t>資料編程</a:t>
            </a:r>
            <a:r>
              <a:rPr lang="en-US" altLang="zh-TW" dirty="0"/>
              <a:t>)</a:t>
            </a:r>
            <a:r>
              <a:rPr lang="zh-TW" altLang="en-US" dirty="0"/>
              <a:t>方法</a:t>
            </a:r>
            <a:r>
              <a:rPr lang="en-US" altLang="zh-TW" dirty="0"/>
              <a:t>:</a:t>
            </a:r>
            <a:r>
              <a:rPr lang="zh-TW" altLang="en-US" dirty="0"/>
              <a:t> 目標是降低遠程監督學習的</a:t>
            </a:r>
            <a:r>
              <a:rPr lang="en-US" altLang="zh-TW" dirty="0"/>
              <a:t>noise</a:t>
            </a:r>
            <a:r>
              <a:rPr lang="zh-TW" altLang="en-US" dirty="0"/>
              <a:t>，其方法是採用額外的模型對標記進行甄別和篩選</a:t>
            </a:r>
            <a:r>
              <a:rPr lang="en-US" altLang="zh-TW" dirty="0"/>
              <a:t>(</a:t>
            </a:r>
            <a:r>
              <a:rPr lang="zh-TW" altLang="en-US" dirty="0"/>
              <a:t>在深度學習的框架下，通常使用注意力機制進行選擇</a:t>
            </a:r>
            <a:r>
              <a:rPr lang="en-US" altLang="zh-TW" dirty="0"/>
              <a:t>)</a:t>
            </a:r>
            <a:r>
              <a:rPr lang="zh-TW" altLang="en-US" dirty="0"/>
              <a:t>。</a:t>
            </a:r>
            <a:r>
              <a:rPr lang="en-US" altLang="zh-TW" u="none" dirty="0"/>
              <a:t>)</a:t>
            </a:r>
            <a:endParaRPr lang="en-US" altLang="zh-TW" u="sng" dirty="0"/>
          </a:p>
          <a:p>
            <a:endParaRPr lang="en-US" altLang="zh-TW" dirty="0"/>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But it has a problem</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不過它有一個問題</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it does not consider the massive data that fail to be annotated</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æno</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tetɪd</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by hard-matching.</a:t>
            </a:r>
            <a:endParaRPr lang="zh-TW"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它沒有考慮無法通過硬匹配</a:t>
            </a:r>
            <a:r>
              <a:rPr lang="zh-TW" altLang="en-US" sz="1200" kern="1200" dirty="0">
                <a:solidFill>
                  <a:schemeClr val="tx1"/>
                </a:solidFill>
                <a:effectLst/>
                <a:latin typeface="+mn-lt"/>
                <a:ea typeface="+mn-ea"/>
                <a:cs typeface="+mn-cs"/>
              </a:rPr>
              <a:t>標記</a:t>
            </a:r>
            <a:r>
              <a:rPr lang="zh-TW" altLang="zh-TW" sz="1200" kern="1200" dirty="0">
                <a:solidFill>
                  <a:schemeClr val="tx1"/>
                </a:solidFill>
                <a:effectLst/>
                <a:latin typeface="+mn-lt"/>
                <a:ea typeface="+mn-ea"/>
                <a:cs typeface="+mn-cs"/>
              </a:rPr>
              <a:t>的海量</a:t>
            </a:r>
            <a:r>
              <a:rPr lang="zh-TW" altLang="en-US" sz="1200" kern="1200" dirty="0">
                <a:solidFill>
                  <a:schemeClr val="tx1"/>
                </a:solidFill>
                <a:effectLst/>
                <a:latin typeface="+mn-lt"/>
                <a:ea typeface="+mn-ea"/>
                <a:cs typeface="+mn-cs"/>
              </a:rPr>
              <a:t>資料</a:t>
            </a:r>
            <a:r>
              <a:rPr lang="zh-TW" altLang="zh-TW"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6</a:t>
            </a:fld>
            <a:endParaRPr lang="zh-TW" altLang="en-US"/>
          </a:p>
        </p:txBody>
      </p:sp>
    </p:spTree>
    <p:extLst>
      <p:ext uri="{BB962C8B-B14F-4D97-AF65-F5344CB8AC3E}">
        <p14:creationId xmlns:p14="http://schemas.microsoft.com/office/powerpoint/2010/main" val="870547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Self-training</a:t>
            </a:r>
            <a:r>
              <a:rPr lang="zh-TW" altLang="en-US" sz="1200" u="sng" kern="1200" dirty="0">
                <a:solidFill>
                  <a:schemeClr val="tx1"/>
                </a:solidFill>
                <a:effectLst/>
                <a:latin typeface="+mn-lt"/>
                <a:ea typeface="+mn-ea"/>
                <a:cs typeface="+mn-cs"/>
              </a:rPr>
              <a:t> </a:t>
            </a:r>
            <a:r>
              <a:rPr lang="en-US" altLang="zh-TW" sz="1200" u="sng" kern="1200" dirty="0">
                <a:solidFill>
                  <a:schemeClr val="tx1"/>
                </a:solidFill>
                <a:effectLst/>
                <a:latin typeface="+mn-lt"/>
                <a:ea typeface="+mn-ea"/>
                <a:cs typeface="+mn-cs"/>
              </a:rPr>
              <a:t>method</a:t>
            </a:r>
            <a:r>
              <a:rPr lang="en-US" altLang="zh-TW" sz="1200" u="none"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attempts to utilize</a:t>
            </a:r>
            <a:r>
              <a:rPr lang="en-US" altLang="zh-TW" sz="1200" b="0" i="0" kern="1200" dirty="0">
                <a:solidFill>
                  <a:schemeClr val="tx1"/>
                </a:solidFill>
                <a:effectLst/>
                <a:latin typeface="+mn-lt"/>
                <a:ea typeface="+mn-ea"/>
                <a:cs typeface="+mn-cs"/>
              </a:rPr>
              <a:t>[ˋjut!</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aɪz</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unmatched sentences by using confident predictions of a learned model.</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自我訓練</a:t>
            </a:r>
            <a:r>
              <a:rPr lang="zh-TW" altLang="en-US" sz="1200" kern="1200" dirty="0">
                <a:solidFill>
                  <a:schemeClr val="tx1"/>
                </a:solidFill>
                <a:effectLst/>
                <a:latin typeface="+mn-lt"/>
                <a:ea typeface="+mn-ea"/>
                <a:cs typeface="+mn-cs"/>
              </a:rPr>
              <a:t>方法</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嘗試通過使用學習模型的置信預測來利用不匹配的句子</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Then, they train the model again and again by iteratively generating more confident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然後，他們通過迭代生成更可靠的預測來一次又一次地訓練模型。</a:t>
            </a:r>
            <a:r>
              <a:rPr lang="en-US" altLang="zh-TW" sz="1200" kern="1200" dirty="0">
                <a:solidFill>
                  <a:schemeClr val="tx1"/>
                </a:solidFill>
                <a:effectLst/>
                <a:latin typeface="+mn-lt"/>
                <a:ea typeface="+mn-ea"/>
                <a:cs typeface="+mn-cs"/>
              </a:rPr>
              <a:t>)</a:t>
            </a:r>
          </a:p>
          <a:p>
            <a:endParaRPr lang="en-US" altLang="zh-TW" sz="1200" u="sng"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However, it does not have the soft matching ability of rules over unmatched sentences, which make the generated labels noisy and unreliable.</a:t>
            </a:r>
            <a:endParaRPr lang="zh-TW"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但是，它沒有對不匹配句子的軟匹配能力，從而使生成的標籤嘈雜且不可靠。</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author improves on the shortcomings[ˋ</a:t>
            </a:r>
            <a:r>
              <a:rPr lang="en-US" altLang="zh-TW" sz="1200" b="0" i="0" kern="1200" dirty="0" err="1">
                <a:solidFill>
                  <a:schemeClr val="tx1"/>
                </a:solidFill>
                <a:effectLst/>
                <a:latin typeface="+mn-lt"/>
                <a:ea typeface="+mn-ea"/>
                <a:cs typeface="+mn-cs"/>
              </a:rPr>
              <a:t>ʃɔrt</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kʌmɪŋ</a:t>
            </a:r>
            <a:r>
              <a:rPr lang="en-US" altLang="zh-TW" sz="1200" b="0" i="0" kern="1200" dirty="0">
                <a:solidFill>
                  <a:schemeClr val="tx1"/>
                </a:solidFill>
                <a:effectLst/>
                <a:latin typeface="+mn-lt"/>
                <a:ea typeface="+mn-ea"/>
                <a:cs typeface="+mn-cs"/>
              </a:rPr>
              <a:t>] of the above methods and proposes the NERO framework.</a:t>
            </a:r>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作者針對上述方法的缺點進行改善，提出了</a:t>
            </a:r>
            <a:r>
              <a:rPr lang="en-US" altLang="zh-TW" sz="1200" kern="1200" dirty="0">
                <a:solidFill>
                  <a:schemeClr val="tx1"/>
                </a:solidFill>
                <a:effectLst/>
                <a:latin typeface="+mn-lt"/>
                <a:ea typeface="+mn-ea"/>
                <a:cs typeface="+mn-cs"/>
              </a:rPr>
              <a:t>NERO framework</a:t>
            </a:r>
            <a:r>
              <a:rPr lang="zh-TW" altLang="en-US"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 new module for Soft rule matcher has been added, which is a soft match method based on deep learning.</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新增了</a:t>
            </a:r>
            <a:r>
              <a:rPr lang="en-US" altLang="zh-TW" sz="1200" kern="1200" dirty="0">
                <a:solidFill>
                  <a:schemeClr val="tx1"/>
                </a:solidFill>
                <a:effectLst/>
                <a:latin typeface="+mn-lt"/>
                <a:ea typeface="+mn-ea"/>
                <a:cs typeface="+mn-cs"/>
              </a:rPr>
              <a:t>Soft rule matcher </a:t>
            </a:r>
            <a:r>
              <a:rPr lang="zh-TW" altLang="en-US" sz="1200" kern="1200" dirty="0">
                <a:solidFill>
                  <a:schemeClr val="tx1"/>
                </a:solidFill>
                <a:effectLst/>
                <a:latin typeface="+mn-lt"/>
                <a:ea typeface="+mn-ea"/>
                <a:cs typeface="+mn-cs"/>
              </a:rPr>
              <a:t>的模組，該模組是基於深度學習的軟匹配方法。</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Improve the </a:t>
            </a:r>
            <a:r>
              <a:rPr lang="en-US" altLang="zh-TW" dirty="0"/>
              <a:t>fourth and </a:t>
            </a:r>
            <a:r>
              <a:rPr lang="en-US" altLang="zh-TW" sz="1200" kern="1200" dirty="0">
                <a:solidFill>
                  <a:schemeClr val="tx1"/>
                </a:solidFill>
                <a:effectLst/>
                <a:latin typeface="+mn-lt"/>
                <a:ea typeface="+mn-ea"/>
                <a:cs typeface="+mn-cs"/>
              </a:rPr>
              <a:t>fifth process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prɑsɛs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and </a:t>
            </a:r>
            <a:r>
              <a:rPr lang="en-US" altLang="zh-TW" sz="1200" strike="noStrike" kern="1200" dirty="0">
                <a:solidFill>
                  <a:schemeClr val="tx1"/>
                </a:solidFill>
                <a:effectLst/>
                <a:latin typeface="+mn-lt"/>
                <a:ea typeface="+mn-ea"/>
                <a:cs typeface="+mn-cs"/>
              </a:rPr>
              <a:t>add</a:t>
            </a:r>
            <a:r>
              <a:rPr lang="zh-TW" altLang="en-US" sz="1200" strike="noStrike" kern="1200" dirty="0">
                <a:solidFill>
                  <a:schemeClr val="tx1"/>
                </a:solidFill>
                <a:effectLst/>
                <a:latin typeface="+mn-lt"/>
                <a:ea typeface="+mn-ea"/>
                <a:cs typeface="+mn-cs"/>
              </a:rPr>
              <a:t> </a:t>
            </a:r>
            <a:r>
              <a:rPr lang="en-US" altLang="zh-TW" sz="1200" strike="noStrike" kern="1200" dirty="0">
                <a:solidFill>
                  <a:schemeClr val="tx1"/>
                </a:solidFill>
                <a:effectLst/>
                <a:latin typeface="+mn-lt"/>
                <a:ea typeface="+mn-ea"/>
                <a:cs typeface="+mn-cs"/>
              </a:rPr>
              <a:t>the</a:t>
            </a:r>
            <a:r>
              <a:rPr lang="en-US" altLang="zh-TW" sz="1200" kern="1200" dirty="0">
                <a:solidFill>
                  <a:schemeClr val="tx1"/>
                </a:solidFill>
                <a:effectLst/>
                <a:latin typeface="+mn-lt"/>
                <a:ea typeface="+mn-ea"/>
                <a:cs typeface="+mn-cs"/>
              </a:rPr>
              <a:t> sixth and </a:t>
            </a:r>
            <a:r>
              <a:rPr lang="en-US" altLang="zh-TW" dirty="0"/>
              <a:t>seventh </a:t>
            </a:r>
            <a:r>
              <a:rPr lang="en-US" altLang="zh-TW" sz="1200" kern="1200" dirty="0">
                <a:solidFill>
                  <a:schemeClr val="tx1"/>
                </a:solidFill>
                <a:effectLst/>
                <a:latin typeface="+mn-lt"/>
                <a:ea typeface="+mn-ea"/>
                <a:cs typeface="+mn-cs"/>
              </a:rPr>
              <a:t>process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prɑsɛs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改善第四 </a:t>
            </a:r>
            <a:r>
              <a:rPr lang="en-US" altLang="zh-TW" sz="1200" kern="1200" dirty="0">
                <a:solidFill>
                  <a:schemeClr val="tx1"/>
                </a:solidFill>
                <a:effectLst/>
                <a:latin typeface="+mn-lt"/>
                <a:ea typeface="+mn-ea"/>
                <a:cs typeface="+mn-cs"/>
              </a:rPr>
              <a:t>and </a:t>
            </a:r>
            <a:r>
              <a:rPr lang="zh-TW" altLang="en-US" sz="1200" kern="1200" dirty="0">
                <a:solidFill>
                  <a:schemeClr val="tx1"/>
                </a:solidFill>
                <a:effectLst/>
                <a:latin typeface="+mn-lt"/>
                <a:ea typeface="+mn-ea"/>
                <a:cs typeface="+mn-cs"/>
              </a:rPr>
              <a:t>五道流程</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並新增第六道和第七道流程</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Combine rule-based hard matching methods with deep learning-based soft-matching methods.</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將基於規則的硬匹配方法和基於深度學習的軟匹配方法融合在一起</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306000"/>
            <a:br>
              <a:rPr lang="en-US" altLang="zh-TW" dirty="0"/>
            </a:br>
            <a:r>
              <a:rPr lang="en-US" altLang="zh-TW" sz="1200" b="0" i="0" kern="1200" dirty="0">
                <a:solidFill>
                  <a:schemeClr val="tx1"/>
                </a:solidFill>
                <a:effectLst/>
                <a:latin typeface="+mn-lt"/>
                <a:ea typeface="+mn-ea"/>
                <a:cs typeface="+mn-cs"/>
              </a:rPr>
              <a:t>Achieve excellent </a:t>
            </a:r>
            <a:r>
              <a:rPr lang="en-US" altLang="zh-TW" sz="1200" dirty="0">
                <a:solidFill>
                  <a:schemeClr val="tx1"/>
                </a:solidFill>
              </a:rPr>
              <a:t>relation extraction</a:t>
            </a:r>
            <a:r>
              <a:rPr lang="zh-TW" altLang="en-US" sz="1200" dirty="0">
                <a:solidFill>
                  <a:schemeClr val="tx1"/>
                </a:solidFill>
              </a:rPr>
              <a:t> </a:t>
            </a:r>
            <a:r>
              <a:rPr lang="en-US" altLang="zh-TW" sz="1200" b="0" i="0" kern="1200" dirty="0">
                <a:solidFill>
                  <a:schemeClr val="tx1"/>
                </a:solidFill>
                <a:effectLst/>
                <a:latin typeface="+mn-lt"/>
                <a:ea typeface="+mn-ea"/>
                <a:cs typeface="+mn-cs"/>
              </a:rPr>
              <a:t>method for higher precision and higher recall</a:t>
            </a:r>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實現</a:t>
            </a:r>
            <a:r>
              <a:rPr lang="en-US" altLang="zh-TW" sz="1200" kern="1200" dirty="0">
                <a:solidFill>
                  <a:schemeClr val="tx1"/>
                </a:solidFill>
                <a:effectLst/>
                <a:latin typeface="+mn-lt"/>
                <a:ea typeface="+mn-ea"/>
                <a:cs typeface="+mn-cs"/>
              </a:rPr>
              <a:t>precision</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recall</a:t>
            </a:r>
            <a:r>
              <a:rPr lang="zh-TW" altLang="en-US" sz="1200" kern="1200" dirty="0">
                <a:solidFill>
                  <a:schemeClr val="tx1"/>
                </a:solidFill>
                <a:effectLst/>
                <a:latin typeface="+mn-lt"/>
                <a:ea typeface="+mn-ea"/>
                <a:cs typeface="+mn-cs"/>
              </a:rPr>
              <a:t>都很優秀的關係擷取方法</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7</a:t>
            </a:fld>
            <a:endParaRPr lang="zh-TW" altLang="en-US"/>
          </a:p>
        </p:txBody>
      </p:sp>
    </p:spTree>
    <p:extLst>
      <p:ext uri="{BB962C8B-B14F-4D97-AF65-F5344CB8AC3E}">
        <p14:creationId xmlns:p14="http://schemas.microsoft.com/office/powerpoint/2010/main" val="42469293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u="sng" kern="1200" dirty="0">
                <a:solidFill>
                  <a:schemeClr val="tx1"/>
                </a:solidFill>
                <a:effectLst/>
                <a:latin typeface="+mn-lt"/>
                <a:ea typeface="+mn-ea"/>
                <a:cs typeface="+mn-cs"/>
              </a:rPr>
              <a:t>Self-training</a:t>
            </a:r>
            <a:r>
              <a:rPr lang="zh-TW" altLang="en-US" sz="1200" u="sng" kern="1200" dirty="0">
                <a:solidFill>
                  <a:schemeClr val="tx1"/>
                </a:solidFill>
                <a:effectLst/>
                <a:latin typeface="+mn-lt"/>
                <a:ea typeface="+mn-ea"/>
                <a:cs typeface="+mn-cs"/>
              </a:rPr>
              <a:t> </a:t>
            </a:r>
            <a:r>
              <a:rPr lang="en-US" altLang="zh-TW" sz="1200" u="sng" kern="1200" dirty="0">
                <a:solidFill>
                  <a:schemeClr val="tx1"/>
                </a:solidFill>
                <a:effectLst/>
                <a:latin typeface="+mn-lt"/>
                <a:ea typeface="+mn-ea"/>
                <a:cs typeface="+mn-cs"/>
              </a:rPr>
              <a:t>method</a:t>
            </a:r>
            <a:r>
              <a:rPr lang="en-US" altLang="zh-TW" sz="1200" u="none"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attempts to utilize</a:t>
            </a:r>
            <a:r>
              <a:rPr lang="en-US" altLang="zh-TW" sz="1200" b="0" i="0" kern="1200" dirty="0">
                <a:solidFill>
                  <a:schemeClr val="tx1"/>
                </a:solidFill>
                <a:effectLst/>
                <a:latin typeface="+mn-lt"/>
                <a:ea typeface="+mn-ea"/>
                <a:cs typeface="+mn-cs"/>
              </a:rPr>
              <a:t>[ˋjut!</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aɪz</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unmatched sentences by using confident predictions of a learned model.</a:t>
            </a:r>
          </a:p>
          <a:p>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自我訓練</a:t>
            </a:r>
            <a:r>
              <a:rPr lang="zh-TW" altLang="en-US" sz="1200" kern="1200" dirty="0">
                <a:solidFill>
                  <a:schemeClr val="tx1"/>
                </a:solidFill>
                <a:effectLst/>
                <a:latin typeface="+mn-lt"/>
                <a:ea typeface="+mn-ea"/>
                <a:cs typeface="+mn-cs"/>
              </a:rPr>
              <a:t>方法</a:t>
            </a: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嘗試通過使用學習模型的置信預測來利用不匹配的句子</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Then, they train the model again and again by iteratively generating more confident predictions.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然後，他們通過迭代生成更可靠的預測來一次又一次地訓練模型。</a:t>
            </a:r>
            <a:r>
              <a:rPr lang="en-US" altLang="zh-TW" sz="1200" kern="1200" dirty="0">
                <a:solidFill>
                  <a:schemeClr val="tx1"/>
                </a:solidFill>
                <a:effectLst/>
                <a:latin typeface="+mn-lt"/>
                <a:ea typeface="+mn-ea"/>
                <a:cs typeface="+mn-cs"/>
              </a:rPr>
              <a:t>)</a:t>
            </a:r>
          </a:p>
          <a:p>
            <a:endParaRPr lang="en-US" altLang="zh-TW" sz="1200" u="sng"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However, it does not have the soft matching ability of rules over unmatched sentences, which make the generated labels noisy and unreliable.</a:t>
            </a:r>
            <a:endParaRPr lang="zh-TW"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但是，它沒有對不匹配句子的軟匹配能力，從而使生成的標籤嘈雜且不可靠。</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sz="1200" b="0" i="0" kern="1200" dirty="0">
                <a:solidFill>
                  <a:schemeClr val="tx1"/>
                </a:solidFill>
                <a:effectLst/>
                <a:latin typeface="+mn-lt"/>
                <a:ea typeface="+mn-ea"/>
                <a:cs typeface="+mn-cs"/>
              </a:rPr>
              <a:t>The author improves on the shortcomings[ˋ</a:t>
            </a:r>
            <a:r>
              <a:rPr lang="en-US" altLang="zh-TW" sz="1200" b="0" i="0" kern="1200" dirty="0" err="1">
                <a:solidFill>
                  <a:schemeClr val="tx1"/>
                </a:solidFill>
                <a:effectLst/>
                <a:latin typeface="+mn-lt"/>
                <a:ea typeface="+mn-ea"/>
                <a:cs typeface="+mn-cs"/>
              </a:rPr>
              <a:t>ʃɔrt</a:t>
            </a:r>
            <a:r>
              <a:rPr lang="el-GR" altLang="zh-TW" sz="1200" b="0" i="0" kern="1200" dirty="0">
                <a:solidFill>
                  <a:schemeClr val="tx1"/>
                </a:solidFill>
                <a:effectLst/>
                <a:latin typeface="+mn-lt"/>
                <a:ea typeface="+mn-ea"/>
                <a:cs typeface="+mn-cs"/>
              </a:rPr>
              <a:t>͵</a:t>
            </a:r>
            <a:r>
              <a:rPr lang="en-US" altLang="zh-TW" sz="1200" b="0" i="0" kern="1200" dirty="0" err="1">
                <a:solidFill>
                  <a:schemeClr val="tx1"/>
                </a:solidFill>
                <a:effectLst/>
                <a:latin typeface="+mn-lt"/>
                <a:ea typeface="+mn-ea"/>
                <a:cs typeface="+mn-cs"/>
              </a:rPr>
              <a:t>kʌmɪŋ</a:t>
            </a:r>
            <a:r>
              <a:rPr lang="en-US" altLang="zh-TW" sz="1200" b="0" i="0" kern="1200" dirty="0">
                <a:solidFill>
                  <a:schemeClr val="tx1"/>
                </a:solidFill>
                <a:effectLst/>
                <a:latin typeface="+mn-lt"/>
                <a:ea typeface="+mn-ea"/>
                <a:cs typeface="+mn-cs"/>
              </a:rPr>
              <a:t>] of the above methods and proposes the NERO framework.</a:t>
            </a:r>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作者針對上述方法的缺點進行改善，提出了</a:t>
            </a:r>
            <a:r>
              <a:rPr lang="en-US" altLang="zh-TW" sz="1200" kern="1200" dirty="0">
                <a:solidFill>
                  <a:schemeClr val="tx1"/>
                </a:solidFill>
                <a:effectLst/>
                <a:latin typeface="+mn-lt"/>
                <a:ea typeface="+mn-ea"/>
                <a:cs typeface="+mn-cs"/>
              </a:rPr>
              <a:t>NERO framework</a:t>
            </a:r>
            <a:r>
              <a:rPr lang="zh-TW" altLang="en-US" sz="120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 new module for Soft rule matcher has been added, which is a soft match method based on deep learning.</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新增了</a:t>
            </a:r>
            <a:r>
              <a:rPr lang="en-US" altLang="zh-TW" sz="1200" kern="1200" dirty="0">
                <a:solidFill>
                  <a:schemeClr val="tx1"/>
                </a:solidFill>
                <a:effectLst/>
                <a:latin typeface="+mn-lt"/>
                <a:ea typeface="+mn-ea"/>
                <a:cs typeface="+mn-cs"/>
              </a:rPr>
              <a:t>Soft rule matcher </a:t>
            </a:r>
            <a:r>
              <a:rPr lang="zh-TW" altLang="en-US" sz="1200" kern="1200" dirty="0">
                <a:solidFill>
                  <a:schemeClr val="tx1"/>
                </a:solidFill>
                <a:effectLst/>
                <a:latin typeface="+mn-lt"/>
                <a:ea typeface="+mn-ea"/>
                <a:cs typeface="+mn-cs"/>
              </a:rPr>
              <a:t>的模組，該模組是基於深度學習的軟匹配方法。</a:t>
            </a:r>
            <a:r>
              <a:rPr lang="en-US" altLang="zh-TW" sz="1200" kern="1200" dirty="0">
                <a:solidFill>
                  <a:schemeClr val="tx1"/>
                </a:solidFill>
                <a:effectLst/>
                <a:latin typeface="+mn-lt"/>
                <a:ea typeface="+mn-ea"/>
                <a:cs typeface="+mn-cs"/>
              </a:rPr>
              <a:t>)</a:t>
            </a: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Improve the </a:t>
            </a:r>
            <a:r>
              <a:rPr lang="en-US" altLang="zh-TW" dirty="0"/>
              <a:t>fourth and </a:t>
            </a:r>
            <a:r>
              <a:rPr lang="en-US" altLang="zh-TW" sz="1200" kern="1200" dirty="0">
                <a:solidFill>
                  <a:schemeClr val="tx1"/>
                </a:solidFill>
                <a:effectLst/>
                <a:latin typeface="+mn-lt"/>
                <a:ea typeface="+mn-ea"/>
                <a:cs typeface="+mn-cs"/>
              </a:rPr>
              <a:t>fifth process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prɑsɛs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 and </a:t>
            </a:r>
            <a:r>
              <a:rPr lang="en-US" altLang="zh-TW" sz="1200" strike="noStrike" kern="1200" dirty="0">
                <a:solidFill>
                  <a:schemeClr val="tx1"/>
                </a:solidFill>
                <a:effectLst/>
                <a:latin typeface="+mn-lt"/>
                <a:ea typeface="+mn-ea"/>
                <a:cs typeface="+mn-cs"/>
              </a:rPr>
              <a:t>add</a:t>
            </a:r>
            <a:r>
              <a:rPr lang="zh-TW" altLang="en-US" sz="1200" strike="noStrike" kern="1200" dirty="0">
                <a:solidFill>
                  <a:schemeClr val="tx1"/>
                </a:solidFill>
                <a:effectLst/>
                <a:latin typeface="+mn-lt"/>
                <a:ea typeface="+mn-ea"/>
                <a:cs typeface="+mn-cs"/>
              </a:rPr>
              <a:t> </a:t>
            </a:r>
            <a:r>
              <a:rPr lang="en-US" altLang="zh-TW" sz="1200" strike="noStrike" kern="1200" dirty="0">
                <a:solidFill>
                  <a:schemeClr val="tx1"/>
                </a:solidFill>
                <a:effectLst/>
                <a:latin typeface="+mn-lt"/>
                <a:ea typeface="+mn-ea"/>
                <a:cs typeface="+mn-cs"/>
              </a:rPr>
              <a:t>the</a:t>
            </a:r>
            <a:r>
              <a:rPr lang="en-US" altLang="zh-TW" sz="1200" kern="1200" dirty="0">
                <a:solidFill>
                  <a:schemeClr val="tx1"/>
                </a:solidFill>
                <a:effectLst/>
                <a:latin typeface="+mn-lt"/>
                <a:ea typeface="+mn-ea"/>
                <a:cs typeface="+mn-cs"/>
              </a:rPr>
              <a:t> sixth and </a:t>
            </a:r>
            <a:r>
              <a:rPr lang="en-US" altLang="zh-TW" dirty="0"/>
              <a:t>seventh </a:t>
            </a:r>
            <a:r>
              <a:rPr lang="en-US" altLang="zh-TW" sz="1200" kern="1200" dirty="0">
                <a:solidFill>
                  <a:schemeClr val="tx1"/>
                </a:solidFill>
                <a:effectLst/>
                <a:latin typeface="+mn-lt"/>
                <a:ea typeface="+mn-ea"/>
                <a:cs typeface="+mn-cs"/>
              </a:rPr>
              <a:t>process</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prɑsɛs</a:t>
            </a:r>
            <a:r>
              <a:rPr lang="en-US" altLang="zh-TW" sz="1200" b="0" i="0" kern="1200" dirty="0">
                <a:solidFill>
                  <a:schemeClr val="tx1"/>
                </a:solidFill>
                <a:effectLst/>
                <a:latin typeface="+mn-lt"/>
                <a:ea typeface="+mn-ea"/>
                <a:cs typeface="+mn-cs"/>
              </a:rPr>
              <a:t>]</a:t>
            </a:r>
            <a:r>
              <a:rPr lang="en-US" altLang="zh-TW" sz="1200" kern="1200" dirty="0">
                <a:solidFill>
                  <a:schemeClr val="tx1"/>
                </a:solidFill>
                <a:effectLst/>
                <a:latin typeface="+mn-lt"/>
                <a:ea typeface="+mn-ea"/>
                <a:cs typeface="+mn-cs"/>
              </a:rPr>
              <a:t>.</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改善第四 </a:t>
            </a:r>
            <a:r>
              <a:rPr lang="en-US" altLang="zh-TW" sz="1200" kern="1200" dirty="0">
                <a:solidFill>
                  <a:schemeClr val="tx1"/>
                </a:solidFill>
                <a:effectLst/>
                <a:latin typeface="+mn-lt"/>
                <a:ea typeface="+mn-ea"/>
                <a:cs typeface="+mn-cs"/>
              </a:rPr>
              <a:t>and </a:t>
            </a:r>
            <a:r>
              <a:rPr lang="zh-TW" altLang="en-US" sz="1200" kern="1200" dirty="0">
                <a:solidFill>
                  <a:schemeClr val="tx1"/>
                </a:solidFill>
                <a:effectLst/>
                <a:latin typeface="+mn-lt"/>
                <a:ea typeface="+mn-ea"/>
                <a:cs typeface="+mn-cs"/>
              </a:rPr>
              <a:t>五道流程</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並新增第六道和第七道流程</a:t>
            </a:r>
            <a:r>
              <a:rPr lang="en-US" altLang="zh-TW" sz="1200" kern="1200" dirty="0">
                <a:solidFill>
                  <a:schemeClr val="tx1"/>
                </a:solidFill>
                <a:effectLst/>
                <a:latin typeface="+mn-lt"/>
                <a:ea typeface="+mn-ea"/>
                <a:cs typeface="+mn-cs"/>
              </a:rPr>
              <a:t>)</a:t>
            </a:r>
          </a:p>
          <a:p>
            <a:pPr marL="306000"/>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Combine rule-based hard matching methods with deep learning-based soft-matching methods.</a:t>
            </a: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將基於規則的硬匹配方法和基於深度學習的軟匹配方法融合在一起</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pPr marL="306000"/>
            <a:br>
              <a:rPr lang="en-US" altLang="zh-TW" dirty="0"/>
            </a:br>
            <a:r>
              <a:rPr lang="en-US" altLang="zh-TW" sz="1200" b="0" i="0" kern="1200" dirty="0">
                <a:solidFill>
                  <a:schemeClr val="tx1"/>
                </a:solidFill>
                <a:effectLst/>
                <a:latin typeface="+mn-lt"/>
                <a:ea typeface="+mn-ea"/>
                <a:cs typeface="+mn-cs"/>
              </a:rPr>
              <a:t>Achieve excellent </a:t>
            </a:r>
            <a:r>
              <a:rPr lang="en-US" altLang="zh-TW" sz="1200" dirty="0">
                <a:solidFill>
                  <a:schemeClr val="tx1"/>
                </a:solidFill>
              </a:rPr>
              <a:t>relation extraction</a:t>
            </a:r>
            <a:r>
              <a:rPr lang="zh-TW" altLang="en-US" sz="1200" dirty="0">
                <a:solidFill>
                  <a:schemeClr val="tx1"/>
                </a:solidFill>
              </a:rPr>
              <a:t> </a:t>
            </a:r>
            <a:r>
              <a:rPr lang="en-US" altLang="zh-TW" sz="1200" b="0" i="0" kern="1200" dirty="0">
                <a:solidFill>
                  <a:schemeClr val="tx1"/>
                </a:solidFill>
                <a:effectLst/>
                <a:latin typeface="+mn-lt"/>
                <a:ea typeface="+mn-ea"/>
                <a:cs typeface="+mn-cs"/>
              </a:rPr>
              <a:t>method for higher precision and higher recall</a:t>
            </a:r>
            <a:endParaRPr lang="en-US" altLang="zh-TW" sz="1200" kern="1200" dirty="0">
              <a:solidFill>
                <a:schemeClr val="tx1"/>
              </a:solidFill>
              <a:effectLst/>
              <a:latin typeface="+mn-lt"/>
              <a:ea typeface="+mn-ea"/>
              <a:cs typeface="+mn-cs"/>
            </a:endParaRPr>
          </a:p>
          <a:p>
            <a:pPr marL="306000"/>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實現</a:t>
            </a:r>
            <a:r>
              <a:rPr lang="en-US" altLang="zh-TW" sz="1200" kern="1200" dirty="0">
                <a:solidFill>
                  <a:schemeClr val="tx1"/>
                </a:solidFill>
                <a:effectLst/>
                <a:latin typeface="+mn-lt"/>
                <a:ea typeface="+mn-ea"/>
                <a:cs typeface="+mn-cs"/>
              </a:rPr>
              <a:t>precision</a:t>
            </a:r>
            <a:r>
              <a:rPr lang="zh-TW" altLang="en-US" sz="1200" kern="1200" dirty="0">
                <a:solidFill>
                  <a:schemeClr val="tx1"/>
                </a:solidFill>
                <a:effectLst/>
                <a:latin typeface="+mn-lt"/>
                <a:ea typeface="+mn-ea"/>
                <a:cs typeface="+mn-cs"/>
              </a:rPr>
              <a:t>和</a:t>
            </a:r>
            <a:r>
              <a:rPr lang="en-US" altLang="zh-TW" sz="1200" kern="1200" dirty="0">
                <a:solidFill>
                  <a:schemeClr val="tx1"/>
                </a:solidFill>
                <a:effectLst/>
                <a:latin typeface="+mn-lt"/>
                <a:ea typeface="+mn-ea"/>
                <a:cs typeface="+mn-cs"/>
              </a:rPr>
              <a:t>recall</a:t>
            </a:r>
            <a:r>
              <a:rPr lang="zh-TW" altLang="en-US" sz="1200" kern="1200" dirty="0">
                <a:solidFill>
                  <a:schemeClr val="tx1"/>
                </a:solidFill>
                <a:effectLst/>
                <a:latin typeface="+mn-lt"/>
                <a:ea typeface="+mn-ea"/>
                <a:cs typeface="+mn-cs"/>
              </a:rPr>
              <a:t>都很優秀的關係擷取方法</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a:t>
            </a:r>
            <a:endParaRPr lang="en-US" altLang="zh-TW" sz="1200" kern="1200" dirty="0">
              <a:solidFill>
                <a:schemeClr val="tx1"/>
              </a:solidFill>
              <a:effectLst/>
              <a:latin typeface="+mn-lt"/>
              <a:ea typeface="+mn-ea"/>
              <a:cs typeface="+mn-cs"/>
            </a:endParaRPr>
          </a:p>
          <a:p>
            <a:endParaRPr lang="zh-TW" altLang="en-US" dirty="0"/>
          </a:p>
        </p:txBody>
      </p:sp>
      <p:sp>
        <p:nvSpPr>
          <p:cNvPr id="4" name="投影片編號版面配置區 3"/>
          <p:cNvSpPr>
            <a:spLocks noGrp="1"/>
          </p:cNvSpPr>
          <p:nvPr>
            <p:ph type="sldNum" sz="quarter" idx="5"/>
          </p:nvPr>
        </p:nvSpPr>
        <p:spPr/>
        <p:txBody>
          <a:bodyPr/>
          <a:lstStyle/>
          <a:p>
            <a:fld id="{ECABBAF4-2E12-4637-B81D-40C4C16CD9EA}" type="slidenum">
              <a:rPr lang="zh-TW" altLang="en-US" smtClean="0"/>
              <a:pPr/>
              <a:t>8</a:t>
            </a:fld>
            <a:endParaRPr lang="zh-TW" altLang="en-US"/>
          </a:p>
        </p:txBody>
      </p:sp>
    </p:spTree>
    <p:extLst>
      <p:ext uri="{BB962C8B-B14F-4D97-AF65-F5344CB8AC3E}">
        <p14:creationId xmlns:p14="http://schemas.microsoft.com/office/powerpoint/2010/main" val="39918439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fontScale="55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Then explain the objectives of this study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dirty="0"/>
              <a:t>(</a:t>
            </a:r>
            <a:r>
              <a:rPr lang="zh-TW" altLang="en-US" sz="1200" kern="1200" dirty="0">
                <a:solidFill>
                  <a:schemeClr val="tx1"/>
                </a:solidFill>
                <a:effectLst/>
                <a:latin typeface="+mn-lt"/>
                <a:ea typeface="+mn-ea"/>
                <a:cs typeface="+mn-cs"/>
              </a:rPr>
              <a:t>接著說明本研究的目標</a:t>
            </a:r>
            <a:r>
              <a:rPr lang="en-US" altLang="zh-TW"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zh-TW" dirty="0"/>
            </a:br>
            <a:r>
              <a:rPr lang="en-US" altLang="zh-TW" dirty="0"/>
              <a:t>In order to solve the problem of hard matching mentioned</a:t>
            </a:r>
            <a:r>
              <a:rPr lang="en-US" altLang="zh-TW" sz="1200" b="0" i="0" kern="1200" dirty="0">
                <a:solidFill>
                  <a:schemeClr val="tx1"/>
                </a:solidFill>
                <a:effectLst/>
                <a:latin typeface="+mn-lt"/>
                <a:ea typeface="+mn-ea"/>
                <a:cs typeface="+mn-cs"/>
              </a:rPr>
              <a:t>[ˋ</a:t>
            </a:r>
            <a:r>
              <a:rPr lang="en-US" altLang="zh-TW" sz="1200" b="0" i="0" kern="1200" dirty="0" err="1">
                <a:solidFill>
                  <a:schemeClr val="tx1"/>
                </a:solidFill>
                <a:effectLst/>
                <a:latin typeface="+mn-lt"/>
                <a:ea typeface="+mn-ea"/>
                <a:cs typeface="+mn-cs"/>
              </a:rPr>
              <a:t>mɛnʃən</a:t>
            </a:r>
            <a:r>
              <a:rPr lang="en-US" altLang="zh-TW" sz="1200" b="0" i="0" kern="1200" dirty="0">
                <a:solidFill>
                  <a:schemeClr val="tx1"/>
                </a:solidFill>
                <a:effectLst/>
                <a:latin typeface="+mn-lt"/>
                <a:ea typeface="+mn-ea"/>
                <a:cs typeface="+mn-cs"/>
              </a:rPr>
              <a:t>]</a:t>
            </a:r>
            <a:r>
              <a:rPr lang="en-US" altLang="zh-TW" dirty="0"/>
              <a:t> above, many possible sentences may be missed, and these unmatched data cannot be used as part of training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為了解決上述提到</a:t>
            </a:r>
            <a:r>
              <a:rPr lang="en-US" altLang="zh-TW" sz="1200" dirty="0">
                <a:solidFill>
                  <a:srgbClr val="ED7D31"/>
                </a:solidFill>
                <a:latin typeface="Times New Roman" panose="02020603050405020304" pitchFamily="18" charset="0"/>
              </a:rPr>
              <a:t>Hard-matching</a:t>
            </a:r>
            <a:r>
              <a:rPr lang="zh-TW" altLang="en-US" sz="1200" dirty="0">
                <a:solidFill>
                  <a:srgbClr val="ED7D31"/>
                </a:solidFill>
                <a:latin typeface="Times New Roman" panose="02020603050405020304" pitchFamily="18" charset="0"/>
              </a:rPr>
              <a:t>可能會漏標很多可能句子</a:t>
            </a:r>
            <a:r>
              <a:rPr lang="zh-TW" altLang="en-US" sz="1200" kern="1200" dirty="0">
                <a:solidFill>
                  <a:schemeClr val="tx1"/>
                </a:solidFill>
                <a:effectLst/>
                <a:latin typeface="+mn-lt"/>
                <a:ea typeface="+mn-ea"/>
                <a:cs typeface="+mn-cs"/>
              </a:rPr>
              <a:t>的問題</a:t>
            </a:r>
            <a:r>
              <a:rPr lang="en-US" altLang="zh-TW" sz="1200" kern="1200" dirty="0">
                <a:solidFill>
                  <a:schemeClr val="tx1"/>
                </a:solidFill>
                <a:effectLst/>
                <a:latin typeface="+mn-lt"/>
                <a:ea typeface="+mn-ea"/>
                <a:cs typeface="+mn-cs"/>
              </a:rPr>
              <a:t>, </a:t>
            </a:r>
            <a:r>
              <a:rPr lang="zh-TW" altLang="en-US" sz="1200" kern="1200" dirty="0">
                <a:solidFill>
                  <a:schemeClr val="tx1"/>
                </a:solidFill>
                <a:effectLst/>
                <a:latin typeface="+mn-lt"/>
                <a:ea typeface="+mn-ea"/>
                <a:cs typeface="+mn-cs"/>
              </a:rPr>
              <a:t>而且這些</a:t>
            </a:r>
            <a:r>
              <a:rPr lang="en-US" altLang="zh-TW" sz="1200" kern="1200" dirty="0">
                <a:solidFill>
                  <a:schemeClr val="tx1"/>
                </a:solidFill>
                <a:effectLst/>
                <a:latin typeface="+mn-lt"/>
                <a:ea typeface="+mn-ea"/>
                <a:cs typeface="+mn-cs"/>
              </a:rPr>
              <a:t>unmatched</a:t>
            </a:r>
            <a:r>
              <a:rPr lang="zh-TW" altLang="en-US" sz="1200" kern="1200" dirty="0">
                <a:solidFill>
                  <a:schemeClr val="tx1"/>
                </a:solidFill>
                <a:effectLst/>
                <a:latin typeface="+mn-lt"/>
                <a:ea typeface="+mn-ea"/>
                <a:cs typeface="+mn-cs"/>
              </a:rPr>
              <a:t>的資料不能做為訓練的一部分</a:t>
            </a:r>
            <a:r>
              <a:rPr lang="en-US" altLang="zh-TW"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And suit distant supervision noisy, </a:t>
            </a:r>
            <a:endParaRPr lang="en-US" altLang="zh-TW"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並且為了</a:t>
            </a:r>
            <a:r>
              <a:rPr lang="zh-TW" altLang="zh-TW" sz="1200" kern="1200" dirty="0">
                <a:solidFill>
                  <a:schemeClr val="tx1"/>
                </a:solidFill>
                <a:effectLst/>
                <a:latin typeface="+mn-lt"/>
                <a:ea typeface="+mn-ea"/>
                <a:cs typeface="+mn-cs"/>
              </a:rPr>
              <a:t>適應</a:t>
            </a:r>
            <a:r>
              <a:rPr lang="zh-TW" altLang="en-US" sz="1200" kern="1200" dirty="0">
                <a:solidFill>
                  <a:schemeClr val="tx1"/>
                </a:solidFill>
                <a:effectLst/>
                <a:latin typeface="+mn-lt"/>
                <a:ea typeface="+mn-ea"/>
                <a:cs typeface="+mn-cs"/>
              </a:rPr>
              <a:t>監督式資料</a:t>
            </a:r>
            <a:r>
              <a:rPr lang="zh-TW" altLang="zh-TW" sz="1200" kern="1200" dirty="0">
                <a:solidFill>
                  <a:schemeClr val="tx1"/>
                </a:solidFill>
                <a:effectLst/>
                <a:latin typeface="+mn-lt"/>
                <a:ea typeface="+mn-ea"/>
                <a:cs typeface="+mn-cs"/>
              </a:rPr>
              <a:t>的噪聲</a:t>
            </a:r>
            <a:r>
              <a:rPr lang="zh-TW" altLang="en-US" sz="1200" kern="1200" dirty="0">
                <a:solidFill>
                  <a:schemeClr val="tx1"/>
                </a:solidFill>
                <a:effectLst/>
                <a:latin typeface="+mn-lt"/>
                <a:ea typeface="+mn-ea"/>
                <a:cs typeface="+mn-cs"/>
              </a:rPr>
              <a:t>，</a:t>
            </a:r>
            <a:r>
              <a:rPr lang="en-US" altLang="zh-TW"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dirty="0">
                <a:solidFill>
                  <a:schemeClr val="tx1"/>
                </a:solidFill>
              </a:rPr>
              <a:t>This paper proposes two neural </a:t>
            </a:r>
            <a:r>
              <a:rPr lang="en-US" altLang="zh-TW" dirty="0"/>
              <a:t>modules</a:t>
            </a:r>
            <a:r>
              <a:rPr lang="zh-TW" altLang="en-US" sz="1200" dirty="0">
                <a:solidFill>
                  <a:schemeClr val="tx1"/>
                </a:solidFill>
              </a:rPr>
              <a:t> </a:t>
            </a:r>
            <a:r>
              <a:rPr lang="en-US" altLang="zh-TW" sz="1200" dirty="0">
                <a:solidFill>
                  <a:schemeClr val="tx1"/>
                </a:solidFill>
              </a:rPr>
              <a:t>to learn </a:t>
            </a:r>
            <a:r>
              <a:rPr lang="en-US" altLang="zh-TW" sz="1200" b="1" kern="1200" dirty="0">
                <a:solidFill>
                  <a:schemeClr val="tx1"/>
                </a:solidFill>
                <a:effectLst/>
                <a:latin typeface="+mn-lt"/>
                <a:ea typeface="+mn-ea"/>
                <a:cs typeface="+mn-cs"/>
              </a:rPr>
              <a:t>better</a:t>
            </a:r>
            <a:r>
              <a:rPr lang="en-US" altLang="zh-TW" sz="1200" kern="1200" dirty="0">
                <a:solidFill>
                  <a:schemeClr val="tx1"/>
                </a:solidFill>
                <a:effectLst/>
                <a:latin typeface="+mn-lt"/>
                <a:ea typeface="+mn-ea"/>
                <a:cs typeface="+mn-cs"/>
              </a:rPr>
              <a:t> </a:t>
            </a:r>
            <a:r>
              <a:rPr lang="en-US" altLang="zh-TW" sz="1200" b="1" dirty="0">
                <a:solidFill>
                  <a:schemeClr val="tx1"/>
                </a:solidFill>
              </a:rPr>
              <a:t>relation classifier </a:t>
            </a:r>
            <a:r>
              <a:rPr lang="en-US" altLang="zh-TW" sz="1200" dirty="0">
                <a:solidFill>
                  <a:schemeClr val="tx1"/>
                </a:solidFill>
              </a:rPr>
              <a:t>.</a:t>
            </a:r>
            <a:endParaRPr lang="en-US" altLang="zh-TW" sz="120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提出兩種神經網路的模組</a:t>
            </a:r>
            <a:r>
              <a:rPr lang="zh-TW" altLang="en-US" sz="1200" kern="1200" baseline="0" dirty="0">
                <a:solidFill>
                  <a:schemeClr val="tx1"/>
                </a:solidFill>
                <a:effectLst/>
                <a:latin typeface="+mn-lt"/>
                <a:ea typeface="+mn-ea"/>
                <a:cs typeface="+mn-cs"/>
              </a:rPr>
              <a:t>。去更好的訓練一個強大的關係分類器。</a:t>
            </a:r>
            <a:r>
              <a:rPr lang="en-US" altLang="zh-TW" sz="1200" kern="1200" baseline="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200" kern="1200" baseline="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dirty="0"/>
              <a:t>These two modules are</a:t>
            </a:r>
            <a:endParaRPr lang="en-US" altLang="zh-TW" sz="1200" kern="1200" baseline="0" dirty="0">
              <a:solidFill>
                <a:schemeClr val="tx1"/>
              </a:solidFill>
              <a:effectLst/>
              <a:latin typeface="+mn-lt"/>
              <a:ea typeface="+mn-ea"/>
              <a:cs typeface="+mn-cs"/>
            </a:endParaRPr>
          </a:p>
          <a:p>
            <a:pPr marL="30600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baseline="0" dirty="0">
                <a:solidFill>
                  <a:schemeClr val="tx1"/>
                </a:solidFill>
                <a:effectLst/>
                <a:latin typeface="+mn-lt"/>
                <a:ea typeface="+mn-ea"/>
                <a:cs typeface="+mn-cs"/>
              </a:rPr>
              <a:t>(</a:t>
            </a:r>
            <a:r>
              <a:rPr lang="zh-TW" altLang="en-US" sz="1200" kern="1200" baseline="0" dirty="0">
                <a:solidFill>
                  <a:schemeClr val="tx1"/>
                </a:solidFill>
                <a:effectLst/>
                <a:latin typeface="+mn-lt"/>
                <a:ea typeface="+mn-ea"/>
                <a:cs typeface="+mn-cs"/>
              </a:rPr>
              <a:t>這兩個模組分別是</a:t>
            </a:r>
            <a:r>
              <a:rPr lang="en-US" altLang="zh-TW" sz="1200" kern="1200" baseline="0" dirty="0">
                <a:solidFill>
                  <a:schemeClr val="tx1"/>
                </a:solidFill>
                <a:effectLst/>
                <a:latin typeface="+mn-lt"/>
                <a:ea typeface="+mn-ea"/>
                <a:cs typeface="+mn-cs"/>
              </a:rPr>
              <a:t>)</a:t>
            </a:r>
          </a:p>
          <a:p>
            <a:pPr marL="534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solidFill>
                  <a:srgbClr val="0070C0"/>
                </a:solidFill>
              </a:rPr>
              <a:t>A sentence-level relation classifier and</a:t>
            </a:r>
            <a:endParaRPr lang="en-US" altLang="zh-TW" dirty="0"/>
          </a:p>
          <a:p>
            <a:pPr marL="534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altLang="zh-TW" sz="1200" dirty="0">
                <a:solidFill>
                  <a:srgbClr val="FF0000"/>
                </a:solidFill>
              </a:rPr>
              <a:t>Soft rule matcher</a:t>
            </a:r>
          </a:p>
          <a:p>
            <a:pPr marL="306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306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u="sng" dirty="0">
                <a:solidFill>
                  <a:srgbClr val="0070C0"/>
                </a:solidFill>
              </a:rPr>
              <a:t>sentence-level relation classifier:</a:t>
            </a:r>
            <a:r>
              <a:rPr lang="en-US" altLang="zh-TW" sz="1200" u="none" dirty="0">
                <a:solidFill>
                  <a:srgbClr val="0070C0"/>
                </a:solidFill>
              </a:rPr>
              <a:t> </a:t>
            </a:r>
            <a:r>
              <a:rPr lang="en-US" altLang="zh-TW" sz="1200" u="none" kern="1200" dirty="0">
                <a:solidFill>
                  <a:schemeClr val="tx1"/>
                </a:solidFill>
                <a:effectLst/>
                <a:latin typeface="+mn-lt"/>
                <a:ea typeface="+mn-ea"/>
                <a:cs typeface="+mn-cs"/>
              </a:rPr>
              <a:t>T</a:t>
            </a:r>
            <a:r>
              <a:rPr lang="en-US" altLang="zh-TW" sz="1200" kern="1200" dirty="0">
                <a:solidFill>
                  <a:schemeClr val="tx1"/>
                </a:solidFill>
                <a:effectLst/>
                <a:latin typeface="+mn-lt"/>
                <a:ea typeface="+mn-ea"/>
                <a:cs typeface="+mn-cs"/>
              </a:rPr>
              <a:t>o learn the neural representations of sentences and classify which relation talks about</a:t>
            </a:r>
          </a:p>
          <a:p>
            <a:pPr marL="306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學習句子的神經表示形式，並對其談論的關係進行分類</a:t>
            </a:r>
            <a:r>
              <a:rPr lang="en-US" altLang="zh-TW" sz="1200" kern="1200" dirty="0">
                <a:solidFill>
                  <a:schemeClr val="tx1"/>
                </a:solidFill>
                <a:effectLst/>
                <a:latin typeface="+mn-lt"/>
                <a:ea typeface="+mn-ea"/>
                <a:cs typeface="+mn-cs"/>
              </a:rPr>
              <a:t>)</a:t>
            </a:r>
            <a:endParaRPr lang="en-US" altLang="zh-TW" u="sng" dirty="0"/>
          </a:p>
          <a:p>
            <a:pPr marL="306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306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1" dirty="0">
                <a:solidFill>
                  <a:schemeClr val="tx1"/>
                </a:solidFill>
              </a:rPr>
              <a:t>Soft rule matcher(SRM)</a:t>
            </a:r>
            <a:r>
              <a:rPr lang="en-US" altLang="zh-TW" sz="1200" dirty="0">
                <a:solidFill>
                  <a:srgbClr val="FF0000"/>
                </a:solidFill>
              </a:rPr>
              <a:t>:</a:t>
            </a:r>
            <a:r>
              <a:rPr lang="zh-TW" altLang="en-US" sz="1200" dirty="0">
                <a:solidFill>
                  <a:srgbClr val="FF0000"/>
                </a:solidFill>
              </a:rPr>
              <a:t>  </a:t>
            </a:r>
            <a:r>
              <a:rPr lang="en-US" altLang="zh-TW" sz="1100" dirty="0">
                <a:solidFill>
                  <a:schemeClr val="tx1"/>
                </a:solidFill>
              </a:rPr>
              <a:t>To</a:t>
            </a:r>
            <a:r>
              <a:rPr lang="en-US" altLang="zh-TW" dirty="0">
                <a:solidFill>
                  <a:schemeClr val="tx1"/>
                </a:solidFill>
              </a:rPr>
              <a:t> learn a “soft-matching” that can assign pseudo-label to sentences.</a:t>
            </a:r>
            <a:r>
              <a:rPr lang="en-US" altLang="zh-TW" dirty="0"/>
              <a:t> </a:t>
            </a:r>
            <a:r>
              <a:rPr lang="en-US" altLang="zh-TW" dirty="0">
                <a:solidFill>
                  <a:schemeClr val="tx1"/>
                </a:solidFill>
              </a:rPr>
              <a:t>Which is defined as a neural function for modeling the matching score between a sentence s and a rule pattern p.</a:t>
            </a:r>
            <a:endParaRPr lang="en-US" altLang="zh-TW" sz="1200" dirty="0"/>
          </a:p>
          <a:p>
            <a:pPr marL="306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dirty="0"/>
              <a:t>(</a:t>
            </a:r>
            <a:r>
              <a:rPr lang="zh-TW" altLang="zh-TW" dirty="0"/>
              <a:t>學習可以為句子分配偽標籤的“軟匹配”。它被定義為用於建模句子s與規則模式p之間的匹配分數的神經函數</a:t>
            </a:r>
            <a:r>
              <a:rPr lang="en-US" altLang="zh-TW" dirty="0"/>
              <a:t>)</a:t>
            </a:r>
          </a:p>
          <a:p>
            <a:pPr marL="306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dirty="0"/>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dirty="0"/>
              <a:t>Below is a diagram about the idea of ​​a software rule matcher:</a:t>
            </a: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dirty="0"/>
              <a:t>(</a:t>
            </a:r>
            <a:r>
              <a:rPr lang="zh-TW" altLang="en-US" sz="1200" dirty="0"/>
              <a:t>底下是</a:t>
            </a:r>
            <a:r>
              <a:rPr lang="en-US" altLang="zh-TW" sz="1200" b="0" dirty="0">
                <a:solidFill>
                  <a:schemeClr val="tx1"/>
                </a:solidFill>
              </a:rPr>
              <a:t>Soft rule matcher</a:t>
            </a:r>
            <a:r>
              <a:rPr lang="zh-TW" altLang="en-US" sz="1200" b="0" dirty="0">
                <a:solidFill>
                  <a:schemeClr val="tx1"/>
                </a:solidFill>
              </a:rPr>
              <a:t>想法的示意圖</a:t>
            </a:r>
            <a:r>
              <a:rPr lang="en-US" altLang="zh-TW" sz="1200" b="0" dirty="0">
                <a:solidFill>
                  <a:schemeClr val="tx1"/>
                </a:solidFill>
              </a:rPr>
              <a:t>)</a:t>
            </a:r>
          </a:p>
          <a:p>
            <a:pPr marL="612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dirty="0">
                <a:solidFill>
                  <a:schemeClr val="tx1"/>
                </a:solidFill>
              </a:rPr>
              <a:t>First, </a:t>
            </a:r>
            <a:r>
              <a:rPr lang="en-US" altLang="zh-TW" sz="1200" b="0" i="0" kern="1200" dirty="0">
                <a:solidFill>
                  <a:schemeClr val="tx1"/>
                </a:solidFill>
                <a:effectLst/>
                <a:latin typeface="+mn-lt"/>
                <a:ea typeface="+mn-ea"/>
                <a:cs typeface="+mn-cs"/>
              </a:rPr>
              <a:t>For unmatched sentences</a:t>
            </a:r>
            <a:endParaRPr lang="en-US" altLang="zh-TW" sz="1200" b="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dirty="0">
                <a:solidFill>
                  <a:schemeClr val="tx1"/>
                </a:solidFill>
              </a:rPr>
              <a:t>(</a:t>
            </a:r>
            <a:r>
              <a:rPr lang="zh-TW" altLang="en-US" sz="1200" b="0" dirty="0">
                <a:solidFill>
                  <a:schemeClr val="tx1"/>
                </a:solidFill>
              </a:rPr>
              <a:t>首先，對於</a:t>
            </a:r>
            <a:r>
              <a:rPr lang="en-US" altLang="zh-TW" sz="1200" b="0" dirty="0" err="1">
                <a:solidFill>
                  <a:schemeClr val="tx1"/>
                </a:solidFill>
              </a:rPr>
              <a:t>unmatch</a:t>
            </a:r>
            <a:r>
              <a:rPr lang="en-US" altLang="zh-TW" sz="1200" b="0" dirty="0">
                <a:solidFill>
                  <a:schemeClr val="tx1"/>
                </a:solidFill>
              </a:rPr>
              <a:t> </a:t>
            </a:r>
            <a:r>
              <a:rPr lang="zh-TW" altLang="en-US" sz="1200" b="0" dirty="0">
                <a:solidFill>
                  <a:schemeClr val="tx1"/>
                </a:solidFill>
              </a:rPr>
              <a:t>的</a:t>
            </a:r>
            <a:r>
              <a:rPr lang="en-US" altLang="zh-TW" sz="1200" b="0" dirty="0">
                <a:solidFill>
                  <a:schemeClr val="tx1"/>
                </a:solidFill>
              </a:rPr>
              <a:t>sentence)</a:t>
            </a:r>
          </a:p>
          <a:p>
            <a:pPr marL="612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dirty="0">
                <a:solidFill>
                  <a:schemeClr val="tx1"/>
                </a:solidFill>
              </a:rPr>
              <a:t>The sentences and all rules can be convert into vector representations, then calculate the matching scores by cosine similarity.</a:t>
            </a: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dirty="0">
                <a:solidFill>
                  <a:schemeClr val="tx1"/>
                </a:solidFill>
              </a:rPr>
              <a:t>(</a:t>
            </a:r>
            <a:r>
              <a:rPr lang="zh-TW" altLang="zh-TW" dirty="0"/>
              <a:t>將句子和所有規則轉換為向量表示，然後通過餘弦相似度計算匹配分數。</a:t>
            </a:r>
            <a:r>
              <a:rPr lang="en-US" altLang="zh-TW" sz="1200" b="0" dirty="0">
                <a:solidFill>
                  <a:schemeClr val="tx1"/>
                </a:solidFill>
              </a:rPr>
              <a:t>)</a:t>
            </a:r>
          </a:p>
          <a:p>
            <a:pPr marL="612000" marR="0" lvl="0" indent="0" algn="l" defTabSz="914400" rtl="0" eaLnBrk="1" fontAlgn="auto" latinLnBrk="0" hangingPunct="1">
              <a:lnSpc>
                <a:spcPct val="100000"/>
              </a:lnSpc>
              <a:spcBef>
                <a:spcPts val="0"/>
              </a:spcBef>
              <a:spcAft>
                <a:spcPts val="0"/>
              </a:spcAft>
              <a:buClrTx/>
              <a:buSzTx/>
              <a:buFont typeface="+mj-lt"/>
              <a:buNone/>
              <a:tabLst/>
              <a:defRPr/>
            </a:pPr>
            <a:br>
              <a:rPr lang="en-US" altLang="zh-TW" sz="1200" b="0" dirty="0">
                <a:solidFill>
                  <a:schemeClr val="tx1"/>
                </a:solidFill>
              </a:rPr>
            </a:br>
            <a:r>
              <a:rPr lang="en-US" altLang="zh-TW" dirty="0"/>
              <a:t>Specify the relationship label of the rule with the highest score as the label of the unmatched sentence.</a:t>
            </a:r>
            <a:endParaRPr lang="en-US" altLang="zh-TW" sz="1200" b="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 typeface="+mj-lt"/>
              <a:buNone/>
              <a:tabLst/>
              <a:defRPr/>
            </a:pPr>
            <a:r>
              <a:rPr lang="en-US" altLang="zh-TW" sz="1200" b="0" dirty="0">
                <a:solidFill>
                  <a:schemeClr val="tx1"/>
                </a:solidFill>
              </a:rPr>
              <a:t>(</a:t>
            </a:r>
            <a:r>
              <a:rPr lang="zh-TW" altLang="en-US" sz="1200" b="0" dirty="0">
                <a:solidFill>
                  <a:schemeClr val="tx1"/>
                </a:solidFill>
              </a:rPr>
              <a:t>指定最高分的規則的</a:t>
            </a:r>
            <a:r>
              <a:rPr lang="en-US" altLang="zh-TW" sz="1200" b="0" dirty="0">
                <a:solidFill>
                  <a:schemeClr val="tx1"/>
                </a:solidFill>
              </a:rPr>
              <a:t>relation label(</a:t>
            </a:r>
            <a:r>
              <a:rPr lang="zh-TW" altLang="en-US" sz="1200" b="0" dirty="0">
                <a:solidFill>
                  <a:schemeClr val="tx1"/>
                </a:solidFill>
              </a:rPr>
              <a:t>或稱</a:t>
            </a:r>
            <a:r>
              <a:rPr lang="en-US" altLang="zh-TW" sz="1200" b="0" dirty="0">
                <a:solidFill>
                  <a:schemeClr val="tx1"/>
                </a:solidFill>
              </a:rPr>
              <a:t>rule head)</a:t>
            </a:r>
            <a:r>
              <a:rPr lang="zh-TW" altLang="en-US" sz="1200" b="0" dirty="0">
                <a:solidFill>
                  <a:schemeClr val="tx1"/>
                </a:solidFill>
              </a:rPr>
              <a:t>做為該句的標籤</a:t>
            </a:r>
            <a:r>
              <a:rPr lang="en-US" altLang="zh-TW" sz="1200" b="0" dirty="0">
                <a:solidFill>
                  <a:schemeClr val="tx1"/>
                </a:solidFill>
              </a:rPr>
              <a:t>)</a:t>
            </a:r>
          </a:p>
          <a:p>
            <a:pPr marL="612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0" dirty="0">
              <a:solidFill>
                <a:schemeClr val="tx1"/>
              </a:solidFill>
            </a:endParaRPr>
          </a:p>
          <a:p>
            <a:pPr marL="612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0"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kern="1200" dirty="0">
                <a:solidFill>
                  <a:schemeClr val="tx1"/>
                </a:solidFill>
                <a:effectLst/>
                <a:latin typeface="+mn-lt"/>
                <a:ea typeface="+mn-ea"/>
                <a:cs typeface="+mn-cs"/>
              </a:rPr>
              <a:t>論文原話</a:t>
            </a:r>
            <a:r>
              <a:rPr lang="en-US" altLang="zh-TW" sz="1200" kern="1200" dirty="0">
                <a:solidFill>
                  <a:schemeClr val="tx1"/>
                </a:solidFill>
                <a:effectLst/>
                <a:latin typeface="+mn-lt"/>
                <a:ea typeface="+mn-ea"/>
                <a:cs typeface="+mn-cs"/>
              </a:rPr>
              <a:t>:</a:t>
            </a:r>
            <a:r>
              <a:rPr lang="zh-TW" altLang="en-US" sz="1200" kern="1200" dirty="0">
                <a:solidFill>
                  <a:schemeClr val="tx1"/>
                </a:solidFill>
                <a:effectLst/>
                <a:latin typeface="+mn-lt"/>
                <a:ea typeface="+mn-ea"/>
                <a:cs typeface="+mn-cs"/>
              </a:rPr>
              <a:t> </a:t>
            </a:r>
            <a:r>
              <a:rPr lang="en-US" altLang="zh-TW" sz="1200" kern="1200" dirty="0">
                <a:solidFill>
                  <a:schemeClr val="tx1"/>
                </a:solidFill>
                <a:effectLst/>
                <a:latin typeface="+mn-lt"/>
                <a:ea typeface="+mn-ea"/>
                <a:cs typeface="+mn-cs"/>
              </a:rPr>
              <a:t>In this paper, we want to explicitly exploit labeling rules over unmatched sentences as supervision for training better RE models.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kern="1200" dirty="0">
                <a:solidFill>
                  <a:schemeClr val="tx1"/>
                </a:solidFill>
                <a:effectLst/>
                <a:latin typeface="+mn-lt"/>
                <a:ea typeface="+mn-ea"/>
                <a:cs typeface="+mn-cs"/>
              </a:rPr>
              <a:t>(</a:t>
            </a:r>
            <a:r>
              <a:rPr lang="zh-TW" altLang="zh-TW" sz="1200" kern="1200" dirty="0">
                <a:solidFill>
                  <a:schemeClr val="tx1"/>
                </a:solidFill>
                <a:effectLst/>
                <a:latin typeface="+mn-lt"/>
                <a:ea typeface="+mn-ea"/>
                <a:cs typeface="+mn-cs"/>
              </a:rPr>
              <a:t>在本文中，我們希望顯式地利用不匹配句子上的標籤規則作為監督，以訓練更好的</a:t>
            </a:r>
            <a:r>
              <a:rPr lang="en-US" altLang="zh-TW" sz="1200" kern="1200" dirty="0">
                <a:solidFill>
                  <a:schemeClr val="tx1"/>
                </a:solidFill>
                <a:effectLst/>
                <a:latin typeface="+mn-lt"/>
                <a:ea typeface="+mn-ea"/>
                <a:cs typeface="+mn-cs"/>
              </a:rPr>
              <a:t>RE</a:t>
            </a:r>
            <a:r>
              <a:rPr lang="zh-TW" altLang="zh-TW" sz="1200" kern="1200" dirty="0">
                <a:solidFill>
                  <a:schemeClr val="tx1"/>
                </a:solidFill>
                <a:effectLst/>
                <a:latin typeface="+mn-lt"/>
                <a:ea typeface="+mn-ea"/>
                <a:cs typeface="+mn-cs"/>
              </a:rPr>
              <a:t>模型</a:t>
            </a:r>
            <a:r>
              <a:rPr lang="en-US" altLang="zh-TW" sz="1200" kern="1200" dirty="0">
                <a:solidFill>
                  <a:schemeClr val="tx1"/>
                </a:solidFill>
                <a:effectLst/>
                <a:latin typeface="+mn-lt"/>
                <a:ea typeface="+mn-ea"/>
                <a:cs typeface="+mn-cs"/>
              </a:rPr>
              <a:t>)</a:t>
            </a:r>
          </a:p>
          <a:p>
            <a:pPr marL="612000" marR="0" lvl="0" indent="0" algn="l" defTabSz="914400" rtl="0" eaLnBrk="1" fontAlgn="auto" latinLnBrk="0" hangingPunct="1">
              <a:lnSpc>
                <a:spcPct val="100000"/>
              </a:lnSpc>
              <a:spcBef>
                <a:spcPts val="0"/>
              </a:spcBef>
              <a:spcAft>
                <a:spcPts val="0"/>
              </a:spcAft>
              <a:buClrTx/>
              <a:buSzTx/>
              <a:buFont typeface="+mj-lt"/>
              <a:buNone/>
              <a:tabLst/>
              <a:defRPr/>
            </a:pPr>
            <a:endParaRPr lang="en-US" altLang="zh-TW" sz="1200" b="0" dirty="0">
              <a:solidFill>
                <a:schemeClr val="tx1"/>
              </a:solidFill>
            </a:endParaRPr>
          </a:p>
        </p:txBody>
      </p:sp>
      <p:sp>
        <p:nvSpPr>
          <p:cNvPr id="4" name="投影片編號版面配置區 3"/>
          <p:cNvSpPr>
            <a:spLocks noGrp="1"/>
          </p:cNvSpPr>
          <p:nvPr>
            <p:ph type="sldNum" sz="quarter" idx="10"/>
          </p:nvPr>
        </p:nvSpPr>
        <p:spPr/>
        <p:txBody>
          <a:bodyPr/>
          <a:lstStyle/>
          <a:p>
            <a:fld id="{ECABBAF4-2E12-4637-B81D-40C4C16CD9EA}" type="slidenum">
              <a:rPr lang="zh-TW" altLang="en-US" smtClean="0"/>
              <a:pPr/>
              <a:t>9</a:t>
            </a:fld>
            <a:endParaRPr lang="zh-TW" altLang="en-US"/>
          </a:p>
        </p:txBody>
      </p:sp>
    </p:spTree>
    <p:extLst>
      <p:ext uri="{BB962C8B-B14F-4D97-AF65-F5344CB8AC3E}">
        <p14:creationId xmlns:p14="http://schemas.microsoft.com/office/powerpoint/2010/main" val="2588788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8" name="標題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TW" altLang="en-US"/>
              <a:t>按一下以編輯母片標題樣式</a:t>
            </a:r>
            <a:endParaRPr kumimoji="0" lang="en-US"/>
          </a:p>
        </p:txBody>
      </p:sp>
      <p:sp>
        <p:nvSpPr>
          <p:cNvPr id="9" name="副標題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a:t>按一下以編輯母片副標題樣式</a:t>
            </a:r>
            <a:endParaRPr kumimoji="0" lang="en-US"/>
          </a:p>
        </p:txBody>
      </p:sp>
      <p:sp>
        <p:nvSpPr>
          <p:cNvPr id="28" name="日期版面配置區 27"/>
          <p:cNvSpPr>
            <a:spLocks noGrp="1"/>
          </p:cNvSpPr>
          <p:nvPr>
            <p:ph type="dt" sz="half" idx="10"/>
          </p:nvPr>
        </p:nvSpPr>
        <p:spPr>
          <a:xfrm>
            <a:off x="6400800" y="6355080"/>
            <a:ext cx="2286000" cy="365760"/>
          </a:xfrm>
        </p:spPr>
        <p:txBody>
          <a:bodyPr/>
          <a:lstStyle>
            <a:lvl1pPr>
              <a:defRPr sz="1400"/>
            </a:lvl1pPr>
          </a:lstStyle>
          <a:p>
            <a:fld id="{EAD8C929-40C0-48A5-83E3-7F9DF928EEBF}" type="datetime1">
              <a:rPr lang="zh-TW" altLang="en-US" smtClean="0"/>
              <a:pPr/>
              <a:t>2020/10/10</a:t>
            </a:fld>
            <a:endParaRPr lang="zh-TW" altLang="en-US"/>
          </a:p>
        </p:txBody>
      </p:sp>
      <p:sp>
        <p:nvSpPr>
          <p:cNvPr id="17" name="頁尾版面配置區 16"/>
          <p:cNvSpPr>
            <a:spLocks noGrp="1"/>
          </p:cNvSpPr>
          <p:nvPr>
            <p:ph type="ftr" sz="quarter" idx="11"/>
          </p:nvPr>
        </p:nvSpPr>
        <p:spPr>
          <a:xfrm>
            <a:off x="2898648" y="6355080"/>
            <a:ext cx="3474720" cy="365760"/>
          </a:xfrm>
        </p:spPr>
        <p:txBody>
          <a:bodyPr/>
          <a:lstStyle/>
          <a:p>
            <a:endParaRPr lang="zh-TW" altLang="en-US"/>
          </a:p>
        </p:txBody>
      </p:sp>
      <p:sp>
        <p:nvSpPr>
          <p:cNvPr id="29" name="投影片編號版面配置區 28"/>
          <p:cNvSpPr>
            <a:spLocks noGrp="1"/>
          </p:cNvSpPr>
          <p:nvPr>
            <p:ph type="sldNum" sz="quarter" idx="12"/>
          </p:nvPr>
        </p:nvSpPr>
        <p:spPr>
          <a:xfrm>
            <a:off x="1216152" y="6355080"/>
            <a:ext cx="1219200" cy="365760"/>
          </a:xfrm>
        </p:spPr>
        <p:txBody>
          <a:bodyPr/>
          <a:lstStyle/>
          <a:p>
            <a:fld id="{73DA0BB7-265A-403C-9275-D587AB510EDC}" type="slidenum">
              <a:rPr lang="zh-TW" altLang="en-US" smtClean="0"/>
              <a:pPr/>
              <a:t>‹#›</a:t>
            </a:fld>
            <a:endParaRPr lang="zh-TW"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D245A099-0CAA-484F-9023-B7A257EFC06A}" type="datetime1">
              <a:rPr lang="zh-TW" altLang="en-US" smtClean="0"/>
              <a:pPr/>
              <a:t>2020/10/10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2057400" cy="5851525"/>
          </a:xfrm>
        </p:spPr>
        <p:txBody>
          <a:bodyPr vert="eaVert"/>
          <a:lstStyle/>
          <a:p>
            <a:r>
              <a:rPr kumimoji="0" lang="zh-TW" altLang="en-US"/>
              <a:t>按一下以編輯母片標題樣式</a:t>
            </a:r>
            <a:endParaRPr kumimoji="0" lang="en-US"/>
          </a:p>
        </p:txBody>
      </p:sp>
      <p:sp>
        <p:nvSpPr>
          <p:cNvPr id="3" name="直排文字版面配置區 2"/>
          <p:cNvSpPr>
            <a:spLocks noGrp="1"/>
          </p:cNvSpPr>
          <p:nvPr>
            <p:ph type="body" orient="vert" idx="1"/>
          </p:nvPr>
        </p:nvSpPr>
        <p:spPr>
          <a:xfrm>
            <a:off x="457200" y="274639"/>
            <a:ext cx="6019800" cy="5851525"/>
          </a:xfrm>
        </p:spPr>
        <p:txBody>
          <a:bodyPr vert="eaVert"/>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4" name="日期版面配置區 3"/>
          <p:cNvSpPr>
            <a:spLocks noGrp="1"/>
          </p:cNvSpPr>
          <p:nvPr>
            <p:ph type="dt" sz="half" idx="10"/>
          </p:nvPr>
        </p:nvSpPr>
        <p:spPr/>
        <p:txBody>
          <a:bodyPr/>
          <a:lstStyle/>
          <a:p>
            <a:fld id="{919B335B-D4B7-4E12-9192-2EB2084C3DA9}" type="datetime1">
              <a:rPr lang="zh-TW" altLang="en-US" smtClean="0"/>
              <a:pPr/>
              <a:t>2020/10/10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7" name="直線接點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等腰三角形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直線接點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a:t>按一下以編輯母片標題樣式</a:t>
            </a:r>
            <a:endParaRPr kumimoji="0" lang="en-US"/>
          </a:p>
        </p:txBody>
      </p:sp>
      <p:sp>
        <p:nvSpPr>
          <p:cNvPr id="4" name="日期版面配置區 3"/>
          <p:cNvSpPr>
            <a:spLocks noGrp="1"/>
          </p:cNvSpPr>
          <p:nvPr>
            <p:ph type="dt" sz="half" idx="10"/>
          </p:nvPr>
        </p:nvSpPr>
        <p:spPr>
          <a:xfrm>
            <a:off x="7974378" y="6356350"/>
            <a:ext cx="715470" cy="365760"/>
          </a:xfrm>
        </p:spPr>
        <p:txBody>
          <a:bodyPr/>
          <a:lstStyle/>
          <a:p>
            <a:fld id="{82DE1FA2-A08E-492F-9FE1-708A7A36A2EE}" type="datetime1">
              <a:rPr lang="zh-TW" altLang="en-US" smtClean="0"/>
              <a:pPr/>
              <a:t>2020/10/10</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內容版面配置區 7"/>
          <p:cNvSpPr>
            <a:spLocks noGrp="1"/>
          </p:cNvSpPr>
          <p:nvPr>
            <p:ph sz="quarter" idx="1"/>
          </p:nvPr>
        </p:nvSpPr>
        <p:spPr>
          <a:xfrm>
            <a:off x="457200" y="1219200"/>
            <a:ext cx="8229600"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a:t>按一下以編輯母片文字樣式</a:t>
            </a:r>
          </a:p>
        </p:txBody>
      </p:sp>
      <p:sp>
        <p:nvSpPr>
          <p:cNvPr id="4" name="日期版面配置區 3"/>
          <p:cNvSpPr>
            <a:spLocks noGrp="1"/>
          </p:cNvSpPr>
          <p:nvPr>
            <p:ph type="dt" sz="half" idx="10"/>
          </p:nvPr>
        </p:nvSpPr>
        <p:spPr>
          <a:xfrm>
            <a:off x="6400800" y="6355080"/>
            <a:ext cx="2286000" cy="365760"/>
          </a:xfrm>
        </p:spPr>
        <p:txBody>
          <a:bodyPr/>
          <a:lstStyle/>
          <a:p>
            <a:fld id="{18E7F131-560B-4FBC-9751-69E7499B74AC}" type="datetime1">
              <a:rPr lang="zh-TW" altLang="en-US" smtClean="0"/>
              <a:pPr/>
              <a:t>2020/10/10</a:t>
            </a:fld>
            <a:endParaRPr lang="zh-TW" altLang="en-US"/>
          </a:p>
        </p:txBody>
      </p:sp>
      <p:sp>
        <p:nvSpPr>
          <p:cNvPr id="5" name="頁尾版面配置區 4"/>
          <p:cNvSpPr>
            <a:spLocks noGrp="1"/>
          </p:cNvSpPr>
          <p:nvPr>
            <p:ph type="ftr" sz="quarter" idx="11"/>
          </p:nvPr>
        </p:nvSpPr>
        <p:spPr>
          <a:xfrm>
            <a:off x="2898648" y="6355080"/>
            <a:ext cx="3474720" cy="365760"/>
          </a:xfrm>
        </p:spPr>
        <p:txBody>
          <a:bodyPr/>
          <a:lstStyle/>
          <a:p>
            <a:endParaRPr lang="zh-TW" altLang="en-US"/>
          </a:p>
        </p:txBody>
      </p:sp>
      <p:sp>
        <p:nvSpPr>
          <p:cNvPr id="6" name="投影片編號版面配置區 5"/>
          <p:cNvSpPr>
            <a:spLocks noGrp="1"/>
          </p:cNvSpPr>
          <p:nvPr>
            <p:ph type="sldNum" sz="quarter" idx="12"/>
          </p:nvPr>
        </p:nvSpPr>
        <p:spPr>
          <a:xfrm>
            <a:off x="1069848" y="6355080"/>
            <a:ext cx="1520952" cy="365760"/>
          </a:xfrm>
        </p:spPr>
        <p:txBody>
          <a:bodyPr/>
          <a:lstStyle/>
          <a:p>
            <a:fld id="{73DA0BB7-265A-403C-9275-D587AB510EDC}" type="slidenum">
              <a:rPr lang="zh-TW" altLang="en-US" smtClean="0"/>
              <a:pPr/>
              <a:t>‹#›</a:t>
            </a:fld>
            <a:endParaRPr lang="zh-TW"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5" name="日期版面配置區 4"/>
          <p:cNvSpPr>
            <a:spLocks noGrp="1"/>
          </p:cNvSpPr>
          <p:nvPr>
            <p:ph type="dt" sz="half" idx="10"/>
          </p:nvPr>
        </p:nvSpPr>
        <p:spPr/>
        <p:txBody>
          <a:bodyPr/>
          <a:lstStyle/>
          <a:p>
            <a:fld id="{3DCEBAAF-E6FC-4FED-A405-E4348815D7C3}" type="datetime1">
              <a:rPr lang="zh-TW" altLang="en-US" smtClean="0"/>
              <a:pPr/>
              <a:t>2020/10/10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9" name="內容版面配置區 8"/>
          <p:cNvSpPr>
            <a:spLocks noGrp="1"/>
          </p:cNvSpPr>
          <p:nvPr>
            <p:ph sz="quarter" idx="1"/>
          </p:nvPr>
        </p:nvSpPr>
        <p:spPr>
          <a:xfrm>
            <a:off x="457200" y="1219200"/>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1" name="內容版面配置區 10"/>
          <p:cNvSpPr>
            <a:spLocks noGrp="1"/>
          </p:cNvSpPr>
          <p:nvPr>
            <p:ph sz="quarter" idx="2"/>
          </p:nvPr>
        </p:nvSpPr>
        <p:spPr>
          <a:xfrm>
            <a:off x="4632198" y="1216152"/>
            <a:ext cx="4041648" cy="493776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nchor="ctr"/>
          <a:lstStyle>
            <a:lvl1pPr>
              <a:defRPr/>
            </a:lvl1pPr>
          </a:lstStyle>
          <a:p>
            <a:r>
              <a:rPr kumimoji="0" lang="zh-TW" altLang="en-US"/>
              <a:t>按一下以編輯母片標題樣式</a:t>
            </a:r>
            <a:endParaRPr kumimoji="0" lang="en-US"/>
          </a:p>
        </p:txBody>
      </p:sp>
      <p:sp>
        <p:nvSpPr>
          <p:cNvPr id="3" name="文字版面配置區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4" name="文字版面配置區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a:t>按一下以編輯母片文字樣式</a:t>
            </a:r>
          </a:p>
        </p:txBody>
      </p:sp>
      <p:sp>
        <p:nvSpPr>
          <p:cNvPr id="7" name="日期版面配置區 6"/>
          <p:cNvSpPr>
            <a:spLocks noGrp="1"/>
          </p:cNvSpPr>
          <p:nvPr>
            <p:ph type="dt" sz="half" idx="10"/>
          </p:nvPr>
        </p:nvSpPr>
        <p:spPr/>
        <p:txBody>
          <a:bodyPr/>
          <a:lstStyle/>
          <a:p>
            <a:fld id="{C638ABAD-D18C-4881-A2EE-D834A8EFDDEF}" type="datetime1">
              <a:rPr lang="zh-TW" altLang="en-US" smtClean="0"/>
              <a:pPr/>
              <a:t>2020/10/10</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11" name="內容版面配置區 10"/>
          <p:cNvSpPr>
            <a:spLocks noGrp="1"/>
          </p:cNvSpPr>
          <p:nvPr>
            <p:ph sz="quarter" idx="2"/>
          </p:nvPr>
        </p:nvSpPr>
        <p:spPr>
          <a:xfrm>
            <a:off x="457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
        <p:nvSpPr>
          <p:cNvPr id="13" name="內容版面配置區 12"/>
          <p:cNvSpPr>
            <a:spLocks noGrp="1"/>
          </p:cNvSpPr>
          <p:nvPr>
            <p:ph sz="quarter" idx="4"/>
          </p:nvPr>
        </p:nvSpPr>
        <p:spPr>
          <a:xfrm>
            <a:off x="4648200" y="2133600"/>
            <a:ext cx="4038600" cy="40386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8229600" cy="914400"/>
          </a:xfrm>
        </p:spPr>
        <p:txBody>
          <a:bodyPr/>
          <a:lstStyle/>
          <a:p>
            <a:r>
              <a:rPr kumimoji="0" lang="zh-TW" altLang="en-US"/>
              <a:t>按一下以編輯母片標題樣式</a:t>
            </a:r>
            <a:endParaRPr kumimoji="0" lang="en-US"/>
          </a:p>
        </p:txBody>
      </p:sp>
      <p:sp>
        <p:nvSpPr>
          <p:cNvPr id="3" name="日期版面配置區 2"/>
          <p:cNvSpPr>
            <a:spLocks noGrp="1"/>
          </p:cNvSpPr>
          <p:nvPr>
            <p:ph type="dt" sz="half" idx="10"/>
          </p:nvPr>
        </p:nvSpPr>
        <p:spPr/>
        <p:txBody>
          <a:bodyPr/>
          <a:lstStyle/>
          <a:p>
            <a:fld id="{CD085AC6-6FCE-447B-BE8B-3C9D4A5A2A7F}" type="datetime1">
              <a:rPr lang="zh-TW" altLang="en-US" smtClean="0"/>
              <a:pPr/>
              <a:t>2020/10/10</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6" name="等腰三角形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AFF81434-80A0-4CD6-8AED-B59824BD25E2}" type="datetime1">
              <a:rPr lang="zh-TW" altLang="en-US" smtClean="0"/>
              <a:pPr/>
              <a:t>2020/10/10</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5" name="直線接點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6" name="等腰三角形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TW" altLang="en-US"/>
              <a:t>按一下以編輯母片標題樣式</a:t>
            </a:r>
            <a:endParaRPr kumimoji="0" lang="en-US"/>
          </a:p>
        </p:txBody>
      </p:sp>
      <p:sp>
        <p:nvSpPr>
          <p:cNvPr id="3" name="文字版面配置區 2"/>
          <p:cNvSpPr>
            <a:spLocks noGrp="1"/>
          </p:cNvSpPr>
          <p:nvPr>
            <p:ph type="body" idx="2"/>
          </p:nvPr>
        </p:nvSpPr>
        <p:spPr>
          <a:xfrm>
            <a:off x="6324600" y="1219201"/>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CD2656EA-08AA-4005-98D5-E9416B94F063}" type="datetime1">
              <a:rPr lang="zh-TW" altLang="en-US" smtClean="0"/>
              <a:pPr/>
              <a:t>2020/10/10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直線接點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內容版面配置區 11"/>
          <p:cNvSpPr>
            <a:spLocks noGrp="1"/>
          </p:cNvSpPr>
          <p:nvPr>
            <p:ph sz="quarter" idx="1"/>
          </p:nvPr>
        </p:nvSpPr>
        <p:spPr>
          <a:xfrm>
            <a:off x="304800" y="304800"/>
            <a:ext cx="5715000" cy="5715000"/>
          </a:xfrm>
        </p:spPr>
        <p:txBody>
          <a:bodyPr/>
          <a:lstStyle/>
          <a:p>
            <a:pPr lvl="0" eaLnBrk="1" latinLnBrk="0" hangingPunct="1"/>
            <a:r>
              <a:rPr lang="zh-TW" altLang="en-US"/>
              <a:t>按一下以編輯母片文字樣式</a:t>
            </a:r>
          </a:p>
          <a:p>
            <a:pPr lvl="1" eaLnBrk="1" latinLnBrk="0" hangingPunct="1"/>
            <a:r>
              <a:rPr lang="zh-TW" altLang="en-US"/>
              <a:t>第二層</a:t>
            </a:r>
          </a:p>
          <a:p>
            <a:pPr lvl="2" eaLnBrk="1" latinLnBrk="0" hangingPunct="1"/>
            <a:r>
              <a:rPr lang="zh-TW" altLang="en-US"/>
              <a:t>第三層</a:t>
            </a:r>
          </a:p>
          <a:p>
            <a:pPr lvl="3" eaLnBrk="1" latinLnBrk="0" hangingPunct="1"/>
            <a:r>
              <a:rPr lang="zh-TW" altLang="en-US"/>
              <a:t>第四層</a:t>
            </a:r>
          </a:p>
          <a:p>
            <a:pPr lvl="4" eaLnBrk="1" latinLnBrk="0" hangingPunct="1"/>
            <a:r>
              <a:rPr lang="zh-TW" altLang="en-US"/>
              <a:t>第五層</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TW" altLang="en-US"/>
              <a:t>按一下以編輯母片標題樣式</a:t>
            </a:r>
            <a:endParaRPr kumimoji="0" lang="en-US"/>
          </a:p>
        </p:txBody>
      </p:sp>
      <p:sp>
        <p:nvSpPr>
          <p:cNvPr id="3" name="圖片版面配置區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TW" altLang="en-US"/>
              <a:t>按一下圖示以新增圖片</a:t>
            </a:r>
            <a:endParaRPr kumimoji="0" lang="en-US" dirty="0"/>
          </a:p>
        </p:txBody>
      </p:sp>
      <p:sp>
        <p:nvSpPr>
          <p:cNvPr id="4" name="文字版面配置區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TW" altLang="en-US"/>
              <a:t>按一下以編輯母片文字樣式</a:t>
            </a:r>
          </a:p>
        </p:txBody>
      </p:sp>
      <p:sp>
        <p:nvSpPr>
          <p:cNvPr id="5" name="日期版面配置區 4"/>
          <p:cNvSpPr>
            <a:spLocks noGrp="1"/>
          </p:cNvSpPr>
          <p:nvPr>
            <p:ph type="dt" sz="half" idx="10"/>
          </p:nvPr>
        </p:nvSpPr>
        <p:spPr/>
        <p:txBody>
          <a:bodyPr/>
          <a:lstStyle/>
          <a:p>
            <a:fld id="{9069A457-7BD0-456C-B427-6E411D41FEF7}" type="datetime1">
              <a:rPr lang="zh-TW" altLang="en-US" smtClean="0"/>
              <a:pPr/>
              <a:t>2020/10/10</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pPr/>
              <a:t>‹#›</a:t>
            </a:fld>
            <a:endParaRPr lang="zh-TW" altLang="en-US"/>
          </a:p>
        </p:txBody>
      </p:sp>
      <p:sp>
        <p:nvSpPr>
          <p:cNvPr id="8" name="直線接點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標題版面配置區 21"/>
          <p:cNvSpPr>
            <a:spLocks noGrp="1"/>
          </p:cNvSpPr>
          <p:nvPr>
            <p:ph type="title"/>
          </p:nvPr>
        </p:nvSpPr>
        <p:spPr>
          <a:xfrm>
            <a:off x="457200" y="152400"/>
            <a:ext cx="8229600" cy="990600"/>
          </a:xfrm>
          <a:prstGeom prst="rect">
            <a:avLst/>
          </a:prstGeom>
        </p:spPr>
        <p:txBody>
          <a:bodyPr vert="horz" anchor="b" anchorCtr="0">
            <a:normAutofit/>
          </a:bodyPr>
          <a:lstStyle/>
          <a:p>
            <a:r>
              <a:rPr kumimoji="0" lang="zh-TW" altLang="en-US"/>
              <a:t>按一下以編輯母片標題樣式</a:t>
            </a:r>
            <a:endParaRPr kumimoji="0" lang="en-US"/>
          </a:p>
        </p:txBody>
      </p:sp>
      <p:sp>
        <p:nvSpPr>
          <p:cNvPr id="13" name="文字版面配置區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TW" altLang="en-US"/>
              <a:t>按一下以編輯母片文字樣式</a:t>
            </a:r>
          </a:p>
          <a:p>
            <a:pPr lvl="1" eaLnBrk="1" latinLnBrk="0" hangingPunct="1"/>
            <a:r>
              <a:rPr kumimoji="0" lang="zh-TW" altLang="en-US"/>
              <a:t>第二層</a:t>
            </a:r>
          </a:p>
          <a:p>
            <a:pPr lvl="2" eaLnBrk="1" latinLnBrk="0" hangingPunct="1"/>
            <a:r>
              <a:rPr kumimoji="0" lang="zh-TW" altLang="en-US"/>
              <a:t>第三層</a:t>
            </a:r>
          </a:p>
          <a:p>
            <a:pPr lvl="3" eaLnBrk="1" latinLnBrk="0" hangingPunct="1"/>
            <a:r>
              <a:rPr kumimoji="0" lang="zh-TW" altLang="en-US"/>
              <a:t>第四層</a:t>
            </a:r>
          </a:p>
          <a:p>
            <a:pPr lvl="4" eaLnBrk="1" latinLnBrk="0" hangingPunct="1"/>
            <a:r>
              <a:rPr kumimoji="0" lang="zh-TW" altLang="en-US"/>
              <a:t>第五層</a:t>
            </a:r>
            <a:endParaRPr kumimoji="0" lang="en-US"/>
          </a:p>
        </p:txBody>
      </p:sp>
      <p:sp>
        <p:nvSpPr>
          <p:cNvPr id="14" name="日期版面配置區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BB5B9F13-FEA4-4394-BC33-DC95F64D518B}" type="datetime1">
              <a:rPr lang="zh-TW" altLang="en-US" smtClean="0"/>
              <a:pPr/>
              <a:t>2020/10/10</a:t>
            </a:fld>
            <a:endParaRPr lang="zh-TW" altLang="en-US"/>
          </a:p>
        </p:txBody>
      </p:sp>
      <p:sp>
        <p:nvSpPr>
          <p:cNvPr id="3" name="頁尾版面配置區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TW" altLang="en-US"/>
          </a:p>
        </p:txBody>
      </p:sp>
      <p:sp>
        <p:nvSpPr>
          <p:cNvPr id="23" name="投影片編號版面配置區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73DA0BB7-265A-403C-9275-D587AB510EDC}" type="slidenum">
              <a:rPr lang="zh-TW" altLang="en-US" smtClean="0"/>
              <a:pPr/>
              <a:t>‹#›</a:t>
            </a:fld>
            <a:endParaRPr lang="zh-TW" altLang="en-US"/>
          </a:p>
        </p:txBody>
      </p:sp>
      <p:sp>
        <p:nvSpPr>
          <p:cNvPr id="28" name="直線接點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直線接點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等腰三角形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slide" Target="slide18.xml"/><Relationship Id="rId4" Type="http://schemas.openxmlformats.org/officeDocument/2006/relationships/slide" Target="slide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6.png"/><Relationship Id="rId7"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31.png"/><Relationship Id="rId5" Type="http://schemas.openxmlformats.org/officeDocument/2006/relationships/image" Target="../media/image55.png"/><Relationship Id="rId10" Type="http://schemas.openxmlformats.org/officeDocument/2006/relationships/image" Target="../media/image30.png"/><Relationship Id="rId4" Type="http://schemas.openxmlformats.org/officeDocument/2006/relationships/image" Target="../media/image54.png"/><Relationship Id="rId9" Type="http://schemas.openxmlformats.org/officeDocument/2006/relationships/image" Target="../media/image29.png"/></Relationships>
</file>

<file path=ppt/slides/_rels/slide17.xml.rels><?xml version="1.0" encoding="UTF-8" standalone="yes"?>
<Relationships xmlns="http://schemas.openxmlformats.org/package/2006/relationships"><Relationship Id="rId13" Type="http://schemas.openxmlformats.org/officeDocument/2006/relationships/image" Target="../media/image42.png"/><Relationship Id="rId18" Type="http://schemas.openxmlformats.org/officeDocument/2006/relationships/image" Target="../media/image47.png"/><Relationship Id="rId26" Type="http://schemas.openxmlformats.org/officeDocument/2006/relationships/image" Target="../media/image57.png"/><Relationship Id="rId21" Type="http://schemas.openxmlformats.org/officeDocument/2006/relationships/image" Target="../media/image790.png"/><Relationship Id="rId34" Type="http://schemas.openxmlformats.org/officeDocument/2006/relationships/image" Target="../media/image63.png"/><Relationship Id="rId7" Type="http://schemas.openxmlformats.org/officeDocument/2006/relationships/image" Target="../media/image36.png"/><Relationship Id="rId12" Type="http://schemas.openxmlformats.org/officeDocument/2006/relationships/image" Target="../media/image41.png"/><Relationship Id="rId17" Type="http://schemas.openxmlformats.org/officeDocument/2006/relationships/image" Target="../media/image46.png"/><Relationship Id="rId25" Type="http://schemas.openxmlformats.org/officeDocument/2006/relationships/image" Target="../media/image53.png"/><Relationship Id="rId33" Type="http://schemas.openxmlformats.org/officeDocument/2006/relationships/image" Target="../media/image500.png"/><Relationship Id="rId2" Type="http://schemas.openxmlformats.org/officeDocument/2006/relationships/notesSlide" Target="../notesSlides/notesSlide16.xml"/><Relationship Id="rId16" Type="http://schemas.openxmlformats.org/officeDocument/2006/relationships/image" Target="../media/image45.png"/><Relationship Id="rId20" Type="http://schemas.openxmlformats.org/officeDocument/2006/relationships/image" Target="../media/image49.png"/><Relationship Id="rId29"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2.png"/><Relationship Id="rId32" Type="http://schemas.openxmlformats.org/officeDocument/2006/relationships/hyperlink" Target="https://www.aclweb.org/anthology/P16-2034.pdf" TargetMode="External"/><Relationship Id="rId37" Type="http://schemas.openxmlformats.org/officeDocument/2006/relationships/image" Target="../media/image65.png"/><Relationship Id="rId5" Type="http://schemas.openxmlformats.org/officeDocument/2006/relationships/image" Target="../media/image34.png"/><Relationship Id="rId15" Type="http://schemas.openxmlformats.org/officeDocument/2006/relationships/image" Target="../media/image44.png"/><Relationship Id="rId23" Type="http://schemas.openxmlformats.org/officeDocument/2006/relationships/image" Target="../media/image51.png"/><Relationship Id="rId28" Type="http://schemas.openxmlformats.org/officeDocument/2006/relationships/image" Target="../media/image59.png"/><Relationship Id="rId36" Type="http://schemas.openxmlformats.org/officeDocument/2006/relationships/image" Target="../media/image64.png"/><Relationship Id="rId10" Type="http://schemas.openxmlformats.org/officeDocument/2006/relationships/image" Target="../media/image39.png"/><Relationship Id="rId19" Type="http://schemas.openxmlformats.org/officeDocument/2006/relationships/image" Target="../media/image48.png"/><Relationship Id="rId31" Type="http://schemas.openxmlformats.org/officeDocument/2006/relationships/image" Target="../media/image62.png"/><Relationship Id="rId4" Type="http://schemas.openxmlformats.org/officeDocument/2006/relationships/image" Target="../media/image33.png"/><Relationship Id="rId9" Type="http://schemas.openxmlformats.org/officeDocument/2006/relationships/image" Target="../media/image38.png"/><Relationship Id="rId14" Type="http://schemas.openxmlformats.org/officeDocument/2006/relationships/image" Target="../media/image43.png"/><Relationship Id="rId22" Type="http://schemas.openxmlformats.org/officeDocument/2006/relationships/image" Target="../media/image50.png"/><Relationship Id="rId27" Type="http://schemas.openxmlformats.org/officeDocument/2006/relationships/image" Target="../media/image58.png"/><Relationship Id="rId30" Type="http://schemas.openxmlformats.org/officeDocument/2006/relationships/image" Target="../media/image61.png"/><Relationship Id="rId35" Type="http://schemas.openxmlformats.org/officeDocument/2006/relationships/image" Target="../media/image510.png"/><Relationship Id="rId8" Type="http://schemas.openxmlformats.org/officeDocument/2006/relationships/image" Target="../media/image37.png"/><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2.png"/><Relationship Id="rId5" Type="http://schemas.openxmlformats.org/officeDocument/2006/relationships/image" Target="../media/image611.png"/><Relationship Id="rId10" Type="http://schemas.openxmlformats.org/officeDocument/2006/relationships/image" Target="../media/image71.png"/><Relationship Id="rId9" Type="http://schemas.openxmlformats.org/officeDocument/2006/relationships/image" Target="../media/image70.png"/></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1.png"/><Relationship Id="rId3" Type="http://schemas.openxmlformats.org/officeDocument/2006/relationships/image" Target="../media/image73.png"/><Relationship Id="rId7" Type="http://schemas.openxmlformats.org/officeDocument/2006/relationships/image" Target="../media/image76.svg"/><Relationship Id="rId12" Type="http://schemas.openxmlformats.org/officeDocument/2006/relationships/hyperlink" Target="https://www.aclweb.org/anthology/W16-1617.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690.png"/><Relationship Id="rId10" Type="http://schemas.openxmlformats.org/officeDocument/2006/relationships/image" Target="../media/image79.png"/><Relationship Id="rId4" Type="http://schemas.openxmlformats.org/officeDocument/2006/relationships/image" Target="../media/image74.png"/><Relationship Id="rId9" Type="http://schemas.openxmlformats.org/officeDocument/2006/relationships/image" Target="../media/image78.png"/><Relationship Id="rId14" Type="http://schemas.openxmlformats.org/officeDocument/2006/relationships/image" Target="../media/image8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84.png"/><Relationship Id="rId13" Type="http://schemas.openxmlformats.org/officeDocument/2006/relationships/image" Target="../media/image89.png"/><Relationship Id="rId3" Type="http://schemas.openxmlformats.org/officeDocument/2006/relationships/image" Target="../media/image811.png"/><Relationship Id="rId7" Type="http://schemas.openxmlformats.org/officeDocument/2006/relationships/image" Target="../media/image83.png"/><Relationship Id="rId12" Type="http://schemas.openxmlformats.org/officeDocument/2006/relationships/image" Target="../media/image88.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821.png"/><Relationship Id="rId11" Type="http://schemas.openxmlformats.org/officeDocument/2006/relationships/image" Target="../media/image87.png"/><Relationship Id="rId5" Type="http://schemas.openxmlformats.org/officeDocument/2006/relationships/image" Target="../media/image69.png"/><Relationship Id="rId10" Type="http://schemas.openxmlformats.org/officeDocument/2006/relationships/image" Target="../media/image86.png"/><Relationship Id="rId4" Type="http://schemas.openxmlformats.org/officeDocument/2006/relationships/image" Target="../media/image770.png"/><Relationship Id="rId9" Type="http://schemas.openxmlformats.org/officeDocument/2006/relationships/image" Target="../media/image8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hyperlink" Target="https://www.aclweb.org/anthology/S10-1006.pdf" TargetMode="External"/><Relationship Id="rId4" Type="http://schemas.openxmlformats.org/officeDocument/2006/relationships/hyperlink" Target="https://nlp.stanford.edu/pubs/zhang2017tacred.pdf" TargetMode="External"/></Relationships>
</file>

<file path=ppt/slides/_rels/slide23.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850.png"/></Relationships>
</file>

<file path=ppt/slides/_rels/slide24.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l.acm.org/doi/fullHtml/10.1145/3366423.3380282#BibPLXBIB0004" TargetMode="External"/><Relationship Id="rId7" Type="http://schemas.openxmlformats.org/officeDocument/2006/relationships/hyperlink" Target="https://dl.acm.org/doi/fullHtml/10.1145/3366423.3380282#BibPLXBIB0017"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70.png"/><Relationship Id="rId5" Type="http://schemas.openxmlformats.org/officeDocument/2006/relationships/hyperlink" Target="https://dl.acm.org/doi/fullHtml/10.1145/3366423.3380282#BibPLXBIB0004" TargetMode="External"/><Relationship Id="rId4" Type="http://schemas.openxmlformats.org/officeDocument/2006/relationships/hyperlink" Target="https://dl.acm.org/doi/fullHtml/10.1145/3366423.3380282#BibPLXBIB0017"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890.png"/><Relationship Id="rId3" Type="http://schemas.openxmlformats.org/officeDocument/2006/relationships/image" Target="../media/image880.png"/><Relationship Id="rId7" Type="http://schemas.openxmlformats.org/officeDocument/2006/relationships/hyperlink" Target="https://dl.acm.org/doi/fullHtml/10.1145/3366423.3380282#BibPLXBIB0036"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dl.acm.org/doi/fullHtml/10.1145/3366423.3380282#BibPLXBIB0025" TargetMode="External"/><Relationship Id="rId11" Type="http://schemas.openxmlformats.org/officeDocument/2006/relationships/image" Target="../media/image90.png"/><Relationship Id="rId5" Type="http://schemas.openxmlformats.org/officeDocument/2006/relationships/hyperlink" Target="https://dl.acm.org/doi/fullHtml/10.1145/3366423.3380282#BibPLXBIB0038" TargetMode="External"/><Relationship Id="rId10" Type="http://schemas.openxmlformats.org/officeDocument/2006/relationships/hyperlink" Target="https://dl.acm.org/doi/fullHtml/10.1145/3366423.3380282#BibPLXBIB0025" TargetMode="External"/><Relationship Id="rId4" Type="http://schemas.openxmlformats.org/officeDocument/2006/relationships/hyperlink" Target="https://dl.acm.org/doi/fullHtml/10.1145/3366423.3380282#BibPLXBIB0036" TargetMode="External"/><Relationship Id="rId9" Type="http://schemas.openxmlformats.org/officeDocument/2006/relationships/hyperlink" Target="https://dl.acm.org/doi/fullHtml/10.1145/3366423.3380282#BibPLXBIB0038" TargetMode="External"/></Relationships>
</file>

<file path=ppt/slides/_rels/slide28.xml.rels><?xml version="1.0" encoding="UTF-8" standalone="yes"?>
<Relationships xmlns="http://schemas.openxmlformats.org/package/2006/relationships"><Relationship Id="rId8" Type="http://schemas.openxmlformats.org/officeDocument/2006/relationships/image" Target="../media/image831.png"/><Relationship Id="rId3" Type="http://schemas.openxmlformats.org/officeDocument/2006/relationships/image" Target="../media/image91.png"/><Relationship Id="rId7" Type="http://schemas.openxmlformats.org/officeDocument/2006/relationships/hyperlink" Target="https://dl.acm.org/doi/fullHtml/10.1145/3366423.3380282#BibPLXBIB0031" TargetMode="External"/><Relationship Id="rId12" Type="http://schemas.openxmlformats.org/officeDocument/2006/relationships/hyperlink" Target="https://dl.acm.org/doi/fullHtml/10.1145/3366423.3380282#BibPLXBIB003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dl.acm.org/doi/fullHtml/10.1145/3366423.3380282#BibPLXBIB0018" TargetMode="External"/><Relationship Id="rId11" Type="http://schemas.openxmlformats.org/officeDocument/2006/relationships/hyperlink" Target="https://dl.acm.org/doi/fullHtml/10.1145/3366423.3380282#BibPLXBIB0018" TargetMode="External"/><Relationship Id="rId5" Type="http://schemas.openxmlformats.org/officeDocument/2006/relationships/hyperlink" Target="https://dl.acm.org/doi/fullHtml/10.1145/3366423.3380282#BibPLXBIB0026" TargetMode="External"/><Relationship Id="rId10" Type="http://schemas.openxmlformats.org/officeDocument/2006/relationships/hyperlink" Target="https://dl.acm.org/doi/fullHtml/10.1145/3366423.3380282#BibPLXBIB0026" TargetMode="External"/><Relationship Id="rId4" Type="http://schemas.openxmlformats.org/officeDocument/2006/relationships/hyperlink" Target="https://dl.acm.org/doi/fullHtml/10.1145/3366423.3380282#BibPLXBIB0016" TargetMode="External"/><Relationship Id="rId9" Type="http://schemas.openxmlformats.org/officeDocument/2006/relationships/hyperlink" Target="https://dl.acm.org/doi/fullHtml/10.1145/3366423.3380282#BibPLXBIB0016"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dl.acm.org/doi/fullHtml/10.1145/3366423.3380282#BibPLXBIB0016" TargetMode="External"/><Relationship Id="rId13" Type="http://schemas.openxmlformats.org/officeDocument/2006/relationships/image" Target="../media/image93.png"/><Relationship Id="rId18" Type="http://schemas.openxmlformats.org/officeDocument/2006/relationships/hyperlink" Target="https://dl.acm.org/doi/fullHtml/10.1145/3366423.3380282#BibPLXBIB0016" TargetMode="External"/><Relationship Id="rId3" Type="http://schemas.openxmlformats.org/officeDocument/2006/relationships/hyperlink" Target="https://dl.acm.org/doi/fullHtml/10.1145/3366423.3380282#BibPLXBIB0004" TargetMode="External"/><Relationship Id="rId21" Type="http://schemas.openxmlformats.org/officeDocument/2006/relationships/hyperlink" Target="https://dl.acm.org/doi/fullHtml/10.1145/3366423.3380282#BibPLXBIB0018" TargetMode="External"/><Relationship Id="rId7" Type="http://schemas.openxmlformats.org/officeDocument/2006/relationships/hyperlink" Target="https://dl.acm.org/doi/fullHtml/10.1145/3366423.3380282#BibPLXBIB0025" TargetMode="External"/><Relationship Id="rId12" Type="http://schemas.openxmlformats.org/officeDocument/2006/relationships/hyperlink" Target="https://dl.acm.org/doi/fullHtml/10.1145/3366423.3380282#BibPLXBIB0004" TargetMode="External"/><Relationship Id="rId17" Type="http://schemas.openxmlformats.org/officeDocument/2006/relationships/hyperlink" Target="https://dl.acm.org/doi/fullHtml/10.1145/3366423.3380282#BibPLXBIB0025" TargetMode="External"/><Relationship Id="rId2" Type="http://schemas.openxmlformats.org/officeDocument/2006/relationships/notesSlide" Target="../notesSlides/notesSlide28.xml"/><Relationship Id="rId16" Type="http://schemas.openxmlformats.org/officeDocument/2006/relationships/hyperlink" Target="https://dl.acm.org/doi/fullHtml/10.1145/3366423.3380282#BibPLXBIB0038" TargetMode="External"/><Relationship Id="rId20" Type="http://schemas.openxmlformats.org/officeDocument/2006/relationships/hyperlink" Target="https://dl.acm.org/doi/fullHtml/10.1145/3366423.3380282#BibPLXBIB0031" TargetMode="External"/><Relationship Id="rId1" Type="http://schemas.openxmlformats.org/officeDocument/2006/relationships/slideLayout" Target="../slideLayouts/slideLayout2.xml"/><Relationship Id="rId6" Type="http://schemas.openxmlformats.org/officeDocument/2006/relationships/hyperlink" Target="https://dl.acm.org/doi/fullHtml/10.1145/3366423.3380282#BibPLXBIB0038" TargetMode="External"/><Relationship Id="rId11" Type="http://schemas.openxmlformats.org/officeDocument/2006/relationships/hyperlink" Target="https://dl.acm.org/doi/fullHtml/10.1145/3366423.3380282#BibPLXBIB0018" TargetMode="External"/><Relationship Id="rId5" Type="http://schemas.openxmlformats.org/officeDocument/2006/relationships/hyperlink" Target="https://dl.acm.org/doi/fullHtml/10.1145/3366423.3380282#BibPLXBIB0036" TargetMode="External"/><Relationship Id="rId15" Type="http://schemas.openxmlformats.org/officeDocument/2006/relationships/hyperlink" Target="https://dl.acm.org/doi/fullHtml/10.1145/3366423.3380282#BibPLXBIB0036" TargetMode="External"/><Relationship Id="rId10" Type="http://schemas.openxmlformats.org/officeDocument/2006/relationships/hyperlink" Target="https://dl.acm.org/doi/fullHtml/10.1145/3366423.3380282#BibPLXBIB0031" TargetMode="External"/><Relationship Id="rId19" Type="http://schemas.openxmlformats.org/officeDocument/2006/relationships/hyperlink" Target="https://dl.acm.org/doi/fullHtml/10.1145/3366423.3380282#BibPLXBIB0026" TargetMode="External"/><Relationship Id="rId4" Type="http://schemas.openxmlformats.org/officeDocument/2006/relationships/hyperlink" Target="https://dl.acm.org/doi/fullHtml/10.1145/3366423.3380282#BibPLXBIB0017" TargetMode="External"/><Relationship Id="rId9" Type="http://schemas.openxmlformats.org/officeDocument/2006/relationships/hyperlink" Target="https://dl.acm.org/doi/fullHtml/10.1145/3366423.3380282#BibPLXBIB0026" TargetMode="External"/><Relationship Id="rId14" Type="http://schemas.openxmlformats.org/officeDocument/2006/relationships/hyperlink" Target="https://dl.acm.org/doi/fullHtml/10.1145/3366423.3380282#BibPLXBIB0017"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920.png"/></Relationships>
</file>

<file path=ppt/slides/_rels/slide3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10.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2800" dirty="0"/>
              <a:t>NERO A Neural Rule Grounding Framework for Label-Efficient Relation Extraction</a:t>
            </a:r>
            <a:endParaRPr lang="zh-TW" altLang="en-US" sz="2800" dirty="0"/>
          </a:p>
        </p:txBody>
      </p:sp>
      <p:sp>
        <p:nvSpPr>
          <p:cNvPr id="4" name="副標題 2"/>
          <p:cNvSpPr txBox="1">
            <a:spLocks/>
          </p:cNvSpPr>
          <p:nvPr/>
        </p:nvSpPr>
        <p:spPr>
          <a:xfrm>
            <a:off x="1331640" y="5805264"/>
            <a:ext cx="6858000" cy="533400"/>
          </a:xfrm>
          <a:prstGeom prst="rect">
            <a:avLst/>
          </a:prstGeom>
        </p:spPr>
        <p:txBody>
          <a:bodyPr vert="horz">
            <a:normAutofit/>
          </a:bodyPr>
          <a:lstStyle/>
          <a:p>
            <a:pPr marL="0" marR="0" lvl="0" indent="0" algn="ctr" defTabSz="914400" rtl="0" eaLnBrk="1" fontAlgn="auto" latinLnBrk="0" hangingPunct="1">
              <a:lnSpc>
                <a:spcPct val="100000"/>
              </a:lnSpc>
              <a:spcBef>
                <a:spcPts val="600"/>
              </a:spcBef>
              <a:spcAft>
                <a:spcPts val="0"/>
              </a:spcAft>
              <a:buClr>
                <a:schemeClr val="accent1"/>
              </a:buClr>
              <a:buSzPct val="76000"/>
              <a:buFont typeface="Wingdings 3"/>
              <a:buNone/>
              <a:tabLst/>
              <a:defRPr/>
            </a:pPr>
            <a:endParaRPr lang="zh-TW" altLang="en-US" sz="2000" dirty="0">
              <a:solidFill>
                <a:schemeClr val="tx2"/>
              </a:solidFill>
              <a:latin typeface="+mj-lt"/>
              <a:ea typeface="+mj-ea"/>
              <a:cs typeface="+mj-cs"/>
            </a:endParaRPr>
          </a:p>
        </p:txBody>
      </p:sp>
      <p:sp>
        <p:nvSpPr>
          <p:cNvPr id="5" name="投影片編號版面配置區 4"/>
          <p:cNvSpPr>
            <a:spLocks noGrp="1"/>
          </p:cNvSpPr>
          <p:nvPr>
            <p:ph type="sldNum" sz="quarter" idx="12"/>
          </p:nvPr>
        </p:nvSpPr>
        <p:spPr/>
        <p:txBody>
          <a:bodyPr/>
          <a:lstStyle/>
          <a:p>
            <a:fld id="{73DA0BB7-265A-403C-9275-D587AB510EDC}" type="slidenum">
              <a:rPr lang="zh-TW" altLang="en-US" smtClean="0"/>
              <a:pPr/>
              <a:t>1</a:t>
            </a:fld>
            <a:endParaRPr lang="zh-TW" altLang="en-US"/>
          </a:p>
        </p:txBody>
      </p:sp>
      <p:sp>
        <p:nvSpPr>
          <p:cNvPr id="6" name="副標題 2"/>
          <p:cNvSpPr txBox="1">
            <a:spLocks/>
          </p:cNvSpPr>
          <p:nvPr/>
        </p:nvSpPr>
        <p:spPr>
          <a:xfrm>
            <a:off x="1183200" y="5124450"/>
            <a:ext cx="7218040" cy="533400"/>
          </a:xfrm>
          <a:prstGeom prst="rect">
            <a:avLst/>
          </a:prstGeom>
        </p:spPr>
        <p:txBody>
          <a:bodyPr vert="horz">
            <a:noAutofit/>
          </a:bodyPr>
          <a:lstStyle/>
          <a:p>
            <a:r>
              <a:rPr lang="en-US" altLang="zh-TW" dirty="0" err="1"/>
              <a:t>Wenxuan</a:t>
            </a:r>
            <a:r>
              <a:rPr lang="en-US" altLang="zh-TW" dirty="0"/>
              <a:t> Zhou, </a:t>
            </a:r>
            <a:r>
              <a:rPr lang="en-US" altLang="zh-TW" dirty="0" err="1"/>
              <a:t>Hongtao</a:t>
            </a:r>
            <a:r>
              <a:rPr lang="en-US" altLang="zh-TW" dirty="0"/>
              <a:t> Lin, Bill </a:t>
            </a:r>
            <a:r>
              <a:rPr lang="en-US" altLang="zh-TW" dirty="0" err="1"/>
              <a:t>Yuchen</a:t>
            </a:r>
            <a:r>
              <a:rPr lang="en-US" altLang="zh-TW" dirty="0"/>
              <a:t> Lin, </a:t>
            </a:r>
            <a:r>
              <a:rPr lang="en-US" altLang="zh-TW" dirty="0" err="1"/>
              <a:t>Ziqi</a:t>
            </a:r>
            <a:r>
              <a:rPr lang="en-US" altLang="zh-TW" dirty="0"/>
              <a:t> Wang, </a:t>
            </a:r>
            <a:r>
              <a:rPr lang="en-US" altLang="zh-TW" dirty="0" err="1"/>
              <a:t>Junyi</a:t>
            </a:r>
            <a:r>
              <a:rPr lang="en-US" altLang="zh-TW" dirty="0"/>
              <a:t> Du, Leonardo Neves, Xiang Ren</a:t>
            </a:r>
            <a:r>
              <a:rPr lang="zh-TW" altLang="en-US" dirty="0"/>
              <a:t> </a:t>
            </a:r>
            <a:r>
              <a:rPr lang="en-US" altLang="zh-TW" dirty="0"/>
              <a:t>WWW 2020</a:t>
            </a:r>
            <a:endParaRPr lang="en-US" altLang="zh-TW" sz="1600" dirty="0"/>
          </a:p>
        </p:txBody>
      </p:sp>
      <p:pic>
        <p:nvPicPr>
          <p:cNvPr id="8" name="圖片 7">
            <a:extLst>
              <a:ext uri="{FF2B5EF4-FFF2-40B4-BE49-F238E27FC236}">
                <a16:creationId xmlns:a16="http://schemas.microsoft.com/office/drawing/2014/main" id="{16713E57-ACEF-4814-836A-A4574C0FCD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3500" y="1122423"/>
            <a:ext cx="8037000" cy="1793380"/>
          </a:xfrm>
          <a:prstGeom prst="rect">
            <a:avLst/>
          </a:prstGeom>
        </p:spPr>
      </p:pic>
      <p:sp>
        <p:nvSpPr>
          <p:cNvPr id="7" name="文字方塊 6">
            <a:extLst>
              <a:ext uri="{FF2B5EF4-FFF2-40B4-BE49-F238E27FC236}">
                <a16:creationId xmlns:a16="http://schemas.microsoft.com/office/drawing/2014/main" id="{364DA728-2F70-4FDF-B52C-0057EC9C48DA}"/>
              </a:ext>
            </a:extLst>
          </p:cNvPr>
          <p:cNvSpPr txBox="1"/>
          <p:nvPr/>
        </p:nvSpPr>
        <p:spPr>
          <a:xfrm>
            <a:off x="5304896" y="807970"/>
            <a:ext cx="2651480" cy="369332"/>
          </a:xfrm>
          <a:prstGeom prst="rect">
            <a:avLst/>
          </a:prstGeom>
          <a:noFill/>
        </p:spPr>
        <p:txBody>
          <a:bodyPr wrap="square" rtlCol="0">
            <a:spAutoFit/>
          </a:bodyPr>
          <a:lstStyle/>
          <a:p>
            <a:r>
              <a:rPr lang="en-US" altLang="zh-TW" b="1" dirty="0"/>
              <a:t>Soft rule matcher (SRM)</a:t>
            </a:r>
          </a:p>
        </p:txBody>
      </p:sp>
      <p:sp>
        <p:nvSpPr>
          <p:cNvPr id="9" name="文字方塊 8">
            <a:extLst>
              <a:ext uri="{FF2B5EF4-FFF2-40B4-BE49-F238E27FC236}">
                <a16:creationId xmlns:a16="http://schemas.microsoft.com/office/drawing/2014/main" id="{5FDEE346-0CDC-468B-B1D9-B0A7C1739A24}"/>
              </a:ext>
            </a:extLst>
          </p:cNvPr>
          <p:cNvSpPr txBox="1"/>
          <p:nvPr/>
        </p:nvSpPr>
        <p:spPr>
          <a:xfrm>
            <a:off x="6482243" y="2847003"/>
            <a:ext cx="2651480" cy="369332"/>
          </a:xfrm>
          <a:prstGeom prst="rect">
            <a:avLst/>
          </a:prstGeom>
          <a:noFill/>
        </p:spPr>
        <p:txBody>
          <a:bodyPr wrap="square" rtlCol="0">
            <a:spAutoFit/>
          </a:bodyPr>
          <a:lstStyle/>
          <a:p>
            <a:r>
              <a:rPr lang="en-US" altLang="zh-TW" b="1" dirty="0"/>
              <a:t>Joint parameter learning</a:t>
            </a:r>
          </a:p>
        </p:txBody>
      </p:sp>
      <mc:AlternateContent xmlns:mc="http://schemas.openxmlformats.org/markup-compatibility/2006" xmlns:a14="http://schemas.microsoft.com/office/drawing/2010/main">
        <mc:Choice Requires="a14">
          <p:sp>
            <p:nvSpPr>
              <p:cNvPr id="10" name="TextBox 63">
                <a:extLst>
                  <a:ext uri="{FF2B5EF4-FFF2-40B4-BE49-F238E27FC236}">
                    <a16:creationId xmlns:a16="http://schemas.microsoft.com/office/drawing/2014/main" id="{FB9919B5-534D-4014-96A6-B2B99990E394}"/>
                  </a:ext>
                </a:extLst>
              </p:cNvPr>
              <p:cNvSpPr txBox="1"/>
              <p:nvPr/>
            </p:nvSpPr>
            <p:spPr>
              <a:xfrm>
                <a:off x="2195736" y="3246022"/>
                <a:ext cx="6858000" cy="307777"/>
              </a:xfrm>
              <a:prstGeom prst="rect">
                <a:avLst/>
              </a:prstGeom>
              <a:solidFill>
                <a:srgbClr val="FCE6D8"/>
              </a:solidFill>
            </p:spPr>
            <p:txBody>
              <a:bodyPr wrap="square" rtlCol="0">
                <a:spAutoFit/>
              </a:bodyPr>
              <a:lstStyle/>
              <a:p>
                <a14:m>
                  <m:oMath xmlns:m="http://schemas.openxmlformats.org/officeDocument/2006/math">
                    <m:r>
                      <a:rPr lang="en-US" sz="1400" i="1" smtClean="0">
                        <a:solidFill>
                          <a:prstClr val="black"/>
                        </a:solidFill>
                        <a:latin typeface="Cambria Math" panose="02040503050406030204" pitchFamily="18" charset="0"/>
                      </a:rPr>
                      <m:t>𝐿</m:t>
                    </m:r>
                    <m:d>
                      <m:dPr>
                        <m:ctrlPr>
                          <a:rPr lang="en-US" sz="1400" b="0" i="1" smtClean="0">
                            <a:solidFill>
                              <a:prstClr val="black"/>
                            </a:solidFill>
                            <a:latin typeface="Cambria Math" panose="02040503050406030204" pitchFamily="18" charset="0"/>
                          </a:rPr>
                        </m:ctrlPr>
                      </m:dPr>
                      <m:e>
                        <m:sSub>
                          <m:sSubPr>
                            <m:ctrlPr>
                              <a:rPr lang="en-US" altLang="zh-TW" sz="1400" b="0" i="1" smtClean="0">
                                <a:solidFill>
                                  <a:prstClr val="black"/>
                                </a:solidFill>
                                <a:latin typeface="Cambria Math" panose="02040503050406030204" pitchFamily="18" charset="0"/>
                              </a:rPr>
                            </m:ctrlPr>
                          </m:sSubPr>
                          <m:e>
                            <m:r>
                              <a:rPr lang="zh-TW" altLang="en-US" sz="1400" b="0" i="1" smtClean="0">
                                <a:solidFill>
                                  <a:prstClr val="black"/>
                                </a:solidFill>
                                <a:latin typeface="Cambria Math" panose="02040503050406030204" pitchFamily="18" charset="0"/>
                              </a:rPr>
                              <m:t>𝜃</m:t>
                            </m:r>
                          </m:e>
                          <m:sub>
                            <m:r>
                              <a:rPr lang="en-US" altLang="zh-TW" sz="1400" b="0" i="1" smtClean="0">
                                <a:solidFill>
                                  <a:prstClr val="black"/>
                                </a:solidFill>
                                <a:latin typeface="Cambria Math" panose="02040503050406030204" pitchFamily="18" charset="0"/>
                              </a:rPr>
                              <m:t>𝑅𝐶</m:t>
                            </m:r>
                          </m:sub>
                        </m:sSub>
                        <m:r>
                          <a:rPr lang="en-US" altLang="zh-TW" sz="1400" b="0" i="1" smtClean="0">
                            <a:solidFill>
                              <a:prstClr val="black"/>
                            </a:solidFill>
                            <a:latin typeface="Cambria Math" panose="02040503050406030204" pitchFamily="18" charset="0"/>
                          </a:rPr>
                          <m:t>, </m:t>
                        </m:r>
                        <m:sSub>
                          <m:sSubPr>
                            <m:ctrlPr>
                              <a:rPr lang="en-US" altLang="zh-TW" sz="1400" i="1">
                                <a:solidFill>
                                  <a:prstClr val="black"/>
                                </a:solidFill>
                                <a:latin typeface="Cambria Math" panose="02040503050406030204" pitchFamily="18" charset="0"/>
                              </a:rPr>
                            </m:ctrlPr>
                          </m:sSubPr>
                          <m:e>
                            <m:r>
                              <a:rPr lang="zh-TW" altLang="en-US" sz="1400" i="1">
                                <a:solidFill>
                                  <a:prstClr val="black"/>
                                </a:solidFill>
                                <a:latin typeface="Cambria Math" panose="02040503050406030204" pitchFamily="18" charset="0"/>
                              </a:rPr>
                              <m:t>𝜃</m:t>
                            </m:r>
                          </m:e>
                          <m:sub>
                            <m:r>
                              <a:rPr lang="en-US" altLang="zh-TW" sz="1400" b="0" i="1" smtClean="0">
                                <a:solidFill>
                                  <a:prstClr val="black"/>
                                </a:solidFill>
                                <a:latin typeface="Cambria Math" panose="02040503050406030204" pitchFamily="18" charset="0"/>
                              </a:rPr>
                              <m:t>𝑆𝑅𝑀</m:t>
                            </m:r>
                          </m:sub>
                        </m:sSub>
                      </m:e>
                    </m:d>
                    <m:r>
                      <a:rPr lang="en-US" sz="1400" i="1" smtClean="0">
                        <a:solidFill>
                          <a:prstClr val="black"/>
                        </a:solidFill>
                        <a:latin typeface="Cambria Math" panose="02040503050406030204" pitchFamily="18" charset="0"/>
                      </a:rPr>
                      <m:t>=</m:t>
                    </m:r>
                    <m:sSub>
                      <m:sSubPr>
                        <m:ctrlPr>
                          <a:rPr lang="en-US" sz="1400" i="1" smtClean="0">
                            <a:solidFill>
                              <a:srgbClr val="00B050"/>
                            </a:solidFill>
                            <a:latin typeface="Cambria Math" panose="02040503050406030204" pitchFamily="18" charset="0"/>
                          </a:rPr>
                        </m:ctrlPr>
                      </m:sSubPr>
                      <m:e>
                        <m:r>
                          <a:rPr lang="en-US" sz="1400" i="1" smtClean="0">
                            <a:solidFill>
                              <a:srgbClr val="00B050"/>
                            </a:solidFill>
                            <a:latin typeface="Cambria Math" panose="02040503050406030204" pitchFamily="18" charset="0"/>
                          </a:rPr>
                          <m:t>𝐿</m:t>
                        </m:r>
                      </m:e>
                      <m:sub>
                        <m:r>
                          <a:rPr lang="en-US" sz="1400" i="1" smtClean="0">
                            <a:solidFill>
                              <a:srgbClr val="00B050"/>
                            </a:solidFill>
                            <a:latin typeface="Cambria Math" panose="02040503050406030204" pitchFamily="18" charset="0"/>
                          </a:rPr>
                          <m:t>𝑚𝑎𝑡𝑐h𝑒𝑑</m:t>
                        </m:r>
                      </m:sub>
                    </m:sSub>
                    <m:d>
                      <m:dPr>
                        <m:ctrlPr>
                          <a:rPr lang="en-US" altLang="zh-TW" sz="1400" i="1" smtClean="0">
                            <a:solidFill>
                              <a:srgbClr val="00B050"/>
                            </a:solidFill>
                            <a:latin typeface="Cambria Math" panose="02040503050406030204" pitchFamily="18" charset="0"/>
                          </a:rPr>
                        </m:ctrlPr>
                      </m:dPr>
                      <m:e>
                        <m:sSub>
                          <m:sSubPr>
                            <m:ctrlPr>
                              <a:rPr lang="en-US" altLang="zh-TW" sz="1400" i="1">
                                <a:solidFill>
                                  <a:srgbClr val="00B050"/>
                                </a:solidFill>
                                <a:latin typeface="Cambria Math" panose="02040503050406030204" pitchFamily="18" charset="0"/>
                              </a:rPr>
                            </m:ctrlPr>
                          </m:sSubPr>
                          <m:e>
                            <m:r>
                              <a:rPr lang="zh-TW" altLang="en-US" sz="1400" i="1">
                                <a:solidFill>
                                  <a:srgbClr val="00B050"/>
                                </a:solidFill>
                                <a:latin typeface="Cambria Math" panose="02040503050406030204" pitchFamily="18" charset="0"/>
                              </a:rPr>
                              <m:t>𝜃</m:t>
                            </m:r>
                          </m:e>
                          <m:sub>
                            <m:r>
                              <a:rPr lang="en-US" altLang="zh-TW" sz="1400" i="1">
                                <a:solidFill>
                                  <a:srgbClr val="00B050"/>
                                </a:solidFill>
                                <a:latin typeface="Cambria Math" panose="02040503050406030204" pitchFamily="18" charset="0"/>
                              </a:rPr>
                              <m:t>𝑅𝐶</m:t>
                            </m:r>
                          </m:sub>
                        </m:sSub>
                      </m:e>
                    </m:d>
                    <m:r>
                      <a:rPr lang="en-US" sz="1400" i="1" smtClean="0">
                        <a:solidFill>
                          <a:prstClr val="black"/>
                        </a:solidFill>
                        <a:latin typeface="Cambria Math" panose="02040503050406030204" pitchFamily="18" charset="0"/>
                      </a:rPr>
                      <m:t>+</m:t>
                    </m:r>
                    <m:r>
                      <a:rPr lang="en-US" sz="1400" i="1" smtClean="0">
                        <a:solidFill>
                          <a:prstClr val="black"/>
                        </a:solidFill>
                        <a:latin typeface="Cambria Math" panose="02040503050406030204" pitchFamily="18" charset="0"/>
                      </a:rPr>
                      <m:t>𝛼</m:t>
                    </m:r>
                    <m:r>
                      <a:rPr lang="en-US" sz="1400" i="1" smtClean="0">
                        <a:solidFill>
                          <a:prstClr val="black"/>
                        </a:solidFill>
                        <a:latin typeface="Cambria Math" panose="02040503050406030204" pitchFamily="18" charset="0"/>
                      </a:rPr>
                      <m:t>⋅</m:t>
                    </m:r>
                    <m:sSub>
                      <m:sSubPr>
                        <m:ctrlPr>
                          <a:rPr lang="en-US" altLang="zh-TW" sz="1400" i="1">
                            <a:solidFill>
                              <a:srgbClr val="0070C0"/>
                            </a:solidFill>
                            <a:latin typeface="Cambria Math" panose="02040503050406030204" pitchFamily="18" charset="0"/>
                          </a:rPr>
                        </m:ctrlPr>
                      </m:sSubPr>
                      <m:e>
                        <m:r>
                          <a:rPr lang="en-US" altLang="zh-TW" sz="1400" i="1">
                            <a:solidFill>
                              <a:srgbClr val="0070C0"/>
                            </a:solidFill>
                            <a:latin typeface="Cambria Math" panose="02040503050406030204" pitchFamily="18" charset="0"/>
                          </a:rPr>
                          <m:t>𝐿</m:t>
                        </m:r>
                      </m:e>
                      <m:sub>
                        <m:r>
                          <a:rPr lang="en-US" altLang="zh-TW" sz="1400" i="1">
                            <a:solidFill>
                              <a:srgbClr val="0070C0"/>
                            </a:solidFill>
                            <a:latin typeface="Cambria Math" panose="02040503050406030204" pitchFamily="18" charset="0"/>
                          </a:rPr>
                          <m:t>𝑟𝑢𝑙𝑒𝑠</m:t>
                        </m:r>
                      </m:sub>
                    </m:sSub>
                    <m:d>
                      <m:dPr>
                        <m:ctrlPr>
                          <a:rPr lang="en-US" altLang="zh-TW" sz="1400" i="1">
                            <a:solidFill>
                              <a:srgbClr val="0070C0"/>
                            </a:solidFill>
                            <a:latin typeface="Cambria Math" panose="02040503050406030204" pitchFamily="18" charset="0"/>
                          </a:rPr>
                        </m:ctrlPr>
                      </m:dPr>
                      <m:e>
                        <m:sSub>
                          <m:sSubPr>
                            <m:ctrlPr>
                              <a:rPr lang="en-US" altLang="zh-TW" sz="1400" i="1">
                                <a:solidFill>
                                  <a:srgbClr val="0070C0"/>
                                </a:solidFill>
                                <a:latin typeface="Cambria Math" panose="02040503050406030204" pitchFamily="18" charset="0"/>
                              </a:rPr>
                            </m:ctrlPr>
                          </m:sSubPr>
                          <m:e>
                            <m:r>
                              <a:rPr lang="zh-TW" altLang="en-US" sz="1400" i="1">
                                <a:solidFill>
                                  <a:srgbClr val="0070C0"/>
                                </a:solidFill>
                                <a:latin typeface="Cambria Math" panose="02040503050406030204" pitchFamily="18" charset="0"/>
                              </a:rPr>
                              <m:t>𝜃</m:t>
                            </m:r>
                          </m:e>
                          <m:sub>
                            <m:r>
                              <a:rPr lang="en-US" altLang="zh-TW" sz="1400" i="1">
                                <a:solidFill>
                                  <a:srgbClr val="0070C0"/>
                                </a:solidFill>
                                <a:latin typeface="Cambria Math" panose="02040503050406030204" pitchFamily="18" charset="0"/>
                              </a:rPr>
                              <m:t>𝑅𝐶</m:t>
                            </m:r>
                          </m:sub>
                        </m:sSub>
                      </m:e>
                    </m:d>
                    <m:r>
                      <a:rPr lang="en-US" sz="1400" i="1" smtClean="0">
                        <a:solidFill>
                          <a:prstClr val="black"/>
                        </a:solidFill>
                        <a:latin typeface="Cambria Math" panose="02040503050406030204" pitchFamily="18" charset="0"/>
                      </a:rPr>
                      <m:t>+</m:t>
                    </m:r>
                    <m:r>
                      <a:rPr lang="en-US" sz="1400" i="1" smtClean="0">
                        <a:solidFill>
                          <a:prstClr val="black"/>
                        </a:solidFill>
                        <a:latin typeface="Cambria Math" panose="02040503050406030204" pitchFamily="18" charset="0"/>
                      </a:rPr>
                      <m:t>𝛽</m:t>
                    </m:r>
                    <m:r>
                      <a:rPr lang="en-US" sz="1400" i="1" smtClean="0">
                        <a:solidFill>
                          <a:prstClr val="black"/>
                        </a:solidFill>
                        <a:latin typeface="Cambria Math" panose="02040503050406030204" pitchFamily="18" charset="0"/>
                      </a:rPr>
                      <m:t>⋅</m:t>
                    </m:r>
                    <m:sSub>
                      <m:sSubPr>
                        <m:ctrlPr>
                          <a:rPr lang="en-US" altLang="zh-TW" sz="1400" i="1">
                            <a:solidFill>
                              <a:srgbClr val="0070C0"/>
                            </a:solidFill>
                            <a:latin typeface="Cambria Math" panose="02040503050406030204" pitchFamily="18" charset="0"/>
                          </a:rPr>
                        </m:ctrlPr>
                      </m:sSubPr>
                      <m:e>
                        <m:r>
                          <a:rPr lang="en-US" altLang="zh-TW" sz="1400" i="1">
                            <a:solidFill>
                              <a:srgbClr val="0070C0"/>
                            </a:solidFill>
                            <a:latin typeface="Cambria Math" panose="02040503050406030204" pitchFamily="18" charset="0"/>
                          </a:rPr>
                          <m:t>𝐿</m:t>
                        </m:r>
                      </m:e>
                      <m:sub>
                        <m:r>
                          <a:rPr lang="en-US" altLang="zh-TW" sz="1400" i="1">
                            <a:solidFill>
                              <a:srgbClr val="0070C0"/>
                            </a:solidFill>
                            <a:latin typeface="Cambria Math" panose="02040503050406030204" pitchFamily="18" charset="0"/>
                          </a:rPr>
                          <m:t>𝑐𝑙𝑢𝑠</m:t>
                        </m:r>
                      </m:sub>
                    </m:sSub>
                    <m:d>
                      <m:dPr>
                        <m:ctrlPr>
                          <a:rPr lang="en-US" altLang="zh-TW" sz="1400" i="1">
                            <a:solidFill>
                              <a:srgbClr val="0070C0"/>
                            </a:solidFill>
                            <a:latin typeface="Cambria Math" panose="02040503050406030204" pitchFamily="18" charset="0"/>
                          </a:rPr>
                        </m:ctrlPr>
                      </m:dPr>
                      <m:e>
                        <m:sSub>
                          <m:sSubPr>
                            <m:ctrlPr>
                              <a:rPr lang="en-US" altLang="zh-TW" sz="1400" i="1">
                                <a:solidFill>
                                  <a:srgbClr val="0070C0"/>
                                </a:solidFill>
                                <a:latin typeface="Cambria Math" panose="02040503050406030204" pitchFamily="18" charset="0"/>
                              </a:rPr>
                            </m:ctrlPr>
                          </m:sSubPr>
                          <m:e>
                            <m:r>
                              <a:rPr lang="zh-TW" altLang="en-US" sz="1400" i="1">
                                <a:solidFill>
                                  <a:srgbClr val="0070C0"/>
                                </a:solidFill>
                                <a:latin typeface="Cambria Math" panose="02040503050406030204" pitchFamily="18" charset="0"/>
                              </a:rPr>
                              <m:t>𝜃</m:t>
                            </m:r>
                          </m:e>
                          <m:sub>
                            <m:r>
                              <a:rPr lang="en-US" altLang="zh-TW" sz="1400" b="0" i="1" smtClean="0">
                                <a:solidFill>
                                  <a:srgbClr val="0070C0"/>
                                </a:solidFill>
                                <a:latin typeface="Cambria Math" panose="02040503050406030204" pitchFamily="18" charset="0"/>
                              </a:rPr>
                              <m:t>𝑆𝑅𝑀</m:t>
                            </m:r>
                          </m:sub>
                        </m:sSub>
                      </m:e>
                    </m:d>
                    <m:r>
                      <a:rPr lang="en-US" sz="1400" i="1" smtClean="0">
                        <a:solidFill>
                          <a:prstClr val="black"/>
                        </a:solidFill>
                        <a:latin typeface="Cambria Math" panose="02040503050406030204" pitchFamily="18" charset="0"/>
                      </a:rPr>
                      <m:t>+</m:t>
                    </m:r>
                    <m:r>
                      <a:rPr lang="en-US" sz="1400" i="1" smtClean="0">
                        <a:solidFill>
                          <a:prstClr val="black"/>
                        </a:solidFill>
                        <a:latin typeface="Cambria Math" panose="02040503050406030204" pitchFamily="18" charset="0"/>
                      </a:rPr>
                      <m:t>𝛾</m:t>
                    </m:r>
                    <m:r>
                      <a:rPr lang="en-US" sz="1400" i="1" smtClean="0">
                        <a:solidFill>
                          <a:prstClr val="black"/>
                        </a:solidFill>
                        <a:latin typeface="Cambria Math" panose="02040503050406030204" pitchFamily="18" charset="0"/>
                      </a:rPr>
                      <m:t>⋅</m:t>
                    </m:r>
                    <m:sSub>
                      <m:sSubPr>
                        <m:ctrlPr>
                          <a:rPr lang="en-US" altLang="zh-TW" sz="1400" i="1">
                            <a:solidFill>
                              <a:srgbClr val="FF0000"/>
                            </a:solidFill>
                            <a:latin typeface="Cambria Math" panose="02040503050406030204" pitchFamily="18" charset="0"/>
                          </a:rPr>
                        </m:ctrlPr>
                      </m:sSubPr>
                      <m:e>
                        <m:r>
                          <a:rPr lang="en-US" altLang="zh-TW" sz="1400" i="1">
                            <a:solidFill>
                              <a:srgbClr val="FF0000"/>
                            </a:solidFill>
                            <a:latin typeface="Cambria Math" panose="02040503050406030204" pitchFamily="18" charset="0"/>
                          </a:rPr>
                          <m:t>𝐿</m:t>
                        </m:r>
                      </m:e>
                      <m:sub>
                        <m:r>
                          <a:rPr lang="en-US" altLang="zh-TW" sz="1400" i="1">
                            <a:solidFill>
                              <a:srgbClr val="FF0000"/>
                            </a:solidFill>
                            <a:latin typeface="Cambria Math" panose="02040503050406030204" pitchFamily="18" charset="0"/>
                          </a:rPr>
                          <m:t>𝑢𝑛𝑚𝑎𝑡𝑐h𝑒𝑑</m:t>
                        </m:r>
                      </m:sub>
                    </m:sSub>
                  </m:oMath>
                </a14:m>
                <a:r>
                  <a:rPr lang="en-US" altLang="zh-TW" sz="1400" dirty="0">
                    <a:solidFill>
                      <a:srgbClr val="FF0000"/>
                    </a:solidFill>
                  </a:rPr>
                  <a:t> </a:t>
                </a:r>
                <a14:m>
                  <m:oMath xmlns:m="http://schemas.openxmlformats.org/officeDocument/2006/math">
                    <m:d>
                      <m:dPr>
                        <m:ctrlPr>
                          <a:rPr lang="en-US" altLang="zh-TW" sz="1400" i="1">
                            <a:solidFill>
                              <a:srgbClr val="FF0000"/>
                            </a:solidFill>
                            <a:latin typeface="Cambria Math" panose="02040503050406030204" pitchFamily="18" charset="0"/>
                          </a:rPr>
                        </m:ctrlPr>
                      </m:dPr>
                      <m:e>
                        <m:sSub>
                          <m:sSubPr>
                            <m:ctrlPr>
                              <a:rPr lang="en-US" altLang="zh-TW" sz="1400" i="1">
                                <a:solidFill>
                                  <a:srgbClr val="FF0000"/>
                                </a:solidFill>
                                <a:latin typeface="Cambria Math" panose="02040503050406030204" pitchFamily="18" charset="0"/>
                              </a:rPr>
                            </m:ctrlPr>
                          </m:sSubPr>
                          <m:e>
                            <m:r>
                              <a:rPr lang="zh-TW" altLang="en-US" sz="1400" i="1">
                                <a:solidFill>
                                  <a:srgbClr val="FF0000"/>
                                </a:solidFill>
                                <a:latin typeface="Cambria Math" panose="02040503050406030204" pitchFamily="18" charset="0"/>
                              </a:rPr>
                              <m:t>𝜃</m:t>
                            </m:r>
                          </m:e>
                          <m:sub>
                            <m:r>
                              <a:rPr lang="en-US" altLang="zh-TW" sz="1400" i="1">
                                <a:solidFill>
                                  <a:srgbClr val="FF0000"/>
                                </a:solidFill>
                                <a:latin typeface="Cambria Math" panose="02040503050406030204" pitchFamily="18" charset="0"/>
                              </a:rPr>
                              <m:t>𝑅𝐶</m:t>
                            </m:r>
                          </m:sub>
                        </m:sSub>
                      </m:e>
                    </m:d>
                  </m:oMath>
                </a14:m>
                <a:endParaRPr lang="en-US" sz="1400" dirty="0">
                  <a:solidFill>
                    <a:srgbClr val="FF0000"/>
                  </a:solidFill>
                  <a:latin typeface="Calibri" panose="020F0502020204030204"/>
                </a:endParaRPr>
              </a:p>
            </p:txBody>
          </p:sp>
        </mc:Choice>
        <mc:Fallback xmlns="">
          <p:sp>
            <p:nvSpPr>
              <p:cNvPr id="10" name="TextBox 63">
                <a:extLst>
                  <a:ext uri="{FF2B5EF4-FFF2-40B4-BE49-F238E27FC236}">
                    <a16:creationId xmlns:a16="http://schemas.microsoft.com/office/drawing/2014/main" id="{FB9919B5-534D-4014-96A6-B2B99990E394}"/>
                  </a:ext>
                </a:extLst>
              </p:cNvPr>
              <p:cNvSpPr txBox="1">
                <a:spLocks noRot="1" noChangeAspect="1" noMove="1" noResize="1" noEditPoints="1" noAdjustHandles="1" noChangeArrowheads="1" noChangeShapeType="1" noTextEdit="1"/>
              </p:cNvSpPr>
              <p:nvPr/>
            </p:nvSpPr>
            <p:spPr>
              <a:xfrm>
                <a:off x="2195736" y="3246022"/>
                <a:ext cx="6858000" cy="307777"/>
              </a:xfrm>
              <a:prstGeom prst="rect">
                <a:avLst/>
              </a:prstGeom>
              <a:blipFill>
                <a:blip r:embed="rId4"/>
                <a:stretch>
                  <a:fillRect b="-5882"/>
                </a:stretch>
              </a:blipFill>
            </p:spPr>
            <p:txBody>
              <a:bodyPr/>
              <a:lstStyle/>
              <a:p>
                <a:r>
                  <a:rPr lang="zh-TW" altLang="en-US">
                    <a:noFill/>
                  </a:rPr>
                  <a:t> </a:t>
                </a:r>
              </a:p>
            </p:txBody>
          </p:sp>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8121EFB8-71BC-4B35-BF8B-03BD9FAB2F20}"/>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7DE98C39-B75B-482C-9436-AE4B8F358C15}"/>
              </a:ext>
            </a:extLst>
          </p:cNvPr>
          <p:cNvSpPr>
            <a:spLocks noGrp="1"/>
          </p:cNvSpPr>
          <p:nvPr>
            <p:ph type="title"/>
          </p:nvPr>
        </p:nvSpPr>
        <p:spPr/>
        <p:txBody>
          <a:bodyPr/>
          <a:lstStyle/>
          <a:p>
            <a:r>
              <a:rPr lang="en-US" altLang="zh-TW" dirty="0"/>
              <a:t>Concept: Proper Noun</a:t>
            </a:r>
            <a:endParaRPr lang="zh-TW" altLang="en-US" dirty="0"/>
          </a:p>
        </p:txBody>
      </p:sp>
      <p:sp>
        <p:nvSpPr>
          <p:cNvPr id="3" name="投影片編號版面配置區 2">
            <a:extLst>
              <a:ext uri="{FF2B5EF4-FFF2-40B4-BE49-F238E27FC236}">
                <a16:creationId xmlns:a16="http://schemas.microsoft.com/office/drawing/2014/main" id="{14056101-A243-4DD5-B31F-39E55CF3DB19}"/>
              </a:ext>
            </a:extLst>
          </p:cNvPr>
          <p:cNvSpPr>
            <a:spLocks noGrp="1"/>
          </p:cNvSpPr>
          <p:nvPr>
            <p:ph type="sldNum" sz="quarter" idx="12"/>
          </p:nvPr>
        </p:nvSpPr>
        <p:spPr>
          <a:xfrm>
            <a:off x="0" y="6358468"/>
            <a:ext cx="1981200" cy="365760"/>
          </a:xfrm>
        </p:spPr>
        <p:txBody>
          <a:bodyPr/>
          <a:lstStyle/>
          <a:p>
            <a:fld id="{73DA0BB7-265A-403C-9275-D587AB510EDC}" type="slidenum">
              <a:rPr lang="zh-TW" altLang="en-US" smtClean="0"/>
              <a:pPr/>
              <a:t>10</a:t>
            </a:fld>
            <a:endParaRPr lang="zh-TW" altLang="en-US" dirty="0"/>
          </a:p>
        </p:txBody>
      </p:sp>
      <p:sp>
        <p:nvSpPr>
          <p:cNvPr id="4" name="內容版面配置區 3">
            <a:extLst>
              <a:ext uri="{FF2B5EF4-FFF2-40B4-BE49-F238E27FC236}">
                <a16:creationId xmlns:a16="http://schemas.microsoft.com/office/drawing/2014/main" id="{69B742F7-76FC-456B-A341-7D447C160697}"/>
              </a:ext>
            </a:extLst>
          </p:cNvPr>
          <p:cNvSpPr>
            <a:spLocks noGrp="1"/>
          </p:cNvSpPr>
          <p:nvPr>
            <p:ph sz="quarter" idx="1"/>
          </p:nvPr>
        </p:nvSpPr>
        <p:spPr>
          <a:xfrm>
            <a:off x="266700" y="1219200"/>
            <a:ext cx="5266928" cy="2096712"/>
          </a:xfrm>
        </p:spPr>
        <p:txBody>
          <a:bodyPr/>
          <a:lstStyle/>
          <a:p>
            <a:pPr marL="720000" lvl="1" indent="-180000">
              <a:buFont typeface="Arial" panose="020B0604020202020204" pitchFamily="34" charset="0"/>
              <a:buChar char="•"/>
            </a:pPr>
            <a:r>
              <a:rPr lang="en-US" altLang="zh-TW" sz="2200" dirty="0">
                <a:solidFill>
                  <a:schemeClr val="tx1"/>
                </a:solidFill>
              </a:rPr>
              <a:t>Proper noun</a:t>
            </a:r>
          </a:p>
          <a:p>
            <a:pPr marL="1368000" lvl="2" indent="-432000">
              <a:buFont typeface="+mj-lt"/>
              <a:buAutoNum type="arabicPeriod"/>
            </a:pPr>
            <a:r>
              <a:rPr lang="en-US" altLang="zh-TW" sz="1600" dirty="0">
                <a:latin typeface="Times New Roman" panose="02020603050405020304" pitchFamily="18" charset="0"/>
              </a:rPr>
              <a:t>Relations</a:t>
            </a:r>
          </a:p>
          <a:p>
            <a:pPr marL="1368000" lvl="2" indent="0">
              <a:buNone/>
            </a:pPr>
            <a:r>
              <a:rPr lang="en-US" altLang="zh-TW" sz="1600" dirty="0">
                <a:solidFill>
                  <a:schemeClr val="bg1">
                    <a:lumMod val="50000"/>
                  </a:schemeClr>
                </a:solidFill>
                <a:latin typeface="Times New Roman" panose="02020603050405020304" pitchFamily="18" charset="0"/>
              </a:rPr>
              <a:t>{ PER:CHILDREN, PER:ALTERNATIVE NAMES, ORG:FOUNDED_BY … }</a:t>
            </a:r>
          </a:p>
          <a:p>
            <a:pPr marL="1368000" lvl="2" indent="-432000">
              <a:buFont typeface="+mj-lt"/>
              <a:buAutoNum type="arabicPeriod" startAt="2"/>
            </a:pPr>
            <a:r>
              <a:rPr lang="en-US" altLang="zh-TW" sz="1600" dirty="0">
                <a:latin typeface="Times New Roman" panose="02020603050405020304" pitchFamily="18" charset="0"/>
              </a:rPr>
              <a:t>Relation label = </a:t>
            </a:r>
            <a:r>
              <a:rPr lang="en-US" altLang="zh-TW" sz="1600" dirty="0">
                <a:solidFill>
                  <a:srgbClr val="FF0000"/>
                </a:solidFill>
                <a:latin typeface="Times New Roman" panose="02020603050405020304" pitchFamily="18" charset="0"/>
              </a:rPr>
              <a:t>Rule head </a:t>
            </a:r>
          </a:p>
          <a:p>
            <a:pPr marL="1368000" lvl="2" indent="0">
              <a:buNone/>
            </a:pPr>
            <a:r>
              <a:rPr lang="en-US" altLang="zh-TW" sz="1600" dirty="0">
                <a:solidFill>
                  <a:schemeClr val="bg1">
                    <a:lumMod val="50000"/>
                  </a:schemeClr>
                </a:solidFill>
                <a:latin typeface="Times New Roman" panose="02020603050405020304" pitchFamily="18" charset="0"/>
              </a:rPr>
              <a:t>ORG:FOUNDED_BY</a:t>
            </a:r>
            <a:endParaRPr lang="en-US" altLang="zh-TW" sz="1600" dirty="0">
              <a:solidFill>
                <a:schemeClr val="bg1">
                  <a:lumMod val="50000"/>
                </a:schemeClr>
              </a:solidFill>
            </a:endParaRPr>
          </a:p>
          <a:p>
            <a:endParaRPr lang="zh-TW" altLang="en-US" dirty="0"/>
          </a:p>
          <a:p>
            <a:endParaRPr lang="zh-TW" altLang="en-US" dirty="0"/>
          </a:p>
        </p:txBody>
      </p:sp>
      <p:grpSp>
        <p:nvGrpSpPr>
          <p:cNvPr id="24" name="關係擷取的規則和包含關係句子之間的關係">
            <a:extLst>
              <a:ext uri="{FF2B5EF4-FFF2-40B4-BE49-F238E27FC236}">
                <a16:creationId xmlns:a16="http://schemas.microsoft.com/office/drawing/2014/main" id="{7E0B52DB-966F-4DA2-956E-BDB0AC7650B5}"/>
              </a:ext>
            </a:extLst>
          </p:cNvPr>
          <p:cNvGrpSpPr/>
          <p:nvPr/>
        </p:nvGrpSpPr>
        <p:grpSpPr>
          <a:xfrm>
            <a:off x="796844" y="3651226"/>
            <a:ext cx="7915450" cy="3219178"/>
            <a:chOff x="-25400" y="3433082"/>
            <a:chExt cx="7915450" cy="3219178"/>
          </a:xfrm>
        </p:grpSpPr>
        <p:grpSp>
          <p:nvGrpSpPr>
            <p:cNvPr id="15" name="群組 14">
              <a:extLst>
                <a:ext uri="{FF2B5EF4-FFF2-40B4-BE49-F238E27FC236}">
                  <a16:creationId xmlns:a16="http://schemas.microsoft.com/office/drawing/2014/main" id="{9BCAE797-1EB1-419D-9B57-7BD8EA05D05C}"/>
                </a:ext>
              </a:extLst>
            </p:cNvPr>
            <p:cNvGrpSpPr/>
            <p:nvPr/>
          </p:nvGrpSpPr>
          <p:grpSpPr>
            <a:xfrm>
              <a:off x="1791824" y="3433082"/>
              <a:ext cx="6098226" cy="3219178"/>
              <a:chOff x="1791824" y="3661682"/>
              <a:chExt cx="6098226" cy="3219178"/>
            </a:xfrm>
          </p:grpSpPr>
          <p:pic>
            <p:nvPicPr>
              <p:cNvPr id="5" name="圖片 4">
                <a:extLst>
                  <a:ext uri="{FF2B5EF4-FFF2-40B4-BE49-F238E27FC236}">
                    <a16:creationId xmlns:a16="http://schemas.microsoft.com/office/drawing/2014/main" id="{D2EAF193-4489-450B-9D94-04D4601B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824" y="3962136"/>
                <a:ext cx="6098226" cy="2918724"/>
              </a:xfrm>
              <a:prstGeom prst="rect">
                <a:avLst/>
              </a:prstGeom>
            </p:spPr>
          </p:pic>
          <p:sp>
            <p:nvSpPr>
              <p:cNvPr id="6" name="文字方塊 5">
                <a:extLst>
                  <a:ext uri="{FF2B5EF4-FFF2-40B4-BE49-F238E27FC236}">
                    <a16:creationId xmlns:a16="http://schemas.microsoft.com/office/drawing/2014/main" id="{169F91EE-2E3A-4300-BED0-6DD8770E6FF3}"/>
                  </a:ext>
                </a:extLst>
              </p:cNvPr>
              <p:cNvSpPr txBox="1"/>
              <p:nvPr/>
            </p:nvSpPr>
            <p:spPr>
              <a:xfrm>
                <a:off x="2525216" y="4031886"/>
                <a:ext cx="851513" cy="338554"/>
              </a:xfrm>
              <a:prstGeom prst="rect">
                <a:avLst/>
              </a:prstGeom>
              <a:noFill/>
            </p:spPr>
            <p:txBody>
              <a:bodyPr wrap="square" rtlCol="0">
                <a:spAutoFit/>
              </a:bodyPr>
              <a:lstStyle/>
              <a:p>
                <a:r>
                  <a:rPr lang="en-US" altLang="zh-TW" sz="1600" b="1" dirty="0"/>
                  <a:t>Subject</a:t>
                </a:r>
                <a:endParaRPr lang="zh-TW" altLang="en-US" sz="1600" b="1" dirty="0"/>
              </a:p>
            </p:txBody>
          </p:sp>
          <p:sp>
            <p:nvSpPr>
              <p:cNvPr id="7" name="文字方塊 6">
                <a:extLst>
                  <a:ext uri="{FF2B5EF4-FFF2-40B4-BE49-F238E27FC236}">
                    <a16:creationId xmlns:a16="http://schemas.microsoft.com/office/drawing/2014/main" id="{F3C98543-1764-4B14-B2F1-FC2D79C1B393}"/>
                  </a:ext>
                </a:extLst>
              </p:cNvPr>
              <p:cNvSpPr txBox="1"/>
              <p:nvPr/>
            </p:nvSpPr>
            <p:spPr>
              <a:xfrm>
                <a:off x="3304747" y="4031433"/>
                <a:ext cx="1075984" cy="338554"/>
              </a:xfrm>
              <a:prstGeom prst="rect">
                <a:avLst/>
              </a:prstGeom>
              <a:noFill/>
            </p:spPr>
            <p:txBody>
              <a:bodyPr wrap="square" rtlCol="0">
                <a:spAutoFit/>
              </a:bodyPr>
              <a:lstStyle/>
              <a:p>
                <a:r>
                  <a:rPr lang="en-US" altLang="zh-TW" sz="1600" b="1" dirty="0"/>
                  <a:t>Context</a:t>
                </a:r>
                <a:endParaRPr lang="zh-TW" altLang="en-US" sz="1600" b="1" dirty="0"/>
              </a:p>
            </p:txBody>
          </p:sp>
          <p:sp>
            <p:nvSpPr>
              <p:cNvPr id="8" name="文字方塊 7">
                <a:extLst>
                  <a:ext uri="{FF2B5EF4-FFF2-40B4-BE49-F238E27FC236}">
                    <a16:creationId xmlns:a16="http://schemas.microsoft.com/office/drawing/2014/main" id="{887ACAD2-BDFF-475A-8D0F-07246736EB8B}"/>
                  </a:ext>
                </a:extLst>
              </p:cNvPr>
              <p:cNvSpPr txBox="1"/>
              <p:nvPr/>
            </p:nvSpPr>
            <p:spPr>
              <a:xfrm>
                <a:off x="4084001" y="4031433"/>
                <a:ext cx="851513" cy="338554"/>
              </a:xfrm>
              <a:prstGeom prst="rect">
                <a:avLst/>
              </a:prstGeom>
              <a:noFill/>
            </p:spPr>
            <p:txBody>
              <a:bodyPr wrap="square" rtlCol="0">
                <a:spAutoFit/>
              </a:bodyPr>
              <a:lstStyle/>
              <a:p>
                <a:r>
                  <a:rPr lang="en-US" altLang="zh-TW" sz="1600" b="1" dirty="0"/>
                  <a:t>Object</a:t>
                </a:r>
                <a:endParaRPr lang="zh-TW" altLang="en-US" sz="1600" b="1" dirty="0"/>
              </a:p>
            </p:txBody>
          </p:sp>
          <p:sp>
            <p:nvSpPr>
              <p:cNvPr id="9" name="文字方塊 8">
                <a:extLst>
                  <a:ext uri="{FF2B5EF4-FFF2-40B4-BE49-F238E27FC236}">
                    <a16:creationId xmlns:a16="http://schemas.microsoft.com/office/drawing/2014/main" id="{43A22D36-0F2A-4330-BF02-D10E2E1CF61D}"/>
                  </a:ext>
                </a:extLst>
              </p:cNvPr>
              <p:cNvSpPr txBox="1"/>
              <p:nvPr/>
            </p:nvSpPr>
            <p:spPr>
              <a:xfrm>
                <a:off x="5045278" y="4031433"/>
                <a:ext cx="1609008" cy="338554"/>
              </a:xfrm>
              <a:prstGeom prst="rect">
                <a:avLst/>
              </a:prstGeom>
              <a:noFill/>
            </p:spPr>
            <p:txBody>
              <a:bodyPr wrap="square" rtlCol="0">
                <a:spAutoFit/>
              </a:bodyPr>
              <a:lstStyle/>
              <a:p>
                <a:r>
                  <a:rPr lang="en-US" altLang="zh-TW" sz="1600" b="1" dirty="0">
                    <a:latin typeface="Times New Roman" panose="02020603050405020304" pitchFamily="18" charset="0"/>
                  </a:rPr>
                  <a:t>Relation label</a:t>
                </a:r>
                <a:endParaRPr lang="zh-TW" altLang="en-US" sz="1600" b="1" dirty="0"/>
              </a:p>
            </p:txBody>
          </p:sp>
          <p:sp>
            <p:nvSpPr>
              <p:cNvPr id="11" name="右大括弧 10">
                <a:extLst>
                  <a:ext uri="{FF2B5EF4-FFF2-40B4-BE49-F238E27FC236}">
                    <a16:creationId xmlns:a16="http://schemas.microsoft.com/office/drawing/2014/main" id="{A2F75848-9E09-4459-A2D2-98BCE0ACCE0D}"/>
                  </a:ext>
                </a:extLst>
              </p:cNvPr>
              <p:cNvSpPr/>
              <p:nvPr/>
            </p:nvSpPr>
            <p:spPr>
              <a:xfrm rot="16200000">
                <a:off x="3642918" y="3259025"/>
                <a:ext cx="180000" cy="15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8DD65B30-FF07-4BCF-B684-6973EA3BD8D3}"/>
                  </a:ext>
                </a:extLst>
              </p:cNvPr>
              <p:cNvSpPr txBox="1"/>
              <p:nvPr/>
            </p:nvSpPr>
            <p:spPr>
              <a:xfrm>
                <a:off x="3292048" y="3661682"/>
                <a:ext cx="1088684" cy="338554"/>
              </a:xfrm>
              <a:prstGeom prst="rect">
                <a:avLst/>
              </a:prstGeom>
              <a:noFill/>
            </p:spPr>
            <p:txBody>
              <a:bodyPr wrap="square" rtlCol="0">
                <a:spAutoFit/>
              </a:bodyPr>
              <a:lstStyle/>
              <a:p>
                <a:r>
                  <a:rPr lang="en-US" altLang="zh-TW" sz="1600" u="sng" dirty="0">
                    <a:solidFill>
                      <a:srgbClr val="FF0000"/>
                    </a:solidFill>
                  </a:rPr>
                  <a:t>Rule body</a:t>
                </a:r>
                <a:endParaRPr lang="zh-TW" altLang="en-US" sz="1600" u="sng" dirty="0">
                  <a:solidFill>
                    <a:srgbClr val="FF0000"/>
                  </a:solidFill>
                </a:endParaRPr>
              </a:p>
            </p:txBody>
          </p:sp>
        </p:grpSp>
        <mc:AlternateContent xmlns:mc="http://schemas.openxmlformats.org/markup-compatibility/2006" xmlns:a14="http://schemas.microsoft.com/office/drawing/2010/main">
          <mc:Choice Requires="a14">
            <p:sp>
              <p:nvSpPr>
                <p:cNvPr id="18" name="TextBox 11">
                  <a:extLst>
                    <a:ext uri="{FF2B5EF4-FFF2-40B4-BE49-F238E27FC236}">
                      <a16:creationId xmlns:a16="http://schemas.microsoft.com/office/drawing/2014/main" id="{8C75A04C-A269-43F7-8C7E-0E25118679FF}"/>
                    </a:ext>
                  </a:extLst>
                </p:cNvPr>
                <p:cNvSpPr txBox="1"/>
                <p:nvPr/>
              </p:nvSpPr>
              <p:spPr>
                <a:xfrm>
                  <a:off x="-25400" y="4151521"/>
                  <a:ext cx="2177117" cy="338554"/>
                </a:xfrm>
                <a:prstGeom prst="rect">
                  <a:avLst/>
                </a:prstGeom>
                <a:noFill/>
              </p:spPr>
              <p:txBody>
                <a:bodyPr wrap="square" rtlCol="0">
                  <a:spAutoFit/>
                </a:bodyPr>
                <a:lstStyle/>
                <a:p>
                  <a:pPr algn="ctr"/>
                  <a14:m>
                    <m:oMath xmlns:m="http://schemas.openxmlformats.org/officeDocument/2006/math">
                      <m:r>
                        <a:rPr lang="en-US" sz="1600" b="0" i="1" smtClean="0">
                          <a:solidFill>
                            <a:srgbClr val="FF0000"/>
                          </a:solidFill>
                          <a:latin typeface="Cambria Math" panose="02040503050406030204" pitchFamily="18" charset="0"/>
                        </a:rPr>
                        <m:t>𝑃</m:t>
                      </m:r>
                      <m:r>
                        <a:rPr lang="en-US" sz="1600" b="0" i="1" smtClean="0">
                          <a:solidFill>
                            <a:srgbClr val="FF0000"/>
                          </a:solidFill>
                          <a:latin typeface="Cambria Math" panose="02040503050406030204" pitchFamily="18" charset="0"/>
                        </a:rPr>
                        <m:t>:</m:t>
                      </m:r>
                    </m:oMath>
                  </a14:m>
                  <a:r>
                    <a:rPr lang="en-US" sz="1600" dirty="0">
                      <a:solidFill>
                        <a:srgbClr val="FF0000"/>
                      </a:solidFill>
                    </a:rPr>
                    <a:t> Set of labeling rules</a:t>
                  </a:r>
                </a:p>
              </p:txBody>
            </p:sp>
          </mc:Choice>
          <mc:Fallback xmlns="">
            <p:sp>
              <p:nvSpPr>
                <p:cNvPr id="18" name="TextBox 11">
                  <a:extLst>
                    <a:ext uri="{FF2B5EF4-FFF2-40B4-BE49-F238E27FC236}">
                      <a16:creationId xmlns:a16="http://schemas.microsoft.com/office/drawing/2014/main" id="{8C75A04C-A269-43F7-8C7E-0E25118679FF}"/>
                    </a:ext>
                  </a:extLst>
                </p:cNvPr>
                <p:cNvSpPr txBox="1">
                  <a:spLocks noRot="1" noChangeAspect="1" noMove="1" noResize="1" noEditPoints="1" noAdjustHandles="1" noChangeArrowheads="1" noChangeShapeType="1" noTextEdit="1"/>
                </p:cNvSpPr>
                <p:nvPr/>
              </p:nvSpPr>
              <p:spPr>
                <a:xfrm>
                  <a:off x="-25400" y="4151521"/>
                  <a:ext cx="2177117" cy="338554"/>
                </a:xfrm>
                <a:prstGeom prst="rect">
                  <a:avLst/>
                </a:prstGeom>
                <a:blipFill>
                  <a:blip r:embed="rId4"/>
                  <a:stretch>
                    <a:fillRect t="-5455" b="-236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ED2CA7B-E209-4812-8381-4047FB863EAA}"/>
                    </a:ext>
                  </a:extLst>
                </p:cNvPr>
                <p:cNvSpPr/>
                <p:nvPr/>
              </p:nvSpPr>
              <p:spPr>
                <a:xfrm>
                  <a:off x="25996" y="5588399"/>
                  <a:ext cx="1729191" cy="338554"/>
                </a:xfrm>
                <a:prstGeom prst="rect">
                  <a:avLst/>
                </a:prstGeom>
              </p:spPr>
              <p:txBody>
                <a:bodyPr wrap="none">
                  <a:spAutoFit/>
                </a:bodyPr>
                <a:lstStyle/>
                <a:p>
                  <a:pPr algn="ctr"/>
                  <a14:m>
                    <m:oMath xmlns:m="http://schemas.openxmlformats.org/officeDocument/2006/math">
                      <m:r>
                        <a:rPr lang="en-US" altLang="zh-TW" sz="1600" i="1" smtClean="0">
                          <a:solidFill>
                            <a:srgbClr val="FF0000"/>
                          </a:solidFill>
                          <a:latin typeface="Cambria Math" panose="02040503050406030204" pitchFamily="18" charset="0"/>
                        </a:rPr>
                        <m:t>𝑆</m:t>
                      </m:r>
                      <m:r>
                        <a:rPr lang="en-US" altLang="zh-TW" sz="1600" i="1" smtClean="0">
                          <a:solidFill>
                            <a:srgbClr val="FF0000"/>
                          </a:solidFill>
                          <a:latin typeface="Cambria Math" panose="02040503050406030204" pitchFamily="18" charset="0"/>
                        </a:rPr>
                        <m:t>:</m:t>
                      </m:r>
                    </m:oMath>
                  </a14:m>
                  <a:r>
                    <a:rPr lang="en-US" altLang="zh-TW" sz="1600" dirty="0">
                      <a:solidFill>
                        <a:srgbClr val="FF0000"/>
                      </a:solidFill>
                    </a:rPr>
                    <a:t> Set of sentences</a:t>
                  </a:r>
                </a:p>
              </p:txBody>
            </p:sp>
          </mc:Choice>
          <mc:Fallback xmlns="">
            <p:sp>
              <p:nvSpPr>
                <p:cNvPr id="19" name="矩形 18">
                  <a:extLst>
                    <a:ext uri="{FF2B5EF4-FFF2-40B4-BE49-F238E27FC236}">
                      <a16:creationId xmlns:a16="http://schemas.microsoft.com/office/drawing/2014/main" id="{7ED2CA7B-E209-4812-8381-4047FB863EAA}"/>
                    </a:ext>
                  </a:extLst>
                </p:cNvPr>
                <p:cNvSpPr>
                  <a:spLocks noRot="1" noChangeAspect="1" noMove="1" noResize="1" noEditPoints="1" noAdjustHandles="1" noChangeArrowheads="1" noChangeShapeType="1" noTextEdit="1"/>
                </p:cNvSpPr>
                <p:nvPr/>
              </p:nvSpPr>
              <p:spPr>
                <a:xfrm>
                  <a:off x="25996" y="5588399"/>
                  <a:ext cx="1729191" cy="338554"/>
                </a:xfrm>
                <a:prstGeom prst="rect">
                  <a:avLst/>
                </a:prstGeom>
                <a:blipFill>
                  <a:blip r:embed="rId5"/>
                  <a:stretch>
                    <a:fillRect t="-5455" r="-704" b="-23636"/>
                  </a:stretch>
                </a:blipFill>
              </p:spPr>
              <p:txBody>
                <a:bodyPr/>
                <a:lstStyle/>
                <a:p>
                  <a:r>
                    <a:rPr lang="zh-TW" altLang="en-US">
                      <a:noFill/>
                    </a:rPr>
                    <a:t> </a:t>
                  </a:r>
                </a:p>
              </p:txBody>
            </p:sp>
          </mc:Fallback>
        </mc:AlternateContent>
        <p:sp>
          <p:nvSpPr>
            <p:cNvPr id="21" name="文字方塊 20">
              <a:extLst>
                <a:ext uri="{FF2B5EF4-FFF2-40B4-BE49-F238E27FC236}">
                  <a16:creationId xmlns:a16="http://schemas.microsoft.com/office/drawing/2014/main" id="{465B2DD3-DDAF-4D7F-ABDD-4FA3B920AF14}"/>
                </a:ext>
              </a:extLst>
            </p:cNvPr>
            <p:cNvSpPr txBox="1"/>
            <p:nvPr/>
          </p:nvSpPr>
          <p:spPr>
            <a:xfrm>
              <a:off x="5420648" y="5148700"/>
              <a:ext cx="1800200" cy="369332"/>
            </a:xfrm>
            <a:prstGeom prst="rect">
              <a:avLst/>
            </a:prstGeom>
            <a:noFill/>
          </p:spPr>
          <p:txBody>
            <a:bodyPr wrap="square" rtlCol="0">
              <a:spAutoFit/>
            </a:bodyPr>
            <a:lstStyle/>
            <a:p>
              <a:r>
                <a:rPr lang="en-US" altLang="zh-TW" dirty="0"/>
                <a:t>= Exact match</a:t>
              </a:r>
              <a:endParaRPr lang="zh-TW" altLang="en-US" dirty="0"/>
            </a:p>
          </p:txBody>
        </p:sp>
      </p:grpSp>
      <p:sp>
        <p:nvSpPr>
          <p:cNvPr id="22" name="內容版面配置區 3">
            <a:extLst>
              <a:ext uri="{FF2B5EF4-FFF2-40B4-BE49-F238E27FC236}">
                <a16:creationId xmlns:a16="http://schemas.microsoft.com/office/drawing/2014/main" id="{6E444194-793D-4763-9FCE-B8FF37B4F4A9}"/>
              </a:ext>
            </a:extLst>
          </p:cNvPr>
          <p:cNvSpPr txBox="1">
            <a:spLocks/>
          </p:cNvSpPr>
          <p:nvPr/>
        </p:nvSpPr>
        <p:spPr>
          <a:xfrm>
            <a:off x="4315652" y="1595192"/>
            <a:ext cx="4905488" cy="187461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1368000" lvl="2" indent="-432000">
              <a:buFont typeface="+mj-lt"/>
              <a:buAutoNum type="arabicPeriod" startAt="3"/>
            </a:pPr>
            <a:r>
              <a:rPr lang="en-US" altLang="zh-TW" sz="1600" dirty="0">
                <a:solidFill>
                  <a:srgbClr val="FF0000"/>
                </a:solidFill>
                <a:latin typeface="Times New Roman" panose="02020603050405020304" pitchFamily="18" charset="0"/>
              </a:rPr>
              <a:t>Rule body </a:t>
            </a:r>
            <a:r>
              <a:rPr lang="en-US" altLang="zh-TW" sz="1600" dirty="0">
                <a:latin typeface="Times New Roman" panose="02020603050405020304" pitchFamily="18" charset="0"/>
              </a:rPr>
              <a:t>(</a:t>
            </a:r>
            <a:r>
              <a:rPr lang="en-US" altLang="zh-TW" sz="1600" dirty="0"/>
              <a:t>Subject + Context + Object</a:t>
            </a:r>
            <a:r>
              <a:rPr lang="en-US" altLang="zh-TW" sz="1600" dirty="0">
                <a:latin typeface="Times New Roman" panose="02020603050405020304" pitchFamily="18" charset="0"/>
              </a:rPr>
              <a:t>)</a:t>
            </a:r>
            <a:endParaRPr lang="en-US" altLang="zh-TW" sz="1600" dirty="0">
              <a:solidFill>
                <a:srgbClr val="FF0000"/>
              </a:solidFill>
              <a:latin typeface="Times New Roman" panose="02020603050405020304" pitchFamily="18" charset="0"/>
            </a:endParaRPr>
          </a:p>
          <a:p>
            <a:pPr marL="1368000" lvl="2" indent="0">
              <a:buFont typeface="Wingdings 3"/>
              <a:buNone/>
            </a:pPr>
            <a:r>
              <a:rPr lang="en-US" altLang="zh-TW" sz="1600" dirty="0">
                <a:solidFill>
                  <a:schemeClr val="bg1">
                    <a:lumMod val="50000"/>
                  </a:schemeClr>
                </a:solidFill>
                <a:latin typeface="Times New Roman" panose="02020603050405020304" pitchFamily="18" charset="0"/>
              </a:rPr>
              <a:t>(SUBJ-PER, is known as, OBJ-PER)</a:t>
            </a:r>
          </a:p>
          <a:p>
            <a:pPr marL="1368000" lvl="2" indent="-432000">
              <a:buFont typeface="+mj-lt"/>
              <a:buAutoNum type="arabicPeriod" startAt="4"/>
            </a:pPr>
            <a:r>
              <a:rPr lang="en-US" altLang="zh-TW" sz="1600" dirty="0">
                <a:latin typeface="Times New Roman" panose="02020603050405020304" pitchFamily="18" charset="0"/>
              </a:rPr>
              <a:t>Context</a:t>
            </a:r>
            <a:endParaRPr lang="en-US" altLang="zh-TW" sz="1600" dirty="0">
              <a:solidFill>
                <a:srgbClr val="FF0000"/>
              </a:solidFill>
              <a:latin typeface="Times New Roman" panose="02020603050405020304" pitchFamily="18" charset="0"/>
            </a:endParaRPr>
          </a:p>
          <a:p>
            <a:pPr marL="1368000" lvl="2" indent="0">
              <a:buNone/>
            </a:pPr>
            <a:r>
              <a:rPr lang="en-US" altLang="zh-TW" sz="1600" dirty="0">
                <a:solidFill>
                  <a:schemeClr val="bg1">
                    <a:lumMod val="50000"/>
                  </a:schemeClr>
                </a:solidFill>
                <a:latin typeface="Times New Roman" panose="02020603050405020304" pitchFamily="18" charset="0"/>
              </a:rPr>
              <a:t>was founded by</a:t>
            </a:r>
          </a:p>
          <a:p>
            <a:pPr marL="1368000" lvl="2" indent="-432000">
              <a:buFont typeface="+mj-lt"/>
              <a:buAutoNum type="arabicPeriod" startAt="5"/>
            </a:pPr>
            <a:r>
              <a:rPr lang="en-US" altLang="zh-TW" sz="1600" dirty="0">
                <a:solidFill>
                  <a:srgbClr val="FF0000"/>
                </a:solidFill>
                <a:latin typeface="Times New Roman" panose="02020603050405020304" pitchFamily="18" charset="0"/>
              </a:rPr>
              <a:t>Surface pattern</a:t>
            </a:r>
          </a:p>
          <a:p>
            <a:pPr marL="1368000" lvl="2" indent="0">
              <a:buNone/>
            </a:pPr>
            <a:r>
              <a:rPr lang="en-US" altLang="zh-TW" sz="1600" dirty="0">
                <a:solidFill>
                  <a:schemeClr val="bg1">
                    <a:lumMod val="50000"/>
                  </a:schemeClr>
                </a:solidFill>
                <a:latin typeface="Times New Roman" panose="02020603050405020304" pitchFamily="18" charset="0"/>
              </a:rPr>
              <a:t>founded</a:t>
            </a:r>
            <a:endParaRPr lang="en-US" altLang="zh-TW" sz="1600" dirty="0">
              <a:solidFill>
                <a:srgbClr val="FF0000"/>
              </a:solidFill>
              <a:latin typeface="Times New Roman" panose="02020603050405020304" pitchFamily="18" charset="0"/>
            </a:endParaRPr>
          </a:p>
          <a:p>
            <a:pPr marL="1368000" lvl="2" indent="0">
              <a:buFont typeface="Wingdings 3"/>
              <a:buNone/>
            </a:pPr>
            <a:endParaRPr lang="en-US" altLang="zh-TW" sz="1600" dirty="0">
              <a:solidFill>
                <a:schemeClr val="bg1">
                  <a:lumMod val="50000"/>
                </a:schemeClr>
              </a:solidFill>
              <a:latin typeface="Times New Roman" panose="02020603050405020304" pitchFamily="18" charset="0"/>
            </a:endParaRPr>
          </a:p>
          <a:p>
            <a:pPr marL="1368000" lvl="2" indent="0">
              <a:buFont typeface="Wingdings 3"/>
              <a:buNone/>
            </a:pPr>
            <a:endParaRPr lang="en-US" altLang="zh-TW" sz="1600" dirty="0">
              <a:solidFill>
                <a:schemeClr val="bg1">
                  <a:lumMod val="50000"/>
                </a:schemeClr>
              </a:solidFill>
              <a:latin typeface="Times New Roman" panose="02020603050405020304" pitchFamily="18" charset="0"/>
            </a:endParaRPr>
          </a:p>
          <a:p>
            <a:endParaRPr lang="zh-TW" altLang="en-US" dirty="0"/>
          </a:p>
          <a:p>
            <a:endParaRPr lang="zh-TW" altLang="en-US" dirty="0"/>
          </a:p>
        </p:txBody>
      </p:sp>
      <p:sp>
        <p:nvSpPr>
          <p:cNvPr id="26" name="矩形 25">
            <a:extLst>
              <a:ext uri="{FF2B5EF4-FFF2-40B4-BE49-F238E27FC236}">
                <a16:creationId xmlns:a16="http://schemas.microsoft.com/office/drawing/2014/main" id="{1CD616FE-38C9-481B-908D-844AFB3C505B}"/>
              </a:ext>
            </a:extLst>
          </p:cNvPr>
          <p:cNvSpPr/>
          <p:nvPr/>
        </p:nvSpPr>
        <p:spPr>
          <a:xfrm>
            <a:off x="7297064" y="5648450"/>
            <a:ext cx="1177734" cy="11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4C337725-EFC2-4A44-A1AD-5CB2D929A60F}"/>
              </a:ext>
            </a:extLst>
          </p:cNvPr>
          <p:cNvSpPr/>
          <p:nvPr/>
        </p:nvSpPr>
        <p:spPr>
          <a:xfrm>
            <a:off x="7596336" y="5900308"/>
            <a:ext cx="783148" cy="719412"/>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592D0273-AE03-469B-9F1D-E67F0FFE33C4}"/>
              </a:ext>
            </a:extLst>
          </p:cNvPr>
          <p:cNvSpPr txBox="1"/>
          <p:nvPr/>
        </p:nvSpPr>
        <p:spPr>
          <a:xfrm>
            <a:off x="6015802" y="3790344"/>
            <a:ext cx="1088684" cy="338554"/>
          </a:xfrm>
          <a:prstGeom prst="rect">
            <a:avLst/>
          </a:prstGeom>
          <a:noFill/>
        </p:spPr>
        <p:txBody>
          <a:bodyPr wrap="square" rtlCol="0">
            <a:spAutoFit/>
          </a:bodyPr>
          <a:lstStyle/>
          <a:p>
            <a:r>
              <a:rPr lang="en-US" altLang="zh-TW" sz="1600" u="sng" dirty="0">
                <a:solidFill>
                  <a:srgbClr val="FF0000"/>
                </a:solidFill>
              </a:rPr>
              <a:t>Rule head</a:t>
            </a:r>
            <a:endParaRPr lang="zh-TW" altLang="en-US" sz="1600" u="sng" dirty="0">
              <a:solidFill>
                <a:srgbClr val="FF0000"/>
              </a:solidFill>
            </a:endParaRPr>
          </a:p>
        </p:txBody>
      </p:sp>
      <p:sp>
        <p:nvSpPr>
          <p:cNvPr id="29" name="TextBox 29">
            <a:extLst>
              <a:ext uri="{FF2B5EF4-FFF2-40B4-BE49-F238E27FC236}">
                <a16:creationId xmlns:a16="http://schemas.microsoft.com/office/drawing/2014/main" id="{5F187817-BC9A-44A5-B4B1-B49D6C9232E8}"/>
              </a:ext>
            </a:extLst>
          </p:cNvPr>
          <p:cNvSpPr txBox="1"/>
          <p:nvPr/>
        </p:nvSpPr>
        <p:spPr>
          <a:xfrm>
            <a:off x="191711" y="3467006"/>
            <a:ext cx="2914143" cy="584775"/>
          </a:xfrm>
          <a:prstGeom prst="rect">
            <a:avLst/>
          </a:prstGeom>
          <a:noFill/>
        </p:spPr>
        <p:txBody>
          <a:bodyPr wrap="square" rtlCol="0">
            <a:spAutoFit/>
          </a:bodyPr>
          <a:lstStyle/>
          <a:p>
            <a:r>
              <a:rPr lang="en-US" altLang="zh-CN" sz="1600" b="1" dirty="0">
                <a:solidFill>
                  <a:prstClr val="black"/>
                </a:solidFill>
                <a:latin typeface="Times New Roman" panose="02020603050405020304" pitchFamily="18" charset="0"/>
                <a:ea typeface="等线" panose="02010600030101010101" pitchFamily="2" charset="-122"/>
              </a:rPr>
              <a:t>Relation extraction based on </a:t>
            </a:r>
            <a:r>
              <a:rPr lang="en-US" altLang="zh-CN" sz="1600" b="1" dirty="0">
                <a:solidFill>
                  <a:srgbClr val="FF0000"/>
                </a:solidFill>
                <a:latin typeface="Times New Roman" panose="02020603050405020304" pitchFamily="18" charset="0"/>
                <a:ea typeface="微軟正黑體" panose="020B0604030504040204" pitchFamily="34" charset="-120"/>
              </a:rPr>
              <a:t>distance supervision</a:t>
            </a:r>
            <a:r>
              <a:rPr lang="en-US" altLang="zh-TW" sz="1600" b="1" dirty="0">
                <a:solidFill>
                  <a:prstClr val="black"/>
                </a:solidFill>
                <a:latin typeface="Times New Roman" panose="02020603050405020304" pitchFamily="18" charset="0"/>
                <a:ea typeface="等线" panose="02010600030101010101" pitchFamily="2" charset="-122"/>
              </a:rPr>
              <a:t>:</a:t>
            </a:r>
            <a:endParaRPr lang="en-US" altLang="zh-CN" sz="1600" b="1" dirty="0">
              <a:solidFill>
                <a:prstClr val="black"/>
              </a:solidFill>
              <a:latin typeface="Times New Roman" panose="02020603050405020304" pitchFamily="18" charset="0"/>
              <a:ea typeface="等线" panose="02010600030101010101" pitchFamily="2" charset="-122"/>
            </a:endParaRPr>
          </a:p>
        </p:txBody>
      </p:sp>
    </p:spTree>
    <p:extLst>
      <p:ext uri="{BB962C8B-B14F-4D97-AF65-F5344CB8AC3E}">
        <p14:creationId xmlns:p14="http://schemas.microsoft.com/office/powerpoint/2010/main" val="320090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EABF3628-2FC0-49CC-B35E-72F67740A27A}"/>
              </a:ext>
            </a:extLst>
          </p:cNvPr>
          <p:cNvSpPr>
            <a:spLocks noGrp="1"/>
          </p:cNvSpPr>
          <p:nvPr>
            <p:ph type="ctrTitle"/>
          </p:nvPr>
        </p:nvSpPr>
        <p:spPr/>
        <p:txBody>
          <a:bodyPr>
            <a:normAutofit/>
          </a:bodyPr>
          <a:lstStyle/>
          <a:p>
            <a:r>
              <a:rPr lang="en-US" altLang="zh-TW" dirty="0"/>
              <a:t>Problem definition</a:t>
            </a:r>
            <a:endParaRPr lang="zh-TW" altLang="en-US" dirty="0"/>
          </a:p>
        </p:txBody>
      </p:sp>
      <p:sp>
        <p:nvSpPr>
          <p:cNvPr id="6" name="副標題 5">
            <a:extLst>
              <a:ext uri="{FF2B5EF4-FFF2-40B4-BE49-F238E27FC236}">
                <a16:creationId xmlns:a16="http://schemas.microsoft.com/office/drawing/2014/main" id="{4AB6C472-0838-493A-BDF4-C8065D4A7259}"/>
              </a:ext>
            </a:extLst>
          </p:cNvPr>
          <p:cNvSpPr>
            <a:spLocks noGrp="1"/>
          </p:cNvSpPr>
          <p:nvPr>
            <p:ph type="subTitle"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3C3007B5-A898-4F1B-A700-74CC8583AA72}"/>
              </a:ext>
            </a:extLst>
          </p:cNvPr>
          <p:cNvSpPr>
            <a:spLocks noGrp="1"/>
          </p:cNvSpPr>
          <p:nvPr>
            <p:ph type="sldNum" sz="quarter" idx="12"/>
          </p:nvPr>
        </p:nvSpPr>
        <p:spPr/>
        <p:txBody>
          <a:bodyPr/>
          <a:lstStyle/>
          <a:p>
            <a:fld id="{73DA0BB7-265A-403C-9275-D587AB510EDC}" type="slidenum">
              <a:rPr lang="zh-TW" altLang="en-US" smtClean="0"/>
              <a:pPr/>
              <a:t>11</a:t>
            </a:fld>
            <a:endParaRPr lang="zh-TW" altLang="en-US"/>
          </a:p>
        </p:txBody>
      </p:sp>
    </p:spTree>
    <p:extLst>
      <p:ext uri="{BB962C8B-B14F-4D97-AF65-F5344CB8AC3E}">
        <p14:creationId xmlns:p14="http://schemas.microsoft.com/office/powerpoint/2010/main" val="54398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667CA6-3EE4-4CA2-8178-DCEECC13548D}"/>
              </a:ext>
            </a:extLst>
          </p:cNvPr>
          <p:cNvSpPr>
            <a:spLocks noGrp="1"/>
          </p:cNvSpPr>
          <p:nvPr>
            <p:ph type="title"/>
          </p:nvPr>
        </p:nvSpPr>
        <p:spPr/>
        <p:txBody>
          <a:bodyPr/>
          <a:lstStyle/>
          <a:p>
            <a:r>
              <a:rPr lang="en-US" altLang="zh-TW" dirty="0"/>
              <a:t>Problem Definition</a:t>
            </a:r>
            <a:endParaRPr lang="zh-TW" altLang="en-US" dirty="0"/>
          </a:p>
        </p:txBody>
      </p:sp>
      <p:sp>
        <p:nvSpPr>
          <p:cNvPr id="3" name="投影片編號版面配置區 2">
            <a:extLst>
              <a:ext uri="{FF2B5EF4-FFF2-40B4-BE49-F238E27FC236}">
                <a16:creationId xmlns:a16="http://schemas.microsoft.com/office/drawing/2014/main" id="{3E25641C-88DB-4DCB-80F1-919A392D419E}"/>
              </a:ext>
            </a:extLst>
          </p:cNvPr>
          <p:cNvSpPr>
            <a:spLocks noGrp="1"/>
          </p:cNvSpPr>
          <p:nvPr>
            <p:ph type="sldNum" sz="quarter" idx="12"/>
          </p:nvPr>
        </p:nvSpPr>
        <p:spPr/>
        <p:txBody>
          <a:bodyPr/>
          <a:lstStyle/>
          <a:p>
            <a:fld id="{73DA0BB7-265A-403C-9275-D587AB510EDC}" type="slidenum">
              <a:rPr lang="zh-TW" altLang="en-US" smtClean="0"/>
              <a:pPr/>
              <a:t>12</a:t>
            </a:fld>
            <a:endParaRPr lang="zh-TW" altLang="en-US"/>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F184552B-5094-4FA8-B22F-33BE470A7EA5}"/>
                  </a:ext>
                </a:extLst>
              </p:cNvPr>
              <p:cNvSpPr>
                <a:spLocks noGrp="1"/>
              </p:cNvSpPr>
              <p:nvPr>
                <p:ph sz="quarter" idx="1"/>
              </p:nvPr>
            </p:nvSpPr>
            <p:spPr>
              <a:xfrm>
                <a:off x="457199" y="1219200"/>
                <a:ext cx="8485205" cy="4937760"/>
              </a:xfrm>
            </p:spPr>
            <p:txBody>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Problem definition</a:t>
                </a:r>
              </a:p>
              <a:p>
                <a:pPr marL="720000" lvl="1" indent="-180000">
                  <a:buFont typeface="Arial" panose="020B0604020202020204" pitchFamily="34" charset="0"/>
                  <a:buChar char="•"/>
                </a:pPr>
                <a:r>
                  <a:rPr lang="en-US" altLang="zh-TW" sz="2200" dirty="0">
                    <a:solidFill>
                      <a:srgbClr val="0070C0"/>
                    </a:solidFill>
                  </a:rPr>
                  <a:t>Sentence-level relation extraction</a:t>
                </a:r>
                <a:r>
                  <a:rPr lang="en-US" altLang="zh-TW" sz="2200" dirty="0">
                    <a:solidFill>
                      <a:schemeClr val="tx1"/>
                    </a:solidFill>
                  </a:rPr>
                  <a:t>:</a:t>
                </a:r>
                <a:r>
                  <a:rPr lang="zh-TW" altLang="en-US" sz="2200" dirty="0">
                    <a:solidFill>
                      <a:schemeClr val="tx1"/>
                    </a:solidFill>
                  </a:rPr>
                  <a:t> </a:t>
                </a:r>
                <a:r>
                  <a:rPr lang="en-US" altLang="zh-TW" sz="2200" dirty="0">
                    <a:solidFill>
                      <a:schemeClr val="tx1"/>
                    </a:solidFill>
                  </a:rPr>
                  <a:t>Given a pair of entity strings </a:t>
                </a:r>
                <a:r>
                  <a:rPr lang="en-US" altLang="zh-TW" sz="2200" dirty="0">
                    <a:solidFill>
                      <a:srgbClr val="0070C0"/>
                    </a:solidFill>
                  </a:rPr>
                  <a:t>(</a:t>
                </a:r>
                <a14:m>
                  <m:oMath xmlns:m="http://schemas.openxmlformats.org/officeDocument/2006/math">
                    <m:sSub>
                      <m:sSubPr>
                        <m:ctrlPr>
                          <a:rPr lang="en-US" altLang="zh-TW" sz="2200" b="1" i="1">
                            <a:solidFill>
                              <a:srgbClr val="C00000"/>
                            </a:solidFill>
                            <a:latin typeface="Cambria Math" panose="02040503050406030204" pitchFamily="18" charset="0"/>
                            <a:ea typeface="微軟正黑體" panose="020B0604030504040204" pitchFamily="34" charset="-120"/>
                            <a:cs typeface="Arial"/>
                            <a:sym typeface="Arial"/>
                          </a:rPr>
                        </m:ctrlPr>
                      </m:sSubPr>
                      <m:e>
                        <m:r>
                          <a:rPr lang="en-US" altLang="zh-TW" sz="2200" b="1">
                            <a:solidFill>
                              <a:srgbClr val="C00000"/>
                            </a:solidFill>
                            <a:latin typeface="Cambria Math" panose="02040503050406030204" pitchFamily="18" charset="0"/>
                            <a:ea typeface="微軟正黑體" panose="020B0604030504040204" pitchFamily="34" charset="-120"/>
                            <a:cs typeface="Arial"/>
                            <a:sym typeface="Arial"/>
                          </a:rPr>
                          <m:t>𝑒</m:t>
                        </m:r>
                      </m:e>
                      <m:sub>
                        <m:r>
                          <a:rPr lang="en-US" altLang="zh-TW" sz="2200" b="1">
                            <a:solidFill>
                              <a:srgbClr val="C00000"/>
                            </a:solidFill>
                            <a:latin typeface="Cambria Math" panose="02040503050406030204" pitchFamily="18" charset="0"/>
                            <a:ea typeface="微軟正黑體" panose="020B0604030504040204" pitchFamily="34" charset="-120"/>
                            <a:cs typeface="Arial"/>
                            <a:sym typeface="Arial"/>
                          </a:rPr>
                          <m:t>𝑠𝑢𝑏𝑗</m:t>
                        </m:r>
                      </m:sub>
                    </m:sSub>
                  </m:oMath>
                </a14:m>
                <a:r>
                  <a:rPr lang="en-US" altLang="zh-TW" sz="2200" dirty="0">
                    <a:solidFill>
                      <a:srgbClr val="0070C0"/>
                    </a:solidFill>
                  </a:rPr>
                  <a:t>, </a:t>
                </a:r>
                <a14:m>
                  <m:oMath xmlns:m="http://schemas.openxmlformats.org/officeDocument/2006/math">
                    <m:sSub>
                      <m:sSubPr>
                        <m:ctrlPr>
                          <a:rPr lang="en-US" altLang="zh-TW" sz="2200" b="1" i="1">
                            <a:solidFill>
                              <a:schemeClr val="accent1"/>
                            </a:solidFill>
                            <a:latin typeface="Cambria Math" panose="02040503050406030204" pitchFamily="18" charset="0"/>
                            <a:ea typeface="微軟正黑體" panose="020B0604030504040204" pitchFamily="34" charset="-120"/>
                            <a:cs typeface="Arial"/>
                            <a:sym typeface="Arial"/>
                          </a:rPr>
                        </m:ctrlPr>
                      </m:sSubPr>
                      <m:e>
                        <m:r>
                          <a:rPr lang="en-US" altLang="zh-TW" sz="2200" b="1">
                            <a:solidFill>
                              <a:schemeClr val="accent1"/>
                            </a:solidFill>
                            <a:latin typeface="Cambria Math" panose="02040503050406030204" pitchFamily="18" charset="0"/>
                            <a:ea typeface="微軟正黑體" panose="020B0604030504040204" pitchFamily="34" charset="-120"/>
                            <a:cs typeface="Arial"/>
                            <a:sym typeface="Arial"/>
                          </a:rPr>
                          <m:t>𝑒</m:t>
                        </m:r>
                      </m:e>
                      <m:sub>
                        <m:r>
                          <a:rPr lang="en-US" altLang="zh-TW" sz="2200" b="1">
                            <a:solidFill>
                              <a:schemeClr val="accent1"/>
                            </a:solidFill>
                            <a:latin typeface="Cambria Math" panose="02040503050406030204" pitchFamily="18" charset="0"/>
                            <a:ea typeface="微軟正黑體" panose="020B0604030504040204" pitchFamily="34" charset="-120"/>
                            <a:cs typeface="Arial"/>
                            <a:sym typeface="Arial"/>
                          </a:rPr>
                          <m:t>𝑜𝑏𝑗</m:t>
                        </m:r>
                      </m:sub>
                    </m:sSub>
                  </m:oMath>
                </a14:m>
                <a:r>
                  <a:rPr lang="en-US" altLang="zh-TW" sz="2200" dirty="0">
                    <a:solidFill>
                      <a:srgbClr val="0070C0"/>
                    </a:solidFill>
                  </a:rPr>
                  <a:t>)</a:t>
                </a:r>
                <a:r>
                  <a:rPr lang="en-US" altLang="zh-TW" sz="2200" dirty="0">
                    <a:solidFill>
                      <a:schemeClr val="tx1"/>
                    </a:solidFill>
                  </a:rPr>
                  <a:t>,</a:t>
                </a:r>
                <a:r>
                  <a:rPr lang="zh-TW" altLang="en-US" sz="2200" dirty="0">
                    <a:solidFill>
                      <a:schemeClr val="tx1"/>
                    </a:solidFill>
                  </a:rPr>
                  <a:t> </a:t>
                </a:r>
                <a:r>
                  <a:rPr lang="en-US" altLang="zh-TW" sz="2200" dirty="0">
                    <a:solidFill>
                      <a:schemeClr val="tx1"/>
                    </a:solidFill>
                  </a:rPr>
                  <a:t>which aims to predict the relation of entity mention pairs in a sentence.</a:t>
                </a:r>
              </a:p>
              <a:p>
                <a:pPr marL="1368000" lvl="1" indent="-432000">
                  <a:buFont typeface="Arial" panose="020B0604020202020204" pitchFamily="34" charset="0"/>
                  <a:buChar char="•"/>
                </a:pPr>
                <a:r>
                  <a:rPr lang="en-US" altLang="zh-TW" sz="1800" dirty="0">
                    <a:solidFill>
                      <a:schemeClr val="tx1"/>
                    </a:solidFill>
                  </a:rPr>
                  <a:t>Input: (</a:t>
                </a: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𝑒</m:t>
                        </m:r>
                      </m:e>
                      <m:sub>
                        <m:r>
                          <a:rPr lang="en-US" altLang="zh-TW" sz="1800" i="1">
                            <a:solidFill>
                              <a:schemeClr val="tx1"/>
                            </a:solidFill>
                            <a:latin typeface="Cambria Math" panose="02040503050406030204" pitchFamily="18" charset="0"/>
                          </a:rPr>
                          <m:t>𝑠𝑢𝑏𝑗</m:t>
                        </m:r>
                      </m:sub>
                    </m:sSub>
                  </m:oMath>
                </a14:m>
                <a:r>
                  <a:rPr lang="en-US" altLang="zh-TW" sz="1800" dirty="0">
                    <a:solidFill>
                      <a:schemeClr val="tx1"/>
                    </a:solidFill>
                  </a:rPr>
                  <a:t>, </a:t>
                </a: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𝑒</m:t>
                        </m:r>
                      </m:e>
                      <m:sub>
                        <m:r>
                          <a:rPr lang="en-US" altLang="zh-TW" sz="1800" i="1">
                            <a:solidFill>
                              <a:schemeClr val="tx1"/>
                            </a:solidFill>
                            <a:latin typeface="Cambria Math" panose="02040503050406030204" pitchFamily="18" charset="0"/>
                          </a:rPr>
                          <m:t>𝑜𝑏𝑗</m:t>
                        </m:r>
                      </m:sub>
                    </m:sSub>
                  </m:oMath>
                </a14:m>
                <a:r>
                  <a:rPr lang="en-US" altLang="zh-TW" sz="1800" dirty="0">
                    <a:solidFill>
                      <a:schemeClr val="tx1"/>
                    </a:solidFill>
                  </a:rPr>
                  <a:t>; s)</a:t>
                </a:r>
              </a:p>
              <a:p>
                <a:pPr marL="1368000" lvl="1" indent="0">
                  <a:buNone/>
                </a:pPr>
                <a:r>
                  <a:rPr lang="en-US" altLang="zh-CN" sz="1800" b="1" dirty="0">
                    <a:solidFill>
                      <a:srgbClr val="C00000"/>
                    </a:solidFill>
                    <a:latin typeface="Times New Roman" panose="02020603050405020304" pitchFamily="18" charset="0"/>
                    <a:ea typeface="微軟正黑體" panose="020B0604030504040204" pitchFamily="34" charset="-120"/>
                  </a:rPr>
                  <a:t>Microsoft </a:t>
                </a:r>
                <a:r>
                  <a:rPr lang="en-US" altLang="zh-CN" sz="1800" dirty="0">
                    <a:solidFill>
                      <a:schemeClr val="tx1"/>
                    </a:solidFill>
                    <a:latin typeface="Times New Roman" panose="02020603050405020304" pitchFamily="18" charset="0"/>
                    <a:ea typeface="微軟正黑體" panose="020B0604030504040204" pitchFamily="34" charset="-120"/>
                  </a:rPr>
                  <a:t>was founded by </a:t>
                </a:r>
                <a:r>
                  <a:rPr lang="en-US" altLang="zh-CN" sz="1800" b="1" dirty="0" err="1">
                    <a:solidFill>
                      <a:schemeClr val="accent1"/>
                    </a:solidFill>
                    <a:latin typeface="Times New Roman" panose="02020603050405020304" pitchFamily="18" charset="0"/>
                    <a:ea typeface="微軟正黑體" panose="020B0604030504040204" pitchFamily="34" charset="-120"/>
                  </a:rPr>
                  <a:t>Bill_Gates</a:t>
                </a:r>
                <a:r>
                  <a:rPr lang="zh-CN" altLang="en-US" sz="1800" b="1" dirty="0">
                    <a:solidFill>
                      <a:schemeClr val="accent1"/>
                    </a:solidFill>
                    <a:latin typeface="Times New Roman" panose="02020603050405020304" pitchFamily="18" charset="0"/>
                    <a:ea typeface="微軟正黑體" panose="020B0604030504040204" pitchFamily="34" charset="-120"/>
                  </a:rPr>
                  <a:t> </a:t>
                </a:r>
                <a:endParaRPr lang="en-US" altLang="zh-TW" sz="1800" dirty="0">
                  <a:solidFill>
                    <a:schemeClr val="tx1"/>
                  </a:solidFill>
                </a:endParaRPr>
              </a:p>
              <a:p>
                <a:pPr marL="1368000" lvl="1" indent="-432000">
                  <a:buFont typeface="Arial" panose="020B0604020202020204" pitchFamily="34" charset="0"/>
                  <a:buChar char="•"/>
                </a:pPr>
                <a:r>
                  <a:rPr lang="en-US" altLang="zh-TW" sz="1800" dirty="0">
                    <a:solidFill>
                      <a:schemeClr val="tx1"/>
                    </a:solidFill>
                  </a:rPr>
                  <a:t>Output: label </a:t>
                </a:r>
                <a:r>
                  <a:rPr lang="en-US" altLang="zh-TW" sz="1800" i="1" dirty="0">
                    <a:solidFill>
                      <a:schemeClr val="tx1"/>
                    </a:solidFill>
                  </a:rPr>
                  <a:t>r</a:t>
                </a:r>
                <a:r>
                  <a:rPr lang="en-US" altLang="zh-TW" sz="1800" dirty="0">
                    <a:solidFill>
                      <a:schemeClr val="tx1"/>
                    </a:solidFill>
                  </a:rPr>
                  <a:t> ∈ </a:t>
                </a:r>
                <a:r>
                  <a:rPr lang="en-US" altLang="zh-TW" sz="1800" i="1" dirty="0">
                    <a:solidFill>
                      <a:schemeClr val="tx1"/>
                    </a:solidFill>
                  </a:rPr>
                  <a:t>R</a:t>
                </a:r>
                <a:r>
                  <a:rPr lang="zh-TW" altLang="en-US" sz="1800" i="1" dirty="0">
                    <a:solidFill>
                      <a:schemeClr val="tx1"/>
                    </a:solidFill>
                  </a:rPr>
                  <a:t> </a:t>
                </a:r>
                <a:r>
                  <a:rPr lang="zh-TW" altLang="zh-TW" sz="1800" dirty="0">
                    <a:solidFill>
                      <a:schemeClr val="tx1"/>
                    </a:solidFill>
                  </a:rPr>
                  <a:t>∪</a:t>
                </a:r>
                <a:r>
                  <a:rPr lang="en-US" altLang="zh-TW" sz="1800" dirty="0">
                    <a:solidFill>
                      <a:schemeClr val="tx1"/>
                    </a:solidFill>
                  </a:rPr>
                  <a:t>{ None } </a:t>
                </a:r>
              </a:p>
              <a:p>
                <a:pPr marL="1368000" lvl="1" indent="0">
                  <a:buNone/>
                </a:pPr>
                <a:r>
                  <a:rPr lang="en-US" altLang="zh-CN" sz="1800" b="1" dirty="0">
                    <a:solidFill>
                      <a:schemeClr val="tx1"/>
                    </a:solidFill>
                    <a:latin typeface="Times New Roman" panose="02020603050405020304" pitchFamily="18" charset="0"/>
                  </a:rPr>
                  <a:t>ORG: </a:t>
                </a:r>
                <a:r>
                  <a:rPr lang="en-US" altLang="zh-CN" sz="1800" b="1" dirty="0" err="1">
                    <a:solidFill>
                      <a:schemeClr val="tx1"/>
                    </a:solidFill>
                    <a:latin typeface="Times New Roman" panose="02020603050405020304" pitchFamily="18" charset="0"/>
                  </a:rPr>
                  <a:t>founded_by</a:t>
                </a:r>
                <a:endParaRPr lang="en-US" altLang="zh-TW" sz="1800" i="1" dirty="0">
                  <a:solidFill>
                    <a:schemeClr val="tx1"/>
                  </a:solidFill>
                </a:endParaRPr>
              </a:p>
              <a:p>
                <a:pPr marL="720000" lvl="1" indent="-180000">
                  <a:buFont typeface="Arial" panose="020B0604020202020204" pitchFamily="34" charset="0"/>
                  <a:buChar char="•"/>
                </a:pPr>
                <a:r>
                  <a:rPr lang="en-US" altLang="zh-TW" sz="2200" dirty="0">
                    <a:solidFill>
                      <a:schemeClr val="tx1"/>
                    </a:solidFill>
                  </a:rPr>
                  <a:t>Sentence-level relation extraction using labeling rules created by a </a:t>
                </a:r>
                <a:r>
                  <a:rPr lang="en-US" altLang="zh-TW" sz="2200" dirty="0">
                    <a:solidFill>
                      <a:srgbClr val="FF0000"/>
                    </a:solidFill>
                  </a:rPr>
                  <a:t>semi-automatic method</a:t>
                </a:r>
                <a:r>
                  <a:rPr lang="en-US" altLang="zh-TW" sz="2200" dirty="0">
                    <a:solidFill>
                      <a:schemeClr val="tx1"/>
                    </a:solidFill>
                  </a:rPr>
                  <a:t>.</a:t>
                </a:r>
              </a:p>
              <a:p>
                <a:pPr marL="1368000" lvl="1" indent="-432000">
                  <a:buFont typeface="Arial" panose="020B0604020202020204" pitchFamily="34" charset="0"/>
                  <a:buChar char="•"/>
                </a:pPr>
                <a:r>
                  <a:rPr lang="en-US" altLang="zh-TW" sz="1800" dirty="0">
                    <a:solidFill>
                      <a:schemeClr val="tx1"/>
                    </a:solidFill>
                  </a:rPr>
                  <a:t>Achieved through labeling rule generation </a:t>
                </a:r>
                <a:r>
                  <a:rPr lang="en-US" altLang="zh-TW" sz="1400" dirty="0">
                    <a:solidFill>
                      <a:schemeClr val="tx1"/>
                    </a:solidFill>
                  </a:rPr>
                  <a:t>(slide </a:t>
                </a:r>
                <a:r>
                  <a:rPr lang="en-US" altLang="zh-TW" sz="1400" dirty="0">
                    <a:solidFill>
                      <a:schemeClr val="tx1"/>
                    </a:solidFill>
                    <a:hlinkClick r:id="rId3" action="ppaction://hlinksldjump"/>
                  </a:rPr>
                  <a:t>14</a:t>
                </a:r>
                <a:r>
                  <a:rPr lang="en-US" altLang="zh-TW" sz="1400" dirty="0">
                    <a:solidFill>
                      <a:schemeClr val="tx1"/>
                    </a:solidFill>
                  </a:rPr>
                  <a:t>)</a:t>
                </a:r>
                <a:r>
                  <a:rPr lang="en-US" altLang="zh-TW" sz="1800" dirty="0">
                    <a:solidFill>
                      <a:schemeClr val="tx1"/>
                    </a:solidFill>
                  </a:rPr>
                  <a:t>, SRM </a:t>
                </a:r>
                <a:r>
                  <a:rPr lang="en-US" altLang="zh-TW" sz="1400" dirty="0">
                    <a:solidFill>
                      <a:schemeClr val="tx1"/>
                    </a:solidFill>
                  </a:rPr>
                  <a:t>(slide </a:t>
                </a:r>
                <a:r>
                  <a:rPr lang="en-US" altLang="zh-TW" sz="1400" dirty="0">
                    <a:solidFill>
                      <a:schemeClr val="tx1"/>
                    </a:solidFill>
                    <a:hlinkClick r:id="rId4" action="ppaction://hlinksldjump"/>
                  </a:rPr>
                  <a:t>15</a:t>
                </a:r>
                <a:r>
                  <a:rPr lang="en-US" altLang="zh-TW" sz="1400" dirty="0">
                    <a:solidFill>
                      <a:schemeClr val="tx1"/>
                    </a:solidFill>
                  </a:rPr>
                  <a:t>)</a:t>
                </a:r>
                <a:r>
                  <a:rPr lang="en-US" altLang="zh-TW" sz="1800" dirty="0">
                    <a:solidFill>
                      <a:schemeClr val="tx1"/>
                    </a:solidFill>
                  </a:rPr>
                  <a:t> &amp; Joint parameter learning </a:t>
                </a:r>
                <a:r>
                  <a:rPr lang="en-US" altLang="zh-TW" sz="1400" dirty="0">
                    <a:solidFill>
                      <a:schemeClr val="tx1"/>
                    </a:solidFill>
                  </a:rPr>
                  <a:t>(slide </a:t>
                </a:r>
                <a:r>
                  <a:rPr lang="en-US" altLang="zh-TW" sz="1400" dirty="0">
                    <a:solidFill>
                      <a:schemeClr val="tx1"/>
                    </a:solidFill>
                    <a:hlinkClick r:id="rId5" action="ppaction://hlinksldjump"/>
                  </a:rPr>
                  <a:t>17</a:t>
                </a:r>
                <a:r>
                  <a:rPr lang="en-US" altLang="zh-TW" sz="1400" dirty="0">
                    <a:solidFill>
                      <a:schemeClr val="tx1"/>
                    </a:solidFill>
                  </a:rPr>
                  <a:t>)</a:t>
                </a:r>
              </a:p>
              <a:p>
                <a:pPr marL="2592000" lvl="1" indent="0">
                  <a:buNone/>
                </a:pPr>
                <a:endParaRPr lang="en-US" altLang="zh-TW" sz="2200" dirty="0">
                  <a:solidFill>
                    <a:schemeClr val="tx1"/>
                  </a:solidFill>
                </a:endParaRPr>
              </a:p>
              <a:p>
                <a:pPr marL="1368000" lvl="1" indent="-432000">
                  <a:buFont typeface="Arial" panose="020B0604020202020204" pitchFamily="34" charset="0"/>
                  <a:buChar char="•"/>
                </a:pPr>
                <a:endParaRPr lang="en-US" altLang="zh-TW" sz="2200" dirty="0">
                  <a:solidFill>
                    <a:schemeClr val="tx1"/>
                  </a:solidFill>
                </a:endParaRPr>
              </a:p>
            </p:txBody>
          </p:sp>
        </mc:Choice>
        <mc:Fallback xmlns="">
          <p:sp>
            <p:nvSpPr>
              <p:cNvPr id="4" name="內容版面配置區 3">
                <a:extLst>
                  <a:ext uri="{FF2B5EF4-FFF2-40B4-BE49-F238E27FC236}">
                    <a16:creationId xmlns:a16="http://schemas.microsoft.com/office/drawing/2014/main" id="{F184552B-5094-4FA8-B22F-33BE470A7EA5}"/>
                  </a:ext>
                </a:extLst>
              </p:cNvPr>
              <p:cNvSpPr>
                <a:spLocks noGrp="1" noRot="1" noChangeAspect="1" noMove="1" noResize="1" noEditPoints="1" noAdjustHandles="1" noChangeArrowheads="1" noChangeShapeType="1" noTextEdit="1"/>
              </p:cNvSpPr>
              <p:nvPr>
                <p:ph sz="quarter" idx="1"/>
              </p:nvPr>
            </p:nvSpPr>
            <p:spPr>
              <a:xfrm>
                <a:off x="457199" y="1219200"/>
                <a:ext cx="8485205" cy="4937760"/>
              </a:xfrm>
              <a:blipFill>
                <a:blip r:embed="rId6"/>
                <a:stretch>
                  <a:fillRect l="-575" t="-111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19840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mph" presetSubtype="0" fill="hold" grpId="1" nodeType="clickEffect">
                                  <p:stCondLst>
                                    <p:cond delay="0"/>
                                  </p:stCondLst>
                                  <p:childTnLst>
                                    <p:animClr clrSpc="hsl" dir="cw">
                                      <p:cBhvr override="childStyle">
                                        <p:cTn id="6" dur="500" fill="hold"/>
                                        <p:tgtEl>
                                          <p:spTgt spid="2"/>
                                        </p:tgtEl>
                                        <p:attrNameLst>
                                          <p:attrName>style.color</p:attrName>
                                        </p:attrNameLst>
                                      </p:cBhvr>
                                      <p:by>
                                        <p:hsl h="0" s="-12549" l="-25098"/>
                                      </p:by>
                                    </p:animClr>
                                    <p:animClr clrSpc="hsl" dir="cw">
                                      <p:cBhvr>
                                        <p:cTn id="7" dur="500" fill="hold"/>
                                        <p:tgtEl>
                                          <p:spTgt spid="2"/>
                                        </p:tgtEl>
                                        <p:attrNameLst>
                                          <p:attrName>fillcolor</p:attrName>
                                        </p:attrNameLst>
                                      </p:cBhvr>
                                      <p:by>
                                        <p:hsl h="0" s="-12549" l="-25098"/>
                                      </p:by>
                                    </p:animClr>
                                    <p:animClr clrSpc="hsl" dir="cw">
                                      <p:cBhvr>
                                        <p:cTn id="8" dur="500" fill="hold"/>
                                        <p:tgtEl>
                                          <p:spTgt spid="2"/>
                                        </p:tgtEl>
                                        <p:attrNameLst>
                                          <p:attrName>stroke.color</p:attrName>
                                        </p:attrNameLst>
                                      </p:cBhvr>
                                      <p:by>
                                        <p:hsl h="0" s="-12549" l="-25098"/>
                                      </p:by>
                                    </p:animClr>
                                    <p:set>
                                      <p:cBhvr>
                                        <p:cTn id="9" dur="500" fill="hold"/>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55CD936E-309F-4C3D-8F2E-BE27D99766DE}"/>
              </a:ext>
            </a:extLst>
          </p:cNvPr>
          <p:cNvSpPr>
            <a:spLocks noGrp="1"/>
          </p:cNvSpPr>
          <p:nvPr>
            <p:ph type="ctrTitle"/>
          </p:nvPr>
        </p:nvSpPr>
        <p:spPr/>
        <p:txBody>
          <a:bodyPr/>
          <a:lstStyle/>
          <a:p>
            <a:r>
              <a:rPr lang="en-US" altLang="zh-TW" dirty="0"/>
              <a:t>Method: NERO Framework </a:t>
            </a:r>
            <a:endParaRPr lang="zh-TW" altLang="en-US" dirty="0"/>
          </a:p>
        </p:txBody>
      </p:sp>
      <p:sp>
        <p:nvSpPr>
          <p:cNvPr id="6" name="副標題 5">
            <a:extLst>
              <a:ext uri="{FF2B5EF4-FFF2-40B4-BE49-F238E27FC236}">
                <a16:creationId xmlns:a16="http://schemas.microsoft.com/office/drawing/2014/main" id="{45EEEFAE-0DC4-4CB3-A50A-0843B3A0C04A}"/>
              </a:ext>
            </a:extLst>
          </p:cNvPr>
          <p:cNvSpPr>
            <a:spLocks noGrp="1"/>
          </p:cNvSpPr>
          <p:nvPr>
            <p:ph type="subTitle"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63ECC8EF-DC6C-47EB-ACA0-7A795E5061B2}"/>
              </a:ext>
            </a:extLst>
          </p:cNvPr>
          <p:cNvSpPr>
            <a:spLocks noGrp="1"/>
          </p:cNvSpPr>
          <p:nvPr>
            <p:ph type="sldNum" sz="quarter" idx="12"/>
          </p:nvPr>
        </p:nvSpPr>
        <p:spPr/>
        <p:txBody>
          <a:bodyPr/>
          <a:lstStyle/>
          <a:p>
            <a:fld id="{73DA0BB7-265A-403C-9275-D587AB510EDC}" type="slidenum">
              <a:rPr lang="zh-TW" altLang="en-US" smtClean="0"/>
              <a:pPr/>
              <a:t>13</a:t>
            </a:fld>
            <a:endParaRPr lang="zh-TW" altLang="en-US"/>
          </a:p>
        </p:txBody>
      </p:sp>
      <p:sp>
        <p:nvSpPr>
          <p:cNvPr id="8" name="內容版面配置區 2">
            <a:extLst>
              <a:ext uri="{FF2B5EF4-FFF2-40B4-BE49-F238E27FC236}">
                <a16:creationId xmlns:a16="http://schemas.microsoft.com/office/drawing/2014/main" id="{A7DC1E63-850F-4A95-8842-EA0F25D1E112}"/>
              </a:ext>
            </a:extLst>
          </p:cNvPr>
          <p:cNvSpPr txBox="1">
            <a:spLocks/>
          </p:cNvSpPr>
          <p:nvPr/>
        </p:nvSpPr>
        <p:spPr>
          <a:xfrm>
            <a:off x="1043608" y="1107554"/>
            <a:ext cx="4239929" cy="2039506"/>
          </a:xfrm>
          <a:prstGeom prst="rect">
            <a:avLst/>
          </a:prstGeom>
        </p:spPr>
        <p:txBody>
          <a:bodyPr vert="horz">
            <a:normAutofit fontScale="925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a:spcBef>
                <a:spcPts val="600"/>
              </a:spcBef>
              <a:buClr>
                <a:schemeClr val="accent6">
                  <a:lumMod val="75000"/>
                </a:schemeClr>
              </a:buClr>
              <a:buFont typeface="Wingdings" panose="05000000000000000000" pitchFamily="2" charset="2"/>
              <a:buChar char="p"/>
              <a:defRPr/>
            </a:pPr>
            <a:r>
              <a:rPr lang="en-US" altLang="zh-TW" sz="2200" dirty="0"/>
              <a:t>Method: NERO Framework</a:t>
            </a:r>
            <a:endParaRPr lang="zh-TW" altLang="en-US" sz="2200" dirty="0"/>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Overview of the NERO Framework</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Labeling rule generation</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Soft rule matcher (SRM)</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Relation classifier (RC)</a:t>
            </a:r>
          </a:p>
          <a:p>
            <a:pPr marL="617220" lvl="1" indent="-342900">
              <a:buClr>
                <a:srgbClr val="002060"/>
              </a:buClr>
              <a:buFont typeface="+mj-lt"/>
              <a:buAutoNum type="arabicPeriod"/>
              <a:defRPr/>
            </a:pPr>
            <a:r>
              <a:rPr lang="en-US" altLang="zh-CN" sz="1800" b="1" dirty="0">
                <a:solidFill>
                  <a:srgbClr val="002060"/>
                </a:solidFill>
                <a:latin typeface="Times New Roman" pitchFamily="18" charset="0"/>
                <a:ea typeface="標楷體" pitchFamily="65" charset="-120"/>
                <a:cs typeface="Times New Roman" pitchFamily="18" charset="0"/>
              </a:rPr>
              <a:t>Joint</a:t>
            </a:r>
            <a:r>
              <a:rPr lang="zh-CN" altLang="en-US" sz="1800" b="1" dirty="0">
                <a:solidFill>
                  <a:srgbClr val="002060"/>
                </a:solidFill>
                <a:latin typeface="Times New Roman" pitchFamily="18" charset="0"/>
                <a:ea typeface="標楷體" pitchFamily="65" charset="-120"/>
                <a:cs typeface="Times New Roman" pitchFamily="18" charset="0"/>
              </a:rPr>
              <a:t> </a:t>
            </a:r>
            <a:r>
              <a:rPr lang="en-US" altLang="zh-CN" sz="1800" b="1" dirty="0">
                <a:solidFill>
                  <a:srgbClr val="002060"/>
                </a:solidFill>
                <a:latin typeface="Times New Roman" pitchFamily="18" charset="0"/>
                <a:ea typeface="標楷體" pitchFamily="65" charset="-120"/>
                <a:cs typeface="Times New Roman" pitchFamily="18" charset="0"/>
              </a:rPr>
              <a:t>parameter</a:t>
            </a:r>
            <a:r>
              <a:rPr lang="zh-CN" altLang="en-US" sz="1800" b="1" dirty="0">
                <a:solidFill>
                  <a:srgbClr val="002060"/>
                </a:solidFill>
                <a:latin typeface="Times New Roman" pitchFamily="18" charset="0"/>
                <a:ea typeface="標楷體" pitchFamily="65" charset="-120"/>
                <a:cs typeface="Times New Roman" pitchFamily="18" charset="0"/>
              </a:rPr>
              <a:t> </a:t>
            </a:r>
            <a:r>
              <a:rPr lang="en-US" altLang="zh-CN" sz="1800" b="1" dirty="0">
                <a:solidFill>
                  <a:srgbClr val="002060"/>
                </a:solidFill>
                <a:latin typeface="Times New Roman" pitchFamily="18" charset="0"/>
                <a:ea typeface="標楷體" pitchFamily="65" charset="-120"/>
                <a:cs typeface="Times New Roman" pitchFamily="18" charset="0"/>
              </a:rPr>
              <a:t>learning</a:t>
            </a:r>
            <a:endParaRPr lang="en-US" altLang="zh-TW" sz="1800" b="1" dirty="0">
              <a:solidFill>
                <a:srgbClr val="002060"/>
              </a:solidFill>
              <a:latin typeface="Times New Roman" pitchFamily="18" charset="0"/>
              <a:ea typeface="標楷體" pitchFamily="65" charset="-120"/>
              <a:cs typeface="Times New Roman" pitchFamily="18" charset="0"/>
            </a:endParaRPr>
          </a:p>
          <a:p>
            <a:pPr marL="274320" lvl="1">
              <a:spcBef>
                <a:spcPts val="600"/>
              </a:spcBef>
              <a:buClr>
                <a:schemeClr val="accent6">
                  <a:lumMod val="75000"/>
                </a:schemeClr>
              </a:buClr>
              <a:buFont typeface="Wingdings" panose="05000000000000000000" pitchFamily="2" charset="2"/>
              <a:buChar char="p"/>
            </a:pPr>
            <a:endParaRPr lang="en-US" altLang="zh-TW" sz="1400" dirty="0">
              <a:solidFill>
                <a:srgbClr val="002060"/>
              </a:solidFill>
              <a:latin typeface="Times New Roman" pitchFamily="18" charset="0"/>
              <a:ea typeface="標楷體" pitchFamily="65" charset="-120"/>
              <a:cs typeface="Times New Roman" pitchFamily="18" charset="0"/>
            </a:endParaRPr>
          </a:p>
          <a:p>
            <a:pPr marL="274320" lvl="1">
              <a:spcBef>
                <a:spcPts val="600"/>
              </a:spcBef>
              <a:buClr>
                <a:schemeClr val="accent1"/>
              </a:buClr>
              <a:buFont typeface="Wingdings 3"/>
              <a:buNone/>
            </a:pPr>
            <a:endParaRPr lang="en-US" altLang="zh-TW" sz="2000" b="1" dirty="0"/>
          </a:p>
        </p:txBody>
      </p:sp>
    </p:spTree>
    <p:extLst>
      <p:ext uri="{BB962C8B-B14F-4D97-AF65-F5344CB8AC3E}">
        <p14:creationId xmlns:p14="http://schemas.microsoft.com/office/powerpoint/2010/main" val="2391257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a:extLst>
              <a:ext uri="{FF2B5EF4-FFF2-40B4-BE49-F238E27FC236}">
                <a16:creationId xmlns:a16="http://schemas.microsoft.com/office/drawing/2014/main" id="{1E549471-7516-44F7-A0C9-4375C1744E90}"/>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302E1D57-B8C3-4F12-83CF-48CAAADC8E22}"/>
              </a:ext>
            </a:extLst>
          </p:cNvPr>
          <p:cNvSpPr>
            <a:spLocks noGrp="1"/>
          </p:cNvSpPr>
          <p:nvPr>
            <p:ph type="title"/>
          </p:nvPr>
        </p:nvSpPr>
        <p:spPr/>
        <p:txBody>
          <a:bodyPr/>
          <a:lstStyle/>
          <a:p>
            <a:r>
              <a:rPr lang="en-US" altLang="zh-TW" dirty="0"/>
              <a:t>Overview of the NERO Framework</a:t>
            </a:r>
            <a:endParaRPr lang="zh-TW" altLang="en-US" dirty="0"/>
          </a:p>
        </p:txBody>
      </p:sp>
      <p:sp>
        <p:nvSpPr>
          <p:cNvPr id="3" name="投影片編號版面配置區 2">
            <a:extLst>
              <a:ext uri="{FF2B5EF4-FFF2-40B4-BE49-F238E27FC236}">
                <a16:creationId xmlns:a16="http://schemas.microsoft.com/office/drawing/2014/main" id="{E83E1C44-982A-4015-9021-F58FDBC900BF}"/>
              </a:ext>
            </a:extLst>
          </p:cNvPr>
          <p:cNvSpPr>
            <a:spLocks noGrp="1"/>
          </p:cNvSpPr>
          <p:nvPr>
            <p:ph type="sldNum" sz="quarter" idx="12"/>
          </p:nvPr>
        </p:nvSpPr>
        <p:spPr/>
        <p:txBody>
          <a:bodyPr/>
          <a:lstStyle/>
          <a:p>
            <a:fld id="{73DA0BB7-265A-403C-9275-D587AB510EDC}" type="slidenum">
              <a:rPr lang="zh-TW" altLang="en-US" smtClean="0"/>
              <a:pPr/>
              <a:t>14</a:t>
            </a:fld>
            <a:endParaRPr lang="zh-TW" altLang="en-US"/>
          </a:p>
        </p:txBody>
      </p:sp>
      <mc:AlternateContent xmlns:mc="http://schemas.openxmlformats.org/markup-compatibility/2006" xmlns:a14="http://schemas.microsoft.com/office/drawing/2010/main">
        <mc:Choice Requires="a14">
          <p:sp>
            <p:nvSpPr>
              <p:cNvPr id="14" name="內容版面配置區 13">
                <a:extLst>
                  <a:ext uri="{FF2B5EF4-FFF2-40B4-BE49-F238E27FC236}">
                    <a16:creationId xmlns:a16="http://schemas.microsoft.com/office/drawing/2014/main" id="{2E638F48-5ED2-49D2-A0D3-EFA5C30BE9FC}"/>
                  </a:ext>
                </a:extLst>
              </p:cNvPr>
              <p:cNvSpPr txBox="1">
                <a:spLocks/>
              </p:cNvSpPr>
              <p:nvPr/>
            </p:nvSpPr>
            <p:spPr>
              <a:xfrm>
                <a:off x="254000" y="3825244"/>
                <a:ext cx="8890000" cy="316342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20000" lvl="1" indent="-180000">
                  <a:buFont typeface="Arial" panose="020B0604020202020204" pitchFamily="34" charset="0"/>
                  <a:buChar char="•"/>
                </a:pPr>
                <a:r>
                  <a:rPr lang="en-US" altLang="zh-TW" sz="2200" dirty="0">
                    <a:solidFill>
                      <a:schemeClr val="tx1"/>
                    </a:solidFill>
                  </a:rPr>
                  <a:t>Framework process</a:t>
                </a:r>
              </a:p>
              <a:p>
                <a:pPr marL="1368000" lvl="1" indent="-432000">
                  <a:buClr>
                    <a:schemeClr val="tx1"/>
                  </a:buClr>
                  <a:buFont typeface="Wingdings" panose="05000000000000000000" pitchFamily="2" charset="2"/>
                  <a:buChar char=""/>
                </a:pPr>
                <a:r>
                  <a:rPr lang="en-US" altLang="zh-TW" sz="1800" dirty="0">
                    <a:solidFill>
                      <a:schemeClr val="tx1"/>
                    </a:solidFill>
                  </a:rPr>
                  <a:t>Labeling rule generation</a:t>
                </a:r>
              </a:p>
              <a:p>
                <a:pPr marL="1368000" lvl="1" indent="-432000">
                  <a:buClr>
                    <a:schemeClr val="tx1"/>
                  </a:buClr>
                  <a:buFont typeface="Wingdings" panose="05000000000000000000" pitchFamily="2" charset="2"/>
                  <a:buChar char=""/>
                </a:pPr>
                <a:r>
                  <a:rPr lang="en-US" altLang="zh-TW" sz="1800" dirty="0">
                    <a:solidFill>
                      <a:schemeClr val="tx1"/>
                    </a:solidFill>
                  </a:rPr>
                  <a:t>Apply generation rules to a raw corpus </a:t>
                </a:r>
                <a:r>
                  <a:rPr lang="en-US" altLang="zh-TW" sz="1800" i="1" dirty="0">
                    <a:solidFill>
                      <a:schemeClr val="tx1"/>
                    </a:solidFill>
                  </a:rPr>
                  <a:t>S</a:t>
                </a:r>
                <a:r>
                  <a:rPr lang="en-US" altLang="zh-TW" sz="1800" dirty="0">
                    <a:solidFill>
                      <a:schemeClr val="tx1"/>
                    </a:solidFill>
                  </a:rPr>
                  <a:t> to perform</a:t>
                </a:r>
                <a:r>
                  <a:rPr lang="zh-TW" altLang="en-US" sz="1800" dirty="0">
                    <a:solidFill>
                      <a:schemeClr val="tx1"/>
                    </a:solidFill>
                  </a:rPr>
                  <a:t> </a:t>
                </a:r>
                <a:r>
                  <a:rPr lang="en-US" altLang="zh-TW" sz="1800" dirty="0">
                    <a:solidFill>
                      <a:schemeClr val="tx1"/>
                    </a:solidFill>
                  </a:rPr>
                  <a:t>hard matching.</a:t>
                </a:r>
              </a:p>
              <a:p>
                <a:pPr marL="1368000" lvl="1" indent="-432000">
                  <a:buClr>
                    <a:schemeClr val="tx1"/>
                  </a:buClr>
                  <a:buFont typeface="Wingdings" panose="05000000000000000000" pitchFamily="2" charset="2"/>
                  <a:buChar char=""/>
                </a:pPr>
                <a:r>
                  <a:rPr lang="en-US" altLang="zh-TW" sz="1800" i="1" dirty="0">
                    <a:solidFill>
                      <a:schemeClr val="tx1"/>
                    </a:solidFill>
                  </a:rPr>
                  <a:t>S</a:t>
                </a:r>
                <a:r>
                  <a:rPr lang="en-US" altLang="zh-TW" sz="1800" dirty="0">
                    <a:solidFill>
                      <a:schemeClr val="tx1"/>
                    </a:solidFill>
                  </a:rPr>
                  <a:t> will then be divided into two subsets: “ hard-matched sentences ” </a:t>
                </a:r>
                <a14:m>
                  <m:oMath xmlns:m="http://schemas.openxmlformats.org/officeDocument/2006/math">
                    <m:sSub>
                      <m:sSubPr>
                        <m:ctrlPr>
                          <a:rPr lang="en-US" altLang="zh-TW" sz="1800" i="1" smtClean="0">
                            <a:solidFill>
                              <a:schemeClr val="tx1"/>
                            </a:solidFill>
                            <a:latin typeface="Cambria Math" panose="02040503050406030204" pitchFamily="18" charset="0"/>
                          </a:rPr>
                        </m:ctrlPr>
                      </m:sSubPr>
                      <m:e>
                        <m:r>
                          <a:rPr lang="en-US" altLang="zh-TW" sz="1800" b="0" i="1" smtClean="0">
                            <a:solidFill>
                              <a:schemeClr val="tx1"/>
                            </a:solidFill>
                            <a:latin typeface="Cambria Math" panose="02040503050406030204" pitchFamily="18" charset="0"/>
                          </a:rPr>
                          <m:t>𝑆</m:t>
                        </m:r>
                      </m:e>
                      <m:sub>
                        <m:r>
                          <a:rPr lang="en-US" altLang="zh-TW" sz="1800" b="0" i="1" smtClean="0">
                            <a:solidFill>
                              <a:schemeClr val="tx1"/>
                            </a:solidFill>
                            <a:latin typeface="Cambria Math" panose="02040503050406030204" pitchFamily="18" charset="0"/>
                          </a:rPr>
                          <m:t>𝑚𝑎𝑡𝑐h𝑒𝑑</m:t>
                        </m:r>
                      </m:sub>
                    </m:sSub>
                  </m:oMath>
                </a14:m>
                <a:r>
                  <a:rPr lang="en-US" altLang="zh-TW" sz="1800" dirty="0">
                    <a:solidFill>
                      <a:schemeClr val="tx1"/>
                    </a:solidFill>
                  </a:rPr>
                  <a:t> and “ unmatched sentences ” </a:t>
                </a: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𝑆</m:t>
                        </m:r>
                      </m:e>
                      <m:sub>
                        <m:r>
                          <a:rPr lang="en-US" altLang="zh-TW" sz="1800" b="0" i="1" smtClean="0">
                            <a:solidFill>
                              <a:schemeClr val="tx1"/>
                            </a:solidFill>
                            <a:latin typeface="Cambria Math" panose="02040503050406030204" pitchFamily="18" charset="0"/>
                          </a:rPr>
                          <m:t>𝑢𝑛</m:t>
                        </m:r>
                        <m:r>
                          <a:rPr lang="en-US" altLang="zh-TW" sz="1800" i="1">
                            <a:solidFill>
                              <a:schemeClr val="tx1"/>
                            </a:solidFill>
                            <a:latin typeface="Cambria Math" panose="02040503050406030204" pitchFamily="18" charset="0"/>
                          </a:rPr>
                          <m:t>𝑚𝑎𝑡𝑐h𝑒𝑑</m:t>
                        </m:r>
                      </m:sub>
                    </m:sSub>
                  </m:oMath>
                </a14:m>
                <a:r>
                  <a:rPr lang="en-US" altLang="zh-TW" sz="1800" dirty="0">
                    <a:solidFill>
                      <a:schemeClr val="tx1"/>
                    </a:solidFill>
                  </a:rPr>
                  <a:t>.</a:t>
                </a:r>
              </a:p>
              <a:p>
                <a:pPr marL="1368000" lvl="1" indent="-432000">
                  <a:buClr>
                    <a:schemeClr val="tx1"/>
                  </a:buClr>
                  <a:buFont typeface="Wingdings" panose="05000000000000000000" pitchFamily="2" charset="2"/>
                  <a:buChar char=""/>
                </a:pPr>
                <a:r>
                  <a:rPr lang="en-US" altLang="zh-TW" sz="1800" dirty="0">
                    <a:solidFill>
                      <a:schemeClr val="tx1"/>
                    </a:solidFill>
                    <a:sym typeface="Wingdings" panose="05000000000000000000" pitchFamily="2" charset="2"/>
                  </a:rPr>
                  <a:t>&amp;</a:t>
                </a:r>
                <a:r>
                  <a:rPr lang="zh-TW" altLang="en-US" sz="1800" dirty="0">
                    <a:solidFill>
                      <a:schemeClr val="tx1"/>
                    </a:solidFill>
                    <a:sym typeface="Wingdings" panose="05000000000000000000" pitchFamily="2" charset="2"/>
                  </a:rPr>
                  <a:t> </a:t>
                </a:r>
                <a:r>
                  <a:rPr lang="zh-TW" altLang="en-US" sz="1400" dirty="0">
                    <a:solidFill>
                      <a:schemeClr val="tx1"/>
                    </a:solidFill>
                    <a:sym typeface="Wingdings" panose="05000000000000000000" pitchFamily="2" charset="2"/>
                  </a:rPr>
                  <a:t></a:t>
                </a:r>
                <a:r>
                  <a:rPr lang="zh-TW" altLang="en-US" sz="1800" dirty="0">
                    <a:solidFill>
                      <a:schemeClr val="tx1"/>
                    </a:solidFill>
                    <a:sym typeface="Wingdings" panose="05000000000000000000" pitchFamily="2" charset="2"/>
                  </a:rPr>
                  <a:t> </a:t>
                </a:r>
                <a:r>
                  <a:rPr lang="en-US" altLang="zh-TW" sz="1800" dirty="0">
                    <a:solidFill>
                      <a:schemeClr val="tx1"/>
                    </a:solidFill>
                  </a:rPr>
                  <a:t>Use SRM and rules to iteratively generate pseudo labels over </a:t>
                </a: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𝑆</m:t>
                        </m:r>
                      </m:e>
                      <m:sub>
                        <m:r>
                          <a:rPr lang="en-US" altLang="zh-TW" sz="1800" i="1">
                            <a:solidFill>
                              <a:schemeClr val="tx1"/>
                            </a:solidFill>
                            <a:latin typeface="Cambria Math" panose="02040503050406030204" pitchFamily="18" charset="0"/>
                          </a:rPr>
                          <m:t>𝑢𝑛𝑚𝑎𝑡𝑐h𝑒𝑑</m:t>
                        </m:r>
                      </m:sub>
                    </m:sSub>
                  </m:oMath>
                </a14:m>
                <a:r>
                  <a:rPr lang="en-US" altLang="zh-TW" sz="1800" dirty="0">
                    <a:solidFill>
                      <a:schemeClr val="tx1"/>
                    </a:solidFill>
                  </a:rPr>
                  <a:t>.</a:t>
                </a:r>
              </a:p>
              <a:p>
                <a:pPr marL="1368000" lvl="1" indent="-432000">
                  <a:buClr>
                    <a:schemeClr val="tx1"/>
                  </a:buClr>
                  <a:buFont typeface="Wingdings" panose="05000000000000000000" pitchFamily="2" charset="2"/>
                  <a:buChar char=""/>
                </a:pPr>
                <a:r>
                  <a:rPr lang="en-US" altLang="zh-TW" sz="1800" dirty="0">
                    <a:solidFill>
                      <a:schemeClr val="tx1"/>
                    </a:solidFill>
                  </a:rPr>
                  <a:t>Use </a:t>
                </a:r>
                <a14:m>
                  <m:oMath xmlns:m="http://schemas.openxmlformats.org/officeDocument/2006/math">
                    <m:sSub>
                      <m:sSubPr>
                        <m:ctrlPr>
                          <a:rPr lang="en-US" altLang="zh-TW" sz="1800" i="1">
                            <a:solidFill>
                              <a:schemeClr val="tx1"/>
                            </a:solidFill>
                            <a:latin typeface="Cambria Math" panose="02040503050406030204" pitchFamily="18" charset="0"/>
                          </a:rPr>
                        </m:ctrlPr>
                      </m:sSubPr>
                      <m:e>
                        <m:r>
                          <m:rPr>
                            <m:sty m:val="p"/>
                          </m:rPr>
                          <a:rPr lang="en-US" altLang="zh-TW" sz="1800">
                            <a:solidFill>
                              <a:schemeClr val="tx1"/>
                            </a:solidFill>
                            <a:latin typeface="Cambria Math" panose="02040503050406030204" pitchFamily="18" charset="0"/>
                          </a:rPr>
                          <m:t>S</m:t>
                        </m:r>
                      </m:e>
                      <m:sub>
                        <m:r>
                          <m:rPr>
                            <m:sty m:val="p"/>
                          </m:rPr>
                          <a:rPr lang="en-US" altLang="zh-TW" sz="1800">
                            <a:solidFill>
                              <a:schemeClr val="tx1"/>
                            </a:solidFill>
                            <a:latin typeface="Cambria Math" panose="02040503050406030204" pitchFamily="18" charset="0"/>
                          </a:rPr>
                          <m:t>matched</m:t>
                        </m:r>
                      </m:sub>
                    </m:sSub>
                  </m:oMath>
                </a14:m>
                <a:r>
                  <a:rPr lang="en-US" altLang="zh-TW" sz="1800" dirty="0">
                    <a:solidFill>
                      <a:schemeClr val="tx1"/>
                    </a:solidFill>
                  </a:rPr>
                  <a:t>/</a:t>
                </a:r>
                <a14:m>
                  <m:oMath xmlns:m="http://schemas.openxmlformats.org/officeDocument/2006/math">
                    <m:sSub>
                      <m:sSubPr>
                        <m:ctrlPr>
                          <a:rPr lang="en-US" altLang="zh-TW" sz="1800" i="1">
                            <a:solidFill>
                              <a:schemeClr val="tx1"/>
                            </a:solidFill>
                            <a:latin typeface="Cambria Math" panose="02040503050406030204" pitchFamily="18" charset="0"/>
                          </a:rPr>
                        </m:ctrlPr>
                      </m:sSubPr>
                      <m:e>
                        <m:r>
                          <m:rPr>
                            <m:sty m:val="p"/>
                          </m:rPr>
                          <a:rPr lang="en-US" altLang="zh-TW" sz="1800">
                            <a:solidFill>
                              <a:schemeClr val="tx1"/>
                            </a:solidFill>
                            <a:latin typeface="Cambria Math" panose="02040503050406030204" pitchFamily="18" charset="0"/>
                          </a:rPr>
                          <m:t>S</m:t>
                        </m:r>
                      </m:e>
                      <m:sub>
                        <m:r>
                          <m:rPr>
                            <m:sty m:val="p"/>
                          </m:rPr>
                          <a:rPr lang="en-US" altLang="zh-TW" sz="1800">
                            <a:solidFill>
                              <a:schemeClr val="tx1"/>
                            </a:solidFill>
                            <a:latin typeface="Cambria Math" panose="02040503050406030204" pitchFamily="18" charset="0"/>
                          </a:rPr>
                          <m:t>unmatched</m:t>
                        </m:r>
                      </m:sub>
                    </m:sSub>
                  </m:oMath>
                </a14:m>
                <a:r>
                  <a:rPr lang="en-US" altLang="zh-TW" sz="1800" dirty="0">
                    <a:solidFill>
                      <a:schemeClr val="tx1"/>
                    </a:solidFill>
                  </a:rPr>
                  <a:t> sentences train relation classifier</a:t>
                </a:r>
                <a:r>
                  <a:rPr lang="en-US" altLang="zh-TW" sz="1800" dirty="0">
                    <a:solidFill>
                      <a:srgbClr val="0070C0"/>
                    </a:solidFill>
                  </a:rPr>
                  <a:t>.</a:t>
                </a:r>
                <a:endParaRPr lang="en-US" altLang="zh-TW" sz="1800" dirty="0">
                  <a:solidFill>
                    <a:schemeClr val="tx1"/>
                  </a:solidFill>
                  <a:sym typeface="Wingdings" panose="05000000000000000000" pitchFamily="2" charset="2"/>
                </a:endParaRPr>
              </a:p>
              <a:p>
                <a:pPr marL="1368000" lvl="1" indent="-432000">
                  <a:buClr>
                    <a:schemeClr val="tx1"/>
                  </a:buClr>
                  <a:buFont typeface="Wingdings" panose="05000000000000000000" pitchFamily="2" charset="2"/>
                  <a:buChar char=""/>
                </a:pPr>
                <a:r>
                  <a:rPr lang="en-US" altLang="zh-TW" sz="1800" dirty="0">
                    <a:solidFill>
                      <a:schemeClr val="tx1"/>
                    </a:solidFill>
                    <a:sym typeface="Wingdings" panose="05000000000000000000" pitchFamily="2" charset="2"/>
                  </a:rPr>
                  <a:t>J</a:t>
                </a:r>
                <a:r>
                  <a:rPr lang="en-US" altLang="zh-TW" sz="1800" dirty="0">
                    <a:solidFill>
                      <a:schemeClr val="tx1"/>
                    </a:solidFill>
                  </a:rPr>
                  <a:t>ointly learning </a:t>
                </a:r>
                <a:r>
                  <a:rPr lang="en-US" altLang="zh-TW" sz="1800" dirty="0">
                    <a:solidFill>
                      <a:srgbClr val="0070C0"/>
                    </a:solidFill>
                  </a:rPr>
                  <a:t>relation classifier </a:t>
                </a:r>
                <a:r>
                  <a:rPr lang="en-US" altLang="zh-TW" sz="1800" dirty="0">
                    <a:solidFill>
                      <a:schemeClr val="tx1"/>
                    </a:solidFill>
                  </a:rPr>
                  <a:t>and </a:t>
                </a:r>
                <a:r>
                  <a:rPr lang="en-US" altLang="zh-TW" sz="1800" dirty="0">
                    <a:solidFill>
                      <a:srgbClr val="FF0000"/>
                    </a:solidFill>
                  </a:rPr>
                  <a:t>SRM</a:t>
                </a:r>
                <a:r>
                  <a:rPr lang="en-US" altLang="zh-TW" sz="1800" dirty="0">
                    <a:solidFill>
                      <a:schemeClr val="tx1"/>
                    </a:solidFill>
                  </a:rPr>
                  <a:t> based on multiple loss functions (</a:t>
                </a:r>
                <a14:m>
                  <m:oMath xmlns:m="http://schemas.openxmlformats.org/officeDocument/2006/math">
                    <m:sSub>
                      <m:sSubPr>
                        <m:ctrlPr>
                          <a:rPr lang="en-US" altLang="zh-TW" sz="1800" i="1">
                            <a:solidFill>
                              <a:srgbClr val="0070C0"/>
                            </a:solidFill>
                            <a:latin typeface="Cambria Math" panose="02040503050406030204" pitchFamily="18" charset="0"/>
                          </a:rPr>
                        </m:ctrlPr>
                      </m:sSubPr>
                      <m:e>
                        <m:r>
                          <a:rPr lang="en-US" altLang="zh-TW" sz="1800" i="1">
                            <a:solidFill>
                              <a:srgbClr val="0070C0"/>
                            </a:solidFill>
                            <a:latin typeface="Cambria Math" panose="02040503050406030204" pitchFamily="18" charset="0"/>
                          </a:rPr>
                          <m:t>𝐿</m:t>
                        </m:r>
                      </m:e>
                      <m:sub>
                        <m:r>
                          <a:rPr lang="en-US" altLang="zh-TW" sz="1800" i="1">
                            <a:solidFill>
                              <a:srgbClr val="0070C0"/>
                            </a:solidFill>
                            <a:latin typeface="Cambria Math" panose="02040503050406030204" pitchFamily="18" charset="0"/>
                          </a:rPr>
                          <m:t>𝑚𝑎𝑡𝑐h𝑒𝑑</m:t>
                        </m:r>
                      </m:sub>
                    </m:sSub>
                  </m:oMath>
                </a14:m>
                <a:r>
                  <a:rPr lang="en-US" altLang="zh-TW" sz="1800" dirty="0">
                    <a:solidFill>
                      <a:schemeClr val="tx1"/>
                    </a:solidFill>
                  </a:rPr>
                  <a:t>, </a:t>
                </a:r>
                <a14:m>
                  <m:oMath xmlns:m="http://schemas.openxmlformats.org/officeDocument/2006/math">
                    <m:sSub>
                      <m:sSubPr>
                        <m:ctrlPr>
                          <a:rPr lang="en-US" altLang="zh-TW" sz="1800" i="1">
                            <a:solidFill>
                              <a:srgbClr val="0070C0"/>
                            </a:solidFill>
                            <a:latin typeface="Cambria Math" panose="02040503050406030204" pitchFamily="18" charset="0"/>
                          </a:rPr>
                        </m:ctrlPr>
                      </m:sSubPr>
                      <m:e>
                        <m:r>
                          <a:rPr lang="en-US" altLang="zh-TW" sz="1800" i="1">
                            <a:solidFill>
                              <a:srgbClr val="0070C0"/>
                            </a:solidFill>
                            <a:latin typeface="Cambria Math" panose="02040503050406030204" pitchFamily="18" charset="0"/>
                          </a:rPr>
                          <m:t>𝐿</m:t>
                        </m:r>
                      </m:e>
                      <m:sub>
                        <m:r>
                          <a:rPr lang="en-US" altLang="zh-TW" sz="1800" i="1">
                            <a:solidFill>
                              <a:srgbClr val="0070C0"/>
                            </a:solidFill>
                            <a:latin typeface="Cambria Math" panose="02040503050406030204" pitchFamily="18" charset="0"/>
                          </a:rPr>
                          <m:t>𝑟𝑢𝑙𝑒𝑠</m:t>
                        </m:r>
                      </m:sub>
                    </m:sSub>
                  </m:oMath>
                </a14:m>
                <a:r>
                  <a:rPr lang="en-US" altLang="zh-TW" sz="1800" dirty="0">
                    <a:solidFill>
                      <a:schemeClr val="tx1"/>
                    </a:solidFill>
                  </a:rPr>
                  <a:t>, </a:t>
                </a:r>
                <a14:m>
                  <m:oMath xmlns:m="http://schemas.openxmlformats.org/officeDocument/2006/math">
                    <m:sSub>
                      <m:sSubPr>
                        <m:ctrlPr>
                          <a:rPr lang="en-US" altLang="zh-TW" sz="1800" i="1">
                            <a:solidFill>
                              <a:srgbClr val="0070C0"/>
                            </a:solidFill>
                            <a:latin typeface="Cambria Math" panose="02040503050406030204" pitchFamily="18" charset="0"/>
                          </a:rPr>
                        </m:ctrlPr>
                      </m:sSubPr>
                      <m:e>
                        <m:r>
                          <a:rPr lang="en-US" altLang="zh-TW" sz="1800" b="0" i="1" smtClean="0">
                            <a:solidFill>
                              <a:srgbClr val="0070C0"/>
                            </a:solidFill>
                            <a:latin typeface="Cambria Math" panose="02040503050406030204" pitchFamily="18" charset="0"/>
                          </a:rPr>
                          <m:t> </m:t>
                        </m:r>
                        <m:r>
                          <a:rPr lang="en-US" altLang="zh-TW" sz="1800" i="1">
                            <a:solidFill>
                              <a:srgbClr val="0070C0"/>
                            </a:solidFill>
                            <a:latin typeface="Cambria Math" panose="02040503050406030204" pitchFamily="18" charset="0"/>
                          </a:rPr>
                          <m:t>𝐿</m:t>
                        </m:r>
                      </m:e>
                      <m:sub>
                        <m:r>
                          <a:rPr lang="en-US" altLang="zh-TW" sz="1800" i="1">
                            <a:solidFill>
                              <a:srgbClr val="0070C0"/>
                            </a:solidFill>
                            <a:latin typeface="Cambria Math" panose="02040503050406030204" pitchFamily="18" charset="0"/>
                          </a:rPr>
                          <m:t>𝑢𝑛𝑚𝑎𝑡𝑐h𝑒𝑑</m:t>
                        </m:r>
                      </m:sub>
                    </m:sSub>
                  </m:oMath>
                </a14:m>
                <a:r>
                  <a:rPr lang="en-US" altLang="zh-TW" sz="1800" dirty="0">
                    <a:solidFill>
                      <a:schemeClr val="tx1"/>
                    </a:solidFill>
                  </a:rPr>
                  <a:t>, </a:t>
                </a:r>
                <a14:m>
                  <m:oMath xmlns:m="http://schemas.openxmlformats.org/officeDocument/2006/math">
                    <m:sSub>
                      <m:sSubPr>
                        <m:ctrlPr>
                          <a:rPr lang="en-US" altLang="zh-TW" sz="1800" i="1">
                            <a:solidFill>
                              <a:srgbClr val="FF0000"/>
                            </a:solidFill>
                            <a:latin typeface="Cambria Math" panose="02040503050406030204" pitchFamily="18" charset="0"/>
                          </a:rPr>
                        </m:ctrlPr>
                      </m:sSubPr>
                      <m:e>
                        <m:r>
                          <a:rPr lang="en-US" altLang="zh-TW" sz="1800" i="1">
                            <a:solidFill>
                              <a:srgbClr val="FF0000"/>
                            </a:solidFill>
                            <a:latin typeface="Cambria Math" panose="02040503050406030204" pitchFamily="18" charset="0"/>
                          </a:rPr>
                          <m:t>𝐿</m:t>
                        </m:r>
                      </m:e>
                      <m:sub>
                        <m:r>
                          <a:rPr lang="en-US" altLang="zh-TW" sz="1800" i="1">
                            <a:solidFill>
                              <a:srgbClr val="FF0000"/>
                            </a:solidFill>
                            <a:latin typeface="Cambria Math" panose="02040503050406030204" pitchFamily="18" charset="0"/>
                          </a:rPr>
                          <m:t>𝑐𝑙𝑢𝑠</m:t>
                        </m:r>
                      </m:sub>
                    </m:sSub>
                  </m:oMath>
                </a14:m>
                <a:r>
                  <a:rPr lang="en-US" altLang="zh-TW" sz="1800" dirty="0">
                    <a:solidFill>
                      <a:schemeClr val="tx1"/>
                    </a:solidFill>
                  </a:rPr>
                  <a:t>) </a:t>
                </a:r>
                <a:r>
                  <a:rPr lang="en-US" altLang="zh-CN" sz="1400" dirty="0">
                    <a:solidFill>
                      <a:schemeClr val="tx1"/>
                    </a:solidFill>
                  </a:rPr>
                  <a:t>(</a:t>
                </a:r>
                <a:r>
                  <a:rPr lang="en-US" altLang="zh-TW" sz="1400" dirty="0">
                    <a:solidFill>
                      <a:schemeClr val="tx1"/>
                    </a:solidFill>
                  </a:rPr>
                  <a:t>slide </a:t>
                </a:r>
                <a:r>
                  <a:rPr lang="en-US" altLang="zh-TW" sz="1400" dirty="0">
                    <a:solidFill>
                      <a:schemeClr val="tx1"/>
                    </a:solidFill>
                    <a:hlinkClick r:id="rId3" action="ppaction://hlinksldjump"/>
                  </a:rPr>
                  <a:t>17</a:t>
                </a:r>
                <a:r>
                  <a:rPr lang="en-US" altLang="zh-TW" sz="1400" dirty="0">
                    <a:solidFill>
                      <a:schemeClr val="tx1"/>
                    </a:solidFill>
                  </a:rPr>
                  <a:t>)</a:t>
                </a:r>
                <a:r>
                  <a:rPr lang="en-US" altLang="zh-TW" sz="1800" dirty="0">
                    <a:solidFill>
                      <a:schemeClr val="tx1"/>
                    </a:solidFill>
                  </a:rPr>
                  <a:t>.</a:t>
                </a:r>
              </a:p>
            </p:txBody>
          </p:sp>
        </mc:Choice>
        <mc:Fallback xmlns="">
          <p:sp>
            <p:nvSpPr>
              <p:cNvPr id="14" name="內容版面配置區 13">
                <a:extLst>
                  <a:ext uri="{FF2B5EF4-FFF2-40B4-BE49-F238E27FC236}">
                    <a16:creationId xmlns:a16="http://schemas.microsoft.com/office/drawing/2014/main" id="{2E638F48-5ED2-49D2-A0D3-EFA5C30BE9FC}"/>
                  </a:ext>
                </a:extLst>
              </p:cNvPr>
              <p:cNvSpPr txBox="1">
                <a:spLocks noRot="1" noChangeAspect="1" noMove="1" noResize="1" noEditPoints="1" noAdjustHandles="1" noChangeArrowheads="1" noChangeShapeType="1" noTextEdit="1"/>
              </p:cNvSpPr>
              <p:nvPr/>
            </p:nvSpPr>
            <p:spPr>
              <a:xfrm>
                <a:off x="254000" y="3825244"/>
                <a:ext cx="8890000" cy="3163423"/>
              </a:xfrm>
              <a:prstGeom prst="rect">
                <a:avLst/>
              </a:prstGeom>
              <a:blipFill>
                <a:blip r:embed="rId4"/>
                <a:stretch>
                  <a:fillRect t="-1351"/>
                </a:stretch>
              </a:blipFill>
            </p:spPr>
            <p:txBody>
              <a:bodyPr/>
              <a:lstStyle/>
              <a:p>
                <a:r>
                  <a:rPr lang="zh-TW" altLang="en-US">
                    <a:noFill/>
                  </a:rPr>
                  <a:t> </a:t>
                </a:r>
              </a:p>
            </p:txBody>
          </p:sp>
        </mc:Fallback>
      </mc:AlternateContent>
      <p:grpSp>
        <p:nvGrpSpPr>
          <p:cNvPr id="7" name="群組 6">
            <a:extLst>
              <a:ext uri="{FF2B5EF4-FFF2-40B4-BE49-F238E27FC236}">
                <a16:creationId xmlns:a16="http://schemas.microsoft.com/office/drawing/2014/main" id="{6DFEF1C7-0633-4A56-B479-CADC2EA55BC5}"/>
              </a:ext>
            </a:extLst>
          </p:cNvPr>
          <p:cNvGrpSpPr/>
          <p:nvPr/>
        </p:nvGrpSpPr>
        <p:grpSpPr>
          <a:xfrm>
            <a:off x="179512" y="1878293"/>
            <a:ext cx="8964488" cy="2009372"/>
            <a:chOff x="179512" y="2204864"/>
            <a:chExt cx="8964488" cy="2009372"/>
          </a:xfrm>
        </p:grpSpPr>
        <p:pic>
          <p:nvPicPr>
            <p:cNvPr id="5" name="圖片 4">
              <a:extLst>
                <a:ext uri="{FF2B5EF4-FFF2-40B4-BE49-F238E27FC236}">
                  <a16:creationId xmlns:a16="http://schemas.microsoft.com/office/drawing/2014/main" id="{0D66862B-DD81-460A-AC5D-D27C9B8F0371}"/>
                </a:ext>
              </a:extLst>
            </p:cNvPr>
            <p:cNvPicPr>
              <a:picLocks noChangeAspect="1"/>
            </p:cNvPicPr>
            <p:nvPr/>
          </p:nvPicPr>
          <p:blipFill rotWithShape="1">
            <a:blip r:embed="rId5"/>
            <a:srcRect l="1963"/>
            <a:stretch/>
          </p:blipFill>
          <p:spPr>
            <a:xfrm>
              <a:off x="179512" y="2204864"/>
              <a:ext cx="8964488" cy="2009372"/>
            </a:xfrm>
            <a:prstGeom prst="rect">
              <a:avLst/>
            </a:prstGeom>
          </p:spPr>
        </p:pic>
        <p:sp>
          <p:nvSpPr>
            <p:cNvPr id="6" name="文字方塊 5">
              <a:extLst>
                <a:ext uri="{FF2B5EF4-FFF2-40B4-BE49-F238E27FC236}">
                  <a16:creationId xmlns:a16="http://schemas.microsoft.com/office/drawing/2014/main" id="{CC971583-E851-487B-85A3-D1A8E0F61B03}"/>
                </a:ext>
              </a:extLst>
            </p:cNvPr>
            <p:cNvSpPr txBox="1"/>
            <p:nvPr/>
          </p:nvSpPr>
          <p:spPr>
            <a:xfrm>
              <a:off x="2381569" y="3297823"/>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0" name="文字方塊 9">
              <a:extLst>
                <a:ext uri="{FF2B5EF4-FFF2-40B4-BE49-F238E27FC236}">
                  <a16:creationId xmlns:a16="http://schemas.microsoft.com/office/drawing/2014/main" id="{CCD9269E-3528-4358-A4A9-8CE457BE6F52}"/>
                </a:ext>
              </a:extLst>
            </p:cNvPr>
            <p:cNvSpPr txBox="1"/>
            <p:nvPr/>
          </p:nvSpPr>
          <p:spPr>
            <a:xfrm>
              <a:off x="5042735" y="2557229"/>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1" name="文字方塊 10">
              <a:extLst>
                <a:ext uri="{FF2B5EF4-FFF2-40B4-BE49-F238E27FC236}">
                  <a16:creationId xmlns:a16="http://schemas.microsoft.com/office/drawing/2014/main" id="{6606B3A6-4125-4610-A47C-B51525FB8AC8}"/>
                </a:ext>
              </a:extLst>
            </p:cNvPr>
            <p:cNvSpPr txBox="1"/>
            <p:nvPr/>
          </p:nvSpPr>
          <p:spPr>
            <a:xfrm>
              <a:off x="5796136" y="3209550"/>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2" name="文字方塊 11">
              <a:extLst>
                <a:ext uri="{FF2B5EF4-FFF2-40B4-BE49-F238E27FC236}">
                  <a16:creationId xmlns:a16="http://schemas.microsoft.com/office/drawing/2014/main" id="{A7895B8C-BCD1-44C6-A7BF-2C63981056AF}"/>
                </a:ext>
              </a:extLst>
            </p:cNvPr>
            <p:cNvSpPr txBox="1"/>
            <p:nvPr/>
          </p:nvSpPr>
          <p:spPr>
            <a:xfrm>
              <a:off x="7662543" y="3848931"/>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13" name="文字方塊 12">
              <a:extLst>
                <a:ext uri="{FF2B5EF4-FFF2-40B4-BE49-F238E27FC236}">
                  <a16:creationId xmlns:a16="http://schemas.microsoft.com/office/drawing/2014/main" id="{E2893D91-AF4B-4F24-9760-6085A1C890A1}"/>
                </a:ext>
              </a:extLst>
            </p:cNvPr>
            <p:cNvSpPr txBox="1"/>
            <p:nvPr/>
          </p:nvSpPr>
          <p:spPr>
            <a:xfrm>
              <a:off x="8250871" y="3735631"/>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cxnSp>
          <p:nvCxnSpPr>
            <p:cNvPr id="15" name="直線單箭頭接點 14">
              <a:extLst>
                <a:ext uri="{FF2B5EF4-FFF2-40B4-BE49-F238E27FC236}">
                  <a16:creationId xmlns:a16="http://schemas.microsoft.com/office/drawing/2014/main" id="{B976A3F3-C70D-4B8C-865E-7E613C0BD206}"/>
                </a:ext>
              </a:extLst>
            </p:cNvPr>
            <p:cNvCxnSpPr/>
            <p:nvPr/>
          </p:nvCxnSpPr>
          <p:spPr>
            <a:xfrm flipV="1">
              <a:off x="3577077" y="3086111"/>
              <a:ext cx="288032" cy="220862"/>
            </a:xfrm>
            <a:prstGeom prst="straightConnector1">
              <a:avLst/>
            </a:prstGeom>
            <a:noFill/>
            <a:ln w="15875" cap="flat" cmpd="sng" algn="ctr">
              <a:solidFill>
                <a:sysClr val="windowText" lastClr="000000"/>
              </a:solidFill>
              <a:prstDash val="solid"/>
              <a:miter lim="800000"/>
              <a:tailEnd type="triangle" w="sm" len="sm"/>
            </a:ln>
            <a:effectLst/>
          </p:spPr>
        </p:cxnSp>
        <p:sp>
          <p:nvSpPr>
            <p:cNvPr id="19" name="矩形 18">
              <a:extLst>
                <a:ext uri="{FF2B5EF4-FFF2-40B4-BE49-F238E27FC236}">
                  <a16:creationId xmlns:a16="http://schemas.microsoft.com/office/drawing/2014/main" id="{56B4005C-8899-4F57-A66C-AFD8A1A532F3}"/>
                </a:ext>
              </a:extLst>
            </p:cNvPr>
            <p:cNvSpPr/>
            <p:nvPr/>
          </p:nvSpPr>
          <p:spPr>
            <a:xfrm>
              <a:off x="3690700" y="3430629"/>
              <a:ext cx="288031" cy="30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單箭頭接點 16">
              <a:extLst>
                <a:ext uri="{FF2B5EF4-FFF2-40B4-BE49-F238E27FC236}">
                  <a16:creationId xmlns:a16="http://schemas.microsoft.com/office/drawing/2014/main" id="{03BA9949-0230-4CC0-B068-D5D97F150243}"/>
                </a:ext>
              </a:extLst>
            </p:cNvPr>
            <p:cNvCxnSpPr>
              <a:cxnSpLocks/>
            </p:cNvCxnSpPr>
            <p:nvPr/>
          </p:nvCxnSpPr>
          <p:spPr>
            <a:xfrm>
              <a:off x="3584305" y="3429000"/>
              <a:ext cx="288032" cy="194712"/>
            </a:xfrm>
            <a:prstGeom prst="straightConnector1">
              <a:avLst/>
            </a:prstGeom>
            <a:noFill/>
            <a:ln w="15875" cap="flat" cmpd="sng" algn="ctr">
              <a:solidFill>
                <a:sysClr val="windowText" lastClr="000000"/>
              </a:solidFill>
              <a:prstDash val="solid"/>
              <a:miter lim="800000"/>
              <a:tailEnd type="triangle" w="sm" len="sm"/>
            </a:ln>
            <a:effectLst/>
          </p:spPr>
        </p:cxnSp>
        <p:sp>
          <p:nvSpPr>
            <p:cNvPr id="20" name="矩形 19">
              <a:extLst>
                <a:ext uri="{FF2B5EF4-FFF2-40B4-BE49-F238E27FC236}">
                  <a16:creationId xmlns:a16="http://schemas.microsoft.com/office/drawing/2014/main" id="{E0F179DB-9125-4D4F-BDC7-09CF2A266C49}"/>
                </a:ext>
              </a:extLst>
            </p:cNvPr>
            <p:cNvSpPr/>
            <p:nvPr/>
          </p:nvSpPr>
          <p:spPr>
            <a:xfrm>
              <a:off x="3520566" y="3647146"/>
              <a:ext cx="378753" cy="307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extLst>
                <a:ext uri="{FF2B5EF4-FFF2-40B4-BE49-F238E27FC236}">
                  <a16:creationId xmlns:a16="http://schemas.microsoft.com/office/drawing/2014/main" id="{E249099A-7012-4AEC-8DC0-50E65A5CD566}"/>
                </a:ext>
              </a:extLst>
            </p:cNvPr>
            <p:cNvSpPr txBox="1"/>
            <p:nvPr/>
          </p:nvSpPr>
          <p:spPr>
            <a:xfrm>
              <a:off x="3570749" y="3209870"/>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27" name="文字方塊 26">
              <a:extLst>
                <a:ext uri="{FF2B5EF4-FFF2-40B4-BE49-F238E27FC236}">
                  <a16:creationId xmlns:a16="http://schemas.microsoft.com/office/drawing/2014/main" id="{77631A3E-DD02-429E-9D33-05AFD3DA140A}"/>
                </a:ext>
              </a:extLst>
            </p:cNvPr>
            <p:cNvSpPr txBox="1"/>
            <p:nvPr/>
          </p:nvSpPr>
          <p:spPr>
            <a:xfrm>
              <a:off x="5074361" y="3639376"/>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31" name="文字方塊 30">
              <a:extLst>
                <a:ext uri="{FF2B5EF4-FFF2-40B4-BE49-F238E27FC236}">
                  <a16:creationId xmlns:a16="http://schemas.microsoft.com/office/drawing/2014/main" id="{5A1C99DE-64C1-41F5-8B55-926190AC47CB}"/>
                </a:ext>
              </a:extLst>
            </p:cNvPr>
            <p:cNvSpPr txBox="1"/>
            <p:nvPr/>
          </p:nvSpPr>
          <p:spPr>
            <a:xfrm>
              <a:off x="4713370" y="2757069"/>
              <a:ext cx="329365" cy="338554"/>
            </a:xfrm>
            <a:prstGeom prst="rect">
              <a:avLst/>
            </a:prstGeom>
            <a:noFill/>
          </p:spPr>
          <p:txBody>
            <a:bodyPr wrap="square" rtlCol="0">
              <a:spAutoFit/>
            </a:bodyPr>
            <a:lstStyle/>
            <a:p>
              <a:r>
                <a:rPr lang="zh-TW" altLang="en-US" sz="1600" dirty="0">
                  <a:sym typeface="Wingdings" panose="05000000000000000000" pitchFamily="2" charset="2"/>
                </a:rPr>
                <a:t></a:t>
              </a:r>
              <a:endParaRPr lang="zh-TW" altLang="en-US" sz="1200" dirty="0"/>
            </a:p>
          </p:txBody>
        </p:sp>
      </p:grpSp>
      <p:sp>
        <p:nvSpPr>
          <p:cNvPr id="21" name="文字方塊 20">
            <a:extLst>
              <a:ext uri="{FF2B5EF4-FFF2-40B4-BE49-F238E27FC236}">
                <a16:creationId xmlns:a16="http://schemas.microsoft.com/office/drawing/2014/main" id="{50078C52-E8D9-4BBC-82FD-47D20C19730A}"/>
              </a:ext>
            </a:extLst>
          </p:cNvPr>
          <p:cNvSpPr txBox="1"/>
          <p:nvPr/>
        </p:nvSpPr>
        <p:spPr>
          <a:xfrm>
            <a:off x="430878" y="2268406"/>
            <a:ext cx="1983235" cy="338554"/>
          </a:xfrm>
          <a:prstGeom prst="rect">
            <a:avLst/>
          </a:prstGeom>
          <a:noFill/>
        </p:spPr>
        <p:txBody>
          <a:bodyPr wrap="none" rtlCol="0">
            <a:spAutoFit/>
          </a:bodyPr>
          <a:lstStyle/>
          <a:p>
            <a:r>
              <a:rPr lang="en-US" altLang="zh-TW" sz="1600" dirty="0">
                <a:sym typeface="Wingdings" panose="05000000000000000000" pitchFamily="2" charset="2"/>
              </a:rPr>
              <a:t> </a:t>
            </a:r>
            <a:r>
              <a:rPr lang="en-US" altLang="zh-TW" sz="1100" b="1" dirty="0"/>
              <a:t>Labeling Rule Generation</a:t>
            </a:r>
            <a:endParaRPr lang="zh-TW" altLang="en-US" sz="1600" b="1" dirty="0"/>
          </a:p>
        </p:txBody>
      </p:sp>
      <p:sp>
        <p:nvSpPr>
          <p:cNvPr id="4" name="內容版面配置區 3">
            <a:extLst>
              <a:ext uri="{FF2B5EF4-FFF2-40B4-BE49-F238E27FC236}">
                <a16:creationId xmlns:a16="http://schemas.microsoft.com/office/drawing/2014/main" id="{3E3123B4-7F5A-44FB-9F9F-8B3C0DBE9971}"/>
              </a:ext>
            </a:extLst>
          </p:cNvPr>
          <p:cNvSpPr>
            <a:spLocks noGrp="1"/>
          </p:cNvSpPr>
          <p:nvPr>
            <p:ph sz="quarter" idx="1"/>
          </p:nvPr>
        </p:nvSpPr>
        <p:spPr>
          <a:xfrm>
            <a:off x="457200" y="1088574"/>
            <a:ext cx="8229600" cy="900000"/>
          </a:xfrm>
        </p:spPr>
        <p:txBody>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NERO framework</a:t>
            </a:r>
          </a:p>
          <a:p>
            <a:pPr marL="720000" lvl="1" indent="-180000">
              <a:buFont typeface="Arial" panose="020B0604020202020204" pitchFamily="34" charset="0"/>
              <a:buChar char="•"/>
            </a:pPr>
            <a:r>
              <a:rPr lang="en-US" altLang="zh-TW" sz="2200" dirty="0">
                <a:solidFill>
                  <a:schemeClr val="tx1"/>
                </a:solidFill>
              </a:rPr>
              <a:t>Idea: Neural rule grounding for data augmentation</a:t>
            </a:r>
            <a:endParaRPr lang="zh-TW" altLang="en-US" sz="2200" dirty="0"/>
          </a:p>
        </p:txBody>
      </p:sp>
    </p:spTree>
    <p:extLst>
      <p:ext uri="{BB962C8B-B14F-4D97-AF65-F5344CB8AC3E}">
        <p14:creationId xmlns:p14="http://schemas.microsoft.com/office/powerpoint/2010/main" val="269495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a:extLst>
              <a:ext uri="{FF2B5EF4-FFF2-40B4-BE49-F238E27FC236}">
                <a16:creationId xmlns:a16="http://schemas.microsoft.com/office/drawing/2014/main" id="{02B89930-E493-4E2E-8813-0BDE8B335E80}"/>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20D57E8-79A8-4BDA-B9E6-65C54ABD1F5A}"/>
              </a:ext>
            </a:extLst>
          </p:cNvPr>
          <p:cNvSpPr>
            <a:spLocks noGrp="1"/>
          </p:cNvSpPr>
          <p:nvPr>
            <p:ph type="title"/>
          </p:nvPr>
        </p:nvSpPr>
        <p:spPr/>
        <p:txBody>
          <a:bodyPr/>
          <a:lstStyle/>
          <a:p>
            <a:r>
              <a:rPr lang="en-US" altLang="zh-TW" dirty="0"/>
              <a:t>Labeling Rule Generation</a:t>
            </a:r>
            <a:endParaRPr lang="zh-TW" altLang="en-US" dirty="0"/>
          </a:p>
        </p:txBody>
      </p:sp>
      <p:sp>
        <p:nvSpPr>
          <p:cNvPr id="3" name="投影片編號版面配置區 2">
            <a:extLst>
              <a:ext uri="{FF2B5EF4-FFF2-40B4-BE49-F238E27FC236}">
                <a16:creationId xmlns:a16="http://schemas.microsoft.com/office/drawing/2014/main" id="{3DFD7099-1CCD-4253-88A6-22C5ACBB202A}"/>
              </a:ext>
            </a:extLst>
          </p:cNvPr>
          <p:cNvSpPr>
            <a:spLocks noGrp="1"/>
          </p:cNvSpPr>
          <p:nvPr>
            <p:ph type="sldNum" sz="quarter" idx="12"/>
          </p:nvPr>
        </p:nvSpPr>
        <p:spPr>
          <a:xfrm>
            <a:off x="612648" y="6356350"/>
            <a:ext cx="1981200" cy="365760"/>
          </a:xfrm>
        </p:spPr>
        <p:txBody>
          <a:bodyPr/>
          <a:lstStyle/>
          <a:p>
            <a:fld id="{73DA0BB7-265A-403C-9275-D587AB510EDC}" type="slidenum">
              <a:rPr lang="zh-TW" altLang="en-US" smtClean="0"/>
              <a:pPr/>
              <a:t>15</a:t>
            </a:fld>
            <a:endParaRPr lang="zh-TW" altLang="en-US" dirty="0"/>
          </a:p>
        </p:txBody>
      </p:sp>
      <p:sp>
        <p:nvSpPr>
          <p:cNvPr id="4" name="內容版面配置區 3">
            <a:extLst>
              <a:ext uri="{FF2B5EF4-FFF2-40B4-BE49-F238E27FC236}">
                <a16:creationId xmlns:a16="http://schemas.microsoft.com/office/drawing/2014/main" id="{4C1010D9-4133-4D07-BEF8-8A1A0C6E69F5}"/>
              </a:ext>
            </a:extLst>
          </p:cNvPr>
          <p:cNvSpPr>
            <a:spLocks noGrp="1"/>
          </p:cNvSpPr>
          <p:nvPr>
            <p:ph sz="quarter" idx="1"/>
          </p:nvPr>
        </p:nvSpPr>
        <p:spPr/>
        <p:txBody>
          <a:bodyPr/>
          <a:lstStyle/>
          <a:p>
            <a:pPr marL="0" lvl="1" indent="-252000">
              <a:buClr>
                <a:srgbClr val="9FB8CD"/>
              </a:buClr>
              <a:buFont typeface="+mj-lt"/>
              <a:buAutoNum type="arabicPeriod"/>
            </a:pPr>
            <a:r>
              <a:rPr lang="en-US" altLang="zh-TW" sz="1800" dirty="0">
                <a:solidFill>
                  <a:prstClr val="black"/>
                </a:solidFill>
              </a:rPr>
              <a:t>Candidate rule bodies ( i.e. , surface patterns) are automatically extracted from the</a:t>
            </a:r>
          </a:p>
          <a:p>
            <a:pPr marL="252000" lvl="1" indent="0">
              <a:buClr>
                <a:srgbClr val="9FB8CD"/>
              </a:buClr>
              <a:buNone/>
            </a:pPr>
            <a:r>
              <a:rPr lang="en-US" altLang="zh-TW" sz="1800" dirty="0">
                <a:solidFill>
                  <a:prstClr val="black"/>
                </a:solidFill>
              </a:rPr>
              <a:t>raw corpus.</a:t>
            </a:r>
          </a:p>
          <a:p>
            <a:pPr marL="0" lvl="1" indent="-252000">
              <a:buClr>
                <a:srgbClr val="9FB8CD"/>
              </a:buClr>
              <a:buFont typeface="+mj-lt"/>
              <a:buAutoNum type="arabicPeriod" startAt="2"/>
            </a:pPr>
            <a:r>
              <a:rPr lang="en-US" altLang="zh-TW" sz="1800" dirty="0">
                <a:solidFill>
                  <a:prstClr val="black"/>
                </a:solidFill>
                <a:latin typeface="Times New Roman" panose="02020603050405020304" pitchFamily="18" charset="0"/>
              </a:rPr>
              <a:t>Annotate </a:t>
            </a:r>
            <a:r>
              <a:rPr lang="en-US" altLang="zh-TW" sz="1800" dirty="0">
                <a:solidFill>
                  <a:prstClr val="black"/>
                </a:solidFill>
              </a:rPr>
              <a:t>rule bodies</a:t>
            </a:r>
            <a:r>
              <a:rPr lang="en-US" altLang="zh-TW" sz="1800" dirty="0">
                <a:solidFill>
                  <a:prstClr val="black"/>
                </a:solidFill>
                <a:latin typeface="Times New Roman" panose="02020603050405020304" pitchFamily="18" charset="0"/>
              </a:rPr>
              <a:t> relation label generation labeling rules.</a:t>
            </a:r>
          </a:p>
        </p:txBody>
      </p:sp>
      <p:grpSp>
        <p:nvGrpSpPr>
          <p:cNvPr id="26" name="Group 4">
            <a:extLst>
              <a:ext uri="{FF2B5EF4-FFF2-40B4-BE49-F238E27FC236}">
                <a16:creationId xmlns:a16="http://schemas.microsoft.com/office/drawing/2014/main" id="{75357C2C-4724-4FE8-B65D-62C4C29F859D}"/>
              </a:ext>
            </a:extLst>
          </p:cNvPr>
          <p:cNvGrpSpPr/>
          <p:nvPr/>
        </p:nvGrpSpPr>
        <p:grpSpPr>
          <a:xfrm>
            <a:off x="895350" y="3393070"/>
            <a:ext cx="3246498" cy="880857"/>
            <a:chOff x="376827" y="2662949"/>
            <a:chExt cx="3246498" cy="880857"/>
          </a:xfrm>
        </p:grpSpPr>
        <p:sp>
          <p:nvSpPr>
            <p:cNvPr id="27" name="Rectangle: Rounded Corners 4">
              <a:extLst>
                <a:ext uri="{FF2B5EF4-FFF2-40B4-BE49-F238E27FC236}">
                  <a16:creationId xmlns:a16="http://schemas.microsoft.com/office/drawing/2014/main" id="{3FAA98C8-3B1F-4768-8A3B-C33E88C61AF2}"/>
                </a:ext>
              </a:extLst>
            </p:cNvPr>
            <p:cNvSpPr/>
            <p:nvPr/>
          </p:nvSpPr>
          <p:spPr>
            <a:xfrm>
              <a:off x="376827" y="2662949"/>
              <a:ext cx="3236322" cy="880857"/>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 name="TextBox 6">
              <a:extLst>
                <a:ext uri="{FF2B5EF4-FFF2-40B4-BE49-F238E27FC236}">
                  <a16:creationId xmlns:a16="http://schemas.microsoft.com/office/drawing/2014/main" id="{C1543931-7BFC-4ABA-85C2-D41222B911E4}"/>
                </a:ext>
              </a:extLst>
            </p:cNvPr>
            <p:cNvSpPr txBox="1"/>
            <p:nvPr/>
          </p:nvSpPr>
          <p:spPr>
            <a:xfrm>
              <a:off x="459375" y="2712809"/>
              <a:ext cx="3163950"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Apple</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Steven Jobs</a:t>
              </a:r>
              <a:r>
                <a:rPr kumimoji="0" lang="en-US" sz="1200" b="0" i="0" u="none" strike="noStrike" kern="0" cap="none" spc="0" normalizeH="0" baseline="0" noProof="0" dirty="0">
                  <a:ln>
                    <a:noFill/>
                  </a:ln>
                  <a:solidFill>
                    <a:prstClr val="black"/>
                  </a:solidFill>
                  <a:effectLst/>
                  <a:uLnTx/>
                  <a:uFillTx/>
                  <a:latin typeface="Calibri" panose="020F0502020204030204"/>
                </a:rPr>
                <a:t> in 1976.</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established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In 1975,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launched </a:t>
              </a: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a:t>
              </a:r>
            </a:p>
          </p:txBody>
        </p:sp>
      </p:grpSp>
      <p:grpSp>
        <p:nvGrpSpPr>
          <p:cNvPr id="30" name="Group 8">
            <a:extLst>
              <a:ext uri="{FF2B5EF4-FFF2-40B4-BE49-F238E27FC236}">
                <a16:creationId xmlns:a16="http://schemas.microsoft.com/office/drawing/2014/main" id="{01E9144C-67EB-4007-BE50-EB1F68C72008}"/>
              </a:ext>
            </a:extLst>
          </p:cNvPr>
          <p:cNvGrpSpPr/>
          <p:nvPr/>
        </p:nvGrpSpPr>
        <p:grpSpPr>
          <a:xfrm>
            <a:off x="895350" y="5261345"/>
            <a:ext cx="3246498" cy="338554"/>
            <a:chOff x="376827" y="2662950"/>
            <a:chExt cx="3246498" cy="338554"/>
          </a:xfrm>
        </p:grpSpPr>
        <p:sp>
          <p:nvSpPr>
            <p:cNvPr id="31" name="Rectangle: Rounded Corners 4">
              <a:extLst>
                <a:ext uri="{FF2B5EF4-FFF2-40B4-BE49-F238E27FC236}">
                  <a16:creationId xmlns:a16="http://schemas.microsoft.com/office/drawing/2014/main" id="{5A9A393F-2868-40B4-9A77-85D727EA3123}"/>
                </a:ext>
              </a:extLst>
            </p:cNvPr>
            <p:cNvSpPr/>
            <p:nvPr/>
          </p:nvSpPr>
          <p:spPr>
            <a:xfrm>
              <a:off x="376827" y="2662950"/>
              <a:ext cx="3236322" cy="338554"/>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2" name="TextBox 10">
              <a:extLst>
                <a:ext uri="{FF2B5EF4-FFF2-40B4-BE49-F238E27FC236}">
                  <a16:creationId xmlns:a16="http://schemas.microsoft.com/office/drawing/2014/main" id="{900F45A3-6573-4CF0-A2FB-0E05F0D0C203}"/>
                </a:ext>
              </a:extLst>
            </p:cNvPr>
            <p:cNvSpPr txBox="1"/>
            <p:nvPr/>
          </p:nvSpPr>
          <p:spPr>
            <a:xfrm>
              <a:off x="459375" y="2712809"/>
              <a:ext cx="3163950" cy="276999"/>
            </a:xfrm>
            <a:prstGeom prst="rect">
              <a:avLst/>
            </a:prstGeom>
            <a:noFill/>
          </p:spPr>
          <p:txBody>
            <a:bodyPr wrap="square" rtlCol="0">
              <a:spAutoFit/>
            </a:bodyPr>
            <a:lstStyle/>
            <a:p>
              <a:pPr lvl="0">
                <a:defRPr/>
              </a:pPr>
              <a:r>
                <a:rPr kumimoji="0" lang="en-US" sz="1200" b="1" i="0" u="none" strike="noStrike" kern="0" cap="none" spc="0" normalizeH="0" baseline="0" noProof="0" dirty="0">
                  <a:ln>
                    <a:noFill/>
                  </a:ln>
                  <a:solidFill>
                    <a:srgbClr val="C00000"/>
                  </a:solidFill>
                  <a:effectLst/>
                  <a:uLnTx/>
                  <a:uFillTx/>
                  <a:latin typeface="Calibri" panose="020F0502020204030204"/>
                </a:rPr>
                <a:t>SUB-ORG</a:t>
              </a:r>
              <a:r>
                <a:rPr kumimoji="0" lang="en-US" sz="1200" b="0" i="0" u="none" strike="noStrike" kern="0" cap="none" spc="0" normalizeH="0" baseline="0" noProof="0" dirty="0">
                  <a:ln>
                    <a:noFill/>
                  </a:ln>
                  <a:solidFill>
                    <a:prstClr val="black"/>
                  </a:solidFill>
                  <a:effectLst/>
                  <a:uLnTx/>
                  <a:uFillTx/>
                  <a:latin typeface="Calibri" panose="020F0502020204030204"/>
                </a:rPr>
                <a:t> </a:t>
              </a:r>
              <a:r>
                <a:rPr lang="en-US" altLang="zh-TW" sz="1200" kern="0" dirty="0">
                  <a:solidFill>
                    <a:prstClr val="black"/>
                  </a:solidFill>
                  <a:latin typeface="Calibri" panose="020F0502020204030204"/>
                </a:rPr>
                <a:t>was established by </a:t>
              </a:r>
              <a:r>
                <a:rPr kumimoji="0" lang="en-US" sz="1200" b="1" i="0" u="none" strike="noStrike" kern="0" cap="none" spc="0" normalizeH="0" baseline="0" noProof="0" dirty="0">
                  <a:ln>
                    <a:noFill/>
                  </a:ln>
                  <a:solidFill>
                    <a:srgbClr val="4472C4"/>
                  </a:solidFill>
                  <a:effectLst/>
                  <a:uLnTx/>
                  <a:uFillTx/>
                  <a:latin typeface="Calibri" panose="020F0502020204030204"/>
                </a:rPr>
                <a:t>OBJ-PER</a:t>
              </a:r>
              <a:r>
                <a:rPr kumimoji="0" lang="en-US" sz="1200" b="0" i="0" u="none" strike="noStrike" kern="0" cap="none" spc="0" normalizeH="0" baseline="0" noProof="0" dirty="0">
                  <a:ln>
                    <a:noFill/>
                  </a:ln>
                  <a:solidFill>
                    <a:prstClr val="black"/>
                  </a:solidFill>
                  <a:effectLst/>
                  <a:uLnTx/>
                  <a:uFillTx/>
                  <a:latin typeface="Calibri" panose="020F0502020204030204"/>
                </a:rPr>
                <a:t>.</a:t>
              </a:r>
            </a:p>
          </p:txBody>
        </p:sp>
      </p:grpSp>
      <p:sp>
        <p:nvSpPr>
          <p:cNvPr id="33" name="TextBox 11">
            <a:extLst>
              <a:ext uri="{FF2B5EF4-FFF2-40B4-BE49-F238E27FC236}">
                <a16:creationId xmlns:a16="http://schemas.microsoft.com/office/drawing/2014/main" id="{1BBFFB95-00DB-4CF1-A654-B57D99F96B12}"/>
              </a:ext>
            </a:extLst>
          </p:cNvPr>
          <p:cNvSpPr txBox="1"/>
          <p:nvPr/>
        </p:nvSpPr>
        <p:spPr>
          <a:xfrm>
            <a:off x="813575" y="3035396"/>
            <a:ext cx="1200150"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Corpus</a:t>
            </a:r>
          </a:p>
        </p:txBody>
      </p:sp>
      <p:cxnSp>
        <p:nvCxnSpPr>
          <p:cNvPr id="34" name="Straight Arrow Connector 13">
            <a:extLst>
              <a:ext uri="{FF2B5EF4-FFF2-40B4-BE49-F238E27FC236}">
                <a16:creationId xmlns:a16="http://schemas.microsoft.com/office/drawing/2014/main" id="{87A53452-48EB-42B8-AAAB-3019A642A7F1}"/>
              </a:ext>
            </a:extLst>
          </p:cNvPr>
          <p:cNvCxnSpPr>
            <a:cxnSpLocks/>
          </p:cNvCxnSpPr>
          <p:nvPr/>
        </p:nvCxnSpPr>
        <p:spPr>
          <a:xfrm>
            <a:off x="2563851" y="4288529"/>
            <a:ext cx="0" cy="972000"/>
          </a:xfrm>
          <a:prstGeom prst="straightConnector1">
            <a:avLst/>
          </a:prstGeom>
          <a:noFill/>
          <a:ln w="19050" cap="flat" cmpd="sng" algn="ctr">
            <a:solidFill>
              <a:sysClr val="windowText" lastClr="000000"/>
            </a:solidFill>
            <a:prstDash val="solid"/>
            <a:miter lim="800000"/>
            <a:tailEnd type="triangle"/>
          </a:ln>
          <a:effectLst/>
        </p:spPr>
      </p:cxnSp>
      <p:sp>
        <p:nvSpPr>
          <p:cNvPr id="35" name="TextBox 14">
            <a:extLst>
              <a:ext uri="{FF2B5EF4-FFF2-40B4-BE49-F238E27FC236}">
                <a16:creationId xmlns:a16="http://schemas.microsoft.com/office/drawing/2014/main" id="{995A6FFB-C2BA-405F-BF49-19D20AFE9824}"/>
              </a:ext>
            </a:extLst>
          </p:cNvPr>
          <p:cNvSpPr txBox="1"/>
          <p:nvPr/>
        </p:nvSpPr>
        <p:spPr>
          <a:xfrm>
            <a:off x="2541550" y="4261462"/>
            <a:ext cx="5182422" cy="738664"/>
          </a:xfrm>
          <a:prstGeom prst="rect">
            <a:avLst/>
          </a:prstGeom>
          <a:noFill/>
        </p:spPr>
        <p:txBody>
          <a:bodyPr wrap="square" rtlCol="0">
            <a:spAutoFit/>
          </a:bodyPr>
          <a:lstStyle/>
          <a:p>
            <a:pPr marL="180000" indent="-180000"/>
            <a:r>
              <a:rPr lang="en-US" sz="1400" dirty="0">
                <a:solidFill>
                  <a:prstClr val="black"/>
                </a:solidFill>
                <a:latin typeface="Times New Roman" panose="02020603050405020304" pitchFamily="18" charset="0"/>
              </a:rPr>
              <a:t>1. R</a:t>
            </a:r>
            <a:r>
              <a:rPr lang="en-US" altLang="zh-TW" sz="1400" dirty="0">
                <a:solidFill>
                  <a:prstClr val="black"/>
                </a:solidFill>
                <a:latin typeface="Times New Roman" panose="02020603050405020304" pitchFamily="18" charset="0"/>
              </a:rPr>
              <a:t>eplace entities with entity type masks </a:t>
            </a:r>
            <a:r>
              <a:rPr lang="en-US" altLang="zh-TW" sz="1400" kern="0" dirty="0">
                <a:solidFill>
                  <a:srgbClr val="C00000"/>
                </a:solidFill>
                <a:latin typeface="Times New Roman" panose="02020603050405020304" pitchFamily="18" charset="0"/>
              </a:rPr>
              <a:t>SUBJ</a:t>
            </a:r>
            <a:r>
              <a:rPr lang="en-US" altLang="zh-TW" sz="1400" dirty="0">
                <a:solidFill>
                  <a:prstClr val="black"/>
                </a:solidFill>
                <a:latin typeface="Times New Roman" panose="02020603050405020304" pitchFamily="18" charset="0"/>
              </a:rPr>
              <a:t>/</a:t>
            </a:r>
            <a:r>
              <a:rPr lang="en-US" altLang="zh-TW" sz="1400" kern="0" dirty="0">
                <a:solidFill>
                  <a:srgbClr val="4472C4"/>
                </a:solidFill>
                <a:latin typeface="Times New Roman" panose="02020603050405020304" pitchFamily="18" charset="0"/>
              </a:rPr>
              <a:t>OBJ</a:t>
            </a:r>
            <a:r>
              <a:rPr lang="en-US" altLang="zh-TW" sz="1400" dirty="0">
                <a:solidFill>
                  <a:prstClr val="black"/>
                </a:solidFill>
                <a:latin typeface="Times New Roman" panose="02020603050405020304" pitchFamily="18" charset="0"/>
              </a:rPr>
              <a:t>-NER</a:t>
            </a:r>
            <a:endParaRPr lang="en-US" sz="1400" dirty="0">
              <a:solidFill>
                <a:prstClr val="black"/>
              </a:solidFill>
              <a:latin typeface="Times New Roman" panose="02020603050405020304" pitchFamily="18" charset="0"/>
            </a:endParaRPr>
          </a:p>
          <a:p>
            <a:pPr marL="180000" indent="-180000"/>
            <a:r>
              <a:rPr lang="en-US" sz="1400" dirty="0">
                <a:solidFill>
                  <a:prstClr val="black"/>
                </a:solidFill>
                <a:latin typeface="Times New Roman" panose="02020603050405020304" pitchFamily="18" charset="0"/>
              </a:rPr>
              <a:t>2. </a:t>
            </a:r>
            <a:r>
              <a:rPr lang="en-US" sz="1400" dirty="0"/>
              <a:t>P</a:t>
            </a:r>
            <a:r>
              <a:rPr lang="en-US" altLang="zh-TW" sz="1400" dirty="0"/>
              <a:t>ick the word sequences between and including the two entities as candidate rules </a:t>
            </a:r>
            <a:r>
              <a:rPr lang="en-US" altLang="zh-TW" sz="1400" dirty="0">
                <a:solidFill>
                  <a:srgbClr val="FF0000"/>
                </a:solidFill>
              </a:rPr>
              <a:t>perform </a:t>
            </a:r>
            <a:r>
              <a:rPr lang="en-US" altLang="zh-TW" sz="1400" dirty="0">
                <a:solidFill>
                  <a:srgbClr val="FF0000"/>
                </a:solidFill>
                <a:latin typeface="Times New Roman" panose="02020603050405020304" pitchFamily="18" charset="0"/>
              </a:rPr>
              <a:t>automatic pattern mining</a:t>
            </a:r>
            <a:r>
              <a:rPr lang="en-US" altLang="zh-TW" sz="1400" dirty="0">
                <a:solidFill>
                  <a:prstClr val="black"/>
                </a:solidFill>
                <a:latin typeface="Times New Roman" panose="02020603050405020304" pitchFamily="18" charset="0"/>
              </a:rPr>
              <a:t>.</a:t>
            </a:r>
            <a:endParaRPr lang="en-US" sz="1400" dirty="0">
              <a:solidFill>
                <a:prstClr val="black"/>
              </a:solidFill>
              <a:latin typeface="Times New Roman" panose="02020603050405020304" pitchFamily="18" charset="0"/>
            </a:endParaRPr>
          </a:p>
        </p:txBody>
      </p:sp>
      <p:sp>
        <p:nvSpPr>
          <p:cNvPr id="36" name="TextBox 15">
            <a:extLst>
              <a:ext uri="{FF2B5EF4-FFF2-40B4-BE49-F238E27FC236}">
                <a16:creationId xmlns:a16="http://schemas.microsoft.com/office/drawing/2014/main" id="{0264AC3C-89BB-4A5F-8068-D46504EB6805}"/>
              </a:ext>
            </a:extLst>
          </p:cNvPr>
          <p:cNvSpPr txBox="1"/>
          <p:nvPr/>
        </p:nvSpPr>
        <p:spPr>
          <a:xfrm>
            <a:off x="5531574" y="4872623"/>
            <a:ext cx="1750276"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Labeling Rules</a:t>
            </a:r>
          </a:p>
        </p:txBody>
      </p:sp>
      <p:grpSp>
        <p:nvGrpSpPr>
          <p:cNvPr id="37" name="Group 16">
            <a:extLst>
              <a:ext uri="{FF2B5EF4-FFF2-40B4-BE49-F238E27FC236}">
                <a16:creationId xmlns:a16="http://schemas.microsoft.com/office/drawing/2014/main" id="{F8A9E940-C8F7-4039-A0A4-2C63FE18C68E}"/>
              </a:ext>
            </a:extLst>
          </p:cNvPr>
          <p:cNvGrpSpPr/>
          <p:nvPr/>
        </p:nvGrpSpPr>
        <p:grpSpPr>
          <a:xfrm>
            <a:off x="5617327" y="5193941"/>
            <a:ext cx="3246498" cy="511524"/>
            <a:chOff x="376827" y="2662950"/>
            <a:chExt cx="3246498" cy="511524"/>
          </a:xfrm>
        </p:grpSpPr>
        <p:sp>
          <p:nvSpPr>
            <p:cNvPr id="38" name="Rectangle: Rounded Corners 4">
              <a:extLst>
                <a:ext uri="{FF2B5EF4-FFF2-40B4-BE49-F238E27FC236}">
                  <a16:creationId xmlns:a16="http://schemas.microsoft.com/office/drawing/2014/main" id="{E5242534-A184-4806-A8B5-23B5B9FBA454}"/>
                </a:ext>
              </a:extLst>
            </p:cNvPr>
            <p:cNvSpPr/>
            <p:nvPr/>
          </p:nvSpPr>
          <p:spPr>
            <a:xfrm>
              <a:off x="376827" y="2662950"/>
              <a:ext cx="3236322" cy="511524"/>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39" name="TextBox 18">
                  <a:extLst>
                    <a:ext uri="{FF2B5EF4-FFF2-40B4-BE49-F238E27FC236}">
                      <a16:creationId xmlns:a16="http://schemas.microsoft.com/office/drawing/2014/main" id="{C01AC634-7B3B-4CA2-93F0-C92C2815C936}"/>
                    </a:ext>
                  </a:extLst>
                </p:cNvPr>
                <p:cNvSpPr txBox="1"/>
                <p:nvPr/>
              </p:nvSpPr>
              <p:spPr>
                <a:xfrm>
                  <a:off x="459375" y="2712809"/>
                  <a:ext cx="3163950" cy="461665"/>
                </a:xfrm>
                <a:prstGeom prst="rect">
                  <a:avLst/>
                </a:prstGeom>
                <a:noFill/>
              </p:spPr>
              <p:txBody>
                <a:bodyPr wrap="square" rtlCol="0">
                  <a:spAutoFit/>
                </a:bodyPr>
                <a:lstStyle/>
                <a:p>
                  <a:pPr lvl="0">
                    <a:defRPr/>
                  </a:pPr>
                  <a:r>
                    <a:rPr kumimoji="0" lang="en-US" sz="1200" b="1" i="0" u="none" strike="noStrike" kern="0" cap="none" spc="0" normalizeH="0" baseline="0" noProof="0" dirty="0">
                      <a:ln>
                        <a:noFill/>
                      </a:ln>
                      <a:solidFill>
                        <a:srgbClr val="C00000"/>
                      </a:solidFill>
                      <a:effectLst/>
                      <a:uLnTx/>
                      <a:uFillTx/>
                      <a:latin typeface="Calibri" panose="020F0502020204030204"/>
                    </a:rPr>
                    <a:t>SUBJ-ORG </a:t>
                  </a:r>
                  <a:r>
                    <a:rPr lang="en-US" altLang="zh-TW" sz="1200" kern="0" dirty="0">
                      <a:solidFill>
                        <a:prstClr val="black"/>
                      </a:solidFill>
                      <a:highlight>
                        <a:srgbClr val="FFFF00"/>
                      </a:highlight>
                      <a:latin typeface="Calibri" panose="020F0502020204030204"/>
                    </a:rPr>
                    <a:t>was established by</a:t>
                  </a:r>
                  <a:r>
                    <a:rPr kumimoji="0" lang="en-US" sz="1200" b="0" i="0" u="none" strike="noStrike" kern="0" cap="none" spc="0" normalizeH="0" baseline="0" noProof="0" dirty="0">
                      <a:ln>
                        <a:noFill/>
                      </a:ln>
                      <a:solidFill>
                        <a:prstClr val="black"/>
                      </a:solidFill>
                      <a:effectLst/>
                      <a:uLnTx/>
                      <a:uFillTx/>
                      <a:latin typeface="Calibri" panose="020F0502020204030204"/>
                    </a:rPr>
                    <a:t> </a:t>
                  </a:r>
                  <a:r>
                    <a:rPr kumimoji="0" lang="en-US" sz="1200" b="1" i="0" u="none" strike="noStrike" kern="0" cap="none" spc="0" normalizeH="0" baseline="0" noProof="0" dirty="0">
                      <a:ln>
                        <a:noFill/>
                      </a:ln>
                      <a:solidFill>
                        <a:srgbClr val="4472C4"/>
                      </a:solidFill>
                      <a:effectLst/>
                      <a:uLnTx/>
                      <a:uFillTx/>
                      <a:latin typeface="Calibri" panose="020F0502020204030204"/>
                    </a:rPr>
                    <a:t>OBJ-PER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ORG: </a:t>
                  </a:r>
                  <a:r>
                    <a:rPr kumimoji="0" lang="en-US" sz="1200" b="1" i="0" u="none" strike="noStrike" kern="0" cap="none" spc="0" normalizeH="0" baseline="0" noProof="0" dirty="0">
                      <a:ln>
                        <a:noFill/>
                      </a:ln>
                      <a:solidFill>
                        <a:prstClr val="black"/>
                      </a:solidFill>
                      <a:effectLst/>
                      <a:highlight>
                        <a:srgbClr val="FFFF00"/>
                      </a:highlight>
                      <a:uLnTx/>
                      <a:uFillTx/>
                      <a:latin typeface="Calibri" panose="020F0502020204030204"/>
                    </a:rPr>
                    <a:t>FOUNDED_BY</a:t>
                  </a:r>
                </a:p>
              </p:txBody>
            </p:sp>
          </mc:Choice>
          <mc:Fallback xmlns="">
            <p:sp>
              <p:nvSpPr>
                <p:cNvPr id="39" name="TextBox 18">
                  <a:extLst>
                    <a:ext uri="{FF2B5EF4-FFF2-40B4-BE49-F238E27FC236}">
                      <a16:creationId xmlns:a16="http://schemas.microsoft.com/office/drawing/2014/main" id="{C01AC634-7B3B-4CA2-93F0-C92C2815C936}"/>
                    </a:ext>
                  </a:extLst>
                </p:cNvPr>
                <p:cNvSpPr txBox="1">
                  <a:spLocks noRot="1" noChangeAspect="1" noMove="1" noResize="1" noEditPoints="1" noAdjustHandles="1" noChangeArrowheads="1" noChangeShapeType="1" noTextEdit="1"/>
                </p:cNvSpPr>
                <p:nvPr/>
              </p:nvSpPr>
              <p:spPr>
                <a:xfrm>
                  <a:off x="459375" y="2712809"/>
                  <a:ext cx="3163950" cy="461665"/>
                </a:xfrm>
                <a:prstGeom prst="rect">
                  <a:avLst/>
                </a:prstGeom>
                <a:blipFill>
                  <a:blip r:embed="rId3"/>
                  <a:stretch>
                    <a:fillRect b="-9211"/>
                  </a:stretch>
                </a:blipFill>
              </p:spPr>
              <p:txBody>
                <a:bodyPr/>
                <a:lstStyle/>
                <a:p>
                  <a:r>
                    <a:rPr lang="zh-TW" altLang="en-US">
                      <a:noFill/>
                    </a:rPr>
                    <a:t> </a:t>
                  </a:r>
                </a:p>
              </p:txBody>
            </p:sp>
          </mc:Fallback>
        </mc:AlternateContent>
      </p:grpSp>
      <p:grpSp>
        <p:nvGrpSpPr>
          <p:cNvPr id="40" name="Group 19">
            <a:extLst>
              <a:ext uri="{FF2B5EF4-FFF2-40B4-BE49-F238E27FC236}">
                <a16:creationId xmlns:a16="http://schemas.microsoft.com/office/drawing/2014/main" id="{3D282145-9E7D-4765-B606-B690F9C842C4}"/>
              </a:ext>
            </a:extLst>
          </p:cNvPr>
          <p:cNvGrpSpPr/>
          <p:nvPr/>
        </p:nvGrpSpPr>
        <p:grpSpPr>
          <a:xfrm>
            <a:off x="2102673" y="5965021"/>
            <a:ext cx="1910367" cy="914400"/>
            <a:chOff x="2546350" y="3279125"/>
            <a:chExt cx="1910367" cy="914400"/>
          </a:xfrm>
        </p:grpSpPr>
        <p:pic>
          <p:nvPicPr>
            <p:cNvPr id="41" name="Graphic 20" descr="User">
              <a:extLst>
                <a:ext uri="{FF2B5EF4-FFF2-40B4-BE49-F238E27FC236}">
                  <a16:creationId xmlns:a16="http://schemas.microsoft.com/office/drawing/2014/main" id="{42BC13BB-651E-4D04-9A7E-E36AADFC450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546350" y="3279125"/>
              <a:ext cx="914400" cy="914400"/>
            </a:xfrm>
            <a:prstGeom prst="rect">
              <a:avLst/>
            </a:prstGeom>
          </p:spPr>
        </p:pic>
        <p:sp>
          <p:nvSpPr>
            <p:cNvPr id="42" name="TextBox 21">
              <a:extLst>
                <a:ext uri="{FF2B5EF4-FFF2-40B4-BE49-F238E27FC236}">
                  <a16:creationId xmlns:a16="http://schemas.microsoft.com/office/drawing/2014/main" id="{A54BC1D7-0A02-407A-B2DD-5D0708C241F7}"/>
                </a:ext>
              </a:extLst>
            </p:cNvPr>
            <p:cNvSpPr txBox="1"/>
            <p:nvPr/>
          </p:nvSpPr>
          <p:spPr>
            <a:xfrm>
              <a:off x="3218467" y="3759458"/>
              <a:ext cx="1238250" cy="338554"/>
            </a:xfrm>
            <a:prstGeom prst="rect">
              <a:avLst/>
            </a:prstGeom>
            <a:noFill/>
          </p:spPr>
          <p:txBody>
            <a:bodyPr wrap="square" rtlCol="0">
              <a:spAutoFit/>
            </a:bodyPr>
            <a:lstStyle/>
            <a:p>
              <a:pPr algn="ctr"/>
              <a:r>
                <a:rPr lang="en-US" sz="1600" dirty="0">
                  <a:solidFill>
                    <a:prstClr val="black"/>
                  </a:solidFill>
                  <a:latin typeface="Times New Roman" panose="02020603050405020304" pitchFamily="18" charset="0"/>
                </a:rPr>
                <a:t>Annotator</a:t>
              </a:r>
            </a:p>
          </p:txBody>
        </p:sp>
      </p:grpSp>
      <p:cxnSp>
        <p:nvCxnSpPr>
          <p:cNvPr id="43" name="Straight Arrow Connector 22">
            <a:extLst>
              <a:ext uri="{FF2B5EF4-FFF2-40B4-BE49-F238E27FC236}">
                <a16:creationId xmlns:a16="http://schemas.microsoft.com/office/drawing/2014/main" id="{C062F011-A71E-4B06-AFC6-4DB2861892CB}"/>
              </a:ext>
            </a:extLst>
          </p:cNvPr>
          <p:cNvCxnSpPr>
            <a:cxnSpLocks/>
            <a:stCxn id="32" idx="3"/>
            <a:endCxn id="38" idx="1"/>
          </p:cNvCxnSpPr>
          <p:nvPr/>
        </p:nvCxnSpPr>
        <p:spPr>
          <a:xfrm flipV="1">
            <a:off x="4141848" y="5449703"/>
            <a:ext cx="1475479" cy="1"/>
          </a:xfrm>
          <a:prstGeom prst="straightConnector1">
            <a:avLst/>
          </a:prstGeom>
          <a:noFill/>
          <a:ln w="19050" cap="flat" cmpd="sng" algn="ctr">
            <a:solidFill>
              <a:sysClr val="windowText" lastClr="000000"/>
            </a:solidFill>
            <a:prstDash val="solid"/>
            <a:miter lim="800000"/>
            <a:tailEnd type="triangle"/>
          </a:ln>
          <a:effectLst/>
        </p:spPr>
      </p:cxnSp>
      <p:sp>
        <p:nvSpPr>
          <p:cNvPr id="44" name="TextBox 26">
            <a:extLst>
              <a:ext uri="{FF2B5EF4-FFF2-40B4-BE49-F238E27FC236}">
                <a16:creationId xmlns:a16="http://schemas.microsoft.com/office/drawing/2014/main" id="{98391120-BE31-478B-873B-0D942DD2E275}"/>
              </a:ext>
            </a:extLst>
          </p:cNvPr>
          <p:cNvSpPr txBox="1"/>
          <p:nvPr/>
        </p:nvSpPr>
        <p:spPr>
          <a:xfrm>
            <a:off x="2513511" y="5574449"/>
            <a:ext cx="2677272" cy="307777"/>
          </a:xfrm>
          <a:prstGeom prst="rect">
            <a:avLst/>
          </a:prstGeom>
          <a:noFill/>
        </p:spPr>
        <p:txBody>
          <a:bodyPr wrap="square" rtlCol="0">
            <a:spAutoFit/>
          </a:bodyPr>
          <a:lstStyle/>
          <a:p>
            <a:pPr marL="180000" indent="-180000"/>
            <a:r>
              <a:rPr lang="en-US" sz="1400" dirty="0">
                <a:solidFill>
                  <a:prstClr val="black"/>
                </a:solidFill>
                <a:latin typeface="Times New Roman" panose="02020603050405020304" pitchFamily="18" charset="0"/>
              </a:rPr>
              <a:t>3. Annotate patterns r</a:t>
            </a:r>
            <a:r>
              <a:rPr lang="en-US" altLang="zh-TW" sz="1400" dirty="0">
                <a:solidFill>
                  <a:prstClr val="black"/>
                </a:solidFill>
                <a:latin typeface="Times New Roman" panose="02020603050405020304" pitchFamily="18" charset="0"/>
              </a:rPr>
              <a:t>elation label</a:t>
            </a:r>
          </a:p>
        </p:txBody>
      </p:sp>
      <p:cxnSp>
        <p:nvCxnSpPr>
          <p:cNvPr id="45" name="Straight Arrow Connector 27">
            <a:extLst>
              <a:ext uri="{FF2B5EF4-FFF2-40B4-BE49-F238E27FC236}">
                <a16:creationId xmlns:a16="http://schemas.microsoft.com/office/drawing/2014/main" id="{4407BA14-9738-4DCC-838E-3DCA84BB95FF}"/>
              </a:ext>
            </a:extLst>
          </p:cNvPr>
          <p:cNvCxnSpPr>
            <a:cxnSpLocks/>
          </p:cNvCxnSpPr>
          <p:nvPr/>
        </p:nvCxnSpPr>
        <p:spPr>
          <a:xfrm flipV="1">
            <a:off x="2559873" y="5590853"/>
            <a:ext cx="0" cy="432000"/>
          </a:xfrm>
          <a:prstGeom prst="straightConnector1">
            <a:avLst/>
          </a:prstGeom>
          <a:noFill/>
          <a:ln w="19050" cap="flat" cmpd="sng" algn="ctr">
            <a:solidFill>
              <a:sysClr val="windowText" lastClr="000000"/>
            </a:solidFill>
            <a:prstDash val="solid"/>
            <a:miter lim="800000"/>
            <a:tailEnd type="triangle"/>
          </a:ln>
          <a:effectLst/>
        </p:spPr>
      </p:cxnSp>
      <p:sp>
        <p:nvSpPr>
          <p:cNvPr id="46" name="TextBox 30">
            <a:extLst>
              <a:ext uri="{FF2B5EF4-FFF2-40B4-BE49-F238E27FC236}">
                <a16:creationId xmlns:a16="http://schemas.microsoft.com/office/drawing/2014/main" id="{003A8B52-59CA-4FA8-AEDA-AAA85F2E7C26}"/>
              </a:ext>
            </a:extLst>
          </p:cNvPr>
          <p:cNvSpPr txBox="1"/>
          <p:nvPr/>
        </p:nvSpPr>
        <p:spPr>
          <a:xfrm>
            <a:off x="3990205" y="5847651"/>
            <a:ext cx="4326210" cy="307777"/>
          </a:xfrm>
          <a:prstGeom prst="rect">
            <a:avLst/>
          </a:prstGeom>
          <a:noFill/>
        </p:spPr>
        <p:txBody>
          <a:bodyPr wrap="square" rtlCol="0">
            <a:spAutoFit/>
          </a:bodyPr>
          <a:lstStyle/>
          <a:p>
            <a:pPr algn="ctr"/>
            <a:r>
              <a:rPr lang="en-US" sz="1400" dirty="0">
                <a:solidFill>
                  <a:srgbClr val="C00000"/>
                </a:solidFill>
                <a:latin typeface="Times New Roman" panose="02020603050405020304" pitchFamily="18" charset="0"/>
              </a:rPr>
              <a:t>No need to write labeling rules by yourself!</a:t>
            </a:r>
          </a:p>
        </p:txBody>
      </p:sp>
      <p:grpSp>
        <p:nvGrpSpPr>
          <p:cNvPr id="5" name="Rule bodies">
            <a:extLst>
              <a:ext uri="{FF2B5EF4-FFF2-40B4-BE49-F238E27FC236}">
                <a16:creationId xmlns:a16="http://schemas.microsoft.com/office/drawing/2014/main" id="{E3481E3D-7EFD-4910-AB2A-3C74E4D44807}"/>
              </a:ext>
            </a:extLst>
          </p:cNvPr>
          <p:cNvGrpSpPr/>
          <p:nvPr/>
        </p:nvGrpSpPr>
        <p:grpSpPr>
          <a:xfrm>
            <a:off x="118066" y="5449703"/>
            <a:ext cx="859832" cy="776736"/>
            <a:chOff x="118066" y="5449703"/>
            <a:chExt cx="859832" cy="776736"/>
          </a:xfrm>
        </p:grpSpPr>
        <p:sp>
          <p:nvSpPr>
            <p:cNvPr id="48" name="左大括弧 47">
              <a:extLst>
                <a:ext uri="{FF2B5EF4-FFF2-40B4-BE49-F238E27FC236}">
                  <a16:creationId xmlns:a16="http://schemas.microsoft.com/office/drawing/2014/main" id="{BA30392F-1C4F-43F8-B2FB-3A6248296142}"/>
                </a:ext>
              </a:extLst>
            </p:cNvPr>
            <p:cNvSpPr/>
            <p:nvPr/>
          </p:nvSpPr>
          <p:spPr>
            <a:xfrm>
              <a:off x="698406" y="5449703"/>
              <a:ext cx="180942" cy="77673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49" name="文字方塊 48">
              <a:extLst>
                <a:ext uri="{FF2B5EF4-FFF2-40B4-BE49-F238E27FC236}">
                  <a16:creationId xmlns:a16="http://schemas.microsoft.com/office/drawing/2014/main" id="{8C093F4A-561B-4321-91BD-D6AF004FB6D8}"/>
                </a:ext>
              </a:extLst>
            </p:cNvPr>
            <p:cNvSpPr txBox="1"/>
            <p:nvPr/>
          </p:nvSpPr>
          <p:spPr>
            <a:xfrm>
              <a:off x="118066" y="5616819"/>
              <a:ext cx="859832" cy="523220"/>
            </a:xfrm>
            <a:prstGeom prst="rect">
              <a:avLst/>
            </a:prstGeom>
            <a:noFill/>
          </p:spPr>
          <p:txBody>
            <a:bodyPr wrap="square" rtlCol="0">
              <a:spAutoFit/>
            </a:bodyPr>
            <a:lstStyle/>
            <a:p>
              <a:r>
                <a:rPr lang="en-US" altLang="zh-TW" sz="1400" dirty="0"/>
                <a:t>Rule bodies</a:t>
              </a:r>
              <a:endParaRPr lang="zh-TW" altLang="en-US" sz="1400" dirty="0"/>
            </a:p>
          </p:txBody>
        </p:sp>
      </p:grpSp>
      <p:sp>
        <p:nvSpPr>
          <p:cNvPr id="29" name="TextBox 7">
            <a:extLst>
              <a:ext uri="{FF2B5EF4-FFF2-40B4-BE49-F238E27FC236}">
                <a16:creationId xmlns:a16="http://schemas.microsoft.com/office/drawing/2014/main" id="{71988F55-83FD-4D2A-AA0D-D7DF492964BD}"/>
              </a:ext>
            </a:extLst>
          </p:cNvPr>
          <p:cNvSpPr txBox="1"/>
          <p:nvPr/>
        </p:nvSpPr>
        <p:spPr>
          <a:xfrm>
            <a:off x="813575" y="4922790"/>
            <a:ext cx="4793576"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Frequent Pattern</a:t>
            </a:r>
            <a:endParaRPr lang="en-US" sz="1200" dirty="0">
              <a:solidFill>
                <a:prstClr val="black"/>
              </a:solidFill>
              <a:latin typeface="Times New Roman" panose="02020603050405020304" pitchFamily="18" charset="0"/>
            </a:endParaRPr>
          </a:p>
        </p:txBody>
      </p:sp>
      <p:sp>
        <p:nvSpPr>
          <p:cNvPr id="7" name="文字方塊 6">
            <a:extLst>
              <a:ext uri="{FF2B5EF4-FFF2-40B4-BE49-F238E27FC236}">
                <a16:creationId xmlns:a16="http://schemas.microsoft.com/office/drawing/2014/main" id="{0672BDBE-A50D-49B3-9C2F-40981D209FC3}"/>
              </a:ext>
            </a:extLst>
          </p:cNvPr>
          <p:cNvSpPr txBox="1"/>
          <p:nvPr/>
        </p:nvSpPr>
        <p:spPr>
          <a:xfrm>
            <a:off x="839048" y="5642096"/>
            <a:ext cx="1813313" cy="461665"/>
          </a:xfrm>
          <a:prstGeom prst="rect">
            <a:avLst/>
          </a:prstGeom>
          <a:noFill/>
        </p:spPr>
        <p:txBody>
          <a:bodyPr wrap="square" rtlCol="0">
            <a:spAutoFit/>
          </a:bodyPr>
          <a:lstStyle/>
          <a:p>
            <a:r>
              <a:rPr lang="en-US" altLang="zh-TW" sz="1200" dirty="0">
                <a:solidFill>
                  <a:prstClr val="black"/>
                </a:solidFill>
                <a:latin typeface="Times New Roman" panose="02020603050405020304" pitchFamily="18" charset="0"/>
              </a:rPr>
              <a:t>(</a:t>
            </a:r>
            <a:r>
              <a:rPr lang="en-US" altLang="zh-TW" sz="1200" dirty="0"/>
              <a:t>Appears at least N times in the whole corpus</a:t>
            </a:r>
            <a:r>
              <a:rPr lang="en-US" altLang="zh-TW" sz="1200" dirty="0">
                <a:solidFill>
                  <a:prstClr val="black"/>
                </a:solidFill>
                <a:latin typeface="Times New Roman" panose="02020603050405020304" pitchFamily="18" charset="0"/>
              </a:rPr>
              <a:t>)</a:t>
            </a:r>
            <a:endParaRPr lang="zh-TW" altLang="en-US" sz="1200" dirty="0"/>
          </a:p>
        </p:txBody>
      </p:sp>
      <p:pic>
        <p:nvPicPr>
          <p:cNvPr id="50" name="圖片 49">
            <a:extLst>
              <a:ext uri="{FF2B5EF4-FFF2-40B4-BE49-F238E27FC236}">
                <a16:creationId xmlns:a16="http://schemas.microsoft.com/office/drawing/2014/main" id="{51319D8A-D7E9-4D47-8A31-0F5CF03AF8E6}"/>
              </a:ext>
            </a:extLst>
          </p:cNvPr>
          <p:cNvPicPr>
            <a:picLocks noChangeAspect="1"/>
          </p:cNvPicPr>
          <p:nvPr/>
        </p:nvPicPr>
        <p:blipFill>
          <a:blip r:embed="rId6"/>
          <a:stretch>
            <a:fillRect/>
          </a:stretch>
        </p:blipFill>
        <p:spPr>
          <a:xfrm>
            <a:off x="6510089" y="605695"/>
            <a:ext cx="2191636" cy="504550"/>
          </a:xfrm>
          <a:prstGeom prst="rect">
            <a:avLst/>
          </a:prstGeom>
        </p:spPr>
      </p:pic>
    </p:spTree>
    <p:extLst>
      <p:ext uri="{BB962C8B-B14F-4D97-AF65-F5344CB8AC3E}">
        <p14:creationId xmlns:p14="http://schemas.microsoft.com/office/powerpoint/2010/main" val="13952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7">
                                            <p:txEl>
                                              <p:pRg st="0" end="0"/>
                                            </p:txEl>
                                          </p:spTgt>
                                        </p:tgtEl>
                                        <p:attrNameLst>
                                          <p:attrName>style.visibility</p:attrName>
                                        </p:attrNameLst>
                                      </p:cBhvr>
                                      <p:to>
                                        <p:strVal val="visible"/>
                                      </p:to>
                                    </p:set>
                                    <p:animEffect transition="in" filter="fade">
                                      <p:cBhvr>
                                        <p:cTn id="26" dur="500"/>
                                        <p:tgtEl>
                                          <p:spTgt spid="7">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fade">
                                      <p:cBhvr>
                                        <p:cTn id="37" dur="500"/>
                                        <p:tgtEl>
                                          <p:spTgt spid="4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fade">
                                      <p:cBhvr>
                                        <p:cTn id="40" dur="500"/>
                                        <p:tgtEl>
                                          <p:spTgt spid="44"/>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animEffect transition="in" filter="fade">
                                      <p:cBhvr>
                                        <p:cTn id="43" dur="500"/>
                                        <p:tgtEl>
                                          <p:spTgt spid="45"/>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par>
                                <p:cTn id="48" presetID="10" presetClass="entr" presetSubtype="0" fill="hold" nodeType="with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par>
                                <p:cTn id="51" presetID="10" presetClass="entr" presetSubtype="0" fill="hold" nodeType="with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fade">
                                      <p:cBhvr>
                                        <p:cTn id="53" dur="5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P spid="44" grpId="0"/>
      <p:bldP spid="46"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A5F0A8A8-019E-4063-8AFC-06288B1361B3}"/>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7C9DA69D-BD47-438D-B6E9-90CB5CF88318}"/>
              </a:ext>
            </a:extLst>
          </p:cNvPr>
          <p:cNvSpPr>
            <a:spLocks noGrp="1"/>
          </p:cNvSpPr>
          <p:nvPr>
            <p:ph type="title"/>
          </p:nvPr>
        </p:nvSpPr>
        <p:spPr/>
        <p:txBody>
          <a:bodyPr/>
          <a:lstStyle/>
          <a:p>
            <a:r>
              <a:rPr lang="en-US" altLang="zh-TW" dirty="0"/>
              <a:t>Soft Rule Matcher</a:t>
            </a:r>
            <a:r>
              <a:rPr lang="en-US" altLang="zh-CN" dirty="0"/>
              <a:t>:</a:t>
            </a:r>
            <a:r>
              <a:rPr lang="zh-CN" altLang="en-US" dirty="0"/>
              <a:t> </a:t>
            </a:r>
            <a:r>
              <a:rPr lang="en-US" altLang="zh-CN" dirty="0"/>
              <a:t>Architecture</a:t>
            </a:r>
            <a:endParaRPr lang="zh-TW" altLang="en-US" dirty="0"/>
          </a:p>
        </p:txBody>
      </p:sp>
      <p:sp>
        <p:nvSpPr>
          <p:cNvPr id="3" name="投影片編號版面配置區 2">
            <a:extLst>
              <a:ext uri="{FF2B5EF4-FFF2-40B4-BE49-F238E27FC236}">
                <a16:creationId xmlns:a16="http://schemas.microsoft.com/office/drawing/2014/main" id="{5FB13629-A38C-479D-8DE3-D6280E096752}"/>
              </a:ext>
            </a:extLst>
          </p:cNvPr>
          <p:cNvSpPr>
            <a:spLocks noGrp="1"/>
          </p:cNvSpPr>
          <p:nvPr>
            <p:ph type="sldNum" sz="quarter" idx="12"/>
          </p:nvPr>
        </p:nvSpPr>
        <p:spPr/>
        <p:txBody>
          <a:bodyPr/>
          <a:lstStyle/>
          <a:p>
            <a:fld id="{73DA0BB7-265A-403C-9275-D587AB510EDC}" type="slidenum">
              <a:rPr lang="zh-TW" altLang="en-US" smtClean="0"/>
              <a:pPr/>
              <a:t>16</a:t>
            </a:fld>
            <a:endParaRPr lang="zh-TW" altLang="en-US"/>
          </a:p>
        </p:txBody>
      </p:sp>
      <p:sp>
        <p:nvSpPr>
          <p:cNvPr id="4" name="內容版面配置區 3">
            <a:extLst>
              <a:ext uri="{FF2B5EF4-FFF2-40B4-BE49-F238E27FC236}">
                <a16:creationId xmlns:a16="http://schemas.microsoft.com/office/drawing/2014/main" id="{75FE2005-EDB2-47CA-9469-B30F4C4482C4}"/>
              </a:ext>
            </a:extLst>
          </p:cNvPr>
          <p:cNvSpPr>
            <a:spLocks noGrp="1"/>
          </p:cNvSpPr>
          <p:nvPr>
            <p:ph sz="quarter" idx="1"/>
          </p:nvPr>
        </p:nvSpPr>
        <p:spPr/>
        <p:txBody>
          <a:bodyPr/>
          <a:lstStyle/>
          <a:p>
            <a:pPr marL="180000" lvl="1" indent="-180000">
              <a:buFont typeface="Arial" panose="020B0604020202020204" pitchFamily="34" charset="0"/>
              <a:buChar char="•"/>
            </a:pPr>
            <a:r>
              <a:rPr lang="en-US" altLang="zh-TW" sz="1800" dirty="0">
                <a:solidFill>
                  <a:schemeClr val="tx1"/>
                </a:solidFill>
              </a:rPr>
              <a:t>The soft rule matcher is a soft matching method based on deep learning proposed in this paper.</a:t>
            </a:r>
          </a:p>
          <a:p>
            <a:pPr marL="180000" lvl="1" indent="-180000">
              <a:buFont typeface="Arial" panose="020B0604020202020204" pitchFamily="34" charset="0"/>
              <a:buChar char="•"/>
            </a:pPr>
            <a:r>
              <a:rPr lang="en-US" altLang="zh-TW" sz="1800" dirty="0">
                <a:solidFill>
                  <a:schemeClr val="tx1"/>
                </a:solidFill>
              </a:rPr>
              <a:t>SRM: A neural function for modeling the matching score between a sentence </a:t>
            </a:r>
            <a:r>
              <a:rPr lang="en-US" altLang="zh-TW" sz="1800" i="1" dirty="0">
                <a:solidFill>
                  <a:schemeClr val="tx1"/>
                </a:solidFill>
              </a:rPr>
              <a:t>s</a:t>
            </a:r>
            <a:r>
              <a:rPr lang="en-US" altLang="zh-TW" sz="1800" dirty="0">
                <a:solidFill>
                  <a:schemeClr val="tx1"/>
                </a:solidFill>
              </a:rPr>
              <a:t> and a rule pattern </a:t>
            </a:r>
            <a:r>
              <a:rPr lang="en-US" altLang="zh-TW" sz="1800" i="1" dirty="0">
                <a:solidFill>
                  <a:schemeClr val="tx1"/>
                </a:solidFill>
              </a:rPr>
              <a:t>p</a:t>
            </a:r>
            <a:r>
              <a:rPr lang="en-US" altLang="zh-TW" sz="1800" dirty="0">
                <a:solidFill>
                  <a:schemeClr val="tx1"/>
                </a:solidFill>
              </a:rPr>
              <a:t>.</a:t>
            </a:r>
            <a:endParaRPr lang="zh-TW" altLang="en-US" sz="1800" dirty="0"/>
          </a:p>
          <a:p>
            <a:endParaRPr lang="zh-TW" altLang="en-US" dirty="0"/>
          </a:p>
        </p:txBody>
      </p:sp>
      <p:pic>
        <p:nvPicPr>
          <p:cNvPr id="6" name="圖片 5">
            <a:extLst>
              <a:ext uri="{FF2B5EF4-FFF2-40B4-BE49-F238E27FC236}">
                <a16:creationId xmlns:a16="http://schemas.microsoft.com/office/drawing/2014/main" id="{40609432-37BB-4D16-90AC-8334746BF538}"/>
              </a:ext>
            </a:extLst>
          </p:cNvPr>
          <p:cNvPicPr>
            <a:picLocks noChangeAspect="1"/>
          </p:cNvPicPr>
          <p:nvPr/>
        </p:nvPicPr>
        <p:blipFill>
          <a:blip r:embed="rId3"/>
          <a:stretch>
            <a:fillRect/>
          </a:stretch>
        </p:blipFill>
        <p:spPr>
          <a:xfrm>
            <a:off x="1603248" y="3788585"/>
            <a:ext cx="6120680" cy="2969390"/>
          </a:xfrm>
          <a:prstGeom prst="rect">
            <a:avLst/>
          </a:prstGeom>
        </p:spPr>
      </p:pic>
      <p:grpSp>
        <p:nvGrpSpPr>
          <p:cNvPr id="22" name="Group 31">
            <a:extLst>
              <a:ext uri="{FF2B5EF4-FFF2-40B4-BE49-F238E27FC236}">
                <a16:creationId xmlns:a16="http://schemas.microsoft.com/office/drawing/2014/main" id="{C57F2E53-8C3D-4FD8-9EE8-6BC764656610}"/>
              </a:ext>
            </a:extLst>
          </p:cNvPr>
          <p:cNvGrpSpPr/>
          <p:nvPr/>
        </p:nvGrpSpPr>
        <p:grpSpPr>
          <a:xfrm>
            <a:off x="535671" y="3340190"/>
            <a:ext cx="3958306" cy="542350"/>
            <a:chOff x="379004" y="4262421"/>
            <a:chExt cx="3833223" cy="542350"/>
          </a:xfrm>
        </p:grpSpPr>
        <p:sp>
          <p:nvSpPr>
            <p:cNvPr id="23" name="Rectangle: Rounded Corners 9">
              <a:extLst>
                <a:ext uri="{FF2B5EF4-FFF2-40B4-BE49-F238E27FC236}">
                  <a16:creationId xmlns:a16="http://schemas.microsoft.com/office/drawing/2014/main" id="{EF62B8D5-5201-4920-AF79-1B284C53567C}"/>
                </a:ext>
              </a:extLst>
            </p:cNvPr>
            <p:cNvSpPr/>
            <p:nvPr/>
          </p:nvSpPr>
          <p:spPr>
            <a:xfrm>
              <a:off x="379004" y="4262421"/>
              <a:ext cx="3833223" cy="542350"/>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24" name="TextBox 33">
                  <a:extLst>
                    <a:ext uri="{FF2B5EF4-FFF2-40B4-BE49-F238E27FC236}">
                      <a16:creationId xmlns:a16="http://schemas.microsoft.com/office/drawing/2014/main" id="{31D11CC8-744A-4C08-9483-0D7573C76948}"/>
                    </a:ext>
                  </a:extLst>
                </p:cNvPr>
                <p:cNvSpPr txBox="1"/>
                <p:nvPr/>
              </p:nvSpPr>
              <p:spPr>
                <a:xfrm>
                  <a:off x="379004" y="4317153"/>
                  <a:ext cx="3833223"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SUBJ-ORG </a:t>
                  </a:r>
                  <a:r>
                    <a:rPr kumimoji="0" lang="en-US" sz="1200" b="0" i="0" u="none" strike="noStrike" kern="0" cap="none" spc="0" normalizeH="0" baseline="0" noProof="0" dirty="0">
                      <a:ln>
                        <a:noFill/>
                      </a:ln>
                      <a:solidFill>
                        <a:prstClr val="black"/>
                      </a:solidFill>
                      <a:effectLst/>
                      <a:uLnTx/>
                      <a:uFillTx/>
                      <a:latin typeface="Calibri" panose="020F0502020204030204"/>
                    </a:rPr>
                    <a:t>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OBJ-PER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SUBJ-PER</a:t>
                  </a:r>
                  <a:r>
                    <a:rPr kumimoji="0" lang="en-US" sz="1200" b="1" i="0" u="none" strike="noStrike" kern="0" cap="none" spc="0" normalizeH="0" baseline="0" noProof="0" dirty="0">
                      <a:ln>
                        <a:noFill/>
                      </a:ln>
                      <a:solidFill>
                        <a:prstClr val="black"/>
                      </a:solidFill>
                      <a:effectLst/>
                      <a:uLnTx/>
                      <a:uFillTx/>
                      <a:latin typeface="Calibri" panose="020F0502020204030204"/>
                    </a:rPr>
                    <a:t> </a:t>
                  </a:r>
                  <a:r>
                    <a:rPr kumimoji="0" lang="en-US" sz="1200" b="0" i="0" u="none" strike="noStrike" kern="0" cap="none" spc="0" normalizeH="0" baseline="0" noProof="0" dirty="0">
                      <a:ln>
                        <a:noFill/>
                      </a:ln>
                      <a:solidFill>
                        <a:prstClr val="black"/>
                      </a:solidFill>
                      <a:effectLst/>
                      <a:uLnTx/>
                      <a:uFillTx/>
                      <a:latin typeface="Calibri" panose="020F0502020204030204"/>
                    </a:rPr>
                    <a:t>born in </a:t>
                  </a:r>
                  <a:r>
                    <a:rPr kumimoji="0" lang="en-US" sz="1200" b="1" i="0" u="none" strike="noStrike" kern="0" cap="none" spc="0" normalizeH="0" baseline="0" noProof="0" dirty="0">
                      <a:ln>
                        <a:noFill/>
                      </a:ln>
                      <a:solidFill>
                        <a:srgbClr val="4472C4"/>
                      </a:solidFill>
                      <a:effectLst/>
                      <a:uLnTx/>
                      <a:uFillTx/>
                      <a:latin typeface="Calibri" panose="020F0502020204030204"/>
                    </a:rPr>
                    <a:t>OBJ-LOC</a:t>
                  </a:r>
                  <a:r>
                    <a:rPr kumimoji="0" lang="en-US" sz="1200" b="1" i="0" u="none" strike="noStrike" kern="0" cap="none" spc="0" normalizeH="0" baseline="0" noProof="0" dirty="0">
                      <a:ln>
                        <a:noFill/>
                      </a:ln>
                      <a:solidFill>
                        <a:prstClr val="black"/>
                      </a:solidFill>
                      <a:effectLst/>
                      <a:uLnTx/>
                      <a:uFillTx/>
                      <a:latin typeface="Calibri" panose="020F0502020204030204"/>
                    </a:rPr>
                    <a:t>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PER: ORIGIN</a:t>
                  </a:r>
                </a:p>
              </p:txBody>
            </p:sp>
          </mc:Choice>
          <mc:Fallback xmlns="">
            <p:sp>
              <p:nvSpPr>
                <p:cNvPr id="24" name="TextBox 33">
                  <a:extLst>
                    <a:ext uri="{FF2B5EF4-FFF2-40B4-BE49-F238E27FC236}">
                      <a16:creationId xmlns:a16="http://schemas.microsoft.com/office/drawing/2014/main" id="{31D11CC8-744A-4C08-9483-0D7573C76948}"/>
                    </a:ext>
                  </a:extLst>
                </p:cNvPr>
                <p:cNvSpPr txBox="1">
                  <a:spLocks noRot="1" noChangeAspect="1" noMove="1" noResize="1" noEditPoints="1" noAdjustHandles="1" noChangeArrowheads="1" noChangeShapeType="1" noTextEdit="1"/>
                </p:cNvSpPr>
                <p:nvPr/>
              </p:nvSpPr>
              <p:spPr>
                <a:xfrm>
                  <a:off x="379004" y="4317153"/>
                  <a:ext cx="3833223" cy="461665"/>
                </a:xfrm>
                <a:prstGeom prst="rect">
                  <a:avLst/>
                </a:prstGeom>
                <a:blipFill>
                  <a:blip r:embed="rId4"/>
                  <a:stretch>
                    <a:fillRect l="-154" t="-1316" b="-9211"/>
                  </a:stretch>
                </a:blipFill>
              </p:spPr>
              <p:txBody>
                <a:bodyPr/>
                <a:lstStyle/>
                <a:p>
                  <a:r>
                    <a:rPr lang="zh-TW" altLang="en-US">
                      <a:noFill/>
                    </a:rPr>
                    <a:t> </a:t>
                  </a:r>
                </a:p>
              </p:txBody>
            </p:sp>
          </mc:Fallback>
        </mc:AlternateContent>
      </p:grpSp>
      <p:sp>
        <p:nvSpPr>
          <p:cNvPr id="25" name="TextBox 34">
            <a:extLst>
              <a:ext uri="{FF2B5EF4-FFF2-40B4-BE49-F238E27FC236}">
                <a16:creationId xmlns:a16="http://schemas.microsoft.com/office/drawing/2014/main" id="{BDB83A71-A517-4282-93AC-C01987757589}"/>
              </a:ext>
            </a:extLst>
          </p:cNvPr>
          <p:cNvSpPr txBox="1"/>
          <p:nvPr/>
        </p:nvSpPr>
        <p:spPr>
          <a:xfrm>
            <a:off x="535671" y="3001636"/>
            <a:ext cx="1517650"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Labeling Rules</a:t>
            </a:r>
          </a:p>
        </p:txBody>
      </p:sp>
      <p:grpSp>
        <p:nvGrpSpPr>
          <p:cNvPr id="26" name="Group 45">
            <a:extLst>
              <a:ext uri="{FF2B5EF4-FFF2-40B4-BE49-F238E27FC236}">
                <a16:creationId xmlns:a16="http://schemas.microsoft.com/office/drawing/2014/main" id="{92E81A17-4E16-420F-91DB-23A4B302B50F}"/>
              </a:ext>
            </a:extLst>
          </p:cNvPr>
          <p:cNvGrpSpPr/>
          <p:nvPr/>
        </p:nvGrpSpPr>
        <p:grpSpPr>
          <a:xfrm>
            <a:off x="3684432" y="2167855"/>
            <a:ext cx="3190602" cy="835458"/>
            <a:chOff x="4327298" y="2900188"/>
            <a:chExt cx="3190602" cy="835458"/>
          </a:xfrm>
        </p:grpSpPr>
        <p:grpSp>
          <p:nvGrpSpPr>
            <p:cNvPr id="27" name="Group 46">
              <a:extLst>
                <a:ext uri="{FF2B5EF4-FFF2-40B4-BE49-F238E27FC236}">
                  <a16:creationId xmlns:a16="http://schemas.microsoft.com/office/drawing/2014/main" id="{5FA13D45-0441-45DE-AB92-947834FCC21B}"/>
                </a:ext>
              </a:extLst>
            </p:cNvPr>
            <p:cNvGrpSpPr/>
            <p:nvPr/>
          </p:nvGrpSpPr>
          <p:grpSpPr>
            <a:xfrm>
              <a:off x="4327298" y="3262405"/>
              <a:ext cx="3190602" cy="473241"/>
              <a:chOff x="4663848" y="3668031"/>
              <a:chExt cx="3190602" cy="473241"/>
            </a:xfrm>
          </p:grpSpPr>
          <p:sp>
            <p:nvSpPr>
              <p:cNvPr id="29" name="Rectangle: Rounded Corners 20">
                <a:extLst>
                  <a:ext uri="{FF2B5EF4-FFF2-40B4-BE49-F238E27FC236}">
                    <a16:creationId xmlns:a16="http://schemas.microsoft.com/office/drawing/2014/main" id="{AFED0505-A769-48AC-AA2C-AB3EC717A7C4}"/>
                  </a:ext>
                </a:extLst>
              </p:cNvPr>
              <p:cNvSpPr/>
              <p:nvPr/>
            </p:nvSpPr>
            <p:spPr>
              <a:xfrm>
                <a:off x="4713068" y="3668031"/>
                <a:ext cx="3056158" cy="473241"/>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0" name="TextBox 49">
                <a:extLst>
                  <a:ext uri="{FF2B5EF4-FFF2-40B4-BE49-F238E27FC236}">
                    <a16:creationId xmlns:a16="http://schemas.microsoft.com/office/drawing/2014/main" id="{2E46F144-5656-4417-BF6C-3A1C720E583A}"/>
                  </a:ext>
                </a:extLst>
              </p:cNvPr>
              <p:cNvSpPr txBox="1"/>
              <p:nvPr/>
            </p:nvSpPr>
            <p:spPr>
              <a:xfrm>
                <a:off x="4663848" y="3669298"/>
                <a:ext cx="3190602"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established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In 1975,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launched </a:t>
                </a: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a:t>
                </a:r>
              </a:p>
            </p:txBody>
          </p:sp>
        </p:grpSp>
        <p:sp>
          <p:nvSpPr>
            <p:cNvPr id="28" name="TextBox 47">
              <a:extLst>
                <a:ext uri="{FF2B5EF4-FFF2-40B4-BE49-F238E27FC236}">
                  <a16:creationId xmlns:a16="http://schemas.microsoft.com/office/drawing/2014/main" id="{D54B73F5-31E1-44A5-B228-0D4152A0E053}"/>
                </a:ext>
              </a:extLst>
            </p:cNvPr>
            <p:cNvSpPr txBox="1"/>
            <p:nvPr/>
          </p:nvSpPr>
          <p:spPr>
            <a:xfrm>
              <a:off x="4759325" y="2900188"/>
              <a:ext cx="26733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Unmatched Sentences</a:t>
              </a:r>
            </a:p>
          </p:txBody>
        </p:sp>
      </p:grpSp>
      <p:cxnSp>
        <p:nvCxnSpPr>
          <p:cNvPr id="31" name="Connector: Elbow 67">
            <a:extLst>
              <a:ext uri="{FF2B5EF4-FFF2-40B4-BE49-F238E27FC236}">
                <a16:creationId xmlns:a16="http://schemas.microsoft.com/office/drawing/2014/main" id="{83C26512-50E7-4641-BE1F-FF13ADA92902}"/>
              </a:ext>
            </a:extLst>
          </p:cNvPr>
          <p:cNvCxnSpPr>
            <a:cxnSpLocks/>
            <a:stCxn id="24" idx="3"/>
            <a:endCxn id="29" idx="2"/>
          </p:cNvCxnSpPr>
          <p:nvPr/>
        </p:nvCxnSpPr>
        <p:spPr>
          <a:xfrm flipV="1">
            <a:off x="4493977" y="3003313"/>
            <a:ext cx="767754" cy="622442"/>
          </a:xfrm>
          <a:prstGeom prst="bentConnector2">
            <a:avLst/>
          </a:prstGeom>
          <a:noFill/>
          <a:ln w="25400" cap="flat" cmpd="sng" algn="ctr">
            <a:solidFill>
              <a:sysClr val="windowText" lastClr="000000"/>
            </a:solidFill>
            <a:prstDash val="sysDash"/>
            <a:miter lim="800000"/>
            <a:tailEnd type="triangle"/>
          </a:ln>
          <a:effectLst/>
        </p:spPr>
      </p:cxnSp>
      <p:sp>
        <p:nvSpPr>
          <p:cNvPr id="32" name="TextBox 57">
            <a:extLst>
              <a:ext uri="{FF2B5EF4-FFF2-40B4-BE49-F238E27FC236}">
                <a16:creationId xmlns:a16="http://schemas.microsoft.com/office/drawing/2014/main" id="{B0DFCB57-186B-4415-B58D-2C1B284B3C40}"/>
              </a:ext>
            </a:extLst>
          </p:cNvPr>
          <p:cNvSpPr txBox="1"/>
          <p:nvPr/>
        </p:nvSpPr>
        <p:spPr>
          <a:xfrm>
            <a:off x="6610148" y="2167018"/>
            <a:ext cx="2340975"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Labels + Matching Score</a:t>
            </a:r>
          </a:p>
        </p:txBody>
      </p:sp>
      <p:grpSp>
        <p:nvGrpSpPr>
          <p:cNvPr id="33" name="Group 58">
            <a:extLst>
              <a:ext uri="{FF2B5EF4-FFF2-40B4-BE49-F238E27FC236}">
                <a16:creationId xmlns:a16="http://schemas.microsoft.com/office/drawing/2014/main" id="{959B0351-82CE-43D1-97A2-91324343B6AF}"/>
              </a:ext>
            </a:extLst>
          </p:cNvPr>
          <p:cNvGrpSpPr/>
          <p:nvPr/>
        </p:nvGrpSpPr>
        <p:grpSpPr>
          <a:xfrm>
            <a:off x="6887477" y="2519116"/>
            <a:ext cx="1844368" cy="476037"/>
            <a:chOff x="6857999" y="2193592"/>
            <a:chExt cx="2762822" cy="494940"/>
          </a:xfrm>
        </p:grpSpPr>
        <p:sp>
          <p:nvSpPr>
            <p:cNvPr id="34" name="Rectangle: Rounded Corners 76">
              <a:extLst>
                <a:ext uri="{FF2B5EF4-FFF2-40B4-BE49-F238E27FC236}">
                  <a16:creationId xmlns:a16="http://schemas.microsoft.com/office/drawing/2014/main" id="{6363829F-8E86-4178-9E35-72A2A6DF5C11}"/>
                </a:ext>
              </a:extLst>
            </p:cNvPr>
            <p:cNvSpPr/>
            <p:nvPr/>
          </p:nvSpPr>
          <p:spPr>
            <a:xfrm>
              <a:off x="6858000" y="2193592"/>
              <a:ext cx="2564565" cy="494070"/>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35" name="TextBox 60">
              <a:extLst>
                <a:ext uri="{FF2B5EF4-FFF2-40B4-BE49-F238E27FC236}">
                  <a16:creationId xmlns:a16="http://schemas.microsoft.com/office/drawing/2014/main" id="{F88FE9C6-7AF4-48C3-B904-78373E7576F6}"/>
                </a:ext>
              </a:extLst>
            </p:cNvPr>
            <p:cNvSpPr txBox="1"/>
            <p:nvPr/>
          </p:nvSpPr>
          <p:spPr>
            <a:xfrm>
              <a:off x="6857999" y="2208535"/>
              <a:ext cx="2762822" cy="479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0.7</a:t>
              </a:r>
            </a:p>
          </p:txBody>
        </p:sp>
      </p:grpSp>
      <p:sp>
        <p:nvSpPr>
          <p:cNvPr id="36" name="TextBox 56">
            <a:extLst>
              <a:ext uri="{FF2B5EF4-FFF2-40B4-BE49-F238E27FC236}">
                <a16:creationId xmlns:a16="http://schemas.microsoft.com/office/drawing/2014/main" id="{DCE3AD12-366A-4566-AAA7-0FF3200EA88B}"/>
              </a:ext>
            </a:extLst>
          </p:cNvPr>
          <p:cNvSpPr txBox="1"/>
          <p:nvPr/>
        </p:nvSpPr>
        <p:spPr>
          <a:xfrm>
            <a:off x="4650024" y="3606870"/>
            <a:ext cx="1506152" cy="307777"/>
          </a:xfrm>
          <a:prstGeom prst="rect">
            <a:avLst/>
          </a:prstGeom>
          <a:noFill/>
        </p:spPr>
        <p:txBody>
          <a:bodyPr wrap="square" rtlCol="0">
            <a:spAutoFit/>
          </a:bodyPr>
          <a:lstStyle/>
          <a:p>
            <a:r>
              <a:rPr lang="zh-TW" altLang="en-US" sz="1400" dirty="0">
                <a:sym typeface="Wingdings" panose="05000000000000000000" pitchFamily="2" charset="2"/>
              </a:rPr>
              <a:t></a:t>
            </a:r>
            <a:r>
              <a:rPr lang="en-US" sz="1400" dirty="0">
                <a:solidFill>
                  <a:srgbClr val="ED7D31"/>
                </a:solidFill>
                <a:latin typeface="Times New Roman" panose="02020603050405020304" pitchFamily="18" charset="0"/>
              </a:rPr>
              <a:t> Soft-matching</a:t>
            </a:r>
          </a:p>
        </p:txBody>
      </p:sp>
      <mc:AlternateContent xmlns:mc="http://schemas.openxmlformats.org/markup-compatibility/2006" xmlns:a14="http://schemas.microsoft.com/office/drawing/2010/main">
        <mc:Choice Requires="a14">
          <p:sp>
            <p:nvSpPr>
              <p:cNvPr id="42" name="文字方塊 41">
                <a:extLst>
                  <a:ext uri="{FF2B5EF4-FFF2-40B4-BE49-F238E27FC236}">
                    <a16:creationId xmlns:a16="http://schemas.microsoft.com/office/drawing/2014/main" id="{92E7ABC4-6A6D-4203-8711-F9210732959B}"/>
                  </a:ext>
                </a:extLst>
              </p:cNvPr>
              <p:cNvSpPr txBox="1"/>
              <p:nvPr/>
            </p:nvSpPr>
            <p:spPr>
              <a:xfrm>
                <a:off x="0" y="5736071"/>
                <a:ext cx="1928968" cy="515719"/>
              </a:xfrm>
              <a:prstGeom prst="rect">
                <a:avLst/>
              </a:prstGeom>
              <a:noFill/>
            </p:spPr>
            <p:txBody>
              <a:bodyPr wrap="square" rtlCol="0">
                <a:spAutoFit/>
              </a:bodyPr>
              <a:lstStyle/>
              <a:p>
                <a:r>
                  <a:rPr lang="en-US" altLang="zh-TW" sz="1100" dirty="0"/>
                  <a:t>{</a:t>
                </a:r>
                <a14:m>
                  <m:oMath xmlns:m="http://schemas.openxmlformats.org/officeDocument/2006/math">
                    <m:sSubSup>
                      <m:sSubSupPr>
                        <m:ctrlPr>
                          <a:rPr lang="en-US" altLang="zh-TW" sz="1100" i="1" smtClean="0">
                            <a:latin typeface="Cambria Math" panose="02040503050406030204" pitchFamily="18" charset="0"/>
                          </a:rPr>
                        </m:ctrlPr>
                      </m:sSubSupPr>
                      <m:e>
                        <m:r>
                          <a:rPr lang="en-US" altLang="zh-TW" sz="1100" b="0" i="1" smtClean="0">
                            <a:latin typeface="Cambria Math" panose="02040503050406030204" pitchFamily="18" charset="0"/>
                          </a:rPr>
                          <m:t>𝑥</m:t>
                        </m:r>
                      </m:e>
                      <m:sub>
                        <m:r>
                          <a:rPr lang="en-US" altLang="zh-TW" sz="1100" b="0" i="1" smtClean="0">
                            <a:latin typeface="Cambria Math" panose="02040503050406030204" pitchFamily="18" charset="0"/>
                          </a:rPr>
                          <m:t>𝑡</m:t>
                        </m:r>
                      </m:sub>
                      <m:sup>
                        <m:r>
                          <a:rPr lang="en-US" altLang="zh-TW" sz="1100" b="0" i="1" smtClean="0">
                            <a:latin typeface="Cambria Math" panose="02040503050406030204" pitchFamily="18" charset="0"/>
                          </a:rPr>
                          <m:t>𝑠</m:t>
                        </m:r>
                      </m:sup>
                    </m:sSubSup>
                  </m:oMath>
                </a14:m>
                <a:r>
                  <a:rPr lang="en-US" altLang="zh-TW" sz="1100" dirty="0"/>
                  <a:t>}</a:t>
                </a:r>
                <a14:m>
                  <m:oMath xmlns:m="http://schemas.openxmlformats.org/officeDocument/2006/math">
                    <m:m>
                      <m:mPr>
                        <m:mcs>
                          <m:mc>
                            <m:mcPr>
                              <m:count m:val="1"/>
                              <m:mcJc m:val="center"/>
                            </m:mcPr>
                          </m:mc>
                        </m:mcs>
                        <m:ctrlPr>
                          <a:rPr lang="en-US" altLang="zh-TW" sz="1100" i="1" dirty="0">
                            <a:latin typeface="Cambria Math" panose="02040503050406030204" pitchFamily="18" charset="0"/>
                          </a:rPr>
                        </m:ctrlPr>
                      </m:mPr>
                      <m:mr>
                        <m:e>
                          <m:r>
                            <m:rPr>
                              <m:brk m:alnAt="7"/>
                            </m:rPr>
                            <a:rPr lang="en-US" altLang="zh-TW" sz="1100" i="1" dirty="0">
                              <a:latin typeface="Cambria Math" panose="02040503050406030204" pitchFamily="18" charset="0"/>
                            </a:rPr>
                            <m:t>𝑛</m:t>
                          </m:r>
                          <m:r>
                            <a:rPr lang="en-US" altLang="zh-TW" sz="1100" i="1" dirty="0">
                              <a:latin typeface="Cambria Math" panose="02040503050406030204" pitchFamily="18" charset="0"/>
                            </a:rPr>
                            <m:t>       </m:t>
                          </m:r>
                        </m:e>
                      </m:mr>
                      <m:mr>
                        <m:e>
                          <m:r>
                            <a:rPr lang="en-US" altLang="zh-TW" sz="1100" i="1" dirty="0">
                              <a:latin typeface="Cambria Math" panose="02040503050406030204" pitchFamily="18" charset="0"/>
                            </a:rPr>
                            <m:t>𝑡</m:t>
                          </m:r>
                          <m:r>
                            <a:rPr lang="en-US" altLang="zh-TW" sz="1100" i="1" dirty="0">
                              <a:latin typeface="Cambria Math" panose="02040503050406030204" pitchFamily="18" charset="0"/>
                            </a:rPr>
                            <m:t>=1</m:t>
                          </m:r>
                        </m:e>
                      </m:mr>
                    </m:m>
                  </m:oMath>
                </a14:m>
                <a:r>
                  <a:rPr lang="en-US" altLang="zh-TW" sz="1100" dirty="0"/>
                  <a:t>: word embeddings (sentence </a:t>
                </a:r>
                <a:r>
                  <a:rPr lang="en-US" altLang="zh-TW" sz="1100" i="1" dirty="0"/>
                  <a:t>s</a:t>
                </a:r>
                <a:r>
                  <a:rPr lang="en-US" altLang="zh-TW" sz="1100" dirty="0"/>
                  <a:t>)</a:t>
                </a:r>
                <a:endParaRPr lang="zh-TW" altLang="en-US" sz="1100" dirty="0"/>
              </a:p>
            </p:txBody>
          </p:sp>
        </mc:Choice>
        <mc:Fallback xmlns="">
          <p:sp>
            <p:nvSpPr>
              <p:cNvPr id="42" name="文字方塊 41">
                <a:extLst>
                  <a:ext uri="{FF2B5EF4-FFF2-40B4-BE49-F238E27FC236}">
                    <a16:creationId xmlns:a16="http://schemas.microsoft.com/office/drawing/2014/main" id="{92E7ABC4-6A6D-4203-8711-F9210732959B}"/>
                  </a:ext>
                </a:extLst>
              </p:cNvPr>
              <p:cNvSpPr txBox="1">
                <a:spLocks noRot="1" noChangeAspect="1" noMove="1" noResize="1" noEditPoints="1" noAdjustHandles="1" noChangeArrowheads="1" noChangeShapeType="1" noTextEdit="1"/>
              </p:cNvSpPr>
              <p:nvPr/>
            </p:nvSpPr>
            <p:spPr>
              <a:xfrm>
                <a:off x="0" y="5736071"/>
                <a:ext cx="1928968" cy="515719"/>
              </a:xfrm>
              <a:prstGeom prst="rect">
                <a:avLst/>
              </a:prstGeom>
              <a:blipFill>
                <a:blip r:embed="rId5"/>
                <a:stretch>
                  <a:fillRect b="-70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3" name="文字方塊 42">
                <a:extLst>
                  <a:ext uri="{FF2B5EF4-FFF2-40B4-BE49-F238E27FC236}">
                    <a16:creationId xmlns:a16="http://schemas.microsoft.com/office/drawing/2014/main" id="{DB9DA9AA-8650-4B63-9EEC-A0AB47DDBDDA}"/>
                  </a:ext>
                </a:extLst>
              </p:cNvPr>
              <p:cNvSpPr txBox="1"/>
              <p:nvPr/>
            </p:nvSpPr>
            <p:spPr>
              <a:xfrm>
                <a:off x="7249156" y="5736071"/>
                <a:ext cx="1928967" cy="515719"/>
              </a:xfrm>
              <a:prstGeom prst="rect">
                <a:avLst/>
              </a:prstGeom>
              <a:noFill/>
            </p:spPr>
            <p:txBody>
              <a:bodyPr wrap="square" rtlCol="0">
                <a:spAutoFit/>
              </a:bodyPr>
              <a:lstStyle/>
              <a:p>
                <a:r>
                  <a:rPr lang="en-US" altLang="zh-TW" sz="1100" dirty="0"/>
                  <a:t>{</a:t>
                </a:r>
                <a14:m>
                  <m:oMath xmlns:m="http://schemas.openxmlformats.org/officeDocument/2006/math">
                    <m:sSubSup>
                      <m:sSubSupPr>
                        <m:ctrlPr>
                          <a:rPr lang="en-US" altLang="zh-TW" sz="1100" i="1">
                            <a:latin typeface="Cambria Math" panose="02040503050406030204" pitchFamily="18" charset="0"/>
                          </a:rPr>
                        </m:ctrlPr>
                      </m:sSubSupPr>
                      <m:e>
                        <m:r>
                          <a:rPr lang="en-US" altLang="zh-TW" sz="1100" i="1">
                            <a:latin typeface="Cambria Math" panose="02040503050406030204" pitchFamily="18" charset="0"/>
                          </a:rPr>
                          <m:t>𝑥</m:t>
                        </m:r>
                      </m:e>
                      <m:sub>
                        <m:r>
                          <a:rPr lang="en-US" altLang="zh-TW" sz="1100" i="1">
                            <a:latin typeface="Cambria Math" panose="02040503050406030204" pitchFamily="18" charset="0"/>
                          </a:rPr>
                          <m:t>𝑡</m:t>
                        </m:r>
                      </m:sub>
                      <m:sup>
                        <m:r>
                          <a:rPr lang="en-US" altLang="zh-TW" sz="1100" b="0" i="1" smtClean="0">
                            <a:latin typeface="Cambria Math" panose="02040503050406030204" pitchFamily="18" charset="0"/>
                          </a:rPr>
                          <m:t>𝑝</m:t>
                        </m:r>
                      </m:sup>
                    </m:sSubSup>
                  </m:oMath>
                </a14:m>
                <a:r>
                  <a:rPr lang="en-US" altLang="zh-TW" sz="1100" dirty="0"/>
                  <a:t>}</a:t>
                </a:r>
                <a14:m>
                  <m:oMath xmlns:m="http://schemas.openxmlformats.org/officeDocument/2006/math">
                    <m:m>
                      <m:mPr>
                        <m:mcs>
                          <m:mc>
                            <m:mcPr>
                              <m:count m:val="1"/>
                              <m:mcJc m:val="center"/>
                            </m:mcPr>
                          </m:mc>
                        </m:mcs>
                        <m:ctrlPr>
                          <a:rPr lang="en-US" altLang="zh-TW" sz="1100" i="1" dirty="0">
                            <a:latin typeface="Cambria Math" panose="02040503050406030204" pitchFamily="18" charset="0"/>
                          </a:rPr>
                        </m:ctrlPr>
                      </m:mPr>
                      <m:mr>
                        <m:e>
                          <m:r>
                            <m:rPr>
                              <m:brk m:alnAt="7"/>
                            </m:rPr>
                            <a:rPr lang="en-US" altLang="zh-TW" sz="1100" b="0" i="1" dirty="0" smtClean="0">
                              <a:latin typeface="Cambria Math" panose="02040503050406030204" pitchFamily="18" charset="0"/>
                            </a:rPr>
                            <m:t>𝑚</m:t>
                          </m:r>
                          <m:r>
                            <a:rPr lang="en-US" altLang="zh-TW" sz="1100" i="1" dirty="0">
                              <a:latin typeface="Cambria Math" panose="02040503050406030204" pitchFamily="18" charset="0"/>
                            </a:rPr>
                            <m:t>       </m:t>
                          </m:r>
                        </m:e>
                      </m:mr>
                      <m:mr>
                        <m:e>
                          <m:r>
                            <a:rPr lang="en-US" altLang="zh-TW" sz="1100" i="1" dirty="0">
                              <a:latin typeface="Cambria Math" panose="02040503050406030204" pitchFamily="18" charset="0"/>
                            </a:rPr>
                            <m:t>𝑡</m:t>
                          </m:r>
                          <m:r>
                            <a:rPr lang="en-US" altLang="zh-TW" sz="1100" i="1" dirty="0">
                              <a:latin typeface="Cambria Math" panose="02040503050406030204" pitchFamily="18" charset="0"/>
                            </a:rPr>
                            <m:t>=1</m:t>
                          </m:r>
                        </m:e>
                      </m:mr>
                    </m:m>
                  </m:oMath>
                </a14:m>
                <a:r>
                  <a:rPr lang="en-US" altLang="zh-TW" sz="1100" dirty="0"/>
                  <a:t>: word embeddings (rule </a:t>
                </a:r>
                <a:r>
                  <a:rPr lang="en-US" altLang="zh-TW" sz="1100" i="1" dirty="0"/>
                  <a:t>p</a:t>
                </a:r>
                <a:r>
                  <a:rPr lang="en-US" altLang="zh-TW" sz="1100" dirty="0"/>
                  <a:t>)</a:t>
                </a:r>
                <a:endParaRPr lang="zh-TW" altLang="en-US" sz="1100" dirty="0"/>
              </a:p>
            </p:txBody>
          </p:sp>
        </mc:Choice>
        <mc:Fallback xmlns="">
          <p:sp>
            <p:nvSpPr>
              <p:cNvPr id="43" name="文字方塊 42">
                <a:extLst>
                  <a:ext uri="{FF2B5EF4-FFF2-40B4-BE49-F238E27FC236}">
                    <a16:creationId xmlns:a16="http://schemas.microsoft.com/office/drawing/2014/main" id="{DB9DA9AA-8650-4B63-9EEC-A0AB47DDBDDA}"/>
                  </a:ext>
                </a:extLst>
              </p:cNvPr>
              <p:cNvSpPr txBox="1">
                <a:spLocks noRot="1" noChangeAspect="1" noMove="1" noResize="1" noEditPoints="1" noAdjustHandles="1" noChangeArrowheads="1" noChangeShapeType="1" noTextEdit="1"/>
              </p:cNvSpPr>
              <p:nvPr/>
            </p:nvSpPr>
            <p:spPr>
              <a:xfrm>
                <a:off x="7249156" y="5736071"/>
                <a:ext cx="1928967" cy="515719"/>
              </a:xfrm>
              <a:prstGeom prst="rect">
                <a:avLst/>
              </a:prstGeom>
              <a:blipFill>
                <a:blip r:embed="rId6"/>
                <a:stretch>
                  <a:fillRect b="-705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4" name="zs formular">
                <a:extLst>
                  <a:ext uri="{FF2B5EF4-FFF2-40B4-BE49-F238E27FC236}">
                    <a16:creationId xmlns:a16="http://schemas.microsoft.com/office/drawing/2014/main" id="{53F20155-1A62-4A03-9EC2-D16968F45344}"/>
                  </a:ext>
                </a:extLst>
              </p:cNvPr>
              <p:cNvSpPr/>
              <p:nvPr/>
            </p:nvSpPr>
            <p:spPr>
              <a:xfrm>
                <a:off x="457200" y="4744569"/>
                <a:ext cx="2313775" cy="440442"/>
              </a:xfrm>
              <a:prstGeom prst="rect">
                <a:avLst/>
              </a:prstGeom>
            </p:spPr>
            <p:txBody>
              <a:bodyPr wrap="none">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𝑧</m:t>
                        </m:r>
                      </m:e>
                      <m:sub>
                        <m:r>
                          <a:rPr lang="en-US" altLang="zh-TW" sz="1200" b="0" i="1" smtClean="0">
                            <a:latin typeface="Cambria Math" panose="02040503050406030204" pitchFamily="18" charset="0"/>
                          </a:rPr>
                          <m:t>𝑠</m:t>
                        </m:r>
                      </m:sub>
                    </m:sSub>
                  </m:oMath>
                </a14:m>
                <a:r>
                  <a:rPr lang="en-US" altLang="zh-TW" sz="1200" dirty="0"/>
                  <a:t> = </a:t>
                </a:r>
                <a14:m>
                  <m:oMath xmlns:m="http://schemas.openxmlformats.org/officeDocument/2006/math">
                    <m:nary>
                      <m:naryPr>
                        <m:chr m:val="∑"/>
                        <m:ctrlPr>
                          <a:rPr lang="en-US" altLang="zh-TW" sz="1200" i="1" smtClean="0">
                            <a:latin typeface="Cambria Math" panose="02040503050406030204" pitchFamily="18" charset="0"/>
                          </a:rPr>
                        </m:ctrlPr>
                      </m:naryPr>
                      <m:sub>
                        <m:r>
                          <m:rPr>
                            <m:brk m:alnAt="23"/>
                          </m:rPr>
                          <a:rPr lang="en-US" altLang="zh-TW" sz="1200" b="0" i="1" smtClean="0">
                            <a:latin typeface="Cambria Math" panose="02040503050406030204" pitchFamily="18" charset="0"/>
                          </a:rPr>
                          <m:t>𝑡</m:t>
                        </m:r>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𝑛</m:t>
                        </m:r>
                      </m:sup>
                      <m:e>
                        <m:f>
                          <m:fPr>
                            <m:ctrlPr>
                              <a:rPr lang="en-US" altLang="zh-TW" sz="1200" i="1">
                                <a:latin typeface="Cambria Math" panose="02040503050406030204" pitchFamily="18" charset="0"/>
                              </a:rPr>
                            </m:ctrlPr>
                          </m:fPr>
                          <m:num>
                            <m:r>
                              <m:rPr>
                                <m:sty m:val="p"/>
                              </m:rPr>
                              <a:rPr lang="en-US" altLang="zh-TW" sz="1200">
                                <a:latin typeface="Cambria Math" panose="02040503050406030204" pitchFamily="18" charset="0"/>
                              </a:rPr>
                              <m:t>exp</m:t>
                            </m:r>
                            <m:r>
                              <a:rPr lang="en-US" altLang="zh-TW" sz="1200">
                                <a:latin typeface="Cambria Math" panose="02040503050406030204" pitchFamily="18" charset="0"/>
                              </a:rPr>
                              <m:t>⁡(</m:t>
                            </m:r>
                            <m:sSup>
                              <m:sSupPr>
                                <m:ctrlPr>
                                  <a:rPr lang="en-US" altLang="zh-TW" sz="1200" i="1">
                                    <a:solidFill>
                                      <a:srgbClr val="ED7D30"/>
                                    </a:solidFill>
                                    <a:latin typeface="Cambria Math" panose="02040503050406030204" pitchFamily="18" charset="0"/>
                                  </a:rPr>
                                </m:ctrlPr>
                              </m:sSupPr>
                              <m:e>
                                <m:r>
                                  <m:rPr>
                                    <m:sty m:val="p"/>
                                  </m:rPr>
                                  <a:rPr lang="en-US" altLang="zh-TW" sz="1200" b="0" i="0" smtClean="0">
                                    <a:solidFill>
                                      <a:srgbClr val="ED7D30"/>
                                    </a:solidFill>
                                    <a:latin typeface="Cambria Math" panose="02040503050406030204" pitchFamily="18" charset="0"/>
                                  </a:rPr>
                                  <m:t>u</m:t>
                                </m:r>
                              </m:e>
                              <m:sup>
                                <m:r>
                                  <a:rPr lang="en-US" altLang="zh-TW" sz="1200">
                                    <a:solidFill>
                                      <a:srgbClr val="ED7D30"/>
                                    </a:solidFill>
                                    <a:latin typeface="Cambria Math" panose="02040503050406030204" pitchFamily="18" charset="0"/>
                                  </a:rPr>
                                  <m:t>𝑇</m:t>
                                </m:r>
                              </m:sup>
                            </m:sSup>
                            <m:r>
                              <m:rPr>
                                <m:sty m:val="p"/>
                              </m:rPr>
                              <a:rPr lang="en-US" altLang="zh-TW" sz="1200">
                                <a:latin typeface="Cambria Math" panose="02040503050406030204" pitchFamily="18" charset="0"/>
                              </a:rPr>
                              <m:t>tanh</m:t>
                            </m:r>
                            <m:r>
                              <a:rPr lang="en-US" altLang="zh-TW" sz="1200">
                                <a:latin typeface="Cambria Math" panose="02040503050406030204" pitchFamily="18" charset="0"/>
                              </a:rPr>
                              <m:t>⁡(</m:t>
                            </m:r>
                            <m:r>
                              <m:rPr>
                                <m:sty m:val="p"/>
                              </m:rPr>
                              <a:rPr lang="en-US" altLang="zh-TW" sz="1200" b="0" i="0" smtClean="0">
                                <a:solidFill>
                                  <a:srgbClr val="ED7D30"/>
                                </a:solidFill>
                                <a:latin typeface="Cambria Math" panose="02040503050406030204" pitchFamily="18" charset="0"/>
                              </a:rPr>
                              <m:t>B</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r>
                                  <a:rPr lang="en-US" altLang="zh-TW" sz="1200" i="1">
                                    <a:latin typeface="Cambria Math" panose="02040503050406030204" pitchFamily="18" charset="0"/>
                                  </a:rPr>
                                  <m:t>𝑡</m:t>
                                </m:r>
                              </m:sub>
                              <m:sup>
                                <m:r>
                                  <a:rPr lang="en-US" altLang="zh-TW" sz="1200" i="1">
                                    <a:latin typeface="Cambria Math" panose="02040503050406030204" pitchFamily="18" charset="0"/>
                                  </a:rPr>
                                  <m:t>𝑠</m:t>
                                </m:r>
                              </m:sup>
                            </m:sSubSup>
                            <m:r>
                              <a:rPr lang="en-US" altLang="zh-TW" sz="1200">
                                <a:latin typeface="Cambria Math" panose="02040503050406030204" pitchFamily="18" charset="0"/>
                              </a:rPr>
                              <m:t>))</m:t>
                            </m:r>
                          </m:num>
                          <m:den>
                            <m:nary>
                              <m:naryPr>
                                <m:chr m:val="∑"/>
                                <m:ctrlPr>
                                  <a:rPr lang="en-US" altLang="zh-TW" sz="1200" i="1">
                                    <a:latin typeface="Cambria Math" panose="02040503050406030204" pitchFamily="18" charset="0"/>
                                  </a:rPr>
                                </m:ctrlPr>
                              </m:naryPr>
                              <m:sub>
                                <m:sSup>
                                  <m:sSupPr>
                                    <m:ctrlPr>
                                      <a:rPr lang="en-US" altLang="zh-TW" sz="1200" i="1">
                                        <a:latin typeface="Cambria Math" panose="02040503050406030204" pitchFamily="18" charset="0"/>
                                      </a:rPr>
                                    </m:ctrlPr>
                                  </m:sSupPr>
                                  <m:e>
                                    <m:r>
                                      <a:rPr lang="en-US" altLang="zh-TW" sz="1200">
                                        <a:latin typeface="Cambria Math" panose="02040503050406030204" pitchFamily="18" charset="0"/>
                                      </a:rPr>
                                      <m:t>𝑡</m:t>
                                    </m:r>
                                  </m:e>
                                  <m:sup>
                                    <m:r>
                                      <a:rPr lang="en-US" altLang="zh-TW" sz="1200">
                                        <a:latin typeface="Cambria Math" panose="02040503050406030204" pitchFamily="18" charset="0"/>
                                      </a:rPr>
                                      <m:t>′</m:t>
                                    </m:r>
                                  </m:sup>
                                </m:sSup>
                                <m:r>
                                  <m:rPr>
                                    <m:brk m:alnAt="23"/>
                                  </m:rPr>
                                  <a:rPr lang="en-US" altLang="zh-TW" sz="1200">
                                    <a:latin typeface="Cambria Math" panose="02040503050406030204" pitchFamily="18" charset="0"/>
                                  </a:rPr>
                                  <m:t>=</m:t>
                                </m:r>
                                <m:r>
                                  <a:rPr lang="en-US" altLang="zh-TW" sz="1200">
                                    <a:latin typeface="Cambria Math" panose="02040503050406030204" pitchFamily="18" charset="0"/>
                                  </a:rPr>
                                  <m:t>1</m:t>
                                </m:r>
                              </m:sub>
                              <m:sup>
                                <m:r>
                                  <a:rPr lang="en-US" altLang="zh-TW" sz="1200">
                                    <a:latin typeface="Cambria Math" panose="02040503050406030204" pitchFamily="18" charset="0"/>
                                  </a:rPr>
                                  <m:t>𝑛</m:t>
                                </m:r>
                              </m:sup>
                              <m:e>
                                <m:r>
                                  <m:rPr>
                                    <m:sty m:val="p"/>
                                  </m:rPr>
                                  <a:rPr lang="en-US" altLang="zh-TW" sz="1200">
                                    <a:latin typeface="Cambria Math" panose="02040503050406030204" pitchFamily="18" charset="0"/>
                                  </a:rPr>
                                  <m:t>exp</m:t>
                                </m:r>
                                <m:r>
                                  <a:rPr lang="en-US" altLang="zh-TW" sz="1200">
                                    <a:latin typeface="Cambria Math" panose="02040503050406030204" pitchFamily="18" charset="0"/>
                                  </a:rPr>
                                  <m:t>⁡(</m:t>
                                </m:r>
                                <m:sSup>
                                  <m:sSupPr>
                                    <m:ctrlPr>
                                      <a:rPr lang="en-US" altLang="zh-TW" sz="1200" i="1">
                                        <a:solidFill>
                                          <a:srgbClr val="ED7D30"/>
                                        </a:solidFill>
                                        <a:latin typeface="Cambria Math" panose="02040503050406030204" pitchFamily="18" charset="0"/>
                                      </a:rPr>
                                    </m:ctrlPr>
                                  </m:sSupPr>
                                  <m:e>
                                    <m:r>
                                      <m:rPr>
                                        <m:sty m:val="p"/>
                                      </m:rPr>
                                      <a:rPr lang="en-US" altLang="zh-TW" sz="1200">
                                        <a:solidFill>
                                          <a:srgbClr val="ED7D30"/>
                                        </a:solidFill>
                                        <a:latin typeface="Cambria Math" panose="02040503050406030204" pitchFamily="18" charset="0"/>
                                      </a:rPr>
                                      <m:t>u</m:t>
                                    </m:r>
                                  </m:e>
                                  <m:sup>
                                    <m:r>
                                      <a:rPr lang="en-US" altLang="zh-TW" sz="1200">
                                        <a:solidFill>
                                          <a:srgbClr val="ED7D30"/>
                                        </a:solidFill>
                                        <a:latin typeface="Cambria Math" panose="02040503050406030204" pitchFamily="18" charset="0"/>
                                      </a:rPr>
                                      <m:t>𝑇</m:t>
                                    </m:r>
                                  </m:sup>
                                </m:sSup>
                                <m:r>
                                  <m:rPr>
                                    <m:sty m:val="p"/>
                                  </m:rPr>
                                  <a:rPr lang="en-US" altLang="zh-TW" sz="1200">
                                    <a:latin typeface="Cambria Math" panose="02040503050406030204" pitchFamily="18" charset="0"/>
                                  </a:rPr>
                                  <m:t>tanh</m:t>
                                </m:r>
                                <m:r>
                                  <a:rPr lang="en-US" altLang="zh-TW" sz="1200">
                                    <a:latin typeface="Cambria Math" panose="02040503050406030204" pitchFamily="18" charset="0"/>
                                  </a:rPr>
                                  <m:t>⁡(</m:t>
                                </m:r>
                                <m:r>
                                  <m:rPr>
                                    <m:sty m:val="p"/>
                                  </m:rPr>
                                  <a:rPr lang="en-US" altLang="zh-TW" sz="1200">
                                    <a:solidFill>
                                      <a:srgbClr val="ED7D30"/>
                                    </a:solidFill>
                                    <a:latin typeface="Cambria Math" panose="02040503050406030204" pitchFamily="18" charset="0"/>
                                  </a:rPr>
                                  <m:t>B</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𝑡</m:t>
                                        </m:r>
                                      </m:e>
                                      <m:sup>
                                        <m:r>
                                          <a:rPr lang="en-US" altLang="zh-TW" sz="1200" b="0" i="1" smtClean="0">
                                            <a:latin typeface="Cambria Math" panose="02040503050406030204" pitchFamily="18" charset="0"/>
                                          </a:rPr>
                                          <m:t>′</m:t>
                                        </m:r>
                                      </m:sup>
                                    </m:sSup>
                                  </m:sub>
                                  <m:sup>
                                    <m:r>
                                      <a:rPr lang="en-US" altLang="zh-TW" sz="1200" i="1">
                                        <a:latin typeface="Cambria Math" panose="02040503050406030204" pitchFamily="18" charset="0"/>
                                      </a:rPr>
                                      <m:t>𝑠</m:t>
                                    </m:r>
                                  </m:sup>
                                </m:sSubSup>
                                <m:r>
                                  <a:rPr lang="en-US" altLang="zh-TW" sz="1200">
                                    <a:latin typeface="Cambria Math" panose="02040503050406030204" pitchFamily="18" charset="0"/>
                                  </a:rPr>
                                  <m:t>))</m:t>
                                </m:r>
                              </m:e>
                            </m:nary>
                          </m:den>
                        </m:f>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r>
                              <a:rPr lang="en-US" altLang="zh-TW" sz="1200" i="1">
                                <a:latin typeface="Cambria Math" panose="02040503050406030204" pitchFamily="18" charset="0"/>
                              </a:rPr>
                              <m:t>𝑡</m:t>
                            </m:r>
                          </m:sub>
                          <m:sup>
                            <m:r>
                              <a:rPr lang="en-US" altLang="zh-TW" sz="1200" i="1">
                                <a:latin typeface="Cambria Math" panose="02040503050406030204" pitchFamily="18" charset="0"/>
                              </a:rPr>
                              <m:t>𝑠</m:t>
                            </m:r>
                          </m:sup>
                        </m:sSubSup>
                      </m:e>
                    </m:nary>
                  </m:oMath>
                </a14:m>
                <a:endParaRPr lang="zh-TW" altLang="en-US" sz="1200" dirty="0"/>
              </a:p>
            </p:txBody>
          </p:sp>
        </mc:Choice>
        <mc:Fallback xmlns="">
          <p:sp>
            <p:nvSpPr>
              <p:cNvPr id="44" name="zs formular">
                <a:extLst>
                  <a:ext uri="{FF2B5EF4-FFF2-40B4-BE49-F238E27FC236}">
                    <a16:creationId xmlns:a16="http://schemas.microsoft.com/office/drawing/2014/main" id="{53F20155-1A62-4A03-9EC2-D16968F45344}"/>
                  </a:ext>
                </a:extLst>
              </p:cNvPr>
              <p:cNvSpPr>
                <a:spLocks noRot="1" noChangeAspect="1" noMove="1" noResize="1" noEditPoints="1" noAdjustHandles="1" noChangeArrowheads="1" noChangeShapeType="1" noTextEdit="1"/>
              </p:cNvSpPr>
              <p:nvPr/>
            </p:nvSpPr>
            <p:spPr>
              <a:xfrm>
                <a:off x="457200" y="4744569"/>
                <a:ext cx="2313775" cy="440442"/>
              </a:xfrm>
              <a:prstGeom prst="rect">
                <a:avLst/>
              </a:prstGeom>
              <a:blipFill>
                <a:blip r:embed="rId7"/>
                <a:stretch>
                  <a:fillRect t="-45205" b="-7671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zp formular">
                <a:extLst>
                  <a:ext uri="{FF2B5EF4-FFF2-40B4-BE49-F238E27FC236}">
                    <a16:creationId xmlns:a16="http://schemas.microsoft.com/office/drawing/2014/main" id="{D7F97757-A80A-408F-AD0D-D6BD50994185}"/>
                  </a:ext>
                </a:extLst>
              </p:cNvPr>
              <p:cNvSpPr/>
              <p:nvPr/>
            </p:nvSpPr>
            <p:spPr>
              <a:xfrm>
                <a:off x="6356097" y="4735753"/>
                <a:ext cx="2371034" cy="465256"/>
              </a:xfrm>
              <a:prstGeom prst="rect">
                <a:avLst/>
              </a:prstGeom>
            </p:spPr>
            <p:txBody>
              <a:bodyPr wrap="none">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𝑧</m:t>
                        </m:r>
                      </m:e>
                      <m:sub>
                        <m:r>
                          <a:rPr lang="en-US" altLang="zh-TW" sz="1200" b="0" i="1" smtClean="0">
                            <a:latin typeface="Cambria Math" panose="02040503050406030204" pitchFamily="18" charset="0"/>
                          </a:rPr>
                          <m:t>𝑝</m:t>
                        </m:r>
                      </m:sub>
                    </m:sSub>
                  </m:oMath>
                </a14:m>
                <a:r>
                  <a:rPr lang="en-US" altLang="zh-TW" sz="1200" dirty="0"/>
                  <a:t> = </a:t>
                </a:r>
                <a14:m>
                  <m:oMath xmlns:m="http://schemas.openxmlformats.org/officeDocument/2006/math">
                    <m:nary>
                      <m:naryPr>
                        <m:chr m:val="∑"/>
                        <m:ctrlPr>
                          <a:rPr lang="en-US" altLang="zh-TW" sz="1200" i="1" smtClean="0">
                            <a:latin typeface="Cambria Math" panose="02040503050406030204" pitchFamily="18" charset="0"/>
                          </a:rPr>
                        </m:ctrlPr>
                      </m:naryPr>
                      <m:sub>
                        <m:r>
                          <m:rPr>
                            <m:brk m:alnAt="23"/>
                          </m:rPr>
                          <a:rPr lang="en-US" altLang="zh-TW" sz="1200" b="0" i="1" smtClean="0">
                            <a:latin typeface="Cambria Math" panose="02040503050406030204" pitchFamily="18" charset="0"/>
                          </a:rPr>
                          <m:t>𝑡</m:t>
                        </m:r>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𝑚</m:t>
                        </m:r>
                      </m:sup>
                      <m:e>
                        <m:f>
                          <m:fPr>
                            <m:ctrlPr>
                              <a:rPr lang="en-US" altLang="zh-TW" sz="1200" i="1">
                                <a:latin typeface="Cambria Math" panose="02040503050406030204" pitchFamily="18" charset="0"/>
                              </a:rPr>
                            </m:ctrlPr>
                          </m:fPr>
                          <m:num>
                            <m:r>
                              <m:rPr>
                                <m:sty m:val="p"/>
                              </m:rPr>
                              <a:rPr lang="en-US" altLang="zh-TW" sz="1200">
                                <a:latin typeface="Cambria Math" panose="02040503050406030204" pitchFamily="18" charset="0"/>
                              </a:rPr>
                              <m:t>exp</m:t>
                            </m:r>
                            <m:r>
                              <a:rPr lang="en-US" altLang="zh-TW" sz="1200">
                                <a:latin typeface="Cambria Math" panose="02040503050406030204" pitchFamily="18" charset="0"/>
                              </a:rPr>
                              <m:t>⁡(</m:t>
                            </m:r>
                            <m:sSup>
                              <m:sSupPr>
                                <m:ctrlPr>
                                  <a:rPr lang="en-US" altLang="zh-TW" sz="1200" i="1">
                                    <a:solidFill>
                                      <a:srgbClr val="808080"/>
                                    </a:solidFill>
                                    <a:latin typeface="Cambria Math" panose="02040503050406030204" pitchFamily="18" charset="0"/>
                                  </a:rPr>
                                </m:ctrlPr>
                              </m:sSupPr>
                              <m:e>
                                <m:r>
                                  <m:rPr>
                                    <m:sty m:val="p"/>
                                  </m:rPr>
                                  <a:rPr lang="en-US" altLang="zh-TW" sz="1200" b="0" i="0" smtClean="0">
                                    <a:solidFill>
                                      <a:srgbClr val="808080"/>
                                    </a:solidFill>
                                    <a:latin typeface="Cambria Math" panose="02040503050406030204" pitchFamily="18" charset="0"/>
                                  </a:rPr>
                                  <m:t>u</m:t>
                                </m:r>
                              </m:e>
                              <m:sup>
                                <m:r>
                                  <a:rPr lang="en-US" altLang="zh-TW" sz="1200">
                                    <a:solidFill>
                                      <a:srgbClr val="808080"/>
                                    </a:solidFill>
                                    <a:latin typeface="Cambria Math" panose="02040503050406030204" pitchFamily="18" charset="0"/>
                                  </a:rPr>
                                  <m:t>𝑇</m:t>
                                </m:r>
                              </m:sup>
                            </m:sSup>
                            <m:r>
                              <m:rPr>
                                <m:sty m:val="p"/>
                              </m:rPr>
                              <a:rPr lang="en-US" altLang="zh-TW" sz="1200">
                                <a:latin typeface="Cambria Math" panose="02040503050406030204" pitchFamily="18" charset="0"/>
                              </a:rPr>
                              <m:t>tanh</m:t>
                            </m:r>
                            <m:r>
                              <a:rPr lang="en-US" altLang="zh-TW" sz="1200">
                                <a:latin typeface="Cambria Math" panose="02040503050406030204" pitchFamily="18" charset="0"/>
                              </a:rPr>
                              <m:t>⁡(</m:t>
                            </m:r>
                            <m:r>
                              <m:rPr>
                                <m:sty m:val="p"/>
                              </m:rPr>
                              <a:rPr lang="en-US" altLang="zh-TW" sz="1200" b="0" i="0" smtClean="0">
                                <a:solidFill>
                                  <a:srgbClr val="808080"/>
                                </a:solidFill>
                                <a:latin typeface="Cambria Math" panose="02040503050406030204" pitchFamily="18" charset="0"/>
                              </a:rPr>
                              <m:t>B</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r>
                                  <a:rPr lang="en-US" altLang="zh-TW" sz="1200" i="1">
                                    <a:latin typeface="Cambria Math" panose="02040503050406030204" pitchFamily="18" charset="0"/>
                                  </a:rPr>
                                  <m:t>𝑡</m:t>
                                </m:r>
                              </m:sub>
                              <m:sup>
                                <m:r>
                                  <a:rPr lang="en-US" altLang="zh-TW" sz="1200" b="0" i="1" smtClean="0">
                                    <a:latin typeface="Cambria Math" panose="02040503050406030204" pitchFamily="18" charset="0"/>
                                  </a:rPr>
                                  <m:t>𝑝</m:t>
                                </m:r>
                              </m:sup>
                            </m:sSubSup>
                            <m:r>
                              <a:rPr lang="en-US" altLang="zh-TW" sz="1200">
                                <a:latin typeface="Cambria Math" panose="02040503050406030204" pitchFamily="18" charset="0"/>
                              </a:rPr>
                              <m:t>))</m:t>
                            </m:r>
                          </m:num>
                          <m:den>
                            <m:nary>
                              <m:naryPr>
                                <m:chr m:val="∑"/>
                                <m:ctrlPr>
                                  <a:rPr lang="en-US" altLang="zh-TW" sz="1200" i="1">
                                    <a:latin typeface="Cambria Math" panose="02040503050406030204" pitchFamily="18" charset="0"/>
                                  </a:rPr>
                                </m:ctrlPr>
                              </m:naryPr>
                              <m:sub>
                                <m:sSup>
                                  <m:sSupPr>
                                    <m:ctrlPr>
                                      <a:rPr lang="en-US" altLang="zh-TW" sz="1200" i="1">
                                        <a:latin typeface="Cambria Math" panose="02040503050406030204" pitchFamily="18" charset="0"/>
                                      </a:rPr>
                                    </m:ctrlPr>
                                  </m:sSupPr>
                                  <m:e>
                                    <m:r>
                                      <a:rPr lang="en-US" altLang="zh-TW" sz="1200">
                                        <a:latin typeface="Cambria Math" panose="02040503050406030204" pitchFamily="18" charset="0"/>
                                      </a:rPr>
                                      <m:t>𝑡</m:t>
                                    </m:r>
                                  </m:e>
                                  <m:sup>
                                    <m:r>
                                      <a:rPr lang="en-US" altLang="zh-TW" sz="1200">
                                        <a:latin typeface="Cambria Math" panose="02040503050406030204" pitchFamily="18" charset="0"/>
                                      </a:rPr>
                                      <m:t>′</m:t>
                                    </m:r>
                                  </m:sup>
                                </m:sSup>
                                <m:r>
                                  <m:rPr>
                                    <m:brk m:alnAt="23"/>
                                  </m:rPr>
                                  <a:rPr lang="en-US" altLang="zh-TW" sz="1200">
                                    <a:latin typeface="Cambria Math" panose="02040503050406030204" pitchFamily="18" charset="0"/>
                                  </a:rPr>
                                  <m:t>=</m:t>
                                </m:r>
                                <m:r>
                                  <a:rPr lang="en-US" altLang="zh-TW" sz="1200">
                                    <a:latin typeface="Cambria Math" panose="02040503050406030204" pitchFamily="18" charset="0"/>
                                  </a:rPr>
                                  <m:t>1</m:t>
                                </m:r>
                              </m:sub>
                              <m:sup>
                                <m:r>
                                  <m:rPr>
                                    <m:sty m:val="p"/>
                                  </m:rPr>
                                  <a:rPr lang="en-US" altLang="zh-TW" sz="1200" b="0" i="0" smtClean="0">
                                    <a:latin typeface="Cambria Math" panose="02040503050406030204" pitchFamily="18" charset="0"/>
                                  </a:rPr>
                                  <m:t>m</m:t>
                                </m:r>
                              </m:sup>
                              <m:e>
                                <m:r>
                                  <m:rPr>
                                    <m:sty m:val="p"/>
                                  </m:rPr>
                                  <a:rPr lang="en-US" altLang="zh-TW" sz="1200">
                                    <a:latin typeface="Cambria Math" panose="02040503050406030204" pitchFamily="18" charset="0"/>
                                  </a:rPr>
                                  <m:t>exp</m:t>
                                </m:r>
                                <m:r>
                                  <a:rPr lang="en-US" altLang="zh-TW" sz="1200">
                                    <a:latin typeface="Cambria Math" panose="02040503050406030204" pitchFamily="18" charset="0"/>
                                  </a:rPr>
                                  <m:t>⁡(</m:t>
                                </m:r>
                                <m:sSup>
                                  <m:sSupPr>
                                    <m:ctrlPr>
                                      <a:rPr lang="en-US" altLang="zh-TW" sz="1200" i="1">
                                        <a:solidFill>
                                          <a:srgbClr val="808080"/>
                                        </a:solidFill>
                                        <a:latin typeface="Cambria Math" panose="02040503050406030204" pitchFamily="18" charset="0"/>
                                      </a:rPr>
                                    </m:ctrlPr>
                                  </m:sSupPr>
                                  <m:e>
                                    <m:r>
                                      <m:rPr>
                                        <m:sty m:val="p"/>
                                      </m:rPr>
                                      <a:rPr lang="en-US" altLang="zh-TW" sz="1200">
                                        <a:solidFill>
                                          <a:srgbClr val="808080"/>
                                        </a:solidFill>
                                        <a:latin typeface="Cambria Math" panose="02040503050406030204" pitchFamily="18" charset="0"/>
                                      </a:rPr>
                                      <m:t>u</m:t>
                                    </m:r>
                                  </m:e>
                                  <m:sup>
                                    <m:r>
                                      <a:rPr lang="en-US" altLang="zh-TW" sz="1200">
                                        <a:solidFill>
                                          <a:srgbClr val="808080"/>
                                        </a:solidFill>
                                        <a:latin typeface="Cambria Math" panose="02040503050406030204" pitchFamily="18" charset="0"/>
                                      </a:rPr>
                                      <m:t>𝑇</m:t>
                                    </m:r>
                                  </m:sup>
                                </m:sSup>
                                <m:r>
                                  <m:rPr>
                                    <m:sty m:val="p"/>
                                  </m:rPr>
                                  <a:rPr lang="en-US" altLang="zh-TW" sz="1200">
                                    <a:latin typeface="Cambria Math" panose="02040503050406030204" pitchFamily="18" charset="0"/>
                                  </a:rPr>
                                  <m:t>tanh</m:t>
                                </m:r>
                                <m:r>
                                  <a:rPr lang="en-US" altLang="zh-TW" sz="1200">
                                    <a:latin typeface="Cambria Math" panose="02040503050406030204" pitchFamily="18" charset="0"/>
                                  </a:rPr>
                                  <m:t>⁡(</m:t>
                                </m:r>
                                <m:r>
                                  <m:rPr>
                                    <m:sty m:val="p"/>
                                  </m:rPr>
                                  <a:rPr lang="en-US" altLang="zh-TW" sz="1200">
                                    <a:solidFill>
                                      <a:srgbClr val="808080"/>
                                    </a:solidFill>
                                    <a:latin typeface="Cambria Math" panose="02040503050406030204" pitchFamily="18" charset="0"/>
                                  </a:rPr>
                                  <m:t>B</m:t>
                                </m:r>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sSup>
                                      <m:sSupPr>
                                        <m:ctrlPr>
                                          <a:rPr lang="en-US" altLang="zh-TW" sz="1200" i="1" smtClean="0">
                                            <a:latin typeface="Cambria Math" panose="02040503050406030204" pitchFamily="18" charset="0"/>
                                          </a:rPr>
                                        </m:ctrlPr>
                                      </m:sSupPr>
                                      <m:e>
                                        <m:r>
                                          <a:rPr lang="en-US" altLang="zh-TW" sz="1200" b="0" i="1" smtClean="0">
                                            <a:latin typeface="Cambria Math" panose="02040503050406030204" pitchFamily="18" charset="0"/>
                                          </a:rPr>
                                          <m:t>𝑡</m:t>
                                        </m:r>
                                      </m:e>
                                      <m:sup>
                                        <m:r>
                                          <a:rPr lang="en-US" altLang="zh-TW" sz="1200" b="0" i="1" smtClean="0">
                                            <a:latin typeface="Cambria Math" panose="02040503050406030204" pitchFamily="18" charset="0"/>
                                          </a:rPr>
                                          <m:t>′</m:t>
                                        </m:r>
                                      </m:sup>
                                    </m:sSup>
                                  </m:sub>
                                  <m:sup>
                                    <m:r>
                                      <a:rPr lang="en-US" altLang="zh-TW" sz="1200" b="0" i="1" smtClean="0">
                                        <a:latin typeface="Cambria Math" panose="02040503050406030204" pitchFamily="18" charset="0"/>
                                      </a:rPr>
                                      <m:t>𝑝</m:t>
                                    </m:r>
                                  </m:sup>
                                </m:sSubSup>
                                <m:r>
                                  <a:rPr lang="en-US" altLang="zh-TW" sz="1200">
                                    <a:latin typeface="Cambria Math" panose="02040503050406030204" pitchFamily="18" charset="0"/>
                                  </a:rPr>
                                  <m:t>))</m:t>
                                </m:r>
                              </m:e>
                            </m:nary>
                          </m:den>
                        </m:f>
                        <m:sSubSup>
                          <m:sSubSupPr>
                            <m:ctrlPr>
                              <a:rPr lang="en-US" altLang="zh-TW" sz="1200" i="1">
                                <a:latin typeface="Cambria Math" panose="02040503050406030204" pitchFamily="18" charset="0"/>
                              </a:rPr>
                            </m:ctrlPr>
                          </m:sSubSupPr>
                          <m:e>
                            <m:r>
                              <a:rPr lang="en-US" altLang="zh-TW" sz="1200" i="1">
                                <a:latin typeface="Cambria Math" panose="02040503050406030204" pitchFamily="18" charset="0"/>
                              </a:rPr>
                              <m:t>𝑥</m:t>
                            </m:r>
                          </m:e>
                          <m:sub>
                            <m:r>
                              <a:rPr lang="en-US" altLang="zh-TW" sz="1200" i="1">
                                <a:latin typeface="Cambria Math" panose="02040503050406030204" pitchFamily="18" charset="0"/>
                              </a:rPr>
                              <m:t>𝑡</m:t>
                            </m:r>
                          </m:sub>
                          <m:sup>
                            <m:r>
                              <a:rPr lang="en-US" altLang="zh-TW" sz="1200" b="0" i="1" smtClean="0">
                                <a:latin typeface="Cambria Math" panose="02040503050406030204" pitchFamily="18" charset="0"/>
                              </a:rPr>
                              <m:t>𝑝</m:t>
                            </m:r>
                          </m:sup>
                        </m:sSubSup>
                      </m:e>
                    </m:nary>
                  </m:oMath>
                </a14:m>
                <a:endParaRPr lang="zh-TW" altLang="en-US" sz="1200" dirty="0"/>
              </a:p>
            </p:txBody>
          </p:sp>
        </mc:Choice>
        <mc:Fallback xmlns="">
          <p:sp>
            <p:nvSpPr>
              <p:cNvPr id="45" name="zp formular">
                <a:extLst>
                  <a:ext uri="{FF2B5EF4-FFF2-40B4-BE49-F238E27FC236}">
                    <a16:creationId xmlns:a16="http://schemas.microsoft.com/office/drawing/2014/main" id="{D7F97757-A80A-408F-AD0D-D6BD50994185}"/>
                  </a:ext>
                </a:extLst>
              </p:cNvPr>
              <p:cNvSpPr>
                <a:spLocks noRot="1" noChangeAspect="1" noMove="1" noResize="1" noEditPoints="1" noAdjustHandles="1" noChangeArrowheads="1" noChangeShapeType="1" noTextEdit="1"/>
              </p:cNvSpPr>
              <p:nvPr/>
            </p:nvSpPr>
            <p:spPr>
              <a:xfrm>
                <a:off x="6356097" y="4735753"/>
                <a:ext cx="2371034" cy="465256"/>
              </a:xfrm>
              <a:prstGeom prst="rect">
                <a:avLst/>
              </a:prstGeom>
              <a:blipFill>
                <a:blip r:embed="rId8"/>
                <a:stretch>
                  <a:fillRect t="-40789" b="-7236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SRM formular">
                <a:extLst>
                  <a:ext uri="{FF2B5EF4-FFF2-40B4-BE49-F238E27FC236}">
                    <a16:creationId xmlns:a16="http://schemas.microsoft.com/office/drawing/2014/main" id="{63E05548-AA64-42AB-9E84-F25B7FA69676}"/>
                  </a:ext>
                </a:extLst>
              </p:cNvPr>
              <p:cNvSpPr txBox="1"/>
              <p:nvPr/>
            </p:nvSpPr>
            <p:spPr>
              <a:xfrm>
                <a:off x="6604648" y="3963911"/>
                <a:ext cx="2082152" cy="517514"/>
              </a:xfrm>
              <a:prstGeom prst="rect">
                <a:avLst/>
              </a:prstGeom>
              <a:noFill/>
            </p:spPr>
            <p:txBody>
              <a:bodyPr wrap="square" rtlCol="0">
                <a:spAutoFit/>
              </a:bodyPr>
              <a:lstStyle/>
              <a:p>
                <a:r>
                  <a:rPr lang="en-US" altLang="zh-TW" sz="1400" dirty="0"/>
                  <a:t>SRM(</a:t>
                </a:r>
                <a:r>
                  <a:rPr lang="en-US" altLang="zh-TW" sz="1400" i="1" dirty="0"/>
                  <a:t>s</a:t>
                </a:r>
                <a:r>
                  <a:rPr lang="en-US" altLang="zh-TW" sz="1400" dirty="0"/>
                  <a:t>, </a:t>
                </a:r>
                <a:r>
                  <a:rPr lang="en-US" altLang="zh-TW" sz="1400" i="1" dirty="0"/>
                  <a:t>p</a:t>
                </a:r>
                <a:r>
                  <a:rPr lang="en-US" altLang="zh-TW" sz="1400" dirty="0"/>
                  <a:t>) = </a:t>
                </a:r>
                <a14:m>
                  <m:oMath xmlns:m="http://schemas.openxmlformats.org/officeDocument/2006/math">
                    <m:f>
                      <m:fPr>
                        <m:ctrlPr>
                          <a:rPr lang="en-US" altLang="zh-TW" sz="1400" i="1" smtClean="0">
                            <a:latin typeface="Cambria Math" panose="02040503050406030204" pitchFamily="18" charset="0"/>
                          </a:rPr>
                        </m:ctrlPr>
                      </m:fPr>
                      <m:num>
                        <m:sSup>
                          <m:sSupPr>
                            <m:ctrlPr>
                              <a:rPr lang="en-US" altLang="zh-TW" sz="1400" i="1" smtClean="0">
                                <a:latin typeface="Cambria Math" panose="02040503050406030204" pitchFamily="18" charset="0"/>
                              </a:rPr>
                            </m:ctrlPr>
                          </m:sSupPr>
                          <m:e>
                            <m:d>
                              <m:dPr>
                                <m:ctrlPr>
                                  <a:rPr lang="en-US" altLang="zh-TW" sz="1400" i="1">
                                    <a:latin typeface="Cambria Math" panose="02040503050406030204" pitchFamily="18" charset="0"/>
                                  </a:rPr>
                                </m:ctrlPr>
                              </m:dPr>
                              <m:e>
                                <m:r>
                                  <a:rPr lang="en-US" altLang="zh-TW" sz="1400" i="1">
                                    <a:solidFill>
                                      <a:srgbClr val="ED7D30"/>
                                    </a:solidFill>
                                    <a:latin typeface="Cambria Math" panose="02040503050406030204" pitchFamily="18" charset="0"/>
                                  </a:rPr>
                                  <m:t>𝐷</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𝑠</m:t>
                                    </m:r>
                                  </m:sub>
                                </m:sSub>
                              </m:e>
                            </m:d>
                          </m:e>
                          <m:sup>
                            <m:r>
                              <a:rPr lang="en-US" altLang="zh-TW" sz="1400" b="0" i="1" smtClean="0">
                                <a:latin typeface="Cambria Math" panose="02040503050406030204" pitchFamily="18" charset="0"/>
                              </a:rPr>
                              <m:t>𝑇</m:t>
                            </m:r>
                          </m:sup>
                        </m:sSup>
                        <m:r>
                          <a:rPr lang="en-US" altLang="zh-TW" sz="1400" b="0" i="1" smtClean="0">
                            <a:latin typeface="Cambria Math" panose="02040503050406030204" pitchFamily="18" charset="0"/>
                          </a:rPr>
                          <m:t>(</m:t>
                        </m:r>
                        <m:sSub>
                          <m:sSubPr>
                            <m:ctrlPr>
                              <a:rPr lang="en-US" altLang="zh-TW" sz="1400" b="0" i="1" smtClean="0">
                                <a:latin typeface="Cambria Math" panose="02040503050406030204" pitchFamily="18" charset="0"/>
                              </a:rPr>
                            </m:ctrlPr>
                          </m:sSubPr>
                          <m:e>
                            <m:r>
                              <a:rPr lang="en-US" altLang="zh-TW" sz="1400" b="0" i="1" smtClean="0">
                                <a:solidFill>
                                  <a:srgbClr val="808080"/>
                                </a:solidFill>
                                <a:latin typeface="Cambria Math" panose="02040503050406030204" pitchFamily="18" charset="0"/>
                              </a:rPr>
                              <m:t>𝐷</m:t>
                            </m:r>
                          </m:e>
                          <m:sub>
                            <m:sSub>
                              <m:sSubPr>
                                <m:ctrlPr>
                                  <a:rPr lang="en-US" altLang="zh-TW" sz="1400" b="0" i="1" smtClean="0">
                                    <a:latin typeface="Cambria Math" panose="02040503050406030204" pitchFamily="18" charset="0"/>
                                  </a:rPr>
                                </m:ctrlPr>
                              </m:sSubPr>
                              <m:e>
                                <m:r>
                                  <a:rPr lang="en-US" altLang="zh-TW" sz="1400" b="0" i="1" smtClean="0">
                                    <a:latin typeface="Cambria Math" panose="02040503050406030204" pitchFamily="18" charset="0"/>
                                  </a:rPr>
                                  <m:t>𝑍</m:t>
                                </m:r>
                              </m:e>
                              <m:sub>
                                <m:r>
                                  <a:rPr lang="en-US" altLang="zh-TW" sz="1400" b="0" i="1" smtClean="0">
                                    <a:latin typeface="Cambria Math" panose="02040503050406030204" pitchFamily="18" charset="0"/>
                                  </a:rPr>
                                  <m:t>𝑝</m:t>
                                </m:r>
                              </m:sub>
                            </m:sSub>
                          </m:sub>
                        </m:sSub>
                        <m:r>
                          <a:rPr lang="en-US" altLang="zh-TW" sz="1400" b="0" i="1" smtClean="0">
                            <a:latin typeface="Cambria Math" panose="02040503050406030204" pitchFamily="18" charset="0"/>
                          </a:rPr>
                          <m:t>)</m:t>
                        </m:r>
                      </m:num>
                      <m:den>
                        <m:d>
                          <m:dPr>
                            <m:begChr m:val="‖"/>
                            <m:endChr m:val="‖"/>
                            <m:ctrlPr>
                              <a:rPr lang="en-US" altLang="zh-TW" sz="1400" i="1" smtClean="0">
                                <a:latin typeface="Cambria Math" panose="02040503050406030204" pitchFamily="18" charset="0"/>
                              </a:rPr>
                            </m:ctrlPr>
                          </m:dPr>
                          <m:e>
                            <m:r>
                              <a:rPr lang="en-US" altLang="zh-TW" sz="1400" i="1">
                                <a:solidFill>
                                  <a:srgbClr val="ED7D30"/>
                                </a:solidFill>
                                <a:latin typeface="Cambria Math" panose="02040503050406030204" pitchFamily="18" charset="0"/>
                              </a:rPr>
                              <m:t>𝐷</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i="1">
                                    <a:latin typeface="Cambria Math" panose="02040503050406030204" pitchFamily="18" charset="0"/>
                                  </a:rPr>
                                  <m:t>𝑠</m:t>
                                </m:r>
                              </m:sub>
                            </m:sSub>
                          </m:e>
                        </m:d>
                        <m:d>
                          <m:dPr>
                            <m:begChr m:val="‖"/>
                            <m:endChr m:val="‖"/>
                            <m:ctrlPr>
                              <a:rPr lang="en-US" altLang="zh-TW" sz="1400" i="1">
                                <a:latin typeface="Cambria Math" panose="02040503050406030204" pitchFamily="18" charset="0"/>
                              </a:rPr>
                            </m:ctrlPr>
                          </m:dPr>
                          <m:e>
                            <m:r>
                              <a:rPr lang="en-US" altLang="zh-TW" sz="1400" i="1">
                                <a:solidFill>
                                  <a:srgbClr val="808080"/>
                                </a:solidFill>
                                <a:latin typeface="Cambria Math" panose="02040503050406030204" pitchFamily="18" charset="0"/>
                              </a:rPr>
                              <m:t>𝐷</m:t>
                            </m:r>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𝑧</m:t>
                                </m:r>
                              </m:e>
                              <m:sub>
                                <m:r>
                                  <a:rPr lang="en-US" altLang="zh-TW" sz="1400" b="0" i="1" smtClean="0">
                                    <a:latin typeface="Cambria Math" panose="02040503050406030204" pitchFamily="18" charset="0"/>
                                  </a:rPr>
                                  <m:t>𝑝</m:t>
                                </m:r>
                              </m:sub>
                            </m:sSub>
                          </m:e>
                        </m:d>
                      </m:den>
                    </m:f>
                  </m:oMath>
                </a14:m>
                <a:endParaRPr lang="zh-TW" altLang="en-US" sz="1400" dirty="0"/>
              </a:p>
            </p:txBody>
          </p:sp>
        </mc:Choice>
        <mc:Fallback xmlns="">
          <p:sp>
            <p:nvSpPr>
              <p:cNvPr id="46" name="SRM formular">
                <a:extLst>
                  <a:ext uri="{FF2B5EF4-FFF2-40B4-BE49-F238E27FC236}">
                    <a16:creationId xmlns:a16="http://schemas.microsoft.com/office/drawing/2014/main" id="{63E05548-AA64-42AB-9E84-F25B7FA69676}"/>
                  </a:ext>
                </a:extLst>
              </p:cNvPr>
              <p:cNvSpPr txBox="1">
                <a:spLocks noRot="1" noChangeAspect="1" noMove="1" noResize="1" noEditPoints="1" noAdjustHandles="1" noChangeArrowheads="1" noChangeShapeType="1" noTextEdit="1"/>
              </p:cNvSpPr>
              <p:nvPr/>
            </p:nvSpPr>
            <p:spPr>
              <a:xfrm>
                <a:off x="6604648" y="3963911"/>
                <a:ext cx="2082152" cy="517514"/>
              </a:xfrm>
              <a:prstGeom prst="rect">
                <a:avLst/>
              </a:prstGeom>
              <a:blipFill>
                <a:blip r:embed="rId9"/>
                <a:stretch>
                  <a:fillRect l="-877"/>
                </a:stretch>
              </a:blipFill>
            </p:spPr>
            <p:txBody>
              <a:bodyPr/>
              <a:lstStyle/>
              <a:p>
                <a:r>
                  <a:rPr lang="zh-TW" altLang="en-US">
                    <a:noFill/>
                  </a:rPr>
                  <a:t> </a:t>
                </a:r>
              </a:p>
            </p:txBody>
          </p:sp>
        </mc:Fallback>
      </mc:AlternateContent>
      <p:grpSp>
        <p:nvGrpSpPr>
          <p:cNvPr id="12" name="D for zs">
            <a:extLst>
              <a:ext uri="{FF2B5EF4-FFF2-40B4-BE49-F238E27FC236}">
                <a16:creationId xmlns:a16="http://schemas.microsoft.com/office/drawing/2014/main" id="{93FF2088-2D75-4A9A-9C5F-C5F18811EF66}"/>
              </a:ext>
            </a:extLst>
          </p:cNvPr>
          <p:cNvGrpSpPr/>
          <p:nvPr/>
        </p:nvGrpSpPr>
        <p:grpSpPr>
          <a:xfrm>
            <a:off x="3563888" y="4453746"/>
            <a:ext cx="199276" cy="375899"/>
            <a:chOff x="3563888" y="4453746"/>
            <a:chExt cx="199276" cy="375899"/>
          </a:xfrm>
        </p:grpSpPr>
        <p:sp>
          <p:nvSpPr>
            <p:cNvPr id="48" name="矩形 47">
              <a:extLst>
                <a:ext uri="{FF2B5EF4-FFF2-40B4-BE49-F238E27FC236}">
                  <a16:creationId xmlns:a16="http://schemas.microsoft.com/office/drawing/2014/main" id="{FB5AB307-74E9-4E86-ACDC-8DDF1549B125}"/>
                </a:ext>
              </a:extLst>
            </p:cNvPr>
            <p:cNvSpPr/>
            <p:nvPr/>
          </p:nvSpPr>
          <p:spPr>
            <a:xfrm>
              <a:off x="3637485" y="4653136"/>
              <a:ext cx="125679" cy="176509"/>
            </a:xfrm>
            <a:prstGeom prst="rect">
              <a:avLst/>
            </a:prstGeom>
            <a:noFill/>
            <a:ln>
              <a:solidFill>
                <a:srgbClr val="EF8E4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1" name="直線接點 50">
              <a:extLst>
                <a:ext uri="{FF2B5EF4-FFF2-40B4-BE49-F238E27FC236}">
                  <a16:creationId xmlns:a16="http://schemas.microsoft.com/office/drawing/2014/main" id="{910ED8D1-A6D2-40E8-AE26-84B6F87ABF8B}"/>
                </a:ext>
              </a:extLst>
            </p:cNvPr>
            <p:cNvCxnSpPr>
              <a:cxnSpLocks/>
            </p:cNvCxnSpPr>
            <p:nvPr/>
          </p:nvCxnSpPr>
          <p:spPr>
            <a:xfrm>
              <a:off x="3563888" y="4453746"/>
              <a:ext cx="73597" cy="200881"/>
            </a:xfrm>
            <a:prstGeom prst="line">
              <a:avLst/>
            </a:prstGeom>
            <a:ln w="19050">
              <a:solidFill>
                <a:srgbClr val="ED7A2C"/>
              </a:solidFill>
            </a:ln>
          </p:spPr>
          <p:style>
            <a:lnRef idx="1">
              <a:schemeClr val="accent1"/>
            </a:lnRef>
            <a:fillRef idx="0">
              <a:schemeClr val="accent1"/>
            </a:fillRef>
            <a:effectRef idx="0">
              <a:schemeClr val="accent1"/>
            </a:effectRef>
            <a:fontRef idx="minor">
              <a:schemeClr val="tx1"/>
            </a:fontRef>
          </p:style>
        </p:cxnSp>
      </p:grpSp>
      <p:grpSp>
        <p:nvGrpSpPr>
          <p:cNvPr id="11" name="D for zp">
            <a:extLst>
              <a:ext uri="{FF2B5EF4-FFF2-40B4-BE49-F238E27FC236}">
                <a16:creationId xmlns:a16="http://schemas.microsoft.com/office/drawing/2014/main" id="{F3923199-4737-4681-9E35-48066612EC5C}"/>
              </a:ext>
            </a:extLst>
          </p:cNvPr>
          <p:cNvGrpSpPr/>
          <p:nvPr/>
        </p:nvGrpSpPr>
        <p:grpSpPr>
          <a:xfrm>
            <a:off x="5152688" y="4461635"/>
            <a:ext cx="355416" cy="414793"/>
            <a:chOff x="5152688" y="4461635"/>
            <a:chExt cx="355416" cy="414793"/>
          </a:xfrm>
        </p:grpSpPr>
        <p:sp>
          <p:nvSpPr>
            <p:cNvPr id="49" name="矩形 48">
              <a:extLst>
                <a:ext uri="{FF2B5EF4-FFF2-40B4-BE49-F238E27FC236}">
                  <a16:creationId xmlns:a16="http://schemas.microsoft.com/office/drawing/2014/main" id="{D89CF721-52FD-496D-8FFB-9F5A92DBE023}"/>
                </a:ext>
              </a:extLst>
            </p:cNvPr>
            <p:cNvSpPr/>
            <p:nvPr/>
          </p:nvSpPr>
          <p:spPr>
            <a:xfrm>
              <a:off x="5152688" y="4699919"/>
              <a:ext cx="125679" cy="176509"/>
            </a:xfrm>
            <a:prstGeom prst="rect">
              <a:avLst/>
            </a:prstGeom>
            <a:noFill/>
            <a:ln>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53" name="直線接點 52">
              <a:extLst>
                <a:ext uri="{FF2B5EF4-FFF2-40B4-BE49-F238E27FC236}">
                  <a16:creationId xmlns:a16="http://schemas.microsoft.com/office/drawing/2014/main" id="{BD373EE9-2277-4EA2-8B3D-1E8CE40AA3AE}"/>
                </a:ext>
              </a:extLst>
            </p:cNvPr>
            <p:cNvCxnSpPr/>
            <p:nvPr/>
          </p:nvCxnSpPr>
          <p:spPr>
            <a:xfrm flipV="1">
              <a:off x="5261731" y="4461635"/>
              <a:ext cx="246373" cy="24549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grpSp>
      <p:sp>
        <p:nvSpPr>
          <p:cNvPr id="7" name="矩形 6">
            <a:extLst>
              <a:ext uri="{FF2B5EF4-FFF2-40B4-BE49-F238E27FC236}">
                <a16:creationId xmlns:a16="http://schemas.microsoft.com/office/drawing/2014/main" id="{7E8CEC0F-5755-4382-A867-9951A91091A6}"/>
              </a:ext>
            </a:extLst>
          </p:cNvPr>
          <p:cNvSpPr/>
          <p:nvPr/>
        </p:nvSpPr>
        <p:spPr>
          <a:xfrm>
            <a:off x="5796136" y="692696"/>
            <a:ext cx="216024"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8" name="群組 7">
            <a:extLst>
              <a:ext uri="{FF2B5EF4-FFF2-40B4-BE49-F238E27FC236}">
                <a16:creationId xmlns:a16="http://schemas.microsoft.com/office/drawing/2014/main" id="{A8CBE6DE-37CC-468A-91FE-8B1A81D9283A}"/>
              </a:ext>
            </a:extLst>
          </p:cNvPr>
          <p:cNvGrpSpPr/>
          <p:nvPr/>
        </p:nvGrpSpPr>
        <p:grpSpPr>
          <a:xfrm>
            <a:off x="5868144" y="433928"/>
            <a:ext cx="3193502" cy="682499"/>
            <a:chOff x="5868144" y="433928"/>
            <a:chExt cx="3193502" cy="682499"/>
          </a:xfrm>
        </p:grpSpPr>
        <p:pic>
          <p:nvPicPr>
            <p:cNvPr id="5" name="圖片 4">
              <a:extLst>
                <a:ext uri="{FF2B5EF4-FFF2-40B4-BE49-F238E27FC236}">
                  <a16:creationId xmlns:a16="http://schemas.microsoft.com/office/drawing/2014/main" id="{8BB8AB9D-FA8D-458B-9BF5-386AFE5C01C2}"/>
                </a:ext>
              </a:extLst>
            </p:cNvPr>
            <p:cNvPicPr>
              <a:picLocks noChangeAspect="1"/>
            </p:cNvPicPr>
            <p:nvPr/>
          </p:nvPicPr>
          <p:blipFill>
            <a:blip r:embed="rId10"/>
            <a:stretch>
              <a:fillRect/>
            </a:stretch>
          </p:blipFill>
          <p:spPr>
            <a:xfrm>
              <a:off x="5868144" y="433928"/>
              <a:ext cx="3193502" cy="648338"/>
            </a:xfrm>
            <a:prstGeom prst="rect">
              <a:avLst/>
            </a:prstGeom>
          </p:spPr>
        </p:pic>
        <p:sp>
          <p:nvSpPr>
            <p:cNvPr id="38" name="矩形 37">
              <a:extLst>
                <a:ext uri="{FF2B5EF4-FFF2-40B4-BE49-F238E27FC236}">
                  <a16:creationId xmlns:a16="http://schemas.microsoft.com/office/drawing/2014/main" id="{77C596B6-BA91-426B-A692-EB9586413581}"/>
                </a:ext>
              </a:extLst>
            </p:cNvPr>
            <p:cNvSpPr/>
            <p:nvPr/>
          </p:nvSpPr>
          <p:spPr>
            <a:xfrm>
              <a:off x="6012160" y="900403"/>
              <a:ext cx="252000"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矩形 38">
              <a:extLst>
                <a:ext uri="{FF2B5EF4-FFF2-40B4-BE49-F238E27FC236}">
                  <a16:creationId xmlns:a16="http://schemas.microsoft.com/office/drawing/2014/main" id="{D4017400-0F50-4535-8D95-A19BF03D7FB2}"/>
                </a:ext>
              </a:extLst>
            </p:cNvPr>
            <p:cNvSpPr/>
            <p:nvPr/>
          </p:nvSpPr>
          <p:spPr>
            <a:xfrm>
              <a:off x="7338895" y="1047957"/>
              <a:ext cx="252000" cy="62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矩形 39">
              <a:extLst>
                <a:ext uri="{FF2B5EF4-FFF2-40B4-BE49-F238E27FC236}">
                  <a16:creationId xmlns:a16="http://schemas.microsoft.com/office/drawing/2014/main" id="{D7DFA4B6-BF57-42C8-8A9C-ECC2CD173DA7}"/>
                </a:ext>
              </a:extLst>
            </p:cNvPr>
            <p:cNvSpPr/>
            <p:nvPr/>
          </p:nvSpPr>
          <p:spPr>
            <a:xfrm>
              <a:off x="8828166" y="821780"/>
              <a:ext cx="121866" cy="288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1" name="Small picture: Soft Rule Matcher">
            <a:extLst>
              <a:ext uri="{FF2B5EF4-FFF2-40B4-BE49-F238E27FC236}">
                <a16:creationId xmlns:a16="http://schemas.microsoft.com/office/drawing/2014/main" id="{3B996B7D-CAF1-49E9-ABCF-1243627898B4}"/>
              </a:ext>
            </a:extLst>
          </p:cNvPr>
          <p:cNvSpPr/>
          <p:nvPr/>
        </p:nvSpPr>
        <p:spPr>
          <a:xfrm>
            <a:off x="5830843" y="691912"/>
            <a:ext cx="69703" cy="216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Map the s and p into the same embedding space by the RC">
            <a:extLst>
              <a:ext uri="{FF2B5EF4-FFF2-40B4-BE49-F238E27FC236}">
                <a16:creationId xmlns:a16="http://schemas.microsoft.com/office/drawing/2014/main" id="{897F9D4D-8939-4A1C-B421-FA6772E28AFB}"/>
              </a:ext>
            </a:extLst>
          </p:cNvPr>
          <p:cNvSpPr/>
          <p:nvPr/>
        </p:nvSpPr>
        <p:spPr>
          <a:xfrm>
            <a:off x="3880800" y="4920823"/>
            <a:ext cx="1334675" cy="515852"/>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200" dirty="0">
                <a:solidFill>
                  <a:schemeClr val="tx1"/>
                </a:solidFill>
              </a:rPr>
              <a:t>Map the s and p into the same embedding space by the RC </a:t>
            </a:r>
            <a:endParaRPr lang="zh-TW" altLang="en-US" sz="1200" dirty="0"/>
          </a:p>
        </p:txBody>
      </p:sp>
      <p:sp>
        <p:nvSpPr>
          <p:cNvPr id="47" name="Apply the attention mechanism on word embeddings">
            <a:extLst>
              <a:ext uri="{FF2B5EF4-FFF2-40B4-BE49-F238E27FC236}">
                <a16:creationId xmlns:a16="http://schemas.microsoft.com/office/drawing/2014/main" id="{8FFBFFC1-F1E9-4EAC-B26D-3CD2814A9F75}"/>
              </a:ext>
            </a:extLst>
          </p:cNvPr>
          <p:cNvSpPr/>
          <p:nvPr/>
        </p:nvSpPr>
        <p:spPr>
          <a:xfrm>
            <a:off x="3880045" y="4920823"/>
            <a:ext cx="1334675" cy="515852"/>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200" dirty="0">
                <a:solidFill>
                  <a:schemeClr val="tx1"/>
                </a:solidFill>
              </a:rPr>
              <a:t>Apply the attention mechanism on word embeddings</a:t>
            </a:r>
            <a:endParaRPr lang="zh-TW" altLang="en-US" sz="1200" dirty="0"/>
          </a:p>
        </p:txBody>
      </p:sp>
      <mc:AlternateContent xmlns:mc="http://schemas.openxmlformats.org/markup-compatibility/2006" xmlns:a14="http://schemas.microsoft.com/office/drawing/2010/main">
        <mc:Choice Requires="a14">
          <p:sp>
            <p:nvSpPr>
              <p:cNvPr id="50" name="zs and zp will be multiplied by their respective matrix D">
                <a:extLst>
                  <a:ext uri="{FF2B5EF4-FFF2-40B4-BE49-F238E27FC236}">
                    <a16:creationId xmlns:a16="http://schemas.microsoft.com/office/drawing/2014/main" id="{5C9A4D8C-5983-480C-8041-09FC29321DDF}"/>
                  </a:ext>
                </a:extLst>
              </p:cNvPr>
              <p:cNvSpPr/>
              <p:nvPr/>
            </p:nvSpPr>
            <p:spPr>
              <a:xfrm>
                <a:off x="3880800" y="4920823"/>
                <a:ext cx="1334675" cy="540000"/>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14:m>
                  <m:oMath xmlns:m="http://schemas.openxmlformats.org/officeDocument/2006/math">
                    <m:sSub>
                      <m:sSubPr>
                        <m:ctrlPr>
                          <a:rPr lang="en-US" altLang="zh-TW" sz="1200" i="1" smtClean="0">
                            <a:solidFill>
                              <a:schemeClr val="tx1"/>
                            </a:solidFill>
                            <a:latin typeface="Cambria Math" panose="02040503050406030204" pitchFamily="18" charset="0"/>
                          </a:rPr>
                        </m:ctrlPr>
                      </m:sSubPr>
                      <m:e>
                        <m:r>
                          <a:rPr lang="en-US" altLang="zh-TW" sz="1200" b="0" i="1" smtClean="0">
                            <a:solidFill>
                              <a:schemeClr val="tx1"/>
                            </a:solidFill>
                            <a:latin typeface="Cambria Math" panose="02040503050406030204" pitchFamily="18" charset="0"/>
                          </a:rPr>
                          <m:t>𝑧</m:t>
                        </m:r>
                      </m:e>
                      <m:sub>
                        <m:r>
                          <a:rPr lang="en-US" altLang="zh-TW" sz="1200" b="0" i="1" smtClean="0">
                            <a:solidFill>
                              <a:schemeClr val="tx1"/>
                            </a:solidFill>
                            <a:latin typeface="Cambria Math" panose="02040503050406030204" pitchFamily="18" charset="0"/>
                          </a:rPr>
                          <m:t>𝑠</m:t>
                        </m:r>
                      </m:sub>
                    </m:sSub>
                  </m:oMath>
                </a14:m>
                <a:r>
                  <a:rPr lang="en-US" altLang="zh-TW" sz="1200" dirty="0">
                    <a:solidFill>
                      <a:schemeClr val="tx1"/>
                    </a:solidFill>
                  </a:rPr>
                  <a:t> and </a:t>
                </a:r>
                <a14:m>
                  <m:oMath xmlns:m="http://schemas.openxmlformats.org/officeDocument/2006/math">
                    <m:sSub>
                      <m:sSubPr>
                        <m:ctrlPr>
                          <a:rPr lang="en-US" altLang="zh-TW" sz="1200" i="1">
                            <a:solidFill>
                              <a:schemeClr val="tx1"/>
                            </a:solidFill>
                            <a:latin typeface="Cambria Math" panose="02040503050406030204" pitchFamily="18" charset="0"/>
                          </a:rPr>
                        </m:ctrlPr>
                      </m:sSubPr>
                      <m:e>
                        <m:r>
                          <a:rPr lang="en-US" altLang="zh-TW" sz="1200" i="1">
                            <a:solidFill>
                              <a:schemeClr val="tx1"/>
                            </a:solidFill>
                            <a:latin typeface="Cambria Math" panose="02040503050406030204" pitchFamily="18" charset="0"/>
                          </a:rPr>
                          <m:t>𝑧</m:t>
                        </m:r>
                      </m:e>
                      <m:sub>
                        <m:r>
                          <a:rPr lang="en-US" altLang="zh-TW" sz="1200" b="0" i="1" smtClean="0">
                            <a:solidFill>
                              <a:schemeClr val="tx1"/>
                            </a:solidFill>
                            <a:latin typeface="Cambria Math" panose="02040503050406030204" pitchFamily="18" charset="0"/>
                          </a:rPr>
                          <m:t>𝑝</m:t>
                        </m:r>
                      </m:sub>
                    </m:sSub>
                  </m:oMath>
                </a14:m>
                <a:r>
                  <a:rPr lang="en-US" altLang="zh-TW" sz="1200" dirty="0">
                    <a:solidFill>
                      <a:schemeClr val="tx1"/>
                    </a:solidFill>
                  </a:rPr>
                  <a:t> will be multiplied by their respective matrix D</a:t>
                </a:r>
                <a:endParaRPr lang="zh-TW" altLang="en-US" sz="1200" dirty="0"/>
              </a:p>
            </p:txBody>
          </p:sp>
        </mc:Choice>
        <mc:Fallback xmlns="">
          <p:sp>
            <p:nvSpPr>
              <p:cNvPr id="50" name="zs and zp will be multiplied by their respective matrix D">
                <a:extLst>
                  <a:ext uri="{FF2B5EF4-FFF2-40B4-BE49-F238E27FC236}">
                    <a16:creationId xmlns:a16="http://schemas.microsoft.com/office/drawing/2014/main" id="{5C9A4D8C-5983-480C-8041-09FC29321DDF}"/>
                  </a:ext>
                </a:extLst>
              </p:cNvPr>
              <p:cNvSpPr>
                <a:spLocks noRot="1" noChangeAspect="1" noMove="1" noResize="1" noEditPoints="1" noAdjustHandles="1" noChangeArrowheads="1" noChangeShapeType="1" noTextEdit="1"/>
              </p:cNvSpPr>
              <p:nvPr/>
            </p:nvSpPr>
            <p:spPr>
              <a:xfrm>
                <a:off x="3880800" y="4920823"/>
                <a:ext cx="1334675" cy="540000"/>
              </a:xfrm>
              <a:prstGeom prst="wedgeRectCallout">
                <a:avLst>
                  <a:gd name="adj1" fmla="val 11131"/>
                  <a:gd name="adj2" fmla="val 36335"/>
                </a:avLst>
              </a:prstGeom>
              <a:blipFill>
                <a:blip r:embed="rId11"/>
                <a:stretch>
                  <a:fillRect l="-4054" t="-9783" b="-16304"/>
                </a:stretch>
              </a:blipFill>
              <a:ln>
                <a:solidFill>
                  <a:schemeClr val="tx1"/>
                </a:solidFill>
              </a:ln>
            </p:spPr>
            <p:txBody>
              <a:bodyPr/>
              <a:lstStyle/>
              <a:p>
                <a:r>
                  <a:rPr lang="zh-TW" altLang="en-US">
                    <a:noFill/>
                  </a:rPr>
                  <a:t> </a:t>
                </a:r>
              </a:p>
            </p:txBody>
          </p:sp>
        </mc:Fallback>
      </mc:AlternateContent>
      <p:sp>
        <p:nvSpPr>
          <p:cNvPr id="52" name="The cosine similarity is calculated as the matching score">
            <a:extLst>
              <a:ext uri="{FF2B5EF4-FFF2-40B4-BE49-F238E27FC236}">
                <a16:creationId xmlns:a16="http://schemas.microsoft.com/office/drawing/2014/main" id="{82D33634-9504-4E0C-85E4-34A1794F21B6}"/>
              </a:ext>
            </a:extLst>
          </p:cNvPr>
          <p:cNvSpPr/>
          <p:nvPr/>
        </p:nvSpPr>
        <p:spPr>
          <a:xfrm>
            <a:off x="3863382" y="4920823"/>
            <a:ext cx="1368000" cy="515852"/>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200" dirty="0">
                <a:solidFill>
                  <a:schemeClr val="tx1"/>
                </a:solidFill>
              </a:rPr>
              <a:t>The cosine similarity is calculated as the matching score</a:t>
            </a:r>
          </a:p>
        </p:txBody>
      </p:sp>
    </p:spTree>
    <p:extLst>
      <p:ext uri="{BB962C8B-B14F-4D97-AF65-F5344CB8AC3E}">
        <p14:creationId xmlns:p14="http://schemas.microsoft.com/office/powerpoint/2010/main" val="423208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50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1000"/>
                                        <p:tgtEl>
                                          <p:spTgt spid="42"/>
                                        </p:tgtEl>
                                      </p:cBhvr>
                                    </p:animEffect>
                                  </p:childTnLst>
                                </p:cTn>
                              </p:par>
                            </p:childTnLst>
                          </p:cTn>
                        </p:par>
                        <p:par>
                          <p:cTn id="11" fill="hold">
                            <p:stCondLst>
                              <p:cond delay="1500"/>
                            </p:stCondLst>
                            <p:childTnLst>
                              <p:par>
                                <p:cTn id="12" presetID="10" presetClass="entr" presetSubtype="0" fill="hold" grpId="0" nodeType="after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1000"/>
                                        <p:tgtEl>
                                          <p:spTgt spid="43"/>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10"/>
                                        </p:tgtEl>
                                        <p:attrNameLst>
                                          <p:attrName>style.visibility</p:attrName>
                                        </p:attrNameLst>
                                      </p:cBhvr>
                                      <p:to>
                                        <p:strVal val="hidden"/>
                                      </p:to>
                                    </p:set>
                                  </p:childTnLst>
                                </p:cTn>
                              </p:par>
                            </p:childTnLst>
                          </p:cTn>
                        </p:par>
                        <p:par>
                          <p:cTn id="22" fill="hold">
                            <p:stCondLst>
                              <p:cond delay="0"/>
                            </p:stCondLst>
                            <p:childTnLst>
                              <p:par>
                                <p:cTn id="23" presetID="10" presetClass="entr" presetSubtype="0" fill="hold" grpId="0" nodeType="afterEffect">
                                  <p:stCondLst>
                                    <p:cond delay="500"/>
                                  </p:stCondLst>
                                  <p:childTnLst>
                                    <p:set>
                                      <p:cBhvr>
                                        <p:cTn id="24" dur="1" fill="hold">
                                          <p:stCondLst>
                                            <p:cond delay="0"/>
                                          </p:stCondLst>
                                        </p:cTn>
                                        <p:tgtEl>
                                          <p:spTgt spid="44"/>
                                        </p:tgtEl>
                                        <p:attrNameLst>
                                          <p:attrName>style.visibility</p:attrName>
                                        </p:attrNameLst>
                                      </p:cBhvr>
                                      <p:to>
                                        <p:strVal val="visible"/>
                                      </p:to>
                                    </p:set>
                                    <p:animEffect transition="in" filter="fade">
                                      <p:cBhvr>
                                        <p:cTn id="25" dur="1000"/>
                                        <p:tgtEl>
                                          <p:spTgt spid="44"/>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45"/>
                                        </p:tgtEl>
                                        <p:attrNameLst>
                                          <p:attrName>style.visibility</p:attrName>
                                        </p:attrNameLst>
                                      </p:cBhvr>
                                      <p:to>
                                        <p:strVal val="visible"/>
                                      </p:to>
                                    </p:set>
                                    <p:animEffect transition="in" filter="fade">
                                      <p:cBhvr>
                                        <p:cTn id="29" dur="1000"/>
                                        <p:tgtEl>
                                          <p:spTgt spid="45"/>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childTnLst>
                                </p:cTn>
                              </p:par>
                            </p:childTnLst>
                          </p:cTn>
                        </p:par>
                        <p:par>
                          <p:cTn id="34" fill="hold">
                            <p:stCondLst>
                              <p:cond delay="0"/>
                            </p:stCondLst>
                            <p:childTnLst>
                              <p:par>
                                <p:cTn id="35" presetID="10" presetClass="entr" presetSubtype="0" fill="hold" nodeType="afterEffect">
                                  <p:stCondLst>
                                    <p:cond delay="5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1000"/>
                                        <p:tgtEl>
                                          <p:spTgt spid="11"/>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2"/>
                                        </p:tgtEl>
                                        <p:attrNameLst>
                                          <p:attrName>style.visibility</p:attrName>
                                        </p:attrNameLst>
                                      </p:cBhvr>
                                      <p:to>
                                        <p:strVal val="visible"/>
                                      </p:to>
                                    </p:set>
                                  </p:childTnLst>
                                </p:cTn>
                              </p:par>
                              <p:par>
                                <p:cTn id="48" presetID="1" presetClass="exit" presetSubtype="0" fill="hold" grpId="1" nodeType="withEffect">
                                  <p:stCondLst>
                                    <p:cond delay="0"/>
                                  </p:stCondLst>
                                  <p:childTnLst>
                                    <p:set>
                                      <p:cBhvr>
                                        <p:cTn id="49" dur="1" fill="hold">
                                          <p:stCondLst>
                                            <p:cond delay="0"/>
                                          </p:stCondLst>
                                        </p:cTn>
                                        <p:tgtEl>
                                          <p:spTgt spid="50"/>
                                        </p:tgtEl>
                                        <p:attrNameLst>
                                          <p:attrName>style.visibility</p:attrName>
                                        </p:attrNameLst>
                                      </p:cBhvr>
                                      <p:to>
                                        <p:strVal val="hidden"/>
                                      </p:to>
                                    </p:set>
                                  </p:childTnLst>
                                </p:cTn>
                              </p:par>
                            </p:childTnLst>
                          </p:cTn>
                        </p:par>
                        <p:par>
                          <p:cTn id="50" fill="hold">
                            <p:stCondLst>
                              <p:cond delay="0"/>
                            </p:stCondLst>
                            <p:childTnLst>
                              <p:par>
                                <p:cTn id="51" presetID="10" presetClass="entr" presetSubtype="0" fill="hold" grpId="0" nodeType="after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10" grpId="0" animBg="1"/>
      <p:bldP spid="10" grpId="1" animBg="1"/>
      <p:bldP spid="47" grpId="0" animBg="1"/>
      <p:bldP spid="47" grpId="1" animBg="1"/>
      <p:bldP spid="50" grpId="0" animBg="1"/>
      <p:bldP spid="50" grpId="1" animBg="1"/>
      <p:bldP spid="5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矩形 114">
            <a:extLst>
              <a:ext uri="{FF2B5EF4-FFF2-40B4-BE49-F238E27FC236}">
                <a16:creationId xmlns:a16="http://schemas.microsoft.com/office/drawing/2014/main" id="{AC7FF58D-1AE4-4C28-8BD2-A936F48DA31B}"/>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2EC2B2D4-EA11-4ABD-BBE7-5512D02CB30E}"/>
              </a:ext>
            </a:extLst>
          </p:cNvPr>
          <p:cNvSpPr>
            <a:spLocks noGrp="1"/>
          </p:cNvSpPr>
          <p:nvPr>
            <p:ph type="title"/>
          </p:nvPr>
        </p:nvSpPr>
        <p:spPr>
          <a:xfrm>
            <a:off x="457200" y="152400"/>
            <a:ext cx="5727461" cy="990600"/>
          </a:xfrm>
        </p:spPr>
        <p:txBody>
          <a:bodyPr>
            <a:noAutofit/>
          </a:bodyPr>
          <a:lstStyle/>
          <a:p>
            <a:r>
              <a:rPr lang="en-US" altLang="zh-TW" dirty="0"/>
              <a:t>Relation Classifier </a:t>
            </a:r>
            <a:r>
              <a:rPr lang="en-US" altLang="zh-CN" dirty="0"/>
              <a:t>Architecture</a:t>
            </a:r>
            <a:endParaRPr lang="zh-TW" altLang="en-US" dirty="0"/>
          </a:p>
        </p:txBody>
      </p:sp>
      <p:sp>
        <p:nvSpPr>
          <p:cNvPr id="3" name="投影片編號版面配置區 2">
            <a:extLst>
              <a:ext uri="{FF2B5EF4-FFF2-40B4-BE49-F238E27FC236}">
                <a16:creationId xmlns:a16="http://schemas.microsoft.com/office/drawing/2014/main" id="{FDF79306-864D-4A09-A641-FFB5CD30425F}"/>
              </a:ext>
            </a:extLst>
          </p:cNvPr>
          <p:cNvSpPr>
            <a:spLocks noGrp="1"/>
          </p:cNvSpPr>
          <p:nvPr>
            <p:ph type="sldNum" sz="quarter" idx="12"/>
          </p:nvPr>
        </p:nvSpPr>
        <p:spPr>
          <a:xfrm>
            <a:off x="609877" y="6600286"/>
            <a:ext cx="1981200" cy="365760"/>
          </a:xfrm>
        </p:spPr>
        <p:txBody>
          <a:bodyPr/>
          <a:lstStyle/>
          <a:p>
            <a:fld id="{73DA0BB7-265A-403C-9275-D587AB510EDC}" type="slidenum">
              <a:rPr lang="zh-TW" altLang="en-US" smtClean="0"/>
              <a:pPr/>
              <a:t>17</a:t>
            </a:fld>
            <a:endParaRPr lang="zh-TW" altLang="en-US" dirty="0"/>
          </a:p>
        </p:txBody>
      </p:sp>
      <p:graphicFrame>
        <p:nvGraphicFramePr>
          <p:cNvPr id="5" name="內容版面配置區 39">
            <a:extLst>
              <a:ext uri="{FF2B5EF4-FFF2-40B4-BE49-F238E27FC236}">
                <a16:creationId xmlns:a16="http://schemas.microsoft.com/office/drawing/2014/main" id="{D2DAAA76-3821-4163-8365-22078673E525}"/>
              </a:ext>
            </a:extLst>
          </p:cNvPr>
          <p:cNvGraphicFramePr>
            <a:graphicFrameLocks/>
          </p:cNvGraphicFramePr>
          <p:nvPr>
            <p:extLst>
              <p:ext uri="{D42A27DB-BD31-4B8C-83A1-F6EECF244321}">
                <p14:modId xmlns:p14="http://schemas.microsoft.com/office/powerpoint/2010/main" val="771536157"/>
              </p:ext>
            </p:extLst>
          </p:nvPr>
        </p:nvGraphicFramePr>
        <p:xfrm>
          <a:off x="2955750" y="5203654"/>
          <a:ext cx="108000" cy="58960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55335349"/>
                  </a:ext>
                </a:extLst>
              </a:tr>
            </a:tbl>
          </a:graphicData>
        </a:graphic>
      </p:graphicFrame>
      <p:sp>
        <p:nvSpPr>
          <p:cNvPr id="6" name="圓角矩形 12">
            <a:extLst>
              <a:ext uri="{FF2B5EF4-FFF2-40B4-BE49-F238E27FC236}">
                <a16:creationId xmlns:a16="http://schemas.microsoft.com/office/drawing/2014/main" id="{FFCAEDAC-E335-4BED-A817-5DE68B040882}"/>
              </a:ext>
            </a:extLst>
          </p:cNvPr>
          <p:cNvSpPr/>
          <p:nvPr/>
        </p:nvSpPr>
        <p:spPr>
          <a:xfrm>
            <a:off x="2239248" y="5917543"/>
            <a:ext cx="5060085" cy="261610"/>
          </a:xfrm>
          <a:prstGeom prst="roundRect">
            <a:avLst/>
          </a:prstGeom>
          <a:solidFill>
            <a:srgbClr val="FFC000">
              <a:lumMod val="20000"/>
              <a:lumOff val="80000"/>
            </a:srgbClr>
          </a:solidFill>
          <a:ln w="12700" cap="flat" cmpd="sng" algn="ctr">
            <a:solidFill>
              <a:srgbClr val="4472C4"/>
            </a:solid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kumimoji="1" lang="zh-TW" altLang="en-US" sz="1600" b="1">
              <a:solidFill>
                <a:srgbClr val="ED7D31"/>
              </a:solidFill>
              <a:latin typeface="Calibri" panose="020F0502020204030204"/>
              <a:ea typeface="新細明體" panose="02020500000000000000" pitchFamily="18" charset="-120"/>
            </a:endParaRPr>
          </a:p>
        </p:txBody>
      </p:sp>
      <p:sp>
        <p:nvSpPr>
          <p:cNvPr id="7" name="Word input">
            <a:extLst>
              <a:ext uri="{FF2B5EF4-FFF2-40B4-BE49-F238E27FC236}">
                <a16:creationId xmlns:a16="http://schemas.microsoft.com/office/drawing/2014/main" id="{0DF88EFB-032E-4B0A-A627-30277562B99B}"/>
              </a:ext>
            </a:extLst>
          </p:cNvPr>
          <p:cNvSpPr txBox="1"/>
          <p:nvPr/>
        </p:nvSpPr>
        <p:spPr>
          <a:xfrm>
            <a:off x="1374067" y="6144479"/>
            <a:ext cx="1080000" cy="307777"/>
          </a:xfrm>
          <a:prstGeom prst="rect">
            <a:avLst/>
          </a:prstGeom>
          <a:noFill/>
        </p:spPr>
        <p:txBody>
          <a:bodyPr wrap="square" rtlCol="0">
            <a:spAutoFit/>
          </a:bodyPr>
          <a:lstStyle/>
          <a:p>
            <a:r>
              <a:rPr lang="en-US" altLang="zh-TW" sz="1400" b="1" dirty="0"/>
              <a:t>Word input</a:t>
            </a:r>
            <a:endParaRPr lang="zh-TW" altLang="en-US" sz="1400" b="1" dirty="0"/>
          </a:p>
        </p:txBody>
      </p:sp>
      <p:cxnSp>
        <p:nvCxnSpPr>
          <p:cNvPr id="8" name="直線單箭頭接點 7">
            <a:extLst>
              <a:ext uri="{FF2B5EF4-FFF2-40B4-BE49-F238E27FC236}">
                <a16:creationId xmlns:a16="http://schemas.microsoft.com/office/drawing/2014/main" id="{B61440E2-D4FE-458D-A7D0-47348850B254}"/>
              </a:ext>
            </a:extLst>
          </p:cNvPr>
          <p:cNvCxnSpPr>
            <a:cxnSpLocks/>
          </p:cNvCxnSpPr>
          <p:nvPr/>
        </p:nvCxnSpPr>
        <p:spPr>
          <a:xfrm flipV="1">
            <a:off x="3007807" y="5788012"/>
            <a:ext cx="4589" cy="504000"/>
          </a:xfrm>
          <a:prstGeom prst="straightConnector1">
            <a:avLst/>
          </a:prstGeom>
          <a:ln w="25400">
            <a:solidFill>
              <a:srgbClr val="A7ABA9"/>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a:extLst>
              <a:ext uri="{FF2B5EF4-FFF2-40B4-BE49-F238E27FC236}">
                <a16:creationId xmlns:a16="http://schemas.microsoft.com/office/drawing/2014/main" id="{FC9B14F7-070A-4772-A2A7-21699D666E2C}"/>
              </a:ext>
            </a:extLst>
          </p:cNvPr>
          <p:cNvCxnSpPr>
            <a:cxnSpLocks/>
          </p:cNvCxnSpPr>
          <p:nvPr/>
        </p:nvCxnSpPr>
        <p:spPr>
          <a:xfrm flipV="1">
            <a:off x="3564377" y="5787123"/>
            <a:ext cx="4589" cy="504000"/>
          </a:xfrm>
          <a:prstGeom prst="straightConnector1">
            <a:avLst/>
          </a:prstGeom>
          <a:ln w="25400">
            <a:solidFill>
              <a:srgbClr val="A7ABA9"/>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BFDE7CA2-8FE5-4FE0-BA33-33294D8061AC}"/>
              </a:ext>
            </a:extLst>
          </p:cNvPr>
          <p:cNvCxnSpPr>
            <a:cxnSpLocks/>
          </p:cNvCxnSpPr>
          <p:nvPr/>
        </p:nvCxnSpPr>
        <p:spPr>
          <a:xfrm flipV="1">
            <a:off x="4850956" y="5787123"/>
            <a:ext cx="4589" cy="504000"/>
          </a:xfrm>
          <a:prstGeom prst="straightConnector1">
            <a:avLst/>
          </a:prstGeom>
          <a:ln w="25400">
            <a:solidFill>
              <a:srgbClr val="A7ABA9"/>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69DEEAD2-EF50-40F5-B7B8-05A5557A225A}"/>
              </a:ext>
            </a:extLst>
          </p:cNvPr>
          <p:cNvCxnSpPr>
            <a:cxnSpLocks/>
          </p:cNvCxnSpPr>
          <p:nvPr/>
        </p:nvCxnSpPr>
        <p:spPr>
          <a:xfrm flipV="1">
            <a:off x="5353744" y="5787123"/>
            <a:ext cx="4589" cy="504000"/>
          </a:xfrm>
          <a:prstGeom prst="straightConnector1">
            <a:avLst/>
          </a:prstGeom>
          <a:ln w="25400">
            <a:solidFill>
              <a:srgbClr val="A7ABA9"/>
            </a:solidFill>
            <a:tailEnd type="triangle"/>
          </a:ln>
        </p:spPr>
        <p:style>
          <a:lnRef idx="1">
            <a:schemeClr val="accent1"/>
          </a:lnRef>
          <a:fillRef idx="0">
            <a:schemeClr val="accent1"/>
          </a:fillRef>
          <a:effectRef idx="0">
            <a:schemeClr val="accent1"/>
          </a:effectRef>
          <a:fontRef idx="minor">
            <a:schemeClr val="tx1"/>
          </a:fontRef>
        </p:style>
      </p:cxnSp>
      <p:grpSp>
        <p:nvGrpSpPr>
          <p:cNvPr id="4" name="Word input">
            <a:extLst>
              <a:ext uri="{FF2B5EF4-FFF2-40B4-BE49-F238E27FC236}">
                <a16:creationId xmlns:a16="http://schemas.microsoft.com/office/drawing/2014/main" id="{7C7C12F8-788C-4D0F-996A-F9D7ECD98FD4}"/>
              </a:ext>
            </a:extLst>
          </p:cNvPr>
          <p:cNvGrpSpPr/>
          <p:nvPr/>
        </p:nvGrpSpPr>
        <p:grpSpPr>
          <a:xfrm>
            <a:off x="2678928" y="6216584"/>
            <a:ext cx="3505733" cy="262018"/>
            <a:chOff x="2678928" y="6216584"/>
            <a:chExt cx="3505733" cy="262018"/>
          </a:xfrm>
        </p:grpSpPr>
        <p:sp>
          <p:nvSpPr>
            <p:cNvPr id="12" name="文字方塊 11">
              <a:extLst>
                <a:ext uri="{FF2B5EF4-FFF2-40B4-BE49-F238E27FC236}">
                  <a16:creationId xmlns:a16="http://schemas.microsoft.com/office/drawing/2014/main" id="{92B03A77-6343-499D-93D2-1B6E2E6D9B84}"/>
                </a:ext>
              </a:extLst>
            </p:cNvPr>
            <p:cNvSpPr txBox="1"/>
            <p:nvPr/>
          </p:nvSpPr>
          <p:spPr>
            <a:xfrm>
              <a:off x="2678928" y="6216992"/>
              <a:ext cx="596010" cy="261610"/>
            </a:xfrm>
            <a:prstGeom prst="rect">
              <a:avLst/>
            </a:prstGeom>
            <a:noFill/>
          </p:spPr>
          <p:txBody>
            <a:bodyPr wrap="square" lIns="0" rIns="0" rtlCol="0">
              <a:spAutoFit/>
            </a:bodyPr>
            <a:lstStyle/>
            <a:p>
              <a:r>
                <a:rPr lang="en-US" altLang="zh-TW" sz="1100" b="1" dirty="0">
                  <a:solidFill>
                    <a:srgbClr val="C00000"/>
                  </a:solidFill>
                  <a:latin typeface="Times New Roman" panose="02020603050405020304" pitchFamily="18" charset="0"/>
                  <a:cs typeface="Arial"/>
                  <a:sym typeface="Arial"/>
                </a:rPr>
                <a:t>Microsoft</a:t>
              </a:r>
              <a:endParaRPr lang="zh-TW" altLang="en-US" sz="1100" b="1" dirty="0">
                <a:solidFill>
                  <a:srgbClr val="C00000"/>
                </a:solidFill>
                <a:latin typeface="Times New Roman" panose="02020603050405020304" pitchFamily="18" charset="0"/>
                <a:cs typeface="Arial"/>
                <a:sym typeface="Arial"/>
              </a:endParaRPr>
            </a:p>
          </p:txBody>
        </p:sp>
        <p:sp>
          <p:nvSpPr>
            <p:cNvPr id="13" name="文字方塊 12">
              <a:extLst>
                <a:ext uri="{FF2B5EF4-FFF2-40B4-BE49-F238E27FC236}">
                  <a16:creationId xmlns:a16="http://schemas.microsoft.com/office/drawing/2014/main" id="{F606BC81-7502-4B17-863C-5A8575A15835}"/>
                </a:ext>
              </a:extLst>
            </p:cNvPr>
            <p:cNvSpPr txBox="1"/>
            <p:nvPr/>
          </p:nvSpPr>
          <p:spPr>
            <a:xfrm>
              <a:off x="3445816" y="6216584"/>
              <a:ext cx="451704" cy="261610"/>
            </a:xfrm>
            <a:prstGeom prst="rect">
              <a:avLst/>
            </a:prstGeom>
            <a:noFill/>
          </p:spPr>
          <p:txBody>
            <a:bodyPr wrap="square" lIns="0" rIns="0" rtlCol="0">
              <a:spAutoFit/>
            </a:bodyPr>
            <a:lstStyle/>
            <a:p>
              <a:r>
                <a:rPr lang="en-US" altLang="zh-TW" sz="1100" dirty="0"/>
                <a:t>was</a:t>
              </a:r>
              <a:endParaRPr lang="zh-TW" altLang="en-US" sz="1100" dirty="0"/>
            </a:p>
          </p:txBody>
        </p:sp>
        <p:sp>
          <p:nvSpPr>
            <p:cNvPr id="14" name="文字方塊 13">
              <a:extLst>
                <a:ext uri="{FF2B5EF4-FFF2-40B4-BE49-F238E27FC236}">
                  <a16:creationId xmlns:a16="http://schemas.microsoft.com/office/drawing/2014/main" id="{1442DAFC-C244-4140-AB59-C52E56DFCBA0}"/>
                </a:ext>
              </a:extLst>
            </p:cNvPr>
            <p:cNvSpPr txBox="1"/>
            <p:nvPr/>
          </p:nvSpPr>
          <p:spPr>
            <a:xfrm>
              <a:off x="4780143" y="6216584"/>
              <a:ext cx="144000" cy="261610"/>
            </a:xfrm>
            <a:prstGeom prst="rect">
              <a:avLst/>
            </a:prstGeom>
            <a:noFill/>
          </p:spPr>
          <p:txBody>
            <a:bodyPr wrap="square" lIns="0" rIns="0" rtlCol="0">
              <a:spAutoFit/>
            </a:bodyPr>
            <a:lstStyle/>
            <a:p>
              <a:r>
                <a:rPr lang="en-US" altLang="zh-TW" sz="1100" dirty="0"/>
                <a:t>by</a:t>
              </a:r>
              <a:endParaRPr lang="zh-TW" altLang="en-US" sz="1100" dirty="0"/>
            </a:p>
          </p:txBody>
        </p:sp>
        <p:sp>
          <p:nvSpPr>
            <p:cNvPr id="15" name="文字方塊 14">
              <a:extLst>
                <a:ext uri="{FF2B5EF4-FFF2-40B4-BE49-F238E27FC236}">
                  <a16:creationId xmlns:a16="http://schemas.microsoft.com/office/drawing/2014/main" id="{947CCD53-C8FA-40BD-8F8F-9D092C66FD4C}"/>
                </a:ext>
              </a:extLst>
            </p:cNvPr>
            <p:cNvSpPr txBox="1"/>
            <p:nvPr/>
          </p:nvSpPr>
          <p:spPr>
            <a:xfrm>
              <a:off x="5126273" y="6216584"/>
              <a:ext cx="1058388" cy="261610"/>
            </a:xfrm>
            <a:prstGeom prst="rect">
              <a:avLst/>
            </a:prstGeom>
            <a:noFill/>
          </p:spPr>
          <p:txBody>
            <a:bodyPr wrap="square" lIns="0" rIns="0" rtlCol="0">
              <a:spAutoFit/>
            </a:bodyPr>
            <a:lstStyle/>
            <a:p>
              <a:r>
                <a:rPr lang="en-US" altLang="zh-CN" sz="1100" b="1" dirty="0" err="1">
                  <a:solidFill>
                    <a:schemeClr val="accent1"/>
                  </a:solidFill>
                  <a:latin typeface="Times New Roman" panose="02020603050405020304" pitchFamily="18" charset="0"/>
                  <a:cs typeface="Arial"/>
                  <a:sym typeface="Arial"/>
                </a:rPr>
                <a:t>Bill</a:t>
              </a:r>
              <a:r>
                <a:rPr lang="en-US" altLang="zh-CN" sz="1100" b="1" dirty="0" err="1">
                  <a:solidFill>
                    <a:schemeClr val="accent1"/>
                  </a:solidFill>
                  <a:latin typeface="Times New Roman" panose="02020603050405020304" pitchFamily="18" charset="0"/>
                  <a:cs typeface="Arial"/>
                </a:rPr>
                <a:t>_Gates</a:t>
              </a:r>
              <a:endParaRPr lang="zh-TW" altLang="en-US" sz="1100" b="1" dirty="0">
                <a:solidFill>
                  <a:schemeClr val="accent1"/>
                </a:solidFill>
                <a:latin typeface="Times New Roman" panose="02020603050405020304" pitchFamily="18" charset="0"/>
                <a:cs typeface="Arial"/>
              </a:endParaRPr>
            </a:p>
          </p:txBody>
        </p:sp>
        <p:sp>
          <p:nvSpPr>
            <p:cNvPr id="19" name="文字方塊 18">
              <a:extLst>
                <a:ext uri="{FF2B5EF4-FFF2-40B4-BE49-F238E27FC236}">
                  <a16:creationId xmlns:a16="http://schemas.microsoft.com/office/drawing/2014/main" id="{C00937DD-571E-4F38-AAB2-B1745C5ECA51}"/>
                </a:ext>
              </a:extLst>
            </p:cNvPr>
            <p:cNvSpPr txBox="1"/>
            <p:nvPr/>
          </p:nvSpPr>
          <p:spPr>
            <a:xfrm>
              <a:off x="3732680" y="6216584"/>
              <a:ext cx="718626" cy="261610"/>
            </a:xfrm>
            <a:prstGeom prst="rect">
              <a:avLst/>
            </a:prstGeom>
            <a:noFill/>
          </p:spPr>
          <p:txBody>
            <a:bodyPr wrap="square" rtlCol="0">
              <a:spAutoFit/>
            </a:bodyPr>
            <a:lstStyle/>
            <a:p>
              <a:r>
                <a:rPr lang="en-US" altLang="zh-CN" sz="1100" dirty="0"/>
                <a:t>founded</a:t>
              </a:r>
              <a:endParaRPr lang="zh-TW" altLang="en-US" sz="1100" dirty="0"/>
            </a:p>
          </p:txBody>
        </p:sp>
      </p:grpSp>
      <p:sp>
        <p:nvSpPr>
          <p:cNvPr id="20" name="文字方塊 19">
            <a:extLst>
              <a:ext uri="{FF2B5EF4-FFF2-40B4-BE49-F238E27FC236}">
                <a16:creationId xmlns:a16="http://schemas.microsoft.com/office/drawing/2014/main" id="{CF3C3033-DFED-4B18-B46B-DA7679E40534}"/>
              </a:ext>
            </a:extLst>
          </p:cNvPr>
          <p:cNvSpPr txBox="1"/>
          <p:nvPr/>
        </p:nvSpPr>
        <p:spPr>
          <a:xfrm>
            <a:off x="1249918" y="5588385"/>
            <a:ext cx="1712269" cy="307777"/>
          </a:xfrm>
          <a:prstGeom prst="rect">
            <a:avLst/>
          </a:prstGeom>
          <a:noFill/>
        </p:spPr>
        <p:txBody>
          <a:bodyPr wrap="square" rtlCol="0">
            <a:spAutoFit/>
          </a:bodyPr>
          <a:lstStyle/>
          <a:p>
            <a:r>
              <a:rPr lang="en-US" altLang="zh-TW" sz="1400" b="1" dirty="0"/>
              <a:t>Embedding layer</a:t>
            </a:r>
            <a:endParaRPr lang="zh-TW" altLang="en-US" sz="1400" b="1" dirty="0"/>
          </a:p>
        </p:txBody>
      </p:sp>
      <p:sp>
        <p:nvSpPr>
          <p:cNvPr id="21" name="圓角矩形 12">
            <a:extLst>
              <a:ext uri="{FF2B5EF4-FFF2-40B4-BE49-F238E27FC236}">
                <a16:creationId xmlns:a16="http://schemas.microsoft.com/office/drawing/2014/main" id="{5B3279EA-3240-43F8-95BA-F2C276713EC3}"/>
              </a:ext>
            </a:extLst>
          </p:cNvPr>
          <p:cNvSpPr/>
          <p:nvPr/>
        </p:nvSpPr>
        <p:spPr>
          <a:xfrm>
            <a:off x="2302242" y="5964899"/>
            <a:ext cx="4932000" cy="148845"/>
          </a:xfrm>
          <a:prstGeom prst="roundRect">
            <a:avLst/>
          </a:prstGeom>
          <a:solidFill>
            <a:srgbClr val="FFC000">
              <a:lumMod val="20000"/>
              <a:lumOff val="80000"/>
            </a:srgbClr>
          </a:solidFill>
          <a:ln w="12700" cap="flat" cmpd="sng" algn="ctr">
            <a:solidFill>
              <a:srgbClr val="A9ACAF"/>
            </a:solidFill>
            <a:prstDash val="solid"/>
            <a:miter lim="800000"/>
          </a:ln>
          <a:effectLst/>
        </p:spPr>
        <p:txBody>
          <a:bodyPr rtlCol="0" anchor="ctr"/>
          <a:lstStyle>
            <a:defPPr>
              <a:defRPr lang="zh-TW"/>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r>
              <a:rPr kumimoji="1" lang="en-US" altLang="zh-TW" sz="1200" kern="0" dirty="0">
                <a:solidFill>
                  <a:prstClr val="black"/>
                </a:solidFill>
                <a:latin typeface="Times New Roman" panose="02020603050405020304" pitchFamily="18" charset="0"/>
                <a:ea typeface="新細明體" panose="02020500000000000000" pitchFamily="18" charset="-120"/>
              </a:rPr>
              <a:t>Glove embedding</a:t>
            </a:r>
            <a:endParaRPr kumimoji="1" lang="zh-TW" altLang="en-US" sz="1200" kern="0" dirty="0">
              <a:solidFill>
                <a:prstClr val="black"/>
              </a:solidFill>
              <a:latin typeface="Times New Roman" panose="02020603050405020304" pitchFamily="18" charset="0"/>
              <a:ea typeface="新細明體" panose="02020500000000000000" pitchFamily="18" charset="-120"/>
            </a:endParaRPr>
          </a:p>
        </p:txBody>
      </p:sp>
      <p:graphicFrame>
        <p:nvGraphicFramePr>
          <p:cNvPr id="22" name="內容版面配置區 39">
            <a:extLst>
              <a:ext uri="{FF2B5EF4-FFF2-40B4-BE49-F238E27FC236}">
                <a16:creationId xmlns:a16="http://schemas.microsoft.com/office/drawing/2014/main" id="{E5024B54-E315-4912-84F3-8DC05BCF66DB}"/>
              </a:ext>
            </a:extLst>
          </p:cNvPr>
          <p:cNvGraphicFramePr>
            <a:graphicFrameLocks/>
          </p:cNvGraphicFramePr>
          <p:nvPr>
            <p:extLst>
              <p:ext uri="{D42A27DB-BD31-4B8C-83A1-F6EECF244321}">
                <p14:modId xmlns:p14="http://schemas.microsoft.com/office/powerpoint/2010/main" val="608737827"/>
              </p:ext>
            </p:extLst>
          </p:nvPr>
        </p:nvGraphicFramePr>
        <p:xfrm>
          <a:off x="3503913" y="5203837"/>
          <a:ext cx="85725" cy="589600"/>
        </p:xfrm>
        <a:graphic>
          <a:graphicData uri="http://schemas.openxmlformats.org/drawingml/2006/table">
            <a:tbl>
              <a:tblPr firstRow="1" bandRow="1">
                <a:tableStyleId>{2D5ABB26-0587-4C30-8999-92F81FD0307C}</a:tableStyleId>
              </a:tblPr>
              <a:tblGrid>
                <a:gridCol w="85725">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55335349"/>
                  </a:ext>
                </a:extLst>
              </a:tr>
            </a:tbl>
          </a:graphicData>
        </a:graphic>
      </p:graphicFrame>
      <p:graphicFrame>
        <p:nvGraphicFramePr>
          <p:cNvPr id="23" name="內容版面配置區 39">
            <a:extLst>
              <a:ext uri="{FF2B5EF4-FFF2-40B4-BE49-F238E27FC236}">
                <a16:creationId xmlns:a16="http://schemas.microsoft.com/office/drawing/2014/main" id="{BD59BFD6-A9D5-4D3A-9E69-F478F2D68FE6}"/>
              </a:ext>
            </a:extLst>
          </p:cNvPr>
          <p:cNvGraphicFramePr>
            <a:graphicFrameLocks/>
          </p:cNvGraphicFramePr>
          <p:nvPr>
            <p:extLst>
              <p:ext uri="{D42A27DB-BD31-4B8C-83A1-F6EECF244321}">
                <p14:modId xmlns:p14="http://schemas.microsoft.com/office/powerpoint/2010/main" val="2762866996"/>
              </p:ext>
            </p:extLst>
          </p:nvPr>
        </p:nvGraphicFramePr>
        <p:xfrm>
          <a:off x="4806120" y="5203654"/>
          <a:ext cx="108000" cy="58960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55335349"/>
                  </a:ext>
                </a:extLst>
              </a:tr>
            </a:tbl>
          </a:graphicData>
        </a:graphic>
      </p:graphicFrame>
      <p:graphicFrame>
        <p:nvGraphicFramePr>
          <p:cNvPr id="24" name="內容版面配置區 39">
            <a:extLst>
              <a:ext uri="{FF2B5EF4-FFF2-40B4-BE49-F238E27FC236}">
                <a16:creationId xmlns:a16="http://schemas.microsoft.com/office/drawing/2014/main" id="{CF229FDA-C258-4802-ACD3-0B54C8708911}"/>
              </a:ext>
            </a:extLst>
          </p:cNvPr>
          <p:cNvGraphicFramePr>
            <a:graphicFrameLocks/>
          </p:cNvGraphicFramePr>
          <p:nvPr>
            <p:extLst>
              <p:ext uri="{D42A27DB-BD31-4B8C-83A1-F6EECF244321}">
                <p14:modId xmlns:p14="http://schemas.microsoft.com/office/powerpoint/2010/main" val="899668854"/>
              </p:ext>
            </p:extLst>
          </p:nvPr>
        </p:nvGraphicFramePr>
        <p:xfrm>
          <a:off x="5308399" y="5203837"/>
          <a:ext cx="108000" cy="58960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4255335349"/>
                  </a:ext>
                </a:extLst>
              </a:tr>
            </a:tbl>
          </a:graphicData>
        </a:graphic>
      </p:graphicFrame>
      <p:sp>
        <p:nvSpPr>
          <p:cNvPr id="25" name="文字方塊 24">
            <a:extLst>
              <a:ext uri="{FF2B5EF4-FFF2-40B4-BE49-F238E27FC236}">
                <a16:creationId xmlns:a16="http://schemas.microsoft.com/office/drawing/2014/main" id="{51F85EB0-B2CB-4B86-9825-FFEFC452763D}"/>
              </a:ext>
            </a:extLst>
          </p:cNvPr>
          <p:cNvSpPr txBox="1"/>
          <p:nvPr/>
        </p:nvSpPr>
        <p:spPr>
          <a:xfrm>
            <a:off x="1227438" y="4348867"/>
            <a:ext cx="1321477" cy="523220"/>
          </a:xfrm>
          <a:prstGeom prst="rect">
            <a:avLst/>
          </a:prstGeom>
          <a:noFill/>
        </p:spPr>
        <p:txBody>
          <a:bodyPr wrap="square" rtlCol="0">
            <a:spAutoFit/>
          </a:bodyPr>
          <a:lstStyle/>
          <a:p>
            <a:pPr algn="ctr"/>
            <a:r>
              <a:rPr lang="af-ZA" altLang="zh-TW" sz="1400" b="1" dirty="0"/>
              <a:t>BiLSTM</a:t>
            </a:r>
            <a:r>
              <a:rPr lang="en-US" altLang="zh-TW" sz="1400" b="1" dirty="0"/>
              <a:t> layer</a:t>
            </a:r>
          </a:p>
          <a:p>
            <a:pPr algn="ctr"/>
            <a:r>
              <a:rPr lang="en-US" altLang="zh-TW" sz="1400" b="1" dirty="0"/>
              <a:t>(2 layer)</a:t>
            </a:r>
            <a:endParaRPr lang="zh-TW" altLang="en-US" sz="1400" b="1" dirty="0"/>
          </a:p>
        </p:txBody>
      </p:sp>
      <p:sp>
        <p:nvSpPr>
          <p:cNvPr id="26" name="矩形 25">
            <a:extLst>
              <a:ext uri="{FF2B5EF4-FFF2-40B4-BE49-F238E27FC236}">
                <a16:creationId xmlns:a16="http://schemas.microsoft.com/office/drawing/2014/main" id="{01778CD0-0CA6-4F78-A576-1AC70C4B4EC9}"/>
              </a:ext>
            </a:extLst>
          </p:cNvPr>
          <p:cNvSpPr/>
          <p:nvPr/>
        </p:nvSpPr>
        <p:spPr>
          <a:xfrm>
            <a:off x="2942385" y="4669406"/>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sp>
        <p:nvSpPr>
          <p:cNvPr id="27" name="矩形 26">
            <a:extLst>
              <a:ext uri="{FF2B5EF4-FFF2-40B4-BE49-F238E27FC236}">
                <a16:creationId xmlns:a16="http://schemas.microsoft.com/office/drawing/2014/main" id="{84CC3EAB-628F-40A8-BC1E-29B62BDE81A5}"/>
              </a:ext>
            </a:extLst>
          </p:cNvPr>
          <p:cNvSpPr/>
          <p:nvPr/>
        </p:nvSpPr>
        <p:spPr>
          <a:xfrm>
            <a:off x="2612260" y="4254873"/>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cxnSp>
        <p:nvCxnSpPr>
          <p:cNvPr id="28" name="直線單箭頭接點 27">
            <a:extLst>
              <a:ext uri="{FF2B5EF4-FFF2-40B4-BE49-F238E27FC236}">
                <a16:creationId xmlns:a16="http://schemas.microsoft.com/office/drawing/2014/main" id="{F879DC6B-A4C1-46FB-BF75-2F58296FD09E}"/>
              </a:ext>
            </a:extLst>
          </p:cNvPr>
          <p:cNvCxnSpPr>
            <a:cxnSpLocks/>
            <a:endCxn id="27" idx="2"/>
          </p:cNvCxnSpPr>
          <p:nvPr/>
        </p:nvCxnSpPr>
        <p:spPr>
          <a:xfrm flipH="1" flipV="1">
            <a:off x="2810260" y="4470873"/>
            <a:ext cx="146518" cy="7359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632EDF6C-2A25-4E9A-873A-A5749E1D2360}"/>
              </a:ext>
            </a:extLst>
          </p:cNvPr>
          <p:cNvCxnSpPr>
            <a:cxnSpLocks/>
            <a:endCxn id="26" idx="2"/>
          </p:cNvCxnSpPr>
          <p:nvPr/>
        </p:nvCxnSpPr>
        <p:spPr>
          <a:xfrm flipV="1">
            <a:off x="3063752" y="4885408"/>
            <a:ext cx="76635" cy="32141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877A38DD-350C-4EBB-A803-C4723E29B920}"/>
              </a:ext>
            </a:extLst>
          </p:cNvPr>
          <p:cNvSpPr/>
          <p:nvPr/>
        </p:nvSpPr>
        <p:spPr>
          <a:xfrm>
            <a:off x="3478065" y="4669406"/>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sp>
        <p:nvSpPr>
          <p:cNvPr id="31" name="矩形 30">
            <a:extLst>
              <a:ext uri="{FF2B5EF4-FFF2-40B4-BE49-F238E27FC236}">
                <a16:creationId xmlns:a16="http://schemas.microsoft.com/office/drawing/2014/main" id="{60A0C52D-3437-4951-86F2-8948ABC2C928}"/>
              </a:ext>
            </a:extLst>
          </p:cNvPr>
          <p:cNvSpPr/>
          <p:nvPr/>
        </p:nvSpPr>
        <p:spPr>
          <a:xfrm>
            <a:off x="3147940" y="4254873"/>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cxnSp>
        <p:nvCxnSpPr>
          <p:cNvPr id="32" name="直線單箭頭接點 31">
            <a:extLst>
              <a:ext uri="{FF2B5EF4-FFF2-40B4-BE49-F238E27FC236}">
                <a16:creationId xmlns:a16="http://schemas.microsoft.com/office/drawing/2014/main" id="{6D1A2D52-01D3-401C-8890-1FA3F120ADDC}"/>
              </a:ext>
            </a:extLst>
          </p:cNvPr>
          <p:cNvCxnSpPr>
            <a:cxnSpLocks/>
            <a:endCxn id="31" idx="2"/>
          </p:cNvCxnSpPr>
          <p:nvPr/>
        </p:nvCxnSpPr>
        <p:spPr>
          <a:xfrm flipH="1" flipV="1">
            <a:off x="3345940" y="4470873"/>
            <a:ext cx="146518" cy="7359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CEA577B1-E96D-446E-B3C8-A8B3606FC76A}"/>
              </a:ext>
            </a:extLst>
          </p:cNvPr>
          <p:cNvCxnSpPr>
            <a:cxnSpLocks/>
            <a:endCxn id="30" idx="2"/>
          </p:cNvCxnSpPr>
          <p:nvPr/>
        </p:nvCxnSpPr>
        <p:spPr>
          <a:xfrm flipV="1">
            <a:off x="3599432" y="4885408"/>
            <a:ext cx="76635" cy="32141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EED30A1-910E-450A-B124-007D29F03D7A}"/>
              </a:ext>
            </a:extLst>
          </p:cNvPr>
          <p:cNvCxnSpPr>
            <a:stCxn id="26" idx="3"/>
            <a:endCxn id="30" idx="1"/>
          </p:cNvCxnSpPr>
          <p:nvPr/>
        </p:nvCxnSpPr>
        <p:spPr>
          <a:xfrm>
            <a:off x="3338385" y="4777406"/>
            <a:ext cx="1396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id="{CFCC16CA-6D79-4882-A614-EEED0293DDF8}"/>
              </a:ext>
            </a:extLst>
          </p:cNvPr>
          <p:cNvCxnSpPr/>
          <p:nvPr/>
        </p:nvCxnSpPr>
        <p:spPr>
          <a:xfrm>
            <a:off x="3874065" y="4777406"/>
            <a:ext cx="918000" cy="0"/>
          </a:xfrm>
          <a:prstGeom prst="straightConnector1">
            <a:avLst/>
          </a:prstGeom>
          <a:ln>
            <a:solidFill>
              <a:schemeClr val="tx1"/>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36" name="矩形 35">
            <a:extLst>
              <a:ext uri="{FF2B5EF4-FFF2-40B4-BE49-F238E27FC236}">
                <a16:creationId xmlns:a16="http://schemas.microsoft.com/office/drawing/2014/main" id="{A3B87CD8-CAC0-412D-909E-C39C3EFBD4A6}"/>
              </a:ext>
            </a:extLst>
          </p:cNvPr>
          <p:cNvSpPr/>
          <p:nvPr/>
        </p:nvSpPr>
        <p:spPr>
          <a:xfrm>
            <a:off x="4792755" y="4656807"/>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sp>
        <p:nvSpPr>
          <p:cNvPr id="37" name="矩形 36">
            <a:extLst>
              <a:ext uri="{FF2B5EF4-FFF2-40B4-BE49-F238E27FC236}">
                <a16:creationId xmlns:a16="http://schemas.microsoft.com/office/drawing/2014/main" id="{2894018D-6C78-40EB-84AC-450030B51300}"/>
              </a:ext>
            </a:extLst>
          </p:cNvPr>
          <p:cNvSpPr/>
          <p:nvPr/>
        </p:nvSpPr>
        <p:spPr>
          <a:xfrm>
            <a:off x="4462630" y="4242274"/>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cxnSp>
        <p:nvCxnSpPr>
          <p:cNvPr id="38" name="直線單箭頭接點 37">
            <a:extLst>
              <a:ext uri="{FF2B5EF4-FFF2-40B4-BE49-F238E27FC236}">
                <a16:creationId xmlns:a16="http://schemas.microsoft.com/office/drawing/2014/main" id="{B702EFBB-E323-4DC3-8D2A-14C6752F45F3}"/>
              </a:ext>
            </a:extLst>
          </p:cNvPr>
          <p:cNvCxnSpPr>
            <a:cxnSpLocks/>
            <a:endCxn id="37" idx="2"/>
          </p:cNvCxnSpPr>
          <p:nvPr/>
        </p:nvCxnSpPr>
        <p:spPr>
          <a:xfrm flipH="1" flipV="1">
            <a:off x="4660630" y="4458274"/>
            <a:ext cx="146518" cy="73595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2D1F62C9-81B1-4340-8441-6C140E80F805}"/>
              </a:ext>
            </a:extLst>
          </p:cNvPr>
          <p:cNvCxnSpPr>
            <a:cxnSpLocks/>
            <a:endCxn id="36" idx="2"/>
          </p:cNvCxnSpPr>
          <p:nvPr/>
        </p:nvCxnSpPr>
        <p:spPr>
          <a:xfrm flipV="1">
            <a:off x="4914122" y="4872809"/>
            <a:ext cx="76635" cy="321417"/>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40" name="矩形 39">
            <a:extLst>
              <a:ext uri="{FF2B5EF4-FFF2-40B4-BE49-F238E27FC236}">
                <a16:creationId xmlns:a16="http://schemas.microsoft.com/office/drawing/2014/main" id="{430FD3E6-BA38-4B41-AA9D-92F057DDAE17}"/>
              </a:ext>
            </a:extLst>
          </p:cNvPr>
          <p:cNvSpPr/>
          <p:nvPr/>
        </p:nvSpPr>
        <p:spPr>
          <a:xfrm>
            <a:off x="5331859" y="4656807"/>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sp>
        <p:nvSpPr>
          <p:cNvPr id="41" name="矩形 40">
            <a:extLst>
              <a:ext uri="{FF2B5EF4-FFF2-40B4-BE49-F238E27FC236}">
                <a16:creationId xmlns:a16="http://schemas.microsoft.com/office/drawing/2014/main" id="{12F07680-6827-444A-AE86-97BD53179D8A}"/>
              </a:ext>
            </a:extLst>
          </p:cNvPr>
          <p:cNvSpPr/>
          <p:nvPr/>
        </p:nvSpPr>
        <p:spPr>
          <a:xfrm>
            <a:off x="5000821" y="4247941"/>
            <a:ext cx="396000" cy="216000"/>
          </a:xfrm>
          <a:prstGeom prst="rect">
            <a:avLst/>
          </a:prstGeom>
          <a:solidFill>
            <a:srgbClr val="7030A0"/>
          </a:solidFill>
          <a:ln w="9525"/>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zh-TW" sz="800" dirty="0">
                <a:solidFill>
                  <a:schemeClr val="bg1"/>
                </a:solidFill>
              </a:rPr>
              <a:t>LSTM</a:t>
            </a:r>
            <a:endParaRPr lang="zh-TW" altLang="en-US" sz="800" dirty="0">
              <a:solidFill>
                <a:schemeClr val="bg1"/>
              </a:solidFill>
            </a:endParaRPr>
          </a:p>
        </p:txBody>
      </p:sp>
      <p:cxnSp>
        <p:nvCxnSpPr>
          <p:cNvPr id="42" name="直線單箭頭接點 41">
            <a:extLst>
              <a:ext uri="{FF2B5EF4-FFF2-40B4-BE49-F238E27FC236}">
                <a16:creationId xmlns:a16="http://schemas.microsoft.com/office/drawing/2014/main" id="{BEE08E10-C7D1-4796-A24D-1F5C86D03BAD}"/>
              </a:ext>
            </a:extLst>
          </p:cNvPr>
          <p:cNvCxnSpPr>
            <a:cxnSpLocks/>
            <a:endCxn id="41" idx="2"/>
          </p:cNvCxnSpPr>
          <p:nvPr/>
        </p:nvCxnSpPr>
        <p:spPr>
          <a:xfrm flipH="1" flipV="1">
            <a:off x="5198823" y="4463943"/>
            <a:ext cx="101535" cy="73028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id="{2C4EBA5F-7E1C-43FC-93CC-FDB3725A4739}"/>
              </a:ext>
            </a:extLst>
          </p:cNvPr>
          <p:cNvCxnSpPr>
            <a:cxnSpLocks/>
            <a:endCxn id="40" idx="2"/>
          </p:cNvCxnSpPr>
          <p:nvPr/>
        </p:nvCxnSpPr>
        <p:spPr>
          <a:xfrm flipV="1">
            <a:off x="5415371" y="4872807"/>
            <a:ext cx="114488" cy="339796"/>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F820862C-85A1-49E2-9F2F-AD198283FC92}"/>
              </a:ext>
            </a:extLst>
          </p:cNvPr>
          <p:cNvCxnSpPr/>
          <p:nvPr/>
        </p:nvCxnSpPr>
        <p:spPr>
          <a:xfrm>
            <a:off x="5188755" y="4777406"/>
            <a:ext cx="139680" cy="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線單箭頭接點 44">
            <a:extLst>
              <a:ext uri="{FF2B5EF4-FFF2-40B4-BE49-F238E27FC236}">
                <a16:creationId xmlns:a16="http://schemas.microsoft.com/office/drawing/2014/main" id="{76F9B372-F0B9-4EB0-A5A1-813B1EFEF2E2}"/>
              </a:ext>
            </a:extLst>
          </p:cNvPr>
          <p:cNvCxnSpPr/>
          <p:nvPr/>
        </p:nvCxnSpPr>
        <p:spPr>
          <a:xfrm>
            <a:off x="3543940" y="4369054"/>
            <a:ext cx="918000" cy="0"/>
          </a:xfrm>
          <a:prstGeom prst="straightConnector1">
            <a:avLst/>
          </a:prstGeom>
          <a:ln>
            <a:solidFill>
              <a:schemeClr val="tx1"/>
            </a:solidFill>
            <a:prstDash val="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AD9B7430-5828-4930-BEA8-C0488B6201C4}"/>
              </a:ext>
            </a:extLst>
          </p:cNvPr>
          <p:cNvCxnSpPr/>
          <p:nvPr/>
        </p:nvCxnSpPr>
        <p:spPr>
          <a:xfrm>
            <a:off x="4854303" y="4347855"/>
            <a:ext cx="139680" cy="0"/>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C2E2E45-A874-48C5-AF60-0A40BDCF35A5}"/>
              </a:ext>
            </a:extLst>
          </p:cNvPr>
          <p:cNvCxnSpPr/>
          <p:nvPr/>
        </p:nvCxnSpPr>
        <p:spPr>
          <a:xfrm>
            <a:off x="3008260" y="4369054"/>
            <a:ext cx="139680" cy="0"/>
          </a:xfrm>
          <a:prstGeom prst="straightConnector1">
            <a:avLst/>
          </a:prstGeom>
          <a:ln>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D80F9717-E366-41F8-A268-6DB55DA797E3}"/>
              </a:ext>
            </a:extLst>
          </p:cNvPr>
          <p:cNvCxnSpPr>
            <a:cxnSpLocks/>
          </p:cNvCxnSpPr>
          <p:nvPr/>
        </p:nvCxnSpPr>
        <p:spPr>
          <a:xfrm flipH="1" flipV="1">
            <a:off x="3039765" y="3992512"/>
            <a:ext cx="110621" cy="6802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5DB220F9-F95E-4B7C-A666-54DD43214CDA}"/>
              </a:ext>
            </a:extLst>
          </p:cNvPr>
          <p:cNvCxnSpPr>
            <a:cxnSpLocks/>
          </p:cNvCxnSpPr>
          <p:nvPr/>
        </p:nvCxnSpPr>
        <p:spPr>
          <a:xfrm flipV="1">
            <a:off x="2806884" y="3992512"/>
            <a:ext cx="226184" cy="26234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graphicFrame>
        <p:nvGraphicFramePr>
          <p:cNvPr id="50" name="內容版面配置區 39">
            <a:extLst>
              <a:ext uri="{FF2B5EF4-FFF2-40B4-BE49-F238E27FC236}">
                <a16:creationId xmlns:a16="http://schemas.microsoft.com/office/drawing/2014/main" id="{C9ADB2BA-04AB-4F69-AEAD-9953279558E5}"/>
              </a:ext>
            </a:extLst>
          </p:cNvPr>
          <p:cNvGraphicFramePr>
            <a:graphicFrameLocks/>
          </p:cNvGraphicFramePr>
          <p:nvPr>
            <p:extLst>
              <p:ext uri="{D42A27DB-BD31-4B8C-83A1-F6EECF244321}">
                <p14:modId xmlns:p14="http://schemas.microsoft.com/office/powerpoint/2010/main" val="2564072074"/>
              </p:ext>
            </p:extLst>
          </p:nvPr>
        </p:nvGraphicFramePr>
        <p:xfrm>
          <a:off x="2970100" y="3524192"/>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bl>
          </a:graphicData>
        </a:graphic>
      </p:graphicFrame>
      <p:cxnSp>
        <p:nvCxnSpPr>
          <p:cNvPr id="51" name="直線單箭頭接點 50">
            <a:extLst>
              <a:ext uri="{FF2B5EF4-FFF2-40B4-BE49-F238E27FC236}">
                <a16:creationId xmlns:a16="http://schemas.microsoft.com/office/drawing/2014/main" id="{F2CA09C2-056C-4198-B834-9C017D0AC9A1}"/>
              </a:ext>
            </a:extLst>
          </p:cNvPr>
          <p:cNvCxnSpPr>
            <a:cxnSpLocks/>
          </p:cNvCxnSpPr>
          <p:nvPr/>
        </p:nvCxnSpPr>
        <p:spPr>
          <a:xfrm flipH="1" flipV="1">
            <a:off x="3565446" y="3984783"/>
            <a:ext cx="110621" cy="6802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2" name="直線單箭頭接點 51">
            <a:extLst>
              <a:ext uri="{FF2B5EF4-FFF2-40B4-BE49-F238E27FC236}">
                <a16:creationId xmlns:a16="http://schemas.microsoft.com/office/drawing/2014/main" id="{0C4FC531-018C-4DE6-AA2A-D32369DBE6B6}"/>
              </a:ext>
            </a:extLst>
          </p:cNvPr>
          <p:cNvCxnSpPr>
            <a:cxnSpLocks/>
          </p:cNvCxnSpPr>
          <p:nvPr/>
        </p:nvCxnSpPr>
        <p:spPr>
          <a:xfrm flipV="1">
            <a:off x="3332565" y="3984783"/>
            <a:ext cx="226184" cy="26234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id="{B58DE019-7617-4458-BC5A-C4FDAAD57DD4}"/>
              </a:ext>
            </a:extLst>
          </p:cNvPr>
          <p:cNvCxnSpPr>
            <a:cxnSpLocks/>
          </p:cNvCxnSpPr>
          <p:nvPr/>
        </p:nvCxnSpPr>
        <p:spPr>
          <a:xfrm flipH="1" flipV="1">
            <a:off x="4868698" y="3977032"/>
            <a:ext cx="110621" cy="6802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B9A257A8-D11C-43FE-ABC9-BC58C13F3563}"/>
              </a:ext>
            </a:extLst>
          </p:cNvPr>
          <p:cNvCxnSpPr>
            <a:cxnSpLocks/>
          </p:cNvCxnSpPr>
          <p:nvPr/>
        </p:nvCxnSpPr>
        <p:spPr>
          <a:xfrm flipV="1">
            <a:off x="4635817" y="3977032"/>
            <a:ext cx="226184" cy="26234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5" name="直線單箭頭接點 54">
            <a:extLst>
              <a:ext uri="{FF2B5EF4-FFF2-40B4-BE49-F238E27FC236}">
                <a16:creationId xmlns:a16="http://schemas.microsoft.com/office/drawing/2014/main" id="{1956A897-81F8-46BA-89F9-A075620EA2A6}"/>
              </a:ext>
            </a:extLst>
          </p:cNvPr>
          <p:cNvCxnSpPr>
            <a:cxnSpLocks/>
          </p:cNvCxnSpPr>
          <p:nvPr/>
        </p:nvCxnSpPr>
        <p:spPr>
          <a:xfrm flipH="1" flipV="1">
            <a:off x="5431650" y="3977032"/>
            <a:ext cx="110621" cy="68022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4D93D674-08D4-4197-843C-C126D993A86D}"/>
              </a:ext>
            </a:extLst>
          </p:cNvPr>
          <p:cNvCxnSpPr>
            <a:cxnSpLocks/>
          </p:cNvCxnSpPr>
          <p:nvPr/>
        </p:nvCxnSpPr>
        <p:spPr>
          <a:xfrm flipV="1">
            <a:off x="5198769" y="3977032"/>
            <a:ext cx="226184" cy="26234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文字方塊 56">
                <a:extLst>
                  <a:ext uri="{FF2B5EF4-FFF2-40B4-BE49-F238E27FC236}">
                    <a16:creationId xmlns:a16="http://schemas.microsoft.com/office/drawing/2014/main" id="{4FF59EEE-579A-4148-A2FF-F44BFCE1C9F2}"/>
                  </a:ext>
                </a:extLst>
              </p:cNvPr>
              <p:cNvSpPr txBox="1"/>
              <p:nvPr/>
            </p:nvSpPr>
            <p:spPr>
              <a:xfrm>
                <a:off x="2594757" y="5412588"/>
                <a:ext cx="44518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100" i="1" smtClean="0">
                              <a:latin typeface="Cambria Math" panose="02040503050406030204" pitchFamily="18" charset="0"/>
                            </a:rPr>
                          </m:ctrlPr>
                        </m:sSubPr>
                        <m:e>
                          <m:r>
                            <a:rPr lang="en-US" altLang="zh-TW" sz="1100" b="0" i="1" smtClean="0">
                              <a:latin typeface="Cambria Math" panose="02040503050406030204" pitchFamily="18" charset="0"/>
                            </a:rPr>
                            <m:t>𝑥</m:t>
                          </m:r>
                        </m:e>
                        <m:sub>
                          <m:r>
                            <a:rPr lang="en-US" altLang="zh-TW" sz="1100" i="1">
                              <a:latin typeface="Cambria Math" panose="02040503050406030204" pitchFamily="18" charset="0"/>
                            </a:rPr>
                            <m:t>1</m:t>
                          </m:r>
                        </m:sub>
                      </m:sSub>
                    </m:oMath>
                  </m:oMathPara>
                </a14:m>
                <a:endParaRPr lang="zh-TW" altLang="en-US" sz="1100" dirty="0"/>
              </a:p>
            </p:txBody>
          </p:sp>
        </mc:Choice>
        <mc:Fallback xmlns="">
          <p:sp>
            <p:nvSpPr>
              <p:cNvPr id="57" name="文字方塊 56">
                <a:extLst>
                  <a:ext uri="{FF2B5EF4-FFF2-40B4-BE49-F238E27FC236}">
                    <a16:creationId xmlns:a16="http://schemas.microsoft.com/office/drawing/2014/main" id="{4FF59EEE-579A-4148-A2FF-F44BFCE1C9F2}"/>
                  </a:ext>
                </a:extLst>
              </p:cNvPr>
              <p:cNvSpPr txBox="1">
                <a:spLocks noRot="1" noChangeAspect="1" noMove="1" noResize="1" noEditPoints="1" noAdjustHandles="1" noChangeArrowheads="1" noChangeShapeType="1" noTextEdit="1"/>
              </p:cNvSpPr>
              <p:nvPr/>
            </p:nvSpPr>
            <p:spPr>
              <a:xfrm>
                <a:off x="2594757" y="5412588"/>
                <a:ext cx="445186" cy="261610"/>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8" name="文字方塊 57">
                <a:extLst>
                  <a:ext uri="{FF2B5EF4-FFF2-40B4-BE49-F238E27FC236}">
                    <a16:creationId xmlns:a16="http://schemas.microsoft.com/office/drawing/2014/main" id="{8AD051C7-3E56-4D2F-8B38-F2F636F0EC22}"/>
                  </a:ext>
                </a:extLst>
              </p:cNvPr>
              <p:cNvSpPr txBox="1"/>
              <p:nvPr/>
            </p:nvSpPr>
            <p:spPr>
              <a:xfrm>
                <a:off x="3172702" y="5412588"/>
                <a:ext cx="44518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100" i="1" smtClean="0">
                              <a:latin typeface="Cambria Math" panose="02040503050406030204" pitchFamily="18" charset="0"/>
                            </a:rPr>
                          </m:ctrlPr>
                        </m:sSubPr>
                        <m:e>
                          <m:r>
                            <a:rPr lang="en-US" altLang="zh-TW" sz="1100" b="0" i="1" smtClean="0">
                              <a:latin typeface="Cambria Math" panose="02040503050406030204" pitchFamily="18" charset="0"/>
                            </a:rPr>
                            <m:t>𝑥</m:t>
                          </m:r>
                        </m:e>
                        <m:sub>
                          <m:r>
                            <a:rPr lang="en-US" altLang="zh-TW" sz="1100" i="1">
                              <a:latin typeface="Cambria Math" panose="02040503050406030204" pitchFamily="18" charset="0"/>
                            </a:rPr>
                            <m:t>2</m:t>
                          </m:r>
                        </m:sub>
                      </m:sSub>
                    </m:oMath>
                  </m:oMathPara>
                </a14:m>
                <a:endParaRPr lang="zh-TW" altLang="en-US" sz="1100" dirty="0"/>
              </a:p>
            </p:txBody>
          </p:sp>
        </mc:Choice>
        <mc:Fallback xmlns="">
          <p:sp>
            <p:nvSpPr>
              <p:cNvPr id="58" name="文字方塊 57">
                <a:extLst>
                  <a:ext uri="{FF2B5EF4-FFF2-40B4-BE49-F238E27FC236}">
                    <a16:creationId xmlns:a16="http://schemas.microsoft.com/office/drawing/2014/main" id="{8AD051C7-3E56-4D2F-8B38-F2F636F0EC22}"/>
                  </a:ext>
                </a:extLst>
              </p:cNvPr>
              <p:cNvSpPr txBox="1">
                <a:spLocks noRot="1" noChangeAspect="1" noMove="1" noResize="1" noEditPoints="1" noAdjustHandles="1" noChangeArrowheads="1" noChangeShapeType="1" noTextEdit="1"/>
              </p:cNvSpPr>
              <p:nvPr/>
            </p:nvSpPr>
            <p:spPr>
              <a:xfrm>
                <a:off x="3172702" y="5412588"/>
                <a:ext cx="445186" cy="261610"/>
              </a:xfrm>
              <a:prstGeom prst="rect">
                <a:avLst/>
              </a:prstGeom>
              <a:blipFill>
                <a:blip r:embed="rId4"/>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9" name="文字方塊 58">
                <a:extLst>
                  <a:ext uri="{FF2B5EF4-FFF2-40B4-BE49-F238E27FC236}">
                    <a16:creationId xmlns:a16="http://schemas.microsoft.com/office/drawing/2014/main" id="{367792E2-E5EC-4874-B93F-C9654FF0E427}"/>
                  </a:ext>
                </a:extLst>
              </p:cNvPr>
              <p:cNvSpPr txBox="1"/>
              <p:nvPr/>
            </p:nvSpPr>
            <p:spPr>
              <a:xfrm>
                <a:off x="4405768" y="5410893"/>
                <a:ext cx="44518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100" i="1" smtClean="0">
                              <a:latin typeface="Cambria Math" panose="02040503050406030204" pitchFamily="18" charset="0"/>
                            </a:rPr>
                          </m:ctrlPr>
                        </m:sSubPr>
                        <m:e>
                          <m:r>
                            <a:rPr lang="en-US" altLang="zh-TW" sz="1100" b="0" i="1" smtClean="0">
                              <a:latin typeface="Cambria Math" panose="02040503050406030204" pitchFamily="18" charset="0"/>
                            </a:rPr>
                            <m:t>𝑥</m:t>
                          </m:r>
                        </m:e>
                        <m:sub>
                          <m:r>
                            <a:rPr lang="en-US" altLang="zh-TW" sz="1100" b="0" i="1" smtClean="0">
                              <a:latin typeface="Cambria Math" panose="02040503050406030204" pitchFamily="18" charset="0"/>
                            </a:rPr>
                            <m:t>𝑛</m:t>
                          </m:r>
                          <m:r>
                            <a:rPr lang="en-US" altLang="zh-TW" sz="1100" i="1">
                              <a:latin typeface="Cambria Math" panose="02040503050406030204" pitchFamily="18" charset="0"/>
                            </a:rPr>
                            <m:t>−1</m:t>
                          </m:r>
                        </m:sub>
                      </m:sSub>
                    </m:oMath>
                  </m:oMathPara>
                </a14:m>
                <a:endParaRPr lang="zh-TW" altLang="en-US" sz="1100" dirty="0"/>
              </a:p>
            </p:txBody>
          </p:sp>
        </mc:Choice>
        <mc:Fallback xmlns="">
          <p:sp>
            <p:nvSpPr>
              <p:cNvPr id="59" name="文字方塊 58">
                <a:extLst>
                  <a:ext uri="{FF2B5EF4-FFF2-40B4-BE49-F238E27FC236}">
                    <a16:creationId xmlns:a16="http://schemas.microsoft.com/office/drawing/2014/main" id="{367792E2-E5EC-4874-B93F-C9654FF0E427}"/>
                  </a:ext>
                </a:extLst>
              </p:cNvPr>
              <p:cNvSpPr txBox="1">
                <a:spLocks noRot="1" noChangeAspect="1" noMove="1" noResize="1" noEditPoints="1" noAdjustHandles="1" noChangeArrowheads="1" noChangeShapeType="1" noTextEdit="1"/>
              </p:cNvSpPr>
              <p:nvPr/>
            </p:nvSpPr>
            <p:spPr>
              <a:xfrm>
                <a:off x="4405768" y="5410893"/>
                <a:ext cx="445186" cy="261610"/>
              </a:xfrm>
              <a:prstGeom prst="rect">
                <a:avLst/>
              </a:prstGeom>
              <a:blipFill>
                <a:blip r:embed="rId5"/>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0" name="文字方塊 59">
                <a:extLst>
                  <a:ext uri="{FF2B5EF4-FFF2-40B4-BE49-F238E27FC236}">
                    <a16:creationId xmlns:a16="http://schemas.microsoft.com/office/drawing/2014/main" id="{04A6068A-7D7E-4BAD-90C9-4BF57D8ABE5A}"/>
                  </a:ext>
                </a:extLst>
              </p:cNvPr>
              <p:cNvSpPr txBox="1"/>
              <p:nvPr/>
            </p:nvSpPr>
            <p:spPr>
              <a:xfrm>
                <a:off x="4986462" y="5411002"/>
                <a:ext cx="44518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TW" sz="1100" i="1" smtClean="0">
                              <a:latin typeface="Cambria Math" panose="02040503050406030204" pitchFamily="18" charset="0"/>
                            </a:rPr>
                          </m:ctrlPr>
                        </m:sSubPr>
                        <m:e>
                          <m:r>
                            <a:rPr lang="en-US" altLang="zh-TW" sz="1100" b="0" i="1" smtClean="0">
                              <a:latin typeface="Cambria Math" panose="02040503050406030204" pitchFamily="18" charset="0"/>
                            </a:rPr>
                            <m:t>𝑥</m:t>
                          </m:r>
                        </m:e>
                        <m:sub>
                          <m:r>
                            <a:rPr lang="en-US" altLang="zh-TW" sz="1100" b="0" i="1" smtClean="0">
                              <a:latin typeface="Cambria Math" panose="02040503050406030204" pitchFamily="18" charset="0"/>
                            </a:rPr>
                            <m:t>𝑛</m:t>
                          </m:r>
                        </m:sub>
                      </m:sSub>
                    </m:oMath>
                  </m:oMathPara>
                </a14:m>
                <a:endParaRPr lang="zh-TW" altLang="en-US" sz="1100" dirty="0"/>
              </a:p>
            </p:txBody>
          </p:sp>
        </mc:Choice>
        <mc:Fallback xmlns="">
          <p:sp>
            <p:nvSpPr>
              <p:cNvPr id="60" name="文字方塊 59">
                <a:extLst>
                  <a:ext uri="{FF2B5EF4-FFF2-40B4-BE49-F238E27FC236}">
                    <a16:creationId xmlns:a16="http://schemas.microsoft.com/office/drawing/2014/main" id="{04A6068A-7D7E-4BAD-90C9-4BF57D8ABE5A}"/>
                  </a:ext>
                </a:extLst>
              </p:cNvPr>
              <p:cNvSpPr txBox="1">
                <a:spLocks noRot="1" noChangeAspect="1" noMove="1" noResize="1" noEditPoints="1" noAdjustHandles="1" noChangeArrowheads="1" noChangeShapeType="1" noTextEdit="1"/>
              </p:cNvSpPr>
              <p:nvPr/>
            </p:nvSpPr>
            <p:spPr>
              <a:xfrm>
                <a:off x="4986462" y="5411002"/>
                <a:ext cx="445186" cy="261610"/>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1" name="文字方塊 60">
                <a:extLst>
                  <a:ext uri="{FF2B5EF4-FFF2-40B4-BE49-F238E27FC236}">
                    <a16:creationId xmlns:a16="http://schemas.microsoft.com/office/drawing/2014/main" id="{AC65D25B-978F-450C-A446-7DBCB0505668}"/>
                  </a:ext>
                </a:extLst>
              </p:cNvPr>
              <p:cNvSpPr txBox="1"/>
              <p:nvPr/>
            </p:nvSpPr>
            <p:spPr>
              <a:xfrm>
                <a:off x="2647373" y="3727762"/>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i="1">
                                  <a:latin typeface="Cambria Math" panose="02040503050406030204" pitchFamily="18" charset="0"/>
                                </a:rPr>
                                <m:t>1</m:t>
                              </m:r>
                            </m:sub>
                          </m:sSub>
                        </m:e>
                      </m:acc>
                    </m:oMath>
                  </m:oMathPara>
                </a14:m>
                <a:endParaRPr lang="zh-TW" altLang="en-US" sz="1100" dirty="0"/>
              </a:p>
            </p:txBody>
          </p:sp>
        </mc:Choice>
        <mc:Fallback xmlns="">
          <p:sp>
            <p:nvSpPr>
              <p:cNvPr id="61" name="文字方塊 60">
                <a:extLst>
                  <a:ext uri="{FF2B5EF4-FFF2-40B4-BE49-F238E27FC236}">
                    <a16:creationId xmlns:a16="http://schemas.microsoft.com/office/drawing/2014/main" id="{AC65D25B-978F-450C-A446-7DBCB0505668}"/>
                  </a:ext>
                </a:extLst>
              </p:cNvPr>
              <p:cNvSpPr txBox="1">
                <a:spLocks noRot="1" noChangeAspect="1" noMove="1" noResize="1" noEditPoints="1" noAdjustHandles="1" noChangeArrowheads="1" noChangeShapeType="1" noTextEdit="1"/>
              </p:cNvSpPr>
              <p:nvPr/>
            </p:nvSpPr>
            <p:spPr>
              <a:xfrm>
                <a:off x="2647373" y="3727762"/>
                <a:ext cx="445186" cy="286682"/>
              </a:xfrm>
              <a:prstGeom prst="rect">
                <a:avLst/>
              </a:prstGeom>
              <a:blipFill>
                <a:blip r:embed="rId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文字方塊 61">
                <a:extLst>
                  <a:ext uri="{FF2B5EF4-FFF2-40B4-BE49-F238E27FC236}">
                    <a16:creationId xmlns:a16="http://schemas.microsoft.com/office/drawing/2014/main" id="{45A78AEB-26AE-412D-979C-6EE0571F705C}"/>
                  </a:ext>
                </a:extLst>
              </p:cNvPr>
              <p:cNvSpPr txBox="1"/>
              <p:nvPr/>
            </p:nvSpPr>
            <p:spPr>
              <a:xfrm>
                <a:off x="2647373" y="3495394"/>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i="1">
                                  <a:latin typeface="Cambria Math" panose="02040503050406030204" pitchFamily="18" charset="0"/>
                                </a:rPr>
                                <m:t>1</m:t>
                              </m:r>
                            </m:sub>
                          </m:sSub>
                        </m:e>
                      </m:acc>
                    </m:oMath>
                  </m:oMathPara>
                </a14:m>
                <a:endParaRPr lang="zh-TW" altLang="en-US" sz="1100" dirty="0"/>
              </a:p>
            </p:txBody>
          </p:sp>
        </mc:Choice>
        <mc:Fallback xmlns="">
          <p:sp>
            <p:nvSpPr>
              <p:cNvPr id="62" name="文字方塊 61">
                <a:extLst>
                  <a:ext uri="{FF2B5EF4-FFF2-40B4-BE49-F238E27FC236}">
                    <a16:creationId xmlns:a16="http://schemas.microsoft.com/office/drawing/2014/main" id="{45A78AEB-26AE-412D-979C-6EE0571F705C}"/>
                  </a:ext>
                </a:extLst>
              </p:cNvPr>
              <p:cNvSpPr txBox="1">
                <a:spLocks noRot="1" noChangeAspect="1" noMove="1" noResize="1" noEditPoints="1" noAdjustHandles="1" noChangeArrowheads="1" noChangeShapeType="1" noTextEdit="1"/>
              </p:cNvSpPr>
              <p:nvPr/>
            </p:nvSpPr>
            <p:spPr>
              <a:xfrm>
                <a:off x="2647373" y="3495394"/>
                <a:ext cx="445186" cy="286682"/>
              </a:xfrm>
              <a:prstGeom prst="rect">
                <a:avLst/>
              </a:prstGeom>
              <a:blipFill>
                <a:blip r:embed="rId8"/>
                <a:stretch>
                  <a:fillRect/>
                </a:stretch>
              </a:blipFill>
            </p:spPr>
            <p:txBody>
              <a:bodyPr/>
              <a:lstStyle/>
              <a:p>
                <a:r>
                  <a:rPr lang="zh-TW" altLang="en-US">
                    <a:noFill/>
                  </a:rPr>
                  <a:t> </a:t>
                </a:r>
              </a:p>
            </p:txBody>
          </p:sp>
        </mc:Fallback>
      </mc:AlternateContent>
      <p:graphicFrame>
        <p:nvGraphicFramePr>
          <p:cNvPr id="63" name="內容版面配置區 39">
            <a:extLst>
              <a:ext uri="{FF2B5EF4-FFF2-40B4-BE49-F238E27FC236}">
                <a16:creationId xmlns:a16="http://schemas.microsoft.com/office/drawing/2014/main" id="{70C7401E-F177-4BFC-ABC2-ED2961DD479D}"/>
              </a:ext>
            </a:extLst>
          </p:cNvPr>
          <p:cNvGraphicFramePr>
            <a:graphicFrameLocks/>
          </p:cNvGraphicFramePr>
          <p:nvPr>
            <p:extLst>
              <p:ext uri="{D42A27DB-BD31-4B8C-83A1-F6EECF244321}">
                <p14:modId xmlns:p14="http://schemas.microsoft.com/office/powerpoint/2010/main" val="570891160"/>
              </p:ext>
            </p:extLst>
          </p:nvPr>
        </p:nvGraphicFramePr>
        <p:xfrm>
          <a:off x="3496778" y="3513201"/>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bl>
          </a:graphicData>
        </a:graphic>
      </p:graphicFrame>
      <mc:AlternateContent xmlns:mc="http://schemas.openxmlformats.org/markup-compatibility/2006" xmlns:a14="http://schemas.microsoft.com/office/drawing/2010/main">
        <mc:Choice Requires="a14">
          <p:sp>
            <p:nvSpPr>
              <p:cNvPr id="64" name="文字方塊 63">
                <a:extLst>
                  <a:ext uri="{FF2B5EF4-FFF2-40B4-BE49-F238E27FC236}">
                    <a16:creationId xmlns:a16="http://schemas.microsoft.com/office/drawing/2014/main" id="{D18F1C9F-1FE1-4DF5-BE99-908771D03398}"/>
                  </a:ext>
                </a:extLst>
              </p:cNvPr>
              <p:cNvSpPr txBox="1"/>
              <p:nvPr/>
            </p:nvSpPr>
            <p:spPr>
              <a:xfrm>
                <a:off x="3174051" y="3716771"/>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i="1">
                                  <a:latin typeface="Cambria Math" panose="02040503050406030204" pitchFamily="18" charset="0"/>
                                </a:rPr>
                                <m:t>2</m:t>
                              </m:r>
                            </m:sub>
                          </m:sSub>
                        </m:e>
                      </m:acc>
                    </m:oMath>
                  </m:oMathPara>
                </a14:m>
                <a:endParaRPr lang="zh-TW" altLang="en-US" sz="1100" dirty="0"/>
              </a:p>
            </p:txBody>
          </p:sp>
        </mc:Choice>
        <mc:Fallback xmlns="">
          <p:sp>
            <p:nvSpPr>
              <p:cNvPr id="64" name="文字方塊 63">
                <a:extLst>
                  <a:ext uri="{FF2B5EF4-FFF2-40B4-BE49-F238E27FC236}">
                    <a16:creationId xmlns:a16="http://schemas.microsoft.com/office/drawing/2014/main" id="{D18F1C9F-1FE1-4DF5-BE99-908771D03398}"/>
                  </a:ext>
                </a:extLst>
              </p:cNvPr>
              <p:cNvSpPr txBox="1">
                <a:spLocks noRot="1" noChangeAspect="1" noMove="1" noResize="1" noEditPoints="1" noAdjustHandles="1" noChangeArrowheads="1" noChangeShapeType="1" noTextEdit="1"/>
              </p:cNvSpPr>
              <p:nvPr/>
            </p:nvSpPr>
            <p:spPr>
              <a:xfrm>
                <a:off x="3174051" y="3716771"/>
                <a:ext cx="445186" cy="286682"/>
              </a:xfrm>
              <a:prstGeom prst="rect">
                <a:avLst/>
              </a:prstGeom>
              <a:blipFill>
                <a:blip r:embed="rId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5" name="文字方塊 64">
                <a:extLst>
                  <a:ext uri="{FF2B5EF4-FFF2-40B4-BE49-F238E27FC236}">
                    <a16:creationId xmlns:a16="http://schemas.microsoft.com/office/drawing/2014/main" id="{FEC61385-A240-472C-AD6C-E2DE4279C823}"/>
                  </a:ext>
                </a:extLst>
              </p:cNvPr>
              <p:cNvSpPr txBox="1"/>
              <p:nvPr/>
            </p:nvSpPr>
            <p:spPr>
              <a:xfrm>
                <a:off x="3174051" y="3484403"/>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i="1">
                                  <a:latin typeface="Cambria Math" panose="02040503050406030204" pitchFamily="18" charset="0"/>
                                </a:rPr>
                                <m:t>2</m:t>
                              </m:r>
                            </m:sub>
                          </m:sSub>
                        </m:e>
                      </m:acc>
                    </m:oMath>
                  </m:oMathPara>
                </a14:m>
                <a:endParaRPr lang="zh-TW" altLang="en-US" sz="1100" dirty="0"/>
              </a:p>
            </p:txBody>
          </p:sp>
        </mc:Choice>
        <mc:Fallback xmlns="">
          <p:sp>
            <p:nvSpPr>
              <p:cNvPr id="65" name="文字方塊 64">
                <a:extLst>
                  <a:ext uri="{FF2B5EF4-FFF2-40B4-BE49-F238E27FC236}">
                    <a16:creationId xmlns:a16="http://schemas.microsoft.com/office/drawing/2014/main" id="{FEC61385-A240-472C-AD6C-E2DE4279C823}"/>
                  </a:ext>
                </a:extLst>
              </p:cNvPr>
              <p:cNvSpPr txBox="1">
                <a:spLocks noRot="1" noChangeAspect="1" noMove="1" noResize="1" noEditPoints="1" noAdjustHandles="1" noChangeArrowheads="1" noChangeShapeType="1" noTextEdit="1"/>
              </p:cNvSpPr>
              <p:nvPr/>
            </p:nvSpPr>
            <p:spPr>
              <a:xfrm>
                <a:off x="3174051" y="3484403"/>
                <a:ext cx="445186" cy="286682"/>
              </a:xfrm>
              <a:prstGeom prst="rect">
                <a:avLst/>
              </a:prstGeom>
              <a:blipFill>
                <a:blip r:embed="rId10"/>
                <a:stretch>
                  <a:fillRect/>
                </a:stretch>
              </a:blipFill>
            </p:spPr>
            <p:txBody>
              <a:bodyPr/>
              <a:lstStyle/>
              <a:p>
                <a:r>
                  <a:rPr lang="zh-TW" altLang="en-US">
                    <a:noFill/>
                  </a:rPr>
                  <a:t> </a:t>
                </a:r>
              </a:p>
            </p:txBody>
          </p:sp>
        </mc:Fallback>
      </mc:AlternateContent>
      <p:graphicFrame>
        <p:nvGraphicFramePr>
          <p:cNvPr id="66" name="內容版面配置區 39">
            <a:extLst>
              <a:ext uri="{FF2B5EF4-FFF2-40B4-BE49-F238E27FC236}">
                <a16:creationId xmlns:a16="http://schemas.microsoft.com/office/drawing/2014/main" id="{BDABB616-72B9-416D-B502-259F45E8E7E3}"/>
              </a:ext>
            </a:extLst>
          </p:cNvPr>
          <p:cNvGraphicFramePr>
            <a:graphicFrameLocks/>
          </p:cNvGraphicFramePr>
          <p:nvPr>
            <p:extLst>
              <p:ext uri="{D42A27DB-BD31-4B8C-83A1-F6EECF244321}">
                <p14:modId xmlns:p14="http://schemas.microsoft.com/office/powerpoint/2010/main" val="1120770322"/>
              </p:ext>
            </p:extLst>
          </p:nvPr>
        </p:nvGraphicFramePr>
        <p:xfrm>
          <a:off x="4803827" y="3506318"/>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bl>
          </a:graphicData>
        </a:graphic>
      </p:graphicFrame>
      <mc:AlternateContent xmlns:mc="http://schemas.openxmlformats.org/markup-compatibility/2006" xmlns:a14="http://schemas.microsoft.com/office/drawing/2010/main">
        <mc:Choice Requires="a14">
          <p:sp>
            <p:nvSpPr>
              <p:cNvPr id="67" name="文字方塊 66">
                <a:extLst>
                  <a:ext uri="{FF2B5EF4-FFF2-40B4-BE49-F238E27FC236}">
                    <a16:creationId xmlns:a16="http://schemas.microsoft.com/office/drawing/2014/main" id="{702ECFAA-2A82-4B0D-89BE-3ABE6F96CE31}"/>
                  </a:ext>
                </a:extLst>
              </p:cNvPr>
              <p:cNvSpPr txBox="1"/>
              <p:nvPr/>
            </p:nvSpPr>
            <p:spPr>
              <a:xfrm>
                <a:off x="4390606" y="3709888"/>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smtClean="0">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b="0" i="1" smtClean="0">
                                  <a:latin typeface="Cambria Math" panose="02040503050406030204" pitchFamily="18" charset="0"/>
                                </a:rPr>
                                <m:t>𝑛</m:t>
                              </m:r>
                              <m:r>
                                <a:rPr lang="en-US" altLang="zh-TW" sz="1100" i="1">
                                  <a:latin typeface="Cambria Math" panose="02040503050406030204" pitchFamily="18" charset="0"/>
                                </a:rPr>
                                <m:t>−1</m:t>
                              </m:r>
                            </m:sub>
                          </m:sSub>
                        </m:e>
                      </m:acc>
                    </m:oMath>
                  </m:oMathPara>
                </a14:m>
                <a:endParaRPr lang="zh-TW" altLang="en-US" sz="1100" dirty="0"/>
              </a:p>
            </p:txBody>
          </p:sp>
        </mc:Choice>
        <mc:Fallback xmlns="">
          <p:sp>
            <p:nvSpPr>
              <p:cNvPr id="67" name="文字方塊 66">
                <a:extLst>
                  <a:ext uri="{FF2B5EF4-FFF2-40B4-BE49-F238E27FC236}">
                    <a16:creationId xmlns:a16="http://schemas.microsoft.com/office/drawing/2014/main" id="{702ECFAA-2A82-4B0D-89BE-3ABE6F96CE31}"/>
                  </a:ext>
                </a:extLst>
              </p:cNvPr>
              <p:cNvSpPr txBox="1">
                <a:spLocks noRot="1" noChangeAspect="1" noMove="1" noResize="1" noEditPoints="1" noAdjustHandles="1" noChangeArrowheads="1" noChangeShapeType="1" noTextEdit="1"/>
              </p:cNvSpPr>
              <p:nvPr/>
            </p:nvSpPr>
            <p:spPr>
              <a:xfrm>
                <a:off x="4390606" y="3709888"/>
                <a:ext cx="445186" cy="286682"/>
              </a:xfrm>
              <a:prstGeom prst="rect">
                <a:avLst/>
              </a:prstGeom>
              <a:blipFill>
                <a:blip r:embed="rId11"/>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8" name="文字方塊 67">
                <a:extLst>
                  <a:ext uri="{FF2B5EF4-FFF2-40B4-BE49-F238E27FC236}">
                    <a16:creationId xmlns:a16="http://schemas.microsoft.com/office/drawing/2014/main" id="{9D41E652-7437-4A5A-8A0B-E3AB490195C4}"/>
                  </a:ext>
                </a:extLst>
              </p:cNvPr>
              <p:cNvSpPr txBox="1"/>
              <p:nvPr/>
            </p:nvSpPr>
            <p:spPr>
              <a:xfrm>
                <a:off x="4390606" y="3477520"/>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smtClean="0">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b="0" i="1" smtClean="0">
                                  <a:latin typeface="Cambria Math" panose="02040503050406030204" pitchFamily="18" charset="0"/>
                                </a:rPr>
                                <m:t>𝑛</m:t>
                              </m:r>
                              <m:r>
                                <a:rPr lang="en-US" altLang="zh-TW" sz="1100" i="1">
                                  <a:latin typeface="Cambria Math" panose="02040503050406030204" pitchFamily="18" charset="0"/>
                                </a:rPr>
                                <m:t>−1</m:t>
                              </m:r>
                            </m:sub>
                          </m:sSub>
                        </m:e>
                      </m:acc>
                    </m:oMath>
                  </m:oMathPara>
                </a14:m>
                <a:endParaRPr lang="zh-TW" altLang="en-US" sz="1100" dirty="0"/>
              </a:p>
            </p:txBody>
          </p:sp>
        </mc:Choice>
        <mc:Fallback xmlns="">
          <p:sp>
            <p:nvSpPr>
              <p:cNvPr id="68" name="文字方塊 67">
                <a:extLst>
                  <a:ext uri="{FF2B5EF4-FFF2-40B4-BE49-F238E27FC236}">
                    <a16:creationId xmlns:a16="http://schemas.microsoft.com/office/drawing/2014/main" id="{9D41E652-7437-4A5A-8A0B-E3AB490195C4}"/>
                  </a:ext>
                </a:extLst>
              </p:cNvPr>
              <p:cNvSpPr txBox="1">
                <a:spLocks noRot="1" noChangeAspect="1" noMove="1" noResize="1" noEditPoints="1" noAdjustHandles="1" noChangeArrowheads="1" noChangeShapeType="1" noTextEdit="1"/>
              </p:cNvSpPr>
              <p:nvPr/>
            </p:nvSpPr>
            <p:spPr>
              <a:xfrm>
                <a:off x="4390606" y="3477520"/>
                <a:ext cx="445186" cy="286682"/>
              </a:xfrm>
              <a:prstGeom prst="rect">
                <a:avLst/>
              </a:prstGeom>
              <a:blipFill>
                <a:blip r:embed="rId12"/>
                <a:stretch>
                  <a:fillRect/>
                </a:stretch>
              </a:blipFill>
            </p:spPr>
            <p:txBody>
              <a:bodyPr/>
              <a:lstStyle/>
              <a:p>
                <a:r>
                  <a:rPr lang="zh-TW" altLang="en-US">
                    <a:noFill/>
                  </a:rPr>
                  <a:t> </a:t>
                </a:r>
              </a:p>
            </p:txBody>
          </p:sp>
        </mc:Fallback>
      </mc:AlternateContent>
      <p:graphicFrame>
        <p:nvGraphicFramePr>
          <p:cNvPr id="69" name="內容版面配置區 39">
            <a:extLst>
              <a:ext uri="{FF2B5EF4-FFF2-40B4-BE49-F238E27FC236}">
                <a16:creationId xmlns:a16="http://schemas.microsoft.com/office/drawing/2014/main" id="{350AA29D-8B94-4DCE-985F-617312197617}"/>
              </a:ext>
            </a:extLst>
          </p:cNvPr>
          <p:cNvGraphicFramePr>
            <a:graphicFrameLocks/>
          </p:cNvGraphicFramePr>
          <p:nvPr>
            <p:extLst>
              <p:ext uri="{D42A27DB-BD31-4B8C-83A1-F6EECF244321}">
                <p14:modId xmlns:p14="http://schemas.microsoft.com/office/powerpoint/2010/main" val="4221147409"/>
              </p:ext>
            </p:extLst>
          </p:nvPr>
        </p:nvGraphicFramePr>
        <p:xfrm>
          <a:off x="5374454" y="3505331"/>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684214911"/>
                  </a:ext>
                </a:extLst>
              </a:tr>
            </a:tbl>
          </a:graphicData>
        </a:graphic>
      </p:graphicFrame>
      <mc:AlternateContent xmlns:mc="http://schemas.openxmlformats.org/markup-compatibility/2006" xmlns:a14="http://schemas.microsoft.com/office/drawing/2010/main">
        <mc:Choice Requires="a14">
          <p:sp>
            <p:nvSpPr>
              <p:cNvPr id="70" name="文字方塊 69">
                <a:extLst>
                  <a:ext uri="{FF2B5EF4-FFF2-40B4-BE49-F238E27FC236}">
                    <a16:creationId xmlns:a16="http://schemas.microsoft.com/office/drawing/2014/main" id="{72998FB7-89FE-4210-82B8-E059A74995C3}"/>
                  </a:ext>
                </a:extLst>
              </p:cNvPr>
              <p:cNvSpPr txBox="1"/>
              <p:nvPr/>
            </p:nvSpPr>
            <p:spPr>
              <a:xfrm>
                <a:off x="5046963" y="3708901"/>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smtClean="0">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b="0" i="1" smtClean="0">
                                  <a:latin typeface="Cambria Math" panose="02040503050406030204" pitchFamily="18" charset="0"/>
                                </a:rPr>
                                <m:t>𝑛</m:t>
                              </m:r>
                            </m:sub>
                          </m:sSub>
                        </m:e>
                      </m:acc>
                    </m:oMath>
                  </m:oMathPara>
                </a14:m>
                <a:endParaRPr lang="zh-TW" altLang="en-US" sz="1100" dirty="0"/>
              </a:p>
            </p:txBody>
          </p:sp>
        </mc:Choice>
        <mc:Fallback xmlns="">
          <p:sp>
            <p:nvSpPr>
              <p:cNvPr id="70" name="文字方塊 69">
                <a:extLst>
                  <a:ext uri="{FF2B5EF4-FFF2-40B4-BE49-F238E27FC236}">
                    <a16:creationId xmlns:a16="http://schemas.microsoft.com/office/drawing/2014/main" id="{72998FB7-89FE-4210-82B8-E059A74995C3}"/>
                  </a:ext>
                </a:extLst>
              </p:cNvPr>
              <p:cNvSpPr txBox="1">
                <a:spLocks noRot="1" noChangeAspect="1" noMove="1" noResize="1" noEditPoints="1" noAdjustHandles="1" noChangeArrowheads="1" noChangeShapeType="1" noTextEdit="1"/>
              </p:cNvSpPr>
              <p:nvPr/>
            </p:nvSpPr>
            <p:spPr>
              <a:xfrm>
                <a:off x="5046963" y="3708901"/>
                <a:ext cx="445186" cy="286682"/>
              </a:xfrm>
              <a:prstGeom prst="rect">
                <a:avLst/>
              </a:prstGeom>
              <a:blipFill>
                <a:blip r:embed="rId1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1" name="文字方塊 70">
                <a:extLst>
                  <a:ext uri="{FF2B5EF4-FFF2-40B4-BE49-F238E27FC236}">
                    <a16:creationId xmlns:a16="http://schemas.microsoft.com/office/drawing/2014/main" id="{8029540F-9631-4180-B59F-A95F9D65FB31}"/>
                  </a:ext>
                </a:extLst>
              </p:cNvPr>
              <p:cNvSpPr txBox="1"/>
              <p:nvPr/>
            </p:nvSpPr>
            <p:spPr>
              <a:xfrm>
                <a:off x="5046963" y="3476533"/>
                <a:ext cx="445186" cy="2866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zh-TW" altLang="en-US" sz="1100" i="1" smtClean="0">
                              <a:latin typeface="Cambria Math" panose="02040503050406030204" pitchFamily="18" charset="0"/>
                            </a:rPr>
                          </m:ctrlPr>
                        </m:accPr>
                        <m:e>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h</m:t>
                              </m:r>
                            </m:e>
                            <m:sub>
                              <m:r>
                                <a:rPr lang="en-US" altLang="zh-TW" sz="1100" b="0" i="1" smtClean="0">
                                  <a:latin typeface="Cambria Math" panose="02040503050406030204" pitchFamily="18" charset="0"/>
                                </a:rPr>
                                <m:t>𝑛</m:t>
                              </m:r>
                            </m:sub>
                          </m:sSub>
                        </m:e>
                      </m:acc>
                    </m:oMath>
                  </m:oMathPara>
                </a14:m>
                <a:endParaRPr lang="zh-TW" altLang="en-US" sz="1100" dirty="0"/>
              </a:p>
            </p:txBody>
          </p:sp>
        </mc:Choice>
        <mc:Fallback xmlns="">
          <p:sp>
            <p:nvSpPr>
              <p:cNvPr id="71" name="文字方塊 70">
                <a:extLst>
                  <a:ext uri="{FF2B5EF4-FFF2-40B4-BE49-F238E27FC236}">
                    <a16:creationId xmlns:a16="http://schemas.microsoft.com/office/drawing/2014/main" id="{8029540F-9631-4180-B59F-A95F9D65FB31}"/>
                  </a:ext>
                </a:extLst>
              </p:cNvPr>
              <p:cNvSpPr txBox="1">
                <a:spLocks noRot="1" noChangeAspect="1" noMove="1" noResize="1" noEditPoints="1" noAdjustHandles="1" noChangeArrowheads="1" noChangeShapeType="1" noTextEdit="1"/>
              </p:cNvSpPr>
              <p:nvPr/>
            </p:nvSpPr>
            <p:spPr>
              <a:xfrm>
                <a:off x="5046963" y="3476533"/>
                <a:ext cx="445186" cy="286682"/>
              </a:xfrm>
              <a:prstGeom prst="rect">
                <a:avLst/>
              </a:prstGeom>
              <a:blipFill>
                <a:blip r:embed="rId14"/>
                <a:stretch>
                  <a:fillRect/>
                </a:stretch>
              </a:blipFill>
            </p:spPr>
            <p:txBody>
              <a:bodyPr/>
              <a:lstStyle/>
              <a:p>
                <a:r>
                  <a:rPr lang="zh-TW" altLang="en-US">
                    <a:noFill/>
                  </a:rPr>
                  <a:t> </a:t>
                </a:r>
              </a:p>
            </p:txBody>
          </p:sp>
        </mc:Fallback>
      </mc:AlternateContent>
      <p:sp>
        <p:nvSpPr>
          <p:cNvPr id="72" name="文字方塊 71">
            <a:extLst>
              <a:ext uri="{FF2B5EF4-FFF2-40B4-BE49-F238E27FC236}">
                <a16:creationId xmlns:a16="http://schemas.microsoft.com/office/drawing/2014/main" id="{E5676E05-7214-4B56-BBD4-36DA2E7BA23E}"/>
              </a:ext>
            </a:extLst>
          </p:cNvPr>
          <p:cNvSpPr txBox="1"/>
          <p:nvPr/>
        </p:nvSpPr>
        <p:spPr>
          <a:xfrm>
            <a:off x="1190932" y="3012457"/>
            <a:ext cx="1510260" cy="307777"/>
          </a:xfrm>
          <a:prstGeom prst="rect">
            <a:avLst/>
          </a:prstGeom>
          <a:noFill/>
        </p:spPr>
        <p:txBody>
          <a:bodyPr wrap="square" rtlCol="0">
            <a:spAutoFit/>
          </a:bodyPr>
          <a:lstStyle/>
          <a:p>
            <a:pPr algn="ctr"/>
            <a:r>
              <a:rPr lang="en-US" altLang="zh-TW" sz="1400" b="1" dirty="0"/>
              <a:t>Attention layer</a:t>
            </a:r>
            <a:endParaRPr lang="zh-TW" altLang="en-US" sz="1400" b="1" dirty="0"/>
          </a:p>
        </p:txBody>
      </p:sp>
      <mc:AlternateContent xmlns:mc="http://schemas.openxmlformats.org/markup-compatibility/2006" xmlns:a14="http://schemas.microsoft.com/office/drawing/2010/main">
        <mc:Choice Requires="a14">
          <p:sp>
            <p:nvSpPr>
              <p:cNvPr id="73" name="文字方塊 72">
                <a:extLst>
                  <a:ext uri="{FF2B5EF4-FFF2-40B4-BE49-F238E27FC236}">
                    <a16:creationId xmlns:a16="http://schemas.microsoft.com/office/drawing/2014/main" id="{CF6A0716-B598-48F7-B3B2-714002130B09}"/>
                  </a:ext>
                </a:extLst>
              </p:cNvPr>
              <p:cNvSpPr txBox="1"/>
              <p:nvPr/>
            </p:nvSpPr>
            <p:spPr>
              <a:xfrm>
                <a:off x="6726360" y="3645984"/>
                <a:ext cx="2224269" cy="369653"/>
              </a:xfrm>
              <a:prstGeom prst="rect">
                <a:avLst/>
              </a:prstGeom>
              <a:noFill/>
            </p:spPr>
            <p:txBody>
              <a:bodyPr wrap="square" rtlCol="0">
                <a:spAutoFit/>
              </a:bodyPr>
              <a:lstStyle/>
              <a:p>
                <a:r>
                  <a:rPr lang="en-US" altLang="zh-TW" sz="1200" dirty="0"/>
                  <a:t>{</a:t>
                </a:r>
                <a14:m>
                  <m:oMath xmlns:m="http://schemas.openxmlformats.org/officeDocument/2006/math">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h</m:t>
                        </m:r>
                      </m:e>
                      <m:sub>
                        <m:r>
                          <a:rPr lang="en-US" altLang="zh-TW" sz="1200" b="0" i="1" smtClean="0">
                            <a:latin typeface="Cambria Math" panose="02040503050406030204" pitchFamily="18" charset="0"/>
                          </a:rPr>
                          <m:t>𝑡</m:t>
                        </m:r>
                      </m:sub>
                    </m:sSub>
                  </m:oMath>
                </a14:m>
                <a:r>
                  <a:rPr lang="en-US" altLang="zh-TW" sz="1200" dirty="0"/>
                  <a:t>}</a:t>
                </a:r>
                <a14:m>
                  <m:oMath xmlns:m="http://schemas.openxmlformats.org/officeDocument/2006/math">
                    <m:m>
                      <m:mPr>
                        <m:mcs>
                          <m:mc>
                            <m:mcPr>
                              <m:count m:val="1"/>
                              <m:mcJc m:val="center"/>
                            </m:mcPr>
                          </m:mc>
                        </m:mcs>
                        <m:ctrlPr>
                          <a:rPr lang="en-US" altLang="zh-TW" sz="1200" i="1" dirty="0" smtClean="0">
                            <a:latin typeface="Cambria Math" panose="02040503050406030204" pitchFamily="18" charset="0"/>
                          </a:rPr>
                        </m:ctrlPr>
                      </m:mPr>
                      <m:mr>
                        <m:e>
                          <m:r>
                            <m:rPr>
                              <m:brk m:alnAt="7"/>
                            </m:rPr>
                            <a:rPr lang="en-US" altLang="zh-TW" sz="1200" b="0" i="1" dirty="0" smtClean="0">
                              <a:latin typeface="Cambria Math" panose="02040503050406030204" pitchFamily="18" charset="0"/>
                            </a:rPr>
                            <m:t>𝑛</m:t>
                          </m:r>
                          <m:r>
                            <a:rPr lang="en-US" altLang="zh-TW" sz="1200" b="0" i="1" dirty="0" smtClean="0">
                              <a:latin typeface="Cambria Math" panose="02040503050406030204" pitchFamily="18" charset="0"/>
                            </a:rPr>
                            <m:t>       </m:t>
                          </m:r>
                        </m:e>
                      </m:mr>
                      <m:mr>
                        <m:e>
                          <m:r>
                            <a:rPr lang="en-US" altLang="zh-TW" sz="1200" b="0" i="1" dirty="0" smtClean="0">
                              <a:latin typeface="Cambria Math" panose="02040503050406030204" pitchFamily="18" charset="0"/>
                            </a:rPr>
                            <m:t>𝑡</m:t>
                          </m:r>
                          <m:r>
                            <a:rPr lang="en-US" altLang="zh-TW" sz="1200" b="0" i="1" dirty="0" smtClean="0">
                              <a:latin typeface="Cambria Math" panose="02040503050406030204" pitchFamily="18" charset="0"/>
                            </a:rPr>
                            <m:t>=1</m:t>
                          </m:r>
                        </m:e>
                      </m:mr>
                    </m:m>
                  </m:oMath>
                </a14:m>
                <a:r>
                  <a:rPr lang="en-US" altLang="zh-TW" sz="1200" dirty="0"/>
                  <a:t>= </a:t>
                </a:r>
                <a:r>
                  <a:rPr lang="en-US" altLang="zh-TW" sz="1200" dirty="0">
                    <a:solidFill>
                      <a:srgbClr val="7030A0"/>
                    </a:solidFill>
                  </a:rPr>
                  <a:t>BiLSTM(</a:t>
                </a:r>
                <a:r>
                  <a:rPr lang="en-US" altLang="zh-TW" sz="1200" dirty="0"/>
                  <a:t>{</a:t>
                </a:r>
                <a14:m>
                  <m:oMath xmlns:m="http://schemas.openxmlformats.org/officeDocument/2006/math">
                    <m:sSub>
                      <m:sSubPr>
                        <m:ctrlPr>
                          <a:rPr lang="en-US" altLang="zh-TW" sz="1200" i="1">
                            <a:latin typeface="Cambria Math" panose="02040503050406030204" pitchFamily="18" charset="0"/>
                          </a:rPr>
                        </m:ctrlPr>
                      </m:sSubPr>
                      <m:e>
                        <m:r>
                          <a:rPr lang="en-US" altLang="zh-TW" sz="1200" b="0" i="1" smtClean="0">
                            <a:latin typeface="Cambria Math" panose="02040503050406030204" pitchFamily="18" charset="0"/>
                          </a:rPr>
                          <m:t>𝑥</m:t>
                        </m:r>
                      </m:e>
                      <m:sub>
                        <m:r>
                          <a:rPr lang="en-US" altLang="zh-TW" sz="1200" i="1">
                            <a:latin typeface="Cambria Math" panose="02040503050406030204" pitchFamily="18" charset="0"/>
                          </a:rPr>
                          <m:t>𝑡</m:t>
                        </m:r>
                      </m:sub>
                    </m:sSub>
                  </m:oMath>
                </a14:m>
                <a:r>
                  <a:rPr lang="en-US" altLang="zh-TW" sz="1200" dirty="0"/>
                  <a:t>}</a:t>
                </a:r>
                <a14:m>
                  <m:oMath xmlns:m="http://schemas.openxmlformats.org/officeDocument/2006/math">
                    <m:m>
                      <m:mPr>
                        <m:mcs>
                          <m:mc>
                            <m:mcPr>
                              <m:count m:val="1"/>
                              <m:mcJc m:val="center"/>
                            </m:mcPr>
                          </m:mc>
                        </m:mcs>
                        <m:ctrlPr>
                          <a:rPr lang="en-US" altLang="zh-TW" sz="1200" i="1" dirty="0">
                            <a:latin typeface="Cambria Math" panose="02040503050406030204" pitchFamily="18" charset="0"/>
                          </a:rPr>
                        </m:ctrlPr>
                      </m:mPr>
                      <m:mr>
                        <m:e>
                          <m:r>
                            <m:rPr>
                              <m:brk m:alnAt="7"/>
                            </m:rPr>
                            <a:rPr lang="en-US" altLang="zh-TW" sz="1200" i="1" dirty="0">
                              <a:latin typeface="Cambria Math" panose="02040503050406030204" pitchFamily="18" charset="0"/>
                            </a:rPr>
                            <m:t>𝑛</m:t>
                          </m:r>
                          <m:r>
                            <a:rPr lang="en-US" altLang="zh-TW" sz="1200" i="1" dirty="0">
                              <a:latin typeface="Cambria Math" panose="02040503050406030204" pitchFamily="18" charset="0"/>
                            </a:rPr>
                            <m:t>       </m:t>
                          </m:r>
                        </m:e>
                      </m:mr>
                      <m:mr>
                        <m:e>
                          <m:r>
                            <a:rPr lang="en-US" altLang="zh-TW" sz="1200" i="1" dirty="0">
                              <a:latin typeface="Cambria Math" panose="02040503050406030204" pitchFamily="18" charset="0"/>
                            </a:rPr>
                            <m:t>𝑡</m:t>
                          </m:r>
                          <m:r>
                            <a:rPr lang="en-US" altLang="zh-TW" sz="1200" i="1" dirty="0">
                              <a:latin typeface="Cambria Math" panose="02040503050406030204" pitchFamily="18" charset="0"/>
                            </a:rPr>
                            <m:t>=1</m:t>
                          </m:r>
                        </m:e>
                      </m:mr>
                    </m:m>
                  </m:oMath>
                </a14:m>
                <a:r>
                  <a:rPr lang="en-US" altLang="zh-TW" sz="1200" dirty="0">
                    <a:solidFill>
                      <a:srgbClr val="7030A0"/>
                    </a:solidFill>
                  </a:rPr>
                  <a:t>)</a:t>
                </a:r>
                <a:endParaRPr lang="zh-TW" altLang="en-US" sz="1200" dirty="0">
                  <a:solidFill>
                    <a:srgbClr val="7030A0"/>
                  </a:solidFill>
                </a:endParaRPr>
              </a:p>
            </p:txBody>
          </p:sp>
        </mc:Choice>
        <mc:Fallback xmlns="">
          <p:sp>
            <p:nvSpPr>
              <p:cNvPr id="73" name="文字方塊 72">
                <a:extLst>
                  <a:ext uri="{FF2B5EF4-FFF2-40B4-BE49-F238E27FC236}">
                    <a16:creationId xmlns:a16="http://schemas.microsoft.com/office/drawing/2014/main" id="{CF6A0716-B598-48F7-B3B2-714002130B09}"/>
                  </a:ext>
                </a:extLst>
              </p:cNvPr>
              <p:cNvSpPr txBox="1">
                <a:spLocks noRot="1" noChangeAspect="1" noMove="1" noResize="1" noEditPoints="1" noAdjustHandles="1" noChangeArrowheads="1" noChangeShapeType="1" noTextEdit="1"/>
              </p:cNvSpPr>
              <p:nvPr/>
            </p:nvSpPr>
            <p:spPr>
              <a:xfrm>
                <a:off x="6726360" y="3645984"/>
                <a:ext cx="2224269" cy="369653"/>
              </a:xfrm>
              <a:prstGeom prst="rect">
                <a:avLst/>
              </a:prstGeom>
              <a:blipFill>
                <a:blip r:embed="rId15"/>
                <a:stretch>
                  <a:fillRect r="-2466" b="-163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4" name="文字方塊 73">
                <a:extLst>
                  <a:ext uri="{FF2B5EF4-FFF2-40B4-BE49-F238E27FC236}">
                    <a16:creationId xmlns:a16="http://schemas.microsoft.com/office/drawing/2014/main" id="{0ACB6565-8482-40FC-BA02-A7B91BEC9AE3}"/>
                  </a:ext>
                </a:extLst>
              </p:cNvPr>
              <p:cNvSpPr txBox="1"/>
              <p:nvPr/>
            </p:nvSpPr>
            <p:spPr>
              <a:xfrm>
                <a:off x="6725341" y="2571212"/>
                <a:ext cx="1921320" cy="440442"/>
              </a:xfrm>
              <a:prstGeom prst="rect">
                <a:avLst/>
              </a:prstGeom>
              <a:noFill/>
            </p:spPr>
            <p:txBody>
              <a:bodyPr wrap="square" rtlCol="0">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i="1">
                            <a:latin typeface="Cambria Math" panose="02040503050406030204" pitchFamily="18" charset="0"/>
                          </a:rPr>
                          <m:t>𝑡</m:t>
                        </m:r>
                      </m:sub>
                    </m:sSub>
                  </m:oMath>
                </a14:m>
                <a:r>
                  <a:rPr lang="en-US" altLang="zh-TW" sz="1200" dirty="0"/>
                  <a:t> = </a:t>
                </a:r>
                <a14:m>
                  <m:oMath xmlns:m="http://schemas.openxmlformats.org/officeDocument/2006/math">
                    <m:f>
                      <m:fPr>
                        <m:ctrlPr>
                          <a:rPr lang="en-US" altLang="zh-TW" sz="1200" i="1">
                            <a:solidFill>
                              <a:srgbClr val="FF0000"/>
                            </a:solidFill>
                            <a:latin typeface="Cambria Math" panose="02040503050406030204" pitchFamily="18" charset="0"/>
                          </a:rPr>
                        </m:ctrlPr>
                      </m:fPr>
                      <m:num>
                        <m:r>
                          <m:rPr>
                            <m:sty m:val="p"/>
                          </m:rPr>
                          <a:rPr lang="en-US" altLang="zh-TW" sz="1200">
                            <a:solidFill>
                              <a:srgbClr val="FF0000"/>
                            </a:solidFill>
                            <a:latin typeface="Cambria Math" panose="02040503050406030204" pitchFamily="18" charset="0"/>
                          </a:rPr>
                          <m:t>exp</m:t>
                        </m:r>
                        <m:r>
                          <a:rPr lang="en-US" altLang="zh-TW" sz="1200">
                            <a:solidFill>
                              <a:srgbClr val="FF0000"/>
                            </a:solidFill>
                            <a:latin typeface="Cambria Math" panose="02040503050406030204" pitchFamily="18" charset="0"/>
                          </a:rPr>
                          <m:t>⁡(</m:t>
                        </m:r>
                        <m:sSup>
                          <m:sSupPr>
                            <m:ctrlPr>
                              <a:rPr lang="en-US" altLang="zh-TW" sz="1200" i="1">
                                <a:solidFill>
                                  <a:srgbClr val="00B050"/>
                                </a:solidFill>
                                <a:latin typeface="Cambria Math" panose="02040503050406030204" pitchFamily="18" charset="0"/>
                              </a:rPr>
                            </m:ctrlPr>
                          </m:sSupPr>
                          <m:e>
                            <m:r>
                              <a:rPr lang="en-US" altLang="zh-TW" sz="1200">
                                <a:solidFill>
                                  <a:srgbClr val="00B050"/>
                                </a:solidFill>
                                <a:latin typeface="Cambria Math" panose="02040503050406030204" pitchFamily="18" charset="0"/>
                              </a:rPr>
                              <m:t>𝑣</m:t>
                            </m:r>
                          </m:e>
                          <m:sup>
                            <m:r>
                              <a:rPr lang="en-US" altLang="zh-TW" sz="1200">
                                <a:solidFill>
                                  <a:srgbClr val="00B050"/>
                                </a:solidFill>
                                <a:latin typeface="Cambria Math" panose="02040503050406030204" pitchFamily="18" charset="0"/>
                              </a:rPr>
                              <m:t>𝑇</m:t>
                            </m:r>
                          </m:sup>
                        </m:sSup>
                        <m:r>
                          <m:rPr>
                            <m:sty m:val="p"/>
                          </m:rPr>
                          <a:rPr lang="en-US" altLang="zh-TW" sz="1200">
                            <a:solidFill>
                              <a:srgbClr val="FF0000"/>
                            </a:solidFill>
                            <a:latin typeface="Cambria Math" panose="02040503050406030204" pitchFamily="18" charset="0"/>
                          </a:rPr>
                          <m:t>tanh</m:t>
                        </m:r>
                        <m:r>
                          <a:rPr lang="en-US" altLang="zh-TW" sz="1200">
                            <a:solidFill>
                              <a:srgbClr val="FF0000"/>
                            </a:solidFill>
                            <a:latin typeface="Cambria Math" panose="02040503050406030204" pitchFamily="18" charset="0"/>
                          </a:rPr>
                          <m:t>⁡(</m:t>
                        </m:r>
                        <m:r>
                          <a:rPr lang="en-US" altLang="zh-TW" sz="1200">
                            <a:solidFill>
                              <a:srgbClr val="00B050"/>
                            </a:solidFill>
                            <a:latin typeface="Cambria Math" panose="02040503050406030204" pitchFamily="18" charset="0"/>
                          </a:rPr>
                          <m:t>𝐴</m:t>
                        </m:r>
                        <m:sSub>
                          <m:sSubPr>
                            <m:ctrlPr>
                              <a:rPr lang="en-US" altLang="zh-TW" sz="1200" i="1">
                                <a:solidFill>
                                  <a:srgbClr val="FF0000"/>
                                </a:solidFill>
                                <a:latin typeface="Cambria Math" panose="02040503050406030204" pitchFamily="18" charset="0"/>
                              </a:rPr>
                            </m:ctrlPr>
                          </m:sSubPr>
                          <m:e>
                            <m:r>
                              <a:rPr lang="en-US" altLang="zh-TW" sz="1200">
                                <a:solidFill>
                                  <a:srgbClr val="FF0000"/>
                                </a:solidFill>
                                <a:latin typeface="Cambria Math" panose="02040503050406030204" pitchFamily="18" charset="0"/>
                              </a:rPr>
                              <m:t>h</m:t>
                            </m:r>
                          </m:e>
                          <m:sub>
                            <m:r>
                              <a:rPr lang="en-US" altLang="zh-TW" sz="1200">
                                <a:solidFill>
                                  <a:srgbClr val="FF0000"/>
                                </a:solidFill>
                                <a:latin typeface="Cambria Math" panose="02040503050406030204" pitchFamily="18" charset="0"/>
                              </a:rPr>
                              <m:t>𝑡</m:t>
                            </m:r>
                          </m:sub>
                        </m:sSub>
                        <m:r>
                          <a:rPr lang="en-US" altLang="zh-TW" sz="1200">
                            <a:solidFill>
                              <a:srgbClr val="FF0000"/>
                            </a:solidFill>
                            <a:latin typeface="Cambria Math" panose="02040503050406030204" pitchFamily="18" charset="0"/>
                          </a:rPr>
                          <m:t>))</m:t>
                        </m:r>
                      </m:num>
                      <m:den>
                        <m:nary>
                          <m:naryPr>
                            <m:chr m:val="∑"/>
                            <m:ctrlPr>
                              <a:rPr lang="en-US" altLang="zh-TW" sz="1200" i="1">
                                <a:solidFill>
                                  <a:srgbClr val="FF0000"/>
                                </a:solidFill>
                                <a:latin typeface="Cambria Math" panose="02040503050406030204" pitchFamily="18" charset="0"/>
                              </a:rPr>
                            </m:ctrlPr>
                          </m:naryPr>
                          <m:sub>
                            <m:sSup>
                              <m:sSupPr>
                                <m:ctrlPr>
                                  <a:rPr lang="en-US" altLang="zh-TW" sz="1200" i="1">
                                    <a:solidFill>
                                      <a:srgbClr val="FF0000"/>
                                    </a:solidFill>
                                    <a:latin typeface="Cambria Math" panose="02040503050406030204" pitchFamily="18" charset="0"/>
                                  </a:rPr>
                                </m:ctrlPr>
                              </m:sSupPr>
                              <m:e>
                                <m:r>
                                  <a:rPr lang="en-US" altLang="zh-TW" sz="1200">
                                    <a:solidFill>
                                      <a:srgbClr val="FF0000"/>
                                    </a:solidFill>
                                    <a:latin typeface="Cambria Math" panose="02040503050406030204" pitchFamily="18" charset="0"/>
                                  </a:rPr>
                                  <m:t>𝑡</m:t>
                                </m:r>
                              </m:e>
                              <m:sup>
                                <m:r>
                                  <a:rPr lang="en-US" altLang="zh-TW" sz="1200">
                                    <a:solidFill>
                                      <a:srgbClr val="FF0000"/>
                                    </a:solidFill>
                                    <a:latin typeface="Cambria Math" panose="02040503050406030204" pitchFamily="18" charset="0"/>
                                  </a:rPr>
                                  <m:t>′</m:t>
                                </m:r>
                              </m:sup>
                            </m:sSup>
                            <m:r>
                              <m:rPr>
                                <m:brk m:alnAt="23"/>
                              </m:rPr>
                              <a:rPr lang="en-US" altLang="zh-TW" sz="1200">
                                <a:solidFill>
                                  <a:srgbClr val="FF0000"/>
                                </a:solidFill>
                                <a:latin typeface="Cambria Math" panose="02040503050406030204" pitchFamily="18" charset="0"/>
                              </a:rPr>
                              <m:t>=</m:t>
                            </m:r>
                            <m:r>
                              <a:rPr lang="en-US" altLang="zh-TW" sz="1200">
                                <a:solidFill>
                                  <a:srgbClr val="FF0000"/>
                                </a:solidFill>
                                <a:latin typeface="Cambria Math" panose="02040503050406030204" pitchFamily="18" charset="0"/>
                              </a:rPr>
                              <m:t>1</m:t>
                            </m:r>
                          </m:sub>
                          <m:sup>
                            <m:r>
                              <a:rPr lang="en-US" altLang="zh-TW" sz="1200">
                                <a:solidFill>
                                  <a:srgbClr val="FF0000"/>
                                </a:solidFill>
                                <a:latin typeface="Cambria Math" panose="02040503050406030204" pitchFamily="18" charset="0"/>
                              </a:rPr>
                              <m:t>𝑛</m:t>
                            </m:r>
                          </m:sup>
                          <m:e>
                            <m:r>
                              <m:rPr>
                                <m:sty m:val="p"/>
                              </m:rPr>
                              <a:rPr lang="en-US" altLang="zh-TW" sz="1200">
                                <a:solidFill>
                                  <a:srgbClr val="FF0000"/>
                                </a:solidFill>
                                <a:latin typeface="Cambria Math" panose="02040503050406030204" pitchFamily="18" charset="0"/>
                              </a:rPr>
                              <m:t>exp</m:t>
                            </m:r>
                            <m:r>
                              <a:rPr lang="en-US" altLang="zh-TW" sz="1200">
                                <a:solidFill>
                                  <a:srgbClr val="FF0000"/>
                                </a:solidFill>
                                <a:latin typeface="Cambria Math" panose="02040503050406030204" pitchFamily="18" charset="0"/>
                              </a:rPr>
                              <m:t>⁡(</m:t>
                            </m:r>
                            <m:sSup>
                              <m:sSupPr>
                                <m:ctrlPr>
                                  <a:rPr lang="en-US" altLang="zh-TW" sz="1200" i="1">
                                    <a:solidFill>
                                      <a:srgbClr val="00B050"/>
                                    </a:solidFill>
                                    <a:latin typeface="Cambria Math" panose="02040503050406030204" pitchFamily="18" charset="0"/>
                                  </a:rPr>
                                </m:ctrlPr>
                              </m:sSupPr>
                              <m:e>
                                <m:r>
                                  <a:rPr lang="en-US" altLang="zh-TW" sz="1200">
                                    <a:solidFill>
                                      <a:srgbClr val="00B050"/>
                                    </a:solidFill>
                                    <a:latin typeface="Cambria Math" panose="02040503050406030204" pitchFamily="18" charset="0"/>
                                  </a:rPr>
                                  <m:t>𝑣</m:t>
                                </m:r>
                              </m:e>
                              <m:sup>
                                <m:r>
                                  <a:rPr lang="en-US" altLang="zh-TW" sz="1200">
                                    <a:solidFill>
                                      <a:srgbClr val="00B050"/>
                                    </a:solidFill>
                                    <a:latin typeface="Cambria Math" panose="02040503050406030204" pitchFamily="18" charset="0"/>
                                  </a:rPr>
                                  <m:t>𝑇</m:t>
                                </m:r>
                              </m:sup>
                            </m:sSup>
                            <m:r>
                              <m:rPr>
                                <m:sty m:val="p"/>
                              </m:rPr>
                              <a:rPr lang="en-US" altLang="zh-TW" sz="1200">
                                <a:solidFill>
                                  <a:srgbClr val="FF0000"/>
                                </a:solidFill>
                                <a:latin typeface="Cambria Math" panose="02040503050406030204" pitchFamily="18" charset="0"/>
                              </a:rPr>
                              <m:t>tanh</m:t>
                            </m:r>
                            <m:r>
                              <a:rPr lang="en-US" altLang="zh-TW" sz="1200">
                                <a:solidFill>
                                  <a:srgbClr val="FF0000"/>
                                </a:solidFill>
                                <a:latin typeface="Cambria Math" panose="02040503050406030204" pitchFamily="18" charset="0"/>
                              </a:rPr>
                              <m:t>⁡(</m:t>
                            </m:r>
                            <m:r>
                              <a:rPr lang="en-US" altLang="zh-TW" sz="1200">
                                <a:solidFill>
                                  <a:srgbClr val="00B050"/>
                                </a:solidFill>
                                <a:latin typeface="Cambria Math" panose="02040503050406030204" pitchFamily="18" charset="0"/>
                              </a:rPr>
                              <m:t>𝐴</m:t>
                            </m:r>
                            <m:sSub>
                              <m:sSubPr>
                                <m:ctrlPr>
                                  <a:rPr lang="en-US" altLang="zh-TW" sz="1200" i="1">
                                    <a:solidFill>
                                      <a:srgbClr val="FF0000"/>
                                    </a:solidFill>
                                    <a:latin typeface="Cambria Math" panose="02040503050406030204" pitchFamily="18" charset="0"/>
                                  </a:rPr>
                                </m:ctrlPr>
                              </m:sSubPr>
                              <m:e>
                                <m:r>
                                  <a:rPr lang="en-US" altLang="zh-TW" sz="1200">
                                    <a:solidFill>
                                      <a:srgbClr val="FF0000"/>
                                    </a:solidFill>
                                    <a:latin typeface="Cambria Math" panose="02040503050406030204" pitchFamily="18" charset="0"/>
                                  </a:rPr>
                                  <m:t>h</m:t>
                                </m:r>
                              </m:e>
                              <m:sub>
                                <m:sSup>
                                  <m:sSupPr>
                                    <m:ctrlPr>
                                      <a:rPr lang="en-US" altLang="zh-TW" sz="1200" i="1">
                                        <a:solidFill>
                                          <a:srgbClr val="FF0000"/>
                                        </a:solidFill>
                                        <a:latin typeface="Cambria Math" panose="02040503050406030204" pitchFamily="18" charset="0"/>
                                      </a:rPr>
                                    </m:ctrlPr>
                                  </m:sSupPr>
                                  <m:e>
                                    <m:r>
                                      <a:rPr lang="en-US" altLang="zh-TW" sz="1200">
                                        <a:solidFill>
                                          <a:srgbClr val="FF0000"/>
                                        </a:solidFill>
                                        <a:latin typeface="Cambria Math" panose="02040503050406030204" pitchFamily="18" charset="0"/>
                                      </a:rPr>
                                      <m:t>𝑡</m:t>
                                    </m:r>
                                  </m:e>
                                  <m:sup>
                                    <m:r>
                                      <a:rPr lang="en-US" altLang="zh-TW" sz="1200">
                                        <a:solidFill>
                                          <a:srgbClr val="FF0000"/>
                                        </a:solidFill>
                                        <a:latin typeface="Cambria Math" panose="02040503050406030204" pitchFamily="18" charset="0"/>
                                      </a:rPr>
                                      <m:t>′</m:t>
                                    </m:r>
                                  </m:sup>
                                </m:sSup>
                              </m:sub>
                            </m:sSub>
                            <m:r>
                              <a:rPr lang="en-US" altLang="zh-TW" sz="1200">
                                <a:solidFill>
                                  <a:srgbClr val="FF0000"/>
                                </a:solidFill>
                                <a:latin typeface="Cambria Math" panose="02040503050406030204" pitchFamily="18" charset="0"/>
                              </a:rPr>
                              <m:t>))</m:t>
                            </m:r>
                          </m:e>
                        </m:nary>
                      </m:den>
                    </m:f>
                  </m:oMath>
                </a14:m>
                <a:endParaRPr lang="en-US" altLang="zh-TW" sz="1200" dirty="0">
                  <a:solidFill>
                    <a:srgbClr val="FF0000"/>
                  </a:solidFill>
                  <a:latin typeface="Cambria Math" panose="02040503050406030204" pitchFamily="18" charset="0"/>
                </a:endParaRPr>
              </a:p>
            </p:txBody>
          </p:sp>
        </mc:Choice>
        <mc:Fallback xmlns="">
          <p:sp>
            <p:nvSpPr>
              <p:cNvPr id="74" name="文字方塊 73">
                <a:extLst>
                  <a:ext uri="{FF2B5EF4-FFF2-40B4-BE49-F238E27FC236}">
                    <a16:creationId xmlns:a16="http://schemas.microsoft.com/office/drawing/2014/main" id="{0ACB6565-8482-40FC-BA02-A7B91BEC9AE3}"/>
                  </a:ext>
                </a:extLst>
              </p:cNvPr>
              <p:cNvSpPr txBox="1">
                <a:spLocks noRot="1" noChangeAspect="1" noMove="1" noResize="1" noEditPoints="1" noAdjustHandles="1" noChangeArrowheads="1" noChangeShapeType="1" noTextEdit="1"/>
              </p:cNvSpPr>
              <p:nvPr/>
            </p:nvSpPr>
            <p:spPr>
              <a:xfrm>
                <a:off x="6725341" y="2571212"/>
                <a:ext cx="1921320" cy="440442"/>
              </a:xfrm>
              <a:prstGeom prst="rect">
                <a:avLst/>
              </a:prstGeom>
              <a:blipFill>
                <a:blip r:embed="rId16"/>
                <a:stretch>
                  <a:fillRect t="-1389" b="-652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5" name="文字方塊 74">
                <a:extLst>
                  <a:ext uri="{FF2B5EF4-FFF2-40B4-BE49-F238E27FC236}">
                    <a16:creationId xmlns:a16="http://schemas.microsoft.com/office/drawing/2014/main" id="{F2676281-11D0-43AB-84D4-CF591A482CDB}"/>
                  </a:ext>
                </a:extLst>
              </p:cNvPr>
              <p:cNvSpPr txBox="1"/>
              <p:nvPr/>
            </p:nvSpPr>
            <p:spPr>
              <a:xfrm>
                <a:off x="6950653" y="2936447"/>
                <a:ext cx="2349473" cy="603178"/>
              </a:xfrm>
              <a:prstGeom prst="rect">
                <a:avLst/>
              </a:prstGeom>
              <a:noFill/>
            </p:spPr>
            <p:txBody>
              <a:bodyPr wrap="square" rtlCol="0">
                <a:spAutoFit/>
              </a:bodyPr>
              <a:lstStyle/>
              <a:p>
                <a14:m>
                  <m:oMath xmlns:m="http://schemas.openxmlformats.org/officeDocument/2006/math">
                    <m:sSub>
                      <m:sSubPr>
                        <m:ctrlPr>
                          <a:rPr lang="el-GR" altLang="zh-TW" sz="1100" i="1" smtClean="0">
                            <a:latin typeface="Cambria Math" panose="02040503050406030204" pitchFamily="18" charset="0"/>
                          </a:rPr>
                        </m:ctrlPr>
                      </m:sSubPr>
                      <m:e>
                        <m:r>
                          <m:rPr>
                            <m:nor/>
                          </m:rPr>
                          <a:rPr lang="el-GR" altLang="zh-TW" sz="1100" i="1" dirty="0"/>
                          <m:t>α</m:t>
                        </m:r>
                      </m:e>
                      <m:sub>
                        <m:r>
                          <a:rPr lang="en-US" altLang="zh-TW" sz="1100" b="0" i="1" smtClean="0">
                            <a:latin typeface="Cambria Math" panose="02040503050406030204" pitchFamily="18" charset="0"/>
                          </a:rPr>
                          <m:t>𝑡</m:t>
                        </m:r>
                      </m:sub>
                    </m:sSub>
                  </m:oMath>
                </a14:m>
                <a:r>
                  <a:rPr lang="en-US" altLang="zh-TW" sz="1100" dirty="0"/>
                  <a:t>:</a:t>
                </a:r>
                <a:r>
                  <a:rPr lang="zh-TW" altLang="en-US" sz="1100" i="1" dirty="0"/>
                  <a:t> </a:t>
                </a:r>
                <a:r>
                  <a:rPr lang="en-US" altLang="zh-TW" sz="1100" dirty="0"/>
                  <a:t>attention weight</a:t>
                </a:r>
                <a:endParaRPr lang="en-US" altLang="zh-TW" sz="1100" i="1" dirty="0">
                  <a:latin typeface="Cambria Math" panose="02040503050406030204" pitchFamily="18" charset="0"/>
                </a:endParaRPr>
              </a:p>
              <a:p>
                <a14:m>
                  <m:oMath xmlns:m="http://schemas.openxmlformats.org/officeDocument/2006/math">
                    <m:r>
                      <a:rPr lang="en-US" altLang="zh-TW" sz="1100" b="0" i="1" smtClean="0">
                        <a:solidFill>
                          <a:srgbClr val="00B050"/>
                        </a:solidFill>
                        <a:latin typeface="Cambria Math" panose="02040503050406030204" pitchFamily="18" charset="0"/>
                      </a:rPr>
                      <m:t>𝐴</m:t>
                    </m:r>
                    <m:r>
                      <a:rPr lang="en-US" altLang="zh-TW" sz="1100" b="0" i="1" smtClean="0">
                        <a:solidFill>
                          <a:srgbClr val="00B050"/>
                        </a:solidFill>
                        <a:latin typeface="Cambria Math" panose="02040503050406030204" pitchFamily="18" charset="0"/>
                      </a:rPr>
                      <m:t> </m:t>
                    </m:r>
                    <m:r>
                      <m:rPr>
                        <m:nor/>
                      </m:rPr>
                      <a:rPr lang="en-US" altLang="zh-TW" sz="1100" dirty="0" smtClean="0">
                        <a:solidFill>
                          <a:srgbClr val="00B050"/>
                        </a:solidFill>
                      </a:rPr>
                      <m:t>∈ </m:t>
                    </m:r>
                    <m:sSup>
                      <m:sSupPr>
                        <m:ctrlPr>
                          <a:rPr lang="en-US" altLang="zh-TW" sz="1100" i="1">
                            <a:solidFill>
                              <a:srgbClr val="00B050"/>
                            </a:solidFill>
                            <a:latin typeface="Cambria Math" panose="02040503050406030204" pitchFamily="18" charset="0"/>
                          </a:rPr>
                        </m:ctrlPr>
                      </m:sSupPr>
                      <m:e>
                        <m:r>
                          <a:rPr lang="en-US" altLang="zh-TW" sz="1100" i="1">
                            <a:solidFill>
                              <a:srgbClr val="00B050"/>
                            </a:solidFill>
                            <a:latin typeface="Cambria Math" panose="02040503050406030204" pitchFamily="18" charset="0"/>
                            <a:ea typeface="Cambria Math" panose="02040503050406030204" pitchFamily="18" charset="0"/>
                          </a:rPr>
                          <m:t>ℝ</m:t>
                        </m:r>
                      </m:e>
                      <m:sup>
                        <m:sSub>
                          <m:sSubPr>
                            <m:ctrlPr>
                              <a:rPr lang="en-US" altLang="zh-TW" sz="1100" i="1" smtClean="0">
                                <a:solidFill>
                                  <a:srgbClr val="00B050"/>
                                </a:solidFill>
                                <a:latin typeface="Cambria Math" panose="02040503050406030204" pitchFamily="18" charset="0"/>
                                <a:ea typeface="Cambria Math" panose="02040503050406030204" pitchFamily="18" charset="0"/>
                              </a:rPr>
                            </m:ctrlPr>
                          </m:sSubPr>
                          <m:e>
                            <m:r>
                              <a:rPr lang="en-US" altLang="zh-TW" sz="1100" b="0" i="1" smtClean="0">
                                <a:solidFill>
                                  <a:srgbClr val="00B050"/>
                                </a:solidFill>
                                <a:latin typeface="Cambria Math" panose="02040503050406030204" pitchFamily="18" charset="0"/>
                                <a:ea typeface="Cambria Math" panose="02040503050406030204" pitchFamily="18" charset="0"/>
                              </a:rPr>
                              <m:t>𝑑</m:t>
                            </m:r>
                          </m:e>
                          <m:sub>
                            <m:r>
                              <a:rPr lang="en-US" altLang="zh-TW" sz="1100" b="0" i="1" smtClean="0">
                                <a:solidFill>
                                  <a:srgbClr val="00B050"/>
                                </a:solidFill>
                                <a:latin typeface="Cambria Math" panose="02040503050406030204" pitchFamily="18" charset="0"/>
                                <a:ea typeface="Cambria Math" panose="02040503050406030204" pitchFamily="18" charset="0"/>
                              </a:rPr>
                              <m:t>𝑎</m:t>
                            </m:r>
                          </m:sub>
                        </m:sSub>
                        <m:r>
                          <a:rPr lang="en-US" altLang="zh-TW" sz="1100" i="1">
                            <a:solidFill>
                              <a:srgbClr val="00B050"/>
                            </a:solidFill>
                            <a:latin typeface="Cambria Math" panose="02040503050406030204" pitchFamily="18" charset="0"/>
                            <a:ea typeface="Cambria Math" panose="02040503050406030204" pitchFamily="18" charset="0"/>
                          </a:rPr>
                          <m:t>×</m:t>
                        </m:r>
                        <m:sSub>
                          <m:sSubPr>
                            <m:ctrlPr>
                              <a:rPr lang="en-US" altLang="zh-TW" sz="1100" i="1">
                                <a:solidFill>
                                  <a:srgbClr val="00B050"/>
                                </a:solidFill>
                                <a:latin typeface="Cambria Math" panose="02040503050406030204" pitchFamily="18" charset="0"/>
                                <a:ea typeface="Cambria Math" panose="02040503050406030204" pitchFamily="18" charset="0"/>
                              </a:rPr>
                            </m:ctrlPr>
                          </m:sSubPr>
                          <m:e>
                            <m:r>
                              <a:rPr lang="en-US" altLang="zh-TW" sz="1100" i="1">
                                <a:solidFill>
                                  <a:srgbClr val="00B050"/>
                                </a:solidFill>
                                <a:latin typeface="Cambria Math" panose="02040503050406030204" pitchFamily="18" charset="0"/>
                                <a:ea typeface="Cambria Math" panose="02040503050406030204" pitchFamily="18" charset="0"/>
                              </a:rPr>
                              <m:t>𝑑</m:t>
                            </m:r>
                          </m:e>
                          <m:sub>
                            <m:r>
                              <a:rPr lang="en-US" altLang="zh-TW" sz="1100" b="0" i="1" smtClean="0">
                                <a:solidFill>
                                  <a:srgbClr val="00B050"/>
                                </a:solidFill>
                                <a:latin typeface="Cambria Math" panose="02040503050406030204" pitchFamily="18" charset="0"/>
                                <a:ea typeface="Cambria Math" panose="02040503050406030204" pitchFamily="18" charset="0"/>
                              </a:rPr>
                              <m:t>h</m:t>
                            </m:r>
                          </m:sub>
                        </m:sSub>
                      </m:sup>
                    </m:sSup>
                  </m:oMath>
                </a14:m>
                <a:r>
                  <a:rPr lang="en-US" altLang="zh-TW" sz="1100" dirty="0"/>
                  <a:t>, </a:t>
                </a:r>
                <a:r>
                  <a:rPr lang="en-US" altLang="zh-TW" sz="1100" i="1" dirty="0">
                    <a:solidFill>
                      <a:srgbClr val="00B050"/>
                    </a:solidFill>
                    <a:latin typeface="Cambria Math" panose="02040503050406030204" pitchFamily="18" charset="0"/>
                  </a:rPr>
                  <a:t>v </a:t>
                </a:r>
                <a14:m>
                  <m:oMath xmlns:m="http://schemas.openxmlformats.org/officeDocument/2006/math">
                    <m:r>
                      <m:rPr>
                        <m:nor/>
                      </m:rPr>
                      <a:rPr lang="en-US" altLang="zh-TW" sz="1100" dirty="0">
                        <a:solidFill>
                          <a:srgbClr val="00B050"/>
                        </a:solidFill>
                        <a:latin typeface="Cambria Math" panose="02040503050406030204" pitchFamily="18" charset="0"/>
                      </a:rPr>
                      <m:t>∈</m:t>
                    </m:r>
                    <m:sSup>
                      <m:sSupPr>
                        <m:ctrlPr>
                          <a:rPr lang="en-US" altLang="zh-TW" sz="1100" i="1">
                            <a:solidFill>
                              <a:srgbClr val="00B050"/>
                            </a:solidFill>
                            <a:latin typeface="Cambria Math" panose="02040503050406030204" pitchFamily="18" charset="0"/>
                          </a:rPr>
                        </m:ctrlPr>
                      </m:sSupPr>
                      <m:e>
                        <m:r>
                          <a:rPr lang="en-US" altLang="zh-TW" sz="1100" i="1">
                            <a:solidFill>
                              <a:srgbClr val="00B050"/>
                            </a:solidFill>
                            <a:latin typeface="Cambria Math" panose="02040503050406030204" pitchFamily="18" charset="0"/>
                          </a:rPr>
                          <m:t> </m:t>
                        </m:r>
                        <m:r>
                          <a:rPr lang="en-US" altLang="zh-TW" sz="1100" i="1">
                            <a:solidFill>
                              <a:srgbClr val="00B050"/>
                            </a:solidFill>
                            <a:latin typeface="Cambria Math" panose="02040503050406030204" pitchFamily="18" charset="0"/>
                          </a:rPr>
                          <m:t>ℝ</m:t>
                        </m:r>
                      </m:e>
                      <m:sup>
                        <m:sSub>
                          <m:sSubPr>
                            <m:ctrlPr>
                              <a:rPr lang="en-US" altLang="zh-TW" sz="1100" i="1">
                                <a:solidFill>
                                  <a:srgbClr val="00B050"/>
                                </a:solidFill>
                                <a:latin typeface="Cambria Math" panose="02040503050406030204" pitchFamily="18" charset="0"/>
                              </a:rPr>
                            </m:ctrlPr>
                          </m:sSubPr>
                          <m:e>
                            <m:r>
                              <a:rPr lang="en-US" altLang="zh-TW" sz="1100" i="1">
                                <a:solidFill>
                                  <a:srgbClr val="00B050"/>
                                </a:solidFill>
                                <a:latin typeface="Cambria Math" panose="02040503050406030204" pitchFamily="18" charset="0"/>
                              </a:rPr>
                              <m:t>𝑑</m:t>
                            </m:r>
                          </m:e>
                          <m:sub>
                            <m:r>
                              <a:rPr lang="en-US" altLang="zh-TW" sz="1100" i="1">
                                <a:solidFill>
                                  <a:srgbClr val="00B050"/>
                                </a:solidFill>
                                <a:latin typeface="Cambria Math" panose="02040503050406030204" pitchFamily="18" charset="0"/>
                              </a:rPr>
                              <m:t>𝑎</m:t>
                            </m:r>
                          </m:sub>
                        </m:sSub>
                      </m:sup>
                    </m:sSup>
                  </m:oMath>
                </a14:m>
                <a:r>
                  <a:rPr lang="en-US" altLang="zh-TW" sz="1100" dirty="0"/>
                  <a:t>: learnable model parameters</a:t>
                </a:r>
              </a:p>
            </p:txBody>
          </p:sp>
        </mc:Choice>
        <mc:Fallback xmlns="">
          <p:sp>
            <p:nvSpPr>
              <p:cNvPr id="75" name="文字方塊 74">
                <a:extLst>
                  <a:ext uri="{FF2B5EF4-FFF2-40B4-BE49-F238E27FC236}">
                    <a16:creationId xmlns:a16="http://schemas.microsoft.com/office/drawing/2014/main" id="{F2676281-11D0-43AB-84D4-CF591A482CDB}"/>
                  </a:ext>
                </a:extLst>
              </p:cNvPr>
              <p:cNvSpPr txBox="1">
                <a:spLocks noRot="1" noChangeAspect="1" noMove="1" noResize="1" noEditPoints="1" noAdjustHandles="1" noChangeArrowheads="1" noChangeShapeType="1" noTextEdit="1"/>
              </p:cNvSpPr>
              <p:nvPr/>
            </p:nvSpPr>
            <p:spPr>
              <a:xfrm>
                <a:off x="6950653" y="2936447"/>
                <a:ext cx="2349473" cy="603178"/>
              </a:xfrm>
              <a:prstGeom prst="rect">
                <a:avLst/>
              </a:prstGeom>
              <a:blipFill>
                <a:blip r:embed="rId17"/>
                <a:stretch>
                  <a:fillRect b="-707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6" name="文字方塊 75">
                <a:extLst>
                  <a:ext uri="{FF2B5EF4-FFF2-40B4-BE49-F238E27FC236}">
                    <a16:creationId xmlns:a16="http://schemas.microsoft.com/office/drawing/2014/main" id="{07A58FBB-1924-4ACF-824E-511817E2CF1B}"/>
                  </a:ext>
                </a:extLst>
              </p:cNvPr>
              <p:cNvSpPr txBox="1"/>
              <p:nvPr/>
            </p:nvSpPr>
            <p:spPr>
              <a:xfrm>
                <a:off x="6998072" y="3961395"/>
                <a:ext cx="2026312" cy="977127"/>
              </a:xfrm>
              <a:prstGeom prst="rect">
                <a:avLst/>
              </a:prstGeom>
              <a:noFill/>
            </p:spPr>
            <p:txBody>
              <a:bodyPr wrap="square" rtlCol="0">
                <a:spAutoFit/>
              </a:bodyPr>
              <a:lstStyle/>
              <a:p>
                <a14:m>
                  <m:oMath xmlns:m="http://schemas.openxmlformats.org/officeDocument/2006/math">
                    <m:sSub>
                      <m:sSubPr>
                        <m:ctrlPr>
                          <a:rPr lang="en-US" altLang="zh-TW" sz="1100" i="1" smtClean="0">
                            <a:latin typeface="Cambria Math" panose="02040503050406030204" pitchFamily="18" charset="0"/>
                          </a:rPr>
                        </m:ctrlPr>
                      </m:sSubPr>
                      <m:e>
                        <m:r>
                          <a:rPr lang="en-US" altLang="zh-TW" sz="1100" i="1">
                            <a:latin typeface="Cambria Math" panose="02040503050406030204" pitchFamily="18" charset="0"/>
                          </a:rPr>
                          <m:t>h</m:t>
                        </m:r>
                      </m:e>
                      <m:sub>
                        <m:r>
                          <a:rPr lang="en-US" altLang="zh-TW" sz="1100" i="1">
                            <a:latin typeface="Cambria Math" panose="02040503050406030204" pitchFamily="18" charset="0"/>
                          </a:rPr>
                          <m:t>𝑡</m:t>
                        </m:r>
                      </m:sub>
                    </m:sSub>
                  </m:oMath>
                </a14:m>
                <a:r>
                  <a:rPr lang="en-US" altLang="zh-TW" sz="1100" i="1" dirty="0">
                    <a:latin typeface="Cambria Math" panose="02040503050406030204" pitchFamily="18" charset="0"/>
                  </a:rPr>
                  <a:t> </a:t>
                </a:r>
                <a14:m>
                  <m:oMath xmlns:m="http://schemas.openxmlformats.org/officeDocument/2006/math">
                    <m:r>
                      <m:rPr>
                        <m:nor/>
                      </m:rPr>
                      <a:rPr lang="en-US" altLang="zh-TW" sz="1100" dirty="0"/>
                      <m:t>∈</m:t>
                    </m:r>
                  </m:oMath>
                </a14:m>
                <a:r>
                  <a:rPr lang="en-US" altLang="zh-TW" sz="1100" i="1" dirty="0">
                    <a:latin typeface="Cambria Math" panose="02040503050406030204" pitchFamily="18" charset="0"/>
                  </a:rPr>
                  <a:t> </a:t>
                </a:r>
                <a14:m>
                  <m:oMath xmlns:m="http://schemas.openxmlformats.org/officeDocument/2006/math">
                    <m:sSup>
                      <m:sSupPr>
                        <m:ctrlPr>
                          <a:rPr lang="en-US" altLang="zh-TW" sz="1100" i="1">
                            <a:latin typeface="Cambria Math" panose="02040503050406030204" pitchFamily="18" charset="0"/>
                          </a:rPr>
                        </m:ctrlPr>
                      </m:sSupPr>
                      <m:e>
                        <m:r>
                          <a:rPr lang="en-US" altLang="zh-TW" sz="1100" i="1">
                            <a:latin typeface="Cambria Math" panose="02040503050406030204" pitchFamily="18" charset="0"/>
                          </a:rPr>
                          <m:t> </m:t>
                        </m:r>
                        <m:r>
                          <a:rPr lang="en-US" altLang="zh-TW" sz="1100" i="1">
                            <a:latin typeface="Cambria Math" panose="02040503050406030204" pitchFamily="18" charset="0"/>
                          </a:rPr>
                          <m:t>ℝ</m:t>
                        </m:r>
                      </m:e>
                      <m:sup>
                        <m:sSub>
                          <m:sSubPr>
                            <m:ctrlPr>
                              <a:rPr lang="en-US" altLang="zh-TW" sz="1100" i="1">
                                <a:latin typeface="Cambria Math" panose="02040503050406030204" pitchFamily="18" charset="0"/>
                              </a:rPr>
                            </m:ctrlPr>
                          </m:sSubPr>
                          <m:e>
                            <m:r>
                              <a:rPr lang="en-US" altLang="zh-TW" sz="1100" i="1">
                                <a:latin typeface="Cambria Math" panose="02040503050406030204" pitchFamily="18" charset="0"/>
                              </a:rPr>
                              <m:t>𝑑</m:t>
                            </m:r>
                          </m:e>
                          <m:sub>
                            <m:r>
                              <a:rPr lang="en-US" altLang="zh-TW" sz="1100" b="0" i="1" smtClean="0">
                                <a:latin typeface="Cambria Math" panose="02040503050406030204" pitchFamily="18" charset="0"/>
                              </a:rPr>
                              <m:t>h</m:t>
                            </m:r>
                          </m:sub>
                        </m:sSub>
                      </m:sup>
                    </m:sSup>
                  </m:oMath>
                </a14:m>
                <a:endParaRPr lang="en-US" altLang="zh-TW" sz="1100" i="1" dirty="0">
                  <a:latin typeface="Cambria Math" panose="02040503050406030204" pitchFamily="18" charset="0"/>
                </a:endParaRPr>
              </a:p>
              <a:p>
                <a14:m>
                  <m:oMath xmlns:m="http://schemas.openxmlformats.org/officeDocument/2006/math">
                    <m:sSup>
                      <m:sSupPr>
                        <m:ctrlPr>
                          <a:rPr lang="en-US" altLang="zh-TW" sz="1100" i="1" smtClean="0">
                            <a:latin typeface="Cambria Math" panose="02040503050406030204" pitchFamily="18" charset="0"/>
                          </a:rPr>
                        </m:ctrlPr>
                      </m:sSupPr>
                      <m:e>
                        <m:r>
                          <a:rPr lang="en-US" altLang="zh-TW" sz="1100" i="1">
                            <a:latin typeface="Cambria Math" panose="02040503050406030204" pitchFamily="18" charset="0"/>
                          </a:rPr>
                          <m:t>𝑑</m:t>
                        </m:r>
                      </m:e>
                      <m:sup>
                        <m:r>
                          <a:rPr lang="en-US" altLang="zh-TW" sz="1100" b="0" i="1" smtClean="0">
                            <a:latin typeface="Cambria Math" panose="02040503050406030204" pitchFamily="18" charset="0"/>
                          </a:rPr>
                          <m:t>h</m:t>
                        </m:r>
                      </m:sup>
                    </m:sSup>
                  </m:oMath>
                </a14:m>
                <a:r>
                  <a:rPr lang="en-US" altLang="zh-TW" sz="1100" dirty="0"/>
                  <a:t>:  The dimension of the</a:t>
                </a:r>
              </a:p>
              <a:p>
                <a:pPr marL="288000"/>
                <a:r>
                  <a:rPr lang="en-US" altLang="zh-TW" sz="1100" dirty="0"/>
                  <a:t>BiLSTM layer output vectors (200 dim)</a:t>
                </a:r>
              </a:p>
              <a:p>
                <a:endParaRPr lang="zh-TW" altLang="en-US" sz="1100" dirty="0"/>
              </a:p>
            </p:txBody>
          </p:sp>
        </mc:Choice>
        <mc:Fallback xmlns="">
          <p:sp>
            <p:nvSpPr>
              <p:cNvPr id="76" name="文字方塊 75">
                <a:extLst>
                  <a:ext uri="{FF2B5EF4-FFF2-40B4-BE49-F238E27FC236}">
                    <a16:creationId xmlns:a16="http://schemas.microsoft.com/office/drawing/2014/main" id="{07A58FBB-1924-4ACF-824E-511817E2CF1B}"/>
                  </a:ext>
                </a:extLst>
              </p:cNvPr>
              <p:cNvSpPr txBox="1">
                <a:spLocks noRot="1" noChangeAspect="1" noMove="1" noResize="1" noEditPoints="1" noAdjustHandles="1" noChangeArrowheads="1" noChangeShapeType="1" noTextEdit="1"/>
              </p:cNvSpPr>
              <p:nvPr/>
            </p:nvSpPr>
            <p:spPr>
              <a:xfrm>
                <a:off x="6998072" y="3961395"/>
                <a:ext cx="2026312" cy="977127"/>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7" name="圓角矩形 59">
                <a:extLst>
                  <a:ext uri="{FF2B5EF4-FFF2-40B4-BE49-F238E27FC236}">
                    <a16:creationId xmlns:a16="http://schemas.microsoft.com/office/drawing/2014/main" id="{D531ABD5-C2D7-428E-938C-63E3C3174475}"/>
                  </a:ext>
                </a:extLst>
              </p:cNvPr>
              <p:cNvSpPr/>
              <p:nvPr/>
            </p:nvSpPr>
            <p:spPr>
              <a:xfrm>
                <a:off x="2942383" y="3200344"/>
                <a:ext cx="3888000" cy="172479"/>
              </a:xfrm>
              <a:prstGeom prst="roundRect">
                <a:avLst/>
              </a:prstGeom>
              <a:solidFill>
                <a:srgbClr val="00B050"/>
              </a:solidFill>
              <a:ln w="12700" cap="flat" cmpd="sng" algn="ctr">
                <a:solidFill>
                  <a:srgbClr val="4472C4">
                    <a:lumMod val="40000"/>
                    <a:lumOff val="60000"/>
                  </a:srgbClr>
                </a:solidFill>
                <a:prstDash val="solid"/>
                <a:miter lim="800000"/>
              </a:ln>
              <a:effectLst/>
            </p:spPr>
            <p:txBody>
              <a:bodyPr rtlCol="0" anchor="ctr"/>
              <a:lstStyle/>
              <a:p>
                <a:pPr algn="ctr" defTabSz="914400">
                  <a:defRPr/>
                </a:pPr>
                <a:r>
                  <a:rPr kumimoji="1" lang="en-US" altLang="zh-TW" sz="1200" kern="0" dirty="0">
                    <a:solidFill>
                      <a:prstClr val="black"/>
                    </a:solidFill>
                    <a:latin typeface="Times New Roman" panose="02020603050405020304" pitchFamily="18" charset="0"/>
                    <a:ea typeface="新細明體" panose="02020500000000000000" pitchFamily="18" charset="-120"/>
                  </a:rPr>
                  <a:t>Fully connected </a:t>
                </a:r>
                <a14:m>
                  <m:oMath xmlns:m="http://schemas.openxmlformats.org/officeDocument/2006/math">
                    <m:r>
                      <a:rPr kumimoji="1" lang="en-US" altLang="zh-TW" sz="1200" i="1" kern="0" smtClean="0">
                        <a:solidFill>
                          <a:prstClr val="black"/>
                        </a:solidFill>
                        <a:latin typeface="Cambria Math" panose="02040503050406030204" pitchFamily="18" charset="0"/>
                        <a:ea typeface="Cambria Math" panose="02040503050406030204" pitchFamily="18" charset="0"/>
                      </a:rPr>
                      <m:t>×</m:t>
                    </m:r>
                    <m:r>
                      <a:rPr kumimoji="1" lang="en-US" altLang="zh-TW" sz="1200" b="0" i="1" kern="0" smtClean="0">
                        <a:solidFill>
                          <a:prstClr val="black"/>
                        </a:solidFill>
                        <a:latin typeface="Cambria Math" panose="02040503050406030204" pitchFamily="18" charset="0"/>
                        <a:ea typeface="Cambria Math" panose="02040503050406030204" pitchFamily="18" charset="0"/>
                      </a:rPr>
                      <m:t>2</m:t>
                    </m:r>
                  </m:oMath>
                </a14:m>
                <a:endParaRPr kumimoji="1" lang="zh-TW" altLang="en-US" sz="1200" kern="0" dirty="0">
                  <a:solidFill>
                    <a:prstClr val="black"/>
                  </a:solidFill>
                  <a:latin typeface="Times New Roman" panose="02020603050405020304" pitchFamily="18" charset="0"/>
                  <a:ea typeface="新細明體" panose="02020500000000000000" pitchFamily="18" charset="-120"/>
                </a:endParaRPr>
              </a:p>
            </p:txBody>
          </p:sp>
        </mc:Choice>
        <mc:Fallback xmlns="">
          <p:sp>
            <p:nvSpPr>
              <p:cNvPr id="77" name="圓角矩形 59">
                <a:extLst>
                  <a:ext uri="{FF2B5EF4-FFF2-40B4-BE49-F238E27FC236}">
                    <a16:creationId xmlns:a16="http://schemas.microsoft.com/office/drawing/2014/main" id="{D531ABD5-C2D7-428E-938C-63E3C3174475}"/>
                  </a:ext>
                </a:extLst>
              </p:cNvPr>
              <p:cNvSpPr>
                <a:spLocks noRot="1" noChangeAspect="1" noMove="1" noResize="1" noEditPoints="1" noAdjustHandles="1" noChangeArrowheads="1" noChangeShapeType="1" noTextEdit="1"/>
              </p:cNvSpPr>
              <p:nvPr/>
            </p:nvSpPr>
            <p:spPr>
              <a:xfrm>
                <a:off x="2942383" y="3200344"/>
                <a:ext cx="3888000" cy="172479"/>
              </a:xfrm>
              <a:prstGeom prst="roundRect">
                <a:avLst/>
              </a:prstGeom>
              <a:blipFill>
                <a:blip r:embed="rId19"/>
                <a:stretch>
                  <a:fillRect t="-26667" b="-53333"/>
                </a:stretch>
              </a:blipFill>
              <a:ln w="12700" cap="flat" cmpd="sng" algn="ctr">
                <a:solidFill>
                  <a:srgbClr val="4472C4">
                    <a:lumMod val="40000"/>
                    <a:lumOff val="60000"/>
                  </a:srgbClr>
                </a:solidFill>
                <a:prstDash val="solid"/>
                <a:miter lim="800000"/>
              </a:ln>
              <a:effectLst/>
            </p:spPr>
            <p:txBody>
              <a:bodyPr/>
              <a:lstStyle/>
              <a:p>
                <a:r>
                  <a:rPr lang="zh-TW" altLang="en-US">
                    <a:noFill/>
                  </a:rPr>
                  <a:t> </a:t>
                </a:r>
              </a:p>
            </p:txBody>
          </p:sp>
        </mc:Fallback>
      </mc:AlternateContent>
      <p:sp>
        <p:nvSpPr>
          <p:cNvPr id="78" name="圓角矩形 59">
            <a:extLst>
              <a:ext uri="{FF2B5EF4-FFF2-40B4-BE49-F238E27FC236}">
                <a16:creationId xmlns:a16="http://schemas.microsoft.com/office/drawing/2014/main" id="{3B6D1DA4-2AE9-464D-8568-7DED3B33F8D2}"/>
              </a:ext>
            </a:extLst>
          </p:cNvPr>
          <p:cNvSpPr/>
          <p:nvPr/>
        </p:nvSpPr>
        <p:spPr>
          <a:xfrm>
            <a:off x="2929973" y="2963865"/>
            <a:ext cx="3888000" cy="172479"/>
          </a:xfrm>
          <a:prstGeom prst="roundRect">
            <a:avLst/>
          </a:prstGeom>
          <a:solidFill>
            <a:srgbClr val="FF0000"/>
          </a:solidFill>
          <a:ln w="12700" cap="flat" cmpd="sng" algn="ctr">
            <a:solidFill>
              <a:srgbClr val="4472C4">
                <a:lumMod val="40000"/>
                <a:lumOff val="60000"/>
              </a:srgbClr>
            </a:solidFill>
            <a:prstDash val="solid"/>
            <a:miter lim="800000"/>
          </a:ln>
          <a:effectLst/>
        </p:spPr>
        <p:txBody>
          <a:bodyPr rtlCol="0" anchor="ctr"/>
          <a:lstStyle/>
          <a:p>
            <a:pPr algn="ctr" defTabSz="914400">
              <a:defRPr/>
            </a:pPr>
            <a:r>
              <a:rPr kumimoji="1" lang="en-US" altLang="zh-TW" sz="1200" kern="0" dirty="0" err="1">
                <a:solidFill>
                  <a:schemeClr val="bg1"/>
                </a:solidFill>
                <a:latin typeface="Times New Roman" panose="02020603050405020304" pitchFamily="18" charset="0"/>
                <a:ea typeface="新細明體" panose="02020500000000000000" pitchFamily="18" charset="-120"/>
              </a:rPr>
              <a:t>softmax</a:t>
            </a:r>
            <a:endParaRPr kumimoji="1" lang="zh-TW" altLang="en-US" sz="1200" kern="0" dirty="0">
              <a:solidFill>
                <a:schemeClr val="bg1"/>
              </a:solidFill>
              <a:latin typeface="Times New Roman" panose="02020603050405020304" pitchFamily="18" charset="0"/>
              <a:ea typeface="新細明體" panose="02020500000000000000" pitchFamily="18" charset="-120"/>
            </a:endParaRPr>
          </a:p>
        </p:txBody>
      </p:sp>
      <mc:AlternateContent xmlns:mc="http://schemas.openxmlformats.org/markup-compatibility/2006" xmlns:a14="http://schemas.microsoft.com/office/drawing/2010/main">
        <mc:Choice Requires="a14">
          <p:sp>
            <p:nvSpPr>
              <p:cNvPr id="79" name="文字方塊 78">
                <a:extLst>
                  <a:ext uri="{FF2B5EF4-FFF2-40B4-BE49-F238E27FC236}">
                    <a16:creationId xmlns:a16="http://schemas.microsoft.com/office/drawing/2014/main" id="{30012E95-873F-428D-B600-A1E4D43CFC62}"/>
                  </a:ext>
                </a:extLst>
              </p:cNvPr>
              <p:cNvSpPr txBox="1"/>
              <p:nvPr/>
            </p:nvSpPr>
            <p:spPr>
              <a:xfrm>
                <a:off x="6726360" y="1971035"/>
                <a:ext cx="1562638" cy="276999"/>
              </a:xfrm>
              <a:prstGeom prst="rect">
                <a:avLst/>
              </a:prstGeom>
              <a:noFill/>
            </p:spPr>
            <p:txBody>
              <a:bodyPr wrap="square" rtlCol="0">
                <a:spAutoFit/>
              </a:bodyPr>
              <a:lstStyle/>
              <a:p>
                <a14:m>
                  <m:oMath xmlns:m="http://schemas.openxmlformats.org/officeDocument/2006/math">
                    <m:r>
                      <a:rPr lang="en-US" altLang="zh-TW" sz="1200" b="0" i="1" smtClean="0">
                        <a:latin typeface="Cambria Math" panose="02040503050406030204" pitchFamily="18" charset="0"/>
                      </a:rPr>
                      <m:t>𝑐</m:t>
                    </m:r>
                  </m:oMath>
                </a14:m>
                <a:r>
                  <a:rPr lang="en-US" altLang="zh-TW" sz="1200" dirty="0"/>
                  <a:t> = </a:t>
                </a:r>
                <a14:m>
                  <m:oMath xmlns:m="http://schemas.openxmlformats.org/officeDocument/2006/math">
                    <m:nary>
                      <m:naryPr>
                        <m:chr m:val="∑"/>
                        <m:ctrlPr>
                          <a:rPr lang="en-US" altLang="zh-TW" sz="1200" i="1" smtClean="0">
                            <a:latin typeface="Cambria Math" panose="02040503050406030204" pitchFamily="18" charset="0"/>
                          </a:rPr>
                        </m:ctrlPr>
                      </m:naryPr>
                      <m:sub>
                        <m:r>
                          <m:rPr>
                            <m:brk m:alnAt="23"/>
                          </m:rPr>
                          <a:rPr lang="en-US" altLang="zh-TW" sz="1200" b="0" i="1" smtClean="0">
                            <a:latin typeface="Cambria Math" panose="02040503050406030204" pitchFamily="18" charset="0"/>
                          </a:rPr>
                          <m:t>𝑡</m:t>
                        </m:r>
                        <m:r>
                          <a:rPr lang="en-US" altLang="zh-TW" sz="1200" b="0" i="1" smtClean="0">
                            <a:latin typeface="Cambria Math" panose="02040503050406030204" pitchFamily="18" charset="0"/>
                          </a:rPr>
                          <m:t>=1</m:t>
                        </m:r>
                      </m:sub>
                      <m:sup>
                        <m:r>
                          <a:rPr lang="en-US" altLang="zh-TW" sz="1200" b="0" i="1" smtClean="0">
                            <a:latin typeface="Cambria Math" panose="02040503050406030204" pitchFamily="18" charset="0"/>
                          </a:rPr>
                          <m:t>𝑛</m:t>
                        </m:r>
                      </m:sup>
                      <m:e>
                        <m:sSub>
                          <m:sSubPr>
                            <m:ctrlPr>
                              <a:rPr lang="en-US" altLang="zh-TW" sz="1200" i="1" smtClean="0">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b="0" i="1" smtClean="0">
                                <a:latin typeface="Cambria Math" panose="02040503050406030204" pitchFamily="18" charset="0"/>
                              </a:rPr>
                              <m:t>𝑡</m:t>
                            </m:r>
                          </m:sub>
                        </m:sSub>
                        <m:sSub>
                          <m:sSubPr>
                            <m:ctrlPr>
                              <a:rPr lang="en-US" altLang="zh-TW" sz="1200" i="1" smtClean="0">
                                <a:latin typeface="Cambria Math" panose="02040503050406030204" pitchFamily="18" charset="0"/>
                              </a:rPr>
                            </m:ctrlPr>
                          </m:sSubPr>
                          <m:e>
                            <m:r>
                              <a:rPr lang="en-US" altLang="zh-TW" sz="1200" b="0" i="1" smtClean="0">
                                <a:latin typeface="Cambria Math" panose="02040503050406030204" pitchFamily="18" charset="0"/>
                              </a:rPr>
                              <m:t>h</m:t>
                            </m:r>
                          </m:e>
                          <m:sub>
                            <m:r>
                              <a:rPr lang="en-US" altLang="zh-TW" sz="1200" b="0" i="1" smtClean="0">
                                <a:latin typeface="Cambria Math" panose="02040503050406030204" pitchFamily="18" charset="0"/>
                              </a:rPr>
                              <m:t>𝑡</m:t>
                            </m:r>
                          </m:sub>
                        </m:sSub>
                      </m:e>
                    </m:nary>
                  </m:oMath>
                </a14:m>
                <a:r>
                  <a:rPr lang="en-US" altLang="zh-TW" sz="1200" dirty="0"/>
                  <a:t> </a:t>
                </a:r>
                <a:endParaRPr lang="zh-TW" altLang="en-US" sz="1200" dirty="0"/>
              </a:p>
            </p:txBody>
          </p:sp>
        </mc:Choice>
        <mc:Fallback xmlns="">
          <p:sp>
            <p:nvSpPr>
              <p:cNvPr id="79" name="文字方塊 78">
                <a:extLst>
                  <a:ext uri="{FF2B5EF4-FFF2-40B4-BE49-F238E27FC236}">
                    <a16:creationId xmlns:a16="http://schemas.microsoft.com/office/drawing/2014/main" id="{30012E95-873F-428D-B600-A1E4D43CFC62}"/>
                  </a:ext>
                </a:extLst>
              </p:cNvPr>
              <p:cNvSpPr txBox="1">
                <a:spLocks noRot="1" noChangeAspect="1" noMove="1" noResize="1" noEditPoints="1" noAdjustHandles="1" noChangeArrowheads="1" noChangeShapeType="1" noTextEdit="1"/>
              </p:cNvSpPr>
              <p:nvPr/>
            </p:nvSpPr>
            <p:spPr>
              <a:xfrm>
                <a:off x="6726360" y="1971035"/>
                <a:ext cx="1562638" cy="276999"/>
              </a:xfrm>
              <a:prstGeom prst="rect">
                <a:avLst/>
              </a:prstGeom>
              <a:blipFill>
                <a:blip r:embed="rId20"/>
                <a:stretch>
                  <a:fillRect t="-95652" b="-156522"/>
                </a:stretch>
              </a:blipFill>
            </p:spPr>
            <p:txBody>
              <a:bodyPr/>
              <a:lstStyle/>
              <a:p>
                <a:r>
                  <a:rPr lang="zh-TW" altLang="en-US">
                    <a:noFill/>
                  </a:rPr>
                  <a:t> </a:t>
                </a:r>
              </a:p>
            </p:txBody>
          </p:sp>
        </mc:Fallback>
      </mc:AlternateContent>
      <p:sp>
        <p:nvSpPr>
          <p:cNvPr id="80" name="箭號: 向下 79">
            <a:extLst>
              <a:ext uri="{FF2B5EF4-FFF2-40B4-BE49-F238E27FC236}">
                <a16:creationId xmlns:a16="http://schemas.microsoft.com/office/drawing/2014/main" id="{B79B720F-5E06-4AD2-B312-85B983A3C59F}"/>
              </a:ext>
            </a:extLst>
          </p:cNvPr>
          <p:cNvSpPr/>
          <p:nvPr/>
        </p:nvSpPr>
        <p:spPr>
          <a:xfrm rot="10800000">
            <a:off x="3001969" y="2851988"/>
            <a:ext cx="36000" cy="72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1" name="箭號: 向下 80">
            <a:extLst>
              <a:ext uri="{FF2B5EF4-FFF2-40B4-BE49-F238E27FC236}">
                <a16:creationId xmlns:a16="http://schemas.microsoft.com/office/drawing/2014/main" id="{6896541C-E59B-410D-BD1C-9E9074642C66}"/>
              </a:ext>
            </a:extLst>
          </p:cNvPr>
          <p:cNvSpPr/>
          <p:nvPr/>
        </p:nvSpPr>
        <p:spPr>
          <a:xfrm rot="10800000">
            <a:off x="3525940" y="2854800"/>
            <a:ext cx="36000" cy="72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2" name="箭號: 向下 81">
            <a:extLst>
              <a:ext uri="{FF2B5EF4-FFF2-40B4-BE49-F238E27FC236}">
                <a16:creationId xmlns:a16="http://schemas.microsoft.com/office/drawing/2014/main" id="{EED9248A-9F78-4F01-AC68-29ED3C1B3995}"/>
              </a:ext>
            </a:extLst>
          </p:cNvPr>
          <p:cNvSpPr/>
          <p:nvPr/>
        </p:nvSpPr>
        <p:spPr>
          <a:xfrm rot="10800000">
            <a:off x="4859928" y="2847652"/>
            <a:ext cx="36000" cy="72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3" name="箭號: 向下 82">
            <a:extLst>
              <a:ext uri="{FF2B5EF4-FFF2-40B4-BE49-F238E27FC236}">
                <a16:creationId xmlns:a16="http://schemas.microsoft.com/office/drawing/2014/main" id="{7FB20D84-742C-413C-81D9-7C8EC2E30224}"/>
              </a:ext>
            </a:extLst>
          </p:cNvPr>
          <p:cNvSpPr/>
          <p:nvPr/>
        </p:nvSpPr>
        <p:spPr>
          <a:xfrm rot="10800000">
            <a:off x="5394334" y="2847652"/>
            <a:ext cx="36000" cy="72000"/>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84" name="內容版面配置區 39">
            <a:extLst>
              <a:ext uri="{FF2B5EF4-FFF2-40B4-BE49-F238E27FC236}">
                <a16:creationId xmlns:a16="http://schemas.microsoft.com/office/drawing/2014/main" id="{F9DF0A85-0AC9-47B0-A0B6-CC8AEC7CFFF1}"/>
              </a:ext>
            </a:extLst>
          </p:cNvPr>
          <p:cNvGraphicFramePr>
            <a:graphicFrameLocks/>
          </p:cNvGraphicFramePr>
          <p:nvPr>
            <p:extLst>
              <p:ext uri="{D42A27DB-BD31-4B8C-83A1-F6EECF244321}">
                <p14:modId xmlns:p14="http://schemas.microsoft.com/office/powerpoint/2010/main" val="2972517787"/>
              </p:ext>
            </p:extLst>
          </p:nvPr>
        </p:nvGraphicFramePr>
        <p:xfrm>
          <a:off x="5826785" y="3513201"/>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4214911"/>
                  </a:ext>
                </a:extLst>
              </a:tr>
            </a:tbl>
          </a:graphicData>
        </a:graphic>
      </p:graphicFrame>
      <p:graphicFrame>
        <p:nvGraphicFramePr>
          <p:cNvPr id="85" name="內容版面配置區 39">
            <a:extLst>
              <a:ext uri="{FF2B5EF4-FFF2-40B4-BE49-F238E27FC236}">
                <a16:creationId xmlns:a16="http://schemas.microsoft.com/office/drawing/2014/main" id="{0EBF4BFD-937E-4C12-9F0E-AE940A54ABF8}"/>
              </a:ext>
            </a:extLst>
          </p:cNvPr>
          <p:cNvGraphicFramePr>
            <a:graphicFrameLocks/>
          </p:cNvGraphicFramePr>
          <p:nvPr>
            <p:extLst>
              <p:ext uri="{D42A27DB-BD31-4B8C-83A1-F6EECF244321}">
                <p14:modId xmlns:p14="http://schemas.microsoft.com/office/powerpoint/2010/main" val="2812389468"/>
              </p:ext>
            </p:extLst>
          </p:nvPr>
        </p:nvGraphicFramePr>
        <p:xfrm>
          <a:off x="6240126" y="3512807"/>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4214911"/>
                  </a:ext>
                </a:extLst>
              </a:tr>
            </a:tbl>
          </a:graphicData>
        </a:graphic>
      </p:graphicFrame>
      <p:graphicFrame>
        <p:nvGraphicFramePr>
          <p:cNvPr id="86" name="內容版面配置區 39">
            <a:extLst>
              <a:ext uri="{FF2B5EF4-FFF2-40B4-BE49-F238E27FC236}">
                <a16:creationId xmlns:a16="http://schemas.microsoft.com/office/drawing/2014/main" id="{FFB428D9-C5FE-447A-B7E0-2BDFB3C5D837}"/>
              </a:ext>
            </a:extLst>
          </p:cNvPr>
          <p:cNvGraphicFramePr>
            <a:graphicFrameLocks/>
          </p:cNvGraphicFramePr>
          <p:nvPr>
            <p:extLst>
              <p:ext uri="{D42A27DB-BD31-4B8C-83A1-F6EECF244321}">
                <p14:modId xmlns:p14="http://schemas.microsoft.com/office/powerpoint/2010/main" val="3485234720"/>
              </p:ext>
            </p:extLst>
          </p:nvPr>
        </p:nvGraphicFramePr>
        <p:xfrm>
          <a:off x="6667946" y="3512807"/>
          <a:ext cx="108000" cy="471680"/>
        </p:xfrm>
        <a:graphic>
          <a:graphicData uri="http://schemas.openxmlformats.org/drawingml/2006/table">
            <a:tbl>
              <a:tblPr firstRow="1" bandRow="1">
                <a:tableStyleId>{2D5ABB26-0587-4C30-8999-92F81FD0307C}</a:tableStyleId>
              </a:tblPr>
              <a:tblGrid>
                <a:gridCol w="108000">
                  <a:extLst>
                    <a:ext uri="{9D8B030D-6E8A-4147-A177-3AD203B41FA5}">
                      <a16:colId xmlns:a16="http://schemas.microsoft.com/office/drawing/2014/main" val="2705048981"/>
                    </a:ext>
                  </a:extLst>
                </a:gridCol>
              </a:tblGrid>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6759624"/>
                  </a:ext>
                </a:extLst>
              </a:tr>
              <a:tr h="93339">
                <a:tc>
                  <a:txBody>
                    <a:bodyPr/>
                    <a:lstStyle/>
                    <a:p>
                      <a:pPr>
                        <a:lnSpc>
                          <a:spcPts val="800"/>
                        </a:lnSpc>
                      </a:pPr>
                      <a:endParaRPr lang="zh-TW" altLang="en-US" sz="1400" dirty="0">
                        <a:solidFill>
                          <a:schemeClr val="bg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6732747"/>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8935131"/>
                  </a:ext>
                </a:extLst>
              </a:tr>
              <a:tr h="93339">
                <a:tc>
                  <a:txBody>
                    <a:bodyPr/>
                    <a:lstStyle/>
                    <a:p>
                      <a:pPr>
                        <a:lnSpc>
                          <a:spcPts val="800"/>
                        </a:lnSpc>
                      </a:pPr>
                      <a:endParaRPr lang="zh-TW" altLang="en-US" sz="1400" dirty="0">
                        <a:solidFill>
                          <a:schemeClr val="bg1"/>
                        </a:solidFill>
                        <a:highlight>
                          <a:srgbClr val="FF0000"/>
                        </a:highlight>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84214911"/>
                  </a:ext>
                </a:extLst>
              </a:tr>
            </a:tbl>
          </a:graphicData>
        </a:graphic>
      </p:graphicFrame>
      <p:sp>
        <p:nvSpPr>
          <p:cNvPr id="87" name="右大括弧 86">
            <a:extLst>
              <a:ext uri="{FF2B5EF4-FFF2-40B4-BE49-F238E27FC236}">
                <a16:creationId xmlns:a16="http://schemas.microsoft.com/office/drawing/2014/main" id="{3A55C092-D4F6-48D4-962D-E62AC9ED224E}"/>
              </a:ext>
            </a:extLst>
          </p:cNvPr>
          <p:cNvSpPr/>
          <p:nvPr/>
        </p:nvSpPr>
        <p:spPr>
          <a:xfrm rot="5400000">
            <a:off x="6271946" y="3653188"/>
            <a:ext cx="72000" cy="82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88" name="文字方塊 87">
            <a:extLst>
              <a:ext uri="{FF2B5EF4-FFF2-40B4-BE49-F238E27FC236}">
                <a16:creationId xmlns:a16="http://schemas.microsoft.com/office/drawing/2014/main" id="{B76915F1-FB86-4006-BF88-C5A865D04811}"/>
              </a:ext>
            </a:extLst>
          </p:cNvPr>
          <p:cNvSpPr txBox="1"/>
          <p:nvPr/>
        </p:nvSpPr>
        <p:spPr>
          <a:xfrm>
            <a:off x="5943230" y="4025227"/>
            <a:ext cx="851155" cy="261610"/>
          </a:xfrm>
          <a:prstGeom prst="rect">
            <a:avLst/>
          </a:prstGeom>
          <a:noFill/>
        </p:spPr>
        <p:txBody>
          <a:bodyPr wrap="square" rtlCol="0">
            <a:spAutoFit/>
          </a:bodyPr>
          <a:lstStyle/>
          <a:p>
            <a:r>
              <a:rPr lang="en-US" altLang="zh-TW" sz="1050" dirty="0"/>
              <a:t>zero </a:t>
            </a:r>
            <a:r>
              <a:rPr lang="en-US" altLang="zh-TW" sz="1100" dirty="0"/>
              <a:t>vector</a:t>
            </a:r>
            <a:endParaRPr lang="zh-TW" altLang="en-US" sz="1100" dirty="0"/>
          </a:p>
        </p:txBody>
      </p:sp>
      <p:grpSp>
        <p:nvGrpSpPr>
          <p:cNvPr id="90" name="群組 89">
            <a:extLst>
              <a:ext uri="{FF2B5EF4-FFF2-40B4-BE49-F238E27FC236}">
                <a16:creationId xmlns:a16="http://schemas.microsoft.com/office/drawing/2014/main" id="{4DED14F7-76CF-460B-B39C-26BB75F5790E}"/>
              </a:ext>
            </a:extLst>
          </p:cNvPr>
          <p:cNvGrpSpPr/>
          <p:nvPr/>
        </p:nvGrpSpPr>
        <p:grpSpPr>
          <a:xfrm>
            <a:off x="4773612" y="2303411"/>
            <a:ext cx="185105" cy="461665"/>
            <a:chOff x="4624286" y="1399886"/>
            <a:chExt cx="185105" cy="461665"/>
          </a:xfrm>
        </p:grpSpPr>
        <p:sp>
          <p:nvSpPr>
            <p:cNvPr id="91" name="流程圖: 接點 90">
              <a:extLst>
                <a:ext uri="{FF2B5EF4-FFF2-40B4-BE49-F238E27FC236}">
                  <a16:creationId xmlns:a16="http://schemas.microsoft.com/office/drawing/2014/main" id="{4CEB1AD2-8017-4EC2-B05A-FB681015414B}"/>
                </a:ext>
              </a:extLst>
            </p:cNvPr>
            <p:cNvSpPr/>
            <p:nvPr/>
          </p:nvSpPr>
          <p:spPr>
            <a:xfrm>
              <a:off x="4629391" y="1453226"/>
              <a:ext cx="180000" cy="180000"/>
            </a:xfrm>
            <a:prstGeom prst="flowChartConnector">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zh-TW" altLang="en-US" sz="1100" dirty="0">
                <a:solidFill>
                  <a:schemeClr val="tx1"/>
                </a:solidFill>
              </a:endParaRPr>
            </a:p>
          </p:txBody>
        </p:sp>
        <mc:AlternateContent xmlns:mc="http://schemas.openxmlformats.org/markup-compatibility/2006" xmlns:a14="http://schemas.microsoft.com/office/drawing/2010/main">
          <mc:Choice Requires="a14">
            <p:sp>
              <p:nvSpPr>
                <p:cNvPr id="92" name="文字方塊 91">
                  <a:extLst>
                    <a:ext uri="{FF2B5EF4-FFF2-40B4-BE49-F238E27FC236}">
                      <a16:creationId xmlns:a16="http://schemas.microsoft.com/office/drawing/2014/main" id="{1EEE8F14-E969-46B9-90B5-32CC41B70A5D}"/>
                    </a:ext>
                  </a:extLst>
                </p:cNvPr>
                <p:cNvSpPr txBox="1"/>
                <p:nvPr/>
              </p:nvSpPr>
              <p:spPr>
                <a:xfrm>
                  <a:off x="4624286" y="1399886"/>
                  <a:ext cx="833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200" i="1">
                            <a:latin typeface="Cambria Math" panose="02040503050406030204" pitchFamily="18" charset="0"/>
                            <a:ea typeface="Cambria Math" panose="02040503050406030204" pitchFamily="18" charset="0"/>
                          </a:rPr>
                          <m:t>×</m:t>
                        </m:r>
                      </m:oMath>
                    </m:oMathPara>
                  </a14:m>
                  <a:endParaRPr lang="zh-TW" altLang="en-US" sz="1200" dirty="0"/>
                </a:p>
                <a:p>
                  <a:endParaRPr lang="zh-TW" altLang="en-US" sz="1200" dirty="0"/>
                </a:p>
              </p:txBody>
            </p:sp>
          </mc:Choice>
          <mc:Fallback xmlns="">
            <p:sp>
              <p:nvSpPr>
                <p:cNvPr id="11" name="文字方塊 10">
                  <a:extLst>
                    <a:ext uri="{FF2B5EF4-FFF2-40B4-BE49-F238E27FC236}">
                      <a16:creationId xmlns:a16="http://schemas.microsoft.com/office/drawing/2014/main" id="{9AC1E308-E489-4CE3-9FFC-71C4BAA23329}"/>
                    </a:ext>
                  </a:extLst>
                </p:cNvPr>
                <p:cNvSpPr txBox="1">
                  <a:spLocks noRot="1" noChangeAspect="1" noMove="1" noResize="1" noEditPoints="1" noAdjustHandles="1" noChangeArrowheads="1" noChangeShapeType="1" noTextEdit="1"/>
                </p:cNvSpPr>
                <p:nvPr/>
              </p:nvSpPr>
              <p:spPr>
                <a:xfrm>
                  <a:off x="4624286" y="1399886"/>
                  <a:ext cx="83343" cy="461665"/>
                </a:xfrm>
                <a:prstGeom prst="rect">
                  <a:avLst/>
                </a:prstGeom>
                <a:blipFill>
                  <a:blip r:embed="rId21"/>
                  <a:stretch>
                    <a:fillRect r="-135714"/>
                  </a:stretch>
                </a:blipFill>
              </p:spPr>
              <p:txBody>
                <a:bodyPr/>
                <a:lstStyle/>
                <a:p>
                  <a:r>
                    <a:rPr lang="zh-TW" altLang="en-US">
                      <a:noFill/>
                    </a:rPr>
                    <a:t> </a:t>
                  </a:r>
                </a:p>
              </p:txBody>
            </p:sp>
          </mc:Fallback>
        </mc:AlternateContent>
      </p:grpSp>
      <p:cxnSp>
        <p:nvCxnSpPr>
          <p:cNvPr id="93" name="直線單箭頭接點 92">
            <a:extLst>
              <a:ext uri="{FF2B5EF4-FFF2-40B4-BE49-F238E27FC236}">
                <a16:creationId xmlns:a16="http://schemas.microsoft.com/office/drawing/2014/main" id="{AB58FBA1-42CA-4122-920E-B6829FA4BD3F}"/>
              </a:ext>
            </a:extLst>
          </p:cNvPr>
          <p:cNvCxnSpPr>
            <a:cxnSpLocks/>
          </p:cNvCxnSpPr>
          <p:nvPr/>
        </p:nvCxnSpPr>
        <p:spPr>
          <a:xfrm flipH="1" flipV="1">
            <a:off x="4868696" y="2536749"/>
            <a:ext cx="0" cy="14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單箭頭接點 93">
            <a:extLst>
              <a:ext uri="{FF2B5EF4-FFF2-40B4-BE49-F238E27FC236}">
                <a16:creationId xmlns:a16="http://schemas.microsoft.com/office/drawing/2014/main" id="{D7A80F1B-E102-49B5-ACBB-516F22CC14D6}"/>
              </a:ext>
            </a:extLst>
          </p:cNvPr>
          <p:cNvCxnSpPr>
            <a:cxnSpLocks/>
          </p:cNvCxnSpPr>
          <p:nvPr/>
        </p:nvCxnSpPr>
        <p:spPr>
          <a:xfrm flipH="1" flipV="1">
            <a:off x="4868696" y="2212749"/>
            <a:ext cx="0" cy="14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直線單箭頭接點 94">
            <a:extLst>
              <a:ext uri="{FF2B5EF4-FFF2-40B4-BE49-F238E27FC236}">
                <a16:creationId xmlns:a16="http://schemas.microsoft.com/office/drawing/2014/main" id="{30D2DEDE-CAA3-41C1-A94F-4BC764376EE8}"/>
              </a:ext>
            </a:extLst>
          </p:cNvPr>
          <p:cNvCxnSpPr>
            <a:cxnSpLocks/>
          </p:cNvCxnSpPr>
          <p:nvPr/>
        </p:nvCxnSpPr>
        <p:spPr>
          <a:xfrm flipH="1" flipV="1">
            <a:off x="2541092" y="2441732"/>
            <a:ext cx="0" cy="1360800"/>
          </a:xfrm>
          <a:prstGeom prst="straightConnector1">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88EB9D7F-E0F6-4D4B-98B2-CFC702AAF2B0}"/>
              </a:ext>
            </a:extLst>
          </p:cNvPr>
          <p:cNvCxnSpPr>
            <a:cxnSpLocks/>
          </p:cNvCxnSpPr>
          <p:nvPr/>
        </p:nvCxnSpPr>
        <p:spPr>
          <a:xfrm>
            <a:off x="2539578" y="2445993"/>
            <a:ext cx="2238074" cy="0"/>
          </a:xfrm>
          <a:prstGeom prst="line">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線接點 96">
            <a:extLst>
              <a:ext uri="{FF2B5EF4-FFF2-40B4-BE49-F238E27FC236}">
                <a16:creationId xmlns:a16="http://schemas.microsoft.com/office/drawing/2014/main" id="{AB6549D3-CECE-4209-BD81-3323BC71B5BC}"/>
              </a:ext>
            </a:extLst>
          </p:cNvPr>
          <p:cNvCxnSpPr>
            <a:cxnSpLocks/>
          </p:cNvCxnSpPr>
          <p:nvPr/>
        </p:nvCxnSpPr>
        <p:spPr>
          <a:xfrm>
            <a:off x="2542069" y="3799332"/>
            <a:ext cx="216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8" name="文字方塊 97">
                <a:extLst>
                  <a:ext uri="{FF2B5EF4-FFF2-40B4-BE49-F238E27FC236}">
                    <a16:creationId xmlns:a16="http://schemas.microsoft.com/office/drawing/2014/main" id="{183EE1A5-C3DC-4CCC-90FA-C6080D907E10}"/>
                  </a:ext>
                </a:extLst>
              </p:cNvPr>
              <p:cNvSpPr txBox="1"/>
              <p:nvPr/>
            </p:nvSpPr>
            <p:spPr>
              <a:xfrm>
                <a:off x="3874441" y="2411401"/>
                <a:ext cx="1027031" cy="415819"/>
              </a:xfrm>
              <a:prstGeom prst="rect">
                <a:avLst/>
              </a:prstGeom>
              <a:noFill/>
            </p:spPr>
            <p:txBody>
              <a:bodyPr wrap="square" rtlCol="0">
                <a:spAutoFit/>
              </a:bodyPr>
              <a:lstStyle/>
              <a:p>
                <a:r>
                  <a:rPr lang="en-US" altLang="zh-TW" sz="1400" dirty="0"/>
                  <a:t>{</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h</m:t>
                        </m:r>
                      </m:e>
                      <m:sub>
                        <m:r>
                          <a:rPr lang="en-US" altLang="zh-TW" sz="1400" i="1">
                            <a:latin typeface="Cambria Math" panose="02040503050406030204" pitchFamily="18" charset="0"/>
                          </a:rPr>
                          <m:t>𝑡</m:t>
                        </m:r>
                      </m:sub>
                    </m:sSub>
                  </m:oMath>
                </a14:m>
                <a:r>
                  <a:rPr lang="en-US" altLang="zh-TW" sz="1400" dirty="0"/>
                  <a:t>}</a:t>
                </a:r>
                <a14:m>
                  <m:oMath xmlns:m="http://schemas.openxmlformats.org/officeDocument/2006/math">
                    <m:m>
                      <m:mPr>
                        <m:mcs>
                          <m:mc>
                            <m:mcPr>
                              <m:count m:val="1"/>
                              <m:mcJc m:val="center"/>
                            </m:mcPr>
                          </m:mc>
                        </m:mcs>
                        <m:ctrlPr>
                          <a:rPr lang="en-US" altLang="zh-TW" sz="1400" i="1" dirty="0">
                            <a:latin typeface="Cambria Math" panose="02040503050406030204" pitchFamily="18" charset="0"/>
                          </a:rPr>
                        </m:ctrlPr>
                      </m:mPr>
                      <m:mr>
                        <m:e>
                          <m:r>
                            <m:rPr>
                              <m:brk m:alnAt="7"/>
                            </m:rPr>
                            <a:rPr lang="en-US" altLang="zh-TW" sz="1400" i="1" dirty="0">
                              <a:latin typeface="Cambria Math" panose="02040503050406030204" pitchFamily="18" charset="0"/>
                            </a:rPr>
                            <m:t>𝑛</m:t>
                          </m:r>
                          <m:r>
                            <a:rPr lang="en-US" altLang="zh-TW" sz="1400" i="1" dirty="0">
                              <a:latin typeface="Cambria Math" panose="02040503050406030204" pitchFamily="18" charset="0"/>
                            </a:rPr>
                            <m:t>       </m:t>
                          </m:r>
                        </m:e>
                      </m:mr>
                      <m:mr>
                        <m:e>
                          <m:r>
                            <a:rPr lang="en-US" altLang="zh-TW" sz="1400" i="1" dirty="0">
                              <a:latin typeface="Cambria Math" panose="02040503050406030204" pitchFamily="18" charset="0"/>
                            </a:rPr>
                            <m:t>𝑡</m:t>
                          </m:r>
                          <m:r>
                            <a:rPr lang="en-US" altLang="zh-TW" sz="1400" i="1" dirty="0">
                              <a:latin typeface="Cambria Math" panose="02040503050406030204" pitchFamily="18" charset="0"/>
                            </a:rPr>
                            <m:t>=1</m:t>
                          </m:r>
                        </m:e>
                      </m:mr>
                    </m:m>
                  </m:oMath>
                </a14:m>
                <a:endParaRPr lang="zh-TW" altLang="en-US" sz="1400" dirty="0"/>
              </a:p>
            </p:txBody>
          </p:sp>
        </mc:Choice>
        <mc:Fallback xmlns="">
          <p:sp>
            <p:nvSpPr>
              <p:cNvPr id="98" name="文字方塊 97">
                <a:extLst>
                  <a:ext uri="{FF2B5EF4-FFF2-40B4-BE49-F238E27FC236}">
                    <a16:creationId xmlns:a16="http://schemas.microsoft.com/office/drawing/2014/main" id="{183EE1A5-C3DC-4CCC-90FA-C6080D907E10}"/>
                  </a:ext>
                </a:extLst>
              </p:cNvPr>
              <p:cNvSpPr txBox="1">
                <a:spLocks noRot="1" noChangeAspect="1" noMove="1" noResize="1" noEditPoints="1" noAdjustHandles="1" noChangeArrowheads="1" noChangeShapeType="1" noTextEdit="1"/>
              </p:cNvSpPr>
              <p:nvPr/>
            </p:nvSpPr>
            <p:spPr>
              <a:xfrm>
                <a:off x="3874441" y="2411401"/>
                <a:ext cx="1027031" cy="415819"/>
              </a:xfrm>
              <a:prstGeom prst="rect">
                <a:avLst/>
              </a:prstGeom>
              <a:blipFill>
                <a:blip r:embed="rId22"/>
                <a:stretch>
                  <a:fillRect l="-1786" b="-2941"/>
                </a:stretch>
              </a:blipFill>
            </p:spPr>
            <p:txBody>
              <a:bodyPr/>
              <a:lstStyle/>
              <a:p>
                <a:r>
                  <a:rPr lang="zh-TW" altLang="en-US">
                    <a:noFill/>
                  </a:rPr>
                  <a:t> </a:t>
                </a:r>
              </a:p>
            </p:txBody>
          </p:sp>
        </mc:Fallback>
      </mc:AlternateContent>
      <p:sp>
        <p:nvSpPr>
          <p:cNvPr id="99" name="文字方塊 98">
            <a:extLst>
              <a:ext uri="{FF2B5EF4-FFF2-40B4-BE49-F238E27FC236}">
                <a16:creationId xmlns:a16="http://schemas.microsoft.com/office/drawing/2014/main" id="{EEE2246F-CD8A-42FB-8573-93D6C08E52EB}"/>
              </a:ext>
            </a:extLst>
          </p:cNvPr>
          <p:cNvSpPr txBox="1"/>
          <p:nvPr/>
        </p:nvSpPr>
        <p:spPr>
          <a:xfrm>
            <a:off x="1190932" y="1625887"/>
            <a:ext cx="1510260" cy="307777"/>
          </a:xfrm>
          <a:prstGeom prst="rect">
            <a:avLst/>
          </a:prstGeom>
          <a:noFill/>
        </p:spPr>
        <p:txBody>
          <a:bodyPr wrap="square" rtlCol="0">
            <a:spAutoFit/>
          </a:bodyPr>
          <a:lstStyle/>
          <a:p>
            <a:pPr algn="ctr"/>
            <a:r>
              <a:rPr lang="en-US" altLang="zh-TW" sz="1400" b="1" dirty="0"/>
              <a:t>Output layer</a:t>
            </a:r>
            <a:endParaRPr lang="zh-TW" altLang="en-US" sz="1400" b="1" dirty="0"/>
          </a:p>
        </p:txBody>
      </p:sp>
      <mc:AlternateContent xmlns:mc="http://schemas.openxmlformats.org/markup-compatibility/2006" xmlns:a14="http://schemas.microsoft.com/office/drawing/2010/main">
        <mc:Choice Requires="a14">
          <p:sp>
            <p:nvSpPr>
              <p:cNvPr id="100" name="文字方塊 99">
                <a:extLst>
                  <a:ext uri="{FF2B5EF4-FFF2-40B4-BE49-F238E27FC236}">
                    <a16:creationId xmlns:a16="http://schemas.microsoft.com/office/drawing/2014/main" id="{CDB19CC1-71C5-479F-BCEC-BE774ABA432E}"/>
                  </a:ext>
                </a:extLst>
              </p:cNvPr>
              <p:cNvSpPr txBox="1"/>
              <p:nvPr/>
            </p:nvSpPr>
            <p:spPr>
              <a:xfrm>
                <a:off x="4733325" y="1988566"/>
                <a:ext cx="30611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TW" sz="1400" b="0" i="1" smtClean="0">
                          <a:latin typeface="Cambria Math" panose="02040503050406030204" pitchFamily="18" charset="0"/>
                        </a:rPr>
                        <m:t>𝑐</m:t>
                      </m:r>
                    </m:oMath>
                  </m:oMathPara>
                </a14:m>
                <a:endParaRPr lang="zh-TW" altLang="en-US" sz="1400" dirty="0"/>
              </a:p>
            </p:txBody>
          </p:sp>
        </mc:Choice>
        <mc:Fallback xmlns="">
          <p:sp>
            <p:nvSpPr>
              <p:cNvPr id="100" name="文字方塊 99">
                <a:extLst>
                  <a:ext uri="{FF2B5EF4-FFF2-40B4-BE49-F238E27FC236}">
                    <a16:creationId xmlns:a16="http://schemas.microsoft.com/office/drawing/2014/main" id="{CDB19CC1-71C5-479F-BCEC-BE774ABA432E}"/>
                  </a:ext>
                </a:extLst>
              </p:cNvPr>
              <p:cNvSpPr txBox="1">
                <a:spLocks noRot="1" noChangeAspect="1" noMove="1" noResize="1" noEditPoints="1" noAdjustHandles="1" noChangeArrowheads="1" noChangeShapeType="1" noTextEdit="1"/>
              </p:cNvSpPr>
              <p:nvPr/>
            </p:nvSpPr>
            <p:spPr>
              <a:xfrm>
                <a:off x="4733325" y="1988566"/>
                <a:ext cx="306119" cy="307777"/>
              </a:xfrm>
              <a:prstGeom prst="rect">
                <a:avLst/>
              </a:prstGeom>
              <a:blipFill>
                <a:blip r:embed="rId23"/>
                <a:stretch>
                  <a:fillRect/>
                </a:stretch>
              </a:blipFill>
            </p:spPr>
            <p:txBody>
              <a:bodyPr/>
              <a:lstStyle/>
              <a:p>
                <a:r>
                  <a:rPr lang="zh-TW" altLang="en-US">
                    <a:noFill/>
                  </a:rPr>
                  <a:t> </a:t>
                </a:r>
              </a:p>
            </p:txBody>
          </p:sp>
        </mc:Fallback>
      </mc:AlternateContent>
      <p:cxnSp>
        <p:nvCxnSpPr>
          <p:cNvPr id="101" name="直線單箭頭接點 100">
            <a:extLst>
              <a:ext uri="{FF2B5EF4-FFF2-40B4-BE49-F238E27FC236}">
                <a16:creationId xmlns:a16="http://schemas.microsoft.com/office/drawing/2014/main" id="{1E414CE3-21E4-4788-8F5C-83E40F063708}"/>
              </a:ext>
            </a:extLst>
          </p:cNvPr>
          <p:cNvCxnSpPr>
            <a:cxnSpLocks/>
          </p:cNvCxnSpPr>
          <p:nvPr/>
        </p:nvCxnSpPr>
        <p:spPr>
          <a:xfrm flipH="1" flipV="1">
            <a:off x="4883157" y="1943697"/>
            <a:ext cx="0" cy="14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2" name="圓角矩形 59">
            <a:extLst>
              <a:ext uri="{FF2B5EF4-FFF2-40B4-BE49-F238E27FC236}">
                <a16:creationId xmlns:a16="http://schemas.microsoft.com/office/drawing/2014/main" id="{DE42322A-BE45-4D46-824A-CB89C1F5A908}"/>
              </a:ext>
            </a:extLst>
          </p:cNvPr>
          <p:cNvSpPr/>
          <p:nvPr/>
        </p:nvSpPr>
        <p:spPr>
          <a:xfrm>
            <a:off x="4240686" y="1771729"/>
            <a:ext cx="1250212" cy="172479"/>
          </a:xfrm>
          <a:prstGeom prst="roundRect">
            <a:avLst/>
          </a:prstGeom>
          <a:solidFill>
            <a:srgbClr val="FFC000"/>
          </a:solidFill>
          <a:ln w="12700" cap="flat" cmpd="sng" algn="ctr">
            <a:solidFill>
              <a:srgbClr val="4472C4">
                <a:lumMod val="40000"/>
                <a:lumOff val="60000"/>
              </a:srgbClr>
            </a:solidFill>
            <a:prstDash val="solid"/>
            <a:miter lim="800000"/>
          </a:ln>
          <a:effectLst/>
        </p:spPr>
        <p:txBody>
          <a:bodyPr rtlCol="0" anchor="ctr"/>
          <a:lstStyle/>
          <a:p>
            <a:pPr algn="ctr" defTabSz="914400">
              <a:defRPr/>
            </a:pPr>
            <a:r>
              <a:rPr kumimoji="1" lang="en-US" altLang="zh-TW" sz="1200" kern="0" dirty="0">
                <a:solidFill>
                  <a:prstClr val="black"/>
                </a:solidFill>
                <a:latin typeface="Times New Roman" panose="02020603050405020304" pitchFamily="18" charset="0"/>
                <a:ea typeface="新細明體" panose="02020500000000000000" pitchFamily="18" charset="-120"/>
              </a:rPr>
              <a:t>Fully connected</a:t>
            </a:r>
            <a:endParaRPr kumimoji="1" lang="zh-TW" altLang="en-US" sz="1200" kern="0" dirty="0">
              <a:solidFill>
                <a:prstClr val="black"/>
              </a:solidFill>
              <a:latin typeface="Times New Roman" panose="02020603050405020304" pitchFamily="18" charset="0"/>
              <a:ea typeface="新細明體" panose="02020500000000000000" pitchFamily="18" charset="-120"/>
            </a:endParaRPr>
          </a:p>
        </p:txBody>
      </p:sp>
      <p:cxnSp>
        <p:nvCxnSpPr>
          <p:cNvPr id="103" name="直線單箭頭接點 102">
            <a:extLst>
              <a:ext uri="{FF2B5EF4-FFF2-40B4-BE49-F238E27FC236}">
                <a16:creationId xmlns:a16="http://schemas.microsoft.com/office/drawing/2014/main" id="{1A85B00A-9ECA-48F8-8EEE-BF4DA815A078}"/>
              </a:ext>
            </a:extLst>
          </p:cNvPr>
          <p:cNvCxnSpPr>
            <a:cxnSpLocks/>
          </p:cNvCxnSpPr>
          <p:nvPr/>
        </p:nvCxnSpPr>
        <p:spPr>
          <a:xfrm flipH="1" flipV="1">
            <a:off x="4878224" y="1627218"/>
            <a:ext cx="0" cy="14400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文字方塊 103">
            <a:extLst>
              <a:ext uri="{FF2B5EF4-FFF2-40B4-BE49-F238E27FC236}">
                <a16:creationId xmlns:a16="http://schemas.microsoft.com/office/drawing/2014/main" id="{A4720D8C-DA40-45FF-91D4-03791C9112BB}"/>
              </a:ext>
            </a:extLst>
          </p:cNvPr>
          <p:cNvSpPr txBox="1"/>
          <p:nvPr/>
        </p:nvSpPr>
        <p:spPr>
          <a:xfrm>
            <a:off x="4748909" y="1378510"/>
            <a:ext cx="203052" cy="307777"/>
          </a:xfrm>
          <a:prstGeom prst="rect">
            <a:avLst/>
          </a:prstGeom>
          <a:noFill/>
        </p:spPr>
        <p:txBody>
          <a:bodyPr wrap="square" rtlCol="0">
            <a:spAutoFit/>
          </a:bodyPr>
          <a:lstStyle/>
          <a:p>
            <a:r>
              <a:rPr lang="en-US" altLang="zh-TW" sz="1400" dirty="0"/>
              <a:t>y</a:t>
            </a:r>
            <a:endParaRPr lang="zh-TW" altLang="en-US" sz="1400" dirty="0"/>
          </a:p>
        </p:txBody>
      </p:sp>
      <p:pic>
        <p:nvPicPr>
          <p:cNvPr id="105" name="圖片 104">
            <a:extLst>
              <a:ext uri="{FF2B5EF4-FFF2-40B4-BE49-F238E27FC236}">
                <a16:creationId xmlns:a16="http://schemas.microsoft.com/office/drawing/2014/main" id="{B308D40E-E9EE-4830-BC42-B5A095D94D53}"/>
              </a:ext>
            </a:extLst>
          </p:cNvPr>
          <p:cNvPicPr>
            <a:picLocks noChangeAspect="1"/>
          </p:cNvPicPr>
          <p:nvPr/>
        </p:nvPicPr>
        <p:blipFill>
          <a:blip r:embed="rId24"/>
          <a:stretch>
            <a:fillRect/>
          </a:stretch>
        </p:blipFill>
        <p:spPr>
          <a:xfrm rot="5400000">
            <a:off x="5107521" y="1905220"/>
            <a:ext cx="226618" cy="566546"/>
          </a:xfrm>
          <a:prstGeom prst="rect">
            <a:avLst/>
          </a:prstGeom>
        </p:spPr>
      </p:pic>
      <mc:AlternateContent xmlns:mc="http://schemas.openxmlformats.org/markup-compatibility/2006" xmlns:a14="http://schemas.microsoft.com/office/drawing/2010/main">
        <mc:Choice Requires="a14">
          <p:sp>
            <p:nvSpPr>
              <p:cNvPr id="106" name="文字方塊 105">
                <a:extLst>
                  <a:ext uri="{FF2B5EF4-FFF2-40B4-BE49-F238E27FC236}">
                    <a16:creationId xmlns:a16="http://schemas.microsoft.com/office/drawing/2014/main" id="{EFFB9E4D-95FB-4422-9ACC-E5F04FDB6E71}"/>
                  </a:ext>
                </a:extLst>
              </p:cNvPr>
              <p:cNvSpPr txBox="1"/>
              <p:nvPr/>
            </p:nvSpPr>
            <p:spPr>
              <a:xfrm>
                <a:off x="6949560" y="2180650"/>
                <a:ext cx="1958194" cy="261610"/>
              </a:xfrm>
              <a:prstGeom prst="rect">
                <a:avLst/>
              </a:prstGeom>
              <a:noFill/>
            </p:spPr>
            <p:txBody>
              <a:bodyPr wrap="square" rtlCol="0">
                <a:spAutoFit/>
              </a:bodyPr>
              <a:lstStyle/>
              <a:p>
                <a14:m>
                  <m:oMath xmlns:m="http://schemas.openxmlformats.org/officeDocument/2006/math">
                    <m:r>
                      <a:rPr lang="en-US" altLang="zh-TW" sz="1100" b="0" i="1" smtClean="0">
                        <a:latin typeface="Cambria Math" panose="02040503050406030204" pitchFamily="18" charset="0"/>
                      </a:rPr>
                      <m:t>𝑐</m:t>
                    </m:r>
                  </m:oMath>
                </a14:m>
                <a:r>
                  <a:rPr lang="en-US" altLang="zh-TW" sz="1100" dirty="0"/>
                  <a:t>:</a:t>
                </a:r>
                <a:r>
                  <a:rPr lang="zh-TW" altLang="en-US" sz="1100" i="1" dirty="0"/>
                  <a:t> </a:t>
                </a:r>
                <a:r>
                  <a:rPr lang="en-US" altLang="zh-TW" sz="1100" dirty="0"/>
                  <a:t>The sentence representation</a:t>
                </a:r>
                <a:endParaRPr lang="en-US" altLang="zh-TW" sz="1100" i="1" dirty="0">
                  <a:latin typeface="Cambria Math" panose="02040503050406030204" pitchFamily="18" charset="0"/>
                </a:endParaRPr>
              </a:p>
            </p:txBody>
          </p:sp>
        </mc:Choice>
        <mc:Fallback xmlns="">
          <p:sp>
            <p:nvSpPr>
              <p:cNvPr id="106" name="文字方塊 105">
                <a:extLst>
                  <a:ext uri="{FF2B5EF4-FFF2-40B4-BE49-F238E27FC236}">
                    <a16:creationId xmlns:a16="http://schemas.microsoft.com/office/drawing/2014/main" id="{EFFB9E4D-95FB-4422-9ACC-E5F04FDB6E71}"/>
                  </a:ext>
                </a:extLst>
              </p:cNvPr>
              <p:cNvSpPr txBox="1">
                <a:spLocks noRot="1" noChangeAspect="1" noMove="1" noResize="1" noEditPoints="1" noAdjustHandles="1" noChangeArrowheads="1" noChangeShapeType="1" noTextEdit="1"/>
              </p:cNvSpPr>
              <p:nvPr/>
            </p:nvSpPr>
            <p:spPr>
              <a:xfrm>
                <a:off x="6949560" y="2180650"/>
                <a:ext cx="1958194" cy="261610"/>
              </a:xfrm>
              <a:prstGeom prst="rect">
                <a:avLst/>
              </a:prstGeom>
              <a:blipFill>
                <a:blip r:embed="rId25"/>
                <a:stretch>
                  <a:fillRect b="-1627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7" name="文字方塊 16">
                <a:extLst>
                  <a:ext uri="{FF2B5EF4-FFF2-40B4-BE49-F238E27FC236}">
                    <a16:creationId xmlns:a16="http://schemas.microsoft.com/office/drawing/2014/main" id="{5149AA3F-E416-4B12-85FA-A333E9A1FCF6}"/>
                  </a:ext>
                </a:extLst>
              </p:cNvPr>
              <p:cNvSpPr txBox="1"/>
              <p:nvPr/>
            </p:nvSpPr>
            <p:spPr>
              <a:xfrm>
                <a:off x="2873652" y="2608791"/>
                <a:ext cx="287763" cy="276999"/>
              </a:xfrm>
              <a:prstGeom prst="rect">
                <a:avLst/>
              </a:prstGeom>
              <a:noFill/>
            </p:spPr>
            <p:txBody>
              <a:bodyPr wrap="square" rtlCol="0">
                <a:spAutoFit/>
              </a:bodyPr>
              <a:lstStyle/>
              <a:p>
                <a14:m>
                  <m:oMath xmlns:m="http://schemas.openxmlformats.org/officeDocument/2006/math">
                    <m:sSub>
                      <m:sSubPr>
                        <m:ctrlPr>
                          <a:rPr lang="en-US" altLang="zh-TW" sz="1200" i="1">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b="0" i="1" smtClean="0">
                            <a:latin typeface="Cambria Math" panose="02040503050406030204" pitchFamily="18" charset="0"/>
                          </a:rPr>
                          <m:t>1</m:t>
                        </m:r>
                      </m:sub>
                    </m:sSub>
                  </m:oMath>
                </a14:m>
                <a:r>
                  <a:rPr lang="en-US" altLang="zh-TW" sz="1200" dirty="0"/>
                  <a:t> </a:t>
                </a:r>
                <a:endParaRPr lang="zh-TW" altLang="en-US" dirty="0"/>
              </a:p>
            </p:txBody>
          </p:sp>
        </mc:Choice>
        <mc:Fallback xmlns="">
          <p:sp>
            <p:nvSpPr>
              <p:cNvPr id="17" name="文字方塊 16">
                <a:extLst>
                  <a:ext uri="{FF2B5EF4-FFF2-40B4-BE49-F238E27FC236}">
                    <a16:creationId xmlns:a16="http://schemas.microsoft.com/office/drawing/2014/main" id="{5149AA3F-E416-4B12-85FA-A333E9A1FCF6}"/>
                  </a:ext>
                </a:extLst>
              </p:cNvPr>
              <p:cNvSpPr txBox="1">
                <a:spLocks noRot="1" noChangeAspect="1" noMove="1" noResize="1" noEditPoints="1" noAdjustHandles="1" noChangeArrowheads="1" noChangeShapeType="1" noTextEdit="1"/>
              </p:cNvSpPr>
              <p:nvPr/>
            </p:nvSpPr>
            <p:spPr>
              <a:xfrm>
                <a:off x="2873652" y="2608791"/>
                <a:ext cx="287763" cy="276999"/>
              </a:xfrm>
              <a:prstGeom prst="rect">
                <a:avLst/>
              </a:prstGeom>
              <a:blipFill>
                <a:blip r:embed="rId2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8" name="文字方塊 107">
                <a:extLst>
                  <a:ext uri="{FF2B5EF4-FFF2-40B4-BE49-F238E27FC236}">
                    <a16:creationId xmlns:a16="http://schemas.microsoft.com/office/drawing/2014/main" id="{19B3AAD0-725A-4C81-BACB-3F8B7D1F589C}"/>
                  </a:ext>
                </a:extLst>
              </p:cNvPr>
              <p:cNvSpPr txBox="1"/>
              <p:nvPr/>
            </p:nvSpPr>
            <p:spPr>
              <a:xfrm>
                <a:off x="3382057" y="2609384"/>
                <a:ext cx="287763" cy="276999"/>
              </a:xfrm>
              <a:prstGeom prst="rect">
                <a:avLst/>
              </a:prstGeom>
              <a:noFill/>
            </p:spPr>
            <p:txBody>
              <a:bodyPr wrap="square" rtlCol="0">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b="0" i="1" smtClean="0">
                            <a:latin typeface="Cambria Math" panose="02040503050406030204" pitchFamily="18" charset="0"/>
                          </a:rPr>
                          <m:t>2</m:t>
                        </m:r>
                      </m:sub>
                    </m:sSub>
                  </m:oMath>
                </a14:m>
                <a:r>
                  <a:rPr lang="en-US" altLang="zh-TW" sz="1200" dirty="0"/>
                  <a:t> </a:t>
                </a:r>
                <a:endParaRPr lang="zh-TW" altLang="en-US" dirty="0"/>
              </a:p>
            </p:txBody>
          </p:sp>
        </mc:Choice>
        <mc:Fallback xmlns="">
          <p:sp>
            <p:nvSpPr>
              <p:cNvPr id="108" name="文字方塊 107">
                <a:extLst>
                  <a:ext uri="{FF2B5EF4-FFF2-40B4-BE49-F238E27FC236}">
                    <a16:creationId xmlns:a16="http://schemas.microsoft.com/office/drawing/2014/main" id="{19B3AAD0-725A-4C81-BACB-3F8B7D1F589C}"/>
                  </a:ext>
                </a:extLst>
              </p:cNvPr>
              <p:cNvSpPr txBox="1">
                <a:spLocks noRot="1" noChangeAspect="1" noMove="1" noResize="1" noEditPoints="1" noAdjustHandles="1" noChangeArrowheads="1" noChangeShapeType="1" noTextEdit="1"/>
              </p:cNvSpPr>
              <p:nvPr/>
            </p:nvSpPr>
            <p:spPr>
              <a:xfrm>
                <a:off x="3382057" y="2609384"/>
                <a:ext cx="287763" cy="276999"/>
              </a:xfrm>
              <a:prstGeom prst="rect">
                <a:avLst/>
              </a:prstGeom>
              <a:blipFill>
                <a:blip r:embed="rId27"/>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文字方塊 108">
                <a:extLst>
                  <a:ext uri="{FF2B5EF4-FFF2-40B4-BE49-F238E27FC236}">
                    <a16:creationId xmlns:a16="http://schemas.microsoft.com/office/drawing/2014/main" id="{9CE4B7E5-97F9-4E1A-BDB8-648FEEE8BC1A}"/>
                  </a:ext>
                </a:extLst>
              </p:cNvPr>
              <p:cNvSpPr txBox="1"/>
              <p:nvPr/>
            </p:nvSpPr>
            <p:spPr>
              <a:xfrm>
                <a:off x="4714748" y="2609384"/>
                <a:ext cx="287763" cy="276999"/>
              </a:xfrm>
              <a:prstGeom prst="rect">
                <a:avLst/>
              </a:prstGeom>
              <a:noFill/>
            </p:spPr>
            <p:txBody>
              <a:bodyPr wrap="square" rtlCol="0">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b="0" i="1" smtClean="0">
                            <a:latin typeface="Cambria Math" panose="02040503050406030204" pitchFamily="18" charset="0"/>
                          </a:rPr>
                          <m:t>𝑛</m:t>
                        </m:r>
                        <m:r>
                          <a:rPr lang="en-US" altLang="zh-TW" sz="1200" b="0" i="1" smtClean="0">
                            <a:latin typeface="Cambria Math" panose="02040503050406030204" pitchFamily="18" charset="0"/>
                          </a:rPr>
                          <m:t>−1</m:t>
                        </m:r>
                      </m:sub>
                    </m:sSub>
                  </m:oMath>
                </a14:m>
                <a:r>
                  <a:rPr lang="en-US" altLang="zh-TW" sz="1200" dirty="0"/>
                  <a:t> </a:t>
                </a:r>
                <a:endParaRPr lang="zh-TW" altLang="en-US" dirty="0"/>
              </a:p>
            </p:txBody>
          </p:sp>
        </mc:Choice>
        <mc:Fallback xmlns="">
          <p:sp>
            <p:nvSpPr>
              <p:cNvPr id="109" name="文字方塊 108">
                <a:extLst>
                  <a:ext uri="{FF2B5EF4-FFF2-40B4-BE49-F238E27FC236}">
                    <a16:creationId xmlns:a16="http://schemas.microsoft.com/office/drawing/2014/main" id="{9CE4B7E5-97F9-4E1A-BDB8-648FEEE8BC1A}"/>
                  </a:ext>
                </a:extLst>
              </p:cNvPr>
              <p:cNvSpPr txBox="1">
                <a:spLocks noRot="1" noChangeAspect="1" noMove="1" noResize="1" noEditPoints="1" noAdjustHandles="1" noChangeArrowheads="1" noChangeShapeType="1" noTextEdit="1"/>
              </p:cNvSpPr>
              <p:nvPr/>
            </p:nvSpPr>
            <p:spPr>
              <a:xfrm>
                <a:off x="4714748" y="2609384"/>
                <a:ext cx="287763" cy="276999"/>
              </a:xfrm>
              <a:prstGeom prst="rect">
                <a:avLst/>
              </a:prstGeom>
              <a:blipFill>
                <a:blip r:embed="rId28"/>
                <a:stretch>
                  <a:fillRect r="-500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文字方塊 109">
                <a:extLst>
                  <a:ext uri="{FF2B5EF4-FFF2-40B4-BE49-F238E27FC236}">
                    <a16:creationId xmlns:a16="http://schemas.microsoft.com/office/drawing/2014/main" id="{5BD8B1F1-BC17-4859-A727-202C891C6ED2}"/>
                  </a:ext>
                </a:extLst>
              </p:cNvPr>
              <p:cNvSpPr txBox="1"/>
              <p:nvPr/>
            </p:nvSpPr>
            <p:spPr>
              <a:xfrm>
                <a:off x="5249590" y="2609384"/>
                <a:ext cx="287763" cy="276999"/>
              </a:xfrm>
              <a:prstGeom prst="rect">
                <a:avLst/>
              </a:prstGeom>
              <a:noFill/>
            </p:spPr>
            <p:txBody>
              <a:bodyPr wrap="square" rtlCol="0">
                <a:spAutoFit/>
              </a:bodyPr>
              <a:lstStyle/>
              <a:p>
                <a14:m>
                  <m:oMath xmlns:m="http://schemas.openxmlformats.org/officeDocument/2006/math">
                    <m:sSub>
                      <m:sSubPr>
                        <m:ctrlPr>
                          <a:rPr lang="en-US" altLang="zh-TW" sz="1200" i="1" smtClean="0">
                            <a:latin typeface="Cambria Math" panose="02040503050406030204" pitchFamily="18" charset="0"/>
                          </a:rPr>
                        </m:ctrlPr>
                      </m:sSubPr>
                      <m:e>
                        <m:r>
                          <a:rPr lang="zh-TW" altLang="en-US" sz="1200" i="1">
                            <a:latin typeface="Cambria Math" panose="02040503050406030204" pitchFamily="18" charset="0"/>
                          </a:rPr>
                          <m:t>𝛼</m:t>
                        </m:r>
                      </m:e>
                      <m:sub>
                        <m:r>
                          <a:rPr lang="en-US" altLang="zh-TW" sz="1200" b="0" i="1" smtClean="0">
                            <a:latin typeface="Cambria Math" panose="02040503050406030204" pitchFamily="18" charset="0"/>
                          </a:rPr>
                          <m:t>𝑛</m:t>
                        </m:r>
                      </m:sub>
                    </m:sSub>
                  </m:oMath>
                </a14:m>
                <a:r>
                  <a:rPr lang="en-US" altLang="zh-TW" sz="1200" dirty="0"/>
                  <a:t> </a:t>
                </a:r>
                <a:endParaRPr lang="zh-TW" altLang="en-US" dirty="0"/>
              </a:p>
            </p:txBody>
          </p:sp>
        </mc:Choice>
        <mc:Fallback xmlns="">
          <p:sp>
            <p:nvSpPr>
              <p:cNvPr id="110" name="文字方塊 109">
                <a:extLst>
                  <a:ext uri="{FF2B5EF4-FFF2-40B4-BE49-F238E27FC236}">
                    <a16:creationId xmlns:a16="http://schemas.microsoft.com/office/drawing/2014/main" id="{5BD8B1F1-BC17-4859-A727-202C891C6ED2}"/>
                  </a:ext>
                </a:extLst>
              </p:cNvPr>
              <p:cNvSpPr txBox="1">
                <a:spLocks noRot="1" noChangeAspect="1" noMove="1" noResize="1" noEditPoints="1" noAdjustHandles="1" noChangeArrowheads="1" noChangeShapeType="1" noTextEdit="1"/>
              </p:cNvSpPr>
              <p:nvPr/>
            </p:nvSpPr>
            <p:spPr>
              <a:xfrm>
                <a:off x="5249590" y="2609384"/>
                <a:ext cx="287763" cy="276999"/>
              </a:xfrm>
              <a:prstGeom prst="rect">
                <a:avLst/>
              </a:prstGeom>
              <a:blipFill>
                <a:blip r:embed="rId29"/>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1" name="文字方塊 110">
                <a:extLst>
                  <a:ext uri="{FF2B5EF4-FFF2-40B4-BE49-F238E27FC236}">
                    <a16:creationId xmlns:a16="http://schemas.microsoft.com/office/drawing/2014/main" id="{55DAC8A8-443D-4FD6-92A2-A352907C83A1}"/>
                  </a:ext>
                </a:extLst>
              </p:cNvPr>
              <p:cNvSpPr txBox="1"/>
              <p:nvPr/>
            </p:nvSpPr>
            <p:spPr>
              <a:xfrm>
                <a:off x="6719505" y="5114563"/>
                <a:ext cx="2224269" cy="369653"/>
              </a:xfrm>
              <a:prstGeom prst="rect">
                <a:avLst/>
              </a:prstGeom>
              <a:noFill/>
            </p:spPr>
            <p:txBody>
              <a:bodyPr wrap="square" rtlCol="0">
                <a:spAutoFit/>
              </a:bodyPr>
              <a:lstStyle/>
              <a:p>
                <a:r>
                  <a:rPr lang="en-US" altLang="zh-TW" sz="1200" dirty="0"/>
                  <a:t>{</a:t>
                </a:r>
                <a14:m>
                  <m:oMath xmlns:m="http://schemas.openxmlformats.org/officeDocument/2006/math">
                    <m:sSub>
                      <m:sSubPr>
                        <m:ctrlPr>
                          <a:rPr lang="en-US" altLang="zh-TW" sz="1200" i="1">
                            <a:latin typeface="Cambria Math" panose="02040503050406030204" pitchFamily="18" charset="0"/>
                          </a:rPr>
                        </m:ctrlPr>
                      </m:sSubPr>
                      <m:e>
                        <m:r>
                          <a:rPr lang="en-US" altLang="zh-TW" sz="1200" i="1">
                            <a:latin typeface="Cambria Math" panose="02040503050406030204" pitchFamily="18" charset="0"/>
                          </a:rPr>
                          <m:t>𝑥</m:t>
                        </m:r>
                      </m:e>
                      <m:sub>
                        <m:r>
                          <a:rPr lang="en-US" altLang="zh-TW" sz="1200" i="1">
                            <a:latin typeface="Cambria Math" panose="02040503050406030204" pitchFamily="18" charset="0"/>
                          </a:rPr>
                          <m:t>𝑡</m:t>
                        </m:r>
                      </m:sub>
                    </m:sSub>
                  </m:oMath>
                </a14:m>
                <a:r>
                  <a:rPr lang="en-US" altLang="zh-TW" sz="1200" dirty="0"/>
                  <a:t>}</a:t>
                </a:r>
                <a14:m>
                  <m:oMath xmlns:m="http://schemas.openxmlformats.org/officeDocument/2006/math">
                    <m:m>
                      <m:mPr>
                        <m:mcs>
                          <m:mc>
                            <m:mcPr>
                              <m:count m:val="1"/>
                              <m:mcJc m:val="center"/>
                            </m:mcPr>
                          </m:mc>
                        </m:mcs>
                        <m:ctrlPr>
                          <a:rPr lang="en-US" altLang="zh-TW" sz="1200" i="1" dirty="0">
                            <a:latin typeface="Cambria Math" panose="02040503050406030204" pitchFamily="18" charset="0"/>
                          </a:rPr>
                        </m:ctrlPr>
                      </m:mPr>
                      <m:mr>
                        <m:e>
                          <m:r>
                            <m:rPr>
                              <m:brk m:alnAt="7"/>
                            </m:rPr>
                            <a:rPr lang="en-US" altLang="zh-TW" sz="1200" i="1" dirty="0">
                              <a:latin typeface="Cambria Math" panose="02040503050406030204" pitchFamily="18" charset="0"/>
                            </a:rPr>
                            <m:t>𝑛</m:t>
                          </m:r>
                          <m:r>
                            <a:rPr lang="en-US" altLang="zh-TW" sz="1200" i="1" dirty="0">
                              <a:latin typeface="Cambria Math" panose="02040503050406030204" pitchFamily="18" charset="0"/>
                            </a:rPr>
                            <m:t>       </m:t>
                          </m:r>
                        </m:e>
                      </m:mr>
                      <m:mr>
                        <m:e>
                          <m:r>
                            <a:rPr lang="en-US" altLang="zh-TW" sz="1200" i="1" dirty="0">
                              <a:latin typeface="Cambria Math" panose="02040503050406030204" pitchFamily="18" charset="0"/>
                            </a:rPr>
                            <m:t>𝑡</m:t>
                          </m:r>
                          <m:r>
                            <a:rPr lang="en-US" altLang="zh-TW" sz="1200" i="1" dirty="0">
                              <a:latin typeface="Cambria Math" panose="02040503050406030204" pitchFamily="18" charset="0"/>
                            </a:rPr>
                            <m:t>=1</m:t>
                          </m:r>
                        </m:e>
                      </m:mr>
                    </m:m>
                  </m:oMath>
                </a14:m>
                <a:r>
                  <a:rPr lang="en-US" altLang="zh-TW" sz="1200" dirty="0"/>
                  <a:t>: word embeddings</a:t>
                </a:r>
                <a:endParaRPr lang="zh-TW" altLang="en-US" sz="1200" dirty="0"/>
              </a:p>
            </p:txBody>
          </p:sp>
        </mc:Choice>
        <mc:Fallback xmlns="">
          <p:sp>
            <p:nvSpPr>
              <p:cNvPr id="111" name="文字方塊 110">
                <a:extLst>
                  <a:ext uri="{FF2B5EF4-FFF2-40B4-BE49-F238E27FC236}">
                    <a16:creationId xmlns:a16="http://schemas.microsoft.com/office/drawing/2014/main" id="{55DAC8A8-443D-4FD6-92A2-A352907C83A1}"/>
                  </a:ext>
                </a:extLst>
              </p:cNvPr>
              <p:cNvSpPr txBox="1">
                <a:spLocks noRot="1" noChangeAspect="1" noMove="1" noResize="1" noEditPoints="1" noAdjustHandles="1" noChangeArrowheads="1" noChangeShapeType="1" noTextEdit="1"/>
              </p:cNvSpPr>
              <p:nvPr/>
            </p:nvSpPr>
            <p:spPr>
              <a:xfrm>
                <a:off x="6719505" y="5114563"/>
                <a:ext cx="2224269" cy="369653"/>
              </a:xfrm>
              <a:prstGeom prst="rect">
                <a:avLst/>
              </a:prstGeom>
              <a:blipFill>
                <a:blip r:embed="rId30"/>
                <a:stretch>
                  <a:fillRect b="-1639"/>
                </a:stretch>
              </a:blipFill>
            </p:spPr>
            <p:txBody>
              <a:bodyPr/>
              <a:lstStyle/>
              <a:p>
                <a:r>
                  <a:rPr lang="zh-TW" altLang="en-US">
                    <a:noFill/>
                  </a:rPr>
                  <a:t> </a:t>
                </a:r>
              </a:p>
            </p:txBody>
          </p:sp>
        </mc:Fallback>
      </mc:AlternateContent>
      <p:sp>
        <p:nvSpPr>
          <p:cNvPr id="112" name="文字方塊 111">
            <a:extLst>
              <a:ext uri="{FF2B5EF4-FFF2-40B4-BE49-F238E27FC236}">
                <a16:creationId xmlns:a16="http://schemas.microsoft.com/office/drawing/2014/main" id="{A64FD051-C421-4F63-B53D-A81AF3A8D6BA}"/>
              </a:ext>
            </a:extLst>
          </p:cNvPr>
          <p:cNvSpPr txBox="1"/>
          <p:nvPr/>
        </p:nvSpPr>
        <p:spPr>
          <a:xfrm>
            <a:off x="6999960" y="5401489"/>
            <a:ext cx="2026312" cy="261610"/>
          </a:xfrm>
          <a:prstGeom prst="rect">
            <a:avLst/>
          </a:prstGeom>
          <a:noFill/>
        </p:spPr>
        <p:txBody>
          <a:bodyPr wrap="square" rtlCol="0">
            <a:spAutoFit/>
          </a:bodyPr>
          <a:lstStyle/>
          <a:p>
            <a:r>
              <a:rPr lang="en-US" altLang="zh-TW" sz="1100" i="1" dirty="0"/>
              <a:t>n</a:t>
            </a:r>
            <a:r>
              <a:rPr lang="en-US" altLang="zh-TW" sz="1100" dirty="0"/>
              <a:t>:</a:t>
            </a:r>
            <a:r>
              <a:rPr lang="en-US" altLang="zh-TW" sz="1100" i="1" dirty="0"/>
              <a:t> </a:t>
            </a:r>
            <a:r>
              <a:rPr lang="en-US" altLang="zh-TW" sz="1100" dirty="0"/>
              <a:t>sequence length</a:t>
            </a:r>
            <a:endParaRPr lang="zh-TW" altLang="en-US" sz="1100" dirty="0"/>
          </a:p>
        </p:txBody>
      </p:sp>
      <mc:AlternateContent xmlns:mc="http://schemas.openxmlformats.org/markup-compatibility/2006" xmlns:a14="http://schemas.microsoft.com/office/drawing/2010/main">
        <mc:Choice Requires="a14">
          <p:sp>
            <p:nvSpPr>
              <p:cNvPr id="113" name="文字方塊 112">
                <a:extLst>
                  <a:ext uri="{FF2B5EF4-FFF2-40B4-BE49-F238E27FC236}">
                    <a16:creationId xmlns:a16="http://schemas.microsoft.com/office/drawing/2014/main" id="{7DCF4F86-CF5A-4699-867A-78366645D1D9}"/>
                  </a:ext>
                </a:extLst>
              </p:cNvPr>
              <p:cNvSpPr txBox="1"/>
              <p:nvPr/>
            </p:nvSpPr>
            <p:spPr>
              <a:xfrm>
                <a:off x="6719504" y="1486551"/>
                <a:ext cx="2356523" cy="291875"/>
              </a:xfrm>
              <a:prstGeom prst="rect">
                <a:avLst/>
              </a:prstGeom>
              <a:noFill/>
            </p:spPr>
            <p:txBody>
              <a:bodyPr wrap="square" rtlCol="0">
                <a:spAutoFit/>
              </a:bodyPr>
              <a:lstStyle/>
              <a:p>
                <a14:m>
                  <m:oMath xmlns:m="http://schemas.openxmlformats.org/officeDocument/2006/math">
                    <m:r>
                      <a:rPr lang="en-US" altLang="zh-TW" sz="1200" b="0" i="1" smtClean="0">
                        <a:latin typeface="Cambria Math" panose="02040503050406030204" pitchFamily="18" charset="0"/>
                      </a:rPr>
                      <m:t>𝑅𝐶</m:t>
                    </m:r>
                    <m:r>
                      <a:rPr lang="en-US" altLang="zh-TW" sz="1200" b="0" i="1" smtClean="0">
                        <a:latin typeface="Cambria Math" panose="02040503050406030204" pitchFamily="18" charset="0"/>
                      </a:rPr>
                      <m:t>(</m:t>
                    </m:r>
                    <m:r>
                      <a:rPr lang="en-US" altLang="zh-TW" sz="1200" b="0" i="1" smtClean="0">
                        <a:latin typeface="Cambria Math" panose="02040503050406030204" pitchFamily="18" charset="0"/>
                      </a:rPr>
                      <m:t>𝑠</m:t>
                    </m:r>
                    <m:r>
                      <a:rPr lang="en-US" altLang="zh-TW" sz="1200" b="0" i="1" smtClean="0">
                        <a:latin typeface="Cambria Math" panose="02040503050406030204" pitchFamily="18" charset="0"/>
                      </a:rPr>
                      <m:t>, </m:t>
                    </m:r>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𝑒</m:t>
                        </m:r>
                      </m:e>
                      <m:sub>
                        <m:r>
                          <a:rPr lang="en-US" altLang="zh-TW" sz="1200" b="0" i="1" smtClean="0">
                            <a:latin typeface="Cambria Math" panose="02040503050406030204" pitchFamily="18" charset="0"/>
                          </a:rPr>
                          <m:t>𝑠𝑢𝑏𝑗</m:t>
                        </m:r>
                      </m:sub>
                    </m:sSub>
                    <m:r>
                      <a:rPr lang="en-US" altLang="zh-TW" sz="1200" b="0" i="1" smtClean="0">
                        <a:latin typeface="Cambria Math" panose="02040503050406030204" pitchFamily="18" charset="0"/>
                      </a:rPr>
                      <m:t>, </m:t>
                    </m:r>
                    <m:sSub>
                      <m:sSubPr>
                        <m:ctrlPr>
                          <a:rPr lang="en-US" altLang="zh-TW" sz="1200" b="0" i="1" smtClean="0">
                            <a:latin typeface="Cambria Math" panose="02040503050406030204" pitchFamily="18" charset="0"/>
                          </a:rPr>
                        </m:ctrlPr>
                      </m:sSubPr>
                      <m:e>
                        <m:r>
                          <a:rPr lang="en-US" altLang="zh-TW" sz="1200" b="0" i="1" smtClean="0">
                            <a:latin typeface="Cambria Math" panose="02040503050406030204" pitchFamily="18" charset="0"/>
                          </a:rPr>
                          <m:t>𝑒</m:t>
                        </m:r>
                      </m:e>
                      <m:sub>
                        <m:r>
                          <a:rPr lang="en-US" altLang="zh-TW" sz="1200" b="0" i="1" smtClean="0">
                            <a:latin typeface="Cambria Math" panose="02040503050406030204" pitchFamily="18" charset="0"/>
                          </a:rPr>
                          <m:t>𝑜𝑏𝑗</m:t>
                        </m:r>
                      </m:sub>
                    </m:sSub>
                    <m:r>
                      <a:rPr lang="en-US" altLang="zh-TW" sz="1200" b="0" i="1" smtClean="0">
                        <a:latin typeface="Cambria Math" panose="02040503050406030204" pitchFamily="18" charset="0"/>
                      </a:rPr>
                      <m:t>)</m:t>
                    </m:r>
                  </m:oMath>
                </a14:m>
                <a:r>
                  <a:rPr lang="en-US" altLang="zh-TW" sz="1200" dirty="0"/>
                  <a:t> = SoftMax(</a:t>
                </a:r>
                <a14:m>
                  <m:oMath xmlns:m="http://schemas.openxmlformats.org/officeDocument/2006/math">
                    <m:sSub>
                      <m:sSubPr>
                        <m:ctrlPr>
                          <a:rPr lang="en-US" altLang="zh-TW" sz="1200" i="1" smtClean="0">
                            <a:solidFill>
                              <a:srgbClr val="FFC000"/>
                            </a:solidFill>
                            <a:latin typeface="Cambria Math" panose="02040503050406030204" pitchFamily="18" charset="0"/>
                          </a:rPr>
                        </m:ctrlPr>
                      </m:sSubPr>
                      <m:e>
                        <m:r>
                          <a:rPr lang="en-US" altLang="zh-TW" sz="1200" b="0" i="1" smtClean="0">
                            <a:solidFill>
                              <a:srgbClr val="FFC000"/>
                            </a:solidFill>
                            <a:latin typeface="Cambria Math" panose="02040503050406030204" pitchFamily="18" charset="0"/>
                          </a:rPr>
                          <m:t>𝑊</m:t>
                        </m:r>
                      </m:e>
                      <m:sub>
                        <m:r>
                          <a:rPr lang="en-US" altLang="zh-TW" sz="1200" b="0" i="1" smtClean="0">
                            <a:solidFill>
                              <a:srgbClr val="FFC000"/>
                            </a:solidFill>
                            <a:latin typeface="Cambria Math" panose="02040503050406030204" pitchFamily="18" charset="0"/>
                          </a:rPr>
                          <m:t>𝑟𝑐</m:t>
                        </m:r>
                      </m:sub>
                    </m:sSub>
                    <m:r>
                      <a:rPr lang="en-US" altLang="zh-TW" sz="1200" b="0" i="1" smtClean="0">
                        <a:latin typeface="Cambria Math" panose="02040503050406030204" pitchFamily="18" charset="0"/>
                      </a:rPr>
                      <m:t>𝑐</m:t>
                    </m:r>
                  </m:oMath>
                </a14:m>
                <a:r>
                  <a:rPr lang="en-US" altLang="zh-TW" sz="1200" dirty="0"/>
                  <a:t>)</a:t>
                </a:r>
                <a:endParaRPr lang="zh-TW" altLang="en-US" sz="1200" dirty="0"/>
              </a:p>
            </p:txBody>
          </p:sp>
        </mc:Choice>
        <mc:Fallback xmlns="">
          <p:sp>
            <p:nvSpPr>
              <p:cNvPr id="113" name="文字方塊 112">
                <a:extLst>
                  <a:ext uri="{FF2B5EF4-FFF2-40B4-BE49-F238E27FC236}">
                    <a16:creationId xmlns:a16="http://schemas.microsoft.com/office/drawing/2014/main" id="{7DCF4F86-CF5A-4699-867A-78366645D1D9}"/>
                  </a:ext>
                </a:extLst>
              </p:cNvPr>
              <p:cNvSpPr txBox="1">
                <a:spLocks noRot="1" noChangeAspect="1" noMove="1" noResize="1" noEditPoints="1" noAdjustHandles="1" noChangeArrowheads="1" noChangeShapeType="1" noTextEdit="1"/>
              </p:cNvSpPr>
              <p:nvPr/>
            </p:nvSpPr>
            <p:spPr>
              <a:xfrm>
                <a:off x="6719504" y="1486551"/>
                <a:ext cx="2356523" cy="291875"/>
              </a:xfrm>
              <a:prstGeom prst="rect">
                <a:avLst/>
              </a:prstGeom>
              <a:blipFill>
                <a:blip r:embed="rId31"/>
                <a:stretch>
                  <a:fillRect t="-2083" r="-2584" b="-1041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6" name="矩形 115">
                <a:extLst>
                  <a:ext uri="{FF2B5EF4-FFF2-40B4-BE49-F238E27FC236}">
                    <a16:creationId xmlns:a16="http://schemas.microsoft.com/office/drawing/2014/main" id="{9D214AFB-AED0-4C5F-B3CC-A1858EBD3B2B}"/>
                  </a:ext>
                </a:extLst>
              </p:cNvPr>
              <p:cNvSpPr/>
              <p:nvPr/>
            </p:nvSpPr>
            <p:spPr>
              <a:xfrm>
                <a:off x="1639173" y="6482914"/>
                <a:ext cx="7505521" cy="400110"/>
              </a:xfrm>
              <a:prstGeom prst="rect">
                <a:avLst/>
              </a:prstGeom>
            </p:spPr>
            <p:txBody>
              <a:bodyPr wrap="square">
                <a:spAutoFit/>
              </a:bodyPr>
              <a:lstStyle/>
              <a:p>
                <a:pPr marL="180000" lvl="0" indent="-180000" defTabSz="914327">
                  <a:lnSpc>
                    <a:spcPts val="1200"/>
                  </a:lnSpc>
                </a:pPr>
                <a14:m>
                  <m:oMath xmlns:m="http://schemas.openxmlformats.org/officeDocument/2006/math">
                    <m:m>
                      <m:mPr>
                        <m:mcs>
                          <m:mc>
                            <m:mcPr>
                              <m:count m:val="1"/>
                              <m:mcJc m:val="center"/>
                            </m:mcPr>
                          </m:mc>
                        </m:mcs>
                        <m:ctrlPr>
                          <a:rPr lang="en-US" altLang="zh-TW" sz="1200" i="1" smtClean="0">
                            <a:solidFill>
                              <a:prstClr val="black"/>
                            </a:solidFill>
                            <a:latin typeface="Cambria Math" panose="02040503050406030204" pitchFamily="18" charset="0"/>
                          </a:rPr>
                        </m:ctrlPr>
                      </m:mPr>
                      <m:mr>
                        <m:e>
                          <m:r>
                            <m:rPr>
                              <m:brk m:alnAt="7"/>
                            </m:rPr>
                            <a:rPr lang="en-US" altLang="zh-TW" sz="1200" b="0" i="1" smtClean="0">
                              <a:solidFill>
                                <a:prstClr val="black"/>
                              </a:solidFill>
                              <a:latin typeface="Cambria Math" panose="02040503050406030204" pitchFamily="18" charset="0"/>
                            </a:rPr>
                            <m:t>1</m:t>
                          </m:r>
                        </m:e>
                      </m:mr>
                      <m:mr>
                        <m:e/>
                      </m:mr>
                    </m:m>
                  </m:oMath>
                </a14:m>
                <a:r>
                  <a:rPr lang="en-US" altLang="zh-TW" sz="1200" dirty="0">
                    <a:solidFill>
                      <a:prstClr val="black"/>
                    </a:solidFill>
                  </a:rPr>
                  <a:t>Peng Zhou, et al. 2016. </a:t>
                </a:r>
                <a:r>
                  <a:rPr lang="en-US" altLang="zh-TW" sz="1200" dirty="0">
                    <a:solidFill>
                      <a:prstClr val="black"/>
                    </a:solidFill>
                    <a:hlinkClick r:id="rId32">
                      <a:extLst>
                        <a:ext uri="{A12FA001-AC4F-418D-AE19-62706E023703}">
                          <ahyp:hlinkClr xmlns:ahyp="http://schemas.microsoft.com/office/drawing/2018/hyperlinkcolor" val="tx"/>
                        </a:ext>
                      </a:extLst>
                    </a:hlinkClick>
                  </a:rPr>
                  <a:t>Attention</a:t>
                </a:r>
                <a:r>
                  <a:rPr lang="zh-TW" altLang="en-US" sz="1200" dirty="0">
                    <a:solidFill>
                      <a:prstClr val="black"/>
                    </a:solidFill>
                    <a:hlinkClick r:id="rId32">
                      <a:extLst>
                        <a:ext uri="{A12FA001-AC4F-418D-AE19-62706E023703}">
                          <ahyp:hlinkClr xmlns:ahyp="http://schemas.microsoft.com/office/drawing/2018/hyperlinkcolor" val="tx"/>
                        </a:ext>
                      </a:extLst>
                    </a:hlinkClick>
                  </a:rPr>
                  <a:t> </a:t>
                </a:r>
                <a:r>
                  <a:rPr lang="en-US" altLang="zh-TW" sz="1200" dirty="0">
                    <a:solidFill>
                      <a:prstClr val="black"/>
                    </a:solidFill>
                    <a:hlinkClick r:id="rId32">
                      <a:extLst>
                        <a:ext uri="{A12FA001-AC4F-418D-AE19-62706E023703}">
                          <ahyp:hlinkClr xmlns:ahyp="http://schemas.microsoft.com/office/drawing/2018/hyperlinkcolor" val="tx"/>
                        </a:ext>
                      </a:extLst>
                    </a:hlinkClick>
                  </a:rPr>
                  <a:t>based bidirectional long short-term memory networks for relation classification</a:t>
                </a:r>
                <a:r>
                  <a:rPr lang="en-US" altLang="zh-TW" sz="1200" dirty="0">
                    <a:solidFill>
                      <a:prstClr val="black"/>
                    </a:solidFill>
                  </a:rPr>
                  <a:t>. </a:t>
                </a:r>
              </a:p>
              <a:p>
                <a:pPr marL="180000" lvl="0" indent="-180000" defTabSz="914327">
                  <a:lnSpc>
                    <a:spcPts val="1200"/>
                  </a:lnSpc>
                </a:pPr>
                <a:r>
                  <a:rPr lang="en-US" altLang="zh-TW" sz="1200" dirty="0">
                    <a:solidFill>
                      <a:prstClr val="black"/>
                    </a:solidFill>
                  </a:rPr>
                  <a:t>    In The 54th Annual Meeting of the Association for Computational Linguistics. pp. 207–213.</a:t>
                </a:r>
              </a:p>
            </p:txBody>
          </p:sp>
        </mc:Choice>
        <mc:Fallback xmlns="">
          <p:sp>
            <p:nvSpPr>
              <p:cNvPr id="116" name="矩形 115">
                <a:extLst>
                  <a:ext uri="{FF2B5EF4-FFF2-40B4-BE49-F238E27FC236}">
                    <a16:creationId xmlns:a16="http://schemas.microsoft.com/office/drawing/2014/main" id="{9D214AFB-AED0-4C5F-B3CC-A1858EBD3B2B}"/>
                  </a:ext>
                </a:extLst>
              </p:cNvPr>
              <p:cNvSpPr>
                <a:spLocks noRot="1" noChangeAspect="1" noMove="1" noResize="1" noEditPoints="1" noAdjustHandles="1" noChangeArrowheads="1" noChangeShapeType="1" noTextEdit="1"/>
              </p:cNvSpPr>
              <p:nvPr/>
            </p:nvSpPr>
            <p:spPr>
              <a:xfrm>
                <a:off x="1639173" y="6482914"/>
                <a:ext cx="7505521" cy="400110"/>
              </a:xfrm>
              <a:prstGeom prst="rect">
                <a:avLst/>
              </a:prstGeom>
              <a:blipFill>
                <a:blip r:embed="rId33"/>
                <a:stretch>
                  <a:fillRect t="-18182" b="-1060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8" name="內容版面配置區 3">
                <a:extLst>
                  <a:ext uri="{FF2B5EF4-FFF2-40B4-BE49-F238E27FC236}">
                    <a16:creationId xmlns:a16="http://schemas.microsoft.com/office/drawing/2014/main" id="{660243D6-ECF7-447E-8861-F1A4BAAD4F63}"/>
                  </a:ext>
                </a:extLst>
              </p:cNvPr>
              <p:cNvSpPr>
                <a:spLocks noGrp="1"/>
              </p:cNvSpPr>
              <p:nvPr>
                <p:ph sz="quarter" idx="1"/>
              </p:nvPr>
            </p:nvSpPr>
            <p:spPr>
              <a:xfrm>
                <a:off x="457199" y="1096605"/>
                <a:ext cx="7038202" cy="486713"/>
              </a:xfrm>
            </p:spPr>
            <p:txBody>
              <a:bodyPr>
                <a:noAutofit/>
              </a:bodyPr>
              <a:lstStyle/>
              <a:p>
                <a:pPr marL="0" lvl="1" indent="-180000">
                  <a:buFont typeface="Arial" panose="020B0604020202020204" pitchFamily="34" charset="0"/>
                  <a:buChar char="•"/>
                </a:pPr>
                <a:r>
                  <a:rPr lang="en-US" altLang="zh-TW" sz="1800" dirty="0">
                    <a:solidFill>
                      <a:schemeClr val="tx1"/>
                    </a:solidFill>
                  </a:rPr>
                  <a:t>Use LSTM + ATT model</a:t>
                </a:r>
                <a14:m>
                  <m:oMath xmlns:m="http://schemas.openxmlformats.org/officeDocument/2006/math">
                    <m:m>
                      <m:mPr>
                        <m:mcs>
                          <m:mc>
                            <m:mcPr>
                              <m:count m:val="1"/>
                              <m:mcJc m:val="center"/>
                            </m:mcPr>
                          </m:mc>
                        </m:mcs>
                        <m:ctrlPr>
                          <a:rPr lang="en-US" altLang="zh-TW" sz="1400" i="1" smtClean="0">
                            <a:solidFill>
                              <a:schemeClr val="tx1"/>
                            </a:solidFill>
                            <a:latin typeface="Cambria Math" panose="02040503050406030204" pitchFamily="18" charset="0"/>
                          </a:rPr>
                        </m:ctrlPr>
                      </m:mPr>
                      <m:mr>
                        <m:e>
                          <m:r>
                            <m:rPr>
                              <m:brk m:alnAt="7"/>
                            </m:rPr>
                            <a:rPr lang="en-US" altLang="zh-TW" sz="1400" b="0" i="1" smtClean="0">
                              <a:solidFill>
                                <a:schemeClr val="tx1"/>
                              </a:solidFill>
                              <a:latin typeface="Cambria Math" panose="02040503050406030204" pitchFamily="18" charset="0"/>
                            </a:rPr>
                            <m:t>1</m:t>
                          </m:r>
                        </m:e>
                      </m:mr>
                      <m:mr>
                        <m:e/>
                      </m:mr>
                    </m:m>
                  </m:oMath>
                </a14:m>
                <a:r>
                  <a:rPr lang="en-US" altLang="zh-TW" sz="1800" dirty="0">
                    <a:solidFill>
                      <a:schemeClr val="tx1"/>
                    </a:solidFill>
                  </a:rPr>
                  <a:t>as the backbone of the network.</a:t>
                </a:r>
                <a:endParaRPr lang="zh-TW" altLang="en-US" sz="1800" dirty="0">
                  <a:solidFill>
                    <a:schemeClr val="tx1"/>
                  </a:solidFill>
                </a:endParaRPr>
              </a:p>
            </p:txBody>
          </p:sp>
        </mc:Choice>
        <mc:Fallback xmlns="">
          <p:sp>
            <p:nvSpPr>
              <p:cNvPr id="118" name="內容版面配置區 3">
                <a:extLst>
                  <a:ext uri="{FF2B5EF4-FFF2-40B4-BE49-F238E27FC236}">
                    <a16:creationId xmlns:a16="http://schemas.microsoft.com/office/drawing/2014/main" id="{660243D6-ECF7-447E-8861-F1A4BAAD4F63}"/>
                  </a:ext>
                </a:extLst>
              </p:cNvPr>
              <p:cNvSpPr>
                <a:spLocks noGrp="1" noRot="1" noChangeAspect="1" noMove="1" noResize="1" noEditPoints="1" noAdjustHandles="1" noChangeArrowheads="1" noChangeShapeType="1" noTextEdit="1"/>
              </p:cNvSpPr>
              <p:nvPr>
                <p:ph sz="quarter" idx="1"/>
              </p:nvPr>
            </p:nvSpPr>
            <p:spPr>
              <a:xfrm>
                <a:off x="457199" y="1096605"/>
                <a:ext cx="7038202" cy="486713"/>
              </a:xfrm>
              <a:blipFill>
                <a:blip r:embed="rId34"/>
                <a:stretch>
                  <a:fillRect l="-87" t="-250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0" name="文字方塊 119">
                <a:extLst>
                  <a:ext uri="{FF2B5EF4-FFF2-40B4-BE49-F238E27FC236}">
                    <a16:creationId xmlns:a16="http://schemas.microsoft.com/office/drawing/2014/main" id="{5C990142-62BF-48B9-A327-E25ED3B87157}"/>
                  </a:ext>
                </a:extLst>
              </p:cNvPr>
              <p:cNvSpPr txBox="1"/>
              <p:nvPr/>
            </p:nvSpPr>
            <p:spPr>
              <a:xfrm>
                <a:off x="6969329" y="1699608"/>
                <a:ext cx="1958194" cy="27610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altLang="zh-TW" sz="1100" i="1" smtClean="0">
                              <a:solidFill>
                                <a:srgbClr val="FFC000"/>
                              </a:solidFill>
                              <a:latin typeface="Cambria Math" panose="02040503050406030204" pitchFamily="18" charset="0"/>
                            </a:rPr>
                          </m:ctrlPr>
                        </m:sSubPr>
                        <m:e>
                          <m:r>
                            <a:rPr lang="en-US" altLang="zh-TW" sz="1100" b="0" i="1" smtClean="0">
                              <a:solidFill>
                                <a:srgbClr val="FFC000"/>
                              </a:solidFill>
                              <a:latin typeface="Cambria Math" panose="02040503050406030204" pitchFamily="18" charset="0"/>
                            </a:rPr>
                            <m:t>𝑊</m:t>
                          </m:r>
                        </m:e>
                        <m:sub>
                          <m:r>
                            <a:rPr lang="en-US" altLang="zh-TW" sz="1100" b="0" i="1" smtClean="0">
                              <a:solidFill>
                                <a:srgbClr val="FFC000"/>
                              </a:solidFill>
                              <a:latin typeface="Cambria Math" panose="02040503050406030204" pitchFamily="18" charset="0"/>
                            </a:rPr>
                            <m:t>𝑟𝑐</m:t>
                          </m:r>
                        </m:sub>
                      </m:sSub>
                      <m:r>
                        <a:rPr lang="en-US" altLang="zh-TW" sz="1100" i="1">
                          <a:solidFill>
                            <a:srgbClr val="FFC000"/>
                          </a:solidFill>
                          <a:latin typeface="Cambria Math" panose="02040503050406030204" pitchFamily="18" charset="0"/>
                        </a:rPr>
                        <m:t> </m:t>
                      </m:r>
                      <m:r>
                        <m:rPr>
                          <m:nor/>
                        </m:rPr>
                        <a:rPr lang="en-US" altLang="zh-TW" sz="1100" dirty="0">
                          <a:solidFill>
                            <a:srgbClr val="FFC000"/>
                          </a:solidFill>
                        </a:rPr>
                        <m:t>∈ </m:t>
                      </m:r>
                      <m:sSup>
                        <m:sSupPr>
                          <m:ctrlPr>
                            <a:rPr lang="en-US" altLang="zh-TW" sz="1100" i="1">
                              <a:solidFill>
                                <a:srgbClr val="FFC000"/>
                              </a:solidFill>
                              <a:latin typeface="Cambria Math" panose="02040503050406030204" pitchFamily="18" charset="0"/>
                            </a:rPr>
                          </m:ctrlPr>
                        </m:sSupPr>
                        <m:e>
                          <m:r>
                            <a:rPr lang="en-US" altLang="zh-TW" sz="1100" i="1">
                              <a:solidFill>
                                <a:srgbClr val="FFC000"/>
                              </a:solidFill>
                              <a:latin typeface="Cambria Math" panose="02040503050406030204" pitchFamily="18" charset="0"/>
                              <a:ea typeface="Cambria Math" panose="02040503050406030204" pitchFamily="18" charset="0"/>
                            </a:rPr>
                            <m:t>ℝ</m:t>
                          </m:r>
                        </m:e>
                        <m:sup>
                          <m:sSub>
                            <m:sSubPr>
                              <m:ctrlPr>
                                <a:rPr lang="en-US" altLang="zh-TW" sz="1100" i="1">
                                  <a:solidFill>
                                    <a:srgbClr val="FFC000"/>
                                  </a:solidFill>
                                  <a:latin typeface="Cambria Math" panose="02040503050406030204" pitchFamily="18" charset="0"/>
                                  <a:ea typeface="Cambria Math" panose="02040503050406030204" pitchFamily="18" charset="0"/>
                                </a:rPr>
                              </m:ctrlPr>
                            </m:sSubPr>
                            <m:e>
                              <m:r>
                                <a:rPr lang="en-US" altLang="zh-TW" sz="1100" i="1">
                                  <a:solidFill>
                                    <a:srgbClr val="FFC000"/>
                                  </a:solidFill>
                                  <a:latin typeface="Cambria Math" panose="02040503050406030204" pitchFamily="18" charset="0"/>
                                  <a:ea typeface="Cambria Math" panose="02040503050406030204" pitchFamily="18" charset="0"/>
                                </a:rPr>
                                <m:t>𝑑</m:t>
                              </m:r>
                            </m:e>
                            <m:sub>
                              <m:r>
                                <a:rPr lang="en-US" altLang="zh-TW" sz="1100" b="0" i="1" smtClean="0">
                                  <a:solidFill>
                                    <a:srgbClr val="FFC000"/>
                                  </a:solidFill>
                                  <a:latin typeface="Cambria Math" panose="02040503050406030204" pitchFamily="18" charset="0"/>
                                  <a:ea typeface="Cambria Math" panose="02040503050406030204" pitchFamily="18" charset="0"/>
                                </a:rPr>
                                <m:t>h</m:t>
                              </m:r>
                            </m:sub>
                          </m:sSub>
                          <m:r>
                            <a:rPr lang="en-US" altLang="zh-TW" sz="1100" i="1">
                              <a:solidFill>
                                <a:srgbClr val="FFC000"/>
                              </a:solidFill>
                              <a:latin typeface="Cambria Math" panose="02040503050406030204" pitchFamily="18" charset="0"/>
                              <a:ea typeface="Cambria Math" panose="02040503050406030204" pitchFamily="18" charset="0"/>
                            </a:rPr>
                            <m:t>×</m:t>
                          </m:r>
                          <m:d>
                            <m:dPr>
                              <m:begChr m:val="|"/>
                              <m:endChr m:val="|"/>
                              <m:ctrlPr>
                                <a:rPr lang="en-US" altLang="zh-TW" sz="1100" i="1" smtClean="0">
                                  <a:solidFill>
                                    <a:srgbClr val="FFC000"/>
                                  </a:solidFill>
                                  <a:latin typeface="Cambria Math" panose="02040503050406030204" pitchFamily="18" charset="0"/>
                                  <a:ea typeface="Cambria Math" panose="02040503050406030204" pitchFamily="18" charset="0"/>
                                </a:rPr>
                              </m:ctrlPr>
                            </m:dPr>
                            <m:e>
                              <m:r>
                                <a:rPr lang="en-US" altLang="zh-TW" sz="1100" b="0" i="1" smtClean="0">
                                  <a:solidFill>
                                    <a:srgbClr val="FFC000"/>
                                  </a:solidFill>
                                  <a:latin typeface="Cambria Math" panose="02040503050406030204" pitchFamily="18" charset="0"/>
                                  <a:ea typeface="Cambria Math" panose="02040503050406030204" pitchFamily="18" charset="0"/>
                                </a:rPr>
                                <m:t>𝑅</m:t>
                              </m:r>
                            </m:e>
                          </m:d>
                        </m:sup>
                      </m:sSup>
                    </m:oMath>
                  </m:oMathPara>
                </a14:m>
                <a:endParaRPr lang="en-US" altLang="zh-TW" sz="1100" i="1" dirty="0">
                  <a:solidFill>
                    <a:srgbClr val="FFC000"/>
                  </a:solidFill>
                  <a:latin typeface="Cambria Math" panose="02040503050406030204" pitchFamily="18" charset="0"/>
                </a:endParaRPr>
              </a:p>
            </p:txBody>
          </p:sp>
        </mc:Choice>
        <mc:Fallback xmlns="">
          <p:sp>
            <p:nvSpPr>
              <p:cNvPr id="120" name="文字方塊 119">
                <a:extLst>
                  <a:ext uri="{FF2B5EF4-FFF2-40B4-BE49-F238E27FC236}">
                    <a16:creationId xmlns:a16="http://schemas.microsoft.com/office/drawing/2014/main" id="{5C990142-62BF-48B9-A327-E25ED3B87157}"/>
                  </a:ext>
                </a:extLst>
              </p:cNvPr>
              <p:cNvSpPr txBox="1">
                <a:spLocks noRot="1" noChangeAspect="1" noMove="1" noResize="1" noEditPoints="1" noAdjustHandles="1" noChangeArrowheads="1" noChangeShapeType="1" noTextEdit="1"/>
              </p:cNvSpPr>
              <p:nvPr/>
            </p:nvSpPr>
            <p:spPr>
              <a:xfrm>
                <a:off x="6969329" y="1699608"/>
                <a:ext cx="1958194" cy="276101"/>
              </a:xfrm>
              <a:prstGeom prst="rect">
                <a:avLst/>
              </a:prstGeom>
              <a:blipFill>
                <a:blip r:embed="rId35"/>
                <a:stretch>
                  <a:fillRect/>
                </a:stretch>
              </a:blipFill>
            </p:spPr>
            <p:txBody>
              <a:bodyPr/>
              <a:lstStyle/>
              <a:p>
                <a:r>
                  <a:rPr lang="zh-TW" altLang="en-US">
                    <a:noFill/>
                  </a:rPr>
                  <a:t> </a:t>
                </a:r>
              </a:p>
            </p:txBody>
          </p:sp>
        </mc:Fallback>
      </mc:AlternateContent>
      <p:pic>
        <p:nvPicPr>
          <p:cNvPr id="89" name="圖片 88">
            <a:extLst>
              <a:ext uri="{FF2B5EF4-FFF2-40B4-BE49-F238E27FC236}">
                <a16:creationId xmlns:a16="http://schemas.microsoft.com/office/drawing/2014/main" id="{7584D102-F258-4B59-BB24-B40438C6DF2D}"/>
              </a:ext>
            </a:extLst>
          </p:cNvPr>
          <p:cNvPicPr>
            <a:picLocks noChangeAspect="1"/>
          </p:cNvPicPr>
          <p:nvPr/>
        </p:nvPicPr>
        <p:blipFill rotWithShape="1">
          <a:blip r:embed="rId36">
            <a:extLst>
              <a:ext uri="{28A0092B-C50C-407E-A947-70E740481C1C}">
                <a14:useLocalDpi xmlns:a14="http://schemas.microsoft.com/office/drawing/2010/main" val="0"/>
              </a:ext>
            </a:extLst>
          </a:blip>
          <a:srcRect l="22855" t="12737" r="7991" b="9315"/>
          <a:stretch/>
        </p:blipFill>
        <p:spPr>
          <a:xfrm>
            <a:off x="5901737" y="202016"/>
            <a:ext cx="2795192" cy="936166"/>
          </a:xfrm>
          <a:prstGeom prst="rect">
            <a:avLst/>
          </a:prstGeom>
        </p:spPr>
      </p:pic>
      <mc:AlternateContent xmlns:mc="http://schemas.openxmlformats.org/markup-compatibility/2006" xmlns:a14="http://schemas.microsoft.com/office/drawing/2010/main">
        <mc:Choice Requires="a14">
          <p:sp>
            <p:nvSpPr>
              <p:cNvPr id="117" name="word input introduce">
                <a:extLst>
                  <a:ext uri="{FF2B5EF4-FFF2-40B4-BE49-F238E27FC236}">
                    <a16:creationId xmlns:a16="http://schemas.microsoft.com/office/drawing/2014/main" id="{DCB444BA-4760-432C-A69D-5261C6FA57EE}"/>
                  </a:ext>
                </a:extLst>
              </p:cNvPr>
              <p:cNvSpPr/>
              <p:nvPr/>
            </p:nvSpPr>
            <p:spPr>
              <a:xfrm>
                <a:off x="39600" y="6034174"/>
                <a:ext cx="1280638" cy="474884"/>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defRPr/>
                </a:pPr>
                <a:r>
                  <a:rPr lang="en-US" altLang="zh-TW" sz="1200" dirty="0">
                    <a:solidFill>
                      <a:schemeClr val="tx1"/>
                    </a:solidFill>
                  </a:rPr>
                  <a:t>Input: (</a:t>
                </a:r>
                <a14:m>
                  <m:oMath xmlns:m="http://schemas.openxmlformats.org/officeDocument/2006/math">
                    <m:sSub>
                      <m:sSubPr>
                        <m:ctrlPr>
                          <a:rPr lang="en-US" altLang="zh-TW" sz="1200" i="1">
                            <a:solidFill>
                              <a:schemeClr val="tx1"/>
                            </a:solidFill>
                            <a:latin typeface="Cambria Math" panose="02040503050406030204" pitchFamily="18" charset="0"/>
                          </a:rPr>
                        </m:ctrlPr>
                      </m:sSubPr>
                      <m:e>
                        <m:r>
                          <a:rPr lang="en-US" altLang="zh-TW" sz="1200" i="1">
                            <a:solidFill>
                              <a:schemeClr val="tx1"/>
                            </a:solidFill>
                            <a:latin typeface="Cambria Math" panose="02040503050406030204" pitchFamily="18" charset="0"/>
                          </a:rPr>
                          <m:t>𝑒</m:t>
                        </m:r>
                      </m:e>
                      <m:sub>
                        <m:r>
                          <a:rPr lang="en-US" altLang="zh-TW" sz="1200" i="1">
                            <a:solidFill>
                              <a:schemeClr val="tx1"/>
                            </a:solidFill>
                            <a:latin typeface="Cambria Math" panose="02040503050406030204" pitchFamily="18" charset="0"/>
                          </a:rPr>
                          <m:t>𝑠𝑢𝑏𝑗</m:t>
                        </m:r>
                      </m:sub>
                    </m:sSub>
                  </m:oMath>
                </a14:m>
                <a:r>
                  <a:rPr lang="en-US" altLang="zh-TW" sz="1200" dirty="0">
                    <a:solidFill>
                      <a:schemeClr val="tx1"/>
                    </a:solidFill>
                  </a:rPr>
                  <a:t>, </a:t>
                </a:r>
                <a14:m>
                  <m:oMath xmlns:m="http://schemas.openxmlformats.org/officeDocument/2006/math">
                    <m:sSub>
                      <m:sSubPr>
                        <m:ctrlPr>
                          <a:rPr lang="en-US" altLang="zh-TW" sz="1200" i="1">
                            <a:solidFill>
                              <a:schemeClr val="tx1"/>
                            </a:solidFill>
                            <a:latin typeface="Cambria Math" panose="02040503050406030204" pitchFamily="18" charset="0"/>
                          </a:rPr>
                        </m:ctrlPr>
                      </m:sSubPr>
                      <m:e>
                        <m:r>
                          <a:rPr lang="en-US" altLang="zh-TW" sz="1200" i="1">
                            <a:solidFill>
                              <a:schemeClr val="tx1"/>
                            </a:solidFill>
                            <a:latin typeface="Cambria Math" panose="02040503050406030204" pitchFamily="18" charset="0"/>
                          </a:rPr>
                          <m:t>𝑒</m:t>
                        </m:r>
                      </m:e>
                      <m:sub>
                        <m:r>
                          <a:rPr lang="en-US" altLang="zh-TW" sz="1200" i="1">
                            <a:solidFill>
                              <a:schemeClr val="tx1"/>
                            </a:solidFill>
                            <a:latin typeface="Cambria Math" panose="02040503050406030204" pitchFamily="18" charset="0"/>
                          </a:rPr>
                          <m:t>𝑜𝑏𝑗</m:t>
                        </m:r>
                      </m:sub>
                    </m:sSub>
                  </m:oMath>
                </a14:m>
                <a:r>
                  <a:rPr lang="en-US" altLang="zh-TW" sz="1200" dirty="0">
                    <a:solidFill>
                      <a:schemeClr val="tx1"/>
                    </a:solidFill>
                  </a:rPr>
                  <a:t>; s) </a:t>
                </a:r>
              </a:p>
            </p:txBody>
          </p:sp>
        </mc:Choice>
        <mc:Fallback xmlns="">
          <p:sp>
            <p:nvSpPr>
              <p:cNvPr id="117" name="word input introduce">
                <a:extLst>
                  <a:ext uri="{FF2B5EF4-FFF2-40B4-BE49-F238E27FC236}">
                    <a16:creationId xmlns:a16="http://schemas.microsoft.com/office/drawing/2014/main" id="{DCB444BA-4760-432C-A69D-5261C6FA57EE}"/>
                  </a:ext>
                </a:extLst>
              </p:cNvPr>
              <p:cNvSpPr>
                <a:spLocks noRot="1" noChangeAspect="1" noMove="1" noResize="1" noEditPoints="1" noAdjustHandles="1" noChangeArrowheads="1" noChangeShapeType="1" noTextEdit="1"/>
              </p:cNvSpPr>
              <p:nvPr/>
            </p:nvSpPr>
            <p:spPr>
              <a:xfrm>
                <a:off x="39600" y="6034174"/>
                <a:ext cx="1280638" cy="474884"/>
              </a:xfrm>
              <a:prstGeom prst="wedgeRectCallout">
                <a:avLst>
                  <a:gd name="adj1" fmla="val 11131"/>
                  <a:gd name="adj2" fmla="val 36335"/>
                </a:avLst>
              </a:prstGeom>
              <a:blipFill>
                <a:blip r:embed="rId37"/>
                <a:stretch>
                  <a:fillRect l="-3738" r="-3271" b="-7407"/>
                </a:stretch>
              </a:blipFill>
              <a:ln>
                <a:solidFill>
                  <a:schemeClr val="tx1"/>
                </a:solidFill>
              </a:ln>
            </p:spPr>
            <p:txBody>
              <a:bodyPr/>
              <a:lstStyle/>
              <a:p>
                <a:r>
                  <a:rPr lang="zh-TW" altLang="en-US">
                    <a:noFill/>
                  </a:rPr>
                  <a:t> </a:t>
                </a:r>
              </a:p>
            </p:txBody>
          </p:sp>
        </mc:Fallback>
      </mc:AlternateContent>
      <p:sp>
        <p:nvSpPr>
          <p:cNvPr id="121" name="Through the embedding layer embed word vector">
            <a:extLst>
              <a:ext uri="{FF2B5EF4-FFF2-40B4-BE49-F238E27FC236}">
                <a16:creationId xmlns:a16="http://schemas.microsoft.com/office/drawing/2014/main" id="{D9F03D10-B829-4DA0-A25C-B193D0C0FEC3}"/>
              </a:ext>
            </a:extLst>
          </p:cNvPr>
          <p:cNvSpPr/>
          <p:nvPr/>
        </p:nvSpPr>
        <p:spPr>
          <a:xfrm>
            <a:off x="29872" y="5236442"/>
            <a:ext cx="1280638" cy="534418"/>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defRPr/>
            </a:pPr>
            <a:r>
              <a:rPr lang="en-US" altLang="zh-TW" sz="1200" dirty="0">
                <a:solidFill>
                  <a:schemeClr val="tx1"/>
                </a:solidFill>
              </a:rPr>
              <a:t>Through the embedding layer embed word vector</a:t>
            </a:r>
          </a:p>
        </p:txBody>
      </p:sp>
      <p:sp>
        <p:nvSpPr>
          <p:cNvPr id="122" name="Use Bi-LSTM to obtain the contextualized embeddings of each word">
            <a:extLst>
              <a:ext uri="{FF2B5EF4-FFF2-40B4-BE49-F238E27FC236}">
                <a16:creationId xmlns:a16="http://schemas.microsoft.com/office/drawing/2014/main" id="{CB6DC188-B3E0-4A41-B182-31B091AE8578}"/>
              </a:ext>
            </a:extLst>
          </p:cNvPr>
          <p:cNvSpPr/>
          <p:nvPr/>
        </p:nvSpPr>
        <p:spPr>
          <a:xfrm>
            <a:off x="29872" y="3890252"/>
            <a:ext cx="1280638" cy="936000"/>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defRPr/>
            </a:pPr>
            <a:r>
              <a:rPr lang="en-US" altLang="zh-TW" sz="1200" dirty="0">
                <a:solidFill>
                  <a:schemeClr val="tx1"/>
                </a:solidFill>
              </a:rPr>
              <a:t>Use Bi-LSTM to obtain the contextualized embeddings of each word</a:t>
            </a:r>
          </a:p>
        </p:txBody>
      </p:sp>
      <p:sp>
        <p:nvSpPr>
          <p:cNvPr id="123" name="Use an attention layer to get a sentence represents c">
            <a:extLst>
              <a:ext uri="{FF2B5EF4-FFF2-40B4-BE49-F238E27FC236}">
                <a16:creationId xmlns:a16="http://schemas.microsoft.com/office/drawing/2014/main" id="{9DF14D8F-A150-4B71-A026-48BE9AAF60D1}"/>
              </a:ext>
            </a:extLst>
          </p:cNvPr>
          <p:cNvSpPr/>
          <p:nvPr/>
        </p:nvSpPr>
        <p:spPr>
          <a:xfrm>
            <a:off x="40741" y="2335066"/>
            <a:ext cx="1368000" cy="576000"/>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defRPr/>
            </a:pPr>
            <a:r>
              <a:rPr lang="en-US" altLang="zh-TW" sz="1200" dirty="0">
                <a:solidFill>
                  <a:schemeClr val="tx1"/>
                </a:solidFill>
              </a:rPr>
              <a:t>Use an attention layer to get a sentence represents </a:t>
            </a:r>
            <a:r>
              <a:rPr lang="en-US" altLang="zh-TW" sz="1200" i="1" dirty="0">
                <a:solidFill>
                  <a:schemeClr val="tx1"/>
                </a:solidFill>
              </a:rPr>
              <a:t>c</a:t>
            </a:r>
          </a:p>
        </p:txBody>
      </p:sp>
      <p:sp>
        <p:nvSpPr>
          <p:cNvPr id="124" name="Use this representation to classify">
            <a:extLst>
              <a:ext uri="{FF2B5EF4-FFF2-40B4-BE49-F238E27FC236}">
                <a16:creationId xmlns:a16="http://schemas.microsoft.com/office/drawing/2014/main" id="{1E49E43C-6EC7-45D8-B9DF-65CA936D771B}"/>
              </a:ext>
            </a:extLst>
          </p:cNvPr>
          <p:cNvSpPr/>
          <p:nvPr/>
        </p:nvSpPr>
        <p:spPr>
          <a:xfrm>
            <a:off x="36018" y="1461589"/>
            <a:ext cx="1100515" cy="576000"/>
          </a:xfrm>
          <a:prstGeom prst="wedgeRectCallout">
            <a:avLst>
              <a:gd name="adj1" fmla="val 11131"/>
              <a:gd name="adj2" fmla="val 3633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0" rtlCol="0" anchor="ctr"/>
          <a:lstStyle/>
          <a:p>
            <a:pPr>
              <a:defRPr/>
            </a:pPr>
            <a:r>
              <a:rPr lang="en-US" altLang="zh-TW" sz="1200" dirty="0">
                <a:solidFill>
                  <a:schemeClr val="tx1"/>
                </a:solidFill>
              </a:rPr>
              <a:t>Use this representation to classify </a:t>
            </a:r>
            <a:endParaRPr lang="en-US" altLang="zh-TW" sz="1200" i="1" dirty="0">
              <a:solidFill>
                <a:schemeClr val="tx1"/>
              </a:solidFill>
            </a:endParaRPr>
          </a:p>
        </p:txBody>
      </p:sp>
    </p:spTree>
    <p:extLst>
      <p:ext uri="{BB962C8B-B14F-4D97-AF65-F5344CB8AC3E}">
        <p14:creationId xmlns:p14="http://schemas.microsoft.com/office/powerpoint/2010/main" val="244373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
                                        </p:tgtEl>
                                        <p:attrNameLst>
                                          <p:attrName>style.visibility</p:attrName>
                                        </p:attrNameLst>
                                      </p:cBhvr>
                                      <p:to>
                                        <p:strVal val="visible"/>
                                      </p:to>
                                    </p:set>
                                  </p:childTnLst>
                                </p:cTn>
                              </p:par>
                              <p:par>
                                <p:cTn id="7" presetID="26" presetClass="emph" presetSubtype="0" fill="hold" nodeType="withEffect">
                                  <p:stCondLst>
                                    <p:cond delay="0"/>
                                  </p:stCondLst>
                                  <p:childTnLst>
                                    <p:animEffect transition="out" filter="fade">
                                      <p:cBhvr>
                                        <p:cTn id="8" dur="500" tmFilter="0, 0; .2, .5; .8, .5; 1, 0"/>
                                        <p:tgtEl>
                                          <p:spTgt spid="4"/>
                                        </p:tgtEl>
                                      </p:cBhvr>
                                    </p:animEffect>
                                    <p:animScale>
                                      <p:cBhvr>
                                        <p:cTn id="9" dur="250" autoRev="1" fill="hold"/>
                                        <p:tgtEl>
                                          <p:spTgt spid="4"/>
                                        </p:tgtEl>
                                      </p:cBhvr>
                                      <p:by x="105000" y="105000"/>
                                    </p:animScale>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21"/>
                                        </p:tgtEl>
                                        <p:attrNameLst>
                                          <p:attrName>style.visibility</p:attrName>
                                        </p:attrNameLst>
                                      </p:cBhvr>
                                      <p:to>
                                        <p:strVal val="visible"/>
                                      </p:to>
                                    </p:set>
                                  </p:childTnLst>
                                </p:cTn>
                              </p:par>
                              <p:par>
                                <p:cTn id="14" presetID="1" presetClass="exit" presetSubtype="0" fill="hold" grpId="1" nodeType="withEffect">
                                  <p:stCondLst>
                                    <p:cond delay="0"/>
                                  </p:stCondLst>
                                  <p:childTnLst>
                                    <p:set>
                                      <p:cBhvr>
                                        <p:cTn id="15" dur="1" fill="hold">
                                          <p:stCondLst>
                                            <p:cond delay="0"/>
                                          </p:stCondLst>
                                        </p:cTn>
                                        <p:tgtEl>
                                          <p:spTgt spid="117"/>
                                        </p:tgtEl>
                                        <p:attrNameLst>
                                          <p:attrName>style.visibility</p:attrName>
                                        </p:attrNameLst>
                                      </p:cBhvr>
                                      <p:to>
                                        <p:strVal val="hidden"/>
                                      </p:to>
                                    </p:set>
                                  </p:childTnLst>
                                </p:cTn>
                              </p:par>
                            </p:childTnLst>
                          </p:cTn>
                        </p:par>
                        <p:par>
                          <p:cTn id="16" fill="hold">
                            <p:stCondLst>
                              <p:cond delay="0"/>
                            </p:stCondLst>
                            <p:childTnLst>
                              <p:par>
                                <p:cTn id="17" presetID="10" presetClass="entr" presetSubtype="0" fill="hold" grpId="0" nodeType="afterEffect">
                                  <p:stCondLst>
                                    <p:cond delay="500"/>
                                  </p:stCondLst>
                                  <p:childTnLst>
                                    <p:set>
                                      <p:cBhvr>
                                        <p:cTn id="18" dur="1" fill="hold">
                                          <p:stCondLst>
                                            <p:cond delay="0"/>
                                          </p:stCondLst>
                                        </p:cTn>
                                        <p:tgtEl>
                                          <p:spTgt spid="112"/>
                                        </p:tgtEl>
                                        <p:attrNameLst>
                                          <p:attrName>style.visibility</p:attrName>
                                        </p:attrNameLst>
                                      </p:cBhvr>
                                      <p:to>
                                        <p:strVal val="visible"/>
                                      </p:to>
                                    </p:set>
                                    <p:animEffect transition="in" filter="fade">
                                      <p:cBhvr>
                                        <p:cTn id="19" dur="1000"/>
                                        <p:tgtEl>
                                          <p:spTgt spid="112"/>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111"/>
                                        </p:tgtEl>
                                        <p:attrNameLst>
                                          <p:attrName>style.visibility</p:attrName>
                                        </p:attrNameLst>
                                      </p:cBhvr>
                                      <p:to>
                                        <p:strVal val="visible"/>
                                      </p:to>
                                    </p:set>
                                    <p:animEffect transition="in" filter="fade">
                                      <p:cBhvr>
                                        <p:cTn id="22" dur="1000"/>
                                        <p:tgtEl>
                                          <p:spTgt spid="111"/>
                                        </p:tgtEl>
                                      </p:cBhvr>
                                    </p:animEffect>
                                  </p:childTnLst>
                                </p:cTn>
                              </p:par>
                              <p:par>
                                <p:cTn id="23" presetID="10" presetClass="entr" presetSubtype="0" fill="hold" nodeType="withEffect">
                                  <p:stCondLst>
                                    <p:cond delay="50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par>
                          <p:cTn id="26" fill="hold">
                            <p:stCondLst>
                              <p:cond delay="1500"/>
                            </p:stCondLst>
                            <p:childTnLst>
                              <p:par>
                                <p:cTn id="27" presetID="10"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childTnLst>
                                </p:cTn>
                              </p:par>
                            </p:childTnLst>
                          </p:cTn>
                        </p:par>
                        <p:par>
                          <p:cTn id="34" fill="hold">
                            <p:stCondLst>
                              <p:cond delay="3500"/>
                            </p:stCondLst>
                            <p:childTnLst>
                              <p:par>
                                <p:cTn id="35" presetID="10" presetClass="entr" presetSubtype="0" fill="hold" nodeType="after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10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2"/>
                                        </p:tgtEl>
                                        <p:attrNameLst>
                                          <p:attrName>style.visibility</p:attrName>
                                        </p:attrNameLst>
                                      </p:cBhvr>
                                      <p:to>
                                        <p:strVal val="visible"/>
                                      </p:to>
                                    </p:set>
                                  </p:childTnLst>
                                </p:cTn>
                              </p:par>
                              <p:par>
                                <p:cTn id="42" presetID="1" presetClass="exit" presetSubtype="0" fill="hold" grpId="1" nodeType="withEffect">
                                  <p:stCondLst>
                                    <p:cond delay="0"/>
                                  </p:stCondLst>
                                  <p:childTnLst>
                                    <p:set>
                                      <p:cBhvr>
                                        <p:cTn id="43" dur="1" fill="hold">
                                          <p:stCondLst>
                                            <p:cond delay="0"/>
                                          </p:stCondLst>
                                        </p:cTn>
                                        <p:tgtEl>
                                          <p:spTgt spid="121"/>
                                        </p:tgtEl>
                                        <p:attrNameLst>
                                          <p:attrName>style.visibility</p:attrName>
                                        </p:attrNameLst>
                                      </p:cBhvr>
                                      <p:to>
                                        <p:strVal val="hidden"/>
                                      </p:to>
                                    </p:set>
                                  </p:childTnLst>
                                </p:cTn>
                              </p:par>
                            </p:childTnLst>
                          </p:cTn>
                        </p:par>
                        <p:par>
                          <p:cTn id="44" fill="hold">
                            <p:stCondLst>
                              <p:cond delay="0"/>
                            </p:stCondLst>
                            <p:childTnLst>
                              <p:par>
                                <p:cTn id="45" presetID="10" presetClass="entr" presetSubtype="0" fill="hold" grpId="0" nodeType="afterEffect">
                                  <p:stCondLst>
                                    <p:cond delay="50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1000"/>
                                        <p:tgtEl>
                                          <p:spTgt spid="73"/>
                                        </p:tgtEl>
                                      </p:cBhvr>
                                    </p:animEffect>
                                  </p:childTnLst>
                                </p:cTn>
                              </p:par>
                              <p:par>
                                <p:cTn id="48" presetID="10" presetClass="entr" presetSubtype="0" fill="hold" grpId="0" nodeType="withEffect">
                                  <p:stCondLst>
                                    <p:cond delay="50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1000"/>
                                        <p:tgtEl>
                                          <p:spTgt spid="76"/>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23"/>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22"/>
                                        </p:tgtEl>
                                        <p:attrNameLst>
                                          <p:attrName>style.visibility</p:attrName>
                                        </p:attrNameLst>
                                      </p:cBhvr>
                                      <p:to>
                                        <p:strVal val="hidden"/>
                                      </p:to>
                                    </p:set>
                                  </p:childTnLst>
                                </p:cTn>
                              </p:par>
                            </p:childTnLst>
                          </p:cTn>
                        </p:par>
                        <p:par>
                          <p:cTn id="57" fill="hold">
                            <p:stCondLst>
                              <p:cond delay="0"/>
                            </p:stCondLst>
                            <p:childTnLst>
                              <p:par>
                                <p:cTn id="58" presetID="10" presetClass="entr" presetSubtype="0" fill="hold" grpId="0" nodeType="afterEffect">
                                  <p:stCondLst>
                                    <p:cond delay="500"/>
                                  </p:stCondLst>
                                  <p:childTnLst>
                                    <p:set>
                                      <p:cBhvr>
                                        <p:cTn id="59" dur="1" fill="hold">
                                          <p:stCondLst>
                                            <p:cond delay="0"/>
                                          </p:stCondLst>
                                        </p:cTn>
                                        <p:tgtEl>
                                          <p:spTgt spid="74"/>
                                        </p:tgtEl>
                                        <p:attrNameLst>
                                          <p:attrName>style.visibility</p:attrName>
                                        </p:attrNameLst>
                                      </p:cBhvr>
                                      <p:to>
                                        <p:strVal val="visible"/>
                                      </p:to>
                                    </p:set>
                                    <p:animEffect transition="in" filter="fade">
                                      <p:cBhvr>
                                        <p:cTn id="60" dur="1000"/>
                                        <p:tgtEl>
                                          <p:spTgt spid="74"/>
                                        </p:tgtEl>
                                      </p:cBhvr>
                                    </p:animEffect>
                                  </p:childTnLst>
                                </p:cTn>
                              </p:par>
                              <p:par>
                                <p:cTn id="61" presetID="10" presetClass="entr" presetSubtype="0" fill="hold" grpId="0" nodeType="withEffect">
                                  <p:stCondLst>
                                    <p:cond delay="500"/>
                                  </p:stCondLst>
                                  <p:childTnLst>
                                    <p:set>
                                      <p:cBhvr>
                                        <p:cTn id="62" dur="1" fill="hold">
                                          <p:stCondLst>
                                            <p:cond delay="0"/>
                                          </p:stCondLst>
                                        </p:cTn>
                                        <p:tgtEl>
                                          <p:spTgt spid="75"/>
                                        </p:tgtEl>
                                        <p:attrNameLst>
                                          <p:attrName>style.visibility</p:attrName>
                                        </p:attrNameLst>
                                      </p:cBhvr>
                                      <p:to>
                                        <p:strVal val="visible"/>
                                      </p:to>
                                    </p:set>
                                    <p:animEffect transition="in" filter="fade">
                                      <p:cBhvr>
                                        <p:cTn id="63" dur="1000"/>
                                        <p:tgtEl>
                                          <p:spTgt spid="75"/>
                                        </p:tgtEl>
                                      </p:cBhvr>
                                    </p:animEffect>
                                  </p:childTnLst>
                                </p:cTn>
                              </p:par>
                            </p:childTnLst>
                          </p:cTn>
                        </p:par>
                        <p:par>
                          <p:cTn id="64" fill="hold">
                            <p:stCondLst>
                              <p:cond delay="1500"/>
                            </p:stCondLst>
                            <p:childTnLst>
                              <p:par>
                                <p:cTn id="65" presetID="10" presetClass="entr" presetSubtype="0" fill="hold" grpId="0" nodeType="after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1000"/>
                                        <p:tgtEl>
                                          <p:spTgt spid="10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79"/>
                                        </p:tgtEl>
                                        <p:attrNameLst>
                                          <p:attrName>style.visibility</p:attrName>
                                        </p:attrNameLst>
                                      </p:cBhvr>
                                      <p:to>
                                        <p:strVal val="visible"/>
                                      </p:to>
                                    </p:set>
                                    <p:animEffect transition="in" filter="fade">
                                      <p:cBhvr>
                                        <p:cTn id="70" dur="1000"/>
                                        <p:tgtEl>
                                          <p:spTgt spid="79"/>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2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123"/>
                                        </p:tgtEl>
                                        <p:attrNameLst>
                                          <p:attrName>style.visibility</p:attrName>
                                        </p:attrNameLst>
                                      </p:cBhvr>
                                      <p:to>
                                        <p:strVal val="hidden"/>
                                      </p:to>
                                    </p:set>
                                  </p:childTnLst>
                                </p:cTn>
                              </p:par>
                            </p:childTnLst>
                          </p:cTn>
                        </p:par>
                        <p:par>
                          <p:cTn id="77" fill="hold">
                            <p:stCondLst>
                              <p:cond delay="0"/>
                            </p:stCondLst>
                            <p:childTnLst>
                              <p:par>
                                <p:cTn id="78" presetID="10" presetClass="entr" presetSubtype="0" fill="hold" grpId="0" nodeType="afterEffect">
                                  <p:stCondLst>
                                    <p:cond delay="500"/>
                                  </p:stCondLst>
                                  <p:childTnLst>
                                    <p:set>
                                      <p:cBhvr>
                                        <p:cTn id="79" dur="1" fill="hold">
                                          <p:stCondLst>
                                            <p:cond delay="0"/>
                                          </p:stCondLst>
                                        </p:cTn>
                                        <p:tgtEl>
                                          <p:spTgt spid="120"/>
                                        </p:tgtEl>
                                        <p:attrNameLst>
                                          <p:attrName>style.visibility</p:attrName>
                                        </p:attrNameLst>
                                      </p:cBhvr>
                                      <p:to>
                                        <p:strVal val="visible"/>
                                      </p:to>
                                    </p:set>
                                    <p:animEffect transition="in" filter="fade">
                                      <p:cBhvr>
                                        <p:cTn id="80" dur="1000"/>
                                        <p:tgtEl>
                                          <p:spTgt spid="120"/>
                                        </p:tgtEl>
                                      </p:cBhvr>
                                    </p:animEffect>
                                  </p:childTnLst>
                                </p:cTn>
                              </p:par>
                              <p:par>
                                <p:cTn id="81" presetID="10" presetClass="entr" presetSubtype="0" fill="hold" grpId="0" nodeType="withEffect">
                                  <p:stCondLst>
                                    <p:cond delay="500"/>
                                  </p:stCondLst>
                                  <p:childTnLst>
                                    <p:set>
                                      <p:cBhvr>
                                        <p:cTn id="82" dur="1" fill="hold">
                                          <p:stCondLst>
                                            <p:cond delay="0"/>
                                          </p:stCondLst>
                                        </p:cTn>
                                        <p:tgtEl>
                                          <p:spTgt spid="113"/>
                                        </p:tgtEl>
                                        <p:attrNameLst>
                                          <p:attrName>style.visibility</p:attrName>
                                        </p:attrNameLst>
                                      </p:cBhvr>
                                      <p:to>
                                        <p:strVal val="visible"/>
                                      </p:to>
                                    </p:set>
                                    <p:animEffect transition="in" filter="fade">
                                      <p:cBhvr>
                                        <p:cTn id="83"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p:bldP spid="75" grpId="0"/>
      <p:bldP spid="76" grpId="0"/>
      <p:bldP spid="79" grpId="0"/>
      <p:bldP spid="106" grpId="0"/>
      <p:bldP spid="111" grpId="0"/>
      <p:bldP spid="112" grpId="0"/>
      <p:bldP spid="113" grpId="0"/>
      <p:bldP spid="120" grpId="0"/>
      <p:bldP spid="117" grpId="0" animBg="1"/>
      <p:bldP spid="117" grpId="1" animBg="1"/>
      <p:bldP spid="121" grpId="0" animBg="1"/>
      <p:bldP spid="121" grpId="1" animBg="1"/>
      <p:bldP spid="122" grpId="0" animBg="1"/>
      <p:bldP spid="122" grpId="1" animBg="1"/>
      <p:bldP spid="123" grpId="0" animBg="1"/>
      <p:bldP spid="123" grpId="1" animBg="1"/>
      <p:bldP spid="1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矩形 159">
            <a:extLst>
              <a:ext uri="{FF2B5EF4-FFF2-40B4-BE49-F238E27FC236}">
                <a16:creationId xmlns:a16="http://schemas.microsoft.com/office/drawing/2014/main" id="{32DE4534-60E8-4F38-A82A-57F660DBBB75}"/>
              </a:ext>
            </a:extLst>
          </p:cNvPr>
          <p:cNvSpPr/>
          <p:nvPr/>
        </p:nvSpPr>
        <p:spPr>
          <a:xfrm>
            <a:off x="431706" y="47937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投影片編號版面配置區 2" hidden="1">
            <a:extLst>
              <a:ext uri="{FF2B5EF4-FFF2-40B4-BE49-F238E27FC236}">
                <a16:creationId xmlns:a16="http://schemas.microsoft.com/office/drawing/2014/main" id="{EE588126-E882-45A0-95E9-50F644D89766}"/>
              </a:ext>
            </a:extLst>
          </p:cNvPr>
          <p:cNvSpPr>
            <a:spLocks noGrp="1"/>
          </p:cNvSpPr>
          <p:nvPr>
            <p:ph type="sldNum" sz="quarter" idx="12"/>
          </p:nvPr>
        </p:nvSpPr>
        <p:spPr/>
        <p:txBody>
          <a:bodyPr/>
          <a:lstStyle/>
          <a:p>
            <a:fld id="{73DA0BB7-265A-403C-9275-D587AB510EDC}" type="slidenum">
              <a:rPr lang="zh-TW" altLang="en-US" smtClean="0"/>
              <a:pPr/>
              <a:t>18</a:t>
            </a:fld>
            <a:endParaRPr lang="zh-TW" altLang="en-US" dirty="0"/>
          </a:p>
        </p:txBody>
      </p:sp>
      <p:sp>
        <p:nvSpPr>
          <p:cNvPr id="161" name="標題 1">
            <a:extLst>
              <a:ext uri="{FF2B5EF4-FFF2-40B4-BE49-F238E27FC236}">
                <a16:creationId xmlns:a16="http://schemas.microsoft.com/office/drawing/2014/main" id="{0E20E3F2-3311-4646-82B4-09C653F15E4B}"/>
              </a:ext>
            </a:extLst>
          </p:cNvPr>
          <p:cNvSpPr>
            <a:spLocks noGrp="1"/>
          </p:cNvSpPr>
          <p:nvPr>
            <p:ph type="title"/>
          </p:nvPr>
        </p:nvSpPr>
        <p:spPr>
          <a:xfrm>
            <a:off x="457200" y="0"/>
            <a:ext cx="8229600" cy="1143000"/>
          </a:xfrm>
        </p:spPr>
        <p:txBody>
          <a:bodyPr>
            <a:normAutofit/>
          </a:bodyPr>
          <a:lstStyle/>
          <a:p>
            <a:r>
              <a:rPr lang="en-US" altLang="zh-CN" dirty="0"/>
              <a:t>Joint</a:t>
            </a:r>
            <a:r>
              <a:rPr lang="zh-CN" altLang="en-US" dirty="0"/>
              <a:t> </a:t>
            </a:r>
            <a:r>
              <a:rPr lang="en-US" altLang="zh-CN" dirty="0"/>
              <a:t>Parameter</a:t>
            </a:r>
            <a:r>
              <a:rPr lang="zh-CN" altLang="en-US" dirty="0"/>
              <a:t> </a:t>
            </a:r>
            <a:r>
              <a:rPr lang="en-US" altLang="zh-CN" dirty="0"/>
              <a:t>Learning:</a:t>
            </a:r>
            <a:br>
              <a:rPr lang="en-US" altLang="zh-CN" dirty="0"/>
            </a:br>
            <a:r>
              <a:rPr lang="en-US" altLang="zh-TW" b="1" dirty="0">
                <a:solidFill>
                  <a:srgbClr val="FF0000"/>
                </a:solidFill>
              </a:rPr>
              <a:t>Relation Classifier</a:t>
            </a:r>
            <a:r>
              <a:rPr lang="en-US" altLang="zh-CN" b="1" dirty="0">
                <a:solidFill>
                  <a:srgbClr val="FF0000"/>
                </a:solidFill>
              </a:rPr>
              <a:t> </a:t>
            </a:r>
            <a:r>
              <a:rPr lang="en-US" altLang="zh-CN" dirty="0"/>
              <a:t>+ Soft</a:t>
            </a:r>
            <a:r>
              <a:rPr lang="zh-CN" altLang="en-US" dirty="0"/>
              <a:t> </a:t>
            </a:r>
            <a:r>
              <a:rPr lang="en-US" altLang="zh-CN" dirty="0"/>
              <a:t>Rule</a:t>
            </a:r>
            <a:r>
              <a:rPr lang="zh-CN" altLang="en-US" dirty="0"/>
              <a:t> </a:t>
            </a:r>
            <a:r>
              <a:rPr lang="en-US" altLang="zh-CN" dirty="0"/>
              <a:t>Matcher</a:t>
            </a:r>
            <a:endParaRPr lang="zh-TW" altLang="en-US" dirty="0"/>
          </a:p>
        </p:txBody>
      </p:sp>
      <mc:AlternateContent xmlns:mc="http://schemas.openxmlformats.org/markup-compatibility/2006" xmlns:a14="http://schemas.microsoft.com/office/drawing/2010/main">
        <mc:Choice Requires="a14">
          <p:sp>
            <p:nvSpPr>
              <p:cNvPr id="162" name="內容版面配置區 3">
                <a:extLst>
                  <a:ext uri="{FF2B5EF4-FFF2-40B4-BE49-F238E27FC236}">
                    <a16:creationId xmlns:a16="http://schemas.microsoft.com/office/drawing/2014/main" id="{651A1835-0068-4480-AE20-85659D4EE12E}"/>
                  </a:ext>
                </a:extLst>
              </p:cNvPr>
              <p:cNvSpPr>
                <a:spLocks noGrp="1"/>
              </p:cNvSpPr>
              <p:nvPr>
                <p:ph sz="quarter" idx="1"/>
              </p:nvPr>
            </p:nvSpPr>
            <p:spPr>
              <a:xfrm>
                <a:off x="457200" y="1219200"/>
                <a:ext cx="8229600" cy="4937760"/>
              </a:xfrm>
            </p:spPr>
            <p:txBody>
              <a:bodyPr/>
              <a:lstStyle/>
              <a:p>
                <a:pPr marL="0" lvl="1" indent="-180000">
                  <a:buFont typeface="Arial" panose="020B0604020202020204" pitchFamily="34" charset="0"/>
                  <a:buChar char="•"/>
                </a:pPr>
                <a:r>
                  <a:rPr lang="en-US" altLang="zh-TW" sz="1800" dirty="0">
                    <a:solidFill>
                      <a:srgbClr val="00B050"/>
                    </a:solidFill>
                  </a:rPr>
                  <a:t>Learning with Hard-Matched sentences (</a:t>
                </a:r>
                <a14:m>
                  <m:oMath xmlns:m="http://schemas.openxmlformats.org/officeDocument/2006/math">
                    <m:sSub>
                      <m:sSubPr>
                        <m:ctrlPr>
                          <a:rPr lang="en-US" altLang="zh-TW" sz="1800" i="1" smtClean="0">
                            <a:solidFill>
                              <a:srgbClr val="00B050"/>
                            </a:solidFill>
                            <a:latin typeface="Cambria Math" panose="02040503050406030204" pitchFamily="18" charset="0"/>
                          </a:rPr>
                        </m:ctrlPr>
                      </m:sSubPr>
                      <m:e>
                        <m:r>
                          <a:rPr lang="en-US" altLang="zh-TW" sz="1800" b="0" i="1" smtClean="0">
                            <a:solidFill>
                              <a:srgbClr val="00B050"/>
                            </a:solidFill>
                            <a:latin typeface="Cambria Math" panose="02040503050406030204" pitchFamily="18" charset="0"/>
                          </a:rPr>
                          <m:t>𝑆</m:t>
                        </m:r>
                      </m:e>
                      <m:sub>
                        <m:r>
                          <a:rPr lang="en-US" altLang="zh-TW" sz="1800" i="1">
                            <a:solidFill>
                              <a:srgbClr val="00B050"/>
                            </a:solidFill>
                            <a:latin typeface="Cambria Math" panose="02040503050406030204" pitchFamily="18" charset="0"/>
                          </a:rPr>
                          <m:t>𝑚𝑎𝑡𝑐h𝑒𝑑</m:t>
                        </m:r>
                      </m:sub>
                    </m:sSub>
                  </m:oMath>
                </a14:m>
                <a:r>
                  <a:rPr lang="en-US" altLang="zh-TW" sz="1800" dirty="0">
                    <a:solidFill>
                      <a:srgbClr val="00B050"/>
                    </a:solidFill>
                  </a:rPr>
                  <a:t>)</a:t>
                </a:r>
              </a:p>
              <a:p>
                <a:pPr marL="720000" lvl="1" indent="-180000">
                  <a:buFont typeface="Arial" panose="020B0604020202020204" pitchFamily="34" charset="0"/>
                  <a:buChar char="•"/>
                </a:pP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𝐿</m:t>
                        </m:r>
                      </m:e>
                      <m:sub>
                        <m:r>
                          <a:rPr lang="en-US" altLang="zh-TW" sz="1800" i="1">
                            <a:solidFill>
                              <a:schemeClr val="tx1"/>
                            </a:solidFill>
                            <a:latin typeface="Cambria Math" panose="02040503050406030204" pitchFamily="18" charset="0"/>
                          </a:rPr>
                          <m:t>𝑚𝑎𝑡𝑐h𝑒𝑑</m:t>
                        </m:r>
                      </m:sub>
                    </m:sSub>
                    <m:d>
                      <m:dPr>
                        <m:ctrlPr>
                          <a:rPr lang="en-US" altLang="zh-TW" sz="1800" i="1">
                            <a:solidFill>
                              <a:schemeClr val="tx1"/>
                            </a:solidFill>
                            <a:latin typeface="Cambria Math" panose="02040503050406030204" pitchFamily="18" charset="0"/>
                          </a:rPr>
                        </m:ctrlPr>
                      </m:dPr>
                      <m:e>
                        <m:sSub>
                          <m:sSubPr>
                            <m:ctrlPr>
                              <a:rPr lang="en-US" altLang="zh-TW" sz="1800" i="1">
                                <a:solidFill>
                                  <a:schemeClr val="tx1"/>
                                </a:solidFill>
                                <a:latin typeface="Cambria Math" panose="02040503050406030204" pitchFamily="18" charset="0"/>
                              </a:rPr>
                            </m:ctrlPr>
                          </m:sSubPr>
                          <m:e>
                            <m:r>
                              <a:rPr lang="zh-TW" altLang="en-US" sz="1800" i="1">
                                <a:solidFill>
                                  <a:schemeClr val="tx1"/>
                                </a:solidFill>
                                <a:latin typeface="Cambria Math" panose="02040503050406030204" pitchFamily="18" charset="0"/>
                              </a:rPr>
                              <m:t>𝜃</m:t>
                            </m:r>
                          </m:e>
                          <m:sub>
                            <m:r>
                              <a:rPr lang="en-US" altLang="zh-TW" sz="1800" i="1">
                                <a:solidFill>
                                  <a:schemeClr val="tx1"/>
                                </a:solidFill>
                                <a:latin typeface="Cambria Math" panose="02040503050406030204" pitchFamily="18" charset="0"/>
                              </a:rPr>
                              <m:t>𝑅𝐶</m:t>
                            </m:r>
                          </m:sub>
                        </m:sSub>
                      </m:e>
                    </m:d>
                  </m:oMath>
                </a14:m>
                <a:r>
                  <a:rPr lang="en-US" altLang="zh-TW" sz="1800" dirty="0">
                    <a:solidFill>
                      <a:schemeClr val="tx1"/>
                    </a:solidFill>
                  </a:rPr>
                  <a:t> = </a:t>
                </a:r>
                <a14:m>
                  <m:oMath xmlns:m="http://schemas.openxmlformats.org/officeDocument/2006/math">
                    <m:sSub>
                      <m:sSubPr>
                        <m:ctrlPr>
                          <a:rPr lang="el-GR" altLang="zh-TW" sz="1800" i="1" smtClean="0">
                            <a:solidFill>
                              <a:schemeClr val="tx1"/>
                            </a:solidFill>
                            <a:latin typeface="Cambria Math" panose="02040503050406030204" pitchFamily="18" charset="0"/>
                            <a:ea typeface="Cambria Math" panose="02040503050406030204" pitchFamily="18" charset="0"/>
                          </a:rPr>
                        </m:ctrlPr>
                      </m:sSubPr>
                      <m:e>
                        <m:r>
                          <m:rPr>
                            <m:sty m:val="p"/>
                          </m:rPr>
                          <a:rPr lang="el-GR" altLang="zh-TW" sz="1800" i="1">
                            <a:solidFill>
                              <a:schemeClr val="tx1"/>
                            </a:solidFill>
                            <a:latin typeface="Cambria Math" panose="02040503050406030204" pitchFamily="18" charset="0"/>
                            <a:ea typeface="Cambria Math" panose="02040503050406030204" pitchFamily="18" charset="0"/>
                          </a:rPr>
                          <m:t>Ε</m:t>
                        </m:r>
                      </m:e>
                      <m:sub>
                        <m:r>
                          <a:rPr lang="en-US" altLang="zh-TW" sz="1800" b="0" i="1" smtClean="0">
                            <a:solidFill>
                              <a:schemeClr val="tx1"/>
                            </a:solidFill>
                            <a:latin typeface="Cambria Math" panose="02040503050406030204" pitchFamily="18" charset="0"/>
                            <a:ea typeface="Cambria Math" panose="02040503050406030204" pitchFamily="18" charset="0"/>
                          </a:rPr>
                          <m:t>𝑠</m:t>
                        </m:r>
                        <m:r>
                          <a:rPr lang="en-US" altLang="zh-TW" sz="1800" b="0" i="1" smtClean="0">
                            <a:solidFill>
                              <a:schemeClr val="tx1"/>
                            </a:solidFill>
                            <a:latin typeface="Cambria Math" panose="02040503050406030204" pitchFamily="18" charset="0"/>
                            <a:ea typeface="Cambria Math" panose="02040503050406030204" pitchFamily="18" charset="0"/>
                          </a:rPr>
                          <m:t>~</m:t>
                        </m:r>
                        <m:sSub>
                          <m:sSubPr>
                            <m:ctrlPr>
                              <a:rPr lang="en-US" altLang="zh-TW" sz="1800" b="0" i="1" smtClean="0">
                                <a:solidFill>
                                  <a:schemeClr val="tx1"/>
                                </a:solidFill>
                                <a:latin typeface="Cambria Math" panose="02040503050406030204" pitchFamily="18" charset="0"/>
                                <a:ea typeface="Cambria Math" panose="02040503050406030204" pitchFamily="18" charset="0"/>
                              </a:rPr>
                            </m:ctrlPr>
                          </m:sSubPr>
                          <m:e>
                            <m:r>
                              <a:rPr lang="en-US" altLang="zh-TW" sz="1800" b="0" i="1" smtClean="0">
                                <a:solidFill>
                                  <a:schemeClr val="tx1"/>
                                </a:solidFill>
                                <a:latin typeface="Cambria Math" panose="02040503050406030204" pitchFamily="18" charset="0"/>
                                <a:ea typeface="Cambria Math" panose="02040503050406030204" pitchFamily="18" charset="0"/>
                              </a:rPr>
                              <m:t>𝑆</m:t>
                            </m:r>
                          </m:e>
                          <m:sub>
                            <m:r>
                              <a:rPr lang="en-US" altLang="zh-TW" sz="1800" b="0" i="1" smtClean="0">
                                <a:solidFill>
                                  <a:schemeClr val="tx1"/>
                                </a:solidFill>
                                <a:latin typeface="Cambria Math" panose="02040503050406030204" pitchFamily="18" charset="0"/>
                                <a:ea typeface="Cambria Math" panose="02040503050406030204" pitchFamily="18" charset="0"/>
                              </a:rPr>
                              <m:t>𝑚𝑎𝑡𝑐h𝑒𝑑</m:t>
                            </m:r>
                          </m:sub>
                        </m:sSub>
                      </m:sub>
                    </m:sSub>
                    <m:r>
                      <a:rPr lang="en-US" altLang="zh-TW" sz="1800" b="0" i="1" smtClean="0">
                        <a:solidFill>
                          <a:schemeClr val="tx1"/>
                        </a:solidFill>
                        <a:latin typeface="Cambria Math" panose="02040503050406030204" pitchFamily="18" charset="0"/>
                        <a:ea typeface="Cambria Math" panose="02040503050406030204" pitchFamily="18" charset="0"/>
                      </a:rPr>
                      <m:t>[−</m:t>
                    </m:r>
                    <m:r>
                      <a:rPr lang="en-US" altLang="zh-TW" sz="1800" b="0" i="1" smtClean="0">
                        <a:solidFill>
                          <a:schemeClr val="tx1"/>
                        </a:solidFill>
                        <a:latin typeface="Cambria Math" panose="02040503050406030204" pitchFamily="18" charset="0"/>
                        <a:ea typeface="Cambria Math" panose="02040503050406030204" pitchFamily="18" charset="0"/>
                      </a:rPr>
                      <m:t>𝑙𝑜𝑔</m:t>
                    </m:r>
                    <m:sSub>
                      <m:sSubPr>
                        <m:ctrlPr>
                          <a:rPr lang="en-US" altLang="zh-TW" sz="1800" b="0" i="1" smtClean="0">
                            <a:solidFill>
                              <a:schemeClr val="tx1"/>
                            </a:solidFill>
                            <a:latin typeface="Cambria Math" panose="02040503050406030204" pitchFamily="18" charset="0"/>
                            <a:ea typeface="Cambria Math" panose="02040503050406030204" pitchFamily="18" charset="0"/>
                          </a:rPr>
                        </m:ctrlPr>
                      </m:sSubPr>
                      <m:e>
                        <m:r>
                          <m:rPr>
                            <m:sty m:val="p"/>
                          </m:rPr>
                          <a:rPr lang="el-GR" altLang="zh-TW" sz="1800" b="0" i="1" smtClean="0">
                            <a:solidFill>
                              <a:schemeClr val="tx1"/>
                            </a:solidFill>
                            <a:latin typeface="Cambria Math" panose="02040503050406030204" pitchFamily="18" charset="0"/>
                            <a:ea typeface="Cambria Math" panose="02040503050406030204" pitchFamily="18" charset="0"/>
                          </a:rPr>
                          <m:t>Ρ</m:t>
                        </m:r>
                      </m:e>
                      <m:sub>
                        <m:sSub>
                          <m:sSubPr>
                            <m:ctrlPr>
                              <a:rPr lang="en-US" altLang="zh-TW" sz="1800" b="0" i="1" smtClean="0">
                                <a:solidFill>
                                  <a:schemeClr val="tx1"/>
                                </a:solidFill>
                                <a:latin typeface="Cambria Math" panose="02040503050406030204" pitchFamily="18" charset="0"/>
                                <a:ea typeface="Cambria Math" panose="02040503050406030204" pitchFamily="18" charset="0"/>
                              </a:rPr>
                            </m:ctrlPr>
                          </m:sSubPr>
                          <m:e>
                            <m:r>
                              <a:rPr lang="zh-TW" altLang="en-US" sz="1800" b="0" i="1" smtClean="0">
                                <a:solidFill>
                                  <a:schemeClr val="tx1"/>
                                </a:solidFill>
                                <a:latin typeface="Cambria Math" panose="02040503050406030204" pitchFamily="18" charset="0"/>
                                <a:ea typeface="Cambria Math" panose="02040503050406030204" pitchFamily="18" charset="0"/>
                              </a:rPr>
                              <m:t>𝜃</m:t>
                            </m:r>
                          </m:e>
                          <m:sub>
                            <m:r>
                              <a:rPr lang="en-US" altLang="zh-TW" sz="1800" b="0" i="1" smtClean="0">
                                <a:solidFill>
                                  <a:schemeClr val="tx1"/>
                                </a:solidFill>
                                <a:latin typeface="Cambria Math" panose="02040503050406030204" pitchFamily="18" charset="0"/>
                                <a:ea typeface="Cambria Math" panose="02040503050406030204" pitchFamily="18" charset="0"/>
                              </a:rPr>
                              <m:t>𝑅𝐶</m:t>
                            </m:r>
                          </m:sub>
                        </m:sSub>
                      </m:sub>
                    </m:sSub>
                    <m:d>
                      <m:dPr>
                        <m:ctrlPr>
                          <a:rPr lang="en-US" altLang="zh-TW" sz="1800" b="0" i="1" smtClean="0">
                            <a:solidFill>
                              <a:schemeClr val="tx1"/>
                            </a:solidFill>
                            <a:latin typeface="Cambria Math" panose="02040503050406030204" pitchFamily="18" charset="0"/>
                            <a:ea typeface="Cambria Math" panose="02040503050406030204" pitchFamily="18" charset="0"/>
                          </a:rPr>
                        </m:ctrlPr>
                      </m:dPr>
                      <m:e>
                        <m:r>
                          <a:rPr lang="en-US" altLang="zh-TW" sz="1800" b="0" i="1" smtClean="0">
                            <a:solidFill>
                              <a:schemeClr val="tx1"/>
                            </a:solidFill>
                            <a:latin typeface="Cambria Math" panose="02040503050406030204" pitchFamily="18" charset="0"/>
                            <a:ea typeface="Cambria Math" panose="02040503050406030204" pitchFamily="18" charset="0"/>
                          </a:rPr>
                          <m:t>𝑟</m:t>
                        </m:r>
                        <m:r>
                          <a:rPr lang="en-US" altLang="zh-TW" sz="1800" b="0" i="1" smtClean="0">
                            <a:solidFill>
                              <a:schemeClr val="tx1"/>
                            </a:solidFill>
                            <a:latin typeface="Cambria Math" panose="02040503050406030204" pitchFamily="18" charset="0"/>
                            <a:ea typeface="Cambria Math" panose="02040503050406030204" pitchFamily="18" charset="0"/>
                          </a:rPr>
                          <m:t>=</m:t>
                        </m:r>
                        <m:sSub>
                          <m:sSubPr>
                            <m:ctrlPr>
                              <a:rPr lang="en-US" altLang="zh-TW" sz="1800" b="0" i="1" smtClean="0">
                                <a:solidFill>
                                  <a:schemeClr val="tx1"/>
                                </a:solidFill>
                                <a:latin typeface="Cambria Math" panose="02040503050406030204" pitchFamily="18" charset="0"/>
                                <a:ea typeface="Cambria Math" panose="02040503050406030204" pitchFamily="18" charset="0"/>
                              </a:rPr>
                            </m:ctrlPr>
                          </m:sSubPr>
                          <m:e>
                            <m:r>
                              <a:rPr lang="en-US" altLang="zh-TW" sz="1800" b="0" i="1" smtClean="0">
                                <a:solidFill>
                                  <a:schemeClr val="tx1"/>
                                </a:solidFill>
                                <a:latin typeface="Cambria Math" panose="02040503050406030204" pitchFamily="18" charset="0"/>
                                <a:ea typeface="Cambria Math" panose="02040503050406030204" pitchFamily="18" charset="0"/>
                              </a:rPr>
                              <m:t>𝑟</m:t>
                            </m:r>
                          </m:e>
                          <m:sub>
                            <m:r>
                              <a:rPr lang="en-US" altLang="zh-TW" sz="1800" b="0" i="1" smtClean="0">
                                <a:solidFill>
                                  <a:schemeClr val="tx1"/>
                                </a:solidFill>
                                <a:latin typeface="Cambria Math" panose="02040503050406030204" pitchFamily="18" charset="0"/>
                                <a:ea typeface="Cambria Math" panose="02040503050406030204" pitchFamily="18" charset="0"/>
                              </a:rPr>
                              <m:t>𝑠</m:t>
                            </m:r>
                          </m:sub>
                        </m:sSub>
                      </m:e>
                      <m:e>
                        <m:r>
                          <a:rPr lang="en-US" altLang="zh-TW" sz="1800" b="0" i="1" smtClean="0">
                            <a:solidFill>
                              <a:schemeClr val="tx1"/>
                            </a:solidFill>
                            <a:latin typeface="Cambria Math" panose="02040503050406030204" pitchFamily="18" charset="0"/>
                            <a:ea typeface="Cambria Math" panose="02040503050406030204" pitchFamily="18" charset="0"/>
                          </a:rPr>
                          <m:t>𝑆</m:t>
                        </m:r>
                      </m:e>
                    </m:d>
                    <m:r>
                      <a:rPr lang="en-US" altLang="zh-TW" sz="1800" b="0" i="1" smtClean="0">
                        <a:solidFill>
                          <a:schemeClr val="tx1"/>
                        </a:solidFill>
                        <a:latin typeface="Cambria Math" panose="02040503050406030204" pitchFamily="18" charset="0"/>
                        <a:ea typeface="Cambria Math" panose="02040503050406030204" pitchFamily="18" charset="0"/>
                      </a:rPr>
                      <m:t>]</m:t>
                    </m:r>
                  </m:oMath>
                </a14:m>
                <a:endParaRPr lang="en-US" altLang="zh-TW" sz="1800" dirty="0">
                  <a:solidFill>
                    <a:schemeClr val="tx1"/>
                  </a:solidFill>
                </a:endParaRPr>
              </a:p>
              <a:p>
                <a:pPr marL="0" lvl="1" indent="-180000">
                  <a:buFont typeface="Arial" panose="020B0604020202020204" pitchFamily="34" charset="0"/>
                  <a:buChar char="•"/>
                </a:pPr>
                <a:r>
                  <a:rPr lang="en-US" altLang="zh-TW" sz="1800" dirty="0">
                    <a:solidFill>
                      <a:srgbClr val="0070C0"/>
                    </a:solidFill>
                  </a:rPr>
                  <a:t>Learning with rules (</a:t>
                </a:r>
                <a:r>
                  <a:rPr lang="en-US" altLang="zh-TW" sz="1800" i="1" dirty="0">
                    <a:solidFill>
                      <a:srgbClr val="0070C0"/>
                    </a:solidFill>
                  </a:rPr>
                  <a:t>P</a:t>
                </a:r>
                <a:r>
                  <a:rPr lang="en-US" altLang="zh-TW" sz="1800" dirty="0">
                    <a:solidFill>
                      <a:srgbClr val="0070C0"/>
                    </a:solidFill>
                  </a:rPr>
                  <a:t>)</a:t>
                </a:r>
                <a:endParaRPr lang="en-US" altLang="zh-TW" sz="1800" dirty="0">
                  <a:solidFill>
                    <a:srgbClr val="00B050"/>
                  </a:solidFill>
                </a:endParaRPr>
              </a:p>
              <a:p>
                <a:pPr marL="720000" lvl="1" indent="-180000">
                  <a:buFont typeface="Arial" panose="020B0604020202020204" pitchFamily="34" charset="0"/>
                  <a:buChar char="•"/>
                </a:pP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𝐿</m:t>
                        </m:r>
                      </m:e>
                      <m:sub>
                        <m:r>
                          <a:rPr lang="en-US" altLang="zh-TW" sz="1800" b="0" i="1" smtClean="0">
                            <a:solidFill>
                              <a:schemeClr val="tx1"/>
                            </a:solidFill>
                            <a:latin typeface="Cambria Math" panose="02040503050406030204" pitchFamily="18" charset="0"/>
                          </a:rPr>
                          <m:t>𝑟𝑢𝑙𝑒𝑠</m:t>
                        </m:r>
                      </m:sub>
                    </m:sSub>
                    <m:d>
                      <m:dPr>
                        <m:ctrlPr>
                          <a:rPr lang="en-US" altLang="zh-TW" sz="1800" i="1">
                            <a:solidFill>
                              <a:schemeClr val="tx1"/>
                            </a:solidFill>
                            <a:latin typeface="Cambria Math" panose="02040503050406030204" pitchFamily="18" charset="0"/>
                          </a:rPr>
                        </m:ctrlPr>
                      </m:dPr>
                      <m:e>
                        <m:sSub>
                          <m:sSubPr>
                            <m:ctrlPr>
                              <a:rPr lang="en-US" altLang="zh-TW" sz="1800" i="1">
                                <a:solidFill>
                                  <a:schemeClr val="tx1"/>
                                </a:solidFill>
                                <a:latin typeface="Cambria Math" panose="02040503050406030204" pitchFamily="18" charset="0"/>
                              </a:rPr>
                            </m:ctrlPr>
                          </m:sSubPr>
                          <m:e>
                            <m:r>
                              <a:rPr lang="zh-TW" altLang="en-US" sz="1800" i="1">
                                <a:solidFill>
                                  <a:schemeClr val="tx1"/>
                                </a:solidFill>
                                <a:latin typeface="Cambria Math" panose="02040503050406030204" pitchFamily="18" charset="0"/>
                              </a:rPr>
                              <m:t>𝜃</m:t>
                            </m:r>
                          </m:e>
                          <m:sub>
                            <m:r>
                              <a:rPr lang="en-US" altLang="zh-TW" sz="1800" i="1">
                                <a:solidFill>
                                  <a:schemeClr val="tx1"/>
                                </a:solidFill>
                                <a:latin typeface="Cambria Math" panose="02040503050406030204" pitchFamily="18" charset="0"/>
                              </a:rPr>
                              <m:t>𝑅𝐶</m:t>
                            </m:r>
                          </m:sub>
                        </m:sSub>
                      </m:e>
                    </m:d>
                  </m:oMath>
                </a14:m>
                <a:r>
                  <a:rPr lang="en-US" altLang="zh-TW" sz="1800" dirty="0">
                    <a:solidFill>
                      <a:schemeClr val="tx1"/>
                    </a:solidFill>
                  </a:rPr>
                  <a:t> = </a:t>
                </a:r>
                <a14:m>
                  <m:oMath xmlns:m="http://schemas.openxmlformats.org/officeDocument/2006/math">
                    <m:sSub>
                      <m:sSubPr>
                        <m:ctrlPr>
                          <a:rPr lang="el-GR" altLang="zh-TW" sz="1800" i="1">
                            <a:solidFill>
                              <a:schemeClr val="tx1"/>
                            </a:solidFill>
                            <a:latin typeface="Cambria Math" panose="02040503050406030204" pitchFamily="18" charset="0"/>
                            <a:ea typeface="Cambria Math" panose="02040503050406030204" pitchFamily="18" charset="0"/>
                          </a:rPr>
                        </m:ctrlPr>
                      </m:sSubPr>
                      <m:e>
                        <m:r>
                          <m:rPr>
                            <m:sty m:val="p"/>
                          </m:rPr>
                          <a:rPr lang="el-GR" altLang="zh-TW" sz="1800" i="1">
                            <a:solidFill>
                              <a:schemeClr val="tx1"/>
                            </a:solidFill>
                            <a:latin typeface="Cambria Math" panose="02040503050406030204" pitchFamily="18" charset="0"/>
                            <a:ea typeface="Cambria Math" panose="02040503050406030204" pitchFamily="18" charset="0"/>
                          </a:rPr>
                          <m:t>Ε</m:t>
                        </m:r>
                      </m:e>
                      <m:sub>
                        <m:r>
                          <a:rPr lang="en-US" altLang="zh-TW" sz="1800" b="0" i="1" smtClean="0">
                            <a:solidFill>
                              <a:schemeClr val="tx1"/>
                            </a:solidFill>
                            <a:latin typeface="Cambria Math" panose="02040503050406030204" pitchFamily="18" charset="0"/>
                            <a:ea typeface="Cambria Math" panose="02040503050406030204" pitchFamily="18" charset="0"/>
                          </a:rPr>
                          <m:t>𝑝</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b="0" i="1" smtClean="0">
                            <a:solidFill>
                              <a:schemeClr val="tx1"/>
                            </a:solidFill>
                            <a:latin typeface="Cambria Math" panose="02040503050406030204" pitchFamily="18" charset="0"/>
                            <a:ea typeface="Cambria Math" panose="02040503050406030204" pitchFamily="18" charset="0"/>
                          </a:rPr>
                          <m:t>𝑃</m:t>
                        </m:r>
                      </m:sub>
                    </m:sSub>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𝑙𝑜𝑔</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m:rPr>
                            <m:sty m:val="p"/>
                          </m:rPr>
                          <a:rPr lang="el-GR" altLang="zh-TW" sz="1800" i="1">
                            <a:solidFill>
                              <a:schemeClr val="tx1"/>
                            </a:solidFill>
                            <a:latin typeface="Cambria Math" panose="02040503050406030204" pitchFamily="18" charset="0"/>
                            <a:ea typeface="Cambria Math" panose="02040503050406030204" pitchFamily="18" charset="0"/>
                          </a:rPr>
                          <m:t>Ρ</m:t>
                        </m:r>
                      </m:e>
                      <m:sub>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zh-TW" altLang="en-US" sz="1800" i="1">
                                <a:solidFill>
                                  <a:schemeClr val="tx1"/>
                                </a:solidFill>
                                <a:latin typeface="Cambria Math" panose="02040503050406030204" pitchFamily="18" charset="0"/>
                                <a:ea typeface="Cambria Math" panose="02040503050406030204" pitchFamily="18" charset="0"/>
                              </a:rPr>
                              <m:t>𝜃</m:t>
                            </m:r>
                          </m:e>
                          <m:sub>
                            <m:r>
                              <a:rPr lang="en-US" altLang="zh-TW" sz="1800" i="1">
                                <a:solidFill>
                                  <a:schemeClr val="tx1"/>
                                </a:solidFill>
                                <a:latin typeface="Cambria Math" panose="02040503050406030204" pitchFamily="18" charset="0"/>
                                <a:ea typeface="Cambria Math" panose="02040503050406030204" pitchFamily="18" charset="0"/>
                              </a:rPr>
                              <m:t>𝑅𝐶</m:t>
                            </m:r>
                          </m:sub>
                        </m:sSub>
                      </m:sub>
                    </m:sSub>
                    <m:d>
                      <m:dPr>
                        <m:ctrlPr>
                          <a:rPr lang="en-US" altLang="zh-TW" sz="1800" i="1">
                            <a:solidFill>
                              <a:schemeClr val="tx1"/>
                            </a:solidFill>
                            <a:latin typeface="Cambria Math" panose="02040503050406030204" pitchFamily="18" charset="0"/>
                            <a:ea typeface="Cambria Math" panose="02040503050406030204" pitchFamily="18" charset="0"/>
                          </a:rPr>
                        </m:ctrlPr>
                      </m:dPr>
                      <m:e>
                        <m:r>
                          <a:rPr lang="en-US" altLang="zh-TW" sz="1800" i="1">
                            <a:solidFill>
                              <a:schemeClr val="tx1"/>
                            </a:solidFill>
                            <a:latin typeface="Cambria Math" panose="02040503050406030204" pitchFamily="18" charset="0"/>
                            <a:ea typeface="Cambria Math" panose="02040503050406030204" pitchFamily="18" charset="0"/>
                          </a:rPr>
                          <m:t>𝑟</m:t>
                        </m:r>
                        <m:r>
                          <a:rPr lang="en-US" altLang="zh-TW" sz="1800" i="1">
                            <a:solidFill>
                              <a:schemeClr val="tx1"/>
                            </a:solidFill>
                            <a:latin typeface="Cambria Math" panose="02040503050406030204" pitchFamily="18" charset="0"/>
                            <a:ea typeface="Cambria Math" panose="02040503050406030204" pitchFamily="18" charset="0"/>
                          </a:rPr>
                          <m:t>=</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𝑟</m:t>
                            </m:r>
                          </m:e>
                          <m:sub>
                            <m:r>
                              <a:rPr lang="en-US" altLang="zh-TW" sz="1800" b="0" i="1" smtClean="0">
                                <a:solidFill>
                                  <a:schemeClr val="tx1"/>
                                </a:solidFill>
                                <a:latin typeface="Cambria Math" panose="02040503050406030204" pitchFamily="18" charset="0"/>
                                <a:ea typeface="Cambria Math" panose="02040503050406030204" pitchFamily="18" charset="0"/>
                              </a:rPr>
                              <m:t>𝑝</m:t>
                            </m:r>
                          </m:sub>
                        </m:sSub>
                      </m:e>
                      <m:e>
                        <m:r>
                          <a:rPr lang="en-US" altLang="zh-TW" sz="1800" b="0" i="1" smtClean="0">
                            <a:solidFill>
                              <a:schemeClr val="tx1"/>
                            </a:solidFill>
                            <a:latin typeface="Cambria Math" panose="02040503050406030204" pitchFamily="18" charset="0"/>
                            <a:ea typeface="Cambria Math" panose="02040503050406030204" pitchFamily="18" charset="0"/>
                          </a:rPr>
                          <m:t>𝑃</m:t>
                        </m:r>
                      </m:e>
                    </m:d>
                    <m:r>
                      <a:rPr lang="en-US" altLang="zh-TW" sz="1800" i="1">
                        <a:solidFill>
                          <a:schemeClr val="tx1"/>
                        </a:solidFill>
                        <a:latin typeface="Cambria Math" panose="02040503050406030204" pitchFamily="18" charset="0"/>
                        <a:ea typeface="Cambria Math" panose="02040503050406030204" pitchFamily="18" charset="0"/>
                      </a:rPr>
                      <m:t>]</m:t>
                    </m:r>
                  </m:oMath>
                </a14:m>
                <a:endParaRPr lang="en-US" altLang="zh-TW" sz="1800" dirty="0">
                  <a:solidFill>
                    <a:srgbClr val="0070C0"/>
                  </a:solidFill>
                </a:endParaRPr>
              </a:p>
              <a:p>
                <a:pPr marL="0" lvl="1" indent="-180000">
                  <a:buFont typeface="Arial" panose="020B0604020202020204" pitchFamily="34" charset="0"/>
                  <a:buChar char="•"/>
                </a:pPr>
                <a:r>
                  <a:rPr lang="en-US" altLang="zh-TW" sz="1800" dirty="0">
                    <a:solidFill>
                      <a:srgbClr val="FF0000"/>
                    </a:solidFill>
                  </a:rPr>
                  <a:t>Learning with unmatched sentences (</a:t>
                </a:r>
                <a14:m>
                  <m:oMath xmlns:m="http://schemas.openxmlformats.org/officeDocument/2006/math">
                    <m:sSub>
                      <m:sSubPr>
                        <m:ctrlPr>
                          <a:rPr lang="en-US" altLang="zh-TW" sz="1800" i="1">
                            <a:solidFill>
                              <a:srgbClr val="FF0000"/>
                            </a:solidFill>
                            <a:latin typeface="Cambria Math" panose="02040503050406030204" pitchFamily="18" charset="0"/>
                          </a:rPr>
                        </m:ctrlPr>
                      </m:sSubPr>
                      <m:e>
                        <m:r>
                          <a:rPr lang="en-US" altLang="zh-TW" sz="1800" i="1">
                            <a:solidFill>
                              <a:srgbClr val="FF0000"/>
                            </a:solidFill>
                            <a:latin typeface="Cambria Math" panose="02040503050406030204" pitchFamily="18" charset="0"/>
                          </a:rPr>
                          <m:t>𝑆</m:t>
                        </m:r>
                      </m:e>
                      <m:sub>
                        <m:r>
                          <a:rPr lang="en-US" altLang="zh-TW" sz="1800" b="0" i="1" smtClean="0">
                            <a:solidFill>
                              <a:srgbClr val="FF0000"/>
                            </a:solidFill>
                            <a:latin typeface="Cambria Math" panose="02040503050406030204" pitchFamily="18" charset="0"/>
                          </a:rPr>
                          <m:t>𝑢𝑛</m:t>
                        </m:r>
                        <m:r>
                          <a:rPr lang="en-US" altLang="zh-TW" sz="1800" i="1">
                            <a:solidFill>
                              <a:srgbClr val="FF0000"/>
                            </a:solidFill>
                            <a:latin typeface="Cambria Math" panose="02040503050406030204" pitchFamily="18" charset="0"/>
                          </a:rPr>
                          <m:t>𝑚𝑎𝑡𝑐h𝑒𝑑</m:t>
                        </m:r>
                      </m:sub>
                    </m:sSub>
                  </m:oMath>
                </a14:m>
                <a:r>
                  <a:rPr lang="en-US" altLang="zh-TW" sz="1800" dirty="0">
                    <a:solidFill>
                      <a:srgbClr val="FF0000"/>
                    </a:solidFill>
                  </a:rPr>
                  <a:t>)</a:t>
                </a:r>
                <a:endParaRPr lang="en-US" altLang="zh-TW" sz="1800" dirty="0">
                  <a:solidFill>
                    <a:srgbClr val="00B050"/>
                  </a:solidFill>
                </a:endParaRPr>
              </a:p>
              <a:p>
                <a:pPr marL="720000" lvl="1" indent="-180000">
                  <a:buFont typeface="Arial" panose="020B0604020202020204" pitchFamily="34" charset="0"/>
                  <a:buChar char="•"/>
                </a:pPr>
                <a14:m>
                  <m:oMath xmlns:m="http://schemas.openxmlformats.org/officeDocument/2006/math">
                    <m:sSub>
                      <m:sSubPr>
                        <m:ctrlPr>
                          <a:rPr lang="en-US" altLang="zh-TW" sz="1800" i="1">
                            <a:solidFill>
                              <a:schemeClr val="tx1"/>
                            </a:solidFill>
                            <a:latin typeface="Cambria Math" panose="02040503050406030204" pitchFamily="18" charset="0"/>
                          </a:rPr>
                        </m:ctrlPr>
                      </m:sSubPr>
                      <m:e>
                        <m:r>
                          <a:rPr lang="en-US" altLang="zh-TW" sz="1800" i="1">
                            <a:solidFill>
                              <a:schemeClr val="tx1"/>
                            </a:solidFill>
                            <a:latin typeface="Cambria Math" panose="02040503050406030204" pitchFamily="18" charset="0"/>
                          </a:rPr>
                          <m:t>𝐿</m:t>
                        </m:r>
                      </m:e>
                      <m:sub>
                        <m:r>
                          <a:rPr lang="en-US" altLang="zh-TW" sz="1800" b="0" i="1" smtClean="0">
                            <a:solidFill>
                              <a:schemeClr val="tx1"/>
                            </a:solidFill>
                            <a:latin typeface="Cambria Math" panose="02040503050406030204" pitchFamily="18" charset="0"/>
                          </a:rPr>
                          <m:t>𝑢𝑛𝑚𝑎𝑡𝑐h𝑒𝑑</m:t>
                        </m:r>
                      </m:sub>
                    </m:sSub>
                    <m:d>
                      <m:dPr>
                        <m:ctrlPr>
                          <a:rPr lang="en-US" altLang="zh-TW" sz="1800" i="1">
                            <a:solidFill>
                              <a:schemeClr val="tx1"/>
                            </a:solidFill>
                            <a:latin typeface="Cambria Math" panose="02040503050406030204" pitchFamily="18" charset="0"/>
                          </a:rPr>
                        </m:ctrlPr>
                      </m:dPr>
                      <m:e>
                        <m:sSub>
                          <m:sSubPr>
                            <m:ctrlPr>
                              <a:rPr lang="en-US" altLang="zh-TW" sz="1800" i="1">
                                <a:solidFill>
                                  <a:schemeClr val="tx1"/>
                                </a:solidFill>
                                <a:latin typeface="Cambria Math" panose="02040503050406030204" pitchFamily="18" charset="0"/>
                              </a:rPr>
                            </m:ctrlPr>
                          </m:sSubPr>
                          <m:e>
                            <m:r>
                              <a:rPr lang="zh-TW" altLang="en-US" sz="1800" i="1">
                                <a:solidFill>
                                  <a:schemeClr val="tx1"/>
                                </a:solidFill>
                                <a:latin typeface="Cambria Math" panose="02040503050406030204" pitchFamily="18" charset="0"/>
                              </a:rPr>
                              <m:t>𝜃</m:t>
                            </m:r>
                          </m:e>
                          <m:sub>
                            <m:r>
                              <a:rPr lang="en-US" altLang="zh-TW" sz="1800" i="1">
                                <a:solidFill>
                                  <a:schemeClr val="tx1"/>
                                </a:solidFill>
                                <a:latin typeface="Cambria Math" panose="02040503050406030204" pitchFamily="18" charset="0"/>
                              </a:rPr>
                              <m:t>𝑅𝐶</m:t>
                            </m:r>
                          </m:sub>
                        </m:sSub>
                      </m:e>
                    </m:d>
                  </m:oMath>
                </a14:m>
                <a:r>
                  <a:rPr lang="en-US" altLang="zh-TW" sz="1800" dirty="0">
                    <a:solidFill>
                      <a:schemeClr val="tx1"/>
                    </a:solidFill>
                  </a:rPr>
                  <a:t> = </a:t>
                </a:r>
                <a14:m>
                  <m:oMath xmlns:m="http://schemas.openxmlformats.org/officeDocument/2006/math">
                    <m:f>
                      <m:fPr>
                        <m:ctrlPr>
                          <a:rPr lang="el-GR" altLang="zh-TW" sz="1800" i="1" smtClean="0">
                            <a:solidFill>
                              <a:schemeClr val="tx1"/>
                            </a:solidFill>
                            <a:latin typeface="Cambria Math" panose="02040503050406030204" pitchFamily="18" charset="0"/>
                            <a:ea typeface="Cambria Math" panose="02040503050406030204" pitchFamily="18" charset="0"/>
                          </a:rPr>
                        </m:ctrlPr>
                      </m:fPr>
                      <m:num>
                        <m:r>
                          <a:rPr lang="en-US" altLang="zh-TW" sz="1800" b="0" i="1" smtClean="0">
                            <a:solidFill>
                              <a:schemeClr val="tx1"/>
                            </a:solidFill>
                            <a:latin typeface="Cambria Math" panose="02040503050406030204" pitchFamily="18" charset="0"/>
                            <a:ea typeface="Cambria Math" panose="02040503050406030204" pitchFamily="18" charset="0"/>
                          </a:rPr>
                          <m:t>1</m:t>
                        </m:r>
                      </m:num>
                      <m:den>
                        <m:d>
                          <m:dPr>
                            <m:begChr m:val="|"/>
                            <m:endChr m:val="|"/>
                            <m:ctrlPr>
                              <a:rPr lang="el-GR" altLang="zh-TW" sz="1800" i="1" smtClean="0">
                                <a:solidFill>
                                  <a:schemeClr val="tx1"/>
                                </a:solidFill>
                                <a:latin typeface="Cambria Math" panose="02040503050406030204" pitchFamily="18" charset="0"/>
                                <a:ea typeface="Cambria Math" panose="02040503050406030204" pitchFamily="18" charset="0"/>
                              </a:rPr>
                            </m:ctrlPr>
                          </m:dPr>
                          <m:e>
                            <m:sSub>
                              <m:sSubPr>
                                <m:ctrlPr>
                                  <a:rPr lang="el-GR" altLang="zh-TW" sz="1800" i="1" smtClean="0">
                                    <a:solidFill>
                                      <a:schemeClr val="tx1"/>
                                    </a:solidFill>
                                    <a:latin typeface="Cambria Math" panose="02040503050406030204" pitchFamily="18" charset="0"/>
                                    <a:ea typeface="Cambria Math" panose="02040503050406030204" pitchFamily="18" charset="0"/>
                                  </a:rPr>
                                </m:ctrlPr>
                              </m:sSubPr>
                              <m:e>
                                <m:r>
                                  <a:rPr lang="zh-TW" altLang="el-GR" sz="1800" i="1" smtClean="0">
                                    <a:solidFill>
                                      <a:schemeClr val="tx1"/>
                                    </a:solidFill>
                                    <a:latin typeface="Cambria Math" panose="02040503050406030204" pitchFamily="18" charset="0"/>
                                    <a:ea typeface="Cambria Math" panose="02040503050406030204" pitchFamily="18" charset="0"/>
                                  </a:rPr>
                                  <m:t>𝛽</m:t>
                                </m:r>
                              </m:e>
                              <m:sub>
                                <m:r>
                                  <a:rPr lang="en-US" altLang="zh-TW" sz="1800" b="0" i="1" smtClean="0">
                                    <a:solidFill>
                                      <a:schemeClr val="tx1"/>
                                    </a:solidFill>
                                    <a:latin typeface="Cambria Math" panose="02040503050406030204" pitchFamily="18" charset="0"/>
                                    <a:ea typeface="Cambria Math" panose="02040503050406030204" pitchFamily="18" charset="0"/>
                                  </a:rPr>
                                  <m:t>𝑢</m:t>
                                </m:r>
                              </m:sub>
                            </m:sSub>
                          </m:e>
                        </m:d>
                      </m:den>
                    </m:f>
                    <m:nary>
                      <m:naryPr>
                        <m:chr m:val="∑"/>
                        <m:supHide m:val="on"/>
                        <m:ctrlPr>
                          <a:rPr lang="el-GR" altLang="zh-TW" sz="1800" i="1" smtClean="0">
                            <a:solidFill>
                              <a:schemeClr val="tx1"/>
                            </a:solidFill>
                            <a:latin typeface="Cambria Math" panose="02040503050406030204" pitchFamily="18" charset="0"/>
                            <a:ea typeface="Cambria Math" panose="02040503050406030204" pitchFamily="18" charset="0"/>
                          </a:rPr>
                        </m:ctrlPr>
                      </m:naryPr>
                      <m:sub>
                        <m:r>
                          <m:rPr>
                            <m:brk m:alnAt="7"/>
                          </m:rPr>
                          <a:rPr lang="en-US" altLang="zh-TW" sz="1800" b="0" i="1" smtClean="0">
                            <a:solidFill>
                              <a:schemeClr val="tx1"/>
                            </a:solidFill>
                            <a:latin typeface="Cambria Math" panose="02040503050406030204" pitchFamily="18" charset="0"/>
                            <a:ea typeface="Cambria Math" panose="02040503050406030204" pitchFamily="18" charset="0"/>
                          </a:rPr>
                          <m:t>𝑠</m:t>
                        </m:r>
                        <m:r>
                          <a:rPr lang="en-US" altLang="zh-TW" sz="1800" b="0" i="1" smtClean="0">
                            <a:solidFill>
                              <a:schemeClr val="tx1"/>
                            </a:solidFill>
                            <a:latin typeface="Cambria Math" panose="02040503050406030204" pitchFamily="18" charset="0"/>
                            <a:ea typeface="Cambria Math" panose="02040503050406030204" pitchFamily="18" charset="0"/>
                          </a:rPr>
                          <m:t>∈</m:t>
                        </m:r>
                        <m:sSub>
                          <m:sSubPr>
                            <m:ctrlPr>
                              <a:rPr lang="el-GR" altLang="zh-TW" sz="1800" i="1">
                                <a:solidFill>
                                  <a:schemeClr val="tx1"/>
                                </a:solidFill>
                                <a:latin typeface="Cambria Math" panose="02040503050406030204" pitchFamily="18" charset="0"/>
                                <a:ea typeface="Cambria Math" panose="02040503050406030204" pitchFamily="18" charset="0"/>
                              </a:rPr>
                            </m:ctrlPr>
                          </m:sSubPr>
                          <m:e>
                            <m:r>
                              <a:rPr lang="zh-TW" altLang="el-GR" sz="1800" i="1">
                                <a:solidFill>
                                  <a:schemeClr val="tx1"/>
                                </a:solidFill>
                                <a:latin typeface="Cambria Math" panose="02040503050406030204" pitchFamily="18" charset="0"/>
                                <a:ea typeface="Cambria Math" panose="02040503050406030204" pitchFamily="18" charset="0"/>
                              </a:rPr>
                              <m:t>𝛽</m:t>
                            </m:r>
                          </m:e>
                          <m:sub>
                            <m:r>
                              <a:rPr lang="en-US" altLang="zh-TW" sz="1800" i="1">
                                <a:solidFill>
                                  <a:schemeClr val="tx1"/>
                                </a:solidFill>
                                <a:latin typeface="Cambria Math" panose="02040503050406030204" pitchFamily="18" charset="0"/>
                                <a:ea typeface="Cambria Math" panose="02040503050406030204" pitchFamily="18" charset="0"/>
                              </a:rPr>
                              <m:t>𝑢</m:t>
                            </m:r>
                          </m:sub>
                        </m:sSub>
                      </m:sub>
                      <m:sup/>
                      <m:e>
                        <m:r>
                          <a:rPr lang="en-US" altLang="zh-TW" sz="1800" b="0" i="1" smtClean="0">
                            <a:solidFill>
                              <a:schemeClr val="tx1"/>
                            </a:solidFill>
                            <a:latin typeface="Cambria Math" panose="02040503050406030204" pitchFamily="18" charset="0"/>
                            <a:ea typeface="Cambria Math" panose="02040503050406030204" pitchFamily="18" charset="0"/>
                          </a:rPr>
                          <m:t>[</m:t>
                        </m:r>
                      </m:e>
                    </m:nary>
                    <m:r>
                      <a:rPr lang="en-US" altLang="zh-TW" sz="1800" i="1">
                        <a:solidFill>
                          <a:schemeClr val="tx1"/>
                        </a:solidFill>
                        <a:latin typeface="Cambria Math" panose="02040503050406030204" pitchFamily="18" charset="0"/>
                        <a:ea typeface="Cambria Math" panose="02040503050406030204" pitchFamily="18" charset="0"/>
                      </a:rPr>
                      <m:t>−</m:t>
                    </m:r>
                    <m:sSub>
                      <m:sSubPr>
                        <m:ctrlPr>
                          <a:rPr lang="en-US" altLang="zh-TW" sz="1800" i="1" smtClean="0">
                            <a:solidFill>
                              <a:schemeClr val="tx1"/>
                            </a:solidFill>
                            <a:latin typeface="Cambria Math" panose="02040503050406030204" pitchFamily="18" charset="0"/>
                            <a:ea typeface="Cambria Math" panose="02040503050406030204" pitchFamily="18" charset="0"/>
                          </a:rPr>
                        </m:ctrlPr>
                      </m:sSubPr>
                      <m:e>
                        <m:r>
                          <a:rPr lang="en-US" altLang="zh-TW" sz="1800" b="0" i="1" smtClean="0">
                            <a:solidFill>
                              <a:schemeClr val="tx1"/>
                            </a:solidFill>
                            <a:latin typeface="Cambria Math" panose="02040503050406030204" pitchFamily="18" charset="0"/>
                            <a:ea typeface="Cambria Math" panose="02040503050406030204" pitchFamily="18" charset="0"/>
                          </a:rPr>
                          <m:t>𝑤</m:t>
                        </m:r>
                      </m:e>
                      <m:sub>
                        <m:r>
                          <a:rPr lang="en-US" altLang="zh-TW" sz="1800" b="0" i="1" smtClean="0">
                            <a:solidFill>
                              <a:schemeClr val="tx1"/>
                            </a:solidFill>
                            <a:latin typeface="Cambria Math" panose="02040503050406030204" pitchFamily="18" charset="0"/>
                            <a:ea typeface="Cambria Math" panose="02040503050406030204" pitchFamily="18" charset="0"/>
                          </a:rPr>
                          <m:t>𝑠</m:t>
                        </m:r>
                      </m:sub>
                    </m:sSub>
                    <m:r>
                      <a:rPr lang="en-US" altLang="zh-TW" sz="1800" b="0" i="1" smtClean="0">
                        <a:solidFill>
                          <a:schemeClr val="tx1"/>
                        </a:solidFill>
                        <a:latin typeface="Cambria Math" panose="02040503050406030204" pitchFamily="18" charset="0"/>
                        <a:ea typeface="Cambria Math" panose="02040503050406030204" pitchFamily="18" charset="0"/>
                      </a:rPr>
                      <m:t>𝑙𝑜𝑔</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m:rPr>
                            <m:sty m:val="p"/>
                          </m:rPr>
                          <a:rPr lang="el-GR" altLang="zh-TW" sz="1800" i="1">
                            <a:solidFill>
                              <a:schemeClr val="tx1"/>
                            </a:solidFill>
                            <a:latin typeface="Cambria Math" panose="02040503050406030204" pitchFamily="18" charset="0"/>
                            <a:ea typeface="Cambria Math" panose="02040503050406030204" pitchFamily="18" charset="0"/>
                          </a:rPr>
                          <m:t>Ρ</m:t>
                        </m:r>
                      </m:e>
                      <m:sub>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zh-TW" altLang="en-US" sz="1800" i="1">
                                <a:solidFill>
                                  <a:schemeClr val="tx1"/>
                                </a:solidFill>
                                <a:latin typeface="Cambria Math" panose="02040503050406030204" pitchFamily="18" charset="0"/>
                                <a:ea typeface="Cambria Math" panose="02040503050406030204" pitchFamily="18" charset="0"/>
                              </a:rPr>
                              <m:t>𝜃</m:t>
                            </m:r>
                          </m:e>
                          <m:sub>
                            <m:r>
                              <a:rPr lang="en-US" altLang="zh-TW" sz="1800" i="1">
                                <a:solidFill>
                                  <a:schemeClr val="tx1"/>
                                </a:solidFill>
                                <a:latin typeface="Cambria Math" panose="02040503050406030204" pitchFamily="18" charset="0"/>
                                <a:ea typeface="Cambria Math" panose="02040503050406030204" pitchFamily="18" charset="0"/>
                              </a:rPr>
                              <m:t>𝑅𝐶</m:t>
                            </m:r>
                          </m:sub>
                        </m:sSub>
                      </m:sub>
                    </m:sSub>
                    <m:d>
                      <m:dPr>
                        <m:ctrlPr>
                          <a:rPr lang="en-US" altLang="zh-TW" sz="1800" i="1">
                            <a:solidFill>
                              <a:schemeClr val="tx1"/>
                            </a:solidFill>
                            <a:latin typeface="Cambria Math" panose="02040503050406030204" pitchFamily="18" charset="0"/>
                            <a:ea typeface="Cambria Math" panose="02040503050406030204" pitchFamily="18" charset="0"/>
                          </a:rPr>
                        </m:ctrlPr>
                      </m:dPr>
                      <m:e>
                        <m:r>
                          <a:rPr lang="en-US" altLang="zh-TW" sz="1800" i="1">
                            <a:solidFill>
                              <a:schemeClr val="tx1"/>
                            </a:solidFill>
                            <a:latin typeface="Cambria Math" panose="02040503050406030204" pitchFamily="18" charset="0"/>
                            <a:ea typeface="Cambria Math" panose="02040503050406030204" pitchFamily="18" charset="0"/>
                          </a:rPr>
                          <m:t>𝑟</m:t>
                        </m:r>
                        <m:r>
                          <a:rPr lang="en-US" altLang="zh-TW" sz="1800" i="1">
                            <a:solidFill>
                              <a:schemeClr val="tx1"/>
                            </a:solidFill>
                            <a:latin typeface="Cambria Math" panose="02040503050406030204" pitchFamily="18" charset="0"/>
                            <a:ea typeface="Cambria Math" panose="02040503050406030204" pitchFamily="18" charset="0"/>
                          </a:rPr>
                          <m:t>=</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𝑟</m:t>
                            </m:r>
                          </m:e>
                          <m:sub>
                            <m:acc>
                              <m:accPr>
                                <m:chr m:val="̂"/>
                                <m:ctrlPr>
                                  <a:rPr lang="en-US" altLang="zh-TW" sz="1800" i="1" smtClean="0">
                                    <a:solidFill>
                                      <a:schemeClr val="tx1"/>
                                    </a:solidFill>
                                    <a:latin typeface="Cambria Math" panose="02040503050406030204" pitchFamily="18" charset="0"/>
                                    <a:ea typeface="Cambria Math" panose="02040503050406030204" pitchFamily="18" charset="0"/>
                                  </a:rPr>
                                </m:ctrlPr>
                              </m:accPr>
                              <m:e>
                                <m:r>
                                  <a:rPr lang="en-US" altLang="zh-TW" sz="1800" b="0" i="1" smtClean="0">
                                    <a:solidFill>
                                      <a:schemeClr val="tx1"/>
                                    </a:solidFill>
                                    <a:latin typeface="Cambria Math" panose="02040503050406030204" pitchFamily="18" charset="0"/>
                                    <a:ea typeface="Cambria Math" panose="02040503050406030204" pitchFamily="18" charset="0"/>
                                  </a:rPr>
                                  <m:t>𝑝</m:t>
                                </m:r>
                              </m:e>
                            </m:acc>
                          </m:sub>
                        </m:sSub>
                      </m:e>
                      <m:e>
                        <m:r>
                          <a:rPr lang="en-US" altLang="zh-TW" sz="1800" i="1">
                            <a:solidFill>
                              <a:schemeClr val="tx1"/>
                            </a:solidFill>
                            <a:latin typeface="Cambria Math" panose="02040503050406030204" pitchFamily="18" charset="0"/>
                            <a:ea typeface="Cambria Math" panose="02040503050406030204" pitchFamily="18" charset="0"/>
                          </a:rPr>
                          <m:t>𝑆</m:t>
                        </m:r>
                      </m:e>
                    </m:d>
                  </m:oMath>
                </a14:m>
                <a:endParaRPr lang="en-US" altLang="zh-TW" sz="1800" dirty="0">
                  <a:solidFill>
                    <a:srgbClr val="0070C0"/>
                  </a:solidFill>
                </a:endParaRPr>
              </a:p>
              <a:p>
                <a:pPr marL="0" lvl="1" indent="-180000">
                  <a:buFont typeface="Arial" panose="020B0604020202020204" pitchFamily="34" charset="0"/>
                  <a:buChar char="•"/>
                </a:pPr>
                <a:endParaRPr lang="en-US" altLang="zh-TW" sz="1800" dirty="0">
                  <a:solidFill>
                    <a:srgbClr val="FF0000"/>
                  </a:solidFill>
                </a:endParaRPr>
              </a:p>
              <a:p>
                <a:endParaRPr lang="zh-TW" altLang="en-US" dirty="0"/>
              </a:p>
            </p:txBody>
          </p:sp>
        </mc:Choice>
        <mc:Fallback xmlns="">
          <p:sp>
            <p:nvSpPr>
              <p:cNvPr id="162" name="內容版面配置區 3">
                <a:extLst>
                  <a:ext uri="{FF2B5EF4-FFF2-40B4-BE49-F238E27FC236}">
                    <a16:creationId xmlns:a16="http://schemas.microsoft.com/office/drawing/2014/main" id="{651A1835-0068-4480-AE20-85659D4EE12E}"/>
                  </a:ext>
                </a:extLst>
              </p:cNvPr>
              <p:cNvSpPr>
                <a:spLocks noGrp="1" noRot="1" noChangeAspect="1" noMove="1" noResize="1" noEditPoints="1" noAdjustHandles="1" noChangeArrowheads="1" noChangeShapeType="1" noTextEdit="1"/>
              </p:cNvSpPr>
              <p:nvPr>
                <p:ph sz="quarter" idx="1"/>
              </p:nvPr>
            </p:nvSpPr>
            <p:spPr>
              <a:xfrm>
                <a:off x="457200" y="1219200"/>
                <a:ext cx="8229600" cy="4937760"/>
              </a:xfrm>
              <a:blipFill>
                <a:blip r:embed="rId3"/>
                <a:stretch>
                  <a:fillRect l="-74" t="-617"/>
                </a:stretch>
              </a:blipFill>
            </p:spPr>
            <p:txBody>
              <a:bodyPr/>
              <a:lstStyle/>
              <a:p>
                <a:r>
                  <a:rPr lang="zh-TW" altLang="en-US">
                    <a:noFill/>
                  </a:rPr>
                  <a:t> </a:t>
                </a:r>
              </a:p>
            </p:txBody>
          </p:sp>
        </mc:Fallback>
      </mc:AlternateContent>
      <p:grpSp>
        <p:nvGrpSpPr>
          <p:cNvPr id="163" name="𝐿_𝑚𝑎𝑡𝑐ℎ𝑒𝑑">
            <a:extLst>
              <a:ext uri="{FF2B5EF4-FFF2-40B4-BE49-F238E27FC236}">
                <a16:creationId xmlns:a16="http://schemas.microsoft.com/office/drawing/2014/main" id="{6F58033F-D6FC-4117-85DC-9AEC35F1334A}"/>
              </a:ext>
            </a:extLst>
          </p:cNvPr>
          <p:cNvGrpSpPr/>
          <p:nvPr/>
        </p:nvGrpSpPr>
        <p:grpSpPr>
          <a:xfrm>
            <a:off x="3614028" y="3986841"/>
            <a:ext cx="4642361" cy="2479651"/>
            <a:chOff x="3614028" y="2472027"/>
            <a:chExt cx="4642361" cy="2479651"/>
          </a:xfrm>
        </p:grpSpPr>
        <p:grpSp>
          <p:nvGrpSpPr>
            <p:cNvPr id="164" name="Group 35">
              <a:extLst>
                <a:ext uri="{FF2B5EF4-FFF2-40B4-BE49-F238E27FC236}">
                  <a16:creationId xmlns:a16="http://schemas.microsoft.com/office/drawing/2014/main" id="{671E5EB4-BBBE-4A3A-AE36-0391DA8D08CE}"/>
                </a:ext>
              </a:extLst>
            </p:cNvPr>
            <p:cNvGrpSpPr/>
            <p:nvPr/>
          </p:nvGrpSpPr>
          <p:grpSpPr>
            <a:xfrm>
              <a:off x="3614028" y="2504009"/>
              <a:ext cx="3126581" cy="851291"/>
              <a:chOff x="5057775" y="1795684"/>
              <a:chExt cx="3126581" cy="851291"/>
            </a:xfrm>
          </p:grpSpPr>
          <p:grpSp>
            <p:nvGrpSpPr>
              <p:cNvPr id="171" name="Group 36">
                <a:extLst>
                  <a:ext uri="{FF2B5EF4-FFF2-40B4-BE49-F238E27FC236}">
                    <a16:creationId xmlns:a16="http://schemas.microsoft.com/office/drawing/2014/main" id="{45889660-F3DB-438C-A48D-405F602F3402}"/>
                  </a:ext>
                </a:extLst>
              </p:cNvPr>
              <p:cNvGrpSpPr/>
              <p:nvPr/>
            </p:nvGrpSpPr>
            <p:grpSpPr>
              <a:xfrm>
                <a:off x="5112337" y="2135451"/>
                <a:ext cx="3072019" cy="511524"/>
                <a:chOff x="5112337" y="2135451"/>
                <a:chExt cx="3072019" cy="511524"/>
              </a:xfrm>
            </p:grpSpPr>
            <p:sp>
              <p:nvSpPr>
                <p:cNvPr id="173" name="Rectangle: Rounded Corners 11">
                  <a:extLst>
                    <a:ext uri="{FF2B5EF4-FFF2-40B4-BE49-F238E27FC236}">
                      <a16:creationId xmlns:a16="http://schemas.microsoft.com/office/drawing/2014/main" id="{8DDC8697-6EE7-4337-8F08-BAA8BA0806B2}"/>
                    </a:ext>
                  </a:extLst>
                </p:cNvPr>
                <p:cNvSpPr/>
                <p:nvPr/>
              </p:nvSpPr>
              <p:spPr>
                <a:xfrm>
                  <a:off x="5112337" y="2135451"/>
                  <a:ext cx="2990265" cy="511524"/>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4" name="TextBox 39">
                  <a:extLst>
                    <a:ext uri="{FF2B5EF4-FFF2-40B4-BE49-F238E27FC236}">
                      <a16:creationId xmlns:a16="http://schemas.microsoft.com/office/drawing/2014/main" id="{7A6825D4-9665-458E-809C-31282F1FEC4E}"/>
                    </a:ext>
                  </a:extLst>
                </p:cNvPr>
                <p:cNvSpPr txBox="1"/>
                <p:nvPr/>
              </p:nvSpPr>
              <p:spPr>
                <a:xfrm>
                  <a:off x="5194091" y="2160380"/>
                  <a:ext cx="299026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Apple</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Steven Jobs</a:t>
                  </a:r>
                  <a:r>
                    <a:rPr kumimoji="0" lang="en-US" sz="1200" b="0" i="0" u="none" strike="noStrike" kern="0" cap="none" spc="0" normalizeH="0" baseline="0" noProof="0" dirty="0">
                      <a:ln>
                        <a:noFill/>
                      </a:ln>
                      <a:solidFill>
                        <a:prstClr val="black"/>
                      </a:solidFill>
                      <a:effectLst/>
                      <a:uLnTx/>
                      <a:uFillTx/>
                      <a:latin typeface="Calibri" panose="020F0502020204030204"/>
                    </a:rPr>
                    <a:t> in 1976.</a:t>
                  </a:r>
                </a:p>
              </p:txBody>
            </p:sp>
          </p:grpSp>
          <p:sp>
            <p:nvSpPr>
              <p:cNvPr id="172" name="TextBox 37">
                <a:extLst>
                  <a:ext uri="{FF2B5EF4-FFF2-40B4-BE49-F238E27FC236}">
                    <a16:creationId xmlns:a16="http://schemas.microsoft.com/office/drawing/2014/main" id="{2FB3FAFD-170D-4CF0-98E9-3CDBD352B85C}"/>
                  </a:ext>
                </a:extLst>
              </p:cNvPr>
              <p:cNvSpPr txBox="1"/>
              <p:nvPr/>
            </p:nvSpPr>
            <p:spPr>
              <a:xfrm>
                <a:off x="5057775" y="1795684"/>
                <a:ext cx="20764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Matched Sentences</a:t>
                </a:r>
              </a:p>
            </p:txBody>
          </p:sp>
        </p:grpSp>
        <p:grpSp>
          <p:nvGrpSpPr>
            <p:cNvPr id="165" name="Group 40">
              <a:extLst>
                <a:ext uri="{FF2B5EF4-FFF2-40B4-BE49-F238E27FC236}">
                  <a16:creationId xmlns:a16="http://schemas.microsoft.com/office/drawing/2014/main" id="{895C25C7-7D83-4EAA-B222-B24EEAECB279}"/>
                </a:ext>
              </a:extLst>
            </p:cNvPr>
            <p:cNvGrpSpPr/>
            <p:nvPr/>
          </p:nvGrpSpPr>
          <p:grpSpPr>
            <a:xfrm>
              <a:off x="6629788" y="2472027"/>
              <a:ext cx="1626601" cy="877188"/>
              <a:chOff x="8869949" y="1821826"/>
              <a:chExt cx="1626601" cy="877188"/>
            </a:xfrm>
          </p:grpSpPr>
          <p:sp>
            <p:nvSpPr>
              <p:cNvPr id="167" name="TextBox 41">
                <a:extLst>
                  <a:ext uri="{FF2B5EF4-FFF2-40B4-BE49-F238E27FC236}">
                    <a16:creationId xmlns:a16="http://schemas.microsoft.com/office/drawing/2014/main" id="{88A2DFC4-28F7-462C-A35E-19390DBC7B15}"/>
                  </a:ext>
                </a:extLst>
              </p:cNvPr>
              <p:cNvSpPr txBox="1"/>
              <p:nvPr/>
            </p:nvSpPr>
            <p:spPr>
              <a:xfrm>
                <a:off x="8869949" y="1821826"/>
                <a:ext cx="89535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Labels</a:t>
                </a:r>
              </a:p>
            </p:txBody>
          </p:sp>
          <p:grpSp>
            <p:nvGrpSpPr>
              <p:cNvPr id="168" name="Group 42">
                <a:extLst>
                  <a:ext uri="{FF2B5EF4-FFF2-40B4-BE49-F238E27FC236}">
                    <a16:creationId xmlns:a16="http://schemas.microsoft.com/office/drawing/2014/main" id="{D93A247C-E762-47C6-9883-DC0572746A07}"/>
                  </a:ext>
                </a:extLst>
              </p:cNvPr>
              <p:cNvGrpSpPr/>
              <p:nvPr/>
            </p:nvGrpSpPr>
            <p:grpSpPr>
              <a:xfrm>
                <a:off x="9017306" y="2187490"/>
                <a:ext cx="1479244" cy="511524"/>
                <a:chOff x="6858001" y="2193592"/>
                <a:chExt cx="1714500" cy="531836"/>
              </a:xfrm>
            </p:grpSpPr>
            <p:sp>
              <p:nvSpPr>
                <p:cNvPr id="169" name="Rectangle: Rounded Corners 17">
                  <a:extLst>
                    <a:ext uri="{FF2B5EF4-FFF2-40B4-BE49-F238E27FC236}">
                      <a16:creationId xmlns:a16="http://schemas.microsoft.com/office/drawing/2014/main" id="{777D9B0B-4D07-427E-9CEA-B04486B09BBA}"/>
                    </a:ext>
                  </a:extLst>
                </p:cNvPr>
                <p:cNvSpPr/>
                <p:nvPr/>
              </p:nvSpPr>
              <p:spPr>
                <a:xfrm>
                  <a:off x="6858001" y="2193592"/>
                  <a:ext cx="1650999" cy="531836"/>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70" name="TextBox 44">
                  <a:extLst>
                    <a:ext uri="{FF2B5EF4-FFF2-40B4-BE49-F238E27FC236}">
                      <a16:creationId xmlns:a16="http://schemas.microsoft.com/office/drawing/2014/main" id="{FB9D7DBD-92E3-499E-B4B3-A33F3593CF31}"/>
                    </a:ext>
                  </a:extLst>
                </p:cNvPr>
                <p:cNvSpPr txBox="1"/>
                <p:nvPr/>
              </p:nvSpPr>
              <p:spPr>
                <a:xfrm>
                  <a:off x="6858001" y="2208535"/>
                  <a:ext cx="17145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ORG: FOUNDED_BY</a:t>
                  </a:r>
                </a:p>
              </p:txBody>
            </p:sp>
          </p:grpSp>
        </p:grpSp>
        <p:cxnSp>
          <p:nvCxnSpPr>
            <p:cNvPr id="166" name="Connector: Elbow 79">
              <a:extLst>
                <a:ext uri="{FF2B5EF4-FFF2-40B4-BE49-F238E27FC236}">
                  <a16:creationId xmlns:a16="http://schemas.microsoft.com/office/drawing/2014/main" id="{94711D0A-4D00-4B63-A0A9-EF2CC7640D8F}"/>
                </a:ext>
              </a:extLst>
            </p:cNvPr>
            <p:cNvCxnSpPr>
              <a:cxnSpLocks/>
              <a:stCxn id="170" idx="3"/>
              <a:endCxn id="197" idx="3"/>
            </p:cNvCxnSpPr>
            <p:nvPr/>
          </p:nvCxnSpPr>
          <p:spPr>
            <a:xfrm flipH="1">
              <a:off x="7869467" y="3074080"/>
              <a:ext cx="386922" cy="1877598"/>
            </a:xfrm>
            <a:prstGeom prst="bentConnector3">
              <a:avLst>
                <a:gd name="adj1" fmla="val -59082"/>
              </a:avLst>
            </a:prstGeom>
            <a:noFill/>
            <a:ln w="25400" cap="flat" cmpd="sng" algn="ctr">
              <a:solidFill>
                <a:sysClr val="windowText" lastClr="000000"/>
              </a:solidFill>
              <a:prstDash val="solid"/>
              <a:miter lim="800000"/>
              <a:tailEnd type="triangle"/>
            </a:ln>
            <a:effectLst/>
          </p:spPr>
        </p:cxnSp>
      </p:grpSp>
      <p:grpSp>
        <p:nvGrpSpPr>
          <p:cNvPr id="175" name="𝐿_𝑟𝑢𝑙𝑒𝑠">
            <a:extLst>
              <a:ext uri="{FF2B5EF4-FFF2-40B4-BE49-F238E27FC236}">
                <a16:creationId xmlns:a16="http://schemas.microsoft.com/office/drawing/2014/main" id="{4AAF5D34-05C0-477A-B081-2DC8209668BE}"/>
              </a:ext>
            </a:extLst>
          </p:cNvPr>
          <p:cNvGrpSpPr/>
          <p:nvPr/>
        </p:nvGrpSpPr>
        <p:grpSpPr>
          <a:xfrm>
            <a:off x="319212" y="4157675"/>
            <a:ext cx="6434255" cy="2308816"/>
            <a:chOff x="319212" y="2642861"/>
            <a:chExt cx="6434255" cy="2308816"/>
          </a:xfrm>
        </p:grpSpPr>
        <p:grpSp>
          <p:nvGrpSpPr>
            <p:cNvPr id="176" name="Group 31">
              <a:extLst>
                <a:ext uri="{FF2B5EF4-FFF2-40B4-BE49-F238E27FC236}">
                  <a16:creationId xmlns:a16="http://schemas.microsoft.com/office/drawing/2014/main" id="{803EC974-BD0B-451F-9752-E707D436DC52}"/>
                </a:ext>
              </a:extLst>
            </p:cNvPr>
            <p:cNvGrpSpPr/>
            <p:nvPr/>
          </p:nvGrpSpPr>
          <p:grpSpPr>
            <a:xfrm>
              <a:off x="319212" y="2955561"/>
              <a:ext cx="2868831" cy="842188"/>
              <a:chOff x="379004" y="4262421"/>
              <a:chExt cx="3833223" cy="542350"/>
            </a:xfrm>
          </p:grpSpPr>
          <p:sp>
            <p:nvSpPr>
              <p:cNvPr id="179" name="Rectangle: Rounded Corners 9">
                <a:extLst>
                  <a:ext uri="{FF2B5EF4-FFF2-40B4-BE49-F238E27FC236}">
                    <a16:creationId xmlns:a16="http://schemas.microsoft.com/office/drawing/2014/main" id="{DE4039F7-CB0A-41BE-8731-A5AED1299A38}"/>
                  </a:ext>
                </a:extLst>
              </p:cNvPr>
              <p:cNvSpPr/>
              <p:nvPr/>
            </p:nvSpPr>
            <p:spPr>
              <a:xfrm>
                <a:off x="379004" y="4262421"/>
                <a:ext cx="3833223" cy="542350"/>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80" name="TextBox 33">
                    <a:extLst>
                      <a:ext uri="{FF2B5EF4-FFF2-40B4-BE49-F238E27FC236}">
                        <a16:creationId xmlns:a16="http://schemas.microsoft.com/office/drawing/2014/main" id="{A0299874-3A37-4884-83D2-3411A131FC8C}"/>
                      </a:ext>
                    </a:extLst>
                  </p:cNvPr>
                  <p:cNvSpPr txBox="1"/>
                  <p:nvPr/>
                </p:nvSpPr>
                <p:spPr>
                  <a:xfrm>
                    <a:off x="379004" y="4317152"/>
                    <a:ext cx="3833223" cy="41622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SUBJ-ORG </a:t>
                    </a:r>
                    <a:r>
                      <a:rPr kumimoji="0" lang="en-US" sz="1200" b="0" i="0" u="none" strike="noStrike" kern="0" cap="none" spc="0" normalizeH="0" baseline="0" noProof="0" dirty="0">
                        <a:ln>
                          <a:noFill/>
                        </a:ln>
                        <a:solidFill>
                          <a:prstClr val="black"/>
                        </a:solidFill>
                        <a:effectLst/>
                        <a:uLnTx/>
                        <a:uFillTx/>
                        <a:latin typeface="Calibri" panose="020F0502020204030204"/>
                      </a:rPr>
                      <a:t>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OBJ-PER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SUBJ-PER</a:t>
                    </a:r>
                    <a:r>
                      <a:rPr kumimoji="0" lang="en-US" sz="1200" b="1" i="0" u="none" strike="noStrike" kern="0" cap="none" spc="0" normalizeH="0" baseline="0" noProof="0" dirty="0">
                        <a:ln>
                          <a:noFill/>
                        </a:ln>
                        <a:solidFill>
                          <a:prstClr val="black"/>
                        </a:solidFill>
                        <a:effectLst/>
                        <a:uLnTx/>
                        <a:uFillTx/>
                        <a:latin typeface="Calibri" panose="020F0502020204030204"/>
                      </a:rPr>
                      <a:t> </a:t>
                    </a:r>
                    <a:r>
                      <a:rPr kumimoji="0" lang="en-US" sz="1200" b="0" i="0" u="none" strike="noStrike" kern="0" cap="none" spc="0" normalizeH="0" baseline="0" noProof="0" dirty="0">
                        <a:ln>
                          <a:noFill/>
                        </a:ln>
                        <a:solidFill>
                          <a:prstClr val="black"/>
                        </a:solidFill>
                        <a:effectLst/>
                        <a:uLnTx/>
                        <a:uFillTx/>
                        <a:latin typeface="Calibri" panose="020F0502020204030204"/>
                      </a:rPr>
                      <a:t>born in </a:t>
                    </a:r>
                    <a:r>
                      <a:rPr kumimoji="0" lang="en-US" sz="1200" b="1" i="0" u="none" strike="noStrike" kern="0" cap="none" spc="0" normalizeH="0" baseline="0" noProof="0" dirty="0">
                        <a:ln>
                          <a:noFill/>
                        </a:ln>
                        <a:solidFill>
                          <a:srgbClr val="4472C4"/>
                        </a:solidFill>
                        <a:effectLst/>
                        <a:uLnTx/>
                        <a:uFillTx/>
                        <a:latin typeface="Calibri" panose="020F0502020204030204"/>
                      </a:rPr>
                      <a:t>OBJ-LOC</a:t>
                    </a:r>
                    <a:r>
                      <a:rPr kumimoji="0" lang="en-US" sz="1200" b="1" i="0" u="none" strike="noStrike" kern="0" cap="none" spc="0" normalizeH="0" baseline="0" noProof="0" dirty="0">
                        <a:ln>
                          <a:noFill/>
                        </a:ln>
                        <a:solidFill>
                          <a:prstClr val="black"/>
                        </a:solidFill>
                        <a:effectLst/>
                        <a:uLnTx/>
                        <a:uFillTx/>
                        <a:latin typeface="Calibri" panose="020F0502020204030204"/>
                      </a:rPr>
                      <a:t>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PER: ORIGIN</a:t>
                    </a:r>
                  </a:p>
                </p:txBody>
              </p:sp>
            </mc:Choice>
            <mc:Fallback xmlns="">
              <p:sp>
                <p:nvSpPr>
                  <p:cNvPr id="40" name="TextBox 33">
                    <a:extLst>
                      <a:ext uri="{FF2B5EF4-FFF2-40B4-BE49-F238E27FC236}">
                        <a16:creationId xmlns:a16="http://schemas.microsoft.com/office/drawing/2014/main" id="{21674985-0A54-4927-952F-E14593F62922}"/>
                      </a:ext>
                    </a:extLst>
                  </p:cNvPr>
                  <p:cNvSpPr txBox="1">
                    <a:spLocks noRot="1" noChangeAspect="1" noMove="1" noResize="1" noEditPoints="1" noAdjustHandles="1" noChangeArrowheads="1" noChangeShapeType="1" noTextEdit="1"/>
                  </p:cNvSpPr>
                  <p:nvPr/>
                </p:nvSpPr>
                <p:spPr>
                  <a:xfrm>
                    <a:off x="379004" y="4317152"/>
                    <a:ext cx="3833223" cy="416223"/>
                  </a:xfrm>
                  <a:prstGeom prst="rect">
                    <a:avLst/>
                  </a:prstGeom>
                  <a:blipFill>
                    <a:blip r:embed="rId5"/>
                    <a:stretch>
                      <a:fillRect t="-943" b="-6604"/>
                    </a:stretch>
                  </a:blipFill>
                </p:spPr>
                <p:txBody>
                  <a:bodyPr/>
                  <a:lstStyle/>
                  <a:p>
                    <a:r>
                      <a:rPr lang="zh-TW" altLang="en-US">
                        <a:noFill/>
                      </a:rPr>
                      <a:t> </a:t>
                    </a:r>
                  </a:p>
                </p:txBody>
              </p:sp>
            </mc:Fallback>
          </mc:AlternateContent>
        </p:grpSp>
        <p:sp>
          <p:nvSpPr>
            <p:cNvPr id="177" name="TextBox 34">
              <a:extLst>
                <a:ext uri="{FF2B5EF4-FFF2-40B4-BE49-F238E27FC236}">
                  <a16:creationId xmlns:a16="http://schemas.microsoft.com/office/drawing/2014/main" id="{3A74205C-BB28-44B2-904D-A1157057C544}"/>
                </a:ext>
              </a:extLst>
            </p:cNvPr>
            <p:cNvSpPr txBox="1"/>
            <p:nvPr/>
          </p:nvSpPr>
          <p:spPr>
            <a:xfrm>
              <a:off x="844423" y="2642861"/>
              <a:ext cx="1517650"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Labeling Rules</a:t>
              </a:r>
            </a:p>
          </p:txBody>
        </p:sp>
        <p:cxnSp>
          <p:nvCxnSpPr>
            <p:cNvPr id="178" name="Connector: Elbow 89">
              <a:extLst>
                <a:ext uri="{FF2B5EF4-FFF2-40B4-BE49-F238E27FC236}">
                  <a16:creationId xmlns:a16="http://schemas.microsoft.com/office/drawing/2014/main" id="{04106B39-EA5A-4679-A8C6-19BF77EB9096}"/>
                </a:ext>
              </a:extLst>
            </p:cNvPr>
            <p:cNvCxnSpPr>
              <a:cxnSpLocks/>
              <a:stCxn id="179" idx="2"/>
              <a:endCxn id="197" idx="1"/>
            </p:cNvCxnSpPr>
            <p:nvPr/>
          </p:nvCxnSpPr>
          <p:spPr>
            <a:xfrm rot="16200000" flipH="1">
              <a:off x="3676583" y="1874793"/>
              <a:ext cx="1153929" cy="4999839"/>
            </a:xfrm>
            <a:prstGeom prst="bentConnector2">
              <a:avLst/>
            </a:prstGeom>
            <a:noFill/>
            <a:ln w="25400" cap="flat" cmpd="sng" algn="ctr">
              <a:solidFill>
                <a:sysClr val="windowText" lastClr="000000"/>
              </a:solidFill>
              <a:prstDash val="solid"/>
              <a:miter lim="800000"/>
              <a:tailEnd type="triangle"/>
            </a:ln>
            <a:effectLst/>
          </p:spPr>
        </p:cxnSp>
      </p:grpSp>
      <mc:AlternateContent xmlns:mc="http://schemas.openxmlformats.org/markup-compatibility/2006" xmlns:a14="http://schemas.microsoft.com/office/drawing/2010/main">
        <mc:Choice Requires="a14">
          <p:sp>
            <p:nvSpPr>
              <p:cNvPr id="181" name="𝐿_𝑟𝑢𝑙𝑒𝑠">
                <a:extLst>
                  <a:ext uri="{FF2B5EF4-FFF2-40B4-BE49-F238E27FC236}">
                    <a16:creationId xmlns:a16="http://schemas.microsoft.com/office/drawing/2014/main" id="{93813F3E-5424-4A11-A618-D7D850A83B50}"/>
                  </a:ext>
                </a:extLst>
              </p:cNvPr>
              <p:cNvSpPr txBox="1"/>
              <p:nvPr/>
            </p:nvSpPr>
            <p:spPr>
              <a:xfrm>
                <a:off x="5364924" y="6409676"/>
                <a:ext cx="22621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0070C0"/>
                              </a:solidFill>
                              <a:latin typeface="Cambria Math" panose="02040503050406030204" pitchFamily="18" charset="0"/>
                            </a:rPr>
                          </m:ctrlPr>
                        </m:sSubPr>
                        <m:e>
                          <m:r>
                            <a:rPr lang="en-US" sz="1600" i="1" smtClean="0">
                              <a:solidFill>
                                <a:srgbClr val="0070C0"/>
                              </a:solidFill>
                              <a:latin typeface="Cambria Math" panose="02040503050406030204" pitchFamily="18" charset="0"/>
                            </a:rPr>
                            <m:t>𝐿</m:t>
                          </m:r>
                        </m:e>
                        <m:sub>
                          <m:r>
                            <a:rPr lang="en-US" sz="1600" i="1" smtClean="0">
                              <a:solidFill>
                                <a:srgbClr val="0070C0"/>
                              </a:solidFill>
                              <a:latin typeface="Cambria Math" panose="02040503050406030204" pitchFamily="18" charset="0"/>
                            </a:rPr>
                            <m:t>𝑟𝑢𝑙𝑒𝑠</m:t>
                          </m:r>
                        </m:sub>
                      </m:sSub>
                    </m:oMath>
                  </m:oMathPara>
                </a14:m>
                <a:endParaRPr lang="en-US" sz="1600" dirty="0">
                  <a:solidFill>
                    <a:srgbClr val="0070C0"/>
                  </a:solidFill>
                  <a:latin typeface="Calibri" panose="020F0502020204030204"/>
                </a:endParaRPr>
              </a:p>
            </p:txBody>
          </p:sp>
        </mc:Choice>
        <mc:Fallback xmlns="">
          <p:sp>
            <p:nvSpPr>
              <p:cNvPr id="181" name="𝐿_𝑟𝑢𝑙𝑒𝑠">
                <a:extLst>
                  <a:ext uri="{FF2B5EF4-FFF2-40B4-BE49-F238E27FC236}">
                    <a16:creationId xmlns:a16="http://schemas.microsoft.com/office/drawing/2014/main" id="{93813F3E-5424-4A11-A618-D7D850A83B50}"/>
                  </a:ext>
                </a:extLst>
              </p:cNvPr>
              <p:cNvSpPr txBox="1">
                <a:spLocks noRot="1" noChangeAspect="1" noMove="1" noResize="1" noEditPoints="1" noAdjustHandles="1" noChangeArrowheads="1" noChangeShapeType="1" noTextEdit="1"/>
              </p:cNvSpPr>
              <p:nvPr/>
            </p:nvSpPr>
            <p:spPr>
              <a:xfrm>
                <a:off x="5364924" y="6409676"/>
                <a:ext cx="2262189" cy="338554"/>
              </a:xfrm>
              <a:prstGeom prst="rect">
                <a:avLst/>
              </a:prstGeom>
              <a:blipFill>
                <a:blip r:embed="rId6"/>
                <a:stretch>
                  <a:fillRect/>
                </a:stretch>
              </a:blipFill>
            </p:spPr>
            <p:txBody>
              <a:bodyPr/>
              <a:lstStyle/>
              <a:p>
                <a:r>
                  <a:rPr lang="zh-TW" altLang="en-US">
                    <a:noFill/>
                  </a:rPr>
                  <a:t> </a:t>
                </a:r>
              </a:p>
            </p:txBody>
          </p:sp>
        </mc:Fallback>
      </mc:AlternateContent>
      <p:grpSp>
        <p:nvGrpSpPr>
          <p:cNvPr id="182" name="𝐿_𝑢𝑛𝑚𝑎𝑡𝑐ℎ𝑒𝑑">
            <a:extLst>
              <a:ext uri="{FF2B5EF4-FFF2-40B4-BE49-F238E27FC236}">
                <a16:creationId xmlns:a16="http://schemas.microsoft.com/office/drawing/2014/main" id="{E9B3243A-A9EF-477E-A6D3-EE60EA275AC1}"/>
              </a:ext>
            </a:extLst>
          </p:cNvPr>
          <p:cNvGrpSpPr/>
          <p:nvPr/>
        </p:nvGrpSpPr>
        <p:grpSpPr>
          <a:xfrm>
            <a:off x="1727277" y="4995619"/>
            <a:ext cx="6817183" cy="1137849"/>
            <a:chOff x="1727277" y="3480805"/>
            <a:chExt cx="6817183" cy="1137849"/>
          </a:xfrm>
        </p:grpSpPr>
        <p:cxnSp>
          <p:nvCxnSpPr>
            <p:cNvPr id="183" name="Straight Arrow Connector 62">
              <a:extLst>
                <a:ext uri="{FF2B5EF4-FFF2-40B4-BE49-F238E27FC236}">
                  <a16:creationId xmlns:a16="http://schemas.microsoft.com/office/drawing/2014/main" id="{D6FFB758-F042-4858-A969-43F7F21E0882}"/>
                </a:ext>
              </a:extLst>
            </p:cNvPr>
            <p:cNvCxnSpPr>
              <a:cxnSpLocks/>
              <a:stCxn id="189" idx="2"/>
              <a:endCxn id="197" idx="0"/>
            </p:cNvCxnSpPr>
            <p:nvPr/>
          </p:nvCxnSpPr>
          <p:spPr>
            <a:xfrm>
              <a:off x="7307799" y="4323828"/>
              <a:ext cx="3668" cy="294826"/>
            </a:xfrm>
            <a:prstGeom prst="straightConnector1">
              <a:avLst/>
            </a:prstGeom>
            <a:noFill/>
            <a:ln w="25400" cap="flat" cmpd="sng" algn="ctr">
              <a:solidFill>
                <a:sysClr val="windowText" lastClr="000000"/>
              </a:solidFill>
              <a:prstDash val="solid"/>
              <a:miter lim="800000"/>
              <a:tailEnd type="triangle"/>
            </a:ln>
            <a:effectLst/>
          </p:spPr>
        </p:cxnSp>
        <p:grpSp>
          <p:nvGrpSpPr>
            <p:cNvPr id="184" name="Group 45">
              <a:extLst>
                <a:ext uri="{FF2B5EF4-FFF2-40B4-BE49-F238E27FC236}">
                  <a16:creationId xmlns:a16="http://schemas.microsoft.com/office/drawing/2014/main" id="{F6CDAE43-7C4D-4DA2-AEC8-85BF11C9340D}"/>
                </a:ext>
              </a:extLst>
            </p:cNvPr>
            <p:cNvGrpSpPr/>
            <p:nvPr/>
          </p:nvGrpSpPr>
          <p:grpSpPr>
            <a:xfrm>
              <a:off x="3212548" y="3485332"/>
              <a:ext cx="3214617" cy="849755"/>
              <a:chOff x="4303283" y="2900188"/>
              <a:chExt cx="3214617" cy="849755"/>
            </a:xfrm>
          </p:grpSpPr>
          <p:grpSp>
            <p:nvGrpSpPr>
              <p:cNvPr id="191" name="Group 46">
                <a:extLst>
                  <a:ext uri="{FF2B5EF4-FFF2-40B4-BE49-F238E27FC236}">
                    <a16:creationId xmlns:a16="http://schemas.microsoft.com/office/drawing/2014/main" id="{B6368F90-057F-48A1-8846-AE1737FF8590}"/>
                  </a:ext>
                </a:extLst>
              </p:cNvPr>
              <p:cNvGrpSpPr/>
              <p:nvPr/>
            </p:nvGrpSpPr>
            <p:grpSpPr>
              <a:xfrm>
                <a:off x="4303283" y="3238743"/>
                <a:ext cx="3214617" cy="511200"/>
                <a:chOff x="4639833" y="3644369"/>
                <a:chExt cx="3214617" cy="511200"/>
              </a:xfrm>
            </p:grpSpPr>
            <p:sp>
              <p:nvSpPr>
                <p:cNvPr id="193" name="Rectangle: Rounded Corners 20">
                  <a:extLst>
                    <a:ext uri="{FF2B5EF4-FFF2-40B4-BE49-F238E27FC236}">
                      <a16:creationId xmlns:a16="http://schemas.microsoft.com/office/drawing/2014/main" id="{95AFA904-1F8A-4EAF-9076-BCF76C18D45C}"/>
                    </a:ext>
                  </a:extLst>
                </p:cNvPr>
                <p:cNvSpPr/>
                <p:nvPr/>
              </p:nvSpPr>
              <p:spPr>
                <a:xfrm>
                  <a:off x="4639833" y="3644369"/>
                  <a:ext cx="3129393" cy="511200"/>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4" name="TextBox 49">
                  <a:extLst>
                    <a:ext uri="{FF2B5EF4-FFF2-40B4-BE49-F238E27FC236}">
                      <a16:creationId xmlns:a16="http://schemas.microsoft.com/office/drawing/2014/main" id="{136DA8F8-1F46-4AC5-BF1D-8D44C8F41527}"/>
                    </a:ext>
                  </a:extLst>
                </p:cNvPr>
                <p:cNvSpPr txBox="1"/>
                <p:nvPr/>
              </p:nvSpPr>
              <p:spPr>
                <a:xfrm>
                  <a:off x="4639834" y="3669298"/>
                  <a:ext cx="32146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established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In 1975,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launched </a:t>
                  </a: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a:t>
                  </a:r>
                </a:p>
              </p:txBody>
            </p:sp>
          </p:grpSp>
          <p:sp>
            <p:nvSpPr>
              <p:cNvPr id="192" name="TextBox 47">
                <a:extLst>
                  <a:ext uri="{FF2B5EF4-FFF2-40B4-BE49-F238E27FC236}">
                    <a16:creationId xmlns:a16="http://schemas.microsoft.com/office/drawing/2014/main" id="{C08DBAA9-165F-496D-9AAC-1785BE460266}"/>
                  </a:ext>
                </a:extLst>
              </p:cNvPr>
              <p:cNvSpPr txBox="1"/>
              <p:nvPr/>
            </p:nvSpPr>
            <p:spPr>
              <a:xfrm>
                <a:off x="4759325" y="2900188"/>
                <a:ext cx="26733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Unmatched Sentences</a:t>
                </a:r>
              </a:p>
            </p:txBody>
          </p:sp>
        </p:grpSp>
        <p:cxnSp>
          <p:nvCxnSpPr>
            <p:cNvPr id="185" name="Connector: Elbow 67">
              <a:extLst>
                <a:ext uri="{FF2B5EF4-FFF2-40B4-BE49-F238E27FC236}">
                  <a16:creationId xmlns:a16="http://schemas.microsoft.com/office/drawing/2014/main" id="{338EA2BE-6BC3-4854-9022-80F951E3A9F2}"/>
                </a:ext>
              </a:extLst>
            </p:cNvPr>
            <p:cNvCxnSpPr>
              <a:cxnSpLocks/>
              <a:stCxn id="179" idx="2"/>
              <a:endCxn id="193" idx="2"/>
            </p:cNvCxnSpPr>
            <p:nvPr/>
          </p:nvCxnSpPr>
          <p:spPr>
            <a:xfrm rot="16200000" flipH="1">
              <a:off x="2990417" y="2548259"/>
              <a:ext cx="550038" cy="3023617"/>
            </a:xfrm>
            <a:prstGeom prst="bentConnector3">
              <a:avLst>
                <a:gd name="adj1" fmla="val 141561"/>
              </a:avLst>
            </a:prstGeom>
            <a:noFill/>
            <a:ln w="25400" cap="flat" cmpd="sng" algn="ctr">
              <a:solidFill>
                <a:sysClr val="windowText" lastClr="000000"/>
              </a:solidFill>
              <a:prstDash val="solid"/>
              <a:miter lim="800000"/>
              <a:tailEnd type="triangle"/>
            </a:ln>
            <a:effectLst/>
          </p:spPr>
        </p:cxnSp>
        <p:sp>
          <p:nvSpPr>
            <p:cNvPr id="186" name="TextBox 56">
              <a:extLst>
                <a:ext uri="{FF2B5EF4-FFF2-40B4-BE49-F238E27FC236}">
                  <a16:creationId xmlns:a16="http://schemas.microsoft.com/office/drawing/2014/main" id="{99E8998A-2368-45F9-9BF4-175D39528FE1}"/>
                </a:ext>
              </a:extLst>
            </p:cNvPr>
            <p:cNvSpPr txBox="1"/>
            <p:nvPr/>
          </p:nvSpPr>
          <p:spPr>
            <a:xfrm>
              <a:off x="1727277" y="4244560"/>
              <a:ext cx="2189256" cy="338554"/>
            </a:xfrm>
            <a:prstGeom prst="rect">
              <a:avLst/>
            </a:prstGeom>
            <a:noFill/>
          </p:spPr>
          <p:txBody>
            <a:bodyPr wrap="square" rtlCol="0">
              <a:spAutoFit/>
            </a:bodyPr>
            <a:lstStyle/>
            <a:p>
              <a:r>
                <a:rPr lang="zh-TW" altLang="en-US" sz="1600" dirty="0">
                  <a:sym typeface="Wingdings" panose="05000000000000000000" pitchFamily="2" charset="2"/>
                </a:rPr>
                <a:t></a:t>
              </a:r>
              <a:r>
                <a:rPr lang="en-US" altLang="zh-TW" sz="1600" dirty="0">
                  <a:solidFill>
                    <a:srgbClr val="ED7D31"/>
                  </a:solidFill>
                  <a:latin typeface="Times New Roman" panose="02020603050405020304" pitchFamily="18" charset="0"/>
                </a:rPr>
                <a:t> Soft-matching</a:t>
              </a:r>
            </a:p>
          </p:txBody>
        </p:sp>
        <p:sp>
          <p:nvSpPr>
            <p:cNvPr id="187" name="TextBox 57">
              <a:extLst>
                <a:ext uri="{FF2B5EF4-FFF2-40B4-BE49-F238E27FC236}">
                  <a16:creationId xmlns:a16="http://schemas.microsoft.com/office/drawing/2014/main" id="{F81D8965-8D23-42D7-8B4E-536069DCEF7F}"/>
                </a:ext>
              </a:extLst>
            </p:cNvPr>
            <p:cNvSpPr txBox="1"/>
            <p:nvPr/>
          </p:nvSpPr>
          <p:spPr>
            <a:xfrm>
              <a:off x="6203485" y="3480805"/>
              <a:ext cx="2340975"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Labels + Matching Score</a:t>
              </a:r>
            </a:p>
          </p:txBody>
        </p:sp>
        <p:grpSp>
          <p:nvGrpSpPr>
            <p:cNvPr id="188" name="Group 58">
              <a:extLst>
                <a:ext uri="{FF2B5EF4-FFF2-40B4-BE49-F238E27FC236}">
                  <a16:creationId xmlns:a16="http://schemas.microsoft.com/office/drawing/2014/main" id="{C38494E3-2F16-451A-B023-5A9B20B98C0E}"/>
                </a:ext>
              </a:extLst>
            </p:cNvPr>
            <p:cNvGrpSpPr/>
            <p:nvPr/>
          </p:nvGrpSpPr>
          <p:grpSpPr>
            <a:xfrm>
              <a:off x="6451789" y="3812304"/>
              <a:ext cx="1844368" cy="511524"/>
              <a:chOff x="6857999" y="2193592"/>
              <a:chExt cx="2762822" cy="531836"/>
            </a:xfrm>
          </p:grpSpPr>
          <p:sp>
            <p:nvSpPr>
              <p:cNvPr id="189" name="Rectangle: Rounded Corners 76">
                <a:extLst>
                  <a:ext uri="{FF2B5EF4-FFF2-40B4-BE49-F238E27FC236}">
                    <a16:creationId xmlns:a16="http://schemas.microsoft.com/office/drawing/2014/main" id="{9365AF65-EDB8-43E6-ADCB-4FBE9CF1109D}"/>
                  </a:ext>
                </a:extLst>
              </p:cNvPr>
              <p:cNvSpPr/>
              <p:nvPr/>
            </p:nvSpPr>
            <p:spPr>
              <a:xfrm>
                <a:off x="6858001" y="2193592"/>
                <a:ext cx="2564564" cy="531836"/>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0" name="TextBox 60">
                <a:extLst>
                  <a:ext uri="{FF2B5EF4-FFF2-40B4-BE49-F238E27FC236}">
                    <a16:creationId xmlns:a16="http://schemas.microsoft.com/office/drawing/2014/main" id="{79FACA17-2CC7-4745-910A-B4E236E8A2E6}"/>
                  </a:ext>
                </a:extLst>
              </p:cNvPr>
              <p:cNvSpPr txBox="1"/>
              <p:nvPr/>
            </p:nvSpPr>
            <p:spPr>
              <a:xfrm>
                <a:off x="6857999" y="2208535"/>
                <a:ext cx="2762822" cy="479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0.7</a:t>
                </a:r>
              </a:p>
            </p:txBody>
          </p:sp>
        </p:grpSp>
      </p:grpSp>
      <mc:AlternateContent xmlns:mc="http://schemas.openxmlformats.org/markup-compatibility/2006" xmlns:a14="http://schemas.microsoft.com/office/drawing/2010/main">
        <mc:Choice Requires="a14">
          <p:sp>
            <p:nvSpPr>
              <p:cNvPr id="195" name="𝐿_𝑢𝑛𝑚𝑎𝑡𝑐ℎ𝑒𝑑">
                <a:extLst>
                  <a:ext uri="{FF2B5EF4-FFF2-40B4-BE49-F238E27FC236}">
                    <a16:creationId xmlns:a16="http://schemas.microsoft.com/office/drawing/2014/main" id="{A3659A55-2543-4BA4-9DD5-C71F1A35E83C}"/>
                  </a:ext>
                </a:extLst>
              </p:cNvPr>
              <p:cNvSpPr txBox="1"/>
              <p:nvPr/>
            </p:nvSpPr>
            <p:spPr>
              <a:xfrm>
                <a:off x="6099218" y="5777990"/>
                <a:ext cx="111600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rgbClr val="FF0000"/>
                              </a:solidFill>
                              <a:latin typeface="Cambria Math" panose="02040503050406030204" pitchFamily="18" charset="0"/>
                            </a:rPr>
                          </m:ctrlPr>
                        </m:sSubPr>
                        <m:e>
                          <m:r>
                            <a:rPr lang="en-US" sz="1600" i="1" smtClean="0">
                              <a:solidFill>
                                <a:srgbClr val="FF0000"/>
                              </a:solidFill>
                              <a:latin typeface="Cambria Math" panose="02040503050406030204" pitchFamily="18" charset="0"/>
                            </a:rPr>
                            <m:t>𝐿</m:t>
                          </m:r>
                        </m:e>
                        <m:sub>
                          <m:r>
                            <a:rPr lang="en-US" sz="1600" i="1" smtClean="0">
                              <a:solidFill>
                                <a:srgbClr val="FF0000"/>
                              </a:solidFill>
                              <a:latin typeface="Cambria Math" panose="02040503050406030204" pitchFamily="18" charset="0"/>
                            </a:rPr>
                            <m:t>𝑢𝑛𝑚𝑎𝑡𝑐h𝑒𝑑</m:t>
                          </m:r>
                        </m:sub>
                      </m:sSub>
                    </m:oMath>
                  </m:oMathPara>
                </a14:m>
                <a:endParaRPr lang="en-US" sz="1600" dirty="0">
                  <a:solidFill>
                    <a:srgbClr val="FF0000"/>
                  </a:solidFill>
                  <a:latin typeface="Calibri" panose="020F0502020204030204"/>
                </a:endParaRPr>
              </a:p>
            </p:txBody>
          </p:sp>
        </mc:Choice>
        <mc:Fallback xmlns="">
          <p:sp>
            <p:nvSpPr>
              <p:cNvPr id="195" name="𝐿_𝑢𝑛𝑚𝑎𝑡𝑐ℎ𝑒𝑑">
                <a:extLst>
                  <a:ext uri="{FF2B5EF4-FFF2-40B4-BE49-F238E27FC236}">
                    <a16:creationId xmlns:a16="http://schemas.microsoft.com/office/drawing/2014/main" id="{A3659A55-2543-4BA4-9DD5-C71F1A35E83C}"/>
                  </a:ext>
                </a:extLst>
              </p:cNvPr>
              <p:cNvSpPr txBox="1">
                <a:spLocks noRot="1" noChangeAspect="1" noMove="1" noResize="1" noEditPoints="1" noAdjustHandles="1" noChangeArrowheads="1" noChangeShapeType="1" noTextEdit="1"/>
              </p:cNvSpPr>
              <p:nvPr/>
            </p:nvSpPr>
            <p:spPr>
              <a:xfrm>
                <a:off x="6099218" y="5777990"/>
                <a:ext cx="1116000" cy="338554"/>
              </a:xfrm>
              <a:prstGeom prst="rect">
                <a:avLst/>
              </a:prstGeom>
              <a:blipFill>
                <a:blip r:embed="rId7"/>
                <a:stretch>
                  <a:fillRect/>
                </a:stretch>
              </a:blipFill>
            </p:spPr>
            <p:txBody>
              <a:bodyPr/>
              <a:lstStyle/>
              <a:p>
                <a:r>
                  <a:rPr lang="zh-TW" altLang="en-US">
                    <a:noFill/>
                  </a:rPr>
                  <a:t> </a:t>
                </a:r>
              </a:p>
            </p:txBody>
          </p:sp>
        </mc:Fallback>
      </mc:AlternateContent>
      <p:pic>
        <p:nvPicPr>
          <p:cNvPr id="197" name="Picture 50">
            <a:extLst>
              <a:ext uri="{FF2B5EF4-FFF2-40B4-BE49-F238E27FC236}">
                <a16:creationId xmlns:a16="http://schemas.microsoft.com/office/drawing/2014/main" id="{BC2743F1-BC77-4C63-AF2B-A13DFF00F43E}"/>
              </a:ext>
            </a:extLst>
          </p:cNvPr>
          <p:cNvPicPr>
            <a:picLocks noChangeAspect="1"/>
          </p:cNvPicPr>
          <p:nvPr/>
        </p:nvPicPr>
        <p:blipFill>
          <a:blip r:embed="rId8"/>
          <a:stretch>
            <a:fillRect/>
          </a:stretch>
        </p:blipFill>
        <p:spPr>
          <a:xfrm>
            <a:off x="6753467" y="6133468"/>
            <a:ext cx="1116000" cy="666048"/>
          </a:xfrm>
          <a:prstGeom prst="rect">
            <a:avLst/>
          </a:prstGeom>
        </p:spPr>
      </p:pic>
      <p:pic>
        <p:nvPicPr>
          <p:cNvPr id="198" name="Picture 12">
            <a:extLst>
              <a:ext uri="{FF2B5EF4-FFF2-40B4-BE49-F238E27FC236}">
                <a16:creationId xmlns:a16="http://schemas.microsoft.com/office/drawing/2014/main" id="{E533042B-75F7-42D6-A7E4-76871368E5B6}"/>
              </a:ext>
            </a:extLst>
          </p:cNvPr>
          <p:cNvPicPr>
            <a:picLocks noChangeAspect="1"/>
          </p:cNvPicPr>
          <p:nvPr/>
        </p:nvPicPr>
        <p:blipFill>
          <a:blip r:embed="rId9"/>
          <a:stretch>
            <a:fillRect/>
          </a:stretch>
        </p:blipFill>
        <p:spPr>
          <a:xfrm>
            <a:off x="10909956" y="4633209"/>
            <a:ext cx="1478438" cy="958725"/>
          </a:xfrm>
          <a:prstGeom prst="rect">
            <a:avLst/>
          </a:prstGeom>
        </p:spPr>
      </p:pic>
      <mc:AlternateContent xmlns:mc="http://schemas.openxmlformats.org/markup-compatibility/2006" xmlns:a14="http://schemas.microsoft.com/office/drawing/2010/main">
        <mc:Choice Requires="a14">
          <p:sp>
            <p:nvSpPr>
              <p:cNvPr id="199" name="𝐿_𝑚𝑎𝑡𝑐ℎ𝑒𝑑">
                <a:extLst>
                  <a:ext uri="{FF2B5EF4-FFF2-40B4-BE49-F238E27FC236}">
                    <a16:creationId xmlns:a16="http://schemas.microsoft.com/office/drawing/2014/main" id="{55CD882B-7FB1-4573-8133-E2A567273254}"/>
                  </a:ext>
                </a:extLst>
              </p:cNvPr>
              <p:cNvSpPr txBox="1"/>
              <p:nvPr/>
            </p:nvSpPr>
            <p:spPr>
              <a:xfrm>
                <a:off x="7203696" y="6397265"/>
                <a:ext cx="22621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solidFill>
                                <a:srgbClr val="00B050"/>
                              </a:solidFill>
                              <a:latin typeface="Cambria Math" panose="02040503050406030204" pitchFamily="18" charset="0"/>
                            </a:rPr>
                          </m:ctrlPr>
                        </m:sSubPr>
                        <m:e>
                          <m:r>
                            <a:rPr lang="en-US" sz="1600" b="0" i="1" smtClean="0">
                              <a:solidFill>
                                <a:srgbClr val="00B050"/>
                              </a:solidFill>
                              <a:latin typeface="Cambria Math" panose="02040503050406030204" pitchFamily="18" charset="0"/>
                            </a:rPr>
                            <m:t>𝐿</m:t>
                          </m:r>
                        </m:e>
                        <m:sub>
                          <m:r>
                            <a:rPr lang="en-US" sz="1600" b="0" i="1" smtClean="0">
                              <a:solidFill>
                                <a:srgbClr val="00B050"/>
                              </a:solidFill>
                              <a:latin typeface="Cambria Math" panose="02040503050406030204" pitchFamily="18" charset="0"/>
                            </a:rPr>
                            <m:t>𝑚𝑎𝑡𝑐h𝑒𝑑</m:t>
                          </m:r>
                        </m:sub>
                      </m:sSub>
                    </m:oMath>
                  </m:oMathPara>
                </a14:m>
                <a:endParaRPr lang="en-US" sz="1600" dirty="0">
                  <a:solidFill>
                    <a:srgbClr val="00B050"/>
                  </a:solidFill>
                </a:endParaRPr>
              </a:p>
            </p:txBody>
          </p:sp>
        </mc:Choice>
        <mc:Fallback xmlns="">
          <p:sp>
            <p:nvSpPr>
              <p:cNvPr id="199" name="𝐿_𝑚𝑎𝑡𝑐ℎ𝑒𝑑">
                <a:extLst>
                  <a:ext uri="{FF2B5EF4-FFF2-40B4-BE49-F238E27FC236}">
                    <a16:creationId xmlns:a16="http://schemas.microsoft.com/office/drawing/2014/main" id="{55CD882B-7FB1-4573-8133-E2A567273254}"/>
                  </a:ext>
                </a:extLst>
              </p:cNvPr>
              <p:cNvSpPr txBox="1">
                <a:spLocks noRot="1" noChangeAspect="1" noMove="1" noResize="1" noEditPoints="1" noAdjustHandles="1" noChangeArrowheads="1" noChangeShapeType="1" noTextEdit="1"/>
              </p:cNvSpPr>
              <p:nvPr/>
            </p:nvSpPr>
            <p:spPr>
              <a:xfrm>
                <a:off x="7203696" y="6397265"/>
                <a:ext cx="2262189" cy="338554"/>
              </a:xfrm>
              <a:prstGeom prst="rect">
                <a:avLst/>
              </a:prstGeom>
              <a:blipFill>
                <a:blip r:embed="rId10"/>
                <a:stretch>
                  <a:fillRect/>
                </a:stretch>
              </a:blipFill>
            </p:spPr>
            <p:txBody>
              <a:bodyPr/>
              <a:lstStyle/>
              <a:p>
                <a:r>
                  <a:rPr lang="zh-TW" altLang="en-US">
                    <a:noFill/>
                  </a:rPr>
                  <a:t> </a:t>
                </a:r>
              </a:p>
            </p:txBody>
          </p:sp>
        </mc:Fallback>
      </mc:AlternateContent>
      <p:sp>
        <p:nvSpPr>
          <p:cNvPr id="201" name="3 types of losses" hidden="1">
            <a:extLst>
              <a:ext uri="{FF2B5EF4-FFF2-40B4-BE49-F238E27FC236}">
                <a16:creationId xmlns:a16="http://schemas.microsoft.com/office/drawing/2014/main" id="{F84782A2-A237-4563-8A85-FAEA546F8635}"/>
              </a:ext>
            </a:extLst>
          </p:cNvPr>
          <p:cNvSpPr/>
          <p:nvPr/>
        </p:nvSpPr>
        <p:spPr>
          <a:xfrm>
            <a:off x="6727126" y="1463651"/>
            <a:ext cx="221138" cy="1461293"/>
          </a:xfrm>
          <a:prstGeom prst="rightBrace">
            <a:avLst/>
          </a:prstGeom>
          <a:ln w="95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202" name="3 types of losses are designed for the training of Relation classifier." hidden="1">
            <a:extLst>
              <a:ext uri="{FF2B5EF4-FFF2-40B4-BE49-F238E27FC236}">
                <a16:creationId xmlns:a16="http://schemas.microsoft.com/office/drawing/2014/main" id="{4168293D-C8D6-4F97-809D-784DC3D924B1}"/>
              </a:ext>
            </a:extLst>
          </p:cNvPr>
          <p:cNvSpPr txBox="1"/>
          <p:nvPr/>
        </p:nvSpPr>
        <p:spPr>
          <a:xfrm>
            <a:off x="7034400" y="1832400"/>
            <a:ext cx="2262190" cy="738664"/>
          </a:xfrm>
          <a:prstGeom prst="rect">
            <a:avLst/>
          </a:prstGeom>
          <a:noFill/>
        </p:spPr>
        <p:txBody>
          <a:bodyPr wrap="square" rtlCol="0">
            <a:spAutoFit/>
          </a:bodyPr>
          <a:lstStyle/>
          <a:p>
            <a:r>
              <a:rPr lang="en-US" altLang="zh-TW" sz="1400" dirty="0"/>
              <a:t>3 types of losses are designed for the training of Relation classifier.</a:t>
            </a:r>
          </a:p>
        </p:txBody>
      </p:sp>
      <p:sp>
        <p:nvSpPr>
          <p:cNvPr id="203" name="These losses use different types of data for estimation and learning." hidden="1">
            <a:extLst>
              <a:ext uri="{FF2B5EF4-FFF2-40B4-BE49-F238E27FC236}">
                <a16:creationId xmlns:a16="http://schemas.microsoft.com/office/drawing/2014/main" id="{16D11624-5D3B-4D75-B168-2D0CEC023360}"/>
              </a:ext>
            </a:extLst>
          </p:cNvPr>
          <p:cNvSpPr txBox="1"/>
          <p:nvPr/>
        </p:nvSpPr>
        <p:spPr>
          <a:xfrm>
            <a:off x="7032713" y="1833794"/>
            <a:ext cx="2262189" cy="738664"/>
          </a:xfrm>
          <a:prstGeom prst="rect">
            <a:avLst/>
          </a:prstGeom>
          <a:noFill/>
        </p:spPr>
        <p:txBody>
          <a:bodyPr wrap="square" rtlCol="0">
            <a:spAutoFit/>
          </a:bodyPr>
          <a:lstStyle/>
          <a:p>
            <a:r>
              <a:rPr lang="en-US" altLang="zh-TW" sz="1400" dirty="0"/>
              <a:t>These losses use different types of data for estimation and learning.</a:t>
            </a:r>
            <a:endParaRPr lang="en-US" altLang="zh-TW" sz="1400" dirty="0">
              <a:solidFill>
                <a:srgbClr val="FF0000"/>
              </a:solidFill>
            </a:endParaRPr>
          </a:p>
        </p:txBody>
      </p:sp>
      <p:grpSp>
        <p:nvGrpSpPr>
          <p:cNvPr id="11" name="ws">
            <a:extLst>
              <a:ext uri="{FF2B5EF4-FFF2-40B4-BE49-F238E27FC236}">
                <a16:creationId xmlns:a16="http://schemas.microsoft.com/office/drawing/2014/main" id="{EA20C18E-E081-412E-8E58-E0A17EE91CCF}"/>
              </a:ext>
            </a:extLst>
          </p:cNvPr>
          <p:cNvGrpSpPr/>
          <p:nvPr/>
        </p:nvGrpSpPr>
        <p:grpSpPr>
          <a:xfrm>
            <a:off x="1603248" y="3502653"/>
            <a:ext cx="2238850" cy="495457"/>
            <a:chOff x="1613070" y="3396950"/>
            <a:chExt cx="2238850" cy="495457"/>
          </a:xfrm>
        </p:grpSpPr>
        <mc:AlternateContent xmlns:mc="http://schemas.openxmlformats.org/markup-compatibility/2006" xmlns:a14="http://schemas.microsoft.com/office/drawing/2010/main">
          <mc:Choice Requires="a14">
            <p:sp>
              <p:nvSpPr>
                <p:cNvPr id="9" name="文字方塊 8">
                  <a:extLst>
                    <a:ext uri="{FF2B5EF4-FFF2-40B4-BE49-F238E27FC236}">
                      <a16:creationId xmlns:a16="http://schemas.microsoft.com/office/drawing/2014/main" id="{427C717D-41FD-4746-852D-38D44A9759EE}"/>
                    </a:ext>
                  </a:extLst>
                </p:cNvPr>
                <p:cNvSpPr txBox="1"/>
                <p:nvPr/>
              </p:nvSpPr>
              <p:spPr>
                <a:xfrm>
                  <a:off x="1613070" y="3396950"/>
                  <a:ext cx="2238850" cy="495457"/>
                </a:xfrm>
                <a:prstGeom prst="rect">
                  <a:avLst/>
                </a:prstGeom>
                <a:noFill/>
              </p:spPr>
              <p:txBody>
                <a:bodyPr wrap="square" rtlCol="0">
                  <a:spAutoFit/>
                </a:bodyPr>
                <a:lstStyle/>
                <a:p>
                  <a14:m>
                    <m:oMath xmlns:m="http://schemas.openxmlformats.org/officeDocument/2006/math">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𝑤</m:t>
                          </m:r>
                        </m:e>
                        <m:sub>
                          <m:r>
                            <a:rPr lang="en-US" altLang="zh-TW" b="0" i="1" smtClean="0">
                              <a:latin typeface="Cambria Math" panose="02040503050406030204" pitchFamily="18" charset="0"/>
                            </a:rPr>
                            <m:t>𝑠</m:t>
                          </m:r>
                        </m:sub>
                      </m:sSub>
                    </m:oMath>
                  </a14:m>
                  <a:r>
                    <a:rPr lang="zh-TW" altLang="en-US" dirty="0"/>
                    <a:t> </a:t>
                  </a:r>
                  <a:r>
                    <a:rPr lang="en-US" altLang="zh-TW" dirty="0"/>
                    <a:t>= </a:t>
                  </a:r>
                  <a14:m>
                    <m:oMath xmlns:m="http://schemas.openxmlformats.org/officeDocument/2006/math">
                      <m:f>
                        <m:fPr>
                          <m:ctrlPr>
                            <a:rPr lang="en-US" altLang="zh-TW" sz="1400" i="1" smtClean="0">
                              <a:latin typeface="Cambria Math" panose="02040503050406030204" pitchFamily="18" charset="0"/>
                            </a:rPr>
                          </m:ctrlPr>
                        </m:fPr>
                        <m:num>
                          <m:r>
                            <m:rPr>
                              <m:sty m:val="p"/>
                            </m:rPr>
                            <a:rPr lang="en-US" altLang="zh-TW" sz="1400">
                              <a:latin typeface="Cambria Math" panose="02040503050406030204" pitchFamily="18" charset="0"/>
                            </a:rPr>
                            <m:t>exp</m:t>
                          </m:r>
                          <m:r>
                            <a:rPr lang="en-US" altLang="zh-TW" sz="1400">
                              <a:latin typeface="Cambria Math" panose="02040503050406030204" pitchFamily="18" charset="0"/>
                            </a:rPr>
                            <m:t>⁡(</m:t>
                          </m:r>
                          <m:r>
                            <m:rPr>
                              <m:sty m:val="p"/>
                            </m:rPr>
                            <a:rPr lang="el-GR" altLang="zh-TW" sz="1400" i="1">
                              <a:latin typeface="Cambria Math" panose="02040503050406030204" pitchFamily="18" charset="0"/>
                              <a:ea typeface="Cambria Math" panose="02040503050406030204" pitchFamily="18" charset="0"/>
                            </a:rPr>
                            <m:t>σ</m:t>
                          </m:r>
                          <m:r>
                            <m:rPr>
                              <m:sty m:val="p"/>
                            </m:rPr>
                            <a:rPr lang="en-US" altLang="zh-TW" sz="1400">
                              <a:latin typeface="Cambria Math" panose="02040503050406030204" pitchFamily="18" charset="0"/>
                              <a:ea typeface="Cambria Math" panose="02040503050406030204" pitchFamily="18" charset="0"/>
                            </a:rPr>
                            <m:t>SRM</m:t>
                          </m:r>
                          <m:r>
                            <a:rPr lang="en-US" altLang="zh-TW" sz="1400">
                              <a:latin typeface="Cambria Math" panose="02040503050406030204" pitchFamily="18" charset="0"/>
                            </a:rPr>
                            <m:t>⁡(</m:t>
                          </m:r>
                          <m:r>
                            <a:rPr lang="en-US" altLang="zh-TW" sz="1400" b="0" i="1" smtClean="0">
                              <a:latin typeface="Cambria Math" panose="02040503050406030204" pitchFamily="18" charset="0"/>
                            </a:rPr>
                            <m:t>𝑠</m:t>
                          </m:r>
                          <m:r>
                            <a:rPr lang="en-US" altLang="zh-TW" sz="1400">
                              <a:latin typeface="Cambria Math" panose="02040503050406030204" pitchFamily="18" charset="0"/>
                            </a:rPr>
                            <m:t>,</m:t>
                          </m:r>
                          <m:acc>
                            <m:accPr>
                              <m:chr m:val="̂"/>
                              <m:ctrlPr>
                                <a:rPr lang="en-US" altLang="zh-TW" sz="1400" i="1">
                                  <a:latin typeface="Cambria Math" panose="02040503050406030204" pitchFamily="18" charset="0"/>
                                  <a:ea typeface="Cambria Math" panose="02040503050406030204" pitchFamily="18" charset="0"/>
                                </a:rPr>
                              </m:ctrlPr>
                            </m:accPr>
                            <m:e>
                              <m:r>
                                <a:rPr lang="en-US" altLang="zh-TW" sz="1400" i="1">
                                  <a:latin typeface="Cambria Math" panose="02040503050406030204" pitchFamily="18" charset="0"/>
                                  <a:ea typeface="Cambria Math" panose="02040503050406030204" pitchFamily="18" charset="0"/>
                                </a:rPr>
                                <m:t>𝑝</m:t>
                              </m:r>
                            </m:e>
                          </m:acc>
                          <m:r>
                            <a:rPr lang="en-US" altLang="zh-TW" sz="1400">
                              <a:latin typeface="Cambria Math" panose="02040503050406030204" pitchFamily="18" charset="0"/>
                              <a:ea typeface="Cambria Math" panose="02040503050406030204" pitchFamily="18" charset="0"/>
                            </a:rPr>
                            <m:t> </m:t>
                          </m:r>
                          <m:r>
                            <a:rPr lang="en-US" altLang="zh-TW" sz="1400">
                              <a:latin typeface="Cambria Math" panose="02040503050406030204" pitchFamily="18" charset="0"/>
                            </a:rPr>
                            <m:t>))</m:t>
                          </m:r>
                        </m:num>
                        <m:den>
                          <m:nary>
                            <m:naryPr>
                              <m:chr m:val="∑"/>
                              <m:supHide m:val="on"/>
                              <m:ctrlPr>
                                <a:rPr lang="en-US" altLang="zh-TW" sz="1400" i="1">
                                  <a:latin typeface="Cambria Math" panose="02040503050406030204" pitchFamily="18" charset="0"/>
                                </a:rPr>
                              </m:ctrlPr>
                            </m:naryPr>
                            <m:sub>
                              <m:sSup>
                                <m:sSupPr>
                                  <m:ctrlPr>
                                    <a:rPr lang="en-US" altLang="zh-TW" sz="1400" i="1" smtClean="0">
                                      <a:latin typeface="Cambria Math" panose="02040503050406030204" pitchFamily="18" charset="0"/>
                                    </a:rPr>
                                  </m:ctrlPr>
                                </m:sSupPr>
                                <m:e>
                                  <m:r>
                                    <a:rPr lang="en-US" altLang="zh-TW" sz="1400" b="0" i="1" smtClean="0">
                                      <a:latin typeface="Cambria Math" panose="02040503050406030204" pitchFamily="18" charset="0"/>
                                    </a:rPr>
                                    <m:t>𝑠</m:t>
                                  </m:r>
                                </m:e>
                                <m:sup>
                                  <m:r>
                                    <a:rPr lang="en-US" altLang="zh-TW" sz="1400">
                                      <a:latin typeface="Cambria Math" panose="02040503050406030204" pitchFamily="18" charset="0"/>
                                    </a:rPr>
                                    <m:t>′</m:t>
                                  </m:r>
                                </m:sup>
                              </m:sSup>
                              <m:r>
                                <m:rPr>
                                  <m:brk m:alnAt="23"/>
                                </m:rPr>
                                <a:rPr lang="en-US" altLang="zh-TW" sz="1400">
                                  <a:latin typeface="Cambria Math" panose="02040503050406030204" pitchFamily="18" charset="0"/>
                                </a:rPr>
                                <m:t>=</m:t>
                              </m:r>
                              <m:sSub>
                                <m:sSubPr>
                                  <m:ctrlPr>
                                    <a:rPr lang="el-GR" altLang="zh-TW" sz="1400" i="1">
                                      <a:latin typeface="Cambria Math" panose="02040503050406030204" pitchFamily="18" charset="0"/>
                                      <a:ea typeface="Cambria Math" panose="02040503050406030204" pitchFamily="18" charset="0"/>
                                    </a:rPr>
                                  </m:ctrlPr>
                                </m:sSubPr>
                                <m:e>
                                  <m:r>
                                    <a:rPr lang="zh-TW" altLang="el-GR" sz="1400" i="1">
                                      <a:latin typeface="Cambria Math" panose="02040503050406030204" pitchFamily="18" charset="0"/>
                                      <a:ea typeface="Cambria Math" panose="02040503050406030204" pitchFamily="18" charset="0"/>
                                    </a:rPr>
                                    <m:t>𝛽</m:t>
                                  </m:r>
                                </m:e>
                                <m:sub>
                                  <m:r>
                                    <a:rPr lang="en-US" altLang="zh-TW" sz="1400" i="1">
                                      <a:latin typeface="Cambria Math" panose="02040503050406030204" pitchFamily="18" charset="0"/>
                                      <a:ea typeface="Cambria Math" panose="02040503050406030204" pitchFamily="18" charset="0"/>
                                    </a:rPr>
                                    <m:t>𝑢</m:t>
                                  </m:r>
                                </m:sub>
                              </m:sSub>
                            </m:sub>
                            <m:sup/>
                            <m:e>
                              <m:r>
                                <m:rPr>
                                  <m:sty m:val="p"/>
                                </m:rPr>
                                <a:rPr lang="en-US" altLang="zh-TW" sz="1400">
                                  <a:latin typeface="Cambria Math" panose="02040503050406030204" pitchFamily="18" charset="0"/>
                                </a:rPr>
                                <m:t>exp</m:t>
                              </m:r>
                              <m:r>
                                <a:rPr lang="en-US" altLang="zh-TW" sz="1400">
                                  <a:latin typeface="Cambria Math" panose="02040503050406030204" pitchFamily="18" charset="0"/>
                                </a:rPr>
                                <m:t>⁡(</m:t>
                              </m:r>
                              <m:r>
                                <m:rPr>
                                  <m:sty m:val="p"/>
                                </m:rPr>
                                <a:rPr lang="el-GR" altLang="zh-TW" sz="1400" i="1" smtClean="0">
                                  <a:latin typeface="Cambria Math" panose="02040503050406030204" pitchFamily="18" charset="0"/>
                                  <a:ea typeface="Cambria Math" panose="02040503050406030204" pitchFamily="18" charset="0"/>
                                </a:rPr>
                                <m:t>σ</m:t>
                              </m:r>
                              <m:r>
                                <m:rPr>
                                  <m:sty m:val="p"/>
                                </m:rPr>
                                <a:rPr lang="en-US" altLang="zh-TW" sz="1400" b="0" i="0" smtClean="0">
                                  <a:latin typeface="Cambria Math" panose="02040503050406030204" pitchFamily="18" charset="0"/>
                                  <a:ea typeface="Cambria Math" panose="02040503050406030204" pitchFamily="18" charset="0"/>
                                </a:rPr>
                                <m:t>SRM</m:t>
                              </m:r>
                              <m:r>
                                <a:rPr lang="en-US" altLang="zh-TW" sz="1400">
                                  <a:latin typeface="Cambria Math" panose="02040503050406030204" pitchFamily="18" charset="0"/>
                                </a:rPr>
                                <m:t>⁡(</m:t>
                              </m:r>
                              <m:sSup>
                                <m:sSupPr>
                                  <m:ctrlPr>
                                    <a:rPr lang="en-US" altLang="zh-TW" sz="1400" i="1">
                                      <a:latin typeface="Cambria Math" panose="02040503050406030204" pitchFamily="18" charset="0"/>
                                    </a:rPr>
                                  </m:ctrlPr>
                                </m:sSupPr>
                                <m:e>
                                  <m:r>
                                    <a:rPr lang="en-US" altLang="zh-TW" sz="1400" i="1">
                                      <a:latin typeface="Cambria Math" panose="02040503050406030204" pitchFamily="18" charset="0"/>
                                    </a:rPr>
                                    <m:t>𝑠</m:t>
                                  </m:r>
                                </m:e>
                                <m:sup>
                                  <m:r>
                                    <a:rPr lang="en-US" altLang="zh-TW" sz="1400">
                                      <a:latin typeface="Cambria Math" panose="02040503050406030204" pitchFamily="18" charset="0"/>
                                    </a:rPr>
                                    <m:t>′</m:t>
                                  </m:r>
                                </m:sup>
                              </m:sSup>
                              <m:r>
                                <a:rPr lang="en-US" altLang="zh-TW" sz="1400" b="0" i="0" smtClean="0">
                                  <a:latin typeface="Cambria Math" panose="02040503050406030204" pitchFamily="18" charset="0"/>
                                </a:rPr>
                                <m:t>,</m:t>
                              </m:r>
                              <m:acc>
                                <m:accPr>
                                  <m:chr m:val="̂"/>
                                  <m:ctrlPr>
                                    <a:rPr lang="en-US" altLang="zh-TW" sz="1400" i="1" smtClean="0">
                                      <a:latin typeface="Cambria Math" panose="02040503050406030204" pitchFamily="18" charset="0"/>
                                      <a:ea typeface="Cambria Math" panose="02040503050406030204" pitchFamily="18" charset="0"/>
                                    </a:rPr>
                                  </m:ctrlPr>
                                </m:accPr>
                                <m:e>
                                  <m:r>
                                    <a:rPr lang="en-US" altLang="zh-TW" sz="1400" i="1" smtClean="0">
                                      <a:latin typeface="Cambria Math" panose="02040503050406030204" pitchFamily="18" charset="0"/>
                                      <a:ea typeface="Cambria Math" panose="02040503050406030204" pitchFamily="18" charset="0"/>
                                    </a:rPr>
                                    <m:t>𝑝</m:t>
                                  </m:r>
                                </m:e>
                              </m:acc>
                              <m:r>
                                <a:rPr lang="en-US" altLang="zh-TW" sz="1400" b="0" i="0" smtClean="0">
                                  <a:latin typeface="Cambria Math" panose="02040503050406030204" pitchFamily="18" charset="0"/>
                                  <a:ea typeface="Cambria Math" panose="02040503050406030204" pitchFamily="18" charset="0"/>
                                </a:rPr>
                                <m:t> </m:t>
                              </m:r>
                              <m:r>
                                <a:rPr lang="en-US" altLang="zh-TW" sz="1400">
                                  <a:latin typeface="Cambria Math" panose="02040503050406030204" pitchFamily="18" charset="0"/>
                                </a:rPr>
                                <m:t>))</m:t>
                              </m:r>
                            </m:e>
                          </m:nary>
                        </m:den>
                      </m:f>
                    </m:oMath>
                  </a14:m>
                  <a:endParaRPr lang="zh-TW" altLang="en-US" dirty="0"/>
                </a:p>
              </p:txBody>
            </p:sp>
          </mc:Choice>
          <mc:Fallback xmlns="">
            <p:sp>
              <p:nvSpPr>
                <p:cNvPr id="9" name="文字方塊 8">
                  <a:extLst>
                    <a:ext uri="{FF2B5EF4-FFF2-40B4-BE49-F238E27FC236}">
                      <a16:creationId xmlns:a16="http://schemas.microsoft.com/office/drawing/2014/main" id="{427C717D-41FD-4746-852D-38D44A9759EE}"/>
                    </a:ext>
                  </a:extLst>
                </p:cNvPr>
                <p:cNvSpPr txBox="1">
                  <a:spLocks noRot="1" noChangeAspect="1" noMove="1" noResize="1" noEditPoints="1" noAdjustHandles="1" noChangeArrowheads="1" noChangeShapeType="1" noTextEdit="1"/>
                </p:cNvSpPr>
                <p:nvPr/>
              </p:nvSpPr>
              <p:spPr>
                <a:xfrm>
                  <a:off x="1613070" y="3396950"/>
                  <a:ext cx="2238850" cy="495457"/>
                </a:xfrm>
                <a:prstGeom prst="rect">
                  <a:avLst/>
                </a:prstGeom>
                <a:blipFill>
                  <a:blip r:embed="rId11"/>
                  <a:stretch>
                    <a:fillRect t="-6173" b="-61728"/>
                  </a:stretch>
                </a:blipFill>
              </p:spPr>
              <p:txBody>
                <a:bodyPr/>
                <a:lstStyle/>
                <a:p>
                  <a:r>
                    <a:rPr lang="zh-TW" altLang="en-US">
                      <a:noFill/>
                    </a:rPr>
                    <a:t> </a:t>
                  </a:r>
                </a:p>
              </p:txBody>
            </p:sp>
          </mc:Fallback>
        </mc:AlternateContent>
        <p:sp>
          <p:nvSpPr>
            <p:cNvPr id="10" name="文字方塊 9">
              <a:extLst>
                <a:ext uri="{FF2B5EF4-FFF2-40B4-BE49-F238E27FC236}">
                  <a16:creationId xmlns:a16="http://schemas.microsoft.com/office/drawing/2014/main" id="{A36923CA-E367-4219-846A-542566E4F224}"/>
                </a:ext>
              </a:extLst>
            </p:cNvPr>
            <p:cNvSpPr txBox="1"/>
            <p:nvPr/>
          </p:nvSpPr>
          <p:spPr>
            <a:xfrm>
              <a:off x="3484558" y="3648720"/>
              <a:ext cx="258939" cy="215444"/>
            </a:xfrm>
            <a:prstGeom prst="rect">
              <a:avLst/>
            </a:prstGeom>
            <a:noFill/>
          </p:spPr>
          <p:txBody>
            <a:bodyPr wrap="square" rtlCol="0">
              <a:spAutoFit/>
            </a:bodyPr>
            <a:lstStyle/>
            <a:p>
              <a:r>
                <a:rPr lang="en-US" altLang="zh-TW" sz="800" i="1" dirty="0"/>
                <a:t>j</a:t>
              </a:r>
              <a:endParaRPr lang="zh-TW" altLang="en-US" sz="800" i="1" dirty="0"/>
            </a:p>
          </p:txBody>
        </p:sp>
        <p:sp>
          <p:nvSpPr>
            <p:cNvPr id="56" name="文字方塊 55">
              <a:extLst>
                <a:ext uri="{FF2B5EF4-FFF2-40B4-BE49-F238E27FC236}">
                  <a16:creationId xmlns:a16="http://schemas.microsoft.com/office/drawing/2014/main" id="{EC7ADBC4-1025-4BCA-B3BC-996D20BF98E9}"/>
                </a:ext>
              </a:extLst>
            </p:cNvPr>
            <p:cNvSpPr txBox="1"/>
            <p:nvPr/>
          </p:nvSpPr>
          <p:spPr>
            <a:xfrm>
              <a:off x="3212872" y="3449198"/>
              <a:ext cx="258939" cy="215444"/>
            </a:xfrm>
            <a:prstGeom prst="rect">
              <a:avLst/>
            </a:prstGeom>
            <a:noFill/>
          </p:spPr>
          <p:txBody>
            <a:bodyPr wrap="square" rtlCol="0">
              <a:spAutoFit/>
            </a:bodyPr>
            <a:lstStyle/>
            <a:p>
              <a:r>
                <a:rPr lang="en-US" altLang="zh-TW" sz="800" i="1" dirty="0" err="1"/>
                <a:t>i</a:t>
              </a:r>
              <a:endParaRPr lang="zh-TW" altLang="en-US" sz="800" i="1" dirty="0"/>
            </a:p>
          </p:txBody>
        </p:sp>
      </p:grpSp>
    </p:spTree>
    <p:extLst>
      <p:ext uri="{BB962C8B-B14F-4D97-AF65-F5344CB8AC3E}">
        <p14:creationId xmlns:p14="http://schemas.microsoft.com/office/powerpoint/2010/main" val="249300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3"/>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202"/>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20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 grpId="0"/>
      <p:bldP spid="195" grpId="0"/>
      <p:bldP spid="199" grpId="0"/>
      <p:bldP spid="201" grpId="0" animBg="1"/>
      <p:bldP spid="201" grpId="1" animBg="1"/>
      <p:bldP spid="202" grpId="0"/>
      <p:bldP spid="202" grpId="1"/>
      <p:bldP spid="203" grpId="0"/>
      <p:bldP spid="203"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圖片 26">
            <a:extLst>
              <a:ext uri="{FF2B5EF4-FFF2-40B4-BE49-F238E27FC236}">
                <a16:creationId xmlns:a16="http://schemas.microsoft.com/office/drawing/2014/main" id="{28DDFA13-1E5E-4A84-AAD7-D227AC7473D9}"/>
              </a:ext>
            </a:extLst>
          </p:cNvPr>
          <p:cNvPicPr>
            <a:picLocks noChangeAspect="1"/>
          </p:cNvPicPr>
          <p:nvPr/>
        </p:nvPicPr>
        <p:blipFill>
          <a:blip r:embed="rId3"/>
          <a:stretch>
            <a:fillRect/>
          </a:stretch>
        </p:blipFill>
        <p:spPr>
          <a:xfrm>
            <a:off x="1109964" y="1494638"/>
            <a:ext cx="5564209" cy="792461"/>
          </a:xfrm>
          <a:prstGeom prst="rect">
            <a:avLst/>
          </a:prstGeom>
        </p:spPr>
      </p:pic>
      <p:sp>
        <p:nvSpPr>
          <p:cNvPr id="21" name="矩形 20">
            <a:extLst>
              <a:ext uri="{FF2B5EF4-FFF2-40B4-BE49-F238E27FC236}">
                <a16:creationId xmlns:a16="http://schemas.microsoft.com/office/drawing/2014/main" id="{706B169B-44B5-4CA3-A561-FA8B0C3BB9D5}"/>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049D4E35-8629-4714-9136-7B360C21AC28}"/>
              </a:ext>
            </a:extLst>
          </p:cNvPr>
          <p:cNvSpPr>
            <a:spLocks noGrp="1"/>
          </p:cNvSpPr>
          <p:nvPr>
            <p:ph type="title"/>
          </p:nvPr>
        </p:nvSpPr>
        <p:spPr>
          <a:xfrm>
            <a:off x="457200" y="-243408"/>
            <a:ext cx="8229600" cy="1386408"/>
          </a:xfrm>
        </p:spPr>
        <p:txBody>
          <a:bodyPr>
            <a:normAutofit/>
          </a:bodyPr>
          <a:lstStyle/>
          <a:p>
            <a:r>
              <a:rPr lang="en-US" altLang="zh-CN" dirty="0"/>
              <a:t>Joint</a:t>
            </a:r>
            <a:r>
              <a:rPr lang="zh-CN" altLang="en-US" dirty="0"/>
              <a:t> </a:t>
            </a:r>
            <a:r>
              <a:rPr lang="en-US" altLang="zh-CN" dirty="0"/>
              <a:t>Parameter</a:t>
            </a:r>
            <a:r>
              <a:rPr lang="zh-CN" altLang="en-US" dirty="0"/>
              <a:t> </a:t>
            </a:r>
            <a:r>
              <a:rPr lang="en-US" altLang="zh-CN" dirty="0"/>
              <a:t>Learning:</a:t>
            </a:r>
            <a:br>
              <a:rPr lang="en-US" altLang="zh-CN" dirty="0"/>
            </a:br>
            <a:r>
              <a:rPr lang="en-US" altLang="zh-TW" dirty="0"/>
              <a:t>Relation Classifier</a:t>
            </a:r>
            <a:r>
              <a:rPr lang="en-US" altLang="zh-CN" dirty="0"/>
              <a:t> + </a:t>
            </a: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a:t>
            </a:r>
            <a:endParaRPr lang="zh-TW" altLang="en-US" b="1" dirty="0">
              <a:solidFill>
                <a:srgbClr val="FF0000"/>
              </a:solidFill>
            </a:endParaRPr>
          </a:p>
        </p:txBody>
      </p:sp>
      <p:sp>
        <p:nvSpPr>
          <p:cNvPr id="3" name="投影片編號版面配置區 2" hidden="1">
            <a:extLst>
              <a:ext uri="{FF2B5EF4-FFF2-40B4-BE49-F238E27FC236}">
                <a16:creationId xmlns:a16="http://schemas.microsoft.com/office/drawing/2014/main" id="{3D248D62-26CE-4159-A58C-A328C3213039}"/>
              </a:ext>
            </a:extLst>
          </p:cNvPr>
          <p:cNvSpPr>
            <a:spLocks noGrp="1"/>
          </p:cNvSpPr>
          <p:nvPr>
            <p:ph type="sldNum" sz="quarter" idx="12"/>
          </p:nvPr>
        </p:nvSpPr>
        <p:spPr/>
        <p:txBody>
          <a:bodyPr/>
          <a:lstStyle/>
          <a:p>
            <a:fld id="{73DA0BB7-265A-403C-9275-D587AB510EDC}" type="slidenum">
              <a:rPr lang="zh-TW" altLang="en-US" smtClean="0"/>
              <a:pPr/>
              <a:t>19</a:t>
            </a:fld>
            <a:endParaRPr lang="zh-TW" altLang="en-US" dirty="0"/>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140A159B-A34D-4BCB-B19B-9A68AAF02890}"/>
                  </a:ext>
                </a:extLst>
              </p:cNvPr>
              <p:cNvSpPr>
                <a:spLocks noGrp="1"/>
              </p:cNvSpPr>
              <p:nvPr>
                <p:ph sz="quarter" idx="1"/>
              </p:nvPr>
            </p:nvSpPr>
            <p:spPr>
              <a:xfrm>
                <a:off x="457200" y="1219200"/>
                <a:ext cx="8229600" cy="4937760"/>
              </a:xfrm>
            </p:spPr>
            <p:txBody>
              <a:bodyPr/>
              <a:lstStyle/>
              <a:p>
                <a:pPr marL="0" lvl="1" indent="-180000">
                  <a:buFont typeface="Arial" panose="020B0604020202020204" pitchFamily="34" charset="0"/>
                  <a:buChar char="•"/>
                </a:pPr>
                <a:r>
                  <a:rPr lang="en-US" altLang="zh-TW" sz="1800" dirty="0">
                    <a:solidFill>
                      <a:schemeClr val="tx1"/>
                    </a:solidFill>
                  </a:rPr>
                  <a:t>Learning with clustering rules knowledge (</a:t>
                </a:r>
                <a14:m>
                  <m:oMath xmlns:m="http://schemas.openxmlformats.org/officeDocument/2006/math">
                    <m:r>
                      <m:rPr>
                        <m:nor/>
                      </m:rPr>
                      <a:rPr lang="en-US" altLang="zh-TW" sz="1800" i="1" dirty="0">
                        <a:solidFill>
                          <a:schemeClr val="tx1"/>
                        </a:solidFill>
                      </a:rPr>
                      <m:t>P</m:t>
                    </m:r>
                  </m:oMath>
                </a14:m>
                <a:r>
                  <a:rPr lang="en-US" altLang="zh-TW" sz="1800" dirty="0">
                    <a:solidFill>
                      <a:schemeClr val="tx1"/>
                    </a:solidFill>
                  </a:rPr>
                  <a:t>)</a:t>
                </a:r>
              </a:p>
            </p:txBody>
          </p:sp>
        </mc:Choice>
        <mc:Fallback xmlns="">
          <p:sp>
            <p:nvSpPr>
              <p:cNvPr id="4" name="內容版面配置區 3">
                <a:extLst>
                  <a:ext uri="{FF2B5EF4-FFF2-40B4-BE49-F238E27FC236}">
                    <a16:creationId xmlns:a16="http://schemas.microsoft.com/office/drawing/2014/main" id="{140A159B-A34D-4BCB-B19B-9A68AAF02890}"/>
                  </a:ext>
                </a:extLst>
              </p:cNvPr>
              <p:cNvSpPr>
                <a:spLocks noGrp="1" noRot="1" noChangeAspect="1" noMove="1" noResize="1" noEditPoints="1" noAdjustHandles="1" noChangeArrowheads="1" noChangeShapeType="1" noTextEdit="1"/>
              </p:cNvSpPr>
              <p:nvPr>
                <p:ph sz="quarter" idx="1"/>
              </p:nvPr>
            </p:nvSpPr>
            <p:spPr>
              <a:xfrm>
                <a:off x="457200" y="1219200"/>
                <a:ext cx="8229600" cy="4937760"/>
              </a:xfrm>
              <a:blipFill>
                <a:blip r:embed="rId4"/>
                <a:stretch>
                  <a:fillRect l="-74" t="-617"/>
                </a:stretch>
              </a:blipFill>
            </p:spPr>
            <p:txBody>
              <a:bodyPr/>
              <a:lstStyle/>
              <a:p>
                <a:r>
                  <a:rPr lang="zh-TW" altLang="en-US">
                    <a:noFill/>
                  </a:rPr>
                  <a:t> </a:t>
                </a:r>
              </a:p>
            </p:txBody>
          </p:sp>
        </mc:Fallback>
      </mc:AlternateContent>
      <p:grpSp>
        <p:nvGrpSpPr>
          <p:cNvPr id="13" name="Group 31">
            <a:extLst>
              <a:ext uri="{FF2B5EF4-FFF2-40B4-BE49-F238E27FC236}">
                <a16:creationId xmlns:a16="http://schemas.microsoft.com/office/drawing/2014/main" id="{50F701C4-E4C1-44F1-A886-E2B886B24A1C}"/>
              </a:ext>
            </a:extLst>
          </p:cNvPr>
          <p:cNvGrpSpPr/>
          <p:nvPr/>
        </p:nvGrpSpPr>
        <p:grpSpPr>
          <a:xfrm>
            <a:off x="1155329" y="3601042"/>
            <a:ext cx="4031360" cy="532822"/>
            <a:chOff x="334399" y="4262416"/>
            <a:chExt cx="5386550" cy="343125"/>
          </a:xfrm>
        </p:grpSpPr>
        <p:sp>
          <p:nvSpPr>
            <p:cNvPr id="14" name="Rectangle: Rounded Corners 9">
              <a:extLst>
                <a:ext uri="{FF2B5EF4-FFF2-40B4-BE49-F238E27FC236}">
                  <a16:creationId xmlns:a16="http://schemas.microsoft.com/office/drawing/2014/main" id="{023617E5-D272-4237-8B03-62EBEC949FE9}"/>
                </a:ext>
              </a:extLst>
            </p:cNvPr>
            <p:cNvSpPr/>
            <p:nvPr/>
          </p:nvSpPr>
          <p:spPr>
            <a:xfrm>
              <a:off x="379004" y="4262416"/>
              <a:ext cx="5097903" cy="343125"/>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5" name="TextBox 33">
                  <a:extLst>
                    <a:ext uri="{FF2B5EF4-FFF2-40B4-BE49-F238E27FC236}">
                      <a16:creationId xmlns:a16="http://schemas.microsoft.com/office/drawing/2014/main" id="{07145948-D9D3-4D97-9838-78944DD40361}"/>
                    </a:ext>
                  </a:extLst>
                </p:cNvPr>
                <p:cNvSpPr txBox="1"/>
                <p:nvPr/>
              </p:nvSpPr>
              <p:spPr>
                <a:xfrm>
                  <a:off x="334399" y="4293220"/>
                  <a:ext cx="5386550" cy="29730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SUBJ-ORG </a:t>
                  </a:r>
                  <a:r>
                    <a:rPr kumimoji="0" lang="en-US" sz="1200" b="0" i="0" u="none" strike="noStrike" kern="0" cap="none" spc="0" normalizeH="0" baseline="0" noProof="0" dirty="0">
                      <a:ln>
                        <a:noFill/>
                      </a:ln>
                      <a:solidFill>
                        <a:prstClr val="black"/>
                      </a:solidFill>
                      <a:effectLst/>
                      <a:uLnTx/>
                      <a:uFillTx/>
                      <a:latin typeface="Calibri" panose="020F0502020204030204"/>
                    </a:rPr>
                    <a:t>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OBJ-PER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SUBJ-PER</a:t>
                  </a:r>
                  <a:r>
                    <a:rPr kumimoji="0" lang="en-US" sz="1200" b="1" i="0" u="none" strike="noStrike" kern="0" cap="none" spc="0" normalizeH="0" baseline="0" noProof="0" dirty="0">
                      <a:ln>
                        <a:noFill/>
                      </a:ln>
                      <a:solidFill>
                        <a:prstClr val="black"/>
                      </a:solidFill>
                      <a:effectLst/>
                      <a:uLnTx/>
                      <a:uFillTx/>
                      <a:latin typeface="Calibri" panose="020F0502020204030204"/>
                    </a:rPr>
                    <a:t> </a:t>
                  </a:r>
                  <a:r>
                    <a:rPr kumimoji="0" lang="en-US" sz="1200" b="0" i="0" u="none" strike="noStrike" kern="0" cap="none" spc="0" normalizeH="0" baseline="0" noProof="0" dirty="0">
                      <a:ln>
                        <a:noFill/>
                      </a:ln>
                      <a:solidFill>
                        <a:prstClr val="black"/>
                      </a:solidFill>
                      <a:effectLst/>
                      <a:uLnTx/>
                      <a:uFillTx/>
                      <a:latin typeface="Calibri" panose="020F0502020204030204"/>
                    </a:rPr>
                    <a:t>born in </a:t>
                  </a:r>
                  <a:r>
                    <a:rPr kumimoji="0" lang="en-US" sz="1200" b="1" i="0" u="none" strike="noStrike" kern="0" cap="none" spc="0" normalizeH="0" baseline="0" noProof="0" dirty="0">
                      <a:ln>
                        <a:noFill/>
                      </a:ln>
                      <a:solidFill>
                        <a:srgbClr val="4472C4"/>
                      </a:solidFill>
                      <a:effectLst/>
                      <a:uLnTx/>
                      <a:uFillTx/>
                      <a:latin typeface="Calibri" panose="020F0502020204030204"/>
                    </a:rPr>
                    <a:t>OBJ-LOC</a:t>
                  </a:r>
                  <a:r>
                    <a:rPr kumimoji="0" lang="en-US" sz="1200" b="1" i="0" u="none" strike="noStrike" kern="0" cap="none" spc="0" normalizeH="0" baseline="0" noProof="0" dirty="0">
                      <a:ln>
                        <a:noFill/>
                      </a:ln>
                      <a:solidFill>
                        <a:prstClr val="black"/>
                      </a:solidFill>
                      <a:effectLst/>
                      <a:uLnTx/>
                      <a:uFillTx/>
                      <a:latin typeface="Calibri" panose="020F0502020204030204"/>
                    </a:rPr>
                    <a:t>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PER: ORIGIN</a:t>
                  </a:r>
                </a:p>
              </p:txBody>
            </p:sp>
          </mc:Choice>
          <mc:Fallback xmlns="">
            <p:sp>
              <p:nvSpPr>
                <p:cNvPr id="15" name="TextBox 33">
                  <a:extLst>
                    <a:ext uri="{FF2B5EF4-FFF2-40B4-BE49-F238E27FC236}">
                      <a16:creationId xmlns:a16="http://schemas.microsoft.com/office/drawing/2014/main" id="{07145948-D9D3-4D97-9838-78944DD40361}"/>
                    </a:ext>
                  </a:extLst>
                </p:cNvPr>
                <p:cNvSpPr txBox="1">
                  <a:spLocks noRot="1" noChangeAspect="1" noMove="1" noResize="1" noEditPoints="1" noAdjustHandles="1" noChangeArrowheads="1" noChangeShapeType="1" noTextEdit="1"/>
                </p:cNvSpPr>
                <p:nvPr/>
              </p:nvSpPr>
              <p:spPr>
                <a:xfrm>
                  <a:off x="334399" y="4293220"/>
                  <a:ext cx="5386550" cy="297302"/>
                </a:xfrm>
                <a:prstGeom prst="rect">
                  <a:avLst/>
                </a:prstGeom>
                <a:blipFill>
                  <a:blip r:embed="rId5"/>
                  <a:stretch>
                    <a:fillRect b="-9211"/>
                  </a:stretch>
                </a:blipFill>
              </p:spPr>
              <p:txBody>
                <a:bodyPr/>
                <a:lstStyle/>
                <a:p>
                  <a:r>
                    <a:rPr lang="zh-TW" altLang="en-US">
                      <a:noFill/>
                    </a:rPr>
                    <a:t> </a:t>
                  </a:r>
                </a:p>
              </p:txBody>
            </p:sp>
          </mc:Fallback>
        </mc:AlternateContent>
      </p:grpSp>
      <p:sp>
        <p:nvSpPr>
          <p:cNvPr id="16" name="TextBox 34">
            <a:extLst>
              <a:ext uri="{FF2B5EF4-FFF2-40B4-BE49-F238E27FC236}">
                <a16:creationId xmlns:a16="http://schemas.microsoft.com/office/drawing/2014/main" id="{DF0349BE-8045-4A8F-80DB-3E2D4E13806A}"/>
              </a:ext>
            </a:extLst>
          </p:cNvPr>
          <p:cNvSpPr txBox="1"/>
          <p:nvPr/>
        </p:nvSpPr>
        <p:spPr>
          <a:xfrm>
            <a:off x="1818918" y="3247782"/>
            <a:ext cx="1517650"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Labeling Rules</a:t>
            </a:r>
          </a:p>
        </p:txBody>
      </p:sp>
      <p:pic>
        <p:nvPicPr>
          <p:cNvPr id="18" name="Graphic 54">
            <a:extLst>
              <a:ext uri="{FF2B5EF4-FFF2-40B4-BE49-F238E27FC236}">
                <a16:creationId xmlns:a16="http://schemas.microsoft.com/office/drawing/2014/main" id="{B2585F36-90AB-4F09-905F-46B24808540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67744" y="4412406"/>
            <a:ext cx="5158385" cy="1088097"/>
          </a:xfrm>
          <a:prstGeom prst="rect">
            <a:avLst/>
          </a:prstGeom>
        </p:spPr>
      </p:pic>
      <p:cxnSp>
        <p:nvCxnSpPr>
          <p:cNvPr id="19" name="Straight Arrow Connector 65">
            <a:extLst>
              <a:ext uri="{FF2B5EF4-FFF2-40B4-BE49-F238E27FC236}">
                <a16:creationId xmlns:a16="http://schemas.microsoft.com/office/drawing/2014/main" id="{53EB0EBA-E3D7-4B56-98DB-8297E95A69DB}"/>
              </a:ext>
            </a:extLst>
          </p:cNvPr>
          <p:cNvCxnSpPr>
            <a:cxnSpLocks/>
          </p:cNvCxnSpPr>
          <p:nvPr/>
        </p:nvCxnSpPr>
        <p:spPr>
          <a:xfrm>
            <a:off x="2607258" y="4136838"/>
            <a:ext cx="0" cy="478983"/>
          </a:xfrm>
          <a:prstGeom prst="straightConnector1">
            <a:avLst/>
          </a:prstGeom>
          <a:noFill/>
          <a:ln w="254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20" name="TextBox 67">
                <a:extLst>
                  <a:ext uri="{FF2B5EF4-FFF2-40B4-BE49-F238E27FC236}">
                    <a16:creationId xmlns:a16="http://schemas.microsoft.com/office/drawing/2014/main" id="{979CEA39-EDD8-4689-87D0-81452E95C467}"/>
                  </a:ext>
                </a:extLst>
              </p:cNvPr>
              <p:cNvSpPr txBox="1"/>
              <p:nvPr/>
            </p:nvSpPr>
            <p:spPr>
              <a:xfrm>
                <a:off x="1833444" y="4136838"/>
                <a:ext cx="22621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𝐿</m:t>
                          </m:r>
                        </m:e>
                        <m:sub>
                          <m:r>
                            <a:rPr lang="en-US" i="1" smtClean="0">
                              <a:solidFill>
                                <a:prstClr val="black"/>
                              </a:solidFill>
                              <a:latin typeface="Cambria Math" panose="02040503050406030204" pitchFamily="18" charset="0"/>
                            </a:rPr>
                            <m:t>𝑐𝑙𝑢𝑠</m:t>
                          </m:r>
                        </m:sub>
                      </m:sSub>
                    </m:oMath>
                  </m:oMathPara>
                </a14:m>
                <a:endParaRPr lang="en-US" dirty="0">
                  <a:solidFill>
                    <a:prstClr val="black"/>
                  </a:solidFill>
                  <a:latin typeface="Calibri" panose="020F0502020204030204"/>
                </a:endParaRPr>
              </a:p>
            </p:txBody>
          </p:sp>
        </mc:Choice>
        <mc:Fallback xmlns="">
          <p:sp>
            <p:nvSpPr>
              <p:cNvPr id="20" name="TextBox 67">
                <a:extLst>
                  <a:ext uri="{FF2B5EF4-FFF2-40B4-BE49-F238E27FC236}">
                    <a16:creationId xmlns:a16="http://schemas.microsoft.com/office/drawing/2014/main" id="{979CEA39-EDD8-4689-87D0-81452E95C467}"/>
                  </a:ext>
                </a:extLst>
              </p:cNvPr>
              <p:cNvSpPr txBox="1">
                <a:spLocks noRot="1" noChangeAspect="1" noMove="1" noResize="1" noEditPoints="1" noAdjustHandles="1" noChangeArrowheads="1" noChangeShapeType="1" noTextEdit="1"/>
              </p:cNvSpPr>
              <p:nvPr/>
            </p:nvSpPr>
            <p:spPr>
              <a:xfrm>
                <a:off x="1833444" y="4136838"/>
                <a:ext cx="2262189" cy="369332"/>
              </a:xfrm>
              <a:prstGeom prst="rect">
                <a:avLst/>
              </a:prstGeom>
              <a:blipFill>
                <a:blip r:embed="rId8"/>
                <a:stretch>
                  <a:fillRect/>
                </a:stretch>
              </a:blipFill>
            </p:spPr>
            <p:txBody>
              <a:bodyPr/>
              <a:lstStyle/>
              <a:p>
                <a:r>
                  <a:rPr lang="zh-TW" altLang="en-US">
                    <a:noFill/>
                  </a:rPr>
                  <a:t> </a:t>
                </a:r>
              </a:p>
            </p:txBody>
          </p:sp>
        </mc:Fallback>
      </mc:AlternateContent>
      <p:sp>
        <p:nvSpPr>
          <p:cNvPr id="22" name="文字方塊 21">
            <a:extLst>
              <a:ext uri="{FF2B5EF4-FFF2-40B4-BE49-F238E27FC236}">
                <a16:creationId xmlns:a16="http://schemas.microsoft.com/office/drawing/2014/main" id="{28524090-4EE3-4F15-8E5B-16B5CF8FBBAA}"/>
              </a:ext>
            </a:extLst>
          </p:cNvPr>
          <p:cNvSpPr txBox="1"/>
          <p:nvPr/>
        </p:nvSpPr>
        <p:spPr>
          <a:xfrm>
            <a:off x="1376031" y="5156867"/>
            <a:ext cx="1981197" cy="307777"/>
          </a:xfrm>
          <a:prstGeom prst="rect">
            <a:avLst/>
          </a:prstGeom>
          <a:noFill/>
        </p:spPr>
        <p:txBody>
          <a:bodyPr wrap="square" rtlCol="0">
            <a:spAutoFit/>
          </a:bodyPr>
          <a:lstStyle/>
          <a:p>
            <a:r>
              <a:rPr lang="en-US" altLang="zh-TW" sz="1400" b="1" kern="0" dirty="0">
                <a:solidFill>
                  <a:srgbClr val="4471C4"/>
                </a:solidFill>
                <a:latin typeface="Times New Roman" panose="02020603050405020304" pitchFamily="18" charset="0"/>
              </a:rPr>
              <a:t>ORG: FOUNDED_BY</a:t>
            </a:r>
          </a:p>
        </p:txBody>
      </p:sp>
      <p:sp>
        <p:nvSpPr>
          <p:cNvPr id="24" name="文字方塊 23">
            <a:extLst>
              <a:ext uri="{FF2B5EF4-FFF2-40B4-BE49-F238E27FC236}">
                <a16:creationId xmlns:a16="http://schemas.microsoft.com/office/drawing/2014/main" id="{ADF175D5-4B9E-4217-A5F1-1923C9A4CAE1}"/>
              </a:ext>
            </a:extLst>
          </p:cNvPr>
          <p:cNvSpPr txBox="1"/>
          <p:nvPr/>
        </p:nvSpPr>
        <p:spPr>
          <a:xfrm>
            <a:off x="4010738" y="5398877"/>
            <a:ext cx="1403648" cy="307777"/>
          </a:xfrm>
          <a:prstGeom prst="rect">
            <a:avLst/>
          </a:prstGeom>
          <a:noFill/>
        </p:spPr>
        <p:txBody>
          <a:bodyPr wrap="square" rtlCol="0">
            <a:spAutoFit/>
          </a:bodyPr>
          <a:lstStyle/>
          <a:p>
            <a:r>
              <a:rPr lang="en-US" altLang="zh-TW" sz="1400" b="1" kern="0" dirty="0">
                <a:solidFill>
                  <a:srgbClr val="FFC000"/>
                </a:solidFill>
                <a:latin typeface="Times New Roman" panose="02020603050405020304" pitchFamily="18" charset="0"/>
              </a:rPr>
              <a:t>PER: ORIGIN</a:t>
            </a:r>
          </a:p>
        </p:txBody>
      </p:sp>
      <p:pic>
        <p:nvPicPr>
          <p:cNvPr id="28" name="圖片 27">
            <a:extLst>
              <a:ext uri="{FF2B5EF4-FFF2-40B4-BE49-F238E27FC236}">
                <a16:creationId xmlns:a16="http://schemas.microsoft.com/office/drawing/2014/main" id="{158CFA44-93E2-4805-8B48-051DF82C15F6}"/>
              </a:ext>
            </a:extLst>
          </p:cNvPr>
          <p:cNvPicPr>
            <a:picLocks noChangeAspect="1"/>
          </p:cNvPicPr>
          <p:nvPr/>
        </p:nvPicPr>
        <p:blipFill>
          <a:blip r:embed="rId9"/>
          <a:stretch>
            <a:fillRect/>
          </a:stretch>
        </p:blipFill>
        <p:spPr>
          <a:xfrm>
            <a:off x="3461628" y="2383061"/>
            <a:ext cx="2766627" cy="660545"/>
          </a:xfrm>
          <a:prstGeom prst="rect">
            <a:avLst/>
          </a:prstGeom>
        </p:spPr>
      </p:pic>
      <p:pic>
        <p:nvPicPr>
          <p:cNvPr id="30" name="圖片 29">
            <a:extLst>
              <a:ext uri="{FF2B5EF4-FFF2-40B4-BE49-F238E27FC236}">
                <a16:creationId xmlns:a16="http://schemas.microsoft.com/office/drawing/2014/main" id="{4937A744-001A-4B63-8826-077326C2F1B2}"/>
              </a:ext>
            </a:extLst>
          </p:cNvPr>
          <p:cNvPicPr>
            <a:picLocks noChangeAspect="1"/>
          </p:cNvPicPr>
          <p:nvPr/>
        </p:nvPicPr>
        <p:blipFill rotWithShape="1">
          <a:blip r:embed="rId10"/>
          <a:srcRect l="1" r="2845" b="-9965"/>
          <a:stretch/>
        </p:blipFill>
        <p:spPr>
          <a:xfrm>
            <a:off x="1621273" y="2425940"/>
            <a:ext cx="1517650" cy="282803"/>
          </a:xfrm>
          <a:prstGeom prst="rect">
            <a:avLst/>
          </a:prstGeom>
        </p:spPr>
      </p:pic>
      <p:pic>
        <p:nvPicPr>
          <p:cNvPr id="31" name="圖片 30">
            <a:extLst>
              <a:ext uri="{FF2B5EF4-FFF2-40B4-BE49-F238E27FC236}">
                <a16:creationId xmlns:a16="http://schemas.microsoft.com/office/drawing/2014/main" id="{3FDBF741-6F58-46BB-A7D2-1C1F343F23A6}"/>
              </a:ext>
            </a:extLst>
          </p:cNvPr>
          <p:cNvPicPr>
            <a:picLocks noChangeAspect="1"/>
          </p:cNvPicPr>
          <p:nvPr/>
        </p:nvPicPr>
        <p:blipFill>
          <a:blip r:embed="rId11"/>
          <a:stretch>
            <a:fillRect/>
          </a:stretch>
        </p:blipFill>
        <p:spPr>
          <a:xfrm>
            <a:off x="1630068" y="2775641"/>
            <a:ext cx="1550118" cy="208670"/>
          </a:xfrm>
          <a:prstGeom prst="rect">
            <a:avLst/>
          </a:prstGeom>
        </p:spPr>
      </p:pic>
      <p:sp>
        <p:nvSpPr>
          <p:cNvPr id="32" name="TextBox 72" hidden="1">
            <a:extLst>
              <a:ext uri="{FF2B5EF4-FFF2-40B4-BE49-F238E27FC236}">
                <a16:creationId xmlns:a16="http://schemas.microsoft.com/office/drawing/2014/main" id="{16473E16-DB70-4D96-9849-DF1B18A4D93F}"/>
              </a:ext>
            </a:extLst>
          </p:cNvPr>
          <p:cNvSpPr txBox="1"/>
          <p:nvPr/>
        </p:nvSpPr>
        <p:spPr>
          <a:xfrm>
            <a:off x="3249745" y="5022635"/>
            <a:ext cx="4860294" cy="246221"/>
          </a:xfrm>
          <a:prstGeom prst="rect">
            <a:avLst/>
          </a:prstGeom>
          <a:noFill/>
          <a:ln>
            <a:solidFill>
              <a:srgbClr val="9A9A9A"/>
            </a:solidFill>
          </a:ln>
        </p:spPr>
        <p:txBody>
          <a:bodyPr wrap="square" lIns="0" tIns="0" rIns="0" bIns="0" rtlCol="0">
            <a:spAutoFit/>
          </a:bodyPr>
          <a:lstStyle/>
          <a:p>
            <a:pPr algn="ctr"/>
            <a:r>
              <a:rPr lang="en-US" altLang="zh-CN" sz="1600" b="1" dirty="0">
                <a:solidFill>
                  <a:srgbClr val="9A9A9A"/>
                </a:solidFill>
                <a:latin typeface="Times New Roman" panose="02020603050405020304" pitchFamily="18" charset="0"/>
              </a:rPr>
              <a:t>The effect of the contrastive loss decline on clustering.</a:t>
            </a:r>
            <a:endParaRPr lang="en-US" sz="1600" b="1" dirty="0">
              <a:solidFill>
                <a:srgbClr val="9A9A9A"/>
              </a:solidFill>
              <a:latin typeface="Times New Roman" panose="02020603050405020304" pitchFamily="18" charset="0"/>
            </a:endParaRPr>
          </a:p>
        </p:txBody>
      </p:sp>
      <p:cxnSp>
        <p:nvCxnSpPr>
          <p:cNvPr id="34" name="直線接點 33" hidden="1">
            <a:extLst>
              <a:ext uri="{FF2B5EF4-FFF2-40B4-BE49-F238E27FC236}">
                <a16:creationId xmlns:a16="http://schemas.microsoft.com/office/drawing/2014/main" id="{44FDA734-AB65-4373-9A71-FE2920A6A55D}"/>
              </a:ext>
            </a:extLst>
          </p:cNvPr>
          <p:cNvCxnSpPr>
            <a:cxnSpLocks/>
          </p:cNvCxnSpPr>
          <p:nvPr/>
        </p:nvCxnSpPr>
        <p:spPr>
          <a:xfrm flipH="1">
            <a:off x="4270873" y="5255397"/>
            <a:ext cx="327728" cy="439028"/>
          </a:xfrm>
          <a:prstGeom prst="line">
            <a:avLst/>
          </a:prstGeom>
          <a:ln>
            <a:solidFill>
              <a:srgbClr val="9A9A9A"/>
            </a:solidFill>
          </a:ln>
        </p:spPr>
        <p:style>
          <a:lnRef idx="1">
            <a:schemeClr val="accent1"/>
          </a:lnRef>
          <a:fillRef idx="0">
            <a:schemeClr val="accent1"/>
          </a:fillRef>
          <a:effectRef idx="0">
            <a:schemeClr val="accent1"/>
          </a:effectRef>
          <a:fontRef idx="minor">
            <a:schemeClr val="tx1"/>
          </a:fontRef>
        </p:style>
      </p:cxnSp>
      <p:sp>
        <p:nvSpPr>
          <p:cNvPr id="37" name="文字方塊 36">
            <a:extLst>
              <a:ext uri="{FF2B5EF4-FFF2-40B4-BE49-F238E27FC236}">
                <a16:creationId xmlns:a16="http://schemas.microsoft.com/office/drawing/2014/main" id="{36E86E69-FBB1-44B2-BA42-7C0351F02E4C}"/>
              </a:ext>
            </a:extLst>
          </p:cNvPr>
          <p:cNvSpPr txBox="1"/>
          <p:nvPr/>
        </p:nvSpPr>
        <p:spPr>
          <a:xfrm>
            <a:off x="5059056" y="4470735"/>
            <a:ext cx="2249248" cy="307777"/>
          </a:xfrm>
          <a:prstGeom prst="rect">
            <a:avLst/>
          </a:prstGeom>
          <a:noFill/>
        </p:spPr>
        <p:txBody>
          <a:bodyPr wrap="square" rtlCol="0">
            <a:spAutoFit/>
          </a:bodyPr>
          <a:lstStyle/>
          <a:p>
            <a:r>
              <a:rPr lang="en-US" altLang="zh-TW" sz="1400" b="1" kern="0" dirty="0">
                <a:solidFill>
                  <a:srgbClr val="4471C4"/>
                </a:solidFill>
                <a:latin typeface="Times New Roman" panose="02020603050405020304" pitchFamily="18" charset="0"/>
              </a:rPr>
              <a:t>ORG: FOUNDED_BY</a:t>
            </a:r>
          </a:p>
        </p:txBody>
      </p:sp>
      <p:sp>
        <p:nvSpPr>
          <p:cNvPr id="38" name="文字方塊 37">
            <a:extLst>
              <a:ext uri="{FF2B5EF4-FFF2-40B4-BE49-F238E27FC236}">
                <a16:creationId xmlns:a16="http://schemas.microsoft.com/office/drawing/2014/main" id="{B80F36FB-7406-41AF-8FDF-71CD45AD1611}"/>
              </a:ext>
            </a:extLst>
          </p:cNvPr>
          <p:cNvSpPr txBox="1"/>
          <p:nvPr/>
        </p:nvSpPr>
        <p:spPr>
          <a:xfrm>
            <a:off x="6262041" y="5371084"/>
            <a:ext cx="1403648" cy="307777"/>
          </a:xfrm>
          <a:prstGeom prst="rect">
            <a:avLst/>
          </a:prstGeom>
          <a:noFill/>
        </p:spPr>
        <p:txBody>
          <a:bodyPr wrap="square" rtlCol="0">
            <a:spAutoFit/>
          </a:bodyPr>
          <a:lstStyle/>
          <a:p>
            <a:r>
              <a:rPr lang="en-US" altLang="zh-TW" sz="1400" b="1" kern="0" dirty="0">
                <a:solidFill>
                  <a:srgbClr val="FFC000"/>
                </a:solidFill>
                <a:latin typeface="Times New Roman" panose="02020603050405020304" pitchFamily="18" charset="0"/>
              </a:rPr>
              <a:t>PER: ORIGIN</a:t>
            </a:r>
          </a:p>
        </p:txBody>
      </p:sp>
      <p:sp>
        <p:nvSpPr>
          <p:cNvPr id="39" name="文字方塊 38" hidden="1">
            <a:extLst>
              <a:ext uri="{FF2B5EF4-FFF2-40B4-BE49-F238E27FC236}">
                <a16:creationId xmlns:a16="http://schemas.microsoft.com/office/drawing/2014/main" id="{5B76DC38-DDB2-458D-9CA4-A0FDB79E3D87}"/>
              </a:ext>
            </a:extLst>
          </p:cNvPr>
          <p:cNvSpPr txBox="1"/>
          <p:nvPr/>
        </p:nvSpPr>
        <p:spPr>
          <a:xfrm>
            <a:off x="1638000" y="6397542"/>
            <a:ext cx="7416824" cy="461665"/>
          </a:xfrm>
          <a:prstGeom prst="rect">
            <a:avLst/>
          </a:prstGeom>
          <a:noFill/>
        </p:spPr>
        <p:txBody>
          <a:bodyPr wrap="square" rtlCol="0">
            <a:spAutoFit/>
          </a:bodyPr>
          <a:lstStyle/>
          <a:p>
            <a:r>
              <a:rPr lang="en-US" altLang="zh-TW" sz="1200" dirty="0"/>
              <a:t>Paul </a:t>
            </a:r>
            <a:r>
              <a:rPr lang="en-US" altLang="zh-TW" sz="1200" dirty="0" err="1"/>
              <a:t>Neculoiu</a:t>
            </a:r>
            <a:r>
              <a:rPr lang="en-US" altLang="zh-TW" sz="1200" dirty="0"/>
              <a:t>, Maarten </a:t>
            </a:r>
            <a:r>
              <a:rPr lang="en-US" altLang="zh-TW" sz="1200" dirty="0" err="1"/>
              <a:t>Versteegh</a:t>
            </a:r>
            <a:r>
              <a:rPr lang="en-US" altLang="zh-TW" sz="1200" dirty="0"/>
              <a:t>, and Mihai </a:t>
            </a:r>
            <a:r>
              <a:rPr lang="en-US" altLang="zh-TW" sz="1200" dirty="0" err="1"/>
              <a:t>Rotaru</a:t>
            </a:r>
            <a:r>
              <a:rPr lang="en-US" altLang="zh-TW" sz="1200" dirty="0"/>
              <a:t>. 2016. </a:t>
            </a:r>
            <a:r>
              <a:rPr lang="en-US" altLang="zh-TW" sz="1200" dirty="0">
                <a:hlinkClick r:id="rId12"/>
              </a:rPr>
              <a:t>Learning Text Similarity with Siamese Recurrent Networks</a:t>
            </a:r>
            <a:r>
              <a:rPr lang="en-US" altLang="zh-TW" sz="1200" dirty="0"/>
              <a:t>. In Rep4NLP@ACL .</a:t>
            </a:r>
            <a:endParaRPr lang="zh-TW" altLang="en-US" sz="1200" dirty="0"/>
          </a:p>
        </p:txBody>
      </p:sp>
      <mc:AlternateContent xmlns:mc="http://schemas.openxmlformats.org/markup-compatibility/2006" xmlns:a14="http://schemas.microsoft.com/office/drawing/2010/main">
        <mc:Choice Requires="a14">
          <p:sp>
            <p:nvSpPr>
              <p:cNvPr id="5" name="文字方塊 4" hidden="1">
                <a:extLst>
                  <a:ext uri="{FF2B5EF4-FFF2-40B4-BE49-F238E27FC236}">
                    <a16:creationId xmlns:a16="http://schemas.microsoft.com/office/drawing/2014/main" id="{8E1F3C58-334A-4FFB-8BAD-3C624BCE56E7}"/>
                  </a:ext>
                </a:extLst>
              </p:cNvPr>
              <p:cNvSpPr txBox="1"/>
              <p:nvPr/>
            </p:nvSpPr>
            <p:spPr>
              <a:xfrm>
                <a:off x="5875239" y="3404752"/>
                <a:ext cx="3179586" cy="738664"/>
              </a:xfrm>
              <a:prstGeom prst="rect">
                <a:avLst/>
              </a:prstGeom>
              <a:noFill/>
            </p:spPr>
            <p:txBody>
              <a:bodyPr wrap="square" rtlCol="0">
                <a:spAutoFit/>
              </a:bodyPr>
              <a:lstStyle/>
              <a:p>
                <a:r>
                  <a:rPr lang="el-GR" altLang="zh-TW" sz="1400" dirty="0"/>
                  <a:t>τ</a:t>
                </a:r>
                <a:r>
                  <a:rPr lang="en-US" altLang="zh-TW" sz="1400" dirty="0"/>
                  <a:t>: The hyper-parameter, minimizing </a:t>
                </a:r>
                <a14:m>
                  <m:oMath xmlns:m="http://schemas.openxmlformats.org/officeDocument/2006/math">
                    <m:sSub>
                      <m:sSubPr>
                        <m:ctrlPr>
                          <a:rPr lang="en-US" altLang="zh-TW" sz="1400" i="1">
                            <a:solidFill>
                              <a:prstClr val="black"/>
                            </a:solidFill>
                            <a:latin typeface="Cambria Math" panose="02040503050406030204" pitchFamily="18" charset="0"/>
                          </a:rPr>
                        </m:ctrlPr>
                      </m:sSubPr>
                      <m:e>
                        <m:r>
                          <a:rPr lang="en-US" altLang="zh-TW" sz="1400" i="1">
                            <a:solidFill>
                              <a:prstClr val="black"/>
                            </a:solidFill>
                            <a:latin typeface="Cambria Math" panose="02040503050406030204" pitchFamily="18" charset="0"/>
                          </a:rPr>
                          <m:t>𝐿</m:t>
                        </m:r>
                      </m:e>
                      <m:sub>
                        <m:r>
                          <a:rPr lang="en-US" altLang="zh-TW" sz="1400" i="1">
                            <a:solidFill>
                              <a:prstClr val="black"/>
                            </a:solidFill>
                            <a:latin typeface="Cambria Math" panose="02040503050406030204" pitchFamily="18" charset="0"/>
                          </a:rPr>
                          <m:t>𝑐𝑙𝑢𝑠</m:t>
                        </m:r>
                      </m:sub>
                    </m:sSub>
                  </m:oMath>
                </a14:m>
                <a:r>
                  <a:rPr lang="en-US" altLang="zh-TW" sz="1400" dirty="0"/>
                  <a:t> pushes the matching scores of rules that are of the same relation type up to τ. </a:t>
                </a:r>
                <a:endParaRPr lang="zh-TW" altLang="en-US" sz="1400" dirty="0"/>
              </a:p>
            </p:txBody>
          </p:sp>
        </mc:Choice>
        <mc:Fallback xmlns="">
          <p:sp>
            <p:nvSpPr>
              <p:cNvPr id="5" name="文字方塊 4" hidden="1">
                <a:extLst>
                  <a:ext uri="{FF2B5EF4-FFF2-40B4-BE49-F238E27FC236}">
                    <a16:creationId xmlns:a16="http://schemas.microsoft.com/office/drawing/2014/main" id="{8E1F3C58-334A-4FFB-8BAD-3C624BCE56E7}"/>
                  </a:ext>
                </a:extLst>
              </p:cNvPr>
              <p:cNvSpPr txBox="1">
                <a:spLocks noRot="1" noChangeAspect="1" noMove="1" noResize="1" noEditPoints="1" noAdjustHandles="1" noChangeArrowheads="1" noChangeShapeType="1" noTextEdit="1"/>
              </p:cNvSpPr>
              <p:nvPr/>
            </p:nvSpPr>
            <p:spPr>
              <a:xfrm>
                <a:off x="5875239" y="3404752"/>
                <a:ext cx="3179586" cy="738664"/>
              </a:xfrm>
              <a:prstGeom prst="rect">
                <a:avLst/>
              </a:prstGeom>
              <a:blipFill>
                <a:blip r:embed="rId13"/>
                <a:stretch>
                  <a:fillRect l="-576" t="-1653" b="-7438"/>
                </a:stretch>
              </a:blipFill>
            </p:spPr>
            <p:txBody>
              <a:bodyPr/>
              <a:lstStyle/>
              <a:p>
                <a:r>
                  <a:rPr lang="zh-TW" altLang="en-US">
                    <a:noFill/>
                  </a:rPr>
                  <a:t> </a:t>
                </a:r>
              </a:p>
            </p:txBody>
          </p:sp>
        </mc:Fallback>
      </mc:AlternateContent>
      <p:sp>
        <p:nvSpPr>
          <p:cNvPr id="7" name="文字方塊 6">
            <a:extLst>
              <a:ext uri="{FF2B5EF4-FFF2-40B4-BE49-F238E27FC236}">
                <a16:creationId xmlns:a16="http://schemas.microsoft.com/office/drawing/2014/main" id="{39C4B0EF-634D-4420-AB5E-D04776156A22}"/>
              </a:ext>
            </a:extLst>
          </p:cNvPr>
          <p:cNvSpPr txBox="1"/>
          <p:nvPr/>
        </p:nvSpPr>
        <p:spPr>
          <a:xfrm>
            <a:off x="1616607" y="4615821"/>
            <a:ext cx="756000" cy="230832"/>
          </a:xfrm>
          <a:prstGeom prst="rect">
            <a:avLst/>
          </a:prstGeom>
          <a:noFill/>
        </p:spPr>
        <p:txBody>
          <a:bodyPr wrap="square" lIns="0" rIns="0" rtlCol="0">
            <a:spAutoFit/>
          </a:bodyPr>
          <a:lstStyle/>
          <a:p>
            <a:r>
              <a:rPr lang="en-US" altLang="zh-TW" sz="900" dirty="0"/>
              <a:t>was founded by</a:t>
            </a:r>
            <a:endParaRPr lang="zh-TW" altLang="en-US" sz="900" dirty="0"/>
          </a:p>
        </p:txBody>
      </p:sp>
      <p:sp>
        <p:nvSpPr>
          <p:cNvPr id="29" name="文字方塊 28">
            <a:extLst>
              <a:ext uri="{FF2B5EF4-FFF2-40B4-BE49-F238E27FC236}">
                <a16:creationId xmlns:a16="http://schemas.microsoft.com/office/drawing/2014/main" id="{8013F8FC-4BA9-465D-90F0-41F230D612B9}"/>
              </a:ext>
            </a:extLst>
          </p:cNvPr>
          <p:cNvSpPr txBox="1"/>
          <p:nvPr/>
        </p:nvSpPr>
        <p:spPr>
          <a:xfrm>
            <a:off x="3100759" y="5330190"/>
            <a:ext cx="933329" cy="230832"/>
          </a:xfrm>
          <a:prstGeom prst="rect">
            <a:avLst/>
          </a:prstGeom>
          <a:noFill/>
        </p:spPr>
        <p:txBody>
          <a:bodyPr wrap="square" lIns="0" rIns="0" rtlCol="0">
            <a:spAutoFit/>
          </a:bodyPr>
          <a:lstStyle/>
          <a:p>
            <a:r>
              <a:rPr lang="en-US" altLang="zh-TW" sz="900" dirty="0"/>
              <a:t>was established by </a:t>
            </a:r>
            <a:endParaRPr lang="zh-TW" altLang="en-US" sz="900" dirty="0"/>
          </a:p>
        </p:txBody>
      </p:sp>
      <p:sp>
        <p:nvSpPr>
          <p:cNvPr id="33" name="文字方塊 32">
            <a:extLst>
              <a:ext uri="{FF2B5EF4-FFF2-40B4-BE49-F238E27FC236}">
                <a16:creationId xmlns:a16="http://schemas.microsoft.com/office/drawing/2014/main" id="{5DC636A4-F20A-4341-865E-639936325DD0}"/>
              </a:ext>
            </a:extLst>
          </p:cNvPr>
          <p:cNvSpPr txBox="1"/>
          <p:nvPr/>
        </p:nvSpPr>
        <p:spPr>
          <a:xfrm>
            <a:off x="4563231" y="4644346"/>
            <a:ext cx="756000" cy="230832"/>
          </a:xfrm>
          <a:prstGeom prst="rect">
            <a:avLst/>
          </a:prstGeom>
          <a:noFill/>
        </p:spPr>
        <p:txBody>
          <a:bodyPr wrap="square" lIns="0" rIns="0" rtlCol="0">
            <a:spAutoFit/>
          </a:bodyPr>
          <a:lstStyle/>
          <a:p>
            <a:r>
              <a:rPr lang="en-US" altLang="zh-TW" sz="900" dirty="0"/>
              <a:t>was founded by</a:t>
            </a:r>
            <a:endParaRPr lang="zh-TW" altLang="en-US" sz="900" dirty="0"/>
          </a:p>
        </p:txBody>
      </p:sp>
      <p:sp>
        <p:nvSpPr>
          <p:cNvPr id="35" name="文字方塊 34">
            <a:extLst>
              <a:ext uri="{FF2B5EF4-FFF2-40B4-BE49-F238E27FC236}">
                <a16:creationId xmlns:a16="http://schemas.microsoft.com/office/drawing/2014/main" id="{E0345504-71F8-4837-9247-C18B440E923E}"/>
              </a:ext>
            </a:extLst>
          </p:cNvPr>
          <p:cNvSpPr txBox="1"/>
          <p:nvPr/>
        </p:nvSpPr>
        <p:spPr>
          <a:xfrm>
            <a:off x="5561332" y="5233812"/>
            <a:ext cx="933329" cy="230832"/>
          </a:xfrm>
          <a:prstGeom prst="rect">
            <a:avLst/>
          </a:prstGeom>
          <a:noFill/>
        </p:spPr>
        <p:txBody>
          <a:bodyPr wrap="square" lIns="0" rIns="0" rtlCol="0">
            <a:spAutoFit/>
          </a:bodyPr>
          <a:lstStyle/>
          <a:p>
            <a:r>
              <a:rPr lang="en-US" altLang="zh-TW" sz="900" dirty="0"/>
              <a:t>was established by </a:t>
            </a:r>
            <a:endParaRPr lang="zh-TW" altLang="en-US" sz="900" dirty="0"/>
          </a:p>
        </p:txBody>
      </p:sp>
      <mc:AlternateContent xmlns:mc="http://schemas.openxmlformats.org/markup-compatibility/2006" xmlns:a14="http://schemas.microsoft.com/office/drawing/2010/main">
        <mc:Choice Requires="a14">
          <p:sp>
            <p:nvSpPr>
              <p:cNvPr id="36" name="內容版面配置區 3">
                <a:extLst>
                  <a:ext uri="{FF2B5EF4-FFF2-40B4-BE49-F238E27FC236}">
                    <a16:creationId xmlns:a16="http://schemas.microsoft.com/office/drawing/2014/main" id="{84713674-8F0C-4084-ACD6-6E738B1D5A28}"/>
                  </a:ext>
                </a:extLst>
              </p:cNvPr>
              <p:cNvSpPr txBox="1">
                <a:spLocks/>
              </p:cNvSpPr>
              <p:nvPr/>
            </p:nvSpPr>
            <p:spPr>
              <a:xfrm>
                <a:off x="422568" y="1682730"/>
                <a:ext cx="1422639" cy="559478"/>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720000" lvl="1" indent="-180000">
                  <a:buFont typeface="Arial" panose="020B0604020202020204" pitchFamily="34" charset="0"/>
                  <a:buChar char="•"/>
                </a:pPr>
                <a14:m>
                  <m:oMath xmlns:m="http://schemas.openxmlformats.org/officeDocument/2006/math">
                    <m:r>
                      <a:rPr lang="en-US" altLang="zh-TW" sz="1800" b="0" i="1" smtClean="0">
                        <a:solidFill>
                          <a:schemeClr val="tx1"/>
                        </a:solidFill>
                        <a:latin typeface="Cambria Math" panose="02040503050406030204" pitchFamily="18" charset="0"/>
                      </a:rPr>
                      <m:t> </m:t>
                    </m:r>
                  </m:oMath>
                </a14:m>
                <a:endParaRPr lang="en-US" altLang="zh-TW" sz="1800" dirty="0">
                  <a:solidFill>
                    <a:schemeClr val="tx1"/>
                  </a:solidFill>
                </a:endParaRPr>
              </a:p>
              <a:p>
                <a:pPr marL="0" lvl="1" indent="-180000">
                  <a:buFont typeface="Arial" panose="020B0604020202020204" pitchFamily="34" charset="0"/>
                  <a:buChar char="•"/>
                </a:pPr>
                <a:endParaRPr lang="en-US" altLang="zh-TW" sz="1800" dirty="0">
                  <a:solidFill>
                    <a:srgbClr val="FF0000"/>
                  </a:solidFill>
                </a:endParaRPr>
              </a:p>
              <a:p>
                <a:endParaRPr lang="zh-TW" altLang="en-US" dirty="0"/>
              </a:p>
            </p:txBody>
          </p:sp>
        </mc:Choice>
        <mc:Fallback xmlns="">
          <p:sp>
            <p:nvSpPr>
              <p:cNvPr id="36" name="內容版面配置區 3">
                <a:extLst>
                  <a:ext uri="{FF2B5EF4-FFF2-40B4-BE49-F238E27FC236}">
                    <a16:creationId xmlns:a16="http://schemas.microsoft.com/office/drawing/2014/main" id="{84713674-8F0C-4084-ACD6-6E738B1D5A28}"/>
                  </a:ext>
                </a:extLst>
              </p:cNvPr>
              <p:cNvSpPr txBox="1">
                <a:spLocks noRot="1" noChangeAspect="1" noMove="1" noResize="1" noEditPoints="1" noAdjustHandles="1" noChangeArrowheads="1" noChangeShapeType="1" noTextEdit="1"/>
              </p:cNvSpPr>
              <p:nvPr/>
            </p:nvSpPr>
            <p:spPr>
              <a:xfrm>
                <a:off x="422568" y="1682730"/>
                <a:ext cx="1422639" cy="559478"/>
              </a:xfrm>
              <a:prstGeom prst="rect">
                <a:avLst/>
              </a:prstGeom>
              <a:blipFill>
                <a:blip r:embed="rId14"/>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49633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Outline</a:t>
            </a:r>
            <a:endParaRPr lang="zh-TW" altLang="en-US" dirty="0"/>
          </a:p>
        </p:txBody>
      </p:sp>
      <p:sp>
        <p:nvSpPr>
          <p:cNvPr id="3" name="內容版面配置區 2"/>
          <p:cNvSpPr>
            <a:spLocks noGrp="1"/>
          </p:cNvSpPr>
          <p:nvPr>
            <p:ph sz="quarter" idx="1"/>
          </p:nvPr>
        </p:nvSpPr>
        <p:spPr/>
        <p:txBody>
          <a:bodyPr>
            <a:normAutofit/>
          </a:bodyPr>
          <a:lstStyle/>
          <a:p>
            <a:pPr marL="274320" lvl="1">
              <a:spcBef>
                <a:spcPts val="600"/>
              </a:spcBef>
              <a:buClr>
                <a:schemeClr val="accent6">
                  <a:lumMod val="75000"/>
                </a:schemeClr>
              </a:buClr>
              <a:buFont typeface="Wingdings" panose="05000000000000000000" pitchFamily="2" charset="2"/>
              <a:buChar char="p"/>
              <a:defRPr/>
            </a:pPr>
            <a:r>
              <a:rPr lang="en-US" altLang="zh-TW" sz="2200" dirty="0"/>
              <a:t>Concept</a:t>
            </a:r>
          </a:p>
          <a:p>
            <a:pPr marL="274320" lvl="1">
              <a:spcBef>
                <a:spcPts val="600"/>
              </a:spcBef>
              <a:buClr>
                <a:schemeClr val="accent6">
                  <a:lumMod val="75000"/>
                </a:schemeClr>
              </a:buClr>
              <a:buFont typeface="Wingdings" panose="05000000000000000000" pitchFamily="2" charset="2"/>
              <a:buChar char="p"/>
              <a:defRPr/>
            </a:pPr>
            <a:r>
              <a:rPr lang="en-US" altLang="zh-TW" sz="2200" dirty="0"/>
              <a:t>Scenario</a:t>
            </a:r>
          </a:p>
          <a:p>
            <a:pPr marL="274320" lvl="1">
              <a:spcBef>
                <a:spcPts val="600"/>
              </a:spcBef>
              <a:buClr>
                <a:schemeClr val="accent6">
                  <a:lumMod val="75000"/>
                </a:schemeClr>
              </a:buClr>
              <a:buFont typeface="Wingdings" panose="05000000000000000000" pitchFamily="2" charset="2"/>
              <a:buChar char="p"/>
              <a:defRPr/>
            </a:pPr>
            <a:r>
              <a:rPr lang="en-US" altLang="zh-TW" sz="2200" dirty="0"/>
              <a:t>The Goal of this Paper</a:t>
            </a:r>
          </a:p>
          <a:p>
            <a:pPr marL="274320" lvl="1">
              <a:spcBef>
                <a:spcPts val="600"/>
              </a:spcBef>
              <a:buClr>
                <a:schemeClr val="accent6">
                  <a:lumMod val="75000"/>
                </a:schemeClr>
              </a:buClr>
              <a:buFont typeface="Wingdings" panose="05000000000000000000" pitchFamily="2" charset="2"/>
              <a:buChar char="p"/>
              <a:defRPr/>
            </a:pPr>
            <a:r>
              <a:rPr lang="en-US" altLang="zh-TW" sz="2200" dirty="0"/>
              <a:t>Problem Definition</a:t>
            </a:r>
          </a:p>
          <a:p>
            <a:pPr marL="274320" lvl="1">
              <a:spcBef>
                <a:spcPts val="600"/>
              </a:spcBef>
              <a:buClr>
                <a:schemeClr val="accent6">
                  <a:lumMod val="75000"/>
                </a:schemeClr>
              </a:buClr>
              <a:buFont typeface="Wingdings" panose="05000000000000000000" pitchFamily="2" charset="2"/>
              <a:buChar char="p"/>
              <a:defRPr/>
            </a:pPr>
            <a:r>
              <a:rPr lang="en-US" altLang="zh-TW" sz="2200" dirty="0"/>
              <a:t>Method: NERO Framework</a:t>
            </a:r>
            <a:endParaRPr lang="zh-TW" altLang="en-US" sz="2200" dirty="0"/>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Overview of the NERO Framework</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Labeling rule generation</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Soft rule matcher (SRM)</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Relation classifier (RC)</a:t>
            </a:r>
          </a:p>
          <a:p>
            <a:pPr marL="617220" lvl="1" indent="-342900">
              <a:buClr>
                <a:srgbClr val="002060"/>
              </a:buClr>
              <a:buFont typeface="+mj-lt"/>
              <a:buAutoNum type="arabicPeriod"/>
              <a:defRPr/>
            </a:pPr>
            <a:r>
              <a:rPr lang="en-US" altLang="zh-CN" sz="1800" b="1" dirty="0">
                <a:solidFill>
                  <a:srgbClr val="002060"/>
                </a:solidFill>
                <a:latin typeface="Times New Roman" pitchFamily="18" charset="0"/>
                <a:ea typeface="標楷體" pitchFamily="65" charset="-120"/>
                <a:cs typeface="Times New Roman" pitchFamily="18" charset="0"/>
              </a:rPr>
              <a:t>Joint</a:t>
            </a:r>
            <a:r>
              <a:rPr lang="zh-CN" altLang="en-US" sz="1800" b="1" dirty="0">
                <a:solidFill>
                  <a:srgbClr val="002060"/>
                </a:solidFill>
                <a:latin typeface="Times New Roman" pitchFamily="18" charset="0"/>
                <a:ea typeface="標楷體" pitchFamily="65" charset="-120"/>
                <a:cs typeface="Times New Roman" pitchFamily="18" charset="0"/>
              </a:rPr>
              <a:t> </a:t>
            </a:r>
            <a:r>
              <a:rPr lang="en-US" altLang="zh-CN" sz="1800" b="1" dirty="0">
                <a:solidFill>
                  <a:srgbClr val="002060"/>
                </a:solidFill>
                <a:latin typeface="Times New Roman" pitchFamily="18" charset="0"/>
                <a:ea typeface="標楷體" pitchFamily="65" charset="-120"/>
                <a:cs typeface="Times New Roman" pitchFamily="18" charset="0"/>
              </a:rPr>
              <a:t>parameter</a:t>
            </a:r>
            <a:r>
              <a:rPr lang="zh-CN" altLang="en-US" sz="1800" b="1" dirty="0">
                <a:solidFill>
                  <a:srgbClr val="002060"/>
                </a:solidFill>
                <a:latin typeface="Times New Roman" pitchFamily="18" charset="0"/>
                <a:ea typeface="標楷體" pitchFamily="65" charset="-120"/>
                <a:cs typeface="Times New Roman" pitchFamily="18" charset="0"/>
              </a:rPr>
              <a:t> </a:t>
            </a:r>
            <a:r>
              <a:rPr lang="en-US" altLang="zh-CN" sz="1800" b="1" dirty="0">
                <a:solidFill>
                  <a:srgbClr val="002060"/>
                </a:solidFill>
                <a:latin typeface="Times New Roman" pitchFamily="18" charset="0"/>
                <a:ea typeface="標楷體" pitchFamily="65" charset="-120"/>
                <a:cs typeface="Times New Roman" pitchFamily="18" charset="0"/>
              </a:rPr>
              <a:t>learning</a:t>
            </a:r>
            <a:endParaRPr lang="en-US" altLang="zh-TW" sz="1800" b="1" dirty="0">
              <a:solidFill>
                <a:srgbClr val="002060"/>
              </a:solidFill>
              <a:latin typeface="Times New Roman" pitchFamily="18" charset="0"/>
              <a:ea typeface="標楷體" pitchFamily="65" charset="-120"/>
              <a:cs typeface="Times New Roman" pitchFamily="18" charset="0"/>
            </a:endParaRPr>
          </a:p>
          <a:p>
            <a:pPr marL="274320" lvl="1">
              <a:spcBef>
                <a:spcPts val="600"/>
              </a:spcBef>
              <a:buClr>
                <a:schemeClr val="accent6">
                  <a:lumMod val="75000"/>
                </a:schemeClr>
              </a:buClr>
              <a:buFont typeface="Wingdings" panose="05000000000000000000" pitchFamily="2" charset="2"/>
              <a:buChar char="p"/>
            </a:pPr>
            <a:r>
              <a:rPr lang="en-US" altLang="zh-TW" sz="2200" dirty="0"/>
              <a:t>Experiments</a:t>
            </a:r>
          </a:p>
          <a:p>
            <a:pPr marL="274320" lvl="1">
              <a:spcBef>
                <a:spcPts val="600"/>
              </a:spcBef>
              <a:buClr>
                <a:schemeClr val="accent6">
                  <a:lumMod val="75000"/>
                </a:schemeClr>
              </a:buClr>
              <a:buFont typeface="Wingdings" panose="05000000000000000000" pitchFamily="2" charset="2"/>
              <a:buChar char="p"/>
            </a:pPr>
            <a:r>
              <a:rPr lang="en-US" altLang="zh-TW" sz="2200" dirty="0"/>
              <a:t>Conclusion and Future Work</a:t>
            </a:r>
          </a:p>
          <a:p>
            <a:pPr marL="274320" lvl="1">
              <a:spcBef>
                <a:spcPts val="600"/>
              </a:spcBef>
              <a:buClr>
                <a:schemeClr val="accent6">
                  <a:lumMod val="75000"/>
                </a:schemeClr>
              </a:buClr>
              <a:buFont typeface="Wingdings" panose="05000000000000000000" pitchFamily="2" charset="2"/>
              <a:buChar char="p"/>
            </a:pPr>
            <a:endParaRPr lang="en-US" altLang="zh-TW" sz="1400" dirty="0">
              <a:solidFill>
                <a:srgbClr val="002060"/>
              </a:solidFill>
              <a:latin typeface="Times New Roman" pitchFamily="18" charset="0"/>
              <a:ea typeface="標楷體" pitchFamily="65" charset="-120"/>
              <a:cs typeface="Times New Roman" pitchFamily="18" charset="0"/>
            </a:endParaRPr>
          </a:p>
          <a:p>
            <a:pPr marL="274320" lvl="1">
              <a:spcBef>
                <a:spcPts val="600"/>
              </a:spcBef>
              <a:buClr>
                <a:schemeClr val="accent1"/>
              </a:buClr>
              <a:buNone/>
            </a:pPr>
            <a:endParaRPr lang="en-US" altLang="zh-TW" sz="2000" b="1" dirty="0"/>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pPr/>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C44D32B-6D06-4269-A027-CD1029AD8BAE}"/>
              </a:ext>
            </a:extLst>
          </p:cNvPr>
          <p:cNvSpPr>
            <a:spLocks noGrp="1"/>
          </p:cNvSpPr>
          <p:nvPr>
            <p:ph type="title"/>
          </p:nvPr>
        </p:nvSpPr>
        <p:spPr>
          <a:xfrm>
            <a:off x="457200" y="-171400"/>
            <a:ext cx="8229600" cy="1314400"/>
          </a:xfrm>
        </p:spPr>
        <p:txBody>
          <a:bodyPr>
            <a:normAutofit/>
          </a:bodyPr>
          <a:lstStyle/>
          <a:p>
            <a:r>
              <a:rPr lang="en-US" altLang="zh-CN" dirty="0"/>
              <a:t>Joint</a:t>
            </a:r>
            <a:r>
              <a:rPr lang="zh-CN" altLang="en-US" dirty="0"/>
              <a:t> </a:t>
            </a:r>
            <a:r>
              <a:rPr lang="en-US" altLang="zh-CN" dirty="0"/>
              <a:t>Parameter</a:t>
            </a:r>
            <a:r>
              <a:rPr lang="zh-CN" altLang="en-US" dirty="0"/>
              <a:t> </a:t>
            </a:r>
            <a:r>
              <a:rPr lang="en-US" altLang="zh-CN" dirty="0"/>
              <a:t>Learning:</a:t>
            </a:r>
            <a:br>
              <a:rPr lang="en-US" altLang="zh-CN" dirty="0"/>
            </a:br>
            <a:r>
              <a:rPr lang="en-US" altLang="zh-TW" b="1" dirty="0">
                <a:solidFill>
                  <a:srgbClr val="FF0000"/>
                </a:solidFill>
              </a:rPr>
              <a:t>Relation Classifier</a:t>
            </a:r>
            <a:r>
              <a:rPr lang="en-US" altLang="zh-CN" b="1" dirty="0">
                <a:solidFill>
                  <a:srgbClr val="FF0000"/>
                </a:solidFill>
              </a:rPr>
              <a:t> </a:t>
            </a:r>
            <a:r>
              <a:rPr lang="en-US" altLang="zh-CN" dirty="0"/>
              <a:t>+ </a:t>
            </a:r>
            <a:r>
              <a:rPr lang="en-US" altLang="zh-CN" b="1" dirty="0">
                <a:solidFill>
                  <a:srgbClr val="FF0000"/>
                </a:solidFill>
              </a:rPr>
              <a:t>Soft</a:t>
            </a:r>
            <a:r>
              <a:rPr lang="zh-CN" altLang="en-US" b="1" dirty="0">
                <a:solidFill>
                  <a:srgbClr val="FF0000"/>
                </a:solidFill>
              </a:rPr>
              <a:t> </a:t>
            </a:r>
            <a:r>
              <a:rPr lang="en-US" altLang="zh-CN" b="1" dirty="0">
                <a:solidFill>
                  <a:srgbClr val="FF0000"/>
                </a:solidFill>
              </a:rPr>
              <a:t>Rule</a:t>
            </a:r>
            <a:r>
              <a:rPr lang="zh-CN" altLang="en-US" b="1" dirty="0">
                <a:solidFill>
                  <a:srgbClr val="FF0000"/>
                </a:solidFill>
              </a:rPr>
              <a:t> </a:t>
            </a:r>
            <a:r>
              <a:rPr lang="en-US" altLang="zh-CN" b="1" dirty="0">
                <a:solidFill>
                  <a:srgbClr val="FF0000"/>
                </a:solidFill>
              </a:rPr>
              <a:t>Matcher</a:t>
            </a:r>
            <a:endParaRPr lang="zh-TW" altLang="en-US" dirty="0"/>
          </a:p>
        </p:txBody>
      </p:sp>
      <p:sp>
        <p:nvSpPr>
          <p:cNvPr id="3" name="投影片編號版面配置區 2">
            <a:extLst>
              <a:ext uri="{FF2B5EF4-FFF2-40B4-BE49-F238E27FC236}">
                <a16:creationId xmlns:a16="http://schemas.microsoft.com/office/drawing/2014/main" id="{2DB25ACD-C018-4C1C-88B9-7C4BE5AA8CD9}"/>
              </a:ext>
            </a:extLst>
          </p:cNvPr>
          <p:cNvSpPr>
            <a:spLocks noGrp="1"/>
          </p:cNvSpPr>
          <p:nvPr>
            <p:ph type="sldNum" sz="quarter" idx="12"/>
          </p:nvPr>
        </p:nvSpPr>
        <p:spPr/>
        <p:txBody>
          <a:bodyPr/>
          <a:lstStyle/>
          <a:p>
            <a:fld id="{73DA0BB7-265A-403C-9275-D587AB510EDC}" type="slidenum">
              <a:rPr lang="zh-TW" altLang="en-US" smtClean="0"/>
              <a:pPr/>
              <a:t>20</a:t>
            </a:fld>
            <a:endParaRPr lang="zh-TW" altLang="en-US"/>
          </a:p>
        </p:txBody>
      </p:sp>
      <p:sp>
        <p:nvSpPr>
          <p:cNvPr id="4" name="內容版面配置區 3">
            <a:extLst>
              <a:ext uri="{FF2B5EF4-FFF2-40B4-BE49-F238E27FC236}">
                <a16:creationId xmlns:a16="http://schemas.microsoft.com/office/drawing/2014/main" id="{E5693E9B-EB04-4A91-B3ED-DAC5EF83FCF6}"/>
              </a:ext>
            </a:extLst>
          </p:cNvPr>
          <p:cNvSpPr>
            <a:spLocks noGrp="1"/>
          </p:cNvSpPr>
          <p:nvPr>
            <p:ph sz="quarter" idx="1"/>
          </p:nvPr>
        </p:nvSpPr>
        <p:spPr/>
        <p:txBody>
          <a:bodyPr/>
          <a:lstStyle/>
          <a:p>
            <a:endParaRPr lang="zh-TW" altLang="en-US" dirty="0"/>
          </a:p>
        </p:txBody>
      </p:sp>
      <mc:AlternateContent xmlns:mc="http://schemas.openxmlformats.org/markup-compatibility/2006" xmlns:a14="http://schemas.microsoft.com/office/drawing/2010/main">
        <mc:Choice Requires="a14">
          <p:sp>
            <p:nvSpPr>
              <p:cNvPr id="100" name="TextBox 63">
                <a:extLst>
                  <a:ext uri="{FF2B5EF4-FFF2-40B4-BE49-F238E27FC236}">
                    <a16:creationId xmlns:a16="http://schemas.microsoft.com/office/drawing/2014/main" id="{C5D4A377-CA2F-4BA5-BDBA-D15621E920CE}"/>
                  </a:ext>
                </a:extLst>
              </p:cNvPr>
              <p:cNvSpPr txBox="1"/>
              <p:nvPr/>
            </p:nvSpPr>
            <p:spPr>
              <a:xfrm>
                <a:off x="207816" y="2149708"/>
                <a:ext cx="8748000" cy="369332"/>
              </a:xfrm>
              <a:prstGeom prst="rect">
                <a:avLst/>
              </a:prstGeom>
              <a:solidFill>
                <a:srgbClr val="FCE6D8"/>
              </a:solidFill>
            </p:spPr>
            <p:txBody>
              <a:bodyPr wrap="square" rtlCol="0">
                <a:spAutoFit/>
              </a:bodyPr>
              <a:lstStyle/>
              <a:p>
                <a14:m>
                  <m:oMath xmlns:m="http://schemas.openxmlformats.org/officeDocument/2006/math">
                    <m:r>
                      <a:rPr lang="en-US" i="1" smtClean="0">
                        <a:solidFill>
                          <a:prstClr val="black"/>
                        </a:solidFill>
                        <a:latin typeface="Cambria Math" panose="02040503050406030204" pitchFamily="18" charset="0"/>
                      </a:rPr>
                      <m:t>𝐿</m:t>
                    </m:r>
                    <m:d>
                      <m:dPr>
                        <m:ctrlPr>
                          <a:rPr lang="en-US" b="0" i="1" smtClean="0">
                            <a:solidFill>
                              <a:prstClr val="black"/>
                            </a:solidFill>
                            <a:latin typeface="Cambria Math" panose="02040503050406030204" pitchFamily="18" charset="0"/>
                          </a:rPr>
                        </m:ctrlPr>
                      </m:dPr>
                      <m:e>
                        <m:sSub>
                          <m:sSubPr>
                            <m:ctrlPr>
                              <a:rPr lang="en-US" altLang="zh-TW" b="0" i="1" smtClean="0">
                                <a:solidFill>
                                  <a:prstClr val="black"/>
                                </a:solidFill>
                                <a:latin typeface="Cambria Math" panose="02040503050406030204" pitchFamily="18" charset="0"/>
                              </a:rPr>
                            </m:ctrlPr>
                          </m:sSubPr>
                          <m:e>
                            <m:r>
                              <a:rPr lang="zh-TW" altLang="en-US" b="0" i="1" smtClean="0">
                                <a:solidFill>
                                  <a:prstClr val="black"/>
                                </a:solidFill>
                                <a:latin typeface="Cambria Math" panose="02040503050406030204" pitchFamily="18" charset="0"/>
                              </a:rPr>
                              <m:t>𝜃</m:t>
                            </m:r>
                          </m:e>
                          <m:sub>
                            <m:r>
                              <a:rPr lang="en-US" altLang="zh-TW" b="0" i="1" smtClean="0">
                                <a:solidFill>
                                  <a:prstClr val="black"/>
                                </a:solidFill>
                                <a:latin typeface="Cambria Math" panose="02040503050406030204" pitchFamily="18" charset="0"/>
                              </a:rPr>
                              <m:t>𝑅𝐶</m:t>
                            </m:r>
                          </m:sub>
                        </m:sSub>
                        <m:r>
                          <a:rPr lang="en-US" altLang="zh-TW" b="0" i="1" smtClean="0">
                            <a:solidFill>
                              <a:prstClr val="black"/>
                            </a:solidFill>
                            <a:latin typeface="Cambria Math" panose="02040503050406030204" pitchFamily="18" charset="0"/>
                          </a:rPr>
                          <m:t>, </m:t>
                        </m:r>
                        <m:sSub>
                          <m:sSubPr>
                            <m:ctrlPr>
                              <a:rPr lang="en-US" altLang="zh-TW" i="1">
                                <a:solidFill>
                                  <a:prstClr val="black"/>
                                </a:solidFill>
                                <a:latin typeface="Cambria Math" panose="02040503050406030204" pitchFamily="18" charset="0"/>
                              </a:rPr>
                            </m:ctrlPr>
                          </m:sSubPr>
                          <m:e>
                            <m:r>
                              <a:rPr lang="zh-TW" altLang="en-US" i="1">
                                <a:solidFill>
                                  <a:prstClr val="black"/>
                                </a:solidFill>
                                <a:latin typeface="Cambria Math" panose="02040503050406030204" pitchFamily="18" charset="0"/>
                              </a:rPr>
                              <m:t>𝜃</m:t>
                            </m:r>
                          </m:e>
                          <m:sub>
                            <m:r>
                              <a:rPr lang="en-US" altLang="zh-TW" b="0" i="1" smtClean="0">
                                <a:solidFill>
                                  <a:prstClr val="black"/>
                                </a:solidFill>
                                <a:latin typeface="Cambria Math" panose="02040503050406030204" pitchFamily="18" charset="0"/>
                              </a:rPr>
                              <m:t>𝑆𝑅𝑀</m:t>
                            </m:r>
                          </m:sub>
                        </m:sSub>
                      </m:e>
                    </m:d>
                    <m:r>
                      <a:rPr lang="en-US" i="1" smtClean="0">
                        <a:solidFill>
                          <a:prstClr val="black"/>
                        </a:solidFill>
                        <a:latin typeface="Cambria Math" panose="02040503050406030204" pitchFamily="18" charset="0"/>
                      </a:rPr>
                      <m:t>=</m:t>
                    </m:r>
                    <m:sSub>
                      <m:sSubPr>
                        <m:ctrlPr>
                          <a:rPr lang="en-US" i="1" smtClean="0">
                            <a:solidFill>
                              <a:srgbClr val="00B050"/>
                            </a:solidFill>
                            <a:latin typeface="Cambria Math" panose="02040503050406030204" pitchFamily="18" charset="0"/>
                          </a:rPr>
                        </m:ctrlPr>
                      </m:sSubPr>
                      <m:e>
                        <m:r>
                          <a:rPr lang="en-US" i="1" smtClean="0">
                            <a:solidFill>
                              <a:srgbClr val="00B050"/>
                            </a:solidFill>
                            <a:latin typeface="Cambria Math" panose="02040503050406030204" pitchFamily="18" charset="0"/>
                          </a:rPr>
                          <m:t>𝐿</m:t>
                        </m:r>
                      </m:e>
                      <m:sub>
                        <m:r>
                          <a:rPr lang="en-US" i="1" smtClean="0">
                            <a:solidFill>
                              <a:srgbClr val="00B050"/>
                            </a:solidFill>
                            <a:latin typeface="Cambria Math" panose="02040503050406030204" pitchFamily="18" charset="0"/>
                          </a:rPr>
                          <m:t>𝑚𝑎𝑡𝑐h𝑒𝑑</m:t>
                        </m:r>
                      </m:sub>
                    </m:sSub>
                    <m:d>
                      <m:dPr>
                        <m:ctrlPr>
                          <a:rPr lang="en-US" altLang="zh-TW" i="1" smtClean="0">
                            <a:solidFill>
                              <a:srgbClr val="00B050"/>
                            </a:solidFill>
                            <a:latin typeface="Cambria Math" panose="02040503050406030204" pitchFamily="18" charset="0"/>
                          </a:rPr>
                        </m:ctrlPr>
                      </m:dPr>
                      <m:e>
                        <m:sSub>
                          <m:sSubPr>
                            <m:ctrlPr>
                              <a:rPr lang="en-US" altLang="zh-TW" i="1">
                                <a:solidFill>
                                  <a:srgbClr val="00B050"/>
                                </a:solidFill>
                                <a:latin typeface="Cambria Math" panose="02040503050406030204" pitchFamily="18" charset="0"/>
                              </a:rPr>
                            </m:ctrlPr>
                          </m:sSubPr>
                          <m:e>
                            <m:r>
                              <a:rPr lang="zh-TW" altLang="en-US" i="1">
                                <a:solidFill>
                                  <a:srgbClr val="00B050"/>
                                </a:solidFill>
                                <a:latin typeface="Cambria Math" panose="02040503050406030204" pitchFamily="18" charset="0"/>
                              </a:rPr>
                              <m:t>𝜃</m:t>
                            </m:r>
                          </m:e>
                          <m:sub>
                            <m:r>
                              <a:rPr lang="en-US" altLang="zh-TW" i="1">
                                <a:solidFill>
                                  <a:srgbClr val="00B050"/>
                                </a:solidFill>
                                <a:latin typeface="Cambria Math" panose="02040503050406030204" pitchFamily="18" charset="0"/>
                              </a:rPr>
                              <m:t>𝑅𝐶</m:t>
                            </m:r>
                          </m:sub>
                        </m:sSub>
                      </m:e>
                    </m:d>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𝛼</m:t>
                    </m:r>
                    <m:r>
                      <a:rPr lang="en-US" i="1" smtClean="0">
                        <a:solidFill>
                          <a:prstClr val="black"/>
                        </a:solidFill>
                        <a:latin typeface="Cambria Math" panose="02040503050406030204" pitchFamily="18" charset="0"/>
                      </a:rPr>
                      <m:t>⋅</m:t>
                    </m:r>
                    <m:sSub>
                      <m:sSubPr>
                        <m:ctrlPr>
                          <a:rPr lang="en-US" altLang="zh-TW" i="1">
                            <a:solidFill>
                              <a:srgbClr val="0070C0"/>
                            </a:solidFill>
                            <a:latin typeface="Cambria Math" panose="02040503050406030204" pitchFamily="18" charset="0"/>
                          </a:rPr>
                        </m:ctrlPr>
                      </m:sSubPr>
                      <m:e>
                        <m:r>
                          <a:rPr lang="en-US" altLang="zh-TW" i="1">
                            <a:solidFill>
                              <a:srgbClr val="0070C0"/>
                            </a:solidFill>
                            <a:latin typeface="Cambria Math" panose="02040503050406030204" pitchFamily="18" charset="0"/>
                          </a:rPr>
                          <m:t>𝐿</m:t>
                        </m:r>
                      </m:e>
                      <m:sub>
                        <m:r>
                          <a:rPr lang="en-US" altLang="zh-TW" i="1">
                            <a:solidFill>
                              <a:srgbClr val="0070C0"/>
                            </a:solidFill>
                            <a:latin typeface="Cambria Math" panose="02040503050406030204" pitchFamily="18" charset="0"/>
                          </a:rPr>
                          <m:t>𝑟𝑢𝑙𝑒𝑠</m:t>
                        </m:r>
                      </m:sub>
                    </m:sSub>
                    <m:d>
                      <m:dPr>
                        <m:ctrlPr>
                          <a:rPr lang="en-US" altLang="zh-TW" i="1">
                            <a:solidFill>
                              <a:srgbClr val="0070C0"/>
                            </a:solidFill>
                            <a:latin typeface="Cambria Math" panose="02040503050406030204" pitchFamily="18" charset="0"/>
                          </a:rPr>
                        </m:ctrlPr>
                      </m:dPr>
                      <m:e>
                        <m:sSub>
                          <m:sSubPr>
                            <m:ctrlPr>
                              <a:rPr lang="en-US" altLang="zh-TW" i="1">
                                <a:solidFill>
                                  <a:srgbClr val="0070C0"/>
                                </a:solidFill>
                                <a:latin typeface="Cambria Math" panose="02040503050406030204" pitchFamily="18" charset="0"/>
                              </a:rPr>
                            </m:ctrlPr>
                          </m:sSubPr>
                          <m:e>
                            <m:r>
                              <a:rPr lang="zh-TW" altLang="en-US" i="1">
                                <a:solidFill>
                                  <a:srgbClr val="0070C0"/>
                                </a:solidFill>
                                <a:latin typeface="Cambria Math" panose="02040503050406030204" pitchFamily="18" charset="0"/>
                              </a:rPr>
                              <m:t>𝜃</m:t>
                            </m:r>
                          </m:e>
                          <m:sub>
                            <m:r>
                              <a:rPr lang="en-US" altLang="zh-TW" i="1">
                                <a:solidFill>
                                  <a:srgbClr val="0070C0"/>
                                </a:solidFill>
                                <a:latin typeface="Cambria Math" panose="02040503050406030204" pitchFamily="18" charset="0"/>
                              </a:rPr>
                              <m:t>𝑅𝐶</m:t>
                            </m:r>
                          </m:sub>
                        </m:sSub>
                      </m:e>
                    </m:d>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𝛽</m:t>
                    </m:r>
                    <m:r>
                      <a:rPr lang="en-US" i="1" smtClean="0">
                        <a:solidFill>
                          <a:prstClr val="black"/>
                        </a:solidFill>
                        <a:latin typeface="Cambria Math" panose="02040503050406030204" pitchFamily="18" charset="0"/>
                      </a:rPr>
                      <m:t>⋅</m:t>
                    </m:r>
                    <m:sSub>
                      <m:sSubPr>
                        <m:ctrlPr>
                          <a:rPr lang="en-US" altLang="zh-TW" i="1">
                            <a:solidFill>
                              <a:srgbClr val="0070C0"/>
                            </a:solidFill>
                            <a:latin typeface="Cambria Math" panose="02040503050406030204" pitchFamily="18" charset="0"/>
                          </a:rPr>
                        </m:ctrlPr>
                      </m:sSubPr>
                      <m:e>
                        <m:r>
                          <a:rPr lang="en-US" altLang="zh-TW" i="1">
                            <a:solidFill>
                              <a:srgbClr val="0070C0"/>
                            </a:solidFill>
                            <a:latin typeface="Cambria Math" panose="02040503050406030204" pitchFamily="18" charset="0"/>
                          </a:rPr>
                          <m:t>𝐿</m:t>
                        </m:r>
                      </m:e>
                      <m:sub>
                        <m:r>
                          <a:rPr lang="en-US" altLang="zh-TW" i="1">
                            <a:solidFill>
                              <a:srgbClr val="0070C0"/>
                            </a:solidFill>
                            <a:latin typeface="Cambria Math" panose="02040503050406030204" pitchFamily="18" charset="0"/>
                          </a:rPr>
                          <m:t>𝑐𝑙𝑢𝑠</m:t>
                        </m:r>
                      </m:sub>
                    </m:sSub>
                    <m:d>
                      <m:dPr>
                        <m:ctrlPr>
                          <a:rPr lang="en-US" altLang="zh-TW" i="1">
                            <a:solidFill>
                              <a:srgbClr val="0070C0"/>
                            </a:solidFill>
                            <a:latin typeface="Cambria Math" panose="02040503050406030204" pitchFamily="18" charset="0"/>
                          </a:rPr>
                        </m:ctrlPr>
                      </m:dPr>
                      <m:e>
                        <m:sSub>
                          <m:sSubPr>
                            <m:ctrlPr>
                              <a:rPr lang="en-US" altLang="zh-TW" i="1">
                                <a:solidFill>
                                  <a:srgbClr val="0070C0"/>
                                </a:solidFill>
                                <a:latin typeface="Cambria Math" panose="02040503050406030204" pitchFamily="18" charset="0"/>
                              </a:rPr>
                            </m:ctrlPr>
                          </m:sSubPr>
                          <m:e>
                            <m:r>
                              <a:rPr lang="zh-TW" altLang="en-US" i="1">
                                <a:solidFill>
                                  <a:srgbClr val="0070C0"/>
                                </a:solidFill>
                                <a:latin typeface="Cambria Math" panose="02040503050406030204" pitchFamily="18" charset="0"/>
                              </a:rPr>
                              <m:t>𝜃</m:t>
                            </m:r>
                          </m:e>
                          <m:sub>
                            <m:r>
                              <a:rPr lang="en-US" altLang="zh-TW" b="0" i="1" smtClean="0">
                                <a:solidFill>
                                  <a:srgbClr val="0070C0"/>
                                </a:solidFill>
                                <a:latin typeface="Cambria Math" panose="02040503050406030204" pitchFamily="18" charset="0"/>
                              </a:rPr>
                              <m:t>𝑆𝑅𝑀</m:t>
                            </m:r>
                          </m:sub>
                        </m:sSub>
                      </m:e>
                    </m:d>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𝛾</m:t>
                    </m:r>
                    <m:r>
                      <a:rPr lang="en-US" i="1" smtClean="0">
                        <a:solidFill>
                          <a:prstClr val="black"/>
                        </a:solidFill>
                        <a:latin typeface="Cambria Math" panose="02040503050406030204" pitchFamily="18" charset="0"/>
                      </a:rPr>
                      <m:t>⋅</m:t>
                    </m:r>
                    <m:sSub>
                      <m:sSubPr>
                        <m:ctrlPr>
                          <a:rPr lang="en-US" altLang="zh-TW" i="1">
                            <a:solidFill>
                              <a:srgbClr val="FF0000"/>
                            </a:solidFill>
                            <a:latin typeface="Cambria Math" panose="02040503050406030204" pitchFamily="18" charset="0"/>
                          </a:rPr>
                        </m:ctrlPr>
                      </m:sSubPr>
                      <m:e>
                        <m:r>
                          <a:rPr lang="en-US" altLang="zh-TW" i="1">
                            <a:solidFill>
                              <a:srgbClr val="FF0000"/>
                            </a:solidFill>
                            <a:latin typeface="Cambria Math" panose="02040503050406030204" pitchFamily="18" charset="0"/>
                          </a:rPr>
                          <m:t>𝐿</m:t>
                        </m:r>
                      </m:e>
                      <m:sub>
                        <m:r>
                          <a:rPr lang="en-US" altLang="zh-TW" i="1">
                            <a:solidFill>
                              <a:srgbClr val="FF0000"/>
                            </a:solidFill>
                            <a:latin typeface="Cambria Math" panose="02040503050406030204" pitchFamily="18" charset="0"/>
                          </a:rPr>
                          <m:t>𝑢𝑛𝑚𝑎𝑡𝑐h𝑒𝑑</m:t>
                        </m:r>
                      </m:sub>
                    </m:sSub>
                  </m:oMath>
                </a14:m>
                <a:r>
                  <a:rPr lang="en-US" altLang="zh-TW" dirty="0">
                    <a:solidFill>
                      <a:srgbClr val="FF0000"/>
                    </a:solidFill>
                  </a:rPr>
                  <a:t> </a:t>
                </a:r>
                <a14:m>
                  <m:oMath xmlns:m="http://schemas.openxmlformats.org/officeDocument/2006/math">
                    <m:d>
                      <m:dPr>
                        <m:ctrlPr>
                          <a:rPr lang="en-US" altLang="zh-TW" i="1">
                            <a:solidFill>
                              <a:srgbClr val="FF0000"/>
                            </a:solidFill>
                            <a:latin typeface="Cambria Math" panose="02040503050406030204" pitchFamily="18" charset="0"/>
                          </a:rPr>
                        </m:ctrlPr>
                      </m:dPr>
                      <m:e>
                        <m:sSub>
                          <m:sSubPr>
                            <m:ctrlPr>
                              <a:rPr lang="en-US" altLang="zh-TW" i="1">
                                <a:solidFill>
                                  <a:srgbClr val="FF0000"/>
                                </a:solidFill>
                                <a:latin typeface="Cambria Math" panose="02040503050406030204" pitchFamily="18" charset="0"/>
                              </a:rPr>
                            </m:ctrlPr>
                          </m:sSubPr>
                          <m:e>
                            <m:r>
                              <a:rPr lang="zh-TW" altLang="en-US" i="1">
                                <a:solidFill>
                                  <a:srgbClr val="FF0000"/>
                                </a:solidFill>
                                <a:latin typeface="Cambria Math" panose="02040503050406030204" pitchFamily="18" charset="0"/>
                              </a:rPr>
                              <m:t>𝜃</m:t>
                            </m:r>
                          </m:e>
                          <m:sub>
                            <m:r>
                              <a:rPr lang="en-US" altLang="zh-TW" i="1">
                                <a:solidFill>
                                  <a:srgbClr val="FF0000"/>
                                </a:solidFill>
                                <a:latin typeface="Cambria Math" panose="02040503050406030204" pitchFamily="18" charset="0"/>
                              </a:rPr>
                              <m:t>𝑅𝐶</m:t>
                            </m:r>
                          </m:sub>
                        </m:sSub>
                      </m:e>
                    </m:d>
                  </m:oMath>
                </a14:m>
                <a:endParaRPr lang="en-US" dirty="0">
                  <a:solidFill>
                    <a:srgbClr val="FF0000"/>
                  </a:solidFill>
                  <a:latin typeface="Calibri" panose="020F0502020204030204"/>
                </a:endParaRPr>
              </a:p>
            </p:txBody>
          </p:sp>
        </mc:Choice>
        <mc:Fallback xmlns="">
          <p:sp>
            <p:nvSpPr>
              <p:cNvPr id="100" name="TextBox 63">
                <a:extLst>
                  <a:ext uri="{FF2B5EF4-FFF2-40B4-BE49-F238E27FC236}">
                    <a16:creationId xmlns:a16="http://schemas.microsoft.com/office/drawing/2014/main" id="{C5D4A377-CA2F-4BA5-BDBA-D15621E920CE}"/>
                  </a:ext>
                </a:extLst>
              </p:cNvPr>
              <p:cNvSpPr txBox="1">
                <a:spLocks noRot="1" noChangeAspect="1" noMove="1" noResize="1" noEditPoints="1" noAdjustHandles="1" noChangeArrowheads="1" noChangeShapeType="1" noTextEdit="1"/>
              </p:cNvSpPr>
              <p:nvPr/>
            </p:nvSpPr>
            <p:spPr>
              <a:xfrm>
                <a:off x="207816" y="2149708"/>
                <a:ext cx="8748000" cy="369332"/>
              </a:xfrm>
              <a:prstGeom prst="rect">
                <a:avLst/>
              </a:prstGeom>
              <a:blipFill>
                <a:blip r:embed="rId3"/>
                <a:stretch>
                  <a:fillRect b="-13333"/>
                </a:stretch>
              </a:blipFill>
            </p:spPr>
            <p:txBody>
              <a:bodyPr/>
              <a:lstStyle/>
              <a:p>
                <a:r>
                  <a:rPr lang="zh-TW" altLang="en-US">
                    <a:noFill/>
                  </a:rPr>
                  <a:t> </a:t>
                </a:r>
              </a:p>
            </p:txBody>
          </p:sp>
        </mc:Fallback>
      </mc:AlternateContent>
      <p:grpSp>
        <p:nvGrpSpPr>
          <p:cNvPr id="49" name="Labeling Rules">
            <a:extLst>
              <a:ext uri="{FF2B5EF4-FFF2-40B4-BE49-F238E27FC236}">
                <a16:creationId xmlns:a16="http://schemas.microsoft.com/office/drawing/2014/main" id="{1F3703B9-68C6-4395-BC60-84566F6C8C2C}"/>
              </a:ext>
            </a:extLst>
          </p:cNvPr>
          <p:cNvGrpSpPr/>
          <p:nvPr/>
        </p:nvGrpSpPr>
        <p:grpSpPr>
          <a:xfrm>
            <a:off x="298806" y="3211659"/>
            <a:ext cx="2887520" cy="842188"/>
            <a:chOff x="379004" y="4262421"/>
            <a:chExt cx="3833223" cy="542350"/>
          </a:xfrm>
        </p:grpSpPr>
        <p:sp>
          <p:nvSpPr>
            <p:cNvPr id="50" name="Rectangle: Rounded Corners 9">
              <a:extLst>
                <a:ext uri="{FF2B5EF4-FFF2-40B4-BE49-F238E27FC236}">
                  <a16:creationId xmlns:a16="http://schemas.microsoft.com/office/drawing/2014/main" id="{5D47CC3C-01AD-4398-A1CA-DDB7C3FFC9E5}"/>
                </a:ext>
              </a:extLst>
            </p:cNvPr>
            <p:cNvSpPr/>
            <p:nvPr/>
          </p:nvSpPr>
          <p:spPr>
            <a:xfrm>
              <a:off x="379004" y="4262421"/>
              <a:ext cx="3833223" cy="542350"/>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51" name="TextBox 33">
                  <a:extLst>
                    <a:ext uri="{FF2B5EF4-FFF2-40B4-BE49-F238E27FC236}">
                      <a16:creationId xmlns:a16="http://schemas.microsoft.com/office/drawing/2014/main" id="{A6BE4B58-C4B8-4209-B73E-905386EED77B}"/>
                    </a:ext>
                  </a:extLst>
                </p:cNvPr>
                <p:cNvSpPr txBox="1"/>
                <p:nvPr/>
              </p:nvSpPr>
              <p:spPr>
                <a:xfrm>
                  <a:off x="379004" y="4317152"/>
                  <a:ext cx="3833223" cy="41622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SUBJ-ORG </a:t>
                  </a:r>
                  <a:r>
                    <a:rPr kumimoji="0" lang="en-US" sz="1200" b="0" i="0" u="none" strike="noStrike" kern="0" cap="none" spc="0" normalizeH="0" baseline="0" noProof="0" dirty="0">
                      <a:ln>
                        <a:noFill/>
                      </a:ln>
                      <a:solidFill>
                        <a:prstClr val="black"/>
                      </a:solidFill>
                      <a:effectLst/>
                      <a:uLnTx/>
                      <a:uFillTx/>
                      <a:latin typeface="Calibri" panose="020F0502020204030204"/>
                    </a:rPr>
                    <a:t>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OBJ-PER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SUBJ-PER</a:t>
                  </a:r>
                  <a:r>
                    <a:rPr kumimoji="0" lang="en-US" sz="1200" b="1" i="0" u="none" strike="noStrike" kern="0" cap="none" spc="0" normalizeH="0" baseline="0" noProof="0" dirty="0">
                      <a:ln>
                        <a:noFill/>
                      </a:ln>
                      <a:solidFill>
                        <a:prstClr val="black"/>
                      </a:solidFill>
                      <a:effectLst/>
                      <a:uLnTx/>
                      <a:uFillTx/>
                      <a:latin typeface="Calibri" panose="020F0502020204030204"/>
                    </a:rPr>
                    <a:t> </a:t>
                  </a:r>
                  <a:r>
                    <a:rPr kumimoji="0" lang="en-US" sz="1200" b="0" i="0" u="none" strike="noStrike" kern="0" cap="none" spc="0" normalizeH="0" baseline="0" noProof="0" dirty="0">
                      <a:ln>
                        <a:noFill/>
                      </a:ln>
                      <a:solidFill>
                        <a:prstClr val="black"/>
                      </a:solidFill>
                      <a:effectLst/>
                      <a:uLnTx/>
                      <a:uFillTx/>
                      <a:latin typeface="Calibri" panose="020F0502020204030204"/>
                    </a:rPr>
                    <a:t>born in </a:t>
                  </a:r>
                  <a:r>
                    <a:rPr kumimoji="0" lang="en-US" sz="1200" b="1" i="0" u="none" strike="noStrike" kern="0" cap="none" spc="0" normalizeH="0" baseline="0" noProof="0" dirty="0">
                      <a:ln>
                        <a:noFill/>
                      </a:ln>
                      <a:solidFill>
                        <a:srgbClr val="4472C4"/>
                      </a:solidFill>
                      <a:effectLst/>
                      <a:uLnTx/>
                      <a:uFillTx/>
                      <a:latin typeface="Calibri" panose="020F0502020204030204"/>
                    </a:rPr>
                    <a:t>OBJ-LOC</a:t>
                  </a:r>
                  <a:r>
                    <a:rPr kumimoji="0" lang="en-US" sz="1200" b="1" i="0" u="none" strike="noStrike" kern="0" cap="none" spc="0" normalizeH="0" baseline="0" noProof="0" dirty="0">
                      <a:ln>
                        <a:noFill/>
                      </a:ln>
                      <a:solidFill>
                        <a:prstClr val="black"/>
                      </a:solidFill>
                      <a:effectLst/>
                      <a:uLnTx/>
                      <a:uFillTx/>
                      <a:latin typeface="Calibri" panose="020F0502020204030204"/>
                    </a:rPr>
                    <a:t> </a:t>
                  </a:r>
                  <a14:m>
                    <m:oMath xmlns:m="http://schemas.openxmlformats.org/officeDocument/2006/math">
                      <m:r>
                        <a:rPr kumimoji="0" lang="en-US" sz="1200" b="1" i="1" u="none" strike="noStrike" kern="0" cap="none" spc="0" normalizeH="0" baseline="0" noProof="0" smtClean="0">
                          <a:ln>
                            <a:noFill/>
                          </a:ln>
                          <a:solidFill>
                            <a:prstClr val="black"/>
                          </a:solidFill>
                          <a:effectLst/>
                          <a:uLnTx/>
                          <a:uFillTx/>
                          <a:latin typeface="Cambria Math" panose="02040503050406030204" pitchFamily="18" charset="0"/>
                        </a:rPr>
                        <m:t>→</m:t>
                      </m:r>
                    </m:oMath>
                  </a14:m>
                  <a:r>
                    <a:rPr kumimoji="0" lang="en-US" sz="1200" b="1" i="0" u="none" strike="noStrike" kern="0" cap="none" spc="0" normalizeH="0" baseline="0" noProof="0" dirty="0">
                      <a:ln>
                        <a:noFill/>
                      </a:ln>
                      <a:solidFill>
                        <a:prstClr val="black"/>
                      </a:solidFill>
                      <a:effectLst/>
                      <a:uLnTx/>
                      <a:uFillTx/>
                      <a:latin typeface="Calibri" panose="020F0502020204030204"/>
                    </a:rPr>
                    <a:t> PER: ORIGIN</a:t>
                  </a:r>
                </a:p>
              </p:txBody>
            </p:sp>
          </mc:Choice>
          <mc:Fallback xmlns="">
            <p:sp>
              <p:nvSpPr>
                <p:cNvPr id="51" name="TextBox 33">
                  <a:extLst>
                    <a:ext uri="{FF2B5EF4-FFF2-40B4-BE49-F238E27FC236}">
                      <a16:creationId xmlns:a16="http://schemas.microsoft.com/office/drawing/2014/main" id="{A6BE4B58-C4B8-4209-B73E-905386EED77B}"/>
                    </a:ext>
                  </a:extLst>
                </p:cNvPr>
                <p:cNvSpPr txBox="1">
                  <a:spLocks noRot="1" noChangeAspect="1" noMove="1" noResize="1" noEditPoints="1" noAdjustHandles="1" noChangeArrowheads="1" noChangeShapeType="1" noTextEdit="1"/>
                </p:cNvSpPr>
                <p:nvPr/>
              </p:nvSpPr>
              <p:spPr>
                <a:xfrm>
                  <a:off x="379004" y="4317152"/>
                  <a:ext cx="3833223" cy="416223"/>
                </a:xfrm>
                <a:prstGeom prst="rect">
                  <a:avLst/>
                </a:prstGeom>
                <a:blipFill>
                  <a:blip r:embed="rId4"/>
                  <a:stretch>
                    <a:fillRect t="-943" b="-6604"/>
                  </a:stretch>
                </a:blipFill>
              </p:spPr>
              <p:txBody>
                <a:bodyPr/>
                <a:lstStyle/>
                <a:p>
                  <a:r>
                    <a:rPr lang="zh-TW" altLang="en-US">
                      <a:noFill/>
                    </a:rPr>
                    <a:t> </a:t>
                  </a:r>
                </a:p>
              </p:txBody>
            </p:sp>
          </mc:Fallback>
        </mc:AlternateContent>
      </p:grpSp>
      <p:sp>
        <p:nvSpPr>
          <p:cNvPr id="52" name="Labeling Rules">
            <a:extLst>
              <a:ext uri="{FF2B5EF4-FFF2-40B4-BE49-F238E27FC236}">
                <a16:creationId xmlns:a16="http://schemas.microsoft.com/office/drawing/2014/main" id="{F8209439-7CB5-4248-8C05-512B4D9B534E}"/>
              </a:ext>
            </a:extLst>
          </p:cNvPr>
          <p:cNvSpPr txBox="1"/>
          <p:nvPr/>
        </p:nvSpPr>
        <p:spPr>
          <a:xfrm>
            <a:off x="827439" y="2898959"/>
            <a:ext cx="1527537" cy="338554"/>
          </a:xfrm>
          <a:prstGeom prst="rect">
            <a:avLst/>
          </a:prstGeom>
          <a:noFill/>
        </p:spPr>
        <p:txBody>
          <a:bodyPr wrap="square" rtlCol="0">
            <a:spAutoFit/>
          </a:bodyPr>
          <a:lstStyle/>
          <a:p>
            <a:r>
              <a:rPr lang="en-US" sz="1600" dirty="0">
                <a:solidFill>
                  <a:srgbClr val="0070C0"/>
                </a:solidFill>
                <a:latin typeface="Times New Roman" panose="02020603050405020304" pitchFamily="18" charset="0"/>
              </a:rPr>
              <a:t>Labeling Rules</a:t>
            </a:r>
          </a:p>
        </p:txBody>
      </p:sp>
      <p:cxnSp>
        <p:nvCxnSpPr>
          <p:cNvPr id="81" name="Labeling Rules to Lrules">
            <a:extLst>
              <a:ext uri="{FF2B5EF4-FFF2-40B4-BE49-F238E27FC236}">
                <a16:creationId xmlns:a16="http://schemas.microsoft.com/office/drawing/2014/main" id="{3F57ED04-482E-4332-981C-767F2E7EFCC3}"/>
              </a:ext>
            </a:extLst>
          </p:cNvPr>
          <p:cNvCxnSpPr>
            <a:cxnSpLocks/>
            <a:stCxn id="50" idx="2"/>
            <a:endCxn id="72" idx="1"/>
          </p:cNvCxnSpPr>
          <p:nvPr/>
        </p:nvCxnSpPr>
        <p:spPr>
          <a:xfrm rot="16200000" flipH="1">
            <a:off x="3483401" y="2313011"/>
            <a:ext cx="1300267" cy="4781936"/>
          </a:xfrm>
          <a:prstGeom prst="bentConnector2">
            <a:avLst/>
          </a:prstGeom>
          <a:noFill/>
          <a:ln w="25400" cap="flat" cmpd="sng" algn="ctr">
            <a:solidFill>
              <a:sysClr val="windowText" lastClr="000000"/>
            </a:solidFill>
            <a:prstDash val="solid"/>
            <a:miter lim="800000"/>
            <a:tailEnd type="triangle"/>
          </a:ln>
          <a:effectLst/>
        </p:spPr>
      </p:cxnSp>
      <p:grpSp>
        <p:nvGrpSpPr>
          <p:cNvPr id="67" name="Group 45">
            <a:extLst>
              <a:ext uri="{FF2B5EF4-FFF2-40B4-BE49-F238E27FC236}">
                <a16:creationId xmlns:a16="http://schemas.microsoft.com/office/drawing/2014/main" id="{3D552427-9276-40CB-B857-FB02EF5A880B}"/>
              </a:ext>
            </a:extLst>
          </p:cNvPr>
          <p:cNvGrpSpPr/>
          <p:nvPr/>
        </p:nvGrpSpPr>
        <p:grpSpPr>
          <a:xfrm>
            <a:off x="3210991" y="3741430"/>
            <a:ext cx="3235559" cy="849755"/>
            <a:chOff x="4303283" y="2900188"/>
            <a:chExt cx="3214617" cy="849755"/>
          </a:xfrm>
        </p:grpSpPr>
        <p:grpSp>
          <p:nvGrpSpPr>
            <p:cNvPr id="68" name="Group 46">
              <a:extLst>
                <a:ext uri="{FF2B5EF4-FFF2-40B4-BE49-F238E27FC236}">
                  <a16:creationId xmlns:a16="http://schemas.microsoft.com/office/drawing/2014/main" id="{962AA0E1-DDED-432B-8991-D57C68FBE708}"/>
                </a:ext>
              </a:extLst>
            </p:cNvPr>
            <p:cNvGrpSpPr/>
            <p:nvPr/>
          </p:nvGrpSpPr>
          <p:grpSpPr>
            <a:xfrm>
              <a:off x="4303283" y="3238743"/>
              <a:ext cx="3214617" cy="511200"/>
              <a:chOff x="4639833" y="3644369"/>
              <a:chExt cx="3214617" cy="511200"/>
            </a:xfrm>
          </p:grpSpPr>
          <p:sp>
            <p:nvSpPr>
              <p:cNvPr id="70" name="Rectangle: Rounded Corners 20">
                <a:extLst>
                  <a:ext uri="{FF2B5EF4-FFF2-40B4-BE49-F238E27FC236}">
                    <a16:creationId xmlns:a16="http://schemas.microsoft.com/office/drawing/2014/main" id="{DCA86601-2AFA-42D9-B627-78E803FCF569}"/>
                  </a:ext>
                </a:extLst>
              </p:cNvPr>
              <p:cNvSpPr/>
              <p:nvPr/>
            </p:nvSpPr>
            <p:spPr>
              <a:xfrm>
                <a:off x="4639833" y="3644369"/>
                <a:ext cx="3129393" cy="511200"/>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1" name="TextBox 49">
                <a:extLst>
                  <a:ext uri="{FF2B5EF4-FFF2-40B4-BE49-F238E27FC236}">
                    <a16:creationId xmlns:a16="http://schemas.microsoft.com/office/drawing/2014/main" id="{2C7D1CEF-0BA2-429C-95D1-AEE36666E83C}"/>
                  </a:ext>
                </a:extLst>
              </p:cNvPr>
              <p:cNvSpPr txBox="1"/>
              <p:nvPr/>
            </p:nvSpPr>
            <p:spPr>
              <a:xfrm>
                <a:off x="4639834" y="3669298"/>
                <a:ext cx="3214616"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established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rPr>
                  <a:t>In 1975,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launched </a:t>
                </a: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a:t>
                </a:r>
              </a:p>
            </p:txBody>
          </p:sp>
        </p:grpSp>
        <p:sp>
          <p:nvSpPr>
            <p:cNvPr id="69" name="TextBox 47">
              <a:extLst>
                <a:ext uri="{FF2B5EF4-FFF2-40B4-BE49-F238E27FC236}">
                  <a16:creationId xmlns:a16="http://schemas.microsoft.com/office/drawing/2014/main" id="{6F8499B6-1411-4BEC-B349-761F229DEDF8}"/>
                </a:ext>
              </a:extLst>
            </p:cNvPr>
            <p:cNvSpPr txBox="1"/>
            <p:nvPr/>
          </p:nvSpPr>
          <p:spPr>
            <a:xfrm>
              <a:off x="4759325" y="2900188"/>
              <a:ext cx="26733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Unmatched Sentences</a:t>
              </a:r>
            </a:p>
          </p:txBody>
        </p:sp>
      </p:grpSp>
      <p:pic>
        <p:nvPicPr>
          <p:cNvPr id="72" name="RC">
            <a:extLst>
              <a:ext uri="{FF2B5EF4-FFF2-40B4-BE49-F238E27FC236}">
                <a16:creationId xmlns:a16="http://schemas.microsoft.com/office/drawing/2014/main" id="{223841EA-80CA-4ED9-B672-BBCC143B26E9}"/>
              </a:ext>
            </a:extLst>
          </p:cNvPr>
          <p:cNvPicPr>
            <a:picLocks noChangeAspect="1"/>
          </p:cNvPicPr>
          <p:nvPr/>
        </p:nvPicPr>
        <p:blipFill>
          <a:blip r:embed="rId5"/>
          <a:stretch>
            <a:fillRect/>
          </a:stretch>
        </p:blipFill>
        <p:spPr>
          <a:xfrm>
            <a:off x="6524503" y="4874751"/>
            <a:ext cx="1616861" cy="958725"/>
          </a:xfrm>
          <a:prstGeom prst="rect">
            <a:avLst/>
          </a:prstGeom>
        </p:spPr>
      </p:pic>
      <p:cxnSp>
        <p:nvCxnSpPr>
          <p:cNvPr id="73" name="Connector: Elbow 67">
            <a:extLst>
              <a:ext uri="{FF2B5EF4-FFF2-40B4-BE49-F238E27FC236}">
                <a16:creationId xmlns:a16="http://schemas.microsoft.com/office/drawing/2014/main" id="{EC759BBF-72B4-433D-9F03-6DEEC74F4B53}"/>
              </a:ext>
            </a:extLst>
          </p:cNvPr>
          <p:cNvCxnSpPr>
            <a:cxnSpLocks/>
            <a:stCxn id="50" idx="2"/>
            <a:endCxn id="70" idx="2"/>
          </p:cNvCxnSpPr>
          <p:nvPr/>
        </p:nvCxnSpPr>
        <p:spPr>
          <a:xfrm rot="16200000" flipH="1">
            <a:off x="2995555" y="2800858"/>
            <a:ext cx="537338" cy="3043315"/>
          </a:xfrm>
          <a:prstGeom prst="bentConnector3">
            <a:avLst>
              <a:gd name="adj1" fmla="val 142543"/>
            </a:avLst>
          </a:prstGeom>
          <a:noFill/>
          <a:ln w="25400" cap="flat" cmpd="sng" algn="ctr">
            <a:solidFill>
              <a:sysClr val="windowText" lastClr="000000"/>
            </a:solidFill>
            <a:prstDash val="solid"/>
            <a:miter lim="800000"/>
            <a:tailEnd type="triangle"/>
          </a:ln>
          <a:effectLst/>
        </p:spPr>
      </p:cxnSp>
      <p:sp>
        <p:nvSpPr>
          <p:cNvPr id="74" name="Softmatching">
            <a:extLst>
              <a:ext uri="{FF2B5EF4-FFF2-40B4-BE49-F238E27FC236}">
                <a16:creationId xmlns:a16="http://schemas.microsoft.com/office/drawing/2014/main" id="{04B73592-C68F-434A-B7D9-42A87D719A95}"/>
              </a:ext>
            </a:extLst>
          </p:cNvPr>
          <p:cNvSpPr txBox="1"/>
          <p:nvPr/>
        </p:nvSpPr>
        <p:spPr>
          <a:xfrm>
            <a:off x="3247323" y="4915827"/>
            <a:ext cx="2203518" cy="338554"/>
          </a:xfrm>
          <a:prstGeom prst="rect">
            <a:avLst/>
          </a:prstGeom>
          <a:noFill/>
        </p:spPr>
        <p:txBody>
          <a:bodyPr wrap="square" rtlCol="0">
            <a:spAutoFit/>
          </a:bodyPr>
          <a:lstStyle/>
          <a:p>
            <a:r>
              <a:rPr lang="zh-TW" altLang="en-US" sz="1600" dirty="0">
                <a:sym typeface="Wingdings" panose="05000000000000000000" pitchFamily="2" charset="2"/>
              </a:rPr>
              <a:t></a:t>
            </a:r>
            <a:r>
              <a:rPr lang="en-US" altLang="zh-TW" sz="1600" dirty="0">
                <a:solidFill>
                  <a:srgbClr val="ED7D31"/>
                </a:solidFill>
                <a:latin typeface="Times New Roman" panose="02020603050405020304" pitchFamily="18" charset="0"/>
              </a:rPr>
              <a:t> </a:t>
            </a:r>
            <a:r>
              <a:rPr lang="en-US" altLang="zh-TW" sz="1600" dirty="0" err="1">
                <a:solidFill>
                  <a:srgbClr val="ED7D31"/>
                </a:solidFill>
                <a:latin typeface="Times New Roman" panose="02020603050405020304" pitchFamily="18" charset="0"/>
              </a:rPr>
              <a:t>Softmatching</a:t>
            </a:r>
            <a:endParaRPr lang="en-US" altLang="zh-TW" sz="1600" dirty="0">
              <a:solidFill>
                <a:srgbClr val="ED7D31"/>
              </a:solidFill>
              <a:latin typeface="Times New Roman" panose="02020603050405020304" pitchFamily="18" charset="0"/>
            </a:endParaRPr>
          </a:p>
        </p:txBody>
      </p:sp>
      <p:sp>
        <p:nvSpPr>
          <p:cNvPr id="75" name="TextBox 57">
            <a:extLst>
              <a:ext uri="{FF2B5EF4-FFF2-40B4-BE49-F238E27FC236}">
                <a16:creationId xmlns:a16="http://schemas.microsoft.com/office/drawing/2014/main" id="{8EEF50E0-567E-4111-9B55-36C3FB52B5C6}"/>
              </a:ext>
            </a:extLst>
          </p:cNvPr>
          <p:cNvSpPr txBox="1"/>
          <p:nvPr/>
        </p:nvSpPr>
        <p:spPr>
          <a:xfrm>
            <a:off x="6221413" y="3736903"/>
            <a:ext cx="2356226" cy="338554"/>
          </a:xfrm>
          <a:prstGeom prst="rect">
            <a:avLst/>
          </a:prstGeom>
          <a:noFill/>
        </p:spPr>
        <p:txBody>
          <a:bodyPr wrap="square" rtlCol="0">
            <a:spAutoFit/>
          </a:bodyPr>
          <a:lstStyle/>
          <a:p>
            <a:r>
              <a:rPr lang="en-US" sz="1600" dirty="0">
                <a:solidFill>
                  <a:prstClr val="black"/>
                </a:solidFill>
                <a:latin typeface="Times New Roman" panose="02020603050405020304" pitchFamily="18" charset="0"/>
              </a:rPr>
              <a:t>Labels + Matching Score</a:t>
            </a:r>
          </a:p>
        </p:txBody>
      </p:sp>
      <p:grpSp>
        <p:nvGrpSpPr>
          <p:cNvPr id="76" name="Group 58">
            <a:extLst>
              <a:ext uri="{FF2B5EF4-FFF2-40B4-BE49-F238E27FC236}">
                <a16:creationId xmlns:a16="http://schemas.microsoft.com/office/drawing/2014/main" id="{A1D3C8CE-21E8-4F16-B9D8-D49BC90CE252}"/>
              </a:ext>
            </a:extLst>
          </p:cNvPr>
          <p:cNvGrpSpPr/>
          <p:nvPr/>
        </p:nvGrpSpPr>
        <p:grpSpPr>
          <a:xfrm>
            <a:off x="6471335" y="4068402"/>
            <a:ext cx="1856383" cy="511524"/>
            <a:chOff x="6857999" y="2193592"/>
            <a:chExt cx="2762822" cy="531836"/>
          </a:xfrm>
        </p:grpSpPr>
        <p:sp>
          <p:nvSpPr>
            <p:cNvPr id="77" name="Rectangle: Rounded Corners 76">
              <a:extLst>
                <a:ext uri="{FF2B5EF4-FFF2-40B4-BE49-F238E27FC236}">
                  <a16:creationId xmlns:a16="http://schemas.microsoft.com/office/drawing/2014/main" id="{9C599E54-FB09-4066-8EB3-C85EC56A1BD3}"/>
                </a:ext>
              </a:extLst>
            </p:cNvPr>
            <p:cNvSpPr/>
            <p:nvPr/>
          </p:nvSpPr>
          <p:spPr>
            <a:xfrm>
              <a:off x="6858001" y="2193592"/>
              <a:ext cx="2564564" cy="531836"/>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8" name="TextBox 60">
              <a:extLst>
                <a:ext uri="{FF2B5EF4-FFF2-40B4-BE49-F238E27FC236}">
                  <a16:creationId xmlns:a16="http://schemas.microsoft.com/office/drawing/2014/main" id="{0F3CF016-52EF-4634-BF15-B892966EAFCC}"/>
                </a:ext>
              </a:extLst>
            </p:cNvPr>
            <p:cNvSpPr txBox="1"/>
            <p:nvPr/>
          </p:nvSpPr>
          <p:spPr>
            <a:xfrm>
              <a:off x="6857999" y="2208535"/>
              <a:ext cx="2762822" cy="479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0.8</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white">
                      <a:lumMod val="65000"/>
                    </a:prstClr>
                  </a:solidFill>
                  <a:effectLst/>
                  <a:uLnTx/>
                  <a:uFillTx/>
                  <a:latin typeface="Calibri" panose="020F0502020204030204"/>
                </a:rPr>
                <a:t>ORG: FOUNDED_BY  </a:t>
              </a:r>
              <a:r>
                <a:rPr kumimoji="0" lang="en-US" sz="1200" b="1" i="0" u="none" strike="noStrike" kern="0" cap="none" spc="0" normalizeH="0" baseline="0" noProof="0" dirty="0">
                  <a:ln>
                    <a:noFill/>
                  </a:ln>
                  <a:solidFill>
                    <a:srgbClr val="FF0000"/>
                  </a:solidFill>
                  <a:effectLst/>
                  <a:uLnTx/>
                  <a:uFillTx/>
                  <a:latin typeface="Calibri" panose="020F0502020204030204"/>
                </a:rPr>
                <a:t>0.7</a:t>
              </a:r>
            </a:p>
          </p:txBody>
        </p:sp>
      </p:grpSp>
      <p:cxnSp>
        <p:nvCxnSpPr>
          <p:cNvPr id="80" name="Straight Arrow Connector 62">
            <a:extLst>
              <a:ext uri="{FF2B5EF4-FFF2-40B4-BE49-F238E27FC236}">
                <a16:creationId xmlns:a16="http://schemas.microsoft.com/office/drawing/2014/main" id="{0172EF3D-ECDE-4FC6-9ED1-39DFF2F42770}"/>
              </a:ext>
            </a:extLst>
          </p:cNvPr>
          <p:cNvCxnSpPr>
            <a:stCxn id="77" idx="2"/>
            <a:endCxn id="72" idx="0"/>
          </p:cNvCxnSpPr>
          <p:nvPr/>
        </p:nvCxnSpPr>
        <p:spPr>
          <a:xfrm>
            <a:off x="7332921" y="4579926"/>
            <a:ext cx="12" cy="294825"/>
          </a:xfrm>
          <a:prstGeom prst="straightConnector1">
            <a:avLst/>
          </a:prstGeom>
          <a:noFill/>
          <a:ln w="254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82" name="𝐿_𝑟𝑢𝑙𝑒𝑠">
                <a:extLst>
                  <a:ext uri="{FF2B5EF4-FFF2-40B4-BE49-F238E27FC236}">
                    <a16:creationId xmlns:a16="http://schemas.microsoft.com/office/drawing/2014/main" id="{E84501E1-1979-4CDF-A5A3-98778E35B7D5}"/>
                  </a:ext>
                </a:extLst>
              </p:cNvPr>
              <p:cNvSpPr txBox="1"/>
              <p:nvPr/>
            </p:nvSpPr>
            <p:spPr>
              <a:xfrm>
                <a:off x="5055994" y="5368670"/>
                <a:ext cx="2276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a:rPr lang="en-US" i="1" smtClean="0">
                              <a:solidFill>
                                <a:srgbClr val="0070C0"/>
                              </a:solidFill>
                              <a:latin typeface="Cambria Math" panose="02040503050406030204" pitchFamily="18" charset="0"/>
                            </a:rPr>
                            <m:t>𝐿</m:t>
                          </m:r>
                        </m:e>
                        <m:sub>
                          <m:r>
                            <a:rPr lang="en-US" i="1" smtClean="0">
                              <a:solidFill>
                                <a:srgbClr val="0070C0"/>
                              </a:solidFill>
                              <a:latin typeface="Cambria Math" panose="02040503050406030204" pitchFamily="18" charset="0"/>
                            </a:rPr>
                            <m:t>𝑟𝑢𝑙𝑒𝑠</m:t>
                          </m:r>
                        </m:sub>
                      </m:sSub>
                    </m:oMath>
                  </m:oMathPara>
                </a14:m>
                <a:endParaRPr lang="en-US" dirty="0">
                  <a:solidFill>
                    <a:srgbClr val="0070C0"/>
                  </a:solidFill>
                  <a:latin typeface="Calibri" panose="020F0502020204030204"/>
                </a:endParaRPr>
              </a:p>
            </p:txBody>
          </p:sp>
        </mc:Choice>
        <mc:Fallback xmlns="">
          <p:sp>
            <p:nvSpPr>
              <p:cNvPr id="82" name="𝐿_𝑟𝑢𝑙𝑒𝑠">
                <a:extLst>
                  <a:ext uri="{FF2B5EF4-FFF2-40B4-BE49-F238E27FC236}">
                    <a16:creationId xmlns:a16="http://schemas.microsoft.com/office/drawing/2014/main" id="{E84501E1-1979-4CDF-A5A3-98778E35B7D5}"/>
                  </a:ext>
                </a:extLst>
              </p:cNvPr>
              <p:cNvSpPr txBox="1">
                <a:spLocks noRot="1" noChangeAspect="1" noMove="1" noResize="1" noEditPoints="1" noAdjustHandles="1" noChangeArrowheads="1" noChangeShapeType="1" noTextEdit="1"/>
              </p:cNvSpPr>
              <p:nvPr/>
            </p:nvSpPr>
            <p:spPr>
              <a:xfrm>
                <a:off x="5055994" y="5368670"/>
                <a:ext cx="2276926" cy="369332"/>
              </a:xfrm>
              <a:prstGeom prst="rect">
                <a:avLst/>
              </a:prstGeom>
              <a:blipFill>
                <a:blip r:embed="rId6"/>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83" name="TextBox 70">
                <a:extLst>
                  <a:ext uri="{FF2B5EF4-FFF2-40B4-BE49-F238E27FC236}">
                    <a16:creationId xmlns:a16="http://schemas.microsoft.com/office/drawing/2014/main" id="{45C07141-3C7C-43E7-84EE-358EC1EAADED}"/>
                  </a:ext>
                </a:extLst>
              </p:cNvPr>
              <p:cNvSpPr txBox="1"/>
              <p:nvPr/>
            </p:nvSpPr>
            <p:spPr>
              <a:xfrm>
                <a:off x="6079881" y="4517900"/>
                <a:ext cx="118400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𝐿</m:t>
                          </m:r>
                        </m:e>
                        <m:sub>
                          <m:r>
                            <a:rPr lang="en-US" i="1" smtClean="0">
                              <a:solidFill>
                                <a:prstClr val="black"/>
                              </a:solidFill>
                              <a:latin typeface="Cambria Math" panose="02040503050406030204" pitchFamily="18" charset="0"/>
                            </a:rPr>
                            <m:t>𝑢𝑛𝑚𝑎𝑡𝑐h𝑒𝑑</m:t>
                          </m:r>
                        </m:sub>
                      </m:sSub>
                    </m:oMath>
                  </m:oMathPara>
                </a14:m>
                <a:endParaRPr lang="en-US" dirty="0">
                  <a:solidFill>
                    <a:prstClr val="black"/>
                  </a:solidFill>
                  <a:latin typeface="Calibri" panose="020F0502020204030204"/>
                </a:endParaRPr>
              </a:p>
            </p:txBody>
          </p:sp>
        </mc:Choice>
        <mc:Fallback xmlns="">
          <p:sp>
            <p:nvSpPr>
              <p:cNvPr id="83" name="TextBox 70">
                <a:extLst>
                  <a:ext uri="{FF2B5EF4-FFF2-40B4-BE49-F238E27FC236}">
                    <a16:creationId xmlns:a16="http://schemas.microsoft.com/office/drawing/2014/main" id="{45C07141-3C7C-43E7-84EE-358EC1EAADED}"/>
                  </a:ext>
                </a:extLst>
              </p:cNvPr>
              <p:cNvSpPr txBox="1">
                <a:spLocks noRot="1" noChangeAspect="1" noMove="1" noResize="1" noEditPoints="1" noAdjustHandles="1" noChangeArrowheads="1" noChangeShapeType="1" noTextEdit="1"/>
              </p:cNvSpPr>
              <p:nvPr/>
            </p:nvSpPr>
            <p:spPr>
              <a:xfrm>
                <a:off x="6079881" y="4517900"/>
                <a:ext cx="1184004" cy="369332"/>
              </a:xfrm>
              <a:prstGeom prst="rect">
                <a:avLst/>
              </a:prstGeom>
              <a:blipFill>
                <a:blip r:embed="rId7"/>
                <a:stretch>
                  <a:fillRect r="-2051"/>
                </a:stretch>
              </a:blipFill>
            </p:spPr>
            <p:txBody>
              <a:bodyPr/>
              <a:lstStyle/>
              <a:p>
                <a:r>
                  <a:rPr lang="zh-TW" altLang="en-US">
                    <a:noFill/>
                  </a:rPr>
                  <a:t> </a:t>
                </a:r>
              </a:p>
            </p:txBody>
          </p:sp>
        </mc:Fallback>
      </mc:AlternateContent>
      <p:grpSp>
        <p:nvGrpSpPr>
          <p:cNvPr id="5" name="𝐿_𝑚𝑎𝑡𝑐ℎ𝑒𝑑 (𝜃_𝑅𝐶 )">
            <a:extLst>
              <a:ext uri="{FF2B5EF4-FFF2-40B4-BE49-F238E27FC236}">
                <a16:creationId xmlns:a16="http://schemas.microsoft.com/office/drawing/2014/main" id="{024C6C57-8A71-472E-AFF6-26D7CFE7D2B9}"/>
              </a:ext>
            </a:extLst>
          </p:cNvPr>
          <p:cNvGrpSpPr/>
          <p:nvPr/>
        </p:nvGrpSpPr>
        <p:grpSpPr>
          <a:xfrm>
            <a:off x="3615087" y="2728125"/>
            <a:ext cx="6167542" cy="3011980"/>
            <a:chOff x="3615087" y="2728125"/>
            <a:chExt cx="6167542" cy="3011980"/>
          </a:xfrm>
        </p:grpSpPr>
        <p:grpSp>
          <p:nvGrpSpPr>
            <p:cNvPr id="53" name="Group 35">
              <a:extLst>
                <a:ext uri="{FF2B5EF4-FFF2-40B4-BE49-F238E27FC236}">
                  <a16:creationId xmlns:a16="http://schemas.microsoft.com/office/drawing/2014/main" id="{152DCBDC-F099-40CF-A592-1595AB47F158}"/>
                </a:ext>
              </a:extLst>
            </p:cNvPr>
            <p:cNvGrpSpPr/>
            <p:nvPr/>
          </p:nvGrpSpPr>
          <p:grpSpPr>
            <a:xfrm>
              <a:off x="3615087" y="2760107"/>
              <a:ext cx="3146950" cy="851291"/>
              <a:chOff x="5057775" y="1795684"/>
              <a:chExt cx="3126581" cy="851291"/>
            </a:xfrm>
          </p:grpSpPr>
          <p:grpSp>
            <p:nvGrpSpPr>
              <p:cNvPr id="54" name="Group 36">
                <a:extLst>
                  <a:ext uri="{FF2B5EF4-FFF2-40B4-BE49-F238E27FC236}">
                    <a16:creationId xmlns:a16="http://schemas.microsoft.com/office/drawing/2014/main" id="{DF3C4DB7-ADEE-46A6-AE40-034E663F6491}"/>
                  </a:ext>
                </a:extLst>
              </p:cNvPr>
              <p:cNvGrpSpPr/>
              <p:nvPr/>
            </p:nvGrpSpPr>
            <p:grpSpPr>
              <a:xfrm>
                <a:off x="5112337" y="2135451"/>
                <a:ext cx="3072019" cy="511524"/>
                <a:chOff x="5112337" y="2135451"/>
                <a:chExt cx="3072019" cy="511524"/>
              </a:xfrm>
            </p:grpSpPr>
            <p:sp>
              <p:nvSpPr>
                <p:cNvPr id="57" name="Rectangle: Rounded Corners 11">
                  <a:extLst>
                    <a:ext uri="{FF2B5EF4-FFF2-40B4-BE49-F238E27FC236}">
                      <a16:creationId xmlns:a16="http://schemas.microsoft.com/office/drawing/2014/main" id="{A9804E93-3D50-4373-B2B4-FD0FC8778ABA}"/>
                    </a:ext>
                  </a:extLst>
                </p:cNvPr>
                <p:cNvSpPr/>
                <p:nvPr/>
              </p:nvSpPr>
              <p:spPr>
                <a:xfrm>
                  <a:off x="5112337" y="2135451"/>
                  <a:ext cx="2990265" cy="511524"/>
                </a:xfrm>
                <a:prstGeom prst="roundRect">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8" name="TextBox 39">
                  <a:extLst>
                    <a:ext uri="{FF2B5EF4-FFF2-40B4-BE49-F238E27FC236}">
                      <a16:creationId xmlns:a16="http://schemas.microsoft.com/office/drawing/2014/main" id="{1004C03C-411F-4828-AE67-670158D9BF04}"/>
                    </a:ext>
                  </a:extLst>
                </p:cNvPr>
                <p:cNvSpPr txBox="1"/>
                <p:nvPr/>
              </p:nvSpPr>
              <p:spPr>
                <a:xfrm>
                  <a:off x="5194091" y="2160380"/>
                  <a:ext cx="2990265"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Microsoft</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Bill Gates</a:t>
                  </a:r>
                  <a:r>
                    <a:rPr kumimoji="0" lang="en-US" sz="1200" b="0" i="0" u="none" strike="noStrike" kern="0" cap="none" spc="0" normalizeH="0" baseline="0" noProof="0" dirty="0">
                      <a:ln>
                        <a:noFill/>
                      </a:ln>
                      <a:solidFill>
                        <a:prstClr val="black"/>
                      </a:solidFill>
                      <a:effectLst/>
                      <a:uLnTx/>
                      <a:uFillTx/>
                      <a:latin typeface="Calibri" panose="020F0502020204030204"/>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C00000"/>
                      </a:solidFill>
                      <a:effectLst/>
                      <a:uLnTx/>
                      <a:uFillTx/>
                      <a:latin typeface="Calibri" panose="020F0502020204030204"/>
                    </a:rPr>
                    <a:t>Apple</a:t>
                  </a:r>
                  <a:r>
                    <a:rPr kumimoji="0" lang="en-US" sz="1200" b="0" i="0" u="none" strike="noStrike" kern="0" cap="none" spc="0" normalizeH="0" baseline="0" noProof="0" dirty="0">
                      <a:ln>
                        <a:noFill/>
                      </a:ln>
                      <a:solidFill>
                        <a:prstClr val="black"/>
                      </a:solidFill>
                      <a:effectLst/>
                      <a:uLnTx/>
                      <a:uFillTx/>
                      <a:latin typeface="Calibri" panose="020F0502020204030204"/>
                    </a:rPr>
                    <a:t> was founded by </a:t>
                  </a:r>
                  <a:r>
                    <a:rPr kumimoji="0" lang="en-US" sz="1200" b="1" i="0" u="none" strike="noStrike" kern="0" cap="none" spc="0" normalizeH="0" baseline="0" noProof="0" dirty="0">
                      <a:ln>
                        <a:noFill/>
                      </a:ln>
                      <a:solidFill>
                        <a:srgbClr val="4472C4"/>
                      </a:solidFill>
                      <a:effectLst/>
                      <a:uLnTx/>
                      <a:uFillTx/>
                      <a:latin typeface="Calibri" panose="020F0502020204030204"/>
                    </a:rPr>
                    <a:t>Steven Jobs</a:t>
                  </a:r>
                  <a:r>
                    <a:rPr kumimoji="0" lang="en-US" sz="1200" b="0" i="0" u="none" strike="noStrike" kern="0" cap="none" spc="0" normalizeH="0" baseline="0" noProof="0" dirty="0">
                      <a:ln>
                        <a:noFill/>
                      </a:ln>
                      <a:solidFill>
                        <a:prstClr val="black"/>
                      </a:solidFill>
                      <a:effectLst/>
                      <a:uLnTx/>
                      <a:uFillTx/>
                      <a:latin typeface="Calibri" panose="020F0502020204030204"/>
                    </a:rPr>
                    <a:t> in 1976.</a:t>
                  </a:r>
                </a:p>
              </p:txBody>
            </p:sp>
          </p:grpSp>
          <p:sp>
            <p:nvSpPr>
              <p:cNvPr id="56" name="TextBox 37">
                <a:extLst>
                  <a:ext uri="{FF2B5EF4-FFF2-40B4-BE49-F238E27FC236}">
                    <a16:creationId xmlns:a16="http://schemas.microsoft.com/office/drawing/2014/main" id="{8D6557E5-5C54-4133-BB2B-57E8F1048FBD}"/>
                  </a:ext>
                </a:extLst>
              </p:cNvPr>
              <p:cNvSpPr txBox="1"/>
              <p:nvPr/>
            </p:nvSpPr>
            <p:spPr>
              <a:xfrm>
                <a:off x="5057775" y="1795684"/>
                <a:ext cx="20764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srgbClr val="00B050"/>
                    </a:solidFill>
                    <a:effectLst/>
                    <a:uLnTx/>
                    <a:uFillTx/>
                    <a:latin typeface="Times New Roman" panose="02020603050405020304" pitchFamily="18" charset="0"/>
                  </a:rPr>
                  <a:t>Matched Sentences</a:t>
                </a:r>
              </a:p>
            </p:txBody>
          </p:sp>
        </p:grpSp>
        <p:grpSp>
          <p:nvGrpSpPr>
            <p:cNvPr id="59" name="Group 40">
              <a:extLst>
                <a:ext uri="{FF2B5EF4-FFF2-40B4-BE49-F238E27FC236}">
                  <a16:creationId xmlns:a16="http://schemas.microsoft.com/office/drawing/2014/main" id="{6A659B5A-C187-4BC4-88CE-189F38EF62B9}"/>
                </a:ext>
              </a:extLst>
            </p:cNvPr>
            <p:cNvGrpSpPr/>
            <p:nvPr/>
          </p:nvGrpSpPr>
          <p:grpSpPr>
            <a:xfrm>
              <a:off x="6650493" y="2728125"/>
              <a:ext cx="1637198" cy="877188"/>
              <a:chOff x="8869949" y="1821826"/>
              <a:chExt cx="1626601" cy="877188"/>
            </a:xfrm>
          </p:grpSpPr>
          <p:sp>
            <p:nvSpPr>
              <p:cNvPr id="60" name="TextBox 41">
                <a:extLst>
                  <a:ext uri="{FF2B5EF4-FFF2-40B4-BE49-F238E27FC236}">
                    <a16:creationId xmlns:a16="http://schemas.microsoft.com/office/drawing/2014/main" id="{B2EBEC71-0060-459B-9440-6C8168E777FE}"/>
                  </a:ext>
                </a:extLst>
              </p:cNvPr>
              <p:cNvSpPr txBox="1"/>
              <p:nvPr/>
            </p:nvSpPr>
            <p:spPr>
              <a:xfrm>
                <a:off x="8869949" y="1821826"/>
                <a:ext cx="895350" cy="338554"/>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Labels</a:t>
                </a:r>
              </a:p>
            </p:txBody>
          </p:sp>
          <p:grpSp>
            <p:nvGrpSpPr>
              <p:cNvPr id="64" name="Group 42">
                <a:extLst>
                  <a:ext uri="{FF2B5EF4-FFF2-40B4-BE49-F238E27FC236}">
                    <a16:creationId xmlns:a16="http://schemas.microsoft.com/office/drawing/2014/main" id="{80ABD3AF-BAB8-4863-842D-A78ADC274F7E}"/>
                  </a:ext>
                </a:extLst>
              </p:cNvPr>
              <p:cNvGrpSpPr/>
              <p:nvPr/>
            </p:nvGrpSpPr>
            <p:grpSpPr>
              <a:xfrm>
                <a:off x="9017306" y="2187490"/>
                <a:ext cx="1479244" cy="511524"/>
                <a:chOff x="6858001" y="2193592"/>
                <a:chExt cx="1714500" cy="531836"/>
              </a:xfrm>
            </p:grpSpPr>
            <p:sp>
              <p:nvSpPr>
                <p:cNvPr id="65" name="Rectangle: Rounded Corners 17">
                  <a:extLst>
                    <a:ext uri="{FF2B5EF4-FFF2-40B4-BE49-F238E27FC236}">
                      <a16:creationId xmlns:a16="http://schemas.microsoft.com/office/drawing/2014/main" id="{79E5790A-9EDF-4F6E-AB36-3EB3EAA7C68F}"/>
                    </a:ext>
                  </a:extLst>
                </p:cNvPr>
                <p:cNvSpPr/>
                <p:nvPr/>
              </p:nvSpPr>
              <p:spPr>
                <a:xfrm>
                  <a:off x="6858001" y="2193592"/>
                  <a:ext cx="1650999" cy="531836"/>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6" name="TextBox 44">
                  <a:extLst>
                    <a:ext uri="{FF2B5EF4-FFF2-40B4-BE49-F238E27FC236}">
                      <a16:creationId xmlns:a16="http://schemas.microsoft.com/office/drawing/2014/main" id="{9E7DB9F5-91BD-4255-89A8-C467B761BB7D}"/>
                    </a:ext>
                  </a:extLst>
                </p:cNvPr>
                <p:cNvSpPr txBox="1"/>
                <p:nvPr/>
              </p:nvSpPr>
              <p:spPr>
                <a:xfrm>
                  <a:off x="6858001" y="2208535"/>
                  <a:ext cx="1714500" cy="4616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ORG: FOUNDED_BY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prstClr val="black"/>
                      </a:solidFill>
                      <a:effectLst/>
                      <a:uLnTx/>
                      <a:uFillTx/>
                      <a:latin typeface="Calibri" panose="020F0502020204030204"/>
                    </a:rPr>
                    <a:t>ORG: FOUNDED_BY</a:t>
                  </a:r>
                </a:p>
              </p:txBody>
            </p:sp>
          </p:grpSp>
        </p:grpSp>
        <p:cxnSp>
          <p:nvCxnSpPr>
            <p:cNvPr id="79" name="Connector: Elbow 79">
              <a:extLst>
                <a:ext uri="{FF2B5EF4-FFF2-40B4-BE49-F238E27FC236}">
                  <a16:creationId xmlns:a16="http://schemas.microsoft.com/office/drawing/2014/main" id="{91B26EBF-93C2-4244-B27C-574E3D3C71AE}"/>
                </a:ext>
              </a:extLst>
            </p:cNvPr>
            <p:cNvCxnSpPr>
              <a:cxnSpLocks/>
              <a:stCxn id="66" idx="3"/>
              <a:endCxn id="72" idx="3"/>
            </p:cNvCxnSpPr>
            <p:nvPr/>
          </p:nvCxnSpPr>
          <p:spPr>
            <a:xfrm flipH="1">
              <a:off x="8141364" y="3330178"/>
              <a:ext cx="146327" cy="2023936"/>
            </a:xfrm>
            <a:prstGeom prst="bentConnector3">
              <a:avLst>
                <a:gd name="adj1" fmla="val -157243"/>
              </a:avLst>
            </a:prstGeom>
            <a:noFill/>
            <a:ln w="254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84" name="TextBox 71">
                  <a:extLst>
                    <a:ext uri="{FF2B5EF4-FFF2-40B4-BE49-F238E27FC236}">
                      <a16:creationId xmlns:a16="http://schemas.microsoft.com/office/drawing/2014/main" id="{814B58B2-B9AA-4B88-A6D4-57095D4FC079}"/>
                    </a:ext>
                  </a:extLst>
                </p:cNvPr>
                <p:cNvSpPr txBox="1"/>
                <p:nvPr/>
              </p:nvSpPr>
              <p:spPr>
                <a:xfrm>
                  <a:off x="7505703" y="5370773"/>
                  <a:ext cx="227692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B050"/>
                                </a:solidFill>
                                <a:latin typeface="Cambria Math" panose="02040503050406030204" pitchFamily="18" charset="0"/>
                              </a:rPr>
                            </m:ctrlPr>
                          </m:sSubPr>
                          <m:e>
                            <m:r>
                              <a:rPr lang="en-US" b="0" i="1" smtClean="0">
                                <a:solidFill>
                                  <a:srgbClr val="00B050"/>
                                </a:solidFill>
                                <a:latin typeface="Cambria Math" panose="02040503050406030204" pitchFamily="18" charset="0"/>
                              </a:rPr>
                              <m:t>𝐿</m:t>
                            </m:r>
                          </m:e>
                          <m:sub>
                            <m:r>
                              <a:rPr lang="en-US" b="0" i="1" smtClean="0">
                                <a:solidFill>
                                  <a:srgbClr val="00B050"/>
                                </a:solidFill>
                                <a:latin typeface="Cambria Math" panose="02040503050406030204" pitchFamily="18" charset="0"/>
                              </a:rPr>
                              <m:t>𝑚𝑎𝑡𝑐h𝑒𝑑</m:t>
                            </m:r>
                          </m:sub>
                        </m:sSub>
                      </m:oMath>
                    </m:oMathPara>
                  </a14:m>
                  <a:endParaRPr lang="en-US" dirty="0">
                    <a:solidFill>
                      <a:srgbClr val="00B050"/>
                    </a:solidFill>
                  </a:endParaRPr>
                </a:p>
              </p:txBody>
            </p:sp>
          </mc:Choice>
          <mc:Fallback xmlns="">
            <p:sp>
              <p:nvSpPr>
                <p:cNvPr id="84" name="TextBox 71">
                  <a:extLst>
                    <a:ext uri="{FF2B5EF4-FFF2-40B4-BE49-F238E27FC236}">
                      <a16:creationId xmlns:a16="http://schemas.microsoft.com/office/drawing/2014/main" id="{814B58B2-B9AA-4B88-A6D4-57095D4FC079}"/>
                    </a:ext>
                  </a:extLst>
                </p:cNvPr>
                <p:cNvSpPr txBox="1">
                  <a:spLocks noRot="1" noChangeAspect="1" noMove="1" noResize="1" noEditPoints="1" noAdjustHandles="1" noChangeArrowheads="1" noChangeShapeType="1" noTextEdit="1"/>
                </p:cNvSpPr>
                <p:nvPr/>
              </p:nvSpPr>
              <p:spPr>
                <a:xfrm>
                  <a:off x="7505703" y="5370773"/>
                  <a:ext cx="2276926" cy="369332"/>
                </a:xfrm>
                <a:prstGeom prst="rect">
                  <a:avLst/>
                </a:prstGeom>
                <a:blipFill>
                  <a:blip r:embed="rId8"/>
                  <a:stretch>
                    <a:fillRect b="-1639"/>
                  </a:stretch>
                </a:blipFill>
              </p:spPr>
              <p:txBody>
                <a:bodyPr/>
                <a:lstStyle/>
                <a:p>
                  <a:r>
                    <a:rPr lang="zh-TW" altLang="en-US">
                      <a:noFill/>
                    </a:rPr>
                    <a:t> </a:t>
                  </a:r>
                </a:p>
              </p:txBody>
            </p:sp>
          </mc:Fallback>
        </mc:AlternateContent>
      </p:grpSp>
      <p:cxnSp>
        <p:nvCxnSpPr>
          <p:cNvPr id="85" name="Straight Arrow Connector 65">
            <a:extLst>
              <a:ext uri="{FF2B5EF4-FFF2-40B4-BE49-F238E27FC236}">
                <a16:creationId xmlns:a16="http://schemas.microsoft.com/office/drawing/2014/main" id="{E586B983-6FD6-4DF1-9582-E41E2F86AF03}"/>
              </a:ext>
            </a:extLst>
          </p:cNvPr>
          <p:cNvCxnSpPr>
            <a:cxnSpLocks/>
          </p:cNvCxnSpPr>
          <p:nvPr/>
        </p:nvCxnSpPr>
        <p:spPr>
          <a:xfrm>
            <a:off x="1312904" y="4053845"/>
            <a:ext cx="0" cy="1616522"/>
          </a:xfrm>
          <a:prstGeom prst="straightConnector1">
            <a:avLst/>
          </a:prstGeom>
          <a:noFill/>
          <a:ln w="25400" cap="flat" cmpd="sng" algn="ctr">
            <a:solidFill>
              <a:sysClr val="windowText" lastClr="000000"/>
            </a:solidFill>
            <a:prstDash val="solid"/>
            <a:miter lim="800000"/>
            <a:tailEnd type="triangle"/>
          </a:ln>
          <a:effectLst/>
        </p:spPr>
      </p:cxnSp>
      <mc:AlternateContent xmlns:mc="http://schemas.openxmlformats.org/markup-compatibility/2006" xmlns:a14="http://schemas.microsoft.com/office/drawing/2010/main">
        <mc:Choice Requires="a14">
          <p:sp>
            <p:nvSpPr>
              <p:cNvPr id="86" name="TextBox 67">
                <a:extLst>
                  <a:ext uri="{FF2B5EF4-FFF2-40B4-BE49-F238E27FC236}">
                    <a16:creationId xmlns:a16="http://schemas.microsoft.com/office/drawing/2014/main" id="{1AC2BAFB-1B11-4091-8680-FB686CEE94E8}"/>
                  </a:ext>
                </a:extLst>
              </p:cNvPr>
              <p:cNvSpPr txBox="1"/>
              <p:nvPr/>
            </p:nvSpPr>
            <p:spPr>
              <a:xfrm>
                <a:off x="665920" y="5286051"/>
                <a:ext cx="65499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panose="02040503050406030204" pitchFamily="18" charset="0"/>
                            </a:rPr>
                            <m:t>𝐿</m:t>
                          </m:r>
                        </m:e>
                        <m:sub>
                          <m:r>
                            <a:rPr lang="en-US" i="1" smtClean="0">
                              <a:solidFill>
                                <a:prstClr val="black"/>
                              </a:solidFill>
                              <a:latin typeface="Cambria Math" panose="02040503050406030204" pitchFamily="18" charset="0"/>
                            </a:rPr>
                            <m:t>𝑐𝑙𝑢𝑠</m:t>
                          </m:r>
                        </m:sub>
                      </m:sSub>
                    </m:oMath>
                  </m:oMathPara>
                </a14:m>
                <a:endParaRPr lang="en-US" dirty="0">
                  <a:solidFill>
                    <a:prstClr val="black"/>
                  </a:solidFill>
                  <a:latin typeface="Calibri" panose="020F0502020204030204"/>
                </a:endParaRPr>
              </a:p>
            </p:txBody>
          </p:sp>
        </mc:Choice>
        <mc:Fallback xmlns="">
          <p:sp>
            <p:nvSpPr>
              <p:cNvPr id="86" name="TextBox 67">
                <a:extLst>
                  <a:ext uri="{FF2B5EF4-FFF2-40B4-BE49-F238E27FC236}">
                    <a16:creationId xmlns:a16="http://schemas.microsoft.com/office/drawing/2014/main" id="{1AC2BAFB-1B11-4091-8680-FB686CEE94E8}"/>
                  </a:ext>
                </a:extLst>
              </p:cNvPr>
              <p:cNvSpPr txBox="1">
                <a:spLocks noRot="1" noChangeAspect="1" noMove="1" noResize="1" noEditPoints="1" noAdjustHandles="1" noChangeArrowheads="1" noChangeShapeType="1" noTextEdit="1"/>
              </p:cNvSpPr>
              <p:nvPr/>
            </p:nvSpPr>
            <p:spPr>
              <a:xfrm>
                <a:off x="665920" y="5286051"/>
                <a:ext cx="654999" cy="369332"/>
              </a:xfrm>
              <a:prstGeom prst="rect">
                <a:avLst/>
              </a:prstGeom>
              <a:blipFill>
                <a:blip r:embed="rId9"/>
                <a:stretch>
                  <a:fillRect/>
                </a:stretch>
              </a:blipFill>
            </p:spPr>
            <p:txBody>
              <a:bodyPr/>
              <a:lstStyle/>
              <a:p>
                <a:r>
                  <a:rPr lang="zh-TW" altLang="en-US">
                    <a:noFill/>
                  </a:rPr>
                  <a:t> </a:t>
                </a:r>
              </a:p>
            </p:txBody>
          </p:sp>
        </mc:Fallback>
      </mc:AlternateContent>
      <p:sp>
        <p:nvSpPr>
          <p:cNvPr id="88" name="6 𝐿_𝑟𝑢𝑙𝑒𝑠">
            <a:extLst>
              <a:ext uri="{FF2B5EF4-FFF2-40B4-BE49-F238E27FC236}">
                <a16:creationId xmlns:a16="http://schemas.microsoft.com/office/drawing/2014/main" id="{FB2EC0F3-3A7F-4884-989A-D0C3F52A042A}"/>
              </a:ext>
            </a:extLst>
          </p:cNvPr>
          <p:cNvSpPr txBox="1"/>
          <p:nvPr/>
        </p:nvSpPr>
        <p:spPr>
          <a:xfrm>
            <a:off x="6216746" y="5039074"/>
            <a:ext cx="369802" cy="338554"/>
          </a:xfrm>
          <a:prstGeom prst="rect">
            <a:avLst/>
          </a:prstGeom>
          <a:noFill/>
        </p:spPr>
        <p:txBody>
          <a:bodyPr wrap="square" rtlCol="0">
            <a:spAutoFit/>
          </a:bodyPr>
          <a:lstStyle/>
          <a:p>
            <a:r>
              <a:rPr lang="zh-TW" altLang="en-US" sz="1600" dirty="0">
                <a:sym typeface="Wingdings" panose="05000000000000000000" pitchFamily="2" charset="2"/>
              </a:rPr>
              <a:t></a:t>
            </a:r>
            <a:endParaRPr lang="zh-TW" altLang="en-US" sz="1200" dirty="0"/>
          </a:p>
        </p:txBody>
      </p:sp>
      <p:sp>
        <p:nvSpPr>
          <p:cNvPr id="89" name="6 𝐿_𝑚𝑎𝑡𝑐ℎ𝑒𝑑">
            <a:extLst>
              <a:ext uri="{FF2B5EF4-FFF2-40B4-BE49-F238E27FC236}">
                <a16:creationId xmlns:a16="http://schemas.microsoft.com/office/drawing/2014/main" id="{CFFA4484-647C-4D39-9A37-AB384C915083}"/>
              </a:ext>
            </a:extLst>
          </p:cNvPr>
          <p:cNvSpPr txBox="1"/>
          <p:nvPr/>
        </p:nvSpPr>
        <p:spPr>
          <a:xfrm>
            <a:off x="8145520" y="5030116"/>
            <a:ext cx="369802" cy="338554"/>
          </a:xfrm>
          <a:prstGeom prst="rect">
            <a:avLst/>
          </a:prstGeom>
          <a:noFill/>
        </p:spPr>
        <p:txBody>
          <a:bodyPr wrap="square" rtlCol="0">
            <a:spAutoFit/>
          </a:bodyPr>
          <a:lstStyle/>
          <a:p>
            <a:r>
              <a:rPr lang="zh-TW" altLang="en-US" sz="1600" dirty="0">
                <a:sym typeface="Wingdings" panose="05000000000000000000" pitchFamily="2" charset="2"/>
              </a:rPr>
              <a:t></a:t>
            </a:r>
            <a:endParaRPr lang="zh-TW" altLang="en-US" sz="1200" dirty="0"/>
          </a:p>
        </p:txBody>
      </p:sp>
      <p:cxnSp>
        <p:nvCxnSpPr>
          <p:cNvPr id="90" name="直線單箭頭接點 89">
            <a:extLst>
              <a:ext uri="{FF2B5EF4-FFF2-40B4-BE49-F238E27FC236}">
                <a16:creationId xmlns:a16="http://schemas.microsoft.com/office/drawing/2014/main" id="{82ED8B0B-1967-47E8-BAC9-B77690F56479}"/>
              </a:ext>
            </a:extLst>
          </p:cNvPr>
          <p:cNvCxnSpPr>
            <a:cxnSpLocks/>
          </p:cNvCxnSpPr>
          <p:nvPr/>
        </p:nvCxnSpPr>
        <p:spPr>
          <a:xfrm flipV="1">
            <a:off x="3295691" y="4839393"/>
            <a:ext cx="0" cy="815990"/>
          </a:xfrm>
          <a:prstGeom prst="straightConnector1">
            <a:avLst/>
          </a:prstGeom>
          <a:noFill/>
          <a:ln w="25400" cap="flat" cmpd="sng" algn="ctr">
            <a:solidFill>
              <a:srgbClr val="ED7D31"/>
            </a:solidFill>
            <a:prstDash val="dash"/>
            <a:miter lim="800000"/>
            <a:tailEnd type="triangle"/>
          </a:ln>
          <a:effectLst/>
        </p:spPr>
      </p:cxnSp>
      <p:grpSp>
        <p:nvGrpSpPr>
          <p:cNvPr id="104" name="SRM">
            <a:extLst>
              <a:ext uri="{FF2B5EF4-FFF2-40B4-BE49-F238E27FC236}">
                <a16:creationId xmlns:a16="http://schemas.microsoft.com/office/drawing/2014/main" id="{0EB33083-E5B8-46B1-AEC1-94A91E49D9F3}"/>
              </a:ext>
            </a:extLst>
          </p:cNvPr>
          <p:cNvGrpSpPr/>
          <p:nvPr/>
        </p:nvGrpSpPr>
        <p:grpSpPr>
          <a:xfrm>
            <a:off x="577361" y="5670367"/>
            <a:ext cx="3949643" cy="656014"/>
            <a:chOff x="246788" y="5578927"/>
            <a:chExt cx="3924079" cy="656014"/>
          </a:xfrm>
        </p:grpSpPr>
        <p:pic>
          <p:nvPicPr>
            <p:cNvPr id="43" name="圖片 42">
              <a:extLst>
                <a:ext uri="{FF2B5EF4-FFF2-40B4-BE49-F238E27FC236}">
                  <a16:creationId xmlns:a16="http://schemas.microsoft.com/office/drawing/2014/main" id="{44FEFC3F-31C4-4902-98CD-22ECB19B560A}"/>
                </a:ext>
              </a:extLst>
            </p:cNvPr>
            <p:cNvPicPr>
              <a:picLocks noChangeAspect="1"/>
            </p:cNvPicPr>
            <p:nvPr/>
          </p:nvPicPr>
          <p:blipFill>
            <a:blip r:embed="rId10"/>
            <a:stretch>
              <a:fillRect/>
            </a:stretch>
          </p:blipFill>
          <p:spPr>
            <a:xfrm>
              <a:off x="246788" y="5578927"/>
              <a:ext cx="3924079" cy="656014"/>
            </a:xfrm>
            <a:prstGeom prst="rect">
              <a:avLst/>
            </a:prstGeom>
          </p:spPr>
        </p:pic>
        <p:pic>
          <p:nvPicPr>
            <p:cNvPr id="96" name="圖片 95">
              <a:extLst>
                <a:ext uri="{FF2B5EF4-FFF2-40B4-BE49-F238E27FC236}">
                  <a16:creationId xmlns:a16="http://schemas.microsoft.com/office/drawing/2014/main" id="{7A5A0DBF-704F-477F-9555-3F2F62868713}"/>
                </a:ext>
              </a:extLst>
            </p:cNvPr>
            <p:cNvPicPr>
              <a:picLocks/>
            </p:cNvPicPr>
            <p:nvPr/>
          </p:nvPicPr>
          <p:blipFill rotWithShape="1">
            <a:blip r:embed="rId10"/>
            <a:srcRect l="73028" t="6324" r="3884" b="77753"/>
            <a:stretch/>
          </p:blipFill>
          <p:spPr>
            <a:xfrm>
              <a:off x="450018" y="6114255"/>
              <a:ext cx="3564000" cy="93600"/>
            </a:xfrm>
            <a:prstGeom prst="rect">
              <a:avLst/>
            </a:prstGeom>
          </p:spPr>
        </p:pic>
        <p:pic>
          <p:nvPicPr>
            <p:cNvPr id="95" name="圖片 94">
              <a:extLst>
                <a:ext uri="{FF2B5EF4-FFF2-40B4-BE49-F238E27FC236}">
                  <a16:creationId xmlns:a16="http://schemas.microsoft.com/office/drawing/2014/main" id="{B2B41ECD-F163-4657-81E9-731BCF6195B6}"/>
                </a:ext>
              </a:extLst>
            </p:cNvPr>
            <p:cNvPicPr>
              <a:picLocks/>
            </p:cNvPicPr>
            <p:nvPr/>
          </p:nvPicPr>
          <p:blipFill rotWithShape="1">
            <a:blip r:embed="rId10"/>
            <a:srcRect l="2371" t="80414" r="54888" b="3823"/>
            <a:stretch/>
          </p:blipFill>
          <p:spPr>
            <a:xfrm>
              <a:off x="2234745" y="6118155"/>
              <a:ext cx="1656000" cy="45719"/>
            </a:xfrm>
            <a:prstGeom prst="rect">
              <a:avLst/>
            </a:prstGeom>
          </p:spPr>
        </p:pic>
        <p:grpSp>
          <p:nvGrpSpPr>
            <p:cNvPr id="99" name="群組 98">
              <a:extLst>
                <a:ext uri="{FF2B5EF4-FFF2-40B4-BE49-F238E27FC236}">
                  <a16:creationId xmlns:a16="http://schemas.microsoft.com/office/drawing/2014/main" id="{41B9643E-BD74-4885-B151-E463813A3D38}"/>
                </a:ext>
              </a:extLst>
            </p:cNvPr>
            <p:cNvGrpSpPr/>
            <p:nvPr/>
          </p:nvGrpSpPr>
          <p:grpSpPr>
            <a:xfrm>
              <a:off x="368873" y="6110989"/>
              <a:ext cx="1644024" cy="81964"/>
              <a:chOff x="1138918" y="6557345"/>
              <a:chExt cx="1644024" cy="128209"/>
            </a:xfrm>
          </p:grpSpPr>
          <p:pic>
            <p:nvPicPr>
              <p:cNvPr id="97" name="圖片 96">
                <a:extLst>
                  <a:ext uri="{FF2B5EF4-FFF2-40B4-BE49-F238E27FC236}">
                    <a16:creationId xmlns:a16="http://schemas.microsoft.com/office/drawing/2014/main" id="{7D7E67C5-9D7E-4112-B0B3-1E3E58E81AE6}"/>
                  </a:ext>
                </a:extLst>
              </p:cNvPr>
              <p:cNvPicPr>
                <a:picLocks noChangeAspect="1"/>
              </p:cNvPicPr>
              <p:nvPr/>
            </p:nvPicPr>
            <p:blipFill rotWithShape="1">
              <a:blip r:embed="rId10"/>
              <a:srcRect l="47909" t="76561" r="3512" b="4350"/>
              <a:stretch/>
            </p:blipFill>
            <p:spPr>
              <a:xfrm>
                <a:off x="1138918" y="6577554"/>
                <a:ext cx="1644024" cy="108000"/>
              </a:xfrm>
              <a:prstGeom prst="rect">
                <a:avLst/>
              </a:prstGeom>
            </p:spPr>
          </p:pic>
          <p:pic>
            <p:nvPicPr>
              <p:cNvPr id="98" name="圖片 97">
                <a:extLst>
                  <a:ext uri="{FF2B5EF4-FFF2-40B4-BE49-F238E27FC236}">
                    <a16:creationId xmlns:a16="http://schemas.microsoft.com/office/drawing/2014/main" id="{FDEBF0DA-2F08-4945-A92B-027B0DB02EBB}"/>
                  </a:ext>
                </a:extLst>
              </p:cNvPr>
              <p:cNvPicPr>
                <a:picLocks/>
              </p:cNvPicPr>
              <p:nvPr/>
            </p:nvPicPr>
            <p:blipFill rotWithShape="1">
              <a:blip r:embed="rId10"/>
              <a:srcRect l="73028" t="6324" r="3884" b="77753"/>
              <a:stretch/>
            </p:blipFill>
            <p:spPr>
              <a:xfrm>
                <a:off x="1147969" y="6557345"/>
                <a:ext cx="1625921" cy="45049"/>
              </a:xfrm>
              <a:prstGeom prst="rect">
                <a:avLst/>
              </a:prstGeom>
            </p:spPr>
          </p:pic>
        </p:grpSp>
      </p:grpSp>
      <p:sp>
        <p:nvSpPr>
          <p:cNvPr id="103" name="7 Iterative Joint Learning">
            <a:extLst>
              <a:ext uri="{FF2B5EF4-FFF2-40B4-BE49-F238E27FC236}">
                <a16:creationId xmlns:a16="http://schemas.microsoft.com/office/drawing/2014/main" id="{05DBE4C6-2FE1-415A-BD99-F4CD507F837E}"/>
              </a:ext>
            </a:extLst>
          </p:cNvPr>
          <p:cNvSpPr txBox="1"/>
          <p:nvPr/>
        </p:nvSpPr>
        <p:spPr>
          <a:xfrm>
            <a:off x="5311757" y="5956112"/>
            <a:ext cx="2601022" cy="338554"/>
          </a:xfrm>
          <a:prstGeom prst="rect">
            <a:avLst/>
          </a:prstGeom>
          <a:noFill/>
        </p:spPr>
        <p:txBody>
          <a:bodyPr wrap="square" rtlCol="0">
            <a:spAutoFit/>
          </a:bodyPr>
          <a:lstStyle/>
          <a:p>
            <a:r>
              <a:rPr lang="zh-TW" altLang="en-US" sz="1600" dirty="0">
                <a:sym typeface="Wingdings" panose="05000000000000000000" pitchFamily="2" charset="2"/>
              </a:rPr>
              <a:t></a:t>
            </a:r>
            <a:r>
              <a:rPr lang="en-US" altLang="zh-TW" sz="1600" dirty="0">
                <a:solidFill>
                  <a:srgbClr val="ED7D31"/>
                </a:solidFill>
                <a:latin typeface="Times New Roman" panose="02020603050405020304" pitchFamily="18" charset="0"/>
              </a:rPr>
              <a:t> </a:t>
            </a:r>
            <a:r>
              <a:rPr lang="en-US" altLang="zh-TW" sz="1600" dirty="0">
                <a:solidFill>
                  <a:srgbClr val="BDBDBD"/>
                </a:solidFill>
                <a:latin typeface="Times New Roman" panose="02020603050405020304" pitchFamily="18" charset="0"/>
              </a:rPr>
              <a:t>Iterative Joint Learning</a:t>
            </a:r>
          </a:p>
        </p:txBody>
      </p:sp>
      <p:cxnSp>
        <p:nvCxnSpPr>
          <p:cNvPr id="107" name="Iterative Joint Learning Straight Arrow Connector">
            <a:extLst>
              <a:ext uri="{FF2B5EF4-FFF2-40B4-BE49-F238E27FC236}">
                <a16:creationId xmlns:a16="http://schemas.microsoft.com/office/drawing/2014/main" id="{177AB5E3-C371-454E-BF0F-3184C1DEFC0E}"/>
              </a:ext>
            </a:extLst>
          </p:cNvPr>
          <p:cNvCxnSpPr/>
          <p:nvPr/>
        </p:nvCxnSpPr>
        <p:spPr>
          <a:xfrm>
            <a:off x="7332908" y="5820940"/>
            <a:ext cx="12" cy="252000"/>
          </a:xfrm>
          <a:prstGeom prst="straightConnector1">
            <a:avLst/>
          </a:prstGeom>
          <a:noFill/>
          <a:ln w="25400" cap="flat" cmpd="sng" algn="ctr">
            <a:solidFill>
              <a:srgbClr val="BDBDBD"/>
            </a:solidFill>
            <a:prstDash val="solid"/>
            <a:miter lim="800000"/>
            <a:headEnd type="triangle"/>
            <a:tailEnd type="none"/>
          </a:ln>
          <a:effectLst/>
        </p:spPr>
      </p:cxnSp>
      <p:cxnSp>
        <p:nvCxnSpPr>
          <p:cNvPr id="108" name="Iterative Joint Learning Straight Arrow Connector">
            <a:extLst>
              <a:ext uri="{FF2B5EF4-FFF2-40B4-BE49-F238E27FC236}">
                <a16:creationId xmlns:a16="http://schemas.microsoft.com/office/drawing/2014/main" id="{FEDFFB24-9F66-46DE-A10F-4D9331D8E258}"/>
              </a:ext>
            </a:extLst>
          </p:cNvPr>
          <p:cNvCxnSpPr>
            <a:cxnSpLocks/>
          </p:cNvCxnSpPr>
          <p:nvPr/>
        </p:nvCxnSpPr>
        <p:spPr>
          <a:xfrm flipV="1">
            <a:off x="4495404" y="6115765"/>
            <a:ext cx="869629" cy="0"/>
          </a:xfrm>
          <a:prstGeom prst="straightConnector1">
            <a:avLst/>
          </a:prstGeom>
          <a:noFill/>
          <a:ln w="25400" cap="flat" cmpd="sng" algn="ctr">
            <a:solidFill>
              <a:srgbClr val="C7C7C7"/>
            </a:solidFill>
            <a:prstDash val="solid"/>
            <a:miter lim="800000"/>
            <a:headEnd type="triangle"/>
            <a:tailEnd type="none"/>
          </a:ln>
          <a:effectLst/>
        </p:spPr>
      </p:cxnSp>
      <p:sp>
        <p:nvSpPr>
          <p:cNvPr id="55" name="NERO primary task is to minimize the error of the RC on the hard-matched sentences.">
            <a:extLst>
              <a:ext uri="{FF2B5EF4-FFF2-40B4-BE49-F238E27FC236}">
                <a16:creationId xmlns:a16="http://schemas.microsoft.com/office/drawing/2014/main" id="{9BAE6904-ABC6-4FD5-8398-94EA2A22B5F2}"/>
              </a:ext>
            </a:extLst>
          </p:cNvPr>
          <p:cNvSpPr/>
          <p:nvPr/>
        </p:nvSpPr>
        <p:spPr>
          <a:xfrm>
            <a:off x="2017502" y="1709660"/>
            <a:ext cx="6270190" cy="302341"/>
          </a:xfrm>
          <a:prstGeom prst="wedgeRectCallout">
            <a:avLst>
              <a:gd name="adj1" fmla="val -40699"/>
              <a:gd name="adj2" fmla="val 1272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NERO primary task is to minimize the error of the RC on the hard-matched sentences.</a:t>
            </a:r>
            <a:endParaRPr lang="zh-TW" altLang="en-US" sz="1400" dirty="0"/>
          </a:p>
        </p:txBody>
      </p:sp>
      <mc:AlternateContent xmlns:mc="http://schemas.openxmlformats.org/markup-compatibility/2006" xmlns:a14="http://schemas.microsoft.com/office/drawing/2010/main">
        <mc:Choice Requires="a14">
          <p:sp>
            <p:nvSpPr>
              <p:cNvPr id="61" name="Apply collected rules to the unmatched sentences , let RC to explicitly learn the rules with the objective of rule classification">
                <a:extLst>
                  <a:ext uri="{FF2B5EF4-FFF2-40B4-BE49-F238E27FC236}">
                    <a16:creationId xmlns:a16="http://schemas.microsoft.com/office/drawing/2014/main" id="{7AB23E41-3939-470D-B294-A92D9347C046}"/>
                  </a:ext>
                </a:extLst>
              </p:cNvPr>
              <p:cNvSpPr/>
              <p:nvPr/>
            </p:nvSpPr>
            <p:spPr>
              <a:xfrm>
                <a:off x="2040216" y="1479600"/>
                <a:ext cx="5076000" cy="496800"/>
              </a:xfrm>
              <a:prstGeom prst="wedgeRectCallout">
                <a:avLst>
                  <a:gd name="adj1" fmla="val -5571"/>
                  <a:gd name="adj2" fmla="val 1075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Apply collected rules to the unmatched sentences, let RC to explicitly learn the rules with the objective of rule classification (</a:t>
                </a:r>
                <a14:m>
                  <m:oMath xmlns:m="http://schemas.openxmlformats.org/officeDocument/2006/math">
                    <m:sSub>
                      <m:sSubPr>
                        <m:ctrlPr>
                          <a:rPr lang="en-US" altLang="zh-TW" sz="1400" i="1">
                            <a:solidFill>
                              <a:srgbClr val="0070C0"/>
                            </a:solidFill>
                            <a:latin typeface="Cambria Math" panose="02040503050406030204" pitchFamily="18" charset="0"/>
                          </a:rPr>
                        </m:ctrlPr>
                      </m:sSubPr>
                      <m:e>
                        <m:r>
                          <a:rPr lang="en-US" altLang="zh-TW" sz="1400" i="1">
                            <a:solidFill>
                              <a:srgbClr val="0070C0"/>
                            </a:solidFill>
                            <a:latin typeface="Cambria Math" panose="02040503050406030204" pitchFamily="18" charset="0"/>
                          </a:rPr>
                          <m:t>𝐿</m:t>
                        </m:r>
                      </m:e>
                      <m:sub>
                        <m:r>
                          <a:rPr lang="en-US" altLang="zh-TW" sz="1400" i="1">
                            <a:solidFill>
                              <a:srgbClr val="0070C0"/>
                            </a:solidFill>
                            <a:latin typeface="Cambria Math" panose="02040503050406030204" pitchFamily="18" charset="0"/>
                          </a:rPr>
                          <m:t>𝑟𝑢𝑙𝑒𝑠</m:t>
                        </m:r>
                      </m:sub>
                    </m:sSub>
                  </m:oMath>
                </a14:m>
                <a:r>
                  <a:rPr lang="en-US" altLang="zh-TW" sz="1400" dirty="0">
                    <a:solidFill>
                      <a:schemeClr val="tx1"/>
                    </a:solidFill>
                  </a:rPr>
                  <a:t>).</a:t>
                </a:r>
                <a:endParaRPr lang="zh-TW" altLang="en-US" sz="1400" dirty="0"/>
              </a:p>
            </p:txBody>
          </p:sp>
        </mc:Choice>
        <mc:Fallback xmlns="">
          <p:sp>
            <p:nvSpPr>
              <p:cNvPr id="61" name="Apply collected rules to the unmatched sentences , let RC to explicitly learn the rules with the objective of rule classification">
                <a:extLst>
                  <a:ext uri="{FF2B5EF4-FFF2-40B4-BE49-F238E27FC236}">
                    <a16:creationId xmlns:a16="http://schemas.microsoft.com/office/drawing/2014/main" id="{7AB23E41-3939-470D-B294-A92D9347C046}"/>
                  </a:ext>
                </a:extLst>
              </p:cNvPr>
              <p:cNvSpPr>
                <a:spLocks noRot="1" noChangeAspect="1" noMove="1" noResize="1" noEditPoints="1" noAdjustHandles="1" noChangeArrowheads="1" noChangeShapeType="1" noTextEdit="1"/>
              </p:cNvSpPr>
              <p:nvPr/>
            </p:nvSpPr>
            <p:spPr>
              <a:xfrm>
                <a:off x="2040216" y="1479600"/>
                <a:ext cx="5076000" cy="496800"/>
              </a:xfrm>
              <a:prstGeom prst="wedgeRectCallout">
                <a:avLst>
                  <a:gd name="adj1" fmla="val -5571"/>
                  <a:gd name="adj2" fmla="val 107509"/>
                </a:avLst>
              </a:prstGeom>
              <a:blipFill>
                <a:blip r:embed="rId11"/>
                <a:stretch>
                  <a:fillRect l="-1317" t="-2290" r="-1437"/>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2" name="Apply collected rules learn the SRM with the help of contrastive loss (𝐿_𝑐𝑙𝑢𝑠) for clustering rules.">
                <a:extLst>
                  <a:ext uri="{FF2B5EF4-FFF2-40B4-BE49-F238E27FC236}">
                    <a16:creationId xmlns:a16="http://schemas.microsoft.com/office/drawing/2014/main" id="{21257F81-3795-4C72-B51C-25FFEC0A3788}"/>
                  </a:ext>
                </a:extLst>
              </p:cNvPr>
              <p:cNvSpPr/>
              <p:nvPr/>
            </p:nvSpPr>
            <p:spPr>
              <a:xfrm>
                <a:off x="2878344" y="1516124"/>
                <a:ext cx="5544000" cy="496800"/>
              </a:xfrm>
              <a:prstGeom prst="wedgeRectCallout">
                <a:avLst>
                  <a:gd name="adj1" fmla="val 1456"/>
                  <a:gd name="adj2" fmla="val 10334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400" dirty="0">
                    <a:solidFill>
                      <a:schemeClr val="tx1"/>
                    </a:solidFill>
                  </a:rPr>
                  <a:t>Apply collected rules Learn the SRM with the help of contrastive loss (</a:t>
                </a:r>
                <a14:m>
                  <m:oMath xmlns:m="http://schemas.openxmlformats.org/officeDocument/2006/math">
                    <m:sSub>
                      <m:sSubPr>
                        <m:ctrlPr>
                          <a:rPr lang="en-US" altLang="zh-TW" sz="1400" i="1">
                            <a:solidFill>
                              <a:srgbClr val="0070C0"/>
                            </a:solidFill>
                            <a:latin typeface="Cambria Math" panose="02040503050406030204" pitchFamily="18" charset="0"/>
                          </a:rPr>
                        </m:ctrlPr>
                      </m:sSubPr>
                      <m:e>
                        <m:r>
                          <a:rPr lang="en-US" altLang="zh-TW" sz="1400" i="1">
                            <a:solidFill>
                              <a:srgbClr val="0070C0"/>
                            </a:solidFill>
                            <a:latin typeface="Cambria Math" panose="02040503050406030204" pitchFamily="18" charset="0"/>
                          </a:rPr>
                          <m:t>𝐿</m:t>
                        </m:r>
                      </m:e>
                      <m:sub>
                        <m:r>
                          <a:rPr lang="en-US" altLang="zh-TW" sz="1400" i="1">
                            <a:solidFill>
                              <a:srgbClr val="0070C0"/>
                            </a:solidFill>
                            <a:latin typeface="Cambria Math" panose="02040503050406030204" pitchFamily="18" charset="0"/>
                          </a:rPr>
                          <m:t>𝑐𝑙𝑢𝑠</m:t>
                        </m:r>
                      </m:sub>
                    </m:sSub>
                  </m:oMath>
                </a14:m>
                <a:r>
                  <a:rPr lang="en-US" altLang="zh-TW" sz="1400" dirty="0">
                    <a:solidFill>
                      <a:schemeClr val="tx1"/>
                    </a:solidFill>
                  </a:rPr>
                  <a:t>) for clustering rules.</a:t>
                </a:r>
              </a:p>
            </p:txBody>
          </p:sp>
        </mc:Choice>
        <mc:Fallback xmlns="">
          <p:sp>
            <p:nvSpPr>
              <p:cNvPr id="62" name="Apply collected rules learn the SRM with the help of contrastive loss (𝐿_𝑐𝑙𝑢𝑠) for clustering rules.">
                <a:extLst>
                  <a:ext uri="{FF2B5EF4-FFF2-40B4-BE49-F238E27FC236}">
                    <a16:creationId xmlns:a16="http://schemas.microsoft.com/office/drawing/2014/main" id="{21257F81-3795-4C72-B51C-25FFEC0A3788}"/>
                  </a:ext>
                </a:extLst>
              </p:cNvPr>
              <p:cNvSpPr>
                <a:spLocks noRot="1" noChangeAspect="1" noMove="1" noResize="1" noEditPoints="1" noAdjustHandles="1" noChangeArrowheads="1" noChangeShapeType="1" noTextEdit="1"/>
              </p:cNvSpPr>
              <p:nvPr/>
            </p:nvSpPr>
            <p:spPr>
              <a:xfrm>
                <a:off x="2878344" y="1516124"/>
                <a:ext cx="5544000" cy="496800"/>
              </a:xfrm>
              <a:prstGeom prst="wedgeRectCallout">
                <a:avLst>
                  <a:gd name="adj1" fmla="val 1456"/>
                  <a:gd name="adj2" fmla="val 103346"/>
                </a:avLst>
              </a:prstGeom>
              <a:blipFill>
                <a:blip r:embed="rId12"/>
                <a:stretch>
                  <a:fillRect l="-1205" t="-2344" r="-2848"/>
                </a:stretch>
              </a:blipFill>
              <a:ln>
                <a:solidFill>
                  <a:schemeClr val="tx1"/>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3" name="NERO jointly learn the two modules">
                <a:extLst>
                  <a:ext uri="{FF2B5EF4-FFF2-40B4-BE49-F238E27FC236}">
                    <a16:creationId xmlns:a16="http://schemas.microsoft.com/office/drawing/2014/main" id="{424ACA4A-714A-4974-9D2D-45673F31FE56}"/>
                  </a:ext>
                </a:extLst>
              </p:cNvPr>
              <p:cNvSpPr/>
              <p:nvPr/>
            </p:nvSpPr>
            <p:spPr>
              <a:xfrm>
                <a:off x="3030744" y="1175219"/>
                <a:ext cx="5436000" cy="927759"/>
              </a:xfrm>
              <a:prstGeom prst="wedgeRectCallout">
                <a:avLst>
                  <a:gd name="adj1" fmla="val 41215"/>
                  <a:gd name="adj2" fmla="val 7443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NERO jointly learn the two modules by </a:t>
                </a:r>
                <a:r>
                  <a:rPr lang="en-US" altLang="zh-TW" sz="1400" dirty="0">
                    <a:solidFill>
                      <a:srgbClr val="0070C0"/>
                    </a:solidFill>
                  </a:rPr>
                  <a:t>connecting them through pseudo-labeling on the unmatched sentences with the SRM </a:t>
                </a:r>
                <a:r>
                  <a:rPr lang="en-US" altLang="zh-TW" sz="1400" dirty="0">
                    <a:solidFill>
                      <a:schemeClr val="tx1"/>
                    </a:solidFill>
                  </a:rPr>
                  <a:t>and then </a:t>
                </a:r>
                <a:r>
                  <a:rPr lang="en-US" altLang="zh-TW" sz="1400" dirty="0">
                    <a:solidFill>
                      <a:srgbClr val="FF0000"/>
                    </a:solidFill>
                  </a:rPr>
                  <a:t>expect the RC has better performance on such pseudo-labeled unmatched sentences as well (</a:t>
                </a:r>
                <a14:m>
                  <m:oMath xmlns:m="http://schemas.openxmlformats.org/officeDocument/2006/math">
                    <m:sSub>
                      <m:sSubPr>
                        <m:ctrlPr>
                          <a:rPr lang="en-US" altLang="zh-TW" sz="1400" i="1">
                            <a:solidFill>
                              <a:srgbClr val="FF0000"/>
                            </a:solidFill>
                            <a:latin typeface="Cambria Math" panose="02040503050406030204" pitchFamily="18" charset="0"/>
                          </a:rPr>
                        </m:ctrlPr>
                      </m:sSubPr>
                      <m:e>
                        <m:r>
                          <a:rPr lang="en-US" altLang="zh-TW" sz="1400" i="1">
                            <a:solidFill>
                              <a:srgbClr val="FF0000"/>
                            </a:solidFill>
                            <a:latin typeface="Cambria Math" panose="02040503050406030204" pitchFamily="18" charset="0"/>
                          </a:rPr>
                          <m:t>𝐿</m:t>
                        </m:r>
                      </m:e>
                      <m:sub>
                        <m:r>
                          <a:rPr lang="en-US" altLang="zh-TW" sz="1400" i="1">
                            <a:solidFill>
                              <a:srgbClr val="FF0000"/>
                            </a:solidFill>
                            <a:latin typeface="Cambria Math" panose="02040503050406030204" pitchFamily="18" charset="0"/>
                          </a:rPr>
                          <m:t>𝑢𝑛𝑚𝑎𝑡𝑐h𝑒𝑑</m:t>
                        </m:r>
                      </m:sub>
                    </m:sSub>
                  </m:oMath>
                </a14:m>
                <a:r>
                  <a:rPr lang="en-US" altLang="zh-TW" sz="1400" dirty="0">
                    <a:solidFill>
                      <a:srgbClr val="FF0000"/>
                    </a:solidFill>
                  </a:rPr>
                  <a:t>).</a:t>
                </a:r>
              </a:p>
            </p:txBody>
          </p:sp>
        </mc:Choice>
        <mc:Fallback xmlns="">
          <p:sp>
            <p:nvSpPr>
              <p:cNvPr id="63" name="NERO jointly learn the two modules">
                <a:extLst>
                  <a:ext uri="{FF2B5EF4-FFF2-40B4-BE49-F238E27FC236}">
                    <a16:creationId xmlns:a16="http://schemas.microsoft.com/office/drawing/2014/main" id="{424ACA4A-714A-4974-9D2D-45673F31FE56}"/>
                  </a:ext>
                </a:extLst>
              </p:cNvPr>
              <p:cNvSpPr>
                <a:spLocks noRot="1" noChangeAspect="1" noMove="1" noResize="1" noEditPoints="1" noAdjustHandles="1" noChangeArrowheads="1" noChangeShapeType="1" noTextEdit="1"/>
              </p:cNvSpPr>
              <p:nvPr/>
            </p:nvSpPr>
            <p:spPr>
              <a:xfrm>
                <a:off x="3030744" y="1175219"/>
                <a:ext cx="5436000" cy="927759"/>
              </a:xfrm>
              <a:prstGeom prst="wedgeRectCallout">
                <a:avLst>
                  <a:gd name="adj1" fmla="val 41215"/>
                  <a:gd name="adj2" fmla="val 74438"/>
                </a:avLst>
              </a:prstGeom>
              <a:blipFill>
                <a:blip r:embed="rId13"/>
                <a:stretch>
                  <a:fillRect l="-1229" t="-1036" r="-1899"/>
                </a:stretch>
              </a:blipFill>
              <a:ln>
                <a:solidFill>
                  <a:schemeClr val="tx1"/>
                </a:solidFill>
              </a:ln>
            </p:spPr>
            <p:txBody>
              <a:bodyPr/>
              <a:lstStyle/>
              <a:p>
                <a:r>
                  <a:rPr lang="zh-TW" altLang="en-US">
                    <a:noFill/>
                  </a:rPr>
                  <a:t> </a:t>
                </a:r>
              </a:p>
            </p:txBody>
          </p:sp>
        </mc:Fallback>
      </mc:AlternateContent>
    </p:spTree>
    <p:extLst>
      <p:ext uri="{BB962C8B-B14F-4D97-AF65-F5344CB8AC3E}">
        <p14:creationId xmlns:p14="http://schemas.microsoft.com/office/powerpoint/2010/main" val="2914175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0" presetClass="entr" presetSubtype="0" fill="hold"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1000"/>
                                        <p:tgtEl>
                                          <p:spTgt spid="5"/>
                                        </p:tgtEl>
                                      </p:cBhvr>
                                    </p:animEffect>
                                  </p:childTnLst>
                                </p:cTn>
                              </p:par>
                              <p:par>
                                <p:cTn id="10" presetID="1" presetClass="entr" presetSubtype="0" fill="hold" grpId="0" nodeType="withEffect">
                                  <p:stCondLst>
                                    <p:cond delay="500"/>
                                  </p:stCondLst>
                                  <p:childTnLst>
                                    <p:set>
                                      <p:cBhvr>
                                        <p:cTn id="11" dur="1" fill="hold">
                                          <p:stCondLst>
                                            <p:cond delay="0"/>
                                          </p:stCondLst>
                                        </p:cTn>
                                        <p:tgtEl>
                                          <p:spTgt spid="89"/>
                                        </p:tgtEl>
                                        <p:attrNameLst>
                                          <p:attrName>style.visibility</p:attrName>
                                        </p:attrNameLst>
                                      </p:cBhvr>
                                      <p:to>
                                        <p:strVal val="visible"/>
                                      </p:to>
                                    </p:set>
                                  </p:childTnLst>
                                </p:cTn>
                              </p:par>
                              <p:par>
                                <p:cTn id="12" presetID="10" presetClass="entr" presetSubtype="0" fill="hold" nodeType="withEffect">
                                  <p:stCondLst>
                                    <p:cond delay="500"/>
                                  </p:stCondLst>
                                  <p:childTnLst>
                                    <p:set>
                                      <p:cBhvr>
                                        <p:cTn id="13" dur="1" fill="hold">
                                          <p:stCondLst>
                                            <p:cond delay="0"/>
                                          </p:stCondLst>
                                        </p:cTn>
                                        <p:tgtEl>
                                          <p:spTgt spid="72"/>
                                        </p:tgtEl>
                                        <p:attrNameLst>
                                          <p:attrName>style.visibility</p:attrName>
                                        </p:attrNameLst>
                                      </p:cBhvr>
                                      <p:to>
                                        <p:strVal val="visible"/>
                                      </p:to>
                                    </p:set>
                                    <p:animEffect transition="in" filter="fade">
                                      <p:cBhvr>
                                        <p:cTn id="14" dur="1000"/>
                                        <p:tgtEl>
                                          <p:spTgt spid="72"/>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par>
                                <p:cTn id="19" presetID="10" presetClass="entr" presetSubtype="0"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52"/>
                                        </p:tgtEl>
                                        <p:attrNameLst>
                                          <p:attrName>style.visibility</p:attrName>
                                        </p:attrNameLst>
                                      </p:cBhvr>
                                      <p:to>
                                        <p:strVal val="visible"/>
                                      </p:to>
                                    </p:set>
                                    <p:animEffect transition="in" filter="fade">
                                      <p:cBhvr>
                                        <p:cTn id="24" dur="1000"/>
                                        <p:tgtEl>
                                          <p:spTgt spid="52"/>
                                        </p:tgtEl>
                                      </p:cBhvr>
                                    </p:animEffect>
                                  </p:childTnLst>
                                </p:cTn>
                              </p:par>
                              <p:par>
                                <p:cTn id="25" presetID="10" presetClass="entr" presetSubtype="0" fill="hold" nodeType="withEffect">
                                  <p:stCondLst>
                                    <p:cond delay="500"/>
                                  </p:stCondLst>
                                  <p:childTnLst>
                                    <p:set>
                                      <p:cBhvr>
                                        <p:cTn id="26" dur="1" fill="hold">
                                          <p:stCondLst>
                                            <p:cond delay="0"/>
                                          </p:stCondLst>
                                        </p:cTn>
                                        <p:tgtEl>
                                          <p:spTgt spid="81"/>
                                        </p:tgtEl>
                                        <p:attrNameLst>
                                          <p:attrName>style.visibility</p:attrName>
                                        </p:attrNameLst>
                                      </p:cBhvr>
                                      <p:to>
                                        <p:strVal val="visible"/>
                                      </p:to>
                                    </p:set>
                                    <p:animEffect transition="in" filter="fade">
                                      <p:cBhvr>
                                        <p:cTn id="27" dur="1000"/>
                                        <p:tgtEl>
                                          <p:spTgt spid="81"/>
                                        </p:tgtEl>
                                      </p:cBhvr>
                                    </p:animEffect>
                                  </p:childTnLst>
                                </p:cTn>
                              </p:par>
                              <p:par>
                                <p:cTn id="28" presetID="10" presetClass="entr" presetSubtype="0" fill="hold" grpId="0" nodeType="withEffect">
                                  <p:stCondLst>
                                    <p:cond delay="50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1000"/>
                                        <p:tgtEl>
                                          <p:spTgt spid="82"/>
                                        </p:tgtEl>
                                      </p:cBhvr>
                                    </p:animEffect>
                                  </p:childTnLst>
                                </p:cTn>
                              </p:par>
                              <p:par>
                                <p:cTn id="31" presetID="10" presetClass="entr" presetSubtype="0" fill="hold" grpId="0" nodeType="withEffect">
                                  <p:stCondLst>
                                    <p:cond delay="500"/>
                                  </p:stCondLst>
                                  <p:childTnLst>
                                    <p:set>
                                      <p:cBhvr>
                                        <p:cTn id="32" dur="1" fill="hold">
                                          <p:stCondLst>
                                            <p:cond delay="0"/>
                                          </p:stCondLst>
                                        </p:cTn>
                                        <p:tgtEl>
                                          <p:spTgt spid="88"/>
                                        </p:tgtEl>
                                        <p:attrNameLst>
                                          <p:attrName>style.visibility</p:attrName>
                                        </p:attrNameLst>
                                      </p:cBhvr>
                                      <p:to>
                                        <p:strVal val="visible"/>
                                      </p:to>
                                    </p:set>
                                    <p:animEffect transition="in" filter="fade">
                                      <p:cBhvr>
                                        <p:cTn id="33" dur="1000"/>
                                        <p:tgtEl>
                                          <p:spTgt spid="88"/>
                                        </p:tgtEl>
                                      </p:cBhvr>
                                    </p:animEffect>
                                  </p:childTnLst>
                                </p:cTn>
                              </p:par>
                              <p:par>
                                <p:cTn id="34" presetID="1" presetClass="exit" presetSubtype="0" fill="hold" grpId="1" nodeType="withEffect">
                                  <p:stCondLst>
                                    <p:cond delay="0"/>
                                  </p:stCondLst>
                                  <p:childTnLst>
                                    <p:set>
                                      <p:cBhvr>
                                        <p:cTn id="35" dur="1" fill="hold">
                                          <p:stCondLst>
                                            <p:cond delay="0"/>
                                          </p:stCondLst>
                                        </p:cTn>
                                        <p:tgtEl>
                                          <p:spTgt spid="5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62"/>
                                        </p:tgtEl>
                                        <p:attrNameLst>
                                          <p:attrName>style.visibility</p:attrName>
                                        </p:attrNameLst>
                                      </p:cBhvr>
                                      <p:to>
                                        <p:strVal val="visible"/>
                                      </p:to>
                                    </p:set>
                                  </p:childTnLst>
                                </p:cTn>
                              </p:par>
                            </p:childTnLst>
                          </p:cTn>
                        </p:par>
                        <p:par>
                          <p:cTn id="40" fill="hold">
                            <p:stCondLst>
                              <p:cond delay="0"/>
                            </p:stCondLst>
                            <p:childTnLst>
                              <p:par>
                                <p:cTn id="41" presetID="10" presetClass="entr" presetSubtype="0" fill="hold" nodeType="afterEffect">
                                  <p:stCondLst>
                                    <p:cond delay="500"/>
                                  </p:stCondLst>
                                  <p:childTnLst>
                                    <p:set>
                                      <p:cBhvr>
                                        <p:cTn id="42" dur="1" fill="hold">
                                          <p:stCondLst>
                                            <p:cond delay="0"/>
                                          </p:stCondLst>
                                        </p:cTn>
                                        <p:tgtEl>
                                          <p:spTgt spid="49"/>
                                        </p:tgtEl>
                                        <p:attrNameLst>
                                          <p:attrName>style.visibility</p:attrName>
                                        </p:attrNameLst>
                                      </p:cBhvr>
                                      <p:to>
                                        <p:strVal val="visible"/>
                                      </p:to>
                                    </p:set>
                                    <p:animEffect transition="in" filter="fade">
                                      <p:cBhvr>
                                        <p:cTn id="43" dur="1000"/>
                                        <p:tgtEl>
                                          <p:spTgt spid="49"/>
                                        </p:tgtEl>
                                      </p:cBhvr>
                                    </p:animEffect>
                                  </p:childTnLst>
                                </p:cTn>
                              </p:par>
                              <p:par>
                                <p:cTn id="44" presetID="10" presetClass="entr" presetSubtype="0" fill="hold" grpId="2" nodeType="withEffect">
                                  <p:stCondLst>
                                    <p:cond delay="500"/>
                                  </p:stCondLst>
                                  <p:childTnLst>
                                    <p:set>
                                      <p:cBhvr>
                                        <p:cTn id="45" dur="1" fill="hold">
                                          <p:stCondLst>
                                            <p:cond delay="0"/>
                                          </p:stCondLst>
                                        </p:cTn>
                                        <p:tgtEl>
                                          <p:spTgt spid="52"/>
                                        </p:tgtEl>
                                        <p:attrNameLst>
                                          <p:attrName>style.visibility</p:attrName>
                                        </p:attrNameLst>
                                      </p:cBhvr>
                                      <p:to>
                                        <p:strVal val="visible"/>
                                      </p:to>
                                    </p:set>
                                    <p:animEffect transition="in" filter="fade">
                                      <p:cBhvr>
                                        <p:cTn id="46" dur="1000"/>
                                        <p:tgtEl>
                                          <p:spTgt spid="52"/>
                                        </p:tgtEl>
                                      </p:cBhvr>
                                    </p:animEffect>
                                  </p:childTnLst>
                                </p:cTn>
                              </p:par>
                              <p:par>
                                <p:cTn id="47" presetID="10" presetClass="entr" presetSubtype="0" fill="hold" grpId="1" nodeType="withEffect">
                                  <p:stCondLst>
                                    <p:cond delay="50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childTnLst>
                                </p:cTn>
                              </p:par>
                              <p:par>
                                <p:cTn id="50" presetID="10" presetClass="entr" presetSubtype="0" fill="hold" nodeType="withEffect">
                                  <p:stCondLst>
                                    <p:cond delay="500"/>
                                  </p:stCondLst>
                                  <p:childTnLst>
                                    <p:set>
                                      <p:cBhvr>
                                        <p:cTn id="51" dur="1" fill="hold">
                                          <p:stCondLst>
                                            <p:cond delay="0"/>
                                          </p:stCondLst>
                                        </p:cTn>
                                        <p:tgtEl>
                                          <p:spTgt spid="85"/>
                                        </p:tgtEl>
                                        <p:attrNameLst>
                                          <p:attrName>style.visibility</p:attrName>
                                        </p:attrNameLst>
                                      </p:cBhvr>
                                      <p:to>
                                        <p:strVal val="visible"/>
                                      </p:to>
                                    </p:set>
                                    <p:animEffect transition="in" filter="fade">
                                      <p:cBhvr>
                                        <p:cTn id="52" dur="1000"/>
                                        <p:tgtEl>
                                          <p:spTgt spid="85"/>
                                        </p:tgtEl>
                                      </p:cBhvr>
                                    </p:animEffect>
                                  </p:childTnLst>
                                </p:cTn>
                              </p:par>
                              <p:par>
                                <p:cTn id="53" presetID="10" presetClass="entr" presetSubtype="0" fill="hold" grpId="0" nodeType="withEffect">
                                  <p:stCondLst>
                                    <p:cond delay="500"/>
                                  </p:stCondLst>
                                  <p:childTnLst>
                                    <p:set>
                                      <p:cBhvr>
                                        <p:cTn id="54" dur="1" fill="hold">
                                          <p:stCondLst>
                                            <p:cond delay="0"/>
                                          </p:stCondLst>
                                        </p:cTn>
                                        <p:tgtEl>
                                          <p:spTgt spid="86"/>
                                        </p:tgtEl>
                                        <p:attrNameLst>
                                          <p:attrName>style.visibility</p:attrName>
                                        </p:attrNameLst>
                                      </p:cBhvr>
                                      <p:to>
                                        <p:strVal val="visible"/>
                                      </p:to>
                                    </p:set>
                                    <p:animEffect transition="in" filter="fade">
                                      <p:cBhvr>
                                        <p:cTn id="55" dur="1000"/>
                                        <p:tgtEl>
                                          <p:spTgt spid="86"/>
                                        </p:tgtEl>
                                      </p:cBhvr>
                                    </p:animEffect>
                                  </p:childTnLst>
                                </p:cTn>
                              </p:par>
                              <p:par>
                                <p:cTn id="56" presetID="10" presetClass="entr" presetSubtype="0" fill="hold" nodeType="withEffect">
                                  <p:stCondLst>
                                    <p:cond delay="500"/>
                                  </p:stCondLst>
                                  <p:childTnLst>
                                    <p:set>
                                      <p:cBhvr>
                                        <p:cTn id="57" dur="1" fill="hold">
                                          <p:stCondLst>
                                            <p:cond delay="0"/>
                                          </p:stCondLst>
                                        </p:cTn>
                                        <p:tgtEl>
                                          <p:spTgt spid="104"/>
                                        </p:tgtEl>
                                        <p:attrNameLst>
                                          <p:attrName>style.visibility</p:attrName>
                                        </p:attrNameLst>
                                      </p:cBhvr>
                                      <p:to>
                                        <p:strVal val="visible"/>
                                      </p:to>
                                    </p:set>
                                    <p:animEffect transition="in" filter="fade">
                                      <p:cBhvr>
                                        <p:cTn id="58" dur="1000"/>
                                        <p:tgtEl>
                                          <p:spTgt spid="104"/>
                                        </p:tgtEl>
                                      </p:cBhvr>
                                    </p:animEffect>
                                  </p:childTnLst>
                                </p:cTn>
                              </p:par>
                              <p:par>
                                <p:cTn id="59" presetID="10" presetClass="entr" presetSubtype="0" fill="hold" nodeType="withEffect">
                                  <p:stCondLst>
                                    <p:cond delay="500"/>
                                  </p:stCondLst>
                                  <p:childTnLst>
                                    <p:set>
                                      <p:cBhvr>
                                        <p:cTn id="60" dur="1" fill="hold">
                                          <p:stCondLst>
                                            <p:cond delay="0"/>
                                          </p:stCondLst>
                                        </p:cTn>
                                        <p:tgtEl>
                                          <p:spTgt spid="72"/>
                                        </p:tgtEl>
                                        <p:attrNameLst>
                                          <p:attrName>style.visibility</p:attrName>
                                        </p:attrNameLst>
                                      </p:cBhvr>
                                      <p:to>
                                        <p:strVal val="visible"/>
                                      </p:to>
                                    </p:set>
                                    <p:animEffect transition="in" filter="fade">
                                      <p:cBhvr>
                                        <p:cTn id="61" dur="1000"/>
                                        <p:tgtEl>
                                          <p:spTgt spid="72"/>
                                        </p:tgtEl>
                                      </p:cBhvr>
                                    </p:animEffect>
                                  </p:childTnLst>
                                </p:cTn>
                              </p:par>
                              <p:par>
                                <p:cTn id="62" presetID="1" presetClass="exit" presetSubtype="0" fill="hold" grpId="1" nodeType="withEffect">
                                  <p:stCondLst>
                                    <p:cond delay="0"/>
                                  </p:stCondLst>
                                  <p:childTnLst>
                                    <p:set>
                                      <p:cBhvr>
                                        <p:cTn id="63" dur="1" fill="hold">
                                          <p:stCondLst>
                                            <p:cond delay="0"/>
                                          </p:stCondLst>
                                        </p:cTn>
                                        <p:tgtEl>
                                          <p:spTgt spid="6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3"/>
                                        </p:tgtEl>
                                        <p:attrNameLst>
                                          <p:attrName>style.visibility</p:attrName>
                                        </p:attrNameLst>
                                      </p:cBhvr>
                                      <p:to>
                                        <p:strVal val="visible"/>
                                      </p:to>
                                    </p:set>
                                  </p:childTnLst>
                                </p:cTn>
                              </p:par>
                            </p:childTnLst>
                          </p:cTn>
                        </p:par>
                        <p:par>
                          <p:cTn id="68" fill="hold">
                            <p:stCondLst>
                              <p:cond delay="0"/>
                            </p:stCondLst>
                            <p:childTnLst>
                              <p:par>
                                <p:cTn id="69" presetID="10" presetClass="entr" presetSubtype="0" fill="hold" nodeType="afterEffect">
                                  <p:stCondLst>
                                    <p:cond delay="0"/>
                                  </p:stCondLst>
                                  <p:childTnLst>
                                    <p:set>
                                      <p:cBhvr>
                                        <p:cTn id="70" dur="1" fill="hold">
                                          <p:stCondLst>
                                            <p:cond delay="0"/>
                                          </p:stCondLst>
                                        </p:cTn>
                                        <p:tgtEl>
                                          <p:spTgt spid="49"/>
                                        </p:tgtEl>
                                        <p:attrNameLst>
                                          <p:attrName>style.visibility</p:attrName>
                                        </p:attrNameLst>
                                      </p:cBhvr>
                                      <p:to>
                                        <p:strVal val="visible"/>
                                      </p:to>
                                    </p:set>
                                    <p:animEffect transition="in" filter="fade">
                                      <p:cBhvr>
                                        <p:cTn id="71" dur="1000"/>
                                        <p:tgtEl>
                                          <p:spTgt spid="49"/>
                                        </p:tgtEl>
                                      </p:cBhvr>
                                    </p:animEffect>
                                  </p:childTnLst>
                                </p:cTn>
                              </p:par>
                              <p:par>
                                <p:cTn id="72" presetID="10" presetClass="entr" presetSubtype="0" fill="hold" nodeType="withEffect">
                                  <p:stCondLst>
                                    <p:cond delay="500"/>
                                  </p:stCondLst>
                                  <p:childTnLst>
                                    <p:set>
                                      <p:cBhvr>
                                        <p:cTn id="73" dur="1" fill="hold">
                                          <p:stCondLst>
                                            <p:cond delay="0"/>
                                          </p:stCondLst>
                                        </p:cTn>
                                        <p:tgtEl>
                                          <p:spTgt spid="104"/>
                                        </p:tgtEl>
                                        <p:attrNameLst>
                                          <p:attrName>style.visibility</p:attrName>
                                        </p:attrNameLst>
                                      </p:cBhvr>
                                      <p:to>
                                        <p:strVal val="visible"/>
                                      </p:to>
                                    </p:set>
                                    <p:animEffect transition="in" filter="fade">
                                      <p:cBhvr>
                                        <p:cTn id="74" dur="1000"/>
                                        <p:tgtEl>
                                          <p:spTgt spid="104"/>
                                        </p:tgtEl>
                                      </p:cBhvr>
                                    </p:animEffect>
                                  </p:childTnLst>
                                </p:cTn>
                              </p:par>
                              <p:par>
                                <p:cTn id="75" presetID="10" presetClass="entr" presetSubtype="0" fill="hold" nodeType="withEffect">
                                  <p:stCondLst>
                                    <p:cond delay="500"/>
                                  </p:stCondLst>
                                  <p:childTnLst>
                                    <p:set>
                                      <p:cBhvr>
                                        <p:cTn id="76" dur="1" fill="hold">
                                          <p:stCondLst>
                                            <p:cond delay="0"/>
                                          </p:stCondLst>
                                        </p:cTn>
                                        <p:tgtEl>
                                          <p:spTgt spid="73"/>
                                        </p:tgtEl>
                                        <p:attrNameLst>
                                          <p:attrName>style.visibility</p:attrName>
                                        </p:attrNameLst>
                                      </p:cBhvr>
                                      <p:to>
                                        <p:strVal val="visible"/>
                                      </p:to>
                                    </p:set>
                                    <p:animEffect transition="in" filter="fade">
                                      <p:cBhvr>
                                        <p:cTn id="77" dur="1000"/>
                                        <p:tgtEl>
                                          <p:spTgt spid="73"/>
                                        </p:tgtEl>
                                      </p:cBhvr>
                                    </p:animEffect>
                                  </p:childTnLst>
                                </p:cTn>
                              </p:par>
                              <p:par>
                                <p:cTn id="78" presetID="10" presetClass="entr" presetSubtype="0" fill="hold" grpId="1" nodeType="withEffect">
                                  <p:stCondLst>
                                    <p:cond delay="500"/>
                                  </p:stCondLst>
                                  <p:childTnLst>
                                    <p:set>
                                      <p:cBhvr>
                                        <p:cTn id="79" dur="1" fill="hold">
                                          <p:stCondLst>
                                            <p:cond delay="0"/>
                                          </p:stCondLst>
                                        </p:cTn>
                                        <p:tgtEl>
                                          <p:spTgt spid="74"/>
                                        </p:tgtEl>
                                        <p:attrNameLst>
                                          <p:attrName>style.visibility</p:attrName>
                                        </p:attrNameLst>
                                      </p:cBhvr>
                                      <p:to>
                                        <p:strVal val="visible"/>
                                      </p:to>
                                    </p:set>
                                    <p:animEffect transition="in" filter="fade">
                                      <p:cBhvr>
                                        <p:cTn id="80" dur="1000"/>
                                        <p:tgtEl>
                                          <p:spTgt spid="74"/>
                                        </p:tgtEl>
                                      </p:cBhvr>
                                    </p:animEffect>
                                  </p:childTnLst>
                                </p:cTn>
                              </p:par>
                              <p:par>
                                <p:cTn id="81" presetID="10" presetClass="entr" presetSubtype="0" fill="hold" nodeType="withEffect">
                                  <p:stCondLst>
                                    <p:cond delay="500"/>
                                  </p:stCondLst>
                                  <p:childTnLst>
                                    <p:set>
                                      <p:cBhvr>
                                        <p:cTn id="82" dur="1" fill="hold">
                                          <p:stCondLst>
                                            <p:cond delay="0"/>
                                          </p:stCondLst>
                                        </p:cTn>
                                        <p:tgtEl>
                                          <p:spTgt spid="90"/>
                                        </p:tgtEl>
                                        <p:attrNameLst>
                                          <p:attrName>style.visibility</p:attrName>
                                        </p:attrNameLst>
                                      </p:cBhvr>
                                      <p:to>
                                        <p:strVal val="visible"/>
                                      </p:to>
                                    </p:set>
                                    <p:animEffect transition="in" filter="fade">
                                      <p:cBhvr>
                                        <p:cTn id="83" dur="1000"/>
                                        <p:tgtEl>
                                          <p:spTgt spid="90"/>
                                        </p:tgtEl>
                                      </p:cBhvr>
                                    </p:animEffect>
                                  </p:childTnLst>
                                </p:cTn>
                              </p:par>
                              <p:par>
                                <p:cTn id="84" presetID="10" presetClass="entr" presetSubtype="0" fill="hold" nodeType="withEffect">
                                  <p:stCondLst>
                                    <p:cond delay="500"/>
                                  </p:stCondLst>
                                  <p:childTnLst>
                                    <p:set>
                                      <p:cBhvr>
                                        <p:cTn id="85" dur="1" fill="hold">
                                          <p:stCondLst>
                                            <p:cond delay="0"/>
                                          </p:stCondLst>
                                        </p:cTn>
                                        <p:tgtEl>
                                          <p:spTgt spid="67"/>
                                        </p:tgtEl>
                                        <p:attrNameLst>
                                          <p:attrName>style.visibility</p:attrName>
                                        </p:attrNameLst>
                                      </p:cBhvr>
                                      <p:to>
                                        <p:strVal val="visible"/>
                                      </p:to>
                                    </p:set>
                                    <p:animEffect transition="in" filter="fade">
                                      <p:cBhvr>
                                        <p:cTn id="86" dur="1000"/>
                                        <p:tgtEl>
                                          <p:spTgt spid="67"/>
                                        </p:tgtEl>
                                      </p:cBhvr>
                                    </p:animEffect>
                                  </p:childTnLst>
                                </p:cTn>
                              </p:par>
                              <p:par>
                                <p:cTn id="87" presetID="10" presetClass="entr" presetSubtype="0" fill="hold" grpId="1" nodeType="withEffect">
                                  <p:stCondLst>
                                    <p:cond delay="500"/>
                                  </p:stCondLst>
                                  <p:childTnLst>
                                    <p:set>
                                      <p:cBhvr>
                                        <p:cTn id="88" dur="1" fill="hold">
                                          <p:stCondLst>
                                            <p:cond delay="0"/>
                                          </p:stCondLst>
                                        </p:cTn>
                                        <p:tgtEl>
                                          <p:spTgt spid="75"/>
                                        </p:tgtEl>
                                        <p:attrNameLst>
                                          <p:attrName>style.visibility</p:attrName>
                                        </p:attrNameLst>
                                      </p:cBhvr>
                                      <p:to>
                                        <p:strVal val="visible"/>
                                      </p:to>
                                    </p:set>
                                    <p:animEffect transition="in" filter="fade">
                                      <p:cBhvr>
                                        <p:cTn id="89" dur="1000"/>
                                        <p:tgtEl>
                                          <p:spTgt spid="75"/>
                                        </p:tgtEl>
                                      </p:cBhvr>
                                    </p:animEffect>
                                  </p:childTnLst>
                                </p:cTn>
                              </p:par>
                              <p:par>
                                <p:cTn id="90" presetID="10" presetClass="entr" presetSubtype="0" fill="hold" grpId="1" nodeType="withEffect">
                                  <p:stCondLst>
                                    <p:cond delay="500"/>
                                  </p:stCondLst>
                                  <p:childTnLst>
                                    <p:set>
                                      <p:cBhvr>
                                        <p:cTn id="91" dur="1" fill="hold">
                                          <p:stCondLst>
                                            <p:cond delay="0"/>
                                          </p:stCondLst>
                                        </p:cTn>
                                        <p:tgtEl>
                                          <p:spTgt spid="83"/>
                                        </p:tgtEl>
                                        <p:attrNameLst>
                                          <p:attrName>style.visibility</p:attrName>
                                        </p:attrNameLst>
                                      </p:cBhvr>
                                      <p:to>
                                        <p:strVal val="visible"/>
                                      </p:to>
                                    </p:set>
                                    <p:animEffect transition="in" filter="fade">
                                      <p:cBhvr>
                                        <p:cTn id="92" dur="1000"/>
                                        <p:tgtEl>
                                          <p:spTgt spid="83"/>
                                        </p:tgtEl>
                                      </p:cBhvr>
                                    </p:animEffect>
                                  </p:childTnLst>
                                </p:cTn>
                              </p:par>
                              <p:par>
                                <p:cTn id="93" presetID="10" presetClass="entr" presetSubtype="0" fill="hold" nodeType="withEffect">
                                  <p:stCondLst>
                                    <p:cond delay="500"/>
                                  </p:stCondLst>
                                  <p:childTnLst>
                                    <p:set>
                                      <p:cBhvr>
                                        <p:cTn id="94" dur="1" fill="hold">
                                          <p:stCondLst>
                                            <p:cond delay="0"/>
                                          </p:stCondLst>
                                        </p:cTn>
                                        <p:tgtEl>
                                          <p:spTgt spid="80"/>
                                        </p:tgtEl>
                                        <p:attrNameLst>
                                          <p:attrName>style.visibility</p:attrName>
                                        </p:attrNameLst>
                                      </p:cBhvr>
                                      <p:to>
                                        <p:strVal val="visible"/>
                                      </p:to>
                                    </p:set>
                                    <p:animEffect transition="in" filter="fade">
                                      <p:cBhvr>
                                        <p:cTn id="95" dur="1000"/>
                                        <p:tgtEl>
                                          <p:spTgt spid="80"/>
                                        </p:tgtEl>
                                      </p:cBhvr>
                                    </p:animEffect>
                                  </p:childTnLst>
                                </p:cTn>
                              </p:par>
                              <p:par>
                                <p:cTn id="96" presetID="10" presetClass="entr" presetSubtype="0" fill="hold" nodeType="withEffect">
                                  <p:stCondLst>
                                    <p:cond delay="500"/>
                                  </p:stCondLst>
                                  <p:childTnLst>
                                    <p:set>
                                      <p:cBhvr>
                                        <p:cTn id="97" dur="1" fill="hold">
                                          <p:stCondLst>
                                            <p:cond delay="0"/>
                                          </p:stCondLst>
                                        </p:cTn>
                                        <p:tgtEl>
                                          <p:spTgt spid="76"/>
                                        </p:tgtEl>
                                        <p:attrNameLst>
                                          <p:attrName>style.visibility</p:attrName>
                                        </p:attrNameLst>
                                      </p:cBhvr>
                                      <p:to>
                                        <p:strVal val="visible"/>
                                      </p:to>
                                    </p:set>
                                    <p:animEffect transition="in" filter="fade">
                                      <p:cBhvr>
                                        <p:cTn id="98" dur="1000"/>
                                        <p:tgtEl>
                                          <p:spTgt spid="76"/>
                                        </p:tgtEl>
                                      </p:cBhvr>
                                    </p:animEffect>
                                  </p:childTnLst>
                                </p:cTn>
                              </p:par>
                              <p:par>
                                <p:cTn id="99" presetID="10" presetClass="entr" presetSubtype="0" fill="hold" nodeType="withEffect">
                                  <p:stCondLst>
                                    <p:cond delay="500"/>
                                  </p:stCondLst>
                                  <p:childTnLst>
                                    <p:set>
                                      <p:cBhvr>
                                        <p:cTn id="100" dur="1" fill="hold">
                                          <p:stCondLst>
                                            <p:cond delay="0"/>
                                          </p:stCondLst>
                                        </p:cTn>
                                        <p:tgtEl>
                                          <p:spTgt spid="72"/>
                                        </p:tgtEl>
                                        <p:attrNameLst>
                                          <p:attrName>style.visibility</p:attrName>
                                        </p:attrNameLst>
                                      </p:cBhvr>
                                      <p:to>
                                        <p:strVal val="visible"/>
                                      </p:to>
                                    </p:set>
                                    <p:animEffect transition="in" filter="fade">
                                      <p:cBhvr>
                                        <p:cTn id="101" dur="1000"/>
                                        <p:tgtEl>
                                          <p:spTgt spid="72"/>
                                        </p:tgtEl>
                                      </p:cBhvr>
                                    </p:animEffect>
                                  </p:childTnLst>
                                </p:cTn>
                              </p:par>
                              <p:par>
                                <p:cTn id="102" presetID="1" presetClass="exit" presetSubtype="0" fill="hold" grpId="1" nodeType="withEffect">
                                  <p:stCondLst>
                                    <p:cond delay="0"/>
                                  </p:stCondLst>
                                  <p:childTnLst>
                                    <p:set>
                                      <p:cBhvr>
                                        <p:cTn id="103" dur="1" fill="hold">
                                          <p:stCondLst>
                                            <p:cond delay="0"/>
                                          </p:stCondLst>
                                        </p:cTn>
                                        <p:tgtEl>
                                          <p:spTgt spid="62"/>
                                        </p:tgtEl>
                                        <p:attrNameLst>
                                          <p:attrName>style.visibility</p:attrName>
                                        </p:attrNameLst>
                                      </p:cBhvr>
                                      <p:to>
                                        <p:strVal val="hidden"/>
                                      </p:to>
                                    </p:set>
                                  </p:childTnLst>
                                </p:cTn>
                              </p:par>
                            </p:childTnLst>
                          </p:cTn>
                        </p:par>
                        <p:par>
                          <p:cTn id="104" fill="hold">
                            <p:stCondLst>
                              <p:cond delay="1500"/>
                            </p:stCondLst>
                            <p:childTnLst>
                              <p:par>
                                <p:cTn id="105" presetID="10" presetClass="entr" presetSubtype="0" fill="hold" grpId="0" nodeType="afterEffect">
                                  <p:stCondLst>
                                    <p:cond delay="0"/>
                                  </p:stCondLst>
                                  <p:childTnLst>
                                    <p:set>
                                      <p:cBhvr>
                                        <p:cTn id="106" dur="1" fill="hold">
                                          <p:stCondLst>
                                            <p:cond delay="0"/>
                                          </p:stCondLst>
                                        </p:cTn>
                                        <p:tgtEl>
                                          <p:spTgt spid="103"/>
                                        </p:tgtEl>
                                        <p:attrNameLst>
                                          <p:attrName>style.visibility</p:attrName>
                                        </p:attrNameLst>
                                      </p:cBhvr>
                                      <p:to>
                                        <p:strVal val="visible"/>
                                      </p:to>
                                    </p:set>
                                    <p:animEffect transition="in" filter="fade">
                                      <p:cBhvr>
                                        <p:cTn id="107" dur="1000"/>
                                        <p:tgtEl>
                                          <p:spTgt spid="103"/>
                                        </p:tgtEl>
                                      </p:cBhvr>
                                    </p:animEffect>
                                  </p:childTnLst>
                                </p:cTn>
                              </p:par>
                            </p:childTnLst>
                          </p:cTn>
                        </p:par>
                        <p:par>
                          <p:cTn id="108" fill="hold">
                            <p:stCondLst>
                              <p:cond delay="2500"/>
                            </p:stCondLst>
                            <p:childTnLst>
                              <p:par>
                                <p:cTn id="109" presetID="10" presetClass="entr" presetSubtype="0" repeatCount="indefinite" fill="hold" nodeType="afterEffect">
                                  <p:stCondLst>
                                    <p:cond delay="0"/>
                                  </p:stCondLst>
                                  <p:endCondLst>
                                    <p:cond evt="onNext" delay="0">
                                      <p:tgtEl>
                                        <p:sldTgt/>
                                      </p:tgtEl>
                                    </p:cond>
                                  </p:endCondLst>
                                  <p:childTnLst>
                                    <p:set>
                                      <p:cBhvr>
                                        <p:cTn id="110" dur="1" fill="hold">
                                          <p:stCondLst>
                                            <p:cond delay="0"/>
                                          </p:stCondLst>
                                        </p:cTn>
                                        <p:tgtEl>
                                          <p:spTgt spid="108"/>
                                        </p:tgtEl>
                                        <p:attrNameLst>
                                          <p:attrName>style.visibility</p:attrName>
                                        </p:attrNameLst>
                                      </p:cBhvr>
                                      <p:to>
                                        <p:strVal val="visible"/>
                                      </p:to>
                                    </p:set>
                                    <p:animEffect transition="in" filter="fade">
                                      <p:cBhvr>
                                        <p:cTn id="111" dur="1000"/>
                                        <p:tgtEl>
                                          <p:spTgt spid="108"/>
                                        </p:tgtEl>
                                      </p:cBhvr>
                                    </p:animEffect>
                                  </p:childTnLst>
                                </p:cTn>
                              </p:par>
                            </p:childTnLst>
                          </p:cTn>
                        </p:par>
                        <p:par>
                          <p:cTn id="112" fill="hold">
                            <p:stCondLst>
                              <p:cond delay="3500"/>
                            </p:stCondLst>
                            <p:childTnLst>
                              <p:par>
                                <p:cTn id="113" presetID="10" presetClass="entr" presetSubtype="0" repeatCount="indefinite" fill="hold" nodeType="afterEffect">
                                  <p:stCondLst>
                                    <p:cond delay="0"/>
                                  </p:stCondLst>
                                  <p:endCondLst>
                                    <p:cond evt="onNext" delay="0">
                                      <p:tgtEl>
                                        <p:sldTgt/>
                                      </p:tgtEl>
                                    </p:cond>
                                  </p:endCondLst>
                                  <p:childTnLst>
                                    <p:set>
                                      <p:cBhvr>
                                        <p:cTn id="114" dur="1" fill="hold">
                                          <p:stCondLst>
                                            <p:cond delay="0"/>
                                          </p:stCondLst>
                                        </p:cTn>
                                        <p:tgtEl>
                                          <p:spTgt spid="107"/>
                                        </p:tgtEl>
                                        <p:attrNameLst>
                                          <p:attrName>style.visibility</p:attrName>
                                        </p:attrNameLst>
                                      </p:cBhvr>
                                      <p:to>
                                        <p:strVal val="visible"/>
                                      </p:to>
                                    </p:set>
                                    <p:animEffect transition="in" filter="fade">
                                      <p:cBhvr>
                                        <p:cTn id="115"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2" grpId="1"/>
      <p:bldP spid="52" grpId="2"/>
      <p:bldP spid="74" grpId="1"/>
      <p:bldP spid="75" grpId="1"/>
      <p:bldP spid="82" grpId="0"/>
      <p:bldP spid="83" grpId="1"/>
      <p:bldP spid="86" grpId="0"/>
      <p:bldP spid="88" grpId="0"/>
      <p:bldP spid="89" grpId="0"/>
      <p:bldP spid="103" grpId="0"/>
      <p:bldP spid="55" grpId="0" animBg="1"/>
      <p:bldP spid="55" grpId="1" animBg="1"/>
      <p:bldP spid="61" grpId="0" animBg="1"/>
      <p:bldP spid="61" grpId="1" animBg="1"/>
      <p:bldP spid="62" grpId="0" animBg="1"/>
      <p:bldP spid="62" grpId="1" animBg="1"/>
      <p:bldP spid="6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a:extLst>
              <a:ext uri="{FF2B5EF4-FFF2-40B4-BE49-F238E27FC236}">
                <a16:creationId xmlns:a16="http://schemas.microsoft.com/office/drawing/2014/main" id="{7091B378-DEBE-450F-9BA9-F1570E9391EE}"/>
              </a:ext>
            </a:extLst>
          </p:cNvPr>
          <p:cNvSpPr>
            <a:spLocks noGrp="1"/>
          </p:cNvSpPr>
          <p:nvPr>
            <p:ph type="ctrTitle"/>
          </p:nvPr>
        </p:nvSpPr>
        <p:spPr/>
        <p:txBody>
          <a:bodyPr/>
          <a:lstStyle/>
          <a:p>
            <a:r>
              <a:rPr lang="en-US" altLang="zh-TW" dirty="0"/>
              <a:t>Experiments</a:t>
            </a:r>
            <a:endParaRPr lang="zh-TW" altLang="en-US" dirty="0"/>
          </a:p>
        </p:txBody>
      </p:sp>
      <p:sp>
        <p:nvSpPr>
          <p:cNvPr id="6" name="副標題 5">
            <a:extLst>
              <a:ext uri="{FF2B5EF4-FFF2-40B4-BE49-F238E27FC236}">
                <a16:creationId xmlns:a16="http://schemas.microsoft.com/office/drawing/2014/main" id="{DDCB222E-04C2-4B19-A41E-2DA3A437B936}"/>
              </a:ext>
            </a:extLst>
          </p:cNvPr>
          <p:cNvSpPr>
            <a:spLocks noGrp="1"/>
          </p:cNvSpPr>
          <p:nvPr>
            <p:ph type="subTitle" idx="1"/>
          </p:nvPr>
        </p:nvSpPr>
        <p:spPr/>
        <p:txBody>
          <a:bodyPr/>
          <a:lstStyle/>
          <a:p>
            <a:endParaRPr lang="zh-TW" altLang="en-US"/>
          </a:p>
        </p:txBody>
      </p:sp>
      <p:sp>
        <p:nvSpPr>
          <p:cNvPr id="3" name="投影片編號版面配置區 2">
            <a:extLst>
              <a:ext uri="{FF2B5EF4-FFF2-40B4-BE49-F238E27FC236}">
                <a16:creationId xmlns:a16="http://schemas.microsoft.com/office/drawing/2014/main" id="{7767281E-EB80-440E-9414-7BDB5D06695A}"/>
              </a:ext>
            </a:extLst>
          </p:cNvPr>
          <p:cNvSpPr>
            <a:spLocks noGrp="1"/>
          </p:cNvSpPr>
          <p:nvPr>
            <p:ph type="sldNum" sz="quarter" idx="12"/>
          </p:nvPr>
        </p:nvSpPr>
        <p:spPr/>
        <p:txBody>
          <a:bodyPr/>
          <a:lstStyle/>
          <a:p>
            <a:fld id="{73DA0BB7-265A-403C-9275-D587AB510EDC}" type="slidenum">
              <a:rPr lang="zh-TW" altLang="en-US" smtClean="0"/>
              <a:pPr/>
              <a:t>21</a:t>
            </a:fld>
            <a:endParaRPr lang="zh-TW" altLang="en-US"/>
          </a:p>
        </p:txBody>
      </p:sp>
      <p:sp>
        <p:nvSpPr>
          <p:cNvPr id="7" name="內容版面配置區 2">
            <a:extLst>
              <a:ext uri="{FF2B5EF4-FFF2-40B4-BE49-F238E27FC236}">
                <a16:creationId xmlns:a16="http://schemas.microsoft.com/office/drawing/2014/main" id="{49C86AC5-7D2D-4705-A90A-6DA9592E5BE6}"/>
              </a:ext>
            </a:extLst>
          </p:cNvPr>
          <p:cNvSpPr txBox="1">
            <a:spLocks/>
          </p:cNvSpPr>
          <p:nvPr/>
        </p:nvSpPr>
        <p:spPr>
          <a:xfrm>
            <a:off x="1043608" y="1107554"/>
            <a:ext cx="7704856" cy="2321446"/>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lvl="1">
              <a:spcBef>
                <a:spcPts val="600"/>
              </a:spcBef>
              <a:buClr>
                <a:schemeClr val="accent6">
                  <a:lumMod val="75000"/>
                </a:schemeClr>
              </a:buClr>
              <a:buFont typeface="Wingdings" panose="05000000000000000000" pitchFamily="2" charset="2"/>
              <a:buChar char="p"/>
              <a:defRPr/>
            </a:pPr>
            <a:r>
              <a:rPr lang="en-US" altLang="zh-TW" sz="2000" dirty="0"/>
              <a:t>Experiments</a:t>
            </a:r>
            <a:endParaRPr lang="zh-TW" altLang="en-US" sz="2200" dirty="0"/>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Performance comparison</a:t>
            </a: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Performance analysis</a:t>
            </a:r>
          </a:p>
          <a:p>
            <a:pPr marL="1008000" lvl="2" indent="-180000">
              <a:buClr>
                <a:schemeClr val="accent3">
                  <a:lumMod val="50000"/>
                </a:schemeClr>
              </a:buClr>
              <a:buFont typeface="Wingdings" panose="05000000000000000000" pitchFamily="2" charset="2"/>
              <a:buChar char="p"/>
              <a:defRPr/>
            </a:pPr>
            <a:r>
              <a:rPr lang="en-US" altLang="zh-TW" sz="1600" b="1" dirty="0">
                <a:solidFill>
                  <a:schemeClr val="accent3">
                    <a:lumMod val="50000"/>
                  </a:schemeClr>
                </a:solidFill>
              </a:rPr>
              <a:t>Performance on </a:t>
            </a:r>
            <a:r>
              <a:rPr lang="en-US" altLang="zh-TW" sz="1600" b="1" dirty="0">
                <a:solidFill>
                  <a:schemeClr val="accent3">
                    <a:lumMod val="50000"/>
                  </a:schemeClr>
                </a:solidFill>
                <a:latin typeface="Times New Roman" pitchFamily="18" charset="0"/>
                <a:ea typeface="標楷體" pitchFamily="65" charset="-120"/>
                <a:cs typeface="Times New Roman" pitchFamily="18" charset="0"/>
              </a:rPr>
              <a:t>various amounts of rules and human-annotated labels</a:t>
            </a:r>
          </a:p>
          <a:p>
            <a:pPr marL="1008000" lvl="2" indent="-180000">
              <a:buClr>
                <a:schemeClr val="accent3">
                  <a:lumMod val="50000"/>
                </a:schemeClr>
              </a:buClr>
              <a:buFont typeface="Wingdings" panose="05000000000000000000" pitchFamily="2" charset="2"/>
              <a:buChar char="p"/>
              <a:defRPr/>
            </a:pPr>
            <a:r>
              <a:rPr lang="en-US" altLang="zh-TW" sz="1600" b="1" dirty="0">
                <a:solidFill>
                  <a:schemeClr val="accent3">
                    <a:lumMod val="50000"/>
                  </a:schemeClr>
                </a:solidFill>
              </a:rPr>
              <a:t>Performance on </a:t>
            </a:r>
            <a:r>
              <a:rPr lang="en-US" altLang="zh-TW" sz="1600" b="1" dirty="0">
                <a:solidFill>
                  <a:schemeClr val="accent3">
                    <a:lumMod val="50000"/>
                  </a:schemeClr>
                </a:solidFill>
                <a:latin typeface="Times New Roman" pitchFamily="18" charset="0"/>
                <a:ea typeface="標楷體" pitchFamily="65" charset="-120"/>
                <a:cs typeface="Times New Roman" pitchFamily="18" charset="0"/>
              </a:rPr>
              <a:t>various amounts of the raw corpus</a:t>
            </a:r>
          </a:p>
          <a:p>
            <a:pPr marL="1008000" lvl="2" indent="-180000">
              <a:buClr>
                <a:schemeClr val="accent3">
                  <a:lumMod val="50000"/>
                </a:schemeClr>
              </a:buClr>
              <a:buFont typeface="Wingdings" panose="05000000000000000000" pitchFamily="2" charset="2"/>
              <a:buChar char="p"/>
              <a:defRPr/>
            </a:pPr>
            <a:r>
              <a:rPr lang="en-US" altLang="zh-TW" sz="1600" b="1" dirty="0">
                <a:solidFill>
                  <a:schemeClr val="accent3">
                    <a:lumMod val="50000"/>
                  </a:schemeClr>
                </a:solidFill>
              </a:rPr>
              <a:t>Performance on Unseen Relations </a:t>
            </a:r>
            <a:endParaRPr lang="en-US" altLang="zh-TW" sz="1600" b="1" dirty="0">
              <a:solidFill>
                <a:schemeClr val="accent3">
                  <a:lumMod val="50000"/>
                </a:schemeClr>
              </a:solidFill>
              <a:latin typeface="Times New Roman" pitchFamily="18" charset="0"/>
              <a:ea typeface="標楷體" pitchFamily="65" charset="-120"/>
              <a:cs typeface="Times New Roman" pitchFamily="18" charset="0"/>
            </a:endParaRPr>
          </a:p>
          <a:p>
            <a:pPr marL="617220" lvl="1" indent="-342900">
              <a:buClr>
                <a:srgbClr val="002060"/>
              </a:buClr>
              <a:buFont typeface="+mj-lt"/>
              <a:buAutoNum type="arabicPeriod"/>
              <a:defRPr/>
            </a:pPr>
            <a:r>
              <a:rPr lang="en-US" altLang="zh-TW" sz="1800" b="1" dirty="0">
                <a:solidFill>
                  <a:srgbClr val="002060"/>
                </a:solidFill>
                <a:latin typeface="Times New Roman" pitchFamily="18" charset="0"/>
                <a:ea typeface="標楷體" pitchFamily="65" charset="-120"/>
                <a:cs typeface="Times New Roman" pitchFamily="18" charset="0"/>
              </a:rPr>
              <a:t>Model ablation study</a:t>
            </a:r>
          </a:p>
          <a:p>
            <a:pPr marL="274320" lvl="1">
              <a:spcBef>
                <a:spcPts val="600"/>
              </a:spcBef>
              <a:buClr>
                <a:schemeClr val="accent6">
                  <a:lumMod val="75000"/>
                </a:schemeClr>
              </a:buClr>
              <a:buFont typeface="Wingdings" panose="05000000000000000000" pitchFamily="2" charset="2"/>
              <a:buChar char="p"/>
            </a:pPr>
            <a:endParaRPr lang="en-US" altLang="zh-TW" sz="1400" dirty="0">
              <a:solidFill>
                <a:srgbClr val="002060"/>
              </a:solidFill>
              <a:latin typeface="Times New Roman" pitchFamily="18" charset="0"/>
              <a:ea typeface="標楷體" pitchFamily="65" charset="-120"/>
              <a:cs typeface="Times New Roman" pitchFamily="18" charset="0"/>
            </a:endParaRPr>
          </a:p>
          <a:p>
            <a:pPr marL="274320" lvl="1">
              <a:spcBef>
                <a:spcPts val="600"/>
              </a:spcBef>
              <a:buClr>
                <a:schemeClr val="accent1"/>
              </a:buClr>
              <a:buFont typeface="Wingdings 3"/>
              <a:buNone/>
            </a:pPr>
            <a:endParaRPr lang="en-US" altLang="zh-TW" sz="2000" b="1" dirty="0"/>
          </a:p>
        </p:txBody>
      </p:sp>
    </p:spTree>
    <p:extLst>
      <p:ext uri="{BB962C8B-B14F-4D97-AF65-F5344CB8AC3E}">
        <p14:creationId xmlns:p14="http://schemas.microsoft.com/office/powerpoint/2010/main" val="1286087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2465B37-6EA5-4212-B3AB-1C6F6B04358A}"/>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63924539-1886-4629-8314-CA6C9C9AB904}"/>
              </a:ext>
            </a:extLst>
          </p:cNvPr>
          <p:cNvSpPr>
            <a:spLocks noGrp="1"/>
          </p:cNvSpPr>
          <p:nvPr>
            <p:ph type="title"/>
          </p:nvPr>
        </p:nvSpPr>
        <p:spPr/>
        <p:txBody>
          <a:bodyPr/>
          <a:lstStyle/>
          <a:p>
            <a:r>
              <a:rPr lang="en-US" altLang="zh-TW" dirty="0"/>
              <a:t>Experiments</a:t>
            </a:r>
            <a:endParaRPr lang="zh-TW" altLang="en-US" dirty="0"/>
          </a:p>
        </p:txBody>
      </p:sp>
      <p:sp>
        <p:nvSpPr>
          <p:cNvPr id="3" name="投影片編號版面配置區 2">
            <a:extLst>
              <a:ext uri="{FF2B5EF4-FFF2-40B4-BE49-F238E27FC236}">
                <a16:creationId xmlns:a16="http://schemas.microsoft.com/office/drawing/2014/main" id="{0EAC78A4-19CB-481B-B73F-B68EDB733155}"/>
              </a:ext>
            </a:extLst>
          </p:cNvPr>
          <p:cNvSpPr>
            <a:spLocks noGrp="1"/>
          </p:cNvSpPr>
          <p:nvPr>
            <p:ph type="sldNum" sz="quarter" idx="12"/>
          </p:nvPr>
        </p:nvSpPr>
        <p:spPr/>
        <p:txBody>
          <a:bodyPr/>
          <a:lstStyle/>
          <a:p>
            <a:fld id="{73DA0BB7-265A-403C-9275-D587AB510EDC}" type="slidenum">
              <a:rPr lang="zh-TW" altLang="en-US" smtClean="0"/>
              <a:pPr/>
              <a:t>22</a:t>
            </a:fld>
            <a:endParaRPr lang="zh-TW" altLang="en-US"/>
          </a:p>
        </p:txBody>
      </p:sp>
      <p:sp>
        <p:nvSpPr>
          <p:cNvPr id="4" name="內容版面配置區 3">
            <a:extLst>
              <a:ext uri="{FF2B5EF4-FFF2-40B4-BE49-F238E27FC236}">
                <a16:creationId xmlns:a16="http://schemas.microsoft.com/office/drawing/2014/main" id="{4C5C7B07-2AF0-4BD1-AB81-A8CAF9103AA5}"/>
              </a:ext>
            </a:extLst>
          </p:cNvPr>
          <p:cNvSpPr>
            <a:spLocks noGrp="1"/>
          </p:cNvSpPr>
          <p:nvPr>
            <p:ph sz="quarter" idx="1"/>
          </p:nvPr>
        </p:nvSpPr>
        <p:spPr>
          <a:xfrm>
            <a:off x="457200" y="1223645"/>
            <a:ext cx="7571184" cy="4937760"/>
          </a:xfrm>
        </p:spPr>
        <p:txBody>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Experiments</a:t>
            </a:r>
          </a:p>
          <a:p>
            <a:pPr marL="720000" lvl="1" indent="-180000">
              <a:buFont typeface="Arial" panose="020B0604020202020204" pitchFamily="34" charset="0"/>
              <a:buChar char="•"/>
            </a:pPr>
            <a:r>
              <a:rPr lang="en-US" altLang="zh-TW" sz="2200" dirty="0">
                <a:solidFill>
                  <a:schemeClr val="tx1"/>
                </a:solidFill>
              </a:rPr>
              <a:t>Used TAC relation extraction dataset(TACRED) and </a:t>
            </a:r>
            <a:r>
              <a:rPr lang="en-US" altLang="zh-TW" sz="2200" dirty="0" err="1">
                <a:solidFill>
                  <a:schemeClr val="tx1"/>
                </a:solidFill>
              </a:rPr>
              <a:t>SemEval</a:t>
            </a:r>
            <a:r>
              <a:rPr lang="en-US" altLang="zh-TW" sz="2200" dirty="0">
                <a:solidFill>
                  <a:schemeClr val="tx1"/>
                </a:solidFill>
              </a:rPr>
              <a:t> dataset</a:t>
            </a:r>
          </a:p>
          <a:p>
            <a:endParaRPr lang="zh-TW" altLang="en-US" dirty="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2709AC73-65F9-45EE-A876-3D0EFD722457}"/>
                  </a:ext>
                </a:extLst>
              </p:cNvPr>
              <p:cNvGraphicFramePr>
                <a:graphicFrameLocks noGrp="1"/>
              </p:cNvGraphicFramePr>
              <p:nvPr>
                <p:extLst>
                  <p:ext uri="{D42A27DB-BD31-4B8C-83A1-F6EECF244321}">
                    <p14:modId xmlns:p14="http://schemas.microsoft.com/office/powerpoint/2010/main" val="4091301963"/>
                  </p:ext>
                </p:extLst>
              </p:nvPr>
            </p:nvGraphicFramePr>
            <p:xfrm>
              <a:off x="457200" y="2636912"/>
              <a:ext cx="8568006" cy="1894396"/>
            </p:xfrm>
            <a:graphic>
              <a:graphicData uri="http://schemas.openxmlformats.org/drawingml/2006/table">
                <a:tbl>
                  <a:tblPr firstRow="1" firstCol="1" bandRow="1"/>
                  <a:tblGrid>
                    <a:gridCol w="1054221">
                      <a:extLst>
                        <a:ext uri="{9D8B030D-6E8A-4147-A177-3AD203B41FA5}">
                          <a16:colId xmlns:a16="http://schemas.microsoft.com/office/drawing/2014/main" val="1433258598"/>
                        </a:ext>
                      </a:extLst>
                    </a:gridCol>
                    <a:gridCol w="878142">
                      <a:extLst>
                        <a:ext uri="{9D8B030D-6E8A-4147-A177-3AD203B41FA5}">
                          <a16:colId xmlns:a16="http://schemas.microsoft.com/office/drawing/2014/main" val="753980796"/>
                        </a:ext>
                      </a:extLst>
                    </a:gridCol>
                    <a:gridCol w="1792605">
                      <a:extLst>
                        <a:ext uri="{9D8B030D-6E8A-4147-A177-3AD203B41FA5}">
                          <a16:colId xmlns:a16="http://schemas.microsoft.com/office/drawing/2014/main" val="3747365771"/>
                        </a:ext>
                      </a:extLst>
                    </a:gridCol>
                    <a:gridCol w="900430">
                      <a:extLst>
                        <a:ext uri="{9D8B030D-6E8A-4147-A177-3AD203B41FA5}">
                          <a16:colId xmlns:a16="http://schemas.microsoft.com/office/drawing/2014/main" val="1284430499"/>
                        </a:ext>
                      </a:extLst>
                    </a:gridCol>
                    <a:gridCol w="1080000">
                      <a:extLst>
                        <a:ext uri="{9D8B030D-6E8A-4147-A177-3AD203B41FA5}">
                          <a16:colId xmlns:a16="http://schemas.microsoft.com/office/drawing/2014/main" val="3483017117"/>
                        </a:ext>
                      </a:extLst>
                    </a:gridCol>
                    <a:gridCol w="1638608">
                      <a:extLst>
                        <a:ext uri="{9D8B030D-6E8A-4147-A177-3AD203B41FA5}">
                          <a16:colId xmlns:a16="http://schemas.microsoft.com/office/drawing/2014/main" val="654337742"/>
                        </a:ext>
                      </a:extLst>
                    </a:gridCol>
                    <a:gridCol w="1224000">
                      <a:extLst>
                        <a:ext uri="{9D8B030D-6E8A-4147-A177-3AD203B41FA5}">
                          <a16:colId xmlns:a16="http://schemas.microsoft.com/office/drawing/2014/main" val="2572129936"/>
                        </a:ext>
                      </a:extLst>
                    </a:gridCol>
                  </a:tblGrid>
                  <a:tr h="148590">
                    <a:tc>
                      <a:txBody>
                        <a:bodyPr/>
                        <a:lstStyle/>
                        <a:p>
                          <a:pPr marL="154305"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48260" indent="-635" algn="ctr">
                            <a:lnSpc>
                              <a:spcPct val="107000"/>
                            </a:lnSpc>
                            <a:spcAft>
                              <a:spcPts val="0"/>
                            </a:spcAft>
                          </a:pPr>
                          <a:r>
                            <a:rPr lang="en-US" altLang="zh-TW" sz="1400" dirty="0"/>
                            <a:t>Dataset statistics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48260"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2540"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48260" indent="-635" algn="ctr">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indent="-635" algn="ctr">
                            <a:lnSpc>
                              <a:spcPct val="107000"/>
                            </a:lnSpc>
                            <a:spcAft>
                              <a:spcPts val="0"/>
                            </a:spcAft>
                          </a:pPr>
                          <a:r>
                            <a:rPr lang="en-US" altLang="zh-TW" sz="1400" dirty="0">
                              <a:solidFill>
                                <a:schemeClr val="tx1"/>
                              </a:solidFill>
                            </a:rPr>
                            <a:t>Labeling rule generation</a:t>
                          </a:r>
                        </a:p>
                        <a:p>
                          <a:pPr marL="2540" indent="-635" algn="ctr">
                            <a:lnSpc>
                              <a:spcPct val="107000"/>
                            </a:lnSpc>
                            <a:spcAft>
                              <a:spcPts val="0"/>
                            </a:spcAft>
                          </a:pPr>
                          <a:r>
                            <a:rPr lang="en-US" altLang="zh-TW" sz="1400" dirty="0"/>
                            <a:t>statistics</a:t>
                          </a:r>
                          <a:r>
                            <a:rPr lang="en-US" altLang="zh-TW" sz="1400" dirty="0">
                              <a:solidFill>
                                <a:schemeClr val="tx1"/>
                              </a:solidFill>
                            </a:rPr>
                            <a:t> </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kumimoji="0" lang="en-US" altLang="zh-TW" sz="1400" kern="1200" dirty="0">
                              <a:solidFill>
                                <a:schemeClr val="tx1"/>
                              </a:solidFill>
                              <a:latin typeface="+mn-lt"/>
                              <a:ea typeface="+mn-ea"/>
                              <a:cs typeface="+mn-cs"/>
                            </a:rPr>
                            <a:t>Hard-match</a:t>
                          </a:r>
                        </a:p>
                        <a:p>
                          <a:pPr marL="2540" indent="-635" algn="ctr">
                            <a:lnSpc>
                              <a:spcPct val="107000"/>
                            </a:lnSpc>
                            <a:spcAft>
                              <a:spcPts val="0"/>
                            </a:spcAft>
                          </a:pPr>
                          <a:r>
                            <a:rPr lang="en-US" altLang="zh-TW" sz="1400" dirty="0"/>
                            <a:t>statistics</a:t>
                          </a:r>
                          <a:endParaRPr kumimoji="0" lang="zh-TW" altLang="en-US" sz="1400" kern="1200" dirty="0">
                            <a:solidFill>
                              <a:schemeClr val="tx1"/>
                            </a:solidFill>
                            <a:latin typeface="+mn-lt"/>
                            <a:ea typeface="+mn-ea"/>
                            <a:cs typeface="+mn-cs"/>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937177"/>
                      </a:ext>
                    </a:extLst>
                  </a:tr>
                  <a:tr h="148590">
                    <a:tc>
                      <a:txBody>
                        <a:bodyPr/>
                        <a:lstStyle/>
                        <a:p>
                          <a:pPr marL="0" indent="-635" algn="l">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826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 sent.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826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Train / Dev / Test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Relations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Percentage of sentences that are None</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Rules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matched Sent.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921914"/>
                      </a:ext>
                    </a:extLst>
                  </a:tr>
                  <a:tr h="114300">
                    <a:tc>
                      <a:txBody>
                        <a:bodyPr/>
                        <a:lstStyle/>
                        <a:p>
                          <a:pPr marL="47625" marR="0" lvl="0" indent="-635" algn="l" defTabSz="914400" rtl="0" eaLnBrk="1" fontAlgn="auto" latinLnBrk="0" hangingPunct="1">
                            <a:lnSpc>
                              <a:spcPct val="107000"/>
                            </a:lnSpc>
                            <a:spcBef>
                              <a:spcPts val="0"/>
                            </a:spcBef>
                            <a:spcAft>
                              <a:spcPts val="0"/>
                            </a:spcAft>
                            <a:buClrTx/>
                            <a:buSzTx/>
                            <a:buFontTx/>
                            <a:buNone/>
                            <a:tabLst/>
                            <a:defRPr/>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TACRED </a:t>
                          </a:r>
                          <a14:m>
                            <m:oMath xmlns:m="http://schemas.openxmlformats.org/officeDocument/2006/math">
                              <m:m>
                                <m:mPr>
                                  <m:mcs>
                                    <m:mc>
                                      <m:mcPr>
                                        <m:count m:val="1"/>
                                        <m:mcJc m:val="center"/>
                                      </m:mcPr>
                                    </m:mc>
                                  </m:mcs>
                                  <m:ctrlPr>
                                    <a:rPr lang="en-US" altLang="zh-TW" sz="1050" i="1" smtClean="0">
                                      <a:solidFill>
                                        <a:schemeClr val="tx1"/>
                                      </a:solidFill>
                                      <a:latin typeface="Cambria Math" panose="02040503050406030204" pitchFamily="18" charset="0"/>
                                    </a:rPr>
                                  </m:ctrlPr>
                                </m:mPr>
                                <m:mr>
                                  <m:e>
                                    <m:r>
                                      <m:rPr>
                                        <m:brk m:alnAt="7"/>
                                      </m:rPr>
                                      <a:rPr lang="en-US" altLang="zh-TW" sz="1050" b="0" i="1" smtClean="0">
                                        <a:solidFill>
                                          <a:schemeClr val="tx1"/>
                                        </a:solidFill>
                                        <a:latin typeface="Cambria Math" panose="02040503050406030204" pitchFamily="18" charset="0"/>
                                      </a:rPr>
                                      <m:t>1</m:t>
                                    </m:r>
                                  </m:e>
                                </m:mr>
                                <m:mr>
                                  <m:e/>
                                </m:mr>
                              </m:m>
                            </m:oMath>
                          </a14:m>
                          <a:endParaRPr lang="zh-TW" altLang="en-US" sz="2000" dirty="0"/>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kumimoji="0" lang="en-US" altLang="zh-TW" sz="1400" b="0" i="0" kern="1200" dirty="0">
                              <a:solidFill>
                                <a:schemeClr val="tx1"/>
                              </a:solidFill>
                              <a:effectLst/>
                              <a:latin typeface="+mn-lt"/>
                              <a:ea typeface="+mn-ea"/>
                              <a:cs typeface="+mn-cs"/>
                            </a:rPr>
                            <a:t>100,000+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75,049 /25,763 / 18,659</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42</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79.5%</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1,630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082931"/>
                      </a:ext>
                    </a:extLst>
                  </a:tr>
                  <a:tr h="139065">
                    <a:tc>
                      <a:txBody>
                        <a:bodyPr/>
                        <a:lstStyle/>
                        <a:p>
                          <a:pPr marL="55880" marR="0" lvl="0" indent="-635" algn="l" defTabSz="914400" rtl="0" eaLnBrk="1" fontAlgn="auto" latinLnBrk="0" hangingPunct="1">
                            <a:lnSpc>
                              <a:spcPct val="107000"/>
                            </a:lnSpc>
                            <a:spcBef>
                              <a:spcPts val="0"/>
                            </a:spcBef>
                            <a:spcAft>
                              <a:spcPts val="0"/>
                            </a:spcAft>
                            <a:buClrTx/>
                            <a:buSzTx/>
                            <a:buFontTx/>
                            <a:buNone/>
                            <a:tabLst/>
                            <a:defRPr/>
                          </a:pPr>
                          <a:r>
                            <a:rPr lang="en-US" sz="1400" kern="100" baseline="0" dirty="0">
                              <a:solidFill>
                                <a:srgbClr val="000000"/>
                              </a:solidFill>
                              <a:effectLst/>
                              <a:latin typeface="Times New Roman" panose="02020603050405020304" pitchFamily="18" charset="0"/>
                              <a:ea typeface="+mn-ea"/>
                              <a:cs typeface="Times New Roman" panose="02020603050405020304" pitchFamily="18" charset="0"/>
                            </a:rPr>
                            <a:t>SemEval </a:t>
                          </a:r>
                          <a14:m>
                            <m:oMath xmlns:m="http://schemas.openxmlformats.org/officeDocument/2006/math">
                              <m:m>
                                <m:mPr>
                                  <m:mcs>
                                    <m:mc>
                                      <m:mcPr>
                                        <m:count m:val="1"/>
                                        <m:mcJc m:val="center"/>
                                      </m:mcPr>
                                    </m:mc>
                                  </m:mcs>
                                  <m:ctrlPr>
                                    <a:rPr lang="en-US" altLang="zh-TW" sz="1000" i="1" smtClean="0">
                                      <a:solidFill>
                                        <a:schemeClr val="tx1"/>
                                      </a:solidFill>
                                      <a:latin typeface="Cambria Math" panose="02040503050406030204" pitchFamily="18" charset="0"/>
                                    </a:rPr>
                                  </m:ctrlPr>
                                </m:mPr>
                                <m:mr>
                                  <m:e>
                                    <m:r>
                                      <m:rPr>
                                        <m:brk m:alnAt="7"/>
                                      </m:rPr>
                                      <a:rPr lang="en-US" altLang="zh-TW" sz="1000" b="0" i="1" smtClean="0">
                                        <a:solidFill>
                                          <a:schemeClr val="tx1"/>
                                        </a:solidFill>
                                        <a:latin typeface="Cambria Math" panose="02040503050406030204" pitchFamily="18" charset="0"/>
                                      </a:rPr>
                                      <m:t>2</m:t>
                                    </m:r>
                                  </m:e>
                                </m:mr>
                                <m:mr>
                                  <m:e/>
                                </m:mr>
                              </m:m>
                            </m:oMath>
                          </a14:m>
                          <a:endParaRPr lang="zh-TW" altLang="en-US" sz="2000" dirty="0"/>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rtl="0" eaLnBrk="1" latinLnBrk="0" hangingPunct="1">
                            <a:lnSpc>
                              <a:spcPct val="107000"/>
                            </a:lnSpc>
                            <a:spcAft>
                              <a:spcPts val="0"/>
                            </a:spcAft>
                          </a:pPr>
                          <a:r>
                            <a:rPr kumimoji="0" lang="en-US" altLang="zh-TW" sz="1400" b="0" i="0" kern="1200" dirty="0">
                              <a:solidFill>
                                <a:schemeClr val="tx1"/>
                              </a:solidFill>
                              <a:effectLst/>
                              <a:latin typeface="+mn-lt"/>
                              <a:ea typeface="+mn-ea"/>
                              <a:cs typeface="+mn-cs"/>
                            </a:rPr>
                            <a:t>100,000+</a:t>
                          </a:r>
                          <a:endParaRPr kumimoji="0" lang="zh-TW" altLang="en-US" sz="1400" b="0" i="0" kern="1200" dirty="0">
                            <a:solidFill>
                              <a:schemeClr val="tx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89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7,199 /800 / 1,864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5405"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1,454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699841"/>
                      </a:ext>
                    </a:extLst>
                  </a:tr>
                </a:tbl>
              </a:graphicData>
            </a:graphic>
          </p:graphicFrame>
        </mc:Choice>
        <mc:Fallback xmlns="">
          <p:graphicFrame>
            <p:nvGraphicFramePr>
              <p:cNvPr id="5" name="表格 4">
                <a:extLst>
                  <a:ext uri="{FF2B5EF4-FFF2-40B4-BE49-F238E27FC236}">
                    <a16:creationId xmlns:a16="http://schemas.microsoft.com/office/drawing/2014/main" id="{2709AC73-65F9-45EE-A876-3D0EFD722457}"/>
                  </a:ext>
                </a:extLst>
              </p:cNvPr>
              <p:cNvGraphicFramePr>
                <a:graphicFrameLocks noGrp="1"/>
              </p:cNvGraphicFramePr>
              <p:nvPr>
                <p:extLst>
                  <p:ext uri="{D42A27DB-BD31-4B8C-83A1-F6EECF244321}">
                    <p14:modId xmlns:p14="http://schemas.microsoft.com/office/powerpoint/2010/main" val="4091301963"/>
                  </p:ext>
                </p:extLst>
              </p:nvPr>
            </p:nvGraphicFramePr>
            <p:xfrm>
              <a:off x="457200" y="2636912"/>
              <a:ext cx="8568006" cy="1894396"/>
            </p:xfrm>
            <a:graphic>
              <a:graphicData uri="http://schemas.openxmlformats.org/drawingml/2006/table">
                <a:tbl>
                  <a:tblPr firstRow="1" firstCol="1" bandRow="1"/>
                  <a:tblGrid>
                    <a:gridCol w="1054221">
                      <a:extLst>
                        <a:ext uri="{9D8B030D-6E8A-4147-A177-3AD203B41FA5}">
                          <a16:colId xmlns:a16="http://schemas.microsoft.com/office/drawing/2014/main" val="1433258598"/>
                        </a:ext>
                      </a:extLst>
                    </a:gridCol>
                    <a:gridCol w="878142">
                      <a:extLst>
                        <a:ext uri="{9D8B030D-6E8A-4147-A177-3AD203B41FA5}">
                          <a16:colId xmlns:a16="http://schemas.microsoft.com/office/drawing/2014/main" val="753980796"/>
                        </a:ext>
                      </a:extLst>
                    </a:gridCol>
                    <a:gridCol w="1792605">
                      <a:extLst>
                        <a:ext uri="{9D8B030D-6E8A-4147-A177-3AD203B41FA5}">
                          <a16:colId xmlns:a16="http://schemas.microsoft.com/office/drawing/2014/main" val="3747365771"/>
                        </a:ext>
                      </a:extLst>
                    </a:gridCol>
                    <a:gridCol w="900430">
                      <a:extLst>
                        <a:ext uri="{9D8B030D-6E8A-4147-A177-3AD203B41FA5}">
                          <a16:colId xmlns:a16="http://schemas.microsoft.com/office/drawing/2014/main" val="1284430499"/>
                        </a:ext>
                      </a:extLst>
                    </a:gridCol>
                    <a:gridCol w="1080000">
                      <a:extLst>
                        <a:ext uri="{9D8B030D-6E8A-4147-A177-3AD203B41FA5}">
                          <a16:colId xmlns:a16="http://schemas.microsoft.com/office/drawing/2014/main" val="3483017117"/>
                        </a:ext>
                      </a:extLst>
                    </a:gridCol>
                    <a:gridCol w="1638608">
                      <a:extLst>
                        <a:ext uri="{9D8B030D-6E8A-4147-A177-3AD203B41FA5}">
                          <a16:colId xmlns:a16="http://schemas.microsoft.com/office/drawing/2014/main" val="654337742"/>
                        </a:ext>
                      </a:extLst>
                    </a:gridCol>
                    <a:gridCol w="1224000">
                      <a:extLst>
                        <a:ext uri="{9D8B030D-6E8A-4147-A177-3AD203B41FA5}">
                          <a16:colId xmlns:a16="http://schemas.microsoft.com/office/drawing/2014/main" val="2572129936"/>
                        </a:ext>
                      </a:extLst>
                    </a:gridCol>
                  </a:tblGrid>
                  <a:tr h="669544">
                    <a:tc>
                      <a:txBody>
                        <a:bodyPr/>
                        <a:lstStyle/>
                        <a:p>
                          <a:pPr marL="154305"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48260" indent="-635" algn="ctr">
                            <a:lnSpc>
                              <a:spcPct val="107000"/>
                            </a:lnSpc>
                            <a:spcAft>
                              <a:spcPts val="0"/>
                            </a:spcAft>
                          </a:pPr>
                          <a:r>
                            <a:rPr lang="en-US" altLang="zh-TW" sz="1400" dirty="0"/>
                            <a:t>Dataset statistics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48260"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2540" indent="-635" algn="l">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marL="48260" indent="-635" algn="ctr">
                            <a:lnSpc>
                              <a:spcPct val="107000"/>
                            </a:lnSpc>
                            <a:spcAft>
                              <a:spcPts val="0"/>
                            </a:spcAft>
                          </a:pP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540" indent="-635" algn="ctr">
                            <a:lnSpc>
                              <a:spcPct val="107000"/>
                            </a:lnSpc>
                            <a:spcAft>
                              <a:spcPts val="0"/>
                            </a:spcAft>
                          </a:pPr>
                          <a:r>
                            <a:rPr lang="en-US" altLang="zh-TW" sz="1400" dirty="0">
                              <a:solidFill>
                                <a:schemeClr val="tx1"/>
                              </a:solidFill>
                            </a:rPr>
                            <a:t>Labeling rule generation</a:t>
                          </a:r>
                        </a:p>
                        <a:p>
                          <a:pPr marL="2540" indent="-635" algn="ctr">
                            <a:lnSpc>
                              <a:spcPct val="107000"/>
                            </a:lnSpc>
                            <a:spcAft>
                              <a:spcPts val="0"/>
                            </a:spcAft>
                          </a:pPr>
                          <a:r>
                            <a:rPr lang="en-US" altLang="zh-TW" sz="1400" dirty="0"/>
                            <a:t>statistics</a:t>
                          </a:r>
                          <a:r>
                            <a:rPr lang="en-US" altLang="zh-TW" sz="1400" dirty="0">
                              <a:solidFill>
                                <a:schemeClr val="tx1"/>
                              </a:solidFill>
                            </a:rPr>
                            <a:t> </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kumimoji="0" lang="en-US" altLang="zh-TW" sz="1400" kern="1200" dirty="0">
                              <a:solidFill>
                                <a:schemeClr val="tx1"/>
                              </a:solidFill>
                              <a:latin typeface="+mn-lt"/>
                              <a:ea typeface="+mn-ea"/>
                              <a:cs typeface="+mn-cs"/>
                            </a:rPr>
                            <a:t>Hard-match</a:t>
                          </a:r>
                        </a:p>
                        <a:p>
                          <a:pPr marL="2540" indent="-635" algn="ctr">
                            <a:lnSpc>
                              <a:spcPct val="107000"/>
                            </a:lnSpc>
                            <a:spcAft>
                              <a:spcPts val="0"/>
                            </a:spcAft>
                          </a:pPr>
                          <a:r>
                            <a:rPr lang="en-US" altLang="zh-TW" sz="1400" dirty="0"/>
                            <a:t>statistics</a:t>
                          </a:r>
                          <a:endParaRPr kumimoji="0" lang="zh-TW" altLang="en-US" sz="1400" kern="1200" dirty="0">
                            <a:solidFill>
                              <a:schemeClr val="tx1"/>
                            </a:solidFill>
                            <a:latin typeface="+mn-lt"/>
                            <a:ea typeface="+mn-ea"/>
                            <a:cs typeface="+mn-cs"/>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937177"/>
                      </a:ext>
                    </a:extLst>
                  </a:tr>
                  <a:tr h="669544">
                    <a:tc>
                      <a:txBody>
                        <a:bodyPr/>
                        <a:lstStyle/>
                        <a:p>
                          <a:pPr marL="0" indent="-635" algn="l">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826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Total sent.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826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Train / Dev / Test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Relations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Percentage of sentences that are None</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Rules</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matched Sent.</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921914"/>
                      </a:ext>
                    </a:extLst>
                  </a:tr>
                  <a:tr h="284417">
                    <a:tc>
                      <a:txBody>
                        <a:bodyPr/>
                        <a:lstStyle/>
                        <a:p>
                          <a:endParaRPr lang="zh-TW"/>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56" t="-500000" r="-713873" b="-126087"/>
                          </a:stretch>
                        </a:blipFill>
                      </a:tcPr>
                    </a:tc>
                    <a:tc>
                      <a:txBody>
                        <a:bodyPr/>
                        <a:lstStyle/>
                        <a:p>
                          <a:pPr marL="2540" indent="-635" algn="ctr">
                            <a:lnSpc>
                              <a:spcPct val="107000"/>
                            </a:lnSpc>
                            <a:spcAft>
                              <a:spcPts val="0"/>
                            </a:spcAft>
                          </a:pPr>
                          <a:r>
                            <a:rPr kumimoji="0" lang="en-US" altLang="zh-TW" sz="1400" b="0" i="0" kern="1200" dirty="0">
                              <a:solidFill>
                                <a:schemeClr val="tx1"/>
                              </a:solidFill>
                              <a:effectLst/>
                              <a:latin typeface="+mn-lt"/>
                              <a:ea typeface="+mn-ea"/>
                              <a:cs typeface="+mn-cs"/>
                            </a:rPr>
                            <a:t>100,000+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75,049 /25,763 / 18,659</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42</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79.5%</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60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1,630</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8082931"/>
                      </a:ext>
                    </a:extLst>
                  </a:tr>
                  <a:tr h="270891">
                    <a:tc>
                      <a:txBody>
                        <a:bodyPr/>
                        <a:lstStyle/>
                        <a:p>
                          <a:endParaRPr lang="zh-TW"/>
                        </a:p>
                      </a:txBody>
                      <a:tcPr marL="0" marR="47625"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56" t="-613333" r="-713873" b="-28889"/>
                          </a:stretch>
                        </a:blipFill>
                      </a:tcPr>
                    </a:tc>
                    <a:tc>
                      <a:txBody>
                        <a:bodyPr/>
                        <a:lstStyle/>
                        <a:p>
                          <a:pPr marL="2540" indent="-635" algn="ctr" rtl="0" eaLnBrk="1" latinLnBrk="0" hangingPunct="1">
                            <a:lnSpc>
                              <a:spcPct val="107000"/>
                            </a:lnSpc>
                            <a:spcAft>
                              <a:spcPts val="0"/>
                            </a:spcAft>
                          </a:pPr>
                          <a:r>
                            <a:rPr kumimoji="0" lang="en-US" altLang="zh-TW" sz="1400" b="0" i="0" kern="1200" dirty="0">
                              <a:solidFill>
                                <a:schemeClr val="tx1"/>
                              </a:solidFill>
                              <a:effectLst/>
                              <a:latin typeface="+mn-lt"/>
                              <a:ea typeface="+mn-ea"/>
                              <a:cs typeface="+mn-cs"/>
                            </a:rPr>
                            <a:t>100,000+</a:t>
                          </a:r>
                          <a:endParaRPr kumimoji="0" lang="zh-TW" altLang="en-US" sz="1400" b="0" i="0" kern="1200" dirty="0">
                            <a:solidFill>
                              <a:schemeClr val="tx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889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7,199 /800 / 1,864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19</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52400" indent="-635" algn="ctr">
                            <a:lnSpc>
                              <a:spcPct val="107000"/>
                            </a:lnSpc>
                            <a:spcAft>
                              <a:spcPts val="0"/>
                            </a:spcAft>
                          </a:pPr>
                          <a:r>
                            <a:rPr lang="en-US" alt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65405"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164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540" indent="-635" algn="ctr">
                            <a:lnSpc>
                              <a:spcPct val="107000"/>
                            </a:lnSpc>
                            <a:spcAft>
                              <a:spcPts val="0"/>
                            </a:spcAft>
                          </a:pPr>
                          <a:r>
                            <a:rPr lang="en-US"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1,454</a:t>
                          </a:r>
                          <a:endParaRPr lang="zh-TW" sz="1400" kern="100" baseline="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4762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699841"/>
                      </a:ext>
                    </a:extLst>
                  </a:tr>
                </a:tbl>
              </a:graphicData>
            </a:graphic>
          </p:graphicFrame>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D748565A-E869-48F5-82C1-D91A538AE1AB}"/>
                  </a:ext>
                </a:extLst>
              </p:cNvPr>
              <p:cNvSpPr txBox="1"/>
              <p:nvPr/>
            </p:nvSpPr>
            <p:spPr>
              <a:xfrm>
                <a:off x="1295470" y="5624575"/>
                <a:ext cx="7416824" cy="1224822"/>
              </a:xfrm>
              <a:prstGeom prst="rect">
                <a:avLst/>
              </a:prstGeom>
              <a:noFill/>
            </p:spPr>
            <p:txBody>
              <a:bodyPr wrap="square" rtlCol="0">
                <a:spAutoFit/>
              </a:bodyPr>
              <a:lstStyle/>
              <a:p>
                <a:pPr marL="180000" lvl="0" indent="-180000" defTabSz="914327">
                  <a:lnSpc>
                    <a:spcPts val="1800"/>
                  </a:lnSpc>
                </a:pPr>
                <a14:m>
                  <m:oMath xmlns:m="http://schemas.openxmlformats.org/officeDocument/2006/math">
                    <m:m>
                      <m:mPr>
                        <m:mcs>
                          <m:mc>
                            <m:mcPr>
                              <m:count m:val="1"/>
                              <m:mcJc m:val="center"/>
                            </m:mcPr>
                          </m:mc>
                        </m:mcs>
                        <m:ctrlPr>
                          <a:rPr lang="en-US" altLang="zh-TW" sz="1200" i="1" smtClean="0">
                            <a:solidFill>
                              <a:prstClr val="black"/>
                            </a:solidFill>
                            <a:latin typeface="Cambria Math" panose="02040503050406030204" pitchFamily="18" charset="0"/>
                          </a:rPr>
                        </m:ctrlPr>
                      </m:mPr>
                      <m:mr>
                        <m:e>
                          <m:r>
                            <m:rPr>
                              <m:brk m:alnAt="7"/>
                            </m:rPr>
                            <a:rPr lang="en-US" altLang="zh-TW" sz="1200" i="1">
                              <a:solidFill>
                                <a:prstClr val="black"/>
                              </a:solidFill>
                              <a:latin typeface="Cambria Math" panose="02040503050406030204" pitchFamily="18" charset="0"/>
                            </a:rPr>
                            <m:t>1</m:t>
                          </m:r>
                        </m:e>
                      </m:mr>
                      <m:mr>
                        <m:e/>
                      </m:mr>
                    </m:m>
                  </m:oMath>
                </a14:m>
                <a:r>
                  <a:rPr lang="en-US" altLang="zh-TW" sz="1200" dirty="0">
                    <a:solidFill>
                      <a:prstClr val="black"/>
                    </a:solidFill>
                  </a:rPr>
                  <a:t>Yuhao Zhang, Victor Zhong, Danqi Chen, Gabor Angeli, and Christopher D Manning. 2017. </a:t>
                </a:r>
                <a:r>
                  <a:rPr lang="en-US" altLang="zh-TW" sz="1200" dirty="0">
                    <a:solidFill>
                      <a:prstClr val="black"/>
                    </a:solidFill>
                    <a:hlinkClick r:id="rId4"/>
                  </a:rPr>
                  <a:t>Position-aware attention and supervised data improve slot filling</a:t>
                </a:r>
                <a:r>
                  <a:rPr lang="en-US" altLang="zh-TW" sz="1200" dirty="0">
                    <a:solidFill>
                      <a:prstClr val="black"/>
                    </a:solidFill>
                  </a:rPr>
                  <a:t>. </a:t>
                </a:r>
              </a:p>
              <a:p>
                <a:pPr marL="180000" lvl="0" indent="-180000" defTabSz="914327">
                  <a:lnSpc>
                    <a:spcPts val="1800"/>
                  </a:lnSpc>
                </a:pPr>
                <a14:m>
                  <m:oMath xmlns:m="http://schemas.openxmlformats.org/officeDocument/2006/math">
                    <m:m>
                      <m:mPr>
                        <m:mcs>
                          <m:mc>
                            <m:mcPr>
                              <m:count m:val="1"/>
                              <m:mcJc m:val="center"/>
                            </m:mcPr>
                          </m:mc>
                        </m:mcs>
                        <m:ctrlPr>
                          <a:rPr lang="en-US" altLang="zh-TW" sz="1200" i="1">
                            <a:solidFill>
                              <a:prstClr val="black"/>
                            </a:solidFill>
                            <a:latin typeface="Cambria Math" panose="02040503050406030204" pitchFamily="18" charset="0"/>
                          </a:rPr>
                        </m:ctrlPr>
                      </m:mPr>
                      <m:mr>
                        <m:e>
                          <m:r>
                            <m:rPr>
                              <m:brk m:alnAt="7"/>
                            </m:rPr>
                            <a:rPr lang="en-US" altLang="zh-TW" sz="1200" b="0" i="1" smtClean="0">
                              <a:solidFill>
                                <a:prstClr val="black"/>
                              </a:solidFill>
                              <a:latin typeface="Cambria Math" panose="02040503050406030204" pitchFamily="18" charset="0"/>
                            </a:rPr>
                            <m:t>2</m:t>
                          </m:r>
                        </m:e>
                      </m:mr>
                      <m:mr>
                        <m:e/>
                      </m:mr>
                    </m:m>
                  </m:oMath>
                </a14:m>
                <a:r>
                  <a:rPr lang="en-US" altLang="zh-TW" sz="1200" dirty="0">
                    <a:solidFill>
                      <a:prstClr val="black"/>
                    </a:solidFill>
                  </a:rPr>
                  <a:t>Iris Hendrickx, Su Nam Kim, Zornitsa Kozareva, Preslav Nakov, Diarmuid Ó Séaghdha, Sebastian Padó, Marco Pennacchiotti, Lorenza Romano, and Stan Szpakowicz. 2009. </a:t>
                </a:r>
                <a:r>
                  <a:rPr lang="en-US" altLang="zh-TW" sz="1200" dirty="0">
                    <a:solidFill>
                      <a:prstClr val="black"/>
                    </a:solidFill>
                    <a:hlinkClick r:id="rId5"/>
                  </a:rPr>
                  <a:t>Semeval-2010 task 8: Multi-way classification of semantic relations between pairs of nominals</a:t>
                </a:r>
                <a:r>
                  <a:rPr lang="en-US" altLang="zh-TW" sz="1200" dirty="0">
                    <a:solidFill>
                      <a:prstClr val="black"/>
                    </a:solidFill>
                  </a:rPr>
                  <a:t>. </a:t>
                </a:r>
              </a:p>
            </p:txBody>
          </p:sp>
        </mc:Choice>
        <mc:Fallback xmlns="">
          <p:sp>
            <p:nvSpPr>
              <p:cNvPr id="6" name="文字方塊 5">
                <a:extLst>
                  <a:ext uri="{FF2B5EF4-FFF2-40B4-BE49-F238E27FC236}">
                    <a16:creationId xmlns:a16="http://schemas.microsoft.com/office/drawing/2014/main" id="{D748565A-E869-48F5-82C1-D91A538AE1AB}"/>
                  </a:ext>
                </a:extLst>
              </p:cNvPr>
              <p:cNvSpPr txBox="1">
                <a:spLocks noRot="1" noChangeAspect="1" noMove="1" noResize="1" noEditPoints="1" noAdjustHandles="1" noChangeArrowheads="1" noChangeShapeType="1" noTextEdit="1"/>
              </p:cNvSpPr>
              <p:nvPr/>
            </p:nvSpPr>
            <p:spPr>
              <a:xfrm>
                <a:off x="1295470" y="5624575"/>
                <a:ext cx="7416824" cy="1224822"/>
              </a:xfrm>
              <a:prstGeom prst="rect">
                <a:avLst/>
              </a:prstGeom>
              <a:blipFill>
                <a:blip r:embed="rId6"/>
                <a:stretch>
                  <a:fillRect t="-1493" b="-298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976645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DBEEBA1-9ADA-416C-A7D7-47358646E10C}"/>
              </a:ext>
            </a:extLst>
          </p:cNvPr>
          <p:cNvSpPr/>
          <p:nvPr/>
        </p:nvSpPr>
        <p:spPr>
          <a:xfrm>
            <a:off x="584106" y="48826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矩形 8">
            <a:extLst>
              <a:ext uri="{FF2B5EF4-FFF2-40B4-BE49-F238E27FC236}">
                <a16:creationId xmlns:a16="http://schemas.microsoft.com/office/drawing/2014/main" id="{0BDE4DE1-2177-4EDA-9526-E32C5A97A41E}"/>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50AEF120-8881-436F-83C3-926B53AA4A86}"/>
              </a:ext>
            </a:extLst>
          </p:cNvPr>
          <p:cNvSpPr>
            <a:spLocks noGrp="1"/>
          </p:cNvSpPr>
          <p:nvPr>
            <p:ph type="title"/>
          </p:nvPr>
        </p:nvSpPr>
        <p:spPr>
          <a:xfrm>
            <a:off x="457200" y="0"/>
            <a:ext cx="8492400" cy="1143000"/>
          </a:xfrm>
        </p:spPr>
        <p:txBody>
          <a:bodyPr>
            <a:normAutofit/>
          </a:bodyPr>
          <a:lstStyle/>
          <a:p>
            <a:r>
              <a:rPr lang="en-US" altLang="zh-TW" dirty="0"/>
              <a:t>Compared Methods: Rule-based/Supervised/Semi-Supervised Baseline</a:t>
            </a:r>
            <a:endParaRPr lang="zh-TW" altLang="en-US" dirty="0"/>
          </a:p>
        </p:txBody>
      </p:sp>
      <p:sp>
        <p:nvSpPr>
          <p:cNvPr id="3" name="投影片編號版面配置區 2">
            <a:extLst>
              <a:ext uri="{FF2B5EF4-FFF2-40B4-BE49-F238E27FC236}">
                <a16:creationId xmlns:a16="http://schemas.microsoft.com/office/drawing/2014/main" id="{26353412-C72B-461E-AE29-18DA65D11029}"/>
              </a:ext>
            </a:extLst>
          </p:cNvPr>
          <p:cNvSpPr>
            <a:spLocks noGrp="1"/>
          </p:cNvSpPr>
          <p:nvPr>
            <p:ph type="sldNum" sz="quarter" idx="12"/>
          </p:nvPr>
        </p:nvSpPr>
        <p:spPr/>
        <p:txBody>
          <a:bodyPr/>
          <a:lstStyle/>
          <a:p>
            <a:fld id="{73DA0BB7-265A-403C-9275-D587AB510EDC}" type="slidenum">
              <a:rPr lang="zh-TW" altLang="en-US" smtClean="0"/>
              <a:pPr/>
              <a:t>23</a:t>
            </a:fld>
            <a:endParaRPr lang="zh-TW" altLang="en-US"/>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E999C728-051E-4056-8EC4-FCAAB6203A8A}"/>
                  </a:ext>
                </a:extLst>
              </p:cNvPr>
              <p:cNvSpPr>
                <a:spLocks noGrp="1"/>
              </p:cNvSpPr>
              <p:nvPr>
                <p:ph sz="quarter" idx="1"/>
              </p:nvPr>
            </p:nvSpPr>
            <p:spPr>
              <a:xfrm>
                <a:off x="457200" y="1219200"/>
                <a:ext cx="8229600" cy="5502910"/>
              </a:xfrm>
            </p:spPr>
            <p:txBody>
              <a:bodyPr/>
              <a:lstStyle/>
              <a:p>
                <a:pPr marL="720000" lvl="1" indent="-180000">
                  <a:buFont typeface="Arial" panose="020B0604020202020204" pitchFamily="34" charset="0"/>
                  <a:buChar char="•"/>
                </a:pPr>
                <a:r>
                  <a:rPr lang="en-US" altLang="zh-TW" sz="2200" dirty="0">
                    <a:solidFill>
                      <a:schemeClr val="tx1"/>
                    </a:solidFill>
                  </a:rPr>
                  <a:t>Compared methods</a:t>
                </a:r>
              </a:p>
              <a:p>
                <a:pPr marL="1152000" lvl="2" indent="-180000">
                  <a:buFont typeface="Arial" panose="020B0604020202020204" pitchFamily="34" charset="0"/>
                  <a:buChar char="•"/>
                </a:pPr>
                <a:r>
                  <a:rPr lang="en-US" altLang="zh-TW" sz="1800" b="1" dirty="0"/>
                  <a:t>Rule-based Baseline </a:t>
                </a:r>
                <a:r>
                  <a:rPr lang="en-US" altLang="zh-TW" sz="1400" b="1" dirty="0"/>
                  <a:t>(</a:t>
                </a:r>
                <a:r>
                  <a:rPr lang="en-US" altLang="zh-TW" sz="1400" dirty="0"/>
                  <a:t>Using </a:t>
                </a:r>
                <a14:m>
                  <m:oMath xmlns:m="http://schemas.openxmlformats.org/officeDocument/2006/math">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𝑺</m:t>
                        </m:r>
                      </m:e>
                      <m:sub>
                        <m:r>
                          <a:rPr lang="en-US" altLang="zh-TW" sz="1400" b="1" i="1">
                            <a:latin typeface="Cambria Math" panose="02040503050406030204" pitchFamily="18" charset="0"/>
                          </a:rPr>
                          <m:t>𝒎𝒂𝒕𝒄𝒉𝒆𝒅</m:t>
                        </m:r>
                      </m:sub>
                    </m:sSub>
                  </m:oMath>
                </a14:m>
                <a:r>
                  <a:rPr lang="en-US" altLang="zh-TW" sz="1400" b="1" dirty="0"/>
                  <a:t> </a:t>
                </a:r>
                <a:r>
                  <a:rPr lang="en-US" altLang="zh-TW" sz="1400" dirty="0"/>
                  <a:t>and </a:t>
                </a:r>
                <a14:m>
                  <m:oMath xmlns:m="http://schemas.openxmlformats.org/officeDocument/2006/math">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𝑺</m:t>
                        </m:r>
                      </m:e>
                      <m:sub>
                        <m:r>
                          <a:rPr lang="en-US" altLang="zh-TW" sz="1400" b="1" i="1">
                            <a:latin typeface="Cambria Math" panose="02040503050406030204" pitchFamily="18" charset="0"/>
                          </a:rPr>
                          <m:t>𝒖𝒏𝒎𝒂𝒕𝒄𝒉𝒆𝒅</m:t>
                        </m:r>
                      </m:sub>
                    </m:sSub>
                  </m:oMath>
                </a14:m>
                <a:r>
                  <a:rPr lang="en-US" altLang="zh-TW" sz="1400" dirty="0"/>
                  <a:t> as training data</a:t>
                </a:r>
                <a:r>
                  <a:rPr lang="en-US" altLang="zh-TW" sz="1400" b="1" dirty="0"/>
                  <a:t>)</a:t>
                </a:r>
                <a:endParaRPr lang="en-US" altLang="zh-TW" sz="1800" b="1" dirty="0"/>
              </a:p>
              <a:p>
                <a:pPr marL="1584000" lvl="3" indent="-180000">
                  <a:buFont typeface="+mj-lt"/>
                  <a:buAutoNum type="arabicPeriod"/>
                </a:pPr>
                <a:r>
                  <a:rPr lang="en-US" altLang="zh-TW" sz="1400" dirty="0"/>
                  <a:t>CBOW-</a:t>
                </a:r>
                <a:r>
                  <a:rPr lang="en-US" altLang="zh-TW" sz="1400" dirty="0" err="1"/>
                  <a:t>GloVe</a:t>
                </a:r>
                <a:r>
                  <a:rPr lang="en-US" altLang="zh-TW" sz="1400" dirty="0"/>
                  <a:t>: Use  </a:t>
                </a:r>
                <a:r>
                  <a:rPr lang="en-US" altLang="zh-TW" sz="1400" dirty="0" err="1"/>
                  <a:t>GloVe</a:t>
                </a:r>
                <a:r>
                  <a:rPr lang="en-US" altLang="zh-TW" sz="1400" dirty="0"/>
                  <a:t> embeddings to represent a sentence or rule body, which </a:t>
                </a:r>
                <a:r>
                  <a:rPr lang="en-US" altLang="zh-TW" sz="1400" dirty="0">
                    <a:solidFill>
                      <a:srgbClr val="0070C0"/>
                    </a:solidFill>
                  </a:rPr>
                  <a:t>labels a sentence using its most similar rule</a:t>
                </a:r>
                <a:r>
                  <a:rPr lang="en-US" altLang="zh-TW" sz="1400" dirty="0"/>
                  <a:t>(in cosine distance).</a:t>
                </a:r>
              </a:p>
              <a:p>
                <a:pPr marL="1584000" lvl="3" indent="-180000">
                  <a:buFont typeface="+mj-lt"/>
                  <a:buAutoNum type="arabicPeriod"/>
                </a:pPr>
                <a:r>
                  <a:rPr lang="en-US" altLang="zh-TW" sz="1400" dirty="0"/>
                  <a:t>[</a:t>
                </a:r>
                <a:r>
                  <a:rPr lang="en-US" altLang="zh-TW" sz="1400" dirty="0">
                    <a:solidFill>
                      <a:srgbClr val="0070C0"/>
                    </a:solidFill>
                  </a:rPr>
                  <a:t>Bootstrapping</a:t>
                </a:r>
                <a:r>
                  <a:rPr lang="en-US" altLang="zh-TW" sz="1400" dirty="0"/>
                  <a:t>]BREDS:</a:t>
                </a:r>
                <a:r>
                  <a:rPr lang="zh-TW" altLang="en-US" sz="1400" dirty="0"/>
                  <a:t> </a:t>
                </a:r>
                <a:r>
                  <a:rPr lang="en-US" altLang="zh-TW" sz="1400" dirty="0"/>
                  <a:t>Given some entity pairs as seeds,</a:t>
                </a:r>
                <a:r>
                  <a:rPr lang="zh-TW" altLang="en-US" sz="1400" dirty="0"/>
                  <a:t> </a:t>
                </a:r>
                <a:r>
                  <a:rPr lang="en-US" altLang="zh-TW" sz="1400" dirty="0"/>
                  <a:t>it alternates between extracting new rules and new entity pairs.</a:t>
                </a:r>
              </a:p>
              <a:p>
                <a:pPr marL="1584000" lvl="3" indent="-180000">
                  <a:buFont typeface="+mj-lt"/>
                  <a:buAutoNum type="arabicPeriod"/>
                </a:pPr>
                <a:r>
                  <a:rPr lang="en-US" altLang="zh-TW" sz="1400" dirty="0"/>
                  <a:t>[</a:t>
                </a:r>
                <a:r>
                  <a:rPr lang="en-US" altLang="zh-TW" sz="1400" dirty="0">
                    <a:solidFill>
                      <a:srgbClr val="0070C0"/>
                    </a:solidFill>
                  </a:rPr>
                  <a:t>Neural network-based soft matching</a:t>
                </a:r>
                <a:r>
                  <a:rPr lang="en-US" altLang="zh-TW" sz="1400" dirty="0"/>
                  <a:t>]The Neural Rule Engine (NRE):</a:t>
                </a:r>
                <a:r>
                  <a:rPr lang="zh-TW" altLang="en-US" sz="1400" dirty="0"/>
                  <a:t> </a:t>
                </a:r>
                <a:r>
                  <a:rPr lang="en-US" altLang="zh-TW" sz="1400" dirty="0"/>
                  <a:t>An unsupervised method of soft-matching.</a:t>
                </a:r>
              </a:p>
              <a:p>
                <a:pPr marL="1152000" lvl="2" indent="-180000">
                  <a:buFont typeface="Arial" panose="020B0604020202020204" pitchFamily="34" charset="0"/>
                  <a:buChar char="•"/>
                </a:pPr>
                <a:r>
                  <a:rPr lang="en-US" altLang="zh-TW" sz="1800" b="1" dirty="0"/>
                  <a:t>Supervised baseline methods </a:t>
                </a:r>
                <a:r>
                  <a:rPr lang="en-US" altLang="zh-TW" sz="1400" b="1" dirty="0"/>
                  <a:t>(</a:t>
                </a:r>
                <a:r>
                  <a:rPr lang="en-US" altLang="zh-TW" sz="1400" dirty="0"/>
                  <a:t>Only using </a:t>
                </a:r>
                <a14:m>
                  <m:oMath xmlns:m="http://schemas.openxmlformats.org/officeDocument/2006/math">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𝑺</m:t>
                        </m:r>
                      </m:e>
                      <m:sub>
                        <m:r>
                          <a:rPr lang="en-US" altLang="zh-TW" sz="1400" b="1" i="1">
                            <a:latin typeface="Cambria Math" panose="02040503050406030204" pitchFamily="18" charset="0"/>
                          </a:rPr>
                          <m:t>𝒎𝒂𝒕𝒄𝒉𝒆𝒅</m:t>
                        </m:r>
                      </m:sub>
                    </m:sSub>
                  </m:oMath>
                </a14:m>
                <a:r>
                  <a:rPr lang="en-US" altLang="zh-TW" sz="1400" dirty="0"/>
                  <a:t> as training data)</a:t>
                </a:r>
                <a:endParaRPr lang="en-US" altLang="zh-TW" sz="1800" b="1" dirty="0"/>
              </a:p>
              <a:p>
                <a:pPr marL="1584000" lvl="3" indent="-180000">
                  <a:buFont typeface="+mj-lt"/>
                  <a:buAutoNum type="arabicPeriod"/>
                </a:pPr>
                <a:r>
                  <a:rPr lang="en-US" altLang="zh-TW" sz="1400" dirty="0"/>
                  <a:t>[CNN based RC model]PCNN: Represents each token using both word embeddings and </a:t>
                </a:r>
                <a:r>
                  <a:rPr lang="en-US" altLang="zh-TW" sz="1400" dirty="0">
                    <a:solidFill>
                      <a:srgbClr val="0070C0"/>
                    </a:solidFill>
                  </a:rPr>
                  <a:t>positional embeddings</a:t>
                </a:r>
                <a:r>
                  <a:rPr lang="en-US" altLang="zh-TW" sz="1400" dirty="0"/>
                  <a:t>. Convolution and piece-wise max pooling layer are performed to produce the sentence embedding.</a:t>
                </a:r>
              </a:p>
              <a:p>
                <a:pPr marL="1584000" lvl="3" indent="-180000">
                  <a:buFont typeface="+mj-lt"/>
                  <a:buAutoNum type="arabicPeriod"/>
                </a:pPr>
                <a:r>
                  <a:rPr lang="en-US" altLang="zh-TW" sz="1400" dirty="0"/>
                  <a:t>[RNN based RC model]LSTM+ATT:  Adopts bi-directional LSTM and attention mechanism</a:t>
                </a:r>
                <a:r>
                  <a:rPr lang="en-US" altLang="zh-TW" sz="1100" dirty="0"/>
                  <a:t> (slide </a:t>
                </a:r>
                <a:r>
                  <a:rPr lang="en-US" altLang="zh-TW" sz="1100" dirty="0">
                    <a:hlinkClick r:id="rId3" action="ppaction://hlinksldjump"/>
                  </a:rPr>
                  <a:t>15</a:t>
                </a:r>
                <a:r>
                  <a:rPr lang="en-US" altLang="zh-TW" sz="1100" dirty="0"/>
                  <a:t>).</a:t>
                </a:r>
                <a:endParaRPr lang="en-US" altLang="zh-TW" sz="1400" dirty="0"/>
              </a:p>
              <a:p>
                <a:pPr marL="1584000" lvl="3" indent="-180000">
                  <a:buFont typeface="+mj-lt"/>
                  <a:buAutoNum type="arabicPeriod"/>
                </a:pPr>
                <a:r>
                  <a:rPr lang="en-US" altLang="zh-TW" sz="1400" dirty="0"/>
                  <a:t>PA-LSTM: Extends the LSTM model by incorporating positional information into attention mechanism and achieved </a:t>
                </a:r>
                <a:r>
                  <a:rPr lang="en-US" altLang="zh-TW" sz="1400" dirty="0">
                    <a:solidFill>
                      <a:srgbClr val="0070C0"/>
                    </a:solidFill>
                  </a:rPr>
                  <a:t>state-of-the-art performance on TACRED</a:t>
                </a:r>
                <a:r>
                  <a:rPr lang="en-US" altLang="zh-TW" sz="1400" dirty="0"/>
                  <a:t>.</a:t>
                </a:r>
              </a:p>
              <a:p>
                <a:pPr marL="1584000" lvl="3" indent="-180000">
                  <a:buFont typeface="+mj-lt"/>
                  <a:buAutoNum type="arabicPeriod"/>
                </a:pPr>
                <a:r>
                  <a:rPr lang="en-US" altLang="zh-TW" sz="1400" dirty="0">
                    <a:solidFill>
                      <a:srgbClr val="0070C0"/>
                    </a:solidFill>
                  </a:rPr>
                  <a:t>Data Programming</a:t>
                </a:r>
                <a:r>
                  <a:rPr lang="en-US" altLang="zh-TW" sz="1400" dirty="0"/>
                  <a:t>: Denoises the conflicting rules by learning their accuracy and correlation structures.</a:t>
                </a:r>
              </a:p>
              <a:p>
                <a:pPr marL="1584000" lvl="3" indent="-180000">
                  <a:buFont typeface="+mj-lt"/>
                  <a:buAutoNum type="arabicPeriod"/>
                </a:pPr>
                <a:r>
                  <a:rPr lang="en-US" altLang="zh-TW" sz="1400" dirty="0"/>
                  <a:t>LSTM+ATT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b="0" i="1" smtClean="0">
                            <a:latin typeface="Cambria Math" panose="02040503050406030204" pitchFamily="18" charset="0"/>
                          </a:rPr>
                          <m:t>𝑆</m:t>
                        </m:r>
                      </m:e>
                      <m:sub>
                        <m:r>
                          <a:rPr lang="en-US" altLang="zh-TW" sz="1400" b="0" i="1" smtClean="0">
                            <a:latin typeface="Cambria Math" panose="02040503050406030204" pitchFamily="18" charset="0"/>
                          </a:rPr>
                          <m:t>𝑚𝑎𝑡𝑐h𝑒𝑑</m:t>
                        </m:r>
                      </m:sub>
                    </m:sSub>
                  </m:oMath>
                </a14:m>
                <a:r>
                  <a:rPr lang="en-US" altLang="zh-TW" sz="1400" dirty="0"/>
                  <a:t> + </a:t>
                </a:r>
                <a14:m>
                  <m:oMath xmlns:m="http://schemas.openxmlformats.org/officeDocument/2006/math">
                    <m:r>
                      <a:rPr lang="el-GR" altLang="zh-TW" sz="1400" i="1" smtClean="0">
                        <a:latin typeface="Cambria Math" panose="02040503050406030204" pitchFamily="18" charset="0"/>
                        <a:ea typeface="Cambria Math" panose="02040503050406030204" pitchFamily="18" charset="0"/>
                      </a:rPr>
                      <m:t>𝛲</m:t>
                    </m:r>
                  </m:oMath>
                </a14:m>
                <a:r>
                  <a:rPr lang="en-US" altLang="zh-TW" sz="1400" dirty="0"/>
                  <a:t>):  Also using rules as training data.</a:t>
                </a:r>
              </a:p>
            </p:txBody>
          </p:sp>
        </mc:Choice>
        <mc:Fallback xmlns="">
          <p:sp>
            <p:nvSpPr>
              <p:cNvPr id="4" name="內容版面配置區 3">
                <a:extLst>
                  <a:ext uri="{FF2B5EF4-FFF2-40B4-BE49-F238E27FC236}">
                    <a16:creationId xmlns:a16="http://schemas.microsoft.com/office/drawing/2014/main" id="{E999C728-051E-4056-8EC4-FCAAB6203A8A}"/>
                  </a:ext>
                </a:extLst>
              </p:cNvPr>
              <p:cNvSpPr>
                <a:spLocks noGrp="1" noRot="1" noChangeAspect="1" noMove="1" noResize="1" noEditPoints="1" noAdjustHandles="1" noChangeArrowheads="1" noChangeShapeType="1" noTextEdit="1"/>
              </p:cNvSpPr>
              <p:nvPr>
                <p:ph sz="quarter" idx="1"/>
              </p:nvPr>
            </p:nvSpPr>
            <p:spPr>
              <a:xfrm>
                <a:off x="457200" y="1219200"/>
                <a:ext cx="8229600" cy="5502910"/>
              </a:xfrm>
              <a:blipFill>
                <a:blip r:embed="rId4"/>
                <a:stretch>
                  <a:fillRect t="-775" r="-296"/>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157974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DBEEBA1-9ADA-416C-A7D7-47358646E10C}"/>
              </a:ext>
            </a:extLst>
          </p:cNvPr>
          <p:cNvSpPr/>
          <p:nvPr/>
        </p:nvSpPr>
        <p:spPr>
          <a:xfrm>
            <a:off x="584106" y="48826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BDE4DE1-2177-4EDA-9526-E32C5A97A41E}"/>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50AEF120-8881-436F-83C3-926B53AA4A86}"/>
              </a:ext>
            </a:extLst>
          </p:cNvPr>
          <p:cNvSpPr>
            <a:spLocks noGrp="1"/>
          </p:cNvSpPr>
          <p:nvPr>
            <p:ph type="title"/>
          </p:nvPr>
        </p:nvSpPr>
        <p:spPr>
          <a:xfrm>
            <a:off x="457200" y="-171400"/>
            <a:ext cx="8492832" cy="1314400"/>
          </a:xfrm>
        </p:spPr>
        <p:txBody>
          <a:bodyPr>
            <a:noAutofit/>
          </a:bodyPr>
          <a:lstStyle/>
          <a:p>
            <a:r>
              <a:rPr lang="en-US" altLang="zh-TW" dirty="0"/>
              <a:t>Compared Methods: Rule-based/Supervised/Semi-Supervised Baseline (Cont.)</a:t>
            </a:r>
            <a:endParaRPr lang="zh-TW" altLang="en-US" dirty="0"/>
          </a:p>
        </p:txBody>
      </p:sp>
      <p:sp>
        <p:nvSpPr>
          <p:cNvPr id="3" name="投影片編號版面配置區 2">
            <a:extLst>
              <a:ext uri="{FF2B5EF4-FFF2-40B4-BE49-F238E27FC236}">
                <a16:creationId xmlns:a16="http://schemas.microsoft.com/office/drawing/2014/main" id="{26353412-C72B-461E-AE29-18DA65D11029}"/>
              </a:ext>
            </a:extLst>
          </p:cNvPr>
          <p:cNvSpPr>
            <a:spLocks noGrp="1"/>
          </p:cNvSpPr>
          <p:nvPr>
            <p:ph type="sldNum" sz="quarter" idx="12"/>
          </p:nvPr>
        </p:nvSpPr>
        <p:spPr/>
        <p:txBody>
          <a:bodyPr/>
          <a:lstStyle/>
          <a:p>
            <a:fld id="{73DA0BB7-265A-403C-9275-D587AB510EDC}" type="slidenum">
              <a:rPr lang="zh-TW" altLang="en-US" smtClean="0"/>
              <a:pPr/>
              <a:t>24</a:t>
            </a:fld>
            <a:endParaRPr lang="zh-TW" altLang="en-US"/>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E999C728-051E-4056-8EC4-FCAAB6203A8A}"/>
                  </a:ext>
                </a:extLst>
              </p:cNvPr>
              <p:cNvSpPr>
                <a:spLocks noGrp="1"/>
              </p:cNvSpPr>
              <p:nvPr>
                <p:ph sz="quarter" idx="1"/>
              </p:nvPr>
            </p:nvSpPr>
            <p:spPr>
              <a:xfrm>
                <a:off x="457200" y="1219200"/>
                <a:ext cx="8492832" cy="5502910"/>
              </a:xfrm>
            </p:spPr>
            <p:txBody>
              <a:bodyPr/>
              <a:lstStyle/>
              <a:p>
                <a:pPr marL="1152000" lvl="2" indent="-180000">
                  <a:buFont typeface="Arial" panose="020B0604020202020204" pitchFamily="34" charset="0"/>
                  <a:buChar char="•"/>
                </a:pPr>
                <a:r>
                  <a:rPr lang="en-US" altLang="zh-TW" sz="1800" b="1" dirty="0"/>
                  <a:t>Semi-Supervised baseline methods  </a:t>
                </a:r>
                <a:r>
                  <a:rPr lang="en-US" altLang="zh-TW" sz="1400" b="1" dirty="0"/>
                  <a:t>(</a:t>
                </a:r>
                <a:r>
                  <a:rPr lang="en-US" altLang="zh-TW" sz="1400" dirty="0"/>
                  <a:t>Using </a:t>
                </a:r>
                <a14:m>
                  <m:oMath xmlns:m="http://schemas.openxmlformats.org/officeDocument/2006/math">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𝑺</m:t>
                        </m:r>
                      </m:e>
                      <m:sub>
                        <m:r>
                          <a:rPr lang="en-US" altLang="zh-TW" sz="1400" b="1" i="1">
                            <a:latin typeface="Cambria Math" panose="02040503050406030204" pitchFamily="18" charset="0"/>
                          </a:rPr>
                          <m:t>𝒎𝒂𝒕𝒄𝒉𝒆𝒅</m:t>
                        </m:r>
                      </m:sub>
                    </m:sSub>
                  </m:oMath>
                </a14:m>
                <a:r>
                  <a:rPr lang="en-US" altLang="zh-TW" sz="1400" dirty="0"/>
                  <a:t>, </a:t>
                </a:r>
                <a14:m>
                  <m:oMath xmlns:m="http://schemas.openxmlformats.org/officeDocument/2006/math">
                    <m:sSub>
                      <m:sSubPr>
                        <m:ctrlPr>
                          <a:rPr lang="en-US" altLang="zh-TW" sz="1400" b="1" i="1">
                            <a:latin typeface="Cambria Math" panose="02040503050406030204" pitchFamily="18" charset="0"/>
                          </a:rPr>
                        </m:ctrlPr>
                      </m:sSubPr>
                      <m:e>
                        <m:r>
                          <a:rPr lang="en-US" altLang="zh-TW" sz="1400" b="1" i="1">
                            <a:latin typeface="Cambria Math" panose="02040503050406030204" pitchFamily="18" charset="0"/>
                          </a:rPr>
                          <m:t>𝑺</m:t>
                        </m:r>
                      </m:e>
                      <m:sub>
                        <m:r>
                          <a:rPr lang="en-US" altLang="zh-TW" sz="1400" b="1" i="1">
                            <a:latin typeface="Cambria Math" panose="02040503050406030204" pitchFamily="18" charset="0"/>
                          </a:rPr>
                          <m:t>𝒖𝒏𝒎𝒂𝒕𝒄𝒉𝒆𝒅</m:t>
                        </m:r>
                      </m:sub>
                    </m:sSub>
                  </m:oMath>
                </a14:m>
                <a:r>
                  <a:rPr lang="en-US" altLang="zh-TW" sz="1400" dirty="0"/>
                  <a:t>  and </a:t>
                </a:r>
                <a14:m>
                  <m:oMath xmlns:m="http://schemas.openxmlformats.org/officeDocument/2006/math">
                    <m:r>
                      <a:rPr lang="el-GR" altLang="zh-TW" sz="1400" b="1" i="1">
                        <a:latin typeface="Cambria Math" panose="02040503050406030204" pitchFamily="18" charset="0"/>
                        <a:ea typeface="Cambria Math" panose="02040503050406030204" pitchFamily="18" charset="0"/>
                      </a:rPr>
                      <m:t>𝜬</m:t>
                    </m:r>
                    <m:r>
                      <a:rPr lang="el-GR" altLang="zh-TW" sz="1400" i="1">
                        <a:latin typeface="Cambria Math" panose="02040503050406030204" pitchFamily="18" charset="0"/>
                        <a:ea typeface="Cambria Math" panose="02040503050406030204" pitchFamily="18" charset="0"/>
                      </a:rPr>
                      <m:t> </m:t>
                    </m:r>
                  </m:oMath>
                </a14:m>
                <a:r>
                  <a:rPr lang="en-US" altLang="zh-TW" sz="1400" dirty="0"/>
                  <a:t>as training data</a:t>
                </a:r>
                <a:r>
                  <a:rPr lang="en-US" altLang="zh-TW" sz="1400" b="1" dirty="0"/>
                  <a:t>)</a:t>
                </a:r>
                <a:endParaRPr lang="en-US" altLang="zh-TW" sz="1400" dirty="0"/>
              </a:p>
              <a:p>
                <a:pPr marL="1584000" lvl="3" indent="-180000">
                  <a:buFont typeface="+mj-lt"/>
                  <a:buAutoNum type="arabicPeriod"/>
                </a:pPr>
                <a:r>
                  <a:rPr lang="en-US" altLang="zh-TW" sz="1400" dirty="0"/>
                  <a:t>Pseudo-Labeling: </a:t>
                </a:r>
                <a:r>
                  <a:rPr lang="en-US" altLang="zh-TW" sz="1400" dirty="0">
                    <a:solidFill>
                      <a:srgbClr val="0070C0"/>
                    </a:solidFill>
                  </a:rPr>
                  <a:t>Pseudo-Labels are created for unlabeled data by picking up the class with the maximum predicted probability</a:t>
                </a:r>
                <a:r>
                  <a:rPr lang="en-US" altLang="zh-TW" sz="1400" dirty="0"/>
                  <a:t> and are used as if they are labeled data during training.</a:t>
                </a:r>
              </a:p>
              <a:p>
                <a:pPr marL="1584000" lvl="3" indent="-180000">
                  <a:buFont typeface="+mj-lt"/>
                  <a:buAutoNum type="arabicPeriod"/>
                </a:pPr>
                <a:r>
                  <a:rPr lang="en-US" altLang="zh-TW" sz="1400" dirty="0">
                    <a:solidFill>
                      <a:srgbClr val="0070C0"/>
                    </a:solidFill>
                  </a:rPr>
                  <a:t>Self-Training</a:t>
                </a:r>
                <a:r>
                  <a:rPr lang="en-US" altLang="zh-TW" sz="1400" dirty="0"/>
                  <a:t>: Iteratively trains the model using the labeled dataset and expands the labeled set using the most confident predictions among the unlabeled set.</a:t>
                </a:r>
              </a:p>
              <a:p>
                <a:pPr marL="1584000" lvl="3" indent="-180000">
                  <a:buFont typeface="+mj-lt"/>
                  <a:buAutoNum type="arabicPeriod"/>
                </a:pPr>
                <a:r>
                  <a:rPr lang="en-US" altLang="zh-TW" sz="1400" dirty="0"/>
                  <a:t>Mean-Teacher: assumes that data points with small differences should have similar outputs.</a:t>
                </a:r>
              </a:p>
              <a:p>
                <a:pPr marL="1584000" lvl="3" indent="-180000">
                  <a:buFont typeface="+mj-lt"/>
                  <a:buAutoNum type="arabicPeriod"/>
                </a:pPr>
                <a:r>
                  <a:rPr lang="en-US" altLang="zh-TW" sz="1400" dirty="0"/>
                  <a:t>[</a:t>
                </a:r>
                <a:r>
                  <a:rPr lang="en-US" altLang="zh-CN" sz="1400" dirty="0">
                    <a:solidFill>
                      <a:srgbClr val="0070C0"/>
                    </a:solidFill>
                  </a:rPr>
                  <a:t>Joint</a:t>
                </a:r>
                <a:r>
                  <a:rPr lang="zh-CN" altLang="en-US" sz="1400" dirty="0">
                    <a:solidFill>
                      <a:srgbClr val="0070C0"/>
                    </a:solidFill>
                  </a:rPr>
                  <a:t> </a:t>
                </a:r>
                <a:r>
                  <a:rPr lang="en-US" altLang="zh-CN" sz="1400" dirty="0">
                    <a:solidFill>
                      <a:srgbClr val="0070C0"/>
                    </a:solidFill>
                  </a:rPr>
                  <a:t>Parameter</a:t>
                </a:r>
                <a:r>
                  <a:rPr lang="zh-CN" altLang="en-US" sz="1400" dirty="0">
                    <a:solidFill>
                      <a:srgbClr val="0070C0"/>
                    </a:solidFill>
                  </a:rPr>
                  <a:t> </a:t>
                </a:r>
                <a:r>
                  <a:rPr lang="en-US" altLang="zh-CN" sz="1400" dirty="0">
                    <a:solidFill>
                      <a:srgbClr val="0070C0"/>
                    </a:solidFill>
                  </a:rPr>
                  <a:t>Learning</a:t>
                </a:r>
                <a:r>
                  <a:rPr lang="en-US" altLang="zh-TW" sz="1400" dirty="0"/>
                  <a:t>]</a:t>
                </a:r>
                <a:r>
                  <a:rPr lang="en-US" altLang="zh-TW" sz="1400" dirty="0" err="1"/>
                  <a:t>DualRE</a:t>
                </a:r>
                <a:r>
                  <a:rPr lang="en-US" altLang="zh-TW" sz="1400" dirty="0"/>
                  <a:t>: Jointly trains a relation prediction and a retrieval module which mutually enhance each other by selecting high-quality instances from unlabeled data.</a:t>
                </a:r>
              </a:p>
              <a:p>
                <a:pPr marL="1152000" lvl="2" indent="-180000">
                  <a:buFont typeface="Arial" panose="020B0604020202020204" pitchFamily="34" charset="0"/>
                  <a:buChar char="•"/>
                </a:pPr>
                <a:r>
                  <a:rPr lang="en-US" altLang="zh-TW" sz="1800" b="1" dirty="0"/>
                  <a:t>Variants of NERO</a:t>
                </a:r>
                <a:endParaRPr lang="en-US" altLang="zh-TW" sz="1400" dirty="0"/>
              </a:p>
              <a:p>
                <a:pPr marL="1584000" lvl="3" indent="-180000">
                  <a:buFont typeface="+mj-lt"/>
                  <a:buAutoNum type="arabicPeriod"/>
                </a:pPr>
                <a:r>
                  <a:rPr lang="en-US" altLang="zh-TW" sz="1400" dirty="0"/>
                  <a:t>[Supervised method]NERO w/o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𝑢𝑛𝑚𝑎𝑡𝑐h𝑒𝑑</m:t>
                        </m:r>
                      </m:sub>
                    </m:sSub>
                  </m:oMath>
                </a14:m>
                <a:r>
                  <a:rPr lang="en-US" altLang="zh-TW" sz="1400" dirty="0"/>
                  <a:t>:  Removes the loss on unmatched sentences and only use </a:t>
                </a:r>
                <a14:m>
                  <m:oMath xmlns:m="http://schemas.openxmlformats.org/officeDocument/2006/math">
                    <m:sSub>
                      <m:sSubPr>
                        <m:ctrlPr>
                          <a:rPr lang="en-US" altLang="zh-TW" sz="1400" i="1">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𝑚𝑎𝑡𝑐h𝑒𝑑</m:t>
                        </m:r>
                      </m:sub>
                    </m:sSub>
                  </m:oMath>
                </a14:m>
                <a:r>
                  <a:rPr lang="en-US" altLang="zh-TW" sz="1400" dirty="0"/>
                  <a:t> and </a:t>
                </a:r>
                <a14:m>
                  <m:oMath xmlns:m="http://schemas.openxmlformats.org/officeDocument/2006/math">
                    <m:r>
                      <a:rPr lang="el-GR" altLang="zh-TW" sz="1400" i="1">
                        <a:latin typeface="Cambria Math" panose="02040503050406030204" pitchFamily="18" charset="0"/>
                        <a:ea typeface="Cambria Math" panose="02040503050406030204" pitchFamily="18" charset="0"/>
                      </a:rPr>
                      <m:t>𝛲</m:t>
                    </m:r>
                  </m:oMath>
                </a14:m>
                <a:r>
                  <a:rPr lang="en-US" altLang="zh-TW" sz="1400" dirty="0"/>
                  <a:t> in model training.</a:t>
                </a:r>
              </a:p>
              <a:p>
                <a:pPr marL="1584000" lvl="3" indent="-180000">
                  <a:buFont typeface="+mj-lt"/>
                  <a:buAutoNum type="arabicPeriod"/>
                </a:pPr>
                <a:r>
                  <a:rPr lang="en-US" altLang="zh-TW" sz="1400" dirty="0"/>
                  <a:t>[Neural network-based soft matching]NERO-SRM: Has the same training objective as NERO, but </a:t>
                </a:r>
                <a:r>
                  <a:rPr lang="en-US" altLang="zh-TW" sz="1400" dirty="0">
                    <a:solidFill>
                      <a:srgbClr val="FF0000"/>
                    </a:solidFill>
                  </a:rPr>
                  <a:t>uses the soft rule matcher (SRM) to make predictions</a:t>
                </a:r>
                <a:r>
                  <a:rPr lang="en-US" altLang="zh-TW" sz="1400" dirty="0"/>
                  <a:t> (Do not use Relation Classifier to predict relations).</a:t>
                </a:r>
              </a:p>
              <a:p>
                <a:pPr marL="1584000" lvl="3" indent="-180000">
                  <a:buFont typeface="+mj-lt"/>
                  <a:buAutoNum type="arabicPeriod"/>
                </a:pPr>
                <a:r>
                  <a:rPr lang="en-US" altLang="zh-TW" sz="1400" dirty="0"/>
                  <a:t>NERO</a:t>
                </a:r>
                <a:endParaRPr lang="en-US" altLang="zh-TW" sz="1400" b="1" dirty="0"/>
              </a:p>
              <a:p>
                <a:endParaRPr lang="zh-TW" altLang="en-US" dirty="0"/>
              </a:p>
            </p:txBody>
          </p:sp>
        </mc:Choice>
        <mc:Fallback xmlns="">
          <p:sp>
            <p:nvSpPr>
              <p:cNvPr id="4" name="內容版面配置區 3">
                <a:extLst>
                  <a:ext uri="{FF2B5EF4-FFF2-40B4-BE49-F238E27FC236}">
                    <a16:creationId xmlns:a16="http://schemas.microsoft.com/office/drawing/2014/main" id="{E999C728-051E-4056-8EC4-FCAAB6203A8A}"/>
                  </a:ext>
                </a:extLst>
              </p:cNvPr>
              <p:cNvSpPr>
                <a:spLocks noGrp="1" noRot="1" noChangeAspect="1" noMove="1" noResize="1" noEditPoints="1" noAdjustHandles="1" noChangeArrowheads="1" noChangeShapeType="1" noTextEdit="1"/>
              </p:cNvSpPr>
              <p:nvPr>
                <p:ph sz="quarter" idx="1"/>
              </p:nvPr>
            </p:nvSpPr>
            <p:spPr>
              <a:xfrm>
                <a:off x="457200" y="1219200"/>
                <a:ext cx="8492832" cy="5502910"/>
              </a:xfrm>
              <a:blipFill>
                <a:blip r:embed="rId3"/>
                <a:stretch>
                  <a:fillRect t="-554" r="-86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4245242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924539-1886-4629-8314-CA6C9C9AB904}"/>
              </a:ext>
            </a:extLst>
          </p:cNvPr>
          <p:cNvSpPr>
            <a:spLocks noGrp="1"/>
          </p:cNvSpPr>
          <p:nvPr>
            <p:ph type="title"/>
          </p:nvPr>
        </p:nvSpPr>
        <p:spPr>
          <a:xfrm>
            <a:off x="457200" y="0"/>
            <a:ext cx="8229600" cy="1143000"/>
          </a:xfrm>
        </p:spPr>
        <p:txBody>
          <a:bodyPr>
            <a:normAutofit/>
          </a:bodyPr>
          <a:lstStyle/>
          <a:p>
            <a:r>
              <a:rPr lang="en-US" altLang="zh-TW" dirty="0"/>
              <a:t>Experiments Settings</a:t>
            </a:r>
            <a:endParaRPr lang="zh-TW" altLang="en-US" dirty="0"/>
          </a:p>
        </p:txBody>
      </p:sp>
      <p:sp>
        <p:nvSpPr>
          <p:cNvPr id="3" name="投影片編號版面配置區 2">
            <a:extLst>
              <a:ext uri="{FF2B5EF4-FFF2-40B4-BE49-F238E27FC236}">
                <a16:creationId xmlns:a16="http://schemas.microsoft.com/office/drawing/2014/main" id="{0EAC78A4-19CB-481B-B73F-B68EDB733155}"/>
              </a:ext>
            </a:extLst>
          </p:cNvPr>
          <p:cNvSpPr>
            <a:spLocks noGrp="1"/>
          </p:cNvSpPr>
          <p:nvPr>
            <p:ph type="sldNum" sz="quarter" idx="12"/>
          </p:nvPr>
        </p:nvSpPr>
        <p:spPr/>
        <p:txBody>
          <a:bodyPr/>
          <a:lstStyle/>
          <a:p>
            <a:fld id="{73DA0BB7-265A-403C-9275-D587AB510EDC}" type="slidenum">
              <a:rPr lang="zh-TW" altLang="en-US" smtClean="0"/>
              <a:pPr/>
              <a:t>25</a:t>
            </a:fld>
            <a:endParaRPr lang="zh-TW" altLang="en-US"/>
          </a:p>
        </p:txBody>
      </p:sp>
      <p:sp>
        <p:nvSpPr>
          <p:cNvPr id="4" name="內容版面配置區 3">
            <a:extLst>
              <a:ext uri="{FF2B5EF4-FFF2-40B4-BE49-F238E27FC236}">
                <a16:creationId xmlns:a16="http://schemas.microsoft.com/office/drawing/2014/main" id="{4C5C7B07-2AF0-4BD1-AB81-A8CAF9103AA5}"/>
              </a:ext>
            </a:extLst>
          </p:cNvPr>
          <p:cNvSpPr>
            <a:spLocks noGrp="1"/>
          </p:cNvSpPr>
          <p:nvPr>
            <p:ph sz="quarter" idx="1"/>
          </p:nvPr>
        </p:nvSpPr>
        <p:spPr>
          <a:xfrm>
            <a:off x="457200" y="1219200"/>
            <a:ext cx="8229600" cy="4937760"/>
          </a:xfrm>
        </p:spPr>
        <p:txBody>
          <a:bodyPr/>
          <a:lstStyle/>
          <a:p>
            <a:pPr marL="720000" lvl="1" indent="-180000">
              <a:buFont typeface="Arial" panose="020B0604020202020204" pitchFamily="34" charset="0"/>
              <a:buChar char="•"/>
            </a:pPr>
            <a:r>
              <a:rPr lang="en-US" altLang="zh-TW" sz="2200" dirty="0">
                <a:solidFill>
                  <a:schemeClr val="tx1"/>
                </a:solidFill>
              </a:rPr>
              <a:t>Embedding layer training</a:t>
            </a:r>
          </a:p>
          <a:p>
            <a:pPr marL="1152000" lvl="2" indent="-180000">
              <a:buFont typeface="Arial" panose="020B0604020202020204" pitchFamily="34" charset="0"/>
              <a:buChar char="•"/>
            </a:pPr>
            <a:r>
              <a:rPr lang="en-US" altLang="zh-TW" sz="1800" dirty="0"/>
              <a:t>Use pre-trained Glove embeddings to initialize the word embeddings and fine-tune them during training.</a:t>
            </a:r>
          </a:p>
          <a:p>
            <a:pPr marL="720000" lvl="1" indent="-180000">
              <a:buFont typeface="Arial" panose="020B0604020202020204" pitchFamily="34" charset="0"/>
              <a:buChar char="•"/>
            </a:pPr>
            <a:r>
              <a:rPr lang="en-US" altLang="zh-TW" sz="2200" dirty="0">
                <a:solidFill>
                  <a:schemeClr val="tx1"/>
                </a:solidFill>
              </a:rPr>
              <a:t>Relation Classifier + Soft Rule Matcher training</a:t>
            </a:r>
          </a:p>
          <a:p>
            <a:pPr marL="1152000" lvl="2" indent="-180000">
              <a:buFont typeface="Arial" panose="020B0604020202020204" pitchFamily="34" charset="0"/>
              <a:buChar char="•"/>
            </a:pPr>
            <a:r>
              <a:rPr lang="en-US" altLang="zh-TW" sz="1800" dirty="0"/>
              <a:t>Parameters and model training</a:t>
            </a:r>
          </a:p>
          <a:p>
            <a:pPr marL="1584000" lvl="3" indent="-180000">
              <a:buFont typeface="Arial" panose="020B0604020202020204" pitchFamily="34" charset="0"/>
              <a:buChar char="•"/>
            </a:pP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Batch size: 50 (for hard-matched sentences), 100(for unmatched sentences)</a:t>
            </a:r>
          </a:p>
          <a:p>
            <a:pPr marL="1584000" lvl="3" indent="-180000">
              <a:buFont typeface="Arial" panose="020B0604020202020204" pitchFamily="34" charset="0"/>
              <a:buChar char="•"/>
            </a:pP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Optimized: </a:t>
            </a:r>
            <a:r>
              <a:rPr lang="en-US" altLang="zh-TW" sz="1400" dirty="0" err="1">
                <a:latin typeface="Times New Roman" panose="02020603050405020304" pitchFamily="18" charset="0"/>
                <a:ea typeface="新細明體" panose="02020500000000000000" pitchFamily="18" charset="-120"/>
                <a:cs typeface="Times New Roman" panose="02020603050405020304" pitchFamily="18" charset="0"/>
              </a:rPr>
              <a:t>AdaGrad</a:t>
            </a: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 with initial learning rate 0.5 and decay rate 0.95</a:t>
            </a:r>
          </a:p>
          <a:p>
            <a:pPr marL="1152000" lvl="2" indent="-180000">
              <a:buFont typeface="Arial" panose="020B0604020202020204" pitchFamily="34" charset="0"/>
              <a:buChar char="•"/>
            </a:pPr>
            <a:r>
              <a:rPr lang="en-US" altLang="zh-TW" sz="1800" dirty="0"/>
              <a:t>Relation classifier </a:t>
            </a:r>
            <a:r>
              <a:rPr lang="en-US" altLang="zh-TW" sz="1400" dirty="0"/>
              <a:t>(slide </a:t>
            </a:r>
            <a:r>
              <a:rPr lang="en-US" altLang="zh-TW" sz="1400" dirty="0">
                <a:hlinkClick r:id="rId3" action="ppaction://hlinksldjump"/>
              </a:rPr>
              <a:t>16</a:t>
            </a:r>
            <a:r>
              <a:rPr lang="en-US" altLang="zh-TW" sz="1400" dirty="0"/>
              <a:t>)</a:t>
            </a:r>
            <a:endParaRPr lang="en-US" altLang="zh-TW" sz="1800" dirty="0"/>
          </a:p>
          <a:p>
            <a:pPr marL="1584000" lvl="3" indent="-180000">
              <a:buFont typeface="Arial" panose="020B0604020202020204" pitchFamily="34" charset="0"/>
              <a:buChar char="•"/>
            </a:pP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Apply dropout after the LSTM with a rate of 0.5</a:t>
            </a:r>
          </a:p>
          <a:p>
            <a:pPr marL="1152000" lvl="2" indent="-180000">
              <a:buFont typeface="Arial" panose="020B0604020202020204" pitchFamily="34" charset="0"/>
              <a:buChar char="•"/>
            </a:pPr>
            <a:r>
              <a:rPr lang="en-US" altLang="zh-CN" sz="1800" dirty="0"/>
              <a:t>Joint</a:t>
            </a:r>
            <a:r>
              <a:rPr lang="zh-CN" altLang="en-US" sz="1800" dirty="0"/>
              <a:t> </a:t>
            </a:r>
            <a:r>
              <a:rPr lang="en-US" altLang="zh-CN" sz="1800" dirty="0"/>
              <a:t>parameter</a:t>
            </a:r>
            <a:r>
              <a:rPr lang="zh-CN" altLang="en-US" sz="1800" dirty="0"/>
              <a:t> </a:t>
            </a:r>
            <a:r>
              <a:rPr lang="en-US" altLang="zh-CN" sz="1800" dirty="0"/>
              <a:t>learning weight of loss function</a:t>
            </a:r>
          </a:p>
          <a:p>
            <a:pPr marL="1584000" lvl="3" indent="-180000">
              <a:buFont typeface="+mj-lt"/>
              <a:buAutoNum type="arabicPeriod"/>
            </a:pP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Set</a:t>
            </a:r>
            <a:r>
              <a:rPr lang="en-US" altLang="zh-TW" sz="1400" dirty="0">
                <a:latin typeface="Calibri" panose="020F0502020204030204" pitchFamily="34" charset="0"/>
                <a:ea typeface="新細明體" panose="02020500000000000000" pitchFamily="18" charset="-120"/>
                <a:cs typeface="Times New Roman" panose="02020603050405020304" pitchFamily="18" charset="0"/>
              </a:rPr>
              <a:t> α, β, γ, τ  </a:t>
            </a: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to 1, 0.05, 0.5, and 1.0 respectively for </a:t>
            </a:r>
            <a:r>
              <a:rPr lang="en-US" altLang="zh-TW" sz="1400" dirty="0"/>
              <a:t>TACRED dataset.</a:t>
            </a:r>
            <a:endParaRPr lang="en-US" altLang="zh-TW" sz="1400" dirty="0">
              <a:latin typeface="Times New Roman" panose="02020603050405020304" pitchFamily="18" charset="0"/>
            </a:endParaRPr>
          </a:p>
          <a:p>
            <a:pPr marL="1584000" lvl="3" indent="-180000">
              <a:buFont typeface="+mj-lt"/>
              <a:buAutoNum type="arabicPeriod"/>
            </a:pP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Set</a:t>
            </a:r>
            <a:r>
              <a:rPr lang="en-US" altLang="zh-TW" sz="1400" dirty="0">
                <a:latin typeface="Calibri" panose="020F0502020204030204" pitchFamily="34" charset="0"/>
                <a:ea typeface="新細明體" panose="02020500000000000000" pitchFamily="18" charset="-120"/>
                <a:cs typeface="Times New Roman" panose="02020603050405020304" pitchFamily="18" charset="0"/>
              </a:rPr>
              <a:t> α, β, γ, τ  </a:t>
            </a:r>
            <a:r>
              <a:rPr lang="en-US" altLang="zh-TW" sz="1400" dirty="0">
                <a:latin typeface="Times New Roman" panose="02020603050405020304" pitchFamily="18" charset="0"/>
                <a:ea typeface="新細明體" panose="02020500000000000000" pitchFamily="18" charset="-120"/>
                <a:cs typeface="Times New Roman" panose="02020603050405020304" pitchFamily="18" charset="0"/>
              </a:rPr>
              <a:t>to 0.1, 0.05, 0.5, and 1.0 respectively for </a:t>
            </a:r>
            <a:r>
              <a:rPr lang="en-US" altLang="zh-TW" sz="1400" dirty="0" err="1"/>
              <a:t>SemEval</a:t>
            </a:r>
            <a:r>
              <a:rPr lang="en-US" altLang="zh-TW" sz="1400" dirty="0"/>
              <a:t> dataset.</a:t>
            </a:r>
            <a:endParaRPr lang="en-US" altLang="zh-TW" sz="1400" dirty="0">
              <a:latin typeface="Times New Roman" panose="02020603050405020304" pitchFamily="18" charset="0"/>
            </a:endParaRPr>
          </a:p>
          <a:p>
            <a:pPr marL="1404000" lvl="3" indent="0">
              <a:buNone/>
            </a:pPr>
            <a:endParaRPr lang="en-US" altLang="zh-TW" sz="1400" dirty="0"/>
          </a:p>
          <a:p>
            <a:pPr marL="1152000" lvl="2" indent="-180000">
              <a:buFont typeface="Arial" panose="020B0604020202020204" pitchFamily="34" charset="0"/>
              <a:buChar char="•"/>
            </a:pPr>
            <a:endParaRPr lang="en-US" altLang="zh-TW" sz="1800" dirty="0"/>
          </a:p>
          <a:p>
            <a:pPr marL="1152000" lvl="2" indent="-180000">
              <a:buFont typeface="Arial" panose="020B0604020202020204" pitchFamily="34" charset="0"/>
              <a:buChar char="•"/>
            </a:pPr>
            <a:endParaRPr lang="zh-TW" altLang="zh-TW" sz="1400" dirty="0"/>
          </a:p>
          <a:p>
            <a:pPr marL="1152000" lvl="2"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zh-TW" altLang="en-US" dirty="0"/>
          </a:p>
        </p:txBody>
      </p:sp>
    </p:spTree>
    <p:extLst>
      <p:ext uri="{BB962C8B-B14F-4D97-AF65-F5344CB8AC3E}">
        <p14:creationId xmlns:p14="http://schemas.microsoft.com/office/powerpoint/2010/main" val="30249529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02E9491-08ED-4575-8E00-84A4F530DC62}"/>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3C45EE55-7703-4A65-9858-D8EEB148601F}"/>
              </a:ext>
            </a:extLst>
          </p:cNvPr>
          <p:cNvSpPr>
            <a:spLocks noGrp="1"/>
          </p:cNvSpPr>
          <p:nvPr>
            <p:ph type="title"/>
          </p:nvPr>
        </p:nvSpPr>
        <p:spPr>
          <a:xfrm>
            <a:off x="457200" y="-171400"/>
            <a:ext cx="8507288" cy="1314400"/>
          </a:xfrm>
        </p:spPr>
        <p:txBody>
          <a:bodyPr>
            <a:noAutofit/>
          </a:bodyPr>
          <a:lstStyle/>
          <a:p>
            <a:r>
              <a:rPr lang="en-US" altLang="zh-TW" dirty="0"/>
              <a:t>Performance Comparison: Rule-based Models</a:t>
            </a:r>
            <a:endParaRPr lang="zh-TW" altLang="en-US" dirty="0"/>
          </a:p>
        </p:txBody>
      </p:sp>
      <p:sp>
        <p:nvSpPr>
          <p:cNvPr id="3" name="投影片編號版面配置區 2">
            <a:extLst>
              <a:ext uri="{FF2B5EF4-FFF2-40B4-BE49-F238E27FC236}">
                <a16:creationId xmlns:a16="http://schemas.microsoft.com/office/drawing/2014/main" id="{550EB83E-FCAA-4A34-820F-3F90E15661DF}"/>
              </a:ext>
            </a:extLst>
          </p:cNvPr>
          <p:cNvSpPr>
            <a:spLocks noGrp="1"/>
          </p:cNvSpPr>
          <p:nvPr>
            <p:ph type="sldNum" sz="quarter" idx="12"/>
          </p:nvPr>
        </p:nvSpPr>
        <p:spPr/>
        <p:txBody>
          <a:bodyPr/>
          <a:lstStyle/>
          <a:p>
            <a:fld id="{73DA0BB7-265A-403C-9275-D587AB510EDC}" type="slidenum">
              <a:rPr lang="zh-TW" altLang="en-US" smtClean="0"/>
              <a:pPr/>
              <a:t>26</a:t>
            </a:fld>
            <a:endParaRPr lang="zh-TW" altLang="en-US"/>
          </a:p>
        </p:txBody>
      </p:sp>
      <mc:AlternateContent xmlns:mc="http://schemas.openxmlformats.org/markup-compatibility/2006" xmlns:a14="http://schemas.microsoft.com/office/drawing/2010/main">
        <mc:Choice Requires="a14">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3768271644"/>
                  </p:ext>
                </p:extLst>
              </p:nvPr>
            </p:nvGraphicFramePr>
            <p:xfrm>
              <a:off x="532374" y="1221612"/>
              <a:ext cx="8356940" cy="2262284"/>
            </p:xfrm>
            <a:graphic>
              <a:graphicData uri="http://schemas.openxmlformats.org/drawingml/2006/table">
                <a:tbl>
                  <a:tblPr/>
                  <a:tblGrid>
                    <a:gridCol w="1368000">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47394">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150588">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Rules</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b="1" baseline="0" dirty="0">
                              <a:solidFill>
                                <a:srgbClr val="FF0000"/>
                              </a:solidFill>
                              <a:effectLst/>
                              <a:latin typeface="Times New Roman" panose="02020603050405020304" pitchFamily="18" charset="0"/>
                            </a:rPr>
                            <a:t>85.0</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u="sng" dirty="0">
                              <a:effectLst/>
                              <a:latin typeface="Times New Roman" panose="02020603050405020304" pitchFamily="18" charset="0"/>
                            </a:rPr>
                            <a:t>11.4</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20.1</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81.2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u="sng" dirty="0">
                              <a:effectLst/>
                              <a:latin typeface="Times New Roman" panose="02020603050405020304" pitchFamily="18" charset="0"/>
                            </a:rPr>
                            <a:t>17.2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28.5</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5694402"/>
                      </a:ext>
                    </a:extLst>
                  </a:tr>
                  <a:tr h="288000">
                    <a:tc>
                      <a:txBody>
                        <a:bodyPr/>
                        <a:lstStyle/>
                        <a:p>
                          <a:pPr algn="l"/>
                          <a:r>
                            <a:rPr lang="en-US" sz="1400" dirty="0">
                              <a:effectLst/>
                              <a:latin typeface="Times New Roman" panose="02020603050405020304" pitchFamily="18" charset="0"/>
                            </a:rPr>
                            <a:t>BREDS [</a:t>
                          </a:r>
                          <a:r>
                            <a:rPr lang="en-US" sz="1400" b="1" u="sng" dirty="0">
                              <a:solidFill>
                                <a:srgbClr val="0066CC"/>
                              </a:solidFill>
                              <a:effectLst/>
                              <a:latin typeface="Times New Roman" panose="02020603050405020304" pitchFamily="18" charset="0"/>
                              <a:hlinkClick r:id="rId3"/>
                            </a:rPr>
                            <a:t>4</a:t>
                          </a:r>
                          <a:r>
                            <a:rPr lang="en-US" sz="1400" dirty="0">
                              <a:effectLst/>
                              <a:latin typeface="Times New Roman" panose="02020603050405020304" pitchFamily="18" charset="0"/>
                            </a:rPr>
                            <a:t>] </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53.8</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20.3(↑8.9)</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29.5</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62.0</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24.5</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35.1</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6133158"/>
                      </a:ext>
                    </a:extLst>
                  </a:tr>
                  <a:tr h="288000">
                    <a:tc>
                      <a:txBody>
                        <a:bodyPr/>
                        <a:lstStyle/>
                        <a:p>
                          <a:pPr algn="l"/>
                          <a:r>
                            <a:rPr lang="en-US" sz="1400" dirty="0">
                              <a:effectLst/>
                              <a:latin typeface="Times New Roman" panose="02020603050405020304" pitchFamily="18" charset="0"/>
                            </a:rPr>
                            <a:t>CBOW-</a:t>
                          </a:r>
                          <a:r>
                            <a:rPr lang="en-US" sz="1400" dirty="0" err="1">
                              <a:effectLst/>
                              <a:latin typeface="Times New Roman" panose="02020603050405020304" pitchFamily="18" charset="0"/>
                            </a:rPr>
                            <a:t>GloVe</a:t>
                          </a:r>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27.9</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45.7</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34.6</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44.0</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52.8</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48.0</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701969"/>
                      </a:ext>
                    </a:extLst>
                  </a:tr>
                  <a:tr h="288000">
                    <a:tc>
                      <a:txBody>
                        <a:bodyPr/>
                        <a:lstStyle/>
                        <a:p>
                          <a:pPr algn="l"/>
                          <a:r>
                            <a:rPr lang="en-US" sz="1400" dirty="0">
                              <a:effectLst/>
                              <a:latin typeface="Times New Roman" panose="02020603050405020304" pitchFamily="18" charset="0"/>
                            </a:rPr>
                            <a:t>NRE [</a:t>
                          </a:r>
                          <a:r>
                            <a:rPr lang="en-US" sz="1400" b="1" u="sng" dirty="0">
                              <a:solidFill>
                                <a:srgbClr val="0066CC"/>
                              </a:solidFill>
                              <a:effectLst/>
                              <a:latin typeface="Times New Roman" panose="02020603050405020304" pitchFamily="18" charset="0"/>
                              <a:hlinkClick r:id="rId4"/>
                            </a:rPr>
                            <a:t>17</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b="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65.2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17.2(↑5.8)</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27.2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78.6</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18.5</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30.0</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5394792"/>
                      </a:ext>
                    </a:extLst>
                  </a:tr>
                  <a:tr h="288000">
                    <a:tc>
                      <a:txBody>
                        <a:bodyPr/>
                        <a:lstStyle/>
                        <a:p>
                          <a:pPr algn="l"/>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54.0 ± 1.8</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48.9 ± 2.2</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51.3 ± 0.6</a:t>
                          </a:r>
                          <a:endParaRPr lang="zh-TW" altLang="en-US"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66.0 ± 1.5</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Choice>
        <mc:Fallback xmlns="">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3768271644"/>
                  </p:ext>
                </p:extLst>
              </p:nvPr>
            </p:nvGraphicFramePr>
            <p:xfrm>
              <a:off x="532374" y="1221612"/>
              <a:ext cx="8356940" cy="2262284"/>
            </p:xfrm>
            <a:graphic>
              <a:graphicData uri="http://schemas.openxmlformats.org/drawingml/2006/table">
                <a:tbl>
                  <a:tblPr/>
                  <a:tblGrid>
                    <a:gridCol w="1368000">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67142">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267142">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Rules</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b="1" baseline="0" dirty="0">
                              <a:solidFill>
                                <a:srgbClr val="FF0000"/>
                              </a:solidFill>
                              <a:effectLst/>
                              <a:latin typeface="Times New Roman" panose="02020603050405020304" pitchFamily="18" charset="0"/>
                            </a:rPr>
                            <a:t>85.0</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u="sng" dirty="0">
                              <a:effectLst/>
                              <a:latin typeface="Times New Roman" panose="02020603050405020304" pitchFamily="18" charset="0"/>
                            </a:rPr>
                            <a:t>11.4</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20.1</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81.2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u="sng" dirty="0">
                              <a:effectLst/>
                              <a:latin typeface="Times New Roman" panose="02020603050405020304" pitchFamily="18" charset="0"/>
                            </a:rPr>
                            <a:t>17.2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28.5</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5694402"/>
                      </a:ext>
                    </a:extLst>
                  </a:tr>
                  <a:tr h="288000">
                    <a:tc>
                      <a:txBody>
                        <a:bodyPr/>
                        <a:lstStyle/>
                        <a:p>
                          <a:pPr algn="l"/>
                          <a:r>
                            <a:rPr lang="en-US" sz="1400" dirty="0">
                              <a:effectLst/>
                              <a:latin typeface="Times New Roman" panose="02020603050405020304" pitchFamily="18" charset="0"/>
                            </a:rPr>
                            <a:t>BREDS [</a:t>
                          </a:r>
                          <a:r>
                            <a:rPr lang="en-US" sz="1400" b="1" u="sng" dirty="0">
                              <a:solidFill>
                                <a:srgbClr val="0066CC"/>
                              </a:solidFill>
                              <a:effectLst/>
                              <a:latin typeface="Times New Roman" panose="02020603050405020304" pitchFamily="18" charset="0"/>
                              <a:hlinkClick r:id="rId5"/>
                            </a:rPr>
                            <a:t>4</a:t>
                          </a:r>
                          <a:r>
                            <a:rPr lang="en-US" sz="1400" dirty="0">
                              <a:effectLst/>
                              <a:latin typeface="Times New Roman" panose="02020603050405020304" pitchFamily="18" charset="0"/>
                            </a:rPr>
                            <a:t>] </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6"/>
                          <a:stretch>
                            <a:fillRect l="-73290" t="-289583" r="-274267" b="-416667"/>
                          </a:stretch>
                        </a:blipFill>
                      </a:tcPr>
                    </a:tc>
                    <a:tc>
                      <a:txBody>
                        <a:bodyPr/>
                        <a:lstStyle/>
                        <a:p>
                          <a:pPr algn="ctr"/>
                          <a:r>
                            <a:rPr lang="en-US" altLang="zh-TW" sz="1400" dirty="0">
                              <a:effectLst/>
                              <a:latin typeface="Times New Roman" panose="02020603050405020304" pitchFamily="18" charset="0"/>
                            </a:rPr>
                            <a:t>53.8</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20.3(↑8.9)</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29.5</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62.0</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24.5</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35.1</a:t>
                          </a: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6133158"/>
                      </a:ext>
                    </a:extLst>
                  </a:tr>
                  <a:tr h="288000">
                    <a:tc>
                      <a:txBody>
                        <a:bodyPr/>
                        <a:lstStyle/>
                        <a:p>
                          <a:pPr algn="l"/>
                          <a:r>
                            <a:rPr lang="en-US" sz="1400" dirty="0">
                              <a:effectLst/>
                              <a:latin typeface="Times New Roman" panose="02020603050405020304" pitchFamily="18" charset="0"/>
                            </a:rPr>
                            <a:t>CBOW-</a:t>
                          </a:r>
                          <a:r>
                            <a:rPr lang="en-US" sz="1400" dirty="0" err="1">
                              <a:effectLst/>
                              <a:latin typeface="Times New Roman" panose="02020603050405020304" pitchFamily="18" charset="0"/>
                            </a:rPr>
                            <a:t>GloVe</a:t>
                          </a:r>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73290" t="-397872" r="-274267" b="-325532"/>
                          </a:stretch>
                        </a:blipFill>
                      </a:tcPr>
                    </a:tc>
                    <a:tc>
                      <a:txBody>
                        <a:bodyPr/>
                        <a:lstStyle/>
                        <a:p>
                          <a:pPr algn="ctr"/>
                          <a:r>
                            <a:rPr lang="en-US" altLang="zh-TW" sz="1400">
                              <a:effectLst/>
                              <a:latin typeface="Times New Roman" panose="02020603050405020304" pitchFamily="18" charset="0"/>
                            </a:rPr>
                            <a:t>27.9</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45.7</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34.6</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44.0</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52.8</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48.0</a:t>
                          </a:r>
                        </a:p>
                      </a:txBody>
                      <a:tcPr marL="0" marR="0" marT="0" marB="0"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701969"/>
                      </a:ext>
                    </a:extLst>
                  </a:tr>
                  <a:tr h="288000">
                    <a:tc>
                      <a:txBody>
                        <a:bodyPr/>
                        <a:lstStyle/>
                        <a:p>
                          <a:pPr algn="l"/>
                          <a:r>
                            <a:rPr lang="en-US" sz="1400" dirty="0">
                              <a:effectLst/>
                              <a:latin typeface="Times New Roman" panose="02020603050405020304" pitchFamily="18" charset="0"/>
                            </a:rPr>
                            <a:t>NRE [</a:t>
                          </a:r>
                          <a:r>
                            <a:rPr lang="en-US" sz="1400" b="1" u="sng" dirty="0">
                              <a:solidFill>
                                <a:srgbClr val="0066CC"/>
                              </a:solidFill>
                              <a:effectLst/>
                              <a:latin typeface="Times New Roman" panose="02020603050405020304" pitchFamily="18" charset="0"/>
                              <a:hlinkClick r:id="rId7"/>
                            </a:rPr>
                            <a:t>17</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6"/>
                          <a:stretch>
                            <a:fillRect l="-73290" t="-497872" r="-274267" b="-225532"/>
                          </a:stretch>
                        </a:blipFill>
                      </a:tcPr>
                    </a:tc>
                    <a:tc>
                      <a:txBody>
                        <a:bodyPr/>
                        <a:lstStyle/>
                        <a:p>
                          <a:pPr algn="ctr"/>
                          <a:r>
                            <a:rPr lang="en-US" altLang="zh-TW" sz="1400">
                              <a:effectLst/>
                              <a:latin typeface="Times New Roman" panose="02020603050405020304" pitchFamily="18" charset="0"/>
                            </a:rPr>
                            <a:t>65.2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17.2(↑5.8)</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27.2</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78.6</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18.5</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30.0</a:t>
                          </a:r>
                        </a:p>
                      </a:txBody>
                      <a:tcPr marL="0" marR="0" marT="0" marB="0"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5394792"/>
                      </a:ext>
                    </a:extLst>
                  </a:tr>
                  <a:tr h="288000">
                    <a:tc>
                      <a:txBody>
                        <a:bodyPr/>
                        <a:lstStyle/>
                        <a:p>
                          <a:pPr algn="l"/>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blipFill>
                          <a:blip r:embed="rId6"/>
                          <a:stretch>
                            <a:fillRect l="-73290" t="-700000" r="-274267" b="-23404"/>
                          </a:stretch>
                        </a:blipFill>
                      </a:tcPr>
                    </a:tc>
                    <a:tc>
                      <a:txBody>
                        <a:bodyPr/>
                        <a:lstStyle/>
                        <a:p>
                          <a:pPr algn="ctr"/>
                          <a:r>
                            <a:rPr lang="en-US" altLang="zh-TW" sz="1400" dirty="0">
                              <a:effectLst/>
                              <a:latin typeface="Times New Roman" panose="02020603050405020304" pitchFamily="18" charset="0"/>
                            </a:rPr>
                            <a:t>54.0 ± 1.8</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48.9 ± 2.2</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51.3 ± 0.6</a:t>
                          </a:r>
                          <a:endParaRPr lang="zh-TW" altLang="en-US"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66.0 ± 1.5</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0" marR="0" marT="0" marB="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Fallback>
      </mc:AlternateContent>
      <p:sp>
        <p:nvSpPr>
          <p:cNvPr id="4" name="文字方塊 3">
            <a:extLst>
              <a:ext uri="{FF2B5EF4-FFF2-40B4-BE49-F238E27FC236}">
                <a16:creationId xmlns:a16="http://schemas.microsoft.com/office/drawing/2014/main" id="{7D55B3CC-E69F-4BED-BE56-3674E258A5EB}"/>
              </a:ext>
            </a:extLst>
          </p:cNvPr>
          <p:cNvSpPr txBox="1"/>
          <p:nvPr/>
        </p:nvSpPr>
        <p:spPr>
          <a:xfrm>
            <a:off x="688555" y="3490730"/>
            <a:ext cx="8004627" cy="307777"/>
          </a:xfrm>
          <a:prstGeom prst="rect">
            <a:avLst/>
          </a:prstGeom>
          <a:noFill/>
        </p:spPr>
        <p:txBody>
          <a:bodyPr wrap="none" rtlCol="0">
            <a:spAutoFit/>
          </a:bodyPr>
          <a:lstStyle/>
          <a:p>
            <a:r>
              <a:rPr lang="en-US" altLang="zh-TW" sz="1400" b="1" dirty="0"/>
              <a:t>Table 2: Performance comparison (in %) of relation extraction on the TACRED and </a:t>
            </a:r>
            <a:r>
              <a:rPr lang="en-US" altLang="zh-TW" sz="1400" b="1" dirty="0" err="1"/>
              <a:t>SemEval</a:t>
            </a:r>
            <a:r>
              <a:rPr lang="en-US" altLang="zh-TW" sz="1400" b="1" dirty="0"/>
              <a:t> datasets</a:t>
            </a:r>
            <a:endParaRPr lang="zh-TW" altLang="en-US" sz="1400" b="1" dirty="0"/>
          </a:p>
        </p:txBody>
      </p:sp>
      <p:sp>
        <p:nvSpPr>
          <p:cNvPr id="9" name="文字方塊 8">
            <a:extLst>
              <a:ext uri="{FF2B5EF4-FFF2-40B4-BE49-F238E27FC236}">
                <a16:creationId xmlns:a16="http://schemas.microsoft.com/office/drawing/2014/main" id="{02DCA377-D615-4B2D-9878-9E4B39F11389}"/>
              </a:ext>
            </a:extLst>
          </p:cNvPr>
          <p:cNvSpPr txBox="1"/>
          <p:nvPr/>
        </p:nvSpPr>
        <p:spPr>
          <a:xfrm>
            <a:off x="1907704" y="4005923"/>
            <a:ext cx="5328592" cy="646331"/>
          </a:xfrm>
          <a:prstGeom prst="rect">
            <a:avLst/>
          </a:prstGeom>
          <a:noFill/>
        </p:spPr>
        <p:txBody>
          <a:bodyPr wrap="square" rtlCol="0">
            <a:spAutoFit/>
          </a:bodyPr>
          <a:lstStyle/>
          <a:p>
            <a:pPr indent="-180000">
              <a:buClr>
                <a:schemeClr val="tx1"/>
              </a:buClr>
              <a:buFont typeface="+mj-lt"/>
              <a:buAutoNum type="arabicPeriod"/>
            </a:pPr>
            <a:r>
              <a:rPr lang="en-US" altLang="zh-TW" dirty="0"/>
              <a:t> Hard-matching with rules achieves a high precision</a:t>
            </a:r>
          </a:p>
          <a:p>
            <a:pPr indent="-180000">
              <a:buClr>
                <a:schemeClr val="tx1"/>
              </a:buClr>
              <a:buFont typeface="+mj-lt"/>
              <a:buAutoNum type="arabicPeriod"/>
            </a:pPr>
            <a:r>
              <a:rPr lang="en-US" altLang="zh-TW" dirty="0"/>
              <a:t> BREDS and NRE can improve Recall but very little</a:t>
            </a:r>
          </a:p>
        </p:txBody>
      </p:sp>
    </p:spTree>
    <p:extLst>
      <p:ext uri="{BB962C8B-B14F-4D97-AF65-F5344CB8AC3E}">
        <p14:creationId xmlns:p14="http://schemas.microsoft.com/office/powerpoint/2010/main" val="22344887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02E9491-08ED-4575-8E00-84A4F530DC62}"/>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3C45EE55-7703-4A65-9858-D8EEB148601F}"/>
                  </a:ext>
                </a:extLst>
              </p:cNvPr>
              <p:cNvSpPr>
                <a:spLocks noGrp="1"/>
              </p:cNvSpPr>
              <p:nvPr>
                <p:ph type="title"/>
              </p:nvPr>
            </p:nvSpPr>
            <p:spPr>
              <a:xfrm>
                <a:off x="457200" y="-171400"/>
                <a:ext cx="8507288" cy="1314400"/>
              </a:xfrm>
            </p:spPr>
            <p:txBody>
              <a:bodyPr>
                <a:noAutofit/>
              </a:bodyPr>
              <a:lstStyle/>
              <a:p>
                <a:r>
                  <a:rPr lang="en-US" altLang="zh-TW" dirty="0"/>
                  <a:t>Performance Comparison: Models Trained on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𝑚𝑎𝑡𝑐h𝑒𝑑</m:t>
                        </m:r>
                      </m:sub>
                    </m:sSub>
                  </m:oMath>
                </a14:m>
                <a:endParaRPr lang="zh-TW" altLang="en-US" dirty="0"/>
              </a:p>
            </p:txBody>
          </p:sp>
        </mc:Choice>
        <mc:Fallback xmlns="">
          <p:sp>
            <p:nvSpPr>
              <p:cNvPr id="2" name="標題 1">
                <a:extLst>
                  <a:ext uri="{FF2B5EF4-FFF2-40B4-BE49-F238E27FC236}">
                    <a16:creationId xmlns:a16="http://schemas.microsoft.com/office/drawing/2014/main" id="{3C45EE55-7703-4A65-9858-D8EEB148601F}"/>
                  </a:ext>
                </a:extLst>
              </p:cNvPr>
              <p:cNvSpPr>
                <a:spLocks noGrp="1" noRot="1" noChangeAspect="1" noMove="1" noResize="1" noEditPoints="1" noAdjustHandles="1" noChangeArrowheads="1" noChangeShapeType="1" noTextEdit="1"/>
              </p:cNvSpPr>
              <p:nvPr>
                <p:ph type="title"/>
              </p:nvPr>
            </p:nvSpPr>
            <p:spPr>
              <a:xfrm>
                <a:off x="457200" y="-171400"/>
                <a:ext cx="8507288" cy="1314400"/>
              </a:xfrm>
              <a:blipFill>
                <a:blip r:embed="rId3"/>
                <a:stretch>
                  <a:fillRect l="-1791"/>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550EB83E-FCAA-4A34-820F-3F90E15661DF}"/>
              </a:ext>
            </a:extLst>
          </p:cNvPr>
          <p:cNvSpPr>
            <a:spLocks noGrp="1"/>
          </p:cNvSpPr>
          <p:nvPr>
            <p:ph type="sldNum" sz="quarter" idx="12"/>
          </p:nvPr>
        </p:nvSpPr>
        <p:spPr/>
        <p:txBody>
          <a:bodyPr/>
          <a:lstStyle/>
          <a:p>
            <a:fld id="{73DA0BB7-265A-403C-9275-D587AB510EDC}" type="slidenum">
              <a:rPr lang="zh-TW" altLang="en-US" smtClean="0"/>
              <a:pPr/>
              <a:t>27</a:t>
            </a:fld>
            <a:endParaRPr lang="zh-TW" altLang="en-US"/>
          </a:p>
        </p:txBody>
      </p:sp>
      <mc:AlternateContent xmlns:mc="http://schemas.openxmlformats.org/markup-compatibility/2006" xmlns:a14="http://schemas.microsoft.com/office/drawing/2010/main">
        <mc:Choice Requires="a14">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4257575774"/>
                  </p:ext>
                </p:extLst>
              </p:nvPr>
            </p:nvGraphicFramePr>
            <p:xfrm>
              <a:off x="281912" y="1209833"/>
              <a:ext cx="8580175" cy="2838284"/>
            </p:xfrm>
            <a:graphic>
              <a:graphicData uri="http://schemas.openxmlformats.org/drawingml/2006/table">
                <a:tbl>
                  <a:tblPr/>
                  <a:tblGrid>
                    <a:gridCol w="2023235">
                      <a:extLst>
                        <a:ext uri="{9D8B030D-6E8A-4147-A177-3AD203B41FA5}">
                          <a16:colId xmlns:a16="http://schemas.microsoft.com/office/drawing/2014/main" val="1677619522"/>
                        </a:ext>
                      </a:extLst>
                    </a:gridCol>
                    <a:gridCol w="1440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47394">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dirty="0">
                              <a:effectLst/>
                            </a:rPr>
                            <a:t>TACRED</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dirty="0" err="1">
                              <a:effectLst/>
                            </a:rPr>
                            <a:t>SemEval</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150588">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PCNN [</a:t>
                          </a:r>
                          <a:r>
                            <a:rPr lang="en-US" sz="1400" b="1" u="sng" dirty="0">
                              <a:solidFill>
                                <a:srgbClr val="0066CC"/>
                              </a:solidFill>
                              <a:effectLst/>
                              <a:latin typeface="Times New Roman" panose="02020603050405020304" pitchFamily="18" charset="0"/>
                              <a:hlinkClick r:id="rId4"/>
                            </a:rPr>
                            <a:t>36</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44.5 ± 0.4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24.1 ± 2.8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31.1 ± 2.6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59.1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43.0 ± 0.7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49.8 ± 0.5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LSTM+ATT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38.1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39.6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38.8 ± 2.4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64.5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53.3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58.2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9608953"/>
                      </a:ext>
                    </a:extLst>
                  </a:tr>
                  <a:tr h="288000">
                    <a:tc>
                      <a:txBody>
                        <a:bodyPr/>
                        <a:lstStyle/>
                        <a:p>
                          <a:pPr algn="l"/>
                          <a:r>
                            <a:rPr lang="en-US" sz="1400" dirty="0">
                              <a:effectLst/>
                              <a:latin typeface="Times New Roman" panose="02020603050405020304" pitchFamily="18" charset="0"/>
                            </a:rPr>
                            <a:t>PA-LSTM [</a:t>
                          </a:r>
                          <a:r>
                            <a:rPr lang="en-US" sz="1400" b="1" u="sng" dirty="0">
                              <a:solidFill>
                                <a:srgbClr val="0066CC"/>
                              </a:solidFill>
                              <a:effectLst/>
                              <a:latin typeface="Times New Roman" panose="02020603050405020304" pitchFamily="18" charset="0"/>
                              <a:hlinkClick r:id="rId5"/>
                            </a:rPr>
                            <a:t>38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39.8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40.2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39.0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64.0 ± 3.6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54.2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58.5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115776"/>
                      </a:ext>
                    </a:extLst>
                  </a:tr>
                  <a:tr h="288000">
                    <a:tc>
                      <a:txBody>
                        <a:bodyPr/>
                        <a:lstStyle/>
                        <a:p>
                          <a:pPr algn="l"/>
                          <a:r>
                            <a:rPr lang="en-US" sz="1400" dirty="0">
                              <a:effectLst/>
                              <a:latin typeface="Times New Roman" panose="02020603050405020304" pitchFamily="18" charset="0"/>
                            </a:rPr>
                            <a:t>Data Programming [</a:t>
                          </a:r>
                          <a:r>
                            <a:rPr lang="en-US" sz="1400" b="1" u="sng" dirty="0">
                              <a:solidFill>
                                <a:srgbClr val="0066CC"/>
                              </a:solidFill>
                              <a:effectLst/>
                              <a:latin typeface="Times New Roman" panose="02020603050405020304" pitchFamily="18" charset="0"/>
                              <a:hlinkClick r:id="rId6"/>
                            </a:rPr>
                            <a:t>25</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40.1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39.7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54.8 ± 1.1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58.1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50864"/>
                      </a:ext>
                    </a:extLst>
                  </a:tr>
                  <a:tr h="288000">
                    <a:tc>
                      <a:txBody>
                        <a:bodyPr/>
                        <a:lstStyle/>
                        <a:p>
                          <a:pPr algn="l"/>
                          <a:r>
                            <a:rPr lang="en-US" sz="1400" dirty="0">
                              <a:effectLst/>
                              <a:latin typeface="Times New Roman" panose="02020603050405020304" pitchFamily="18" charset="0"/>
                            </a:rPr>
                            <a:t>LSTM+ATT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𝑚𝑎𝑡𝑐h𝑒𝑑</m:t>
                                  </m:r>
                                </m:sub>
                              </m:sSub>
                            </m:oMath>
                          </a14:m>
                          <a:r>
                            <a:rPr lang="en-US" sz="1400" b="0" i="0" dirty="0" err="1">
                              <a:effectLst/>
                              <a:latin typeface="Times New Roman" panose="02020603050405020304" pitchFamily="18" charset="0"/>
                            </a:rPr>
                            <a:t>+</a:t>
                          </a:r>
                          <a14:m>
                            <m:oMath xmlns:m="http://schemas.openxmlformats.org/officeDocument/2006/math">
                              <m:r>
                                <a:rPr lang="el-GR" altLang="zh-TW" sz="1400" i="1" smtClean="0">
                                  <a:latin typeface="Cambria Math" panose="02040503050406030204" pitchFamily="18" charset="0"/>
                                  <a:ea typeface="Cambria Math" panose="02040503050406030204" pitchFamily="18" charset="0"/>
                                </a:rPr>
                                <m:t>𝛲</m:t>
                              </m:r>
                            </m:oMath>
                          </a14:m>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sz="1400" dirty="0">
                              <a:effectLst/>
                              <a:latin typeface="Times New Roman" panose="02020603050405020304" pitchFamily="18" charset="0"/>
                            </a:rPr>
                            <a:t>, </a:t>
                          </a:r>
                          <a14:m>
                            <m:oMath xmlns:m="http://schemas.openxmlformats.org/officeDocument/2006/math">
                              <m:r>
                                <a:rPr lang="el-GR" altLang="zh-TW" sz="1400" b="0" i="1" smtClean="0">
                                  <a:latin typeface="Cambria Math" panose="02040503050406030204" pitchFamily="18" charset="0"/>
                                  <a:ea typeface="Cambria Math" panose="02040503050406030204" pitchFamily="18" charset="0"/>
                                </a:rPr>
                                <m:t>𝛲</m:t>
                              </m:r>
                            </m:oMath>
                          </a14:m>
                          <a:endParaRPr lang="en-US" sz="1400" b="0" i="1"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pPr algn="l"/>
                          <a:r>
                            <a:rPr lang="en-US" sz="1400" dirty="0">
                              <a:effectLst/>
                              <a:latin typeface="Times New Roman" panose="02020603050405020304" pitchFamily="18" charset="0"/>
                            </a:rPr>
                            <a:t>NERO w/o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b="0" i="1" smtClean="0">
                                      <a:latin typeface="Cambria Math" panose="02040503050406030204" pitchFamily="18" charset="0"/>
                                    </a:rPr>
                                    <m:t>𝑢𝑛</m:t>
                                  </m:r>
                                  <m:r>
                                    <a:rPr lang="en-US" altLang="zh-TW" sz="1400" i="1">
                                      <a:latin typeface="Cambria Math" panose="02040503050406030204" pitchFamily="18" charset="0"/>
                                    </a:rPr>
                                    <m:t>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marL="0" algn="l" rtl="0" eaLnBrk="1" latinLnBrk="0" hangingPunct="1"/>
                          <a:r>
                            <a:rPr kumimoji="0" lang="en-US" sz="1400" kern="1200" dirty="0">
                              <a:solidFill>
                                <a:schemeClr val="tx1"/>
                              </a:solidFill>
                              <a:effectLst/>
                              <a:latin typeface="Times New Roman" panose="02020603050405020304" pitchFamily="18" charset="0"/>
                              <a:ea typeface="+mn-ea"/>
                              <a:cs typeface="+mn-cs"/>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509848"/>
                      </a:ext>
                    </a:extLst>
                  </a:tr>
                </a:tbl>
              </a:graphicData>
            </a:graphic>
          </p:graphicFrame>
        </mc:Choice>
        <mc:Fallback xmlns="">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3498136247"/>
                  </p:ext>
                </p:extLst>
              </p:nvPr>
            </p:nvGraphicFramePr>
            <p:xfrm>
              <a:off x="281912" y="1209833"/>
              <a:ext cx="8580175" cy="2838284"/>
            </p:xfrm>
            <a:graphic>
              <a:graphicData uri="http://schemas.openxmlformats.org/drawingml/2006/table">
                <a:tbl>
                  <a:tblPr/>
                  <a:tblGrid>
                    <a:gridCol w="2023235">
                      <a:extLst>
                        <a:ext uri="{9D8B030D-6E8A-4147-A177-3AD203B41FA5}">
                          <a16:colId xmlns:a16="http://schemas.microsoft.com/office/drawing/2014/main" val="1677619522"/>
                        </a:ext>
                      </a:extLst>
                    </a:gridCol>
                    <a:gridCol w="1440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67142">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267142">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PCNN [</a:t>
                          </a:r>
                          <a:r>
                            <a:rPr lang="en-US" sz="1400" b="1" u="sng" dirty="0">
                              <a:solidFill>
                                <a:srgbClr val="0066CC"/>
                              </a:solidFill>
                              <a:effectLst/>
                              <a:latin typeface="Times New Roman" panose="02020603050405020304" pitchFamily="18" charset="0"/>
                              <a:hlinkClick r:id="rId7"/>
                            </a:rPr>
                            <a:t>36</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40678" t="-195745" r="-357203" b="-729787"/>
                          </a:stretch>
                        </a:blipFill>
                      </a:tcPr>
                    </a:tc>
                    <a:tc>
                      <a:txBody>
                        <a:bodyPr/>
                        <a:lstStyle/>
                        <a:p>
                          <a:pPr algn="ctr"/>
                          <a:r>
                            <a:rPr lang="en-US" altLang="zh-TW" sz="1400" dirty="0">
                              <a:effectLst/>
                              <a:latin typeface="Times New Roman" panose="02020603050405020304" pitchFamily="18" charset="0"/>
                            </a:rPr>
                            <a:t>44.5 ± 0.4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24.1 ± 2.8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31.1 ± 2.6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59.1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43.0 ± 0.7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49.8 ± 0.5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LSTM+ATT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40678" t="-289583" r="-357203" b="-614583"/>
                          </a:stretch>
                        </a:blipFill>
                      </a:tcPr>
                    </a:tc>
                    <a:tc>
                      <a:txBody>
                        <a:bodyPr/>
                        <a:lstStyle/>
                        <a:p>
                          <a:pPr algn="ctr"/>
                          <a:r>
                            <a:rPr lang="en-US" altLang="zh-TW" sz="1400">
                              <a:effectLst/>
                              <a:latin typeface="Times New Roman" panose="02020603050405020304" pitchFamily="18" charset="0"/>
                            </a:rPr>
                            <a:t>38.1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39.6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38.8 ± 2.4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64.5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53.3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58.2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9608953"/>
                      </a:ext>
                    </a:extLst>
                  </a:tr>
                  <a:tr h="288000">
                    <a:tc>
                      <a:txBody>
                        <a:bodyPr/>
                        <a:lstStyle/>
                        <a:p>
                          <a:pPr algn="l"/>
                          <a:r>
                            <a:rPr lang="en-US" sz="1400" dirty="0">
                              <a:effectLst/>
                              <a:latin typeface="Times New Roman" panose="02020603050405020304" pitchFamily="18" charset="0"/>
                            </a:rPr>
                            <a:t>PA-LSTM [</a:t>
                          </a:r>
                          <a:r>
                            <a:rPr lang="en-US" sz="1400" b="1" u="sng" dirty="0">
                              <a:solidFill>
                                <a:srgbClr val="0066CC"/>
                              </a:solidFill>
                              <a:effectLst/>
                              <a:latin typeface="Times New Roman" panose="02020603050405020304" pitchFamily="18" charset="0"/>
                              <a:hlinkClick r:id="rId9"/>
                            </a:rPr>
                            <a:t>38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40678" t="-397872" r="-357203" b="-527660"/>
                          </a:stretch>
                        </a:blipFill>
                      </a:tcPr>
                    </a:tc>
                    <a:tc>
                      <a:txBody>
                        <a:bodyPr/>
                        <a:lstStyle/>
                        <a:p>
                          <a:pPr algn="ctr"/>
                          <a:r>
                            <a:rPr lang="en-US" altLang="zh-TW" sz="1400">
                              <a:effectLst/>
                              <a:latin typeface="Times New Roman" panose="02020603050405020304" pitchFamily="18" charset="0"/>
                            </a:rPr>
                            <a:t>39.8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40.2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39.0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64.0 ± 3.6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54.2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58.5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115776"/>
                      </a:ext>
                    </a:extLst>
                  </a:tr>
                  <a:tr h="288000">
                    <a:tc>
                      <a:txBody>
                        <a:bodyPr/>
                        <a:lstStyle/>
                        <a:p>
                          <a:pPr algn="l"/>
                          <a:r>
                            <a:rPr lang="en-US" sz="1400" dirty="0">
                              <a:effectLst/>
                              <a:latin typeface="Times New Roman" panose="02020603050405020304" pitchFamily="18" charset="0"/>
                            </a:rPr>
                            <a:t>Data Programming [</a:t>
                          </a:r>
                          <a:r>
                            <a:rPr lang="en-US" sz="1400" b="1" u="sng" dirty="0">
                              <a:solidFill>
                                <a:srgbClr val="0066CC"/>
                              </a:solidFill>
                              <a:effectLst/>
                              <a:latin typeface="Times New Roman" panose="02020603050405020304" pitchFamily="18" charset="0"/>
                              <a:hlinkClick r:id="rId10"/>
                            </a:rPr>
                            <a:t>25</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40678" t="-497872" r="-357203" b="-427660"/>
                          </a:stretch>
                        </a:blipFill>
                      </a:tcPr>
                    </a:tc>
                    <a:tc>
                      <a:txBody>
                        <a:bodyPr/>
                        <a:lstStyle/>
                        <a:p>
                          <a:pPr algn="ctr"/>
                          <a:r>
                            <a:rPr lang="en-US" altLang="zh-TW" sz="1400" dirty="0">
                              <a:effectLst/>
                              <a:latin typeface="Times New Roman" panose="02020603050405020304" pitchFamily="18" charset="0"/>
                            </a:rPr>
                            <a:t>39.2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40.1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39.7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54.8 ± 1.1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58.1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50864"/>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t="-585417" r="-325000" b="-318750"/>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40678" t="-585417" r="-357203" b="-318750"/>
                          </a:stretch>
                        </a:blipFill>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TW"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t="-783333" r="-325000" b="-120833"/>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40678" t="-783333" r="-357203" b="-120833"/>
                          </a:stretch>
                        </a:blipFill>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marL="0" algn="l" rtl="0" eaLnBrk="1" latinLnBrk="0" hangingPunct="1"/>
                          <a:r>
                            <a:rPr kumimoji="0" lang="en-US" sz="1400" kern="1200" dirty="0">
                              <a:solidFill>
                                <a:schemeClr val="tx1"/>
                              </a:solidFill>
                              <a:effectLst/>
                              <a:latin typeface="Times New Roman" panose="02020603050405020304" pitchFamily="18" charset="0"/>
                              <a:ea typeface="+mn-ea"/>
                              <a:cs typeface="+mn-cs"/>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algn="l" rtl="0" eaLnBrk="1" latinLnBrk="0" hangingPunct="1"/>
                          <a:endParaRPr kumimoji="0" lang="en-US" altLang="zh-TW" sz="1400" kern="1200" dirty="0">
                            <a:solidFill>
                              <a:schemeClr val="tx1"/>
                            </a:solidFill>
                            <a:effectLst/>
                            <a:latin typeface="Times New Roman" panose="02020603050405020304" pitchFamily="18" charset="0"/>
                            <a:ea typeface="+mn-ea"/>
                            <a:cs typeface="+mn-cs"/>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8509848"/>
                      </a:ext>
                    </a:extLst>
                  </a:tr>
                </a:tbl>
              </a:graphicData>
            </a:graphic>
          </p:graphicFrame>
        </mc:Fallback>
      </mc:AlternateContent>
      <p:sp>
        <p:nvSpPr>
          <p:cNvPr id="4" name="文字方塊 3">
            <a:extLst>
              <a:ext uri="{FF2B5EF4-FFF2-40B4-BE49-F238E27FC236}">
                <a16:creationId xmlns:a16="http://schemas.microsoft.com/office/drawing/2014/main" id="{7D55B3CC-E69F-4BED-BE56-3674E258A5EB}"/>
              </a:ext>
            </a:extLst>
          </p:cNvPr>
          <p:cNvSpPr txBox="1"/>
          <p:nvPr/>
        </p:nvSpPr>
        <p:spPr>
          <a:xfrm>
            <a:off x="708530" y="4039273"/>
            <a:ext cx="8004627" cy="307777"/>
          </a:xfrm>
          <a:prstGeom prst="rect">
            <a:avLst/>
          </a:prstGeom>
          <a:noFill/>
        </p:spPr>
        <p:txBody>
          <a:bodyPr wrap="none" rtlCol="0">
            <a:spAutoFit/>
          </a:bodyPr>
          <a:lstStyle/>
          <a:p>
            <a:r>
              <a:rPr lang="en-US" altLang="zh-TW" sz="1400" b="1" dirty="0"/>
              <a:t>Table 2: Performance comparison (in %) of relation extraction on the TACRED and </a:t>
            </a:r>
            <a:r>
              <a:rPr lang="en-US" altLang="zh-TW" sz="1400" b="1" dirty="0" err="1"/>
              <a:t>SemEval</a:t>
            </a:r>
            <a:r>
              <a:rPr lang="en-US" altLang="zh-TW" sz="1400" b="1" dirty="0"/>
              <a:t> datasets</a:t>
            </a:r>
            <a:endParaRPr lang="zh-TW" altLang="en-US" sz="1400" b="1" dirty="0"/>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A81DE34E-EF55-4C54-A6A0-68D20F54464F}"/>
                  </a:ext>
                </a:extLst>
              </p:cNvPr>
              <p:cNvSpPr txBox="1"/>
              <p:nvPr/>
            </p:nvSpPr>
            <p:spPr>
              <a:xfrm>
                <a:off x="612648" y="4437112"/>
                <a:ext cx="8207824" cy="1800000"/>
              </a:xfrm>
              <a:prstGeom prst="rect">
                <a:avLst/>
              </a:prstGeom>
              <a:noFill/>
            </p:spPr>
            <p:txBody>
              <a:bodyPr wrap="square" rtlCol="0">
                <a:spAutoFit/>
              </a:bodyPr>
              <a:lstStyle/>
              <a:p>
                <a:pPr indent="-180000">
                  <a:buClr>
                    <a:srgbClr val="0070C0"/>
                  </a:buClr>
                  <a:buFont typeface="+mj-lt"/>
                  <a:buAutoNum type="arabicPeriod"/>
                </a:pPr>
                <a:r>
                  <a:rPr lang="en-US" altLang="zh-TW" dirty="0"/>
                  <a:t> Neural networks are capable of fitting the hard-matched data, but they suffer from</a:t>
                </a:r>
              </a:p>
              <a:p>
                <a:pPr marL="216000"/>
                <a:r>
                  <a:rPr lang="en-US" altLang="zh-TW" dirty="0"/>
                  <a:t>over-fitting due to the small data size.</a:t>
                </a:r>
              </a:p>
              <a:p>
                <a:pPr indent="-180000">
                  <a:buClr>
                    <a:srgbClr val="FF0000"/>
                  </a:buClr>
                  <a:buFont typeface="+mj-lt"/>
                  <a:buAutoNum type="arabicPeriod" startAt="2"/>
                </a:pPr>
                <a:r>
                  <a:rPr lang="en-US" altLang="zh-TW" dirty="0"/>
                  <a:t> Adding the pattern encoder loss (</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𝐿</m:t>
                        </m:r>
                      </m:e>
                      <m:sub>
                        <m:r>
                          <a:rPr lang="en-US" altLang="zh-TW" i="1">
                            <a:solidFill>
                              <a:prstClr val="black"/>
                            </a:solidFill>
                            <a:latin typeface="Cambria Math" panose="02040503050406030204" pitchFamily="18" charset="0"/>
                          </a:rPr>
                          <m:t>𝑟𝑢𝑙𝑒𝑠</m:t>
                        </m:r>
                      </m:sub>
                    </m:sSub>
                  </m:oMath>
                </a14:m>
                <a:r>
                  <a:rPr lang="en-US" altLang="zh-TW" dirty="0"/>
                  <a:t>) and the soft matching loss (</a:t>
                </a:r>
                <a14:m>
                  <m:oMath xmlns:m="http://schemas.openxmlformats.org/officeDocument/2006/math">
                    <m:sSub>
                      <m:sSubPr>
                        <m:ctrlPr>
                          <a:rPr lang="en-US" altLang="zh-TW" i="1">
                            <a:solidFill>
                              <a:prstClr val="black"/>
                            </a:solidFill>
                            <a:latin typeface="Cambria Math" panose="02040503050406030204" pitchFamily="18" charset="0"/>
                          </a:rPr>
                        </m:ctrlPr>
                      </m:sSubPr>
                      <m:e>
                        <m:r>
                          <a:rPr lang="en-US" altLang="zh-TW" i="1">
                            <a:solidFill>
                              <a:prstClr val="black"/>
                            </a:solidFill>
                            <a:latin typeface="Cambria Math" panose="02040503050406030204" pitchFamily="18" charset="0"/>
                          </a:rPr>
                          <m:t>𝐿</m:t>
                        </m:r>
                      </m:e>
                      <m:sub>
                        <m:r>
                          <a:rPr lang="en-US" altLang="zh-TW" b="0" i="1" smtClean="0">
                            <a:solidFill>
                              <a:prstClr val="black"/>
                            </a:solidFill>
                            <a:latin typeface="Cambria Math" panose="02040503050406030204" pitchFamily="18" charset="0"/>
                          </a:rPr>
                          <m:t>𝑐𝑙𝑢𝑠</m:t>
                        </m:r>
                      </m:sub>
                    </m:sSub>
                  </m:oMath>
                </a14:m>
                <a:r>
                  <a:rPr lang="en-US" altLang="zh-TW" dirty="0"/>
                  <a:t>) boosts</a:t>
                </a:r>
              </a:p>
              <a:p>
                <a:pPr marL="216000"/>
                <a:r>
                  <a:rPr lang="en-US" altLang="zh-TW" dirty="0"/>
                  <a:t>the performance by a huge margin.</a:t>
                </a:r>
              </a:p>
              <a:p>
                <a:pPr indent="-180000">
                  <a:buClr>
                    <a:srgbClr val="ED7A2C"/>
                  </a:buClr>
                  <a:buFont typeface="+mj-lt"/>
                  <a:buAutoNum type="arabicPeriod" startAt="3"/>
                </a:pPr>
                <a:r>
                  <a:rPr lang="en-US" altLang="zh-TW" dirty="0"/>
                  <a:t> Data programming(Denoising module) does not bring any improvement because </a:t>
                </a:r>
              </a:p>
              <a:p>
                <a:pPr marL="216000">
                  <a:buClr>
                    <a:srgbClr val="ED7A2C"/>
                  </a:buClr>
                </a:pPr>
                <a:r>
                  <a:rPr lang="en-US" altLang="zh-TW" dirty="0"/>
                  <a:t>NERO rule mining and labeling method rarely introduces conflicted labeling rules.</a:t>
                </a:r>
              </a:p>
              <a:p>
                <a:pPr marL="216000"/>
                <a:endParaRPr lang="en-US" altLang="zh-TW" dirty="0"/>
              </a:p>
              <a:p>
                <a:endParaRPr lang="zh-TW" altLang="en-US" dirty="0"/>
              </a:p>
            </p:txBody>
          </p:sp>
        </mc:Choice>
        <mc:Fallback xmlns="">
          <p:sp>
            <p:nvSpPr>
              <p:cNvPr id="8" name="文字方塊 7">
                <a:extLst>
                  <a:ext uri="{FF2B5EF4-FFF2-40B4-BE49-F238E27FC236}">
                    <a16:creationId xmlns:a16="http://schemas.microsoft.com/office/drawing/2014/main" id="{A81DE34E-EF55-4C54-A6A0-68D20F54464F}"/>
                  </a:ext>
                </a:extLst>
              </p:cNvPr>
              <p:cNvSpPr txBox="1">
                <a:spLocks noRot="1" noChangeAspect="1" noMove="1" noResize="1" noEditPoints="1" noAdjustHandles="1" noChangeArrowheads="1" noChangeShapeType="1" noTextEdit="1"/>
              </p:cNvSpPr>
              <p:nvPr/>
            </p:nvSpPr>
            <p:spPr>
              <a:xfrm>
                <a:off x="612648" y="4437112"/>
                <a:ext cx="8207824" cy="1800000"/>
              </a:xfrm>
              <a:prstGeom prst="rect">
                <a:avLst/>
              </a:prstGeom>
              <a:blipFill>
                <a:blip r:embed="rId11"/>
                <a:stretch>
                  <a:fillRect l="-520" t="-2034" b="-2034"/>
                </a:stretch>
              </a:blipFill>
            </p:spPr>
            <p:txBody>
              <a:bodyPr/>
              <a:lstStyle/>
              <a:p>
                <a:r>
                  <a:rPr lang="zh-TW" altLang="en-US">
                    <a:noFill/>
                  </a:rPr>
                  <a:t> </a:t>
                </a:r>
              </a:p>
            </p:txBody>
          </p:sp>
        </mc:Fallback>
      </mc:AlternateContent>
      <p:grpSp>
        <p:nvGrpSpPr>
          <p:cNvPr id="12" name="note 1">
            <a:extLst>
              <a:ext uri="{FF2B5EF4-FFF2-40B4-BE49-F238E27FC236}">
                <a16:creationId xmlns:a16="http://schemas.microsoft.com/office/drawing/2014/main" id="{1788A5D8-8AFE-4F07-A3B5-41D01E0EF405}"/>
              </a:ext>
            </a:extLst>
          </p:cNvPr>
          <p:cNvGrpSpPr/>
          <p:nvPr/>
        </p:nvGrpSpPr>
        <p:grpSpPr>
          <a:xfrm>
            <a:off x="2022004" y="1859352"/>
            <a:ext cx="324036" cy="917856"/>
            <a:chOff x="2022004" y="1859352"/>
            <a:chExt cx="324036" cy="917856"/>
          </a:xfrm>
        </p:grpSpPr>
        <p:sp>
          <p:nvSpPr>
            <p:cNvPr id="5" name="右中括弧 4">
              <a:extLst>
                <a:ext uri="{FF2B5EF4-FFF2-40B4-BE49-F238E27FC236}">
                  <a16:creationId xmlns:a16="http://schemas.microsoft.com/office/drawing/2014/main" id="{F43A9376-E04A-4976-8F88-C6DB01A5E8F1}"/>
                </a:ext>
              </a:extLst>
            </p:cNvPr>
            <p:cNvSpPr/>
            <p:nvPr/>
          </p:nvSpPr>
          <p:spPr>
            <a:xfrm>
              <a:off x="2022004" y="1859352"/>
              <a:ext cx="72008" cy="917856"/>
            </a:xfrm>
            <a:prstGeom prst="rightBracket">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0070C0"/>
                </a:solidFill>
              </a:endParaRPr>
            </a:p>
          </p:txBody>
        </p:sp>
        <p:sp>
          <p:nvSpPr>
            <p:cNvPr id="9" name="文字方塊 8">
              <a:extLst>
                <a:ext uri="{FF2B5EF4-FFF2-40B4-BE49-F238E27FC236}">
                  <a16:creationId xmlns:a16="http://schemas.microsoft.com/office/drawing/2014/main" id="{5EA07657-0381-4066-BA8F-65E5CE5FD287}"/>
                </a:ext>
              </a:extLst>
            </p:cNvPr>
            <p:cNvSpPr txBox="1"/>
            <p:nvPr/>
          </p:nvSpPr>
          <p:spPr>
            <a:xfrm>
              <a:off x="2058008" y="2164391"/>
              <a:ext cx="288032" cy="307777"/>
            </a:xfrm>
            <a:prstGeom prst="rect">
              <a:avLst/>
            </a:prstGeom>
            <a:noFill/>
          </p:spPr>
          <p:txBody>
            <a:bodyPr wrap="square" rtlCol="0">
              <a:spAutoFit/>
            </a:bodyPr>
            <a:lstStyle/>
            <a:p>
              <a:r>
                <a:rPr lang="en-US" altLang="zh-TW" sz="1400" dirty="0">
                  <a:solidFill>
                    <a:srgbClr val="0070C0"/>
                  </a:solidFill>
                </a:rPr>
                <a:t>1</a:t>
              </a:r>
              <a:endParaRPr lang="zh-TW" altLang="en-US" sz="1400" dirty="0">
                <a:solidFill>
                  <a:srgbClr val="0070C0"/>
                </a:solidFill>
              </a:endParaRPr>
            </a:p>
          </p:txBody>
        </p:sp>
      </p:grpSp>
      <p:grpSp>
        <p:nvGrpSpPr>
          <p:cNvPr id="13" name="note2" hidden="1">
            <a:extLst>
              <a:ext uri="{FF2B5EF4-FFF2-40B4-BE49-F238E27FC236}">
                <a16:creationId xmlns:a16="http://schemas.microsoft.com/office/drawing/2014/main" id="{3CB812A1-D94B-4366-A5D5-468A5571379E}"/>
              </a:ext>
            </a:extLst>
          </p:cNvPr>
          <p:cNvGrpSpPr/>
          <p:nvPr/>
        </p:nvGrpSpPr>
        <p:grpSpPr>
          <a:xfrm>
            <a:off x="2279556" y="3068959"/>
            <a:ext cx="321779" cy="581319"/>
            <a:chOff x="2279556" y="3068959"/>
            <a:chExt cx="321779" cy="581319"/>
          </a:xfrm>
        </p:grpSpPr>
        <p:sp>
          <p:nvSpPr>
            <p:cNvPr id="10" name="右中括弧 9">
              <a:extLst>
                <a:ext uri="{FF2B5EF4-FFF2-40B4-BE49-F238E27FC236}">
                  <a16:creationId xmlns:a16="http://schemas.microsoft.com/office/drawing/2014/main" id="{A4328D22-FD05-4606-A48F-CBB34429E479}"/>
                </a:ext>
              </a:extLst>
            </p:cNvPr>
            <p:cNvSpPr/>
            <p:nvPr/>
          </p:nvSpPr>
          <p:spPr>
            <a:xfrm>
              <a:off x="2279556" y="3068959"/>
              <a:ext cx="72008" cy="581319"/>
            </a:xfrm>
            <a:prstGeom prst="rightBracket">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FF0000"/>
                </a:solidFill>
              </a:endParaRPr>
            </a:p>
          </p:txBody>
        </p:sp>
        <p:sp>
          <p:nvSpPr>
            <p:cNvPr id="11" name="文字方塊 10">
              <a:extLst>
                <a:ext uri="{FF2B5EF4-FFF2-40B4-BE49-F238E27FC236}">
                  <a16:creationId xmlns:a16="http://schemas.microsoft.com/office/drawing/2014/main" id="{7EF3B0B0-3597-4032-A05D-9EB9B8222896}"/>
                </a:ext>
              </a:extLst>
            </p:cNvPr>
            <p:cNvSpPr txBox="1"/>
            <p:nvPr/>
          </p:nvSpPr>
          <p:spPr>
            <a:xfrm>
              <a:off x="2313303" y="3189997"/>
              <a:ext cx="288032" cy="307777"/>
            </a:xfrm>
            <a:prstGeom prst="rect">
              <a:avLst/>
            </a:prstGeom>
            <a:noFill/>
          </p:spPr>
          <p:txBody>
            <a:bodyPr wrap="square" rtlCol="0">
              <a:spAutoFit/>
            </a:bodyPr>
            <a:lstStyle/>
            <a:p>
              <a:r>
                <a:rPr lang="en-US" altLang="zh-TW" sz="1400" dirty="0">
                  <a:solidFill>
                    <a:srgbClr val="FF0000"/>
                  </a:solidFill>
                </a:rPr>
                <a:t>2</a:t>
              </a:r>
              <a:endParaRPr lang="zh-TW" altLang="en-US" sz="1400" dirty="0">
                <a:solidFill>
                  <a:srgbClr val="FF0000"/>
                </a:solidFill>
              </a:endParaRPr>
            </a:p>
          </p:txBody>
        </p:sp>
      </p:grpSp>
      <p:grpSp>
        <p:nvGrpSpPr>
          <p:cNvPr id="14" name="note3" hidden="1">
            <a:extLst>
              <a:ext uri="{FF2B5EF4-FFF2-40B4-BE49-F238E27FC236}">
                <a16:creationId xmlns:a16="http://schemas.microsoft.com/office/drawing/2014/main" id="{747C0712-1BF1-48B8-BACA-116176DFC23B}"/>
              </a:ext>
            </a:extLst>
          </p:cNvPr>
          <p:cNvGrpSpPr/>
          <p:nvPr/>
        </p:nvGrpSpPr>
        <p:grpSpPr>
          <a:xfrm>
            <a:off x="1378888" y="2204864"/>
            <a:ext cx="1325860" cy="678548"/>
            <a:chOff x="1378888" y="2204864"/>
            <a:chExt cx="1325860" cy="678548"/>
          </a:xfrm>
        </p:grpSpPr>
        <p:cxnSp>
          <p:nvCxnSpPr>
            <p:cNvPr id="17" name="直線單箭頭接點 16">
              <a:extLst>
                <a:ext uri="{FF2B5EF4-FFF2-40B4-BE49-F238E27FC236}">
                  <a16:creationId xmlns:a16="http://schemas.microsoft.com/office/drawing/2014/main" id="{E0EBE9E3-D052-4CF8-B19F-B930C7366B8F}"/>
                </a:ext>
              </a:extLst>
            </p:cNvPr>
            <p:cNvCxnSpPr>
              <a:cxnSpLocks/>
            </p:cNvCxnSpPr>
            <p:nvPr/>
          </p:nvCxnSpPr>
          <p:spPr>
            <a:xfrm>
              <a:off x="2128684" y="2776736"/>
              <a:ext cx="321779" cy="0"/>
            </a:xfrm>
            <a:prstGeom prst="straightConnector1">
              <a:avLst/>
            </a:prstGeom>
            <a:ln w="19050">
              <a:solidFill>
                <a:srgbClr val="ED7A2C"/>
              </a:solidFill>
              <a:tailEnd type="triangle"/>
            </a:ln>
          </p:spPr>
          <p:style>
            <a:lnRef idx="1">
              <a:schemeClr val="accent1"/>
            </a:lnRef>
            <a:fillRef idx="0">
              <a:schemeClr val="accent1"/>
            </a:fillRef>
            <a:effectRef idx="0">
              <a:schemeClr val="accent1"/>
            </a:effectRef>
            <a:fontRef idx="minor">
              <a:schemeClr val="tx1"/>
            </a:fontRef>
          </p:style>
        </p:cxnSp>
        <p:sp>
          <p:nvSpPr>
            <p:cNvPr id="19" name="文字方塊 18">
              <a:extLst>
                <a:ext uri="{FF2B5EF4-FFF2-40B4-BE49-F238E27FC236}">
                  <a16:creationId xmlns:a16="http://schemas.microsoft.com/office/drawing/2014/main" id="{E46F7C1D-2DB5-4DEC-9087-02E5CE5094C3}"/>
                </a:ext>
              </a:extLst>
            </p:cNvPr>
            <p:cNvSpPr txBox="1"/>
            <p:nvPr/>
          </p:nvSpPr>
          <p:spPr>
            <a:xfrm>
              <a:off x="2416716" y="2575635"/>
              <a:ext cx="288032" cy="307777"/>
            </a:xfrm>
            <a:prstGeom prst="rect">
              <a:avLst/>
            </a:prstGeom>
            <a:noFill/>
          </p:spPr>
          <p:txBody>
            <a:bodyPr wrap="square" rtlCol="0">
              <a:spAutoFit/>
            </a:bodyPr>
            <a:lstStyle/>
            <a:p>
              <a:r>
                <a:rPr lang="en-US" altLang="zh-TW" sz="1400" dirty="0">
                  <a:solidFill>
                    <a:srgbClr val="ED7A2C"/>
                  </a:solidFill>
                </a:rPr>
                <a:t>3</a:t>
              </a:r>
              <a:endParaRPr lang="zh-TW" altLang="en-US" sz="1400" dirty="0">
                <a:solidFill>
                  <a:srgbClr val="ED7A2C"/>
                </a:solidFill>
              </a:endParaRPr>
            </a:p>
          </p:txBody>
        </p:sp>
        <p:cxnSp>
          <p:nvCxnSpPr>
            <p:cNvPr id="20" name="直線單箭頭接點 19">
              <a:extLst>
                <a:ext uri="{FF2B5EF4-FFF2-40B4-BE49-F238E27FC236}">
                  <a16:creationId xmlns:a16="http://schemas.microsoft.com/office/drawing/2014/main" id="{63B56959-BEF1-48CD-AD1F-A1B8E53C0D80}"/>
                </a:ext>
              </a:extLst>
            </p:cNvPr>
            <p:cNvCxnSpPr>
              <a:cxnSpLocks/>
            </p:cNvCxnSpPr>
            <p:nvPr/>
          </p:nvCxnSpPr>
          <p:spPr>
            <a:xfrm>
              <a:off x="1378888" y="2204864"/>
              <a:ext cx="1089298" cy="505466"/>
            </a:xfrm>
            <a:prstGeom prst="straightConnector1">
              <a:avLst/>
            </a:prstGeom>
            <a:ln w="19050">
              <a:solidFill>
                <a:srgbClr val="ED7A2C"/>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note1 TACRED F1">
            <a:extLst>
              <a:ext uri="{FF2B5EF4-FFF2-40B4-BE49-F238E27FC236}">
                <a16:creationId xmlns:a16="http://schemas.microsoft.com/office/drawing/2014/main" id="{EB7B9BEC-F1E4-42FF-B94E-5042E09E7796}"/>
              </a:ext>
            </a:extLst>
          </p:cNvPr>
          <p:cNvSpPr/>
          <p:nvPr/>
        </p:nvSpPr>
        <p:spPr>
          <a:xfrm>
            <a:off x="5443715" y="1815860"/>
            <a:ext cx="848175" cy="101810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note1 SemEval F1">
            <a:extLst>
              <a:ext uri="{FF2B5EF4-FFF2-40B4-BE49-F238E27FC236}">
                <a16:creationId xmlns:a16="http://schemas.microsoft.com/office/drawing/2014/main" id="{6EC0CF7B-E0DB-47BD-AACF-AA126D3A582C}"/>
              </a:ext>
            </a:extLst>
          </p:cNvPr>
          <p:cNvSpPr/>
          <p:nvPr/>
        </p:nvSpPr>
        <p:spPr>
          <a:xfrm>
            <a:off x="8004741" y="1814400"/>
            <a:ext cx="848175" cy="101810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note2 TACRED F1" hidden="1">
            <a:extLst>
              <a:ext uri="{FF2B5EF4-FFF2-40B4-BE49-F238E27FC236}">
                <a16:creationId xmlns:a16="http://schemas.microsoft.com/office/drawing/2014/main" id="{1E110EC0-46B1-4136-AE4C-A6E45AA42C0B}"/>
              </a:ext>
            </a:extLst>
          </p:cNvPr>
          <p:cNvSpPr/>
          <p:nvPr/>
        </p:nvSpPr>
        <p:spPr>
          <a:xfrm>
            <a:off x="5443715" y="2964590"/>
            <a:ext cx="848175" cy="162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note2 SemEval F1" hidden="1">
            <a:extLst>
              <a:ext uri="{FF2B5EF4-FFF2-40B4-BE49-F238E27FC236}">
                <a16:creationId xmlns:a16="http://schemas.microsoft.com/office/drawing/2014/main" id="{4597F3F1-CF06-4269-9B34-6A207CF3069E}"/>
              </a:ext>
            </a:extLst>
          </p:cNvPr>
          <p:cNvSpPr/>
          <p:nvPr/>
        </p:nvSpPr>
        <p:spPr>
          <a:xfrm>
            <a:off x="8004740" y="2952289"/>
            <a:ext cx="848175" cy="17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note2 TACRED F1" hidden="1">
            <a:extLst>
              <a:ext uri="{FF2B5EF4-FFF2-40B4-BE49-F238E27FC236}">
                <a16:creationId xmlns:a16="http://schemas.microsoft.com/office/drawing/2014/main" id="{20B4C578-FBB4-48C5-BB90-04BD8A1ACFDA}"/>
              </a:ext>
            </a:extLst>
          </p:cNvPr>
          <p:cNvSpPr/>
          <p:nvPr/>
        </p:nvSpPr>
        <p:spPr>
          <a:xfrm>
            <a:off x="5443715" y="3543412"/>
            <a:ext cx="848175" cy="162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note2 SemEval F1" hidden="1">
            <a:extLst>
              <a:ext uri="{FF2B5EF4-FFF2-40B4-BE49-F238E27FC236}">
                <a16:creationId xmlns:a16="http://schemas.microsoft.com/office/drawing/2014/main" id="{27B58545-B535-4D89-8464-592ABB7293BF}"/>
              </a:ext>
            </a:extLst>
          </p:cNvPr>
          <p:cNvSpPr/>
          <p:nvPr/>
        </p:nvSpPr>
        <p:spPr>
          <a:xfrm>
            <a:off x="8004740" y="3531111"/>
            <a:ext cx="848175" cy="17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note3 TACRED F1" hidden="1">
            <a:extLst>
              <a:ext uri="{FF2B5EF4-FFF2-40B4-BE49-F238E27FC236}">
                <a16:creationId xmlns:a16="http://schemas.microsoft.com/office/drawing/2014/main" id="{295D0963-FF5A-46DE-9147-B45AA7A8DD47}"/>
              </a:ext>
            </a:extLst>
          </p:cNvPr>
          <p:cNvSpPr/>
          <p:nvPr/>
        </p:nvSpPr>
        <p:spPr>
          <a:xfrm>
            <a:off x="5443715" y="2113357"/>
            <a:ext cx="848175" cy="162526"/>
          </a:xfrm>
          <a:prstGeom prst="rect">
            <a:avLst/>
          </a:prstGeom>
          <a:noFill/>
          <a:ln>
            <a:solidFill>
              <a:srgbClr val="ED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note3 SemEval F1" hidden="1">
            <a:extLst>
              <a:ext uri="{FF2B5EF4-FFF2-40B4-BE49-F238E27FC236}">
                <a16:creationId xmlns:a16="http://schemas.microsoft.com/office/drawing/2014/main" id="{9D89463D-1111-4EF5-9E66-F3456CC65604}"/>
              </a:ext>
            </a:extLst>
          </p:cNvPr>
          <p:cNvSpPr/>
          <p:nvPr/>
        </p:nvSpPr>
        <p:spPr>
          <a:xfrm>
            <a:off x="8004740" y="2101056"/>
            <a:ext cx="848175" cy="173367"/>
          </a:xfrm>
          <a:prstGeom prst="rect">
            <a:avLst/>
          </a:prstGeom>
          <a:noFill/>
          <a:ln>
            <a:solidFill>
              <a:srgbClr val="ED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note3 TACRED F1" hidden="1">
            <a:extLst>
              <a:ext uri="{FF2B5EF4-FFF2-40B4-BE49-F238E27FC236}">
                <a16:creationId xmlns:a16="http://schemas.microsoft.com/office/drawing/2014/main" id="{8B274BDB-5F67-4393-A663-79D04F194012}"/>
              </a:ext>
            </a:extLst>
          </p:cNvPr>
          <p:cNvSpPr/>
          <p:nvPr/>
        </p:nvSpPr>
        <p:spPr>
          <a:xfrm>
            <a:off x="5443715" y="2692179"/>
            <a:ext cx="848175" cy="162526"/>
          </a:xfrm>
          <a:prstGeom prst="rect">
            <a:avLst/>
          </a:prstGeom>
          <a:noFill/>
          <a:ln>
            <a:solidFill>
              <a:srgbClr val="ED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9" name="note3 SemEval F1" hidden="1">
            <a:extLst>
              <a:ext uri="{FF2B5EF4-FFF2-40B4-BE49-F238E27FC236}">
                <a16:creationId xmlns:a16="http://schemas.microsoft.com/office/drawing/2014/main" id="{27B20505-8241-4E35-AFDC-75FAA1036886}"/>
              </a:ext>
            </a:extLst>
          </p:cNvPr>
          <p:cNvSpPr/>
          <p:nvPr/>
        </p:nvSpPr>
        <p:spPr>
          <a:xfrm>
            <a:off x="8004740" y="2679878"/>
            <a:ext cx="848175" cy="173367"/>
          </a:xfrm>
          <a:prstGeom prst="rect">
            <a:avLst/>
          </a:prstGeom>
          <a:noFill/>
          <a:ln>
            <a:solidFill>
              <a:srgbClr val="ED7D3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624119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8">
                                            <p:txEl>
                                              <p:pRg st="0" end="0"/>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21"/>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
                                            <p:txEl>
                                              <p:pRg st="5" end="5"/>
                                            </p:txEl>
                                          </p:spTgt>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8">
                                            <p:txEl>
                                              <p:pRg st="2" end="2"/>
                                            </p:txEl>
                                          </p:spTgt>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8">
                                            <p:txEl>
                                              <p:pRg st="3" end="3"/>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23"/>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2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25"/>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21" grpId="0" animBg="1"/>
      <p:bldP spid="21" grpId="1" animBg="1"/>
      <p:bldP spid="22" grpId="0" animBg="1"/>
      <p:bldP spid="22" grpId="1" animBg="1"/>
      <p:bldP spid="23" grpId="0" animBg="1"/>
      <p:bldP spid="23" grpId="1" animBg="1"/>
      <p:bldP spid="24" grpId="0" animBg="1"/>
      <p:bldP spid="24" grpId="1" animBg="1"/>
      <p:bldP spid="25" grpId="0" animBg="1"/>
      <p:bldP spid="25" grpId="1" animBg="1"/>
      <p:bldP spid="26" grpId="0" animBg="1"/>
      <p:bldP spid="27" grpId="0" animBg="1"/>
      <p:bldP spid="28" grpId="0" animBg="1"/>
      <p:bldP spid="2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02E9491-08ED-4575-8E00-84A4F530DC62}"/>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2" name="標題 1">
                <a:extLst>
                  <a:ext uri="{FF2B5EF4-FFF2-40B4-BE49-F238E27FC236}">
                    <a16:creationId xmlns:a16="http://schemas.microsoft.com/office/drawing/2014/main" id="{3C45EE55-7703-4A65-9858-D8EEB148601F}"/>
                  </a:ext>
                </a:extLst>
              </p:cNvPr>
              <p:cNvSpPr>
                <a:spLocks noGrp="1"/>
              </p:cNvSpPr>
              <p:nvPr>
                <p:ph type="title"/>
              </p:nvPr>
            </p:nvSpPr>
            <p:spPr>
              <a:xfrm>
                <a:off x="457200" y="-171400"/>
                <a:ext cx="8507288" cy="1314400"/>
              </a:xfrm>
            </p:spPr>
            <p:txBody>
              <a:bodyPr>
                <a:noAutofit/>
              </a:bodyPr>
              <a:lstStyle/>
              <a:p>
                <a:r>
                  <a:rPr lang="en-US" altLang="zh-TW" dirty="0"/>
                  <a:t>Performance Comparison: Models Trained on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i="1">
                            <a:latin typeface="Cambria Math" panose="02040503050406030204" pitchFamily="18" charset="0"/>
                          </a:rPr>
                          <m:t>𝑚𝑎𝑡𝑐h𝑒𝑑</m:t>
                        </m:r>
                      </m:sub>
                    </m:sSub>
                  </m:oMath>
                </a14:m>
                <a:r>
                  <a:rPr lang="en-US" altLang="zh-TW" dirty="0"/>
                  <a:t> &amp;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𝑆</m:t>
                        </m:r>
                      </m:e>
                      <m:sub>
                        <m:r>
                          <a:rPr lang="en-US" altLang="zh-TW" b="0" i="1" smtClean="0">
                            <a:latin typeface="Cambria Math" panose="02040503050406030204" pitchFamily="18" charset="0"/>
                          </a:rPr>
                          <m:t>𝑢𝑛</m:t>
                        </m:r>
                        <m:r>
                          <a:rPr lang="en-US" altLang="zh-TW" i="1">
                            <a:latin typeface="Cambria Math" panose="02040503050406030204" pitchFamily="18" charset="0"/>
                          </a:rPr>
                          <m:t>𝑚𝑎𝑡𝑐h𝑒𝑑</m:t>
                        </m:r>
                      </m:sub>
                    </m:sSub>
                  </m:oMath>
                </a14:m>
                <a:r>
                  <a:rPr lang="en-US" altLang="zh-TW" dirty="0"/>
                  <a:t> &amp;</a:t>
                </a:r>
                <a:r>
                  <a:rPr lang="el-GR" altLang="zh-TW" dirty="0">
                    <a:ea typeface="Cambria Math" panose="02040503050406030204" pitchFamily="18" charset="0"/>
                  </a:rPr>
                  <a:t> </a:t>
                </a:r>
                <a14:m>
                  <m:oMath xmlns:m="http://schemas.openxmlformats.org/officeDocument/2006/math">
                    <m:r>
                      <a:rPr lang="el-GR" altLang="zh-TW" i="1">
                        <a:latin typeface="Cambria Math" panose="02040503050406030204" pitchFamily="18" charset="0"/>
                        <a:ea typeface="Cambria Math" panose="02040503050406030204" pitchFamily="18" charset="0"/>
                      </a:rPr>
                      <m:t>𝛲</m:t>
                    </m:r>
                  </m:oMath>
                </a14:m>
                <a:endParaRPr lang="zh-TW" altLang="en-US" dirty="0"/>
              </a:p>
            </p:txBody>
          </p:sp>
        </mc:Choice>
        <mc:Fallback xmlns="">
          <p:sp>
            <p:nvSpPr>
              <p:cNvPr id="2" name="標題 1">
                <a:extLst>
                  <a:ext uri="{FF2B5EF4-FFF2-40B4-BE49-F238E27FC236}">
                    <a16:creationId xmlns:a16="http://schemas.microsoft.com/office/drawing/2014/main" id="{3C45EE55-7703-4A65-9858-D8EEB148601F}"/>
                  </a:ext>
                </a:extLst>
              </p:cNvPr>
              <p:cNvSpPr>
                <a:spLocks noGrp="1" noRot="1" noChangeAspect="1" noMove="1" noResize="1" noEditPoints="1" noAdjustHandles="1" noChangeArrowheads="1" noChangeShapeType="1" noTextEdit="1"/>
              </p:cNvSpPr>
              <p:nvPr>
                <p:ph type="title"/>
              </p:nvPr>
            </p:nvSpPr>
            <p:spPr>
              <a:xfrm>
                <a:off x="457200" y="-171400"/>
                <a:ext cx="8507288" cy="1314400"/>
              </a:xfrm>
              <a:blipFill>
                <a:blip r:embed="rId3"/>
                <a:stretch>
                  <a:fillRect l="-1791" b="-14352"/>
                </a:stretch>
              </a:blipFill>
            </p:spPr>
            <p:txBody>
              <a:bodyPr/>
              <a:lstStyle/>
              <a:p>
                <a:r>
                  <a:rPr lang="zh-TW" altLang="en-US">
                    <a:noFill/>
                  </a:rPr>
                  <a:t> </a:t>
                </a:r>
              </a:p>
            </p:txBody>
          </p:sp>
        </mc:Fallback>
      </mc:AlternateContent>
      <p:sp>
        <p:nvSpPr>
          <p:cNvPr id="3" name="投影片編號版面配置區 2">
            <a:extLst>
              <a:ext uri="{FF2B5EF4-FFF2-40B4-BE49-F238E27FC236}">
                <a16:creationId xmlns:a16="http://schemas.microsoft.com/office/drawing/2014/main" id="{550EB83E-FCAA-4A34-820F-3F90E15661DF}"/>
              </a:ext>
            </a:extLst>
          </p:cNvPr>
          <p:cNvSpPr>
            <a:spLocks noGrp="1"/>
          </p:cNvSpPr>
          <p:nvPr>
            <p:ph type="sldNum" sz="quarter" idx="12"/>
          </p:nvPr>
        </p:nvSpPr>
        <p:spPr/>
        <p:txBody>
          <a:bodyPr/>
          <a:lstStyle/>
          <a:p>
            <a:fld id="{73DA0BB7-265A-403C-9275-D587AB510EDC}" type="slidenum">
              <a:rPr lang="zh-TW" altLang="en-US" smtClean="0"/>
              <a:pPr/>
              <a:t>28</a:t>
            </a:fld>
            <a:endParaRPr lang="zh-TW" altLang="en-US"/>
          </a:p>
        </p:txBody>
      </p:sp>
      <mc:AlternateContent xmlns:mc="http://schemas.openxmlformats.org/markup-compatibility/2006" xmlns:a14="http://schemas.microsoft.com/office/drawing/2010/main">
        <mc:Choice Requires="a14">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4085901775"/>
                  </p:ext>
                </p:extLst>
              </p:nvPr>
            </p:nvGraphicFramePr>
            <p:xfrm>
              <a:off x="60344" y="1214066"/>
              <a:ext cx="9012175" cy="3030786"/>
            </p:xfrm>
            <a:graphic>
              <a:graphicData uri="http://schemas.openxmlformats.org/drawingml/2006/table">
                <a:tbl>
                  <a:tblPr/>
                  <a:tblGrid>
                    <a:gridCol w="2023235">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47394">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150588">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LSTM+ATT </a:t>
                          </a:r>
                        </a:p>
                        <a:p>
                          <a:pPr algn="l"/>
                          <a:r>
                            <a:rPr lang="en-US" sz="1400" dirty="0">
                              <a:effectLst/>
                              <a:latin typeface="Times New Roman" panose="02020603050405020304" pitchFamily="18" charset="0"/>
                            </a:rPr>
                            <a:t>(</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𝑚𝑎𝑡𝑐h𝑒𝑑</m:t>
                                  </m:r>
                                </m:sub>
                              </m:sSub>
                            </m:oMath>
                          </a14:m>
                          <a:r>
                            <a:rPr lang="en-US" sz="1400" b="0" i="0" dirty="0" err="1">
                              <a:effectLst/>
                              <a:latin typeface="Times New Roman" panose="02020603050405020304" pitchFamily="18" charset="0"/>
                            </a:rPr>
                            <a:t>+</a:t>
                          </a:r>
                          <a14:m>
                            <m:oMath xmlns:m="http://schemas.openxmlformats.org/officeDocument/2006/math">
                              <m:r>
                                <a:rPr lang="el-GR" altLang="zh-TW" sz="1400" i="1" smtClean="0">
                                  <a:latin typeface="Cambria Math" panose="02040503050406030204" pitchFamily="18" charset="0"/>
                                  <a:ea typeface="Cambria Math" panose="02040503050406030204" pitchFamily="18" charset="0"/>
                                </a:rPr>
                                <m:t>𝛲</m:t>
                              </m:r>
                            </m:oMath>
                          </a14:m>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sz="1400" dirty="0">
                              <a:effectLst/>
                              <a:latin typeface="Times New Roman" panose="02020603050405020304" pitchFamily="18" charset="0"/>
                            </a:rPr>
                            <a:t>, </a:t>
                          </a:r>
                          <a14:m>
                            <m:oMath xmlns:m="http://schemas.openxmlformats.org/officeDocument/2006/math">
                              <m:r>
                                <a:rPr lang="el-GR" altLang="zh-TW" sz="1400" b="0" i="1" smtClean="0">
                                  <a:latin typeface="Cambria Math" panose="02040503050406030204" pitchFamily="18" charset="0"/>
                                  <a:ea typeface="Cambria Math" panose="02040503050406030204" pitchFamily="18" charset="0"/>
                                </a:rPr>
                                <m:t>𝛲</m:t>
                              </m:r>
                            </m:oMath>
                          </a14:m>
                          <a:endParaRPr lang="en-US" sz="1400" b="0" i="1"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Pseudo-Labeling [</a:t>
                          </a:r>
                          <a:r>
                            <a:rPr lang="en-US" sz="1400" b="1" u="sng" dirty="0">
                              <a:solidFill>
                                <a:srgbClr val="0066CC"/>
                              </a:solidFill>
                              <a:effectLst/>
                              <a:latin typeface="Times New Roman" panose="02020603050405020304" pitchFamily="18" charset="0"/>
                              <a:hlinkClick r:id="rId4"/>
                            </a:rPr>
                            <a:t>16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34.5 ± 4.1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37.4 ± 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35.3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59.4 ± 3.3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57.4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2902548"/>
                      </a:ext>
                    </a:extLst>
                  </a:tr>
                  <a:tr h="288000">
                    <a:tc>
                      <a:txBody>
                        <a:bodyPr/>
                        <a:lstStyle/>
                        <a:p>
                          <a:pPr algn="l"/>
                          <a:r>
                            <a:rPr lang="en-US" sz="1400" dirty="0">
                              <a:effectLst/>
                              <a:latin typeface="Times New Roman" panose="02020603050405020304" pitchFamily="18" charset="0"/>
                            </a:rPr>
                            <a:t>Self-Training [</a:t>
                          </a:r>
                          <a:r>
                            <a:rPr lang="en-US" sz="1400" b="1" u="sng" dirty="0">
                              <a:solidFill>
                                <a:srgbClr val="0066CC"/>
                              </a:solidFill>
                              <a:effectLst/>
                              <a:latin typeface="Times New Roman" panose="02020603050405020304" pitchFamily="18" charset="0"/>
                              <a:hlinkClick r:id="rId5"/>
                            </a:rPr>
                            <a:t>26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altLang="zh-TW"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37.8 ± 3.5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41.1 ± 3.1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39.2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57.1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3067222"/>
                      </a:ext>
                    </a:extLst>
                  </a:tr>
                  <a:tr h="288000">
                    <a:tc>
                      <a:txBody>
                        <a:bodyPr/>
                        <a:lstStyle/>
                        <a:p>
                          <a:pPr algn="l"/>
                          <a:r>
                            <a:rPr lang="en-US" sz="1400" dirty="0" err="1">
                              <a:effectLst/>
                              <a:latin typeface="Times New Roman" panose="02020603050405020304" pitchFamily="18" charset="0"/>
                            </a:rPr>
                            <a:t>DualRE</a:t>
                          </a:r>
                          <a:r>
                            <a:rPr lang="en-US" sz="1400" dirty="0">
                              <a:effectLst/>
                              <a:latin typeface="Times New Roman" panose="02020603050405020304" pitchFamily="18" charset="0"/>
                            </a:rPr>
                            <a:t> [</a:t>
                          </a:r>
                          <a:r>
                            <a:rPr lang="en-US" sz="1400" b="1" u="sng" dirty="0">
                              <a:solidFill>
                                <a:srgbClr val="0066CC"/>
                              </a:solidFill>
                              <a:effectLst/>
                              <a:latin typeface="Times New Roman" panose="02020603050405020304" pitchFamily="18" charset="0"/>
                              <a:hlinkClick r:id="rId6"/>
                            </a:rPr>
                            <a:t>18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40.2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42.8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41.7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63.7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54.6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1191976"/>
                      </a:ext>
                    </a:extLst>
                  </a:tr>
                  <a:tr h="288000">
                    <a:tc>
                      <a:txBody>
                        <a:bodyPr/>
                        <a:lstStyle/>
                        <a:p>
                          <a:pPr algn="l"/>
                          <a:r>
                            <a:rPr lang="en-US" sz="1400" dirty="0">
                              <a:effectLst/>
                              <a:latin typeface="Times New Roman" panose="02020603050405020304" pitchFamily="18" charset="0"/>
                            </a:rPr>
                            <a:t>Mean-Teacher [</a:t>
                          </a:r>
                          <a:r>
                            <a:rPr lang="en-US" sz="1400" b="1" u="sng" dirty="0">
                              <a:solidFill>
                                <a:srgbClr val="0066CC"/>
                              </a:solidFill>
                              <a:effectLst/>
                              <a:latin typeface="Times New Roman" panose="02020603050405020304" pitchFamily="18" charset="0"/>
                              <a:hlinkClick r:id="rId7"/>
                            </a:rPr>
                            <a:t>31</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46.0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43.6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54.5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57.9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pPr algn="l"/>
                          <a:r>
                            <a:rPr lang="en-US" sz="1400" dirty="0">
                              <a:effectLst/>
                              <a:latin typeface="Times New Roman" panose="02020603050405020304" pitchFamily="18" charset="0"/>
                            </a:rPr>
                            <a:t>NERO w/o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b="0" i="1" smtClean="0">
                                      <a:latin typeface="Cambria Math" panose="02040503050406030204" pitchFamily="18" charset="0"/>
                                    </a:rPr>
                                    <m:t>𝑢𝑛</m:t>
                                  </m:r>
                                  <m:r>
                                    <a:rPr lang="en-US" altLang="zh-TW" sz="1400" i="1">
                                      <a:latin typeface="Cambria Math" panose="02040503050406030204" pitchFamily="18" charset="0"/>
                                    </a:rPr>
                                    <m:t>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algn="l"/>
                          <a:r>
                            <a:rPr lang="en-US" sz="1400" dirty="0">
                              <a:effectLst/>
                              <a:latin typeface="Times New Roman" panose="02020603050405020304" pitchFamily="18" charset="0"/>
                            </a:rPr>
                            <a:t>NERO-SRM</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45.2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45.3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54.8 ± 1.6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54.9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8509848"/>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54.0 ± 1.8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48.9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51.3 ± 0.6</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66.0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Choice>
        <mc:Fallback xmlns="">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4085901775"/>
                  </p:ext>
                </p:extLst>
              </p:nvPr>
            </p:nvGraphicFramePr>
            <p:xfrm>
              <a:off x="60344" y="1214066"/>
              <a:ext cx="9012175" cy="3030786"/>
            </p:xfrm>
            <a:graphic>
              <a:graphicData uri="http://schemas.openxmlformats.org/drawingml/2006/table">
                <a:tbl>
                  <a:tblPr/>
                  <a:tblGrid>
                    <a:gridCol w="2023235">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67142">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267142">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480502">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t="-117722" r="-346386" b="-432911"/>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117722" r="-273377" b="-432911"/>
                          </a:stretch>
                        </a:blipFill>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Pseudo-Labeling [</a:t>
                          </a:r>
                          <a:r>
                            <a:rPr lang="en-US" sz="1400" b="1" u="sng" dirty="0">
                              <a:solidFill>
                                <a:srgbClr val="0066CC"/>
                              </a:solidFill>
                              <a:effectLst/>
                              <a:latin typeface="Times New Roman" panose="02020603050405020304" pitchFamily="18" charset="0"/>
                              <a:hlinkClick r:id="rId9"/>
                            </a:rPr>
                            <a:t>16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365957" r="-273377" b="-627660"/>
                          </a:stretch>
                        </a:blipFill>
                      </a:tcPr>
                    </a:tc>
                    <a:tc>
                      <a:txBody>
                        <a:bodyPr/>
                        <a:lstStyle/>
                        <a:p>
                          <a:pPr algn="ctr"/>
                          <a:r>
                            <a:rPr lang="en-US" altLang="zh-TW" sz="1400">
                              <a:effectLst/>
                              <a:latin typeface="Times New Roman" panose="02020603050405020304" pitchFamily="18" charset="0"/>
                            </a:rPr>
                            <a:t>34.5 ± 4.1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37.4 ± 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35.3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59.4 ± 3.3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57.4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2902548"/>
                      </a:ext>
                    </a:extLst>
                  </a:tr>
                  <a:tr h="288000">
                    <a:tc>
                      <a:txBody>
                        <a:bodyPr/>
                        <a:lstStyle/>
                        <a:p>
                          <a:pPr algn="l"/>
                          <a:r>
                            <a:rPr lang="en-US" sz="1400" dirty="0">
                              <a:effectLst/>
                              <a:latin typeface="Times New Roman" panose="02020603050405020304" pitchFamily="18" charset="0"/>
                            </a:rPr>
                            <a:t>Self-Training [</a:t>
                          </a:r>
                          <a:r>
                            <a:rPr lang="en-US" sz="1400" b="1" u="sng" dirty="0">
                              <a:solidFill>
                                <a:srgbClr val="0066CC"/>
                              </a:solidFill>
                              <a:effectLst/>
                              <a:latin typeface="Times New Roman" panose="02020603050405020304" pitchFamily="18" charset="0"/>
                              <a:hlinkClick r:id="rId10"/>
                            </a:rPr>
                            <a:t>26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465957" r="-273377" b="-527660"/>
                          </a:stretch>
                        </a:blipFill>
                      </a:tcPr>
                    </a:tc>
                    <a:tc>
                      <a:txBody>
                        <a:bodyPr/>
                        <a:lstStyle/>
                        <a:p>
                          <a:pPr algn="ctr"/>
                          <a:r>
                            <a:rPr lang="en-US" altLang="zh-TW" sz="1400" dirty="0">
                              <a:effectLst/>
                              <a:latin typeface="Times New Roman" panose="02020603050405020304" pitchFamily="18" charset="0"/>
                            </a:rPr>
                            <a:t>37.8 ± 3.5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41.1 ± 3.1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39.2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57.1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3067222"/>
                      </a:ext>
                    </a:extLst>
                  </a:tr>
                  <a:tr h="288000">
                    <a:tc>
                      <a:txBody>
                        <a:bodyPr/>
                        <a:lstStyle/>
                        <a:p>
                          <a:pPr algn="l"/>
                          <a:r>
                            <a:rPr lang="en-US" sz="1400" dirty="0" err="1">
                              <a:effectLst/>
                              <a:latin typeface="Times New Roman" panose="02020603050405020304" pitchFamily="18" charset="0"/>
                            </a:rPr>
                            <a:t>DualRE</a:t>
                          </a:r>
                          <a:r>
                            <a:rPr lang="en-US" sz="1400" dirty="0">
                              <a:effectLst/>
                              <a:latin typeface="Times New Roman" panose="02020603050405020304" pitchFamily="18" charset="0"/>
                            </a:rPr>
                            <a:t> [</a:t>
                          </a:r>
                          <a:r>
                            <a:rPr lang="en-US" sz="1400" b="1" u="sng" dirty="0">
                              <a:solidFill>
                                <a:srgbClr val="0066CC"/>
                              </a:solidFill>
                              <a:effectLst/>
                              <a:latin typeface="Times New Roman" panose="02020603050405020304" pitchFamily="18" charset="0"/>
                              <a:hlinkClick r:id="rId11"/>
                            </a:rPr>
                            <a:t>18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554167" r="-273377" b="-416667"/>
                          </a:stretch>
                        </a:blipFill>
                      </a:tcPr>
                    </a:tc>
                    <a:tc>
                      <a:txBody>
                        <a:bodyPr/>
                        <a:lstStyle/>
                        <a:p>
                          <a:pPr algn="ctr"/>
                          <a:r>
                            <a:rPr lang="en-US" altLang="zh-TW" sz="1400" dirty="0">
                              <a:effectLst/>
                              <a:latin typeface="Times New Roman" panose="02020603050405020304" pitchFamily="18" charset="0"/>
                            </a:rPr>
                            <a:t>40.2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42.8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41.7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63.7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54.6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1191976"/>
                      </a:ext>
                    </a:extLst>
                  </a:tr>
                  <a:tr h="288000">
                    <a:tc>
                      <a:txBody>
                        <a:bodyPr/>
                        <a:lstStyle/>
                        <a:p>
                          <a:pPr algn="l"/>
                          <a:r>
                            <a:rPr lang="en-US" sz="1400" dirty="0">
                              <a:effectLst/>
                              <a:latin typeface="Times New Roman" panose="02020603050405020304" pitchFamily="18" charset="0"/>
                            </a:rPr>
                            <a:t>Mean-Teacher [</a:t>
                          </a:r>
                          <a:r>
                            <a:rPr lang="en-US" sz="1400" b="1" u="sng" dirty="0">
                              <a:solidFill>
                                <a:srgbClr val="0066CC"/>
                              </a:solidFill>
                              <a:effectLst/>
                              <a:latin typeface="Times New Roman" panose="02020603050405020304" pitchFamily="18" charset="0"/>
                              <a:hlinkClick r:id="rId12"/>
                            </a:rPr>
                            <a:t>31</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107792" t="-668085" r="-273377" b="-325532"/>
                          </a:stretch>
                        </a:blipFill>
                      </a:tcPr>
                    </a:tc>
                    <a:tc>
                      <a:txBody>
                        <a:bodyPr/>
                        <a:lstStyle/>
                        <a:p>
                          <a:pPr algn="ctr"/>
                          <a:r>
                            <a:rPr lang="en-US" altLang="zh-TW" sz="1400" dirty="0">
                              <a:effectLst/>
                              <a:latin typeface="Times New Roman" panose="02020603050405020304" pitchFamily="18" charset="0"/>
                            </a:rPr>
                            <a:t>46.0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43.6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54.5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57.9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t="-768085" r="-346386" b="-225532"/>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768085" r="-273377" b="-225532"/>
                          </a:stretch>
                        </a:blipFill>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algn="l"/>
                          <a:r>
                            <a:rPr lang="en-US" sz="1400" dirty="0">
                              <a:effectLst/>
                              <a:latin typeface="Times New Roman" panose="02020603050405020304" pitchFamily="18" charset="0"/>
                            </a:rPr>
                            <a:t>NERO-SRM</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8"/>
                          <a:stretch>
                            <a:fillRect l="-107792" t="-850000" r="-273377" b="-120833"/>
                          </a:stretch>
                        </a:blipFill>
                      </a:tcPr>
                    </a:tc>
                    <a:tc>
                      <a:txBody>
                        <a:bodyPr/>
                        <a:lstStyle/>
                        <a:p>
                          <a:pPr algn="ctr"/>
                          <a:r>
                            <a:rPr lang="en-US" altLang="zh-TW" sz="1400">
                              <a:effectLst/>
                              <a:latin typeface="Times New Roman" panose="02020603050405020304" pitchFamily="18" charset="0"/>
                            </a:rPr>
                            <a:t>45.6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45.2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45.3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54.8 ± 1.6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54.9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8509848"/>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blipFill>
                          <a:blip r:embed="rId8"/>
                          <a:stretch>
                            <a:fillRect l="-107792" t="-970213" r="-273377" b="-23404"/>
                          </a:stretch>
                        </a:blipFill>
                      </a:tcPr>
                    </a:tc>
                    <a:tc>
                      <a:txBody>
                        <a:bodyPr/>
                        <a:lstStyle/>
                        <a:p>
                          <a:pPr algn="ctr"/>
                          <a:r>
                            <a:rPr lang="en-US" altLang="zh-TW" sz="1400" dirty="0">
                              <a:effectLst/>
                              <a:latin typeface="Times New Roman" panose="02020603050405020304" pitchFamily="18" charset="0"/>
                            </a:rPr>
                            <a:t>54.0 ± 1.8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48.9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51.3 ± 0.6</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66.0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Fallback>
      </mc:AlternateContent>
      <p:sp>
        <p:nvSpPr>
          <p:cNvPr id="4" name="文字方塊 3">
            <a:extLst>
              <a:ext uri="{FF2B5EF4-FFF2-40B4-BE49-F238E27FC236}">
                <a16:creationId xmlns:a16="http://schemas.microsoft.com/office/drawing/2014/main" id="{7D55B3CC-E69F-4BED-BE56-3674E258A5EB}"/>
              </a:ext>
            </a:extLst>
          </p:cNvPr>
          <p:cNvSpPr txBox="1"/>
          <p:nvPr/>
        </p:nvSpPr>
        <p:spPr>
          <a:xfrm>
            <a:off x="928800" y="4223605"/>
            <a:ext cx="8004627" cy="307777"/>
          </a:xfrm>
          <a:prstGeom prst="rect">
            <a:avLst/>
          </a:prstGeom>
          <a:noFill/>
        </p:spPr>
        <p:txBody>
          <a:bodyPr wrap="none" rtlCol="0">
            <a:spAutoFit/>
          </a:bodyPr>
          <a:lstStyle/>
          <a:p>
            <a:r>
              <a:rPr lang="en-US" altLang="zh-TW" sz="1400" b="1" dirty="0"/>
              <a:t>Table 2: Performance comparison (in %) of relation extraction on the TACRED and </a:t>
            </a:r>
            <a:r>
              <a:rPr lang="en-US" altLang="zh-TW" sz="1400" b="1" dirty="0" err="1"/>
              <a:t>SemEval</a:t>
            </a:r>
            <a:r>
              <a:rPr lang="en-US" altLang="zh-TW" sz="1400" b="1" dirty="0"/>
              <a:t> datasets</a:t>
            </a:r>
            <a:endParaRPr lang="zh-TW" altLang="en-US" sz="1400" b="1" dirty="0"/>
          </a:p>
        </p:txBody>
      </p:sp>
      <p:sp>
        <p:nvSpPr>
          <p:cNvPr id="8" name="文字方塊 7">
            <a:extLst>
              <a:ext uri="{FF2B5EF4-FFF2-40B4-BE49-F238E27FC236}">
                <a16:creationId xmlns:a16="http://schemas.microsoft.com/office/drawing/2014/main" id="{E2BAF5E6-2D93-4904-A7B8-E44192AA4360}"/>
              </a:ext>
            </a:extLst>
          </p:cNvPr>
          <p:cNvSpPr txBox="1"/>
          <p:nvPr/>
        </p:nvSpPr>
        <p:spPr>
          <a:xfrm>
            <a:off x="612648" y="4685542"/>
            <a:ext cx="8207824" cy="923330"/>
          </a:xfrm>
          <a:prstGeom prst="rect">
            <a:avLst/>
          </a:prstGeom>
          <a:noFill/>
        </p:spPr>
        <p:txBody>
          <a:bodyPr wrap="square" rtlCol="0">
            <a:spAutoFit/>
          </a:bodyPr>
          <a:lstStyle/>
          <a:p>
            <a:pPr indent="-180000">
              <a:buClr>
                <a:srgbClr val="0070C0"/>
              </a:buClr>
              <a:buFont typeface="+mj-lt"/>
              <a:buAutoNum type="arabicPeriod"/>
            </a:pPr>
            <a:r>
              <a:rPr lang="en-US" altLang="zh-TW" dirty="0"/>
              <a:t> Generating pseudo labels methods performance is even worse than the supervised.</a:t>
            </a:r>
          </a:p>
          <a:p>
            <a:pPr indent="-180000">
              <a:buClr>
                <a:srgbClr val="FF0000"/>
              </a:buClr>
              <a:buFont typeface="+mj-lt"/>
              <a:buAutoNum type="arabicPeriod" startAt="2"/>
            </a:pPr>
            <a:r>
              <a:rPr lang="en-US" altLang="zh-TW" dirty="0"/>
              <a:t> NERO is relatively indifferent to the noise due to the soft rule matcher, which learns</a:t>
            </a:r>
          </a:p>
          <a:p>
            <a:pPr marL="216000">
              <a:buClr>
                <a:srgbClr val="FF0000"/>
              </a:buClr>
            </a:pPr>
            <a:r>
              <a:rPr lang="en-US" altLang="zh-TW" dirty="0"/>
              <a:t>directly from similar textual sentences.</a:t>
            </a:r>
          </a:p>
        </p:txBody>
      </p:sp>
      <p:grpSp>
        <p:nvGrpSpPr>
          <p:cNvPr id="5" name="note1">
            <a:extLst>
              <a:ext uri="{FF2B5EF4-FFF2-40B4-BE49-F238E27FC236}">
                <a16:creationId xmlns:a16="http://schemas.microsoft.com/office/drawing/2014/main" id="{E6D7BD43-189F-4070-839A-95ACB8811744}"/>
              </a:ext>
            </a:extLst>
          </p:cNvPr>
          <p:cNvGrpSpPr/>
          <p:nvPr/>
        </p:nvGrpSpPr>
        <p:grpSpPr>
          <a:xfrm>
            <a:off x="1576130" y="2060848"/>
            <a:ext cx="324036" cy="917856"/>
            <a:chOff x="1576130" y="2060848"/>
            <a:chExt cx="324036" cy="917856"/>
          </a:xfrm>
        </p:grpSpPr>
        <p:sp>
          <p:nvSpPr>
            <p:cNvPr id="9" name="右中括弧 8">
              <a:extLst>
                <a:ext uri="{FF2B5EF4-FFF2-40B4-BE49-F238E27FC236}">
                  <a16:creationId xmlns:a16="http://schemas.microsoft.com/office/drawing/2014/main" id="{5E07F23C-4D56-4A19-AA23-18B7DA94E441}"/>
                </a:ext>
              </a:extLst>
            </p:cNvPr>
            <p:cNvSpPr/>
            <p:nvPr/>
          </p:nvSpPr>
          <p:spPr>
            <a:xfrm>
              <a:off x="1576130" y="2060848"/>
              <a:ext cx="72008" cy="917856"/>
            </a:xfrm>
            <a:prstGeom prst="rightBracket">
              <a:avLst/>
            </a:prstGeom>
            <a:ln w="19050">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dirty="0">
                <a:solidFill>
                  <a:srgbClr val="0070C0"/>
                </a:solidFill>
              </a:endParaRPr>
            </a:p>
          </p:txBody>
        </p:sp>
        <p:sp>
          <p:nvSpPr>
            <p:cNvPr id="10" name="文字方塊 9">
              <a:extLst>
                <a:ext uri="{FF2B5EF4-FFF2-40B4-BE49-F238E27FC236}">
                  <a16:creationId xmlns:a16="http://schemas.microsoft.com/office/drawing/2014/main" id="{BE9DBB75-E38F-4A2F-AB6D-E538D05BCA1A}"/>
                </a:ext>
              </a:extLst>
            </p:cNvPr>
            <p:cNvSpPr txBox="1"/>
            <p:nvPr/>
          </p:nvSpPr>
          <p:spPr>
            <a:xfrm>
              <a:off x="1612134" y="2365887"/>
              <a:ext cx="288032" cy="307777"/>
            </a:xfrm>
            <a:prstGeom prst="rect">
              <a:avLst/>
            </a:prstGeom>
            <a:noFill/>
          </p:spPr>
          <p:txBody>
            <a:bodyPr wrap="square" rtlCol="0">
              <a:spAutoFit/>
            </a:bodyPr>
            <a:lstStyle/>
            <a:p>
              <a:r>
                <a:rPr lang="en-US" altLang="zh-TW" sz="1400" dirty="0">
                  <a:solidFill>
                    <a:srgbClr val="0070C0"/>
                  </a:solidFill>
                </a:rPr>
                <a:t>1</a:t>
              </a:r>
              <a:endParaRPr lang="zh-TW" altLang="en-US" sz="1400" dirty="0">
                <a:solidFill>
                  <a:srgbClr val="0070C0"/>
                </a:solidFill>
              </a:endParaRPr>
            </a:p>
          </p:txBody>
        </p:sp>
      </p:grpSp>
      <p:grpSp>
        <p:nvGrpSpPr>
          <p:cNvPr id="11" name="note2" hidden="1">
            <a:extLst>
              <a:ext uri="{FF2B5EF4-FFF2-40B4-BE49-F238E27FC236}">
                <a16:creationId xmlns:a16="http://schemas.microsoft.com/office/drawing/2014/main" id="{A2E4F9D1-A448-4B4D-8210-AD193EB629A3}"/>
              </a:ext>
            </a:extLst>
          </p:cNvPr>
          <p:cNvGrpSpPr/>
          <p:nvPr/>
        </p:nvGrpSpPr>
        <p:grpSpPr>
          <a:xfrm>
            <a:off x="612648" y="1921446"/>
            <a:ext cx="1519009" cy="2332475"/>
            <a:chOff x="612648" y="1921446"/>
            <a:chExt cx="1519009" cy="2332475"/>
          </a:xfrm>
        </p:grpSpPr>
        <p:cxnSp>
          <p:nvCxnSpPr>
            <p:cNvPr id="15" name="直線單箭頭接點 14">
              <a:extLst>
                <a:ext uri="{FF2B5EF4-FFF2-40B4-BE49-F238E27FC236}">
                  <a16:creationId xmlns:a16="http://schemas.microsoft.com/office/drawing/2014/main" id="{F07921C3-C9E8-42EF-B48D-A666E24046DD}"/>
                </a:ext>
              </a:extLst>
            </p:cNvPr>
            <p:cNvCxnSpPr>
              <a:cxnSpLocks/>
            </p:cNvCxnSpPr>
            <p:nvPr/>
          </p:nvCxnSpPr>
          <p:spPr>
            <a:xfrm>
              <a:off x="612648" y="4100032"/>
              <a:ext cx="128751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字方塊 15">
              <a:extLst>
                <a:ext uri="{FF2B5EF4-FFF2-40B4-BE49-F238E27FC236}">
                  <a16:creationId xmlns:a16="http://schemas.microsoft.com/office/drawing/2014/main" id="{A336BF06-9024-4321-838E-ACB7CA24E299}"/>
                </a:ext>
              </a:extLst>
            </p:cNvPr>
            <p:cNvSpPr txBox="1"/>
            <p:nvPr/>
          </p:nvSpPr>
          <p:spPr>
            <a:xfrm>
              <a:off x="1843625" y="3946144"/>
              <a:ext cx="288032" cy="307777"/>
            </a:xfrm>
            <a:prstGeom prst="rect">
              <a:avLst/>
            </a:prstGeom>
            <a:noFill/>
          </p:spPr>
          <p:txBody>
            <a:bodyPr wrap="square" rtlCol="0">
              <a:spAutoFit/>
            </a:bodyPr>
            <a:lstStyle/>
            <a:p>
              <a:r>
                <a:rPr lang="en-US" altLang="zh-TW" sz="1400" dirty="0">
                  <a:solidFill>
                    <a:srgbClr val="FF0000"/>
                  </a:solidFill>
                </a:rPr>
                <a:t>2</a:t>
              </a:r>
              <a:endParaRPr lang="zh-TW" altLang="en-US" sz="1400" dirty="0">
                <a:solidFill>
                  <a:srgbClr val="FF0000"/>
                </a:solidFill>
              </a:endParaRPr>
            </a:p>
          </p:txBody>
        </p:sp>
        <p:cxnSp>
          <p:nvCxnSpPr>
            <p:cNvPr id="17" name="直線單箭頭接點 16">
              <a:extLst>
                <a:ext uri="{FF2B5EF4-FFF2-40B4-BE49-F238E27FC236}">
                  <a16:creationId xmlns:a16="http://schemas.microsoft.com/office/drawing/2014/main" id="{F041CADF-8C98-40FE-BE43-A0ED98A54BCA}"/>
                </a:ext>
              </a:extLst>
            </p:cNvPr>
            <p:cNvCxnSpPr>
              <a:cxnSpLocks/>
            </p:cNvCxnSpPr>
            <p:nvPr/>
          </p:nvCxnSpPr>
          <p:spPr>
            <a:xfrm>
              <a:off x="1756150" y="1921446"/>
              <a:ext cx="217175" cy="20947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9CDFEAEB-87F9-4522-8AE8-9BB7FB118015}"/>
                </a:ext>
              </a:extLst>
            </p:cNvPr>
            <p:cNvCxnSpPr>
              <a:cxnSpLocks/>
            </p:cNvCxnSpPr>
            <p:nvPr/>
          </p:nvCxnSpPr>
          <p:spPr>
            <a:xfrm>
              <a:off x="1064210" y="1921446"/>
              <a:ext cx="691940" cy="0"/>
            </a:xfrm>
            <a:prstGeom prst="straightConnector1">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grpSp>
      <p:sp>
        <p:nvSpPr>
          <p:cNvPr id="18" name="note2 TACRED F1" hidden="1">
            <a:extLst>
              <a:ext uri="{FF2B5EF4-FFF2-40B4-BE49-F238E27FC236}">
                <a16:creationId xmlns:a16="http://schemas.microsoft.com/office/drawing/2014/main" id="{0A391F50-9926-459F-932F-C3D82826BB30}"/>
              </a:ext>
            </a:extLst>
          </p:cNvPr>
          <p:cNvSpPr/>
          <p:nvPr/>
        </p:nvSpPr>
        <p:spPr>
          <a:xfrm>
            <a:off x="5663319" y="1921446"/>
            <a:ext cx="848175" cy="162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note2 SemEval F1" hidden="1">
            <a:extLst>
              <a:ext uri="{FF2B5EF4-FFF2-40B4-BE49-F238E27FC236}">
                <a16:creationId xmlns:a16="http://schemas.microsoft.com/office/drawing/2014/main" id="{E648C937-B949-4CDA-ACB3-78682FBF2447}"/>
              </a:ext>
            </a:extLst>
          </p:cNvPr>
          <p:cNvSpPr/>
          <p:nvPr/>
        </p:nvSpPr>
        <p:spPr>
          <a:xfrm>
            <a:off x="8224344" y="1909145"/>
            <a:ext cx="848175" cy="17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note2 TACRED F1" hidden="1">
            <a:extLst>
              <a:ext uri="{FF2B5EF4-FFF2-40B4-BE49-F238E27FC236}">
                <a16:creationId xmlns:a16="http://schemas.microsoft.com/office/drawing/2014/main" id="{9F475490-16A4-48EB-879A-F24A5A27C511}"/>
              </a:ext>
            </a:extLst>
          </p:cNvPr>
          <p:cNvSpPr/>
          <p:nvPr/>
        </p:nvSpPr>
        <p:spPr>
          <a:xfrm>
            <a:off x="5663319" y="4037028"/>
            <a:ext cx="848175" cy="1625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note2 SemEval F1">
            <a:extLst>
              <a:ext uri="{FF2B5EF4-FFF2-40B4-BE49-F238E27FC236}">
                <a16:creationId xmlns:a16="http://schemas.microsoft.com/office/drawing/2014/main" id="{21E53725-AEEC-4B40-ABFB-8BC465788653}"/>
              </a:ext>
            </a:extLst>
          </p:cNvPr>
          <p:cNvSpPr/>
          <p:nvPr/>
        </p:nvSpPr>
        <p:spPr>
          <a:xfrm>
            <a:off x="8224344" y="4024727"/>
            <a:ext cx="848175" cy="17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note1 TACRED F1">
            <a:extLst>
              <a:ext uri="{FF2B5EF4-FFF2-40B4-BE49-F238E27FC236}">
                <a16:creationId xmlns:a16="http://schemas.microsoft.com/office/drawing/2014/main" id="{39B0E05A-C1C0-4820-954C-0301312CDAA4}"/>
              </a:ext>
            </a:extLst>
          </p:cNvPr>
          <p:cNvSpPr/>
          <p:nvPr/>
        </p:nvSpPr>
        <p:spPr>
          <a:xfrm>
            <a:off x="5663319" y="1921445"/>
            <a:ext cx="848175" cy="1116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note1 SemEval F1">
            <a:extLst>
              <a:ext uri="{FF2B5EF4-FFF2-40B4-BE49-F238E27FC236}">
                <a16:creationId xmlns:a16="http://schemas.microsoft.com/office/drawing/2014/main" id="{BBB22D84-7034-4AD8-9B1C-87FAF6A9936F}"/>
              </a:ext>
            </a:extLst>
          </p:cNvPr>
          <p:cNvSpPr/>
          <p:nvPr/>
        </p:nvSpPr>
        <p:spPr>
          <a:xfrm>
            <a:off x="8224345" y="1919985"/>
            <a:ext cx="848175" cy="11160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note2 SemEval F1">
            <a:extLst>
              <a:ext uri="{FF2B5EF4-FFF2-40B4-BE49-F238E27FC236}">
                <a16:creationId xmlns:a16="http://schemas.microsoft.com/office/drawing/2014/main" id="{B03070C3-99CF-4D8F-936E-1F6C55FECE75}"/>
              </a:ext>
            </a:extLst>
          </p:cNvPr>
          <p:cNvSpPr/>
          <p:nvPr/>
        </p:nvSpPr>
        <p:spPr>
          <a:xfrm>
            <a:off x="5663318" y="4024800"/>
            <a:ext cx="848175" cy="17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624547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02E9491-08ED-4575-8E00-84A4F530DC62}"/>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3C45EE55-7703-4A65-9858-D8EEB148601F}"/>
              </a:ext>
            </a:extLst>
          </p:cNvPr>
          <p:cNvSpPr>
            <a:spLocks noGrp="1"/>
          </p:cNvSpPr>
          <p:nvPr>
            <p:ph type="title"/>
          </p:nvPr>
        </p:nvSpPr>
        <p:spPr>
          <a:xfrm>
            <a:off x="457200" y="-171400"/>
            <a:ext cx="8507288" cy="1314400"/>
          </a:xfrm>
        </p:spPr>
        <p:txBody>
          <a:bodyPr>
            <a:noAutofit/>
          </a:bodyPr>
          <a:lstStyle/>
          <a:p>
            <a:r>
              <a:rPr lang="en-US" altLang="zh-TW" dirty="0"/>
              <a:t>Method Performance Comparison</a:t>
            </a:r>
            <a:endParaRPr lang="zh-TW" altLang="en-US" dirty="0"/>
          </a:p>
        </p:txBody>
      </p:sp>
      <p:sp>
        <p:nvSpPr>
          <p:cNvPr id="3" name="投影片編號版面配置區 2">
            <a:extLst>
              <a:ext uri="{FF2B5EF4-FFF2-40B4-BE49-F238E27FC236}">
                <a16:creationId xmlns:a16="http://schemas.microsoft.com/office/drawing/2014/main" id="{550EB83E-FCAA-4A34-820F-3F90E15661DF}"/>
              </a:ext>
            </a:extLst>
          </p:cNvPr>
          <p:cNvSpPr>
            <a:spLocks noGrp="1"/>
          </p:cNvSpPr>
          <p:nvPr>
            <p:ph type="sldNum" sz="quarter" idx="12"/>
          </p:nvPr>
        </p:nvSpPr>
        <p:spPr/>
        <p:txBody>
          <a:bodyPr/>
          <a:lstStyle/>
          <a:p>
            <a:fld id="{73DA0BB7-265A-403C-9275-D587AB510EDC}" type="slidenum">
              <a:rPr lang="zh-TW" altLang="en-US" smtClean="0"/>
              <a:pPr/>
              <a:t>29</a:t>
            </a:fld>
            <a:endParaRPr lang="zh-TW" altLang="en-US"/>
          </a:p>
        </p:txBody>
      </p:sp>
      <mc:AlternateContent xmlns:mc="http://schemas.openxmlformats.org/markup-compatibility/2006" xmlns:a14="http://schemas.microsoft.com/office/drawing/2010/main">
        <mc:Choice Requires="a14">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1505603505"/>
                  </p:ext>
                </p:extLst>
              </p:nvPr>
            </p:nvGraphicFramePr>
            <p:xfrm>
              <a:off x="60344" y="1214066"/>
              <a:ext cx="9012175" cy="5142284"/>
            </p:xfrm>
            <a:graphic>
              <a:graphicData uri="http://schemas.openxmlformats.org/drawingml/2006/table">
                <a:tbl>
                  <a:tblPr/>
                  <a:tblGrid>
                    <a:gridCol w="2023235">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47394">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dirty="0">
                              <a:effectLst/>
                            </a:rPr>
                            <a:t>TACRED</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150588">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Rules</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85.0</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20.1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81.2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28.5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5694402"/>
                      </a:ext>
                    </a:extLst>
                  </a:tr>
                  <a:tr h="288000">
                    <a:tc>
                      <a:txBody>
                        <a:bodyPr/>
                        <a:lstStyle/>
                        <a:p>
                          <a:pPr algn="l"/>
                          <a:r>
                            <a:rPr lang="en-US" sz="1400" dirty="0">
                              <a:effectLst/>
                              <a:latin typeface="Times New Roman" panose="02020603050405020304" pitchFamily="18" charset="0"/>
                            </a:rPr>
                            <a:t>BREDS [</a:t>
                          </a:r>
                          <a:r>
                            <a:rPr lang="en-US" sz="1400" b="1" u="sng" dirty="0">
                              <a:solidFill>
                                <a:srgbClr val="0066CC"/>
                              </a:solidFill>
                              <a:effectLst/>
                              <a:latin typeface="Times New Roman" panose="02020603050405020304" pitchFamily="18" charset="0"/>
                              <a:hlinkClick r:id="rId3"/>
                            </a:rPr>
                            <a:t>4</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20.3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29.5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6133158"/>
                      </a:ext>
                    </a:extLst>
                  </a:tr>
                  <a:tr h="288000">
                    <a:tc>
                      <a:txBody>
                        <a:bodyPr/>
                        <a:lstStyle/>
                        <a:p>
                          <a:pPr algn="l"/>
                          <a:r>
                            <a:rPr lang="en-US" sz="1400" dirty="0">
                              <a:effectLst/>
                              <a:latin typeface="Times New Roman" panose="02020603050405020304" pitchFamily="18" charset="0"/>
                            </a:rPr>
                            <a:t>CBOW-</a:t>
                          </a:r>
                          <a:r>
                            <a:rPr lang="en-US" sz="1400" dirty="0" err="1">
                              <a:effectLst/>
                              <a:latin typeface="Times New Roman" panose="02020603050405020304" pitchFamily="18" charset="0"/>
                            </a:rPr>
                            <a:t>GloVe</a:t>
                          </a:r>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27.9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34.6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44.0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701969"/>
                      </a:ext>
                    </a:extLst>
                  </a:tr>
                  <a:tr h="288000">
                    <a:tc>
                      <a:txBody>
                        <a:bodyPr/>
                        <a:lstStyle/>
                        <a:p>
                          <a:pPr algn="l"/>
                          <a:r>
                            <a:rPr lang="en-US" sz="1400" dirty="0">
                              <a:effectLst/>
                              <a:latin typeface="Times New Roman" panose="02020603050405020304" pitchFamily="18" charset="0"/>
                            </a:rPr>
                            <a:t>NRE [</a:t>
                          </a:r>
                          <a:r>
                            <a:rPr lang="en-US" sz="1400" b="1" u="sng" dirty="0">
                              <a:solidFill>
                                <a:srgbClr val="0066CC"/>
                              </a:solidFill>
                              <a:effectLst/>
                              <a:latin typeface="Times New Roman" panose="02020603050405020304" pitchFamily="18" charset="0"/>
                              <a:hlinkClick r:id="rId4"/>
                            </a:rPr>
                            <a:t>17</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endParaRPr lang="en-US" sz="1400" b="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65.2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78.6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18.5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30.0</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5394792"/>
                      </a:ext>
                    </a:extLst>
                  </a:tr>
                  <a:tr h="288000">
                    <a:tc>
                      <a:txBody>
                        <a:bodyPr/>
                        <a:lstStyle/>
                        <a:p>
                          <a:pPr algn="l"/>
                          <a:r>
                            <a:rPr lang="en-US" sz="1400" dirty="0">
                              <a:effectLst/>
                              <a:latin typeface="Times New Roman" panose="02020603050405020304" pitchFamily="18" charset="0"/>
                            </a:rPr>
                            <a:t>PCNN [</a:t>
                          </a:r>
                          <a:r>
                            <a:rPr lang="en-US" sz="1400" b="1" u="sng" dirty="0">
                              <a:solidFill>
                                <a:srgbClr val="0066CC"/>
                              </a:solidFill>
                              <a:effectLst/>
                              <a:latin typeface="Times New Roman" panose="02020603050405020304" pitchFamily="18" charset="0"/>
                              <a:hlinkClick r:id="rId5"/>
                            </a:rPr>
                            <a:t>36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44.5 ± 0.4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24.1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31.1 ± 2.6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59.1 ± 1.4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43.0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49.8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LSTM+ATT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38.1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39.6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38.8 ± 2.4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64.5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53.3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58.2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9608953"/>
                      </a:ext>
                    </a:extLst>
                  </a:tr>
                  <a:tr h="288000">
                    <a:tc>
                      <a:txBody>
                        <a:bodyPr/>
                        <a:lstStyle/>
                        <a:p>
                          <a:pPr algn="l"/>
                          <a:r>
                            <a:rPr lang="en-US" sz="1400" dirty="0">
                              <a:effectLst/>
                              <a:latin typeface="Times New Roman" panose="02020603050405020304" pitchFamily="18" charset="0"/>
                            </a:rPr>
                            <a:t>PA-LSTM [</a:t>
                          </a:r>
                          <a:r>
                            <a:rPr lang="en-US" sz="1400" b="1" u="sng" dirty="0">
                              <a:solidFill>
                                <a:srgbClr val="0066CC"/>
                              </a:solidFill>
                              <a:effectLst/>
                              <a:latin typeface="Times New Roman" panose="02020603050405020304" pitchFamily="18" charset="0"/>
                              <a:hlinkClick r:id="rId6"/>
                            </a:rPr>
                            <a:t>38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39.8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39.0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64.0 ± 3.6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54.2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58.5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115776"/>
                      </a:ext>
                    </a:extLst>
                  </a:tr>
                  <a:tr h="288000">
                    <a:tc>
                      <a:txBody>
                        <a:bodyPr/>
                        <a:lstStyle/>
                        <a:p>
                          <a:pPr algn="l"/>
                          <a:r>
                            <a:rPr lang="en-US" sz="1400" dirty="0">
                              <a:effectLst/>
                              <a:latin typeface="Times New Roman" panose="02020603050405020304" pitchFamily="18" charset="0"/>
                            </a:rPr>
                            <a:t>Data Programming [</a:t>
                          </a:r>
                          <a:r>
                            <a:rPr lang="en-US" sz="1400" b="1" u="sng" dirty="0">
                              <a:solidFill>
                                <a:srgbClr val="0066CC"/>
                              </a:solidFill>
                              <a:effectLst/>
                              <a:latin typeface="Times New Roman" panose="02020603050405020304" pitchFamily="18" charset="0"/>
                              <a:hlinkClick r:id="rId7"/>
                            </a:rPr>
                            <a:t>25</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m:oMathPara>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40.1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39.7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54.8 ± 1.1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58.1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50864"/>
                      </a:ext>
                    </a:extLst>
                  </a:tr>
                  <a:tr h="288000">
                    <a:tc>
                      <a:txBody>
                        <a:bodyPr/>
                        <a:lstStyle/>
                        <a:p>
                          <a:pPr algn="l"/>
                          <a:r>
                            <a:rPr lang="en-US" sz="1400" dirty="0">
                              <a:effectLst/>
                              <a:latin typeface="Times New Roman" panose="02020603050405020304" pitchFamily="18" charset="0"/>
                            </a:rPr>
                            <a:t>LSTM+ATT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𝑚𝑎𝑡𝑐h𝑒𝑑</m:t>
                                  </m:r>
                                </m:sub>
                              </m:sSub>
                            </m:oMath>
                          </a14:m>
                          <a:r>
                            <a:rPr lang="en-US" sz="1400" b="0" i="0" dirty="0" err="1">
                              <a:effectLst/>
                              <a:latin typeface="Times New Roman" panose="02020603050405020304" pitchFamily="18" charset="0"/>
                            </a:rPr>
                            <a:t>+</a:t>
                          </a:r>
                          <a14:m>
                            <m:oMath xmlns:m="http://schemas.openxmlformats.org/officeDocument/2006/math">
                              <m:r>
                                <a:rPr lang="el-GR" altLang="zh-TW" sz="1400" i="1" smtClean="0">
                                  <a:latin typeface="Cambria Math" panose="02040503050406030204" pitchFamily="18" charset="0"/>
                                  <a:ea typeface="Cambria Math" panose="02040503050406030204" pitchFamily="18" charset="0"/>
                                </a:rPr>
                                <m:t>𝛲</m:t>
                              </m:r>
                            </m:oMath>
                          </a14:m>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sz="1400" dirty="0">
                              <a:effectLst/>
                              <a:latin typeface="Times New Roman" panose="02020603050405020304" pitchFamily="18" charset="0"/>
                            </a:rPr>
                            <a:t>, </a:t>
                          </a:r>
                          <a14:m>
                            <m:oMath xmlns:m="http://schemas.openxmlformats.org/officeDocument/2006/math">
                              <m:r>
                                <a:rPr lang="el-GR" altLang="zh-TW" sz="1400" b="0" i="1" smtClean="0">
                                  <a:latin typeface="Cambria Math" panose="02040503050406030204" pitchFamily="18" charset="0"/>
                                  <a:ea typeface="Cambria Math" panose="02040503050406030204" pitchFamily="18" charset="0"/>
                                </a:rPr>
                                <m:t>𝛲</m:t>
                              </m:r>
                            </m:oMath>
                          </a14:m>
                          <a:endParaRPr lang="en-US" sz="1400" b="0" i="1"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Pseudo-Labeling [</a:t>
                          </a:r>
                          <a:r>
                            <a:rPr lang="en-US" sz="1400" b="1" u="sng" dirty="0">
                              <a:solidFill>
                                <a:srgbClr val="0066CC"/>
                              </a:solidFill>
                              <a:effectLst/>
                              <a:latin typeface="Times New Roman" panose="02020603050405020304" pitchFamily="18" charset="0"/>
                              <a:hlinkClick r:id="rId8"/>
                            </a:rPr>
                            <a:t>16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34.5 ± 4.1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37.4 ± 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35.3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59.4 ± 3.3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57.4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2902548"/>
                      </a:ext>
                    </a:extLst>
                  </a:tr>
                  <a:tr h="288000">
                    <a:tc>
                      <a:txBody>
                        <a:bodyPr/>
                        <a:lstStyle/>
                        <a:p>
                          <a:pPr algn="l"/>
                          <a:r>
                            <a:rPr lang="en-US" sz="1400" dirty="0">
                              <a:effectLst/>
                              <a:latin typeface="Times New Roman" panose="02020603050405020304" pitchFamily="18" charset="0"/>
                            </a:rPr>
                            <a:t>Self-Training [</a:t>
                          </a:r>
                          <a:r>
                            <a:rPr lang="en-US" sz="1400" b="1" u="sng" dirty="0">
                              <a:solidFill>
                                <a:srgbClr val="0066CC"/>
                              </a:solidFill>
                              <a:effectLst/>
                              <a:latin typeface="Times New Roman" panose="02020603050405020304" pitchFamily="18" charset="0"/>
                              <a:hlinkClick r:id="rId9"/>
                            </a:rPr>
                            <a:t>26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altLang="zh-TW" sz="1400" b="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37.8 ± 3.5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41.1 ± 3.1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39.2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57.1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3067222"/>
                      </a:ext>
                    </a:extLst>
                  </a:tr>
                  <a:tr h="288000">
                    <a:tc>
                      <a:txBody>
                        <a:bodyPr/>
                        <a:lstStyle/>
                        <a:p>
                          <a:pPr algn="l"/>
                          <a:r>
                            <a:rPr lang="en-US" sz="1400" dirty="0">
                              <a:effectLst/>
                              <a:latin typeface="Times New Roman" panose="02020603050405020304" pitchFamily="18" charset="0"/>
                            </a:rPr>
                            <a:t>Mean-Teacher [</a:t>
                          </a:r>
                          <a:r>
                            <a:rPr lang="en-US" sz="1400" b="1" u="sng" dirty="0">
                              <a:solidFill>
                                <a:srgbClr val="0066CC"/>
                              </a:solidFill>
                              <a:effectLst/>
                              <a:latin typeface="Times New Roman" panose="02020603050405020304" pitchFamily="18" charset="0"/>
                              <a:hlinkClick r:id="rId10"/>
                            </a:rPr>
                            <a:t>31</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46.0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43.6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62.3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54.5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57.9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1191976"/>
                      </a:ext>
                    </a:extLst>
                  </a:tr>
                  <a:tr h="288000">
                    <a:tc>
                      <a:txBody>
                        <a:bodyPr/>
                        <a:lstStyle/>
                        <a:p>
                          <a:pPr algn="l"/>
                          <a:r>
                            <a:rPr lang="en-US" sz="1400" dirty="0" err="1">
                              <a:effectLst/>
                              <a:latin typeface="Times New Roman" panose="02020603050405020304" pitchFamily="18" charset="0"/>
                            </a:rPr>
                            <a:t>DualRE</a:t>
                          </a:r>
                          <a:r>
                            <a:rPr lang="en-US" sz="1400" dirty="0">
                              <a:effectLst/>
                              <a:latin typeface="Times New Roman" panose="02020603050405020304" pitchFamily="18" charset="0"/>
                            </a:rPr>
                            <a:t> [</a:t>
                          </a:r>
                          <a:r>
                            <a:rPr lang="en-US" sz="1400" b="1" u="sng" dirty="0">
                              <a:solidFill>
                                <a:srgbClr val="0066CC"/>
                              </a:solidFill>
                              <a:effectLst/>
                              <a:latin typeface="Times New Roman" panose="02020603050405020304" pitchFamily="18" charset="0"/>
                              <a:hlinkClick r:id="rId11"/>
                            </a:rPr>
                            <a:t>18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40.2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42.8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41.7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63.7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54.6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pPr algn="l"/>
                          <a:r>
                            <a:rPr lang="en-US" sz="1400" dirty="0">
                              <a:effectLst/>
                              <a:latin typeface="Times New Roman" panose="02020603050405020304" pitchFamily="18" charset="0"/>
                            </a:rPr>
                            <a:t>NERO w/o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b="0" i="1" smtClean="0">
                                      <a:latin typeface="Cambria Math" panose="02040503050406030204" pitchFamily="18" charset="0"/>
                                    </a:rPr>
                                    <m:t>𝑢𝑛</m:t>
                                  </m:r>
                                  <m:r>
                                    <a:rPr lang="en-US" altLang="zh-TW" sz="1400" i="1">
                                      <a:latin typeface="Cambria Math" panose="02040503050406030204" pitchFamily="18" charset="0"/>
                                    </a:rPr>
                                    <m:t>𝑚𝑎𝑡𝑐h𝑒𝑑</m:t>
                                  </m:r>
                                </m:sub>
                              </m:sSub>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algn="l"/>
                          <a:r>
                            <a:rPr lang="en-US" sz="1400" dirty="0">
                              <a:effectLst/>
                              <a:latin typeface="Times New Roman" panose="02020603050405020304" pitchFamily="18" charset="0"/>
                            </a:rPr>
                            <a:t>NERO-SRM</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l"/>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45.2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45.3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54.8 ± 1.6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54.9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8509848"/>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altLang="zh-TW" sz="1400" b="0" dirty="0"/>
                            <a:t>, </a:t>
                          </a:r>
                          <a14:m>
                            <m:oMath xmlns:m="http://schemas.openxmlformats.org/officeDocument/2006/math">
                              <m:sSub>
                                <m:sSubPr>
                                  <m:ctrlPr>
                                    <a:rPr lang="en-US" altLang="zh-TW" sz="1400" b="0" i="1">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𝑢𝑛𝑚𝑎𝑡𝑐h𝑒𝑑</m:t>
                                  </m:r>
                                </m:sub>
                              </m:sSub>
                            </m:oMath>
                          </a14:m>
                          <a:r>
                            <a:rPr lang="en-US" altLang="zh-TW" sz="1400" b="0" dirty="0"/>
                            <a:t>,</a:t>
                          </a:r>
                          <a:r>
                            <a:rPr lang="en-US" altLang="zh-TW" sz="1400" b="0" baseline="0" dirty="0"/>
                            <a:t> </a:t>
                          </a:r>
                          <a14:m>
                            <m:oMath xmlns:m="http://schemas.openxmlformats.org/officeDocument/2006/math">
                              <m:r>
                                <a:rPr lang="el-GR" altLang="zh-TW" sz="1400" b="0" i="1">
                                  <a:latin typeface="Cambria Math" panose="02040503050406030204" pitchFamily="18" charset="0"/>
                                  <a:ea typeface="Cambria Math" panose="02040503050406030204" pitchFamily="18" charset="0"/>
                                </a:rPr>
                                <m:t>𝛲</m:t>
                              </m:r>
                              <m:r>
                                <a:rPr lang="el-GR" altLang="zh-TW" sz="1400" b="0" i="1">
                                  <a:latin typeface="Cambria Math" panose="02040503050406030204" pitchFamily="18" charset="0"/>
                                  <a:ea typeface="Cambria Math" panose="02040503050406030204" pitchFamily="18" charset="0"/>
                                </a:rPr>
                                <m:t> </m:t>
                              </m:r>
                            </m:oMath>
                          </a14:m>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54.0 ± 1.8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48.9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a:effectLst/>
                              <a:latin typeface="Times New Roman" panose="02020603050405020304" pitchFamily="18" charset="0"/>
                            </a:rPr>
                            <a:t>51.3 ± 0.6</a:t>
                          </a:r>
                          <a:endParaRPr lang="zh-TW" altLang="en-US" sz="140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66.0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Choice>
        <mc:Fallback xmlns="">
          <p:graphicFrame>
            <p:nvGraphicFramePr>
              <p:cNvPr id="6" name="內容版面配置區 5">
                <a:extLst>
                  <a:ext uri="{FF2B5EF4-FFF2-40B4-BE49-F238E27FC236}">
                    <a16:creationId xmlns:a16="http://schemas.microsoft.com/office/drawing/2014/main" id="{42903010-6951-479E-9DA1-6D383041E8E7}"/>
                  </a:ext>
                </a:extLst>
              </p:cNvPr>
              <p:cNvGraphicFramePr>
                <a:graphicFrameLocks noGrp="1"/>
              </p:cNvGraphicFramePr>
              <p:nvPr>
                <p:ph sz="quarter" idx="1"/>
                <p:extLst>
                  <p:ext uri="{D42A27DB-BD31-4B8C-83A1-F6EECF244321}">
                    <p14:modId xmlns:p14="http://schemas.microsoft.com/office/powerpoint/2010/main" val="1505603505"/>
                  </p:ext>
                </p:extLst>
              </p:nvPr>
            </p:nvGraphicFramePr>
            <p:xfrm>
              <a:off x="60344" y="1214066"/>
              <a:ext cx="9012175" cy="5142284"/>
            </p:xfrm>
            <a:graphic>
              <a:graphicData uri="http://schemas.openxmlformats.org/drawingml/2006/table">
                <a:tbl>
                  <a:tblPr/>
                  <a:tblGrid>
                    <a:gridCol w="2023235">
                      <a:extLst>
                        <a:ext uri="{9D8B030D-6E8A-4147-A177-3AD203B41FA5}">
                          <a16:colId xmlns:a16="http://schemas.microsoft.com/office/drawing/2014/main" val="1677619522"/>
                        </a:ext>
                      </a:extLst>
                    </a:gridCol>
                    <a:gridCol w="1872000">
                      <a:extLst>
                        <a:ext uri="{9D8B030D-6E8A-4147-A177-3AD203B41FA5}">
                          <a16:colId xmlns:a16="http://schemas.microsoft.com/office/drawing/2014/main" val="2009676376"/>
                        </a:ext>
                      </a:extLst>
                    </a:gridCol>
                    <a:gridCol w="852294">
                      <a:extLst>
                        <a:ext uri="{9D8B030D-6E8A-4147-A177-3AD203B41FA5}">
                          <a16:colId xmlns:a16="http://schemas.microsoft.com/office/drawing/2014/main" val="3860262662"/>
                        </a:ext>
                      </a:extLst>
                    </a:gridCol>
                    <a:gridCol w="852294">
                      <a:extLst>
                        <a:ext uri="{9D8B030D-6E8A-4147-A177-3AD203B41FA5}">
                          <a16:colId xmlns:a16="http://schemas.microsoft.com/office/drawing/2014/main" val="3771604997"/>
                        </a:ext>
                      </a:extLst>
                    </a:gridCol>
                    <a:gridCol w="853882">
                      <a:extLst>
                        <a:ext uri="{9D8B030D-6E8A-4147-A177-3AD203B41FA5}">
                          <a16:colId xmlns:a16="http://schemas.microsoft.com/office/drawing/2014/main" val="3071358989"/>
                        </a:ext>
                      </a:extLst>
                    </a:gridCol>
                    <a:gridCol w="852294">
                      <a:extLst>
                        <a:ext uri="{9D8B030D-6E8A-4147-A177-3AD203B41FA5}">
                          <a16:colId xmlns:a16="http://schemas.microsoft.com/office/drawing/2014/main" val="3082045745"/>
                        </a:ext>
                      </a:extLst>
                    </a:gridCol>
                    <a:gridCol w="852294">
                      <a:extLst>
                        <a:ext uri="{9D8B030D-6E8A-4147-A177-3AD203B41FA5}">
                          <a16:colId xmlns:a16="http://schemas.microsoft.com/office/drawing/2014/main" val="2136237310"/>
                        </a:ext>
                      </a:extLst>
                    </a:gridCol>
                    <a:gridCol w="853882">
                      <a:extLst>
                        <a:ext uri="{9D8B030D-6E8A-4147-A177-3AD203B41FA5}">
                          <a16:colId xmlns:a16="http://schemas.microsoft.com/office/drawing/2014/main" val="49317126"/>
                        </a:ext>
                      </a:extLst>
                    </a:gridCol>
                  </a:tblGrid>
                  <a:tr h="267142">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a:effectLst/>
                            </a:rPr>
                            <a:t>TACRED</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gridSpan="3">
                      <a:txBody>
                        <a:bodyPr/>
                        <a:lstStyle/>
                        <a:p>
                          <a:pPr algn="ctr" fontAlgn="b"/>
                          <a:r>
                            <a:rPr lang="en-US" sz="1400" b="1">
                              <a:effectLst/>
                            </a:rPr>
                            <a:t>SemEval</a:t>
                          </a:r>
                          <a:endParaRPr lang="en-US" sz="140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extLst>
                      <a:ext uri="{0D108BD9-81ED-4DB2-BD59-A6C34878D82A}">
                        <a16:rowId xmlns:a16="http://schemas.microsoft.com/office/drawing/2014/main" val="226598949"/>
                      </a:ext>
                    </a:extLst>
                  </a:tr>
                  <a:tr h="267142">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a:effectLst/>
                              <a:latin typeface="Times New Roman" panose="02020603050405020304" pitchFamily="18" charset="0"/>
                            </a:rPr>
                            <a:t>F</a:t>
                          </a:r>
                          <a:r>
                            <a:rPr lang="en-US" sz="1400" b="1" baseline="-25000">
                              <a:effectLst/>
                              <a:latin typeface="Times New Roman" panose="02020603050405020304" pitchFamily="18" charset="0"/>
                            </a:rPr>
                            <a:t>1</a:t>
                          </a:r>
                          <a:endParaRPr lang="en-US" sz="1400" b="1">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Precision</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a:effectLst/>
                              <a:latin typeface="Times New Roman" panose="02020603050405020304" pitchFamily="18" charset="0"/>
                            </a:rPr>
                            <a:t>Recall</a:t>
                          </a: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72984"/>
                      </a:ext>
                    </a:extLst>
                  </a:tr>
                  <a:tr h="288000">
                    <a:tc>
                      <a:txBody>
                        <a:bodyPr/>
                        <a:lstStyle/>
                        <a:p>
                          <a:pPr algn="l"/>
                          <a:r>
                            <a:rPr lang="en-US" sz="1400" dirty="0">
                              <a:effectLst/>
                              <a:latin typeface="Times New Roman" panose="02020603050405020304" pitchFamily="18" charset="0"/>
                            </a:rPr>
                            <a:t>Rules</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85.0</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20.1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81.2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28.5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195694402"/>
                      </a:ext>
                    </a:extLst>
                  </a:tr>
                  <a:tr h="288000">
                    <a:tc>
                      <a:txBody>
                        <a:bodyPr/>
                        <a:lstStyle/>
                        <a:p>
                          <a:pPr algn="l"/>
                          <a:r>
                            <a:rPr lang="en-US" sz="1400" dirty="0">
                              <a:effectLst/>
                              <a:latin typeface="Times New Roman" panose="02020603050405020304" pitchFamily="18" charset="0"/>
                            </a:rPr>
                            <a:t>BREDS [</a:t>
                          </a:r>
                          <a:r>
                            <a:rPr lang="en-US" sz="1400" b="1" u="sng" dirty="0">
                              <a:solidFill>
                                <a:srgbClr val="0066CC"/>
                              </a:solidFill>
                              <a:effectLst/>
                              <a:latin typeface="Times New Roman" panose="02020603050405020304" pitchFamily="18" charset="0"/>
                              <a:hlinkClick r:id="rId12"/>
                            </a:rPr>
                            <a:t>4</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297872" r="-273377" b="-1434043"/>
                          </a:stretch>
                        </a:blipFill>
                      </a:tcPr>
                    </a:tc>
                    <a:tc>
                      <a:txBody>
                        <a:bodyPr/>
                        <a:lstStyle/>
                        <a:p>
                          <a:pPr algn="ctr"/>
                          <a:r>
                            <a:rPr lang="en-US" altLang="zh-TW" sz="1400" dirty="0">
                              <a:effectLst/>
                              <a:latin typeface="Times New Roman" panose="02020603050405020304" pitchFamily="18" charset="0"/>
                            </a:rPr>
                            <a:t>53.8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20.3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29.5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26133158"/>
                      </a:ext>
                    </a:extLst>
                  </a:tr>
                  <a:tr h="288000">
                    <a:tc>
                      <a:txBody>
                        <a:bodyPr/>
                        <a:lstStyle/>
                        <a:p>
                          <a:pPr algn="l"/>
                          <a:r>
                            <a:rPr lang="en-US" sz="1400" dirty="0">
                              <a:effectLst/>
                              <a:latin typeface="Times New Roman" panose="02020603050405020304" pitchFamily="18" charset="0"/>
                            </a:rPr>
                            <a:t>CBOW-</a:t>
                          </a:r>
                          <a:r>
                            <a:rPr lang="en-US" sz="1400" dirty="0" err="1">
                              <a:effectLst/>
                              <a:latin typeface="Times New Roman" panose="02020603050405020304" pitchFamily="18" charset="0"/>
                            </a:rPr>
                            <a:t>GloVe</a:t>
                          </a:r>
                          <a:endParaRPr 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07792" t="-397872" r="-273377" b="-1334043"/>
                          </a:stretch>
                        </a:blipFill>
                      </a:tcPr>
                    </a:tc>
                    <a:tc>
                      <a:txBody>
                        <a:bodyPr/>
                        <a:lstStyle/>
                        <a:p>
                          <a:pPr algn="ctr"/>
                          <a:r>
                            <a:rPr lang="en-US" altLang="zh-TW" sz="1400">
                              <a:effectLst/>
                              <a:latin typeface="Times New Roman" panose="02020603050405020304" pitchFamily="18" charset="0"/>
                            </a:rPr>
                            <a:t>27.9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34.6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44.0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48.0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6701969"/>
                      </a:ext>
                    </a:extLst>
                  </a:tr>
                  <a:tr h="288000">
                    <a:tc>
                      <a:txBody>
                        <a:bodyPr/>
                        <a:lstStyle/>
                        <a:p>
                          <a:pPr algn="l"/>
                          <a:r>
                            <a:rPr lang="en-US" sz="1400" dirty="0">
                              <a:effectLst/>
                              <a:latin typeface="Times New Roman" panose="02020603050405020304" pitchFamily="18" charset="0"/>
                            </a:rPr>
                            <a:t>NRE [</a:t>
                          </a:r>
                          <a:r>
                            <a:rPr lang="en-US" sz="1400" b="1" u="sng" dirty="0">
                              <a:solidFill>
                                <a:srgbClr val="0066CC"/>
                              </a:solidFill>
                              <a:effectLst/>
                              <a:latin typeface="Times New Roman" panose="02020603050405020304" pitchFamily="18" charset="0"/>
                              <a:hlinkClick r:id="rId14"/>
                            </a:rPr>
                            <a:t>17</a:t>
                          </a:r>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487500" r="-273377" b="-1206250"/>
                          </a:stretch>
                        </a:blipFill>
                      </a:tcPr>
                    </a:tc>
                    <a:tc>
                      <a:txBody>
                        <a:bodyPr/>
                        <a:lstStyle/>
                        <a:p>
                          <a:pPr algn="ctr"/>
                          <a:r>
                            <a:rPr lang="en-US" altLang="zh-TW" sz="1400">
                              <a:effectLst/>
                              <a:latin typeface="Times New Roman" panose="02020603050405020304" pitchFamily="18" charset="0"/>
                            </a:rPr>
                            <a:t>65.2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27.2</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78.6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18.5</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30.0</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225394792"/>
                      </a:ext>
                    </a:extLst>
                  </a:tr>
                  <a:tr h="288000">
                    <a:tc>
                      <a:txBody>
                        <a:bodyPr/>
                        <a:lstStyle/>
                        <a:p>
                          <a:pPr algn="l"/>
                          <a:r>
                            <a:rPr lang="en-US" sz="1400" dirty="0">
                              <a:effectLst/>
                              <a:latin typeface="Times New Roman" panose="02020603050405020304" pitchFamily="18" charset="0"/>
                            </a:rPr>
                            <a:t>PCNN [</a:t>
                          </a:r>
                          <a:r>
                            <a:rPr lang="en-US" sz="1400" b="1" u="sng" dirty="0">
                              <a:solidFill>
                                <a:srgbClr val="0066CC"/>
                              </a:solidFill>
                              <a:effectLst/>
                              <a:latin typeface="Times New Roman" panose="02020603050405020304" pitchFamily="18" charset="0"/>
                              <a:hlinkClick r:id="rId15"/>
                            </a:rPr>
                            <a:t>36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600000" r="-273377" b="-1131915"/>
                          </a:stretch>
                        </a:blipFill>
                      </a:tcPr>
                    </a:tc>
                    <a:tc>
                      <a:txBody>
                        <a:bodyPr/>
                        <a:lstStyle/>
                        <a:p>
                          <a:pPr algn="ctr"/>
                          <a:r>
                            <a:rPr lang="en-US" altLang="zh-TW" sz="1400" dirty="0">
                              <a:effectLst/>
                              <a:latin typeface="Times New Roman" panose="02020603050405020304" pitchFamily="18" charset="0"/>
                            </a:rPr>
                            <a:t>44.5 ± 0.4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24.1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31.1 ± 2.6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59.1 ± 1.4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43.0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49.8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708078297"/>
                      </a:ext>
                    </a:extLst>
                  </a:tr>
                  <a:tr h="288000">
                    <a:tc>
                      <a:txBody>
                        <a:bodyPr/>
                        <a:lstStyle/>
                        <a:p>
                          <a:pPr algn="l"/>
                          <a:r>
                            <a:rPr lang="en-US" sz="1400" dirty="0">
                              <a:effectLst/>
                              <a:latin typeface="Times New Roman" panose="02020603050405020304" pitchFamily="18" charset="0"/>
                            </a:rPr>
                            <a:t>LSTM+ATT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700000" r="-273377" b="-1031915"/>
                          </a:stretch>
                        </a:blipFill>
                      </a:tcPr>
                    </a:tc>
                    <a:tc>
                      <a:txBody>
                        <a:bodyPr/>
                        <a:lstStyle/>
                        <a:p>
                          <a:pPr algn="ctr"/>
                          <a:r>
                            <a:rPr lang="en-US" altLang="zh-TW" sz="1400">
                              <a:effectLst/>
                              <a:latin typeface="Times New Roman" panose="02020603050405020304" pitchFamily="18" charset="0"/>
                            </a:rPr>
                            <a:t>38.1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39.6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38.8 ± 2.4</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64.5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53.3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58.2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59608953"/>
                      </a:ext>
                    </a:extLst>
                  </a:tr>
                  <a:tr h="288000">
                    <a:tc>
                      <a:txBody>
                        <a:bodyPr/>
                        <a:lstStyle/>
                        <a:p>
                          <a:pPr algn="l"/>
                          <a:r>
                            <a:rPr lang="en-US" sz="1400" dirty="0">
                              <a:effectLst/>
                              <a:latin typeface="Times New Roman" panose="02020603050405020304" pitchFamily="18" charset="0"/>
                            </a:rPr>
                            <a:t>PA-LSTM [</a:t>
                          </a:r>
                          <a:r>
                            <a:rPr lang="en-US" sz="1400" b="1" u="sng" dirty="0">
                              <a:solidFill>
                                <a:srgbClr val="0066CC"/>
                              </a:solidFill>
                              <a:effectLst/>
                              <a:latin typeface="Times New Roman" panose="02020603050405020304" pitchFamily="18" charset="0"/>
                              <a:hlinkClick r:id="rId16"/>
                            </a:rPr>
                            <a:t>38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783333" r="-273377" b="-910417"/>
                          </a:stretch>
                        </a:blipFill>
                      </a:tcPr>
                    </a:tc>
                    <a:tc>
                      <a:txBody>
                        <a:bodyPr/>
                        <a:lstStyle/>
                        <a:p>
                          <a:pPr algn="ctr"/>
                          <a:r>
                            <a:rPr lang="en-US" altLang="zh-TW" sz="1400">
                              <a:effectLst/>
                              <a:latin typeface="Times New Roman" panose="02020603050405020304" pitchFamily="18" charset="0"/>
                            </a:rPr>
                            <a:t>39.8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40.2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39.0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64.0 ± 3.6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54.2 ± 2.5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58.5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842115776"/>
                      </a:ext>
                    </a:extLst>
                  </a:tr>
                  <a:tr h="288000">
                    <a:tc>
                      <a:txBody>
                        <a:bodyPr/>
                        <a:lstStyle/>
                        <a:p>
                          <a:pPr algn="l"/>
                          <a:r>
                            <a:rPr lang="en-US" sz="1400" dirty="0">
                              <a:effectLst/>
                              <a:latin typeface="Times New Roman" panose="02020603050405020304" pitchFamily="18" charset="0"/>
                            </a:rPr>
                            <a:t>Data Programming [</a:t>
                          </a:r>
                          <a:r>
                            <a:rPr lang="en-US" sz="1400" b="1" u="sng" dirty="0">
                              <a:solidFill>
                                <a:srgbClr val="0066CC"/>
                              </a:solidFill>
                              <a:effectLst/>
                              <a:latin typeface="Times New Roman" panose="02020603050405020304" pitchFamily="18" charset="0"/>
                              <a:hlinkClick r:id="rId17"/>
                            </a:rPr>
                            <a:t>25</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07792" t="-902128" r="-273377" b="-829787"/>
                          </a:stretch>
                        </a:blipFill>
                      </a:tcPr>
                    </a:tc>
                    <a:tc>
                      <a:txBody>
                        <a:bodyPr/>
                        <a:lstStyle/>
                        <a:p>
                          <a:pPr algn="ctr"/>
                          <a:r>
                            <a:rPr lang="en-US" altLang="zh-TW" sz="1400" dirty="0">
                              <a:effectLst/>
                              <a:latin typeface="Times New Roman" panose="02020603050405020304" pitchFamily="18" charset="0"/>
                            </a:rPr>
                            <a:t>39.2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40.1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39.7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54.8 ± 1.1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58.1 ± 0.7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0750864"/>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t="-1002128" r="-346386" b="-729787"/>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002128" r="-273377" b="-729787"/>
                          </a:stretch>
                        </a:blipFill>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63.4 ± 2.1</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55.0 ± 0.3</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58.8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435456505"/>
                      </a:ext>
                    </a:extLst>
                  </a:tr>
                  <a:tr h="288000">
                    <a:tc>
                      <a:txBody>
                        <a:bodyPr/>
                        <a:lstStyle/>
                        <a:p>
                          <a:pPr algn="l"/>
                          <a:r>
                            <a:rPr lang="en-US" sz="1400" dirty="0">
                              <a:effectLst/>
                              <a:latin typeface="Times New Roman" panose="02020603050405020304" pitchFamily="18" charset="0"/>
                            </a:rPr>
                            <a:t>Pseudo-Labeling [</a:t>
                          </a:r>
                          <a:r>
                            <a:rPr lang="en-US" sz="1400" b="1" u="sng" dirty="0">
                              <a:solidFill>
                                <a:srgbClr val="0066CC"/>
                              </a:solidFill>
                              <a:effectLst/>
                              <a:latin typeface="Times New Roman" panose="02020603050405020304" pitchFamily="18" charset="0"/>
                              <a:hlinkClick r:id="rId18"/>
                            </a:rPr>
                            <a:t>16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102128" r="-273377" b="-629787"/>
                          </a:stretch>
                        </a:blipFill>
                      </a:tcPr>
                    </a:tc>
                    <a:tc>
                      <a:txBody>
                        <a:bodyPr/>
                        <a:lstStyle/>
                        <a:p>
                          <a:pPr algn="ctr"/>
                          <a:r>
                            <a:rPr lang="en-US" altLang="zh-TW" sz="1400">
                              <a:effectLst/>
                              <a:latin typeface="Times New Roman" panose="02020603050405020304" pitchFamily="18" charset="0"/>
                            </a:rPr>
                            <a:t>34.5 ± 4.1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37.4 ± 5.1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35.3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59.4 ± 3.3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57.4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302902548"/>
                      </a:ext>
                    </a:extLst>
                  </a:tr>
                  <a:tr h="288000">
                    <a:tc>
                      <a:txBody>
                        <a:bodyPr/>
                        <a:lstStyle/>
                        <a:p>
                          <a:pPr algn="l"/>
                          <a:r>
                            <a:rPr lang="en-US" sz="1400" dirty="0">
                              <a:effectLst/>
                              <a:latin typeface="Times New Roman" panose="02020603050405020304" pitchFamily="18" charset="0"/>
                            </a:rPr>
                            <a:t>Self-Training [</a:t>
                          </a:r>
                          <a:r>
                            <a:rPr lang="en-US" sz="1400" b="1" u="sng" dirty="0">
                              <a:solidFill>
                                <a:srgbClr val="0066CC"/>
                              </a:solidFill>
                              <a:effectLst/>
                              <a:latin typeface="Times New Roman" panose="02020603050405020304" pitchFamily="18" charset="0"/>
                              <a:hlinkClick r:id="rId19"/>
                            </a:rPr>
                            <a:t>26</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177083" r="-273377" b="-516667"/>
                          </a:stretch>
                        </a:blipFill>
                      </a:tcPr>
                    </a:tc>
                    <a:tc>
                      <a:txBody>
                        <a:bodyPr/>
                        <a:lstStyle/>
                        <a:p>
                          <a:pPr algn="ctr"/>
                          <a:r>
                            <a:rPr lang="en-US" altLang="zh-TW" sz="1400">
                              <a:effectLst/>
                              <a:latin typeface="Times New Roman" panose="02020603050405020304" pitchFamily="18" charset="0"/>
                            </a:rPr>
                            <a:t>37.8 ± 3.5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41.1 ± 3.1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39.2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62.3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53.0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57.1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2263067222"/>
                      </a:ext>
                    </a:extLst>
                  </a:tr>
                  <a:tr h="288000">
                    <a:tc>
                      <a:txBody>
                        <a:bodyPr/>
                        <a:lstStyle/>
                        <a:p>
                          <a:pPr algn="l"/>
                          <a:r>
                            <a:rPr lang="en-US" sz="1400" dirty="0">
                              <a:effectLst/>
                              <a:latin typeface="Times New Roman" panose="02020603050405020304" pitchFamily="18" charset="0"/>
                            </a:rPr>
                            <a:t>Mean-Teacher [</a:t>
                          </a:r>
                          <a:r>
                            <a:rPr lang="en-US" sz="1400" b="1" u="sng" dirty="0">
                              <a:solidFill>
                                <a:srgbClr val="0066CC"/>
                              </a:solidFill>
                              <a:effectLst/>
                              <a:latin typeface="Times New Roman" panose="02020603050405020304" pitchFamily="18" charset="0"/>
                              <a:hlinkClick r:id="rId20"/>
                            </a:rPr>
                            <a:t>31</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304255" r="-273377" b="-427660"/>
                          </a:stretch>
                        </a:blipFill>
                      </a:tcPr>
                    </a:tc>
                    <a:tc>
                      <a:txBody>
                        <a:bodyPr/>
                        <a:lstStyle/>
                        <a:p>
                          <a:pPr algn="ctr"/>
                          <a:r>
                            <a:rPr lang="en-US" altLang="zh-TW" sz="1400">
                              <a:effectLst/>
                              <a:latin typeface="Times New Roman" panose="02020603050405020304" pitchFamily="18" charset="0"/>
                            </a:rPr>
                            <a:t>46.0 ± 2.7</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43.6 ± 1.3</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62.3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54.5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57.9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3451191976"/>
                      </a:ext>
                    </a:extLst>
                  </a:tr>
                  <a:tr h="288000">
                    <a:tc>
                      <a:txBody>
                        <a:bodyPr/>
                        <a:lstStyle/>
                        <a:p>
                          <a:pPr algn="l"/>
                          <a:r>
                            <a:rPr lang="en-US" sz="1400" dirty="0" err="1">
                              <a:effectLst/>
                              <a:latin typeface="Times New Roman" panose="02020603050405020304" pitchFamily="18" charset="0"/>
                            </a:rPr>
                            <a:t>DualRE</a:t>
                          </a:r>
                          <a:r>
                            <a:rPr lang="en-US" sz="1400" dirty="0">
                              <a:effectLst/>
                              <a:latin typeface="Times New Roman" panose="02020603050405020304" pitchFamily="18" charset="0"/>
                            </a:rPr>
                            <a:t> [</a:t>
                          </a:r>
                          <a:r>
                            <a:rPr lang="en-US" sz="1400" b="1" u="sng" dirty="0">
                              <a:solidFill>
                                <a:srgbClr val="0066CC"/>
                              </a:solidFill>
                              <a:effectLst/>
                              <a:latin typeface="Times New Roman" panose="02020603050405020304" pitchFamily="18" charset="0"/>
                              <a:hlinkClick r:id="rId21"/>
                            </a:rPr>
                            <a:t>18</a:t>
                          </a:r>
                          <a:r>
                            <a:rPr lang="en-US" sz="1400" dirty="0">
                              <a:effectLst/>
                              <a:latin typeface="Times New Roman" panose="02020603050405020304" pitchFamily="18" charset="0"/>
                            </a:rPr>
                            <a:t>]</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3"/>
                          <a:stretch>
                            <a:fillRect l="-107792" t="-1404255" r="-273377" b="-327660"/>
                          </a:stretch>
                        </a:blipFill>
                      </a:tcPr>
                    </a:tc>
                    <a:tc>
                      <a:txBody>
                        <a:bodyPr/>
                        <a:lstStyle/>
                        <a:p>
                          <a:pPr algn="ctr"/>
                          <a:r>
                            <a:rPr lang="en-US" altLang="zh-TW" sz="1400">
                              <a:effectLst/>
                              <a:latin typeface="Times New Roman" panose="02020603050405020304" pitchFamily="18" charset="0"/>
                            </a:rPr>
                            <a:t>40.2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42.8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41.7 ± 0.5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63.7 ± 2.8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54.6 ± 2.1</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0412228"/>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t="-1504255" r="-346386" b="-227660"/>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504255" r="-273377" b="-227660"/>
                          </a:stretch>
                        </a:blipFill>
                      </a:tcPr>
                    </a:tc>
                    <a:tc>
                      <a:txBody>
                        <a:bodyPr/>
                        <a:lstStyle/>
                        <a:p>
                          <a:pPr algn="ctr"/>
                          <a:r>
                            <a:rPr lang="en-US" altLang="zh-TW" sz="1400" dirty="0">
                              <a:effectLst/>
                              <a:latin typeface="Times New Roman" panose="02020603050405020304" pitchFamily="18" charset="0"/>
                            </a:rPr>
                            <a:t>41.9 ± 1.8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44.3 ± 3.8</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42.9 ± 1.4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61.4 ± 2.4</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56.2 ± 1.9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58.6 ± 0.6</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229961053"/>
                      </a:ext>
                    </a:extLst>
                  </a:tr>
                  <a:tr h="288000">
                    <a:tc>
                      <a:txBody>
                        <a:bodyPr/>
                        <a:lstStyle/>
                        <a:p>
                          <a:pPr algn="l"/>
                          <a:r>
                            <a:rPr lang="en-US" sz="1400" dirty="0">
                              <a:effectLst/>
                              <a:latin typeface="Times New Roman" panose="02020603050405020304" pitchFamily="18" charset="0"/>
                            </a:rPr>
                            <a:t>NERO-SRM</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13"/>
                          <a:stretch>
                            <a:fillRect l="-107792" t="-1570833" r="-273377" b="-122917"/>
                          </a:stretch>
                        </a:blipFill>
                      </a:tcPr>
                    </a:tc>
                    <a:tc>
                      <a:txBody>
                        <a:bodyPr/>
                        <a:lstStyle/>
                        <a:p>
                          <a:pPr algn="ctr"/>
                          <a:r>
                            <a:rPr lang="en-US" altLang="zh-TW" sz="1400">
                              <a:effectLst/>
                              <a:latin typeface="Times New Roman" panose="02020603050405020304" pitchFamily="18" charset="0"/>
                            </a:rPr>
                            <a:t>45.6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45.2 ± 1.2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45.3 ± 1.0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54.8 ± 1.6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55.2 ± 2.0</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54.9 ± 0.6</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4198509848"/>
                      </a:ext>
                    </a:extLst>
                  </a:tr>
                  <a:tr h="288000">
                    <a:tc>
                      <a:txBody>
                        <a:bodyPr/>
                        <a:lstStyle/>
                        <a:p>
                          <a:pPr algn="l"/>
                          <a:r>
                            <a:rPr lang="en-US" sz="1400" dirty="0">
                              <a:effectLst/>
                              <a:latin typeface="Times New Roman" panose="02020603050405020304" pitchFamily="18" charset="0"/>
                            </a:rPr>
                            <a:t>NERO</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endParaRPr lang="zh-TW"/>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blipFill>
                          <a:blip r:embed="rId13"/>
                          <a:stretch>
                            <a:fillRect l="-107792" t="-1706383" r="-273377" b="-25532"/>
                          </a:stretch>
                        </a:blipFill>
                      </a:tcPr>
                    </a:tc>
                    <a:tc>
                      <a:txBody>
                        <a:bodyPr/>
                        <a:lstStyle/>
                        <a:p>
                          <a:pPr algn="ctr"/>
                          <a:r>
                            <a:rPr lang="en-US" altLang="zh-TW" sz="1400">
                              <a:effectLst/>
                              <a:latin typeface="Times New Roman" panose="02020603050405020304" pitchFamily="18" charset="0"/>
                            </a:rPr>
                            <a:t>54.0 ± 1.8</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48.9 ± 2.2</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a:effectLst/>
                              <a:latin typeface="Times New Roman" panose="02020603050405020304" pitchFamily="18" charset="0"/>
                            </a:rPr>
                            <a:t>51.3 ± 0.6</a:t>
                          </a:r>
                          <a:endParaRPr lang="zh-TW" altLang="en-US" sz="140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a:effectLst/>
                              <a:latin typeface="Times New Roman" panose="02020603050405020304" pitchFamily="18" charset="0"/>
                            </a:rPr>
                            <a:t>66.0 ± 1.5</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55.8 ± 0.9</a:t>
                          </a: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tc>
                      <a:txBody>
                        <a:bodyPr/>
                        <a:lstStyle/>
                        <a:p>
                          <a:pPr algn="ctr"/>
                          <a:r>
                            <a:rPr lang="en-US" altLang="zh-TW" sz="1400" b="1" dirty="0">
                              <a:effectLst/>
                              <a:latin typeface="Times New Roman" panose="02020603050405020304" pitchFamily="18" charset="0"/>
                            </a:rPr>
                            <a:t>60.5 ± 0.7</a:t>
                          </a:r>
                          <a:endParaRPr lang="zh-TW" altLang="en-US" sz="1400" dirty="0">
                            <a:effectLst/>
                            <a:latin typeface="Times New Roman" panose="02020603050405020304" pitchFamily="18" charset="0"/>
                          </a:endParaRPr>
                        </a:p>
                      </a:txBody>
                      <a:tcPr marL="26891" marR="26891" marT="26891" marB="26891"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5539055"/>
                      </a:ext>
                    </a:extLst>
                  </a:tr>
                </a:tbl>
              </a:graphicData>
            </a:graphic>
          </p:graphicFrame>
        </mc:Fallback>
      </mc:AlternateContent>
      <p:sp>
        <p:nvSpPr>
          <p:cNvPr id="4" name="文字方塊 3">
            <a:extLst>
              <a:ext uri="{FF2B5EF4-FFF2-40B4-BE49-F238E27FC236}">
                <a16:creationId xmlns:a16="http://schemas.microsoft.com/office/drawing/2014/main" id="{7D55B3CC-E69F-4BED-BE56-3674E258A5EB}"/>
              </a:ext>
            </a:extLst>
          </p:cNvPr>
          <p:cNvSpPr txBox="1"/>
          <p:nvPr/>
        </p:nvSpPr>
        <p:spPr>
          <a:xfrm>
            <a:off x="928504" y="6353582"/>
            <a:ext cx="8004627" cy="307777"/>
          </a:xfrm>
          <a:prstGeom prst="rect">
            <a:avLst/>
          </a:prstGeom>
          <a:noFill/>
        </p:spPr>
        <p:txBody>
          <a:bodyPr wrap="none" rtlCol="0">
            <a:spAutoFit/>
          </a:bodyPr>
          <a:lstStyle/>
          <a:p>
            <a:r>
              <a:rPr lang="en-US" altLang="zh-TW" sz="1400" b="1" dirty="0"/>
              <a:t>Table 2: Performance comparison (in %) of relation extraction on the TACRED and </a:t>
            </a:r>
            <a:r>
              <a:rPr lang="en-US" altLang="zh-TW" sz="1400" b="1" dirty="0" err="1"/>
              <a:t>SemEval</a:t>
            </a:r>
            <a:r>
              <a:rPr lang="en-US" altLang="zh-TW" sz="1400" b="1" dirty="0"/>
              <a:t> datasets</a:t>
            </a:r>
            <a:endParaRPr lang="zh-TW" altLang="en-US" sz="1400" b="1" dirty="0"/>
          </a:p>
        </p:txBody>
      </p:sp>
    </p:spTree>
    <p:extLst>
      <p:ext uri="{BB962C8B-B14F-4D97-AF65-F5344CB8AC3E}">
        <p14:creationId xmlns:p14="http://schemas.microsoft.com/office/powerpoint/2010/main" val="1878565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矩形 84">
            <a:extLst>
              <a:ext uri="{FF2B5EF4-FFF2-40B4-BE49-F238E27FC236}">
                <a16:creationId xmlns:a16="http://schemas.microsoft.com/office/drawing/2014/main" id="{35BD0B50-3B98-4767-96F1-FB246E89CF51}"/>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AE0686AE-3ABD-4402-B27F-A7DFA1F9420A}"/>
              </a:ext>
            </a:extLst>
          </p:cNvPr>
          <p:cNvSpPr>
            <a:spLocks noGrp="1"/>
          </p:cNvSpPr>
          <p:nvPr>
            <p:ph type="title"/>
          </p:nvPr>
        </p:nvSpPr>
        <p:spPr/>
        <p:txBody>
          <a:bodyPr/>
          <a:lstStyle/>
          <a:p>
            <a:r>
              <a:rPr lang="en-US" altLang="zh-TW" dirty="0"/>
              <a:t>Concept: </a:t>
            </a:r>
            <a:r>
              <a:rPr lang="en-US" altLang="zh-CN" dirty="0"/>
              <a:t>Relation Extraction</a:t>
            </a:r>
            <a:endParaRPr lang="zh-TW" altLang="en-US" dirty="0"/>
          </a:p>
        </p:txBody>
      </p:sp>
      <p:sp>
        <p:nvSpPr>
          <p:cNvPr id="3" name="投影片編號版面配置區 2">
            <a:extLst>
              <a:ext uri="{FF2B5EF4-FFF2-40B4-BE49-F238E27FC236}">
                <a16:creationId xmlns:a16="http://schemas.microsoft.com/office/drawing/2014/main" id="{4E00DAA0-07B3-4F97-A7C2-E7718F4B1E0E}"/>
              </a:ext>
            </a:extLst>
          </p:cNvPr>
          <p:cNvSpPr>
            <a:spLocks noGrp="1"/>
          </p:cNvSpPr>
          <p:nvPr>
            <p:ph type="sldNum" sz="quarter" idx="12"/>
          </p:nvPr>
        </p:nvSpPr>
        <p:spPr/>
        <p:txBody>
          <a:bodyPr/>
          <a:lstStyle/>
          <a:p>
            <a:fld id="{73DA0BB7-265A-403C-9275-D587AB510EDC}" type="slidenum">
              <a:rPr lang="zh-TW" altLang="en-US" smtClean="0"/>
              <a:pPr/>
              <a:t>3</a:t>
            </a:fld>
            <a:endParaRPr lang="zh-TW" altLang="en-US"/>
          </a:p>
        </p:txBody>
      </p:sp>
      <p:sp>
        <p:nvSpPr>
          <p:cNvPr id="4" name="內容版面配置區 3">
            <a:extLst>
              <a:ext uri="{FF2B5EF4-FFF2-40B4-BE49-F238E27FC236}">
                <a16:creationId xmlns:a16="http://schemas.microsoft.com/office/drawing/2014/main" id="{45217ACB-4E1F-43F2-BB58-6C1E2A095013}"/>
              </a:ext>
            </a:extLst>
          </p:cNvPr>
          <p:cNvSpPr>
            <a:spLocks noGrp="1"/>
          </p:cNvSpPr>
          <p:nvPr>
            <p:ph sz="quarter" idx="1"/>
          </p:nvPr>
        </p:nvSpPr>
        <p:spPr>
          <a:xfrm>
            <a:off x="457200" y="1219200"/>
            <a:ext cx="6209228" cy="4937760"/>
          </a:xfrm>
        </p:spPr>
        <p:txBody>
          <a:bodyPr>
            <a:normAutofit/>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Concept</a:t>
            </a:r>
          </a:p>
          <a:p>
            <a:pPr marL="720000" lvl="1" indent="-180000">
              <a:buFont typeface="Arial" panose="020B0604020202020204" pitchFamily="34" charset="0"/>
              <a:buChar char="•"/>
            </a:pPr>
            <a:r>
              <a:rPr lang="en-US" altLang="zh-TW" sz="2200" dirty="0">
                <a:solidFill>
                  <a:schemeClr val="tx1"/>
                </a:solidFill>
              </a:rPr>
              <a:t>Relation extraction(RE): The task of extracting semantic relationships from a text. </a:t>
            </a:r>
          </a:p>
          <a:p>
            <a:pPr marL="1368000" lvl="2" indent="-432000">
              <a:buFont typeface="+mj-lt"/>
              <a:buAutoNum type="arabicPeriod"/>
            </a:pPr>
            <a:r>
              <a:rPr lang="en-US" altLang="zh-TW" sz="1600" dirty="0">
                <a:solidFill>
                  <a:srgbClr val="00B050"/>
                </a:solidFill>
                <a:latin typeface="Times New Roman" panose="02020603050405020304" pitchFamily="18" charset="0"/>
              </a:rPr>
              <a:t>Microsoft</a:t>
            </a:r>
            <a:r>
              <a:rPr lang="en-US" altLang="zh-TW" sz="1600" dirty="0">
                <a:solidFill>
                  <a:srgbClr val="FF0000"/>
                </a:solidFill>
                <a:latin typeface="Times New Roman" panose="02020603050405020304" pitchFamily="18" charset="0"/>
              </a:rPr>
              <a:t> </a:t>
            </a:r>
            <a:r>
              <a:rPr lang="en-US" altLang="zh-TW" sz="1600" dirty="0">
                <a:latin typeface="Times New Roman" panose="02020603050405020304" pitchFamily="18" charset="0"/>
              </a:rPr>
              <a:t>was founded by</a:t>
            </a:r>
            <a:r>
              <a:rPr lang="en-US" altLang="zh-TW" sz="1600" dirty="0">
                <a:solidFill>
                  <a:srgbClr val="FF0000"/>
                </a:solidFill>
                <a:latin typeface="Times New Roman" panose="02020603050405020304" pitchFamily="18" charset="0"/>
              </a:rPr>
              <a:t> </a:t>
            </a:r>
            <a:r>
              <a:rPr lang="en-US" altLang="zh-TW" sz="1600" dirty="0">
                <a:solidFill>
                  <a:srgbClr val="FFC000"/>
                </a:solidFill>
                <a:latin typeface="Times New Roman" panose="02020603050405020304" pitchFamily="18" charset="0"/>
              </a:rPr>
              <a:t>Bill Gates</a:t>
            </a:r>
            <a:r>
              <a:rPr lang="en-US" altLang="zh-TW" sz="1600" dirty="0">
                <a:solidFill>
                  <a:srgbClr val="FF0000"/>
                </a:solidFill>
                <a:latin typeface="Times New Roman" panose="02020603050405020304" pitchFamily="18" charset="0"/>
              </a:rPr>
              <a:t>.</a:t>
            </a:r>
          </a:p>
          <a:p>
            <a:pPr marL="1368000" lvl="2" indent="0">
              <a:buNone/>
            </a:pPr>
            <a:r>
              <a:rPr lang="en-US" altLang="zh-TW" sz="1600" dirty="0">
                <a:latin typeface="Times New Roman" panose="02020603050405020304" pitchFamily="18" charset="0"/>
              </a:rPr>
              <a:t>Relation:</a:t>
            </a:r>
            <a:r>
              <a:rPr lang="en-US" altLang="zh-TW" sz="1600" dirty="0">
                <a:solidFill>
                  <a:srgbClr val="FF0000"/>
                </a:solidFill>
                <a:latin typeface="Times New Roman" panose="02020603050405020304" pitchFamily="18" charset="0"/>
              </a:rPr>
              <a:t> </a:t>
            </a:r>
            <a:r>
              <a:rPr lang="en-US" altLang="zh-TW" sz="1600" b="1" dirty="0">
                <a:solidFill>
                  <a:srgbClr val="FF0000"/>
                </a:solidFill>
                <a:latin typeface="Times New Roman" panose="02020603050405020304" pitchFamily="18" charset="0"/>
              </a:rPr>
              <a:t>ORG: </a:t>
            </a:r>
            <a:r>
              <a:rPr lang="en-US" altLang="zh-TW" sz="1600" b="1" dirty="0" err="1">
                <a:solidFill>
                  <a:srgbClr val="FF0000"/>
                </a:solidFill>
                <a:latin typeface="Times New Roman" panose="02020603050405020304" pitchFamily="18" charset="0"/>
              </a:rPr>
              <a:t>founded_by</a:t>
            </a:r>
            <a:endParaRPr lang="en-US" altLang="zh-TW" sz="1600" dirty="0">
              <a:solidFill>
                <a:srgbClr val="FF0000"/>
              </a:solidFill>
            </a:endParaRPr>
          </a:p>
          <a:p>
            <a:pPr marL="1368000" lvl="2" indent="-432000">
              <a:buFont typeface="+mj-lt"/>
              <a:buAutoNum type="arabicPeriod" startAt="2"/>
            </a:pPr>
            <a:r>
              <a:rPr lang="en-US" altLang="zh-TW" sz="1600" dirty="0">
                <a:solidFill>
                  <a:srgbClr val="00B050"/>
                </a:solidFill>
                <a:latin typeface="Times New Roman" panose="02020603050405020304" pitchFamily="18" charset="0"/>
              </a:rPr>
              <a:t>Mike</a:t>
            </a:r>
            <a:r>
              <a:rPr lang="en-US" altLang="zh-TW" sz="1600" dirty="0">
                <a:latin typeface="Arial Nova Light" panose="020B0304020202020204" pitchFamily="34" charset="0"/>
              </a:rPr>
              <a:t> </a:t>
            </a:r>
            <a:r>
              <a:rPr lang="en-US" altLang="zh-TW" sz="1600" dirty="0">
                <a:latin typeface="Times New Roman" panose="02020603050405020304" pitchFamily="18" charset="0"/>
              </a:rPr>
              <a:t>was born March 26 , 1965 , in </a:t>
            </a:r>
            <a:r>
              <a:rPr lang="en-US" altLang="zh-TW" sz="1600" dirty="0">
                <a:solidFill>
                  <a:srgbClr val="FFC000"/>
                </a:solidFill>
                <a:latin typeface="Times New Roman" panose="02020603050405020304" pitchFamily="18" charset="0"/>
              </a:rPr>
              <a:t>US</a:t>
            </a:r>
            <a:r>
              <a:rPr lang="en-US" altLang="zh-TW" sz="1600" dirty="0">
                <a:solidFill>
                  <a:schemeClr val="accent2">
                    <a:lumMod val="75000"/>
                  </a:schemeClr>
                </a:solidFill>
                <a:latin typeface="Times New Roman" panose="02020603050405020304" pitchFamily="18" charset="0"/>
              </a:rPr>
              <a:t>.</a:t>
            </a:r>
            <a:endParaRPr lang="en-US" altLang="zh-TW" sz="1600" dirty="0">
              <a:solidFill>
                <a:srgbClr val="FF0000"/>
              </a:solidFill>
              <a:latin typeface="Times New Roman" panose="02020603050405020304" pitchFamily="18" charset="0"/>
            </a:endParaRPr>
          </a:p>
          <a:p>
            <a:pPr marL="1368000" lvl="2" indent="0">
              <a:buNone/>
            </a:pPr>
            <a:r>
              <a:rPr lang="en-US" altLang="zh-TW" sz="1600" dirty="0">
                <a:latin typeface="Times New Roman" panose="02020603050405020304" pitchFamily="18" charset="0"/>
              </a:rPr>
              <a:t>Relation:</a:t>
            </a:r>
            <a:r>
              <a:rPr lang="en-US" altLang="zh-TW" sz="1600" dirty="0">
                <a:solidFill>
                  <a:srgbClr val="FF0000"/>
                </a:solidFill>
                <a:latin typeface="Times New Roman" panose="02020603050405020304" pitchFamily="18" charset="0"/>
              </a:rPr>
              <a:t> </a:t>
            </a:r>
            <a:r>
              <a:rPr lang="en-US" altLang="zh-TW" sz="1600" b="1" dirty="0">
                <a:solidFill>
                  <a:srgbClr val="FF0000"/>
                </a:solidFill>
                <a:latin typeface="Times New Roman" panose="02020603050405020304" pitchFamily="18" charset="0"/>
              </a:rPr>
              <a:t>PER: origin</a:t>
            </a:r>
          </a:p>
          <a:p>
            <a:pPr marL="720000" lvl="1" indent="-180000">
              <a:buFont typeface="Arial" panose="020B0604020202020204" pitchFamily="34" charset="0"/>
              <a:buChar char="•"/>
            </a:pPr>
            <a:r>
              <a:rPr lang="en-US" altLang="zh-TW" sz="2200" dirty="0">
                <a:solidFill>
                  <a:schemeClr val="tx1"/>
                </a:solidFill>
              </a:rPr>
              <a:t>Recent research:</a:t>
            </a:r>
            <a:r>
              <a:rPr lang="zh-TW" altLang="en-US" sz="2200" dirty="0">
                <a:solidFill>
                  <a:schemeClr val="tx1"/>
                </a:solidFill>
              </a:rPr>
              <a:t> </a:t>
            </a:r>
            <a:r>
              <a:rPr lang="en-US" altLang="zh-TW" sz="2200" dirty="0">
                <a:solidFill>
                  <a:schemeClr val="tx1"/>
                </a:solidFill>
              </a:rPr>
              <a:t>Neural model for RE</a:t>
            </a:r>
          </a:p>
          <a:p>
            <a:pPr marL="720000" lvl="1" indent="-180000">
              <a:buFont typeface="Arial" panose="020B0604020202020204" pitchFamily="34" charset="0"/>
              <a:buChar char="•"/>
            </a:pPr>
            <a:endParaRPr lang="en-US" altLang="zh-TW" sz="1800" dirty="0">
              <a:solidFill>
                <a:schemeClr val="tx1"/>
              </a:solidFill>
            </a:endParaRPr>
          </a:p>
          <a:p>
            <a:endParaRPr lang="zh-TW" altLang="en-US" dirty="0"/>
          </a:p>
        </p:txBody>
      </p:sp>
      <p:grpSp>
        <p:nvGrpSpPr>
          <p:cNvPr id="40" name="Group 17">
            <a:extLst>
              <a:ext uri="{FF2B5EF4-FFF2-40B4-BE49-F238E27FC236}">
                <a16:creationId xmlns:a16="http://schemas.microsoft.com/office/drawing/2014/main" id="{F1304675-37D1-407E-B9BA-46F79681FC5A}"/>
              </a:ext>
            </a:extLst>
          </p:cNvPr>
          <p:cNvGrpSpPr/>
          <p:nvPr/>
        </p:nvGrpSpPr>
        <p:grpSpPr>
          <a:xfrm>
            <a:off x="1228854" y="4522704"/>
            <a:ext cx="3676649" cy="1405605"/>
            <a:chOff x="990603" y="2208299"/>
            <a:chExt cx="3676649" cy="1405605"/>
          </a:xfrm>
        </p:grpSpPr>
        <p:grpSp>
          <p:nvGrpSpPr>
            <p:cNvPr id="41" name="Group 18">
              <a:extLst>
                <a:ext uri="{FF2B5EF4-FFF2-40B4-BE49-F238E27FC236}">
                  <a16:creationId xmlns:a16="http://schemas.microsoft.com/office/drawing/2014/main" id="{EF4EEAE6-8D9E-4DD1-B3B8-969FD5CDA90D}"/>
                </a:ext>
              </a:extLst>
            </p:cNvPr>
            <p:cNvGrpSpPr/>
            <p:nvPr/>
          </p:nvGrpSpPr>
          <p:grpSpPr>
            <a:xfrm>
              <a:off x="990603" y="2540574"/>
              <a:ext cx="3676649" cy="1073330"/>
              <a:chOff x="990603" y="2540574"/>
              <a:chExt cx="3676649" cy="1073330"/>
            </a:xfrm>
          </p:grpSpPr>
          <p:sp>
            <p:nvSpPr>
              <p:cNvPr id="43" name="Rectangle: Rounded Corners 4">
                <a:extLst>
                  <a:ext uri="{FF2B5EF4-FFF2-40B4-BE49-F238E27FC236}">
                    <a16:creationId xmlns:a16="http://schemas.microsoft.com/office/drawing/2014/main" id="{07E3CF90-D8A5-4367-9125-A28F43D90139}"/>
                  </a:ext>
                </a:extLst>
              </p:cNvPr>
              <p:cNvSpPr/>
              <p:nvPr/>
            </p:nvSpPr>
            <p:spPr>
              <a:xfrm>
                <a:off x="990603" y="2540574"/>
                <a:ext cx="3498850" cy="876765"/>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21">
                <a:extLst>
                  <a:ext uri="{FF2B5EF4-FFF2-40B4-BE49-F238E27FC236}">
                    <a16:creationId xmlns:a16="http://schemas.microsoft.com/office/drawing/2014/main" id="{EC8F71B8-A93F-4950-A623-C9AAB076851A}"/>
                  </a:ext>
                </a:extLst>
              </p:cNvPr>
              <p:cNvSpPr txBox="1"/>
              <p:nvPr/>
            </p:nvSpPr>
            <p:spPr>
              <a:xfrm>
                <a:off x="1041401" y="2598241"/>
                <a:ext cx="3625851"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noProof="0" dirty="0">
                    <a:ln>
                      <a:noFill/>
                    </a:ln>
                    <a:solidFill>
                      <a:srgbClr val="C00000"/>
                    </a:solidFill>
                    <a:effectLst/>
                    <a:uLnTx/>
                    <a:uFillTx/>
                    <a:latin typeface="Times New Roman" panose="02020603050405020304" pitchFamily="18" charset="0"/>
                  </a:rPr>
                  <a:t>Microsoft</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was founded by </a:t>
                </a:r>
                <a:r>
                  <a:rPr kumimoji="0" lang="en-US" sz="1400" b="1" i="0" u="none" strike="noStrike" kern="0" cap="none" spc="0" normalizeH="0" noProof="0" dirty="0">
                    <a:ln>
                      <a:noFill/>
                    </a:ln>
                    <a:solidFill>
                      <a:srgbClr val="4472C4"/>
                    </a:solidFill>
                    <a:effectLst/>
                    <a:uLnTx/>
                    <a:uFillTx/>
                    <a:latin typeface="Times New Roman" panose="02020603050405020304" pitchFamily="18" charset="0"/>
                  </a:rPr>
                  <a:t>Bill Gates</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noProof="0" dirty="0">
                    <a:ln>
                      <a:noFill/>
                    </a:ln>
                    <a:solidFill>
                      <a:srgbClr val="C00000"/>
                    </a:solidFill>
                    <a:effectLst/>
                    <a:uLnTx/>
                    <a:uFillTx/>
                    <a:latin typeface="Times New Roman" panose="02020603050405020304" pitchFamily="18" charset="0"/>
                  </a:rPr>
                  <a:t>Apple</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was founded by </a:t>
                </a:r>
                <a:r>
                  <a:rPr kumimoji="0" lang="en-US" sz="1400" b="1" i="0" u="none" strike="noStrike" kern="0" cap="none" spc="0" normalizeH="0" noProof="0" dirty="0">
                    <a:ln>
                      <a:noFill/>
                    </a:ln>
                    <a:solidFill>
                      <a:srgbClr val="4472C4"/>
                    </a:solidFill>
                    <a:effectLst/>
                    <a:uLnTx/>
                    <a:uFillTx/>
                    <a:latin typeface="Times New Roman" panose="02020603050405020304" pitchFamily="18" charset="0"/>
                  </a:rPr>
                  <a:t>Steven Jobs</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in 1976.</a:t>
                </a:r>
              </a:p>
              <a:p>
                <a:pPr lvl="0"/>
                <a:r>
                  <a:rPr lang="en-US" sz="1400" b="1" kern="0" dirty="0">
                    <a:solidFill>
                      <a:srgbClr val="C00000"/>
                    </a:solidFill>
                    <a:latin typeface="Times New Roman" panose="02020603050405020304" pitchFamily="18" charset="0"/>
                  </a:rPr>
                  <a:t>Mike</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a:t>
                </a:r>
                <a:r>
                  <a:rPr lang="en-US" sz="1400" kern="0" dirty="0">
                    <a:solidFill>
                      <a:prstClr val="black"/>
                    </a:solidFill>
                    <a:latin typeface="Times New Roman" panose="02020603050405020304" pitchFamily="18" charset="0"/>
                  </a:rPr>
                  <a:t>was born March 26 , 1965 , in </a:t>
                </a:r>
                <a:r>
                  <a:rPr lang="en-US" sz="1400" b="1" kern="0" dirty="0">
                    <a:solidFill>
                      <a:srgbClr val="4472C4"/>
                    </a:solidFill>
                    <a:latin typeface="Times New Roman" panose="02020603050405020304" pitchFamily="18" charset="0"/>
                  </a:rPr>
                  <a:t>US</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a:ln>
                    <a:noFill/>
                  </a:ln>
                  <a:solidFill>
                    <a:prstClr val="black"/>
                  </a:solidFill>
                  <a:effectLst/>
                  <a:uLnTx/>
                  <a:uFillTx/>
                  <a:latin typeface="Times New Roman" panose="02020603050405020304" pitchFamily="18" charset="0"/>
                </a:endParaRPr>
              </a:p>
            </p:txBody>
          </p:sp>
        </p:grpSp>
        <p:sp>
          <p:nvSpPr>
            <p:cNvPr id="42" name="TextBox 19">
              <a:extLst>
                <a:ext uri="{FF2B5EF4-FFF2-40B4-BE49-F238E27FC236}">
                  <a16:creationId xmlns:a16="http://schemas.microsoft.com/office/drawing/2014/main" id="{E4C2974D-282A-4945-8629-8EA91E3822D9}"/>
                </a:ext>
              </a:extLst>
            </p:cNvPr>
            <p:cNvSpPr txBox="1"/>
            <p:nvPr/>
          </p:nvSpPr>
          <p:spPr>
            <a:xfrm>
              <a:off x="2331211" y="2208299"/>
              <a:ext cx="1200150"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noProof="0" dirty="0">
                  <a:ln>
                    <a:noFill/>
                  </a:ln>
                  <a:solidFill>
                    <a:prstClr val="black"/>
                  </a:solidFill>
                  <a:effectLst/>
                  <a:uLnTx/>
                  <a:uFillTx/>
                  <a:latin typeface="Times New Roman" panose="02020603050405020304" pitchFamily="18" charset="0"/>
                </a:rPr>
                <a:t>Corpus</a:t>
              </a:r>
            </a:p>
          </p:txBody>
        </p:sp>
      </p:grpSp>
      <p:grpSp>
        <p:nvGrpSpPr>
          <p:cNvPr id="45" name="Group 22">
            <a:extLst>
              <a:ext uri="{FF2B5EF4-FFF2-40B4-BE49-F238E27FC236}">
                <a16:creationId xmlns:a16="http://schemas.microsoft.com/office/drawing/2014/main" id="{9A0DA282-21DF-4E46-9B14-24AFA602C97A}"/>
              </a:ext>
            </a:extLst>
          </p:cNvPr>
          <p:cNvGrpSpPr/>
          <p:nvPr/>
        </p:nvGrpSpPr>
        <p:grpSpPr>
          <a:xfrm>
            <a:off x="3763766" y="5649822"/>
            <a:ext cx="1238250" cy="1064270"/>
            <a:chOff x="2384425" y="3633687"/>
            <a:chExt cx="1238250" cy="1064270"/>
          </a:xfrm>
        </p:grpSpPr>
        <p:pic>
          <p:nvPicPr>
            <p:cNvPr id="46" name="Graphic 23" descr="User">
              <a:extLst>
                <a:ext uri="{FF2B5EF4-FFF2-40B4-BE49-F238E27FC236}">
                  <a16:creationId xmlns:a16="http://schemas.microsoft.com/office/drawing/2014/main" id="{0188690F-6E0D-4BF1-8562-FC0926E781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46350" y="3633687"/>
              <a:ext cx="914400" cy="914400"/>
            </a:xfrm>
            <a:prstGeom prst="rect">
              <a:avLst/>
            </a:prstGeom>
          </p:spPr>
        </p:pic>
        <p:sp>
          <p:nvSpPr>
            <p:cNvPr id="47" name="TextBox 24">
              <a:extLst>
                <a:ext uri="{FF2B5EF4-FFF2-40B4-BE49-F238E27FC236}">
                  <a16:creationId xmlns:a16="http://schemas.microsoft.com/office/drawing/2014/main" id="{A46EA352-7118-465C-937C-40A73949A00D}"/>
                </a:ext>
              </a:extLst>
            </p:cNvPr>
            <p:cNvSpPr txBox="1"/>
            <p:nvPr/>
          </p:nvSpPr>
          <p:spPr>
            <a:xfrm>
              <a:off x="2384425" y="4359403"/>
              <a:ext cx="1238250" cy="338554"/>
            </a:xfrm>
            <a:prstGeom prst="rect">
              <a:avLst/>
            </a:prstGeom>
            <a:noFill/>
          </p:spPr>
          <p:txBody>
            <a:bodyPr wrap="square" rtlCol="0">
              <a:spAutoFit/>
            </a:bodyPr>
            <a:lstStyle/>
            <a:p>
              <a:pPr algn="ctr"/>
              <a:r>
                <a:rPr lang="en-US" sz="1600" dirty="0">
                  <a:solidFill>
                    <a:prstClr val="black"/>
                  </a:solidFill>
                  <a:latin typeface="Times New Roman" panose="02020603050405020304" pitchFamily="18" charset="0"/>
                </a:rPr>
                <a:t>Annotator</a:t>
              </a:r>
            </a:p>
          </p:txBody>
        </p:sp>
      </p:grpSp>
      <p:sp>
        <p:nvSpPr>
          <p:cNvPr id="48" name="TextBox 25">
            <a:extLst>
              <a:ext uri="{FF2B5EF4-FFF2-40B4-BE49-F238E27FC236}">
                <a16:creationId xmlns:a16="http://schemas.microsoft.com/office/drawing/2014/main" id="{A55B8747-6DFC-46F7-96C3-C157B8D79FBC}"/>
              </a:ext>
            </a:extLst>
          </p:cNvPr>
          <p:cNvSpPr txBox="1"/>
          <p:nvPr/>
        </p:nvSpPr>
        <p:spPr>
          <a:xfrm>
            <a:off x="4760290" y="4519251"/>
            <a:ext cx="2004759" cy="338554"/>
          </a:xfrm>
          <a:prstGeom prst="rect">
            <a:avLst/>
          </a:prstGeom>
          <a:noFill/>
        </p:spPr>
        <p:txBody>
          <a:bodyPr wrap="square" rtlCol="0">
            <a:spAutoFit/>
          </a:bodyPr>
          <a:lstStyle/>
          <a:p>
            <a:pPr algn="ctr"/>
            <a:r>
              <a:rPr lang="en-US" sz="1600" dirty="0">
                <a:solidFill>
                  <a:prstClr val="black"/>
                </a:solidFill>
                <a:latin typeface="Times New Roman" panose="02020603050405020304" pitchFamily="18" charset="0"/>
              </a:rPr>
              <a:t>Relation labels</a:t>
            </a:r>
          </a:p>
        </p:txBody>
      </p:sp>
      <p:sp>
        <p:nvSpPr>
          <p:cNvPr id="49" name="Rectangle: Rounded Corners 13">
            <a:extLst>
              <a:ext uri="{FF2B5EF4-FFF2-40B4-BE49-F238E27FC236}">
                <a16:creationId xmlns:a16="http://schemas.microsoft.com/office/drawing/2014/main" id="{8425B560-B630-4434-95F3-09F5D1ED056D}"/>
              </a:ext>
            </a:extLst>
          </p:cNvPr>
          <p:cNvSpPr/>
          <p:nvPr/>
        </p:nvSpPr>
        <p:spPr>
          <a:xfrm>
            <a:off x="4835654" y="4854978"/>
            <a:ext cx="1854032" cy="876765"/>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0" name="Relation labels">
            <a:extLst>
              <a:ext uri="{FF2B5EF4-FFF2-40B4-BE49-F238E27FC236}">
                <a16:creationId xmlns:a16="http://schemas.microsoft.com/office/drawing/2014/main" id="{1692552D-A1F9-4C40-AC0F-7BF0722C51D8}"/>
              </a:ext>
            </a:extLst>
          </p:cNvPr>
          <p:cNvSpPr txBox="1"/>
          <p:nvPr/>
        </p:nvSpPr>
        <p:spPr>
          <a:xfrm>
            <a:off x="4892804" y="4924028"/>
            <a:ext cx="1854032" cy="738664"/>
          </a:xfrm>
          <a:prstGeom prst="rect">
            <a:avLst/>
          </a:prstGeom>
          <a:noFill/>
        </p:spPr>
        <p:txBody>
          <a:bodyPr wrap="square" lIns="0" rIns="0" rtlCol="0">
            <a:spAutoFit/>
          </a:bodyPr>
          <a:lstStyle/>
          <a:p>
            <a:r>
              <a:rPr lang="en-US" sz="1400" b="1" dirty="0">
                <a:solidFill>
                  <a:prstClr val="black"/>
                </a:solidFill>
                <a:latin typeface="Times New Roman" panose="02020603050405020304" pitchFamily="18" charset="0"/>
              </a:rPr>
              <a:t>ORG: FOUNDED_BY</a:t>
            </a:r>
          </a:p>
          <a:p>
            <a:r>
              <a:rPr lang="en-US" sz="1400" b="1" dirty="0">
                <a:solidFill>
                  <a:prstClr val="black"/>
                </a:solidFill>
                <a:latin typeface="Times New Roman" panose="02020603050405020304" pitchFamily="18" charset="0"/>
              </a:rPr>
              <a:t>ORG: FOUNDED_BY</a:t>
            </a:r>
          </a:p>
          <a:p>
            <a:r>
              <a:rPr lang="en-US" sz="1400" b="1" dirty="0">
                <a:solidFill>
                  <a:prstClr val="black"/>
                </a:solidFill>
                <a:latin typeface="Times New Roman" panose="02020603050405020304" pitchFamily="18" charset="0"/>
              </a:rPr>
              <a:t>PER: ORIGIN</a:t>
            </a:r>
          </a:p>
        </p:txBody>
      </p:sp>
      <p:sp>
        <p:nvSpPr>
          <p:cNvPr id="51" name="TextBox 29">
            <a:extLst>
              <a:ext uri="{FF2B5EF4-FFF2-40B4-BE49-F238E27FC236}">
                <a16:creationId xmlns:a16="http://schemas.microsoft.com/office/drawing/2014/main" id="{22957222-9505-4990-B7CF-BD806B67403A}"/>
              </a:ext>
            </a:extLst>
          </p:cNvPr>
          <p:cNvSpPr txBox="1"/>
          <p:nvPr/>
        </p:nvSpPr>
        <p:spPr>
          <a:xfrm>
            <a:off x="190800" y="4091209"/>
            <a:ext cx="3906003" cy="338554"/>
          </a:xfrm>
          <a:prstGeom prst="rect">
            <a:avLst/>
          </a:prstGeom>
          <a:noFill/>
        </p:spPr>
        <p:txBody>
          <a:bodyPr wrap="square" rtlCol="0">
            <a:spAutoFit/>
          </a:bodyPr>
          <a:lstStyle/>
          <a:p>
            <a:r>
              <a:rPr lang="en-US" altLang="zh-CN" sz="1600" b="1" dirty="0">
                <a:solidFill>
                  <a:srgbClr val="FF0000"/>
                </a:solidFill>
                <a:latin typeface="Times New Roman" panose="02020603050405020304" pitchFamily="18" charset="0"/>
                <a:ea typeface="微軟正黑體" panose="020B0604030504040204" pitchFamily="34" charset="-120"/>
              </a:rPr>
              <a:t>Supervised</a:t>
            </a:r>
            <a:r>
              <a:rPr lang="en-US" altLang="zh-CN" sz="1600" b="1" dirty="0">
                <a:solidFill>
                  <a:prstClr val="black"/>
                </a:solidFill>
                <a:latin typeface="Times New Roman" panose="02020603050405020304" pitchFamily="18" charset="0"/>
                <a:ea typeface="等线" panose="02010600030101010101" pitchFamily="2" charset="-122"/>
              </a:rPr>
              <a:t> relation extraction:</a:t>
            </a:r>
          </a:p>
        </p:txBody>
      </p:sp>
      <p:cxnSp>
        <p:nvCxnSpPr>
          <p:cNvPr id="52" name="Connector: Elbow 42">
            <a:extLst>
              <a:ext uri="{FF2B5EF4-FFF2-40B4-BE49-F238E27FC236}">
                <a16:creationId xmlns:a16="http://schemas.microsoft.com/office/drawing/2014/main" id="{E65C7FE2-CCFF-4637-9860-0079D776D883}"/>
              </a:ext>
            </a:extLst>
          </p:cNvPr>
          <p:cNvCxnSpPr>
            <a:cxnSpLocks/>
            <a:endCxn id="49" idx="2"/>
          </p:cNvCxnSpPr>
          <p:nvPr/>
        </p:nvCxnSpPr>
        <p:spPr>
          <a:xfrm flipV="1">
            <a:off x="4693706" y="5731743"/>
            <a:ext cx="1068964" cy="493756"/>
          </a:xfrm>
          <a:prstGeom prst="bentConnector2">
            <a:avLst/>
          </a:prstGeom>
          <a:noFill/>
          <a:ln w="25400" cap="flat" cmpd="sng" algn="ctr">
            <a:solidFill>
              <a:srgbClr val="4472C4"/>
            </a:solidFill>
            <a:prstDash val="solid"/>
            <a:miter lim="800000"/>
            <a:tailEnd type="triangle"/>
          </a:ln>
          <a:effectLst/>
        </p:spPr>
      </p:cxnSp>
      <p:cxnSp>
        <p:nvCxnSpPr>
          <p:cNvPr id="74" name="直線單箭頭接點 73">
            <a:extLst>
              <a:ext uri="{FF2B5EF4-FFF2-40B4-BE49-F238E27FC236}">
                <a16:creationId xmlns:a16="http://schemas.microsoft.com/office/drawing/2014/main" id="{02F01EA3-0750-4D0E-B77E-92B754C018DE}"/>
              </a:ext>
            </a:extLst>
          </p:cNvPr>
          <p:cNvCxnSpPr>
            <a:cxnSpLocks/>
          </p:cNvCxnSpPr>
          <p:nvPr/>
        </p:nvCxnSpPr>
        <p:spPr>
          <a:xfrm>
            <a:off x="6690133" y="5288250"/>
            <a:ext cx="313030" cy="3449"/>
          </a:xfrm>
          <a:prstGeom prst="straightConnector1">
            <a:avLst/>
          </a:prstGeom>
          <a:noFill/>
          <a:ln w="25400" cap="flat" cmpd="sng" algn="ctr">
            <a:solidFill>
              <a:srgbClr val="4472C4"/>
            </a:solidFill>
            <a:prstDash val="solid"/>
            <a:miter lim="800000"/>
            <a:tailEnd type="triangle"/>
          </a:ln>
          <a:effectLst/>
        </p:spPr>
      </p:cxnSp>
      <p:grpSp>
        <p:nvGrpSpPr>
          <p:cNvPr id="53" name="Neural Classifier">
            <a:extLst>
              <a:ext uri="{FF2B5EF4-FFF2-40B4-BE49-F238E27FC236}">
                <a16:creationId xmlns:a16="http://schemas.microsoft.com/office/drawing/2014/main" id="{53A4FE32-DC5E-4B6B-8D70-C55C9444D1D4}"/>
              </a:ext>
            </a:extLst>
          </p:cNvPr>
          <p:cNvGrpSpPr/>
          <p:nvPr/>
        </p:nvGrpSpPr>
        <p:grpSpPr>
          <a:xfrm>
            <a:off x="6979905" y="4854978"/>
            <a:ext cx="2051089" cy="1456909"/>
            <a:chOff x="7505413" y="2860970"/>
            <a:chExt cx="2195738" cy="1120455"/>
          </a:xfrm>
        </p:grpSpPr>
        <p:grpSp>
          <p:nvGrpSpPr>
            <p:cNvPr id="54" name="Group 32">
              <a:extLst>
                <a:ext uri="{FF2B5EF4-FFF2-40B4-BE49-F238E27FC236}">
                  <a16:creationId xmlns:a16="http://schemas.microsoft.com/office/drawing/2014/main" id="{A0493549-0AE9-4ACE-A330-E970FF9A5DA1}"/>
                </a:ext>
              </a:extLst>
            </p:cNvPr>
            <p:cNvGrpSpPr/>
            <p:nvPr/>
          </p:nvGrpSpPr>
          <p:grpSpPr>
            <a:xfrm>
              <a:off x="7505413" y="2860970"/>
              <a:ext cx="2195738" cy="1120455"/>
              <a:chOff x="8007429" y="4425810"/>
              <a:chExt cx="2195738" cy="1120455"/>
            </a:xfrm>
          </p:grpSpPr>
          <p:sp>
            <p:nvSpPr>
              <p:cNvPr id="56" name="Rectangle: Rounded Corners 34">
                <a:extLst>
                  <a:ext uri="{FF2B5EF4-FFF2-40B4-BE49-F238E27FC236}">
                    <a16:creationId xmlns:a16="http://schemas.microsoft.com/office/drawing/2014/main" id="{5F6687E5-7BAC-4DB4-A816-F482EA416E13}"/>
                  </a:ext>
                </a:extLst>
              </p:cNvPr>
              <p:cNvSpPr/>
              <p:nvPr/>
            </p:nvSpPr>
            <p:spPr>
              <a:xfrm>
                <a:off x="8007429" y="4425810"/>
                <a:ext cx="2195738" cy="1120455"/>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57" name="Group 35">
                <a:extLst>
                  <a:ext uri="{FF2B5EF4-FFF2-40B4-BE49-F238E27FC236}">
                    <a16:creationId xmlns:a16="http://schemas.microsoft.com/office/drawing/2014/main" id="{6F1A775B-A537-49E4-B418-2A338F73C000}"/>
                  </a:ext>
                </a:extLst>
              </p:cNvPr>
              <p:cNvGrpSpPr/>
              <p:nvPr/>
            </p:nvGrpSpPr>
            <p:grpSpPr>
              <a:xfrm>
                <a:off x="8160343" y="4666101"/>
                <a:ext cx="1896633" cy="744255"/>
                <a:chOff x="9349842" y="4677032"/>
                <a:chExt cx="1736832" cy="987961"/>
              </a:xfrm>
            </p:grpSpPr>
            <p:sp>
              <p:nvSpPr>
                <p:cNvPr id="58" name="Rectangle: Rounded Corners 18">
                  <a:extLst>
                    <a:ext uri="{FF2B5EF4-FFF2-40B4-BE49-F238E27FC236}">
                      <a16:creationId xmlns:a16="http://schemas.microsoft.com/office/drawing/2014/main" id="{C090E1CA-4759-4CA4-AA94-DEBB7D9619BD}"/>
                    </a:ext>
                  </a:extLst>
                </p:cNvPr>
                <p:cNvSpPr/>
                <p:nvPr/>
              </p:nvSpPr>
              <p:spPr>
                <a:xfrm>
                  <a:off x="9349842" y="5086460"/>
                  <a:ext cx="278313" cy="3385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59" name="Straight Arrow Connector 37">
                  <a:extLst>
                    <a:ext uri="{FF2B5EF4-FFF2-40B4-BE49-F238E27FC236}">
                      <a16:creationId xmlns:a16="http://schemas.microsoft.com/office/drawing/2014/main" id="{A13D8B58-CD58-4A30-8AE7-E0FE3CC66921}"/>
                    </a:ext>
                  </a:extLst>
                </p:cNvPr>
                <p:cNvCxnSpPr>
                  <a:cxnSpLocks/>
                </p:cNvCxnSpPr>
                <p:nvPr/>
              </p:nvCxnSpPr>
              <p:spPr>
                <a:xfrm>
                  <a:off x="9630170" y="5255737"/>
                  <a:ext cx="204539" cy="0"/>
                </a:xfrm>
                <a:prstGeom prst="straightConnector1">
                  <a:avLst/>
                </a:prstGeom>
                <a:noFill/>
                <a:ln w="6350" cap="flat" cmpd="sng" algn="ctr">
                  <a:solidFill>
                    <a:sysClr val="windowText" lastClr="000000"/>
                  </a:solidFill>
                  <a:prstDash val="solid"/>
                  <a:miter lim="800000"/>
                  <a:tailEnd type="triangle"/>
                </a:ln>
                <a:effectLst/>
              </p:spPr>
            </p:cxnSp>
            <p:sp>
              <p:nvSpPr>
                <p:cNvPr id="60" name="Rectangle: Rounded Corners 20">
                  <a:extLst>
                    <a:ext uri="{FF2B5EF4-FFF2-40B4-BE49-F238E27FC236}">
                      <a16:creationId xmlns:a16="http://schemas.microsoft.com/office/drawing/2014/main" id="{39E26E26-5F7C-485B-9C8B-19DC978BEC9E}"/>
                    </a:ext>
                  </a:extLst>
                </p:cNvPr>
                <p:cNvSpPr/>
                <p:nvPr/>
              </p:nvSpPr>
              <p:spPr>
                <a:xfrm>
                  <a:off x="9832583" y="5086460"/>
                  <a:ext cx="278313" cy="3385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1" name="Straight Arrow Connector 39">
                  <a:extLst>
                    <a:ext uri="{FF2B5EF4-FFF2-40B4-BE49-F238E27FC236}">
                      <a16:creationId xmlns:a16="http://schemas.microsoft.com/office/drawing/2014/main" id="{2FF6506B-843E-4A55-8D36-56A2DBC22BD7}"/>
                    </a:ext>
                  </a:extLst>
                </p:cNvPr>
                <p:cNvCxnSpPr>
                  <a:cxnSpLocks/>
                </p:cNvCxnSpPr>
                <p:nvPr/>
              </p:nvCxnSpPr>
              <p:spPr>
                <a:xfrm>
                  <a:off x="10112911" y="5255737"/>
                  <a:ext cx="204539" cy="0"/>
                </a:xfrm>
                <a:prstGeom prst="straightConnector1">
                  <a:avLst/>
                </a:prstGeom>
                <a:noFill/>
                <a:ln w="6350" cap="flat" cmpd="sng" algn="ctr">
                  <a:solidFill>
                    <a:sysClr val="windowText" lastClr="000000"/>
                  </a:solidFill>
                  <a:prstDash val="solid"/>
                  <a:miter lim="800000"/>
                  <a:tailEnd type="triangle"/>
                </a:ln>
                <a:effectLst/>
              </p:spPr>
            </p:cxnSp>
            <p:sp>
              <p:nvSpPr>
                <p:cNvPr id="62" name="Rectangle: Rounded Corners 22">
                  <a:extLst>
                    <a:ext uri="{FF2B5EF4-FFF2-40B4-BE49-F238E27FC236}">
                      <a16:creationId xmlns:a16="http://schemas.microsoft.com/office/drawing/2014/main" id="{68733FBF-7144-42D4-975D-BE21C53B91C1}"/>
                    </a:ext>
                  </a:extLst>
                </p:cNvPr>
                <p:cNvSpPr/>
                <p:nvPr/>
              </p:nvSpPr>
              <p:spPr>
                <a:xfrm>
                  <a:off x="10325620" y="5085317"/>
                  <a:ext cx="278313" cy="3385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3" name="Straight Arrow Connector 41">
                  <a:extLst>
                    <a:ext uri="{FF2B5EF4-FFF2-40B4-BE49-F238E27FC236}">
                      <a16:creationId xmlns:a16="http://schemas.microsoft.com/office/drawing/2014/main" id="{4B018413-F9B9-4FD6-B8AD-13FAB4E95EEC}"/>
                    </a:ext>
                  </a:extLst>
                </p:cNvPr>
                <p:cNvCxnSpPr>
                  <a:cxnSpLocks/>
                </p:cNvCxnSpPr>
                <p:nvPr/>
              </p:nvCxnSpPr>
              <p:spPr>
                <a:xfrm>
                  <a:off x="10605948" y="5254594"/>
                  <a:ext cx="204539" cy="0"/>
                </a:xfrm>
                <a:prstGeom prst="straightConnector1">
                  <a:avLst/>
                </a:prstGeom>
                <a:noFill/>
                <a:ln w="6350" cap="flat" cmpd="sng" algn="ctr">
                  <a:solidFill>
                    <a:sysClr val="windowText" lastClr="000000"/>
                  </a:solidFill>
                  <a:prstDash val="solid"/>
                  <a:miter lim="800000"/>
                  <a:tailEnd type="triangle"/>
                </a:ln>
                <a:effectLst/>
              </p:spPr>
            </p:cxnSp>
            <p:sp>
              <p:nvSpPr>
                <p:cNvPr id="64" name="Rectangle: Rounded Corners 24">
                  <a:extLst>
                    <a:ext uri="{FF2B5EF4-FFF2-40B4-BE49-F238E27FC236}">
                      <a16:creationId xmlns:a16="http://schemas.microsoft.com/office/drawing/2014/main" id="{7C14EC98-20AE-487C-A6B8-ED2B0D95D297}"/>
                    </a:ext>
                  </a:extLst>
                </p:cNvPr>
                <p:cNvSpPr/>
                <p:nvPr/>
              </p:nvSpPr>
              <p:spPr>
                <a:xfrm>
                  <a:off x="10808361" y="5085317"/>
                  <a:ext cx="278313" cy="338554"/>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65" name="Straight Arrow Connector 43">
                  <a:extLst>
                    <a:ext uri="{FF2B5EF4-FFF2-40B4-BE49-F238E27FC236}">
                      <a16:creationId xmlns:a16="http://schemas.microsoft.com/office/drawing/2014/main" id="{5F7BC830-7421-4BA2-A038-6A51A0C8F8FF}"/>
                    </a:ext>
                  </a:extLst>
                </p:cNvPr>
                <p:cNvCxnSpPr>
                  <a:cxnSpLocks/>
                </p:cNvCxnSpPr>
                <p:nvPr/>
              </p:nvCxnSpPr>
              <p:spPr>
                <a:xfrm flipV="1">
                  <a:off x="9491809" y="5423871"/>
                  <a:ext cx="0" cy="241122"/>
                </a:xfrm>
                <a:prstGeom prst="straightConnector1">
                  <a:avLst/>
                </a:prstGeom>
                <a:noFill/>
                <a:ln w="6350" cap="flat" cmpd="sng" algn="ctr">
                  <a:solidFill>
                    <a:sysClr val="windowText" lastClr="000000"/>
                  </a:solidFill>
                  <a:prstDash val="solid"/>
                  <a:miter lim="800000"/>
                  <a:tailEnd type="triangle"/>
                </a:ln>
                <a:effectLst/>
              </p:spPr>
            </p:cxnSp>
            <p:cxnSp>
              <p:nvCxnSpPr>
                <p:cNvPr id="66" name="Straight Arrow Connector 44">
                  <a:extLst>
                    <a:ext uri="{FF2B5EF4-FFF2-40B4-BE49-F238E27FC236}">
                      <a16:creationId xmlns:a16="http://schemas.microsoft.com/office/drawing/2014/main" id="{5567D30A-6EED-45FF-9682-CA1028394FD7}"/>
                    </a:ext>
                  </a:extLst>
                </p:cNvPr>
                <p:cNvCxnSpPr>
                  <a:cxnSpLocks/>
                </p:cNvCxnSpPr>
                <p:nvPr/>
              </p:nvCxnSpPr>
              <p:spPr>
                <a:xfrm flipV="1">
                  <a:off x="9958265" y="5423871"/>
                  <a:ext cx="0" cy="241122"/>
                </a:xfrm>
                <a:prstGeom prst="straightConnector1">
                  <a:avLst/>
                </a:prstGeom>
                <a:noFill/>
                <a:ln w="6350" cap="flat" cmpd="sng" algn="ctr">
                  <a:solidFill>
                    <a:sysClr val="windowText" lastClr="000000"/>
                  </a:solidFill>
                  <a:prstDash val="solid"/>
                  <a:miter lim="800000"/>
                  <a:tailEnd type="triangle"/>
                </a:ln>
                <a:effectLst/>
              </p:spPr>
            </p:cxnSp>
            <p:cxnSp>
              <p:nvCxnSpPr>
                <p:cNvPr id="67" name="Straight Arrow Connector 45">
                  <a:extLst>
                    <a:ext uri="{FF2B5EF4-FFF2-40B4-BE49-F238E27FC236}">
                      <a16:creationId xmlns:a16="http://schemas.microsoft.com/office/drawing/2014/main" id="{16E54245-3332-436E-833E-9AAD9AB2A9B0}"/>
                    </a:ext>
                  </a:extLst>
                </p:cNvPr>
                <p:cNvCxnSpPr>
                  <a:cxnSpLocks/>
                </p:cNvCxnSpPr>
                <p:nvPr/>
              </p:nvCxnSpPr>
              <p:spPr>
                <a:xfrm flipV="1">
                  <a:off x="10469827" y="5423871"/>
                  <a:ext cx="0" cy="241122"/>
                </a:xfrm>
                <a:prstGeom prst="straightConnector1">
                  <a:avLst/>
                </a:prstGeom>
                <a:noFill/>
                <a:ln w="6350" cap="flat" cmpd="sng" algn="ctr">
                  <a:solidFill>
                    <a:sysClr val="windowText" lastClr="000000"/>
                  </a:solidFill>
                  <a:prstDash val="solid"/>
                  <a:miter lim="800000"/>
                  <a:tailEnd type="triangle"/>
                </a:ln>
                <a:effectLst/>
              </p:spPr>
            </p:cxnSp>
            <p:cxnSp>
              <p:nvCxnSpPr>
                <p:cNvPr id="68" name="Straight Arrow Connector 46">
                  <a:extLst>
                    <a:ext uri="{FF2B5EF4-FFF2-40B4-BE49-F238E27FC236}">
                      <a16:creationId xmlns:a16="http://schemas.microsoft.com/office/drawing/2014/main" id="{54667CF1-14B6-4D46-9889-1A749A6D1A48}"/>
                    </a:ext>
                  </a:extLst>
                </p:cNvPr>
                <p:cNvCxnSpPr>
                  <a:cxnSpLocks/>
                </p:cNvCxnSpPr>
                <p:nvPr/>
              </p:nvCxnSpPr>
              <p:spPr>
                <a:xfrm flipV="1">
                  <a:off x="10941848" y="5423871"/>
                  <a:ext cx="0" cy="241122"/>
                </a:xfrm>
                <a:prstGeom prst="straightConnector1">
                  <a:avLst/>
                </a:prstGeom>
                <a:noFill/>
                <a:ln w="6350" cap="flat" cmpd="sng" algn="ctr">
                  <a:solidFill>
                    <a:sysClr val="windowText" lastClr="000000"/>
                  </a:solidFill>
                  <a:prstDash val="solid"/>
                  <a:miter lim="800000"/>
                  <a:tailEnd type="triangle"/>
                </a:ln>
                <a:effectLst/>
              </p:spPr>
            </p:cxnSp>
            <p:cxnSp>
              <p:nvCxnSpPr>
                <p:cNvPr id="69" name="Straight Arrow Connector 47">
                  <a:extLst>
                    <a:ext uri="{FF2B5EF4-FFF2-40B4-BE49-F238E27FC236}">
                      <a16:creationId xmlns:a16="http://schemas.microsoft.com/office/drawing/2014/main" id="{ACBAB112-1388-45C4-ADE6-674516DF6B4B}"/>
                    </a:ext>
                  </a:extLst>
                </p:cNvPr>
                <p:cNvCxnSpPr>
                  <a:cxnSpLocks/>
                  <a:stCxn id="58" idx="0"/>
                  <a:endCxn id="73" idx="2"/>
                </p:cNvCxnSpPr>
                <p:nvPr/>
              </p:nvCxnSpPr>
              <p:spPr>
                <a:xfrm flipV="1">
                  <a:off x="9488999" y="4916042"/>
                  <a:ext cx="717431" cy="170418"/>
                </a:xfrm>
                <a:prstGeom prst="straightConnector1">
                  <a:avLst/>
                </a:prstGeom>
                <a:noFill/>
                <a:ln w="6350" cap="flat" cmpd="sng" algn="ctr">
                  <a:solidFill>
                    <a:sysClr val="windowText" lastClr="000000"/>
                  </a:solidFill>
                  <a:prstDash val="solid"/>
                  <a:miter lim="800000"/>
                  <a:tailEnd type="triangle"/>
                </a:ln>
                <a:effectLst/>
              </p:spPr>
            </p:cxnSp>
            <p:cxnSp>
              <p:nvCxnSpPr>
                <p:cNvPr id="70" name="Straight Arrow Connector 48">
                  <a:extLst>
                    <a:ext uri="{FF2B5EF4-FFF2-40B4-BE49-F238E27FC236}">
                      <a16:creationId xmlns:a16="http://schemas.microsoft.com/office/drawing/2014/main" id="{B7B909E2-545C-4718-8D40-037B4B9C3D8F}"/>
                    </a:ext>
                  </a:extLst>
                </p:cNvPr>
                <p:cNvCxnSpPr>
                  <a:cxnSpLocks/>
                  <a:stCxn id="60" idx="0"/>
                  <a:endCxn id="73" idx="2"/>
                </p:cNvCxnSpPr>
                <p:nvPr/>
              </p:nvCxnSpPr>
              <p:spPr>
                <a:xfrm flipV="1">
                  <a:off x="9971740" y="4916042"/>
                  <a:ext cx="234690" cy="170418"/>
                </a:xfrm>
                <a:prstGeom prst="straightConnector1">
                  <a:avLst/>
                </a:prstGeom>
                <a:noFill/>
                <a:ln w="6350" cap="flat" cmpd="sng" algn="ctr">
                  <a:solidFill>
                    <a:sysClr val="windowText" lastClr="000000"/>
                  </a:solidFill>
                  <a:prstDash val="solid"/>
                  <a:miter lim="800000"/>
                  <a:tailEnd type="triangle"/>
                </a:ln>
                <a:effectLst/>
              </p:spPr>
            </p:cxnSp>
            <p:cxnSp>
              <p:nvCxnSpPr>
                <p:cNvPr id="71" name="Straight Arrow Connector 49">
                  <a:extLst>
                    <a:ext uri="{FF2B5EF4-FFF2-40B4-BE49-F238E27FC236}">
                      <a16:creationId xmlns:a16="http://schemas.microsoft.com/office/drawing/2014/main" id="{C16D71CA-F921-43B5-A1F0-467881272C97}"/>
                    </a:ext>
                  </a:extLst>
                </p:cNvPr>
                <p:cNvCxnSpPr>
                  <a:cxnSpLocks/>
                  <a:stCxn id="62" idx="0"/>
                  <a:endCxn id="73" idx="2"/>
                </p:cNvCxnSpPr>
                <p:nvPr/>
              </p:nvCxnSpPr>
              <p:spPr>
                <a:xfrm flipH="1" flipV="1">
                  <a:off x="10206430" y="4916042"/>
                  <a:ext cx="258347" cy="169275"/>
                </a:xfrm>
                <a:prstGeom prst="straightConnector1">
                  <a:avLst/>
                </a:prstGeom>
                <a:noFill/>
                <a:ln w="6350" cap="flat" cmpd="sng" algn="ctr">
                  <a:solidFill>
                    <a:sysClr val="windowText" lastClr="000000"/>
                  </a:solidFill>
                  <a:prstDash val="solid"/>
                  <a:miter lim="800000"/>
                  <a:tailEnd type="triangle"/>
                </a:ln>
                <a:effectLst/>
              </p:spPr>
            </p:cxnSp>
            <p:cxnSp>
              <p:nvCxnSpPr>
                <p:cNvPr id="72" name="Straight Arrow Connector 50">
                  <a:extLst>
                    <a:ext uri="{FF2B5EF4-FFF2-40B4-BE49-F238E27FC236}">
                      <a16:creationId xmlns:a16="http://schemas.microsoft.com/office/drawing/2014/main" id="{D777B435-8E5B-4544-9818-0F2144A57722}"/>
                    </a:ext>
                  </a:extLst>
                </p:cNvPr>
                <p:cNvCxnSpPr>
                  <a:cxnSpLocks/>
                  <a:stCxn id="64" idx="0"/>
                  <a:endCxn id="73" idx="2"/>
                </p:cNvCxnSpPr>
                <p:nvPr/>
              </p:nvCxnSpPr>
              <p:spPr>
                <a:xfrm flipH="1" flipV="1">
                  <a:off x="10206430" y="4916042"/>
                  <a:ext cx="741088" cy="169275"/>
                </a:xfrm>
                <a:prstGeom prst="straightConnector1">
                  <a:avLst/>
                </a:prstGeom>
                <a:noFill/>
                <a:ln w="6350" cap="flat" cmpd="sng" algn="ctr">
                  <a:solidFill>
                    <a:sysClr val="windowText" lastClr="000000"/>
                  </a:solidFill>
                  <a:prstDash val="solid"/>
                  <a:miter lim="800000"/>
                  <a:tailEnd type="triangle"/>
                </a:ln>
                <a:effectLst/>
              </p:spPr>
            </p:cxnSp>
            <p:sp>
              <p:nvSpPr>
                <p:cNvPr id="73" name="Rectangle: Rounded Corners 33">
                  <a:extLst>
                    <a:ext uri="{FF2B5EF4-FFF2-40B4-BE49-F238E27FC236}">
                      <a16:creationId xmlns:a16="http://schemas.microsoft.com/office/drawing/2014/main" id="{0C7ED177-7DBB-4530-9F69-69FBF1A0AFEE}"/>
                    </a:ext>
                  </a:extLst>
                </p:cNvPr>
                <p:cNvSpPr/>
                <p:nvPr/>
              </p:nvSpPr>
              <p:spPr>
                <a:xfrm>
                  <a:off x="9958265" y="4677032"/>
                  <a:ext cx="496329" cy="239010"/>
                </a:xfrm>
                <a:prstGeom prst="roundRect">
                  <a:avLst/>
                </a:prstGeom>
                <a:solidFill>
                  <a:sysClr val="window" lastClr="FFFFFF"/>
                </a:solidFill>
                <a:ln w="12700" cap="flat" cmpd="sng" algn="ctr">
                  <a:solidFill>
                    <a:sysClr val="windowText" lastClr="000000"/>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sp>
          <p:nvSpPr>
            <p:cNvPr id="55" name="TextBox 33">
              <a:extLst>
                <a:ext uri="{FF2B5EF4-FFF2-40B4-BE49-F238E27FC236}">
                  <a16:creationId xmlns:a16="http://schemas.microsoft.com/office/drawing/2014/main" id="{CDAA185B-74F0-48F1-87D6-55D69900AADE}"/>
                </a:ext>
              </a:extLst>
            </p:cNvPr>
            <p:cNvSpPr txBox="1"/>
            <p:nvPr/>
          </p:nvSpPr>
          <p:spPr>
            <a:xfrm>
              <a:off x="7672224" y="2878466"/>
              <a:ext cx="1878356" cy="26036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600" b="1" i="0" u="none" strike="noStrike" kern="0" cap="none" spc="0" normalizeH="0" noProof="0" dirty="0">
                  <a:ln>
                    <a:noFill/>
                  </a:ln>
                  <a:solidFill>
                    <a:prstClr val="black"/>
                  </a:solidFill>
                  <a:effectLst/>
                  <a:uLnTx/>
                  <a:uFillTx/>
                  <a:latin typeface="Times New Roman" panose="02020603050405020304" pitchFamily="18" charset="0"/>
                  <a:ea typeface="等线" panose="02010600030101010101" pitchFamily="2" charset="-122"/>
                </a:rPr>
                <a:t>Neural</a:t>
              </a:r>
              <a:r>
                <a:rPr kumimoji="0" lang="zh-CN" altLang="en-US" sz="1600" b="1" i="0" u="none" strike="noStrike" kern="0" cap="none" spc="0" normalizeH="0" noProof="0" dirty="0">
                  <a:ln>
                    <a:noFill/>
                  </a:ln>
                  <a:solidFill>
                    <a:prstClr val="black"/>
                  </a:solidFill>
                  <a:effectLst/>
                  <a:uLnTx/>
                  <a:uFillTx/>
                  <a:latin typeface="Times New Roman" panose="02020603050405020304" pitchFamily="18" charset="0"/>
                  <a:ea typeface="等线" panose="02010600030101010101" pitchFamily="2" charset="-122"/>
                </a:rPr>
                <a:t> </a:t>
              </a:r>
              <a:r>
                <a:rPr kumimoji="0" lang="en-US" sz="1600" b="1" i="0" u="none" strike="noStrike" kern="0" cap="none" spc="0" normalizeH="0" noProof="0" dirty="0">
                  <a:ln>
                    <a:noFill/>
                  </a:ln>
                  <a:solidFill>
                    <a:prstClr val="black"/>
                  </a:solidFill>
                  <a:effectLst/>
                  <a:uLnTx/>
                  <a:uFillTx/>
                  <a:latin typeface="Times New Roman" panose="02020603050405020304" pitchFamily="18" charset="0"/>
                </a:rPr>
                <a:t>Classifier</a:t>
              </a:r>
            </a:p>
          </p:txBody>
        </p:sp>
      </p:grpSp>
      <p:grpSp>
        <p:nvGrpSpPr>
          <p:cNvPr id="10" name="Neural Classifier output">
            <a:extLst>
              <a:ext uri="{FF2B5EF4-FFF2-40B4-BE49-F238E27FC236}">
                <a16:creationId xmlns:a16="http://schemas.microsoft.com/office/drawing/2014/main" id="{B0B8706B-EA7A-42CD-9343-B5A564AEDA7D}"/>
              </a:ext>
            </a:extLst>
          </p:cNvPr>
          <p:cNvGrpSpPr/>
          <p:nvPr/>
        </p:nvGrpSpPr>
        <p:grpSpPr>
          <a:xfrm>
            <a:off x="6623626" y="2148319"/>
            <a:ext cx="2211172" cy="2687480"/>
            <a:chOff x="6623626" y="2148319"/>
            <a:chExt cx="2211172" cy="2687480"/>
          </a:xfrm>
        </p:grpSpPr>
        <p:pic>
          <p:nvPicPr>
            <p:cNvPr id="94" name="圖片 93">
              <a:extLst>
                <a:ext uri="{FF2B5EF4-FFF2-40B4-BE49-F238E27FC236}">
                  <a16:creationId xmlns:a16="http://schemas.microsoft.com/office/drawing/2014/main" id="{C46ADF13-F7D2-49C0-943C-4C211E513D8A}"/>
                </a:ext>
              </a:extLst>
            </p:cNvPr>
            <p:cNvPicPr>
              <a:picLocks noChangeAspect="1"/>
            </p:cNvPicPr>
            <p:nvPr/>
          </p:nvPicPr>
          <p:blipFill>
            <a:blip r:embed="rId5"/>
            <a:stretch>
              <a:fillRect/>
            </a:stretch>
          </p:blipFill>
          <p:spPr>
            <a:xfrm>
              <a:off x="7461899" y="3095649"/>
              <a:ext cx="1069249" cy="1740150"/>
            </a:xfrm>
            <a:prstGeom prst="rect">
              <a:avLst/>
            </a:prstGeom>
          </p:spPr>
        </p:pic>
        <p:sp>
          <p:nvSpPr>
            <p:cNvPr id="95" name="文字方塊 94">
              <a:extLst>
                <a:ext uri="{FF2B5EF4-FFF2-40B4-BE49-F238E27FC236}">
                  <a16:creationId xmlns:a16="http://schemas.microsoft.com/office/drawing/2014/main" id="{474AED2B-3C0B-446D-BBFA-7E9DE4E8D4C4}"/>
                </a:ext>
              </a:extLst>
            </p:cNvPr>
            <p:cNvSpPr txBox="1"/>
            <p:nvPr/>
          </p:nvSpPr>
          <p:spPr>
            <a:xfrm>
              <a:off x="7082134" y="3520886"/>
              <a:ext cx="430887" cy="959788"/>
            </a:xfrm>
            <a:prstGeom prst="rect">
              <a:avLst/>
            </a:prstGeom>
            <a:noFill/>
          </p:spPr>
          <p:txBody>
            <a:bodyPr vert="vert270" wrap="square" rtlCol="0">
              <a:spAutoFit/>
            </a:bodyPr>
            <a:lstStyle/>
            <a:p>
              <a:r>
                <a:rPr lang="en-US" altLang="zh-TW" sz="1600" dirty="0"/>
                <a:t>Relations</a:t>
              </a:r>
              <a:endParaRPr lang="zh-TW" altLang="en-US" sz="1600" dirty="0"/>
            </a:p>
          </p:txBody>
        </p:sp>
        <p:sp>
          <p:nvSpPr>
            <p:cNvPr id="8" name="文字方塊 7">
              <a:extLst>
                <a:ext uri="{FF2B5EF4-FFF2-40B4-BE49-F238E27FC236}">
                  <a16:creationId xmlns:a16="http://schemas.microsoft.com/office/drawing/2014/main" id="{8C3E9C03-7C71-491F-8145-A86A73F24BD2}"/>
                </a:ext>
              </a:extLst>
            </p:cNvPr>
            <p:cNvSpPr txBox="1"/>
            <p:nvPr/>
          </p:nvSpPr>
          <p:spPr>
            <a:xfrm>
              <a:off x="7559351" y="2845100"/>
              <a:ext cx="339722" cy="307777"/>
            </a:xfrm>
            <a:prstGeom prst="rect">
              <a:avLst/>
            </a:prstGeom>
            <a:noFill/>
          </p:spPr>
          <p:txBody>
            <a:bodyPr wrap="square" lIns="0" rIns="0" rtlCol="0">
              <a:spAutoFit/>
            </a:bodyPr>
            <a:lstStyle/>
            <a:p>
              <a:r>
                <a:rPr lang="en-US" altLang="zh-TW" sz="1400" dirty="0"/>
                <a:t>0.8</a:t>
              </a:r>
              <a:endParaRPr lang="zh-TW" altLang="en-US" sz="1400" dirty="0"/>
            </a:p>
          </p:txBody>
        </p:sp>
        <p:sp>
          <p:nvSpPr>
            <p:cNvPr id="75" name="文字方塊 74">
              <a:extLst>
                <a:ext uri="{FF2B5EF4-FFF2-40B4-BE49-F238E27FC236}">
                  <a16:creationId xmlns:a16="http://schemas.microsoft.com/office/drawing/2014/main" id="{48AEBB55-9C76-4C5C-9A1C-2CF10C36DCF4}"/>
                </a:ext>
              </a:extLst>
            </p:cNvPr>
            <p:cNvSpPr txBox="1"/>
            <p:nvPr/>
          </p:nvSpPr>
          <p:spPr>
            <a:xfrm>
              <a:off x="7835588" y="2843945"/>
              <a:ext cx="339722" cy="307777"/>
            </a:xfrm>
            <a:prstGeom prst="rect">
              <a:avLst/>
            </a:prstGeom>
            <a:noFill/>
          </p:spPr>
          <p:txBody>
            <a:bodyPr wrap="square" lIns="0" rIns="0" rtlCol="0">
              <a:spAutoFit/>
            </a:bodyPr>
            <a:lstStyle/>
            <a:p>
              <a:r>
                <a:rPr lang="en-US" altLang="zh-TW" sz="1400" dirty="0"/>
                <a:t>0.1</a:t>
              </a:r>
              <a:endParaRPr lang="zh-TW" altLang="en-US" sz="1400" dirty="0"/>
            </a:p>
          </p:txBody>
        </p:sp>
        <p:sp>
          <p:nvSpPr>
            <p:cNvPr id="76" name="文字方塊 75">
              <a:extLst>
                <a:ext uri="{FF2B5EF4-FFF2-40B4-BE49-F238E27FC236}">
                  <a16:creationId xmlns:a16="http://schemas.microsoft.com/office/drawing/2014/main" id="{9116F8C8-4C84-4441-94D4-A9FF8F41C4B1}"/>
                </a:ext>
              </a:extLst>
            </p:cNvPr>
            <p:cNvSpPr txBox="1"/>
            <p:nvPr/>
          </p:nvSpPr>
          <p:spPr>
            <a:xfrm>
              <a:off x="8158235" y="2843945"/>
              <a:ext cx="339722" cy="307777"/>
            </a:xfrm>
            <a:prstGeom prst="rect">
              <a:avLst/>
            </a:prstGeom>
            <a:noFill/>
          </p:spPr>
          <p:txBody>
            <a:bodyPr wrap="square" lIns="0" rIns="0" rtlCol="0">
              <a:spAutoFit/>
            </a:bodyPr>
            <a:lstStyle/>
            <a:p>
              <a:r>
                <a:rPr lang="en-US" altLang="zh-TW" sz="1400" dirty="0"/>
                <a:t>0</a:t>
              </a:r>
              <a:endParaRPr lang="zh-TW" altLang="en-US" sz="1400" dirty="0"/>
            </a:p>
          </p:txBody>
        </p:sp>
        <p:sp>
          <p:nvSpPr>
            <p:cNvPr id="77" name="文字方塊 76">
              <a:extLst>
                <a:ext uri="{FF2B5EF4-FFF2-40B4-BE49-F238E27FC236}">
                  <a16:creationId xmlns:a16="http://schemas.microsoft.com/office/drawing/2014/main" id="{186D89AD-2924-422E-AF87-51611D5A216B}"/>
                </a:ext>
              </a:extLst>
            </p:cNvPr>
            <p:cNvSpPr txBox="1"/>
            <p:nvPr/>
          </p:nvSpPr>
          <p:spPr>
            <a:xfrm>
              <a:off x="8361287" y="2843945"/>
              <a:ext cx="339722" cy="307777"/>
            </a:xfrm>
            <a:prstGeom prst="rect">
              <a:avLst/>
            </a:prstGeom>
            <a:noFill/>
          </p:spPr>
          <p:txBody>
            <a:bodyPr wrap="square" lIns="0" rIns="0" rtlCol="0">
              <a:spAutoFit/>
            </a:bodyPr>
            <a:lstStyle/>
            <a:p>
              <a:r>
                <a:rPr lang="en-US" altLang="zh-TW" sz="1400" dirty="0"/>
                <a:t>0</a:t>
              </a:r>
              <a:endParaRPr lang="zh-TW" altLang="en-US" sz="1400" dirty="0"/>
            </a:p>
          </p:txBody>
        </p:sp>
        <p:sp>
          <p:nvSpPr>
            <p:cNvPr id="9" name="The output of ...">
              <a:extLst>
                <a:ext uri="{FF2B5EF4-FFF2-40B4-BE49-F238E27FC236}">
                  <a16:creationId xmlns:a16="http://schemas.microsoft.com/office/drawing/2014/main" id="{94F350FD-F2D7-40B2-96A2-A50CE0159FD9}"/>
                </a:ext>
              </a:extLst>
            </p:cNvPr>
            <p:cNvSpPr/>
            <p:nvPr/>
          </p:nvSpPr>
          <p:spPr>
            <a:xfrm>
              <a:off x="6623626" y="2148319"/>
              <a:ext cx="2211172" cy="612000"/>
            </a:xfrm>
            <a:prstGeom prst="wedgeRectCallout">
              <a:avLst>
                <a:gd name="adj1" fmla="val -936"/>
                <a:gd name="adj2" fmla="val 72562"/>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The output of this classifier is the probability of belonging to these relationships.</a:t>
              </a:r>
              <a:endParaRPr lang="zh-TW" altLang="en-US" sz="1400" dirty="0"/>
            </a:p>
          </p:txBody>
        </p:sp>
      </p:grpSp>
      <p:sp>
        <p:nvSpPr>
          <p:cNvPr id="78" name="Manually label the relation ...">
            <a:extLst>
              <a:ext uri="{FF2B5EF4-FFF2-40B4-BE49-F238E27FC236}">
                <a16:creationId xmlns:a16="http://schemas.microsoft.com/office/drawing/2014/main" id="{01506884-6D27-44EA-A436-15FF482AEF0D}"/>
              </a:ext>
            </a:extLst>
          </p:cNvPr>
          <p:cNvSpPr/>
          <p:nvPr/>
        </p:nvSpPr>
        <p:spPr>
          <a:xfrm>
            <a:off x="6564763" y="4322335"/>
            <a:ext cx="2211172" cy="432000"/>
          </a:xfrm>
          <a:prstGeom prst="wedgeRectCallout">
            <a:avLst>
              <a:gd name="adj1" fmla="val -49587"/>
              <a:gd name="adj2" fmla="val 8697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Manually label the relation label of these sentences.</a:t>
            </a:r>
            <a:endParaRPr lang="zh-TW" altLang="en-US" sz="1400" dirty="0"/>
          </a:p>
        </p:txBody>
      </p:sp>
    </p:spTree>
    <p:extLst>
      <p:ext uri="{BB962C8B-B14F-4D97-AF65-F5344CB8AC3E}">
        <p14:creationId xmlns:p14="http://schemas.microsoft.com/office/powerpoint/2010/main" val="185730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50">
                                            <p:txEl>
                                              <p:pRg st="0" end="0"/>
                                            </p:txEl>
                                          </p:spTgt>
                                        </p:tgtEl>
                                        <p:attrNameLst>
                                          <p:attrName>style.visibility</p:attrName>
                                        </p:attrNameLst>
                                      </p:cBhvr>
                                      <p:to>
                                        <p:strVal val="visible"/>
                                      </p:to>
                                    </p:set>
                                    <p:animEffect transition="in" filter="fade">
                                      <p:cBhvr>
                                        <p:cTn id="23" dur="500"/>
                                        <p:tgtEl>
                                          <p:spTgt spid="50">
                                            <p:txEl>
                                              <p:pRg st="0" end="0"/>
                                            </p:txEl>
                                          </p:spTgt>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50">
                                            <p:txEl>
                                              <p:pRg st="1" end="1"/>
                                            </p:txEl>
                                          </p:spTgt>
                                        </p:tgtEl>
                                        <p:attrNameLst>
                                          <p:attrName>style.visibility</p:attrName>
                                        </p:attrNameLst>
                                      </p:cBhvr>
                                      <p:to>
                                        <p:strVal val="visible"/>
                                      </p:to>
                                    </p:set>
                                    <p:animEffect transition="in" filter="fade">
                                      <p:cBhvr>
                                        <p:cTn id="27" dur="500"/>
                                        <p:tgtEl>
                                          <p:spTgt spid="50">
                                            <p:txEl>
                                              <p:pRg st="1" end="1"/>
                                            </p:txEl>
                                          </p:spTgt>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0">
                                            <p:txEl>
                                              <p:pRg st="2" end="2"/>
                                            </p:txEl>
                                          </p:spTgt>
                                        </p:tgtEl>
                                        <p:attrNameLst>
                                          <p:attrName>style.visibility</p:attrName>
                                        </p:attrNameLst>
                                      </p:cBhvr>
                                      <p:to>
                                        <p:strVal val="visible"/>
                                      </p:to>
                                    </p:set>
                                    <p:animEffect transition="in" filter="fade">
                                      <p:cBhvr>
                                        <p:cTn id="31" dur="500"/>
                                        <p:tgtEl>
                                          <p:spTgt spid="50">
                                            <p:txEl>
                                              <p:pRg st="2" end="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0"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7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animBg="1"/>
      <p:bldP spid="50" grpId="0" uiExpand="1" build="p"/>
      <p:bldP spid="51" grpId="0"/>
      <p:bldP spid="78" grpId="0" animBg="1"/>
      <p:bldP spid="78"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3AEC60FB-3A8D-41AB-9460-0D8286CDB1A9}"/>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C2B3BA58-D7F2-4485-9D33-311087D827B2}"/>
              </a:ext>
            </a:extLst>
          </p:cNvPr>
          <p:cNvSpPr>
            <a:spLocks noGrp="1"/>
          </p:cNvSpPr>
          <p:nvPr>
            <p:ph type="title"/>
          </p:nvPr>
        </p:nvSpPr>
        <p:spPr>
          <a:xfrm>
            <a:off x="457200" y="0"/>
            <a:ext cx="8229600" cy="1143000"/>
          </a:xfrm>
        </p:spPr>
        <p:txBody>
          <a:bodyPr>
            <a:normAutofit/>
          </a:bodyPr>
          <a:lstStyle/>
          <a:p>
            <a:r>
              <a:rPr lang="en-US" altLang="zh-TW" dirty="0"/>
              <a:t>Performance on Various Amounts of Rules and Human Annotated Labels</a:t>
            </a:r>
            <a:endParaRPr lang="zh-TW" altLang="en-US" dirty="0"/>
          </a:p>
        </p:txBody>
      </p:sp>
      <p:sp>
        <p:nvSpPr>
          <p:cNvPr id="3" name="投影片編號版面配置區 2">
            <a:extLst>
              <a:ext uri="{FF2B5EF4-FFF2-40B4-BE49-F238E27FC236}">
                <a16:creationId xmlns:a16="http://schemas.microsoft.com/office/drawing/2014/main" id="{0E2D98ED-F29C-4429-96A5-939B9769CFC4}"/>
              </a:ext>
            </a:extLst>
          </p:cNvPr>
          <p:cNvSpPr>
            <a:spLocks noGrp="1"/>
          </p:cNvSpPr>
          <p:nvPr>
            <p:ph type="sldNum" sz="quarter" idx="12"/>
          </p:nvPr>
        </p:nvSpPr>
        <p:spPr/>
        <p:txBody>
          <a:bodyPr/>
          <a:lstStyle/>
          <a:p>
            <a:fld id="{73DA0BB7-265A-403C-9275-D587AB510EDC}" type="slidenum">
              <a:rPr lang="zh-TW" altLang="en-US" smtClean="0"/>
              <a:pPr/>
              <a:t>30</a:t>
            </a:fld>
            <a:endParaRPr lang="zh-TW" altLang="en-US"/>
          </a:p>
        </p:txBody>
      </p:sp>
      <p:sp>
        <p:nvSpPr>
          <p:cNvPr id="4" name="內容版面配置區 3">
            <a:extLst>
              <a:ext uri="{FF2B5EF4-FFF2-40B4-BE49-F238E27FC236}">
                <a16:creationId xmlns:a16="http://schemas.microsoft.com/office/drawing/2014/main" id="{94592B76-AC25-4595-AC8A-15A5F6635AEC}"/>
              </a:ext>
            </a:extLst>
          </p:cNvPr>
          <p:cNvSpPr>
            <a:spLocks noGrp="1"/>
          </p:cNvSpPr>
          <p:nvPr>
            <p:ph sz="quarter" idx="1"/>
          </p:nvPr>
        </p:nvSpPr>
        <p:spPr/>
        <p:txBody>
          <a:bodyPr/>
          <a:lstStyle/>
          <a:p>
            <a:pPr marL="0" lvl="1" indent="-180000">
              <a:buFont typeface="Arial" panose="020B0604020202020204" pitchFamily="34" charset="0"/>
              <a:buChar char="•"/>
            </a:pPr>
            <a:r>
              <a:rPr lang="en-US" altLang="zh-TW" sz="2200" dirty="0">
                <a:solidFill>
                  <a:schemeClr val="tx1"/>
                </a:solidFill>
              </a:rPr>
              <a:t>Motivation: Show that NERO rules are more powerful than human</a:t>
            </a:r>
          </a:p>
          <a:p>
            <a:pPr marL="180000" lvl="1" indent="0">
              <a:buNone/>
            </a:pPr>
            <a:r>
              <a:rPr lang="en-US" altLang="zh-TW" sz="2200" dirty="0">
                <a:solidFill>
                  <a:schemeClr val="tx1"/>
                </a:solidFill>
              </a:rPr>
              <a:t>-annotated labels</a:t>
            </a:r>
            <a:endParaRPr lang="zh-TW" altLang="en-US" dirty="0"/>
          </a:p>
        </p:txBody>
      </p:sp>
      <p:grpSp>
        <p:nvGrpSpPr>
          <p:cNvPr id="12" name="群組 11">
            <a:extLst>
              <a:ext uri="{FF2B5EF4-FFF2-40B4-BE49-F238E27FC236}">
                <a16:creationId xmlns:a16="http://schemas.microsoft.com/office/drawing/2014/main" id="{2BF731FA-BD9A-4669-9070-A3EC37B36ED6}"/>
              </a:ext>
            </a:extLst>
          </p:cNvPr>
          <p:cNvGrpSpPr/>
          <p:nvPr/>
        </p:nvGrpSpPr>
        <p:grpSpPr>
          <a:xfrm>
            <a:off x="1907704" y="2124187"/>
            <a:ext cx="5658227" cy="4032773"/>
            <a:chOff x="1979712" y="2323577"/>
            <a:chExt cx="5658227" cy="4032773"/>
          </a:xfrm>
        </p:grpSpPr>
        <p:pic>
          <p:nvPicPr>
            <p:cNvPr id="7" name="圖片 6">
              <a:extLst>
                <a:ext uri="{FF2B5EF4-FFF2-40B4-BE49-F238E27FC236}">
                  <a16:creationId xmlns:a16="http://schemas.microsoft.com/office/drawing/2014/main" id="{8B67A394-1E93-443E-A5DA-B2EEC0BED2DB}"/>
                </a:ext>
              </a:extLst>
            </p:cNvPr>
            <p:cNvPicPr>
              <a:picLocks noChangeAspect="1"/>
            </p:cNvPicPr>
            <p:nvPr/>
          </p:nvPicPr>
          <p:blipFill>
            <a:blip r:embed="rId3"/>
            <a:stretch>
              <a:fillRect/>
            </a:stretch>
          </p:blipFill>
          <p:spPr>
            <a:xfrm>
              <a:off x="1979712" y="2323577"/>
              <a:ext cx="5658227" cy="4032773"/>
            </a:xfrm>
            <a:prstGeom prst="rect">
              <a:avLst/>
            </a:prstGeom>
          </p:spPr>
        </p:pic>
        <p:sp>
          <p:nvSpPr>
            <p:cNvPr id="8" name="文字方塊 7">
              <a:extLst>
                <a:ext uri="{FF2B5EF4-FFF2-40B4-BE49-F238E27FC236}">
                  <a16:creationId xmlns:a16="http://schemas.microsoft.com/office/drawing/2014/main" id="{B796C3B0-2E6F-4DA8-8FB7-EADFA8FE0EB8}"/>
                </a:ext>
              </a:extLst>
            </p:cNvPr>
            <p:cNvSpPr txBox="1"/>
            <p:nvPr/>
          </p:nvSpPr>
          <p:spPr>
            <a:xfrm>
              <a:off x="2771800" y="5749200"/>
              <a:ext cx="576064" cy="307777"/>
            </a:xfrm>
            <a:prstGeom prst="rect">
              <a:avLst/>
            </a:prstGeom>
            <a:noFill/>
          </p:spPr>
          <p:txBody>
            <a:bodyPr wrap="square" rtlCol="0">
              <a:spAutoFit/>
            </a:bodyPr>
            <a:lstStyle/>
            <a:p>
              <a:r>
                <a:rPr lang="en-US" altLang="zh-TW" sz="1400" dirty="0"/>
                <a:t>(30%)</a:t>
              </a:r>
              <a:endParaRPr lang="zh-TW" altLang="en-US" sz="1400" dirty="0"/>
            </a:p>
          </p:txBody>
        </p:sp>
        <p:sp>
          <p:nvSpPr>
            <p:cNvPr id="9" name="文字方塊 8">
              <a:extLst>
                <a:ext uri="{FF2B5EF4-FFF2-40B4-BE49-F238E27FC236}">
                  <a16:creationId xmlns:a16="http://schemas.microsoft.com/office/drawing/2014/main" id="{94FAC200-0B30-4992-8C2C-47EC39A7508A}"/>
                </a:ext>
              </a:extLst>
            </p:cNvPr>
            <p:cNvSpPr txBox="1"/>
            <p:nvPr/>
          </p:nvSpPr>
          <p:spPr>
            <a:xfrm>
              <a:off x="3990387" y="5749200"/>
              <a:ext cx="752251" cy="307777"/>
            </a:xfrm>
            <a:prstGeom prst="rect">
              <a:avLst/>
            </a:prstGeom>
            <a:noFill/>
          </p:spPr>
          <p:txBody>
            <a:bodyPr wrap="square" rtlCol="0">
              <a:spAutoFit/>
            </a:bodyPr>
            <a:lstStyle/>
            <a:p>
              <a:r>
                <a:rPr lang="en-US" altLang="zh-TW" sz="1400" dirty="0"/>
                <a:t>(50%)</a:t>
              </a:r>
              <a:endParaRPr lang="zh-TW" altLang="en-US" sz="1400" dirty="0"/>
            </a:p>
          </p:txBody>
        </p:sp>
        <p:sp>
          <p:nvSpPr>
            <p:cNvPr id="10" name="文字方塊 9">
              <a:extLst>
                <a:ext uri="{FF2B5EF4-FFF2-40B4-BE49-F238E27FC236}">
                  <a16:creationId xmlns:a16="http://schemas.microsoft.com/office/drawing/2014/main" id="{8E6F2F2E-289F-4E79-B371-6FD8E2ADDBFC}"/>
                </a:ext>
              </a:extLst>
            </p:cNvPr>
            <p:cNvSpPr txBox="1"/>
            <p:nvPr/>
          </p:nvSpPr>
          <p:spPr>
            <a:xfrm>
              <a:off x="5421459" y="5749200"/>
              <a:ext cx="752251" cy="307777"/>
            </a:xfrm>
            <a:prstGeom prst="rect">
              <a:avLst/>
            </a:prstGeom>
            <a:noFill/>
          </p:spPr>
          <p:txBody>
            <a:bodyPr wrap="square" rtlCol="0">
              <a:spAutoFit/>
            </a:bodyPr>
            <a:lstStyle/>
            <a:p>
              <a:r>
                <a:rPr lang="en-US" altLang="zh-TW" sz="1400" dirty="0"/>
                <a:t>(70%)</a:t>
              </a:r>
              <a:endParaRPr lang="zh-TW" altLang="en-US" sz="1400" dirty="0"/>
            </a:p>
          </p:txBody>
        </p:sp>
        <p:sp>
          <p:nvSpPr>
            <p:cNvPr id="11" name="文字方塊 10">
              <a:extLst>
                <a:ext uri="{FF2B5EF4-FFF2-40B4-BE49-F238E27FC236}">
                  <a16:creationId xmlns:a16="http://schemas.microsoft.com/office/drawing/2014/main" id="{879391A1-55A7-40C9-810D-ACD2C248E66E}"/>
                </a:ext>
              </a:extLst>
            </p:cNvPr>
            <p:cNvSpPr txBox="1"/>
            <p:nvPr/>
          </p:nvSpPr>
          <p:spPr>
            <a:xfrm>
              <a:off x="6776540" y="5749200"/>
              <a:ext cx="752251" cy="307777"/>
            </a:xfrm>
            <a:prstGeom prst="rect">
              <a:avLst/>
            </a:prstGeom>
            <a:noFill/>
          </p:spPr>
          <p:txBody>
            <a:bodyPr wrap="square" rtlCol="0">
              <a:spAutoFit/>
            </a:bodyPr>
            <a:lstStyle/>
            <a:p>
              <a:r>
                <a:rPr lang="en-US" altLang="zh-TW" sz="1400" dirty="0"/>
                <a:t>(100%)</a:t>
              </a:r>
              <a:endParaRPr lang="zh-TW" altLang="en-US" sz="1400" dirty="0"/>
            </a:p>
          </p:txBody>
        </p:sp>
      </p:grpSp>
      <p:sp>
        <p:nvSpPr>
          <p:cNvPr id="13" name="文字方塊 12">
            <a:extLst>
              <a:ext uri="{FF2B5EF4-FFF2-40B4-BE49-F238E27FC236}">
                <a16:creationId xmlns:a16="http://schemas.microsoft.com/office/drawing/2014/main" id="{CEB1151A-5401-45CA-83EA-8241686452D9}"/>
              </a:ext>
            </a:extLst>
          </p:cNvPr>
          <p:cNvSpPr txBox="1"/>
          <p:nvPr/>
        </p:nvSpPr>
        <p:spPr>
          <a:xfrm>
            <a:off x="2267744" y="1939521"/>
            <a:ext cx="2016224" cy="369332"/>
          </a:xfrm>
          <a:prstGeom prst="rect">
            <a:avLst/>
          </a:prstGeom>
          <a:noFill/>
        </p:spPr>
        <p:txBody>
          <a:bodyPr wrap="square" rtlCol="0">
            <a:spAutoFit/>
          </a:bodyPr>
          <a:lstStyle/>
          <a:p>
            <a:r>
              <a:rPr lang="en-US" altLang="zh-TW" dirty="0"/>
              <a:t>supervised baseline </a:t>
            </a:r>
            <a:endParaRPr lang="zh-TW" altLang="en-US" dirty="0"/>
          </a:p>
        </p:txBody>
      </p:sp>
      <mc:AlternateContent xmlns:mc="http://schemas.openxmlformats.org/markup-compatibility/2006" xmlns:a14="http://schemas.microsoft.com/office/drawing/2010/main">
        <mc:Choice Requires="a14">
          <p:graphicFrame>
            <p:nvGraphicFramePr>
              <p:cNvPr id="5" name="表格 4">
                <a:extLst>
                  <a:ext uri="{FF2B5EF4-FFF2-40B4-BE49-F238E27FC236}">
                    <a16:creationId xmlns:a16="http://schemas.microsoft.com/office/drawing/2014/main" id="{48ACCA49-7227-4226-9573-95D2393D21FD}"/>
                  </a:ext>
                </a:extLst>
              </p:cNvPr>
              <p:cNvGraphicFramePr>
                <a:graphicFrameLocks noGrp="1"/>
              </p:cNvGraphicFramePr>
              <p:nvPr>
                <p:extLst>
                  <p:ext uri="{D42A27DB-BD31-4B8C-83A1-F6EECF244321}">
                    <p14:modId xmlns:p14="http://schemas.microsoft.com/office/powerpoint/2010/main" val="2490512380"/>
                  </p:ext>
                </p:extLst>
              </p:nvPr>
            </p:nvGraphicFramePr>
            <p:xfrm>
              <a:off x="1603248" y="5996633"/>
              <a:ext cx="6453705" cy="822284"/>
            </p:xfrm>
            <a:graphic>
              <a:graphicData uri="http://schemas.openxmlformats.org/drawingml/2006/table">
                <a:tbl>
                  <a:tblPr/>
                  <a:tblGrid>
                    <a:gridCol w="2023235">
                      <a:extLst>
                        <a:ext uri="{9D8B030D-6E8A-4147-A177-3AD203B41FA5}">
                          <a16:colId xmlns:a16="http://schemas.microsoft.com/office/drawing/2014/main" val="2194370586"/>
                        </a:ext>
                      </a:extLst>
                    </a:gridCol>
                    <a:gridCol w="1872000">
                      <a:extLst>
                        <a:ext uri="{9D8B030D-6E8A-4147-A177-3AD203B41FA5}">
                          <a16:colId xmlns:a16="http://schemas.microsoft.com/office/drawing/2014/main" val="1494920236"/>
                        </a:ext>
                      </a:extLst>
                    </a:gridCol>
                    <a:gridCol w="852294">
                      <a:extLst>
                        <a:ext uri="{9D8B030D-6E8A-4147-A177-3AD203B41FA5}">
                          <a16:colId xmlns:a16="http://schemas.microsoft.com/office/drawing/2014/main" val="730484517"/>
                        </a:ext>
                      </a:extLst>
                    </a:gridCol>
                    <a:gridCol w="852294">
                      <a:extLst>
                        <a:ext uri="{9D8B030D-6E8A-4147-A177-3AD203B41FA5}">
                          <a16:colId xmlns:a16="http://schemas.microsoft.com/office/drawing/2014/main" val="229436240"/>
                        </a:ext>
                      </a:extLst>
                    </a:gridCol>
                    <a:gridCol w="853882">
                      <a:extLst>
                        <a:ext uri="{9D8B030D-6E8A-4147-A177-3AD203B41FA5}">
                          <a16:colId xmlns:a16="http://schemas.microsoft.com/office/drawing/2014/main" val="806211879"/>
                        </a:ext>
                      </a:extLst>
                    </a:gridCol>
                  </a:tblGrid>
                  <a:tr h="247394">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dirty="0">
                              <a:effectLst/>
                            </a:rPr>
                            <a:t>TACRED</a:t>
                          </a:r>
                          <a:endParaRPr lang="en-US" sz="1400" dirty="0">
                            <a:effectLst/>
                          </a:endParaRPr>
                        </a:p>
                      </a:txBody>
                      <a:tcPr marL="26891" marR="26891" marT="26891" marB="26891"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zh-TW" altLang="en-US"/>
                        </a:p>
                      </a:txBody>
                      <a:tcPr>
                        <a:lnL w="12700" cmpd="sng">
                          <a:noFill/>
                          <a:prstDash val="solid"/>
                        </a:lnL>
                      </a:tcPr>
                    </a:tc>
                    <a:tc hMerge="1">
                      <a:txBody>
                        <a:bodyPr/>
                        <a:lstStyle/>
                        <a:p>
                          <a:endParaRPr lang="zh-TW" altLang="en-US" dirty="0"/>
                        </a:p>
                      </a:txBody>
                      <a:tcPr/>
                    </a:tc>
                    <a:extLst>
                      <a:ext uri="{0D108BD9-81ED-4DB2-BD59-A6C34878D82A}">
                        <a16:rowId xmlns:a16="http://schemas.microsoft.com/office/drawing/2014/main" val="538880562"/>
                      </a:ext>
                    </a:extLst>
                  </a:tr>
                  <a:tr h="150588">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Recall</a:t>
                          </a: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868241"/>
                      </a:ext>
                    </a:extLst>
                  </a:tr>
                  <a:tr h="288000">
                    <a:tc>
                      <a:txBody>
                        <a:bodyPr/>
                        <a:lstStyle/>
                        <a:p>
                          <a:pPr algn="l"/>
                          <a:r>
                            <a:rPr lang="en-US" sz="1400" dirty="0">
                              <a:effectLst/>
                              <a:latin typeface="Times New Roman" panose="02020603050405020304" pitchFamily="18" charset="0"/>
                            </a:rPr>
                            <a:t>LSTM+ATT (</a:t>
                          </a:r>
                          <a14:m>
                            <m:oMath xmlns:m="http://schemas.openxmlformats.org/officeDocument/2006/math">
                              <m:sSub>
                                <m:sSubPr>
                                  <m:ctrlPr>
                                    <a:rPr lang="en-US" altLang="zh-TW" sz="1400" i="1" smtClean="0">
                                      <a:latin typeface="Cambria Math" panose="02040503050406030204" pitchFamily="18" charset="0"/>
                                    </a:rPr>
                                  </m:ctrlPr>
                                </m:sSubPr>
                                <m:e>
                                  <m:r>
                                    <a:rPr lang="en-US" altLang="zh-TW" sz="1400" i="1">
                                      <a:latin typeface="Cambria Math" panose="02040503050406030204" pitchFamily="18" charset="0"/>
                                    </a:rPr>
                                    <m:t>𝑆</m:t>
                                  </m:r>
                                </m:e>
                                <m:sub>
                                  <m:r>
                                    <a:rPr lang="en-US" altLang="zh-TW" sz="1400" i="1">
                                      <a:latin typeface="Cambria Math" panose="02040503050406030204" pitchFamily="18" charset="0"/>
                                    </a:rPr>
                                    <m:t>𝑚𝑎𝑡𝑐h𝑒𝑑</m:t>
                                  </m:r>
                                </m:sub>
                              </m:sSub>
                            </m:oMath>
                          </a14:m>
                          <a:r>
                            <a:rPr lang="en-US" sz="1400" b="0" i="0" dirty="0" err="1">
                              <a:effectLst/>
                              <a:latin typeface="Times New Roman" panose="02020603050405020304" pitchFamily="18" charset="0"/>
                            </a:rPr>
                            <a:t>+</a:t>
                          </a:r>
                          <a14:m>
                            <m:oMath xmlns:m="http://schemas.openxmlformats.org/officeDocument/2006/math">
                              <m:r>
                                <a:rPr lang="el-GR" altLang="zh-TW" sz="1400" i="1" smtClean="0">
                                  <a:latin typeface="Cambria Math" panose="02040503050406030204" pitchFamily="18" charset="0"/>
                                  <a:ea typeface="Cambria Math" panose="02040503050406030204" pitchFamily="18" charset="0"/>
                                </a:rPr>
                                <m:t>𝛲</m:t>
                              </m:r>
                            </m:oMath>
                          </a14:m>
                          <a:r>
                            <a:rPr lang="en-US" sz="1400" dirty="0">
                              <a:effectLst/>
                              <a:latin typeface="Times New Roman" panose="02020603050405020304" pitchFamily="18" charset="0"/>
                            </a:rPr>
                            <a:t>)</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14:m>
                            <m:oMath xmlns:m="http://schemas.openxmlformats.org/officeDocument/2006/math">
                              <m:sSub>
                                <m:sSubPr>
                                  <m:ctrlPr>
                                    <a:rPr lang="en-US" altLang="zh-TW" sz="1400" b="0" i="1" smtClean="0">
                                      <a:latin typeface="Cambria Math" panose="02040503050406030204" pitchFamily="18" charset="0"/>
                                    </a:rPr>
                                  </m:ctrlPr>
                                </m:sSubPr>
                                <m:e>
                                  <m:r>
                                    <a:rPr lang="en-US" altLang="zh-TW" sz="1400" b="0" i="1">
                                      <a:latin typeface="Cambria Math" panose="02040503050406030204" pitchFamily="18" charset="0"/>
                                    </a:rPr>
                                    <m:t>𝑆</m:t>
                                  </m:r>
                                </m:e>
                                <m:sub>
                                  <m:r>
                                    <a:rPr lang="en-US" altLang="zh-TW" sz="1400" b="0" i="1">
                                      <a:latin typeface="Cambria Math" panose="02040503050406030204" pitchFamily="18" charset="0"/>
                                    </a:rPr>
                                    <m:t>𝑚𝑎𝑡𝑐h𝑒𝑑</m:t>
                                  </m:r>
                                </m:sub>
                              </m:sSub>
                            </m:oMath>
                          </a14:m>
                          <a:r>
                            <a:rPr lang="en-US" sz="1400" dirty="0">
                              <a:effectLst/>
                              <a:latin typeface="Times New Roman" panose="02020603050405020304" pitchFamily="18" charset="0"/>
                            </a:rPr>
                            <a:t>, </a:t>
                          </a:r>
                          <a14:m>
                            <m:oMath xmlns:m="http://schemas.openxmlformats.org/officeDocument/2006/math">
                              <m:r>
                                <a:rPr lang="el-GR" altLang="zh-TW" sz="1400" b="0" i="1" smtClean="0">
                                  <a:latin typeface="Cambria Math" panose="02040503050406030204" pitchFamily="18" charset="0"/>
                                  <a:ea typeface="Cambria Math" panose="02040503050406030204" pitchFamily="18" charset="0"/>
                                </a:rPr>
                                <m:t>𝛲</m:t>
                              </m:r>
                            </m:oMath>
                          </a14:m>
                          <a:endParaRPr lang="en-US" sz="1400" b="0" i="1" dirty="0">
                            <a:effectLst/>
                            <a:latin typeface="Times New Roman" panose="02020603050405020304" pitchFamily="18" charset="0"/>
                          </a:endParaRP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29584033"/>
                      </a:ext>
                    </a:extLst>
                  </a:tr>
                </a:tbl>
              </a:graphicData>
            </a:graphic>
          </p:graphicFrame>
        </mc:Choice>
        <mc:Fallback xmlns="">
          <p:graphicFrame>
            <p:nvGraphicFramePr>
              <p:cNvPr id="5" name="表格 4">
                <a:extLst>
                  <a:ext uri="{FF2B5EF4-FFF2-40B4-BE49-F238E27FC236}">
                    <a16:creationId xmlns:a16="http://schemas.microsoft.com/office/drawing/2014/main" id="{48ACCA49-7227-4226-9573-95D2393D21FD}"/>
                  </a:ext>
                </a:extLst>
              </p:cNvPr>
              <p:cNvGraphicFramePr>
                <a:graphicFrameLocks noGrp="1"/>
              </p:cNvGraphicFramePr>
              <p:nvPr>
                <p:extLst>
                  <p:ext uri="{D42A27DB-BD31-4B8C-83A1-F6EECF244321}">
                    <p14:modId xmlns:p14="http://schemas.microsoft.com/office/powerpoint/2010/main" val="2490512380"/>
                  </p:ext>
                </p:extLst>
              </p:nvPr>
            </p:nvGraphicFramePr>
            <p:xfrm>
              <a:off x="1603248" y="5996633"/>
              <a:ext cx="6453705" cy="822284"/>
            </p:xfrm>
            <a:graphic>
              <a:graphicData uri="http://schemas.openxmlformats.org/drawingml/2006/table">
                <a:tbl>
                  <a:tblPr/>
                  <a:tblGrid>
                    <a:gridCol w="2023235">
                      <a:extLst>
                        <a:ext uri="{9D8B030D-6E8A-4147-A177-3AD203B41FA5}">
                          <a16:colId xmlns:a16="http://schemas.microsoft.com/office/drawing/2014/main" val="2194370586"/>
                        </a:ext>
                      </a:extLst>
                    </a:gridCol>
                    <a:gridCol w="1872000">
                      <a:extLst>
                        <a:ext uri="{9D8B030D-6E8A-4147-A177-3AD203B41FA5}">
                          <a16:colId xmlns:a16="http://schemas.microsoft.com/office/drawing/2014/main" val="1494920236"/>
                        </a:ext>
                      </a:extLst>
                    </a:gridCol>
                    <a:gridCol w="852294">
                      <a:extLst>
                        <a:ext uri="{9D8B030D-6E8A-4147-A177-3AD203B41FA5}">
                          <a16:colId xmlns:a16="http://schemas.microsoft.com/office/drawing/2014/main" val="730484517"/>
                        </a:ext>
                      </a:extLst>
                    </a:gridCol>
                    <a:gridCol w="852294">
                      <a:extLst>
                        <a:ext uri="{9D8B030D-6E8A-4147-A177-3AD203B41FA5}">
                          <a16:colId xmlns:a16="http://schemas.microsoft.com/office/drawing/2014/main" val="229436240"/>
                        </a:ext>
                      </a:extLst>
                    </a:gridCol>
                    <a:gridCol w="853882">
                      <a:extLst>
                        <a:ext uri="{9D8B030D-6E8A-4147-A177-3AD203B41FA5}">
                          <a16:colId xmlns:a16="http://schemas.microsoft.com/office/drawing/2014/main" val="806211879"/>
                        </a:ext>
                      </a:extLst>
                    </a:gridCol>
                  </a:tblGrid>
                  <a:tr h="267142">
                    <a:tc>
                      <a:txBody>
                        <a:bodyPr/>
                        <a:lstStyle/>
                        <a:p>
                          <a:pPr algn="ctr" fontAlgn="b"/>
                          <a:r>
                            <a:rPr lang="en-US" sz="1400" b="1" dirty="0">
                              <a:effectLst/>
                            </a:rPr>
                            <a:t>Method / Dataset</a:t>
                          </a:r>
                          <a:endParaRPr lang="en-US" sz="1400" dirty="0">
                            <a:effectLst/>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a:txBody>
                        <a:bodyPr/>
                        <a:lstStyle/>
                        <a:p>
                          <a:pPr marL="0" algn="ctr" rtl="0" eaLnBrk="1" fontAlgn="b" latinLnBrk="0" hangingPunct="1"/>
                          <a:r>
                            <a:rPr kumimoji="0" lang="en-US" altLang="zh-TW" sz="1400" b="1" kern="1200" dirty="0">
                              <a:solidFill>
                                <a:schemeClr val="tx1"/>
                              </a:solidFill>
                              <a:effectLst/>
                              <a:latin typeface="+mn-lt"/>
                              <a:ea typeface="+mn-ea"/>
                              <a:cs typeface="+mn-cs"/>
                            </a:rPr>
                            <a:t>Models trained on</a:t>
                          </a:r>
                          <a:endParaRPr kumimoji="0" lang="en-US" sz="1400" b="1" kern="1200" dirty="0">
                            <a:solidFill>
                              <a:schemeClr val="tx1"/>
                            </a:solidFill>
                            <a:effectLst/>
                            <a:latin typeface="+mn-lt"/>
                            <a:ea typeface="+mn-ea"/>
                            <a:cs typeface="+mn-cs"/>
                          </a:endParaRPr>
                        </a:p>
                      </a:txBody>
                      <a:tcPr marL="26891" marR="26891" marT="26891" marB="26891" anchor="b">
                        <a:lnL>
                          <a:noFill/>
                        </a:lnL>
                        <a:lnR>
                          <a:noFill/>
                        </a:lnR>
                        <a:lnT>
                          <a:noFill/>
                        </a:lnT>
                        <a:lnB w="9525" cap="flat" cmpd="sng" algn="ctr">
                          <a:solidFill>
                            <a:srgbClr val="DDDDDD"/>
                          </a:solidFill>
                          <a:prstDash val="solid"/>
                          <a:round/>
                          <a:headEnd type="none" w="med" len="med"/>
                          <a:tailEnd type="none" w="med" len="med"/>
                        </a:lnB>
                      </a:tcPr>
                    </a:tc>
                    <a:tc gridSpan="3">
                      <a:txBody>
                        <a:bodyPr/>
                        <a:lstStyle/>
                        <a:p>
                          <a:pPr algn="ctr" fontAlgn="b"/>
                          <a:r>
                            <a:rPr lang="en-US" sz="1400" b="1" dirty="0">
                              <a:effectLst/>
                            </a:rPr>
                            <a:t>TACRED</a:t>
                          </a:r>
                          <a:endParaRPr lang="en-US" sz="1400" dirty="0">
                            <a:effectLst/>
                          </a:endParaRPr>
                        </a:p>
                      </a:txBody>
                      <a:tcPr marL="26891" marR="26891" marT="26891" marB="26891" anchor="b">
                        <a:lnL>
                          <a:noFill/>
                        </a:lnL>
                        <a:lnR>
                          <a:noFill/>
                        </a:lnR>
                        <a:lnT>
                          <a:noFill/>
                        </a:lnT>
                        <a:lnB w="12700" cap="flat" cmpd="sng" algn="ctr">
                          <a:solidFill>
                            <a:schemeClr val="tx1"/>
                          </a:solidFill>
                          <a:prstDash val="solid"/>
                          <a:round/>
                          <a:headEnd type="none" w="med" len="med"/>
                          <a:tailEnd type="none" w="med" len="med"/>
                        </a:lnB>
                      </a:tcPr>
                    </a:tc>
                    <a:tc hMerge="1">
                      <a:txBody>
                        <a:bodyPr/>
                        <a:lstStyle/>
                        <a:p>
                          <a:endParaRPr lang="zh-TW" altLang="en-US"/>
                        </a:p>
                      </a:txBody>
                      <a:tcPr>
                        <a:lnL w="12700" cmpd="sng">
                          <a:noFill/>
                          <a:prstDash val="solid"/>
                        </a:lnL>
                      </a:tcPr>
                    </a:tc>
                    <a:tc hMerge="1">
                      <a:txBody>
                        <a:bodyPr/>
                        <a:lstStyle/>
                        <a:p>
                          <a:endParaRPr lang="zh-TW" altLang="en-US" dirty="0"/>
                        </a:p>
                      </a:txBody>
                      <a:tcPr/>
                    </a:tc>
                    <a:extLst>
                      <a:ext uri="{0D108BD9-81ED-4DB2-BD59-A6C34878D82A}">
                        <a16:rowId xmlns:a16="http://schemas.microsoft.com/office/drawing/2014/main" val="538880562"/>
                      </a:ext>
                    </a:extLst>
                  </a:tr>
                  <a:tr h="267142">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endParaRPr lang="zh-TW" altLang="en-US" sz="1400" dirty="0">
                            <a:effectLst/>
                            <a:latin typeface="Times New Roman" panose="02020603050405020304" pitchFamily="18" charset="0"/>
                          </a:endParaRPr>
                        </a:p>
                      </a:txBody>
                      <a:tcPr marL="26891" marR="26891" marT="26891" marB="26891" anchor="b">
                        <a:lnL>
                          <a:noFill/>
                        </a:lnL>
                        <a:lnR>
                          <a:noFill/>
                        </a:lnR>
                        <a:lnT w="9525" cap="flat" cmpd="sng" algn="ctr">
                          <a:solidFill>
                            <a:srgbClr val="DDDDDD"/>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Precision</a:t>
                          </a: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dirty="0">
                              <a:effectLst/>
                              <a:latin typeface="Times New Roman" panose="02020603050405020304" pitchFamily="18" charset="0"/>
                            </a:rPr>
                            <a:t>Recall</a:t>
                          </a: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26891" marR="26891" marT="26891" marB="26891"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9868241"/>
                      </a:ext>
                    </a:extLst>
                  </a:tr>
                  <a:tr h="288000">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4"/>
                          <a:stretch>
                            <a:fillRect t="-191667" r="-219277" b="-22917"/>
                          </a:stretch>
                        </a:blipFill>
                      </a:tcPr>
                    </a:tc>
                    <a:tc>
                      <a:txBody>
                        <a:bodyPr/>
                        <a:lstStyle/>
                        <a:p>
                          <a:endParaRPr lang="zh-TW"/>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4"/>
                          <a:stretch>
                            <a:fillRect l="-108143" t="-191667" r="-137134" b="-22917"/>
                          </a:stretch>
                        </a:blipFill>
                      </a:tcPr>
                    </a:tc>
                    <a:tc>
                      <a:txBody>
                        <a:bodyPr/>
                        <a:lstStyle/>
                        <a:p>
                          <a:pPr algn="ctr"/>
                          <a:r>
                            <a:rPr lang="en-US" altLang="zh-TW" sz="1400" dirty="0">
                              <a:effectLst/>
                              <a:latin typeface="Times New Roman" panose="02020603050405020304" pitchFamily="18" charset="0"/>
                            </a:rPr>
                            <a:t>39.2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45.5 ± 1.7</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ctr"/>
                          <a:r>
                            <a:rPr lang="en-US" altLang="zh-TW" sz="1400" dirty="0">
                              <a:effectLst/>
                              <a:latin typeface="Times New Roman" panose="02020603050405020304" pitchFamily="18" charset="0"/>
                            </a:rPr>
                            <a:t>42.1 ± 0.9</a:t>
                          </a:r>
                        </a:p>
                      </a:txBody>
                      <a:tcPr marL="26891" marR="26891" marT="26891" marB="26891" anchor="ctr">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629584033"/>
                      </a:ext>
                    </a:extLst>
                  </a:tr>
                </a:tbl>
              </a:graphicData>
            </a:graphic>
          </p:graphicFrame>
        </mc:Fallback>
      </mc:AlternateContent>
      <p:sp>
        <p:nvSpPr>
          <p:cNvPr id="6" name="文字方塊 5">
            <a:extLst>
              <a:ext uri="{FF2B5EF4-FFF2-40B4-BE49-F238E27FC236}">
                <a16:creationId xmlns:a16="http://schemas.microsoft.com/office/drawing/2014/main" id="{96BD2F0D-185D-4EA9-9635-7FADB6517CC7}"/>
              </a:ext>
            </a:extLst>
          </p:cNvPr>
          <p:cNvSpPr txBox="1"/>
          <p:nvPr/>
        </p:nvSpPr>
        <p:spPr>
          <a:xfrm>
            <a:off x="6445354" y="4228630"/>
            <a:ext cx="413604" cy="276999"/>
          </a:xfrm>
          <a:prstGeom prst="rect">
            <a:avLst/>
          </a:prstGeom>
          <a:noFill/>
        </p:spPr>
        <p:txBody>
          <a:bodyPr wrap="square" rtlCol="0">
            <a:spAutoFit/>
          </a:bodyPr>
          <a:lstStyle/>
          <a:p>
            <a:r>
              <a:rPr lang="en-US" altLang="zh-TW" sz="1200" dirty="0"/>
              <a:t>950</a:t>
            </a:r>
            <a:endParaRPr lang="zh-TW" altLang="en-US" sz="1200" dirty="0"/>
          </a:p>
        </p:txBody>
      </p:sp>
      <p:sp>
        <p:nvSpPr>
          <p:cNvPr id="15" name="文字方塊 14">
            <a:extLst>
              <a:ext uri="{FF2B5EF4-FFF2-40B4-BE49-F238E27FC236}">
                <a16:creationId xmlns:a16="http://schemas.microsoft.com/office/drawing/2014/main" id="{AD70FB4F-FFBB-4C20-B925-7DBF80A410ED}"/>
              </a:ext>
            </a:extLst>
          </p:cNvPr>
          <p:cNvSpPr txBox="1"/>
          <p:nvPr/>
        </p:nvSpPr>
        <p:spPr>
          <a:xfrm>
            <a:off x="7225950" y="3066534"/>
            <a:ext cx="461665" cy="1663726"/>
          </a:xfrm>
          <a:prstGeom prst="rect">
            <a:avLst/>
          </a:prstGeom>
          <a:noFill/>
        </p:spPr>
        <p:txBody>
          <a:bodyPr vert="vert270" wrap="square" rtlCol="0">
            <a:spAutoFit/>
          </a:bodyPr>
          <a:lstStyle/>
          <a:p>
            <a:r>
              <a:rPr lang="en-US" altLang="zh-TW" dirty="0"/>
              <a:t># rules or labels</a:t>
            </a:r>
            <a:endParaRPr lang="zh-TW" altLang="en-US" dirty="0"/>
          </a:p>
        </p:txBody>
      </p:sp>
    </p:spTree>
    <p:extLst>
      <p:ext uri="{BB962C8B-B14F-4D97-AF65-F5344CB8AC3E}">
        <p14:creationId xmlns:p14="http://schemas.microsoft.com/office/powerpoint/2010/main" val="2866812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D7198E3F-AF6F-4A93-BE64-0AE3A21A28B2}"/>
              </a:ext>
            </a:extLst>
          </p:cNvPr>
          <p:cNvSpPr/>
          <p:nvPr/>
        </p:nvSpPr>
        <p:spPr>
          <a:xfrm>
            <a:off x="431706" y="47302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63C772F6-2157-46E8-9554-47B0F6E49B84}"/>
              </a:ext>
            </a:extLst>
          </p:cNvPr>
          <p:cNvSpPr>
            <a:spLocks noGrp="1"/>
          </p:cNvSpPr>
          <p:nvPr>
            <p:ph type="title"/>
          </p:nvPr>
        </p:nvSpPr>
        <p:spPr/>
        <p:txBody>
          <a:bodyPr>
            <a:noAutofit/>
          </a:bodyPr>
          <a:lstStyle/>
          <a:p>
            <a:r>
              <a:rPr lang="en-US" altLang="zh-TW" dirty="0"/>
              <a:t>Performance on Various Amounts of the Raw Corpus </a:t>
            </a:r>
            <a:endParaRPr lang="zh-TW" altLang="en-US" dirty="0"/>
          </a:p>
        </p:txBody>
      </p:sp>
      <p:sp>
        <p:nvSpPr>
          <p:cNvPr id="3" name="投影片編號版面配置區 2">
            <a:extLst>
              <a:ext uri="{FF2B5EF4-FFF2-40B4-BE49-F238E27FC236}">
                <a16:creationId xmlns:a16="http://schemas.microsoft.com/office/drawing/2014/main" id="{2785EF9E-6423-4FF5-96F3-66F89ECC409F}"/>
              </a:ext>
            </a:extLst>
          </p:cNvPr>
          <p:cNvSpPr>
            <a:spLocks noGrp="1"/>
          </p:cNvSpPr>
          <p:nvPr>
            <p:ph type="sldNum" sz="quarter" idx="12"/>
          </p:nvPr>
        </p:nvSpPr>
        <p:spPr/>
        <p:txBody>
          <a:bodyPr/>
          <a:lstStyle/>
          <a:p>
            <a:fld id="{73DA0BB7-265A-403C-9275-D587AB510EDC}" type="slidenum">
              <a:rPr lang="zh-TW" altLang="en-US" smtClean="0"/>
              <a:pPr/>
              <a:t>31</a:t>
            </a:fld>
            <a:endParaRPr lang="zh-TW" altLang="en-US"/>
          </a:p>
        </p:txBody>
      </p:sp>
      <p:sp>
        <p:nvSpPr>
          <p:cNvPr id="4" name="內容版面配置區 3">
            <a:extLst>
              <a:ext uri="{FF2B5EF4-FFF2-40B4-BE49-F238E27FC236}">
                <a16:creationId xmlns:a16="http://schemas.microsoft.com/office/drawing/2014/main" id="{609785E7-2A17-473C-9AC9-8C12F7C634B1}"/>
              </a:ext>
            </a:extLst>
          </p:cNvPr>
          <p:cNvSpPr>
            <a:spLocks noGrp="1"/>
          </p:cNvSpPr>
          <p:nvPr>
            <p:ph sz="quarter" idx="1"/>
          </p:nvPr>
        </p:nvSpPr>
        <p:spPr/>
        <p:txBody>
          <a:bodyPr/>
          <a:lstStyle/>
          <a:p>
            <a:pPr marL="0" lvl="1" indent="-180000">
              <a:buFont typeface="Arial" panose="020B0604020202020204" pitchFamily="34" charset="0"/>
              <a:buChar char="•"/>
            </a:pPr>
            <a:r>
              <a:rPr lang="en-US" altLang="zh-TW" sz="2200" dirty="0">
                <a:solidFill>
                  <a:schemeClr val="tx1"/>
                </a:solidFill>
              </a:rPr>
              <a:t>Motivation: To test the robustness of NERO, draw performance curve</a:t>
            </a:r>
          </a:p>
          <a:p>
            <a:pPr marL="180000" lvl="1" indent="0">
              <a:buNone/>
            </a:pPr>
            <a:r>
              <a:rPr lang="en-US" altLang="zh-TW" sz="2200" dirty="0">
                <a:solidFill>
                  <a:schemeClr val="tx1"/>
                </a:solidFill>
              </a:rPr>
              <a:t>for explanation.</a:t>
            </a:r>
            <a:endParaRPr lang="zh-TW" altLang="en-US" dirty="0"/>
          </a:p>
        </p:txBody>
      </p:sp>
      <p:pic>
        <p:nvPicPr>
          <p:cNvPr id="5" name="圖片 4">
            <a:extLst>
              <a:ext uri="{FF2B5EF4-FFF2-40B4-BE49-F238E27FC236}">
                <a16:creationId xmlns:a16="http://schemas.microsoft.com/office/drawing/2014/main" id="{D9013DAD-373C-45FE-BD64-F38C471724F6}"/>
              </a:ext>
            </a:extLst>
          </p:cNvPr>
          <p:cNvPicPr>
            <a:picLocks noChangeAspect="1"/>
          </p:cNvPicPr>
          <p:nvPr/>
        </p:nvPicPr>
        <p:blipFill>
          <a:blip r:embed="rId3"/>
          <a:stretch>
            <a:fillRect/>
          </a:stretch>
        </p:blipFill>
        <p:spPr>
          <a:xfrm>
            <a:off x="1799692" y="2007534"/>
            <a:ext cx="5544616" cy="4181186"/>
          </a:xfrm>
          <a:prstGeom prst="rect">
            <a:avLst/>
          </a:prstGeom>
        </p:spPr>
      </p:pic>
      <p:sp>
        <p:nvSpPr>
          <p:cNvPr id="8" name="語音泡泡: 矩形 7">
            <a:extLst>
              <a:ext uri="{FF2B5EF4-FFF2-40B4-BE49-F238E27FC236}">
                <a16:creationId xmlns:a16="http://schemas.microsoft.com/office/drawing/2014/main" id="{0E099311-25F1-4F0B-A2D4-3801684D7284}"/>
              </a:ext>
            </a:extLst>
          </p:cNvPr>
          <p:cNvSpPr/>
          <p:nvPr/>
        </p:nvSpPr>
        <p:spPr>
          <a:xfrm>
            <a:off x="5814515" y="6133362"/>
            <a:ext cx="2533410" cy="504000"/>
          </a:xfrm>
          <a:prstGeom prst="wedgeRectCallout">
            <a:avLst>
              <a:gd name="adj1" fmla="val -48698"/>
              <a:gd name="adj2" fmla="val -7864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Different amounts of raw corpus are available on TACRED</a:t>
            </a:r>
            <a:endParaRPr lang="zh-TW" altLang="en-US" sz="1400" dirty="0">
              <a:solidFill>
                <a:schemeClr val="tx1"/>
              </a:solidFill>
            </a:endParaRPr>
          </a:p>
        </p:txBody>
      </p:sp>
      <p:sp>
        <p:nvSpPr>
          <p:cNvPr id="10" name="語音泡泡: 矩形 9">
            <a:extLst>
              <a:ext uri="{FF2B5EF4-FFF2-40B4-BE49-F238E27FC236}">
                <a16:creationId xmlns:a16="http://schemas.microsoft.com/office/drawing/2014/main" id="{FB948D4E-BD4B-4598-A5C5-63C6DC80798C}"/>
              </a:ext>
            </a:extLst>
          </p:cNvPr>
          <p:cNvSpPr/>
          <p:nvPr/>
        </p:nvSpPr>
        <p:spPr>
          <a:xfrm>
            <a:off x="7020272" y="3371480"/>
            <a:ext cx="1929760" cy="633583"/>
          </a:xfrm>
          <a:prstGeom prst="wedgeRectCallout">
            <a:avLst>
              <a:gd name="adj1" fmla="val -60185"/>
              <a:gd name="adj2" fmla="val -917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F1 score positively correlates to the amount of available data </a:t>
            </a:r>
            <a:endParaRPr lang="zh-TW" altLang="en-US" sz="1400" dirty="0">
              <a:solidFill>
                <a:schemeClr val="tx1"/>
              </a:solidFill>
            </a:endParaRPr>
          </a:p>
        </p:txBody>
      </p:sp>
    </p:spTree>
    <p:extLst>
      <p:ext uri="{BB962C8B-B14F-4D97-AF65-F5344CB8AC3E}">
        <p14:creationId xmlns:p14="http://schemas.microsoft.com/office/powerpoint/2010/main" val="3966663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3C772F6-2157-46E8-9554-47B0F6E49B84}"/>
              </a:ext>
            </a:extLst>
          </p:cNvPr>
          <p:cNvSpPr>
            <a:spLocks noGrp="1"/>
          </p:cNvSpPr>
          <p:nvPr>
            <p:ph type="title"/>
          </p:nvPr>
        </p:nvSpPr>
        <p:spPr/>
        <p:txBody>
          <a:bodyPr>
            <a:noAutofit/>
          </a:bodyPr>
          <a:lstStyle/>
          <a:p>
            <a:r>
              <a:rPr lang="en-US" altLang="zh-TW" dirty="0"/>
              <a:t>Performance on Unseen Relations </a:t>
            </a:r>
            <a:endParaRPr lang="zh-TW" altLang="en-US" dirty="0"/>
          </a:p>
        </p:txBody>
      </p:sp>
      <p:sp>
        <p:nvSpPr>
          <p:cNvPr id="3" name="投影片編號版面配置區 2">
            <a:extLst>
              <a:ext uri="{FF2B5EF4-FFF2-40B4-BE49-F238E27FC236}">
                <a16:creationId xmlns:a16="http://schemas.microsoft.com/office/drawing/2014/main" id="{2785EF9E-6423-4FF5-96F3-66F89ECC409F}"/>
              </a:ext>
            </a:extLst>
          </p:cNvPr>
          <p:cNvSpPr>
            <a:spLocks noGrp="1"/>
          </p:cNvSpPr>
          <p:nvPr>
            <p:ph type="sldNum" sz="quarter" idx="12"/>
          </p:nvPr>
        </p:nvSpPr>
        <p:spPr/>
        <p:txBody>
          <a:bodyPr/>
          <a:lstStyle/>
          <a:p>
            <a:fld id="{73DA0BB7-265A-403C-9275-D587AB510EDC}" type="slidenum">
              <a:rPr lang="zh-TW" altLang="en-US" smtClean="0"/>
              <a:pPr/>
              <a:t>32</a:t>
            </a:fld>
            <a:endParaRPr lang="zh-TW" altLang="en-US"/>
          </a:p>
        </p:txBody>
      </p:sp>
      <mc:AlternateContent xmlns:mc="http://schemas.openxmlformats.org/markup-compatibility/2006" xmlns:a14="http://schemas.microsoft.com/office/drawing/2010/main">
        <mc:Choice Requires="a14">
          <p:sp>
            <p:nvSpPr>
              <p:cNvPr id="4" name="內容版面配置區 3">
                <a:extLst>
                  <a:ext uri="{FF2B5EF4-FFF2-40B4-BE49-F238E27FC236}">
                    <a16:creationId xmlns:a16="http://schemas.microsoft.com/office/drawing/2014/main" id="{609785E7-2A17-473C-9AC9-8C12F7C634B1}"/>
                  </a:ext>
                </a:extLst>
              </p:cNvPr>
              <p:cNvSpPr>
                <a:spLocks noGrp="1"/>
              </p:cNvSpPr>
              <p:nvPr>
                <p:ph sz="quarter" idx="1"/>
              </p:nvPr>
            </p:nvSpPr>
            <p:spPr/>
            <p:txBody>
              <a:bodyPr/>
              <a:lstStyle/>
              <a:p>
                <a:pPr marL="0" lvl="1" indent="-180000">
                  <a:buFont typeface="Arial" panose="020B0604020202020204" pitchFamily="34" charset="0"/>
                  <a:buChar char="•"/>
                </a:pPr>
                <a:r>
                  <a:rPr lang="en-US" altLang="zh-TW" sz="2200" dirty="0">
                    <a:solidFill>
                      <a:schemeClr val="tx1"/>
                    </a:solidFill>
                  </a:rPr>
                  <a:t>Motivation: To show that NERO has the capacity of predicting unseen</a:t>
                </a:r>
              </a:p>
              <a:p>
                <a:pPr marL="180000" lvl="1" indent="0">
                  <a:buNone/>
                </a:pPr>
                <a:r>
                  <a:rPr lang="en-US" altLang="zh-TW" sz="2200" dirty="0">
                    <a:solidFill>
                      <a:schemeClr val="tx1"/>
                    </a:solidFill>
                  </a:rPr>
                  <a:t>relations.</a:t>
                </a:r>
              </a:p>
              <a:p>
                <a:pPr marL="0" lvl="1" indent="-180000">
                  <a:buFont typeface="Arial" panose="020B0604020202020204" pitchFamily="34" charset="0"/>
                  <a:buChar char="•"/>
                </a:pPr>
                <a:r>
                  <a:rPr lang="en-US" altLang="zh-TW" sz="2200" dirty="0">
                    <a:solidFill>
                      <a:schemeClr val="tx1"/>
                    </a:solidFill>
                  </a:rPr>
                  <a:t>Experiment setting: </a:t>
                </a:r>
              </a:p>
              <a:p>
                <a:pPr marL="792000" lvl="1" indent="-252000">
                  <a:buFont typeface="Arial" panose="020B0604020202020204" pitchFamily="34" charset="0"/>
                  <a:buChar char="•"/>
                </a:pPr>
                <a:r>
                  <a:rPr lang="en-US" altLang="zh-TW" sz="1800" dirty="0">
                    <a:solidFill>
                      <a:schemeClr val="tx1"/>
                    </a:solidFill>
                  </a:rPr>
                  <a:t>Randomly sample 5 relations</a:t>
                </a:r>
                <a14:m>
                  <m:oMath xmlns:m="http://schemas.openxmlformats.org/officeDocument/2006/math">
                    <m:m>
                      <m:mPr>
                        <m:mcs>
                          <m:mc>
                            <m:mcPr>
                              <m:count m:val="1"/>
                              <m:mcJc m:val="center"/>
                            </m:mcPr>
                          </m:mc>
                        </m:mcs>
                        <m:ctrlPr>
                          <a:rPr lang="en-US" altLang="zh-TW" sz="1200" i="1" smtClean="0">
                            <a:solidFill>
                              <a:schemeClr val="tx1"/>
                            </a:solidFill>
                            <a:latin typeface="Cambria Math" panose="02040503050406030204" pitchFamily="18" charset="0"/>
                          </a:rPr>
                        </m:ctrlPr>
                      </m:mPr>
                      <m:mr>
                        <m:e>
                          <m:r>
                            <m:rPr>
                              <m:brk m:alnAt="7"/>
                            </m:rPr>
                            <a:rPr lang="en-US" altLang="zh-TW" sz="1200" b="0" i="1" smtClean="0">
                              <a:solidFill>
                                <a:schemeClr val="tx1"/>
                              </a:solidFill>
                              <a:latin typeface="Cambria Math" panose="02040503050406030204" pitchFamily="18" charset="0"/>
                            </a:rPr>
                            <m:t>1</m:t>
                          </m:r>
                        </m:e>
                      </m:mr>
                      <m:mr>
                        <m:e/>
                      </m:mr>
                    </m:m>
                  </m:oMath>
                </a14:m>
                <a:r>
                  <a:rPr lang="en-US" altLang="zh-TW" sz="1800" dirty="0">
                    <a:solidFill>
                      <a:schemeClr val="tx1"/>
                    </a:solidFill>
                  </a:rPr>
                  <a:t> as unseen relations</a:t>
                </a:r>
                <a:r>
                  <a:rPr lang="zh-TW" altLang="en-US" sz="1800" dirty="0">
                    <a:solidFill>
                      <a:schemeClr val="tx1"/>
                    </a:solidFill>
                  </a:rPr>
                  <a:t> </a:t>
                </a:r>
                <a:r>
                  <a:rPr lang="en-US" altLang="zh-TW" sz="1800" dirty="0">
                    <a:solidFill>
                      <a:schemeClr val="tx1"/>
                    </a:solidFill>
                  </a:rPr>
                  <a:t>and repeat the experiment 10 times.</a:t>
                </a:r>
              </a:p>
              <a:p>
                <a:pPr marL="792000" lvl="1" indent="0">
                  <a:buNone/>
                </a:pPr>
                <a14:m>
                  <m:oMath xmlns:m="http://schemas.openxmlformats.org/officeDocument/2006/math">
                    <m:m>
                      <m:mPr>
                        <m:mcs>
                          <m:mc>
                            <m:mcPr>
                              <m:count m:val="1"/>
                              <m:mcJc m:val="center"/>
                            </m:mcPr>
                          </m:mc>
                        </m:mcs>
                        <m:ctrlPr>
                          <a:rPr lang="en-US" altLang="zh-TW" sz="1200" i="1">
                            <a:solidFill>
                              <a:schemeClr val="tx1"/>
                            </a:solidFill>
                            <a:latin typeface="Cambria Math" panose="02040503050406030204" pitchFamily="18" charset="0"/>
                          </a:rPr>
                        </m:ctrlPr>
                      </m:mPr>
                      <m:mr>
                        <m:e>
                          <m:r>
                            <m:rPr>
                              <m:brk m:alnAt="7"/>
                            </m:rPr>
                            <a:rPr lang="en-US" altLang="zh-TW" sz="1200" i="1">
                              <a:solidFill>
                                <a:schemeClr val="tx1"/>
                              </a:solidFill>
                              <a:latin typeface="Cambria Math" panose="02040503050406030204" pitchFamily="18" charset="0"/>
                            </a:rPr>
                            <m:t>1</m:t>
                          </m:r>
                        </m:e>
                      </m:mr>
                      <m:mr>
                        <m:e/>
                      </m:mr>
                    </m:m>
                    <m:r>
                      <a:rPr lang="en-US" altLang="zh-TW" sz="1200" i="1">
                        <a:solidFill>
                          <a:schemeClr val="tx1"/>
                        </a:solidFill>
                        <a:latin typeface="Cambria Math" panose="02040503050406030204" pitchFamily="18" charset="0"/>
                      </a:rPr>
                      <m:t> </m:t>
                    </m:r>
                  </m:oMath>
                </a14:m>
                <a:r>
                  <a:rPr lang="en-US" altLang="zh-TW" sz="1400" dirty="0">
                    <a:solidFill>
                      <a:schemeClr val="tx1"/>
                    </a:solidFill>
                  </a:rPr>
                  <a:t>:</a:t>
                </a:r>
                <a:r>
                  <a:rPr lang="zh-TW" altLang="en-US" sz="1400" dirty="0">
                    <a:solidFill>
                      <a:schemeClr val="tx1"/>
                    </a:solidFill>
                  </a:rPr>
                  <a:t> </a:t>
                </a:r>
                <a:r>
                  <a:rPr lang="en-US" altLang="zh-TW" sz="1400" dirty="0">
                    <a:solidFill>
                      <a:schemeClr val="tx1"/>
                    </a:solidFill>
                  </a:rPr>
                  <a:t>Remove the sampled relations (both sentences and rules) in training while keeping only them in testing</a:t>
                </a:r>
                <a:r>
                  <a:rPr lang="en-US" altLang="zh-TW" sz="1800" dirty="0">
                    <a:solidFill>
                      <a:schemeClr val="tx1"/>
                    </a:solidFill>
                  </a:rPr>
                  <a:t>. </a:t>
                </a:r>
                <a:endParaRPr lang="zh-TW" altLang="en-US" sz="1800" dirty="0">
                  <a:solidFill>
                    <a:schemeClr val="tx1"/>
                  </a:solidFill>
                </a:endParaRPr>
              </a:p>
            </p:txBody>
          </p:sp>
        </mc:Choice>
        <mc:Fallback xmlns="">
          <p:sp>
            <p:nvSpPr>
              <p:cNvPr id="4" name="內容版面配置區 3">
                <a:extLst>
                  <a:ext uri="{FF2B5EF4-FFF2-40B4-BE49-F238E27FC236}">
                    <a16:creationId xmlns:a16="http://schemas.microsoft.com/office/drawing/2014/main" id="{609785E7-2A17-473C-9AC9-8C12F7C634B1}"/>
                  </a:ext>
                </a:extLst>
              </p:cNvPr>
              <p:cNvSpPr>
                <a:spLocks noGrp="1" noRot="1" noChangeAspect="1" noMove="1" noResize="1" noEditPoints="1" noAdjustHandles="1" noChangeArrowheads="1" noChangeShapeType="1" noTextEdit="1"/>
              </p:cNvSpPr>
              <p:nvPr>
                <p:ph sz="quarter" idx="1"/>
              </p:nvPr>
            </p:nvSpPr>
            <p:spPr>
              <a:blipFill>
                <a:blip r:embed="rId3"/>
                <a:stretch>
                  <a:fillRect l="-370" t="-864" r="-519"/>
                </a:stretch>
              </a:blipFill>
            </p:spPr>
            <p:txBody>
              <a:bodyPr/>
              <a:lstStyle/>
              <a:p>
                <a:r>
                  <a:rPr lang="zh-TW" altLang="en-US">
                    <a:noFill/>
                  </a:rPr>
                  <a:t> </a:t>
                </a:r>
              </a:p>
            </p:txBody>
          </p:sp>
        </mc:Fallback>
      </mc:AlternateContent>
      <p:graphicFrame>
        <p:nvGraphicFramePr>
          <p:cNvPr id="6" name="表格 5">
            <a:extLst>
              <a:ext uri="{FF2B5EF4-FFF2-40B4-BE49-F238E27FC236}">
                <a16:creationId xmlns:a16="http://schemas.microsoft.com/office/drawing/2014/main" id="{9F9CC55A-6F0E-4D26-8967-909ABB575B79}"/>
              </a:ext>
            </a:extLst>
          </p:cNvPr>
          <p:cNvGraphicFramePr>
            <a:graphicFrameLocks noGrp="1"/>
          </p:cNvGraphicFramePr>
          <p:nvPr>
            <p:extLst>
              <p:ext uri="{D42A27DB-BD31-4B8C-83A1-F6EECF244321}">
                <p14:modId xmlns:p14="http://schemas.microsoft.com/office/powerpoint/2010/main" val="335015820"/>
              </p:ext>
            </p:extLst>
          </p:nvPr>
        </p:nvGraphicFramePr>
        <p:xfrm>
          <a:off x="2239962" y="3872163"/>
          <a:ext cx="4664075" cy="2194560"/>
        </p:xfrm>
        <a:graphic>
          <a:graphicData uri="http://schemas.openxmlformats.org/drawingml/2006/table">
            <a:tbl>
              <a:tblPr/>
              <a:tblGrid>
                <a:gridCol w="1616075">
                  <a:extLst>
                    <a:ext uri="{9D8B030D-6E8A-4147-A177-3AD203B41FA5}">
                      <a16:colId xmlns:a16="http://schemas.microsoft.com/office/drawing/2014/main" val="948147037"/>
                    </a:ext>
                  </a:extLst>
                </a:gridCol>
                <a:gridCol w="508000">
                  <a:extLst>
                    <a:ext uri="{9D8B030D-6E8A-4147-A177-3AD203B41FA5}">
                      <a16:colId xmlns:a16="http://schemas.microsoft.com/office/drawing/2014/main" val="1378205480"/>
                    </a:ext>
                  </a:extLst>
                </a:gridCol>
                <a:gridCol w="508000">
                  <a:extLst>
                    <a:ext uri="{9D8B030D-6E8A-4147-A177-3AD203B41FA5}">
                      <a16:colId xmlns:a16="http://schemas.microsoft.com/office/drawing/2014/main" val="1831551452"/>
                    </a:ext>
                  </a:extLst>
                </a:gridCol>
                <a:gridCol w="508000">
                  <a:extLst>
                    <a:ext uri="{9D8B030D-6E8A-4147-A177-3AD203B41FA5}">
                      <a16:colId xmlns:a16="http://schemas.microsoft.com/office/drawing/2014/main" val="1801893884"/>
                    </a:ext>
                  </a:extLst>
                </a:gridCol>
                <a:gridCol w="508000">
                  <a:extLst>
                    <a:ext uri="{9D8B030D-6E8A-4147-A177-3AD203B41FA5}">
                      <a16:colId xmlns:a16="http://schemas.microsoft.com/office/drawing/2014/main" val="599937503"/>
                    </a:ext>
                  </a:extLst>
                </a:gridCol>
                <a:gridCol w="508000">
                  <a:extLst>
                    <a:ext uri="{9D8B030D-6E8A-4147-A177-3AD203B41FA5}">
                      <a16:colId xmlns:a16="http://schemas.microsoft.com/office/drawing/2014/main" val="4195780952"/>
                    </a:ext>
                  </a:extLst>
                </a:gridCol>
                <a:gridCol w="508000">
                  <a:extLst>
                    <a:ext uri="{9D8B030D-6E8A-4147-A177-3AD203B41FA5}">
                      <a16:colId xmlns:a16="http://schemas.microsoft.com/office/drawing/2014/main" val="4061804039"/>
                    </a:ext>
                  </a:extLst>
                </a:gridCol>
              </a:tblGrid>
              <a:tr h="324000">
                <a:tc>
                  <a:txBody>
                    <a:bodyPr/>
                    <a:lstStyle/>
                    <a:p>
                      <a:pPr algn="ctr" fontAlgn="b"/>
                      <a:endParaRPr lang="en-US" sz="1400" dirty="0">
                        <a:effectLst/>
                        <a:latin typeface="Times New Roman" panose="02020603050405020304" pitchFamily="18" charset="0"/>
                      </a:endParaRPr>
                    </a:p>
                  </a:txBody>
                  <a:tcPr marL="76200" marR="76200" marT="76200" marB="762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gridSpan="3">
                  <a:txBody>
                    <a:bodyPr/>
                    <a:lstStyle/>
                    <a:p>
                      <a:pPr algn="ctr" fontAlgn="b"/>
                      <a:r>
                        <a:rPr kumimoji="0" lang="en-US" altLang="zh-TW" sz="1400" b="1" i="0" kern="1200" dirty="0">
                          <a:solidFill>
                            <a:schemeClr val="tx1"/>
                          </a:solidFill>
                          <a:effectLst/>
                          <a:latin typeface="Times New Roman" panose="02020603050405020304" pitchFamily="18" charset="0"/>
                          <a:ea typeface="+mn-ea"/>
                          <a:cs typeface="+mn-cs"/>
                        </a:rPr>
                        <a:t>TACRED</a:t>
                      </a:r>
                      <a:endParaRPr kumimoji="0" lang="en-US" sz="1400" b="1" i="0" kern="1200" dirty="0">
                        <a:solidFill>
                          <a:schemeClr val="tx1"/>
                        </a:solidFill>
                        <a:effectLst/>
                        <a:latin typeface="Times New Roman" panose="02020603050405020304" pitchFamily="18" charset="0"/>
                        <a:ea typeface="+mn-ea"/>
                        <a:cs typeface="+mn-cs"/>
                      </a:endParaRPr>
                    </a:p>
                  </a:txBody>
                  <a:tcPr marL="76200" marR="76200" marT="76200" marB="762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zh-TW" altLang="en-US"/>
                    </a:p>
                  </a:txBody>
                  <a:tcPr/>
                </a:tc>
                <a:tc hMerge="1">
                  <a:txBody>
                    <a:bodyPr/>
                    <a:lstStyle/>
                    <a:p>
                      <a:pPr algn="ctr" fontAlgn="b"/>
                      <a:endParaRPr lang="en-US" sz="1400" dirty="0">
                        <a:effectLst/>
                        <a:latin typeface="Times New Roman" panose="02020603050405020304" pitchFamily="18" charset="0"/>
                      </a:endParaRPr>
                    </a:p>
                  </a:txBody>
                  <a:tcPr marL="76200" marR="76200" marT="76200" marB="762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3">
                  <a:txBody>
                    <a:bodyPr/>
                    <a:lstStyle/>
                    <a:p>
                      <a:pPr algn="ctr" fontAlgn="b"/>
                      <a:r>
                        <a:rPr kumimoji="0" lang="en-US" altLang="zh-TW" sz="1400" b="1" i="0" kern="1200" dirty="0" err="1">
                          <a:solidFill>
                            <a:schemeClr val="tx1"/>
                          </a:solidFill>
                          <a:effectLst/>
                          <a:latin typeface="Times New Roman" panose="02020603050405020304" pitchFamily="18" charset="0"/>
                          <a:ea typeface="+mn-ea"/>
                          <a:cs typeface="+mn-cs"/>
                        </a:rPr>
                        <a:t>SemEval</a:t>
                      </a:r>
                      <a:endParaRPr lang="en-US" sz="1400" dirty="0">
                        <a:effectLst/>
                        <a:latin typeface="Times New Roman" panose="02020603050405020304" pitchFamily="18" charset="0"/>
                      </a:endParaRPr>
                    </a:p>
                  </a:txBody>
                  <a:tcPr marL="76200" marR="76200" marT="76200" marB="7620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zh-TW" altLang="en-US"/>
                    </a:p>
                  </a:txBody>
                  <a:tcPr/>
                </a:tc>
                <a:tc hMerge="1">
                  <a:txBody>
                    <a:bodyPr/>
                    <a:lstStyle/>
                    <a:p>
                      <a:endParaRPr lang="zh-TW" altLang="en-US" sz="1400" dirty="0">
                        <a:latin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1329309"/>
                  </a:ext>
                </a:extLst>
              </a:tr>
              <a:tr h="324000">
                <a:tc>
                  <a:txBody>
                    <a:bodyPr/>
                    <a:lstStyle/>
                    <a:p>
                      <a:pPr algn="ctr" fontAlgn="b"/>
                      <a:r>
                        <a:rPr lang="en-US" sz="1400" b="1" dirty="0">
                          <a:effectLst/>
                          <a:latin typeface="Times New Roman" panose="02020603050405020304" pitchFamily="18" charset="0"/>
                        </a:rPr>
                        <a:t>Method</a:t>
                      </a: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P</a:t>
                      </a: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R</a:t>
                      </a: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P</a:t>
                      </a: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R</a:t>
                      </a: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76200" marR="76200" marT="76200" marB="76200" anchor="b">
                    <a:lnL>
                      <a:noFill/>
                    </a:lnL>
                    <a:lnR>
                      <a:noFill/>
                    </a:lnR>
                    <a:lnT w="12700" cap="flat" cmpd="sng" algn="ctr">
                      <a:solidFill>
                        <a:schemeClr val="tx1"/>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820962527"/>
                  </a:ext>
                </a:extLst>
              </a:tr>
              <a:tr h="324000">
                <a:tc>
                  <a:txBody>
                    <a:bodyPr/>
                    <a:lstStyle/>
                    <a:p>
                      <a:pPr algn="ctr"/>
                      <a:r>
                        <a:rPr lang="en-US" sz="1400">
                          <a:effectLst/>
                          <a:latin typeface="Times New Roman" panose="02020603050405020304" pitchFamily="18" charset="0"/>
                        </a:rPr>
                        <a:t>Rule (exact match)</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100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6.1</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10.8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83.2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17.7</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28.2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571085958"/>
                  </a:ext>
                </a:extLst>
              </a:tr>
              <a:tr h="324000">
                <a:tc>
                  <a:txBody>
                    <a:bodyPr/>
                    <a:lstStyle/>
                    <a:p>
                      <a:pPr algn="ctr"/>
                      <a:r>
                        <a:rPr lang="en-US" sz="1400">
                          <a:effectLst/>
                          <a:latin typeface="Times New Roman" panose="02020603050405020304" pitchFamily="18" charset="0"/>
                        </a:rPr>
                        <a:t>CBOW-GloVe</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52.4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86.3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64.7</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40.3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45.5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34.7</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010630324"/>
                  </a:ext>
                </a:extLst>
              </a:tr>
              <a:tr h="324000">
                <a:tc>
                  <a:txBody>
                    <a:bodyPr/>
                    <a:lstStyle/>
                    <a:p>
                      <a:pPr algn="ctr"/>
                      <a:r>
                        <a:rPr lang="en-US" sz="1400">
                          <a:effectLst/>
                          <a:latin typeface="Times New Roman" panose="02020603050405020304" pitchFamily="18" charset="0"/>
                        </a:rPr>
                        <a:t>BERT-base (frozen)</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66.2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76.8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b="1" dirty="0">
                          <a:effectLst/>
                          <a:latin typeface="Times New Roman" panose="02020603050405020304" pitchFamily="18" charset="0"/>
                        </a:rPr>
                        <a:t>69.5</a:t>
                      </a:r>
                      <a:endParaRPr lang="zh-TW" altLang="en-US" sz="1400" dirty="0">
                        <a:effectLst/>
                        <a:latin typeface="Times New Roman" panose="02020603050405020304" pitchFamily="18" charset="0"/>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37.8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33.2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35.3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4130915861"/>
                  </a:ext>
                </a:extLst>
              </a:tr>
              <a:tr h="324000">
                <a:tc>
                  <a:txBody>
                    <a:bodyPr/>
                    <a:lstStyle/>
                    <a:p>
                      <a:pPr algn="ctr"/>
                      <a:r>
                        <a:rPr lang="en-US" sz="1400" dirty="0">
                          <a:effectLst/>
                          <a:latin typeface="Times New Roman" panose="02020603050405020304" pitchFamily="18" charset="0"/>
                        </a:rPr>
                        <a:t>NERO</a:t>
                      </a:r>
                      <a:r>
                        <a:rPr lang="zh-TW" altLang="en-US" sz="1400" dirty="0">
                          <a:effectLst/>
                          <a:latin typeface="Times New Roman" panose="02020603050405020304" pitchFamily="18" charset="0"/>
                        </a:rPr>
                        <a:t> </a:t>
                      </a:r>
                      <a:r>
                        <a:rPr kumimoji="0" lang="en-US" altLang="zh-TW" sz="1400" kern="1200" dirty="0">
                          <a:solidFill>
                            <a:schemeClr val="tx1"/>
                          </a:solidFill>
                          <a:effectLst/>
                          <a:latin typeface="Times New Roman" panose="02020603050405020304" pitchFamily="18" charset="0"/>
                          <a:ea typeface="+mn-ea"/>
                          <a:cs typeface="+mn-cs"/>
                        </a:rPr>
                        <a:t>using SRM</a:t>
                      </a:r>
                      <a:endParaRPr kumimoji="0" lang="en-US" sz="1400" kern="1200" dirty="0">
                        <a:solidFill>
                          <a:schemeClr val="tx1"/>
                        </a:solidFill>
                        <a:effectLst/>
                        <a:latin typeface="Times New Roman" panose="02020603050405020304" pitchFamily="18" charset="0"/>
                        <a:ea typeface="+mn-ea"/>
                        <a:cs typeface="+mn-cs"/>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61.4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80.5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68.9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43.0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54.1</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b="1" dirty="0">
                          <a:effectLst/>
                          <a:latin typeface="Times New Roman" panose="02020603050405020304" pitchFamily="18" charset="0"/>
                        </a:rPr>
                        <a:t>45.5</a:t>
                      </a:r>
                      <a:endParaRPr lang="zh-TW" altLang="en-US" sz="1400" dirty="0">
                        <a:effectLst/>
                        <a:latin typeface="Times New Roman" panose="02020603050405020304" pitchFamily="18" charset="0"/>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847289"/>
                  </a:ext>
                </a:extLst>
              </a:tr>
            </a:tbl>
          </a:graphicData>
        </a:graphic>
      </p:graphicFrame>
      <p:sp>
        <p:nvSpPr>
          <p:cNvPr id="8" name="文字方塊 7">
            <a:extLst>
              <a:ext uri="{FF2B5EF4-FFF2-40B4-BE49-F238E27FC236}">
                <a16:creationId xmlns:a16="http://schemas.microsoft.com/office/drawing/2014/main" id="{DEB1DC93-B285-4AB4-8108-5D5598239E28}"/>
              </a:ext>
            </a:extLst>
          </p:cNvPr>
          <p:cNvSpPr txBox="1"/>
          <p:nvPr/>
        </p:nvSpPr>
        <p:spPr>
          <a:xfrm>
            <a:off x="2446730" y="6048494"/>
            <a:ext cx="4250538" cy="307856"/>
          </a:xfrm>
          <a:prstGeom prst="rect">
            <a:avLst/>
          </a:prstGeom>
          <a:noFill/>
        </p:spPr>
        <p:txBody>
          <a:bodyPr wrap="square" rtlCol="0">
            <a:spAutoFit/>
          </a:bodyPr>
          <a:lstStyle/>
          <a:p>
            <a:r>
              <a:rPr lang="en-US" altLang="zh-TW" sz="1400" b="1" dirty="0"/>
              <a:t>Table 3:</a:t>
            </a:r>
            <a:r>
              <a:rPr lang="en-US" altLang="zh-TW" sz="1400" dirty="0"/>
              <a:t> </a:t>
            </a:r>
            <a:r>
              <a:rPr lang="en-US" altLang="zh-TW" sz="1400" b="1" dirty="0"/>
              <a:t>Performance on predicting unseen relations</a:t>
            </a:r>
            <a:endParaRPr lang="zh-TW" altLang="en-US" sz="1400" dirty="0"/>
          </a:p>
        </p:txBody>
      </p:sp>
    </p:spTree>
    <p:extLst>
      <p:ext uri="{BB962C8B-B14F-4D97-AF65-F5344CB8AC3E}">
        <p14:creationId xmlns:p14="http://schemas.microsoft.com/office/powerpoint/2010/main" val="39159059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517705-A697-4511-9EFF-58F740B18BC7}"/>
              </a:ext>
            </a:extLst>
          </p:cNvPr>
          <p:cNvSpPr>
            <a:spLocks noGrp="1"/>
          </p:cNvSpPr>
          <p:nvPr>
            <p:ph type="title"/>
          </p:nvPr>
        </p:nvSpPr>
        <p:spPr>
          <a:xfrm>
            <a:off x="457200" y="152400"/>
            <a:ext cx="8229600" cy="990600"/>
          </a:xfrm>
        </p:spPr>
        <p:txBody>
          <a:bodyPr>
            <a:normAutofit fontScale="90000"/>
          </a:bodyPr>
          <a:lstStyle/>
          <a:p>
            <a:r>
              <a:rPr lang="en-US" altLang="zh-TW" dirty="0"/>
              <a:t>Model Ablation Study:</a:t>
            </a:r>
            <a:r>
              <a:rPr lang="zh-TW" altLang="en-US" dirty="0"/>
              <a:t> </a:t>
            </a:r>
            <a:r>
              <a:rPr lang="en-US" altLang="zh-TW" dirty="0"/>
              <a:t>Effect of Different Loss Functions</a:t>
            </a:r>
            <a:endParaRPr lang="zh-TW" altLang="en-US" dirty="0"/>
          </a:p>
        </p:txBody>
      </p:sp>
      <p:sp>
        <p:nvSpPr>
          <p:cNvPr id="3" name="投影片編號版面配置區 2">
            <a:extLst>
              <a:ext uri="{FF2B5EF4-FFF2-40B4-BE49-F238E27FC236}">
                <a16:creationId xmlns:a16="http://schemas.microsoft.com/office/drawing/2014/main" id="{0C86D540-35A2-470A-A0E4-6796C6E7F405}"/>
              </a:ext>
            </a:extLst>
          </p:cNvPr>
          <p:cNvSpPr>
            <a:spLocks noGrp="1"/>
          </p:cNvSpPr>
          <p:nvPr>
            <p:ph type="sldNum" sz="quarter" idx="12"/>
          </p:nvPr>
        </p:nvSpPr>
        <p:spPr/>
        <p:txBody>
          <a:bodyPr/>
          <a:lstStyle/>
          <a:p>
            <a:fld id="{73DA0BB7-265A-403C-9275-D587AB510EDC}" type="slidenum">
              <a:rPr lang="zh-TW" altLang="en-US" smtClean="0"/>
              <a:pPr/>
              <a:t>33</a:t>
            </a:fld>
            <a:endParaRPr lang="zh-TW" altLang="en-US"/>
          </a:p>
        </p:txBody>
      </p:sp>
      <mc:AlternateContent xmlns:mc="http://schemas.openxmlformats.org/markup-compatibility/2006" xmlns:a14="http://schemas.microsoft.com/office/drawing/2010/main">
        <mc:Choice Requires="a14">
          <p:graphicFrame>
            <p:nvGraphicFramePr>
              <p:cNvPr id="5" name="內容版面配置區 4">
                <a:extLst>
                  <a:ext uri="{FF2B5EF4-FFF2-40B4-BE49-F238E27FC236}">
                    <a16:creationId xmlns:a16="http://schemas.microsoft.com/office/drawing/2014/main" id="{BB6ADAE4-156D-4B4C-B21F-AFA621402EFA}"/>
                  </a:ext>
                </a:extLst>
              </p:cNvPr>
              <p:cNvGraphicFramePr>
                <a:graphicFrameLocks noGrp="1"/>
              </p:cNvGraphicFramePr>
              <p:nvPr>
                <p:ph sz="quarter" idx="1"/>
                <p:extLst>
                  <p:ext uri="{D42A27DB-BD31-4B8C-83A1-F6EECF244321}">
                    <p14:modId xmlns:p14="http://schemas.microsoft.com/office/powerpoint/2010/main" val="3870240834"/>
                  </p:ext>
                </p:extLst>
              </p:nvPr>
            </p:nvGraphicFramePr>
            <p:xfrm>
              <a:off x="2724272" y="2382248"/>
              <a:ext cx="3247631" cy="1828800"/>
            </p:xfrm>
            <a:graphic>
              <a:graphicData uri="http://schemas.openxmlformats.org/drawingml/2006/table">
                <a:tbl>
                  <a:tblPr/>
                  <a:tblGrid>
                    <a:gridCol w="1124331">
                      <a:extLst>
                        <a:ext uri="{9D8B030D-6E8A-4147-A177-3AD203B41FA5}">
                          <a16:colId xmlns:a16="http://schemas.microsoft.com/office/drawing/2014/main" val="471159700"/>
                        </a:ext>
                      </a:extLst>
                    </a:gridCol>
                    <a:gridCol w="858837">
                      <a:extLst>
                        <a:ext uri="{9D8B030D-6E8A-4147-A177-3AD203B41FA5}">
                          <a16:colId xmlns:a16="http://schemas.microsoft.com/office/drawing/2014/main" val="1515579826"/>
                        </a:ext>
                      </a:extLst>
                    </a:gridCol>
                    <a:gridCol w="652463">
                      <a:extLst>
                        <a:ext uri="{9D8B030D-6E8A-4147-A177-3AD203B41FA5}">
                          <a16:colId xmlns:a16="http://schemas.microsoft.com/office/drawing/2014/main" val="538979927"/>
                        </a:ext>
                      </a:extLst>
                    </a:gridCol>
                    <a:gridCol w="612000">
                      <a:extLst>
                        <a:ext uri="{9D8B030D-6E8A-4147-A177-3AD203B41FA5}">
                          <a16:colId xmlns:a16="http://schemas.microsoft.com/office/drawing/2014/main" val="1096237327"/>
                        </a:ext>
                      </a:extLst>
                    </a:gridCol>
                  </a:tblGrid>
                  <a:tr h="0">
                    <a:tc>
                      <a:txBody>
                        <a:bodyPr/>
                        <a:lstStyle/>
                        <a:p>
                          <a:pPr algn="ctr" fontAlgn="b"/>
                          <a:r>
                            <a:rPr lang="en-US" sz="1400" b="1" dirty="0">
                              <a:effectLst/>
                              <a:latin typeface="Times New Roman" panose="02020603050405020304" pitchFamily="18" charset="0"/>
                            </a:rPr>
                            <a:t>Objective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Precision</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Recall</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0628086"/>
                      </a:ext>
                    </a:extLst>
                  </a:tr>
                  <a:tr h="0">
                    <a:tc>
                      <a:txBody>
                        <a:bodyPr/>
                        <a:lstStyle/>
                        <a:p>
                          <a:pPr algn="ctr"/>
                          <a:r>
                            <a:rPr lang="en-US" sz="1400" i="1" dirty="0">
                              <a:effectLst/>
                              <a:latin typeface="Times New Roman" panose="02020603050405020304" pitchFamily="18" charset="0"/>
                            </a:rPr>
                            <a:t>L</a:t>
                          </a:r>
                          <a:r>
                            <a:rPr lang="en-US" sz="1400" dirty="0">
                              <a:effectLst/>
                              <a:latin typeface="Times New Roman" panose="02020603050405020304" pitchFamily="18" charset="0"/>
                            </a:rPr>
                            <a:t> (NERO)</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54.0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48.9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51.3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404436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effectLst/>
                              <a:latin typeface="Times New Roman" panose="02020603050405020304" pitchFamily="18" charset="0"/>
                            </a:rPr>
                            <a:t>−</a:t>
                          </a:r>
                          <a14:m>
                            <m:oMath xmlns:m="http://schemas.openxmlformats.org/officeDocument/2006/math">
                              <m:sSub>
                                <m:sSubPr>
                                  <m:ctrlPr>
                                    <a:rPr lang="en-US" altLang="zh-TW" sz="1400" i="1" smtClean="0">
                                      <a:solidFill>
                                        <a:prstClr val="black"/>
                                      </a:solidFill>
                                      <a:latin typeface="Cambria Math" panose="02040503050406030204" pitchFamily="18" charset="0"/>
                                    </a:rPr>
                                  </m:ctrlPr>
                                </m:sSubPr>
                                <m:e>
                                  <m:r>
                                    <a:rPr lang="en-US" altLang="zh-TW" sz="1400" i="1" smtClean="0">
                                      <a:solidFill>
                                        <a:prstClr val="black"/>
                                      </a:solidFill>
                                      <a:latin typeface="Cambria Math" panose="02040503050406030204" pitchFamily="18" charset="0"/>
                                    </a:rPr>
                                    <m:t>𝐿</m:t>
                                  </m:r>
                                </m:e>
                                <m:sub>
                                  <m:r>
                                    <a:rPr lang="en-US" altLang="zh-TW" sz="1400" i="1" smtClean="0">
                                      <a:solidFill>
                                        <a:prstClr val="black"/>
                                      </a:solidFill>
                                      <a:latin typeface="Cambria Math" panose="02040503050406030204" pitchFamily="18" charset="0"/>
                                    </a:rPr>
                                    <m:t>𝑟𝑢𝑙𝑒𝑠</m:t>
                                  </m:r>
                                </m:sub>
                              </m:sSub>
                            </m:oMath>
                          </a14:m>
                          <a:endParaRPr lang="en-US" altLang="zh-TW" sz="1400" dirty="0">
                            <a:solidFill>
                              <a:prstClr val="black"/>
                            </a:solidFill>
                            <a:latin typeface="Calibri" panose="020F0502020204030204"/>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50.0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47.7</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b="1" baseline="0" dirty="0">
                              <a:solidFill>
                                <a:schemeClr val="accent3">
                                  <a:lumMod val="50000"/>
                                </a:schemeClr>
                              </a:solidFill>
                              <a:effectLst/>
                              <a:latin typeface="Times New Roman" panose="02020603050405020304" pitchFamily="18" charset="0"/>
                            </a:rPr>
                            <a:t>49.0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2557431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effectLst/>
                              <a:latin typeface="Times New Roman" panose="02020603050405020304" pitchFamily="18" charset="0"/>
                            </a:rPr>
                            <a:t>−</a:t>
                          </a:r>
                          <a14:m>
                            <m:oMath xmlns:m="http://schemas.openxmlformats.org/officeDocument/2006/math">
                              <m:sSub>
                                <m:sSubPr>
                                  <m:ctrlPr>
                                    <a:rPr lang="en-US" altLang="zh-TW" sz="1400" i="1" smtClean="0">
                                      <a:solidFill>
                                        <a:prstClr val="black"/>
                                      </a:solidFill>
                                      <a:latin typeface="Cambria Math" panose="02040503050406030204" pitchFamily="18" charset="0"/>
                                    </a:rPr>
                                  </m:ctrlPr>
                                </m:sSubPr>
                                <m:e>
                                  <m:r>
                                    <a:rPr lang="en-US" altLang="zh-TW" sz="1400" i="1" smtClean="0">
                                      <a:solidFill>
                                        <a:prstClr val="black"/>
                                      </a:solidFill>
                                      <a:latin typeface="Cambria Math" panose="02040503050406030204" pitchFamily="18" charset="0"/>
                                    </a:rPr>
                                    <m:t>𝐿</m:t>
                                  </m:r>
                                </m:e>
                                <m:sub>
                                  <m:r>
                                    <a:rPr lang="en-US" altLang="zh-TW" sz="1400" i="1" smtClean="0">
                                      <a:solidFill>
                                        <a:prstClr val="black"/>
                                      </a:solidFill>
                                      <a:latin typeface="Cambria Math" panose="02040503050406030204" pitchFamily="18" charset="0"/>
                                    </a:rPr>
                                    <m:t>𝑐𝑙𝑢𝑠</m:t>
                                  </m:r>
                                </m:sub>
                              </m:sSub>
                            </m:oMath>
                          </a14:m>
                          <a:endParaRPr lang="en-US" altLang="zh-TW" sz="1400" dirty="0">
                            <a:solidFill>
                              <a:prstClr val="black"/>
                            </a:solidFill>
                            <a:latin typeface="Calibri" panose="020F0502020204030204"/>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50.9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43.0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b="1" baseline="0" dirty="0">
                              <a:solidFill>
                                <a:srgbClr val="0070C0"/>
                              </a:solidFill>
                              <a:effectLst/>
                              <a:latin typeface="Times New Roman" panose="02020603050405020304" pitchFamily="18" charset="0"/>
                            </a:rPr>
                            <a:t>46.4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572448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i="0" dirty="0">
                              <a:effectLst/>
                              <a:latin typeface="Times New Roman" panose="02020603050405020304" pitchFamily="18" charset="0"/>
                            </a:rPr>
                            <a:t>−</a:t>
                          </a:r>
                          <a14:m>
                            <m:oMath xmlns:m="http://schemas.openxmlformats.org/officeDocument/2006/math">
                              <m:sSub>
                                <m:sSubPr>
                                  <m:ctrlPr>
                                    <a:rPr lang="en-US" altLang="zh-TW" sz="1400" i="1" smtClean="0">
                                      <a:solidFill>
                                        <a:prstClr val="black"/>
                                      </a:solidFill>
                                      <a:latin typeface="Cambria Math" panose="02040503050406030204" pitchFamily="18" charset="0"/>
                                    </a:rPr>
                                  </m:ctrlPr>
                                </m:sSubPr>
                                <m:e>
                                  <m:r>
                                    <a:rPr lang="en-US" altLang="zh-TW" sz="1400" i="1" smtClean="0">
                                      <a:solidFill>
                                        <a:prstClr val="black"/>
                                      </a:solidFill>
                                      <a:latin typeface="Cambria Math" panose="02040503050406030204" pitchFamily="18" charset="0"/>
                                    </a:rPr>
                                    <m:t>𝐿</m:t>
                                  </m:r>
                                </m:e>
                                <m:sub>
                                  <m:r>
                                    <a:rPr lang="en-US" altLang="zh-TW" sz="1400" i="1" smtClean="0">
                                      <a:solidFill>
                                        <a:prstClr val="black"/>
                                      </a:solidFill>
                                      <a:latin typeface="Cambria Math" panose="02040503050406030204" pitchFamily="18" charset="0"/>
                                    </a:rPr>
                                    <m:t>𝑢𝑛𝑚𝑎𝑡𝑐h𝑒𝑑</m:t>
                                  </m:r>
                                </m:sub>
                              </m:sSub>
                            </m:oMath>
                          </a14:m>
                          <a:endParaRPr lang="en-US" altLang="zh-TW" sz="1400" dirty="0">
                            <a:solidFill>
                              <a:prstClr val="black"/>
                            </a:solidFill>
                            <a:latin typeface="Calibri" panose="020F0502020204030204"/>
                          </a:endParaRP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41.9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44.3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b="1" baseline="0" dirty="0">
                              <a:solidFill>
                                <a:srgbClr val="FF0000"/>
                              </a:solidFill>
                              <a:effectLst/>
                              <a:latin typeface="Times New Roman" panose="02020603050405020304" pitchFamily="18" charset="0"/>
                            </a:rPr>
                            <a:t>42.9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2783171"/>
                      </a:ext>
                    </a:extLst>
                  </a:tr>
                </a:tbl>
              </a:graphicData>
            </a:graphic>
          </p:graphicFrame>
        </mc:Choice>
        <mc:Fallback xmlns="">
          <p:graphicFrame>
            <p:nvGraphicFramePr>
              <p:cNvPr id="5" name="內容版面配置區 4">
                <a:extLst>
                  <a:ext uri="{FF2B5EF4-FFF2-40B4-BE49-F238E27FC236}">
                    <a16:creationId xmlns:a16="http://schemas.microsoft.com/office/drawing/2014/main" id="{BB6ADAE4-156D-4B4C-B21F-AFA621402EFA}"/>
                  </a:ext>
                </a:extLst>
              </p:cNvPr>
              <p:cNvGraphicFramePr>
                <a:graphicFrameLocks noGrp="1"/>
              </p:cNvGraphicFramePr>
              <p:nvPr>
                <p:ph sz="quarter" idx="1"/>
                <p:extLst>
                  <p:ext uri="{D42A27DB-BD31-4B8C-83A1-F6EECF244321}">
                    <p14:modId xmlns:p14="http://schemas.microsoft.com/office/powerpoint/2010/main" val="3870240834"/>
                  </p:ext>
                </p:extLst>
              </p:nvPr>
            </p:nvGraphicFramePr>
            <p:xfrm>
              <a:off x="2724272" y="2382248"/>
              <a:ext cx="3247631" cy="1828800"/>
            </p:xfrm>
            <a:graphic>
              <a:graphicData uri="http://schemas.openxmlformats.org/drawingml/2006/table">
                <a:tbl>
                  <a:tblPr/>
                  <a:tblGrid>
                    <a:gridCol w="1124331">
                      <a:extLst>
                        <a:ext uri="{9D8B030D-6E8A-4147-A177-3AD203B41FA5}">
                          <a16:colId xmlns:a16="http://schemas.microsoft.com/office/drawing/2014/main" val="471159700"/>
                        </a:ext>
                      </a:extLst>
                    </a:gridCol>
                    <a:gridCol w="858837">
                      <a:extLst>
                        <a:ext uri="{9D8B030D-6E8A-4147-A177-3AD203B41FA5}">
                          <a16:colId xmlns:a16="http://schemas.microsoft.com/office/drawing/2014/main" val="1515579826"/>
                        </a:ext>
                      </a:extLst>
                    </a:gridCol>
                    <a:gridCol w="652463">
                      <a:extLst>
                        <a:ext uri="{9D8B030D-6E8A-4147-A177-3AD203B41FA5}">
                          <a16:colId xmlns:a16="http://schemas.microsoft.com/office/drawing/2014/main" val="538979927"/>
                        </a:ext>
                      </a:extLst>
                    </a:gridCol>
                    <a:gridCol w="612000">
                      <a:extLst>
                        <a:ext uri="{9D8B030D-6E8A-4147-A177-3AD203B41FA5}">
                          <a16:colId xmlns:a16="http://schemas.microsoft.com/office/drawing/2014/main" val="1096237327"/>
                        </a:ext>
                      </a:extLst>
                    </a:gridCol>
                  </a:tblGrid>
                  <a:tr h="365760">
                    <a:tc>
                      <a:txBody>
                        <a:bodyPr/>
                        <a:lstStyle/>
                        <a:p>
                          <a:pPr algn="ctr" fontAlgn="b"/>
                          <a:r>
                            <a:rPr lang="en-US" sz="1400" b="1" dirty="0">
                              <a:effectLst/>
                              <a:latin typeface="Times New Roman" panose="02020603050405020304" pitchFamily="18" charset="0"/>
                            </a:rPr>
                            <a:t>Objective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Precision</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latin typeface="Times New Roman" panose="02020603050405020304" pitchFamily="18" charset="0"/>
                            </a:rPr>
                            <a:t>Recall</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i="1" dirty="0">
                              <a:effectLst/>
                              <a:latin typeface="Times New Roman" panose="02020603050405020304" pitchFamily="18" charset="0"/>
                            </a:rPr>
                            <a:t>F</a:t>
                          </a:r>
                          <a:r>
                            <a:rPr lang="en-US" sz="1400" b="1" baseline="-25000" dirty="0">
                              <a:effectLst/>
                              <a:latin typeface="Times New Roman" panose="02020603050405020304" pitchFamily="18" charset="0"/>
                            </a:rPr>
                            <a:t>1</a:t>
                          </a:r>
                          <a:endParaRPr lang="en-US" sz="1400" b="1" dirty="0">
                            <a:effectLst/>
                            <a:latin typeface="Times New Roman" panose="02020603050405020304" pitchFamily="18" charset="0"/>
                          </a:endParaRP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320628086"/>
                      </a:ext>
                    </a:extLst>
                  </a:tr>
                  <a:tr h="365760">
                    <a:tc>
                      <a:txBody>
                        <a:bodyPr/>
                        <a:lstStyle/>
                        <a:p>
                          <a:pPr algn="ctr"/>
                          <a:r>
                            <a:rPr lang="en-US" sz="1400" i="1" dirty="0">
                              <a:effectLst/>
                              <a:latin typeface="Times New Roman" panose="02020603050405020304" pitchFamily="18" charset="0"/>
                            </a:rPr>
                            <a:t>L</a:t>
                          </a:r>
                          <a:r>
                            <a:rPr lang="en-US" sz="1400" dirty="0">
                              <a:effectLst/>
                              <a:latin typeface="Times New Roman" panose="02020603050405020304" pitchFamily="18" charset="0"/>
                            </a:rPr>
                            <a:t> (NERO)</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54.0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48.9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latin typeface="Times New Roman" panose="02020603050405020304" pitchFamily="18" charset="0"/>
                            </a:rPr>
                            <a:t>51.3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964044366"/>
                      </a:ext>
                    </a:extLst>
                  </a:tr>
                  <a:tr h="365760">
                    <a:tc>
                      <a:txBody>
                        <a:bodyPr/>
                        <a:lstStyle/>
                        <a:p>
                          <a:endParaRPr lang="zh-TW"/>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3"/>
                          <a:stretch>
                            <a:fillRect t="-196721" r="-189730" b="-204918"/>
                          </a:stretch>
                        </a:blipFill>
                      </a:tcPr>
                    </a:tc>
                    <a:tc>
                      <a:txBody>
                        <a:bodyPr/>
                        <a:lstStyle/>
                        <a:p>
                          <a:pPr algn="ctr"/>
                          <a:r>
                            <a:rPr lang="en-US" altLang="zh-TW" sz="1400" dirty="0">
                              <a:effectLst/>
                              <a:latin typeface="Times New Roman" panose="02020603050405020304" pitchFamily="18" charset="0"/>
                            </a:rPr>
                            <a:t>50.0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47.7</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b="1" baseline="0" dirty="0">
                              <a:solidFill>
                                <a:schemeClr val="accent3">
                                  <a:lumMod val="50000"/>
                                </a:schemeClr>
                              </a:solidFill>
                              <a:effectLst/>
                              <a:latin typeface="Times New Roman" panose="02020603050405020304" pitchFamily="18" charset="0"/>
                            </a:rPr>
                            <a:t>49.0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325574318"/>
                      </a:ext>
                    </a:extLst>
                  </a:tr>
                  <a:tr h="365760">
                    <a:tc>
                      <a:txBody>
                        <a:bodyPr/>
                        <a:lstStyle/>
                        <a:p>
                          <a:endParaRPr lang="zh-TW"/>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blipFill>
                          <a:blip r:embed="rId3"/>
                          <a:stretch>
                            <a:fillRect t="-301667" r="-189730" b="-108333"/>
                          </a:stretch>
                        </a:blipFill>
                      </a:tcPr>
                    </a:tc>
                    <a:tc>
                      <a:txBody>
                        <a:bodyPr/>
                        <a:lstStyle/>
                        <a:p>
                          <a:pPr algn="ctr"/>
                          <a:r>
                            <a:rPr lang="en-US" altLang="zh-TW" sz="1400">
                              <a:effectLst/>
                              <a:latin typeface="Times New Roman" panose="02020603050405020304" pitchFamily="18" charset="0"/>
                            </a:rPr>
                            <a:t>50.9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43.0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b="1" baseline="0" dirty="0">
                              <a:solidFill>
                                <a:srgbClr val="0070C0"/>
                              </a:solidFill>
                              <a:effectLst/>
                              <a:latin typeface="Times New Roman" panose="02020603050405020304" pitchFamily="18" charset="0"/>
                            </a:rPr>
                            <a:t>46.4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145724482"/>
                      </a:ext>
                    </a:extLst>
                  </a:tr>
                  <a:tr h="365760">
                    <a:tc>
                      <a:txBody>
                        <a:bodyPr/>
                        <a:lstStyle/>
                        <a:p>
                          <a:endParaRPr lang="zh-TW"/>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blipFill>
                          <a:blip r:embed="rId3"/>
                          <a:stretch>
                            <a:fillRect t="-401667" r="-189730" b="-8333"/>
                          </a:stretch>
                        </a:blipFill>
                      </a:tcPr>
                    </a:tc>
                    <a:tc>
                      <a:txBody>
                        <a:bodyPr/>
                        <a:lstStyle/>
                        <a:p>
                          <a:pPr algn="ctr"/>
                          <a:r>
                            <a:rPr lang="en-US" altLang="zh-TW" sz="1400">
                              <a:effectLst/>
                              <a:latin typeface="Times New Roman" panose="02020603050405020304" pitchFamily="18" charset="0"/>
                            </a:rPr>
                            <a:t>41.9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a:effectLst/>
                              <a:latin typeface="Times New Roman" panose="02020603050405020304" pitchFamily="18" charset="0"/>
                            </a:rPr>
                            <a:t>44.3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b="1" baseline="0" dirty="0">
                              <a:solidFill>
                                <a:srgbClr val="FF0000"/>
                              </a:solidFill>
                              <a:effectLst/>
                              <a:latin typeface="Times New Roman" panose="02020603050405020304" pitchFamily="18" charset="0"/>
                            </a:rPr>
                            <a:t>42.9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92783171"/>
                      </a:ext>
                    </a:extLst>
                  </a:tr>
                </a:tbl>
              </a:graphicData>
            </a:graphic>
          </p:graphicFrame>
        </mc:Fallback>
      </mc:AlternateContent>
      <p:sp>
        <p:nvSpPr>
          <p:cNvPr id="10" name="文字方塊 9">
            <a:extLst>
              <a:ext uri="{FF2B5EF4-FFF2-40B4-BE49-F238E27FC236}">
                <a16:creationId xmlns:a16="http://schemas.microsoft.com/office/drawing/2014/main" id="{21340DF3-58AF-48E1-AECE-90473D499253}"/>
              </a:ext>
            </a:extLst>
          </p:cNvPr>
          <p:cNvSpPr txBox="1"/>
          <p:nvPr/>
        </p:nvSpPr>
        <p:spPr>
          <a:xfrm>
            <a:off x="2724272" y="4221128"/>
            <a:ext cx="3577350" cy="523220"/>
          </a:xfrm>
          <a:prstGeom prst="rect">
            <a:avLst/>
          </a:prstGeom>
          <a:noFill/>
        </p:spPr>
        <p:txBody>
          <a:bodyPr wrap="square" rtlCol="0">
            <a:spAutoFit/>
          </a:bodyPr>
          <a:lstStyle/>
          <a:p>
            <a:r>
              <a:rPr lang="en-US" altLang="zh-TW" sz="1400" b="1" dirty="0"/>
              <a:t>Table 4: Ablation Study of Different Training Objectives on TACRED dataset</a:t>
            </a:r>
            <a:endParaRPr lang="zh-TW" altLang="en-US" sz="1400" b="1" dirty="0"/>
          </a:p>
        </p:txBody>
      </p:sp>
      <mc:AlternateContent xmlns:mc="http://schemas.openxmlformats.org/markup-compatibility/2006" xmlns:a14="http://schemas.microsoft.com/office/drawing/2010/main">
        <mc:Choice Requires="a14">
          <p:sp>
            <p:nvSpPr>
              <p:cNvPr id="11" name="內容版面配置區 3">
                <a:extLst>
                  <a:ext uri="{FF2B5EF4-FFF2-40B4-BE49-F238E27FC236}">
                    <a16:creationId xmlns:a16="http://schemas.microsoft.com/office/drawing/2014/main" id="{D7FBEF04-76F9-4868-BDE1-DFCAD7835881}"/>
                  </a:ext>
                </a:extLst>
              </p:cNvPr>
              <p:cNvSpPr txBox="1">
                <a:spLocks/>
              </p:cNvSpPr>
              <p:nvPr/>
            </p:nvSpPr>
            <p:spPr>
              <a:xfrm>
                <a:off x="457200" y="1219200"/>
                <a:ext cx="8229600" cy="493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180000" lvl="1" indent="-180000">
                  <a:buFont typeface="Arial" panose="020B0604020202020204" pitchFamily="34" charset="0"/>
                  <a:buChar char="•"/>
                </a:pPr>
                <a:r>
                  <a:rPr lang="en-US" altLang="zh-TW" sz="2200" dirty="0">
                    <a:solidFill>
                      <a:schemeClr val="tx1"/>
                    </a:solidFill>
                  </a:rPr>
                  <a:t>Motivation: To show the efficacy of NERO proposed losses (</a:t>
                </a:r>
                <a14:m>
                  <m:oMath xmlns:m="http://schemas.openxmlformats.org/officeDocument/2006/math">
                    <m:sSub>
                      <m:sSubPr>
                        <m:ctrlPr>
                          <a:rPr lang="en-US" altLang="zh-TW" sz="2200" i="1">
                            <a:solidFill>
                              <a:prstClr val="black"/>
                            </a:solidFill>
                            <a:latin typeface="Cambria Math" panose="02040503050406030204" pitchFamily="18" charset="0"/>
                          </a:rPr>
                        </m:ctrlPr>
                      </m:sSubPr>
                      <m:e>
                        <m:r>
                          <a:rPr lang="en-US" altLang="zh-TW" sz="2200" i="1">
                            <a:solidFill>
                              <a:prstClr val="black"/>
                            </a:solidFill>
                            <a:latin typeface="Cambria Math" panose="02040503050406030204" pitchFamily="18" charset="0"/>
                          </a:rPr>
                          <m:t>𝐿</m:t>
                        </m:r>
                      </m:e>
                      <m:sub>
                        <m:r>
                          <a:rPr lang="en-US" altLang="zh-TW" sz="2200" i="1">
                            <a:solidFill>
                              <a:prstClr val="black"/>
                            </a:solidFill>
                            <a:latin typeface="Cambria Math" panose="02040503050406030204" pitchFamily="18" charset="0"/>
                          </a:rPr>
                          <m:t>𝑐𝑙𝑢𝑠</m:t>
                        </m:r>
                      </m:sub>
                    </m:sSub>
                  </m:oMath>
                </a14:m>
                <a:r>
                  <a:rPr lang="en-US" altLang="zh-TW" sz="2200" dirty="0">
                    <a:solidFill>
                      <a:schemeClr val="tx1"/>
                    </a:solidFill>
                  </a:rPr>
                  <a:t>,</a:t>
                </a:r>
              </a:p>
              <a:p>
                <a:pPr marL="180000" lvl="1" indent="0">
                  <a:buNone/>
                </a:pPr>
                <a14:m>
                  <m:oMath xmlns:m="http://schemas.openxmlformats.org/officeDocument/2006/math">
                    <m:sSub>
                      <m:sSubPr>
                        <m:ctrlPr>
                          <a:rPr lang="en-US" altLang="zh-TW" sz="2200" i="1">
                            <a:solidFill>
                              <a:prstClr val="black"/>
                            </a:solidFill>
                            <a:latin typeface="Cambria Math" panose="02040503050406030204" pitchFamily="18" charset="0"/>
                          </a:rPr>
                        </m:ctrlPr>
                      </m:sSubPr>
                      <m:e>
                        <m:r>
                          <a:rPr lang="en-US" altLang="zh-TW" sz="2200" i="1">
                            <a:solidFill>
                              <a:prstClr val="black"/>
                            </a:solidFill>
                            <a:latin typeface="Cambria Math" panose="02040503050406030204" pitchFamily="18" charset="0"/>
                          </a:rPr>
                          <m:t>𝐿</m:t>
                        </m:r>
                      </m:e>
                      <m:sub>
                        <m:r>
                          <a:rPr lang="en-US" altLang="zh-TW" sz="2200" i="1">
                            <a:solidFill>
                              <a:prstClr val="black"/>
                            </a:solidFill>
                            <a:latin typeface="Cambria Math" panose="02040503050406030204" pitchFamily="18" charset="0"/>
                          </a:rPr>
                          <m:t>𝑢𝑛𝑚𝑎𝑡𝑐h𝑒𝑑</m:t>
                        </m:r>
                      </m:sub>
                    </m:sSub>
                  </m:oMath>
                </a14:m>
                <a:r>
                  <a:rPr lang="en-US" altLang="zh-TW" sz="2200" dirty="0">
                    <a:solidFill>
                      <a:schemeClr val="tx1"/>
                    </a:solidFill>
                  </a:rPr>
                  <a:t> and </a:t>
                </a:r>
                <a14:m>
                  <m:oMath xmlns:m="http://schemas.openxmlformats.org/officeDocument/2006/math">
                    <m:sSub>
                      <m:sSubPr>
                        <m:ctrlPr>
                          <a:rPr lang="en-US" altLang="zh-TW" sz="2200" i="1">
                            <a:solidFill>
                              <a:prstClr val="black"/>
                            </a:solidFill>
                            <a:latin typeface="Cambria Math" panose="02040503050406030204" pitchFamily="18" charset="0"/>
                          </a:rPr>
                        </m:ctrlPr>
                      </m:sSubPr>
                      <m:e>
                        <m:r>
                          <a:rPr lang="en-US" altLang="zh-TW" sz="2200" i="1">
                            <a:solidFill>
                              <a:prstClr val="black"/>
                            </a:solidFill>
                            <a:latin typeface="Cambria Math" panose="02040503050406030204" pitchFamily="18" charset="0"/>
                          </a:rPr>
                          <m:t>𝐿</m:t>
                        </m:r>
                      </m:e>
                      <m:sub>
                        <m:r>
                          <a:rPr lang="en-US" altLang="zh-TW" sz="2200" i="1">
                            <a:solidFill>
                              <a:prstClr val="black"/>
                            </a:solidFill>
                            <a:latin typeface="Cambria Math" panose="02040503050406030204" pitchFamily="18" charset="0"/>
                          </a:rPr>
                          <m:t>𝑟𝑢𝑙𝑒𝑠</m:t>
                        </m:r>
                      </m:sub>
                    </m:sSub>
                  </m:oMath>
                </a14:m>
                <a:r>
                  <a:rPr lang="en-US" altLang="zh-TW" sz="2200" dirty="0">
                    <a:solidFill>
                      <a:schemeClr val="tx1"/>
                    </a:solidFill>
                  </a:rPr>
                  <a:t>).</a:t>
                </a:r>
              </a:p>
            </p:txBody>
          </p:sp>
        </mc:Choice>
        <mc:Fallback xmlns="">
          <p:sp>
            <p:nvSpPr>
              <p:cNvPr id="11" name="內容版面配置區 3">
                <a:extLst>
                  <a:ext uri="{FF2B5EF4-FFF2-40B4-BE49-F238E27FC236}">
                    <a16:creationId xmlns:a16="http://schemas.microsoft.com/office/drawing/2014/main" id="{D7FBEF04-76F9-4868-BDE1-DFCAD7835881}"/>
                  </a:ext>
                </a:extLst>
              </p:cNvPr>
              <p:cNvSpPr txBox="1">
                <a:spLocks noRot="1" noChangeAspect="1" noMove="1" noResize="1" noEditPoints="1" noAdjustHandles="1" noChangeArrowheads="1" noChangeShapeType="1" noTextEdit="1"/>
              </p:cNvSpPr>
              <p:nvPr/>
            </p:nvSpPr>
            <p:spPr>
              <a:xfrm>
                <a:off x="457200" y="1219200"/>
                <a:ext cx="8229600" cy="4937760"/>
              </a:xfrm>
              <a:prstGeom prst="rect">
                <a:avLst/>
              </a:prstGeom>
              <a:blipFill>
                <a:blip r:embed="rId4"/>
                <a:stretch>
                  <a:fillRect l="-370" t="-86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語音泡泡: 矩形 11">
                <a:extLst>
                  <a:ext uri="{FF2B5EF4-FFF2-40B4-BE49-F238E27FC236}">
                    <a16:creationId xmlns:a16="http://schemas.microsoft.com/office/drawing/2014/main" id="{8524D854-C240-447D-B764-75861AD1E809}"/>
                  </a:ext>
                </a:extLst>
              </p:cNvPr>
              <p:cNvSpPr/>
              <p:nvPr/>
            </p:nvSpPr>
            <p:spPr>
              <a:xfrm>
                <a:off x="5983441" y="4221128"/>
                <a:ext cx="3018798" cy="437556"/>
              </a:xfrm>
              <a:prstGeom prst="wedgeRectCallout">
                <a:avLst>
                  <a:gd name="adj1" fmla="val -52236"/>
                  <a:gd name="adj2" fmla="val -89658"/>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14:m>
                  <m:oMath xmlns:m="http://schemas.openxmlformats.org/officeDocument/2006/math">
                    <m:sSub>
                      <m:sSubPr>
                        <m:ctrlPr>
                          <a:rPr lang="en-US" altLang="zh-TW" sz="1400" i="1">
                            <a:solidFill>
                              <a:prstClr val="black"/>
                            </a:solidFill>
                            <a:latin typeface="Cambria Math" panose="02040503050406030204" pitchFamily="18" charset="0"/>
                          </a:rPr>
                        </m:ctrlPr>
                      </m:sSubPr>
                      <m:e>
                        <m:r>
                          <a:rPr lang="en-US" altLang="zh-TW" sz="1400" i="1">
                            <a:solidFill>
                              <a:prstClr val="black"/>
                            </a:solidFill>
                            <a:latin typeface="Cambria Math" panose="02040503050406030204" pitchFamily="18" charset="0"/>
                          </a:rPr>
                          <m:t>𝐿</m:t>
                        </m:r>
                      </m:e>
                      <m:sub>
                        <m:r>
                          <a:rPr lang="en-US" altLang="zh-TW" sz="1400" i="1">
                            <a:solidFill>
                              <a:prstClr val="black"/>
                            </a:solidFill>
                            <a:latin typeface="Cambria Math" panose="02040503050406030204" pitchFamily="18" charset="0"/>
                          </a:rPr>
                          <m:t>𝑢𝑛𝑚𝑎𝑡𝑐h𝑒𝑑</m:t>
                        </m:r>
                      </m:sub>
                    </m:sSub>
                  </m:oMath>
                </a14:m>
                <a:r>
                  <a:rPr lang="en-US" altLang="zh-TW" sz="1400" dirty="0">
                    <a:solidFill>
                      <a:schemeClr val="tx1"/>
                    </a:solidFill>
                  </a:rPr>
                  <a:t> helps the most, which proves the effectiveness of soft-matching.</a:t>
                </a:r>
                <a:endParaRPr lang="zh-TW" altLang="en-US" sz="1400" dirty="0">
                  <a:solidFill>
                    <a:schemeClr val="tx1"/>
                  </a:solidFill>
                </a:endParaRPr>
              </a:p>
            </p:txBody>
          </p:sp>
        </mc:Choice>
        <mc:Fallback xmlns="">
          <p:sp>
            <p:nvSpPr>
              <p:cNvPr id="12" name="語音泡泡: 矩形 11">
                <a:extLst>
                  <a:ext uri="{FF2B5EF4-FFF2-40B4-BE49-F238E27FC236}">
                    <a16:creationId xmlns:a16="http://schemas.microsoft.com/office/drawing/2014/main" id="{8524D854-C240-447D-B764-75861AD1E809}"/>
                  </a:ext>
                </a:extLst>
              </p:cNvPr>
              <p:cNvSpPr>
                <a:spLocks noRot="1" noChangeAspect="1" noMove="1" noResize="1" noEditPoints="1" noAdjustHandles="1" noChangeArrowheads="1" noChangeShapeType="1" noTextEdit="1"/>
              </p:cNvSpPr>
              <p:nvPr/>
            </p:nvSpPr>
            <p:spPr>
              <a:xfrm>
                <a:off x="5983441" y="4221128"/>
                <a:ext cx="3018798" cy="437556"/>
              </a:xfrm>
              <a:prstGeom prst="wedgeRectCallout">
                <a:avLst>
                  <a:gd name="adj1" fmla="val -52236"/>
                  <a:gd name="adj2" fmla="val -89658"/>
                </a:avLst>
              </a:prstGeom>
              <a:blipFill>
                <a:blip r:embed="rId5"/>
                <a:stretch>
                  <a:fillRect r="-2745" b="-14423"/>
                </a:stretch>
              </a:blipFill>
              <a:ln>
                <a:solidFill>
                  <a:srgbClr val="FF0000"/>
                </a:solidFill>
              </a:ln>
            </p:spPr>
            <p:txBody>
              <a:bodyPr/>
              <a:lstStyle/>
              <a:p>
                <a:r>
                  <a:rPr lang="zh-TW" altLang="en-US">
                    <a:noFill/>
                  </a:rPr>
                  <a:t> </a:t>
                </a:r>
              </a:p>
            </p:txBody>
          </p:sp>
        </mc:Fallback>
      </mc:AlternateContent>
      <p:sp>
        <p:nvSpPr>
          <p:cNvPr id="13" name="語音泡泡: 矩形 12">
            <a:extLst>
              <a:ext uri="{FF2B5EF4-FFF2-40B4-BE49-F238E27FC236}">
                <a16:creationId xmlns:a16="http://schemas.microsoft.com/office/drawing/2014/main" id="{206B0698-218E-45ED-9CFF-7967F5BCC674}"/>
              </a:ext>
            </a:extLst>
          </p:cNvPr>
          <p:cNvSpPr/>
          <p:nvPr/>
        </p:nvSpPr>
        <p:spPr>
          <a:xfrm>
            <a:off x="5941066" y="2991444"/>
            <a:ext cx="2152092" cy="437556"/>
          </a:xfrm>
          <a:prstGeom prst="wedgeRectCallout">
            <a:avLst>
              <a:gd name="adj1" fmla="val -49941"/>
              <a:gd name="adj2" fmla="val 103489"/>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 Shows the effectiveness of a trainable SRM.</a:t>
            </a:r>
            <a:endParaRPr lang="zh-TW" altLang="en-US" sz="1100" dirty="0">
              <a:solidFill>
                <a:schemeClr val="tx1"/>
              </a:solidFill>
            </a:endParaRPr>
          </a:p>
        </p:txBody>
      </p:sp>
      <mc:AlternateContent xmlns:mc="http://schemas.openxmlformats.org/markup-compatibility/2006" xmlns:a14="http://schemas.microsoft.com/office/drawing/2010/main">
        <mc:Choice Requires="a14">
          <p:sp>
            <p:nvSpPr>
              <p:cNvPr id="14" name="語音泡泡: 矩形 13">
                <a:extLst>
                  <a:ext uri="{FF2B5EF4-FFF2-40B4-BE49-F238E27FC236}">
                    <a16:creationId xmlns:a16="http://schemas.microsoft.com/office/drawing/2014/main" id="{C107B3C9-C981-45AD-9708-380CDD9D5456}"/>
                  </a:ext>
                </a:extLst>
              </p:cNvPr>
              <p:cNvSpPr/>
              <p:nvPr/>
            </p:nvSpPr>
            <p:spPr>
              <a:xfrm>
                <a:off x="612648" y="2564904"/>
                <a:ext cx="1872000" cy="864096"/>
              </a:xfrm>
              <a:prstGeom prst="wedgeRectCallout">
                <a:avLst>
                  <a:gd name="adj1" fmla="val 74960"/>
                  <a:gd name="adj2" fmla="val 40951"/>
                </a:avLst>
              </a:prstGeom>
              <a:no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The </a:t>
                </a:r>
                <a14:m>
                  <m:oMath xmlns:m="http://schemas.openxmlformats.org/officeDocument/2006/math">
                    <m:sSub>
                      <m:sSubPr>
                        <m:ctrlPr>
                          <a:rPr lang="en-US" altLang="zh-TW" sz="1400" i="1">
                            <a:solidFill>
                              <a:prstClr val="black"/>
                            </a:solidFill>
                            <a:latin typeface="Cambria Math" panose="02040503050406030204" pitchFamily="18" charset="0"/>
                          </a:rPr>
                        </m:ctrlPr>
                      </m:sSubPr>
                      <m:e>
                        <m:r>
                          <a:rPr lang="en-US" altLang="zh-TW" sz="1400" i="1">
                            <a:solidFill>
                              <a:prstClr val="black"/>
                            </a:solidFill>
                            <a:latin typeface="Cambria Math" panose="02040503050406030204" pitchFamily="18" charset="0"/>
                          </a:rPr>
                          <m:t>𝐿</m:t>
                        </m:r>
                      </m:e>
                      <m:sub>
                        <m:r>
                          <a:rPr lang="en-US" altLang="zh-TW" sz="1400" i="1">
                            <a:solidFill>
                              <a:prstClr val="black"/>
                            </a:solidFill>
                            <a:latin typeface="Cambria Math" panose="02040503050406030204" pitchFamily="18" charset="0"/>
                          </a:rPr>
                          <m:t>𝑟𝑢𝑙𝑒𝑠</m:t>
                        </m:r>
                      </m:sub>
                    </m:sSub>
                  </m:oMath>
                </a14:m>
                <a:r>
                  <a:rPr lang="en-US" altLang="zh-TW" sz="1400" dirty="0">
                    <a:solidFill>
                      <a:schemeClr val="tx1"/>
                    </a:solidFill>
                  </a:rPr>
                  <a:t> loss brings improvement, similar to including more training instances.</a:t>
                </a:r>
                <a:endParaRPr lang="zh-TW" altLang="en-US" sz="1400" dirty="0">
                  <a:solidFill>
                    <a:schemeClr val="tx1"/>
                  </a:solidFill>
                </a:endParaRPr>
              </a:p>
            </p:txBody>
          </p:sp>
        </mc:Choice>
        <mc:Fallback xmlns="">
          <p:sp>
            <p:nvSpPr>
              <p:cNvPr id="14" name="語音泡泡: 矩形 13">
                <a:extLst>
                  <a:ext uri="{FF2B5EF4-FFF2-40B4-BE49-F238E27FC236}">
                    <a16:creationId xmlns:a16="http://schemas.microsoft.com/office/drawing/2014/main" id="{C107B3C9-C981-45AD-9708-380CDD9D5456}"/>
                  </a:ext>
                </a:extLst>
              </p:cNvPr>
              <p:cNvSpPr>
                <a:spLocks noRot="1" noChangeAspect="1" noMove="1" noResize="1" noEditPoints="1" noAdjustHandles="1" noChangeArrowheads="1" noChangeShapeType="1" noTextEdit="1"/>
              </p:cNvSpPr>
              <p:nvPr/>
            </p:nvSpPr>
            <p:spPr>
              <a:xfrm>
                <a:off x="612648" y="2564904"/>
                <a:ext cx="1872000" cy="864096"/>
              </a:xfrm>
              <a:prstGeom prst="wedgeRectCallout">
                <a:avLst>
                  <a:gd name="adj1" fmla="val 74960"/>
                  <a:gd name="adj2" fmla="val 40951"/>
                </a:avLst>
              </a:prstGeom>
              <a:blipFill>
                <a:blip r:embed="rId6"/>
                <a:stretch>
                  <a:fillRect l="-3101" t="-5517" b="-10345"/>
                </a:stretch>
              </a:blipFill>
              <a:ln>
                <a:solidFill>
                  <a:schemeClr val="accent3">
                    <a:lumMod val="50000"/>
                  </a:schemeClr>
                </a:solidFill>
              </a:ln>
            </p:spPr>
            <p:txBody>
              <a:bodyPr/>
              <a:lstStyle/>
              <a:p>
                <a:r>
                  <a:rPr lang="zh-TW" altLang="en-US">
                    <a:noFill/>
                  </a:rPr>
                  <a:t> </a:t>
                </a:r>
              </a:p>
            </p:txBody>
          </p:sp>
        </mc:Fallback>
      </mc:AlternateContent>
    </p:spTree>
    <p:extLst>
      <p:ext uri="{BB962C8B-B14F-4D97-AF65-F5344CB8AC3E}">
        <p14:creationId xmlns:p14="http://schemas.microsoft.com/office/powerpoint/2010/main" val="3700861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F25545A-7323-4689-9804-9DB1AA5B8669}"/>
              </a:ext>
            </a:extLst>
          </p:cNvPr>
          <p:cNvSpPr>
            <a:spLocks noGrp="1"/>
          </p:cNvSpPr>
          <p:nvPr>
            <p:ph type="title"/>
          </p:nvPr>
        </p:nvSpPr>
        <p:spPr>
          <a:xfrm>
            <a:off x="457200" y="0"/>
            <a:ext cx="8229600" cy="1143000"/>
          </a:xfrm>
        </p:spPr>
        <p:txBody>
          <a:bodyPr>
            <a:normAutofit/>
          </a:bodyPr>
          <a:lstStyle/>
          <a:p>
            <a:r>
              <a:rPr lang="en-US" altLang="zh-TW" dirty="0"/>
              <a:t>Model Ablation Study: Effect of Different Soft-matching Models</a:t>
            </a:r>
            <a:endParaRPr lang="zh-TW" altLang="en-US" dirty="0"/>
          </a:p>
        </p:txBody>
      </p:sp>
      <p:sp>
        <p:nvSpPr>
          <p:cNvPr id="3" name="投影片編號版面配置區 2">
            <a:extLst>
              <a:ext uri="{FF2B5EF4-FFF2-40B4-BE49-F238E27FC236}">
                <a16:creationId xmlns:a16="http://schemas.microsoft.com/office/drawing/2014/main" id="{30C7B3F6-25C9-4923-B0F9-1A0E17EFF438}"/>
              </a:ext>
            </a:extLst>
          </p:cNvPr>
          <p:cNvSpPr>
            <a:spLocks noGrp="1"/>
          </p:cNvSpPr>
          <p:nvPr>
            <p:ph type="sldNum" sz="quarter" idx="12"/>
          </p:nvPr>
        </p:nvSpPr>
        <p:spPr/>
        <p:txBody>
          <a:bodyPr/>
          <a:lstStyle/>
          <a:p>
            <a:fld id="{73DA0BB7-265A-403C-9275-D587AB510EDC}" type="slidenum">
              <a:rPr lang="zh-TW" altLang="en-US" smtClean="0"/>
              <a:pPr/>
              <a:t>34</a:t>
            </a:fld>
            <a:endParaRPr lang="zh-TW" altLang="en-US"/>
          </a:p>
        </p:txBody>
      </p:sp>
      <p:sp>
        <p:nvSpPr>
          <p:cNvPr id="4" name="內容版面配置區 3">
            <a:extLst>
              <a:ext uri="{FF2B5EF4-FFF2-40B4-BE49-F238E27FC236}">
                <a16:creationId xmlns:a16="http://schemas.microsoft.com/office/drawing/2014/main" id="{C2DB541C-81CB-4145-8657-B2FF0B2A8A0A}"/>
              </a:ext>
            </a:extLst>
          </p:cNvPr>
          <p:cNvSpPr>
            <a:spLocks noGrp="1"/>
          </p:cNvSpPr>
          <p:nvPr>
            <p:ph sz="quarter" idx="1"/>
          </p:nvPr>
        </p:nvSpPr>
        <p:spPr>
          <a:xfrm>
            <a:off x="457200" y="1219200"/>
            <a:ext cx="8229600" cy="4937760"/>
          </a:xfrm>
        </p:spPr>
        <p:txBody>
          <a:bodyPr/>
          <a:lstStyle/>
          <a:p>
            <a:pPr marL="0" lvl="1" indent="-180000">
              <a:buFont typeface="Arial" panose="020B0604020202020204" pitchFamily="34" charset="0"/>
              <a:buChar char="•"/>
            </a:pPr>
            <a:r>
              <a:rPr lang="en-US" altLang="zh-TW" sz="2200" dirty="0">
                <a:solidFill>
                  <a:schemeClr val="tx1"/>
                </a:solidFill>
              </a:rPr>
              <a:t>Motivation: To try other soft matching mechanisms</a:t>
            </a:r>
          </a:p>
          <a:p>
            <a:pPr marL="0" lvl="1" indent="-180000">
              <a:buFont typeface="Arial" panose="020B0604020202020204" pitchFamily="34" charset="0"/>
              <a:buChar char="•"/>
            </a:pPr>
            <a:r>
              <a:rPr lang="en-US" altLang="zh-TW" sz="2200" dirty="0">
                <a:solidFill>
                  <a:schemeClr val="tx1"/>
                </a:solidFill>
              </a:rPr>
              <a:t>Experiment setting: </a:t>
            </a:r>
          </a:p>
          <a:p>
            <a:pPr marL="792000" lvl="1" indent="-252000">
              <a:buFont typeface="Arial" panose="020B0604020202020204" pitchFamily="34" charset="0"/>
              <a:buChar char="•"/>
            </a:pPr>
            <a:r>
              <a:rPr lang="en-US" altLang="zh-TW" sz="1800" dirty="0">
                <a:solidFill>
                  <a:schemeClr val="tx1"/>
                </a:solidFill>
              </a:rPr>
              <a:t>All methods first summarize the sentences / rules into vector representations, then calculate the matching scores by cosine similarity.</a:t>
            </a:r>
          </a:p>
          <a:p>
            <a:pPr marL="0" lvl="1" indent="-180000">
              <a:buFont typeface="Arial" panose="020B0604020202020204" pitchFamily="34" charset="0"/>
              <a:buChar char="•"/>
            </a:pPr>
            <a:endParaRPr lang="en-US" altLang="zh-TW" sz="2400" dirty="0">
              <a:solidFill>
                <a:schemeClr val="tx1"/>
              </a:solidFill>
            </a:endParaRPr>
          </a:p>
          <a:p>
            <a:pPr marL="180000" lvl="1" indent="-180000">
              <a:buFont typeface="Arial" panose="020B0604020202020204" pitchFamily="34" charset="0"/>
              <a:buChar char="•"/>
            </a:pPr>
            <a:endParaRPr lang="zh-TW" altLang="en-US" dirty="0"/>
          </a:p>
        </p:txBody>
      </p:sp>
      <p:graphicFrame>
        <p:nvGraphicFramePr>
          <p:cNvPr id="5" name="表格 4">
            <a:extLst>
              <a:ext uri="{FF2B5EF4-FFF2-40B4-BE49-F238E27FC236}">
                <a16:creationId xmlns:a16="http://schemas.microsoft.com/office/drawing/2014/main" id="{873CE772-E673-4CDB-9DA1-EC67A225C2BB}"/>
              </a:ext>
            </a:extLst>
          </p:cNvPr>
          <p:cNvGraphicFramePr>
            <a:graphicFrameLocks noGrp="1"/>
          </p:cNvGraphicFramePr>
          <p:nvPr>
            <p:extLst>
              <p:ext uri="{D42A27DB-BD31-4B8C-83A1-F6EECF244321}">
                <p14:modId xmlns:p14="http://schemas.microsoft.com/office/powerpoint/2010/main" val="2734828171"/>
              </p:ext>
            </p:extLst>
          </p:nvPr>
        </p:nvGraphicFramePr>
        <p:xfrm>
          <a:off x="1798477" y="3159894"/>
          <a:ext cx="4663463" cy="2194560"/>
        </p:xfrm>
        <a:graphic>
          <a:graphicData uri="http://schemas.openxmlformats.org/drawingml/2006/table">
            <a:tbl>
              <a:tblPr/>
              <a:tblGrid>
                <a:gridCol w="2305113">
                  <a:extLst>
                    <a:ext uri="{9D8B030D-6E8A-4147-A177-3AD203B41FA5}">
                      <a16:colId xmlns:a16="http://schemas.microsoft.com/office/drawing/2014/main" val="666961607"/>
                    </a:ext>
                  </a:extLst>
                </a:gridCol>
                <a:gridCol w="858837">
                  <a:extLst>
                    <a:ext uri="{9D8B030D-6E8A-4147-A177-3AD203B41FA5}">
                      <a16:colId xmlns:a16="http://schemas.microsoft.com/office/drawing/2014/main" val="2527584836"/>
                    </a:ext>
                  </a:extLst>
                </a:gridCol>
                <a:gridCol w="671513">
                  <a:extLst>
                    <a:ext uri="{9D8B030D-6E8A-4147-A177-3AD203B41FA5}">
                      <a16:colId xmlns:a16="http://schemas.microsoft.com/office/drawing/2014/main" val="1937984142"/>
                    </a:ext>
                  </a:extLst>
                </a:gridCol>
                <a:gridCol w="828000">
                  <a:extLst>
                    <a:ext uri="{9D8B030D-6E8A-4147-A177-3AD203B41FA5}">
                      <a16:colId xmlns:a16="http://schemas.microsoft.com/office/drawing/2014/main" val="659628147"/>
                    </a:ext>
                  </a:extLst>
                </a:gridCol>
              </a:tblGrid>
              <a:tr h="0">
                <a:tc>
                  <a:txBody>
                    <a:bodyPr/>
                    <a:lstStyle/>
                    <a:p>
                      <a:pPr algn="ctr" fontAlgn="b"/>
                      <a:r>
                        <a:rPr lang="en-US" sz="1400" b="1" dirty="0">
                          <a:effectLst/>
                        </a:rPr>
                        <a:t>Objective</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Precision</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dirty="0">
                          <a:effectLst/>
                        </a:rPr>
                        <a:t>Recall</a:t>
                      </a: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tc>
                  <a:txBody>
                    <a:bodyPr/>
                    <a:lstStyle/>
                    <a:p>
                      <a:pPr algn="ctr" fontAlgn="b"/>
                      <a:r>
                        <a:rPr lang="en-US" sz="1400" b="1" i="1" dirty="0">
                          <a:effectLst/>
                        </a:rPr>
                        <a:t>F</a:t>
                      </a:r>
                      <a:r>
                        <a:rPr lang="en-US" sz="1400" b="1" baseline="-25000" dirty="0">
                          <a:effectLst/>
                        </a:rPr>
                        <a:t>1</a:t>
                      </a:r>
                      <a:endParaRPr lang="en-US" sz="1400" b="1" dirty="0">
                        <a:effectLst/>
                      </a:endParaRPr>
                    </a:p>
                  </a:txBody>
                  <a:tcPr marL="76200" marR="76200" marT="76200" marB="76200" anchor="b">
                    <a:lnL>
                      <a:noFill/>
                    </a:lnL>
                    <a:lnR>
                      <a:noFill/>
                    </a:lnR>
                    <a:lnT>
                      <a:noFill/>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091732185"/>
                  </a:ext>
                </a:extLst>
              </a:tr>
              <a:tr h="0">
                <a:tc>
                  <a:txBody>
                    <a:bodyPr/>
                    <a:lstStyle/>
                    <a:p>
                      <a:pPr algn="ctr"/>
                      <a:r>
                        <a:rPr lang="en-US" sz="1400" dirty="0">
                          <a:effectLst/>
                        </a:rPr>
                        <a:t>CBOW-Glove</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49.4</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43.5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46.2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403911294"/>
                  </a:ext>
                </a:extLst>
              </a:tr>
              <a:tr h="0">
                <a:tc>
                  <a:txBody>
                    <a:bodyPr/>
                    <a:lstStyle/>
                    <a:p>
                      <a:pPr algn="ctr"/>
                      <a:r>
                        <a:rPr lang="en-US" sz="1400">
                          <a:effectLst/>
                        </a:rPr>
                        <a:t>LSTM+ATT</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56.2</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46.0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50.6</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659001712"/>
                  </a:ext>
                </a:extLst>
              </a:tr>
              <a:tr h="0">
                <a:tc>
                  <a:txBody>
                    <a:bodyPr/>
                    <a:lstStyle/>
                    <a:p>
                      <a:pPr algn="ctr"/>
                      <a:r>
                        <a:rPr lang="en-US" sz="1400">
                          <a:effectLst/>
                        </a:rPr>
                        <a:t>BERT-base (frozen)</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45.6</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47.6</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46.5</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2531404218"/>
                  </a:ext>
                </a:extLst>
              </a:tr>
              <a:tr h="0">
                <a:tc>
                  <a:txBody>
                    <a:bodyPr/>
                    <a:lstStyle/>
                    <a:p>
                      <a:pPr algn="ctr"/>
                      <a:r>
                        <a:rPr lang="en-US" sz="1400">
                          <a:effectLst/>
                        </a:rPr>
                        <a:t>BERT-base (fine-tuned)</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a:effectLst/>
                        </a:rPr>
                        <a:t>50.3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45.8</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ctr"/>
                      <a:r>
                        <a:rPr lang="en-US" altLang="zh-TW" sz="1400" dirty="0">
                          <a:effectLst/>
                        </a:rPr>
                        <a:t>47.9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37571626"/>
                  </a:ext>
                </a:extLst>
              </a:tr>
              <a:tr h="0">
                <a:tc>
                  <a:txBody>
                    <a:bodyPr/>
                    <a:lstStyle/>
                    <a:p>
                      <a:pPr algn="ctr"/>
                      <a:r>
                        <a:rPr lang="en-US" sz="1400" dirty="0">
                          <a:effectLst/>
                        </a:rPr>
                        <a:t>Word-level attention (NERO)</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dirty="0">
                          <a:effectLst/>
                        </a:rPr>
                        <a:t>54.0</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dirty="0">
                          <a:effectLst/>
                        </a:rPr>
                        <a:t>48.9</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tc>
                  <a:txBody>
                    <a:bodyPr/>
                    <a:lstStyle/>
                    <a:p>
                      <a:pPr algn="ctr"/>
                      <a:r>
                        <a:rPr lang="en-US" altLang="zh-TW" sz="1400" b="1" baseline="0" dirty="0">
                          <a:solidFill>
                            <a:srgbClr val="FF0000"/>
                          </a:solidFill>
                          <a:effectLst/>
                        </a:rPr>
                        <a:t>51.3</a:t>
                      </a:r>
                    </a:p>
                  </a:txBody>
                  <a:tcPr marL="76200" marR="76200" marT="76200" marB="76200" anchor="ctr">
                    <a:lnL>
                      <a:noFill/>
                    </a:lnL>
                    <a:lnR>
                      <a:noFill/>
                    </a:lnR>
                    <a:lnT w="9525" cap="flat" cmpd="sng" algn="ctr">
                      <a:solidFill>
                        <a:srgbClr val="DDDDDD"/>
                      </a:solidFill>
                      <a:prstDash val="solid"/>
                      <a:round/>
                      <a:headEnd type="none" w="med" len="med"/>
                      <a:tailEnd type="none" w="med" len="med"/>
                    </a:lnT>
                    <a:lnB w="254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76606201"/>
                  </a:ext>
                </a:extLst>
              </a:tr>
            </a:tbl>
          </a:graphicData>
        </a:graphic>
      </p:graphicFrame>
      <p:sp>
        <p:nvSpPr>
          <p:cNvPr id="6" name="文字方塊 5">
            <a:extLst>
              <a:ext uri="{FF2B5EF4-FFF2-40B4-BE49-F238E27FC236}">
                <a16:creationId xmlns:a16="http://schemas.microsoft.com/office/drawing/2014/main" id="{BAA2F466-E64A-4DD3-94A2-8B2DC6A2BAD7}"/>
              </a:ext>
            </a:extLst>
          </p:cNvPr>
          <p:cNvSpPr txBox="1"/>
          <p:nvPr/>
        </p:nvSpPr>
        <p:spPr>
          <a:xfrm>
            <a:off x="2195736" y="5377190"/>
            <a:ext cx="4266204" cy="523220"/>
          </a:xfrm>
          <a:prstGeom prst="rect">
            <a:avLst/>
          </a:prstGeom>
          <a:noFill/>
        </p:spPr>
        <p:txBody>
          <a:bodyPr wrap="square" rtlCol="0">
            <a:spAutoFit/>
          </a:bodyPr>
          <a:lstStyle/>
          <a:p>
            <a:r>
              <a:rPr lang="en-US" altLang="zh-TW" sz="1400" b="1" dirty="0"/>
              <a:t>Table 5: Ablation study of different soft-matching models for NERO on the TACRED dataset</a:t>
            </a:r>
            <a:endParaRPr lang="zh-TW" altLang="en-US" sz="1400" b="1" dirty="0"/>
          </a:p>
        </p:txBody>
      </p:sp>
    </p:spTree>
    <p:extLst>
      <p:ext uri="{BB962C8B-B14F-4D97-AF65-F5344CB8AC3E}">
        <p14:creationId xmlns:p14="http://schemas.microsoft.com/office/powerpoint/2010/main" val="2433460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D76C8A3-B01E-4020-BEA9-D8A097055B3C}"/>
              </a:ext>
            </a:extLst>
          </p:cNvPr>
          <p:cNvSpPr>
            <a:spLocks noGrp="1"/>
          </p:cNvSpPr>
          <p:nvPr>
            <p:ph type="title"/>
          </p:nvPr>
        </p:nvSpPr>
        <p:spPr/>
        <p:txBody>
          <a:bodyPr/>
          <a:lstStyle/>
          <a:p>
            <a:r>
              <a:rPr lang="en-US" altLang="zh-TW" dirty="0"/>
              <a:t>Conclusion</a:t>
            </a:r>
            <a:endParaRPr lang="zh-TW" altLang="en-US" dirty="0"/>
          </a:p>
        </p:txBody>
      </p:sp>
      <p:sp>
        <p:nvSpPr>
          <p:cNvPr id="3" name="投影片編號版面配置區 2">
            <a:extLst>
              <a:ext uri="{FF2B5EF4-FFF2-40B4-BE49-F238E27FC236}">
                <a16:creationId xmlns:a16="http://schemas.microsoft.com/office/drawing/2014/main" id="{0B1B53BE-DEB4-41CD-87DD-1A024F4EE7A5}"/>
              </a:ext>
            </a:extLst>
          </p:cNvPr>
          <p:cNvSpPr>
            <a:spLocks noGrp="1"/>
          </p:cNvSpPr>
          <p:nvPr>
            <p:ph type="sldNum" sz="quarter" idx="12"/>
          </p:nvPr>
        </p:nvSpPr>
        <p:spPr/>
        <p:txBody>
          <a:bodyPr/>
          <a:lstStyle/>
          <a:p>
            <a:fld id="{73DA0BB7-265A-403C-9275-D587AB510EDC}" type="slidenum">
              <a:rPr lang="zh-TW" altLang="en-US" smtClean="0"/>
              <a:pPr/>
              <a:t>35</a:t>
            </a:fld>
            <a:endParaRPr lang="zh-TW" altLang="en-US"/>
          </a:p>
        </p:txBody>
      </p:sp>
      <p:sp>
        <p:nvSpPr>
          <p:cNvPr id="4" name="內容版面配置區 3">
            <a:extLst>
              <a:ext uri="{FF2B5EF4-FFF2-40B4-BE49-F238E27FC236}">
                <a16:creationId xmlns:a16="http://schemas.microsoft.com/office/drawing/2014/main" id="{59B40C19-1310-4D31-8EB2-8C7BD765E063}"/>
              </a:ext>
            </a:extLst>
          </p:cNvPr>
          <p:cNvSpPr>
            <a:spLocks noGrp="1"/>
          </p:cNvSpPr>
          <p:nvPr>
            <p:ph sz="quarter" idx="1"/>
          </p:nvPr>
        </p:nvSpPr>
        <p:spPr/>
        <p:txBody>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Conclusion</a:t>
            </a:r>
          </a:p>
          <a:p>
            <a:pPr marL="720000" lvl="1" indent="-180000">
              <a:buFont typeface="Arial" panose="020B0604020202020204" pitchFamily="34" charset="0"/>
              <a:buChar char="•"/>
            </a:pPr>
            <a:r>
              <a:rPr lang="en-US" altLang="zh-TW" sz="2200" dirty="0">
                <a:solidFill>
                  <a:schemeClr val="tx1"/>
                </a:solidFill>
              </a:rPr>
              <a:t>Soft-matching mechanism for increased coverage.</a:t>
            </a:r>
          </a:p>
          <a:p>
            <a:pPr marL="720000" lvl="1" indent="-180000">
              <a:buFont typeface="Arial" panose="020B0604020202020204" pitchFamily="34" charset="0"/>
              <a:buChar char="•"/>
            </a:pPr>
            <a:r>
              <a:rPr lang="en-US" altLang="zh-TW" sz="2200" dirty="0">
                <a:solidFill>
                  <a:schemeClr val="tx1"/>
                </a:solidFill>
              </a:rPr>
              <a:t>A novel framework for label-efficient relation extraction.</a:t>
            </a:r>
          </a:p>
          <a:p>
            <a:pPr marL="1152000" lvl="2" indent="-180000">
              <a:buFont typeface="Arial" panose="020B0604020202020204" pitchFamily="34" charset="0"/>
              <a:buChar char="•"/>
            </a:pPr>
            <a:r>
              <a:rPr lang="en-US" altLang="zh-TW" sz="1800" dirty="0"/>
              <a:t>Hard-matching + Dynamic Soft-matching</a:t>
            </a:r>
          </a:p>
          <a:p>
            <a:pPr marL="1152000" lvl="2" indent="-180000">
              <a:buFont typeface="Arial" panose="020B0604020202020204" pitchFamily="34" charset="0"/>
              <a:buChar char="•"/>
            </a:pPr>
            <a:r>
              <a:rPr lang="en-US" altLang="zh-TW" sz="1800" dirty="0"/>
              <a:t>Joint Parameter Learning</a:t>
            </a:r>
            <a:endParaRPr lang="en-US" altLang="zh-TW" sz="2200" dirty="0">
              <a:solidFill>
                <a:schemeClr val="tx1"/>
              </a:solidFill>
            </a:endParaRPr>
          </a:p>
          <a:p>
            <a:pPr marL="720000" lvl="1" indent="-180000">
              <a:buFont typeface="Arial" panose="020B0604020202020204" pitchFamily="34" charset="0"/>
              <a:buChar char="•"/>
            </a:pPr>
            <a:r>
              <a:rPr lang="en-US" altLang="zh-TW" sz="2200" dirty="0">
                <a:solidFill>
                  <a:schemeClr val="tx1"/>
                </a:solidFill>
              </a:rPr>
              <a:t>Experiments on two public datasets proved the effectiveness of NERO framework.</a:t>
            </a:r>
          </a:p>
          <a:p>
            <a:pPr marL="1152000" lvl="2" indent="-180000">
              <a:buFont typeface="Arial" panose="020B0604020202020204" pitchFamily="34" charset="0"/>
              <a:buChar char="•"/>
            </a:pPr>
            <a:endParaRPr lang="en-US" altLang="zh-TW" sz="1800" dirty="0"/>
          </a:p>
          <a:p>
            <a:pPr marL="720000" lvl="1"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zh-TW" altLang="zh-TW" sz="2200" dirty="0">
              <a:solidFill>
                <a:schemeClr val="tx1"/>
              </a:solidFill>
            </a:endParaRPr>
          </a:p>
          <a:p>
            <a:pPr marL="720000" lvl="1" indent="-180000">
              <a:buFont typeface="Arial" panose="020B0604020202020204" pitchFamily="34" charset="0"/>
              <a:buChar char="•"/>
            </a:pPr>
            <a:endParaRPr lang="zh-TW" altLang="en-US" sz="2200" dirty="0">
              <a:solidFill>
                <a:schemeClr val="tx1"/>
              </a:solidFill>
            </a:endParaRPr>
          </a:p>
        </p:txBody>
      </p:sp>
    </p:spTree>
    <p:extLst>
      <p:ext uri="{BB962C8B-B14F-4D97-AF65-F5344CB8AC3E}">
        <p14:creationId xmlns:p14="http://schemas.microsoft.com/office/powerpoint/2010/main" val="4271027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標題 7"/>
          <p:cNvSpPr>
            <a:spLocks noGrp="1"/>
          </p:cNvSpPr>
          <p:nvPr>
            <p:ph type="title"/>
          </p:nvPr>
        </p:nvSpPr>
        <p:spPr/>
        <p:txBody>
          <a:bodyPr/>
          <a:lstStyle/>
          <a:p>
            <a:endParaRPr lang="zh-TW" altLang="en-US" dirty="0"/>
          </a:p>
        </p:txBody>
      </p:sp>
      <p:sp>
        <p:nvSpPr>
          <p:cNvPr id="3" name="投影片編號版面配置區 2"/>
          <p:cNvSpPr>
            <a:spLocks noGrp="1"/>
          </p:cNvSpPr>
          <p:nvPr>
            <p:ph type="sldNum" sz="quarter" idx="12"/>
          </p:nvPr>
        </p:nvSpPr>
        <p:spPr/>
        <p:txBody>
          <a:bodyPr/>
          <a:lstStyle/>
          <a:p>
            <a:fld id="{2255F6D3-4558-4D60-BB5C-AF31496CDE3B}" type="slidenum">
              <a:rPr lang="zh-TW" altLang="en-US" smtClean="0"/>
              <a:pPr/>
              <a:t>36</a:t>
            </a:fld>
            <a:endParaRPr lang="zh-TW" altLang="en-US"/>
          </a:p>
        </p:txBody>
      </p:sp>
      <p:sp>
        <p:nvSpPr>
          <p:cNvPr id="9" name="內容版面配置區 8"/>
          <p:cNvSpPr>
            <a:spLocks noGrp="1"/>
          </p:cNvSpPr>
          <p:nvPr>
            <p:ph sz="quarter" idx="1"/>
          </p:nvPr>
        </p:nvSpPr>
        <p:spPr/>
        <p:txBody>
          <a:bodyPr/>
          <a:lstStyle/>
          <a:p>
            <a:endParaRPr lang="en-US" altLang="zh-TW" dirty="0"/>
          </a:p>
          <a:p>
            <a:endParaRPr lang="en-US" altLang="zh-TW" dirty="0"/>
          </a:p>
          <a:p>
            <a:endParaRPr lang="en-US" altLang="zh-TW" dirty="0"/>
          </a:p>
          <a:p>
            <a:pPr marL="0" indent="0">
              <a:buNone/>
            </a:pPr>
            <a:endParaRPr lang="en-US" altLang="zh-TW" dirty="0"/>
          </a:p>
          <a:p>
            <a:pPr marL="0" indent="0">
              <a:buNone/>
            </a:pPr>
            <a:r>
              <a:rPr lang="en-US" altLang="zh-TW" sz="5400" dirty="0"/>
              <a:t>Thank you for listening.</a:t>
            </a:r>
          </a:p>
        </p:txBody>
      </p:sp>
    </p:spTree>
    <p:extLst>
      <p:ext uri="{BB962C8B-B14F-4D97-AF65-F5344CB8AC3E}">
        <p14:creationId xmlns:p14="http://schemas.microsoft.com/office/powerpoint/2010/main" val="4260046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97C2203E-4BC3-4D20-9F12-3E0DF786E1D6}"/>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標題 1">
            <a:extLst>
              <a:ext uri="{FF2B5EF4-FFF2-40B4-BE49-F238E27FC236}">
                <a16:creationId xmlns:a16="http://schemas.microsoft.com/office/drawing/2014/main" id="{7DE98C39-B75B-482C-9436-AE4B8F358C15}"/>
              </a:ext>
            </a:extLst>
          </p:cNvPr>
          <p:cNvSpPr>
            <a:spLocks noGrp="1"/>
          </p:cNvSpPr>
          <p:nvPr>
            <p:ph type="title"/>
          </p:nvPr>
        </p:nvSpPr>
        <p:spPr>
          <a:xfrm>
            <a:off x="457200" y="0"/>
            <a:ext cx="8229600" cy="1143000"/>
          </a:xfrm>
        </p:spPr>
        <p:txBody>
          <a:bodyPr>
            <a:normAutofit/>
          </a:bodyPr>
          <a:lstStyle/>
          <a:p>
            <a:r>
              <a:rPr lang="en-US" altLang="zh-TW" dirty="0"/>
              <a:t>Concept: </a:t>
            </a:r>
            <a:r>
              <a:rPr lang="en-US" altLang="zh-CN" dirty="0"/>
              <a:t>Relation Extraction Based on Distance Supervision</a:t>
            </a:r>
            <a:endParaRPr lang="zh-TW" altLang="en-US" dirty="0"/>
          </a:p>
        </p:txBody>
      </p:sp>
      <p:sp>
        <p:nvSpPr>
          <p:cNvPr id="3" name="投影片編號版面配置區 2">
            <a:extLst>
              <a:ext uri="{FF2B5EF4-FFF2-40B4-BE49-F238E27FC236}">
                <a16:creationId xmlns:a16="http://schemas.microsoft.com/office/drawing/2014/main" id="{14056101-A243-4DD5-B31F-39E55CF3DB19}"/>
              </a:ext>
            </a:extLst>
          </p:cNvPr>
          <p:cNvSpPr>
            <a:spLocks noGrp="1"/>
          </p:cNvSpPr>
          <p:nvPr>
            <p:ph type="sldNum" sz="quarter" idx="12"/>
          </p:nvPr>
        </p:nvSpPr>
        <p:spPr>
          <a:xfrm>
            <a:off x="0" y="6358468"/>
            <a:ext cx="1981200" cy="365760"/>
          </a:xfrm>
        </p:spPr>
        <p:txBody>
          <a:bodyPr/>
          <a:lstStyle/>
          <a:p>
            <a:fld id="{73DA0BB7-265A-403C-9275-D587AB510EDC}" type="slidenum">
              <a:rPr lang="zh-TW" altLang="en-US" smtClean="0"/>
              <a:pPr/>
              <a:t>4</a:t>
            </a:fld>
            <a:endParaRPr lang="zh-TW" altLang="en-US" dirty="0"/>
          </a:p>
        </p:txBody>
      </p:sp>
      <p:sp>
        <p:nvSpPr>
          <p:cNvPr id="4" name="專有名詞1">
            <a:extLst>
              <a:ext uri="{FF2B5EF4-FFF2-40B4-BE49-F238E27FC236}">
                <a16:creationId xmlns:a16="http://schemas.microsoft.com/office/drawing/2014/main" id="{69B742F7-76FC-456B-A341-7D447C160697}"/>
              </a:ext>
            </a:extLst>
          </p:cNvPr>
          <p:cNvSpPr>
            <a:spLocks noGrp="1"/>
          </p:cNvSpPr>
          <p:nvPr>
            <p:ph sz="quarter" idx="1"/>
          </p:nvPr>
        </p:nvSpPr>
        <p:spPr>
          <a:xfrm>
            <a:off x="266700" y="4492172"/>
            <a:ext cx="5266928" cy="2291348"/>
          </a:xfrm>
        </p:spPr>
        <p:txBody>
          <a:bodyPr>
            <a:normAutofit/>
          </a:bodyPr>
          <a:lstStyle/>
          <a:p>
            <a:pPr marL="720000" lvl="1" indent="-180000">
              <a:buFont typeface="Arial" panose="020B0604020202020204" pitchFamily="34" charset="0"/>
              <a:buChar char="•"/>
            </a:pPr>
            <a:r>
              <a:rPr lang="en-US" altLang="zh-TW" sz="2200" dirty="0">
                <a:solidFill>
                  <a:schemeClr val="tx1"/>
                </a:solidFill>
              </a:rPr>
              <a:t>Proper noun</a:t>
            </a:r>
          </a:p>
          <a:p>
            <a:pPr marL="1368000" lvl="2" indent="-432000">
              <a:buFont typeface="+mj-lt"/>
              <a:buAutoNum type="arabicPeriod"/>
            </a:pPr>
            <a:r>
              <a:rPr lang="en-US" altLang="zh-TW" sz="1600" dirty="0">
                <a:latin typeface="Times New Roman" panose="02020603050405020304" pitchFamily="18" charset="0"/>
              </a:rPr>
              <a:t>Relations</a:t>
            </a:r>
          </a:p>
          <a:p>
            <a:pPr marL="1368000" lvl="2" indent="0">
              <a:buNone/>
            </a:pPr>
            <a:r>
              <a:rPr lang="en-US" altLang="zh-TW" sz="1600" dirty="0">
                <a:solidFill>
                  <a:schemeClr val="bg1">
                    <a:lumMod val="50000"/>
                  </a:schemeClr>
                </a:solidFill>
                <a:latin typeface="Times New Roman" panose="02020603050405020304" pitchFamily="18" charset="0"/>
              </a:rPr>
              <a:t>{ PER:CHILDREN, PER:ALTERNATIVE NAMES, ORG:FOUNDED_BY … }</a:t>
            </a:r>
          </a:p>
          <a:p>
            <a:pPr marL="1368000" lvl="2" indent="-432000">
              <a:buFont typeface="+mj-lt"/>
              <a:buAutoNum type="arabicPeriod" startAt="2"/>
            </a:pPr>
            <a:r>
              <a:rPr lang="en-US" altLang="zh-TW" sz="1600" dirty="0">
                <a:latin typeface="Times New Roman" panose="02020603050405020304" pitchFamily="18" charset="0"/>
              </a:rPr>
              <a:t>Relation label = </a:t>
            </a:r>
            <a:r>
              <a:rPr lang="en-US" altLang="zh-TW" sz="1600" dirty="0">
                <a:solidFill>
                  <a:srgbClr val="FF0000"/>
                </a:solidFill>
                <a:latin typeface="Times New Roman" panose="02020603050405020304" pitchFamily="18" charset="0"/>
              </a:rPr>
              <a:t>Rule head </a:t>
            </a:r>
          </a:p>
          <a:p>
            <a:pPr marL="1368000" lvl="2" indent="0">
              <a:buNone/>
            </a:pPr>
            <a:r>
              <a:rPr lang="en-US" altLang="zh-TW" sz="1600" dirty="0">
                <a:solidFill>
                  <a:schemeClr val="bg1">
                    <a:lumMod val="50000"/>
                  </a:schemeClr>
                </a:solidFill>
                <a:latin typeface="Times New Roman" panose="02020603050405020304" pitchFamily="18" charset="0"/>
              </a:rPr>
              <a:t>ORG:FOUNDED_BY</a:t>
            </a:r>
            <a:endParaRPr lang="en-US" altLang="zh-TW" sz="1600" dirty="0">
              <a:solidFill>
                <a:schemeClr val="bg1">
                  <a:lumMod val="50000"/>
                </a:schemeClr>
              </a:solidFill>
            </a:endParaRPr>
          </a:p>
          <a:p>
            <a:endParaRPr lang="zh-TW" altLang="en-US" dirty="0"/>
          </a:p>
          <a:p>
            <a:endParaRPr lang="zh-TW" altLang="en-US" dirty="0"/>
          </a:p>
        </p:txBody>
      </p:sp>
      <p:sp>
        <p:nvSpPr>
          <p:cNvPr id="22" name="專有名詞2">
            <a:extLst>
              <a:ext uri="{FF2B5EF4-FFF2-40B4-BE49-F238E27FC236}">
                <a16:creationId xmlns:a16="http://schemas.microsoft.com/office/drawing/2014/main" id="{6E444194-793D-4763-9FCE-B8FF37B4F4A9}"/>
              </a:ext>
            </a:extLst>
          </p:cNvPr>
          <p:cNvSpPr txBox="1">
            <a:spLocks/>
          </p:cNvSpPr>
          <p:nvPr/>
        </p:nvSpPr>
        <p:spPr>
          <a:xfrm>
            <a:off x="4315652" y="4868164"/>
            <a:ext cx="4905488" cy="1874617"/>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1368000" lvl="2" indent="-432000">
              <a:buFont typeface="+mj-lt"/>
              <a:buAutoNum type="arabicPeriod" startAt="3"/>
            </a:pPr>
            <a:r>
              <a:rPr lang="en-US" altLang="zh-TW" sz="1600" dirty="0">
                <a:solidFill>
                  <a:srgbClr val="FF0000"/>
                </a:solidFill>
                <a:latin typeface="Times New Roman" panose="02020603050405020304" pitchFamily="18" charset="0"/>
              </a:rPr>
              <a:t>Rule body </a:t>
            </a:r>
            <a:r>
              <a:rPr lang="en-US" altLang="zh-TW" sz="1600" dirty="0">
                <a:latin typeface="Times New Roman" panose="02020603050405020304" pitchFamily="18" charset="0"/>
              </a:rPr>
              <a:t>(</a:t>
            </a:r>
            <a:r>
              <a:rPr lang="en-US" altLang="zh-TW" sz="1600" dirty="0"/>
              <a:t>Subject + Context + Object</a:t>
            </a:r>
            <a:r>
              <a:rPr lang="en-US" altLang="zh-TW" sz="1600" dirty="0">
                <a:latin typeface="Times New Roman" panose="02020603050405020304" pitchFamily="18" charset="0"/>
              </a:rPr>
              <a:t>)</a:t>
            </a:r>
            <a:endParaRPr lang="en-US" altLang="zh-TW" sz="1600" dirty="0">
              <a:solidFill>
                <a:srgbClr val="FF0000"/>
              </a:solidFill>
              <a:latin typeface="Times New Roman" panose="02020603050405020304" pitchFamily="18" charset="0"/>
            </a:endParaRPr>
          </a:p>
          <a:p>
            <a:pPr marL="1368000" lvl="2" indent="0">
              <a:buFont typeface="Wingdings 3"/>
              <a:buNone/>
            </a:pPr>
            <a:r>
              <a:rPr lang="en-US" altLang="zh-TW" sz="1600" dirty="0">
                <a:solidFill>
                  <a:schemeClr val="bg1">
                    <a:lumMod val="50000"/>
                  </a:schemeClr>
                </a:solidFill>
                <a:latin typeface="Times New Roman" panose="02020603050405020304" pitchFamily="18" charset="0"/>
              </a:rPr>
              <a:t>(SUBJ-PER, is known as, OBJ-PER)</a:t>
            </a:r>
          </a:p>
          <a:p>
            <a:pPr marL="1368000" lvl="2" indent="-432000">
              <a:buFont typeface="+mj-lt"/>
              <a:buAutoNum type="arabicPeriod" startAt="4"/>
            </a:pPr>
            <a:r>
              <a:rPr lang="en-US" altLang="zh-TW" sz="1600" dirty="0">
                <a:latin typeface="Times New Roman" panose="02020603050405020304" pitchFamily="18" charset="0"/>
              </a:rPr>
              <a:t>Context</a:t>
            </a:r>
            <a:endParaRPr lang="en-US" altLang="zh-TW" sz="1600" dirty="0">
              <a:solidFill>
                <a:srgbClr val="FF0000"/>
              </a:solidFill>
              <a:latin typeface="Times New Roman" panose="02020603050405020304" pitchFamily="18" charset="0"/>
            </a:endParaRPr>
          </a:p>
          <a:p>
            <a:pPr marL="1368000" lvl="2" indent="0">
              <a:buNone/>
            </a:pPr>
            <a:r>
              <a:rPr lang="en-US" altLang="zh-TW" sz="1600" dirty="0">
                <a:solidFill>
                  <a:schemeClr val="bg1">
                    <a:lumMod val="50000"/>
                  </a:schemeClr>
                </a:solidFill>
                <a:latin typeface="Times New Roman" panose="02020603050405020304" pitchFamily="18" charset="0"/>
              </a:rPr>
              <a:t>was founded by</a:t>
            </a:r>
          </a:p>
          <a:p>
            <a:pPr marL="1368000" lvl="2" indent="-432000">
              <a:buFont typeface="+mj-lt"/>
              <a:buAutoNum type="arabicPeriod" startAt="5"/>
            </a:pPr>
            <a:r>
              <a:rPr lang="en-US" altLang="zh-TW" sz="1600" dirty="0">
                <a:solidFill>
                  <a:srgbClr val="FF0000"/>
                </a:solidFill>
                <a:latin typeface="Times New Roman" panose="02020603050405020304" pitchFamily="18" charset="0"/>
              </a:rPr>
              <a:t>Surface pattern</a:t>
            </a:r>
          </a:p>
          <a:p>
            <a:pPr marL="1368000" lvl="2" indent="0">
              <a:buNone/>
            </a:pPr>
            <a:r>
              <a:rPr lang="en-US" altLang="zh-TW" sz="1600" dirty="0">
                <a:solidFill>
                  <a:schemeClr val="bg1">
                    <a:lumMod val="50000"/>
                  </a:schemeClr>
                </a:solidFill>
                <a:latin typeface="Times New Roman" panose="02020603050405020304" pitchFamily="18" charset="0"/>
              </a:rPr>
              <a:t>founded</a:t>
            </a:r>
            <a:endParaRPr lang="en-US" altLang="zh-TW" sz="1600" dirty="0">
              <a:solidFill>
                <a:srgbClr val="FF0000"/>
              </a:solidFill>
              <a:latin typeface="Times New Roman" panose="02020603050405020304" pitchFamily="18" charset="0"/>
            </a:endParaRPr>
          </a:p>
          <a:p>
            <a:pPr marL="1368000" lvl="2" indent="0">
              <a:buFont typeface="Wingdings 3"/>
              <a:buNone/>
            </a:pPr>
            <a:endParaRPr lang="en-US" altLang="zh-TW" sz="1600" dirty="0">
              <a:solidFill>
                <a:schemeClr val="bg1">
                  <a:lumMod val="50000"/>
                </a:schemeClr>
              </a:solidFill>
              <a:latin typeface="Times New Roman" panose="02020603050405020304" pitchFamily="18" charset="0"/>
            </a:endParaRPr>
          </a:p>
          <a:p>
            <a:pPr marL="1368000" lvl="2" indent="0">
              <a:buFont typeface="Wingdings 3"/>
              <a:buNone/>
            </a:pPr>
            <a:endParaRPr lang="en-US" altLang="zh-TW" sz="1600" dirty="0">
              <a:solidFill>
                <a:schemeClr val="bg1">
                  <a:lumMod val="50000"/>
                </a:schemeClr>
              </a:solidFill>
              <a:latin typeface="Times New Roman" panose="02020603050405020304" pitchFamily="18" charset="0"/>
            </a:endParaRPr>
          </a:p>
          <a:p>
            <a:endParaRPr lang="zh-TW" altLang="en-US" dirty="0"/>
          </a:p>
          <a:p>
            <a:endParaRPr lang="zh-TW" altLang="en-US" dirty="0"/>
          </a:p>
        </p:txBody>
      </p:sp>
      <p:grpSp>
        <p:nvGrpSpPr>
          <p:cNvPr id="13" name="Relation extraction based on distance supervision">
            <a:extLst>
              <a:ext uri="{FF2B5EF4-FFF2-40B4-BE49-F238E27FC236}">
                <a16:creationId xmlns:a16="http://schemas.microsoft.com/office/drawing/2014/main" id="{7220AB50-2C44-40AA-B981-097BE65462FE}"/>
              </a:ext>
            </a:extLst>
          </p:cNvPr>
          <p:cNvGrpSpPr/>
          <p:nvPr/>
        </p:nvGrpSpPr>
        <p:grpSpPr>
          <a:xfrm>
            <a:off x="191711" y="1144724"/>
            <a:ext cx="8520583" cy="3403398"/>
            <a:chOff x="191711" y="1144724"/>
            <a:chExt cx="8520583" cy="3403398"/>
          </a:xfrm>
        </p:grpSpPr>
        <p:grpSp>
          <p:nvGrpSpPr>
            <p:cNvPr id="24" name="關係擷取的規則和包含關係句子之間的關係">
              <a:extLst>
                <a:ext uri="{FF2B5EF4-FFF2-40B4-BE49-F238E27FC236}">
                  <a16:creationId xmlns:a16="http://schemas.microsoft.com/office/drawing/2014/main" id="{7E0B52DB-966F-4DA2-956E-BDB0AC7650B5}"/>
                </a:ext>
              </a:extLst>
            </p:cNvPr>
            <p:cNvGrpSpPr/>
            <p:nvPr/>
          </p:nvGrpSpPr>
          <p:grpSpPr>
            <a:xfrm>
              <a:off x="796844" y="1328944"/>
              <a:ext cx="7915450" cy="3219178"/>
              <a:chOff x="-25400" y="3433082"/>
              <a:chExt cx="7915450" cy="3219178"/>
            </a:xfrm>
          </p:grpSpPr>
          <p:grpSp>
            <p:nvGrpSpPr>
              <p:cNvPr id="15" name="群組 14">
                <a:extLst>
                  <a:ext uri="{FF2B5EF4-FFF2-40B4-BE49-F238E27FC236}">
                    <a16:creationId xmlns:a16="http://schemas.microsoft.com/office/drawing/2014/main" id="{9BCAE797-1EB1-419D-9B57-7BD8EA05D05C}"/>
                  </a:ext>
                </a:extLst>
              </p:cNvPr>
              <p:cNvGrpSpPr/>
              <p:nvPr/>
            </p:nvGrpSpPr>
            <p:grpSpPr>
              <a:xfrm>
                <a:off x="1791824" y="3433082"/>
                <a:ext cx="6098226" cy="3219178"/>
                <a:chOff x="1791824" y="3661682"/>
                <a:chExt cx="6098226" cy="3219178"/>
              </a:xfrm>
            </p:grpSpPr>
            <p:pic>
              <p:nvPicPr>
                <p:cNvPr id="5" name="圖片 4">
                  <a:extLst>
                    <a:ext uri="{FF2B5EF4-FFF2-40B4-BE49-F238E27FC236}">
                      <a16:creationId xmlns:a16="http://schemas.microsoft.com/office/drawing/2014/main" id="{D2EAF193-4489-450B-9D94-04D4601BD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1824" y="3962136"/>
                  <a:ext cx="6098226" cy="2918724"/>
                </a:xfrm>
                <a:prstGeom prst="rect">
                  <a:avLst/>
                </a:prstGeom>
              </p:spPr>
            </p:pic>
            <p:sp>
              <p:nvSpPr>
                <p:cNvPr id="6" name="文字方塊 5">
                  <a:extLst>
                    <a:ext uri="{FF2B5EF4-FFF2-40B4-BE49-F238E27FC236}">
                      <a16:creationId xmlns:a16="http://schemas.microsoft.com/office/drawing/2014/main" id="{169F91EE-2E3A-4300-BED0-6DD8770E6FF3}"/>
                    </a:ext>
                  </a:extLst>
                </p:cNvPr>
                <p:cNvSpPr txBox="1"/>
                <p:nvPr/>
              </p:nvSpPr>
              <p:spPr>
                <a:xfrm>
                  <a:off x="2525216" y="4031886"/>
                  <a:ext cx="851513" cy="338554"/>
                </a:xfrm>
                <a:prstGeom prst="rect">
                  <a:avLst/>
                </a:prstGeom>
                <a:noFill/>
              </p:spPr>
              <p:txBody>
                <a:bodyPr wrap="square" rtlCol="0">
                  <a:spAutoFit/>
                </a:bodyPr>
                <a:lstStyle/>
                <a:p>
                  <a:r>
                    <a:rPr lang="en-US" altLang="zh-TW" sz="1600" b="1" dirty="0"/>
                    <a:t>Subject</a:t>
                  </a:r>
                  <a:endParaRPr lang="zh-TW" altLang="en-US" sz="1600" b="1" dirty="0"/>
                </a:p>
              </p:txBody>
            </p:sp>
            <p:sp>
              <p:nvSpPr>
                <p:cNvPr id="7" name="文字方塊 6">
                  <a:extLst>
                    <a:ext uri="{FF2B5EF4-FFF2-40B4-BE49-F238E27FC236}">
                      <a16:creationId xmlns:a16="http://schemas.microsoft.com/office/drawing/2014/main" id="{F3C98543-1764-4B14-B2F1-FC2D79C1B393}"/>
                    </a:ext>
                  </a:extLst>
                </p:cNvPr>
                <p:cNvSpPr txBox="1"/>
                <p:nvPr/>
              </p:nvSpPr>
              <p:spPr>
                <a:xfrm>
                  <a:off x="3304747" y="4031433"/>
                  <a:ext cx="1075984" cy="338554"/>
                </a:xfrm>
                <a:prstGeom prst="rect">
                  <a:avLst/>
                </a:prstGeom>
                <a:noFill/>
              </p:spPr>
              <p:txBody>
                <a:bodyPr wrap="square" rtlCol="0">
                  <a:spAutoFit/>
                </a:bodyPr>
                <a:lstStyle/>
                <a:p>
                  <a:r>
                    <a:rPr lang="en-US" altLang="zh-TW" sz="1600" b="1" dirty="0"/>
                    <a:t>Context</a:t>
                  </a:r>
                  <a:endParaRPr lang="zh-TW" altLang="en-US" sz="1600" b="1" dirty="0"/>
                </a:p>
              </p:txBody>
            </p:sp>
            <p:sp>
              <p:nvSpPr>
                <p:cNvPr id="8" name="文字方塊 7">
                  <a:extLst>
                    <a:ext uri="{FF2B5EF4-FFF2-40B4-BE49-F238E27FC236}">
                      <a16:creationId xmlns:a16="http://schemas.microsoft.com/office/drawing/2014/main" id="{887ACAD2-BDFF-475A-8D0F-07246736EB8B}"/>
                    </a:ext>
                  </a:extLst>
                </p:cNvPr>
                <p:cNvSpPr txBox="1"/>
                <p:nvPr/>
              </p:nvSpPr>
              <p:spPr>
                <a:xfrm>
                  <a:off x="4084001" y="4031433"/>
                  <a:ext cx="851513" cy="338554"/>
                </a:xfrm>
                <a:prstGeom prst="rect">
                  <a:avLst/>
                </a:prstGeom>
                <a:noFill/>
              </p:spPr>
              <p:txBody>
                <a:bodyPr wrap="square" rtlCol="0">
                  <a:spAutoFit/>
                </a:bodyPr>
                <a:lstStyle/>
                <a:p>
                  <a:r>
                    <a:rPr lang="en-US" altLang="zh-TW" sz="1600" b="1" dirty="0"/>
                    <a:t>Object</a:t>
                  </a:r>
                  <a:endParaRPr lang="zh-TW" altLang="en-US" sz="1600" b="1" dirty="0"/>
                </a:p>
              </p:txBody>
            </p:sp>
            <p:sp>
              <p:nvSpPr>
                <p:cNvPr id="9" name="文字方塊 8">
                  <a:extLst>
                    <a:ext uri="{FF2B5EF4-FFF2-40B4-BE49-F238E27FC236}">
                      <a16:creationId xmlns:a16="http://schemas.microsoft.com/office/drawing/2014/main" id="{43A22D36-0F2A-4330-BF02-D10E2E1CF61D}"/>
                    </a:ext>
                  </a:extLst>
                </p:cNvPr>
                <p:cNvSpPr txBox="1"/>
                <p:nvPr/>
              </p:nvSpPr>
              <p:spPr>
                <a:xfrm>
                  <a:off x="5045278" y="4031433"/>
                  <a:ext cx="1609008" cy="338554"/>
                </a:xfrm>
                <a:prstGeom prst="rect">
                  <a:avLst/>
                </a:prstGeom>
                <a:noFill/>
              </p:spPr>
              <p:txBody>
                <a:bodyPr wrap="square" rtlCol="0">
                  <a:spAutoFit/>
                </a:bodyPr>
                <a:lstStyle/>
                <a:p>
                  <a:r>
                    <a:rPr lang="en-US" altLang="zh-TW" sz="1600" b="1" dirty="0">
                      <a:latin typeface="Times New Roman" panose="02020603050405020304" pitchFamily="18" charset="0"/>
                    </a:rPr>
                    <a:t>Relation label</a:t>
                  </a:r>
                  <a:endParaRPr lang="zh-TW" altLang="en-US" sz="1600" b="1" dirty="0"/>
                </a:p>
              </p:txBody>
            </p:sp>
            <p:sp>
              <p:nvSpPr>
                <p:cNvPr id="11" name="右大括弧 10">
                  <a:extLst>
                    <a:ext uri="{FF2B5EF4-FFF2-40B4-BE49-F238E27FC236}">
                      <a16:creationId xmlns:a16="http://schemas.microsoft.com/office/drawing/2014/main" id="{A2F75848-9E09-4459-A2D2-98BCE0ACCE0D}"/>
                    </a:ext>
                  </a:extLst>
                </p:cNvPr>
                <p:cNvSpPr/>
                <p:nvPr/>
              </p:nvSpPr>
              <p:spPr>
                <a:xfrm rot="16200000">
                  <a:off x="3642918" y="3259025"/>
                  <a:ext cx="180000" cy="15480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12" name="文字方塊 11">
                  <a:extLst>
                    <a:ext uri="{FF2B5EF4-FFF2-40B4-BE49-F238E27FC236}">
                      <a16:creationId xmlns:a16="http://schemas.microsoft.com/office/drawing/2014/main" id="{8DD65B30-FF07-4BCF-B684-6973EA3BD8D3}"/>
                    </a:ext>
                  </a:extLst>
                </p:cNvPr>
                <p:cNvSpPr txBox="1"/>
                <p:nvPr/>
              </p:nvSpPr>
              <p:spPr>
                <a:xfrm>
                  <a:off x="3292048" y="3661682"/>
                  <a:ext cx="1088684" cy="338554"/>
                </a:xfrm>
                <a:prstGeom prst="rect">
                  <a:avLst/>
                </a:prstGeom>
                <a:noFill/>
              </p:spPr>
              <p:txBody>
                <a:bodyPr wrap="square" rtlCol="0">
                  <a:spAutoFit/>
                </a:bodyPr>
                <a:lstStyle/>
                <a:p>
                  <a:r>
                    <a:rPr lang="en-US" altLang="zh-TW" sz="1600" u="sng" dirty="0"/>
                    <a:t>Rule body</a:t>
                  </a:r>
                  <a:endParaRPr lang="zh-TW" altLang="en-US" sz="1600" u="sng" dirty="0"/>
                </a:p>
              </p:txBody>
            </p:sp>
          </p:grpSp>
          <mc:AlternateContent xmlns:mc="http://schemas.openxmlformats.org/markup-compatibility/2006" xmlns:a14="http://schemas.microsoft.com/office/drawing/2010/main">
            <mc:Choice Requires="a14">
              <p:sp>
                <p:nvSpPr>
                  <p:cNvPr id="18" name="TextBox 11">
                    <a:extLst>
                      <a:ext uri="{FF2B5EF4-FFF2-40B4-BE49-F238E27FC236}">
                        <a16:creationId xmlns:a16="http://schemas.microsoft.com/office/drawing/2014/main" id="{8C75A04C-A269-43F7-8C7E-0E25118679FF}"/>
                      </a:ext>
                    </a:extLst>
                  </p:cNvPr>
                  <p:cNvSpPr txBox="1"/>
                  <p:nvPr/>
                </p:nvSpPr>
                <p:spPr>
                  <a:xfrm>
                    <a:off x="-25400" y="4151521"/>
                    <a:ext cx="2177117" cy="338554"/>
                  </a:xfrm>
                  <a:prstGeom prst="rect">
                    <a:avLst/>
                  </a:prstGeom>
                  <a:noFill/>
                </p:spPr>
                <p:txBody>
                  <a:bodyPr wrap="square" rtlCol="0">
                    <a:spAutoFit/>
                  </a:bodyPr>
                  <a:lstStyle/>
                  <a:p>
                    <a:pPr algn="ct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r>
                      <a:rPr lang="en-US" sz="1600" dirty="0"/>
                      <a:t> Set of labeling rules</a:t>
                    </a:r>
                  </a:p>
                </p:txBody>
              </p:sp>
            </mc:Choice>
            <mc:Fallback xmlns="">
              <p:sp>
                <p:nvSpPr>
                  <p:cNvPr id="18" name="TextBox 11">
                    <a:extLst>
                      <a:ext uri="{FF2B5EF4-FFF2-40B4-BE49-F238E27FC236}">
                        <a16:creationId xmlns:a16="http://schemas.microsoft.com/office/drawing/2014/main" id="{8C75A04C-A269-43F7-8C7E-0E25118679FF}"/>
                      </a:ext>
                    </a:extLst>
                  </p:cNvPr>
                  <p:cNvSpPr txBox="1">
                    <a:spLocks noRot="1" noChangeAspect="1" noMove="1" noResize="1" noEditPoints="1" noAdjustHandles="1" noChangeArrowheads="1" noChangeShapeType="1" noTextEdit="1"/>
                  </p:cNvSpPr>
                  <p:nvPr/>
                </p:nvSpPr>
                <p:spPr>
                  <a:xfrm>
                    <a:off x="-25400" y="4151521"/>
                    <a:ext cx="2177117" cy="338554"/>
                  </a:xfrm>
                  <a:prstGeom prst="rect">
                    <a:avLst/>
                  </a:prstGeom>
                  <a:blipFill>
                    <a:blip r:embed="rId4"/>
                    <a:stretch>
                      <a:fillRect t="-5455" b="-2363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ED2CA7B-E209-4812-8381-4047FB863EAA}"/>
                      </a:ext>
                    </a:extLst>
                  </p:cNvPr>
                  <p:cNvSpPr/>
                  <p:nvPr/>
                </p:nvSpPr>
                <p:spPr>
                  <a:xfrm>
                    <a:off x="25996" y="5588399"/>
                    <a:ext cx="1729191" cy="338554"/>
                  </a:xfrm>
                  <a:prstGeom prst="rect">
                    <a:avLst/>
                  </a:prstGeom>
                </p:spPr>
                <p:txBody>
                  <a:bodyPr wrap="none">
                    <a:spAutoFit/>
                  </a:bodyPr>
                  <a:lstStyle/>
                  <a:p>
                    <a:pPr algn="ctr"/>
                    <a14:m>
                      <m:oMath xmlns:m="http://schemas.openxmlformats.org/officeDocument/2006/math">
                        <m:r>
                          <a:rPr lang="en-US" altLang="zh-TW" sz="1600" i="1">
                            <a:latin typeface="Cambria Math" panose="02040503050406030204" pitchFamily="18" charset="0"/>
                          </a:rPr>
                          <m:t>𝑆</m:t>
                        </m:r>
                        <m:r>
                          <a:rPr lang="en-US" altLang="zh-TW" sz="1600" i="1">
                            <a:latin typeface="Cambria Math" panose="02040503050406030204" pitchFamily="18" charset="0"/>
                          </a:rPr>
                          <m:t>:</m:t>
                        </m:r>
                      </m:oMath>
                    </a14:m>
                    <a:r>
                      <a:rPr lang="en-US" altLang="zh-TW" sz="1600" dirty="0"/>
                      <a:t> Set of sentences</a:t>
                    </a:r>
                  </a:p>
                </p:txBody>
              </p:sp>
            </mc:Choice>
            <mc:Fallback xmlns="">
              <p:sp>
                <p:nvSpPr>
                  <p:cNvPr id="19" name="矩形 18">
                    <a:extLst>
                      <a:ext uri="{FF2B5EF4-FFF2-40B4-BE49-F238E27FC236}">
                        <a16:creationId xmlns:a16="http://schemas.microsoft.com/office/drawing/2014/main" id="{7ED2CA7B-E209-4812-8381-4047FB863EAA}"/>
                      </a:ext>
                    </a:extLst>
                  </p:cNvPr>
                  <p:cNvSpPr>
                    <a:spLocks noRot="1" noChangeAspect="1" noMove="1" noResize="1" noEditPoints="1" noAdjustHandles="1" noChangeArrowheads="1" noChangeShapeType="1" noTextEdit="1"/>
                  </p:cNvSpPr>
                  <p:nvPr/>
                </p:nvSpPr>
                <p:spPr>
                  <a:xfrm>
                    <a:off x="25996" y="5588399"/>
                    <a:ext cx="1729191" cy="338554"/>
                  </a:xfrm>
                  <a:prstGeom prst="rect">
                    <a:avLst/>
                  </a:prstGeom>
                  <a:blipFill>
                    <a:blip r:embed="rId5"/>
                    <a:stretch>
                      <a:fillRect t="-5455" r="-704" b="-23636"/>
                    </a:stretch>
                  </a:blipFill>
                </p:spPr>
                <p:txBody>
                  <a:bodyPr/>
                  <a:lstStyle/>
                  <a:p>
                    <a:r>
                      <a:rPr lang="zh-TW" altLang="en-US">
                        <a:noFill/>
                      </a:rPr>
                      <a:t> </a:t>
                    </a:r>
                  </a:p>
                </p:txBody>
              </p:sp>
            </mc:Fallback>
          </mc:AlternateContent>
        </p:grpSp>
        <p:sp>
          <p:nvSpPr>
            <p:cNvPr id="26" name="矩形 25">
              <a:extLst>
                <a:ext uri="{FF2B5EF4-FFF2-40B4-BE49-F238E27FC236}">
                  <a16:creationId xmlns:a16="http://schemas.microsoft.com/office/drawing/2014/main" id="{1CD616FE-38C9-481B-908D-844AFB3C505B}"/>
                </a:ext>
              </a:extLst>
            </p:cNvPr>
            <p:cNvSpPr/>
            <p:nvPr/>
          </p:nvSpPr>
          <p:spPr>
            <a:xfrm>
              <a:off x="7297064" y="3326168"/>
              <a:ext cx="1177734" cy="115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矩形 26">
              <a:extLst>
                <a:ext uri="{FF2B5EF4-FFF2-40B4-BE49-F238E27FC236}">
                  <a16:creationId xmlns:a16="http://schemas.microsoft.com/office/drawing/2014/main" id="{4C337725-EFC2-4A44-A1AD-5CB2D929A60F}"/>
                </a:ext>
              </a:extLst>
            </p:cNvPr>
            <p:cNvSpPr/>
            <p:nvPr/>
          </p:nvSpPr>
          <p:spPr>
            <a:xfrm>
              <a:off x="7596336" y="3578026"/>
              <a:ext cx="783148" cy="781622"/>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592D0273-AE03-469B-9F1D-E67F0FFE33C4}"/>
                </a:ext>
              </a:extLst>
            </p:cNvPr>
            <p:cNvSpPr txBox="1"/>
            <p:nvPr/>
          </p:nvSpPr>
          <p:spPr>
            <a:xfrm>
              <a:off x="6015802" y="1468062"/>
              <a:ext cx="1088684" cy="338554"/>
            </a:xfrm>
            <a:prstGeom prst="rect">
              <a:avLst/>
            </a:prstGeom>
            <a:noFill/>
          </p:spPr>
          <p:txBody>
            <a:bodyPr wrap="square" rtlCol="0">
              <a:spAutoFit/>
            </a:bodyPr>
            <a:lstStyle/>
            <a:p>
              <a:r>
                <a:rPr lang="en-US" altLang="zh-TW" sz="1600" u="sng" dirty="0"/>
                <a:t>Rule head</a:t>
              </a:r>
              <a:endParaRPr lang="zh-TW" altLang="en-US" sz="1600" u="sng" dirty="0"/>
            </a:p>
          </p:txBody>
        </p:sp>
        <p:sp>
          <p:nvSpPr>
            <p:cNvPr id="29" name="Relation extraction based on distance supervision:">
              <a:extLst>
                <a:ext uri="{FF2B5EF4-FFF2-40B4-BE49-F238E27FC236}">
                  <a16:creationId xmlns:a16="http://schemas.microsoft.com/office/drawing/2014/main" id="{5F187817-BC9A-44A5-B4B1-B49D6C9232E8}"/>
                </a:ext>
              </a:extLst>
            </p:cNvPr>
            <p:cNvSpPr txBox="1"/>
            <p:nvPr/>
          </p:nvSpPr>
          <p:spPr>
            <a:xfrm>
              <a:off x="191711" y="1144724"/>
              <a:ext cx="2914143" cy="584775"/>
            </a:xfrm>
            <a:prstGeom prst="rect">
              <a:avLst/>
            </a:prstGeom>
            <a:noFill/>
          </p:spPr>
          <p:txBody>
            <a:bodyPr wrap="square" rtlCol="0">
              <a:spAutoFit/>
            </a:bodyPr>
            <a:lstStyle/>
            <a:p>
              <a:r>
                <a:rPr lang="en-US" altLang="zh-CN" sz="1600" b="1" dirty="0">
                  <a:solidFill>
                    <a:prstClr val="black"/>
                  </a:solidFill>
                  <a:latin typeface="Times New Roman" panose="02020603050405020304" pitchFamily="18" charset="0"/>
                  <a:ea typeface="等线" panose="02010600030101010101" pitchFamily="2" charset="-122"/>
                </a:rPr>
                <a:t>Relation extraction based on </a:t>
              </a:r>
              <a:r>
                <a:rPr lang="en-US" altLang="zh-CN" sz="1600" b="1" dirty="0">
                  <a:solidFill>
                    <a:srgbClr val="FF0000"/>
                  </a:solidFill>
                  <a:latin typeface="Times New Roman" panose="02020603050405020304" pitchFamily="18" charset="0"/>
                  <a:ea typeface="微軟正黑體" panose="020B0604030504040204" pitchFamily="34" charset="-120"/>
                </a:rPr>
                <a:t>distance supervision</a:t>
              </a:r>
              <a:r>
                <a:rPr lang="en-US" altLang="zh-TW" sz="1600" b="1" dirty="0">
                  <a:solidFill>
                    <a:prstClr val="black"/>
                  </a:solidFill>
                  <a:latin typeface="Times New Roman" panose="02020603050405020304" pitchFamily="18" charset="0"/>
                  <a:ea typeface="等线" panose="02010600030101010101" pitchFamily="2" charset="-122"/>
                </a:rPr>
                <a:t>:</a:t>
              </a:r>
              <a:endParaRPr lang="en-US" altLang="zh-CN" sz="1600" b="1" dirty="0">
                <a:solidFill>
                  <a:prstClr val="black"/>
                </a:solidFill>
                <a:latin typeface="Times New Roman" panose="02020603050405020304" pitchFamily="18" charset="0"/>
                <a:ea typeface="等线" panose="02010600030101010101" pitchFamily="2" charset="-122"/>
              </a:endParaRPr>
            </a:p>
          </p:txBody>
        </p:sp>
      </p:grpSp>
      <p:sp>
        <p:nvSpPr>
          <p:cNvPr id="32" name="Supervised relation extraction problem">
            <a:extLst>
              <a:ext uri="{FF2B5EF4-FFF2-40B4-BE49-F238E27FC236}">
                <a16:creationId xmlns:a16="http://schemas.microsoft.com/office/drawing/2014/main" id="{5837A7AA-CD1E-4CC3-A816-DE25A685891F}"/>
              </a:ext>
            </a:extLst>
          </p:cNvPr>
          <p:cNvSpPr txBox="1"/>
          <p:nvPr/>
        </p:nvSpPr>
        <p:spPr>
          <a:xfrm>
            <a:off x="532869" y="4980991"/>
            <a:ext cx="8316000" cy="1178400"/>
          </a:xfrm>
          <a:prstGeom prst="rect">
            <a:avLst/>
          </a:prstGeom>
          <a:noFill/>
          <a:ln w="38100" cap="flat" cmpd="sng">
            <a:solidFill>
              <a:srgbClr val="FF5252"/>
            </a:solidFill>
            <a:prstDash val="dashDot"/>
            <a:round/>
            <a:headEnd type="none" w="sm" len="sm"/>
            <a:tailEnd type="none" w="sm" len="sm"/>
          </a:ln>
        </p:spPr>
        <p:txBody>
          <a:bodyPr spcFirstLastPara="1" wrap="square" lIns="91425" tIns="91425" rIns="91425" bIns="91425" anchor="t" anchorCtr="0">
            <a:noAutofit/>
          </a:bodyPr>
          <a:lstStyle/>
          <a:p>
            <a:pPr marL="0" marR="0" lvl="0" indent="0" algn="ctr" defTabSz="914400" eaLnBrk="1" fontAlgn="auto" latinLnBrk="0" hangingPunct="1">
              <a:lnSpc>
                <a:spcPct val="115000"/>
              </a:lnSpc>
              <a:spcBef>
                <a:spcPts val="0"/>
              </a:spcBef>
              <a:spcAft>
                <a:spcPts val="0"/>
              </a:spcAft>
              <a:buClr>
                <a:srgbClr val="000000"/>
              </a:buClr>
              <a:buSzTx/>
              <a:buFont typeface="Arial"/>
              <a:buNone/>
              <a:tabLst/>
              <a:defRPr/>
            </a:pPr>
            <a:r>
              <a:rPr kumimoji="0" lang="en-GB" sz="2000" b="1" i="0" u="none" strike="noStrike" kern="0" cap="none" spc="0" normalizeH="0" noProof="0" dirty="0">
                <a:ln>
                  <a:noFill/>
                </a:ln>
                <a:solidFill>
                  <a:srgbClr val="616161"/>
                </a:solidFill>
                <a:effectLst/>
                <a:uLnTx/>
                <a:uFillTx/>
                <a:latin typeface="Times New Roman" panose="02020603050405020304" pitchFamily="18" charset="0"/>
                <a:ea typeface="微軟正黑體" panose="020B0604030504040204" pitchFamily="34" charset="-120"/>
                <a:cs typeface="Proxima Nova"/>
                <a:sym typeface="Proxima Nova"/>
              </a:rPr>
              <a:t>But...</a:t>
            </a:r>
            <a:endParaRPr kumimoji="0" lang="en-US" sz="2000" b="1" i="0" u="none" strike="noStrike" kern="0" cap="none" spc="0" normalizeH="0" noProof="0" dirty="0">
              <a:ln>
                <a:noFill/>
              </a:ln>
              <a:solidFill>
                <a:srgbClr val="616161"/>
              </a:solidFill>
              <a:effectLst/>
              <a:uLnTx/>
              <a:uFillTx/>
              <a:latin typeface="Times New Roman" panose="02020603050405020304" pitchFamily="18" charset="0"/>
              <a:ea typeface="微軟正黑體" panose="020B0604030504040204" pitchFamily="34" charset="-120"/>
              <a:cs typeface="Proxima Nova"/>
              <a:sym typeface="Proxima Nova"/>
            </a:endParaRPr>
          </a:p>
          <a:p>
            <a:pPr lvl="0">
              <a:lnSpc>
                <a:spcPct val="115000"/>
              </a:lnSpc>
              <a:spcBef>
                <a:spcPts val="600"/>
              </a:spcBef>
              <a:spcAft>
                <a:spcPts val="1600"/>
              </a:spcAft>
              <a:buClr>
                <a:srgbClr val="000000"/>
              </a:buClr>
            </a:pPr>
            <a:r>
              <a:rPr lang="en-US" kern="0" dirty="0">
                <a:latin typeface="Proxima Nova"/>
                <a:ea typeface="Proxima Nova"/>
                <a:cs typeface="Proxima Nova"/>
                <a:sym typeface="Proxima Nova"/>
              </a:rPr>
              <a:t>Manual labeling data is very expensive, so the latest research topic is "Relation extraction based on distance supervision".</a:t>
            </a:r>
            <a:endParaRPr kumimoji="0" lang="en-US" sz="1400" b="0" i="0" u="none" strike="noStrike" kern="0" cap="none" spc="0" normalizeH="0" noProof="0" dirty="0">
              <a:ln>
                <a:noFill/>
              </a:ln>
              <a:effectLst/>
              <a:uLnTx/>
              <a:uFillTx/>
              <a:latin typeface="Proxima Nova"/>
              <a:ea typeface="Proxima Nova"/>
              <a:cs typeface="Proxima Nova"/>
              <a:sym typeface="Proxima Nova"/>
            </a:endParaRPr>
          </a:p>
        </p:txBody>
      </p:sp>
      <p:sp>
        <p:nvSpPr>
          <p:cNvPr id="34" name="distance supervision introduce">
            <a:extLst>
              <a:ext uri="{FF2B5EF4-FFF2-40B4-BE49-F238E27FC236}">
                <a16:creationId xmlns:a16="http://schemas.microsoft.com/office/drawing/2014/main" id="{F3FC53D3-FB3C-43EE-8105-1388F04EA93F}"/>
              </a:ext>
            </a:extLst>
          </p:cNvPr>
          <p:cNvSpPr txBox="1"/>
          <p:nvPr/>
        </p:nvSpPr>
        <p:spPr>
          <a:xfrm>
            <a:off x="540000" y="4975036"/>
            <a:ext cx="8064000" cy="1178400"/>
          </a:xfrm>
          <a:prstGeom prst="rect">
            <a:avLst/>
          </a:prstGeom>
          <a:noFill/>
          <a:ln w="38100" cap="flat" cmpd="sng">
            <a:solidFill>
              <a:srgbClr val="FF5252"/>
            </a:solidFill>
            <a:prstDash val="dashDot"/>
            <a:round/>
            <a:headEnd type="none" w="sm" len="sm"/>
            <a:tailEnd type="none" w="sm" len="sm"/>
          </a:ln>
        </p:spPr>
        <p:txBody>
          <a:bodyPr spcFirstLastPara="1" wrap="square" lIns="91425" tIns="91425" rIns="91425" bIns="91425" anchor="t" anchorCtr="0">
            <a:noAutofit/>
          </a:bodyPr>
          <a:lstStyle/>
          <a:p>
            <a:pPr lvl="0" algn="ctr">
              <a:lnSpc>
                <a:spcPct val="115000"/>
              </a:lnSpc>
              <a:buClr>
                <a:srgbClr val="000000"/>
              </a:buClr>
              <a:defRPr/>
            </a:pPr>
            <a:r>
              <a:rPr lang="en-US" altLang="zh-CN" sz="2000" b="1" dirty="0">
                <a:solidFill>
                  <a:srgbClr val="FF0000"/>
                </a:solidFill>
                <a:latin typeface="Times New Roman" panose="02020603050405020304" pitchFamily="18" charset="0"/>
                <a:ea typeface="微軟正黑體" panose="020B0604030504040204" pitchFamily="34" charset="-120"/>
              </a:rPr>
              <a:t>Distance Supervision</a:t>
            </a:r>
            <a:endParaRPr kumimoji="0" lang="en-US" sz="2000" b="1" i="0" u="none" strike="noStrike" kern="0" cap="none" spc="0" normalizeH="0" noProof="0" dirty="0">
              <a:ln>
                <a:noFill/>
              </a:ln>
              <a:solidFill>
                <a:srgbClr val="616161"/>
              </a:solidFill>
              <a:effectLst/>
              <a:uLnTx/>
              <a:uFillTx/>
              <a:latin typeface="Times New Roman" panose="02020603050405020304" pitchFamily="18" charset="0"/>
              <a:ea typeface="微軟正黑體" panose="020B0604030504040204" pitchFamily="34" charset="-120"/>
              <a:cs typeface="Proxima Nova"/>
              <a:sym typeface="Proxima Nova"/>
            </a:endParaRPr>
          </a:p>
          <a:p>
            <a:pPr lvl="0">
              <a:lnSpc>
                <a:spcPct val="115000"/>
              </a:lnSpc>
              <a:spcBef>
                <a:spcPts val="600"/>
              </a:spcBef>
              <a:spcAft>
                <a:spcPts val="1600"/>
              </a:spcAft>
              <a:buClr>
                <a:srgbClr val="000000"/>
              </a:buClr>
            </a:pPr>
            <a:r>
              <a:rPr lang="en-US" kern="0" dirty="0">
                <a:latin typeface="Proxima Nova"/>
                <a:ea typeface="Proxima Nova"/>
                <a:cs typeface="Proxima Nova"/>
                <a:sym typeface="Proxima Nova"/>
              </a:rPr>
              <a:t>The concept of distance supervision is to automatically generate label data without manual intervention.</a:t>
            </a:r>
            <a:endParaRPr kumimoji="0" lang="en-US" sz="1400" b="0" i="0" u="none" strike="noStrike" kern="0" cap="none" spc="0" normalizeH="0" noProof="0" dirty="0">
              <a:ln>
                <a:noFill/>
              </a:ln>
              <a:effectLst/>
              <a:uLnTx/>
              <a:uFillTx/>
              <a:latin typeface="Proxima Nova"/>
              <a:ea typeface="Proxima Nova"/>
              <a:cs typeface="Proxima Nova"/>
              <a:sym typeface="Proxima Nova"/>
            </a:endParaRPr>
          </a:p>
        </p:txBody>
      </p:sp>
      <p:sp>
        <p:nvSpPr>
          <p:cNvPr id="35" name="Distance supervision will require some labeling rules...">
            <a:extLst>
              <a:ext uri="{FF2B5EF4-FFF2-40B4-BE49-F238E27FC236}">
                <a16:creationId xmlns:a16="http://schemas.microsoft.com/office/drawing/2014/main" id="{40BC0D9F-5750-436B-9B66-1859F919E333}"/>
              </a:ext>
            </a:extLst>
          </p:cNvPr>
          <p:cNvSpPr/>
          <p:nvPr/>
        </p:nvSpPr>
        <p:spPr>
          <a:xfrm>
            <a:off x="297304" y="2611823"/>
            <a:ext cx="2211172" cy="432000"/>
          </a:xfrm>
          <a:prstGeom prst="wedgeRectCallout">
            <a:avLst>
              <a:gd name="adj1" fmla="val 48628"/>
              <a:gd name="adj2" fmla="val -112934"/>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400" dirty="0">
                <a:solidFill>
                  <a:schemeClr val="tx1"/>
                </a:solidFill>
              </a:rPr>
              <a:t>Distance supervision will require some labeling rules.</a:t>
            </a:r>
          </a:p>
        </p:txBody>
      </p:sp>
      <p:sp>
        <p:nvSpPr>
          <p:cNvPr id="36" name="The rule is composed of Rule body and Rule head.">
            <a:extLst>
              <a:ext uri="{FF2B5EF4-FFF2-40B4-BE49-F238E27FC236}">
                <a16:creationId xmlns:a16="http://schemas.microsoft.com/office/drawing/2014/main" id="{D8BFB0FE-D528-49F5-91A0-F85556404291}"/>
              </a:ext>
            </a:extLst>
          </p:cNvPr>
          <p:cNvSpPr/>
          <p:nvPr/>
        </p:nvSpPr>
        <p:spPr>
          <a:xfrm>
            <a:off x="5468465" y="917384"/>
            <a:ext cx="2211172" cy="432000"/>
          </a:xfrm>
          <a:prstGeom prst="wedgeRectCallout">
            <a:avLst>
              <a:gd name="adj1" fmla="val -46715"/>
              <a:gd name="adj2" fmla="val 86973"/>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400" dirty="0">
                <a:solidFill>
                  <a:schemeClr val="tx1"/>
                </a:solidFill>
              </a:rPr>
              <a:t>The rule is composed of Rule body and Rule head.</a:t>
            </a:r>
          </a:p>
        </p:txBody>
      </p:sp>
      <p:sp>
        <p:nvSpPr>
          <p:cNvPr id="37" name="The basic method of distance ...">
            <a:extLst>
              <a:ext uri="{FF2B5EF4-FFF2-40B4-BE49-F238E27FC236}">
                <a16:creationId xmlns:a16="http://schemas.microsoft.com/office/drawing/2014/main" id="{81AE0C8A-A565-4822-95C6-780AECAAE7FC}"/>
              </a:ext>
            </a:extLst>
          </p:cNvPr>
          <p:cNvSpPr/>
          <p:nvPr/>
        </p:nvSpPr>
        <p:spPr>
          <a:xfrm>
            <a:off x="130041" y="2424092"/>
            <a:ext cx="2484027" cy="902075"/>
          </a:xfrm>
          <a:prstGeom prst="wedgeRectCallout">
            <a:avLst>
              <a:gd name="adj1" fmla="val 66320"/>
              <a:gd name="adj2" fmla="val -2391"/>
            </a:avLst>
          </a:prstGeom>
          <a:noFill/>
          <a:ln w="6350">
            <a:solidFill>
              <a:srgbClr val="FFBD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400" dirty="0">
                <a:solidFill>
                  <a:schemeClr val="tx1"/>
                </a:solidFill>
              </a:rPr>
              <a:t>The basic method of distance supervision which use labeling rules to match sentences that appear in the corpus.</a:t>
            </a:r>
            <a:endParaRPr lang="en-US" altLang="zh-TW" sz="1400" dirty="0"/>
          </a:p>
        </p:txBody>
      </p:sp>
      <p:sp>
        <p:nvSpPr>
          <p:cNvPr id="39" name="The rule is composed of Rule body and Rule head.">
            <a:extLst>
              <a:ext uri="{FF2B5EF4-FFF2-40B4-BE49-F238E27FC236}">
                <a16:creationId xmlns:a16="http://schemas.microsoft.com/office/drawing/2014/main" id="{53927BFB-CEA3-4B7B-A8C6-77EFF4EB8959}"/>
              </a:ext>
            </a:extLst>
          </p:cNvPr>
          <p:cNvSpPr/>
          <p:nvPr/>
        </p:nvSpPr>
        <p:spPr>
          <a:xfrm>
            <a:off x="6969523" y="3729942"/>
            <a:ext cx="2044435" cy="1132267"/>
          </a:xfrm>
          <a:prstGeom prst="wedgeRectCallout">
            <a:avLst>
              <a:gd name="adj1" fmla="val -50873"/>
              <a:gd name="adj2" fmla="val -64322"/>
            </a:avLst>
          </a:prstGeom>
          <a:noFill/>
          <a:ln w="6350">
            <a:solidFill>
              <a:srgbClr val="FFBC00"/>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180000" lvl="0" indent="-180000">
              <a:buFont typeface="+mj-lt"/>
              <a:buAutoNum type="arabicPeriod"/>
              <a:defRPr/>
            </a:pPr>
            <a:r>
              <a:rPr lang="en-US" altLang="zh-TW" sz="1400" dirty="0">
                <a:solidFill>
                  <a:schemeClr val="tx1"/>
                </a:solidFill>
              </a:rPr>
              <a:t>The labeling criterion compares whether the entity types are the same.</a:t>
            </a:r>
          </a:p>
          <a:p>
            <a:pPr marL="180000" lvl="0" indent="-180000">
              <a:buFont typeface="+mj-lt"/>
              <a:buAutoNum type="arabicPeriod"/>
              <a:defRPr/>
            </a:pPr>
            <a:r>
              <a:rPr lang="en-US" altLang="zh-TW" sz="1400" dirty="0">
                <a:solidFill>
                  <a:schemeClr val="tx1"/>
                </a:solidFill>
              </a:rPr>
              <a:t>Is the context or surface pattern the same?</a:t>
            </a:r>
          </a:p>
        </p:txBody>
      </p:sp>
      <p:sp>
        <p:nvSpPr>
          <p:cNvPr id="40" name="= Exact match">
            <a:extLst>
              <a:ext uri="{FF2B5EF4-FFF2-40B4-BE49-F238E27FC236}">
                <a16:creationId xmlns:a16="http://schemas.microsoft.com/office/drawing/2014/main" id="{03F09A92-D4F1-4524-88F7-03A287C80181}"/>
              </a:ext>
            </a:extLst>
          </p:cNvPr>
          <p:cNvSpPr txBox="1"/>
          <p:nvPr/>
        </p:nvSpPr>
        <p:spPr>
          <a:xfrm>
            <a:off x="6344168" y="3064407"/>
            <a:ext cx="1800200" cy="369332"/>
          </a:xfrm>
          <a:prstGeom prst="rect">
            <a:avLst/>
          </a:prstGeom>
          <a:noFill/>
        </p:spPr>
        <p:txBody>
          <a:bodyPr wrap="square" rtlCol="0">
            <a:spAutoFit/>
          </a:bodyPr>
          <a:lstStyle/>
          <a:p>
            <a:r>
              <a:rPr lang="en-US" altLang="zh-TW" dirty="0"/>
              <a:t>= Exact match</a:t>
            </a:r>
            <a:endParaRPr lang="zh-TW" altLang="en-US" dirty="0"/>
          </a:p>
        </p:txBody>
      </p:sp>
      <p:sp>
        <p:nvSpPr>
          <p:cNvPr id="17" name="Hard Matching introduce">
            <a:extLst>
              <a:ext uri="{FF2B5EF4-FFF2-40B4-BE49-F238E27FC236}">
                <a16:creationId xmlns:a16="http://schemas.microsoft.com/office/drawing/2014/main" id="{27DD2125-3B51-4993-A0D9-70E1775D2F53}"/>
              </a:ext>
            </a:extLst>
          </p:cNvPr>
          <p:cNvSpPr/>
          <p:nvPr/>
        </p:nvSpPr>
        <p:spPr>
          <a:xfrm>
            <a:off x="4959580" y="3114643"/>
            <a:ext cx="1407202" cy="2539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Hard Matching introduce">
            <a:extLst>
              <a:ext uri="{FF2B5EF4-FFF2-40B4-BE49-F238E27FC236}">
                <a16:creationId xmlns:a16="http://schemas.microsoft.com/office/drawing/2014/main" id="{583C4406-613C-477A-BAEF-618FB90235C2}"/>
              </a:ext>
            </a:extLst>
          </p:cNvPr>
          <p:cNvSpPr txBox="1"/>
          <p:nvPr/>
        </p:nvSpPr>
        <p:spPr>
          <a:xfrm>
            <a:off x="540000" y="4984372"/>
            <a:ext cx="8064000" cy="1178400"/>
          </a:xfrm>
          <a:prstGeom prst="rect">
            <a:avLst/>
          </a:prstGeom>
          <a:noFill/>
          <a:ln w="38100" cap="flat" cmpd="sng">
            <a:solidFill>
              <a:srgbClr val="FF5252"/>
            </a:solidFill>
            <a:prstDash val="dashDot"/>
            <a:round/>
            <a:headEnd type="none" w="sm" len="sm"/>
            <a:tailEnd type="none" w="sm" len="sm"/>
          </a:ln>
        </p:spPr>
        <p:txBody>
          <a:bodyPr spcFirstLastPara="1" wrap="square" lIns="91425" tIns="91425" rIns="91425" bIns="91425" anchor="t" anchorCtr="0">
            <a:noAutofit/>
          </a:bodyPr>
          <a:lstStyle/>
          <a:p>
            <a:pPr lvl="0" algn="ctr">
              <a:lnSpc>
                <a:spcPct val="115000"/>
              </a:lnSpc>
              <a:buClr>
                <a:srgbClr val="000000"/>
              </a:buClr>
              <a:defRPr/>
            </a:pPr>
            <a:r>
              <a:rPr lang="en-US" altLang="zh-TW" sz="2000" b="1" dirty="0">
                <a:solidFill>
                  <a:srgbClr val="FF0000"/>
                </a:solidFill>
                <a:latin typeface="Times New Roman" panose="02020603050405020304" pitchFamily="18" charset="0"/>
                <a:ea typeface="微軟正黑體" panose="020B0604030504040204" pitchFamily="34" charset="-120"/>
              </a:rPr>
              <a:t>Hard Matching</a:t>
            </a:r>
            <a:endParaRPr lang="en-US" sz="2000" b="1" dirty="0">
              <a:solidFill>
                <a:srgbClr val="FF0000"/>
              </a:solidFill>
              <a:latin typeface="Times New Roman" panose="02020603050405020304" pitchFamily="18" charset="0"/>
              <a:ea typeface="微軟正黑體" panose="020B0604030504040204" pitchFamily="34" charset="-120"/>
              <a:sym typeface="Proxima Nova"/>
            </a:endParaRPr>
          </a:p>
          <a:p>
            <a:pPr lvl="0">
              <a:lnSpc>
                <a:spcPct val="115000"/>
              </a:lnSpc>
              <a:spcBef>
                <a:spcPts val="600"/>
              </a:spcBef>
              <a:spcAft>
                <a:spcPts val="1600"/>
              </a:spcAft>
              <a:buClr>
                <a:srgbClr val="000000"/>
              </a:buClr>
            </a:pPr>
            <a:r>
              <a:rPr lang="en-US" kern="0" dirty="0">
                <a:latin typeface="Proxima Nova"/>
                <a:ea typeface="Proxima Nova"/>
                <a:cs typeface="Proxima Nova"/>
                <a:sym typeface="Proxima Nova"/>
              </a:rPr>
              <a:t>The method based on exacting match between the entity type and the pattern is called hard matching.</a:t>
            </a:r>
            <a:endParaRPr kumimoji="0" lang="en-US" sz="1400" b="0" i="0" u="none" strike="noStrike" kern="0" cap="none" spc="0" normalizeH="0" noProof="0" dirty="0">
              <a:ln>
                <a:noFill/>
              </a:ln>
              <a:effectLst/>
              <a:uLnTx/>
              <a:uFillTx/>
              <a:latin typeface="Proxima Nova"/>
              <a:ea typeface="Proxima Nova"/>
              <a:cs typeface="Proxima Nova"/>
              <a:sym typeface="Proxima Nova"/>
            </a:endParaRPr>
          </a:p>
        </p:txBody>
      </p:sp>
      <p:sp>
        <p:nvSpPr>
          <p:cNvPr id="42" name="Listed below is a proper noun for relation extraction.">
            <a:extLst>
              <a:ext uri="{FF2B5EF4-FFF2-40B4-BE49-F238E27FC236}">
                <a16:creationId xmlns:a16="http://schemas.microsoft.com/office/drawing/2014/main" id="{438866D4-9F8F-45FB-8D2B-8C66C42DB05C}"/>
              </a:ext>
            </a:extLst>
          </p:cNvPr>
          <p:cNvSpPr/>
          <p:nvPr/>
        </p:nvSpPr>
        <p:spPr>
          <a:xfrm>
            <a:off x="130041" y="4030027"/>
            <a:ext cx="2211172" cy="432000"/>
          </a:xfrm>
          <a:prstGeom prst="wedgeRectCallout">
            <a:avLst>
              <a:gd name="adj1" fmla="val 40197"/>
              <a:gd name="adj2" fmla="val 86972"/>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lvl="0">
              <a:defRPr/>
            </a:pPr>
            <a:r>
              <a:rPr lang="en-US" altLang="zh-TW" sz="1400" dirty="0">
                <a:solidFill>
                  <a:schemeClr val="tx1"/>
                </a:solidFill>
              </a:rPr>
              <a:t>Listed below is a proper noun for relation extraction.</a:t>
            </a:r>
          </a:p>
        </p:txBody>
      </p:sp>
    </p:spTree>
    <p:extLst>
      <p:ext uri="{BB962C8B-B14F-4D97-AF65-F5344CB8AC3E}">
        <p14:creationId xmlns:p14="http://schemas.microsoft.com/office/powerpoint/2010/main" val="309598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4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10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grpId="1" nodeType="clickEffect">
                                  <p:stCondLst>
                                    <p:cond delay="0"/>
                                  </p:stCondLst>
                                  <p:childTnLst>
                                    <p:set>
                                      <p:cBhvr>
                                        <p:cTn id="51" dur="1" fill="hold">
                                          <p:stCondLst>
                                            <p:cond delay="0"/>
                                          </p:stCondLst>
                                        </p:cTn>
                                        <p:tgtEl>
                                          <p:spTgt spid="35"/>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3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37"/>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40"/>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39"/>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0"/>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4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7"/>
                                        </p:tgtEl>
                                        <p:attrNameLst>
                                          <p:attrName>style.visibility</p:attrName>
                                        </p:attrNameLst>
                                      </p:cBhvr>
                                      <p:to>
                                        <p:strVal val="visible"/>
                                      </p:to>
                                    </p:set>
                                  </p:childTnLst>
                                </p:cTn>
                              </p:par>
                              <p:par>
                                <p:cTn id="86" presetID="1" presetClass="exit" presetSubtype="0" fill="hold" grpId="1" nodeType="withEffect">
                                  <p:stCondLst>
                                    <p:cond delay="0"/>
                                  </p:stCondLst>
                                  <p:childTnLst>
                                    <p:set>
                                      <p:cBhvr>
                                        <p:cTn id="87" dur="1" fill="hold">
                                          <p:stCondLst>
                                            <p:cond delay="0"/>
                                          </p:stCondLst>
                                        </p:cTn>
                                        <p:tgtEl>
                                          <p:spTgt spid="4">
                                            <p:txEl>
                                              <p:pRg st="0" end="0"/>
                                            </p:txEl>
                                          </p:spTgt>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4">
                                            <p:txEl>
                                              <p:pRg st="1" end="1"/>
                                            </p:txEl>
                                          </p:spTgt>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xEl>
                                              <p:pRg st="3" end="3"/>
                                            </p:txEl>
                                          </p:spTgt>
                                        </p:tgtEl>
                                        <p:attrNameLst>
                                          <p:attrName>style.visibility</p:attrName>
                                        </p:attrNameLst>
                                      </p:cBhvr>
                                      <p:to>
                                        <p:strVal val="hidden"/>
                                      </p:to>
                                    </p:set>
                                  </p:childTnLst>
                                </p:cTn>
                              </p:par>
                              <p:par>
                                <p:cTn id="94" presetID="1" presetClass="exit" presetSubtype="0" fill="hold" grpId="1" nodeType="withEffect">
                                  <p:stCondLst>
                                    <p:cond delay="0"/>
                                  </p:stCondLst>
                                  <p:childTnLst>
                                    <p:set>
                                      <p:cBhvr>
                                        <p:cTn id="95" dur="1" fill="hold">
                                          <p:stCondLst>
                                            <p:cond delay="0"/>
                                          </p:stCondLst>
                                        </p:cTn>
                                        <p:tgtEl>
                                          <p:spTgt spid="4">
                                            <p:txEl>
                                              <p:pRg st="4" end="4"/>
                                            </p:txEl>
                                          </p:spTgt>
                                        </p:tgtEl>
                                        <p:attrNameLst>
                                          <p:attrName>style.visibility</p:attrName>
                                        </p:attrNameLst>
                                      </p:cBhvr>
                                      <p:to>
                                        <p:strVal val="hidden"/>
                                      </p:to>
                                    </p:set>
                                  </p:childTnLst>
                                </p:cTn>
                              </p:par>
                              <p:par>
                                <p:cTn id="96" presetID="1" presetClass="exit" presetSubtype="0" fill="hold" grpId="1" nodeType="withEffect">
                                  <p:stCondLst>
                                    <p:cond delay="0"/>
                                  </p:stCondLst>
                                  <p:childTnLst>
                                    <p:set>
                                      <p:cBhvr>
                                        <p:cTn id="97" dur="1" fill="hold">
                                          <p:stCondLst>
                                            <p:cond delay="0"/>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 grpId="1" build="p"/>
      <p:bldP spid="22" grpId="0"/>
      <p:bldP spid="22" grpId="1"/>
      <p:bldP spid="32" grpId="0" animBg="1"/>
      <p:bldP spid="32" grpId="1" animBg="1"/>
      <p:bldP spid="34" grpId="0" animBg="1"/>
      <p:bldP spid="34" grpId="1" animBg="1"/>
      <p:bldP spid="35" grpId="0" animBg="1"/>
      <p:bldP spid="35" grpId="1" animBg="1"/>
      <p:bldP spid="36" grpId="0" animBg="1"/>
      <p:bldP spid="36" grpId="1" animBg="1"/>
      <p:bldP spid="37" grpId="0" animBg="1"/>
      <p:bldP spid="37" grpId="1" animBg="1"/>
      <p:bldP spid="39" grpId="0" animBg="1"/>
      <p:bldP spid="39" grpId="1" animBg="1"/>
      <p:bldP spid="40" grpId="0"/>
      <p:bldP spid="40" grpId="1"/>
      <p:bldP spid="17" grpId="0" animBg="1"/>
      <p:bldP spid="41" grpId="0" animBg="1"/>
      <p:bldP spid="42" grpId="0" animBg="1"/>
      <p:bldP spid="42"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Scenario</a:t>
            </a:r>
            <a:endParaRPr lang="zh-TW" altLang="en-US" dirty="0"/>
          </a:p>
        </p:txBody>
      </p:sp>
      <p:sp>
        <p:nvSpPr>
          <p:cNvPr id="3" name="投影片編號版面配置區 2"/>
          <p:cNvSpPr>
            <a:spLocks noGrp="1"/>
          </p:cNvSpPr>
          <p:nvPr>
            <p:ph type="sldNum" sz="quarter" idx="12"/>
          </p:nvPr>
        </p:nvSpPr>
        <p:spPr>
          <a:xfrm>
            <a:off x="16746" y="6356350"/>
            <a:ext cx="1981200" cy="365760"/>
          </a:xfrm>
        </p:spPr>
        <p:txBody>
          <a:bodyPr/>
          <a:lstStyle/>
          <a:p>
            <a:fld id="{73DA0BB7-265A-403C-9275-D587AB510EDC}" type="slidenum">
              <a:rPr lang="zh-TW" altLang="en-US" smtClean="0"/>
              <a:pPr/>
              <a:t>5</a:t>
            </a:fld>
            <a:endParaRPr lang="zh-TW" altLang="en-US" dirty="0"/>
          </a:p>
        </p:txBody>
      </p:sp>
      <p:sp>
        <p:nvSpPr>
          <p:cNvPr id="14" name="內容版面配置區 13"/>
          <p:cNvSpPr>
            <a:spLocks noGrp="1"/>
          </p:cNvSpPr>
          <p:nvPr>
            <p:ph sz="quarter" idx="1"/>
          </p:nvPr>
        </p:nvSpPr>
        <p:spPr>
          <a:xfrm>
            <a:off x="457200" y="1219200"/>
            <a:ext cx="8518326" cy="5137150"/>
          </a:xfrm>
        </p:spPr>
        <p:txBody>
          <a:bodyPr>
            <a:normAutofit/>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Scenario</a:t>
            </a:r>
          </a:p>
          <a:p>
            <a:pPr marL="720000" lvl="1" indent="-180000">
              <a:buFont typeface="Arial" panose="020B0604020202020204" pitchFamily="34" charset="0"/>
              <a:buChar char="•"/>
            </a:pPr>
            <a:r>
              <a:rPr lang="en-US" altLang="zh-TW" sz="2200" dirty="0">
                <a:solidFill>
                  <a:schemeClr val="tx1"/>
                </a:solidFill>
              </a:rPr>
              <a:t>Recent research has shown that neural models gained great success on relation extraction yielding state-of-the-art performance when </a:t>
            </a:r>
            <a:r>
              <a:rPr lang="en-US" altLang="zh-TW" sz="2200" dirty="0">
                <a:solidFill>
                  <a:srgbClr val="FF0000"/>
                </a:solidFill>
              </a:rPr>
              <a:t>a large </a:t>
            </a:r>
            <a:r>
              <a:rPr lang="en-US" altLang="zh-TW" sz="2200" dirty="0" err="1">
                <a:solidFill>
                  <a:srgbClr val="FF0000"/>
                </a:solidFill>
              </a:rPr>
              <a:t>a</a:t>
            </a:r>
            <a:r>
              <a:rPr lang="en-US" altLang="zh-TW" sz="2200" dirty="0" err="1">
                <a:solidFill>
                  <a:schemeClr val="tx1"/>
                </a:solidFill>
              </a:rPr>
              <a:t>While</a:t>
            </a:r>
            <a:r>
              <a:rPr lang="en-US" altLang="zh-TW" sz="2200" dirty="0">
                <a:solidFill>
                  <a:schemeClr val="tx1"/>
                </a:solidFill>
              </a:rPr>
              <a:t> </a:t>
            </a:r>
            <a:r>
              <a:rPr lang="en-US" altLang="zh-TW" sz="2200" dirty="0">
                <a:solidFill>
                  <a:srgbClr val="FF0000"/>
                </a:solidFill>
              </a:rPr>
              <a:t>distant supervision(DS)</a:t>
            </a:r>
            <a:r>
              <a:rPr lang="en-US" altLang="zh-TW" sz="2200" dirty="0">
                <a:solidFill>
                  <a:schemeClr val="tx1"/>
                </a:solidFill>
              </a:rPr>
              <a:t> automates the labeling process, it also </a:t>
            </a:r>
            <a:r>
              <a:rPr lang="en-US" altLang="zh-TW" sz="2200" dirty="0">
                <a:solidFill>
                  <a:srgbClr val="FF0000"/>
                </a:solidFill>
              </a:rPr>
              <a:t>introduces noisy labels</a:t>
            </a:r>
            <a:r>
              <a:rPr lang="en-US" altLang="zh-TW" sz="2200" dirty="0">
                <a:solidFill>
                  <a:schemeClr val="tx1"/>
                </a:solidFill>
              </a:rPr>
              <a:t> due to context-agnostic labeling, which can hardly be eliminated.</a:t>
            </a:r>
          </a:p>
          <a:p>
            <a:pPr marL="1368000" lvl="2" indent="-432000">
              <a:buFont typeface="+mj-lt"/>
              <a:buAutoNum type="arabicPeriod"/>
            </a:pPr>
            <a:r>
              <a:rPr lang="en-US" altLang="zh-TW" sz="1800" dirty="0"/>
              <a:t>Based on </a:t>
            </a:r>
            <a:r>
              <a:rPr lang="en-US" altLang="zh-TW" sz="1800" dirty="0">
                <a:solidFill>
                  <a:srgbClr val="3434FE"/>
                </a:solidFill>
              </a:rPr>
              <a:t>knowledge bases </a:t>
            </a:r>
            <a:r>
              <a:rPr lang="en-US" altLang="zh-TW" sz="1800" dirty="0"/>
              <a:t>DS</a:t>
            </a:r>
          </a:p>
          <a:p>
            <a:pPr marL="1368000" lvl="2" indent="-432000">
              <a:buClr>
                <a:srgbClr val="FF0000"/>
              </a:buClr>
              <a:buFont typeface="+mj-lt"/>
              <a:buAutoNum type="arabicPeriod" startAt="2"/>
            </a:pPr>
            <a:r>
              <a:rPr lang="en-US" altLang="zh-TW" sz="1800" dirty="0"/>
              <a:t>Based on </a:t>
            </a:r>
            <a:r>
              <a:rPr lang="en-US" altLang="zh-TW" sz="1800" dirty="0">
                <a:solidFill>
                  <a:srgbClr val="FF0000"/>
                </a:solidFill>
              </a:rPr>
              <a:t>labeling rules </a:t>
            </a:r>
            <a:r>
              <a:rPr lang="en-US" altLang="zh-TW" sz="1800" dirty="0"/>
              <a:t>DS</a:t>
            </a:r>
          </a:p>
          <a:p>
            <a:pPr marL="720000" lvl="1" indent="-180000">
              <a:buFont typeface="Arial" panose="020B0604020202020204" pitchFamily="34" charset="0"/>
              <a:buChar char="•"/>
            </a:pPr>
            <a:r>
              <a:rPr lang="en-US" altLang="zh-TW" sz="2200" dirty="0">
                <a:solidFill>
                  <a:srgbClr val="FF0000"/>
                </a:solidFill>
              </a:rPr>
              <a:t>mount of well-annotated sentences are available</a:t>
            </a:r>
            <a:r>
              <a:rPr lang="en-US" altLang="zh-TW" sz="2200" dirty="0">
                <a:solidFill>
                  <a:schemeClr val="tx1"/>
                </a:solidFill>
              </a:rPr>
              <a:t>.</a:t>
            </a:r>
          </a:p>
          <a:p>
            <a:pPr marL="720000" lvl="1"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en-US" altLang="zh-TW" sz="2200" dirty="0">
              <a:solidFill>
                <a:schemeClr val="tx1"/>
              </a:solidFill>
            </a:endParaRPr>
          </a:p>
          <a:p>
            <a:pPr marL="720000" lvl="1" indent="-180000">
              <a:buFont typeface="Arial" panose="020B0604020202020204" pitchFamily="34" charset="0"/>
              <a:buChar char="•"/>
            </a:pPr>
            <a:endParaRPr lang="en-US" altLang="zh-TW" sz="1800" dirty="0">
              <a:solidFill>
                <a:schemeClr val="tx1"/>
              </a:solidFill>
            </a:endParaRPr>
          </a:p>
        </p:txBody>
      </p:sp>
      <p:sp>
        <p:nvSpPr>
          <p:cNvPr id="4" name="矩形 3">
            <a:extLst>
              <a:ext uri="{FF2B5EF4-FFF2-40B4-BE49-F238E27FC236}">
                <a16:creationId xmlns:a16="http://schemas.microsoft.com/office/drawing/2014/main" id="{4D3324F4-3DA2-40D0-B7C4-E2ED2695823A}"/>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1" name="Experts write rules and use Hard-matching automatically assign relation labels.">
            <a:extLst>
              <a:ext uri="{FF2B5EF4-FFF2-40B4-BE49-F238E27FC236}">
                <a16:creationId xmlns:a16="http://schemas.microsoft.com/office/drawing/2014/main" id="{AD0C0D55-D607-46ED-BDDE-FAC8A3137C71}"/>
              </a:ext>
            </a:extLst>
          </p:cNvPr>
          <p:cNvSpPr/>
          <p:nvPr/>
        </p:nvSpPr>
        <p:spPr>
          <a:xfrm>
            <a:off x="61573" y="5261591"/>
            <a:ext cx="1926683" cy="945042"/>
          </a:xfrm>
          <a:prstGeom prst="wedgeRectCallout">
            <a:avLst>
              <a:gd name="adj1" fmla="val 61403"/>
              <a:gd name="adj2" fmla="val 47450"/>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TW" sz="1400" dirty="0">
                <a:solidFill>
                  <a:srgbClr val="FF0000"/>
                </a:solidFill>
              </a:rPr>
              <a:t>Experts write rules </a:t>
            </a:r>
            <a:r>
              <a:rPr lang="en-US" altLang="zh-TW" sz="1400" dirty="0">
                <a:solidFill>
                  <a:schemeClr val="tx1"/>
                </a:solidFill>
              </a:rPr>
              <a:t>and use Hard-matching automatically assign relation labels.</a:t>
            </a:r>
          </a:p>
        </p:txBody>
      </p:sp>
      <p:grpSp>
        <p:nvGrpSpPr>
          <p:cNvPr id="7" name="Based on labeling rules DS example">
            <a:extLst>
              <a:ext uri="{FF2B5EF4-FFF2-40B4-BE49-F238E27FC236}">
                <a16:creationId xmlns:a16="http://schemas.microsoft.com/office/drawing/2014/main" id="{B298D8DE-419C-4B1B-A207-8E7E64117A0C}"/>
              </a:ext>
            </a:extLst>
          </p:cNvPr>
          <p:cNvGrpSpPr/>
          <p:nvPr/>
        </p:nvGrpSpPr>
        <p:grpSpPr>
          <a:xfrm>
            <a:off x="808354" y="4514588"/>
            <a:ext cx="8235366" cy="2374274"/>
            <a:chOff x="808354" y="4514588"/>
            <a:chExt cx="8235366" cy="2374274"/>
          </a:xfrm>
        </p:grpSpPr>
        <p:grpSp>
          <p:nvGrpSpPr>
            <p:cNvPr id="65" name="群組 64">
              <a:extLst>
                <a:ext uri="{FF2B5EF4-FFF2-40B4-BE49-F238E27FC236}">
                  <a16:creationId xmlns:a16="http://schemas.microsoft.com/office/drawing/2014/main" id="{F2FAE434-1D12-4B9D-8BB7-AF2E5B6C3F12}"/>
                </a:ext>
              </a:extLst>
            </p:cNvPr>
            <p:cNvGrpSpPr/>
            <p:nvPr/>
          </p:nvGrpSpPr>
          <p:grpSpPr>
            <a:xfrm>
              <a:off x="808354" y="4514588"/>
              <a:ext cx="8235366" cy="2374274"/>
              <a:chOff x="268580" y="6791947"/>
              <a:chExt cx="8235366" cy="2374274"/>
            </a:xfrm>
          </p:grpSpPr>
          <p:grpSp>
            <p:nvGrpSpPr>
              <p:cNvPr id="20" name="Group 18">
                <a:extLst>
                  <a:ext uri="{FF2B5EF4-FFF2-40B4-BE49-F238E27FC236}">
                    <a16:creationId xmlns:a16="http://schemas.microsoft.com/office/drawing/2014/main" id="{7E6F68CE-605E-4AD6-8824-3331C5554497}"/>
                  </a:ext>
                </a:extLst>
              </p:cNvPr>
              <p:cNvGrpSpPr/>
              <p:nvPr/>
            </p:nvGrpSpPr>
            <p:grpSpPr>
              <a:xfrm>
                <a:off x="1655962" y="7249648"/>
                <a:ext cx="4031441" cy="1073330"/>
                <a:chOff x="699417" y="2540574"/>
                <a:chExt cx="4031441" cy="1073330"/>
              </a:xfrm>
            </p:grpSpPr>
            <p:sp>
              <p:nvSpPr>
                <p:cNvPr id="22" name="Rectangle: Rounded Corners 4">
                  <a:extLst>
                    <a:ext uri="{FF2B5EF4-FFF2-40B4-BE49-F238E27FC236}">
                      <a16:creationId xmlns:a16="http://schemas.microsoft.com/office/drawing/2014/main" id="{99D6469B-0DDA-48C4-B108-57A2543362D2}"/>
                    </a:ext>
                  </a:extLst>
                </p:cNvPr>
                <p:cNvSpPr/>
                <p:nvPr/>
              </p:nvSpPr>
              <p:spPr>
                <a:xfrm>
                  <a:off x="699417" y="2540574"/>
                  <a:ext cx="3790036" cy="876765"/>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TextBox 21">
                  <a:extLst>
                    <a:ext uri="{FF2B5EF4-FFF2-40B4-BE49-F238E27FC236}">
                      <a16:creationId xmlns:a16="http://schemas.microsoft.com/office/drawing/2014/main" id="{B861A2B1-15CA-4A8D-BC24-6A9C8FC0861C}"/>
                    </a:ext>
                  </a:extLst>
                </p:cNvPr>
                <p:cNvSpPr txBox="1"/>
                <p:nvPr/>
              </p:nvSpPr>
              <p:spPr>
                <a:xfrm>
                  <a:off x="699417" y="2598241"/>
                  <a:ext cx="4031441" cy="1015663"/>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noProof="0" dirty="0">
                      <a:ln>
                        <a:noFill/>
                      </a:ln>
                      <a:solidFill>
                        <a:srgbClr val="C00000"/>
                      </a:solidFill>
                      <a:effectLst/>
                      <a:uLnTx/>
                      <a:uFillTx/>
                      <a:latin typeface="Times New Roman" panose="02020603050405020304" pitchFamily="18" charset="0"/>
                    </a:rPr>
                    <a:t>Microsoft</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was founded by </a:t>
                  </a:r>
                  <a:r>
                    <a:rPr kumimoji="0" lang="en-US" sz="1400" b="1" i="0" u="none" strike="noStrike" kern="0" cap="none" spc="0" normalizeH="0" noProof="0" dirty="0">
                      <a:ln>
                        <a:noFill/>
                      </a:ln>
                      <a:solidFill>
                        <a:srgbClr val="4472C4"/>
                      </a:solidFill>
                      <a:effectLst/>
                      <a:uLnTx/>
                      <a:uFillTx/>
                      <a:latin typeface="Times New Roman" panose="02020603050405020304" pitchFamily="18" charset="0"/>
                    </a:rPr>
                    <a:t>Bill Gates</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in 1975.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noProof="0" dirty="0">
                      <a:ln>
                        <a:noFill/>
                      </a:ln>
                      <a:solidFill>
                        <a:srgbClr val="C00000"/>
                      </a:solidFill>
                      <a:effectLst/>
                      <a:uLnTx/>
                      <a:uFillTx/>
                      <a:latin typeface="Times New Roman" panose="02020603050405020304" pitchFamily="18" charset="0"/>
                    </a:rPr>
                    <a:t>Apple</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was founded by </a:t>
                  </a:r>
                  <a:r>
                    <a:rPr kumimoji="0" lang="en-US" sz="1400" b="1" i="0" u="none" strike="noStrike" kern="0" cap="none" spc="0" normalizeH="0" noProof="0" dirty="0">
                      <a:ln>
                        <a:noFill/>
                      </a:ln>
                      <a:solidFill>
                        <a:srgbClr val="4472C4"/>
                      </a:solidFill>
                      <a:effectLst/>
                      <a:uLnTx/>
                      <a:uFillTx/>
                      <a:latin typeface="Times New Roman" panose="02020603050405020304" pitchFamily="18" charset="0"/>
                    </a:rPr>
                    <a:t>Steven Jobs</a:t>
                  </a:r>
                  <a:r>
                    <a:rPr kumimoji="0" lang="en-US" sz="1400" b="0" i="0" u="none" strike="noStrike" kern="0" cap="none" spc="0" normalizeH="0" noProof="0" dirty="0">
                      <a:ln>
                        <a:noFill/>
                      </a:ln>
                      <a:solidFill>
                        <a:prstClr val="black"/>
                      </a:solidFill>
                      <a:effectLst/>
                      <a:uLnTx/>
                      <a:uFillTx/>
                      <a:latin typeface="Times New Roman" panose="02020603050405020304" pitchFamily="18" charset="0"/>
                    </a:rPr>
                    <a:t> in 1976.</a:t>
                  </a:r>
                </a:p>
                <a:p>
                  <a:r>
                    <a:rPr lang="en-US" altLang="zh-TW" sz="1400" b="1" dirty="0">
                      <a:solidFill>
                        <a:srgbClr val="C00000"/>
                      </a:solidFill>
                    </a:rPr>
                    <a:t>Microsoft</a:t>
                  </a:r>
                  <a:r>
                    <a:rPr lang="en-US" altLang="zh-TW" sz="1400" dirty="0"/>
                    <a:t> was </a:t>
                  </a:r>
                  <a:r>
                    <a:rPr lang="en-US" altLang="zh-TW" sz="1400" dirty="0">
                      <a:highlight>
                        <a:srgbClr val="FFFF00"/>
                      </a:highlight>
                    </a:rPr>
                    <a:t>established</a:t>
                  </a:r>
                  <a:r>
                    <a:rPr lang="en-US" altLang="zh-TW" sz="1400" dirty="0"/>
                    <a:t> by </a:t>
                  </a:r>
                  <a:r>
                    <a:rPr lang="en-US" altLang="zh-TW" sz="1400" b="1" kern="0" dirty="0">
                      <a:solidFill>
                        <a:srgbClr val="4472C4"/>
                      </a:solidFill>
                      <a:latin typeface="Times New Roman" panose="02020603050405020304" pitchFamily="18" charset="0"/>
                    </a:rPr>
                    <a:t>Bill Gates </a:t>
                  </a:r>
                  <a:r>
                    <a:rPr lang="en-US" altLang="zh-TW" sz="1400" dirty="0"/>
                    <a:t>in 1975.</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noProof="0" dirty="0">
                    <a:ln>
                      <a:noFill/>
                    </a:ln>
                    <a:solidFill>
                      <a:prstClr val="black"/>
                    </a:solidFill>
                    <a:effectLst/>
                    <a:uLnTx/>
                    <a:uFillTx/>
                    <a:latin typeface="Times New Roman" panose="02020603050405020304" pitchFamily="18" charset="0"/>
                  </a:endParaRPr>
                </a:p>
              </p:txBody>
            </p:sp>
          </p:grpSp>
          <p:grpSp>
            <p:nvGrpSpPr>
              <p:cNvPr id="24" name="Group 22">
                <a:extLst>
                  <a:ext uri="{FF2B5EF4-FFF2-40B4-BE49-F238E27FC236}">
                    <a16:creationId xmlns:a16="http://schemas.microsoft.com/office/drawing/2014/main" id="{785D8C66-5553-4463-80EC-EBFB6BCD40CD}"/>
                  </a:ext>
                </a:extLst>
              </p:cNvPr>
              <p:cNvGrpSpPr/>
              <p:nvPr/>
            </p:nvGrpSpPr>
            <p:grpSpPr>
              <a:xfrm>
                <a:off x="1300726" y="8101951"/>
                <a:ext cx="1238250" cy="1064270"/>
                <a:chOff x="-796909" y="3691147"/>
                <a:chExt cx="1238250" cy="1064270"/>
              </a:xfrm>
            </p:grpSpPr>
            <p:pic>
              <p:nvPicPr>
                <p:cNvPr id="25" name="Graphic 23" descr="User">
                  <a:extLst>
                    <a:ext uri="{FF2B5EF4-FFF2-40B4-BE49-F238E27FC236}">
                      <a16:creationId xmlns:a16="http://schemas.microsoft.com/office/drawing/2014/main" id="{A19D7579-06F6-45EC-8BDC-6E75DB4059A3}"/>
                    </a:ext>
                  </a:extLst>
                </p:cNvPr>
                <p:cNvPicPr>
                  <a:picLocks noChangeAspect="1"/>
                </p:cNvPicPr>
                <p:nvPr/>
              </p:nvPicPr>
              <p:blipFill>
                <a:blip r:embed="rId3">
                  <a:biLevel thresh="7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34984" y="3691147"/>
                  <a:ext cx="914400" cy="914400"/>
                </a:xfrm>
                <a:prstGeom prst="rect">
                  <a:avLst/>
                </a:prstGeom>
              </p:spPr>
            </p:pic>
            <p:sp>
              <p:nvSpPr>
                <p:cNvPr id="26" name="TextBox 24">
                  <a:extLst>
                    <a:ext uri="{FF2B5EF4-FFF2-40B4-BE49-F238E27FC236}">
                      <a16:creationId xmlns:a16="http://schemas.microsoft.com/office/drawing/2014/main" id="{09CE44CC-9921-4C58-9F14-A6DDF0FD405D}"/>
                    </a:ext>
                  </a:extLst>
                </p:cNvPr>
                <p:cNvSpPr txBox="1"/>
                <p:nvPr/>
              </p:nvSpPr>
              <p:spPr>
                <a:xfrm>
                  <a:off x="-796909" y="4416863"/>
                  <a:ext cx="1238250" cy="338554"/>
                </a:xfrm>
                <a:prstGeom prst="rect">
                  <a:avLst/>
                </a:prstGeom>
                <a:noFill/>
              </p:spPr>
              <p:txBody>
                <a:bodyPr wrap="square" rtlCol="0">
                  <a:spAutoFit/>
                </a:bodyPr>
                <a:lstStyle/>
                <a:p>
                  <a:pPr algn="ctr"/>
                  <a:r>
                    <a:rPr lang="en-US" sz="1600" dirty="0">
                      <a:solidFill>
                        <a:prstClr val="black"/>
                      </a:solidFill>
                      <a:latin typeface="Times New Roman" panose="02020603050405020304" pitchFamily="18" charset="0"/>
                    </a:rPr>
                    <a:t>Annotator</a:t>
                  </a:r>
                </a:p>
              </p:txBody>
            </p:sp>
          </p:grpSp>
          <p:sp>
            <p:nvSpPr>
              <p:cNvPr id="28" name="Rectangle: Rounded Corners 13">
                <a:extLst>
                  <a:ext uri="{FF2B5EF4-FFF2-40B4-BE49-F238E27FC236}">
                    <a16:creationId xmlns:a16="http://schemas.microsoft.com/office/drawing/2014/main" id="{A9DE5633-39A4-4B5A-96B1-C08FCCA2247F}"/>
                  </a:ext>
                </a:extLst>
              </p:cNvPr>
              <p:cNvSpPr/>
              <p:nvPr/>
            </p:nvSpPr>
            <p:spPr>
              <a:xfrm>
                <a:off x="5553948" y="7249647"/>
                <a:ext cx="1854032" cy="876765"/>
              </a:xfrm>
              <a:prstGeom prst="roundRect">
                <a:avLst>
                  <a:gd name="adj" fmla="val 9440"/>
                </a:avLst>
              </a:prstGeom>
              <a:solidFill>
                <a:sysClr val="window" lastClr="FFFFFF">
                  <a:lumMod val="95000"/>
                </a:sysClr>
              </a:solidFill>
              <a:ln w="12700" cap="flat" cmpd="sng" algn="ctr">
                <a:solidFill>
                  <a:sysClr val="window" lastClr="FFFFFF">
                    <a:lumMod val="65000"/>
                  </a:sysClr>
                </a:solidFill>
                <a:prstDash val="solid"/>
                <a:miter lim="800000"/>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7">
                <a:extLst>
                  <a:ext uri="{FF2B5EF4-FFF2-40B4-BE49-F238E27FC236}">
                    <a16:creationId xmlns:a16="http://schemas.microsoft.com/office/drawing/2014/main" id="{71461E9B-0AA5-4C2D-ABB4-16DB39D4CDA5}"/>
                  </a:ext>
                </a:extLst>
              </p:cNvPr>
              <p:cNvSpPr txBox="1"/>
              <p:nvPr/>
            </p:nvSpPr>
            <p:spPr>
              <a:xfrm>
                <a:off x="5612004" y="7318697"/>
                <a:ext cx="1854032" cy="738664"/>
              </a:xfrm>
              <a:prstGeom prst="rect">
                <a:avLst/>
              </a:prstGeom>
              <a:noFill/>
            </p:spPr>
            <p:txBody>
              <a:bodyPr wrap="square" lIns="0" rIns="0" rtlCol="0">
                <a:spAutoFit/>
              </a:bodyPr>
              <a:lstStyle/>
              <a:p>
                <a:r>
                  <a:rPr lang="en-US" sz="1400" b="1" dirty="0">
                    <a:solidFill>
                      <a:prstClr val="black"/>
                    </a:solidFill>
                    <a:latin typeface="Times New Roman" panose="02020603050405020304" pitchFamily="18" charset="0"/>
                  </a:rPr>
                  <a:t>ORG: FOUNDED_BY</a:t>
                </a:r>
              </a:p>
              <a:p>
                <a:r>
                  <a:rPr lang="en-US" sz="1400" b="1" dirty="0">
                    <a:solidFill>
                      <a:prstClr val="black"/>
                    </a:solidFill>
                    <a:latin typeface="Times New Roman" panose="02020603050405020304" pitchFamily="18" charset="0"/>
                  </a:rPr>
                  <a:t>ORG: FOUNDED_BY</a:t>
                </a:r>
              </a:p>
              <a:p>
                <a:r>
                  <a:rPr lang="en-US" altLang="zh-CN" sz="1400" b="1" dirty="0">
                    <a:solidFill>
                      <a:srgbClr val="FF0000"/>
                    </a:solidFill>
                  </a:rPr>
                  <a:t>No</a:t>
                </a:r>
                <a:r>
                  <a:rPr lang="en-US" altLang="zh-TW" sz="1400" b="1" dirty="0">
                    <a:solidFill>
                      <a:srgbClr val="FF0000"/>
                    </a:solidFill>
                  </a:rPr>
                  <a:t> Matched</a:t>
                </a:r>
                <a:r>
                  <a:rPr lang="en-US" altLang="zh-CN" sz="1400" b="1" dirty="0">
                    <a:solidFill>
                      <a:srgbClr val="FF0000"/>
                    </a:solidFill>
                  </a:rPr>
                  <a:t>!</a:t>
                </a:r>
                <a:endParaRPr lang="en-US" altLang="zh-TW" sz="1400" b="1" dirty="0">
                  <a:solidFill>
                    <a:srgbClr val="FF0000"/>
                  </a:solidFill>
                </a:endParaRPr>
              </a:p>
            </p:txBody>
          </p:sp>
          <p:sp>
            <p:nvSpPr>
              <p:cNvPr id="30" name="TextBox 29">
                <a:extLst>
                  <a:ext uri="{FF2B5EF4-FFF2-40B4-BE49-F238E27FC236}">
                    <a16:creationId xmlns:a16="http://schemas.microsoft.com/office/drawing/2014/main" id="{C2B12C7D-CD92-4BAC-A167-7F1DA91DAC98}"/>
                  </a:ext>
                </a:extLst>
              </p:cNvPr>
              <p:cNvSpPr txBox="1"/>
              <p:nvPr/>
            </p:nvSpPr>
            <p:spPr>
              <a:xfrm>
                <a:off x="268580" y="6791947"/>
                <a:ext cx="2895708" cy="338554"/>
              </a:xfrm>
              <a:prstGeom prst="rect">
                <a:avLst/>
              </a:prstGeom>
              <a:noFill/>
            </p:spPr>
            <p:txBody>
              <a:bodyPr wrap="square" rtlCol="0">
                <a:spAutoFit/>
              </a:bodyPr>
              <a:lstStyle/>
              <a:p>
                <a:r>
                  <a:rPr lang="en-US" altLang="zh-CN" sz="1600" b="1" dirty="0">
                    <a:solidFill>
                      <a:prstClr val="black"/>
                    </a:solidFill>
                    <a:latin typeface="Times New Roman" panose="02020603050405020304" pitchFamily="18" charset="0"/>
                    <a:ea typeface="等线" panose="02010600030101010101" pitchFamily="2" charset="-122"/>
                  </a:rPr>
                  <a:t>Based on labeling rules DS:</a:t>
                </a:r>
              </a:p>
            </p:txBody>
          </p:sp>
          <mc:AlternateContent xmlns:mc="http://schemas.openxmlformats.org/markup-compatibility/2006" xmlns:a14="http://schemas.microsoft.com/office/drawing/2010/main">
            <mc:Choice Requires="a14">
              <p:sp>
                <p:nvSpPr>
                  <p:cNvPr id="54" name="TextBox 32">
                    <a:extLst>
                      <a:ext uri="{FF2B5EF4-FFF2-40B4-BE49-F238E27FC236}">
                        <a16:creationId xmlns:a16="http://schemas.microsoft.com/office/drawing/2014/main" id="{19AE2106-9767-4418-9449-C3E68EA6D1C0}"/>
                      </a:ext>
                    </a:extLst>
                  </p:cNvPr>
                  <p:cNvSpPr txBox="1"/>
                  <p:nvPr/>
                </p:nvSpPr>
                <p:spPr>
                  <a:xfrm>
                    <a:off x="3283399" y="8781232"/>
                    <a:ext cx="5220547" cy="307777"/>
                  </a:xfrm>
                  <a:prstGeom prst="rect">
                    <a:avLst/>
                  </a:prstGeom>
                  <a:noFill/>
                </p:spPr>
                <p:txBody>
                  <a:bodyPr wrap="square" rtlCol="0">
                    <a:spAutoFit/>
                  </a:bodyPr>
                  <a:lstStyle/>
                  <a:p>
                    <a:r>
                      <a:rPr lang="en-US" sz="1400" b="1" dirty="0">
                        <a:solidFill>
                          <a:srgbClr val="C00000"/>
                        </a:solidFill>
                      </a:rPr>
                      <a:t>SUBJ-ORG </a:t>
                    </a:r>
                    <a:r>
                      <a:rPr lang="en-US" sz="1400" dirty="0"/>
                      <a:t>was founded by </a:t>
                    </a:r>
                    <a:r>
                      <a:rPr lang="en-US" sz="1400" b="1" dirty="0">
                        <a:solidFill>
                          <a:schemeClr val="accent1"/>
                        </a:solidFill>
                      </a:rPr>
                      <a:t>OBJ-PER </a:t>
                    </a:r>
                    <a14:m>
                      <m:oMath xmlns:m="http://schemas.openxmlformats.org/officeDocument/2006/math">
                        <m:r>
                          <a:rPr lang="en-US" sz="1400" b="1" i="1" smtClean="0">
                            <a:solidFill>
                              <a:schemeClr val="tx1"/>
                            </a:solidFill>
                            <a:latin typeface="Cambria Math" panose="02040503050406030204" pitchFamily="18" charset="0"/>
                          </a:rPr>
                          <m:t>→</m:t>
                        </m:r>
                      </m:oMath>
                    </a14:m>
                    <a:r>
                      <a:rPr lang="en-US" sz="1400" b="1" dirty="0">
                        <a:solidFill>
                          <a:schemeClr val="tx1"/>
                        </a:solidFill>
                      </a:rPr>
                      <a:t> ORG: FOUNDED_BY</a:t>
                    </a:r>
                  </a:p>
                </p:txBody>
              </p:sp>
            </mc:Choice>
            <mc:Fallback xmlns="">
              <p:sp>
                <p:nvSpPr>
                  <p:cNvPr id="54" name="TextBox 32">
                    <a:extLst>
                      <a:ext uri="{FF2B5EF4-FFF2-40B4-BE49-F238E27FC236}">
                        <a16:creationId xmlns:a16="http://schemas.microsoft.com/office/drawing/2014/main" id="{19AE2106-9767-4418-9449-C3E68EA6D1C0}"/>
                      </a:ext>
                    </a:extLst>
                  </p:cNvPr>
                  <p:cNvSpPr txBox="1">
                    <a:spLocks noRot="1" noChangeAspect="1" noMove="1" noResize="1" noEditPoints="1" noAdjustHandles="1" noChangeArrowheads="1" noChangeShapeType="1" noTextEdit="1"/>
                  </p:cNvSpPr>
                  <p:nvPr/>
                </p:nvSpPr>
                <p:spPr>
                  <a:xfrm>
                    <a:off x="3283399" y="8781232"/>
                    <a:ext cx="5220547" cy="307777"/>
                  </a:xfrm>
                  <a:prstGeom prst="rect">
                    <a:avLst/>
                  </a:prstGeom>
                  <a:blipFill>
                    <a:blip r:embed="rId5"/>
                    <a:stretch>
                      <a:fillRect l="-350" t="-4000" b="-20000"/>
                    </a:stretch>
                  </a:blipFill>
                </p:spPr>
                <p:txBody>
                  <a:bodyPr/>
                  <a:lstStyle/>
                  <a:p>
                    <a:r>
                      <a:rPr lang="zh-TW" altLang="en-US">
                        <a:noFill/>
                      </a:rPr>
                      <a:t> </a:t>
                    </a:r>
                  </a:p>
                </p:txBody>
              </p:sp>
            </mc:Fallback>
          </mc:AlternateContent>
          <p:cxnSp>
            <p:nvCxnSpPr>
              <p:cNvPr id="57" name="Straight Arrow Connector 53">
                <a:extLst>
                  <a:ext uri="{FF2B5EF4-FFF2-40B4-BE49-F238E27FC236}">
                    <a16:creationId xmlns:a16="http://schemas.microsoft.com/office/drawing/2014/main" id="{EAA62F7D-18A5-491D-85BB-2CBB50D274AA}"/>
                  </a:ext>
                </a:extLst>
              </p:cNvPr>
              <p:cNvCxnSpPr>
                <a:cxnSpLocks/>
              </p:cNvCxnSpPr>
              <p:nvPr/>
            </p:nvCxnSpPr>
            <p:spPr>
              <a:xfrm flipV="1">
                <a:off x="3904037" y="8200783"/>
                <a:ext cx="0" cy="630915"/>
              </a:xfrm>
              <a:prstGeom prst="straightConnector1">
                <a:avLst/>
              </a:prstGeom>
              <a:noFill/>
              <a:ln w="25400" cap="flat" cmpd="sng" algn="ctr">
                <a:solidFill>
                  <a:sysClr val="windowText" lastClr="000000"/>
                </a:solidFill>
                <a:prstDash val="solid"/>
                <a:miter lim="800000"/>
                <a:tailEnd type="triangle"/>
              </a:ln>
              <a:effectLst/>
            </p:spPr>
          </p:cxnSp>
          <p:sp>
            <p:nvSpPr>
              <p:cNvPr id="58" name="TextBox 54">
                <a:extLst>
                  <a:ext uri="{FF2B5EF4-FFF2-40B4-BE49-F238E27FC236}">
                    <a16:creationId xmlns:a16="http://schemas.microsoft.com/office/drawing/2014/main" id="{A312168A-FD31-4070-ADFB-A39DE6CCFBA5}"/>
                  </a:ext>
                </a:extLst>
              </p:cNvPr>
              <p:cNvSpPr txBox="1"/>
              <p:nvPr/>
            </p:nvSpPr>
            <p:spPr>
              <a:xfrm>
                <a:off x="3822675" y="8321563"/>
                <a:ext cx="1765300" cy="338554"/>
              </a:xfrm>
              <a:prstGeom prst="rect">
                <a:avLst/>
              </a:prstGeom>
              <a:noFill/>
            </p:spPr>
            <p:txBody>
              <a:bodyPr wrap="square" rtlCol="0">
                <a:spAutoFit/>
              </a:bodyPr>
              <a:lstStyle/>
              <a:p>
                <a:pPr algn="ctr"/>
                <a:r>
                  <a:rPr lang="en-US" sz="1600" dirty="0">
                    <a:solidFill>
                      <a:srgbClr val="ED7D31"/>
                    </a:solidFill>
                    <a:latin typeface="Times New Roman" panose="02020603050405020304" pitchFamily="18" charset="0"/>
                  </a:rPr>
                  <a:t>2. Hard-matching</a:t>
                </a:r>
              </a:p>
            </p:txBody>
          </p:sp>
          <p:pic>
            <p:nvPicPr>
              <p:cNvPr id="12" name="圖片 11">
                <a:extLst>
                  <a:ext uri="{FF2B5EF4-FFF2-40B4-BE49-F238E27FC236}">
                    <a16:creationId xmlns:a16="http://schemas.microsoft.com/office/drawing/2014/main" id="{84120133-B5CF-478C-BA00-A9E86480293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2215923" y="8638961"/>
                <a:ext cx="346206" cy="289947"/>
              </a:xfrm>
              <a:prstGeom prst="rect">
                <a:avLst/>
              </a:prstGeom>
            </p:spPr>
          </p:pic>
          <p:sp>
            <p:nvSpPr>
              <p:cNvPr id="60" name="矩形 59">
                <a:extLst>
                  <a:ext uri="{FF2B5EF4-FFF2-40B4-BE49-F238E27FC236}">
                    <a16:creationId xmlns:a16="http://schemas.microsoft.com/office/drawing/2014/main" id="{2A909D68-F370-4833-8F7D-ACE8A8305402}"/>
                  </a:ext>
                </a:extLst>
              </p:cNvPr>
              <p:cNvSpPr/>
              <p:nvPr/>
            </p:nvSpPr>
            <p:spPr>
              <a:xfrm>
                <a:off x="1561443" y="7188285"/>
                <a:ext cx="5948135" cy="1001211"/>
              </a:xfrm>
              <a:prstGeom prst="rect">
                <a:avLst/>
              </a:prstGeom>
              <a:noFill/>
              <a:ln w="25400">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61" name="Straight Arrow Connector 53">
                <a:extLst>
                  <a:ext uri="{FF2B5EF4-FFF2-40B4-BE49-F238E27FC236}">
                    <a16:creationId xmlns:a16="http://schemas.microsoft.com/office/drawing/2014/main" id="{0A51388F-7852-4C46-8177-4925301D206A}"/>
                  </a:ext>
                </a:extLst>
              </p:cNvPr>
              <p:cNvCxnSpPr>
                <a:cxnSpLocks/>
              </p:cNvCxnSpPr>
              <p:nvPr/>
            </p:nvCxnSpPr>
            <p:spPr>
              <a:xfrm flipV="1">
                <a:off x="2559980" y="8956835"/>
                <a:ext cx="792000" cy="1"/>
              </a:xfrm>
              <a:prstGeom prst="straightConnector1">
                <a:avLst/>
              </a:prstGeom>
              <a:noFill/>
              <a:ln w="25400" cap="flat" cmpd="sng" algn="ctr">
                <a:solidFill>
                  <a:sysClr val="windowText" lastClr="000000"/>
                </a:solidFill>
                <a:prstDash val="solid"/>
                <a:miter lim="800000"/>
                <a:tailEnd type="triangle"/>
              </a:ln>
              <a:effectLst/>
            </p:spPr>
          </p:cxnSp>
          <p:sp>
            <p:nvSpPr>
              <p:cNvPr id="63" name="TextBox 54">
                <a:extLst>
                  <a:ext uri="{FF2B5EF4-FFF2-40B4-BE49-F238E27FC236}">
                    <a16:creationId xmlns:a16="http://schemas.microsoft.com/office/drawing/2014/main" id="{8DC36734-C0AF-44B3-9112-42C440DA2ABA}"/>
                  </a:ext>
                </a:extLst>
              </p:cNvPr>
              <p:cNvSpPr txBox="1"/>
              <p:nvPr/>
            </p:nvSpPr>
            <p:spPr>
              <a:xfrm>
                <a:off x="2094640" y="8573615"/>
                <a:ext cx="2139297" cy="584775"/>
              </a:xfrm>
              <a:prstGeom prst="rect">
                <a:avLst/>
              </a:prstGeom>
              <a:noFill/>
            </p:spPr>
            <p:txBody>
              <a:bodyPr wrap="square" rtlCol="0">
                <a:spAutoFit/>
              </a:bodyPr>
              <a:lstStyle/>
              <a:p>
                <a:pPr algn="ctr"/>
                <a:r>
                  <a:rPr lang="en-US" sz="1600" dirty="0">
                    <a:latin typeface="Times New Roman" panose="02020603050405020304" pitchFamily="18" charset="0"/>
                  </a:rPr>
                  <a:t>1. Write rules</a:t>
                </a:r>
              </a:p>
              <a:p>
                <a:pPr algn="ctr"/>
                <a:endParaRPr lang="en-US" sz="1600" dirty="0">
                  <a:latin typeface="Times New Roman" panose="02020603050405020304" pitchFamily="18" charset="0"/>
                </a:endParaRPr>
              </a:p>
            </p:txBody>
          </p:sp>
        </p:grpSp>
        <p:sp>
          <p:nvSpPr>
            <p:cNvPr id="67" name="established">
              <a:extLst>
                <a:ext uri="{FF2B5EF4-FFF2-40B4-BE49-F238E27FC236}">
                  <a16:creationId xmlns:a16="http://schemas.microsoft.com/office/drawing/2014/main" id="{C590EDE2-F94C-4DB5-B6A7-7819393FF666}"/>
                </a:ext>
              </a:extLst>
            </p:cNvPr>
            <p:cNvSpPr/>
            <p:nvPr/>
          </p:nvSpPr>
          <p:spPr>
            <a:xfrm>
              <a:off x="3370867" y="5518088"/>
              <a:ext cx="841093"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27" name="It is difficult to find all the surface pattern/vocabulary.">
            <a:extLst>
              <a:ext uri="{FF2B5EF4-FFF2-40B4-BE49-F238E27FC236}">
                <a16:creationId xmlns:a16="http://schemas.microsoft.com/office/drawing/2014/main" id="{FF7C6FB3-F182-41E9-ADE9-2E591E045868}"/>
              </a:ext>
            </a:extLst>
          </p:cNvPr>
          <p:cNvSpPr/>
          <p:nvPr/>
        </p:nvSpPr>
        <p:spPr>
          <a:xfrm>
            <a:off x="4310324" y="4549039"/>
            <a:ext cx="3350895" cy="297595"/>
          </a:xfrm>
          <a:prstGeom prst="wedgeRectCallout">
            <a:avLst>
              <a:gd name="adj1" fmla="val -52593"/>
              <a:gd name="adj2" fmla="val 270726"/>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TW" sz="1400" dirty="0">
                <a:solidFill>
                  <a:schemeClr val="tx1"/>
                </a:solidFill>
              </a:rPr>
              <a:t>It is difficult</a:t>
            </a:r>
            <a:r>
              <a:rPr lang="zh-TW" altLang="en-US" sz="1400" dirty="0">
                <a:solidFill>
                  <a:schemeClr val="tx1"/>
                </a:solidFill>
              </a:rPr>
              <a:t> </a:t>
            </a:r>
            <a:r>
              <a:rPr lang="en-US" altLang="zh-TW" sz="1400" dirty="0">
                <a:solidFill>
                  <a:schemeClr val="tx1"/>
                </a:solidFill>
              </a:rPr>
              <a:t>to find all the </a:t>
            </a:r>
            <a:r>
              <a:rPr lang="en-US" altLang="zh-TW" sz="1400" dirty="0">
                <a:solidFill>
                  <a:srgbClr val="FF0000"/>
                </a:solidFill>
                <a:latin typeface="Times New Roman" panose="02020603050405020304" pitchFamily="18" charset="0"/>
              </a:rPr>
              <a:t>surface pattern</a:t>
            </a:r>
            <a:r>
              <a:rPr lang="en-US" altLang="zh-TW" sz="1400" dirty="0">
                <a:solidFill>
                  <a:schemeClr val="tx1"/>
                </a:solidFill>
              </a:rPr>
              <a:t>.</a:t>
            </a:r>
          </a:p>
        </p:txBody>
      </p:sp>
      <p:sp>
        <p:nvSpPr>
          <p:cNvPr id="66" name="Challenge: language variations">
            <a:extLst>
              <a:ext uri="{FF2B5EF4-FFF2-40B4-BE49-F238E27FC236}">
                <a16:creationId xmlns:a16="http://schemas.microsoft.com/office/drawing/2014/main" id="{C6B7E164-7C3B-44D6-A149-94FAD5F468C9}"/>
              </a:ext>
            </a:extLst>
          </p:cNvPr>
          <p:cNvSpPr/>
          <p:nvPr/>
        </p:nvSpPr>
        <p:spPr>
          <a:xfrm>
            <a:off x="6840067" y="5988337"/>
            <a:ext cx="2052413" cy="495507"/>
          </a:xfrm>
          <a:prstGeom prst="wedgeRectCallout">
            <a:avLst>
              <a:gd name="adj1" fmla="val -45645"/>
              <a:gd name="adj2" fmla="val -101785"/>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sz="1400" dirty="0">
                <a:solidFill>
                  <a:schemeClr val="tx1"/>
                </a:solidFill>
                <a:latin typeface="Times New Roman" panose="02020603050405020304" pitchFamily="18" charset="0"/>
                <a:ea typeface="微軟正黑體" panose="020B0604030504040204" pitchFamily="34" charset="-120"/>
              </a:rPr>
              <a:t>Challenge:</a:t>
            </a:r>
            <a:r>
              <a:rPr lang="zh-CN" altLang="en-US" sz="1400" dirty="0">
                <a:solidFill>
                  <a:schemeClr val="tx1"/>
                </a:solidFill>
                <a:latin typeface="Times New Roman" panose="02020603050405020304" pitchFamily="18" charset="0"/>
                <a:ea typeface="微軟正黑體" panose="020B0604030504040204" pitchFamily="34" charset="-120"/>
              </a:rPr>
              <a:t> </a:t>
            </a:r>
            <a:r>
              <a:rPr lang="en-US" altLang="zh-CN" sz="1400" dirty="0">
                <a:solidFill>
                  <a:prstClr val="black"/>
                </a:solidFill>
                <a:latin typeface="Times New Roman" panose="02020603050405020304" pitchFamily="18" charset="0"/>
                <a:ea typeface="微軟正黑體" panose="020B0604030504040204" pitchFamily="34" charset="-120"/>
              </a:rPr>
              <a:t>T</a:t>
            </a:r>
            <a:r>
              <a:rPr lang="en-US" altLang="zh-TW" sz="1400" dirty="0">
                <a:solidFill>
                  <a:prstClr val="black"/>
                </a:solidFill>
                <a:latin typeface="Times New Roman" panose="02020603050405020304" pitchFamily="18" charset="0"/>
                <a:ea typeface="微軟正黑體" panose="020B0604030504040204" pitchFamily="34" charset="-120"/>
              </a:rPr>
              <a:t>he language varies in a wide range</a:t>
            </a:r>
          </a:p>
        </p:txBody>
      </p:sp>
      <p:sp>
        <p:nvSpPr>
          <p:cNvPr id="5" name="文字方塊 4">
            <a:extLst>
              <a:ext uri="{FF2B5EF4-FFF2-40B4-BE49-F238E27FC236}">
                <a16:creationId xmlns:a16="http://schemas.microsoft.com/office/drawing/2014/main" id="{BBF81AC2-A523-4D38-A3A0-D07A6654D38D}"/>
              </a:ext>
            </a:extLst>
          </p:cNvPr>
          <p:cNvSpPr txBox="1"/>
          <p:nvPr/>
        </p:nvSpPr>
        <p:spPr>
          <a:xfrm>
            <a:off x="7112967" y="4653136"/>
            <a:ext cx="461665" cy="92398"/>
          </a:xfrm>
          <a:prstGeom prst="rect">
            <a:avLst/>
          </a:prstGeom>
          <a:noFill/>
        </p:spPr>
        <p:txBody>
          <a:bodyPr vert="eaVert" wrap="none" rtlCol="0">
            <a:spAutoFit/>
          </a:bodyPr>
          <a:lstStyle/>
          <a:p>
            <a:endParaRPr lang="zh-TW" altLang="en-US" dirty="0"/>
          </a:p>
        </p:txBody>
      </p:sp>
    </p:spTree>
    <p:extLst>
      <p:ext uri="{BB962C8B-B14F-4D97-AF65-F5344CB8AC3E}">
        <p14:creationId xmlns:p14="http://schemas.microsoft.com/office/powerpoint/2010/main" val="35513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6"/>
                                        </p:tgtEl>
                                        <p:attrNameLst>
                                          <p:attrName>style.visibility</p:attrName>
                                        </p:attrNameLst>
                                      </p:cBhvr>
                                      <p:to>
                                        <p:strVal val="visible"/>
                                      </p:to>
                                    </p:set>
                                  </p:childTnLst>
                                </p:cTn>
                              </p:par>
                              <p:par>
                                <p:cTn id="16" presetID="1" presetClass="exit" presetSubtype="0" fill="hold" grpId="1" nodeType="withEffect">
                                  <p:stCondLst>
                                    <p:cond delay="0"/>
                                  </p:stCondLst>
                                  <p:childTnLst>
                                    <p:set>
                                      <p:cBhvr>
                                        <p:cTn id="17" dur="1" fill="hold">
                                          <p:stCondLst>
                                            <p:cond delay="0"/>
                                          </p:stCondLst>
                                        </p:cTn>
                                        <p:tgtEl>
                                          <p:spTgt spid="31"/>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1" presetClass="exit" presetSubtype="0" fill="hold" grpId="1" nodeType="withEffect">
                                  <p:stCondLst>
                                    <p:cond delay="0"/>
                                  </p:stCondLst>
                                  <p:childTnLst>
                                    <p:set>
                                      <p:cBhvr>
                                        <p:cTn id="23" dur="1" fill="hold">
                                          <p:stCondLst>
                                            <p:cond delay="0"/>
                                          </p:stCondLst>
                                        </p:cTn>
                                        <p:tgtEl>
                                          <p:spTgt spid="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27" grpId="0" animBg="1"/>
      <p:bldP spid="66" grpId="0" animBg="1"/>
      <p:bldP spid="66"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A8867D-1FDF-4C28-9A51-97A995F6F865}"/>
              </a:ext>
            </a:extLst>
          </p:cNvPr>
          <p:cNvSpPr>
            <a:spLocks noGrp="1"/>
          </p:cNvSpPr>
          <p:nvPr>
            <p:ph type="title"/>
          </p:nvPr>
        </p:nvSpPr>
        <p:spPr/>
        <p:txBody>
          <a:bodyPr/>
          <a:lstStyle/>
          <a:p>
            <a:r>
              <a:rPr lang="en-US" altLang="zh-TW" dirty="0"/>
              <a:t>Scenario</a:t>
            </a:r>
            <a:endParaRPr lang="zh-TW" altLang="en-US" dirty="0"/>
          </a:p>
        </p:txBody>
      </p:sp>
      <p:sp>
        <p:nvSpPr>
          <p:cNvPr id="3" name="投影片編號版面配置區 2">
            <a:extLst>
              <a:ext uri="{FF2B5EF4-FFF2-40B4-BE49-F238E27FC236}">
                <a16:creationId xmlns:a16="http://schemas.microsoft.com/office/drawing/2014/main" id="{D92EDC28-9715-438B-98EA-6C286F565459}"/>
              </a:ext>
            </a:extLst>
          </p:cNvPr>
          <p:cNvSpPr>
            <a:spLocks noGrp="1"/>
          </p:cNvSpPr>
          <p:nvPr>
            <p:ph type="sldNum" sz="quarter" idx="12"/>
          </p:nvPr>
        </p:nvSpPr>
        <p:spPr/>
        <p:txBody>
          <a:bodyPr/>
          <a:lstStyle/>
          <a:p>
            <a:fld id="{73DA0BB7-265A-403C-9275-D587AB510EDC}" type="slidenum">
              <a:rPr lang="zh-TW" altLang="en-US" smtClean="0"/>
              <a:pPr/>
              <a:t>6</a:t>
            </a:fld>
            <a:endParaRPr lang="zh-TW" altLang="en-US"/>
          </a:p>
        </p:txBody>
      </p:sp>
      <p:grpSp>
        <p:nvGrpSpPr>
          <p:cNvPr id="7" name="Previous/author work based on labeling rules">
            <a:extLst>
              <a:ext uri="{FF2B5EF4-FFF2-40B4-BE49-F238E27FC236}">
                <a16:creationId xmlns:a16="http://schemas.microsoft.com/office/drawing/2014/main" id="{E2A83FC0-DC42-4BBD-8D2B-5A840BB40613}"/>
              </a:ext>
            </a:extLst>
          </p:cNvPr>
          <p:cNvGrpSpPr/>
          <p:nvPr/>
        </p:nvGrpSpPr>
        <p:grpSpPr>
          <a:xfrm>
            <a:off x="1835696" y="1654852"/>
            <a:ext cx="5978720" cy="4601803"/>
            <a:chOff x="1835696" y="1654852"/>
            <a:chExt cx="5978720" cy="4601803"/>
          </a:xfrm>
        </p:grpSpPr>
        <p:pic>
          <p:nvPicPr>
            <p:cNvPr id="85" name="圖片 84">
              <a:extLst>
                <a:ext uri="{FF2B5EF4-FFF2-40B4-BE49-F238E27FC236}">
                  <a16:creationId xmlns:a16="http://schemas.microsoft.com/office/drawing/2014/main" id="{F9AAA8D8-FC0D-4F51-94BA-A640BC769678}"/>
                </a:ext>
              </a:extLst>
            </p:cNvPr>
            <p:cNvPicPr>
              <a:picLocks noChangeAspect="1"/>
            </p:cNvPicPr>
            <p:nvPr/>
          </p:nvPicPr>
          <p:blipFill>
            <a:blip r:embed="rId3"/>
            <a:stretch>
              <a:fillRect/>
            </a:stretch>
          </p:blipFill>
          <p:spPr>
            <a:xfrm>
              <a:off x="1835696" y="1654852"/>
              <a:ext cx="5978720" cy="4601803"/>
            </a:xfrm>
            <a:prstGeom prst="rect">
              <a:avLst/>
            </a:prstGeom>
          </p:spPr>
        </p:pic>
        <p:sp>
          <p:nvSpPr>
            <p:cNvPr id="86" name="文字方塊 85">
              <a:extLst>
                <a:ext uri="{FF2B5EF4-FFF2-40B4-BE49-F238E27FC236}">
                  <a16:creationId xmlns:a16="http://schemas.microsoft.com/office/drawing/2014/main" id="{CD63AADB-7E01-4997-9962-55290BBAC0C7}"/>
                </a:ext>
              </a:extLst>
            </p:cNvPr>
            <p:cNvSpPr txBox="1"/>
            <p:nvPr/>
          </p:nvSpPr>
          <p:spPr>
            <a:xfrm>
              <a:off x="2250257" y="2129926"/>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87" name="文字方塊 86">
              <a:extLst>
                <a:ext uri="{FF2B5EF4-FFF2-40B4-BE49-F238E27FC236}">
                  <a16:creationId xmlns:a16="http://schemas.microsoft.com/office/drawing/2014/main" id="{5A1AE973-0B60-43ED-B616-429B08CA9FCF}"/>
                </a:ext>
              </a:extLst>
            </p:cNvPr>
            <p:cNvSpPr txBox="1"/>
            <p:nvPr/>
          </p:nvSpPr>
          <p:spPr>
            <a:xfrm>
              <a:off x="3590247" y="2129926"/>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88" name="文字方塊 87">
              <a:extLst>
                <a:ext uri="{FF2B5EF4-FFF2-40B4-BE49-F238E27FC236}">
                  <a16:creationId xmlns:a16="http://schemas.microsoft.com/office/drawing/2014/main" id="{E605292F-926A-4C1E-A3D1-9E89EB6BDA95}"/>
                </a:ext>
              </a:extLst>
            </p:cNvPr>
            <p:cNvSpPr txBox="1"/>
            <p:nvPr/>
          </p:nvSpPr>
          <p:spPr>
            <a:xfrm>
              <a:off x="4350062" y="2313797"/>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89" name="文字方塊 88">
              <a:extLst>
                <a:ext uri="{FF2B5EF4-FFF2-40B4-BE49-F238E27FC236}">
                  <a16:creationId xmlns:a16="http://schemas.microsoft.com/office/drawing/2014/main" id="{A45345B6-A647-48AC-B13A-3313F23C8F85}"/>
                </a:ext>
              </a:extLst>
            </p:cNvPr>
            <p:cNvSpPr txBox="1"/>
            <p:nvPr/>
          </p:nvSpPr>
          <p:spPr>
            <a:xfrm>
              <a:off x="5220072" y="260762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90" name="文字方塊 89">
              <a:extLst>
                <a:ext uri="{FF2B5EF4-FFF2-40B4-BE49-F238E27FC236}">
                  <a16:creationId xmlns:a16="http://schemas.microsoft.com/office/drawing/2014/main" id="{5E8C13AE-FEA1-4736-9F22-B62FF6D9A916}"/>
                </a:ext>
              </a:extLst>
            </p:cNvPr>
            <p:cNvSpPr txBox="1"/>
            <p:nvPr/>
          </p:nvSpPr>
          <p:spPr>
            <a:xfrm>
              <a:off x="5984175" y="219597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91" name="文字方塊 90">
              <a:extLst>
                <a:ext uri="{FF2B5EF4-FFF2-40B4-BE49-F238E27FC236}">
                  <a16:creationId xmlns:a16="http://schemas.microsoft.com/office/drawing/2014/main" id="{ACCB6AF9-5815-4003-884A-F6346C1A8BEA}"/>
                </a:ext>
              </a:extLst>
            </p:cNvPr>
            <p:cNvSpPr txBox="1"/>
            <p:nvPr/>
          </p:nvSpPr>
          <p:spPr>
            <a:xfrm>
              <a:off x="2211751" y="4537613"/>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92" name="文字方塊 91">
              <a:extLst>
                <a:ext uri="{FF2B5EF4-FFF2-40B4-BE49-F238E27FC236}">
                  <a16:creationId xmlns:a16="http://schemas.microsoft.com/office/drawing/2014/main" id="{E76D8A77-A65C-48E2-80C9-1BFE426DF953}"/>
                </a:ext>
              </a:extLst>
            </p:cNvPr>
            <p:cNvSpPr txBox="1"/>
            <p:nvPr/>
          </p:nvSpPr>
          <p:spPr>
            <a:xfrm>
              <a:off x="2855641" y="5176683"/>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93" name="文字方塊 92">
              <a:extLst>
                <a:ext uri="{FF2B5EF4-FFF2-40B4-BE49-F238E27FC236}">
                  <a16:creationId xmlns:a16="http://schemas.microsoft.com/office/drawing/2014/main" id="{5B3D4521-A730-4133-870F-9DCA613B1CB4}"/>
                </a:ext>
              </a:extLst>
            </p:cNvPr>
            <p:cNvSpPr txBox="1"/>
            <p:nvPr/>
          </p:nvSpPr>
          <p:spPr>
            <a:xfrm>
              <a:off x="3301925" y="460261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94" name="文字方塊 93">
              <a:extLst>
                <a:ext uri="{FF2B5EF4-FFF2-40B4-BE49-F238E27FC236}">
                  <a16:creationId xmlns:a16="http://schemas.microsoft.com/office/drawing/2014/main" id="{459633A5-61CD-46C3-BA62-073F7630D655}"/>
                </a:ext>
              </a:extLst>
            </p:cNvPr>
            <p:cNvSpPr txBox="1"/>
            <p:nvPr/>
          </p:nvSpPr>
          <p:spPr>
            <a:xfrm>
              <a:off x="4055664" y="3498553"/>
              <a:ext cx="914400" cy="914400"/>
            </a:xfrm>
            <a:prstGeom prst="rect">
              <a:avLst/>
            </a:prstGeom>
            <a:noFill/>
          </p:spPr>
          <p:txBody>
            <a:bodyPr wrap="square" rtlCol="0">
              <a:spAutoFit/>
            </a:bodyPr>
            <a:lstStyle/>
            <a:p>
              <a:endParaRPr lang="zh-TW" altLang="en-US" dirty="0"/>
            </a:p>
          </p:txBody>
        </p:sp>
        <p:sp>
          <p:nvSpPr>
            <p:cNvPr id="95" name="文字方塊 94">
              <a:extLst>
                <a:ext uri="{FF2B5EF4-FFF2-40B4-BE49-F238E27FC236}">
                  <a16:creationId xmlns:a16="http://schemas.microsoft.com/office/drawing/2014/main" id="{F2E18AF9-AD56-4444-B338-37546350516A}"/>
                </a:ext>
              </a:extLst>
            </p:cNvPr>
            <p:cNvSpPr txBox="1"/>
            <p:nvPr/>
          </p:nvSpPr>
          <p:spPr>
            <a:xfrm>
              <a:off x="3839664" y="5238066"/>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96" name="文字方塊 95">
              <a:extLst>
                <a:ext uri="{FF2B5EF4-FFF2-40B4-BE49-F238E27FC236}">
                  <a16:creationId xmlns:a16="http://schemas.microsoft.com/office/drawing/2014/main" id="{61781B4A-46B3-42A3-82B3-D26507EBED9C}"/>
                </a:ext>
              </a:extLst>
            </p:cNvPr>
            <p:cNvSpPr txBox="1"/>
            <p:nvPr/>
          </p:nvSpPr>
          <p:spPr>
            <a:xfrm>
              <a:off x="4055664" y="4260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97" name="文字方塊 96">
              <a:extLst>
                <a:ext uri="{FF2B5EF4-FFF2-40B4-BE49-F238E27FC236}">
                  <a16:creationId xmlns:a16="http://schemas.microsoft.com/office/drawing/2014/main" id="{CE114DB4-DAF3-456E-B478-FDB839F0D914}"/>
                </a:ext>
              </a:extLst>
            </p:cNvPr>
            <p:cNvSpPr txBox="1"/>
            <p:nvPr/>
          </p:nvSpPr>
          <p:spPr>
            <a:xfrm>
              <a:off x="4680421" y="4602614"/>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98" name="文字方塊 97">
              <a:extLst>
                <a:ext uri="{FF2B5EF4-FFF2-40B4-BE49-F238E27FC236}">
                  <a16:creationId xmlns:a16="http://schemas.microsoft.com/office/drawing/2014/main" id="{14BF4395-797B-4B87-B5FB-3F9703162998}"/>
                </a:ext>
              </a:extLst>
            </p:cNvPr>
            <p:cNvSpPr txBox="1"/>
            <p:nvPr/>
          </p:nvSpPr>
          <p:spPr>
            <a:xfrm>
              <a:off x="5347265" y="522623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99" name="文字方塊 98">
              <a:extLst>
                <a:ext uri="{FF2B5EF4-FFF2-40B4-BE49-F238E27FC236}">
                  <a16:creationId xmlns:a16="http://schemas.microsoft.com/office/drawing/2014/main" id="{C5C3B915-827F-427A-AB6F-B66F120D251D}"/>
                </a:ext>
              </a:extLst>
            </p:cNvPr>
            <p:cNvSpPr txBox="1"/>
            <p:nvPr/>
          </p:nvSpPr>
          <p:spPr>
            <a:xfrm>
              <a:off x="5786431" y="464860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00" name="文字方塊 99">
              <a:extLst>
                <a:ext uri="{FF2B5EF4-FFF2-40B4-BE49-F238E27FC236}">
                  <a16:creationId xmlns:a16="http://schemas.microsoft.com/office/drawing/2014/main" id="{220BFA91-C16C-4E04-9B6F-1B8E6A3B1B9B}"/>
                </a:ext>
              </a:extLst>
            </p:cNvPr>
            <p:cNvSpPr txBox="1"/>
            <p:nvPr/>
          </p:nvSpPr>
          <p:spPr>
            <a:xfrm>
              <a:off x="6312741" y="5247283"/>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101" name="文字方塊 100">
              <a:extLst>
                <a:ext uri="{FF2B5EF4-FFF2-40B4-BE49-F238E27FC236}">
                  <a16:creationId xmlns:a16="http://schemas.microsoft.com/office/drawing/2014/main" id="{927EB207-6493-4D40-BA5B-5ACB4BD63554}"/>
                </a:ext>
              </a:extLst>
            </p:cNvPr>
            <p:cNvSpPr txBox="1"/>
            <p:nvPr/>
          </p:nvSpPr>
          <p:spPr>
            <a:xfrm>
              <a:off x="6489683" y="4343385"/>
              <a:ext cx="157506" cy="246221"/>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102" name="文字方塊 101">
              <a:extLst>
                <a:ext uri="{FF2B5EF4-FFF2-40B4-BE49-F238E27FC236}">
                  <a16:creationId xmlns:a16="http://schemas.microsoft.com/office/drawing/2014/main" id="{66033E68-6B30-4F58-8670-FB3B35A15E1A}"/>
                </a:ext>
              </a:extLst>
            </p:cNvPr>
            <p:cNvSpPr txBox="1"/>
            <p:nvPr/>
          </p:nvSpPr>
          <p:spPr>
            <a:xfrm>
              <a:off x="5498139" y="4185151"/>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109" name="文字方塊 108">
              <a:extLst>
                <a:ext uri="{FF2B5EF4-FFF2-40B4-BE49-F238E27FC236}">
                  <a16:creationId xmlns:a16="http://schemas.microsoft.com/office/drawing/2014/main" id="{DFC1E945-CDDF-4414-82C2-415AD904F0A3}"/>
                </a:ext>
              </a:extLst>
            </p:cNvPr>
            <p:cNvSpPr txBox="1"/>
            <p:nvPr/>
          </p:nvSpPr>
          <p:spPr>
            <a:xfrm>
              <a:off x="6660127" y="468916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grpSp>
          <p:nvGrpSpPr>
            <p:cNvPr id="6" name="7">
              <a:extLst>
                <a:ext uri="{FF2B5EF4-FFF2-40B4-BE49-F238E27FC236}">
                  <a16:creationId xmlns:a16="http://schemas.microsoft.com/office/drawing/2014/main" id="{624774E8-B546-4DFB-871A-5FC53C4B2471}"/>
                </a:ext>
              </a:extLst>
            </p:cNvPr>
            <p:cNvGrpSpPr/>
            <p:nvPr/>
          </p:nvGrpSpPr>
          <p:grpSpPr>
            <a:xfrm>
              <a:off x="6439744" y="4145227"/>
              <a:ext cx="1143362" cy="583847"/>
              <a:chOff x="6427573" y="4134648"/>
              <a:chExt cx="1143362" cy="583847"/>
            </a:xfrm>
          </p:grpSpPr>
          <p:sp>
            <p:nvSpPr>
              <p:cNvPr id="63" name="文字方塊 62">
                <a:extLst>
                  <a:ext uri="{FF2B5EF4-FFF2-40B4-BE49-F238E27FC236}">
                    <a16:creationId xmlns:a16="http://schemas.microsoft.com/office/drawing/2014/main" id="{869CE44D-FAD7-4C36-AF73-FC583291D437}"/>
                  </a:ext>
                </a:extLst>
              </p:cNvPr>
              <p:cNvSpPr txBox="1"/>
              <p:nvPr/>
            </p:nvSpPr>
            <p:spPr>
              <a:xfrm>
                <a:off x="6645279" y="4134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cxnSp>
            <p:nvCxnSpPr>
              <p:cNvPr id="64" name="直線單箭頭接點 63">
                <a:extLst>
                  <a:ext uri="{FF2B5EF4-FFF2-40B4-BE49-F238E27FC236}">
                    <a16:creationId xmlns:a16="http://schemas.microsoft.com/office/drawing/2014/main" id="{AE403056-9C96-4467-9A2A-2B5E77E07726}"/>
                  </a:ext>
                </a:extLst>
              </p:cNvPr>
              <p:cNvCxnSpPr>
                <a:cxnSpLocks/>
              </p:cNvCxnSpPr>
              <p:nvPr/>
            </p:nvCxnSpPr>
            <p:spPr>
              <a:xfrm flipH="1">
                <a:off x="6427573" y="4350614"/>
                <a:ext cx="360000" cy="0"/>
              </a:xfrm>
              <a:prstGeom prst="straightConnector1">
                <a:avLst/>
              </a:prstGeom>
              <a:noFill/>
              <a:ln w="15875" cap="flat" cmpd="sng" algn="ctr">
                <a:solidFill>
                  <a:srgbClr val="C4C4C4"/>
                </a:solidFill>
                <a:prstDash val="solid"/>
                <a:miter lim="800000"/>
                <a:tailEnd type="triangle" w="med" len="med"/>
              </a:ln>
              <a:effectLst/>
            </p:spPr>
          </p:cxnSp>
          <p:cxnSp>
            <p:nvCxnSpPr>
              <p:cNvPr id="65" name="直線單箭頭接點 64">
                <a:extLst>
                  <a:ext uri="{FF2B5EF4-FFF2-40B4-BE49-F238E27FC236}">
                    <a16:creationId xmlns:a16="http://schemas.microsoft.com/office/drawing/2014/main" id="{11228760-544F-4B25-80B4-A68D50F90BFF}"/>
                  </a:ext>
                </a:extLst>
              </p:cNvPr>
              <p:cNvCxnSpPr>
                <a:cxnSpLocks/>
              </p:cNvCxnSpPr>
              <p:nvPr/>
            </p:nvCxnSpPr>
            <p:spPr>
              <a:xfrm>
                <a:off x="7189688" y="4484879"/>
                <a:ext cx="0" cy="216000"/>
              </a:xfrm>
              <a:prstGeom prst="straightConnector1">
                <a:avLst/>
              </a:prstGeom>
              <a:noFill/>
              <a:ln w="15875" cap="flat" cmpd="sng" algn="ctr">
                <a:solidFill>
                  <a:srgbClr val="C4C4C4"/>
                </a:solidFill>
                <a:prstDash val="solid"/>
                <a:miter lim="800000"/>
                <a:tailEnd type="triangle" w="med" len="med"/>
              </a:ln>
              <a:effectLst/>
            </p:spPr>
          </p:cxnSp>
          <p:sp>
            <p:nvSpPr>
              <p:cNvPr id="66" name="文字方塊 65">
                <a:extLst>
                  <a:ext uri="{FF2B5EF4-FFF2-40B4-BE49-F238E27FC236}">
                    <a16:creationId xmlns:a16="http://schemas.microsoft.com/office/drawing/2014/main" id="{EF53E468-8931-44C6-84EE-0F37CA012116}"/>
                  </a:ext>
                </a:extLst>
              </p:cNvPr>
              <p:cNvSpPr txBox="1"/>
              <p:nvPr/>
            </p:nvSpPr>
            <p:spPr>
              <a:xfrm>
                <a:off x="6814935" y="4175945"/>
                <a:ext cx="756000" cy="153888"/>
              </a:xfrm>
              <a:prstGeom prst="rect">
                <a:avLst/>
              </a:prstGeom>
              <a:noFill/>
            </p:spPr>
            <p:txBody>
              <a:bodyPr wrap="square" lIns="0" tIns="0" rIns="0" bIns="0" rtlCol="0">
                <a:spAutoFit/>
              </a:bodyPr>
              <a:lstStyle/>
              <a:p>
                <a:r>
                  <a:rPr lang="en-US" altLang="zh-TW" sz="1000" b="1" dirty="0"/>
                  <a:t>Iterative joint learning</a:t>
                </a:r>
                <a:endParaRPr lang="zh-TW" altLang="en-US" sz="1000" b="1" dirty="0"/>
              </a:p>
            </p:txBody>
          </p:sp>
          <p:sp>
            <p:nvSpPr>
              <p:cNvPr id="67" name="文字方塊 66">
                <a:extLst>
                  <a:ext uri="{FF2B5EF4-FFF2-40B4-BE49-F238E27FC236}">
                    <a16:creationId xmlns:a16="http://schemas.microsoft.com/office/drawing/2014/main" id="{DA2292D2-554F-4CB3-B9B4-B5CF94136D9C}"/>
                  </a:ext>
                </a:extLst>
              </p:cNvPr>
              <p:cNvSpPr txBox="1"/>
              <p:nvPr/>
            </p:nvSpPr>
            <p:spPr>
              <a:xfrm>
                <a:off x="7233146" y="4466495"/>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grpSp>
      </p:grpSp>
      <p:sp>
        <p:nvSpPr>
          <p:cNvPr id="10" name="Data programming introduce">
            <a:extLst>
              <a:ext uri="{FF2B5EF4-FFF2-40B4-BE49-F238E27FC236}">
                <a16:creationId xmlns:a16="http://schemas.microsoft.com/office/drawing/2014/main" id="{64BC90EE-8465-4AD5-B9E8-75155BE1BEC3}"/>
              </a:ext>
            </a:extLst>
          </p:cNvPr>
          <p:cNvSpPr txBox="1"/>
          <p:nvPr/>
        </p:nvSpPr>
        <p:spPr>
          <a:xfrm>
            <a:off x="6672078" y="1559489"/>
            <a:ext cx="2284676" cy="1600438"/>
          </a:xfrm>
          <a:prstGeom prst="rect">
            <a:avLst/>
          </a:prstGeom>
          <a:noFill/>
        </p:spPr>
        <p:txBody>
          <a:bodyPr wrap="square" rtlCol="0">
            <a:spAutoFit/>
          </a:bodyPr>
          <a:lstStyle/>
          <a:p>
            <a:r>
              <a:rPr lang="en-US" altLang="zh-TW" sz="1400" b="1" dirty="0"/>
              <a:t>Data programming:</a:t>
            </a:r>
          </a:p>
          <a:p>
            <a:r>
              <a:rPr lang="en-US" altLang="zh-TW" sz="1400" dirty="0"/>
              <a:t>It trains a neural RE model using the hard-matched sentences by rules and then </a:t>
            </a:r>
            <a:r>
              <a:rPr lang="en-US" altLang="zh-TW" sz="1400" dirty="0">
                <a:solidFill>
                  <a:srgbClr val="FF0000"/>
                </a:solidFill>
              </a:rPr>
              <a:t>reduces the noise of rules with their proposed algorithms</a:t>
            </a:r>
            <a:r>
              <a:rPr lang="en-US" altLang="zh-TW" sz="1400" dirty="0"/>
              <a:t>.</a:t>
            </a:r>
            <a:endParaRPr lang="zh-TW" altLang="en-US" sz="1400" dirty="0"/>
          </a:p>
        </p:txBody>
      </p:sp>
      <p:sp>
        <p:nvSpPr>
          <p:cNvPr id="4" name="內容版面配置區 3">
            <a:extLst>
              <a:ext uri="{FF2B5EF4-FFF2-40B4-BE49-F238E27FC236}">
                <a16:creationId xmlns:a16="http://schemas.microsoft.com/office/drawing/2014/main" id="{E087994B-7BB4-45BB-932D-DAD8CF0F7E77}"/>
              </a:ext>
            </a:extLst>
          </p:cNvPr>
          <p:cNvSpPr>
            <a:spLocks noGrp="1"/>
          </p:cNvSpPr>
          <p:nvPr>
            <p:ph sz="quarter" idx="1"/>
          </p:nvPr>
        </p:nvSpPr>
        <p:spPr/>
        <p:txBody>
          <a:bodyPr/>
          <a:lstStyle/>
          <a:p>
            <a:pPr marL="720000" lvl="1" indent="-180000">
              <a:buFont typeface="Arial" panose="020B0604020202020204" pitchFamily="34" charset="0"/>
              <a:buChar char="•"/>
            </a:pPr>
            <a:r>
              <a:rPr lang="en-US" altLang="zh-TW" sz="2200" dirty="0">
                <a:solidFill>
                  <a:schemeClr val="tx1"/>
                </a:solidFill>
              </a:rPr>
              <a:t>Previous work based on labeling rules</a:t>
            </a:r>
            <a:endParaRPr lang="zh-TW" altLang="en-US" sz="2200" dirty="0">
              <a:solidFill>
                <a:schemeClr val="tx1"/>
              </a:solidFill>
            </a:endParaRPr>
          </a:p>
        </p:txBody>
      </p:sp>
      <p:sp>
        <p:nvSpPr>
          <p:cNvPr id="8" name="Rule-based bootstrapping introduce">
            <a:extLst>
              <a:ext uri="{FF2B5EF4-FFF2-40B4-BE49-F238E27FC236}">
                <a16:creationId xmlns:a16="http://schemas.microsoft.com/office/drawing/2014/main" id="{C213E21F-C197-4B69-BF48-5AA768C14100}"/>
              </a:ext>
            </a:extLst>
          </p:cNvPr>
          <p:cNvSpPr txBox="1"/>
          <p:nvPr/>
        </p:nvSpPr>
        <p:spPr>
          <a:xfrm>
            <a:off x="83483" y="1559489"/>
            <a:ext cx="2361144" cy="1815882"/>
          </a:xfrm>
          <a:prstGeom prst="rect">
            <a:avLst/>
          </a:prstGeom>
          <a:noFill/>
        </p:spPr>
        <p:txBody>
          <a:bodyPr wrap="square" rtlCol="0">
            <a:spAutoFit/>
          </a:bodyPr>
          <a:lstStyle/>
          <a:p>
            <a:r>
              <a:rPr lang="en-US" altLang="zh-TW" sz="1400" b="1" dirty="0"/>
              <a:t>Rule-based bootstrapping:</a:t>
            </a:r>
          </a:p>
          <a:p>
            <a:r>
              <a:rPr lang="en-US" altLang="zh-TW" sz="1400" dirty="0"/>
              <a:t>Extract relation instances from the raw corpus by a </a:t>
            </a:r>
            <a:r>
              <a:rPr lang="en-US" altLang="zh-TW" sz="1400" dirty="0">
                <a:solidFill>
                  <a:srgbClr val="FF0000"/>
                </a:solidFill>
              </a:rPr>
              <a:t>pre-defined rule mining function</a:t>
            </a:r>
            <a:r>
              <a:rPr lang="en-US" altLang="zh-TW" sz="1400" dirty="0"/>
              <a:t> (e.g., TF-IDF, CBOW) and expanding the rule set in an iterative way to increase the coverage.</a:t>
            </a:r>
            <a:endParaRPr lang="zh-TW" altLang="en-US" sz="1400" dirty="0"/>
          </a:p>
        </p:txBody>
      </p:sp>
      <p:sp>
        <p:nvSpPr>
          <p:cNvPr id="9" name="Rule-based bootstrapping problem">
            <a:extLst>
              <a:ext uri="{FF2B5EF4-FFF2-40B4-BE49-F238E27FC236}">
                <a16:creationId xmlns:a16="http://schemas.microsoft.com/office/drawing/2014/main" id="{A82F5B54-5FB6-44C2-9E58-03553B8C3ADC}"/>
              </a:ext>
            </a:extLst>
          </p:cNvPr>
          <p:cNvSpPr txBox="1"/>
          <p:nvPr/>
        </p:nvSpPr>
        <p:spPr>
          <a:xfrm>
            <a:off x="62633" y="3376800"/>
            <a:ext cx="2101540" cy="738664"/>
          </a:xfrm>
          <a:prstGeom prst="rect">
            <a:avLst/>
          </a:prstGeom>
          <a:noFill/>
        </p:spPr>
        <p:txBody>
          <a:bodyPr wrap="square" rtlCol="0">
            <a:spAutoFit/>
          </a:bodyPr>
          <a:lstStyle/>
          <a:p>
            <a:pPr marL="180000" indent="-180000">
              <a:buFont typeface="+mj-lt"/>
              <a:buAutoNum type="arabicPeriod"/>
            </a:pPr>
            <a:r>
              <a:rPr lang="en-US" altLang="zh-TW" sz="1400" dirty="0">
                <a:solidFill>
                  <a:srgbClr val="FF0000"/>
                </a:solidFill>
              </a:rPr>
              <a:t>Low-recall problem!</a:t>
            </a:r>
          </a:p>
          <a:p>
            <a:pPr marL="180000" indent="-180000">
              <a:buFont typeface="+mj-lt"/>
              <a:buAutoNum type="arabicPeriod"/>
            </a:pPr>
            <a:r>
              <a:rPr lang="en-US" altLang="zh-TW" sz="1400" dirty="0">
                <a:solidFill>
                  <a:srgbClr val="FF0000"/>
                </a:solidFill>
              </a:rPr>
              <a:t>Matching function is not learnable!</a:t>
            </a:r>
            <a:endParaRPr lang="zh-TW" altLang="en-US" sz="1400" dirty="0">
              <a:solidFill>
                <a:srgbClr val="FF0000"/>
              </a:solidFill>
            </a:endParaRPr>
          </a:p>
        </p:txBody>
      </p:sp>
      <p:sp>
        <p:nvSpPr>
          <p:cNvPr id="17" name="Data programming problem">
            <a:extLst>
              <a:ext uri="{FF2B5EF4-FFF2-40B4-BE49-F238E27FC236}">
                <a16:creationId xmlns:a16="http://schemas.microsoft.com/office/drawing/2014/main" id="{AFB40EE6-0607-4455-8CE2-A1DEB1F2087A}"/>
              </a:ext>
            </a:extLst>
          </p:cNvPr>
          <p:cNvSpPr txBox="1"/>
          <p:nvPr/>
        </p:nvSpPr>
        <p:spPr>
          <a:xfrm>
            <a:off x="6630274" y="3236400"/>
            <a:ext cx="2603540" cy="523220"/>
          </a:xfrm>
          <a:prstGeom prst="rect">
            <a:avLst/>
          </a:prstGeom>
          <a:noFill/>
        </p:spPr>
        <p:txBody>
          <a:bodyPr wrap="square" rtlCol="0">
            <a:spAutoFit/>
          </a:bodyPr>
          <a:lstStyle/>
          <a:p>
            <a:pPr marL="180000" indent="-180000">
              <a:buFont typeface="Arial" panose="020B0604020202020204" pitchFamily="34" charset="0"/>
              <a:buChar char="•"/>
            </a:pPr>
            <a:r>
              <a:rPr lang="en-US" altLang="zh-TW" sz="1400" dirty="0">
                <a:solidFill>
                  <a:srgbClr val="FF0000"/>
                </a:solidFill>
              </a:rPr>
              <a:t>Not consider unannotated sentences!</a:t>
            </a:r>
          </a:p>
        </p:txBody>
      </p:sp>
      <p:sp>
        <p:nvSpPr>
          <p:cNvPr id="5" name="Rule-based bootstrapping important part">
            <a:extLst>
              <a:ext uri="{FF2B5EF4-FFF2-40B4-BE49-F238E27FC236}">
                <a16:creationId xmlns:a16="http://schemas.microsoft.com/office/drawing/2014/main" id="{FF6CD39D-1EA3-4533-A29C-E81F88658EBA}"/>
              </a:ext>
            </a:extLst>
          </p:cNvPr>
          <p:cNvSpPr/>
          <p:nvPr/>
        </p:nvSpPr>
        <p:spPr>
          <a:xfrm>
            <a:off x="2236929" y="2429015"/>
            <a:ext cx="643890" cy="26965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7" name="Data programming important part">
            <a:extLst>
              <a:ext uri="{FF2B5EF4-FFF2-40B4-BE49-F238E27FC236}">
                <a16:creationId xmlns:a16="http://schemas.microsoft.com/office/drawing/2014/main" id="{69F301EA-EE73-49AB-A823-B06606D2BEBE}"/>
              </a:ext>
            </a:extLst>
          </p:cNvPr>
          <p:cNvSpPr/>
          <p:nvPr/>
        </p:nvSpPr>
        <p:spPr>
          <a:xfrm>
            <a:off x="4717470" y="2560203"/>
            <a:ext cx="595452" cy="138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06730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800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par>
                          <p:cTn id="21" fill="hold">
                            <p:stCondLst>
                              <p:cond delay="0"/>
                            </p:stCondLst>
                            <p:childTnLst>
                              <p:par>
                                <p:cTn id="22" presetID="10" presetClass="entr" presetSubtype="0" fill="hold" grpId="0" nodeType="afterEffect">
                                  <p:stCondLst>
                                    <p:cond delay="700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 presetClass="exit"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8" grpId="1"/>
      <p:bldP spid="9" grpId="0"/>
      <p:bldP spid="9" grpId="1"/>
      <p:bldP spid="17" grpId="0"/>
      <p:bldP spid="5" grpId="0" animBg="1"/>
      <p:bldP spid="5" grpId="1" animBg="1"/>
      <p:bldP spid="37" grpId="0" animBg="1"/>
      <p:bldP spid="3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B18F06F-3635-4F0C-A350-BE3C4C5A1774}"/>
              </a:ext>
            </a:extLst>
          </p:cNvPr>
          <p:cNvPicPr>
            <a:picLocks noChangeAspect="1"/>
          </p:cNvPicPr>
          <p:nvPr/>
        </p:nvPicPr>
        <p:blipFill>
          <a:blip r:embed="rId3"/>
          <a:stretch>
            <a:fillRect/>
          </a:stretch>
        </p:blipFill>
        <p:spPr>
          <a:xfrm>
            <a:off x="1835696" y="1654852"/>
            <a:ext cx="5978720" cy="4601803"/>
          </a:xfrm>
          <a:prstGeom prst="rect">
            <a:avLst/>
          </a:prstGeom>
        </p:spPr>
      </p:pic>
      <p:sp>
        <p:nvSpPr>
          <p:cNvPr id="11" name="文字方塊 10">
            <a:extLst>
              <a:ext uri="{FF2B5EF4-FFF2-40B4-BE49-F238E27FC236}">
                <a16:creationId xmlns:a16="http://schemas.microsoft.com/office/drawing/2014/main" id="{036DA14F-5C69-4767-8A38-1D9E1D97F91F}"/>
              </a:ext>
            </a:extLst>
          </p:cNvPr>
          <p:cNvSpPr txBox="1"/>
          <p:nvPr/>
        </p:nvSpPr>
        <p:spPr>
          <a:xfrm>
            <a:off x="2250257" y="2129926"/>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2" name="文字方塊 11">
            <a:extLst>
              <a:ext uri="{FF2B5EF4-FFF2-40B4-BE49-F238E27FC236}">
                <a16:creationId xmlns:a16="http://schemas.microsoft.com/office/drawing/2014/main" id="{8841F236-4768-4BF2-8EAE-87503CDE796D}"/>
              </a:ext>
            </a:extLst>
          </p:cNvPr>
          <p:cNvSpPr txBox="1"/>
          <p:nvPr/>
        </p:nvSpPr>
        <p:spPr>
          <a:xfrm>
            <a:off x="3590247" y="2129926"/>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3" name="文字方塊 12">
            <a:extLst>
              <a:ext uri="{FF2B5EF4-FFF2-40B4-BE49-F238E27FC236}">
                <a16:creationId xmlns:a16="http://schemas.microsoft.com/office/drawing/2014/main" id="{18EE230B-4C2B-4441-A73D-EA78BC5A2F09}"/>
              </a:ext>
            </a:extLst>
          </p:cNvPr>
          <p:cNvSpPr txBox="1"/>
          <p:nvPr/>
        </p:nvSpPr>
        <p:spPr>
          <a:xfrm>
            <a:off x="4350062" y="2313797"/>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4" name="文字方塊 13">
            <a:extLst>
              <a:ext uri="{FF2B5EF4-FFF2-40B4-BE49-F238E27FC236}">
                <a16:creationId xmlns:a16="http://schemas.microsoft.com/office/drawing/2014/main" id="{1EC9F355-D2ED-4D64-B2E8-16CDAB780C5A}"/>
              </a:ext>
            </a:extLst>
          </p:cNvPr>
          <p:cNvSpPr txBox="1"/>
          <p:nvPr/>
        </p:nvSpPr>
        <p:spPr>
          <a:xfrm>
            <a:off x="5220072" y="260762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6" name="文字方塊 15">
            <a:extLst>
              <a:ext uri="{FF2B5EF4-FFF2-40B4-BE49-F238E27FC236}">
                <a16:creationId xmlns:a16="http://schemas.microsoft.com/office/drawing/2014/main" id="{26842E99-1733-4B3C-9A0A-2A0293197410}"/>
              </a:ext>
            </a:extLst>
          </p:cNvPr>
          <p:cNvSpPr txBox="1"/>
          <p:nvPr/>
        </p:nvSpPr>
        <p:spPr>
          <a:xfrm>
            <a:off x="5984175" y="219597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8" name="文字方塊 17">
            <a:extLst>
              <a:ext uri="{FF2B5EF4-FFF2-40B4-BE49-F238E27FC236}">
                <a16:creationId xmlns:a16="http://schemas.microsoft.com/office/drawing/2014/main" id="{4C0A6EF3-188A-4009-B3E3-D98681FB768D}"/>
              </a:ext>
            </a:extLst>
          </p:cNvPr>
          <p:cNvSpPr txBox="1"/>
          <p:nvPr/>
        </p:nvSpPr>
        <p:spPr>
          <a:xfrm>
            <a:off x="2211751" y="4537613"/>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9" name="文字方塊 18">
            <a:extLst>
              <a:ext uri="{FF2B5EF4-FFF2-40B4-BE49-F238E27FC236}">
                <a16:creationId xmlns:a16="http://schemas.microsoft.com/office/drawing/2014/main" id="{552F7880-C124-4934-A83D-DB092A3537DC}"/>
              </a:ext>
            </a:extLst>
          </p:cNvPr>
          <p:cNvSpPr txBox="1"/>
          <p:nvPr/>
        </p:nvSpPr>
        <p:spPr>
          <a:xfrm>
            <a:off x="2855641" y="5176683"/>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20" name="文字方塊 19">
            <a:extLst>
              <a:ext uri="{FF2B5EF4-FFF2-40B4-BE49-F238E27FC236}">
                <a16:creationId xmlns:a16="http://schemas.microsoft.com/office/drawing/2014/main" id="{C41A892A-5787-4FB2-9418-356EB6AC20D9}"/>
              </a:ext>
            </a:extLst>
          </p:cNvPr>
          <p:cNvSpPr txBox="1"/>
          <p:nvPr/>
        </p:nvSpPr>
        <p:spPr>
          <a:xfrm>
            <a:off x="3301925" y="460261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21" name="文字方塊 20">
            <a:extLst>
              <a:ext uri="{FF2B5EF4-FFF2-40B4-BE49-F238E27FC236}">
                <a16:creationId xmlns:a16="http://schemas.microsoft.com/office/drawing/2014/main" id="{E7A940A8-FE87-4E1F-AA6C-B29E7DB34E48}"/>
              </a:ext>
            </a:extLst>
          </p:cNvPr>
          <p:cNvSpPr txBox="1"/>
          <p:nvPr/>
        </p:nvSpPr>
        <p:spPr>
          <a:xfrm>
            <a:off x="4055664" y="3498553"/>
            <a:ext cx="914400" cy="914400"/>
          </a:xfrm>
          <a:prstGeom prst="rect">
            <a:avLst/>
          </a:prstGeom>
          <a:noFill/>
        </p:spPr>
        <p:txBody>
          <a:bodyPr wrap="square" rtlCol="0">
            <a:spAutoFit/>
          </a:bodyPr>
          <a:lstStyle/>
          <a:p>
            <a:endParaRPr lang="zh-TW" altLang="en-US" dirty="0"/>
          </a:p>
        </p:txBody>
      </p:sp>
      <p:sp>
        <p:nvSpPr>
          <p:cNvPr id="22" name="文字方塊 21">
            <a:extLst>
              <a:ext uri="{FF2B5EF4-FFF2-40B4-BE49-F238E27FC236}">
                <a16:creationId xmlns:a16="http://schemas.microsoft.com/office/drawing/2014/main" id="{356FEC1D-B155-48BF-BE90-FBDDCFAA78AA}"/>
              </a:ext>
            </a:extLst>
          </p:cNvPr>
          <p:cNvSpPr txBox="1"/>
          <p:nvPr/>
        </p:nvSpPr>
        <p:spPr>
          <a:xfrm>
            <a:off x="3839664" y="5238066"/>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23" name="文字方塊 22">
            <a:extLst>
              <a:ext uri="{FF2B5EF4-FFF2-40B4-BE49-F238E27FC236}">
                <a16:creationId xmlns:a16="http://schemas.microsoft.com/office/drawing/2014/main" id="{EC359F2C-B85A-4B57-85A7-314FF6169A0C}"/>
              </a:ext>
            </a:extLst>
          </p:cNvPr>
          <p:cNvSpPr txBox="1"/>
          <p:nvPr/>
        </p:nvSpPr>
        <p:spPr>
          <a:xfrm>
            <a:off x="4055664" y="4260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27" name="文字方塊 26">
            <a:extLst>
              <a:ext uri="{FF2B5EF4-FFF2-40B4-BE49-F238E27FC236}">
                <a16:creationId xmlns:a16="http://schemas.microsoft.com/office/drawing/2014/main" id="{95632167-2DBA-4CDA-B26B-4106E2ADAE7F}"/>
              </a:ext>
            </a:extLst>
          </p:cNvPr>
          <p:cNvSpPr txBox="1"/>
          <p:nvPr/>
        </p:nvSpPr>
        <p:spPr>
          <a:xfrm>
            <a:off x="4680421" y="4602614"/>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29" name="文字方塊 28">
            <a:extLst>
              <a:ext uri="{FF2B5EF4-FFF2-40B4-BE49-F238E27FC236}">
                <a16:creationId xmlns:a16="http://schemas.microsoft.com/office/drawing/2014/main" id="{869C7D26-87E8-410E-B87C-AC55C139A4F0}"/>
              </a:ext>
            </a:extLst>
          </p:cNvPr>
          <p:cNvSpPr txBox="1"/>
          <p:nvPr/>
        </p:nvSpPr>
        <p:spPr>
          <a:xfrm>
            <a:off x="5347265" y="522623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30" name="文字方塊 29">
            <a:extLst>
              <a:ext uri="{FF2B5EF4-FFF2-40B4-BE49-F238E27FC236}">
                <a16:creationId xmlns:a16="http://schemas.microsoft.com/office/drawing/2014/main" id="{644BC188-8F8E-48EA-8693-BB859DA975F8}"/>
              </a:ext>
            </a:extLst>
          </p:cNvPr>
          <p:cNvSpPr txBox="1"/>
          <p:nvPr/>
        </p:nvSpPr>
        <p:spPr>
          <a:xfrm>
            <a:off x="5786431" y="464860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31" name="4">
            <a:extLst>
              <a:ext uri="{FF2B5EF4-FFF2-40B4-BE49-F238E27FC236}">
                <a16:creationId xmlns:a16="http://schemas.microsoft.com/office/drawing/2014/main" id="{7249E31F-886C-4A09-B527-6993375B6720}"/>
              </a:ext>
            </a:extLst>
          </p:cNvPr>
          <p:cNvSpPr txBox="1"/>
          <p:nvPr/>
        </p:nvSpPr>
        <p:spPr>
          <a:xfrm>
            <a:off x="6312741" y="5247283"/>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2" name="5">
            <a:extLst>
              <a:ext uri="{FF2B5EF4-FFF2-40B4-BE49-F238E27FC236}">
                <a16:creationId xmlns:a16="http://schemas.microsoft.com/office/drawing/2014/main" id="{699ED1B9-DA8E-4808-921D-DF3139326067}"/>
              </a:ext>
            </a:extLst>
          </p:cNvPr>
          <p:cNvSpPr txBox="1"/>
          <p:nvPr/>
        </p:nvSpPr>
        <p:spPr>
          <a:xfrm>
            <a:off x="6489683" y="4343385"/>
            <a:ext cx="157506" cy="246221"/>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3" name="5">
            <a:extLst>
              <a:ext uri="{FF2B5EF4-FFF2-40B4-BE49-F238E27FC236}">
                <a16:creationId xmlns:a16="http://schemas.microsoft.com/office/drawing/2014/main" id="{AF05D573-730A-4480-94EE-2579FBBDEA41}"/>
              </a:ext>
            </a:extLst>
          </p:cNvPr>
          <p:cNvSpPr txBox="1"/>
          <p:nvPr/>
        </p:nvSpPr>
        <p:spPr>
          <a:xfrm>
            <a:off x="5498139" y="4185151"/>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6" name="7">
            <a:extLst>
              <a:ext uri="{FF2B5EF4-FFF2-40B4-BE49-F238E27FC236}">
                <a16:creationId xmlns:a16="http://schemas.microsoft.com/office/drawing/2014/main" id="{CF0EFCF4-5B9C-4FB1-A523-F6D6E22D0A1A}"/>
              </a:ext>
            </a:extLst>
          </p:cNvPr>
          <p:cNvSpPr txBox="1"/>
          <p:nvPr/>
        </p:nvSpPr>
        <p:spPr>
          <a:xfrm>
            <a:off x="7233146" y="4466495"/>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7" name="6">
            <a:extLst>
              <a:ext uri="{FF2B5EF4-FFF2-40B4-BE49-F238E27FC236}">
                <a16:creationId xmlns:a16="http://schemas.microsoft.com/office/drawing/2014/main" id="{A8100AFD-6E0C-44A5-8E62-7858B2671A20}"/>
              </a:ext>
            </a:extLst>
          </p:cNvPr>
          <p:cNvSpPr txBox="1"/>
          <p:nvPr/>
        </p:nvSpPr>
        <p:spPr>
          <a:xfrm>
            <a:off x="6660127" y="468916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4" name="7">
            <a:extLst>
              <a:ext uri="{FF2B5EF4-FFF2-40B4-BE49-F238E27FC236}">
                <a16:creationId xmlns:a16="http://schemas.microsoft.com/office/drawing/2014/main" id="{9CCABD2B-A90F-423F-99CB-DD3B42426A37}"/>
              </a:ext>
            </a:extLst>
          </p:cNvPr>
          <p:cNvSpPr txBox="1"/>
          <p:nvPr/>
        </p:nvSpPr>
        <p:spPr>
          <a:xfrm>
            <a:off x="6645279" y="4134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cxnSp>
        <p:nvCxnSpPr>
          <p:cNvPr id="28" name="直線單箭頭接點 27">
            <a:extLst>
              <a:ext uri="{FF2B5EF4-FFF2-40B4-BE49-F238E27FC236}">
                <a16:creationId xmlns:a16="http://schemas.microsoft.com/office/drawing/2014/main" id="{907F275B-789A-40AC-9065-1B76AF317D0E}"/>
              </a:ext>
            </a:extLst>
          </p:cNvPr>
          <p:cNvCxnSpPr>
            <a:cxnSpLocks/>
          </p:cNvCxnSpPr>
          <p:nvPr/>
        </p:nvCxnSpPr>
        <p:spPr>
          <a:xfrm flipH="1">
            <a:off x="6427573" y="4350614"/>
            <a:ext cx="360000" cy="0"/>
          </a:xfrm>
          <a:prstGeom prst="straightConnector1">
            <a:avLst/>
          </a:prstGeom>
          <a:noFill/>
          <a:ln w="15875" cap="flat" cmpd="sng" algn="ctr">
            <a:solidFill>
              <a:srgbClr val="C4C4C4"/>
            </a:solidFill>
            <a:prstDash val="solid"/>
            <a:miter lim="800000"/>
            <a:tailEnd type="triangle" w="med" len="med"/>
          </a:ln>
          <a:effectLst/>
        </p:spPr>
      </p:cxnSp>
      <p:cxnSp>
        <p:nvCxnSpPr>
          <p:cNvPr id="35" name="直線單箭頭接點 34">
            <a:extLst>
              <a:ext uri="{FF2B5EF4-FFF2-40B4-BE49-F238E27FC236}">
                <a16:creationId xmlns:a16="http://schemas.microsoft.com/office/drawing/2014/main" id="{2D0E6DD0-D89E-4BD8-8D83-43DA3A61A7AC}"/>
              </a:ext>
            </a:extLst>
          </p:cNvPr>
          <p:cNvCxnSpPr>
            <a:cxnSpLocks/>
          </p:cNvCxnSpPr>
          <p:nvPr/>
        </p:nvCxnSpPr>
        <p:spPr>
          <a:xfrm>
            <a:off x="7189688" y="4484879"/>
            <a:ext cx="0" cy="216000"/>
          </a:xfrm>
          <a:prstGeom prst="straightConnector1">
            <a:avLst/>
          </a:prstGeom>
          <a:noFill/>
          <a:ln w="15875" cap="flat" cmpd="sng" algn="ctr">
            <a:solidFill>
              <a:srgbClr val="C4C4C4"/>
            </a:solidFill>
            <a:prstDash val="solid"/>
            <a:miter lim="800000"/>
            <a:tailEnd type="triangle" w="med" len="med"/>
          </a:ln>
          <a:effectLst/>
        </p:spPr>
      </p:cxnSp>
      <p:sp>
        <p:nvSpPr>
          <p:cNvPr id="9" name="文字方塊 8">
            <a:extLst>
              <a:ext uri="{FF2B5EF4-FFF2-40B4-BE49-F238E27FC236}">
                <a16:creationId xmlns:a16="http://schemas.microsoft.com/office/drawing/2014/main" id="{EEBEB530-43EF-4B53-9345-E105053419BE}"/>
              </a:ext>
            </a:extLst>
          </p:cNvPr>
          <p:cNvSpPr txBox="1"/>
          <p:nvPr/>
        </p:nvSpPr>
        <p:spPr>
          <a:xfrm>
            <a:off x="6814935" y="4175945"/>
            <a:ext cx="756000" cy="153888"/>
          </a:xfrm>
          <a:prstGeom prst="rect">
            <a:avLst/>
          </a:prstGeom>
          <a:noFill/>
        </p:spPr>
        <p:txBody>
          <a:bodyPr wrap="square" lIns="0" tIns="0" rIns="0" bIns="0" rtlCol="0">
            <a:spAutoFit/>
          </a:bodyPr>
          <a:lstStyle/>
          <a:p>
            <a:r>
              <a:rPr lang="en-US" altLang="zh-TW" sz="1000" b="1" dirty="0"/>
              <a:t>Iterative joint learning</a:t>
            </a:r>
            <a:endParaRPr lang="zh-TW" altLang="en-US" sz="1000" b="1" dirty="0"/>
          </a:p>
        </p:txBody>
      </p:sp>
      <p:sp>
        <p:nvSpPr>
          <p:cNvPr id="2" name="標題 1">
            <a:extLst>
              <a:ext uri="{FF2B5EF4-FFF2-40B4-BE49-F238E27FC236}">
                <a16:creationId xmlns:a16="http://schemas.microsoft.com/office/drawing/2014/main" id="{83A8867D-1FDF-4C28-9A51-97A995F6F865}"/>
              </a:ext>
            </a:extLst>
          </p:cNvPr>
          <p:cNvSpPr>
            <a:spLocks noGrp="1"/>
          </p:cNvSpPr>
          <p:nvPr>
            <p:ph type="title"/>
          </p:nvPr>
        </p:nvSpPr>
        <p:spPr/>
        <p:txBody>
          <a:bodyPr/>
          <a:lstStyle/>
          <a:p>
            <a:r>
              <a:rPr lang="en-US" altLang="zh-TW" dirty="0"/>
              <a:t>Scenario (Cont.)</a:t>
            </a:r>
            <a:endParaRPr lang="zh-TW" altLang="en-US" dirty="0"/>
          </a:p>
        </p:txBody>
      </p:sp>
      <p:sp>
        <p:nvSpPr>
          <p:cNvPr id="3" name="投影片編號版面配置區 2">
            <a:extLst>
              <a:ext uri="{FF2B5EF4-FFF2-40B4-BE49-F238E27FC236}">
                <a16:creationId xmlns:a16="http://schemas.microsoft.com/office/drawing/2014/main" id="{D92EDC28-9715-438B-98EA-6C286F565459}"/>
              </a:ext>
            </a:extLst>
          </p:cNvPr>
          <p:cNvSpPr>
            <a:spLocks noGrp="1"/>
          </p:cNvSpPr>
          <p:nvPr>
            <p:ph type="sldNum" sz="quarter" idx="12"/>
          </p:nvPr>
        </p:nvSpPr>
        <p:spPr/>
        <p:txBody>
          <a:bodyPr/>
          <a:lstStyle/>
          <a:p>
            <a:fld id="{73DA0BB7-265A-403C-9275-D587AB510EDC}" type="slidenum">
              <a:rPr lang="zh-TW" altLang="en-US" smtClean="0"/>
              <a:pPr/>
              <a:t>7</a:t>
            </a:fld>
            <a:endParaRPr lang="zh-TW" altLang="en-US"/>
          </a:p>
        </p:txBody>
      </p:sp>
      <p:sp>
        <p:nvSpPr>
          <p:cNvPr id="4" name="內容版面配置區 3">
            <a:extLst>
              <a:ext uri="{FF2B5EF4-FFF2-40B4-BE49-F238E27FC236}">
                <a16:creationId xmlns:a16="http://schemas.microsoft.com/office/drawing/2014/main" id="{E087994B-7BB4-45BB-932D-DAD8CF0F7E77}"/>
              </a:ext>
            </a:extLst>
          </p:cNvPr>
          <p:cNvSpPr>
            <a:spLocks noGrp="1"/>
          </p:cNvSpPr>
          <p:nvPr>
            <p:ph sz="quarter" idx="1"/>
          </p:nvPr>
        </p:nvSpPr>
        <p:spPr/>
        <p:txBody>
          <a:bodyPr/>
          <a:lstStyle/>
          <a:p>
            <a:pPr marL="720000" lvl="1" indent="-180000">
              <a:buFont typeface="Arial" panose="020B0604020202020204" pitchFamily="34" charset="0"/>
              <a:buChar char="•"/>
            </a:pPr>
            <a:r>
              <a:rPr lang="en-US" altLang="zh-TW" sz="2200" dirty="0">
                <a:solidFill>
                  <a:schemeClr val="tx1"/>
                </a:solidFill>
              </a:rPr>
              <a:t>Previous/author work based on labeling rules</a:t>
            </a:r>
            <a:endParaRPr lang="zh-TW" altLang="en-US" sz="2200" dirty="0">
              <a:solidFill>
                <a:schemeClr val="tx1"/>
              </a:solidFill>
            </a:endParaRPr>
          </a:p>
        </p:txBody>
      </p:sp>
      <p:sp>
        <p:nvSpPr>
          <p:cNvPr id="24" name="Self-training introduce">
            <a:extLst>
              <a:ext uri="{FF2B5EF4-FFF2-40B4-BE49-F238E27FC236}">
                <a16:creationId xmlns:a16="http://schemas.microsoft.com/office/drawing/2014/main" id="{64AAB73D-EE47-4802-9715-C4304C8804A9}"/>
              </a:ext>
            </a:extLst>
          </p:cNvPr>
          <p:cNvSpPr txBox="1"/>
          <p:nvPr/>
        </p:nvSpPr>
        <p:spPr>
          <a:xfrm>
            <a:off x="91445" y="3805585"/>
            <a:ext cx="2135751" cy="2031325"/>
          </a:xfrm>
          <a:prstGeom prst="rect">
            <a:avLst/>
          </a:prstGeom>
          <a:noFill/>
        </p:spPr>
        <p:txBody>
          <a:bodyPr wrap="square" rtlCol="0">
            <a:spAutoFit/>
          </a:bodyPr>
          <a:lstStyle/>
          <a:p>
            <a:r>
              <a:rPr lang="en-US" altLang="zh-TW" sz="1400" b="1" dirty="0"/>
              <a:t>Self-training:</a:t>
            </a:r>
          </a:p>
          <a:p>
            <a:r>
              <a:rPr lang="en-US" altLang="zh-TW" sz="1400" dirty="0"/>
              <a:t>Attempt </a:t>
            </a:r>
            <a:r>
              <a:rPr lang="en-US" altLang="zh-TW" sz="1400" dirty="0">
                <a:solidFill>
                  <a:srgbClr val="FF0000"/>
                </a:solidFill>
              </a:rPr>
              <a:t>to utilize unmatched sentences by using confident predictions </a:t>
            </a:r>
            <a:r>
              <a:rPr lang="en-US" altLang="zh-TW" sz="1400" dirty="0"/>
              <a:t>of a learned model, and</a:t>
            </a:r>
          </a:p>
          <a:p>
            <a:r>
              <a:rPr lang="en-US" altLang="zh-TW" sz="1400" dirty="0"/>
              <a:t>train the model again and again by iteratively generating more confident predictions.</a:t>
            </a:r>
            <a:endParaRPr lang="zh-TW" altLang="en-US" sz="1400" dirty="0"/>
          </a:p>
        </p:txBody>
      </p:sp>
      <p:sp>
        <p:nvSpPr>
          <p:cNvPr id="26" name="Self-training problem">
            <a:extLst>
              <a:ext uri="{FF2B5EF4-FFF2-40B4-BE49-F238E27FC236}">
                <a16:creationId xmlns:a16="http://schemas.microsoft.com/office/drawing/2014/main" id="{E2C4DFDA-99CF-41C5-9FCD-29F8C4F3E0AC}"/>
              </a:ext>
            </a:extLst>
          </p:cNvPr>
          <p:cNvSpPr txBox="1"/>
          <p:nvPr/>
        </p:nvSpPr>
        <p:spPr>
          <a:xfrm>
            <a:off x="69835" y="5842644"/>
            <a:ext cx="2603540" cy="523220"/>
          </a:xfrm>
          <a:prstGeom prst="rect">
            <a:avLst/>
          </a:prstGeom>
          <a:noFill/>
        </p:spPr>
        <p:txBody>
          <a:bodyPr wrap="square" rtlCol="0">
            <a:spAutoFit/>
          </a:bodyPr>
          <a:lstStyle/>
          <a:p>
            <a:pPr marL="180000" indent="-180000">
              <a:buFont typeface="Arial" panose="020B0604020202020204" pitchFamily="34" charset="0"/>
              <a:buChar char="•"/>
            </a:pPr>
            <a:r>
              <a:rPr lang="en-US" altLang="zh-TW" sz="1400" dirty="0">
                <a:solidFill>
                  <a:srgbClr val="FF0000"/>
                </a:solidFill>
              </a:rPr>
              <a:t>Not support soft matching ability of rules!</a:t>
            </a:r>
          </a:p>
        </p:txBody>
      </p:sp>
      <p:sp>
        <p:nvSpPr>
          <p:cNvPr id="38" name="Self-training important part 1">
            <a:extLst>
              <a:ext uri="{FF2B5EF4-FFF2-40B4-BE49-F238E27FC236}">
                <a16:creationId xmlns:a16="http://schemas.microsoft.com/office/drawing/2014/main" id="{48BFF12F-DC59-4B1B-91B8-AE115FDDCA26}"/>
              </a:ext>
            </a:extLst>
          </p:cNvPr>
          <p:cNvSpPr/>
          <p:nvPr/>
        </p:nvSpPr>
        <p:spPr>
          <a:xfrm>
            <a:off x="3187902" y="5490066"/>
            <a:ext cx="769753" cy="34404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Self-training important part 2">
            <a:extLst>
              <a:ext uri="{FF2B5EF4-FFF2-40B4-BE49-F238E27FC236}">
                <a16:creationId xmlns:a16="http://schemas.microsoft.com/office/drawing/2014/main" id="{FEBDA098-2B19-4D60-A6A8-068B1E6A3A16}"/>
              </a:ext>
            </a:extLst>
          </p:cNvPr>
          <p:cNvSpPr/>
          <p:nvPr/>
        </p:nvSpPr>
        <p:spPr>
          <a:xfrm>
            <a:off x="3847567" y="4271011"/>
            <a:ext cx="463850" cy="1402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NERO introduce">
            <a:extLst>
              <a:ext uri="{FF2B5EF4-FFF2-40B4-BE49-F238E27FC236}">
                <a16:creationId xmlns:a16="http://schemas.microsoft.com/office/drawing/2014/main" id="{1478C990-4F6F-4CDA-9AE1-29AC29BB3287}"/>
              </a:ext>
            </a:extLst>
          </p:cNvPr>
          <p:cNvSpPr txBox="1"/>
          <p:nvPr/>
        </p:nvSpPr>
        <p:spPr>
          <a:xfrm>
            <a:off x="7523824" y="3820150"/>
            <a:ext cx="1666182" cy="1384995"/>
          </a:xfrm>
          <a:prstGeom prst="rect">
            <a:avLst/>
          </a:prstGeom>
          <a:noFill/>
        </p:spPr>
        <p:txBody>
          <a:bodyPr wrap="square" rtlCol="0">
            <a:spAutoFit/>
          </a:bodyPr>
          <a:lstStyle/>
          <a:p>
            <a:r>
              <a:rPr lang="en-US" altLang="zh-TW" sz="1400" b="1" dirty="0"/>
              <a:t>NERO:</a:t>
            </a:r>
          </a:p>
          <a:p>
            <a:r>
              <a:rPr lang="en-US" altLang="zh-TW" sz="1400" dirty="0"/>
              <a:t>Combine hard matching and soft-matching method.</a:t>
            </a:r>
          </a:p>
          <a:p>
            <a:r>
              <a:rPr lang="en-US" altLang="zh-TW" sz="1400" dirty="0"/>
              <a:t>Added joint learning mechanism.</a:t>
            </a:r>
            <a:endParaRPr lang="zh-TW" altLang="en-US" sz="1400" dirty="0"/>
          </a:p>
        </p:txBody>
      </p:sp>
      <p:sp>
        <p:nvSpPr>
          <p:cNvPr id="41" name="NERO">
            <a:extLst>
              <a:ext uri="{FF2B5EF4-FFF2-40B4-BE49-F238E27FC236}">
                <a16:creationId xmlns:a16="http://schemas.microsoft.com/office/drawing/2014/main" id="{D82BEFFE-97BA-477C-A834-4D2F5751B911}"/>
              </a:ext>
            </a:extLst>
          </p:cNvPr>
          <p:cNvSpPr txBox="1"/>
          <p:nvPr/>
        </p:nvSpPr>
        <p:spPr>
          <a:xfrm>
            <a:off x="6876127" y="5292755"/>
            <a:ext cx="2313879" cy="738664"/>
          </a:xfrm>
          <a:prstGeom prst="rect">
            <a:avLst/>
          </a:prstGeom>
          <a:noFill/>
        </p:spPr>
        <p:txBody>
          <a:bodyPr wrap="square" rtlCol="0">
            <a:spAutoFit/>
          </a:bodyPr>
          <a:lstStyle/>
          <a:p>
            <a:pPr marL="180000" indent="-180000">
              <a:buFont typeface="Arial" panose="020B0604020202020204" pitchFamily="34" charset="0"/>
              <a:buChar char="•"/>
            </a:pPr>
            <a:r>
              <a:rPr lang="en-US" altLang="zh-TW" sz="1400" dirty="0">
                <a:solidFill>
                  <a:srgbClr val="0070C0"/>
                </a:solidFill>
              </a:rPr>
              <a:t>Achieve excellent RC method for higher precision and higher recall!</a:t>
            </a:r>
          </a:p>
        </p:txBody>
      </p:sp>
    </p:spTree>
    <p:extLst>
      <p:ext uri="{BB962C8B-B14F-4D97-AF65-F5344CB8AC3E}">
        <p14:creationId xmlns:p14="http://schemas.microsoft.com/office/powerpoint/2010/main" val="19371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250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childTnLst>
                          </p:cTn>
                        </p:par>
                        <p:par>
                          <p:cTn id="11" fill="hold">
                            <p:stCondLst>
                              <p:cond delay="3000"/>
                            </p:stCondLst>
                            <p:childTnLst>
                              <p:par>
                                <p:cTn id="12" presetID="10" presetClass="entr" presetSubtype="0" fill="hold" grpId="0" nodeType="afterEffect">
                                  <p:stCondLst>
                                    <p:cond delay="7000"/>
                                  </p:stCondLst>
                                  <p:childTnLst>
                                    <p:set>
                                      <p:cBhvr>
                                        <p:cTn id="13" dur="1" fill="hold">
                                          <p:stCondLst>
                                            <p:cond delay="0"/>
                                          </p:stCondLst>
                                        </p:cTn>
                                        <p:tgtEl>
                                          <p:spTgt spid="39"/>
                                        </p:tgtEl>
                                        <p:attrNameLst>
                                          <p:attrName>style.visibility</p:attrName>
                                        </p:attrNameLst>
                                      </p:cBhvr>
                                      <p:to>
                                        <p:strVal val="visible"/>
                                      </p:to>
                                    </p:set>
                                    <p:animEffect transition="in" filter="fade">
                                      <p:cBhvr>
                                        <p:cTn id="14" dur="500"/>
                                        <p:tgtEl>
                                          <p:spTgt spid="39"/>
                                        </p:tgtEl>
                                      </p:cBhvr>
                                    </p:animEffect>
                                  </p:childTnLst>
                                </p:cTn>
                              </p:par>
                              <p:par>
                                <p:cTn id="15" presetID="1" presetClass="exit" presetSubtype="0" fill="hold" grpId="1" nodeType="withEffect">
                                  <p:stCondLst>
                                    <p:cond delay="3000"/>
                                  </p:stCondLst>
                                  <p:childTnLst>
                                    <p:set>
                                      <p:cBhvr>
                                        <p:cTn id="16" dur="1" fill="hold">
                                          <p:stCondLst>
                                            <p:cond delay="0"/>
                                          </p:stCondLst>
                                        </p:cTn>
                                        <p:tgtEl>
                                          <p:spTgt spid="3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2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500"/>
                                        <p:tgtEl>
                                          <p:spTgt spid="31"/>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fade">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37"/>
                                        </p:tgtEl>
                                        <p:attrNameLst>
                                          <p:attrName>style.visibility</p:attrName>
                                        </p:attrNameLst>
                                      </p:cBhvr>
                                      <p:to>
                                        <p:strVal val="visible"/>
                                      </p:to>
                                    </p:set>
                                    <p:animEffect transition="in" filter="fade">
                                      <p:cBhvr>
                                        <p:cTn id="49" dur="500"/>
                                        <p:tgtEl>
                                          <p:spTgt spid="37"/>
                                        </p:tgtEl>
                                      </p:cBhvr>
                                    </p:animEffect>
                                  </p:childTnLst>
                                </p:cTn>
                              </p:par>
                            </p:childTnLst>
                          </p:cTn>
                        </p:par>
                        <p:par>
                          <p:cTn id="50" fill="hold">
                            <p:stCondLst>
                              <p:cond delay="500"/>
                            </p:stCondLst>
                            <p:childTnLst>
                              <p:par>
                                <p:cTn id="51" presetID="1"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6" grpId="0"/>
      <p:bldP spid="37" grpId="0"/>
      <p:bldP spid="34" grpId="0"/>
      <p:bldP spid="24" grpId="0"/>
      <p:bldP spid="24" grpId="1"/>
      <p:bldP spid="26" grpId="0"/>
      <p:bldP spid="26" grpId="1"/>
      <p:bldP spid="38" grpId="0" animBg="1"/>
      <p:bldP spid="38" grpId="1" animBg="1"/>
      <p:bldP spid="39" grpId="0" animBg="1"/>
      <p:bldP spid="39" grpId="1" animBg="1"/>
      <p:bldP spid="40" grpId="0"/>
      <p:bldP spid="4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5B18F06F-3635-4F0C-A350-BE3C4C5A1774}"/>
              </a:ext>
            </a:extLst>
          </p:cNvPr>
          <p:cNvPicPr>
            <a:picLocks noChangeAspect="1"/>
          </p:cNvPicPr>
          <p:nvPr/>
        </p:nvPicPr>
        <p:blipFill>
          <a:blip r:embed="rId3"/>
          <a:stretch>
            <a:fillRect/>
          </a:stretch>
        </p:blipFill>
        <p:spPr>
          <a:xfrm>
            <a:off x="1835696" y="1654852"/>
            <a:ext cx="5978720" cy="4601803"/>
          </a:xfrm>
          <a:prstGeom prst="rect">
            <a:avLst/>
          </a:prstGeom>
        </p:spPr>
      </p:pic>
      <p:sp>
        <p:nvSpPr>
          <p:cNvPr id="11" name="文字方塊 10">
            <a:extLst>
              <a:ext uri="{FF2B5EF4-FFF2-40B4-BE49-F238E27FC236}">
                <a16:creationId xmlns:a16="http://schemas.microsoft.com/office/drawing/2014/main" id="{036DA14F-5C69-4767-8A38-1D9E1D97F91F}"/>
              </a:ext>
            </a:extLst>
          </p:cNvPr>
          <p:cNvSpPr txBox="1"/>
          <p:nvPr/>
        </p:nvSpPr>
        <p:spPr>
          <a:xfrm>
            <a:off x="2250257" y="2129926"/>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2" name="文字方塊 11">
            <a:extLst>
              <a:ext uri="{FF2B5EF4-FFF2-40B4-BE49-F238E27FC236}">
                <a16:creationId xmlns:a16="http://schemas.microsoft.com/office/drawing/2014/main" id="{8841F236-4768-4BF2-8EAE-87503CDE796D}"/>
              </a:ext>
            </a:extLst>
          </p:cNvPr>
          <p:cNvSpPr txBox="1"/>
          <p:nvPr/>
        </p:nvSpPr>
        <p:spPr>
          <a:xfrm>
            <a:off x="3590247" y="2129926"/>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3" name="文字方塊 12">
            <a:extLst>
              <a:ext uri="{FF2B5EF4-FFF2-40B4-BE49-F238E27FC236}">
                <a16:creationId xmlns:a16="http://schemas.microsoft.com/office/drawing/2014/main" id="{18EE230B-4C2B-4441-A73D-EA78BC5A2F09}"/>
              </a:ext>
            </a:extLst>
          </p:cNvPr>
          <p:cNvSpPr txBox="1"/>
          <p:nvPr/>
        </p:nvSpPr>
        <p:spPr>
          <a:xfrm>
            <a:off x="4350062" y="2313797"/>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4" name="文字方塊 13">
            <a:extLst>
              <a:ext uri="{FF2B5EF4-FFF2-40B4-BE49-F238E27FC236}">
                <a16:creationId xmlns:a16="http://schemas.microsoft.com/office/drawing/2014/main" id="{1EC9F355-D2ED-4D64-B2E8-16CDAB780C5A}"/>
              </a:ext>
            </a:extLst>
          </p:cNvPr>
          <p:cNvSpPr txBox="1"/>
          <p:nvPr/>
        </p:nvSpPr>
        <p:spPr>
          <a:xfrm>
            <a:off x="5220072" y="260762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6" name="文字方塊 15">
            <a:extLst>
              <a:ext uri="{FF2B5EF4-FFF2-40B4-BE49-F238E27FC236}">
                <a16:creationId xmlns:a16="http://schemas.microsoft.com/office/drawing/2014/main" id="{26842E99-1733-4B3C-9A0A-2A0293197410}"/>
              </a:ext>
            </a:extLst>
          </p:cNvPr>
          <p:cNvSpPr txBox="1"/>
          <p:nvPr/>
        </p:nvSpPr>
        <p:spPr>
          <a:xfrm>
            <a:off x="5984175" y="219597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18" name="文字方塊 17">
            <a:extLst>
              <a:ext uri="{FF2B5EF4-FFF2-40B4-BE49-F238E27FC236}">
                <a16:creationId xmlns:a16="http://schemas.microsoft.com/office/drawing/2014/main" id="{4C0A6EF3-188A-4009-B3E3-D98681FB768D}"/>
              </a:ext>
            </a:extLst>
          </p:cNvPr>
          <p:cNvSpPr txBox="1"/>
          <p:nvPr/>
        </p:nvSpPr>
        <p:spPr>
          <a:xfrm>
            <a:off x="2211751" y="4537613"/>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19" name="文字方塊 18">
            <a:extLst>
              <a:ext uri="{FF2B5EF4-FFF2-40B4-BE49-F238E27FC236}">
                <a16:creationId xmlns:a16="http://schemas.microsoft.com/office/drawing/2014/main" id="{552F7880-C124-4934-A83D-DB092A3537DC}"/>
              </a:ext>
            </a:extLst>
          </p:cNvPr>
          <p:cNvSpPr txBox="1"/>
          <p:nvPr/>
        </p:nvSpPr>
        <p:spPr>
          <a:xfrm>
            <a:off x="2855641" y="5176683"/>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20" name="文字方塊 19">
            <a:extLst>
              <a:ext uri="{FF2B5EF4-FFF2-40B4-BE49-F238E27FC236}">
                <a16:creationId xmlns:a16="http://schemas.microsoft.com/office/drawing/2014/main" id="{C41A892A-5787-4FB2-9418-356EB6AC20D9}"/>
              </a:ext>
            </a:extLst>
          </p:cNvPr>
          <p:cNvSpPr txBox="1"/>
          <p:nvPr/>
        </p:nvSpPr>
        <p:spPr>
          <a:xfrm>
            <a:off x="3301925" y="460261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21" name="文字方塊 20">
            <a:extLst>
              <a:ext uri="{FF2B5EF4-FFF2-40B4-BE49-F238E27FC236}">
                <a16:creationId xmlns:a16="http://schemas.microsoft.com/office/drawing/2014/main" id="{E7A940A8-FE87-4E1F-AA6C-B29E7DB34E48}"/>
              </a:ext>
            </a:extLst>
          </p:cNvPr>
          <p:cNvSpPr txBox="1"/>
          <p:nvPr/>
        </p:nvSpPr>
        <p:spPr>
          <a:xfrm>
            <a:off x="4055664" y="3498553"/>
            <a:ext cx="914400" cy="914400"/>
          </a:xfrm>
          <a:prstGeom prst="rect">
            <a:avLst/>
          </a:prstGeom>
          <a:noFill/>
        </p:spPr>
        <p:txBody>
          <a:bodyPr wrap="square" rtlCol="0">
            <a:spAutoFit/>
          </a:bodyPr>
          <a:lstStyle/>
          <a:p>
            <a:endParaRPr lang="zh-TW" altLang="en-US" dirty="0"/>
          </a:p>
        </p:txBody>
      </p:sp>
      <p:sp>
        <p:nvSpPr>
          <p:cNvPr id="22" name="文字方塊 21">
            <a:extLst>
              <a:ext uri="{FF2B5EF4-FFF2-40B4-BE49-F238E27FC236}">
                <a16:creationId xmlns:a16="http://schemas.microsoft.com/office/drawing/2014/main" id="{356FEC1D-B155-48BF-BE90-FBDDCFAA78AA}"/>
              </a:ext>
            </a:extLst>
          </p:cNvPr>
          <p:cNvSpPr txBox="1"/>
          <p:nvPr/>
        </p:nvSpPr>
        <p:spPr>
          <a:xfrm>
            <a:off x="3839664" y="5238066"/>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23" name="文字方塊 22">
            <a:extLst>
              <a:ext uri="{FF2B5EF4-FFF2-40B4-BE49-F238E27FC236}">
                <a16:creationId xmlns:a16="http://schemas.microsoft.com/office/drawing/2014/main" id="{EC359F2C-B85A-4B57-85A7-314FF6169A0C}"/>
              </a:ext>
            </a:extLst>
          </p:cNvPr>
          <p:cNvSpPr txBox="1"/>
          <p:nvPr/>
        </p:nvSpPr>
        <p:spPr>
          <a:xfrm>
            <a:off x="4055664" y="4260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27" name="文字方塊 26">
            <a:extLst>
              <a:ext uri="{FF2B5EF4-FFF2-40B4-BE49-F238E27FC236}">
                <a16:creationId xmlns:a16="http://schemas.microsoft.com/office/drawing/2014/main" id="{95632167-2DBA-4CDA-B26B-4106E2ADAE7F}"/>
              </a:ext>
            </a:extLst>
          </p:cNvPr>
          <p:cNvSpPr txBox="1"/>
          <p:nvPr/>
        </p:nvSpPr>
        <p:spPr>
          <a:xfrm>
            <a:off x="4680421" y="4602614"/>
            <a:ext cx="367408" cy="338554"/>
          </a:xfrm>
          <a:prstGeom prst="rect">
            <a:avLst/>
          </a:prstGeom>
          <a:noFill/>
        </p:spPr>
        <p:txBody>
          <a:bodyPr wrap="none" rtlCol="0">
            <a:spAutoFit/>
          </a:bodyPr>
          <a:lstStyle/>
          <a:p>
            <a:r>
              <a:rPr lang="en-US" altLang="zh-TW" sz="1600" dirty="0">
                <a:sym typeface="Wingdings" panose="05000000000000000000" pitchFamily="2" charset="2"/>
              </a:rPr>
              <a:t></a:t>
            </a:r>
            <a:endParaRPr lang="zh-TW" altLang="en-US" sz="1600" dirty="0"/>
          </a:p>
        </p:txBody>
      </p:sp>
      <p:sp>
        <p:nvSpPr>
          <p:cNvPr id="29" name="文字方塊 28">
            <a:extLst>
              <a:ext uri="{FF2B5EF4-FFF2-40B4-BE49-F238E27FC236}">
                <a16:creationId xmlns:a16="http://schemas.microsoft.com/office/drawing/2014/main" id="{869C7D26-87E8-410E-B87C-AC55C139A4F0}"/>
              </a:ext>
            </a:extLst>
          </p:cNvPr>
          <p:cNvSpPr txBox="1"/>
          <p:nvPr/>
        </p:nvSpPr>
        <p:spPr>
          <a:xfrm>
            <a:off x="5347265" y="5226234"/>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30" name="文字方塊 29">
            <a:extLst>
              <a:ext uri="{FF2B5EF4-FFF2-40B4-BE49-F238E27FC236}">
                <a16:creationId xmlns:a16="http://schemas.microsoft.com/office/drawing/2014/main" id="{644BC188-8F8E-48EA-8693-BB859DA975F8}"/>
              </a:ext>
            </a:extLst>
          </p:cNvPr>
          <p:cNvSpPr txBox="1"/>
          <p:nvPr/>
        </p:nvSpPr>
        <p:spPr>
          <a:xfrm>
            <a:off x="5786431" y="4648602"/>
            <a:ext cx="367408" cy="338554"/>
          </a:xfrm>
          <a:prstGeom prst="rect">
            <a:avLst/>
          </a:prstGeom>
          <a:noFill/>
        </p:spPr>
        <p:txBody>
          <a:bodyPr wrap="none" rtlCol="0">
            <a:spAutoFit/>
          </a:bodyPr>
          <a:lstStyle/>
          <a:p>
            <a:r>
              <a:rPr lang="zh-TW" altLang="en-US" sz="1600" dirty="0">
                <a:sym typeface="Wingdings" panose="05000000000000000000" pitchFamily="2" charset="2"/>
              </a:rPr>
              <a:t></a:t>
            </a:r>
            <a:endParaRPr lang="zh-TW" altLang="en-US" sz="1200" dirty="0"/>
          </a:p>
        </p:txBody>
      </p:sp>
      <p:sp>
        <p:nvSpPr>
          <p:cNvPr id="31" name="4">
            <a:extLst>
              <a:ext uri="{FF2B5EF4-FFF2-40B4-BE49-F238E27FC236}">
                <a16:creationId xmlns:a16="http://schemas.microsoft.com/office/drawing/2014/main" id="{7249E31F-886C-4A09-B527-6993375B6720}"/>
              </a:ext>
            </a:extLst>
          </p:cNvPr>
          <p:cNvSpPr txBox="1"/>
          <p:nvPr/>
        </p:nvSpPr>
        <p:spPr>
          <a:xfrm>
            <a:off x="6312741" y="5247283"/>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2" name="5">
            <a:extLst>
              <a:ext uri="{FF2B5EF4-FFF2-40B4-BE49-F238E27FC236}">
                <a16:creationId xmlns:a16="http://schemas.microsoft.com/office/drawing/2014/main" id="{699ED1B9-DA8E-4808-921D-DF3139326067}"/>
              </a:ext>
            </a:extLst>
          </p:cNvPr>
          <p:cNvSpPr txBox="1"/>
          <p:nvPr/>
        </p:nvSpPr>
        <p:spPr>
          <a:xfrm>
            <a:off x="6489683" y="4343385"/>
            <a:ext cx="157506" cy="246221"/>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3" name="5">
            <a:extLst>
              <a:ext uri="{FF2B5EF4-FFF2-40B4-BE49-F238E27FC236}">
                <a16:creationId xmlns:a16="http://schemas.microsoft.com/office/drawing/2014/main" id="{AF05D573-730A-4480-94EE-2579FBBDEA41}"/>
              </a:ext>
            </a:extLst>
          </p:cNvPr>
          <p:cNvSpPr txBox="1"/>
          <p:nvPr/>
        </p:nvSpPr>
        <p:spPr>
          <a:xfrm>
            <a:off x="5498139" y="4185151"/>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6" name="7">
            <a:extLst>
              <a:ext uri="{FF2B5EF4-FFF2-40B4-BE49-F238E27FC236}">
                <a16:creationId xmlns:a16="http://schemas.microsoft.com/office/drawing/2014/main" id="{CF0EFCF4-5B9C-4FB1-A523-F6D6E22D0A1A}"/>
              </a:ext>
            </a:extLst>
          </p:cNvPr>
          <p:cNvSpPr txBox="1"/>
          <p:nvPr/>
        </p:nvSpPr>
        <p:spPr>
          <a:xfrm>
            <a:off x="7233146" y="4466495"/>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7" name="6">
            <a:extLst>
              <a:ext uri="{FF2B5EF4-FFF2-40B4-BE49-F238E27FC236}">
                <a16:creationId xmlns:a16="http://schemas.microsoft.com/office/drawing/2014/main" id="{A8100AFD-6E0C-44A5-8E62-7858B2671A20}"/>
              </a:ext>
            </a:extLst>
          </p:cNvPr>
          <p:cNvSpPr txBox="1"/>
          <p:nvPr/>
        </p:nvSpPr>
        <p:spPr>
          <a:xfrm>
            <a:off x="6660127" y="468916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sp>
        <p:nvSpPr>
          <p:cNvPr id="34" name="7">
            <a:extLst>
              <a:ext uri="{FF2B5EF4-FFF2-40B4-BE49-F238E27FC236}">
                <a16:creationId xmlns:a16="http://schemas.microsoft.com/office/drawing/2014/main" id="{9CCABD2B-A90F-423F-99CB-DD3B42426A37}"/>
              </a:ext>
            </a:extLst>
          </p:cNvPr>
          <p:cNvSpPr txBox="1"/>
          <p:nvPr/>
        </p:nvSpPr>
        <p:spPr>
          <a:xfrm>
            <a:off x="6645279" y="4134648"/>
            <a:ext cx="216000" cy="252000"/>
          </a:xfrm>
          <a:prstGeom prst="rect">
            <a:avLst/>
          </a:prstGeom>
          <a:noFill/>
        </p:spPr>
        <p:txBody>
          <a:bodyPr wrap="square" lIns="0" tIns="0" rIns="0" bIns="0" rtlCol="0">
            <a:spAutoFit/>
          </a:bodyPr>
          <a:lstStyle/>
          <a:p>
            <a:r>
              <a:rPr lang="zh-TW" altLang="en-US" sz="1600" dirty="0">
                <a:sym typeface="Wingdings" panose="05000000000000000000" pitchFamily="2" charset="2"/>
              </a:rPr>
              <a:t></a:t>
            </a:r>
            <a:endParaRPr lang="zh-TW" altLang="en-US" sz="1600" dirty="0"/>
          </a:p>
        </p:txBody>
      </p:sp>
      <p:cxnSp>
        <p:nvCxnSpPr>
          <p:cNvPr id="28" name="直線單箭頭接點 27">
            <a:extLst>
              <a:ext uri="{FF2B5EF4-FFF2-40B4-BE49-F238E27FC236}">
                <a16:creationId xmlns:a16="http://schemas.microsoft.com/office/drawing/2014/main" id="{907F275B-789A-40AC-9065-1B76AF317D0E}"/>
              </a:ext>
            </a:extLst>
          </p:cNvPr>
          <p:cNvCxnSpPr>
            <a:cxnSpLocks/>
          </p:cNvCxnSpPr>
          <p:nvPr/>
        </p:nvCxnSpPr>
        <p:spPr>
          <a:xfrm flipH="1">
            <a:off x="6427573" y="4350614"/>
            <a:ext cx="360000" cy="0"/>
          </a:xfrm>
          <a:prstGeom prst="straightConnector1">
            <a:avLst/>
          </a:prstGeom>
          <a:noFill/>
          <a:ln w="15875" cap="flat" cmpd="sng" algn="ctr">
            <a:solidFill>
              <a:srgbClr val="C4C4C4"/>
            </a:solidFill>
            <a:prstDash val="solid"/>
            <a:miter lim="800000"/>
            <a:tailEnd type="triangle" w="med" len="med"/>
          </a:ln>
          <a:effectLst/>
        </p:spPr>
      </p:cxnSp>
      <p:cxnSp>
        <p:nvCxnSpPr>
          <p:cNvPr id="35" name="直線單箭頭接點 34">
            <a:extLst>
              <a:ext uri="{FF2B5EF4-FFF2-40B4-BE49-F238E27FC236}">
                <a16:creationId xmlns:a16="http://schemas.microsoft.com/office/drawing/2014/main" id="{2D0E6DD0-D89E-4BD8-8D83-43DA3A61A7AC}"/>
              </a:ext>
            </a:extLst>
          </p:cNvPr>
          <p:cNvCxnSpPr>
            <a:cxnSpLocks/>
          </p:cNvCxnSpPr>
          <p:nvPr/>
        </p:nvCxnSpPr>
        <p:spPr>
          <a:xfrm>
            <a:off x="7189688" y="4484879"/>
            <a:ext cx="0" cy="216000"/>
          </a:xfrm>
          <a:prstGeom prst="straightConnector1">
            <a:avLst/>
          </a:prstGeom>
          <a:noFill/>
          <a:ln w="15875" cap="flat" cmpd="sng" algn="ctr">
            <a:solidFill>
              <a:srgbClr val="C4C4C4"/>
            </a:solidFill>
            <a:prstDash val="solid"/>
            <a:miter lim="800000"/>
            <a:tailEnd type="triangle" w="med" len="med"/>
          </a:ln>
          <a:effectLst/>
        </p:spPr>
      </p:cxnSp>
      <p:sp>
        <p:nvSpPr>
          <p:cNvPr id="9" name="文字方塊 8">
            <a:extLst>
              <a:ext uri="{FF2B5EF4-FFF2-40B4-BE49-F238E27FC236}">
                <a16:creationId xmlns:a16="http://schemas.microsoft.com/office/drawing/2014/main" id="{EEBEB530-43EF-4B53-9345-E105053419BE}"/>
              </a:ext>
            </a:extLst>
          </p:cNvPr>
          <p:cNvSpPr txBox="1"/>
          <p:nvPr/>
        </p:nvSpPr>
        <p:spPr>
          <a:xfrm>
            <a:off x="6814935" y="4175945"/>
            <a:ext cx="756000" cy="153888"/>
          </a:xfrm>
          <a:prstGeom prst="rect">
            <a:avLst/>
          </a:prstGeom>
          <a:noFill/>
        </p:spPr>
        <p:txBody>
          <a:bodyPr wrap="square" lIns="0" tIns="0" rIns="0" bIns="0" rtlCol="0">
            <a:spAutoFit/>
          </a:bodyPr>
          <a:lstStyle/>
          <a:p>
            <a:r>
              <a:rPr lang="en-US" altLang="zh-TW" sz="1000" b="1" dirty="0"/>
              <a:t>Iterative joint learning</a:t>
            </a:r>
            <a:endParaRPr lang="zh-TW" altLang="en-US" sz="1000" b="1" dirty="0"/>
          </a:p>
        </p:txBody>
      </p:sp>
      <p:sp>
        <p:nvSpPr>
          <p:cNvPr id="2" name="標題 1">
            <a:extLst>
              <a:ext uri="{FF2B5EF4-FFF2-40B4-BE49-F238E27FC236}">
                <a16:creationId xmlns:a16="http://schemas.microsoft.com/office/drawing/2014/main" id="{83A8867D-1FDF-4C28-9A51-97A995F6F865}"/>
              </a:ext>
            </a:extLst>
          </p:cNvPr>
          <p:cNvSpPr>
            <a:spLocks noGrp="1"/>
          </p:cNvSpPr>
          <p:nvPr>
            <p:ph type="title"/>
          </p:nvPr>
        </p:nvSpPr>
        <p:spPr/>
        <p:txBody>
          <a:bodyPr/>
          <a:lstStyle/>
          <a:p>
            <a:r>
              <a:rPr lang="en-US" altLang="zh-TW" dirty="0"/>
              <a:t>Scenario (Cont.)</a:t>
            </a:r>
            <a:endParaRPr lang="zh-TW" altLang="en-US" dirty="0"/>
          </a:p>
        </p:txBody>
      </p:sp>
      <p:sp>
        <p:nvSpPr>
          <p:cNvPr id="3" name="投影片編號版面配置區 2">
            <a:extLst>
              <a:ext uri="{FF2B5EF4-FFF2-40B4-BE49-F238E27FC236}">
                <a16:creationId xmlns:a16="http://schemas.microsoft.com/office/drawing/2014/main" id="{D92EDC28-9715-438B-98EA-6C286F565459}"/>
              </a:ext>
            </a:extLst>
          </p:cNvPr>
          <p:cNvSpPr>
            <a:spLocks noGrp="1"/>
          </p:cNvSpPr>
          <p:nvPr>
            <p:ph type="sldNum" sz="quarter" idx="12"/>
          </p:nvPr>
        </p:nvSpPr>
        <p:spPr/>
        <p:txBody>
          <a:bodyPr/>
          <a:lstStyle/>
          <a:p>
            <a:fld id="{73DA0BB7-265A-403C-9275-D587AB510EDC}" type="slidenum">
              <a:rPr lang="zh-TW" altLang="en-US" smtClean="0"/>
              <a:pPr/>
              <a:t>8</a:t>
            </a:fld>
            <a:endParaRPr lang="zh-TW" altLang="en-US"/>
          </a:p>
        </p:txBody>
      </p:sp>
      <p:sp>
        <p:nvSpPr>
          <p:cNvPr id="24" name="Self-training introduce">
            <a:extLst>
              <a:ext uri="{FF2B5EF4-FFF2-40B4-BE49-F238E27FC236}">
                <a16:creationId xmlns:a16="http://schemas.microsoft.com/office/drawing/2014/main" id="{64AAB73D-EE47-4802-9715-C4304C8804A9}"/>
              </a:ext>
            </a:extLst>
          </p:cNvPr>
          <p:cNvSpPr txBox="1"/>
          <p:nvPr/>
        </p:nvSpPr>
        <p:spPr>
          <a:xfrm>
            <a:off x="91445" y="3805585"/>
            <a:ext cx="2135751" cy="2031325"/>
          </a:xfrm>
          <a:prstGeom prst="rect">
            <a:avLst/>
          </a:prstGeom>
          <a:noFill/>
        </p:spPr>
        <p:txBody>
          <a:bodyPr wrap="square" rtlCol="0">
            <a:spAutoFit/>
          </a:bodyPr>
          <a:lstStyle/>
          <a:p>
            <a:r>
              <a:rPr lang="en-US" altLang="zh-TW" sz="1400" b="1" dirty="0"/>
              <a:t>Self-training:</a:t>
            </a:r>
          </a:p>
          <a:p>
            <a:r>
              <a:rPr lang="en-US" altLang="zh-TW" sz="1400" dirty="0"/>
              <a:t>Attempt to utilize unmatched sentences by using confident predictions of a learned model, and</a:t>
            </a:r>
          </a:p>
          <a:p>
            <a:r>
              <a:rPr lang="en-US" altLang="zh-TW" sz="1400" dirty="0">
                <a:solidFill>
                  <a:srgbClr val="FF0000"/>
                </a:solidFill>
              </a:rPr>
              <a:t>train the model again and again by iteratively generating more confident predictions</a:t>
            </a:r>
            <a:r>
              <a:rPr lang="en-US" altLang="zh-TW" sz="1400" dirty="0"/>
              <a:t>.</a:t>
            </a:r>
            <a:endParaRPr lang="zh-TW" altLang="en-US" sz="1400" dirty="0"/>
          </a:p>
        </p:txBody>
      </p:sp>
      <p:sp>
        <p:nvSpPr>
          <p:cNvPr id="39" name="Self-training important part 2">
            <a:extLst>
              <a:ext uri="{FF2B5EF4-FFF2-40B4-BE49-F238E27FC236}">
                <a16:creationId xmlns:a16="http://schemas.microsoft.com/office/drawing/2014/main" id="{FEBDA098-2B19-4D60-A6A8-068B1E6A3A16}"/>
              </a:ext>
            </a:extLst>
          </p:cNvPr>
          <p:cNvSpPr/>
          <p:nvPr/>
        </p:nvSpPr>
        <p:spPr>
          <a:xfrm>
            <a:off x="3847567" y="4271011"/>
            <a:ext cx="463850" cy="140292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NERO introduce">
            <a:extLst>
              <a:ext uri="{FF2B5EF4-FFF2-40B4-BE49-F238E27FC236}">
                <a16:creationId xmlns:a16="http://schemas.microsoft.com/office/drawing/2014/main" id="{1478C990-4F6F-4CDA-9AE1-29AC29BB3287}"/>
              </a:ext>
            </a:extLst>
          </p:cNvPr>
          <p:cNvSpPr txBox="1"/>
          <p:nvPr/>
        </p:nvSpPr>
        <p:spPr>
          <a:xfrm>
            <a:off x="7523824" y="3820150"/>
            <a:ext cx="1666182" cy="1384995"/>
          </a:xfrm>
          <a:prstGeom prst="rect">
            <a:avLst/>
          </a:prstGeom>
          <a:noFill/>
        </p:spPr>
        <p:txBody>
          <a:bodyPr wrap="square" rtlCol="0">
            <a:spAutoFit/>
          </a:bodyPr>
          <a:lstStyle/>
          <a:p>
            <a:r>
              <a:rPr lang="en-US" altLang="zh-TW" sz="1400" b="1" dirty="0"/>
              <a:t>NERO:</a:t>
            </a:r>
          </a:p>
          <a:p>
            <a:r>
              <a:rPr lang="en-US" altLang="zh-TW" sz="1400" dirty="0"/>
              <a:t>Combine hard matching and soft-matching method.</a:t>
            </a:r>
          </a:p>
          <a:p>
            <a:r>
              <a:rPr lang="en-US" altLang="zh-TW" sz="1400" dirty="0"/>
              <a:t>Added joint learning mechanism.</a:t>
            </a:r>
            <a:endParaRPr lang="zh-TW" altLang="en-US" sz="1400" dirty="0"/>
          </a:p>
        </p:txBody>
      </p:sp>
      <p:sp>
        <p:nvSpPr>
          <p:cNvPr id="41" name="NERO">
            <a:extLst>
              <a:ext uri="{FF2B5EF4-FFF2-40B4-BE49-F238E27FC236}">
                <a16:creationId xmlns:a16="http://schemas.microsoft.com/office/drawing/2014/main" id="{D82BEFFE-97BA-477C-A834-4D2F5751B911}"/>
              </a:ext>
            </a:extLst>
          </p:cNvPr>
          <p:cNvSpPr txBox="1"/>
          <p:nvPr/>
        </p:nvSpPr>
        <p:spPr>
          <a:xfrm>
            <a:off x="6876127" y="5292755"/>
            <a:ext cx="2313879" cy="738664"/>
          </a:xfrm>
          <a:prstGeom prst="rect">
            <a:avLst/>
          </a:prstGeom>
          <a:noFill/>
        </p:spPr>
        <p:txBody>
          <a:bodyPr wrap="square" rtlCol="0">
            <a:spAutoFit/>
          </a:bodyPr>
          <a:lstStyle/>
          <a:p>
            <a:pPr marL="180000" indent="-180000">
              <a:buFont typeface="Arial" panose="020B0604020202020204" pitchFamily="34" charset="0"/>
              <a:buChar char="•"/>
            </a:pPr>
            <a:r>
              <a:rPr lang="en-US" altLang="zh-TW" sz="1400" dirty="0">
                <a:solidFill>
                  <a:srgbClr val="0070C0"/>
                </a:solidFill>
              </a:rPr>
              <a:t>Achieve excellent RC method for higher precision and higher recall!</a:t>
            </a:r>
          </a:p>
        </p:txBody>
      </p:sp>
    </p:spTree>
    <p:extLst>
      <p:ext uri="{BB962C8B-B14F-4D97-AF65-F5344CB8AC3E}">
        <p14:creationId xmlns:p14="http://schemas.microsoft.com/office/powerpoint/2010/main" val="2733197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7000"/>
                                  </p:stCondLst>
                                  <p:childTnLst>
                                    <p:set>
                                      <p:cBhvr>
                                        <p:cTn id="9" dur="1" fill="hold">
                                          <p:stCondLst>
                                            <p:cond delay="0"/>
                                          </p:stCondLst>
                                        </p:cTn>
                                        <p:tgtEl>
                                          <p:spTgt spid="39"/>
                                        </p:tgtEl>
                                        <p:attrNameLst>
                                          <p:attrName>style.visibility</p:attrName>
                                        </p:attrNameLst>
                                      </p:cBhvr>
                                      <p:to>
                                        <p:strVal val="visible"/>
                                      </p:to>
                                    </p:set>
                                    <p:animEffect transition="in" filter="fade">
                                      <p:cBhvr>
                                        <p:cTn id="10" dur="500"/>
                                        <p:tgtEl>
                                          <p:spTgt spid="39"/>
                                        </p:tgtEl>
                                      </p:cBhvr>
                                    </p:animEffect>
                                  </p:childTnLst>
                                </p:cTn>
                              </p:par>
                              <p:par>
                                <p:cTn id="11" presetID="1" presetClass="exit"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animEffect transition="in" filter="fade">
                                      <p:cBhvr>
                                        <p:cTn id="25" dur="500"/>
                                        <p:tgtEl>
                                          <p:spTgt spid="31"/>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animEffect transition="in" filter="fade">
                                      <p:cBhvr>
                                        <p:cTn id="37" dur="500"/>
                                        <p:tgtEl>
                                          <p:spTgt spid="37"/>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6" grpId="0"/>
      <p:bldP spid="37" grpId="0"/>
      <p:bldP spid="34" grpId="0"/>
      <p:bldP spid="24" grpId="0"/>
      <p:bldP spid="24" grpId="1"/>
      <p:bldP spid="39" grpId="0" animBg="1"/>
      <p:bldP spid="39" grpId="1" animBg="1"/>
      <p:bldP spid="40" grpId="0"/>
      <p:bldP spid="4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矩形 31">
            <a:extLst>
              <a:ext uri="{FF2B5EF4-FFF2-40B4-BE49-F238E27FC236}">
                <a16:creationId xmlns:a16="http://schemas.microsoft.com/office/drawing/2014/main" id="{4E40F59D-849D-4093-B1D3-F631C4F95345}"/>
              </a:ext>
            </a:extLst>
          </p:cNvPr>
          <p:cNvSpPr/>
          <p:nvPr/>
        </p:nvSpPr>
        <p:spPr>
          <a:xfrm>
            <a:off x="431706" y="4869960"/>
            <a:ext cx="8518326" cy="19283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投影片編號版面配置區 2"/>
          <p:cNvSpPr>
            <a:spLocks noGrp="1"/>
          </p:cNvSpPr>
          <p:nvPr>
            <p:ph type="sldNum" sz="quarter" idx="12"/>
          </p:nvPr>
        </p:nvSpPr>
        <p:spPr/>
        <p:txBody>
          <a:bodyPr/>
          <a:lstStyle/>
          <a:p>
            <a:fld id="{73DA0BB7-265A-403C-9275-D587AB510EDC}" type="slidenum">
              <a:rPr lang="zh-TW" altLang="en-US" smtClean="0"/>
              <a:pPr/>
              <a:t>9</a:t>
            </a:fld>
            <a:endParaRPr lang="zh-TW" altLang="en-US"/>
          </a:p>
        </p:txBody>
      </p:sp>
      <p:sp>
        <p:nvSpPr>
          <p:cNvPr id="59" name="SRM idea introduce end">
            <a:extLst>
              <a:ext uri="{FF2B5EF4-FFF2-40B4-BE49-F238E27FC236}">
                <a16:creationId xmlns:a16="http://schemas.microsoft.com/office/drawing/2014/main" id="{29F61AEC-064D-429C-B7FA-4F50837ACB4F}"/>
              </a:ext>
            </a:extLst>
          </p:cNvPr>
          <p:cNvSpPr txBox="1"/>
          <p:nvPr/>
        </p:nvSpPr>
        <p:spPr>
          <a:xfrm>
            <a:off x="9144000" y="6821075"/>
            <a:ext cx="722560" cy="432048"/>
          </a:xfrm>
          <a:prstGeom prst="rect">
            <a:avLst/>
          </a:prstGeom>
          <a:noFill/>
        </p:spPr>
        <p:txBody>
          <a:bodyPr wrap="square" rtlCol="0">
            <a:spAutoFit/>
          </a:bodyPr>
          <a:lstStyle/>
          <a:p>
            <a:endParaRPr lang="zh-TW" altLang="en-US" dirty="0"/>
          </a:p>
        </p:txBody>
      </p:sp>
      <p:sp>
        <p:nvSpPr>
          <p:cNvPr id="38" name="SRM neural function">
            <a:extLst>
              <a:ext uri="{FF2B5EF4-FFF2-40B4-BE49-F238E27FC236}">
                <a16:creationId xmlns:a16="http://schemas.microsoft.com/office/drawing/2014/main" id="{F93F5009-CBFF-4088-86B1-6244350B7CEF}"/>
              </a:ext>
            </a:extLst>
          </p:cNvPr>
          <p:cNvSpPr txBox="1"/>
          <p:nvPr/>
        </p:nvSpPr>
        <p:spPr>
          <a:xfrm>
            <a:off x="4002627" y="6360086"/>
            <a:ext cx="2736304" cy="584775"/>
          </a:xfrm>
          <a:prstGeom prst="rect">
            <a:avLst/>
          </a:prstGeom>
          <a:noFill/>
        </p:spPr>
        <p:txBody>
          <a:bodyPr wrap="square" rtlCol="0">
            <a:spAutoFit/>
          </a:bodyPr>
          <a:lstStyle/>
          <a:p>
            <a:r>
              <a:rPr lang="en-US" altLang="zh-TW" sz="1600" dirty="0">
                <a:latin typeface="Times New Roman" panose="02020603050405020304" pitchFamily="18" charset="0"/>
              </a:rPr>
              <a:t>SRM : ( </a:t>
            </a:r>
            <a:r>
              <a:rPr lang="en-US" altLang="zh-TW" sz="1600" i="1" dirty="0">
                <a:latin typeface="Times New Roman" panose="02020603050405020304" pitchFamily="18" charset="0"/>
              </a:rPr>
              <a:t>s</a:t>
            </a:r>
            <a:r>
              <a:rPr lang="en-US" altLang="zh-TW" sz="1600" dirty="0">
                <a:latin typeface="Times New Roman" panose="02020603050405020304" pitchFamily="18" charset="0"/>
              </a:rPr>
              <a:t>,</a:t>
            </a:r>
            <a:r>
              <a:rPr lang="zh-TW" altLang="en-US" sz="1600" dirty="0">
                <a:latin typeface="Times New Roman" panose="02020603050405020304" pitchFamily="18" charset="0"/>
              </a:rPr>
              <a:t> </a:t>
            </a:r>
            <a:r>
              <a:rPr lang="en-US" altLang="zh-TW" sz="1600" i="1" dirty="0">
                <a:latin typeface="Times New Roman" panose="02020603050405020304" pitchFamily="18" charset="0"/>
              </a:rPr>
              <a:t>p</a:t>
            </a:r>
            <a:r>
              <a:rPr lang="en-US" altLang="zh-TW" sz="1600" dirty="0">
                <a:latin typeface="Times New Roman" panose="02020603050405020304" pitchFamily="18" charset="0"/>
              </a:rPr>
              <a:t> ) → [− 1, 1 ]</a:t>
            </a:r>
          </a:p>
          <a:p>
            <a:endParaRPr lang="zh-TW" altLang="en-US" sz="1600" dirty="0">
              <a:latin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s1">
                <a:extLst>
                  <a:ext uri="{FF2B5EF4-FFF2-40B4-BE49-F238E27FC236}">
                    <a16:creationId xmlns:a16="http://schemas.microsoft.com/office/drawing/2014/main" id="{A09E3EF0-DF52-4005-9255-387E3FD8BEBE}"/>
                  </a:ext>
                </a:extLst>
              </p:cNvPr>
              <p:cNvSpPr txBox="1"/>
              <p:nvPr/>
            </p:nvSpPr>
            <p:spPr>
              <a:xfrm>
                <a:off x="4247256" y="5828010"/>
                <a:ext cx="252000" cy="179536"/>
              </a:xfrm>
              <a:prstGeom prst="rect">
                <a:avLst/>
              </a:prstGeom>
              <a:solidFill>
                <a:srgbClr val="70AD47">
                  <a:lumMod val="20000"/>
                  <a:lumOff val="80000"/>
                </a:srgbClr>
              </a:solidFill>
            </p:spPr>
            <p:txBody>
              <a:bodyPr wrap="square" lIns="0" tIns="0" rIns="0" bIns="0" rtlCol="0">
                <a:spAutoFit/>
              </a:bodyPr>
              <a:lstStyle/>
              <a:p>
                <a:pPr marL="0" marR="0" lvl="0" indent="0" defTabSz="91440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𝑠</m:t>
                          </m:r>
                        </m:e>
                        <m: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4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41" name="s1">
                <a:extLst>
                  <a:ext uri="{FF2B5EF4-FFF2-40B4-BE49-F238E27FC236}">
                    <a16:creationId xmlns:a16="http://schemas.microsoft.com/office/drawing/2014/main" id="{A09E3EF0-DF52-4005-9255-387E3FD8BEBE}"/>
                  </a:ext>
                </a:extLst>
              </p:cNvPr>
              <p:cNvSpPr txBox="1">
                <a:spLocks noRot="1" noChangeAspect="1" noMove="1" noResize="1" noEditPoints="1" noAdjustHandles="1" noChangeArrowheads="1" noChangeShapeType="1" noTextEdit="1"/>
              </p:cNvSpPr>
              <p:nvPr/>
            </p:nvSpPr>
            <p:spPr>
              <a:xfrm>
                <a:off x="4247256" y="5828010"/>
                <a:ext cx="252000" cy="179536"/>
              </a:xfrm>
              <a:prstGeom prst="rect">
                <a:avLst/>
              </a:prstGeom>
              <a:blipFill>
                <a:blip r:embed="rId3"/>
                <a:stretch>
                  <a:fillRect b="-20690"/>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2" name="p1">
                <a:extLst>
                  <a:ext uri="{FF2B5EF4-FFF2-40B4-BE49-F238E27FC236}">
                    <a16:creationId xmlns:a16="http://schemas.microsoft.com/office/drawing/2014/main" id="{CC1E246E-D960-4EE8-86D7-19DD30F13A77}"/>
                  </a:ext>
                </a:extLst>
              </p:cNvPr>
              <p:cNvSpPr txBox="1"/>
              <p:nvPr/>
            </p:nvSpPr>
            <p:spPr>
              <a:xfrm>
                <a:off x="1662684" y="5828010"/>
                <a:ext cx="252000" cy="179536"/>
              </a:xfrm>
              <a:prstGeom prst="rect">
                <a:avLst/>
              </a:prstGeom>
              <a:solidFill>
                <a:srgbClr val="FFC000">
                  <a:lumMod val="20000"/>
                  <a:lumOff val="80000"/>
                </a:srgbClr>
              </a:solidFill>
            </p:spPr>
            <p:txBody>
              <a:bodyPr wrap="square" lIns="0" tIns="0" rIns="0" bIns="0" rtlCol="0">
                <a:spAutoFit/>
              </a:bodyPr>
              <a:lstStyle/>
              <a:p>
                <a:pPr marL="0" marR="0" lvl="0" indent="0" defTabSz="91440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𝑝</m:t>
                          </m:r>
                        </m:e>
                        <m: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oMath>
                  </m:oMathPara>
                </a14:m>
                <a:endParaRPr kumimoji="0" lang="en-US" sz="14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42" name="p1">
                <a:extLst>
                  <a:ext uri="{FF2B5EF4-FFF2-40B4-BE49-F238E27FC236}">
                    <a16:creationId xmlns:a16="http://schemas.microsoft.com/office/drawing/2014/main" id="{CC1E246E-D960-4EE8-86D7-19DD30F13A77}"/>
                  </a:ext>
                </a:extLst>
              </p:cNvPr>
              <p:cNvSpPr txBox="1">
                <a:spLocks noRot="1" noChangeAspect="1" noMove="1" noResize="1" noEditPoints="1" noAdjustHandles="1" noChangeArrowheads="1" noChangeShapeType="1" noTextEdit="1"/>
              </p:cNvSpPr>
              <p:nvPr/>
            </p:nvSpPr>
            <p:spPr>
              <a:xfrm>
                <a:off x="1662684" y="5828010"/>
                <a:ext cx="252000" cy="179536"/>
              </a:xfrm>
              <a:prstGeom prst="rect">
                <a:avLst/>
              </a:prstGeom>
              <a:blipFill>
                <a:blip r:embed="rId4"/>
                <a:stretch>
                  <a:fillRect l="-9756" b="-3448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5" name="p2">
                <a:extLst>
                  <a:ext uri="{FF2B5EF4-FFF2-40B4-BE49-F238E27FC236}">
                    <a16:creationId xmlns:a16="http://schemas.microsoft.com/office/drawing/2014/main" id="{ED25BA29-3016-4FD9-8331-D3350B116463}"/>
                  </a:ext>
                </a:extLst>
              </p:cNvPr>
              <p:cNvSpPr txBox="1"/>
              <p:nvPr/>
            </p:nvSpPr>
            <p:spPr>
              <a:xfrm>
                <a:off x="1662684" y="6069543"/>
                <a:ext cx="252000" cy="179536"/>
              </a:xfrm>
              <a:prstGeom prst="rect">
                <a:avLst/>
              </a:prstGeom>
              <a:solidFill>
                <a:srgbClr val="FFC000">
                  <a:lumMod val="20000"/>
                  <a:lumOff val="80000"/>
                </a:srgbClr>
              </a:solidFill>
            </p:spPr>
            <p:txBody>
              <a:bodyPr wrap="square" lIns="0" tIns="0" rIns="0" bIns="0" rtlCol="0">
                <a:spAutoFit/>
              </a:bodyPr>
              <a:lstStyle/>
              <a:p>
                <a:pPr marL="0" marR="0" lvl="0" indent="0" defTabSz="91440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i="1" kern="0">
                              <a:solidFill>
                                <a:prstClr val="black"/>
                              </a:solidFill>
                              <a:latin typeface="Cambria Math" panose="02040503050406030204" pitchFamily="18" charset="0"/>
                            </a:rPr>
                          </m:ctrlPr>
                        </m:sSubPr>
                        <m:e>
                          <m:r>
                            <a:rPr lang="en-US" sz="1400" i="1" kern="0">
                              <a:solidFill>
                                <a:prstClr val="black"/>
                              </a:solidFill>
                              <a:latin typeface="Cambria Math" panose="02040503050406030204" pitchFamily="18" charset="0"/>
                            </a:rPr>
                            <m:t>𝑝</m:t>
                          </m:r>
                        </m:e>
                        <m:sub>
                          <m:r>
                            <a:rPr lang="en-US" sz="1400" i="1" kern="0">
                              <a:solidFill>
                                <a:prstClr val="black"/>
                              </a:solidFill>
                              <a:latin typeface="Cambria Math" panose="02040503050406030204" pitchFamily="18" charset="0"/>
                            </a:rPr>
                            <m:t>2</m:t>
                          </m:r>
                        </m:sub>
                      </m:sSub>
                    </m:oMath>
                  </m:oMathPara>
                </a14:m>
                <a:endParaRPr lang="en-US" sz="1400" i="1" kern="0" dirty="0">
                  <a:solidFill>
                    <a:prstClr val="black"/>
                  </a:solidFill>
                  <a:latin typeface="Cambria Math" panose="02040503050406030204" pitchFamily="18" charset="0"/>
                </a:endParaRPr>
              </a:p>
            </p:txBody>
          </p:sp>
        </mc:Choice>
        <mc:Fallback xmlns="">
          <p:sp>
            <p:nvSpPr>
              <p:cNvPr id="45" name="p2">
                <a:extLst>
                  <a:ext uri="{FF2B5EF4-FFF2-40B4-BE49-F238E27FC236}">
                    <a16:creationId xmlns:a16="http://schemas.microsoft.com/office/drawing/2014/main" id="{ED25BA29-3016-4FD9-8331-D3350B116463}"/>
                  </a:ext>
                </a:extLst>
              </p:cNvPr>
              <p:cNvSpPr txBox="1">
                <a:spLocks noRot="1" noChangeAspect="1" noMove="1" noResize="1" noEditPoints="1" noAdjustHandles="1" noChangeArrowheads="1" noChangeShapeType="1" noTextEdit="1"/>
              </p:cNvSpPr>
              <p:nvPr/>
            </p:nvSpPr>
            <p:spPr>
              <a:xfrm>
                <a:off x="1662684" y="6069543"/>
                <a:ext cx="252000" cy="179536"/>
              </a:xfrm>
              <a:prstGeom prst="rect">
                <a:avLst/>
              </a:prstGeom>
              <a:blipFill>
                <a:blip r:embed="rId5"/>
                <a:stretch>
                  <a:fillRect l="-12195" b="-3448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6" name="pm">
                <a:extLst>
                  <a:ext uri="{FF2B5EF4-FFF2-40B4-BE49-F238E27FC236}">
                    <a16:creationId xmlns:a16="http://schemas.microsoft.com/office/drawing/2014/main" id="{02CC54EE-DF68-44AC-A4BD-2ADD1360379C}"/>
                  </a:ext>
                </a:extLst>
              </p:cNvPr>
              <p:cNvSpPr txBox="1"/>
              <p:nvPr/>
            </p:nvSpPr>
            <p:spPr>
              <a:xfrm>
                <a:off x="1662684" y="6514586"/>
                <a:ext cx="252000" cy="179536"/>
              </a:xfrm>
              <a:prstGeom prst="rect">
                <a:avLst/>
              </a:prstGeom>
              <a:solidFill>
                <a:srgbClr val="FFC000">
                  <a:lumMod val="20000"/>
                  <a:lumOff val="80000"/>
                </a:srgbClr>
              </a:solidFill>
            </p:spPr>
            <p:txBody>
              <a:bodyPr wrap="square" lIns="0" tIns="0" rIns="0" bIns="0" rtlCol="0">
                <a:spAutoFit/>
              </a:bodyPr>
              <a:lstStyle/>
              <a:p>
                <a:pPr marL="0" marR="0" lvl="0" indent="0" defTabSz="91440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𝑝</m:t>
                          </m:r>
                        </m:e>
                        <m: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𝑚</m:t>
                          </m:r>
                        </m:sub>
                      </m:sSub>
                    </m:oMath>
                  </m:oMathPara>
                </a14:m>
                <a:endParaRPr kumimoji="0" lang="en-US" sz="1400" b="0" i="0" u="none" strike="noStrike" kern="0" cap="none" spc="0" normalizeH="0" baseline="0" noProof="0" dirty="0">
                  <a:ln>
                    <a:noFill/>
                  </a:ln>
                  <a:solidFill>
                    <a:prstClr val="white">
                      <a:lumMod val="50000"/>
                    </a:prstClr>
                  </a:solidFill>
                  <a:effectLst/>
                  <a:uLnTx/>
                  <a:uFillTx/>
                  <a:latin typeface="Calibri" panose="020F0502020204030204"/>
                </a:endParaRPr>
              </a:p>
            </p:txBody>
          </p:sp>
        </mc:Choice>
        <mc:Fallback xmlns="">
          <p:sp>
            <p:nvSpPr>
              <p:cNvPr id="46" name="pm">
                <a:extLst>
                  <a:ext uri="{FF2B5EF4-FFF2-40B4-BE49-F238E27FC236}">
                    <a16:creationId xmlns:a16="http://schemas.microsoft.com/office/drawing/2014/main" id="{02CC54EE-DF68-44AC-A4BD-2ADD1360379C}"/>
                  </a:ext>
                </a:extLst>
              </p:cNvPr>
              <p:cNvSpPr txBox="1">
                <a:spLocks noRot="1" noChangeAspect="1" noMove="1" noResize="1" noEditPoints="1" noAdjustHandles="1" noChangeArrowheads="1" noChangeShapeType="1" noTextEdit="1"/>
              </p:cNvSpPr>
              <p:nvPr/>
            </p:nvSpPr>
            <p:spPr>
              <a:xfrm>
                <a:off x="1662684" y="6514586"/>
                <a:ext cx="252000" cy="179536"/>
              </a:xfrm>
              <a:prstGeom prst="rect">
                <a:avLst/>
              </a:prstGeom>
              <a:blipFill>
                <a:blip r:embed="rId6"/>
                <a:stretch>
                  <a:fillRect l="-21951" r="-2439" b="-31034"/>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7" name="𝑃: Set of labeling rules">
                <a:extLst>
                  <a:ext uri="{FF2B5EF4-FFF2-40B4-BE49-F238E27FC236}">
                    <a16:creationId xmlns:a16="http://schemas.microsoft.com/office/drawing/2014/main" id="{C287A5FB-7831-4D77-A2B9-5F6235E6535B}"/>
                  </a:ext>
                </a:extLst>
              </p:cNvPr>
              <p:cNvSpPr txBox="1"/>
              <p:nvPr/>
            </p:nvSpPr>
            <p:spPr>
              <a:xfrm>
                <a:off x="1688612" y="5500535"/>
                <a:ext cx="2119657" cy="307777"/>
              </a:xfrm>
              <a:prstGeom prst="rect">
                <a:avLst/>
              </a:prstGeom>
              <a:noFill/>
            </p:spPr>
            <p:txBody>
              <a:bodyPr wrap="square" lIns="0" rIns="0" rtlCol="0">
                <a:spAutoFit/>
              </a:bodyPr>
              <a:lstStyle/>
              <a:p>
                <a14:m>
                  <m:oMath xmlns:m="http://schemas.openxmlformats.org/officeDocument/2006/math">
                    <m:r>
                      <a:rPr lang="en-US" sz="1400" i="1" smtClean="0">
                        <a:solidFill>
                          <a:prstClr val="black"/>
                        </a:solidFill>
                        <a:latin typeface="Cambria Math" panose="02040503050406030204" pitchFamily="18" charset="0"/>
                      </a:rPr>
                      <m:t>𝑃</m:t>
                    </m:r>
                    <m:r>
                      <a:rPr lang="en-US" sz="1400" i="1" smtClean="0">
                        <a:solidFill>
                          <a:prstClr val="black"/>
                        </a:solidFill>
                        <a:latin typeface="Cambria Math" panose="02040503050406030204" pitchFamily="18" charset="0"/>
                      </a:rPr>
                      <m:t>:</m:t>
                    </m:r>
                  </m:oMath>
                </a14:m>
                <a:r>
                  <a:rPr lang="en-US" sz="1400" dirty="0">
                    <a:solidFill>
                      <a:prstClr val="black"/>
                    </a:solidFill>
                    <a:latin typeface="Calibri" panose="020F0502020204030204"/>
                  </a:rPr>
                  <a:t> </a:t>
                </a:r>
                <a:r>
                  <a:rPr lang="en-US" sz="1400" dirty="0">
                    <a:solidFill>
                      <a:prstClr val="black"/>
                    </a:solidFill>
                    <a:latin typeface="Times New Roman" panose="02020603050405020304" pitchFamily="18" charset="0"/>
                  </a:rPr>
                  <a:t>Set of labeling rules</a:t>
                </a:r>
              </a:p>
            </p:txBody>
          </p:sp>
        </mc:Choice>
        <mc:Fallback xmlns="">
          <p:sp>
            <p:nvSpPr>
              <p:cNvPr id="47" name="𝑃: Set of labeling rules">
                <a:extLst>
                  <a:ext uri="{FF2B5EF4-FFF2-40B4-BE49-F238E27FC236}">
                    <a16:creationId xmlns:a16="http://schemas.microsoft.com/office/drawing/2014/main" id="{C287A5FB-7831-4D77-A2B9-5F6235E6535B}"/>
                  </a:ext>
                </a:extLst>
              </p:cNvPr>
              <p:cNvSpPr txBox="1">
                <a:spLocks noRot="1" noChangeAspect="1" noMove="1" noResize="1" noEditPoints="1" noAdjustHandles="1" noChangeArrowheads="1" noChangeShapeType="1" noTextEdit="1"/>
              </p:cNvSpPr>
              <p:nvPr/>
            </p:nvSpPr>
            <p:spPr>
              <a:xfrm>
                <a:off x="1688612" y="5500535"/>
                <a:ext cx="2119657" cy="307777"/>
              </a:xfrm>
              <a:prstGeom prst="rect">
                <a:avLst/>
              </a:prstGeom>
              <a:blipFill>
                <a:blip r:embed="rId7"/>
                <a:stretch>
                  <a:fillRect l="-2874" t="-3922" b="-1764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48" name="𝑠_𝑢𝑛𝑚𝑎𝑡𝑐ℎ𝑒𝑑: Unmatched sentence">
                <a:extLst>
                  <a:ext uri="{FF2B5EF4-FFF2-40B4-BE49-F238E27FC236}">
                    <a16:creationId xmlns:a16="http://schemas.microsoft.com/office/drawing/2014/main" id="{03AF4E20-323C-49B2-88BE-0B2AE559D128}"/>
                  </a:ext>
                </a:extLst>
              </p:cNvPr>
              <p:cNvSpPr txBox="1"/>
              <p:nvPr/>
            </p:nvSpPr>
            <p:spPr>
              <a:xfrm>
                <a:off x="4087482" y="5500050"/>
                <a:ext cx="2736303" cy="307777"/>
              </a:xfrm>
              <a:prstGeom prst="rect">
                <a:avLst/>
              </a:prstGeom>
              <a:noFill/>
            </p:spPr>
            <p:txBody>
              <a:bodyPr wrap="square" rtlCol="0">
                <a:spAutoFit/>
              </a:bodyPr>
              <a:lstStyle/>
              <a:p>
                <a14:m>
                  <m:oMath xmlns:m="http://schemas.openxmlformats.org/officeDocument/2006/math">
                    <m:sSub>
                      <m:sSubPr>
                        <m:ctrlPr>
                          <a:rPr lang="en-US" altLang="zh-TW" sz="1400" i="1" smtClean="0">
                            <a:solidFill>
                              <a:prstClr val="black"/>
                            </a:solidFill>
                            <a:latin typeface="Cambria Math" panose="02040503050406030204" pitchFamily="18" charset="0"/>
                          </a:rPr>
                        </m:ctrlPr>
                      </m:sSubPr>
                      <m:e>
                        <m:r>
                          <a:rPr lang="en-US" altLang="zh-TW" sz="1400" b="0" i="1" smtClean="0">
                            <a:solidFill>
                              <a:prstClr val="black"/>
                            </a:solidFill>
                            <a:latin typeface="Cambria Math" panose="02040503050406030204" pitchFamily="18" charset="0"/>
                          </a:rPr>
                          <m:t>𝑠</m:t>
                        </m:r>
                      </m:e>
                      <m:sub>
                        <m:r>
                          <a:rPr lang="en-US" altLang="zh-TW" sz="1400" i="1">
                            <a:solidFill>
                              <a:prstClr val="black"/>
                            </a:solidFill>
                            <a:latin typeface="Cambria Math" panose="02040503050406030204" pitchFamily="18" charset="0"/>
                          </a:rPr>
                          <m:t>𝑢𝑛𝑚𝑎𝑡𝑐h𝑒𝑑</m:t>
                        </m:r>
                      </m:sub>
                    </m:sSub>
                    <m:r>
                      <a:rPr lang="en-US" sz="1400" i="1" smtClean="0">
                        <a:solidFill>
                          <a:prstClr val="black"/>
                        </a:solidFill>
                        <a:latin typeface="Cambria Math" panose="02040503050406030204" pitchFamily="18" charset="0"/>
                      </a:rPr>
                      <m:t>:</m:t>
                    </m:r>
                  </m:oMath>
                </a14:m>
                <a:r>
                  <a:rPr lang="en-US" sz="1400" dirty="0">
                    <a:solidFill>
                      <a:prstClr val="black"/>
                    </a:solidFill>
                    <a:latin typeface="Times New Roman" panose="02020603050405020304" pitchFamily="18" charset="0"/>
                  </a:rPr>
                  <a:t> </a:t>
                </a:r>
                <a:r>
                  <a:rPr lang="en-US" sz="1400" dirty="0"/>
                  <a:t>U</a:t>
                </a:r>
                <a:r>
                  <a:rPr lang="en-US" altLang="zh-TW" sz="1400" dirty="0"/>
                  <a:t>nmatched</a:t>
                </a:r>
                <a:r>
                  <a:rPr lang="en-US" sz="1400" dirty="0">
                    <a:solidFill>
                      <a:prstClr val="black"/>
                    </a:solidFill>
                    <a:latin typeface="Times New Roman" panose="02020603050405020304" pitchFamily="18" charset="0"/>
                  </a:rPr>
                  <a:t> sentence</a:t>
                </a:r>
              </a:p>
            </p:txBody>
          </p:sp>
        </mc:Choice>
        <mc:Fallback xmlns="">
          <p:sp>
            <p:nvSpPr>
              <p:cNvPr id="48" name="𝑠_𝑢𝑛𝑚𝑎𝑡𝑐ℎ𝑒𝑑: Unmatched sentence">
                <a:extLst>
                  <a:ext uri="{FF2B5EF4-FFF2-40B4-BE49-F238E27FC236}">
                    <a16:creationId xmlns:a16="http://schemas.microsoft.com/office/drawing/2014/main" id="{03AF4E20-323C-49B2-88BE-0B2AE559D128}"/>
                  </a:ext>
                </a:extLst>
              </p:cNvPr>
              <p:cNvSpPr txBox="1">
                <a:spLocks noRot="1" noChangeAspect="1" noMove="1" noResize="1" noEditPoints="1" noAdjustHandles="1" noChangeArrowheads="1" noChangeShapeType="1" noTextEdit="1"/>
              </p:cNvSpPr>
              <p:nvPr/>
            </p:nvSpPr>
            <p:spPr>
              <a:xfrm>
                <a:off x="4087482" y="5500050"/>
                <a:ext cx="2736303" cy="307777"/>
              </a:xfrm>
              <a:prstGeom prst="rect">
                <a:avLst/>
              </a:prstGeom>
              <a:blipFill>
                <a:blip r:embed="rId8"/>
                <a:stretch>
                  <a:fillRect t="-3922" b="-19608"/>
                </a:stretch>
              </a:blipFill>
            </p:spPr>
            <p:txBody>
              <a:bodyPr/>
              <a:lstStyle/>
              <a:p>
                <a:r>
                  <a:rPr lang="zh-TW" altLang="en-US">
                    <a:noFill/>
                  </a:rPr>
                  <a:t> </a:t>
                </a:r>
              </a:p>
            </p:txBody>
          </p:sp>
        </mc:Fallback>
      </mc:AlternateContent>
      <p:sp>
        <p:nvSpPr>
          <p:cNvPr id="49" name="...">
            <a:extLst>
              <a:ext uri="{FF2B5EF4-FFF2-40B4-BE49-F238E27FC236}">
                <a16:creationId xmlns:a16="http://schemas.microsoft.com/office/drawing/2014/main" id="{6B58C2E8-7A30-44A7-8E70-2EAD6166B49B}"/>
              </a:ext>
            </a:extLst>
          </p:cNvPr>
          <p:cNvSpPr txBox="1"/>
          <p:nvPr/>
        </p:nvSpPr>
        <p:spPr>
          <a:xfrm>
            <a:off x="1747564" y="6289371"/>
            <a:ext cx="400110" cy="225188"/>
          </a:xfrm>
          <a:prstGeom prst="rect">
            <a:avLst/>
          </a:prstGeom>
          <a:noFill/>
        </p:spPr>
        <p:txBody>
          <a:bodyPr vert="eaVert" wrap="square" rtlCol="0">
            <a:spAutoFit/>
          </a:bodyPr>
          <a:lstStyle/>
          <a:p>
            <a:pPr algn="ctr"/>
            <a:r>
              <a:rPr lang="en-US" sz="1400" dirty="0">
                <a:solidFill>
                  <a:prstClr val="black"/>
                </a:solidFill>
                <a:latin typeface="Calibri" panose="020F0502020204030204"/>
              </a:rPr>
              <a:t>…</a:t>
            </a:r>
          </a:p>
        </p:txBody>
      </p:sp>
      <p:cxnSp>
        <p:nvCxnSpPr>
          <p:cNvPr id="50" name="p1 to s1">
            <a:extLst>
              <a:ext uri="{FF2B5EF4-FFF2-40B4-BE49-F238E27FC236}">
                <a16:creationId xmlns:a16="http://schemas.microsoft.com/office/drawing/2014/main" id="{24B4E2D3-2275-4A20-B632-5338F7E919AE}"/>
              </a:ext>
            </a:extLst>
          </p:cNvPr>
          <p:cNvCxnSpPr>
            <a:stCxn id="42" idx="3"/>
            <a:endCxn id="41" idx="1"/>
          </p:cNvCxnSpPr>
          <p:nvPr/>
        </p:nvCxnSpPr>
        <p:spPr>
          <a:xfrm>
            <a:off x="1914684" y="5917778"/>
            <a:ext cx="2332572" cy="0"/>
          </a:xfrm>
          <a:prstGeom prst="straightConnector1">
            <a:avLst/>
          </a:prstGeom>
          <a:noFill/>
          <a:ln w="12700" cap="flat" cmpd="sng" algn="ctr">
            <a:solidFill>
              <a:sysClr val="window" lastClr="FFFFFF">
                <a:lumMod val="50000"/>
              </a:sysClr>
            </a:solidFill>
            <a:prstDash val="solid"/>
            <a:miter lim="800000"/>
            <a:tailEnd type="triangle"/>
          </a:ln>
          <a:effectLst/>
        </p:spPr>
      </p:cxnSp>
      <p:cxnSp>
        <p:nvCxnSpPr>
          <p:cNvPr id="51" name="p2 to s1">
            <a:extLst>
              <a:ext uri="{FF2B5EF4-FFF2-40B4-BE49-F238E27FC236}">
                <a16:creationId xmlns:a16="http://schemas.microsoft.com/office/drawing/2014/main" id="{1498B9C2-478E-49BF-B157-EA24177B0817}"/>
              </a:ext>
            </a:extLst>
          </p:cNvPr>
          <p:cNvCxnSpPr>
            <a:cxnSpLocks/>
            <a:stCxn id="45" idx="3"/>
            <a:endCxn id="41" idx="1"/>
          </p:cNvCxnSpPr>
          <p:nvPr/>
        </p:nvCxnSpPr>
        <p:spPr>
          <a:xfrm flipV="1">
            <a:off x="1914684" y="5917778"/>
            <a:ext cx="2332572" cy="241533"/>
          </a:xfrm>
          <a:prstGeom prst="straightConnector1">
            <a:avLst/>
          </a:prstGeom>
          <a:noFill/>
          <a:ln w="22225" cap="flat" cmpd="sng" algn="ctr">
            <a:solidFill>
              <a:sysClr val="window" lastClr="FFFFFF">
                <a:lumMod val="50000"/>
              </a:sysClr>
            </a:solidFill>
            <a:prstDash val="solid"/>
            <a:miter lim="800000"/>
            <a:tailEnd type="triangle"/>
          </a:ln>
          <a:effectLst/>
        </p:spPr>
      </p:cxnSp>
      <p:cxnSp>
        <p:nvCxnSpPr>
          <p:cNvPr id="52" name="pm to s1">
            <a:extLst>
              <a:ext uri="{FF2B5EF4-FFF2-40B4-BE49-F238E27FC236}">
                <a16:creationId xmlns:a16="http://schemas.microsoft.com/office/drawing/2014/main" id="{BD7E83A4-5739-43A5-A024-47A8BDD62DD9}"/>
              </a:ext>
            </a:extLst>
          </p:cNvPr>
          <p:cNvCxnSpPr>
            <a:cxnSpLocks/>
            <a:stCxn id="46" idx="3"/>
            <a:endCxn id="41" idx="1"/>
          </p:cNvCxnSpPr>
          <p:nvPr/>
        </p:nvCxnSpPr>
        <p:spPr>
          <a:xfrm flipV="1">
            <a:off x="1914684" y="5917778"/>
            <a:ext cx="2332572" cy="686576"/>
          </a:xfrm>
          <a:prstGeom prst="straightConnector1">
            <a:avLst/>
          </a:prstGeom>
          <a:noFill/>
          <a:ln w="12700" cap="flat" cmpd="sng" algn="ctr">
            <a:solidFill>
              <a:sysClr val="window" lastClr="FFFFFF">
                <a:lumMod val="50000"/>
              </a:sysClr>
            </a:solidFill>
            <a:prstDash val="solid"/>
            <a:miter lim="800000"/>
            <a:tailEnd type="triangle"/>
          </a:ln>
          <a:effectLst/>
        </p:spPr>
      </p:cxnSp>
      <p:sp>
        <p:nvSpPr>
          <p:cNvPr id="53" name="0.2">
            <a:extLst>
              <a:ext uri="{FF2B5EF4-FFF2-40B4-BE49-F238E27FC236}">
                <a16:creationId xmlns:a16="http://schemas.microsoft.com/office/drawing/2014/main" id="{DD5FC163-5A1B-4B37-A15D-8341FAC05861}"/>
              </a:ext>
            </a:extLst>
          </p:cNvPr>
          <p:cNvSpPr txBox="1"/>
          <p:nvPr/>
        </p:nvSpPr>
        <p:spPr>
          <a:xfrm>
            <a:off x="3395854" y="5692523"/>
            <a:ext cx="666750" cy="276999"/>
          </a:xfrm>
          <a:prstGeom prst="rect">
            <a:avLst/>
          </a:prstGeom>
          <a:noFill/>
        </p:spPr>
        <p:txBody>
          <a:bodyPr wrap="square" rtlCol="0">
            <a:spAutoFit/>
          </a:bodyPr>
          <a:lstStyle/>
          <a:p>
            <a:r>
              <a:rPr lang="en-US" sz="1200" dirty="0">
                <a:solidFill>
                  <a:srgbClr val="FFC000"/>
                </a:solidFill>
                <a:latin typeface="Times New Roman" panose="02020603050405020304" pitchFamily="18" charset="0"/>
              </a:rPr>
              <a:t>0.2</a:t>
            </a:r>
            <a:endParaRPr lang="en-US" sz="1400" dirty="0">
              <a:solidFill>
                <a:srgbClr val="FFC000"/>
              </a:solidFill>
              <a:latin typeface="Times New Roman" panose="02020603050405020304" pitchFamily="18" charset="0"/>
            </a:endParaRPr>
          </a:p>
        </p:txBody>
      </p:sp>
      <p:sp>
        <p:nvSpPr>
          <p:cNvPr id="54" name="0.9">
            <a:extLst>
              <a:ext uri="{FF2B5EF4-FFF2-40B4-BE49-F238E27FC236}">
                <a16:creationId xmlns:a16="http://schemas.microsoft.com/office/drawing/2014/main" id="{68A8CC7E-392B-4A6E-A1DE-9A31E431F044}"/>
              </a:ext>
            </a:extLst>
          </p:cNvPr>
          <p:cNvSpPr txBox="1"/>
          <p:nvPr/>
        </p:nvSpPr>
        <p:spPr>
          <a:xfrm>
            <a:off x="3385841" y="5849110"/>
            <a:ext cx="666750" cy="276999"/>
          </a:xfrm>
          <a:prstGeom prst="rect">
            <a:avLst/>
          </a:prstGeom>
          <a:noFill/>
        </p:spPr>
        <p:txBody>
          <a:bodyPr wrap="square" rtlCol="0">
            <a:spAutoFit/>
          </a:bodyPr>
          <a:lstStyle/>
          <a:p>
            <a:r>
              <a:rPr lang="en-US" sz="1200" dirty="0">
                <a:solidFill>
                  <a:srgbClr val="FF0000"/>
                </a:solidFill>
                <a:latin typeface="Times New Roman" panose="02020603050405020304" pitchFamily="18" charset="0"/>
              </a:rPr>
              <a:t>0.9</a:t>
            </a:r>
          </a:p>
        </p:txBody>
      </p:sp>
      <p:sp>
        <p:nvSpPr>
          <p:cNvPr id="55" name="0.5">
            <a:extLst>
              <a:ext uri="{FF2B5EF4-FFF2-40B4-BE49-F238E27FC236}">
                <a16:creationId xmlns:a16="http://schemas.microsoft.com/office/drawing/2014/main" id="{79F2466D-7A32-4F75-840B-0E4A3B3431E8}"/>
              </a:ext>
            </a:extLst>
          </p:cNvPr>
          <p:cNvSpPr txBox="1"/>
          <p:nvPr/>
        </p:nvSpPr>
        <p:spPr>
          <a:xfrm>
            <a:off x="3394785" y="6086949"/>
            <a:ext cx="666750" cy="276999"/>
          </a:xfrm>
          <a:prstGeom prst="rect">
            <a:avLst/>
          </a:prstGeom>
          <a:noFill/>
        </p:spPr>
        <p:txBody>
          <a:bodyPr wrap="square" rtlCol="0">
            <a:spAutoFit/>
          </a:bodyPr>
          <a:lstStyle/>
          <a:p>
            <a:r>
              <a:rPr lang="en-US" sz="1200" dirty="0">
                <a:solidFill>
                  <a:srgbClr val="FFC000"/>
                </a:solidFill>
                <a:latin typeface="Times New Roman" panose="02020603050405020304" pitchFamily="18" charset="0"/>
              </a:rPr>
              <a:t>0.5</a:t>
            </a:r>
          </a:p>
        </p:txBody>
      </p:sp>
      <mc:AlternateContent xmlns:mc="http://schemas.openxmlformats.org/markup-compatibility/2006" xmlns:a14="http://schemas.microsoft.com/office/drawing/2010/main">
        <mc:Choice Requires="a14">
          <p:sp>
            <p:nvSpPr>
              <p:cNvPr id="56" name="𝑟_1, 0.9">
                <a:extLst>
                  <a:ext uri="{FF2B5EF4-FFF2-40B4-BE49-F238E27FC236}">
                    <a16:creationId xmlns:a16="http://schemas.microsoft.com/office/drawing/2014/main" id="{130ED3B3-7417-4ECF-B14F-E9DF8054973A}"/>
                  </a:ext>
                </a:extLst>
              </p:cNvPr>
              <p:cNvSpPr txBox="1"/>
              <p:nvPr/>
            </p:nvSpPr>
            <p:spPr>
              <a:xfrm>
                <a:off x="6902561" y="5828010"/>
                <a:ext cx="540000" cy="180000"/>
              </a:xfrm>
              <a:prstGeom prst="rect">
                <a:avLst/>
              </a:prstGeom>
              <a:solidFill>
                <a:srgbClr val="5B9BD5">
                  <a:lumMod val="20000"/>
                  <a:lumOff val="80000"/>
                </a:srgbClr>
              </a:solidFill>
            </p:spPr>
            <p:txBody>
              <a:bodyPr wrap="square" lIns="0" tIns="0" rIns="0" bIns="0" rtlCol="0">
                <a:spAutoFit/>
              </a:bodyPr>
              <a:lstStyle/>
              <a:p>
                <a:pPr marL="0" marR="0" lvl="0" indent="0" defTabSz="914400" eaLnBrk="1" fontAlgn="auto" latinLnBrk="0" hangingPunct="1">
                  <a:lnSpc>
                    <a:spcPts val="14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𝑟</m:t>
                          </m:r>
                        </m:e>
                        <m: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1</m:t>
                          </m:r>
                        </m:sub>
                      </m:s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rPr>
                        <m:t>, 0.9</m:t>
                      </m:r>
                    </m:oMath>
                  </m:oMathPara>
                </a14:m>
                <a:endParaRPr kumimoji="0" lang="en-US" sz="1400" b="0" i="0" u="none" strike="noStrike" kern="0" cap="none" spc="0" normalizeH="0" baseline="0" noProof="0" dirty="0">
                  <a:ln>
                    <a:noFill/>
                  </a:ln>
                  <a:solidFill>
                    <a:prstClr val="black"/>
                  </a:solidFill>
                  <a:effectLst/>
                  <a:uLnTx/>
                  <a:uFillTx/>
                  <a:latin typeface="Calibri" panose="020F0502020204030204"/>
                </a:endParaRPr>
              </a:p>
            </p:txBody>
          </p:sp>
        </mc:Choice>
        <mc:Fallback xmlns="">
          <p:sp>
            <p:nvSpPr>
              <p:cNvPr id="56" name="𝑟_1, 0.9">
                <a:extLst>
                  <a:ext uri="{FF2B5EF4-FFF2-40B4-BE49-F238E27FC236}">
                    <a16:creationId xmlns:a16="http://schemas.microsoft.com/office/drawing/2014/main" id="{130ED3B3-7417-4ECF-B14F-E9DF8054973A}"/>
                  </a:ext>
                </a:extLst>
              </p:cNvPr>
              <p:cNvSpPr txBox="1">
                <a:spLocks noRot="1" noChangeAspect="1" noMove="1" noResize="1" noEditPoints="1" noAdjustHandles="1" noChangeArrowheads="1" noChangeShapeType="1" noTextEdit="1"/>
              </p:cNvSpPr>
              <p:nvPr/>
            </p:nvSpPr>
            <p:spPr>
              <a:xfrm>
                <a:off x="6902561" y="5828010"/>
                <a:ext cx="540000" cy="180000"/>
              </a:xfrm>
              <a:prstGeom prst="rect">
                <a:avLst/>
              </a:prstGeom>
              <a:blipFill>
                <a:blip r:embed="rId9"/>
                <a:stretch>
                  <a:fillRect t="-6667" r="-1124" b="-16667"/>
                </a:stretch>
              </a:blipFill>
            </p:spPr>
            <p:txBody>
              <a:bodyPr/>
              <a:lstStyle/>
              <a:p>
                <a:r>
                  <a:rPr lang="zh-TW" altLang="en-US">
                    <a:noFill/>
                  </a:rPr>
                  <a:t> </a:t>
                </a:r>
              </a:p>
            </p:txBody>
          </p:sp>
        </mc:Fallback>
      </mc:AlternateContent>
      <p:sp>
        <p:nvSpPr>
          <p:cNvPr id="57" name="Relation label, score">
            <a:extLst>
              <a:ext uri="{FF2B5EF4-FFF2-40B4-BE49-F238E27FC236}">
                <a16:creationId xmlns:a16="http://schemas.microsoft.com/office/drawing/2014/main" id="{D7BAF97A-80C5-4259-89A3-A43B9604B60B}"/>
              </a:ext>
            </a:extLst>
          </p:cNvPr>
          <p:cNvSpPr txBox="1"/>
          <p:nvPr/>
        </p:nvSpPr>
        <p:spPr>
          <a:xfrm>
            <a:off x="6738931" y="5500050"/>
            <a:ext cx="1697204" cy="307777"/>
          </a:xfrm>
          <a:prstGeom prst="rect">
            <a:avLst/>
          </a:prstGeom>
          <a:noFill/>
        </p:spPr>
        <p:txBody>
          <a:bodyPr wrap="square" rtlCol="0">
            <a:spAutoFit/>
          </a:bodyPr>
          <a:lstStyle/>
          <a:p>
            <a:pPr algn="ctr"/>
            <a:r>
              <a:rPr lang="en-US" sz="1400" dirty="0">
                <a:solidFill>
                  <a:prstClr val="black"/>
                </a:solidFill>
                <a:latin typeface="Times New Roman" panose="02020603050405020304" pitchFamily="18" charset="0"/>
              </a:rPr>
              <a:t>Relation label, score</a:t>
            </a:r>
          </a:p>
        </p:txBody>
      </p:sp>
      <mc:AlternateContent xmlns:mc="http://schemas.openxmlformats.org/markup-compatibility/2006" xmlns:a14="http://schemas.microsoft.com/office/drawing/2010/main">
        <mc:Choice Requires="a14">
          <p:sp>
            <p:nvSpPr>
              <p:cNvPr id="58" name="Predicted Label for 𝑠_1">
                <a:extLst>
                  <a:ext uri="{FF2B5EF4-FFF2-40B4-BE49-F238E27FC236}">
                    <a16:creationId xmlns:a16="http://schemas.microsoft.com/office/drawing/2014/main" id="{8C2A4EFC-D443-4AB6-B833-D3ABB11E7F4F}"/>
                  </a:ext>
                </a:extLst>
              </p:cNvPr>
              <p:cNvSpPr/>
              <p:nvPr/>
            </p:nvSpPr>
            <p:spPr>
              <a:xfrm>
                <a:off x="6428771" y="6159311"/>
                <a:ext cx="2376000" cy="307777"/>
              </a:xfrm>
              <a:prstGeom prst="wedgeRectCallout">
                <a:avLst>
                  <a:gd name="adj1" fmla="val -27817"/>
                  <a:gd name="adj2" fmla="val -107448"/>
                </a:avLst>
              </a:prstGeom>
              <a:solidFill>
                <a:sysClr val="window" lastClr="FFFFFF"/>
              </a:solidFill>
              <a:ln w="12700" cap="flat" cmpd="sng" algn="ctr">
                <a:solidFill>
                  <a:schemeClr val="tx1"/>
                </a:solidFill>
                <a:prstDash val="solid"/>
                <a:miter lim="800000"/>
              </a:ln>
              <a:effectLst/>
            </p:spPr>
            <p:txBody>
              <a:bodyPr lIns="36000" rIns="36000" rtlCol="0" anchor="ctr"/>
              <a:lstStyle/>
              <a:p>
                <a:pPr>
                  <a:defRPr/>
                </a:pPr>
                <a:r>
                  <a:rPr kumimoji="0" lang="en-US" sz="1400" b="0" i="0" u="none" strike="noStrike" kern="0" cap="none" spc="0" normalizeH="0" noProof="0" dirty="0">
                    <a:ln>
                      <a:noFill/>
                    </a:ln>
                    <a:solidFill>
                      <a:prstClr val="black"/>
                    </a:solidFill>
                    <a:effectLst/>
                    <a:uLnTx/>
                    <a:uFillTx/>
                    <a:latin typeface="Times New Roman" panose="02020603050405020304" pitchFamily="18" charset="0"/>
                    <a:ea typeface="+mn-ea"/>
                    <a:cs typeface="+mn-cs"/>
                  </a:rPr>
                  <a:t>Predicted </a:t>
                </a:r>
                <a:r>
                  <a:rPr lang="en-US" sz="1400" noProof="0" dirty="0">
                    <a:solidFill>
                      <a:srgbClr val="FF0000"/>
                    </a:solidFill>
                  </a:rPr>
                  <a:t>p</a:t>
                </a:r>
                <a:r>
                  <a:rPr lang="en-US" altLang="zh-TW" sz="1400" dirty="0" err="1">
                    <a:solidFill>
                      <a:srgbClr val="FF0000"/>
                    </a:solidFill>
                  </a:rPr>
                  <a:t>seudo</a:t>
                </a:r>
                <a:r>
                  <a:rPr lang="en-US" altLang="zh-TW" sz="1400" dirty="0">
                    <a:solidFill>
                      <a:srgbClr val="FF0000"/>
                    </a:solidFill>
                  </a:rPr>
                  <a:t>-labeled </a:t>
                </a:r>
                <a:r>
                  <a:rPr kumimoji="0" lang="en-US" sz="1400" b="0" i="0" u="none" strike="noStrike" kern="0" cap="none" spc="0" normalizeH="0" noProof="0" dirty="0">
                    <a:ln>
                      <a:noFill/>
                    </a:ln>
                    <a:solidFill>
                      <a:prstClr val="black"/>
                    </a:solidFill>
                    <a:effectLst/>
                    <a:uLnTx/>
                    <a:uFillTx/>
                    <a:latin typeface="Times New Roman" panose="02020603050405020304" pitchFamily="18" charset="0"/>
                    <a:ea typeface="+mn-ea"/>
                    <a:cs typeface="+mn-cs"/>
                  </a:rPr>
                  <a:t> for </a:t>
                </a:r>
                <a14:m>
                  <m:oMath xmlns:m="http://schemas.openxmlformats.org/officeDocument/2006/math">
                    <m:sSub>
                      <m:sSubPr>
                        <m:ctrlP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en-US" sz="1400" b="0" i="1" u="none" strike="noStrike" kern="0" cap="none" spc="0" normalizeH="0" baseline="0" noProof="0" smtClean="0">
                            <a:ln>
                              <a:noFill/>
                            </a:ln>
                            <a:solidFill>
                              <a:prstClr val="black"/>
                            </a:solidFill>
                            <a:effectLst/>
                            <a:uLnTx/>
                            <a:uFillTx/>
                            <a:latin typeface="Cambria Math" panose="02040503050406030204" pitchFamily="18" charset="0"/>
                            <a:ea typeface="+mn-ea"/>
                            <a:cs typeface="+mn-cs"/>
                          </a:rPr>
                          <m:t>1</m:t>
                        </m:r>
                      </m:sub>
                    </m:sSub>
                  </m:oMath>
                </a14:m>
                <a:endParaRPr kumimoji="0" lang="en-US" b="0" i="0" u="none" strike="noStrike" kern="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8" name="Predicted Label for 𝑠_1">
                <a:extLst>
                  <a:ext uri="{FF2B5EF4-FFF2-40B4-BE49-F238E27FC236}">
                    <a16:creationId xmlns:a16="http://schemas.microsoft.com/office/drawing/2014/main" id="{8C2A4EFC-D443-4AB6-B833-D3ABB11E7F4F}"/>
                  </a:ext>
                </a:extLst>
              </p:cNvPr>
              <p:cNvSpPr>
                <a:spLocks noRot="1" noChangeAspect="1" noMove="1" noResize="1" noEditPoints="1" noAdjustHandles="1" noChangeArrowheads="1" noChangeShapeType="1" noTextEdit="1"/>
              </p:cNvSpPr>
              <p:nvPr/>
            </p:nvSpPr>
            <p:spPr>
              <a:xfrm>
                <a:off x="6428771" y="6159311"/>
                <a:ext cx="2376000" cy="307777"/>
              </a:xfrm>
              <a:prstGeom prst="wedgeRectCallout">
                <a:avLst>
                  <a:gd name="adj1" fmla="val -27817"/>
                  <a:gd name="adj2" fmla="val -107448"/>
                </a:avLst>
              </a:prstGeom>
              <a:blipFill>
                <a:blip r:embed="rId10"/>
                <a:stretch>
                  <a:fillRect l="-3069" b="-9639"/>
                </a:stretch>
              </a:blipFill>
              <a:ln w="12700" cap="flat" cmpd="sng" algn="ctr">
                <a:solidFill>
                  <a:schemeClr val="tx1"/>
                </a:solidFill>
                <a:prstDash val="solid"/>
                <a:miter lim="800000"/>
              </a:ln>
              <a:effectLst/>
            </p:spPr>
            <p:txBody>
              <a:bodyPr/>
              <a:lstStyle/>
              <a:p>
                <a:r>
                  <a:rPr lang="zh-TW" altLang="en-US">
                    <a:noFill/>
                  </a:rPr>
                  <a:t> </a:t>
                </a:r>
              </a:p>
            </p:txBody>
          </p:sp>
        </mc:Fallback>
      </mc:AlternateContent>
      <p:sp>
        <p:nvSpPr>
          <p:cNvPr id="37" name="SRM idea:">
            <a:extLst>
              <a:ext uri="{FF2B5EF4-FFF2-40B4-BE49-F238E27FC236}">
                <a16:creationId xmlns:a16="http://schemas.microsoft.com/office/drawing/2014/main" id="{1E7D485D-FE33-4A35-BFA0-9AFE5AF8AB44}"/>
              </a:ext>
            </a:extLst>
          </p:cNvPr>
          <p:cNvSpPr txBox="1"/>
          <p:nvPr/>
        </p:nvSpPr>
        <p:spPr>
          <a:xfrm>
            <a:off x="1313974" y="5091514"/>
            <a:ext cx="2909684" cy="338554"/>
          </a:xfrm>
          <a:prstGeom prst="rect">
            <a:avLst/>
          </a:prstGeom>
          <a:noFill/>
        </p:spPr>
        <p:txBody>
          <a:bodyPr wrap="square" rtlCol="0">
            <a:spAutoFit/>
          </a:bodyPr>
          <a:lstStyle/>
          <a:p>
            <a:r>
              <a:rPr lang="en-US" altLang="zh-CN" sz="1600" b="1" dirty="0">
                <a:solidFill>
                  <a:prstClr val="black"/>
                </a:solidFill>
                <a:latin typeface="Times New Roman" panose="02020603050405020304" pitchFamily="18" charset="0"/>
                <a:ea typeface="等线" panose="02010600030101010101" pitchFamily="2" charset="-122"/>
              </a:rPr>
              <a:t>SRM idea:</a:t>
            </a:r>
          </a:p>
        </p:txBody>
      </p:sp>
      <p:sp>
        <p:nvSpPr>
          <p:cNvPr id="33" name="標題 1">
            <a:extLst>
              <a:ext uri="{FF2B5EF4-FFF2-40B4-BE49-F238E27FC236}">
                <a16:creationId xmlns:a16="http://schemas.microsoft.com/office/drawing/2014/main" id="{AC8721FF-05CB-4E08-B4BF-56BF3C877CFE}"/>
              </a:ext>
            </a:extLst>
          </p:cNvPr>
          <p:cNvSpPr>
            <a:spLocks noGrp="1"/>
          </p:cNvSpPr>
          <p:nvPr>
            <p:ph type="title"/>
          </p:nvPr>
        </p:nvSpPr>
        <p:spPr>
          <a:xfrm>
            <a:off x="457200" y="152400"/>
            <a:ext cx="8229600" cy="990600"/>
          </a:xfrm>
        </p:spPr>
        <p:txBody>
          <a:bodyPr>
            <a:normAutofit/>
          </a:bodyPr>
          <a:lstStyle/>
          <a:p>
            <a:r>
              <a:rPr lang="en-US" altLang="zh-TW" dirty="0"/>
              <a:t>The Goal of This Paper</a:t>
            </a:r>
            <a:endParaRPr lang="zh-TW" altLang="en-US" dirty="0"/>
          </a:p>
        </p:txBody>
      </p:sp>
      <p:sp>
        <p:nvSpPr>
          <p:cNvPr id="34" name="內容版面配置區 13">
            <a:extLst>
              <a:ext uri="{FF2B5EF4-FFF2-40B4-BE49-F238E27FC236}">
                <a16:creationId xmlns:a16="http://schemas.microsoft.com/office/drawing/2014/main" id="{984D3990-8D57-44EF-BD18-3DB6118D8ADD}"/>
              </a:ext>
            </a:extLst>
          </p:cNvPr>
          <p:cNvSpPr>
            <a:spLocks noGrp="1"/>
          </p:cNvSpPr>
          <p:nvPr>
            <p:ph sz="quarter" idx="1"/>
          </p:nvPr>
        </p:nvSpPr>
        <p:spPr>
          <a:xfrm>
            <a:off x="254000" y="1219200"/>
            <a:ext cx="8890000" cy="3852000"/>
          </a:xfrm>
        </p:spPr>
        <p:txBody>
          <a:bodyPr>
            <a:normAutofit/>
          </a:bodyPr>
          <a:lstStyle/>
          <a:p>
            <a:pPr marL="273600" lvl="1" indent="-273600">
              <a:buClr>
                <a:srgbClr val="0070C0"/>
              </a:buClr>
              <a:buFont typeface="Times New Roman" panose="02020603050405020304" pitchFamily="18" charset="0"/>
              <a:buChar char="δ"/>
            </a:pPr>
            <a:r>
              <a:rPr lang="en-US" altLang="zh-TW" sz="2600" dirty="0">
                <a:solidFill>
                  <a:schemeClr val="tx1"/>
                </a:solidFill>
              </a:rPr>
              <a:t>The goal of this paper</a:t>
            </a:r>
          </a:p>
          <a:p>
            <a:pPr marL="720000" lvl="1" indent="-180000">
              <a:buFont typeface="Arial" panose="020B0604020202020204" pitchFamily="34" charset="0"/>
              <a:buChar char="•"/>
            </a:pPr>
            <a:r>
              <a:rPr lang="en-US" altLang="zh-TW" sz="2200" dirty="0">
                <a:solidFill>
                  <a:schemeClr val="tx1"/>
                </a:solidFill>
              </a:rPr>
              <a:t>In order to solve the problem of hard matching mentioned above and suit distant supervision noisy. Propose two neural modules to learn better relation classifier.</a:t>
            </a:r>
          </a:p>
          <a:p>
            <a:pPr marL="1368000" lvl="2" indent="-432000">
              <a:lnSpc>
                <a:spcPts val="1600"/>
              </a:lnSpc>
              <a:buFont typeface="+mj-lt"/>
              <a:buAutoNum type="arabicPeriod"/>
            </a:pPr>
            <a:r>
              <a:rPr lang="en-US" altLang="zh-TW" sz="1800" dirty="0">
                <a:solidFill>
                  <a:srgbClr val="0070C0"/>
                </a:solidFill>
              </a:rPr>
              <a:t>A sentence-level relation classifier</a:t>
            </a:r>
          </a:p>
          <a:p>
            <a:pPr marL="1368000" lvl="2" indent="-432000">
              <a:lnSpc>
                <a:spcPts val="1600"/>
              </a:lnSpc>
              <a:buFont typeface="+mj-lt"/>
              <a:buAutoNum type="arabicPeriod"/>
            </a:pPr>
            <a:r>
              <a:rPr lang="en-US" altLang="zh-TW" sz="1800" dirty="0">
                <a:solidFill>
                  <a:srgbClr val="FF0000"/>
                </a:solidFill>
              </a:rPr>
              <a:t>Soft rule matcher</a:t>
            </a:r>
          </a:p>
          <a:p>
            <a:pPr marL="720000" lvl="1" indent="-180000">
              <a:buFont typeface="Arial" panose="020B0604020202020204" pitchFamily="34" charset="0"/>
              <a:buChar char="•"/>
            </a:pPr>
            <a:r>
              <a:rPr lang="en-US" altLang="zh-TW" sz="2200" b="1" dirty="0">
                <a:solidFill>
                  <a:schemeClr val="tx1"/>
                </a:solidFill>
              </a:rPr>
              <a:t>Sentence-level relation classifier</a:t>
            </a:r>
            <a:r>
              <a:rPr lang="en-US" altLang="zh-TW" sz="2200" dirty="0">
                <a:solidFill>
                  <a:schemeClr val="tx1"/>
                </a:solidFill>
              </a:rPr>
              <a:t>:</a:t>
            </a:r>
            <a:r>
              <a:rPr lang="zh-TW" altLang="en-US" sz="2200" dirty="0">
                <a:solidFill>
                  <a:schemeClr val="tx1"/>
                </a:solidFill>
              </a:rPr>
              <a:t> </a:t>
            </a:r>
            <a:r>
              <a:rPr lang="en-US" altLang="zh-TW" sz="2200" dirty="0">
                <a:solidFill>
                  <a:srgbClr val="0070C0"/>
                </a:solidFill>
              </a:rPr>
              <a:t>To learn the neural representations of sentences</a:t>
            </a:r>
            <a:r>
              <a:rPr lang="en-US" altLang="zh-TW" sz="2200" dirty="0">
                <a:solidFill>
                  <a:schemeClr val="tx1"/>
                </a:solidFill>
              </a:rPr>
              <a:t> and </a:t>
            </a:r>
            <a:r>
              <a:rPr lang="en-US" altLang="zh-TW" sz="2200" dirty="0">
                <a:solidFill>
                  <a:srgbClr val="FF0000"/>
                </a:solidFill>
              </a:rPr>
              <a:t>classify which relation it talks about</a:t>
            </a:r>
            <a:r>
              <a:rPr lang="en-US" altLang="zh-TW" sz="2200" dirty="0">
                <a:solidFill>
                  <a:schemeClr val="tx1"/>
                </a:solidFill>
              </a:rPr>
              <a:t>.</a:t>
            </a:r>
          </a:p>
          <a:p>
            <a:pPr marL="720000" lvl="1" indent="-180000">
              <a:spcBef>
                <a:spcPts val="0"/>
              </a:spcBef>
              <a:buFont typeface="Arial" panose="020B0604020202020204" pitchFamily="34" charset="0"/>
              <a:buChar char="•"/>
            </a:pPr>
            <a:r>
              <a:rPr lang="en-US" altLang="zh-TW" sz="2200" b="1" dirty="0">
                <a:solidFill>
                  <a:schemeClr val="tx1"/>
                </a:solidFill>
              </a:rPr>
              <a:t>Soft rule matcher(SRM)</a:t>
            </a:r>
            <a:r>
              <a:rPr lang="en-US" altLang="zh-TW" sz="2200" dirty="0">
                <a:solidFill>
                  <a:srgbClr val="FF0000"/>
                </a:solidFill>
              </a:rPr>
              <a:t>:</a:t>
            </a:r>
            <a:r>
              <a:rPr lang="zh-TW" altLang="en-US" sz="2200" dirty="0">
                <a:solidFill>
                  <a:srgbClr val="FF0000"/>
                </a:solidFill>
              </a:rPr>
              <a:t> </a:t>
            </a:r>
            <a:r>
              <a:rPr lang="en-US" altLang="zh-TW" sz="2200" dirty="0">
                <a:solidFill>
                  <a:schemeClr val="tx1"/>
                </a:solidFill>
              </a:rPr>
              <a:t>To </a:t>
            </a:r>
            <a:r>
              <a:rPr lang="en-US" altLang="zh-TW" sz="2200" dirty="0">
                <a:solidFill>
                  <a:srgbClr val="FF0000"/>
                </a:solidFill>
              </a:rPr>
              <a:t>learn a “soft-matching”</a:t>
            </a:r>
            <a:r>
              <a:rPr lang="en-US" altLang="zh-TW" sz="2200" dirty="0">
                <a:solidFill>
                  <a:schemeClr val="tx1"/>
                </a:solidFill>
              </a:rPr>
              <a:t> that can </a:t>
            </a:r>
            <a:r>
              <a:rPr lang="en-US" altLang="zh-TW" sz="2200" dirty="0">
                <a:solidFill>
                  <a:srgbClr val="0070C0"/>
                </a:solidFill>
              </a:rPr>
              <a:t>assign pseudo-label to sentences</a:t>
            </a:r>
            <a:r>
              <a:rPr lang="en-US" altLang="zh-TW" sz="2200" dirty="0">
                <a:solidFill>
                  <a:schemeClr val="tx1"/>
                </a:solidFill>
              </a:rPr>
              <a:t>.</a:t>
            </a:r>
            <a:r>
              <a:rPr lang="en-US" altLang="zh-TW" sz="2200" dirty="0"/>
              <a:t> </a:t>
            </a:r>
            <a:r>
              <a:rPr lang="en-US" altLang="zh-TW" sz="2200" dirty="0">
                <a:solidFill>
                  <a:schemeClr val="tx1"/>
                </a:solidFill>
              </a:rPr>
              <a:t>Which is defined as a neural function for modeling the matching score between a sentence </a:t>
            </a:r>
            <a:r>
              <a:rPr lang="en-US" altLang="zh-TW" sz="2200" i="1" dirty="0">
                <a:solidFill>
                  <a:schemeClr val="tx1"/>
                </a:solidFill>
              </a:rPr>
              <a:t>s</a:t>
            </a:r>
            <a:r>
              <a:rPr lang="en-US" altLang="zh-TW" sz="2200" dirty="0">
                <a:solidFill>
                  <a:schemeClr val="tx1"/>
                </a:solidFill>
              </a:rPr>
              <a:t> and a rule pattern </a:t>
            </a:r>
            <a:r>
              <a:rPr lang="en-US" altLang="zh-TW" sz="2200" i="1" dirty="0">
                <a:solidFill>
                  <a:schemeClr val="tx1"/>
                </a:solidFill>
              </a:rPr>
              <a:t>p</a:t>
            </a:r>
            <a:r>
              <a:rPr lang="en-US" altLang="zh-TW" sz="2200" dirty="0">
                <a:solidFill>
                  <a:schemeClr val="tx1"/>
                </a:solidFill>
              </a:rPr>
              <a:t>.</a:t>
            </a:r>
          </a:p>
        </p:txBody>
      </p:sp>
      <p:sp>
        <p:nvSpPr>
          <p:cNvPr id="7" name="The sentences and all rules can be convert into vector representations">
            <a:extLst>
              <a:ext uri="{FF2B5EF4-FFF2-40B4-BE49-F238E27FC236}">
                <a16:creationId xmlns:a16="http://schemas.microsoft.com/office/drawing/2014/main" id="{1CC2D1EE-F3A4-44F6-98A4-EACB75B57E31}"/>
              </a:ext>
            </a:extLst>
          </p:cNvPr>
          <p:cNvSpPr/>
          <p:nvPr/>
        </p:nvSpPr>
        <p:spPr>
          <a:xfrm>
            <a:off x="3486329" y="4754072"/>
            <a:ext cx="5076000" cy="496800"/>
          </a:xfrm>
          <a:prstGeom prst="wedgeRectCallout">
            <a:avLst>
              <a:gd name="adj1" fmla="val -44752"/>
              <a:gd name="adj2" fmla="val 112111"/>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r>
              <a:rPr lang="en-US" altLang="zh-TW" sz="1400" dirty="0">
                <a:solidFill>
                  <a:schemeClr val="tx1"/>
                </a:solidFill>
              </a:rPr>
              <a:t>The sentences and all rules can be </a:t>
            </a:r>
            <a:r>
              <a:rPr lang="en-US" altLang="zh-TW" sz="1400" dirty="0">
                <a:solidFill>
                  <a:srgbClr val="0070C0"/>
                </a:solidFill>
              </a:rPr>
              <a:t>convert into vector representations</a:t>
            </a:r>
            <a:r>
              <a:rPr lang="en-US" altLang="zh-TW" sz="1400" dirty="0">
                <a:solidFill>
                  <a:schemeClr val="tx1"/>
                </a:solidFill>
              </a:rPr>
              <a:t>, then </a:t>
            </a:r>
            <a:r>
              <a:rPr lang="en-US" altLang="zh-TW" sz="1400" dirty="0">
                <a:solidFill>
                  <a:srgbClr val="FF0000"/>
                </a:solidFill>
              </a:rPr>
              <a:t>calculate the matching scores </a:t>
            </a:r>
            <a:r>
              <a:rPr lang="en-US" altLang="zh-TW" sz="1400" dirty="0">
                <a:solidFill>
                  <a:schemeClr val="tx1"/>
                </a:solidFill>
              </a:rPr>
              <a:t>by cosine similarity.</a:t>
            </a:r>
            <a:endParaRPr lang="zh-TW" altLang="en-US" sz="1400" dirty="0"/>
          </a:p>
        </p:txBody>
      </p:sp>
    </p:spTree>
    <p:extLst>
      <p:ext uri="{BB962C8B-B14F-4D97-AF65-F5344CB8AC3E}">
        <p14:creationId xmlns:p14="http://schemas.microsoft.com/office/powerpoint/2010/main" val="231213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34">
                                            <p:txEl>
                                              <p:pRg st="0" end="0"/>
                                            </p:txEl>
                                          </p:spTgt>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34">
                                            <p:txEl>
                                              <p:pRg st="1" end="1"/>
                                            </p:txEl>
                                          </p:spTgt>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34">
                                            <p:txEl>
                                              <p:pRg st="2" end="2"/>
                                            </p:txEl>
                                          </p:spTgt>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4">
                                            <p:txEl>
                                              <p:pRg st="3" end="3"/>
                                            </p:txEl>
                                          </p:spTgt>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4">
                                            <p:txEl>
                                              <p:pRg st="4" end="4"/>
                                            </p:txEl>
                                          </p:spTgt>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4">
                                            <p:txEl>
                                              <p:pRg st="5" end="5"/>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0"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fade">
                                      <p:cBhvr>
                                        <p:cTn id="61" dur="500"/>
                                        <p:tgtEl>
                                          <p:spTgt spid="38"/>
                                        </p:tgtEl>
                                      </p:cBhvr>
                                    </p:animEffect>
                                  </p:childTnLst>
                                </p:cTn>
                              </p:par>
                              <p:par>
                                <p:cTn id="62" presetID="10" presetClass="entr" presetSubtype="0" fill="hold" nodeType="withEffect">
                                  <p:stCondLst>
                                    <p:cond delay="0"/>
                                  </p:stCondLst>
                                  <p:childTnLst>
                                    <p:set>
                                      <p:cBhvr>
                                        <p:cTn id="63" dur="1" fill="hold">
                                          <p:stCondLst>
                                            <p:cond delay="0"/>
                                          </p:stCondLst>
                                        </p:cTn>
                                        <p:tgtEl>
                                          <p:spTgt spid="50"/>
                                        </p:tgtEl>
                                        <p:attrNameLst>
                                          <p:attrName>style.visibility</p:attrName>
                                        </p:attrNameLst>
                                      </p:cBhvr>
                                      <p:to>
                                        <p:strVal val="visible"/>
                                      </p:to>
                                    </p:set>
                                    <p:animEffect transition="in" filter="fade">
                                      <p:cBhvr>
                                        <p:cTn id="64" dur="500"/>
                                        <p:tgtEl>
                                          <p:spTgt spid="50"/>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53"/>
                                        </p:tgtEl>
                                        <p:attrNameLst>
                                          <p:attrName>style.visibility</p:attrName>
                                        </p:attrNameLst>
                                      </p:cBhvr>
                                      <p:to>
                                        <p:strVal val="visible"/>
                                      </p:to>
                                    </p:set>
                                    <p:animEffect transition="in" filter="fade">
                                      <p:cBhvr>
                                        <p:cTn id="68" dur="500"/>
                                        <p:tgtEl>
                                          <p:spTgt spid="53"/>
                                        </p:tgtEl>
                                      </p:cBhvr>
                                    </p:animEffect>
                                  </p:childTnLst>
                                </p:cTn>
                              </p:par>
                              <p:par>
                                <p:cTn id="69" presetID="10" presetClass="entr" presetSubtype="0"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Effect transition="in" filter="fade">
                                      <p:cBhvr>
                                        <p:cTn id="71" dur="500"/>
                                        <p:tgtEl>
                                          <p:spTgt spid="51"/>
                                        </p:tgtEl>
                                      </p:cBhvr>
                                    </p:animEffect>
                                  </p:childTnLst>
                                </p:cTn>
                              </p:par>
                            </p:childTnLst>
                          </p:cTn>
                        </p:par>
                        <p:par>
                          <p:cTn id="72" fill="hold">
                            <p:stCondLst>
                              <p:cond delay="1000"/>
                            </p:stCondLst>
                            <p:childTnLst>
                              <p:par>
                                <p:cTn id="73" presetID="10" presetClass="entr" presetSubtype="0" fill="hold" grpId="0" nodeType="after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par>
                                <p:cTn id="76" presetID="10" presetClass="entr" presetSubtype="0" fill="hold" nodeType="withEffect">
                                  <p:stCondLst>
                                    <p:cond delay="0"/>
                                  </p:stCondLst>
                                  <p:childTnLst>
                                    <p:set>
                                      <p:cBhvr>
                                        <p:cTn id="77" dur="1" fill="hold">
                                          <p:stCondLst>
                                            <p:cond delay="0"/>
                                          </p:stCondLst>
                                        </p:cTn>
                                        <p:tgtEl>
                                          <p:spTgt spid="52"/>
                                        </p:tgtEl>
                                        <p:attrNameLst>
                                          <p:attrName>style.visibility</p:attrName>
                                        </p:attrNameLst>
                                      </p:cBhvr>
                                      <p:to>
                                        <p:strVal val="visible"/>
                                      </p:to>
                                    </p:set>
                                    <p:animEffect transition="in" filter="fade">
                                      <p:cBhvr>
                                        <p:cTn id="78" dur="500"/>
                                        <p:tgtEl>
                                          <p:spTgt spid="52"/>
                                        </p:tgtEl>
                                      </p:cBhvr>
                                    </p:animEffect>
                                  </p:childTnLst>
                                </p:cTn>
                              </p:par>
                            </p:childTnLst>
                          </p:cTn>
                        </p:par>
                        <p:par>
                          <p:cTn id="79" fill="hold">
                            <p:stCondLst>
                              <p:cond delay="1500"/>
                            </p:stCondLst>
                            <p:childTnLst>
                              <p:par>
                                <p:cTn id="80" presetID="10" presetClass="entr" presetSubtype="0" fill="hold" grpId="0" nodeType="after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fade">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56"/>
                                        </p:tgtEl>
                                        <p:attrNameLst>
                                          <p:attrName>style.visibility</p:attrName>
                                        </p:attrNameLst>
                                      </p:cBhvr>
                                      <p:to>
                                        <p:strVal val="visible"/>
                                      </p:to>
                                    </p:set>
                                    <p:animEffect transition="in" filter="fade">
                                      <p:cBhvr>
                                        <p:cTn id="91" dur="500"/>
                                        <p:tgtEl>
                                          <p:spTgt spid="56"/>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fade">
                                      <p:cBhvr>
                                        <p:cTn id="94" dur="500"/>
                                        <p:tgtEl>
                                          <p:spTgt spid="57"/>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58"/>
                                        </p:tgtEl>
                                        <p:attrNameLst>
                                          <p:attrName>style.visibility</p:attrName>
                                        </p:attrNameLst>
                                      </p:cBhvr>
                                      <p:to>
                                        <p:strVal val="visible"/>
                                      </p:to>
                                    </p:set>
                                    <p:animEffect transition="in" filter="fade">
                                      <p:cBhvr>
                                        <p:cTn id="9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1" grpId="0" animBg="1"/>
      <p:bldP spid="42" grpId="0" animBg="1"/>
      <p:bldP spid="45" grpId="0" animBg="1"/>
      <p:bldP spid="46" grpId="0" animBg="1"/>
      <p:bldP spid="47" grpId="0"/>
      <p:bldP spid="48" grpId="0"/>
      <p:bldP spid="49" grpId="0"/>
      <p:bldP spid="53" grpId="0"/>
      <p:bldP spid="54" grpId="0"/>
      <p:bldP spid="55" grpId="0"/>
      <p:bldP spid="56" grpId="0" animBg="1"/>
      <p:bldP spid="57" grpId="0"/>
      <p:bldP spid="58" grpId="0" animBg="1"/>
      <p:bldP spid="37" grpId="0"/>
      <p:bldP spid="7" grpId="0" animBg="1"/>
      <p:bldP spid="7" grpId="1"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佈景主題1">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自訂 1">
      <a:majorFont>
        <a:latin typeface="Times New Roman"/>
        <a:ea typeface="微軟正黑體"/>
        <a:cs typeface=""/>
      </a:majorFont>
      <a:minorFont>
        <a:latin typeface="Times New Roman"/>
        <a:ea typeface="微軟正黑體"/>
        <a:cs typeface=""/>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佈景主題1</Template>
  <TotalTime>131217</TotalTime>
  <Words>12198</Words>
  <Application>Microsoft Office PowerPoint</Application>
  <PresentationFormat>如螢幕大小 (4:3)</PresentationFormat>
  <Paragraphs>1674</Paragraphs>
  <Slides>36</Slides>
  <Notes>35</Notes>
  <HiddenSlides>1</HiddenSlides>
  <MMClips>0</MMClips>
  <ScaleCrop>false</ScaleCrop>
  <HeadingPairs>
    <vt:vector size="6" baseType="variant">
      <vt:variant>
        <vt:lpstr>使用字型</vt:lpstr>
      </vt:variant>
      <vt:variant>
        <vt:i4>13</vt:i4>
      </vt:variant>
      <vt:variant>
        <vt:lpstr>佈景主題</vt:lpstr>
      </vt:variant>
      <vt:variant>
        <vt:i4>1</vt:i4>
      </vt:variant>
      <vt:variant>
        <vt:lpstr>投影片標題</vt:lpstr>
      </vt:variant>
      <vt:variant>
        <vt:i4>36</vt:i4>
      </vt:variant>
    </vt:vector>
  </HeadingPairs>
  <TitlesOfParts>
    <vt:vector size="50" baseType="lpstr">
      <vt:lpstr>等线</vt:lpstr>
      <vt:lpstr>Proxima Nova</vt:lpstr>
      <vt:lpstr>SimSun</vt:lpstr>
      <vt:lpstr>微軟正黑體</vt:lpstr>
      <vt:lpstr>新細明體</vt:lpstr>
      <vt:lpstr>標楷體</vt:lpstr>
      <vt:lpstr>Arial</vt:lpstr>
      <vt:lpstr>Arial Nova Light</vt:lpstr>
      <vt:lpstr>Calibri</vt:lpstr>
      <vt:lpstr>Cambria Math</vt:lpstr>
      <vt:lpstr>Times New Roman</vt:lpstr>
      <vt:lpstr>Wingdings</vt:lpstr>
      <vt:lpstr>Wingdings 3</vt:lpstr>
      <vt:lpstr>佈景主題1</vt:lpstr>
      <vt:lpstr>NERO A Neural Rule Grounding Framework for Label-Efficient Relation Extraction</vt:lpstr>
      <vt:lpstr>Outline</vt:lpstr>
      <vt:lpstr>Concept: Relation Extraction</vt:lpstr>
      <vt:lpstr>Concept: Relation Extraction Based on Distance Supervision</vt:lpstr>
      <vt:lpstr>Scenario</vt:lpstr>
      <vt:lpstr>Scenario</vt:lpstr>
      <vt:lpstr>Scenario (Cont.)</vt:lpstr>
      <vt:lpstr>Scenario (Cont.)</vt:lpstr>
      <vt:lpstr>The Goal of This Paper</vt:lpstr>
      <vt:lpstr>Concept: Proper Noun</vt:lpstr>
      <vt:lpstr>Problem definition</vt:lpstr>
      <vt:lpstr>Problem Definition</vt:lpstr>
      <vt:lpstr>Method: NERO Framework </vt:lpstr>
      <vt:lpstr>Overview of the NERO Framework</vt:lpstr>
      <vt:lpstr>Labeling Rule Generation</vt:lpstr>
      <vt:lpstr>Soft Rule Matcher: Architecture</vt:lpstr>
      <vt:lpstr>Relation Classifier Architecture</vt:lpstr>
      <vt:lpstr>Joint Parameter Learning: Relation Classifier + Soft Rule Matcher</vt:lpstr>
      <vt:lpstr>Joint Parameter Learning: Relation Classifier + Soft Rule Matcher</vt:lpstr>
      <vt:lpstr>Joint Parameter Learning: Relation Classifier + Soft Rule Matcher</vt:lpstr>
      <vt:lpstr>Experiments</vt:lpstr>
      <vt:lpstr>Experiments</vt:lpstr>
      <vt:lpstr>Compared Methods: Rule-based/Supervised/Semi-Supervised Baseline</vt:lpstr>
      <vt:lpstr>Compared Methods: Rule-based/Supervised/Semi-Supervised Baseline (Cont.)</vt:lpstr>
      <vt:lpstr>Experiments Settings</vt:lpstr>
      <vt:lpstr>Performance Comparison: Rule-based Models</vt:lpstr>
      <vt:lpstr>Performance Comparison: Models Trained on S_matched</vt:lpstr>
      <vt:lpstr>Performance Comparison: Models Trained on S_matched &amp; S_unmatched &amp; Ρ</vt:lpstr>
      <vt:lpstr>Method Performance Comparison</vt:lpstr>
      <vt:lpstr>Performance on Various Amounts of Rules and Human Annotated Labels</vt:lpstr>
      <vt:lpstr>Performance on Various Amounts of the Raw Corpus </vt:lpstr>
      <vt:lpstr>Performance on Unseen Relations </vt:lpstr>
      <vt:lpstr>Model Ablation Study: Effect of Different Loss Functions</vt:lpstr>
      <vt:lpstr>Model Ablation Study: Effect of Different Soft-matching Models</vt:lpstr>
      <vt:lpstr>Conclusion</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NERO A Neural Rule Grounding Framework for Label-Efficient Relation Extraction</dc:title>
  <dc:creator>林圓皓</dc:creator>
  <cp:lastModifiedBy>luff543</cp:lastModifiedBy>
  <cp:revision>8351</cp:revision>
  <dcterms:created xsi:type="dcterms:W3CDTF">2016-11-06T07:35:12Z</dcterms:created>
  <dcterms:modified xsi:type="dcterms:W3CDTF">2020-10-20T08:36:11Z</dcterms:modified>
</cp:coreProperties>
</file>