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1"/>
  </p:notesMasterIdLst>
  <p:sldIdLst>
    <p:sldId id="270" r:id="rId2"/>
    <p:sldId id="261" r:id="rId3"/>
    <p:sldId id="263" r:id="rId4"/>
    <p:sldId id="265" r:id="rId5"/>
    <p:sldId id="271" r:id="rId6"/>
    <p:sldId id="273" r:id="rId7"/>
    <p:sldId id="274" r:id="rId8"/>
    <p:sldId id="275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1A3D84"/>
    <a:srgbClr val="5377B6"/>
    <a:srgbClr val="3391C7"/>
    <a:srgbClr val="0B770B"/>
    <a:srgbClr val="DD7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2FC81-4F86-45F1-A2E6-72D237AD2FF0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69C1-F1F3-438A-AE1B-46038E5974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269C1-F1F3-438A-AE1B-46038E59742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269C1-F1F3-438A-AE1B-46038E59742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46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269C1-F1F3-438A-AE1B-46038E59742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9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269C1-F1F3-438A-AE1B-46038E59742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269C1-F1F3-438A-AE1B-46038E59742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7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269C1-F1F3-438A-AE1B-46038E59742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21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5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3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5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9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6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0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7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2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7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1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219924-9014-455A-A9AD-A8C51F9E631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BE8A30-DDBF-4661-8FA8-F5BE3A1634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7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485E4-71F6-4B95-9DAF-DF993FDA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OpenPrompt</a:t>
            </a:r>
            <a:r>
              <a:rPr lang="en-US" altLang="zh-TW" dirty="0"/>
              <a:t> </a:t>
            </a:r>
            <a:r>
              <a:rPr lang="zh-TW" altLang="zh-TW" dirty="0"/>
              <a:t>Design and Implementation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BF5BAE1-2873-4BB5-B074-B49D000E72E4}"/>
              </a:ext>
            </a:extLst>
          </p:cNvPr>
          <p:cNvSpPr txBox="1"/>
          <p:nvPr/>
        </p:nvSpPr>
        <p:spPr>
          <a:xfrm>
            <a:off x="4616825" y="6442146"/>
            <a:ext cx="749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i="1" dirty="0">
                <a:solidFill>
                  <a:srgbClr val="000000"/>
                </a:solidFill>
                <a:latin typeface="Lucida Grande"/>
              </a:rPr>
              <a:t>參考論文</a:t>
            </a:r>
            <a:r>
              <a:rPr lang="en-US" altLang="zh-TW" i="1" dirty="0">
                <a:solidFill>
                  <a:srgbClr val="000000"/>
                </a:solidFill>
                <a:latin typeface="Lucida Grande"/>
              </a:rPr>
              <a:t>:</a:t>
            </a:r>
            <a:r>
              <a:rPr lang="en-US" altLang="zh-TW" i="1" dirty="0" err="1">
                <a:solidFill>
                  <a:srgbClr val="000000"/>
                </a:solidFill>
                <a:effectLst/>
                <a:latin typeface="Lucida Grande"/>
              </a:rPr>
              <a:t>OpenPrompt</a:t>
            </a:r>
            <a:r>
              <a:rPr lang="en-US" altLang="zh-TW" i="1" dirty="0">
                <a:solidFill>
                  <a:srgbClr val="000000"/>
                </a:solidFill>
                <a:effectLst/>
                <a:latin typeface="Lucida Grande"/>
              </a:rPr>
              <a:t>: An Open-source Framework for Prompt-learning</a:t>
            </a:r>
          </a:p>
        </p:txBody>
      </p:sp>
      <p:pic>
        <p:nvPicPr>
          <p:cNvPr id="3" name="Google Shape;107;p16">
            <a:extLst>
              <a:ext uri="{FF2B5EF4-FFF2-40B4-BE49-F238E27FC236}">
                <a16:creationId xmlns:a16="http://schemas.microsoft.com/office/drawing/2014/main" id="{264D04AD-B609-4886-4C29-F70AFCCC38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0013" y="1736702"/>
            <a:ext cx="9121778" cy="4348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5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485E4-71F6-4B95-9DAF-DF993FDA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實作方式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FF9618-2325-44CF-9F4E-588D1BAD2B44}"/>
              </a:ext>
            </a:extLst>
          </p:cNvPr>
          <p:cNvGrpSpPr/>
          <p:nvPr/>
        </p:nvGrpSpPr>
        <p:grpSpPr>
          <a:xfrm>
            <a:off x="1250577" y="2018291"/>
            <a:ext cx="9690846" cy="4168190"/>
            <a:chOff x="1250577" y="2027256"/>
            <a:chExt cx="9690846" cy="416819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9C359CF-CD46-402F-A70E-E9D704F810A8}"/>
                </a:ext>
              </a:extLst>
            </p:cNvPr>
            <p:cNvGrpSpPr/>
            <p:nvPr/>
          </p:nvGrpSpPr>
          <p:grpSpPr>
            <a:xfrm>
              <a:off x="1250577" y="2027256"/>
              <a:ext cx="9690846" cy="4168190"/>
              <a:chOff x="546848" y="474181"/>
              <a:chExt cx="10596283" cy="5030980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3DB5C6A6-17D1-4645-973B-C285B437D304}"/>
                  </a:ext>
                </a:extLst>
              </p:cNvPr>
              <p:cNvGrpSpPr/>
              <p:nvPr/>
            </p:nvGrpSpPr>
            <p:grpSpPr>
              <a:xfrm>
                <a:off x="546848" y="474181"/>
                <a:ext cx="10596283" cy="5030980"/>
                <a:chOff x="519953" y="527138"/>
                <a:chExt cx="10596283" cy="5030980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44D7EEA-767E-4323-945B-12A9A742C976}"/>
                    </a:ext>
                  </a:extLst>
                </p:cNvPr>
                <p:cNvSpPr/>
                <p:nvPr/>
              </p:nvSpPr>
              <p:spPr>
                <a:xfrm>
                  <a:off x="779930" y="1075765"/>
                  <a:ext cx="10336306" cy="44823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9" name="Picture 2">
                  <a:extLst>
                    <a:ext uri="{FF2B5EF4-FFF2-40B4-BE49-F238E27FC236}">
                      <a16:creationId xmlns:a16="http://schemas.microsoft.com/office/drawing/2014/main" id="{D24B4FAA-2CA5-4AAE-A73B-803A773752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5942"/>
                <a:stretch/>
              </p:blipFill>
              <p:spPr bwMode="auto">
                <a:xfrm>
                  <a:off x="519953" y="991282"/>
                  <a:ext cx="1532537" cy="41770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CFEC4A89-9D4B-46F3-8D45-1454651A04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663" r="70851"/>
                <a:stretch/>
              </p:blipFill>
              <p:spPr bwMode="auto">
                <a:xfrm>
                  <a:off x="3055030" y="527139"/>
                  <a:ext cx="1027926" cy="46412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>
                  <a:extLst>
                    <a:ext uri="{FF2B5EF4-FFF2-40B4-BE49-F238E27FC236}">
                      <a16:creationId xmlns:a16="http://schemas.microsoft.com/office/drawing/2014/main" id="{BCE012A4-A6BE-4757-87DD-1A7B3D21D2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649" r="54865"/>
                <a:stretch/>
              </p:blipFill>
              <p:spPr bwMode="auto">
                <a:xfrm>
                  <a:off x="5085496" y="527138"/>
                  <a:ext cx="981637" cy="4641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>
                  <a:extLst>
                    <a:ext uri="{FF2B5EF4-FFF2-40B4-BE49-F238E27FC236}">
                      <a16:creationId xmlns:a16="http://schemas.microsoft.com/office/drawing/2014/main" id="{FD7D3D3F-B5EA-4E59-9691-79509BF58E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05" r="38323"/>
                <a:stretch/>
              </p:blipFill>
              <p:spPr bwMode="auto">
                <a:xfrm>
                  <a:off x="6795248" y="731592"/>
                  <a:ext cx="1027926" cy="42942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>
                  <a:extLst>
                    <a:ext uri="{FF2B5EF4-FFF2-40B4-BE49-F238E27FC236}">
                      <a16:creationId xmlns:a16="http://schemas.microsoft.com/office/drawing/2014/main" id="{400CFF0B-59DC-400B-A2C8-75EB0A1913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631" r="5628"/>
                <a:stretch/>
              </p:blipFill>
              <p:spPr bwMode="auto">
                <a:xfrm>
                  <a:off x="8001409" y="720416"/>
                  <a:ext cx="2259593" cy="4641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A9FE6F9F-6950-43E8-AAA0-9F65234A4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6842" y="3258945"/>
                <a:ext cx="1044735" cy="950259"/>
              </a:xfrm>
              <a:prstGeom prst="line">
                <a:avLst/>
              </a:prstGeom>
              <a:ln w="38100">
                <a:solidFill>
                  <a:srgbClr val="DD7F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86B94B5-8436-444E-9BDC-C837AA735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538" y="1692137"/>
                <a:ext cx="1114335" cy="1463439"/>
              </a:xfrm>
              <a:prstGeom prst="line">
                <a:avLst/>
              </a:prstGeom>
              <a:ln w="38100">
                <a:solidFill>
                  <a:srgbClr val="DD7F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40843850-0CAA-4951-B313-59EBEACE9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69109" y="1658474"/>
                <a:ext cx="753034" cy="761997"/>
              </a:xfrm>
              <a:prstGeom prst="line">
                <a:avLst/>
              </a:prstGeom>
              <a:ln w="38100">
                <a:solidFill>
                  <a:srgbClr val="DD7F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0E44799F-4C61-4834-B581-067C0AE4D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449" y="3410936"/>
                <a:ext cx="975550" cy="1196923"/>
              </a:xfrm>
              <a:prstGeom prst="line">
                <a:avLst/>
              </a:prstGeom>
              <a:ln w="38100">
                <a:solidFill>
                  <a:srgbClr val="0B77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BE74B5-2682-41F7-B412-3654C30643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4465" y="2523264"/>
                <a:ext cx="1027926" cy="2169079"/>
              </a:xfrm>
              <a:prstGeom prst="line">
                <a:avLst/>
              </a:prstGeom>
              <a:ln w="38100">
                <a:solidFill>
                  <a:srgbClr val="0B77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D724B6FE-50B2-4310-A924-8E8ACC348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108" y="2420471"/>
                <a:ext cx="753035" cy="1813834"/>
              </a:xfrm>
              <a:prstGeom prst="line">
                <a:avLst/>
              </a:prstGeom>
              <a:ln w="38100">
                <a:solidFill>
                  <a:srgbClr val="0B77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3500F2F4-13AD-4306-A322-3819919A3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3999" y="2402541"/>
                <a:ext cx="1017613" cy="0"/>
              </a:xfrm>
              <a:prstGeom prst="line">
                <a:avLst/>
              </a:prstGeom>
              <a:ln w="38100">
                <a:solidFill>
                  <a:srgbClr val="3391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AE98CE78-644F-490F-A1AD-5D61DA4BA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9621" y="1692137"/>
                <a:ext cx="1027926" cy="728334"/>
              </a:xfrm>
              <a:prstGeom prst="line">
                <a:avLst/>
              </a:prstGeom>
              <a:ln w="38100">
                <a:solidFill>
                  <a:srgbClr val="3391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FA35D9B4-946C-4555-834C-A41B12E18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108" y="1658471"/>
                <a:ext cx="753035" cy="2550733"/>
              </a:xfrm>
              <a:prstGeom prst="line">
                <a:avLst/>
              </a:prstGeom>
              <a:ln w="38100">
                <a:solidFill>
                  <a:srgbClr val="3391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457387A-97DD-4D42-BFF8-23014E6CB632}"/>
                </a:ext>
              </a:extLst>
            </p:cNvPr>
            <p:cNvSpPr txBox="1"/>
            <p:nvPr/>
          </p:nvSpPr>
          <p:spPr>
            <a:xfrm>
              <a:off x="8707035" y="4675521"/>
              <a:ext cx="14522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</a:rPr>
                <a:t>Hard-prompt</a:t>
              </a:r>
              <a:endParaRPr lang="zh-TW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071E42-ACEF-407C-A99E-712E9A4D6073}"/>
                </a:ext>
              </a:extLst>
            </p:cNvPr>
            <p:cNvSpPr/>
            <p:nvPr/>
          </p:nvSpPr>
          <p:spPr>
            <a:xfrm>
              <a:off x="8340080" y="5142536"/>
              <a:ext cx="1567306" cy="621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BF5BAE1-2873-4BB5-B074-B49D000E72E4}"/>
              </a:ext>
            </a:extLst>
          </p:cNvPr>
          <p:cNvSpPr txBox="1"/>
          <p:nvPr/>
        </p:nvSpPr>
        <p:spPr>
          <a:xfrm>
            <a:off x="4616825" y="6442146"/>
            <a:ext cx="749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i="1" dirty="0">
                <a:solidFill>
                  <a:srgbClr val="000000"/>
                </a:solidFill>
                <a:latin typeface="Lucida Grande"/>
              </a:rPr>
              <a:t>參考論文</a:t>
            </a:r>
            <a:r>
              <a:rPr lang="en-US" altLang="zh-TW" i="1" dirty="0">
                <a:solidFill>
                  <a:srgbClr val="000000"/>
                </a:solidFill>
                <a:latin typeface="Lucida Grande"/>
              </a:rPr>
              <a:t>:</a:t>
            </a:r>
            <a:r>
              <a:rPr lang="en-US" altLang="zh-TW" i="1" dirty="0" err="1">
                <a:solidFill>
                  <a:srgbClr val="000000"/>
                </a:solidFill>
                <a:effectLst/>
                <a:latin typeface="Lucida Grande"/>
              </a:rPr>
              <a:t>OpenPrompt</a:t>
            </a:r>
            <a:r>
              <a:rPr lang="en-US" altLang="zh-TW" i="1" dirty="0">
                <a:solidFill>
                  <a:srgbClr val="000000"/>
                </a:solidFill>
                <a:effectLst/>
                <a:latin typeface="Lucida Grande"/>
              </a:rPr>
              <a:t>: An Open-source Framework for Prompt-learning</a:t>
            </a:r>
          </a:p>
        </p:txBody>
      </p:sp>
    </p:spTree>
    <p:extLst>
      <p:ext uri="{BB962C8B-B14F-4D97-AF65-F5344CB8AC3E}">
        <p14:creationId xmlns:p14="http://schemas.microsoft.com/office/powerpoint/2010/main" val="28828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575C90BB-CC3E-4B97-95EF-75F047B55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11301"/>
              </p:ext>
            </p:extLst>
          </p:nvPr>
        </p:nvGraphicFramePr>
        <p:xfrm>
          <a:off x="815516" y="340660"/>
          <a:ext cx="10713096" cy="581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070">
                  <a:extLst>
                    <a:ext uri="{9D8B030D-6E8A-4147-A177-3AD203B41FA5}">
                      <a16:colId xmlns:a16="http://schemas.microsoft.com/office/drawing/2014/main" val="3320820437"/>
                    </a:ext>
                  </a:extLst>
                </a:gridCol>
                <a:gridCol w="8086026">
                  <a:extLst>
                    <a:ext uri="{9D8B030D-6E8A-4147-A177-3AD203B41FA5}">
                      <a16:colId xmlns:a16="http://schemas.microsoft.com/office/drawing/2014/main" val="1112693321"/>
                    </a:ext>
                  </a:extLst>
                </a:gridCol>
              </a:tblGrid>
              <a:tr h="47624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Verbalizer design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09651"/>
                  </a:ext>
                </a:extLst>
              </a:tr>
              <a:tr h="66674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Hard-prompt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Manual Template:</a:t>
                      </a:r>
                    </a:p>
                    <a:p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标题：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{"title"}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网页正文：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{"message"}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问题：上述内容是不是活动网页？ 答案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:{"mask"}',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91871"/>
                  </a:ext>
                </a:extLst>
              </a:tr>
              <a:tr h="982822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Manual Verbalizer: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不是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"],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是的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03329"/>
                  </a:ext>
                </a:extLst>
              </a:tr>
              <a:tr h="9524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Prompt-tuning</a:t>
                      </a:r>
                      <a:endParaRPr lang="en-US" altLang="zh-TW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(Freeze Langue Model)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Soft Template: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'{"soft":"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标题：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"}{“title"} {"soft":"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网页正文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"}{"message”} {"soft":"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问题：上述内容是不是活动网页？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:{"mask"}'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60865"/>
                  </a:ext>
                </a:extLst>
              </a:tr>
              <a:tr h="924433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Manual Verbalizer: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不是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"],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是的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68393"/>
                  </a:ext>
                </a:extLst>
              </a:tr>
              <a:tr h="4285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P-tuning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 tuning Template: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标题：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{"title"}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网页正文：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{"message”}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问题：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{"soft":"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上述内容是不是活动网页？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:{"mask"}',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7256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Automatic Verbalizer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833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45B95-5CC7-FD2E-C07F-EE26C00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Pretrained models : </a:t>
            </a:r>
            <a:r>
              <a:rPr lang="en-US" altLang="zh-TW" b="1" dirty="0"/>
              <a:t>Bert</a:t>
            </a:r>
            <a:endParaRPr lang="zh-TW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DA2BFB-D067-71BA-ACB5-55D1C92C5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03543"/>
              </p:ext>
            </p:extLst>
          </p:nvPr>
        </p:nvGraphicFramePr>
        <p:xfrm>
          <a:off x="1837949" y="1737360"/>
          <a:ext cx="8545302" cy="456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37">
                  <a:extLst>
                    <a:ext uri="{9D8B030D-6E8A-4147-A177-3AD203B41FA5}">
                      <a16:colId xmlns:a16="http://schemas.microsoft.com/office/drawing/2014/main" val="1760759937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9115720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40604806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2444178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274538192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922335766"/>
                    </a:ext>
                  </a:extLst>
                </a:gridCol>
              </a:tblGrid>
              <a:tr h="50201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Train-data:196, Test-data:49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2106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52766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Word-embedding</a:t>
                      </a:r>
                    </a:p>
                    <a:p>
                      <a:pPr algn="ctr"/>
                      <a:r>
                        <a:rPr lang="en-US" altLang="zh-TW" b="0" dirty="0"/>
                        <a:t>+ ANN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158962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Fine-tuning 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 0.8027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 0.8121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0.7952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0.7959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0.7959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83296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Hard-prompt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0.7543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455505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Prompt-tuning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0.7347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648867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P-tuning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0.5083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 0.5086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71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4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45B95-5CC7-FD2E-C07F-EE26C00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Pretrained models : </a:t>
            </a:r>
            <a:r>
              <a:rPr lang="en-US" altLang="zh-TW" b="1" dirty="0"/>
              <a:t>Bert</a:t>
            </a:r>
            <a:endParaRPr lang="zh-TW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DA2BFB-D067-71BA-ACB5-55D1C92C5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06415"/>
              </p:ext>
            </p:extLst>
          </p:nvPr>
        </p:nvGraphicFramePr>
        <p:xfrm>
          <a:off x="1392073" y="1676400"/>
          <a:ext cx="9349080" cy="459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85">
                  <a:extLst>
                    <a:ext uri="{9D8B030D-6E8A-4147-A177-3AD203B41FA5}">
                      <a16:colId xmlns:a16="http://schemas.microsoft.com/office/drawing/2014/main" val="1760759937"/>
                    </a:ext>
                  </a:extLst>
                </a:gridCol>
                <a:gridCol w="1470579">
                  <a:extLst>
                    <a:ext uri="{9D8B030D-6E8A-4147-A177-3AD203B41FA5}">
                      <a16:colId xmlns:a16="http://schemas.microsoft.com/office/drawing/2014/main" val="2911572044"/>
                    </a:ext>
                  </a:extLst>
                </a:gridCol>
                <a:gridCol w="1470579">
                  <a:extLst>
                    <a:ext uri="{9D8B030D-6E8A-4147-A177-3AD203B41FA5}">
                      <a16:colId xmlns:a16="http://schemas.microsoft.com/office/drawing/2014/main" val="40604806"/>
                    </a:ext>
                  </a:extLst>
                </a:gridCol>
                <a:gridCol w="1470579">
                  <a:extLst>
                    <a:ext uri="{9D8B030D-6E8A-4147-A177-3AD203B41FA5}">
                      <a16:colId xmlns:a16="http://schemas.microsoft.com/office/drawing/2014/main" val="1244417844"/>
                    </a:ext>
                  </a:extLst>
                </a:gridCol>
                <a:gridCol w="1470579">
                  <a:extLst>
                    <a:ext uri="{9D8B030D-6E8A-4147-A177-3AD203B41FA5}">
                      <a16:colId xmlns:a16="http://schemas.microsoft.com/office/drawing/2014/main" val="2274538192"/>
                    </a:ext>
                  </a:extLst>
                </a:gridCol>
                <a:gridCol w="1470579">
                  <a:extLst>
                    <a:ext uri="{9D8B030D-6E8A-4147-A177-3AD203B41FA5}">
                      <a16:colId xmlns:a16="http://schemas.microsoft.com/office/drawing/2014/main" val="1922335766"/>
                    </a:ext>
                  </a:extLst>
                </a:gridCol>
              </a:tblGrid>
              <a:tr h="42770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Train-data:380,Val-data:20, Test-data:100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21061"/>
                  </a:ext>
                </a:extLst>
              </a:tr>
              <a:tr h="5772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52766"/>
                  </a:ext>
                </a:extLst>
              </a:tr>
              <a:tr h="577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Word-embedding</a:t>
                      </a:r>
                    </a:p>
                    <a:p>
                      <a:pPr algn="ctr"/>
                      <a:r>
                        <a:rPr lang="en-US" altLang="zh-TW" b="0" dirty="0"/>
                        <a:t>+ ANN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158962"/>
                  </a:ext>
                </a:extLst>
              </a:tr>
              <a:tr h="577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Fine-tuning 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0.8166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83296"/>
                  </a:ext>
                </a:extLst>
              </a:tr>
              <a:tr h="577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Hard-prompt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4555051"/>
                  </a:ext>
                </a:extLst>
              </a:tr>
              <a:tr h="577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Prompt-tuning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648867"/>
                  </a:ext>
                </a:extLst>
              </a:tr>
              <a:tr h="577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P-tuning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0.5248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0.5263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0.5152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716772"/>
                  </a:ext>
                </a:extLst>
              </a:tr>
              <a:tr h="577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P-tuning</a:t>
                      </a: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(freeze)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0.6797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0.5497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0728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1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45B95-5CC7-FD2E-C07F-EE26C00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Hard-prompt</a:t>
            </a:r>
            <a:endParaRPr lang="zh-TW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DA2BFB-D067-71BA-ACB5-55D1C92C5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14368"/>
              </p:ext>
            </p:extLst>
          </p:nvPr>
        </p:nvGraphicFramePr>
        <p:xfrm>
          <a:off x="1823349" y="2160441"/>
          <a:ext cx="8545302" cy="321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37">
                  <a:extLst>
                    <a:ext uri="{9D8B030D-6E8A-4147-A177-3AD203B41FA5}">
                      <a16:colId xmlns:a16="http://schemas.microsoft.com/office/drawing/2014/main" val="1760759937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9115720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40604806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2444178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274538192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922335766"/>
                    </a:ext>
                  </a:extLst>
                </a:gridCol>
              </a:tblGrid>
              <a:tr h="50201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Train-data:400, Test-data:100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2106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52766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455505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648867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GPT2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71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4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45B95-5CC7-FD2E-C07F-EE26C00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Prompt-tuning</a:t>
            </a:r>
            <a:endParaRPr lang="zh-TW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DA2BFB-D067-71BA-ACB5-55D1C92C5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07164"/>
              </p:ext>
            </p:extLst>
          </p:nvPr>
        </p:nvGraphicFramePr>
        <p:xfrm>
          <a:off x="1823349" y="2160441"/>
          <a:ext cx="8545302" cy="321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37">
                  <a:extLst>
                    <a:ext uri="{9D8B030D-6E8A-4147-A177-3AD203B41FA5}">
                      <a16:colId xmlns:a16="http://schemas.microsoft.com/office/drawing/2014/main" val="1760759937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9115720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40604806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2444178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274538192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922335766"/>
                    </a:ext>
                  </a:extLst>
                </a:gridCol>
              </a:tblGrid>
              <a:tr h="50201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Train-data:400, Test-data:100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2106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52766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455505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648867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GPT2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71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36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45B95-5CC7-FD2E-C07F-EE26C00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P-tuning</a:t>
            </a:r>
            <a:endParaRPr lang="zh-TW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DA2BFB-D067-71BA-ACB5-55D1C92C5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5869"/>
              </p:ext>
            </p:extLst>
          </p:nvPr>
        </p:nvGraphicFramePr>
        <p:xfrm>
          <a:off x="1823349" y="2160441"/>
          <a:ext cx="8545302" cy="321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37">
                  <a:extLst>
                    <a:ext uri="{9D8B030D-6E8A-4147-A177-3AD203B41FA5}">
                      <a16:colId xmlns:a16="http://schemas.microsoft.com/office/drawing/2014/main" val="1760759937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9115720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40604806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2444178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274538192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922335766"/>
                    </a:ext>
                  </a:extLst>
                </a:gridCol>
              </a:tblGrid>
              <a:tr h="50201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Train-data:400, Test-data:100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2106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52766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455505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648867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GPT2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71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42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45B95-5CC7-FD2E-C07F-EE26C00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Pretrained models : </a:t>
            </a:r>
            <a:r>
              <a:rPr lang="en-US" altLang="zh-TW" b="1" dirty="0"/>
              <a:t>Bert</a:t>
            </a:r>
            <a:r>
              <a:rPr lang="zh-TW" altLang="en-US" b="1" dirty="0"/>
              <a:t> 交叉驗證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DA2BFB-D067-71BA-ACB5-55D1C92C5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31351"/>
              </p:ext>
            </p:extLst>
          </p:nvPr>
        </p:nvGraphicFramePr>
        <p:xfrm>
          <a:off x="1837949" y="1737360"/>
          <a:ext cx="8545302" cy="456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37">
                  <a:extLst>
                    <a:ext uri="{9D8B030D-6E8A-4147-A177-3AD203B41FA5}">
                      <a16:colId xmlns:a16="http://schemas.microsoft.com/office/drawing/2014/main" val="1760759937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9115720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40604806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244417844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2274538192"/>
                    </a:ext>
                  </a:extLst>
                </a:gridCol>
                <a:gridCol w="1319713">
                  <a:extLst>
                    <a:ext uri="{9D8B030D-6E8A-4147-A177-3AD203B41FA5}">
                      <a16:colId xmlns:a16="http://schemas.microsoft.com/office/drawing/2014/main" val="1922335766"/>
                    </a:ext>
                  </a:extLst>
                </a:gridCol>
              </a:tblGrid>
              <a:tr h="50201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Train-data:400, Test-data:100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2106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micro-f1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52766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Word-embedding</a:t>
                      </a:r>
                    </a:p>
                    <a:p>
                      <a:pPr algn="ctr"/>
                      <a:r>
                        <a:rPr lang="en-US" altLang="zh-TW" b="0" dirty="0"/>
                        <a:t>+ ANN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158962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Fine-tuning 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83296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Hard-prompt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4555051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Prompt-tuning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648867"/>
                  </a:ext>
                </a:extLst>
              </a:tr>
              <a:tr h="6775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P-tuning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71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11340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3760</TotalTime>
  <Words>448</Words>
  <Application>Microsoft Office PowerPoint</Application>
  <PresentationFormat>寬螢幕</PresentationFormat>
  <Paragraphs>200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Lucida Grande</vt:lpstr>
      <vt:lpstr>Bahnschrift SemiBold</vt:lpstr>
      <vt:lpstr>Calibri</vt:lpstr>
      <vt:lpstr>Calibri Light</vt:lpstr>
      <vt:lpstr>回顧</vt:lpstr>
      <vt:lpstr>OpenPrompt Design and Implementation</vt:lpstr>
      <vt:lpstr>實作方式</vt:lpstr>
      <vt:lpstr>PowerPoint 簡報</vt:lpstr>
      <vt:lpstr>Pretrained models : Bert</vt:lpstr>
      <vt:lpstr>Pretrained models : Bert</vt:lpstr>
      <vt:lpstr>Hard-prompt</vt:lpstr>
      <vt:lpstr>Prompt-tuning</vt:lpstr>
      <vt:lpstr>P-tuning</vt:lpstr>
      <vt:lpstr>Pretrained models : Bert 交叉驗證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閔昭</dc:creator>
  <cp:lastModifiedBy>閔昭</cp:lastModifiedBy>
  <cp:revision>43</cp:revision>
  <dcterms:created xsi:type="dcterms:W3CDTF">2023-02-15T05:16:49Z</dcterms:created>
  <dcterms:modified xsi:type="dcterms:W3CDTF">2023-05-17T08:33:23Z</dcterms:modified>
</cp:coreProperties>
</file>