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7" r:id="rId7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998A0-93EB-41AE-81E8-5BBBD212C9E4}">
  <a:tblStyle styleId="{EEA998A0-93EB-41AE-81E8-5BBBD212C9E4}" styleName="Table_0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39AE19-8B1D-49BD-AB65-48193B286A54}" styleName="Table_1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4419F1A-2523-4130-9154-C3E0D6766272}" styleName="Table_2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F76B807-52B9-4CD9-A60C-30894538D4F7}" styleName="Table_3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5A26814-0FA5-4677-B907-B2CCC57BDAA6}" styleName="Table_4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89986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271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445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367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258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64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380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955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36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94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509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5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462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45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92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51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714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17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61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27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393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575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54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657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289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758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679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636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4124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12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517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8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73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77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5945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115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70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859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5697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0395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1385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7771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2006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0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5128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6867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8097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575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1670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0291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0294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71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9520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4204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25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1176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6454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649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8857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0712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979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9715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8900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9436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4713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05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54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76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16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2188625" y="1660800"/>
            <a:ext cx="5774700" cy="1625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1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900"/>
            </a:lvl7pPr>
            <a:lvl8pPr>
              <a:spcBef>
                <a:spcPts val="0"/>
              </a:spcBef>
              <a:buSzPct val="100000"/>
              <a:defRPr sz="800"/>
            </a:lvl8pPr>
            <a:lvl9pPr>
              <a:spcBef>
                <a:spcPts val="0"/>
              </a:spcBef>
              <a:buSzPct val="100000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3403955" y="1550811"/>
            <a:ext cx="6167100" cy="1102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GoogLeNet</a:t>
            </a:r>
          </a:p>
        </p:txBody>
      </p:sp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837" y="2759125"/>
            <a:ext cx="3775425" cy="206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00" y="2152650"/>
            <a:ext cx="238125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2984600" y="1642550"/>
            <a:ext cx="0" cy="216960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313250" y="2072875"/>
            <a:ext cx="1513799" cy="16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091900" y="1825650"/>
            <a:ext cx="3757200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Szegedy, C., Toshev, A., &amp; Erhan, D. (2013). </a:t>
            </a:r>
            <a:r>
              <a:rPr lang="en" sz="1200" b="1">
                <a:solidFill>
                  <a:srgbClr val="FF0000"/>
                </a:solidFill>
              </a:rPr>
              <a:t>Deep neural networks for object detection</a:t>
            </a:r>
            <a:r>
              <a:rPr lang="en" sz="1000">
                <a:solidFill>
                  <a:srgbClr val="222222"/>
                </a:solidFill>
              </a:rPr>
              <a:t>. In </a:t>
            </a:r>
            <a:r>
              <a:rPr lang="en" sz="1000" i="1">
                <a:solidFill>
                  <a:srgbClr val="222222"/>
                </a:solidFill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</a:rPr>
              <a:t> 2013 (pp. 2553-2561).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CC0000"/>
                </a:solidFill>
              </a:rPr>
              <a:t>Then</a:t>
            </a:r>
            <a:r>
              <a:rPr lang="en">
                <a:solidFill>
                  <a:srgbClr val="CC0000"/>
                </a:solidFill>
              </a:rPr>
              <a:t> state of the art performance using a training set of ~10K images for object detection on 20 classes of VOC, </a:t>
            </a:r>
            <a:r>
              <a:rPr lang="en" b="1" u="sng">
                <a:solidFill>
                  <a:srgbClr val="CC0000"/>
                </a:solidFill>
              </a:rPr>
              <a:t>without</a:t>
            </a:r>
            <a:r>
              <a:rPr lang="en" u="sng">
                <a:solidFill>
                  <a:srgbClr val="CC0000"/>
                </a:solidFill>
              </a:rPr>
              <a:t> pretraining on ImageNet.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091900" y="1825650"/>
            <a:ext cx="3956399" cy="149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Agarwal, P., Girshick, R., &amp; Malik, J. (2014). </a:t>
            </a:r>
            <a:r>
              <a:rPr lang="en" sz="1000" b="1">
                <a:solidFill>
                  <a:srgbClr val="FF0000"/>
                </a:solidFill>
              </a:rPr>
              <a:t>Analyzing the Performance of Multilayer Neural Networks for Object Recognition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i="1"/>
              <a:t>http://arxiv.org/pdf/1407.1610v1.pdf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CC0000"/>
                </a:solidFill>
              </a:rPr>
              <a:t>40% mAP on Pascal VOC 2007 only </a:t>
            </a:r>
            <a:r>
              <a:rPr lang="en" b="1" u="sng">
                <a:solidFill>
                  <a:srgbClr val="CC0000"/>
                </a:solidFill>
              </a:rPr>
              <a:t>without</a:t>
            </a:r>
            <a:r>
              <a:rPr lang="en" u="sng">
                <a:solidFill>
                  <a:srgbClr val="CC0000"/>
                </a:solidFill>
              </a:rPr>
              <a:t> pretraining on ImageNet.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091900" y="1672175"/>
            <a:ext cx="3922199" cy="17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Toshev, A., &amp; Szegedy, C.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FF0000"/>
                </a:solidFill>
              </a:rPr>
              <a:t>Deeppose: Human pose estimation via deep neural networks.</a:t>
            </a:r>
            <a:r>
              <a:rPr lang="en" sz="1000">
                <a:solidFill>
                  <a:srgbClr val="222222"/>
                </a:solidFill>
              </a:rPr>
              <a:t>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CVPR 2014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endParaRPr sz="1000" i="1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Setting the state of the art of human pose estimation on LSP by training CNN on four thousand images from scratch.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200" y="1791487"/>
            <a:ext cx="21431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200" y="1791487"/>
            <a:ext cx="21431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207775" y="3240075"/>
            <a:ext cx="3757200" cy="149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Erhan, D., Szegedy, C., Toshev, A., &amp; Anguelov, D.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Scalable Object Detection using Deep Neural Networks</a:t>
            </a:r>
            <a:r>
              <a:rPr lang="en" sz="1000">
                <a:solidFill>
                  <a:srgbClr val="222222"/>
                </a:solidFill>
              </a:rPr>
              <a:t>. </a:t>
            </a:r>
            <a:r>
              <a:rPr lang="en" sz="1000" i="1">
                <a:solidFill>
                  <a:srgbClr val="222222"/>
                </a:solidFill>
              </a:rPr>
              <a:t>CVPR 2014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77777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Significantly faster to evaluate than typical (</a:t>
            </a:r>
            <a:r>
              <a:rPr lang="en" u="sng">
                <a:solidFill>
                  <a:srgbClr val="CC0000"/>
                </a:solidFill>
              </a:rPr>
              <a:t>non-specialized</a:t>
            </a:r>
            <a:r>
              <a:rPr lang="en">
                <a:solidFill>
                  <a:srgbClr val="CC0000"/>
                </a:solidFill>
              </a:rPr>
              <a:t>) DPM implementation, even for a single object category.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200" y="1791487"/>
            <a:ext cx="21431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5156175" y="2831025"/>
            <a:ext cx="3900900" cy="196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</a:rPr>
              <a:t>Large scale distributed </a:t>
            </a:r>
            <a:r>
              <a:rPr lang="en" b="1">
                <a:solidFill>
                  <a:srgbClr val="FF0000"/>
                </a:solidFill>
              </a:rPr>
              <a:t>multigrid solvers</a:t>
            </a:r>
            <a:r>
              <a:rPr lang="en">
                <a:solidFill>
                  <a:srgbClr val="222222"/>
                </a:solidFill>
              </a:rPr>
              <a:t> since the 1990ies.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MapReduce</a:t>
            </a:r>
            <a:r>
              <a:rPr lang="en">
                <a:solidFill>
                  <a:srgbClr val="222222"/>
                </a:solidFill>
              </a:rPr>
              <a:t> since 2004 (Jeff Dean et al.)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</a:rPr>
              <a:t>Scientific computing is dedicated to solving large scale complex numerical problems for decades on scale via distributed systems.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UFLDL (2010) on Deep Learning 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i="1"/>
              <a:t>“While the theoretical benefits of deep networks in terms of their compactness and expressive power have been appreciated for many decades, until recently researchers had</a:t>
            </a:r>
            <a:r>
              <a:rPr lang="en" sz="1400" i="1">
                <a:solidFill>
                  <a:srgbClr val="FF0000"/>
                </a:solidFill>
              </a:rPr>
              <a:t> </a:t>
            </a:r>
            <a:r>
              <a:rPr lang="en" sz="1400" b="1" i="1" u="sng">
                <a:solidFill>
                  <a:srgbClr val="FF0000"/>
                </a:solidFill>
              </a:rPr>
              <a:t>little success training deep architectures.</a:t>
            </a:r>
            <a:r>
              <a:rPr lang="en" sz="1400" i="1"/>
              <a:t>”</a:t>
            </a:r>
          </a:p>
          <a:p>
            <a:pPr rtl="0">
              <a:spcBef>
                <a:spcPts val="0"/>
              </a:spcBef>
              <a:buNone/>
            </a:pPr>
            <a:endParaRPr sz="1400" i="1"/>
          </a:p>
          <a:p>
            <a:pPr rtl="0">
              <a:spcBef>
                <a:spcPts val="0"/>
              </a:spcBef>
              <a:buNone/>
            </a:pPr>
            <a:r>
              <a:rPr lang="en" sz="1400"/>
              <a:t>… snip …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 i="1"/>
              <a:t>“How can we train a deep network? One method that has seen some success is the</a:t>
            </a:r>
            <a:r>
              <a:rPr lang="en" sz="1400" i="1" u="sng"/>
              <a:t> </a:t>
            </a:r>
            <a:r>
              <a:rPr lang="en" sz="1400" b="1" i="1" u="sng">
                <a:solidFill>
                  <a:srgbClr val="FF0000"/>
                </a:solidFill>
              </a:rPr>
              <a:t>greedy layer-wise training</a:t>
            </a:r>
            <a:r>
              <a:rPr lang="en" sz="1400" i="1" u="sng">
                <a:solidFill>
                  <a:srgbClr val="FF0000"/>
                </a:solidFill>
              </a:rPr>
              <a:t> </a:t>
            </a:r>
            <a:r>
              <a:rPr lang="en" sz="1400" i="1"/>
              <a:t>method.”</a:t>
            </a:r>
          </a:p>
          <a:p>
            <a:pPr rtl="0">
              <a:spcBef>
                <a:spcPts val="0"/>
              </a:spcBef>
              <a:buNone/>
            </a:pPr>
            <a:endParaRPr sz="1400" i="1"/>
          </a:p>
          <a:p>
            <a:pPr rtl="0">
              <a:spcBef>
                <a:spcPts val="0"/>
              </a:spcBef>
              <a:buNone/>
            </a:pPr>
            <a:r>
              <a:rPr lang="en" sz="1400"/>
              <a:t>… snip …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 i="1"/>
              <a:t>“Training can either be supervised (say, with classification error as the objective function on each step), </a:t>
            </a:r>
            <a:r>
              <a:rPr lang="en" sz="1400" b="1" i="1" u="sng">
                <a:solidFill>
                  <a:srgbClr val="FF0000"/>
                </a:solidFill>
              </a:rPr>
              <a:t>but more frequently it is unsupervised</a:t>
            </a:r>
            <a:r>
              <a:rPr lang="en" sz="1400" i="1">
                <a:solidFill>
                  <a:srgbClr val="FF0000"/>
                </a:solidFill>
              </a:rPr>
              <a:t> </a:t>
            </a:r>
            <a:r>
              <a:rPr lang="en" sz="1400" i="1"/>
              <a:t>“</a:t>
            </a:r>
          </a:p>
          <a:p>
            <a:pPr algn="r" rtl="0">
              <a:spcBef>
                <a:spcPts val="0"/>
              </a:spcBef>
              <a:buNone/>
            </a:pPr>
            <a:endParaRPr sz="1300"/>
          </a:p>
          <a:p>
            <a:pPr algn="r" rtl="0">
              <a:spcBef>
                <a:spcPts val="0"/>
              </a:spcBef>
              <a:buNone/>
            </a:pPr>
            <a:r>
              <a:rPr lang="en" sz="1800"/>
              <a:t>Andrew Ng, UFLDL tutorial</a:t>
            </a:r>
          </a:p>
          <a:p>
            <a:pPr rtl="0">
              <a:spcBef>
                <a:spcPts val="0"/>
              </a:spcBef>
              <a:buNone/>
            </a:pPr>
            <a:endParaRPr sz="1300" i="1"/>
          </a:p>
          <a:p>
            <a:pPr rtl="0">
              <a:spcBef>
                <a:spcPts val="0"/>
              </a:spcBef>
              <a:buNone/>
            </a:pPr>
            <a:endParaRPr sz="1300"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200" y="1791487"/>
            <a:ext cx="21431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917325" y="3393925"/>
            <a:ext cx="4329900" cy="73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 i="1">
                <a:solidFill>
                  <a:srgbClr val="FF0000"/>
                </a:solidFill>
              </a:rPr>
              <a:t>?????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529175" y="1205400"/>
            <a:ext cx="8255099" cy="273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/>
              <a:t>Why is the deep learning revolution arriving just now?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312" y="1972487"/>
            <a:ext cx="1147024" cy="119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887" y="535925"/>
            <a:ext cx="1069879" cy="119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25" y="3426399"/>
            <a:ext cx="969025" cy="119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2225" y="545050"/>
            <a:ext cx="926224" cy="114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425" y="518594"/>
            <a:ext cx="969025" cy="119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425" y="1972487"/>
            <a:ext cx="969025" cy="119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56538" y="1972475"/>
            <a:ext cx="969025" cy="119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56313" y="3409000"/>
            <a:ext cx="969025" cy="119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96736" y="3452875"/>
            <a:ext cx="926224" cy="114558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1714525" y="603425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Christian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Szegedy,</a:t>
            </a:r>
          </a:p>
          <a:p>
            <a:pPr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1705087" y="2153712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Pierre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Sermanet,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1749575" y="3539900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Dumitru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Erhan,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320687" y="603412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Liu,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UNC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6810437" y="699800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Yangqing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Jia,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317125" y="2153687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Scott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Reed,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University of Michigan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810437" y="2119837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Dragomir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Anguelov,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272637" y="3607612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Vanhoucke,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6810437" y="3539887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Andrew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Rabinovich,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529175" y="1205400"/>
            <a:ext cx="8255099" cy="273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/>
              <a:t>Why is the deep learning </a:t>
            </a:r>
            <a:r>
              <a:rPr lang="en" sz="4800" b="1">
                <a:solidFill>
                  <a:srgbClr val="FF0000"/>
                </a:solidFill>
              </a:rPr>
              <a:t>re</a:t>
            </a:r>
            <a:r>
              <a:rPr lang="en" sz="4800" b="1"/>
              <a:t>vo</a:t>
            </a:r>
            <a:r>
              <a:rPr lang="en" sz="4800" b="1">
                <a:solidFill>
                  <a:srgbClr val="FF0000"/>
                </a:solidFill>
              </a:rPr>
              <a:t>lu</a:t>
            </a:r>
            <a:r>
              <a:rPr lang="en" sz="4800" b="1"/>
              <a:t>tion arriving just now?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44450" y="221150"/>
            <a:ext cx="8255099" cy="11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</a:t>
            </a:r>
            <a:r>
              <a:rPr lang="en" sz="3000">
                <a:solidFill>
                  <a:srgbClr val="FF0000"/>
                </a:solidFill>
              </a:rPr>
              <a:t>re</a:t>
            </a:r>
            <a:r>
              <a:rPr lang="en" sz="3000"/>
              <a:t>vo</a:t>
            </a:r>
            <a:r>
              <a:rPr lang="en" sz="3000">
                <a:solidFill>
                  <a:srgbClr val="FF0000"/>
                </a:solidFill>
              </a:rPr>
              <a:t>lu</a:t>
            </a:r>
            <a:r>
              <a:rPr lang="en" sz="3000"/>
              <a:t>tion arriving just now?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44450" y="1515550"/>
            <a:ext cx="5831399" cy="5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>
                <a:solidFill>
                  <a:srgbClr val="FF0000"/>
                </a:solidFill>
              </a:rPr>
              <a:t>Re</a:t>
            </a:r>
            <a:r>
              <a:rPr lang="en" sz="3600"/>
              <a:t>ctified </a:t>
            </a:r>
            <a:r>
              <a:rPr lang="en" sz="3600" b="1">
                <a:solidFill>
                  <a:srgbClr val="FF0000"/>
                </a:solidFill>
              </a:rPr>
              <a:t>L</a:t>
            </a:r>
            <a:r>
              <a:rPr lang="en" sz="3600"/>
              <a:t>inear </a:t>
            </a:r>
            <a:r>
              <a:rPr lang="en" sz="3600" b="1">
                <a:solidFill>
                  <a:srgbClr val="FF0000"/>
                </a:solidFill>
              </a:rPr>
              <a:t>U</a:t>
            </a:r>
            <a:r>
              <a:rPr lang="en" sz="3600"/>
              <a:t>nit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381125" y="2508225"/>
            <a:ext cx="6551100" cy="21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222222"/>
                </a:solidFill>
              </a:rPr>
              <a:t>Glorot, X., Bordes, A., &amp; Bengio, Y. (2011). </a:t>
            </a:r>
            <a:r>
              <a:rPr lang="en" sz="2400" b="1">
                <a:solidFill>
                  <a:srgbClr val="FF0000"/>
                </a:solidFill>
              </a:rPr>
              <a:t>Deep sparse rectifier networks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222222"/>
                </a:solidFill>
              </a:rPr>
              <a:t>In </a:t>
            </a:r>
            <a:r>
              <a:rPr lang="en" sz="2400" i="1">
                <a:solidFill>
                  <a:srgbClr val="222222"/>
                </a:solidFill>
              </a:rPr>
              <a:t>Proceedings of the 14th International Conference on Artificial Intelligence and Statistics. JMLR W&amp;CP Volume</a:t>
            </a:r>
            <a:r>
              <a:rPr lang="en" sz="2400">
                <a:solidFill>
                  <a:srgbClr val="222222"/>
                </a:solidFill>
              </a:rPr>
              <a:t> (Vol. 15, pp. 315-323).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GoogLeNet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50" y="1529550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6981800" y="3325225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00FF"/>
                </a:solidFill>
              </a:rPr>
              <a:t>Convolution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Pooling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1C232"/>
                </a:solidFill>
              </a:rPr>
              <a:t>Softmax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38761D"/>
                </a:solidFill>
              </a:rPr>
              <a:t>Other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GoogLeNet vs State of the art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" y="878750"/>
            <a:ext cx="8699550" cy="208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500" y="3762100"/>
            <a:ext cx="3756050" cy="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529625" y="3120725"/>
            <a:ext cx="1195800" cy="4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GoogLeNet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470650" y="4419700"/>
            <a:ext cx="35349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Zeiler-Fergus Architecture (1 tower)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6981800" y="3325225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0000FF"/>
                </a:solidFill>
              </a:rPr>
              <a:t>Convolution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Pooling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F1C232"/>
                </a:solidFill>
              </a:rPr>
              <a:t>Softmax</a:t>
            </a:r>
          </a:p>
          <a:p>
            <a:pPr>
              <a:spcBef>
                <a:spcPts val="0"/>
              </a:spcBef>
              <a:buNone/>
            </a:pPr>
            <a:r>
              <a:rPr lang="en" sz="1800" b="1">
                <a:solidFill>
                  <a:srgbClr val="38761D"/>
                </a:solidFill>
              </a:rPr>
              <a:t>Other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Problems with training deep architectures? 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" y="878750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71550" y="3365675"/>
            <a:ext cx="4212299" cy="117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Vanishing gradient?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Exploding gradient?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Tricky weight initialization?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Problems with training deep architectures? 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" y="878750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571550" y="3365675"/>
            <a:ext cx="4212299" cy="117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Vanishing gradient?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Exploding gradient?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Tricky weight initialization?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087" y="3647437"/>
            <a:ext cx="21431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Justified Questions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" y="878750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238325" y="3217150"/>
            <a:ext cx="3291300" cy="1377300"/>
          </a:xfrm>
          <a:prstGeom prst="wedgeRoundRectCallout">
            <a:avLst>
              <a:gd name="adj1" fmla="val -9803"/>
              <a:gd name="adj2" fmla="val 83731"/>
              <a:gd name="adj3" fmla="val 0"/>
            </a:avLst>
          </a:prstGeom>
          <a:solidFill>
            <a:srgbClr val="FFFF00"/>
          </a:solidFill>
          <a:ln w="11430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i="1"/>
              <a:t>Why does it have so many layers???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Justified Questions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" y="878750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238325" y="3217150"/>
            <a:ext cx="3291300" cy="1377300"/>
          </a:xfrm>
          <a:prstGeom prst="wedgeRoundRectCallout">
            <a:avLst>
              <a:gd name="adj1" fmla="val -9803"/>
              <a:gd name="adj2" fmla="val 83731"/>
              <a:gd name="adj3" fmla="val 0"/>
            </a:avLst>
          </a:prstGeom>
          <a:solidFill>
            <a:srgbClr val="FFFF00"/>
          </a:solidFill>
          <a:ln w="11430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1"/>
              <a:t>Why does it have so many layers???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500" y="3217150"/>
            <a:ext cx="3033749" cy="16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86525" y="1642550"/>
            <a:ext cx="6265199" cy="277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762000" y="1843650"/>
            <a:ext cx="7547399" cy="143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It used to be hard and cumbersome to train deep models due to </a:t>
            </a:r>
            <a:r>
              <a:rPr lang="en" sz="2400" b="1">
                <a:solidFill>
                  <a:srgbClr val="FF0000"/>
                </a:solidFill>
              </a:rPr>
              <a:t>sigmoid</a:t>
            </a:r>
            <a:r>
              <a:rPr lang="en" sz="2400"/>
              <a:t> nonlinearities.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386525" y="1642550"/>
            <a:ext cx="6265199" cy="277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762000" y="1843650"/>
            <a:ext cx="7445400" cy="92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It used to be hard and cumbersome to train deep models due to </a:t>
            </a:r>
            <a:r>
              <a:rPr lang="en" sz="2400" b="1">
                <a:solidFill>
                  <a:srgbClr val="FF0000"/>
                </a:solidFill>
              </a:rPr>
              <a:t>sigmoid</a:t>
            </a:r>
            <a:r>
              <a:rPr lang="en" sz="2400"/>
              <a:t> nonlinearities.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02950" y="3136975"/>
            <a:ext cx="7538100" cy="15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neural networks are highly non-convex without any obvious optimality guarantees or nice </a:t>
            </a:r>
            <a:r>
              <a:rPr lang="en" sz="2400" b="1">
                <a:solidFill>
                  <a:srgbClr val="FF0000"/>
                </a:solidFill>
              </a:rPr>
              <a:t>theory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Deep Convolutional Networks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title" idx="2"/>
          </p:nvPr>
        </p:nvSpPr>
        <p:spPr>
          <a:xfrm>
            <a:off x="457202" y="3999022"/>
            <a:ext cx="8229600" cy="649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Revolutionizing computer vision since 1989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662" y="1239587"/>
            <a:ext cx="3552478" cy="266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86525" y="1642550"/>
            <a:ext cx="6265199" cy="277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762000" y="1843650"/>
            <a:ext cx="7619999" cy="92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It used to be hard and cumbersome to train deep models due to </a:t>
            </a:r>
            <a:r>
              <a:rPr lang="en" sz="2400" b="1">
                <a:solidFill>
                  <a:srgbClr val="660000"/>
                </a:solidFill>
              </a:rPr>
              <a:t>sigmoid</a:t>
            </a:r>
            <a:r>
              <a:rPr lang="en" sz="2400"/>
              <a:t> nonlinearities.</a:t>
            </a:r>
          </a:p>
        </p:txBody>
      </p:sp>
      <p:sp>
        <p:nvSpPr>
          <p:cNvPr id="257" name="Shape 257"/>
          <p:cNvSpPr txBox="1"/>
          <p:nvPr/>
        </p:nvSpPr>
        <p:spPr>
          <a:xfrm rot="-1668036">
            <a:off x="5799713" y="1894589"/>
            <a:ext cx="2264813" cy="1111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b="1">
                <a:solidFill>
                  <a:srgbClr val="FF0000"/>
                </a:solidFill>
              </a:rPr>
              <a:t>ReLU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802950" y="3136975"/>
            <a:ext cx="7538100" cy="15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neural networks are highly non-convex without any optimality guarantees or nice </a:t>
            </a:r>
            <a:r>
              <a:rPr lang="en" sz="2400" b="1">
                <a:solidFill>
                  <a:srgbClr val="FF0000"/>
                </a:solidFill>
              </a:rPr>
              <a:t>theory</a:t>
            </a:r>
            <a:r>
              <a:rPr lang="en" sz="2400"/>
              <a:t>.</a:t>
            </a:r>
          </a:p>
        </p:txBody>
      </p:sp>
      <p:sp>
        <p:nvSpPr>
          <p:cNvPr id="259" name="Shape 259"/>
          <p:cNvSpPr txBox="1"/>
          <p:nvPr/>
        </p:nvSpPr>
        <p:spPr>
          <a:xfrm rot="-1142">
            <a:off x="7851571" y="3597929"/>
            <a:ext cx="903000" cy="103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518550" y="264750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Theoretical breakthroughs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18550" y="1704075"/>
            <a:ext cx="8106900" cy="245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222222"/>
                </a:solidFill>
              </a:rPr>
              <a:t>Arora, S., Bhaskara, A., Ge, R., &amp; Ma, T. </a:t>
            </a:r>
            <a:r>
              <a:rPr lang="en" sz="3000" b="1">
                <a:solidFill>
                  <a:srgbClr val="FF0000"/>
                </a:solidFill>
              </a:rPr>
              <a:t>Provable bounds for learning some deep representations</a:t>
            </a:r>
            <a:r>
              <a:rPr lang="en" sz="3000">
                <a:solidFill>
                  <a:srgbClr val="222222"/>
                </a:solidFill>
              </a:rPr>
              <a:t>. </a:t>
            </a:r>
          </a:p>
          <a:p>
            <a:pPr>
              <a:spcBef>
                <a:spcPts val="0"/>
              </a:spcBef>
              <a:buNone/>
            </a:pPr>
            <a:r>
              <a:rPr lang="en" sz="3000" i="1">
                <a:solidFill>
                  <a:srgbClr val="222222"/>
                </a:solidFill>
              </a:rPr>
              <a:t>ICML 2014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518550" y="264750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Theoretical breakthroughs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18550" y="1704075"/>
            <a:ext cx="8106900" cy="245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222222"/>
                </a:solidFill>
              </a:rPr>
              <a:t>Arora, S., Bhaskara, A., Ge, R., &amp; Ma, T. </a:t>
            </a:r>
            <a:r>
              <a:rPr lang="en" sz="3000" b="1">
                <a:solidFill>
                  <a:srgbClr val="FF0000"/>
                </a:solidFill>
              </a:rPr>
              <a:t>Provable bounds for learning some deep representations</a:t>
            </a:r>
            <a:r>
              <a:rPr lang="en" sz="3000">
                <a:solidFill>
                  <a:srgbClr val="222222"/>
                </a:solidFill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rgbClr val="222222"/>
                </a:solidFill>
              </a:rPr>
              <a:t>ICML 2014</a:t>
            </a:r>
          </a:p>
        </p:txBody>
      </p:sp>
      <p:sp>
        <p:nvSpPr>
          <p:cNvPr id="272" name="Shape 272"/>
          <p:cNvSpPr txBox="1"/>
          <p:nvPr/>
        </p:nvSpPr>
        <p:spPr>
          <a:xfrm rot="-1181877">
            <a:off x="1718019" y="3332913"/>
            <a:ext cx="3641172" cy="489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b="1" u="sng">
                <a:solidFill>
                  <a:srgbClr val="0000FF"/>
                </a:solidFill>
              </a:rPr>
              <a:t>Even non-convex ones!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518550" y="264750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Hebbian Principle</a:t>
            </a:r>
          </a:p>
        </p:txBody>
      </p:sp>
      <p:sp>
        <p:nvSpPr>
          <p:cNvPr id="278" name="Shape 278"/>
          <p:cNvSpPr/>
          <p:nvPr/>
        </p:nvSpPr>
        <p:spPr>
          <a:xfrm>
            <a:off x="2254200" y="4269475"/>
            <a:ext cx="4148699" cy="603300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518550" y="264750"/>
            <a:ext cx="8233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Cluster according activation statistics</a:t>
            </a:r>
          </a:p>
        </p:txBody>
      </p:sp>
      <p:sp>
        <p:nvSpPr>
          <p:cNvPr id="284" name="Shape 284"/>
          <p:cNvSpPr/>
          <p:nvPr/>
        </p:nvSpPr>
        <p:spPr>
          <a:xfrm>
            <a:off x="2254200" y="331275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1</a:t>
            </a:r>
          </a:p>
        </p:txBody>
      </p:sp>
      <p:sp>
        <p:nvSpPr>
          <p:cNvPr id="285" name="Shape 285"/>
          <p:cNvSpPr/>
          <p:nvPr/>
        </p:nvSpPr>
        <p:spPr>
          <a:xfrm>
            <a:off x="2254200" y="4269475"/>
            <a:ext cx="4148699" cy="603300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286" name="Shape 286"/>
          <p:cNvCxnSpPr>
            <a:stCxn id="285" idx="0"/>
            <a:endCxn id="284" idx="2"/>
          </p:cNvCxnSpPr>
          <p:nvPr/>
        </p:nvCxnSpPr>
        <p:spPr>
          <a:xfrm rot="10800000">
            <a:off x="4328550" y="3916075"/>
            <a:ext cx="0" cy="35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Cluster according correlation statistics</a:t>
            </a:r>
          </a:p>
        </p:txBody>
      </p:sp>
      <p:sp>
        <p:nvSpPr>
          <p:cNvPr id="292" name="Shape 292"/>
          <p:cNvSpPr/>
          <p:nvPr/>
        </p:nvSpPr>
        <p:spPr>
          <a:xfrm>
            <a:off x="2254200" y="331275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1</a:t>
            </a:r>
          </a:p>
        </p:txBody>
      </p:sp>
      <p:sp>
        <p:nvSpPr>
          <p:cNvPr id="293" name="Shape 293"/>
          <p:cNvSpPr/>
          <p:nvPr/>
        </p:nvSpPr>
        <p:spPr>
          <a:xfrm>
            <a:off x="2254200" y="4269475"/>
            <a:ext cx="4148699" cy="603300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294" name="Shape 294"/>
          <p:cNvCxnSpPr>
            <a:stCxn id="293" idx="0"/>
            <a:endCxn id="292" idx="2"/>
          </p:cNvCxnSpPr>
          <p:nvPr/>
        </p:nvCxnSpPr>
        <p:spPr>
          <a:xfrm rot="10800000">
            <a:off x="4328550" y="3916075"/>
            <a:ext cx="0" cy="35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5" name="Shape 295"/>
          <p:cNvSpPr/>
          <p:nvPr/>
        </p:nvSpPr>
        <p:spPr>
          <a:xfrm>
            <a:off x="2254200" y="227010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2</a:t>
            </a:r>
          </a:p>
        </p:txBody>
      </p:sp>
      <p:cxnSp>
        <p:nvCxnSpPr>
          <p:cNvPr id="296" name="Shape 296"/>
          <p:cNvCxnSpPr>
            <a:stCxn id="292" idx="0"/>
            <a:endCxn id="295" idx="2"/>
          </p:cNvCxnSpPr>
          <p:nvPr/>
        </p:nvCxnSpPr>
        <p:spPr>
          <a:xfrm rot="10800000">
            <a:off x="4328550" y="2873550"/>
            <a:ext cx="0" cy="43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Cluster according correlation statistics</a:t>
            </a:r>
          </a:p>
        </p:txBody>
      </p:sp>
      <p:sp>
        <p:nvSpPr>
          <p:cNvPr id="302" name="Shape 302"/>
          <p:cNvSpPr/>
          <p:nvPr/>
        </p:nvSpPr>
        <p:spPr>
          <a:xfrm>
            <a:off x="2254200" y="331275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1</a:t>
            </a:r>
          </a:p>
        </p:txBody>
      </p:sp>
      <p:sp>
        <p:nvSpPr>
          <p:cNvPr id="303" name="Shape 303"/>
          <p:cNvSpPr/>
          <p:nvPr/>
        </p:nvSpPr>
        <p:spPr>
          <a:xfrm>
            <a:off x="2254200" y="4269475"/>
            <a:ext cx="4148699" cy="603300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304" name="Shape 304"/>
          <p:cNvCxnSpPr>
            <a:stCxn id="303" idx="0"/>
            <a:endCxn id="302" idx="2"/>
          </p:cNvCxnSpPr>
          <p:nvPr/>
        </p:nvCxnSpPr>
        <p:spPr>
          <a:xfrm rot="10800000">
            <a:off x="4328550" y="3916075"/>
            <a:ext cx="0" cy="35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5" name="Shape 305"/>
          <p:cNvSpPr/>
          <p:nvPr/>
        </p:nvSpPr>
        <p:spPr>
          <a:xfrm>
            <a:off x="2254200" y="227010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2</a:t>
            </a:r>
          </a:p>
        </p:txBody>
      </p:sp>
      <p:cxnSp>
        <p:nvCxnSpPr>
          <p:cNvPr id="306" name="Shape 306"/>
          <p:cNvCxnSpPr>
            <a:stCxn id="302" idx="0"/>
            <a:endCxn id="305" idx="2"/>
          </p:cNvCxnSpPr>
          <p:nvPr/>
        </p:nvCxnSpPr>
        <p:spPr>
          <a:xfrm rot="10800000">
            <a:off x="4328550" y="2873550"/>
            <a:ext cx="0" cy="43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7" name="Shape 307"/>
          <p:cNvSpPr/>
          <p:nvPr/>
        </p:nvSpPr>
        <p:spPr>
          <a:xfrm>
            <a:off x="2254200" y="122745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3</a:t>
            </a:r>
          </a:p>
        </p:txBody>
      </p:sp>
      <p:cxnSp>
        <p:nvCxnSpPr>
          <p:cNvPr id="308" name="Shape 308"/>
          <p:cNvCxnSpPr>
            <a:stCxn id="305" idx="0"/>
            <a:endCxn id="307" idx="2"/>
          </p:cNvCxnSpPr>
          <p:nvPr/>
        </p:nvCxnSpPr>
        <p:spPr>
          <a:xfrm rot="10800000">
            <a:off x="4328550" y="1830900"/>
            <a:ext cx="0" cy="43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 images, correlations tend to be local</a:t>
            </a:r>
          </a:p>
        </p:txBody>
      </p:sp>
      <p:sp>
        <p:nvSpPr>
          <p:cNvPr id="314" name="Shape 314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Cover very local clusters by 1x1 convolutions</a:t>
            </a:r>
          </a:p>
        </p:txBody>
      </p:sp>
      <p:sp>
        <p:nvSpPr>
          <p:cNvPr id="327" name="Shape 327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344825" y="1598250"/>
            <a:ext cx="431400" cy="18608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2831425" y="1392625"/>
            <a:ext cx="1225499" cy="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cxnSp>
        <p:nvCxnSpPr>
          <p:cNvPr id="337" name="Shape 337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8" name="Shape 338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Less spread out correlations</a:t>
            </a:r>
          </a:p>
        </p:txBody>
      </p:sp>
      <p:sp>
        <p:nvSpPr>
          <p:cNvPr id="344" name="Shape 344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344825" y="1598250"/>
            <a:ext cx="431400" cy="18608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406975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155500" y="3188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6085075" y="3308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398550" y="3245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2831425" y="1392625"/>
            <a:ext cx="1225499" cy="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359" name="Shape 359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56076" y="1162049"/>
            <a:ext cx="3445499" cy="616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Well…..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725" y="1162050"/>
            <a:ext cx="3709550" cy="370957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5810275" y="55075"/>
            <a:ext cx="3005699" cy="2135699"/>
          </a:xfrm>
          <a:prstGeom prst="cloudCallout">
            <a:avLst>
              <a:gd name="adj1" fmla="val -26493"/>
              <a:gd name="adj2" fmla="val 62836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b="1" i="1">
                <a:latin typeface="Cardo"/>
                <a:ea typeface="Cardo"/>
                <a:cs typeface="Cardo"/>
                <a:sym typeface="Cardo"/>
              </a:rPr>
              <a:t>?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2226" y="453625"/>
            <a:ext cx="1014486" cy="12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Cover more spread out clusters by 3x3 convolutions</a:t>
            </a:r>
          </a:p>
        </p:txBody>
      </p:sp>
      <p:sp>
        <p:nvSpPr>
          <p:cNvPr id="365" name="Shape 365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344825" y="1598250"/>
            <a:ext cx="431400" cy="18608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406975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155500" y="3188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085075" y="3308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398550" y="3245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085075" y="2493600"/>
            <a:ext cx="891599" cy="896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2831425" y="1392625"/>
            <a:ext cx="1225499" cy="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6539725" y="1897825"/>
            <a:ext cx="962099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382" name="Shape 382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Cover more spread out clusters by 5x5 convolutions</a:t>
            </a:r>
          </a:p>
        </p:txBody>
      </p:sp>
      <p:sp>
        <p:nvSpPr>
          <p:cNvPr id="388" name="Shape 388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4406975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5824600" y="3188700"/>
            <a:ext cx="962099" cy="2399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398550" y="3245700"/>
            <a:ext cx="962099" cy="2783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2114725" y="2589000"/>
            <a:ext cx="891599" cy="896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2831425" y="1392625"/>
            <a:ext cx="1225499" cy="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3" name="Shape 403"/>
          <p:cNvSpPr/>
          <p:nvPr/>
        </p:nvSpPr>
        <p:spPr>
          <a:xfrm>
            <a:off x="2344825" y="1598250"/>
            <a:ext cx="431400" cy="111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3188075" y="2373000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Cover more spread out clusters by 5x5 convolutions</a:t>
            </a:r>
          </a:p>
        </p:txBody>
      </p:sp>
      <p:sp>
        <p:nvSpPr>
          <p:cNvPr id="410" name="Shape 410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4406975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824600" y="3188700"/>
            <a:ext cx="962099" cy="2399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6398550" y="3245700"/>
            <a:ext cx="962099" cy="2783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2114725" y="2589000"/>
            <a:ext cx="891599" cy="896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 txBox="1"/>
          <p:nvPr/>
        </p:nvSpPr>
        <p:spPr>
          <a:xfrm>
            <a:off x="2831425" y="1392625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24" name="Shape 424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5" name="Shape 425"/>
          <p:cNvSpPr/>
          <p:nvPr/>
        </p:nvSpPr>
        <p:spPr>
          <a:xfrm>
            <a:off x="2344825" y="1598250"/>
            <a:ext cx="431400" cy="111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5824600" y="2998825"/>
            <a:ext cx="1912800" cy="45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3188075" y="2373000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7258300" y="2129475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5x5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heterogeneous set of convolutions</a:t>
            </a:r>
          </a:p>
        </p:txBody>
      </p:sp>
      <p:sp>
        <p:nvSpPr>
          <p:cNvPr id="434" name="Shape 434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 txBox="1"/>
          <p:nvPr/>
        </p:nvSpPr>
        <p:spPr>
          <a:xfrm>
            <a:off x="2831425" y="1392625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5" name="Shape 445"/>
          <p:cNvSpPr/>
          <p:nvPr/>
        </p:nvSpPr>
        <p:spPr>
          <a:xfrm>
            <a:off x="1604125" y="3033000"/>
            <a:ext cx="1912800" cy="45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3088475" y="2212812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  <p:sp>
        <p:nvSpPr>
          <p:cNvPr id="447" name="Shape 447"/>
          <p:cNvSpPr/>
          <p:nvPr/>
        </p:nvSpPr>
        <p:spPr>
          <a:xfrm>
            <a:off x="2114725" y="2589000"/>
            <a:ext cx="891599" cy="4934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2344825" y="1598250"/>
            <a:ext cx="431400" cy="111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x="3516925" y="2966850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5x5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/>
        </p:nvSpPr>
        <p:spPr>
          <a:xfrm>
            <a:off x="518550" y="264750"/>
            <a:ext cx="8392800" cy="51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Schematic view (naive version)</a:t>
            </a:r>
          </a:p>
        </p:txBody>
      </p:sp>
      <p:sp>
        <p:nvSpPr>
          <p:cNvPr id="455" name="Shape 455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 txBox="1"/>
          <p:nvPr/>
        </p:nvSpPr>
        <p:spPr>
          <a:xfrm>
            <a:off x="2831425" y="1392625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6" name="Shape 466"/>
          <p:cNvSpPr/>
          <p:nvPr/>
        </p:nvSpPr>
        <p:spPr>
          <a:xfrm>
            <a:off x="1604125" y="3033000"/>
            <a:ext cx="1912800" cy="45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3088475" y="2212812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  <p:sp>
        <p:nvSpPr>
          <p:cNvPr id="468" name="Shape 468"/>
          <p:cNvSpPr/>
          <p:nvPr/>
        </p:nvSpPr>
        <p:spPr>
          <a:xfrm>
            <a:off x="2114725" y="2589000"/>
            <a:ext cx="891599" cy="4934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2344825" y="1598250"/>
            <a:ext cx="431400" cy="111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3516925" y="2966850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5x5</a:t>
            </a:r>
          </a:p>
        </p:txBody>
      </p:sp>
      <p:sp>
        <p:nvSpPr>
          <p:cNvPr id="471" name="Shape 471"/>
          <p:cNvSpPr/>
          <p:nvPr/>
        </p:nvSpPr>
        <p:spPr>
          <a:xfrm>
            <a:off x="5076450" y="2449226"/>
            <a:ext cx="1031699" cy="5313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1x1 convolutions</a:t>
            </a:r>
          </a:p>
        </p:txBody>
      </p:sp>
      <p:sp>
        <p:nvSpPr>
          <p:cNvPr id="472" name="Shape 472"/>
          <p:cNvSpPr/>
          <p:nvPr/>
        </p:nvSpPr>
        <p:spPr>
          <a:xfrm>
            <a:off x="6379686" y="2449226"/>
            <a:ext cx="1031699" cy="5313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3x3 convolutions</a:t>
            </a:r>
          </a:p>
        </p:txBody>
      </p:sp>
      <p:sp>
        <p:nvSpPr>
          <p:cNvPr id="473" name="Shape 473"/>
          <p:cNvSpPr/>
          <p:nvPr/>
        </p:nvSpPr>
        <p:spPr>
          <a:xfrm>
            <a:off x="7682922" y="2449226"/>
            <a:ext cx="1031699" cy="5313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5x5 convolutions</a:t>
            </a:r>
          </a:p>
        </p:txBody>
      </p:sp>
      <p:sp>
        <p:nvSpPr>
          <p:cNvPr id="474" name="Shape 474"/>
          <p:cNvSpPr/>
          <p:nvPr/>
        </p:nvSpPr>
        <p:spPr>
          <a:xfrm>
            <a:off x="6379686" y="1617480"/>
            <a:ext cx="1031699" cy="5313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Filter concatenation</a:t>
            </a:r>
          </a:p>
        </p:txBody>
      </p:sp>
      <p:sp>
        <p:nvSpPr>
          <p:cNvPr id="475" name="Shape 475"/>
          <p:cNvSpPr/>
          <p:nvPr/>
        </p:nvSpPr>
        <p:spPr>
          <a:xfrm>
            <a:off x="6379586" y="3522731"/>
            <a:ext cx="1031699" cy="5313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Previous layer</a:t>
            </a:r>
          </a:p>
        </p:txBody>
      </p:sp>
      <p:cxnSp>
        <p:nvCxnSpPr>
          <p:cNvPr id="476" name="Shape 476"/>
          <p:cNvCxnSpPr>
            <a:stCxn id="471" idx="0"/>
            <a:endCxn id="474" idx="2"/>
          </p:cNvCxnSpPr>
          <p:nvPr/>
        </p:nvCxnSpPr>
        <p:spPr>
          <a:xfrm rot="10800000" flipH="1">
            <a:off x="5592299" y="2148926"/>
            <a:ext cx="1303200" cy="3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7" name="Shape 477"/>
          <p:cNvCxnSpPr>
            <a:stCxn id="472" idx="0"/>
            <a:endCxn id="474" idx="2"/>
          </p:cNvCxnSpPr>
          <p:nvPr/>
        </p:nvCxnSpPr>
        <p:spPr>
          <a:xfrm rot="10800000">
            <a:off x="6895536" y="2148926"/>
            <a:ext cx="0" cy="3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8" name="Shape 478"/>
          <p:cNvCxnSpPr>
            <a:stCxn id="473" idx="0"/>
            <a:endCxn id="474" idx="2"/>
          </p:cNvCxnSpPr>
          <p:nvPr/>
        </p:nvCxnSpPr>
        <p:spPr>
          <a:xfrm rot="10800000">
            <a:off x="6895572" y="2148926"/>
            <a:ext cx="1303200" cy="3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9" name="Shape 479"/>
          <p:cNvCxnSpPr>
            <a:stCxn id="475" idx="0"/>
            <a:endCxn id="471" idx="2"/>
          </p:cNvCxnSpPr>
          <p:nvPr/>
        </p:nvCxnSpPr>
        <p:spPr>
          <a:xfrm rot="10800000">
            <a:off x="5592236" y="2980631"/>
            <a:ext cx="1303200" cy="54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0" name="Shape 480"/>
          <p:cNvCxnSpPr>
            <a:stCxn id="475" idx="0"/>
            <a:endCxn id="472" idx="2"/>
          </p:cNvCxnSpPr>
          <p:nvPr/>
        </p:nvCxnSpPr>
        <p:spPr>
          <a:xfrm rot="10800000">
            <a:off x="6895436" y="2980631"/>
            <a:ext cx="0" cy="54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1" name="Shape 481"/>
          <p:cNvCxnSpPr>
            <a:stCxn id="475" idx="0"/>
          </p:cNvCxnSpPr>
          <p:nvPr/>
        </p:nvCxnSpPr>
        <p:spPr>
          <a:xfrm rot="10800000" flipH="1">
            <a:off x="6895436" y="2980631"/>
            <a:ext cx="1303200" cy="54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677750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487" name="Shape 487"/>
          <p:cNvSpPr/>
          <p:nvPr/>
        </p:nvSpPr>
        <p:spPr>
          <a:xfrm>
            <a:off x="2789175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3x3 convolutions</a:t>
            </a:r>
          </a:p>
        </p:txBody>
      </p:sp>
      <p:sp>
        <p:nvSpPr>
          <p:cNvPr id="488" name="Shape 488"/>
          <p:cNvSpPr/>
          <p:nvPr/>
        </p:nvSpPr>
        <p:spPr>
          <a:xfrm>
            <a:off x="4900600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5x5 convolutions</a:t>
            </a:r>
          </a:p>
        </p:txBody>
      </p:sp>
      <p:sp>
        <p:nvSpPr>
          <p:cNvPr id="489" name="Shape 489"/>
          <p:cNvSpPr/>
          <p:nvPr/>
        </p:nvSpPr>
        <p:spPr>
          <a:xfrm>
            <a:off x="2789175" y="1174475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Filter concatenation</a:t>
            </a:r>
          </a:p>
        </p:txBody>
      </p:sp>
      <p:sp>
        <p:nvSpPr>
          <p:cNvPr id="490" name="Shape 490"/>
          <p:cNvSpPr/>
          <p:nvPr/>
        </p:nvSpPr>
        <p:spPr>
          <a:xfrm>
            <a:off x="2789175" y="4088200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Previous layer</a:t>
            </a:r>
          </a:p>
        </p:txBody>
      </p:sp>
      <p:cxnSp>
        <p:nvCxnSpPr>
          <p:cNvPr id="491" name="Shape 491"/>
          <p:cNvCxnSpPr>
            <a:stCxn id="486" idx="0"/>
            <a:endCxn id="489" idx="2"/>
          </p:cNvCxnSpPr>
          <p:nvPr/>
        </p:nvCxnSpPr>
        <p:spPr>
          <a:xfrm rot="10800000" flipH="1">
            <a:off x="1513399" y="1986875"/>
            <a:ext cx="211140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2" name="Shape 492"/>
          <p:cNvCxnSpPr>
            <a:stCxn id="487" idx="0"/>
            <a:endCxn id="489" idx="2"/>
          </p:cNvCxnSpPr>
          <p:nvPr/>
        </p:nvCxnSpPr>
        <p:spPr>
          <a:xfrm rot="10800000">
            <a:off x="3624824" y="1986875"/>
            <a:ext cx="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3" name="Shape 493"/>
          <p:cNvCxnSpPr>
            <a:stCxn id="488" idx="0"/>
            <a:endCxn id="489" idx="2"/>
          </p:cNvCxnSpPr>
          <p:nvPr/>
        </p:nvCxnSpPr>
        <p:spPr>
          <a:xfrm rot="10800000">
            <a:off x="3624849" y="1986875"/>
            <a:ext cx="211140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4" name="Shape 494"/>
          <p:cNvCxnSpPr>
            <a:stCxn id="490" idx="0"/>
            <a:endCxn id="486" idx="2"/>
          </p:cNvCxnSpPr>
          <p:nvPr/>
        </p:nvCxnSpPr>
        <p:spPr>
          <a:xfrm rot="10800000">
            <a:off x="1513424" y="3259000"/>
            <a:ext cx="211140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5" name="Shape 495"/>
          <p:cNvCxnSpPr>
            <a:stCxn id="490" idx="0"/>
            <a:endCxn id="487" idx="2"/>
          </p:cNvCxnSpPr>
          <p:nvPr/>
        </p:nvCxnSpPr>
        <p:spPr>
          <a:xfrm rot="10800000">
            <a:off x="3624824" y="3259000"/>
            <a:ext cx="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6" name="Shape 496"/>
          <p:cNvCxnSpPr>
            <a:stCxn id="490" idx="0"/>
          </p:cNvCxnSpPr>
          <p:nvPr/>
        </p:nvCxnSpPr>
        <p:spPr>
          <a:xfrm rot="10800000" flipH="1">
            <a:off x="3624824" y="3259000"/>
            <a:ext cx="211140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7" name="Shape 497"/>
          <p:cNvSpPr txBox="1"/>
          <p:nvPr/>
        </p:nvSpPr>
        <p:spPr>
          <a:xfrm>
            <a:off x="1475475" y="259975"/>
            <a:ext cx="4298699" cy="67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Naive idea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77750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03" name="Shape 503"/>
          <p:cNvSpPr/>
          <p:nvPr/>
        </p:nvSpPr>
        <p:spPr>
          <a:xfrm>
            <a:off x="2789175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3x3 convolutions</a:t>
            </a:r>
          </a:p>
        </p:txBody>
      </p:sp>
      <p:sp>
        <p:nvSpPr>
          <p:cNvPr id="504" name="Shape 504"/>
          <p:cNvSpPr/>
          <p:nvPr/>
        </p:nvSpPr>
        <p:spPr>
          <a:xfrm>
            <a:off x="4900600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5x5 convolutions</a:t>
            </a:r>
          </a:p>
        </p:txBody>
      </p:sp>
      <p:sp>
        <p:nvSpPr>
          <p:cNvPr id="505" name="Shape 505"/>
          <p:cNvSpPr/>
          <p:nvPr/>
        </p:nvSpPr>
        <p:spPr>
          <a:xfrm>
            <a:off x="2789175" y="1174475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Filter concatenation</a:t>
            </a:r>
          </a:p>
        </p:txBody>
      </p:sp>
      <p:sp>
        <p:nvSpPr>
          <p:cNvPr id="506" name="Shape 506"/>
          <p:cNvSpPr/>
          <p:nvPr/>
        </p:nvSpPr>
        <p:spPr>
          <a:xfrm>
            <a:off x="2789175" y="4088200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Previous layer</a:t>
            </a:r>
          </a:p>
        </p:txBody>
      </p:sp>
      <p:cxnSp>
        <p:nvCxnSpPr>
          <p:cNvPr id="507" name="Shape 507"/>
          <p:cNvCxnSpPr>
            <a:stCxn id="502" idx="0"/>
            <a:endCxn id="505" idx="2"/>
          </p:cNvCxnSpPr>
          <p:nvPr/>
        </p:nvCxnSpPr>
        <p:spPr>
          <a:xfrm rot="10800000" flipH="1">
            <a:off x="1513399" y="1986875"/>
            <a:ext cx="211140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8" name="Shape 508"/>
          <p:cNvCxnSpPr>
            <a:stCxn id="503" idx="0"/>
            <a:endCxn id="505" idx="2"/>
          </p:cNvCxnSpPr>
          <p:nvPr/>
        </p:nvCxnSpPr>
        <p:spPr>
          <a:xfrm rot="10800000">
            <a:off x="3624824" y="1986875"/>
            <a:ext cx="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9" name="Shape 509"/>
          <p:cNvCxnSpPr>
            <a:stCxn id="504" idx="0"/>
            <a:endCxn id="505" idx="2"/>
          </p:cNvCxnSpPr>
          <p:nvPr/>
        </p:nvCxnSpPr>
        <p:spPr>
          <a:xfrm rot="10800000">
            <a:off x="3624849" y="1986875"/>
            <a:ext cx="211140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0" name="Shape 510"/>
          <p:cNvCxnSpPr>
            <a:stCxn id="506" idx="0"/>
            <a:endCxn id="502" idx="2"/>
          </p:cNvCxnSpPr>
          <p:nvPr/>
        </p:nvCxnSpPr>
        <p:spPr>
          <a:xfrm rot="10800000">
            <a:off x="1513424" y="3259000"/>
            <a:ext cx="211140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1" name="Shape 511"/>
          <p:cNvCxnSpPr>
            <a:stCxn id="506" idx="0"/>
            <a:endCxn id="503" idx="2"/>
          </p:cNvCxnSpPr>
          <p:nvPr/>
        </p:nvCxnSpPr>
        <p:spPr>
          <a:xfrm rot="10800000">
            <a:off x="3624824" y="3259000"/>
            <a:ext cx="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2" name="Shape 512"/>
          <p:cNvCxnSpPr>
            <a:stCxn id="506" idx="0"/>
            <a:endCxn id="504" idx="2"/>
          </p:cNvCxnSpPr>
          <p:nvPr/>
        </p:nvCxnSpPr>
        <p:spPr>
          <a:xfrm rot="10800000" flipH="1">
            <a:off x="3624824" y="3259000"/>
            <a:ext cx="211140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3" name="Shape 513"/>
          <p:cNvSpPr txBox="1"/>
          <p:nvPr/>
        </p:nvSpPr>
        <p:spPr>
          <a:xfrm>
            <a:off x="1475475" y="259975"/>
            <a:ext cx="4298699" cy="67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Naive idea (</a:t>
            </a:r>
            <a:r>
              <a:rPr lang="en" sz="2400" b="1">
                <a:solidFill>
                  <a:srgbClr val="FF0000"/>
                </a:solidFill>
              </a:rPr>
              <a:t>does not work!</a:t>
            </a:r>
            <a:r>
              <a:rPr lang="en" sz="2400"/>
              <a:t>)</a:t>
            </a:r>
          </a:p>
        </p:txBody>
      </p:sp>
      <p:sp>
        <p:nvSpPr>
          <p:cNvPr id="514" name="Shape 514"/>
          <p:cNvSpPr/>
          <p:nvPr/>
        </p:nvSpPr>
        <p:spPr>
          <a:xfrm>
            <a:off x="6965575" y="2446475"/>
            <a:ext cx="1671299" cy="8123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3x3 max pooling</a:t>
            </a:r>
          </a:p>
        </p:txBody>
      </p:sp>
      <p:cxnSp>
        <p:nvCxnSpPr>
          <p:cNvPr id="515" name="Shape 515"/>
          <p:cNvCxnSpPr>
            <a:stCxn id="506" idx="0"/>
            <a:endCxn id="514" idx="2"/>
          </p:cNvCxnSpPr>
          <p:nvPr/>
        </p:nvCxnSpPr>
        <p:spPr>
          <a:xfrm rot="10800000" flipH="1">
            <a:off x="3624824" y="3259000"/>
            <a:ext cx="417630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6" name="Shape 516"/>
          <p:cNvCxnSpPr>
            <a:stCxn id="514" idx="0"/>
            <a:endCxn id="505" idx="2"/>
          </p:cNvCxnSpPr>
          <p:nvPr/>
        </p:nvCxnSpPr>
        <p:spPr>
          <a:xfrm rot="10800000">
            <a:off x="3624924" y="1986875"/>
            <a:ext cx="417630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297075" y="2604300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22" name="Shape 522"/>
          <p:cNvSpPr/>
          <p:nvPr/>
        </p:nvSpPr>
        <p:spPr>
          <a:xfrm>
            <a:off x="2557075" y="2098262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3x3 convolutions</a:t>
            </a:r>
          </a:p>
        </p:txBody>
      </p:sp>
      <p:sp>
        <p:nvSpPr>
          <p:cNvPr id="523" name="Shape 523"/>
          <p:cNvSpPr/>
          <p:nvPr/>
        </p:nvSpPr>
        <p:spPr>
          <a:xfrm>
            <a:off x="4515250" y="2098262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5x5 convolutions</a:t>
            </a:r>
          </a:p>
        </p:txBody>
      </p:sp>
      <p:sp>
        <p:nvSpPr>
          <p:cNvPr id="524" name="Shape 524"/>
          <p:cNvSpPr/>
          <p:nvPr/>
        </p:nvSpPr>
        <p:spPr>
          <a:xfrm>
            <a:off x="2789175" y="937675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Filter concatenation</a:t>
            </a:r>
          </a:p>
        </p:txBody>
      </p:sp>
      <p:sp>
        <p:nvSpPr>
          <p:cNvPr id="525" name="Shape 525"/>
          <p:cNvSpPr/>
          <p:nvPr/>
        </p:nvSpPr>
        <p:spPr>
          <a:xfrm>
            <a:off x="2789175" y="4181050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Previous layer</a:t>
            </a:r>
          </a:p>
        </p:txBody>
      </p:sp>
      <p:cxnSp>
        <p:nvCxnSpPr>
          <p:cNvPr id="526" name="Shape 526"/>
          <p:cNvCxnSpPr>
            <a:stCxn id="521" idx="0"/>
            <a:endCxn id="524" idx="2"/>
          </p:cNvCxnSpPr>
          <p:nvPr/>
        </p:nvCxnSpPr>
        <p:spPr>
          <a:xfrm rot="10800000" flipH="1">
            <a:off x="1132724" y="1750200"/>
            <a:ext cx="2492100" cy="85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7" name="Shape 527"/>
          <p:cNvCxnSpPr>
            <a:stCxn id="522" idx="0"/>
            <a:endCxn id="524" idx="2"/>
          </p:cNvCxnSpPr>
          <p:nvPr/>
        </p:nvCxnSpPr>
        <p:spPr>
          <a:xfrm rot="10800000" flipH="1">
            <a:off x="3392724" y="1749962"/>
            <a:ext cx="232200" cy="34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8" name="Shape 528"/>
          <p:cNvCxnSpPr>
            <a:stCxn id="523" idx="0"/>
            <a:endCxn id="524" idx="2"/>
          </p:cNvCxnSpPr>
          <p:nvPr/>
        </p:nvCxnSpPr>
        <p:spPr>
          <a:xfrm rot="10800000">
            <a:off x="3624699" y="1749962"/>
            <a:ext cx="1726200" cy="34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9" name="Shape 529"/>
          <p:cNvSpPr txBox="1"/>
          <p:nvPr/>
        </p:nvSpPr>
        <p:spPr>
          <a:xfrm>
            <a:off x="1475475" y="259975"/>
            <a:ext cx="4298699" cy="67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</a:rPr>
              <a:t>Inception</a:t>
            </a:r>
            <a:r>
              <a:rPr lang="en" sz="2400"/>
              <a:t> module</a:t>
            </a:r>
          </a:p>
        </p:txBody>
      </p:sp>
      <p:sp>
        <p:nvSpPr>
          <p:cNvPr id="530" name="Shape 530"/>
          <p:cNvSpPr/>
          <p:nvPr/>
        </p:nvSpPr>
        <p:spPr>
          <a:xfrm>
            <a:off x="6557050" y="3110375"/>
            <a:ext cx="1671299" cy="8123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3x3 max pooling</a:t>
            </a:r>
          </a:p>
        </p:txBody>
      </p:sp>
      <p:cxnSp>
        <p:nvCxnSpPr>
          <p:cNvPr id="531" name="Shape 531"/>
          <p:cNvCxnSpPr>
            <a:stCxn id="525" idx="0"/>
            <a:endCxn id="530" idx="2"/>
          </p:cNvCxnSpPr>
          <p:nvPr/>
        </p:nvCxnSpPr>
        <p:spPr>
          <a:xfrm rot="10800000" flipH="1">
            <a:off x="3624824" y="3922750"/>
            <a:ext cx="3768000" cy="25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2" name="Shape 532"/>
          <p:cNvSpPr/>
          <p:nvPr/>
        </p:nvSpPr>
        <p:spPr>
          <a:xfrm>
            <a:off x="2557075" y="3110375"/>
            <a:ext cx="1671299" cy="812399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33" name="Shape 533"/>
          <p:cNvSpPr/>
          <p:nvPr/>
        </p:nvSpPr>
        <p:spPr>
          <a:xfrm>
            <a:off x="4515250" y="3110375"/>
            <a:ext cx="1671299" cy="812399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34" name="Shape 534"/>
          <p:cNvSpPr/>
          <p:nvPr/>
        </p:nvSpPr>
        <p:spPr>
          <a:xfrm>
            <a:off x="6557050" y="2098275"/>
            <a:ext cx="1671299" cy="812399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cxnSp>
        <p:nvCxnSpPr>
          <p:cNvPr id="535" name="Shape 535"/>
          <p:cNvCxnSpPr>
            <a:stCxn id="532" idx="0"/>
            <a:endCxn id="522" idx="2"/>
          </p:cNvCxnSpPr>
          <p:nvPr/>
        </p:nvCxnSpPr>
        <p:spPr>
          <a:xfrm rot="10800000">
            <a:off x="3392724" y="2910575"/>
            <a:ext cx="0" cy="19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6" name="Shape 536"/>
          <p:cNvCxnSpPr>
            <a:stCxn id="533" idx="0"/>
            <a:endCxn id="523" idx="2"/>
          </p:cNvCxnSpPr>
          <p:nvPr/>
        </p:nvCxnSpPr>
        <p:spPr>
          <a:xfrm rot="10800000">
            <a:off x="5350899" y="2910575"/>
            <a:ext cx="0" cy="19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7" name="Shape 537"/>
          <p:cNvCxnSpPr>
            <a:endCxn id="534" idx="2"/>
          </p:cNvCxnSpPr>
          <p:nvPr/>
        </p:nvCxnSpPr>
        <p:spPr>
          <a:xfrm rot="10800000">
            <a:off x="7392699" y="2910674"/>
            <a:ext cx="0" cy="19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8" name="Shape 538"/>
          <p:cNvCxnSpPr>
            <a:endCxn id="532" idx="2"/>
          </p:cNvCxnSpPr>
          <p:nvPr/>
        </p:nvCxnSpPr>
        <p:spPr>
          <a:xfrm rot="10800000">
            <a:off x="3392724" y="3922774"/>
            <a:ext cx="265200" cy="264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9" name="Shape 539"/>
          <p:cNvCxnSpPr>
            <a:stCxn id="525" idx="0"/>
            <a:endCxn id="533" idx="2"/>
          </p:cNvCxnSpPr>
          <p:nvPr/>
        </p:nvCxnSpPr>
        <p:spPr>
          <a:xfrm rot="10800000" flipH="1">
            <a:off x="3624824" y="3922750"/>
            <a:ext cx="1726200" cy="25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0" name="Shape 540"/>
          <p:cNvCxnSpPr>
            <a:stCxn id="525" idx="0"/>
            <a:endCxn id="521" idx="2"/>
          </p:cNvCxnSpPr>
          <p:nvPr/>
        </p:nvCxnSpPr>
        <p:spPr>
          <a:xfrm rot="5400000" flipH="1">
            <a:off x="1996574" y="2552800"/>
            <a:ext cx="764400" cy="2492100"/>
          </a:xfrm>
          <a:prstGeom prst="curvedConnector3">
            <a:avLst>
              <a:gd name="adj1" fmla="val 2105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1" name="Shape 541"/>
          <p:cNvCxnSpPr>
            <a:stCxn id="534" idx="0"/>
            <a:endCxn id="524" idx="2"/>
          </p:cNvCxnSpPr>
          <p:nvPr/>
        </p:nvCxnSpPr>
        <p:spPr>
          <a:xfrm rot="10800000">
            <a:off x="3624699" y="1749975"/>
            <a:ext cx="3768000" cy="34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547" name="Shape 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x="6981800" y="3325225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00FF"/>
                </a:solidFill>
              </a:rPr>
              <a:t>Convolution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Pooling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1C232"/>
                </a:solidFill>
              </a:rPr>
              <a:t>Softmax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38761D"/>
                </a:solidFill>
              </a:rPr>
              <a:t>Other</a:t>
            </a:r>
          </a:p>
        </p:txBody>
      </p:sp>
      <p:sp>
        <p:nvSpPr>
          <p:cNvPr id="549" name="Shape 549"/>
          <p:cNvSpPr/>
          <p:nvPr/>
        </p:nvSpPr>
        <p:spPr>
          <a:xfrm>
            <a:off x="238325" y="3217150"/>
            <a:ext cx="3291300" cy="1377300"/>
          </a:xfrm>
          <a:prstGeom prst="wedgeRoundRectCallout">
            <a:avLst>
              <a:gd name="adj1" fmla="val -9803"/>
              <a:gd name="adj2" fmla="val 83731"/>
              <a:gd name="adj3" fmla="val 0"/>
            </a:avLst>
          </a:prstGeom>
          <a:solidFill>
            <a:srgbClr val="FFFF00"/>
          </a:solidFill>
          <a:ln w="11430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1"/>
              <a:t>Why does it have so many layers???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/>
          <p:nvPr/>
        </p:nvSpPr>
        <p:spPr>
          <a:xfrm>
            <a:off x="18011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24270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3220075" y="12185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892375" y="10197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4518275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5190600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5816475" y="71095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6609500" y="6219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7318975" y="5794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 txBox="1"/>
          <p:nvPr/>
        </p:nvSpPr>
        <p:spPr>
          <a:xfrm>
            <a:off x="1613125" y="3537300"/>
            <a:ext cx="5143499" cy="11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9 </a:t>
            </a:r>
            <a:r>
              <a:rPr lang="en" sz="3000" b="1">
                <a:solidFill>
                  <a:srgbClr val="FF0000"/>
                </a:solidFill>
              </a:rPr>
              <a:t>Inception</a:t>
            </a:r>
            <a:r>
              <a:rPr lang="en" sz="3000"/>
              <a:t> modules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6981800" y="3325225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00FF"/>
                </a:solidFill>
              </a:rPr>
              <a:t>Convolution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Pooling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1C232"/>
                </a:solidFill>
              </a:rPr>
              <a:t>Softmax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38761D"/>
                </a:solidFill>
              </a:rPr>
              <a:t>Other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2301175" y="4261200"/>
            <a:ext cx="4308300" cy="46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Network in a network in a network...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Deep Convolutional Networks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 idx="2"/>
          </p:nvPr>
        </p:nvSpPr>
        <p:spPr>
          <a:xfrm>
            <a:off x="457202" y="3999022"/>
            <a:ext cx="8229600" cy="649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Revolutionizing computer vision since 1989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662" y="1239587"/>
            <a:ext cx="3552478" cy="2664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/>
          <p:nvPr/>
        </p:nvCxnSpPr>
        <p:spPr>
          <a:xfrm rot="10800000" flipH="1">
            <a:off x="6674500" y="4145875"/>
            <a:ext cx="1040699" cy="427199"/>
          </a:xfrm>
          <a:prstGeom prst="straightConnector1">
            <a:avLst/>
          </a:prstGeom>
          <a:noFill/>
          <a:ln w="28575" cap="flat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1" name="Shape 71"/>
          <p:cNvSpPr txBox="1"/>
          <p:nvPr/>
        </p:nvSpPr>
        <p:spPr>
          <a:xfrm rot="576056">
            <a:off x="7087480" y="3790178"/>
            <a:ext cx="1100818" cy="426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2012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>
            <a:off x="18011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24270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220075" y="12185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3892375" y="10197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4518275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5190600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5816475" y="71095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6609500" y="6219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7318975" y="5794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 txBox="1"/>
          <p:nvPr/>
        </p:nvSpPr>
        <p:spPr>
          <a:xfrm>
            <a:off x="445650" y="3305200"/>
            <a:ext cx="8114399" cy="11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Width of inception modules ranges from 256 filters (in early modules) to 1024 in top inception modules.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801150" y="878750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2427050" y="87873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3220075" y="8206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3892375" y="621962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5182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51673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888437" y="32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6662100" y="2421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7318975" y="173625"/>
            <a:ext cx="867600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1024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598" name="Shape 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/>
          <p:nvPr/>
        </p:nvSpPr>
        <p:spPr>
          <a:xfrm>
            <a:off x="18011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24270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3220075" y="12185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3892375" y="10197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4518275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5190600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5816475" y="71095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6609500" y="6219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7318975" y="5794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445650" y="3305200"/>
            <a:ext cx="8114399" cy="11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Width of inception modules ranges from 256 filters (in early modules) to 1024 in top inception modules.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remove fully connected layers on top completely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1801150" y="878750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2427050" y="87873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3220075" y="8206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3892375" y="621962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45182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51673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888437" y="32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662100" y="2421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7318975" y="173625"/>
            <a:ext cx="867600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1024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623" name="Shape 6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/>
          <p:nvPr/>
        </p:nvSpPr>
        <p:spPr>
          <a:xfrm>
            <a:off x="18011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24270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3220075" y="12185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3892375" y="10197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4518275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5190600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5816475" y="71095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6609500" y="6219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7318975" y="5794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445650" y="3305200"/>
            <a:ext cx="8109000" cy="16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Width of inception modules ranges from 256 filters (in early modules) to 1024 in top inception modules.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Can remove fully connected layers on top completely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Number of parameters is reduced to 5 million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1801150" y="878750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2427050" y="87873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3220075" y="8206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3892375" y="621962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45182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1673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5888437" y="32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662100" y="2421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7318975" y="173625"/>
            <a:ext cx="867600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1024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/>
          <p:nvPr/>
        </p:nvSpPr>
        <p:spPr>
          <a:xfrm>
            <a:off x="18011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24270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3220075" y="12185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3892375" y="10197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4518275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5190600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816475" y="71095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6609500" y="6219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7318975" y="5794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 txBox="1"/>
          <p:nvPr/>
        </p:nvSpPr>
        <p:spPr>
          <a:xfrm>
            <a:off x="445650" y="3305200"/>
            <a:ext cx="8109000" cy="16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Width of inception modules ranges from 256 filters (in early modules) to 1024 in top inception modules.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Can remove fully connected layers on top completely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Number of parameters is reduced to 5 million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x="1801150" y="878750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2427050" y="87873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3220075" y="8206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3892375" y="621962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45182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51673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5888437" y="32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6662100" y="2421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7318975" y="173625"/>
            <a:ext cx="867600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1024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5303250" y="3893500"/>
            <a:ext cx="3396299" cy="103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Computional cost is increased by less than 2X compared to Krizhevsky’s network. (&lt;1.5Bn operations/evaluation)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/>
        </p:nvSpPr>
        <p:spPr>
          <a:xfrm>
            <a:off x="287825" y="139275"/>
            <a:ext cx="8179500" cy="6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Classification results on ImageNet 2012</a:t>
            </a:r>
          </a:p>
        </p:txBody>
      </p:sp>
      <p:graphicFrame>
        <p:nvGraphicFramePr>
          <p:cNvPr id="674" name="Shape 674"/>
          <p:cNvGraphicFramePr/>
          <p:nvPr/>
        </p:nvGraphicFramePr>
        <p:xfrm>
          <a:off x="920375" y="878712"/>
          <a:ext cx="7303250" cy="3386075"/>
        </p:xfrm>
        <a:graphic>
          <a:graphicData uri="http://schemas.openxmlformats.org/drawingml/2006/table">
            <a:tbl>
              <a:tblPr>
                <a:noFill/>
                <a:tableStyleId>{EEA998A0-93EB-41AE-81E8-5BBBD212C9E4}</a:tableStyleId>
              </a:tblPr>
              <a:tblGrid>
                <a:gridCol w="1221125"/>
                <a:gridCol w="2266125"/>
                <a:gridCol w="1667300"/>
                <a:gridCol w="1045000"/>
                <a:gridCol w="1103700"/>
              </a:tblGrid>
              <a:tr h="718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Number of Models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Number of Crops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Computational Cost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Top-5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Error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Compared to Base 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 (center crop)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10.07%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</a:t>
                      </a:r>
                    </a:p>
                  </a:txBody>
                  <a:tcPr marL="63500" marR="63500" marT="63500" marB="63500"/>
                </a:tc>
              </a:tr>
              <a:tr h="483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10*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9.15%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-0.92%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 (Our approach)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7.89%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-2.18%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 (center crop)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8.09%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-1.98%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10*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70x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7.62%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-2.45%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 (Our approach)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1008x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6.67%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-3.41%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675" name="Shape 675"/>
          <p:cNvSpPr txBox="1"/>
          <p:nvPr/>
        </p:nvSpPr>
        <p:spPr>
          <a:xfrm>
            <a:off x="809725" y="4489300"/>
            <a:ext cx="2304000" cy="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*Cropping by [Krizhevsky et al 2014]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/>
        </p:nvSpPr>
        <p:spPr>
          <a:xfrm>
            <a:off x="287825" y="139275"/>
            <a:ext cx="8179500" cy="6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results on ImageNet 2012</a:t>
            </a:r>
          </a:p>
        </p:txBody>
      </p:sp>
      <p:graphicFrame>
        <p:nvGraphicFramePr>
          <p:cNvPr id="681" name="Shape 681"/>
          <p:cNvGraphicFramePr/>
          <p:nvPr/>
        </p:nvGraphicFramePr>
        <p:xfrm>
          <a:off x="920375" y="977625"/>
          <a:ext cx="7303250" cy="3188250"/>
        </p:xfrm>
        <a:graphic>
          <a:graphicData uri="http://schemas.openxmlformats.org/drawingml/2006/table">
            <a:tbl>
              <a:tblPr>
                <a:noFill/>
                <a:tableStyleId>{9D39AE19-8B1D-49BD-AB65-48193B286A54}</a:tableStyleId>
              </a:tblPr>
              <a:tblGrid>
                <a:gridCol w="1221125"/>
                <a:gridCol w="2266125"/>
                <a:gridCol w="1667300"/>
                <a:gridCol w="1045000"/>
                <a:gridCol w="1103700"/>
              </a:tblGrid>
              <a:tr h="520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Number of Models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Number of Crops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Computational Cost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Top-5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Error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Compared to Base 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 (center crop)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10.07%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</a:t>
                      </a:r>
                    </a:p>
                  </a:txBody>
                  <a:tcPr marL="63500" marR="63500" marT="63500" marB="63500"/>
                </a:tc>
              </a:tr>
              <a:tr h="483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10*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9.15%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-0.92%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 (Our approach)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7.89%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-2.18%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 (center crop)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8.09%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-1.98%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10*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70x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7.62%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-2.45%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 (Our approach)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1008x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6.67%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-3.41%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cxnSp>
        <p:nvCxnSpPr>
          <p:cNvPr id="682" name="Shape 682"/>
          <p:cNvCxnSpPr/>
          <p:nvPr/>
        </p:nvCxnSpPr>
        <p:spPr>
          <a:xfrm rot="10800000" flipH="1">
            <a:off x="6047875" y="3565949"/>
            <a:ext cx="1011900" cy="566400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3" name="Shape 683"/>
          <p:cNvSpPr txBox="1"/>
          <p:nvPr/>
        </p:nvSpPr>
        <p:spPr>
          <a:xfrm>
            <a:off x="6408225" y="4080500"/>
            <a:ext cx="1179000" cy="5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6.54%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809725" y="4489300"/>
            <a:ext cx="2304000" cy="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*Cropping by [Krizhevsky et al 2014]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/>
        </p:nvSpPr>
        <p:spPr>
          <a:xfrm>
            <a:off x="287825" y="139275"/>
            <a:ext cx="8179500" cy="6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results on ImageNet 2012</a:t>
            </a:r>
          </a:p>
        </p:txBody>
      </p:sp>
      <p:graphicFrame>
        <p:nvGraphicFramePr>
          <p:cNvPr id="690" name="Shape 690"/>
          <p:cNvGraphicFramePr/>
          <p:nvPr/>
        </p:nvGraphicFramePr>
        <p:xfrm>
          <a:off x="472125" y="1145850"/>
          <a:ext cx="8199750" cy="3700975"/>
        </p:xfrm>
        <a:graphic>
          <a:graphicData uri="http://schemas.openxmlformats.org/drawingml/2006/table">
            <a:tbl>
              <a:tblPr>
                <a:noFill/>
                <a:tableStyleId>{94419F1A-2523-4130-9154-C3E0D6766272}</a:tableStyleId>
              </a:tblPr>
              <a:tblGrid>
                <a:gridCol w="1639950"/>
                <a:gridCol w="1639950"/>
                <a:gridCol w="1639950"/>
                <a:gridCol w="1639950"/>
                <a:gridCol w="1639950"/>
              </a:tblGrid>
              <a:tr h="7106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Team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Year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Place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Error (top-5)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Uses external data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SuperVision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2012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16.4%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SuperVision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2012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15.3%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ImageNet 22k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Clarifai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11.7%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  <a:tr h="45982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Clarifai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11.2%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ImageNet 22k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MSRA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7.35%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VGG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2nd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7.32%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GoogLeNet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6.67%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612775" y="1132675"/>
            <a:ext cx="8179500" cy="355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Girshick, R., Donahue, J., Darrell, T., &amp; Malik, J. (2013). </a:t>
            </a:r>
            <a:r>
              <a:rPr lang="en" sz="1800" b="1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lang="en" sz="1800">
                <a:solidFill>
                  <a:srgbClr val="222222"/>
                </a:solidFill>
              </a:rPr>
              <a:t>. </a:t>
            </a:r>
            <a:r>
              <a:rPr lang="en" sz="1800" i="1">
                <a:solidFill>
                  <a:srgbClr val="222222"/>
                </a:solidFill>
              </a:rPr>
              <a:t>arXiv preprint arXiv:1311.2524</a:t>
            </a:r>
            <a:r>
              <a:rPr lang="en" sz="1800">
                <a:solidFill>
                  <a:srgbClr val="222222"/>
                </a:solidFill>
              </a:rPr>
              <a:t>.</a:t>
            </a:r>
          </a:p>
          <a:p>
            <a:pPr marL="914400" lvl="1" indent="-228600" rtl="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endParaRPr sz="1800">
              <a:solidFill>
                <a:srgbClr val="22222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612775" y="1132675"/>
            <a:ext cx="8179500" cy="355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Girshick, R., Donahue, J., Darrell, T., &amp; Malik, J. (2013). </a:t>
            </a:r>
            <a:r>
              <a:rPr lang="en" sz="1800" b="1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lang="en" sz="1800">
                <a:solidFill>
                  <a:srgbClr val="222222"/>
                </a:solidFill>
              </a:rPr>
              <a:t>. </a:t>
            </a:r>
            <a:r>
              <a:rPr lang="en" sz="1800" i="1">
                <a:solidFill>
                  <a:srgbClr val="222222"/>
                </a:solidFill>
              </a:rPr>
              <a:t>arXiv preprint arXiv:1311.2524</a:t>
            </a:r>
            <a:r>
              <a:rPr lang="en" sz="1800">
                <a:solidFill>
                  <a:srgbClr val="222222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Improved proposal generation: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Increase size of super-pixels by 2X 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coverage 92%           90%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number of proposals: 2000/image          1000/image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</a:endParaRPr>
          </a:p>
          <a:p>
            <a:pPr marL="914400" lvl="1" indent="-228600" rtl="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endParaRPr sz="1800">
              <a:solidFill>
                <a:srgbClr val="222222"/>
              </a:solidFill>
            </a:endParaRPr>
          </a:p>
        </p:txBody>
      </p:sp>
      <p:cxnSp>
        <p:nvCxnSpPr>
          <p:cNvPr id="703" name="Shape 703"/>
          <p:cNvCxnSpPr/>
          <p:nvPr/>
        </p:nvCxnSpPr>
        <p:spPr>
          <a:xfrm>
            <a:off x="3585425" y="273930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4" name="Shape 704"/>
          <p:cNvCxnSpPr/>
          <p:nvPr/>
        </p:nvCxnSpPr>
        <p:spPr>
          <a:xfrm>
            <a:off x="5530475" y="3017325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612775" y="1132675"/>
            <a:ext cx="8179500" cy="355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Girshick, R., Donahue, J., Darrell, T., &amp; Malik, J. (2013). </a:t>
            </a:r>
            <a:r>
              <a:rPr lang="en" sz="1800" b="1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lang="en" sz="1800">
                <a:solidFill>
                  <a:srgbClr val="222222"/>
                </a:solidFill>
              </a:rPr>
              <a:t>. </a:t>
            </a:r>
            <a:r>
              <a:rPr lang="en" sz="1800" i="1">
                <a:solidFill>
                  <a:srgbClr val="222222"/>
                </a:solidFill>
              </a:rPr>
              <a:t>arXiv preprint arXiv:1311.2524</a:t>
            </a:r>
            <a:r>
              <a:rPr lang="en" sz="1800">
                <a:solidFill>
                  <a:srgbClr val="222222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Improved proposal generation: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Increase size of super-pixels by 2X 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coverage 92%           90%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number of proposals: 2000/image          1000/image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Add multibox</a:t>
            </a:r>
            <a:r>
              <a:rPr lang="en" sz="1800" b="1">
                <a:solidFill>
                  <a:srgbClr val="0000FF"/>
                </a:solidFill>
              </a:rPr>
              <a:t>*</a:t>
            </a:r>
            <a:r>
              <a:rPr lang="en" sz="1800">
                <a:solidFill>
                  <a:srgbClr val="222222"/>
                </a:solidFill>
              </a:rPr>
              <a:t> proposals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coverage 90%           93%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number of proposals: 1000/image          1200/image</a:t>
            </a:r>
          </a:p>
          <a:p>
            <a:pPr marL="914400" lvl="1" indent="-228600" rtl="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endParaRPr sz="1800">
              <a:solidFill>
                <a:srgbClr val="222222"/>
              </a:solidFill>
            </a:endParaRPr>
          </a:p>
        </p:txBody>
      </p:sp>
      <p:cxnSp>
        <p:nvCxnSpPr>
          <p:cNvPr id="711" name="Shape 711"/>
          <p:cNvCxnSpPr/>
          <p:nvPr/>
        </p:nvCxnSpPr>
        <p:spPr>
          <a:xfrm>
            <a:off x="3585425" y="273930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2" name="Shape 712"/>
          <p:cNvCxnSpPr/>
          <p:nvPr/>
        </p:nvCxnSpPr>
        <p:spPr>
          <a:xfrm>
            <a:off x="5530475" y="3017325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3" name="Shape 713"/>
          <p:cNvCxnSpPr/>
          <p:nvPr/>
        </p:nvCxnSpPr>
        <p:spPr>
          <a:xfrm>
            <a:off x="3585425" y="357025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4" name="Shape 714"/>
          <p:cNvCxnSpPr/>
          <p:nvPr/>
        </p:nvCxnSpPr>
        <p:spPr>
          <a:xfrm>
            <a:off x="5530475" y="385665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5" name="Shape 715"/>
          <p:cNvSpPr txBox="1"/>
          <p:nvPr/>
        </p:nvSpPr>
        <p:spPr>
          <a:xfrm>
            <a:off x="5208775" y="4268150"/>
            <a:ext cx="3935099" cy="87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24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00FF"/>
                </a:solidFill>
              </a:rPr>
              <a:t>*</a:t>
            </a:r>
            <a:r>
              <a:rPr lang="en" sz="1000">
                <a:solidFill>
                  <a:srgbClr val="222222"/>
                </a:solidFill>
              </a:rPr>
              <a:t>Erhan, D., Szegedy, C., Toshev, A., &amp; Anguelov, D.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Scalable Object Detection using Deep Neural Networks</a:t>
            </a:r>
            <a:r>
              <a:rPr lang="en" sz="1000">
                <a:solidFill>
                  <a:srgbClr val="222222"/>
                </a:solidFill>
              </a:rPr>
              <a:t>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222222"/>
                </a:solidFill>
              </a:rPr>
              <a:t>CVPR 2014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612775" y="1132675"/>
            <a:ext cx="8179500" cy="355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Girshick, R., Donahue, J., Darrell, T., &amp; Malik, J. (2013). </a:t>
            </a:r>
            <a:r>
              <a:rPr lang="en" sz="1800" b="1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lang="en" sz="1800">
                <a:solidFill>
                  <a:srgbClr val="222222"/>
                </a:solidFill>
              </a:rPr>
              <a:t>. </a:t>
            </a:r>
            <a:r>
              <a:rPr lang="en" sz="1800" i="1">
                <a:solidFill>
                  <a:srgbClr val="222222"/>
                </a:solidFill>
              </a:rPr>
              <a:t>arXiv preprint arXiv:1311.2524</a:t>
            </a:r>
            <a:r>
              <a:rPr lang="en" sz="1800">
                <a:solidFill>
                  <a:srgbClr val="222222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Improved proposal generation: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Increase size of super-pixels by 2X 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coverage 92%           90%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number of proposals: 2000/image          1000/image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Add multibox</a:t>
            </a:r>
            <a:r>
              <a:rPr lang="en" sz="1800" b="1">
                <a:solidFill>
                  <a:srgbClr val="0000FF"/>
                </a:solidFill>
              </a:rPr>
              <a:t>*</a:t>
            </a:r>
            <a:r>
              <a:rPr lang="en" sz="1800">
                <a:solidFill>
                  <a:srgbClr val="222222"/>
                </a:solidFill>
              </a:rPr>
              <a:t> proposals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coverage 90%           93%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number of proposals: 1000/image          1200/image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Improves mAP by about 1% for single model.</a:t>
            </a:r>
          </a:p>
          <a:p>
            <a:pPr marL="914400" lvl="1" indent="-228600" rtl="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endParaRPr sz="1800">
              <a:solidFill>
                <a:srgbClr val="222222"/>
              </a:solidFill>
            </a:endParaRPr>
          </a:p>
        </p:txBody>
      </p:sp>
      <p:cxnSp>
        <p:nvCxnSpPr>
          <p:cNvPr id="722" name="Shape 722"/>
          <p:cNvCxnSpPr/>
          <p:nvPr/>
        </p:nvCxnSpPr>
        <p:spPr>
          <a:xfrm>
            <a:off x="3585425" y="273930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3" name="Shape 723"/>
          <p:cNvCxnSpPr/>
          <p:nvPr/>
        </p:nvCxnSpPr>
        <p:spPr>
          <a:xfrm>
            <a:off x="5530475" y="3017325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4" name="Shape 724"/>
          <p:cNvCxnSpPr/>
          <p:nvPr/>
        </p:nvCxnSpPr>
        <p:spPr>
          <a:xfrm>
            <a:off x="3585425" y="357025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5" name="Shape 725"/>
          <p:cNvCxnSpPr/>
          <p:nvPr/>
        </p:nvCxnSpPr>
        <p:spPr>
          <a:xfrm>
            <a:off x="5530475" y="385665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6" name="Shape 726"/>
          <p:cNvSpPr txBox="1"/>
          <p:nvPr/>
        </p:nvSpPr>
        <p:spPr>
          <a:xfrm>
            <a:off x="5208775" y="4268150"/>
            <a:ext cx="3935099" cy="87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b="1">
                <a:solidFill>
                  <a:srgbClr val="0000FF"/>
                </a:solidFill>
              </a:rPr>
              <a:t>*</a:t>
            </a:r>
            <a:r>
              <a:rPr lang="en" sz="1000">
                <a:solidFill>
                  <a:srgbClr val="222222"/>
                </a:solidFill>
              </a:rPr>
              <a:t>Erhan, D., Szegedy, C., Toshev, A., &amp; Anguelov, D.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Scalable Object Detection using Deep Neural Networks</a:t>
            </a:r>
            <a:r>
              <a:rPr lang="en" sz="1000">
                <a:solidFill>
                  <a:srgbClr val="222222"/>
                </a:solidFill>
              </a:rPr>
              <a:t>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i="1">
                <a:solidFill>
                  <a:srgbClr val="222222"/>
                </a:solidFill>
              </a:rPr>
              <a:t>CVPR 2014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457200" y="1224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Detection results without ensembling</a:t>
            </a:r>
          </a:p>
        </p:txBody>
      </p:sp>
      <p:graphicFrame>
        <p:nvGraphicFramePr>
          <p:cNvPr id="732" name="Shape 732"/>
          <p:cNvGraphicFramePr/>
          <p:nvPr/>
        </p:nvGraphicFramePr>
        <p:xfrm>
          <a:off x="541725" y="1255975"/>
          <a:ext cx="7594550" cy="3579400"/>
        </p:xfrm>
        <a:graphic>
          <a:graphicData uri="http://schemas.openxmlformats.org/drawingml/2006/table">
            <a:tbl>
              <a:tblPr>
                <a:noFill/>
                <a:tableStyleId>{3F76B807-52B9-4CD9-A60C-30894538D4F7}</a:tableStyleId>
              </a:tblPr>
              <a:tblGrid>
                <a:gridCol w="2279000"/>
                <a:gridCol w="1625525"/>
                <a:gridCol w="1506950"/>
                <a:gridCol w="986825"/>
                <a:gridCol w="1196250"/>
              </a:tblGrid>
              <a:tr h="4335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Team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mAP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external data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contextual model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bounding-box regression</a:t>
                      </a:r>
                    </a:p>
                  </a:txBody>
                  <a:tcPr marL="63500" marR="63500" marT="63500" marB="63500"/>
                </a:tc>
              </a:tr>
              <a:tr h="4908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Trimps-Soushen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31.6%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?</a:t>
                      </a:r>
                    </a:p>
                  </a:txBody>
                  <a:tcPr marL="63500" marR="63500" marT="63500" marB="63500"/>
                </a:tc>
              </a:tr>
              <a:tr h="4908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Berkeley 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34.5%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yes</a:t>
                      </a:r>
                    </a:p>
                  </a:txBody>
                  <a:tcPr marL="63500" marR="63500" marT="63500" marB="63500"/>
                </a:tc>
              </a:tr>
              <a:tr h="4908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UvA-Euvision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35.4%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?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?</a:t>
                      </a:r>
                    </a:p>
                  </a:txBody>
                  <a:tcPr marL="63500" marR="63500" marT="63500" marB="63500"/>
                </a:tc>
              </a:tr>
              <a:tr h="6821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CUHK DeepID-Net2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37.7%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Classification+ Localization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?</a:t>
                      </a:r>
                    </a:p>
                  </a:txBody>
                  <a:tcPr marL="63500" marR="63500" marT="63500" marB="63500"/>
                </a:tc>
              </a:tr>
              <a:tr h="4908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GoogLeNet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38.0%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  <a:tr h="4908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Deep Insight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40.2%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yes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yes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Detection Results</a:t>
            </a:r>
          </a:p>
        </p:txBody>
      </p:sp>
      <p:graphicFrame>
        <p:nvGraphicFramePr>
          <p:cNvPr id="738" name="Shape 738"/>
          <p:cNvGraphicFramePr/>
          <p:nvPr/>
        </p:nvGraphicFramePr>
        <p:xfrm>
          <a:off x="317850" y="1372075"/>
          <a:ext cx="8508300" cy="3299400"/>
        </p:xfrm>
        <a:graphic>
          <a:graphicData uri="http://schemas.openxmlformats.org/drawingml/2006/table">
            <a:tbl>
              <a:tblPr>
                <a:noFill/>
                <a:tableStyleId>{55A26814-0FA5-4677-B907-B2CCC57BDAA6}</a:tableStyleId>
              </a:tblPr>
              <a:tblGrid>
                <a:gridCol w="1538950"/>
                <a:gridCol w="554575"/>
                <a:gridCol w="617325"/>
                <a:gridCol w="823300"/>
                <a:gridCol w="1158300"/>
                <a:gridCol w="1252050"/>
                <a:gridCol w="1277750"/>
                <a:gridCol w="1286050"/>
              </a:tblGrid>
              <a:tr h="5834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Team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Year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Place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mAP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external data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ensemble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contextual model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approach</a:t>
                      </a:r>
                    </a:p>
                  </a:txBody>
                  <a:tcPr marL="63500" marR="63500" marT="63500" marB="63500"/>
                </a:tc>
              </a:tr>
              <a:tr h="6326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1F1F1F"/>
                          </a:solidFill>
                        </a:rPr>
                        <a:t>UvA-Euvision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1F1F1F"/>
                          </a:solidFill>
                        </a:rPr>
                        <a:t>22.6%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none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?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yes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Fisher vectors</a:t>
                      </a:r>
                    </a:p>
                  </a:txBody>
                  <a:tcPr marL="63500" marR="63500" marT="63500" marB="63500"/>
                </a:tc>
              </a:tr>
              <a:tr h="7737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Deep Insight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2014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40.5%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Localization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 models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yes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ConvNet</a:t>
                      </a:r>
                    </a:p>
                  </a:txBody>
                  <a:tcPr marL="63500" marR="63500" marT="63500" marB="63500"/>
                </a:tc>
              </a:tr>
              <a:tr h="7737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CUHK DeepID-Net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2nd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40.7%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Localization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?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ConvNet</a:t>
                      </a:r>
                    </a:p>
                  </a:txBody>
                  <a:tcPr marL="63500" marR="63500" marT="63500" marB="63500"/>
                </a:tc>
              </a:tr>
              <a:tr h="16882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GoogLeNet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43.9%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 models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ConvNet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pic>
        <p:nvPicPr>
          <p:cNvPr id="744" name="Shape 7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0" y="1049100"/>
            <a:ext cx="2625694" cy="3500899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Shape 745"/>
          <p:cNvSpPr txBox="1"/>
          <p:nvPr/>
        </p:nvSpPr>
        <p:spPr>
          <a:xfrm>
            <a:off x="3333050" y="1104825"/>
            <a:ext cx="3778800" cy="19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/>
              <a:t>Groundtruth</a:t>
            </a:r>
            <a:r>
              <a:rPr lang="en" sz="3000"/>
              <a:t>:</a:t>
            </a:r>
            <a:r>
              <a:rPr lang="en" sz="3000" b="1"/>
              <a:t> </a:t>
            </a:r>
            <a:r>
              <a:rPr lang="en" sz="3000" b="1">
                <a:solidFill>
                  <a:srgbClr val="FF0000"/>
                </a:solidFill>
              </a:rPr>
              <a:t>????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3333050" y="1104825"/>
            <a:ext cx="4800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/>
              <a:t>Groundtruth</a:t>
            </a:r>
            <a:r>
              <a:rPr lang="en" sz="3000"/>
              <a:t>:</a:t>
            </a:r>
            <a:r>
              <a:rPr lang="en" sz="3000" b="1"/>
              <a:t> </a:t>
            </a:r>
            <a:r>
              <a:rPr lang="en" sz="3000" b="1">
                <a:solidFill>
                  <a:srgbClr val="FF0000"/>
                </a:solidFill>
              </a:rPr>
              <a:t>coffee mug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434343"/>
              </a:solidFill>
            </a:endParaRPr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0" y="1049100"/>
            <a:ext cx="2625694" cy="35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3333050" y="1104825"/>
            <a:ext cx="4800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/>
              <a:t>Groundtruth</a:t>
            </a:r>
            <a:r>
              <a:rPr lang="en" sz="3000"/>
              <a:t>:</a:t>
            </a:r>
            <a:r>
              <a:rPr lang="en" sz="3000" b="1"/>
              <a:t> </a:t>
            </a:r>
            <a:r>
              <a:rPr lang="en" sz="3000" b="1">
                <a:solidFill>
                  <a:srgbClr val="FF0000"/>
                </a:solidFill>
              </a:rPr>
              <a:t>coffee mug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rgbClr val="434343"/>
                </a:solidFill>
              </a:rPr>
              <a:t>GoogLeNet</a:t>
            </a:r>
            <a:r>
              <a:rPr lang="en" sz="3000">
                <a:solidFill>
                  <a:srgbClr val="434343"/>
                </a:solidFill>
              </a:rPr>
              <a:t>: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chemeClr val="dk1"/>
                </a:solidFill>
              </a:rPr>
              <a:t>table lamp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chemeClr val="dk1"/>
                </a:solidFill>
              </a:rPr>
              <a:t>lamp shade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chemeClr val="dk1"/>
                </a:solidFill>
              </a:rPr>
              <a:t>printer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chemeClr val="dk1"/>
                </a:solidFill>
              </a:rPr>
              <a:t>projector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chemeClr val="dk1"/>
                </a:solidFill>
              </a:rPr>
              <a:t>desktop computer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434343"/>
              </a:solidFill>
            </a:endParaRPr>
          </a:p>
        </p:txBody>
      </p:sp>
      <p:pic>
        <p:nvPicPr>
          <p:cNvPr id="759" name="Shape 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0" y="1049100"/>
            <a:ext cx="2625694" cy="35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3333050" y="1104825"/>
            <a:ext cx="4800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/>
              <a:t>Groundtruth</a:t>
            </a:r>
            <a:r>
              <a:rPr lang="en" sz="3000"/>
              <a:t>:</a:t>
            </a:r>
            <a:r>
              <a:rPr lang="en" sz="3000" b="1"/>
              <a:t> </a:t>
            </a:r>
            <a:r>
              <a:rPr lang="en" sz="3000" b="1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766" name="Shape 7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73" y="1049101"/>
            <a:ext cx="2496595" cy="33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3333050" y="1104825"/>
            <a:ext cx="4800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/>
              <a:t>Groundtruth</a:t>
            </a:r>
            <a:r>
              <a:rPr lang="en" sz="3000"/>
              <a:t>:</a:t>
            </a:r>
            <a:r>
              <a:rPr lang="en" sz="3000" b="1"/>
              <a:t> </a:t>
            </a:r>
            <a:r>
              <a:rPr lang="en" sz="3000" b="1">
                <a:solidFill>
                  <a:srgbClr val="FF0000"/>
                </a:solidFill>
              </a:rPr>
              <a:t>Police car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434343"/>
              </a:solidFill>
            </a:endParaRPr>
          </a:p>
        </p:txBody>
      </p:sp>
      <p:pic>
        <p:nvPicPr>
          <p:cNvPr id="773" name="Shape 7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73" y="1049101"/>
            <a:ext cx="2496595" cy="33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3333050" y="1104825"/>
            <a:ext cx="4800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/>
              <a:t>Groundtruth</a:t>
            </a:r>
            <a:r>
              <a:rPr lang="en" sz="3000"/>
              <a:t>:</a:t>
            </a:r>
            <a:r>
              <a:rPr lang="en" sz="3000" b="1"/>
              <a:t> </a:t>
            </a:r>
            <a:r>
              <a:rPr lang="en" sz="3000" b="1">
                <a:solidFill>
                  <a:srgbClr val="FF0000"/>
                </a:solidFill>
              </a:rPr>
              <a:t>Police car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rgbClr val="434343"/>
                </a:solidFill>
              </a:rPr>
              <a:t>GoogLeNet</a:t>
            </a:r>
            <a:r>
              <a:rPr lang="en" sz="3000">
                <a:solidFill>
                  <a:srgbClr val="434343"/>
                </a:solidFill>
              </a:rPr>
              <a:t>: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chemeClr val="dk1"/>
                </a:solidFill>
              </a:rPr>
              <a:t>laptop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chemeClr val="dk1"/>
                </a:solidFill>
              </a:rPr>
              <a:t>hair drier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chemeClr val="dk1"/>
                </a:solidFill>
              </a:rPr>
              <a:t>binocular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chemeClr val="dk1"/>
                </a:solidFill>
              </a:rPr>
              <a:t>ATM machine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chemeClr val="dk1"/>
                </a:solidFill>
              </a:rPr>
              <a:t>seat belt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434343"/>
              </a:solidFill>
            </a:endParaRP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73" y="1049101"/>
            <a:ext cx="2496595" cy="33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Acknowledgments</a:t>
            </a:r>
          </a:p>
        </p:txBody>
      </p:sp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457200" y="1286175"/>
            <a:ext cx="4488299" cy="35541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would like to thank: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Chuck Rosenberg, Hartwig Adam, Alex Toshev, Tom Duerig, Ning Ye, Rajat Monga, Jon Shlens, Alex Krizhevsky, </a:t>
            </a:r>
            <a:r>
              <a:rPr lang="en">
                <a:solidFill>
                  <a:srgbClr val="333333"/>
                </a:solidFill>
              </a:rPr>
              <a:t>Sudheendra Vijayanarasimhan, </a:t>
            </a:r>
            <a:r>
              <a:rPr lang="en"/>
              <a:t>Jeff Dean, Ilya Sutskever, Andrea Frome</a:t>
            </a:r>
          </a:p>
        </p:txBody>
      </p:sp>
      <p:pic>
        <p:nvPicPr>
          <p:cNvPr id="808" name="Shape 8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300" y="465425"/>
            <a:ext cx="4137799" cy="29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Shape 809"/>
          <p:cNvSpPr txBox="1"/>
          <p:nvPr/>
        </p:nvSpPr>
        <p:spPr>
          <a:xfrm>
            <a:off x="4815250" y="4204400"/>
            <a:ext cx="41378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… and check out our poster!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050" y="1798750"/>
            <a:ext cx="3133949" cy="24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Microsoft Office PowerPoint</Application>
  <PresentationFormat>On-screen Show (16:9)</PresentationFormat>
  <Paragraphs>552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Cardo</vt:lpstr>
      <vt:lpstr>Lobster</vt:lpstr>
      <vt:lpstr>simple-light</vt:lpstr>
      <vt:lpstr>GoogLeNet</vt:lpstr>
      <vt:lpstr>PowerPoint Presentation</vt:lpstr>
      <vt:lpstr>Deep Convolutional Networks</vt:lpstr>
      <vt:lpstr>Well…..</vt:lpstr>
      <vt:lpstr>Deep Convolutional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UFLDL (2010) on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Detection</vt:lpstr>
      <vt:lpstr>Detection</vt:lpstr>
      <vt:lpstr>Detection</vt:lpstr>
      <vt:lpstr>Detection</vt:lpstr>
      <vt:lpstr>Detection results without ensembling</vt:lpstr>
      <vt:lpstr>Final Detection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GoogLeNet</dc:title>
  <cp:lastModifiedBy>Mohsen Rajaie</cp:lastModifiedBy>
  <cp:revision>1</cp:revision>
  <dcterms:modified xsi:type="dcterms:W3CDTF">2016-01-12T20:07:18Z</dcterms:modified>
</cp:coreProperties>
</file>