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52" r:id="rId2"/>
    <p:sldId id="474" r:id="rId3"/>
    <p:sldId id="478" r:id="rId4"/>
    <p:sldId id="479" r:id="rId5"/>
    <p:sldId id="483" r:id="rId6"/>
    <p:sldId id="481" r:id="rId7"/>
    <p:sldId id="499" r:id="rId8"/>
    <p:sldId id="490" r:id="rId9"/>
    <p:sldId id="491" r:id="rId10"/>
    <p:sldId id="496" r:id="rId11"/>
    <p:sldId id="498" r:id="rId12"/>
    <p:sldId id="502" r:id="rId13"/>
    <p:sldId id="497" r:id="rId14"/>
    <p:sldId id="500" r:id="rId15"/>
    <p:sldId id="501" r:id="rId16"/>
    <p:sldId id="503" r:id="rId17"/>
    <p:sldId id="504" r:id="rId18"/>
    <p:sldId id="505" r:id="rId19"/>
    <p:sldId id="506" r:id="rId20"/>
    <p:sldId id="508" r:id="rId21"/>
    <p:sldId id="509" r:id="rId22"/>
    <p:sldId id="510" r:id="rId23"/>
    <p:sldId id="523" r:id="rId24"/>
    <p:sldId id="511" r:id="rId25"/>
    <p:sldId id="516" r:id="rId26"/>
    <p:sldId id="484" r:id="rId27"/>
    <p:sldId id="485" r:id="rId28"/>
    <p:sldId id="517" r:id="rId29"/>
    <p:sldId id="518" r:id="rId30"/>
    <p:sldId id="520" r:id="rId31"/>
    <p:sldId id="519" r:id="rId32"/>
    <p:sldId id="521" r:id="rId33"/>
    <p:sldId id="515" r:id="rId34"/>
    <p:sldId id="522" r:id="rId35"/>
    <p:sldId id="527" r:id="rId36"/>
    <p:sldId id="525" r:id="rId37"/>
    <p:sldId id="526" r:id="rId38"/>
    <p:sldId id="528" r:id="rId39"/>
    <p:sldId id="529" r:id="rId40"/>
    <p:sldId id="533" r:id="rId41"/>
    <p:sldId id="530" r:id="rId42"/>
    <p:sldId id="531" r:id="rId43"/>
    <p:sldId id="512" r:id="rId44"/>
    <p:sldId id="445" r:id="rId45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3F3"/>
    <a:srgbClr val="FFE7E7"/>
    <a:srgbClr val="FFCCCC"/>
    <a:srgbClr val="FFEFFF"/>
    <a:srgbClr val="FF66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1" autoAdjust="0"/>
    <p:restoredTop sz="84415" autoAdjust="0"/>
  </p:normalViewPr>
  <p:slideViewPr>
    <p:cSldViewPr>
      <p:cViewPr varScale="1">
        <p:scale>
          <a:sx n="81" d="100"/>
          <a:sy n="81" d="100"/>
        </p:scale>
        <p:origin x="999" y="30"/>
      </p:cViewPr>
      <p:guideLst>
        <p:guide orient="horz" pos="3936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22" y="-6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8801989A-47EB-4DA4-84FD-5499659DC1D6}" type="datetime1">
              <a:rPr lang="zh-CN" altLang="en-US"/>
              <a:pPr>
                <a:defRPr/>
              </a:pPr>
              <a:t>2019/8/30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10453FC3-BE48-43BB-88C2-B7AF9B4FB9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A1B2F172-C033-45F9-86EC-C37C39BA5801}" type="datetime1">
              <a:rPr lang="zh-CN" altLang="en-US"/>
              <a:pPr>
                <a:defRPr/>
              </a:pPr>
              <a:t>2019/8/30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A3B93D8A-71E5-473E-A99F-5CDE7223B2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403725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0" tIns="46765" rIns="93530" bIns="46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2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5A0F5C-25C0-4820-9D4D-4442A0B0B805}" type="slidenum">
              <a:rPr lang="en-US" altLang="zh-CN" sz="10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z="1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956050" y="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956050" y="880745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954463" y="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3954463" y="880745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76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11277" name="日期占位符 1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0391E-6A46-4636-8D30-5E65D4AA103F}" type="datetime1">
              <a:rPr lang="zh-CN" altLang="en-US" sz="10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2019/8/30</a:t>
            </a:fld>
            <a:endParaRPr lang="en-US" altLang="zh-CN" sz="1000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2019/8/30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22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2019/8/30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76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2019/8/30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063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2019/8/30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552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如果以时间为自变量，现实世界似乎总应该是因果的。但在自变量不是时间的应用中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如图像处理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，往往并不限定系统的因果性。另外，在某些对实时性要求不高的应用中，可以先将待处理的数据事记录下来，之后再处理，例如音乐、影视的后期制作等，这些情况下通常不会强制用因果系统来处理数据。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2019/8/30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86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1627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0"/>
          </p:nvPr>
        </p:nvSpPr>
        <p:spPr>
          <a:xfrm>
            <a:off x="46482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8108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81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2000"/>
            <a:ext cx="5486400" cy="5486400"/>
          </a:xfrm>
          <a:prstGeom prst="rect">
            <a:avLst/>
          </a:prstGeom>
        </p:spPr>
      </p:pic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ln w="12700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3984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08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55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57200" y="65532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 anchor="ctr"/>
          <a:lstStyle/>
          <a:p>
            <a:pPr algn="ctr">
              <a:defRPr/>
            </a:pPr>
            <a:fld id="{02DEF9D2-B74C-4817-A442-C725520E258D}" type="datetime9">
              <a:rPr lang="en-US" altLang="zh-CN" sz="700">
                <a:latin typeface="Arial" charset="0"/>
                <a:ea typeface="宋体" charset="-122"/>
              </a:rPr>
              <a:pPr algn="ctr">
                <a:defRPr/>
              </a:pPr>
              <a:t>8/30/2019 7:51:36 AM</a:t>
            </a:fld>
            <a:endParaRPr lang="en-US" altLang="zh-CN" sz="700" dirty="0">
              <a:latin typeface="Arial" charset="0"/>
              <a:ea typeface="宋体" charset="-122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-152400" y="67056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-228600" y="8382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" name="Rectangle 1084"/>
          <p:cNvSpPr>
            <a:spLocks noChangeArrowheads="1"/>
          </p:cNvSpPr>
          <p:nvPr userDrawn="1"/>
        </p:nvSpPr>
        <p:spPr bwMode="auto">
          <a:xfrm>
            <a:off x="7315200" y="6550025"/>
            <a:ext cx="1801775" cy="3084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333399"/>
                </a:solidFill>
                <a:latin typeface="Arial" charset="0"/>
                <a:ea typeface="宋体" charset="-122"/>
              </a:rPr>
              <a:t>电子与通信工程学院</a:t>
            </a:r>
            <a:endParaRPr lang="en-US" altLang="zh-CN" sz="1400" dirty="0">
              <a:solidFill>
                <a:srgbClr val="333399"/>
              </a:solidFill>
              <a:latin typeface="Arial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6" y="54000"/>
            <a:ext cx="739974" cy="742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</p:sldLayoutIdLst>
  <p:transition>
    <p:fade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25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</a:defRPr>
      </a:lvl2pPr>
      <a:lvl3pPr marL="1204913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p"/>
        <a:defRPr sz="2000" b="1">
          <a:solidFill>
            <a:schemeClr val="tx1"/>
          </a:solidFill>
          <a:latin typeface="+mn-lt"/>
        </a:defRPr>
      </a:lvl3pPr>
      <a:lvl4pPr marL="1546225" indent="-11906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u"/>
        <a:defRPr b="1">
          <a:solidFill>
            <a:schemeClr val="tx1"/>
          </a:solidFill>
          <a:latin typeface="+mn-lt"/>
        </a:defRPr>
      </a:lvl4pPr>
      <a:lvl5pPr marL="1828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1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7.wmf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20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0.wmf"/><Relationship Id="rId17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7.png"/><Relationship Id="rId5" Type="http://schemas.openxmlformats.org/officeDocument/2006/relationships/image" Target="../media/image45.png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code/P1_2_1.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56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 smtClean="0">
                <a:ea typeface="宋体" panose="02010600030101010101" pitchFamily="2" charset="-122"/>
              </a:rPr>
              <a:t>数字信号处理</a:t>
            </a:r>
            <a:endParaRPr lang="en-US" altLang="zh-CN" sz="5400" dirty="0" smtClean="0">
              <a:ea typeface="宋体" panose="02010600030101010101" pitchFamily="2" charset="-122"/>
            </a:endParaRPr>
          </a:p>
        </p:txBody>
      </p:sp>
      <p:sp>
        <p:nvSpPr>
          <p:cNvPr id="3075" name="Text Box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  <a:noFill/>
          <a:ln w="952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ea typeface="宋体" panose="02010600030101010101" pitchFamily="2" charset="-122"/>
              </a:rPr>
              <a:t>邓振淼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ea typeface="宋体" panose="02010600030101010101" pitchFamily="2" charset="-122"/>
              </a:rPr>
              <a:t>中山大学电子与通信工程学院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ea typeface="宋体" panose="02010600030101010101" pitchFamily="2" charset="-122"/>
              </a:rPr>
              <a:t>2019-8-28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时域</a:t>
            </a:r>
            <a:r>
              <a:rPr lang="zh-CN" altLang="en-US" dirty="0" smtClean="0"/>
              <a:t>离散信号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常用典型序列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5715000" cy="5562600"/>
              </a:xfrm>
            </p:spPr>
            <p:txBody>
              <a:bodyPr/>
              <a:lstStyle/>
              <a:p>
                <a:r>
                  <a:rPr lang="zh-CN" altLang="en-US" dirty="0" smtClean="0"/>
                  <a:t>单位脉冲序列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也称为单位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采样</a:t>
                </a:r>
                <a:r>
                  <a:rPr lang="zh-CN" altLang="en-US" dirty="0" smtClean="0"/>
                  <a:t>序列，仅在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时取值为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与冲激函数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区别</a:t>
                </a:r>
                <a:r>
                  <a:rPr lang="zh-CN" altLang="en-US" dirty="0" smtClean="0"/>
                  <a:t>？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5715000" cy="5562600"/>
              </a:xfrm>
              <a:blipFill>
                <a:blip r:embed="rId2"/>
                <a:stretch>
                  <a:fillRect l="-2772" t="-1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914400"/>
            <a:ext cx="3124200" cy="19448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260" y="3383592"/>
            <a:ext cx="2497540" cy="194594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67400" y="285925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单位脉冲序列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89260" y="5177135"/>
            <a:ext cx="249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单位冲激信号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85800" y="4497071"/>
                <a:ext cx="43433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 smtClean="0"/>
                  <a:t>冲激函数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b="0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zh-CN" altLang="en-US" b="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b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0" dirty="0" smtClean="0"/>
                  <a:t>时取值为无穷大，其它时刻为</a:t>
                </a:r>
                <a:r>
                  <a:rPr lang="en-US" altLang="zh-CN" b="0" dirty="0" smtClean="0"/>
                  <a:t>0</a:t>
                </a:r>
                <a:r>
                  <a:rPr lang="zh-CN" altLang="en-US" b="0" dirty="0" smtClean="0"/>
                  <a:t>，对时间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 smtClean="0"/>
                  <a:t>的积分为</a:t>
                </a:r>
                <a:r>
                  <a:rPr lang="en-US" altLang="zh-CN" b="0" dirty="0" smtClean="0"/>
                  <a:t>1</a:t>
                </a:r>
                <a:r>
                  <a:rPr lang="zh-CN" altLang="en-US" b="0" dirty="0" smtClean="0"/>
                  <a:t>。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97071"/>
                <a:ext cx="4343399" cy="1200329"/>
              </a:xfrm>
              <a:prstGeom prst="rect">
                <a:avLst/>
              </a:prstGeom>
              <a:blipFill>
                <a:blip r:embed="rId5"/>
                <a:stretch>
                  <a:fillRect l="-2247" t="-49746" r="-1545" b="-14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160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时域</a:t>
            </a:r>
            <a:r>
              <a:rPr lang="zh-CN" altLang="en-US" dirty="0" smtClean="0"/>
              <a:t>离散信号</a:t>
            </a:r>
            <a:r>
              <a:rPr lang="en-US" altLang="zh-CN" dirty="0"/>
              <a:t>-</a:t>
            </a:r>
            <a:r>
              <a:rPr lang="zh-CN" altLang="en-US" dirty="0"/>
              <a:t>常用典型序列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8534400" cy="5562600"/>
              </a:xfrm>
            </p:spPr>
            <p:txBody>
              <a:bodyPr/>
              <a:lstStyle/>
              <a:p>
                <a:r>
                  <a:rPr lang="zh-CN" altLang="en-US" dirty="0" smtClean="0"/>
                  <a:t>单位阶跃序列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与单位</a:t>
                </a:r>
                <a:r>
                  <a:rPr lang="zh-CN" altLang="en-US" dirty="0" smtClean="0"/>
                  <a:t>脉冲序列的关系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或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   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534400" cy="5562600"/>
              </a:xfrm>
              <a:blipFill>
                <a:blip r:embed="rId2"/>
                <a:stretch>
                  <a:fillRect l="-1857" t="-1424" b="-3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31" y="914400"/>
            <a:ext cx="2707011" cy="19459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29731" y="2819400"/>
            <a:ext cx="2707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单位阶跃序列</a:t>
            </a:r>
          </a:p>
        </p:txBody>
      </p:sp>
      <p:sp>
        <p:nvSpPr>
          <p:cNvPr id="4" name="矩形 3"/>
          <p:cNvSpPr/>
          <p:nvPr/>
        </p:nvSpPr>
        <p:spPr>
          <a:xfrm>
            <a:off x="762000" y="33102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680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时域离散信号</a:t>
            </a:r>
            <a:r>
              <a:rPr lang="en-US" altLang="zh-CN" dirty="0"/>
              <a:t>-</a:t>
            </a:r>
            <a:r>
              <a:rPr lang="zh-CN" altLang="en-US" dirty="0"/>
              <a:t>常用典型序列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285648" y="1143000"/>
            <a:ext cx="3277205" cy="1762211"/>
            <a:chOff x="2437795" y="4566482"/>
            <a:chExt cx="3277205" cy="1762211"/>
          </a:xfrm>
        </p:grpSpPr>
        <p:sp>
          <p:nvSpPr>
            <p:cNvPr id="76" name="Line 540"/>
            <p:cNvSpPr>
              <a:spLocks noChangeShapeType="1"/>
            </p:cNvSpPr>
            <p:nvPr/>
          </p:nvSpPr>
          <p:spPr bwMode="auto">
            <a:xfrm>
              <a:off x="2437795" y="5853276"/>
              <a:ext cx="30703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541"/>
            <p:cNvSpPr>
              <a:spLocks noChangeShapeType="1"/>
            </p:cNvSpPr>
            <p:nvPr/>
          </p:nvSpPr>
          <p:spPr bwMode="auto">
            <a:xfrm>
              <a:off x="3144370" y="5768758"/>
              <a:ext cx="0" cy="84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542"/>
            <p:cNvSpPr>
              <a:spLocks noChangeShapeType="1"/>
            </p:cNvSpPr>
            <p:nvPr/>
          </p:nvSpPr>
          <p:spPr bwMode="auto">
            <a:xfrm rot="10800000">
              <a:off x="2865459" y="4566482"/>
              <a:ext cx="0" cy="12867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543"/>
            <p:cNvSpPr>
              <a:spLocks noChangeShapeType="1"/>
            </p:cNvSpPr>
            <p:nvPr/>
          </p:nvSpPr>
          <p:spPr bwMode="auto">
            <a:xfrm>
              <a:off x="2865459" y="543279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544"/>
            <p:cNvSpPr>
              <a:spLocks noChangeShapeType="1"/>
            </p:cNvSpPr>
            <p:nvPr/>
          </p:nvSpPr>
          <p:spPr bwMode="auto">
            <a:xfrm rot="5400000">
              <a:off x="2858486" y="4988969"/>
              <a:ext cx="0" cy="95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545"/>
            <p:cNvSpPr txBox="1">
              <a:spLocks noChangeArrowheads="1"/>
            </p:cNvSpPr>
            <p:nvPr/>
          </p:nvSpPr>
          <p:spPr bwMode="auto">
            <a:xfrm>
              <a:off x="2560981" y="4566482"/>
              <a:ext cx="192913" cy="369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aphicFrame>
          <p:nvGraphicFramePr>
            <p:cNvPr id="82" name="Object 5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287272"/>
                </p:ext>
              </p:extLst>
            </p:nvPr>
          </p:nvGraphicFramePr>
          <p:xfrm>
            <a:off x="5457007" y="5846937"/>
            <a:ext cx="257993" cy="240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9" name="Equation" r:id="rId3" imgW="203040" imgH="215640" progId="Equation.DSMT4">
                    <p:embed/>
                  </p:oleObj>
                </mc:Choice>
                <mc:Fallback>
                  <p:oleObj name="Equation" r:id="rId3" imgW="203040" imgH="215640" progId="Equation.DSMT4">
                    <p:embed/>
                    <p:pic>
                      <p:nvPicPr>
                        <p:cNvPr id="23" name="Object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7007" y="5846937"/>
                          <a:ext cx="257993" cy="2408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5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703035"/>
                </p:ext>
              </p:extLst>
            </p:nvPr>
          </p:nvGraphicFramePr>
          <p:xfrm>
            <a:off x="3239585" y="4725232"/>
            <a:ext cx="765175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00" name="Equation" r:id="rId5" imgW="609480" imgH="342720" progId="Equation.DSMT4">
                    <p:embed/>
                  </p:oleObj>
                </mc:Choice>
                <mc:Fallback>
                  <p:oleObj name="Equation" r:id="rId5" imgW="609480" imgH="342720" progId="Equation.DSMT4">
                    <p:embed/>
                    <p:pic>
                      <p:nvPicPr>
                        <p:cNvPr id="24" name="Object 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585" y="4725232"/>
                          <a:ext cx="765175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Line 548"/>
            <p:cNvSpPr>
              <a:spLocks noChangeShapeType="1"/>
            </p:cNvSpPr>
            <p:nvPr/>
          </p:nvSpPr>
          <p:spPr bwMode="auto">
            <a:xfrm>
              <a:off x="3702192" y="5768758"/>
              <a:ext cx="0" cy="84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549"/>
            <p:cNvSpPr>
              <a:spLocks noChangeArrowheads="1"/>
            </p:cNvSpPr>
            <p:nvPr/>
          </p:nvSpPr>
          <p:spPr bwMode="auto">
            <a:xfrm>
              <a:off x="2805256" y="4984849"/>
              <a:ext cx="132483" cy="120439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86" name="Oval 551"/>
            <p:cNvSpPr>
              <a:spLocks noChangeArrowheads="1"/>
            </p:cNvSpPr>
            <p:nvPr/>
          </p:nvSpPr>
          <p:spPr bwMode="auto">
            <a:xfrm>
              <a:off x="3076966" y="5792000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87" name="Oval 552"/>
            <p:cNvSpPr>
              <a:spLocks noChangeArrowheads="1"/>
            </p:cNvSpPr>
            <p:nvPr/>
          </p:nvSpPr>
          <p:spPr bwMode="auto">
            <a:xfrm>
              <a:off x="3927645" y="5787775"/>
              <a:ext cx="132483" cy="120439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88" name="Oval 553"/>
            <p:cNvSpPr>
              <a:spLocks noChangeArrowheads="1"/>
            </p:cNvSpPr>
            <p:nvPr/>
          </p:nvSpPr>
          <p:spPr bwMode="auto">
            <a:xfrm>
              <a:off x="4187962" y="5787775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89" name="Oval 554"/>
            <p:cNvSpPr>
              <a:spLocks noChangeArrowheads="1"/>
            </p:cNvSpPr>
            <p:nvPr/>
          </p:nvSpPr>
          <p:spPr bwMode="auto">
            <a:xfrm>
              <a:off x="4466873" y="5785662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90" name="Oval 555"/>
            <p:cNvSpPr>
              <a:spLocks noChangeArrowheads="1"/>
            </p:cNvSpPr>
            <p:nvPr/>
          </p:nvSpPr>
          <p:spPr bwMode="auto">
            <a:xfrm>
              <a:off x="2479632" y="5785662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91" name="Oval 557"/>
            <p:cNvSpPr>
              <a:spLocks noChangeArrowheads="1"/>
            </p:cNvSpPr>
            <p:nvPr/>
          </p:nvSpPr>
          <p:spPr bwMode="auto">
            <a:xfrm>
              <a:off x="3355877" y="5789887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92" name="Oval 559"/>
            <p:cNvSpPr>
              <a:spLocks noChangeArrowheads="1"/>
            </p:cNvSpPr>
            <p:nvPr/>
          </p:nvSpPr>
          <p:spPr bwMode="auto">
            <a:xfrm>
              <a:off x="3634788" y="5779323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grpSp>
          <p:nvGrpSpPr>
            <p:cNvPr id="93" name="Group 561"/>
            <p:cNvGrpSpPr>
              <a:grpSpLocks/>
            </p:cNvGrpSpPr>
            <p:nvPr/>
          </p:nvGrpSpPr>
          <p:grpSpPr bwMode="auto">
            <a:xfrm>
              <a:off x="2705085" y="5851163"/>
              <a:ext cx="2149939" cy="477530"/>
              <a:chOff x="457" y="3919"/>
              <a:chExt cx="925" cy="226"/>
            </a:xfrm>
          </p:grpSpPr>
          <p:sp>
            <p:nvSpPr>
              <p:cNvPr id="94" name="Text Box 562"/>
              <p:cNvSpPr txBox="1">
                <a:spLocks noChangeArrowheads="1"/>
              </p:cNvSpPr>
              <p:nvPr/>
            </p:nvSpPr>
            <p:spPr bwMode="auto">
              <a:xfrm>
                <a:off x="457" y="3919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 dirty="0"/>
                  <a:t>0</a:t>
                </a:r>
              </a:p>
            </p:txBody>
          </p:sp>
          <p:sp>
            <p:nvSpPr>
              <p:cNvPr id="95" name="Text Box 563"/>
              <p:cNvSpPr txBox="1">
                <a:spLocks noChangeArrowheads="1"/>
              </p:cNvSpPr>
              <p:nvPr/>
            </p:nvSpPr>
            <p:spPr bwMode="auto">
              <a:xfrm>
                <a:off x="582" y="3927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 dirty="0"/>
                  <a:t>1</a:t>
                </a:r>
              </a:p>
            </p:txBody>
          </p:sp>
          <p:sp>
            <p:nvSpPr>
              <p:cNvPr id="96" name="Text Box 564"/>
              <p:cNvSpPr txBox="1">
                <a:spLocks noChangeArrowheads="1"/>
              </p:cNvSpPr>
              <p:nvPr/>
            </p:nvSpPr>
            <p:spPr bwMode="auto">
              <a:xfrm>
                <a:off x="938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 dirty="0"/>
                  <a:t>4</a:t>
                </a:r>
              </a:p>
            </p:txBody>
          </p:sp>
          <p:sp>
            <p:nvSpPr>
              <p:cNvPr id="97" name="Text Box 565"/>
              <p:cNvSpPr txBox="1">
                <a:spLocks noChangeArrowheads="1"/>
              </p:cNvSpPr>
              <p:nvPr/>
            </p:nvSpPr>
            <p:spPr bwMode="auto">
              <a:xfrm>
                <a:off x="698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/>
                  <a:t>2</a:t>
                </a:r>
              </a:p>
            </p:txBody>
          </p:sp>
          <p:sp>
            <p:nvSpPr>
              <p:cNvPr id="98" name="Text Box 566"/>
              <p:cNvSpPr txBox="1">
                <a:spLocks noChangeArrowheads="1"/>
              </p:cNvSpPr>
              <p:nvPr/>
            </p:nvSpPr>
            <p:spPr bwMode="auto">
              <a:xfrm>
                <a:off x="816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/>
                  <a:t>3</a:t>
                </a:r>
              </a:p>
            </p:txBody>
          </p:sp>
          <p:sp>
            <p:nvSpPr>
              <p:cNvPr id="99" name="Text Box 567"/>
              <p:cNvSpPr txBox="1">
                <a:spLocks noChangeArrowheads="1"/>
              </p:cNvSpPr>
              <p:nvPr/>
            </p:nvSpPr>
            <p:spPr bwMode="auto">
              <a:xfrm>
                <a:off x="1058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/>
                  <a:t>5</a:t>
                </a:r>
              </a:p>
            </p:txBody>
          </p:sp>
          <p:sp>
            <p:nvSpPr>
              <p:cNvPr id="100" name="Text Box 568"/>
              <p:cNvSpPr txBox="1">
                <a:spLocks noChangeArrowheads="1"/>
              </p:cNvSpPr>
              <p:nvPr/>
            </p:nvSpPr>
            <p:spPr bwMode="auto">
              <a:xfrm>
                <a:off x="1176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 dirty="0"/>
                  <a:t>6</a:t>
                </a:r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236046" y="2825169"/>
            <a:ext cx="3277205" cy="1762211"/>
            <a:chOff x="2437795" y="4566482"/>
            <a:chExt cx="3277205" cy="1762211"/>
          </a:xfrm>
        </p:grpSpPr>
        <p:sp>
          <p:nvSpPr>
            <p:cNvPr id="102" name="Line 540"/>
            <p:cNvSpPr>
              <a:spLocks noChangeShapeType="1"/>
            </p:cNvSpPr>
            <p:nvPr/>
          </p:nvSpPr>
          <p:spPr bwMode="auto">
            <a:xfrm>
              <a:off x="2437795" y="5853276"/>
              <a:ext cx="30703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541"/>
            <p:cNvSpPr>
              <a:spLocks noChangeShapeType="1"/>
            </p:cNvSpPr>
            <p:nvPr/>
          </p:nvSpPr>
          <p:spPr bwMode="auto">
            <a:xfrm>
              <a:off x="3144370" y="5768758"/>
              <a:ext cx="0" cy="84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542"/>
            <p:cNvSpPr>
              <a:spLocks noChangeShapeType="1"/>
            </p:cNvSpPr>
            <p:nvPr/>
          </p:nvSpPr>
          <p:spPr bwMode="auto">
            <a:xfrm rot="10800000">
              <a:off x="2865459" y="4566482"/>
              <a:ext cx="0" cy="12867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543"/>
            <p:cNvSpPr>
              <a:spLocks noChangeShapeType="1"/>
            </p:cNvSpPr>
            <p:nvPr/>
          </p:nvSpPr>
          <p:spPr bwMode="auto">
            <a:xfrm>
              <a:off x="2865459" y="543279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44"/>
            <p:cNvSpPr>
              <a:spLocks noChangeShapeType="1"/>
            </p:cNvSpPr>
            <p:nvPr/>
          </p:nvSpPr>
          <p:spPr bwMode="auto">
            <a:xfrm rot="5400000">
              <a:off x="2858486" y="4988969"/>
              <a:ext cx="0" cy="95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545"/>
            <p:cNvSpPr txBox="1">
              <a:spLocks noChangeArrowheads="1"/>
            </p:cNvSpPr>
            <p:nvPr/>
          </p:nvSpPr>
          <p:spPr bwMode="auto">
            <a:xfrm>
              <a:off x="2560981" y="4566482"/>
              <a:ext cx="192913" cy="369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aphicFrame>
          <p:nvGraphicFramePr>
            <p:cNvPr id="108" name="Object 5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4438667"/>
                </p:ext>
              </p:extLst>
            </p:nvPr>
          </p:nvGraphicFramePr>
          <p:xfrm>
            <a:off x="5457007" y="5846937"/>
            <a:ext cx="257993" cy="240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01" name="Equation" r:id="rId7" imgW="203040" imgH="215640" progId="Equation.DSMT4">
                    <p:embed/>
                  </p:oleObj>
                </mc:Choice>
                <mc:Fallback>
                  <p:oleObj name="Equation" r:id="rId7" imgW="203040" imgH="215640" progId="Equation.DSMT4">
                    <p:embed/>
                    <p:pic>
                      <p:nvPicPr>
                        <p:cNvPr id="50" name="Object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7007" y="5846937"/>
                          <a:ext cx="257993" cy="2408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5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9122875"/>
                </p:ext>
              </p:extLst>
            </p:nvPr>
          </p:nvGraphicFramePr>
          <p:xfrm>
            <a:off x="3538424" y="4871863"/>
            <a:ext cx="1277938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02" name="Equation" r:id="rId8" imgW="1015920" imgH="342720" progId="Equation.DSMT4">
                    <p:embed/>
                  </p:oleObj>
                </mc:Choice>
                <mc:Fallback>
                  <p:oleObj name="Equation" r:id="rId8" imgW="1015920" imgH="342720" progId="Equation.DSMT4">
                    <p:embed/>
                    <p:pic>
                      <p:nvPicPr>
                        <p:cNvPr id="51" name="Object 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424" y="4871863"/>
                          <a:ext cx="1277938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" name="Line 548"/>
            <p:cNvSpPr>
              <a:spLocks noChangeShapeType="1"/>
            </p:cNvSpPr>
            <p:nvPr/>
          </p:nvSpPr>
          <p:spPr bwMode="auto">
            <a:xfrm>
              <a:off x="3702192" y="5768758"/>
              <a:ext cx="0" cy="84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Oval 549"/>
            <p:cNvSpPr>
              <a:spLocks noChangeArrowheads="1"/>
            </p:cNvSpPr>
            <p:nvPr/>
          </p:nvSpPr>
          <p:spPr bwMode="auto">
            <a:xfrm>
              <a:off x="3087271" y="4980086"/>
              <a:ext cx="132483" cy="120439"/>
            </a:xfrm>
            <a:prstGeom prst="ellipse">
              <a:avLst/>
            </a:prstGeom>
            <a:solidFill>
              <a:srgbClr val="FF0000"/>
            </a:solidFill>
            <a:ln w="12700">
              <a:noFill/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12" name="Oval 551"/>
            <p:cNvSpPr>
              <a:spLocks noChangeArrowheads="1"/>
            </p:cNvSpPr>
            <p:nvPr/>
          </p:nvSpPr>
          <p:spPr bwMode="auto">
            <a:xfrm>
              <a:off x="2812216" y="5782475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13" name="Oval 552"/>
            <p:cNvSpPr>
              <a:spLocks noChangeArrowheads="1"/>
            </p:cNvSpPr>
            <p:nvPr/>
          </p:nvSpPr>
          <p:spPr bwMode="auto">
            <a:xfrm>
              <a:off x="3927645" y="5787775"/>
              <a:ext cx="132483" cy="120439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14" name="Oval 553"/>
            <p:cNvSpPr>
              <a:spLocks noChangeArrowheads="1"/>
            </p:cNvSpPr>
            <p:nvPr/>
          </p:nvSpPr>
          <p:spPr bwMode="auto">
            <a:xfrm>
              <a:off x="4187962" y="5787775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15" name="Oval 554"/>
            <p:cNvSpPr>
              <a:spLocks noChangeArrowheads="1"/>
            </p:cNvSpPr>
            <p:nvPr/>
          </p:nvSpPr>
          <p:spPr bwMode="auto">
            <a:xfrm>
              <a:off x="4466873" y="5785662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16" name="Oval 555"/>
            <p:cNvSpPr>
              <a:spLocks noChangeArrowheads="1"/>
            </p:cNvSpPr>
            <p:nvPr/>
          </p:nvSpPr>
          <p:spPr bwMode="auto">
            <a:xfrm>
              <a:off x="2479632" y="5785662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17" name="Oval 557"/>
            <p:cNvSpPr>
              <a:spLocks noChangeArrowheads="1"/>
            </p:cNvSpPr>
            <p:nvPr/>
          </p:nvSpPr>
          <p:spPr bwMode="auto">
            <a:xfrm>
              <a:off x="3355877" y="5789887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18" name="Oval 559"/>
            <p:cNvSpPr>
              <a:spLocks noChangeArrowheads="1"/>
            </p:cNvSpPr>
            <p:nvPr/>
          </p:nvSpPr>
          <p:spPr bwMode="auto">
            <a:xfrm>
              <a:off x="3634788" y="5779323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grpSp>
          <p:nvGrpSpPr>
            <p:cNvPr id="119" name="Group 561"/>
            <p:cNvGrpSpPr>
              <a:grpSpLocks/>
            </p:cNvGrpSpPr>
            <p:nvPr/>
          </p:nvGrpSpPr>
          <p:grpSpPr bwMode="auto">
            <a:xfrm>
              <a:off x="2705085" y="5851163"/>
              <a:ext cx="2149939" cy="477530"/>
              <a:chOff x="457" y="3919"/>
              <a:chExt cx="925" cy="226"/>
            </a:xfrm>
          </p:grpSpPr>
          <p:sp>
            <p:nvSpPr>
              <p:cNvPr id="120" name="Text Box 562"/>
              <p:cNvSpPr txBox="1">
                <a:spLocks noChangeArrowheads="1"/>
              </p:cNvSpPr>
              <p:nvPr/>
            </p:nvSpPr>
            <p:spPr bwMode="auto">
              <a:xfrm>
                <a:off x="457" y="3919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 dirty="0"/>
                  <a:t>0</a:t>
                </a:r>
              </a:p>
            </p:txBody>
          </p:sp>
          <p:sp>
            <p:nvSpPr>
              <p:cNvPr id="121" name="Text Box 563"/>
              <p:cNvSpPr txBox="1">
                <a:spLocks noChangeArrowheads="1"/>
              </p:cNvSpPr>
              <p:nvPr/>
            </p:nvSpPr>
            <p:spPr bwMode="auto">
              <a:xfrm>
                <a:off x="582" y="3927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 dirty="0"/>
                  <a:t>1</a:t>
                </a:r>
              </a:p>
            </p:txBody>
          </p:sp>
          <p:sp>
            <p:nvSpPr>
              <p:cNvPr id="122" name="Text Box 564"/>
              <p:cNvSpPr txBox="1">
                <a:spLocks noChangeArrowheads="1"/>
              </p:cNvSpPr>
              <p:nvPr/>
            </p:nvSpPr>
            <p:spPr bwMode="auto">
              <a:xfrm>
                <a:off x="938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/>
                  <a:t>4</a:t>
                </a:r>
              </a:p>
            </p:txBody>
          </p:sp>
          <p:sp>
            <p:nvSpPr>
              <p:cNvPr id="123" name="Text Box 565"/>
              <p:cNvSpPr txBox="1">
                <a:spLocks noChangeArrowheads="1"/>
              </p:cNvSpPr>
              <p:nvPr/>
            </p:nvSpPr>
            <p:spPr bwMode="auto">
              <a:xfrm>
                <a:off x="698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/>
                  <a:t>2</a:t>
                </a:r>
              </a:p>
            </p:txBody>
          </p:sp>
          <p:sp>
            <p:nvSpPr>
              <p:cNvPr id="124" name="Text Box 566"/>
              <p:cNvSpPr txBox="1">
                <a:spLocks noChangeArrowheads="1"/>
              </p:cNvSpPr>
              <p:nvPr/>
            </p:nvSpPr>
            <p:spPr bwMode="auto">
              <a:xfrm>
                <a:off x="816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/>
                  <a:t>3</a:t>
                </a:r>
              </a:p>
            </p:txBody>
          </p:sp>
          <p:sp>
            <p:nvSpPr>
              <p:cNvPr id="125" name="Text Box 567"/>
              <p:cNvSpPr txBox="1">
                <a:spLocks noChangeArrowheads="1"/>
              </p:cNvSpPr>
              <p:nvPr/>
            </p:nvSpPr>
            <p:spPr bwMode="auto">
              <a:xfrm>
                <a:off x="1058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/>
                  <a:t>5</a:t>
                </a:r>
              </a:p>
            </p:txBody>
          </p:sp>
          <p:sp>
            <p:nvSpPr>
              <p:cNvPr id="126" name="Text Box 568"/>
              <p:cNvSpPr txBox="1">
                <a:spLocks noChangeArrowheads="1"/>
              </p:cNvSpPr>
              <p:nvPr/>
            </p:nvSpPr>
            <p:spPr bwMode="auto">
              <a:xfrm>
                <a:off x="1176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 dirty="0"/>
                  <a:t>6</a:t>
                </a:r>
              </a:p>
            </p:txBody>
          </p:sp>
        </p:grpSp>
      </p:grpSp>
      <p:cxnSp>
        <p:nvCxnSpPr>
          <p:cNvPr id="127" name="直接连接符 126"/>
          <p:cNvCxnSpPr>
            <a:stCxn id="103" idx="1"/>
            <a:endCxn id="111" idx="4"/>
          </p:cNvCxnSpPr>
          <p:nvPr/>
        </p:nvCxnSpPr>
        <p:spPr bwMode="auto">
          <a:xfrm flipV="1">
            <a:off x="942622" y="3359212"/>
            <a:ext cx="9142" cy="7527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28" name="组合 127"/>
          <p:cNvGrpSpPr/>
          <p:nvPr/>
        </p:nvGrpSpPr>
        <p:grpSpPr>
          <a:xfrm>
            <a:off x="228600" y="4714789"/>
            <a:ext cx="3332163" cy="1762211"/>
            <a:chOff x="2437795" y="4566482"/>
            <a:chExt cx="3332163" cy="1762211"/>
          </a:xfrm>
        </p:grpSpPr>
        <p:sp>
          <p:nvSpPr>
            <p:cNvPr id="129" name="Line 540"/>
            <p:cNvSpPr>
              <a:spLocks noChangeShapeType="1"/>
            </p:cNvSpPr>
            <p:nvPr/>
          </p:nvSpPr>
          <p:spPr bwMode="auto">
            <a:xfrm>
              <a:off x="2437795" y="5853276"/>
              <a:ext cx="30703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541"/>
            <p:cNvSpPr>
              <a:spLocks noChangeShapeType="1"/>
            </p:cNvSpPr>
            <p:nvPr/>
          </p:nvSpPr>
          <p:spPr bwMode="auto">
            <a:xfrm>
              <a:off x="3144370" y="5768758"/>
              <a:ext cx="0" cy="84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542"/>
            <p:cNvSpPr>
              <a:spLocks noChangeShapeType="1"/>
            </p:cNvSpPr>
            <p:nvPr/>
          </p:nvSpPr>
          <p:spPr bwMode="auto">
            <a:xfrm rot="10800000">
              <a:off x="2865459" y="4566482"/>
              <a:ext cx="0" cy="12867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543"/>
            <p:cNvSpPr>
              <a:spLocks noChangeShapeType="1"/>
            </p:cNvSpPr>
            <p:nvPr/>
          </p:nvSpPr>
          <p:spPr bwMode="auto">
            <a:xfrm>
              <a:off x="2865459" y="543279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544"/>
            <p:cNvSpPr>
              <a:spLocks noChangeShapeType="1"/>
            </p:cNvSpPr>
            <p:nvPr/>
          </p:nvSpPr>
          <p:spPr bwMode="auto">
            <a:xfrm rot="5400000">
              <a:off x="2858486" y="4988969"/>
              <a:ext cx="0" cy="95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545"/>
            <p:cNvSpPr txBox="1">
              <a:spLocks noChangeArrowheads="1"/>
            </p:cNvSpPr>
            <p:nvPr/>
          </p:nvSpPr>
          <p:spPr bwMode="auto">
            <a:xfrm>
              <a:off x="2560981" y="4566482"/>
              <a:ext cx="192913" cy="369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aphicFrame>
          <p:nvGraphicFramePr>
            <p:cNvPr id="135" name="Object 5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53770"/>
                </p:ext>
              </p:extLst>
            </p:nvPr>
          </p:nvGraphicFramePr>
          <p:xfrm>
            <a:off x="5457007" y="5846937"/>
            <a:ext cx="257993" cy="240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03" name="Equation" r:id="rId10" imgW="203040" imgH="215640" progId="Equation.DSMT4">
                    <p:embed/>
                  </p:oleObj>
                </mc:Choice>
                <mc:Fallback>
                  <p:oleObj name="Equation" r:id="rId10" imgW="203040" imgH="215640" progId="Equation.DSMT4">
                    <p:embed/>
                    <p:pic>
                      <p:nvPicPr>
                        <p:cNvPr id="81" name="Object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7007" y="5846937"/>
                          <a:ext cx="257993" cy="2408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" name="Object 5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5233026"/>
                </p:ext>
              </p:extLst>
            </p:nvPr>
          </p:nvGraphicFramePr>
          <p:xfrm>
            <a:off x="4428520" y="4569743"/>
            <a:ext cx="1341438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04" name="Equation" r:id="rId11" imgW="1066680" imgH="342720" progId="Equation.DSMT4">
                    <p:embed/>
                  </p:oleObj>
                </mc:Choice>
                <mc:Fallback>
                  <p:oleObj name="Equation" r:id="rId11" imgW="1066680" imgH="342720" progId="Equation.DSMT4">
                    <p:embed/>
                    <p:pic>
                      <p:nvPicPr>
                        <p:cNvPr id="82" name="Object 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520" y="4569743"/>
                          <a:ext cx="1341438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" name="Line 548"/>
            <p:cNvSpPr>
              <a:spLocks noChangeShapeType="1"/>
            </p:cNvSpPr>
            <p:nvPr/>
          </p:nvSpPr>
          <p:spPr bwMode="auto">
            <a:xfrm>
              <a:off x="3702192" y="5768758"/>
              <a:ext cx="0" cy="84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Oval 549"/>
            <p:cNvSpPr>
              <a:spLocks noChangeArrowheads="1"/>
            </p:cNvSpPr>
            <p:nvPr/>
          </p:nvSpPr>
          <p:spPr bwMode="auto">
            <a:xfrm>
              <a:off x="5124712" y="4980086"/>
              <a:ext cx="132483" cy="120439"/>
            </a:xfrm>
            <a:prstGeom prst="ellipse">
              <a:avLst/>
            </a:prstGeom>
            <a:solidFill>
              <a:srgbClr val="FF0000"/>
            </a:solidFill>
            <a:ln w="12700">
              <a:noFill/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39" name="Oval 551"/>
            <p:cNvSpPr>
              <a:spLocks noChangeArrowheads="1"/>
            </p:cNvSpPr>
            <p:nvPr/>
          </p:nvSpPr>
          <p:spPr bwMode="auto">
            <a:xfrm>
              <a:off x="2812216" y="5782475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40" name="Oval 552"/>
            <p:cNvSpPr>
              <a:spLocks noChangeArrowheads="1"/>
            </p:cNvSpPr>
            <p:nvPr/>
          </p:nvSpPr>
          <p:spPr bwMode="auto">
            <a:xfrm>
              <a:off x="3927645" y="5787775"/>
              <a:ext cx="132483" cy="120439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41" name="Oval 553"/>
            <p:cNvSpPr>
              <a:spLocks noChangeArrowheads="1"/>
            </p:cNvSpPr>
            <p:nvPr/>
          </p:nvSpPr>
          <p:spPr bwMode="auto">
            <a:xfrm>
              <a:off x="4187962" y="5787775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42" name="Oval 554"/>
            <p:cNvSpPr>
              <a:spLocks noChangeArrowheads="1"/>
            </p:cNvSpPr>
            <p:nvPr/>
          </p:nvSpPr>
          <p:spPr bwMode="auto">
            <a:xfrm>
              <a:off x="4466873" y="5785662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43" name="Oval 555"/>
            <p:cNvSpPr>
              <a:spLocks noChangeArrowheads="1"/>
            </p:cNvSpPr>
            <p:nvPr/>
          </p:nvSpPr>
          <p:spPr bwMode="auto">
            <a:xfrm>
              <a:off x="2479632" y="5785662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44" name="Oval 557"/>
            <p:cNvSpPr>
              <a:spLocks noChangeArrowheads="1"/>
            </p:cNvSpPr>
            <p:nvPr/>
          </p:nvSpPr>
          <p:spPr bwMode="auto">
            <a:xfrm>
              <a:off x="3355877" y="5789887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sp>
          <p:nvSpPr>
            <p:cNvPr id="145" name="Oval 559"/>
            <p:cNvSpPr>
              <a:spLocks noChangeArrowheads="1"/>
            </p:cNvSpPr>
            <p:nvPr/>
          </p:nvSpPr>
          <p:spPr bwMode="auto">
            <a:xfrm>
              <a:off x="3634788" y="5779323"/>
              <a:ext cx="132483" cy="12043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SimHei" panose="02010609060101010101" pitchFamily="49" charset="-122"/>
              </a:endParaRPr>
            </a:p>
          </p:txBody>
        </p:sp>
        <p:grpSp>
          <p:nvGrpSpPr>
            <p:cNvPr id="146" name="Group 561"/>
            <p:cNvGrpSpPr>
              <a:grpSpLocks/>
            </p:cNvGrpSpPr>
            <p:nvPr/>
          </p:nvGrpSpPr>
          <p:grpSpPr bwMode="auto">
            <a:xfrm>
              <a:off x="2705085" y="5851163"/>
              <a:ext cx="2149939" cy="477530"/>
              <a:chOff x="457" y="3919"/>
              <a:chExt cx="925" cy="226"/>
            </a:xfrm>
          </p:grpSpPr>
          <p:sp>
            <p:nvSpPr>
              <p:cNvPr id="147" name="Text Box 562"/>
              <p:cNvSpPr txBox="1">
                <a:spLocks noChangeArrowheads="1"/>
              </p:cNvSpPr>
              <p:nvPr/>
            </p:nvSpPr>
            <p:spPr bwMode="auto">
              <a:xfrm>
                <a:off x="457" y="3919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 dirty="0"/>
                  <a:t>0</a:t>
                </a:r>
              </a:p>
            </p:txBody>
          </p:sp>
          <p:sp>
            <p:nvSpPr>
              <p:cNvPr id="148" name="Text Box 563"/>
              <p:cNvSpPr txBox="1">
                <a:spLocks noChangeArrowheads="1"/>
              </p:cNvSpPr>
              <p:nvPr/>
            </p:nvSpPr>
            <p:spPr bwMode="auto">
              <a:xfrm>
                <a:off x="582" y="3927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 dirty="0"/>
                  <a:t>1</a:t>
                </a:r>
              </a:p>
            </p:txBody>
          </p:sp>
          <p:sp>
            <p:nvSpPr>
              <p:cNvPr id="149" name="Text Box 564"/>
              <p:cNvSpPr txBox="1">
                <a:spLocks noChangeArrowheads="1"/>
              </p:cNvSpPr>
              <p:nvPr/>
            </p:nvSpPr>
            <p:spPr bwMode="auto">
              <a:xfrm>
                <a:off x="938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/>
                  <a:t>4</a:t>
                </a:r>
              </a:p>
            </p:txBody>
          </p:sp>
          <p:sp>
            <p:nvSpPr>
              <p:cNvPr id="150" name="Text Box 565"/>
              <p:cNvSpPr txBox="1">
                <a:spLocks noChangeArrowheads="1"/>
              </p:cNvSpPr>
              <p:nvPr/>
            </p:nvSpPr>
            <p:spPr bwMode="auto">
              <a:xfrm>
                <a:off x="698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/>
                  <a:t>2</a:t>
                </a:r>
              </a:p>
            </p:txBody>
          </p:sp>
          <p:sp>
            <p:nvSpPr>
              <p:cNvPr id="151" name="Text Box 566"/>
              <p:cNvSpPr txBox="1">
                <a:spLocks noChangeArrowheads="1"/>
              </p:cNvSpPr>
              <p:nvPr/>
            </p:nvSpPr>
            <p:spPr bwMode="auto">
              <a:xfrm>
                <a:off x="816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/>
                  <a:t>3</a:t>
                </a:r>
              </a:p>
            </p:txBody>
          </p:sp>
          <p:sp>
            <p:nvSpPr>
              <p:cNvPr id="152" name="Text Box 567"/>
              <p:cNvSpPr txBox="1">
                <a:spLocks noChangeArrowheads="1"/>
              </p:cNvSpPr>
              <p:nvPr/>
            </p:nvSpPr>
            <p:spPr bwMode="auto">
              <a:xfrm>
                <a:off x="1058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/>
                  <a:t>5</a:t>
                </a:r>
              </a:p>
            </p:txBody>
          </p:sp>
          <p:sp>
            <p:nvSpPr>
              <p:cNvPr id="153" name="Text Box 568"/>
              <p:cNvSpPr txBox="1">
                <a:spLocks noChangeArrowheads="1"/>
              </p:cNvSpPr>
              <p:nvPr/>
            </p:nvSpPr>
            <p:spPr bwMode="auto">
              <a:xfrm>
                <a:off x="1176" y="3923"/>
                <a:ext cx="20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i="0" dirty="0"/>
                  <a:t>6</a:t>
                </a:r>
              </a:p>
            </p:txBody>
          </p:sp>
        </p:grpSp>
      </p:grpSp>
      <p:cxnSp>
        <p:nvCxnSpPr>
          <p:cNvPr id="154" name="直接连接符 153"/>
          <p:cNvCxnSpPr/>
          <p:nvPr/>
        </p:nvCxnSpPr>
        <p:spPr bwMode="auto">
          <a:xfrm flipV="1">
            <a:off x="2971800" y="5248832"/>
            <a:ext cx="9142" cy="7527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5" name="Oval 551"/>
          <p:cNvSpPr>
            <a:spLocks noChangeArrowheads="1"/>
          </p:cNvSpPr>
          <p:nvPr/>
        </p:nvSpPr>
        <p:spPr bwMode="auto">
          <a:xfrm>
            <a:off x="882421" y="5943600"/>
            <a:ext cx="132483" cy="120439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ea typeface="SimHei" panose="02010609060101010101" pitchFamily="49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79012" y="5248832"/>
            <a:ext cx="3590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…</a:t>
            </a:r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57" name="右大括号 156"/>
          <p:cNvSpPr/>
          <p:nvPr/>
        </p:nvSpPr>
        <p:spPr bwMode="auto">
          <a:xfrm>
            <a:off x="3549329" y="1418535"/>
            <a:ext cx="457200" cy="4828152"/>
          </a:xfrm>
          <a:prstGeom prst="rightBrace">
            <a:avLst>
              <a:gd name="adj1" fmla="val 130782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58" name="对象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85298"/>
              </p:ext>
            </p:extLst>
          </p:nvPr>
        </p:nvGraphicFramePr>
        <p:xfrm>
          <a:off x="4214813" y="3133725"/>
          <a:ext cx="2798762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5" name="Equation" r:id="rId13" imgW="736560" imgH="368280" progId="Equation.DSMT4">
                  <p:embed/>
                </p:oleObj>
              </mc:Choice>
              <mc:Fallback>
                <p:oleObj name="Equation" r:id="rId13" imgW="736560" imgH="368280" progId="Equation.DSMT4">
                  <p:embed/>
                  <p:pic>
                    <p:nvPicPr>
                      <p:cNvPr id="104" name="对象 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14813" y="3133725"/>
                        <a:ext cx="2798762" cy="1398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对象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75519"/>
              </p:ext>
            </p:extLst>
          </p:nvPr>
        </p:nvGraphicFramePr>
        <p:xfrm>
          <a:off x="7034213" y="3495675"/>
          <a:ext cx="14462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6" name="Equation" r:id="rId15" imgW="380880" imgH="177480" progId="Equation.DSMT4">
                  <p:embed/>
                </p:oleObj>
              </mc:Choice>
              <mc:Fallback>
                <p:oleObj name="Equation" r:id="rId15" imgW="380880" imgH="177480" progId="Equation.DSMT4">
                  <p:embed/>
                  <p:pic>
                    <p:nvPicPr>
                      <p:cNvPr id="107" name="对象 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34213" y="3495675"/>
                        <a:ext cx="144621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5183250" y="4796490"/>
                <a:ext cx="3416576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𝛿</m:t>
                    </m:r>
                    <m:r>
                      <a:rPr lang="en-US" altLang="zh-CN" sz="3600" b="1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𝑛</m:t>
                    </m:r>
                    <m:r>
                      <a:rPr lang="en-US" altLang="zh-CN" sz="3600" b="1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sz="3600" dirty="0" err="1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移位、求和</a:t>
                </a:r>
                <a:endParaRPr lang="zh-CN" altLang="en-US" sz="36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50" y="4796490"/>
                <a:ext cx="3416576" cy="646331"/>
              </a:xfrm>
              <a:prstGeom prst="rect">
                <a:avLst/>
              </a:prstGeom>
              <a:blipFill>
                <a:blip r:embed="rId17"/>
                <a:stretch>
                  <a:fillRect t="-15094" r="-499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1" name="对象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775682"/>
              </p:ext>
            </p:extLst>
          </p:nvPr>
        </p:nvGraphicFramePr>
        <p:xfrm>
          <a:off x="3759836" y="2418892"/>
          <a:ext cx="964564" cy="81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7" name="Equation" r:id="rId18" imgW="253800" imgH="215640" progId="Equation.DSMT4">
                  <p:embed/>
                </p:oleObj>
              </mc:Choice>
              <mc:Fallback>
                <p:oleObj name="Equation" r:id="rId18" imgW="253800" imgH="215640" progId="Equation.DSMT4">
                  <p:embed/>
                  <p:pic>
                    <p:nvPicPr>
                      <p:cNvPr id="109" name="对象 10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59836" y="2418892"/>
                        <a:ext cx="964564" cy="819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文本框 161"/>
          <p:cNvSpPr txBox="1"/>
          <p:nvPr/>
        </p:nvSpPr>
        <p:spPr>
          <a:xfrm>
            <a:off x="10099302" y="3513454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式</a:t>
            </a:r>
            <a:r>
              <a:rPr lang="en-US" altLang="zh-CN" dirty="0"/>
              <a:t>(2.8)</a:t>
            </a:r>
            <a:endParaRPr lang="zh-CN" altLang="en-US" dirty="0"/>
          </a:p>
        </p:txBody>
      </p:sp>
      <p:pic>
        <p:nvPicPr>
          <p:cNvPr id="164" name="图片 16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29731" y="914400"/>
            <a:ext cx="2707011" cy="1945943"/>
          </a:xfrm>
          <a:prstGeom prst="rect">
            <a:avLst/>
          </a:prstGeom>
        </p:spPr>
      </p:pic>
      <p:sp>
        <p:nvSpPr>
          <p:cNvPr id="165" name="文本框 164"/>
          <p:cNvSpPr txBox="1"/>
          <p:nvPr/>
        </p:nvSpPr>
        <p:spPr>
          <a:xfrm>
            <a:off x="6129731" y="2819400"/>
            <a:ext cx="2707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单位阶跃序列</a:t>
            </a:r>
          </a:p>
        </p:txBody>
      </p:sp>
    </p:spTree>
    <p:extLst>
      <p:ext uri="{BB962C8B-B14F-4D97-AF65-F5344CB8AC3E}">
        <p14:creationId xmlns:p14="http://schemas.microsoft.com/office/powerpoint/2010/main" val="41035438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/>
      <p:bldP spid="157" grpId="0" animBg="1"/>
      <p:bldP spid="160" grpId="0" animBg="1"/>
      <p:bldP spid="1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时域</a:t>
            </a:r>
            <a:r>
              <a:rPr lang="zh-CN" altLang="en-US" dirty="0" smtClean="0"/>
              <a:t>离散信号</a:t>
            </a:r>
            <a:r>
              <a:rPr lang="en-US" altLang="zh-CN" dirty="0"/>
              <a:t>-</a:t>
            </a:r>
            <a:r>
              <a:rPr lang="zh-CN" altLang="en-US" dirty="0"/>
              <a:t>常用典型序列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矩形序列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1,0≤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矩形序列可用单位阶跃序列表示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984739"/>
            <a:ext cx="3810000" cy="25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8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时域</a:t>
            </a:r>
            <a:r>
              <a:rPr lang="zh-CN" altLang="en-US" dirty="0" smtClean="0"/>
              <a:t>离散信号</a:t>
            </a:r>
            <a:r>
              <a:rPr lang="en-US" altLang="zh-CN" dirty="0"/>
              <a:t>-</a:t>
            </a:r>
            <a:r>
              <a:rPr lang="zh-CN" altLang="en-US" dirty="0"/>
              <a:t>常用典型序列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实指数序列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为实数。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209800"/>
            <a:ext cx="4275423" cy="320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9" y="2209800"/>
            <a:ext cx="4275423" cy="3200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3400" y="54102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收敛序列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53000" y="54102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发散</a:t>
            </a:r>
            <a:r>
              <a:rPr lang="zh-CN" altLang="en-US" dirty="0" smtClean="0"/>
              <a:t>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32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时域</a:t>
            </a:r>
            <a:r>
              <a:rPr lang="zh-CN" altLang="en-US" dirty="0" smtClean="0"/>
              <a:t>离散信号</a:t>
            </a:r>
            <a:r>
              <a:rPr lang="en-US" altLang="zh-CN" dirty="0"/>
              <a:t>-</a:t>
            </a:r>
            <a:r>
              <a:rPr lang="zh-CN" altLang="en-US" dirty="0"/>
              <a:t>常用典型序列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763000" cy="5562600"/>
              </a:xfrm>
            </p:spPr>
            <p:txBody>
              <a:bodyPr/>
              <a:lstStyle/>
              <a:p>
                <a:r>
                  <a:rPr lang="zh-CN" altLang="en-US" dirty="0" smtClean="0"/>
                  <a:t>正弦序列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 smtClean="0"/>
                  <a:t>是正弦序列的数字域频率（也称为数字频率），单位是弧度。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注意到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因此数字频率和模拟角频率之间的关系为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b="0" i="1" baseline="-25000" dirty="0"/>
              </a:p>
              <a:p>
                <a:r>
                  <a:rPr lang="zh-CN" altLang="en-US" dirty="0" smtClean="0"/>
                  <a:t>上式具有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普遍意义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凡是由模拟信号采样得到的序列，模拟角频率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CN" altLang="en-US" dirty="0" smtClean="0"/>
                  <a:t>与序列的数字域频率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 smtClean="0"/>
                  <a:t>成线性关系。右边表示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CN" altLang="en-US" dirty="0" smtClean="0"/>
                  <a:t>对采样频率的归一化频率。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763000" cy="5562600"/>
              </a:xfrm>
              <a:blipFill>
                <a:blip r:embed="rId3"/>
                <a:stretch>
                  <a:fillRect l="-1808" t="-1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793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时域离散信号</a:t>
            </a:r>
            <a:r>
              <a:rPr lang="en-US" altLang="zh-CN" dirty="0"/>
              <a:t>-</a:t>
            </a:r>
            <a:r>
              <a:rPr lang="zh-CN" altLang="en-US" dirty="0"/>
              <a:t>常用典型序列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复指数序列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为数字域频率。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更一般的复指数序列：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&amp;=|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75"/>
          <p:cNvGrpSpPr>
            <a:grpSpLocks/>
          </p:cNvGrpSpPr>
          <p:nvPr/>
        </p:nvGrpSpPr>
        <p:grpSpPr bwMode="auto">
          <a:xfrm>
            <a:off x="1371600" y="4343400"/>
            <a:ext cx="6096000" cy="2133600"/>
            <a:chOff x="864" y="2784"/>
            <a:chExt cx="3840" cy="1344"/>
          </a:xfrm>
        </p:grpSpPr>
        <p:sp>
          <p:nvSpPr>
            <p:cNvPr id="16" name="Line 52"/>
            <p:cNvSpPr>
              <a:spLocks noChangeShapeType="1"/>
            </p:cNvSpPr>
            <p:nvPr/>
          </p:nvSpPr>
          <p:spPr bwMode="auto">
            <a:xfrm>
              <a:off x="864" y="3168"/>
              <a:ext cx="384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54"/>
            <p:cNvSpPr>
              <a:spLocks noChangeShapeType="1"/>
            </p:cNvSpPr>
            <p:nvPr/>
          </p:nvSpPr>
          <p:spPr bwMode="auto">
            <a:xfrm flipV="1">
              <a:off x="1056" y="2784"/>
              <a:ext cx="336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55"/>
            <p:cNvSpPr>
              <a:spLocks noChangeShapeType="1"/>
            </p:cNvSpPr>
            <p:nvPr/>
          </p:nvSpPr>
          <p:spPr bwMode="auto">
            <a:xfrm flipV="1">
              <a:off x="1248" y="2976"/>
              <a:ext cx="384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56"/>
            <p:cNvSpPr>
              <a:spLocks noChangeShapeType="1"/>
            </p:cNvSpPr>
            <p:nvPr/>
          </p:nvSpPr>
          <p:spPr bwMode="auto">
            <a:xfrm flipV="1">
              <a:off x="1440" y="3216"/>
              <a:ext cx="33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57"/>
            <p:cNvSpPr>
              <a:spLocks noChangeShapeType="1"/>
            </p:cNvSpPr>
            <p:nvPr/>
          </p:nvSpPr>
          <p:spPr bwMode="auto">
            <a:xfrm>
              <a:off x="1632" y="3360"/>
              <a:ext cx="28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58"/>
            <p:cNvSpPr>
              <a:spLocks noChangeShapeType="1"/>
            </p:cNvSpPr>
            <p:nvPr/>
          </p:nvSpPr>
          <p:spPr bwMode="auto">
            <a:xfrm>
              <a:off x="1824" y="3408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59"/>
            <p:cNvSpPr>
              <a:spLocks noChangeShapeType="1"/>
            </p:cNvSpPr>
            <p:nvPr/>
          </p:nvSpPr>
          <p:spPr bwMode="auto">
            <a:xfrm>
              <a:off x="2016" y="3456"/>
              <a:ext cx="144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60"/>
            <p:cNvSpPr>
              <a:spLocks noChangeShapeType="1"/>
            </p:cNvSpPr>
            <p:nvPr/>
          </p:nvSpPr>
          <p:spPr bwMode="auto">
            <a:xfrm>
              <a:off x="2208" y="350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61"/>
            <p:cNvSpPr>
              <a:spLocks noChangeShapeType="1"/>
            </p:cNvSpPr>
            <p:nvPr/>
          </p:nvSpPr>
          <p:spPr bwMode="auto">
            <a:xfrm flipH="1">
              <a:off x="2064" y="3552"/>
              <a:ext cx="336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62"/>
            <p:cNvSpPr>
              <a:spLocks noChangeShapeType="1"/>
            </p:cNvSpPr>
            <p:nvPr/>
          </p:nvSpPr>
          <p:spPr bwMode="auto">
            <a:xfrm flipH="1">
              <a:off x="2304" y="3600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63"/>
            <p:cNvSpPr>
              <a:spLocks noChangeShapeType="1"/>
            </p:cNvSpPr>
            <p:nvPr/>
          </p:nvSpPr>
          <p:spPr bwMode="auto">
            <a:xfrm flipH="1" flipV="1">
              <a:off x="2544" y="3408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64"/>
            <p:cNvSpPr>
              <a:spLocks noChangeShapeType="1"/>
            </p:cNvSpPr>
            <p:nvPr/>
          </p:nvSpPr>
          <p:spPr bwMode="auto">
            <a:xfrm flipH="1" flipV="1">
              <a:off x="2784" y="3360"/>
              <a:ext cx="19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65"/>
            <p:cNvSpPr>
              <a:spLocks noChangeShapeType="1"/>
            </p:cNvSpPr>
            <p:nvPr/>
          </p:nvSpPr>
          <p:spPr bwMode="auto">
            <a:xfrm flipH="1" flipV="1">
              <a:off x="3168" y="3216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66"/>
            <p:cNvSpPr>
              <a:spLocks noChangeShapeType="1"/>
            </p:cNvSpPr>
            <p:nvPr/>
          </p:nvSpPr>
          <p:spPr bwMode="auto">
            <a:xfrm flipV="1">
              <a:off x="3360" y="3216"/>
              <a:ext cx="144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67"/>
            <p:cNvSpPr>
              <a:spLocks noChangeShapeType="1"/>
            </p:cNvSpPr>
            <p:nvPr/>
          </p:nvSpPr>
          <p:spPr bwMode="auto">
            <a:xfrm flipV="1">
              <a:off x="3552" y="3456"/>
              <a:ext cx="288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68"/>
            <p:cNvSpPr>
              <a:spLocks noChangeShapeType="1"/>
            </p:cNvSpPr>
            <p:nvPr/>
          </p:nvSpPr>
          <p:spPr bwMode="auto">
            <a:xfrm flipV="1">
              <a:off x="3744" y="3696"/>
              <a:ext cx="33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69"/>
            <p:cNvSpPr>
              <a:spLocks noChangeShapeType="1"/>
            </p:cNvSpPr>
            <p:nvPr/>
          </p:nvSpPr>
          <p:spPr bwMode="auto">
            <a:xfrm flipV="1">
              <a:off x="3936" y="3936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7170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时域离散信号</a:t>
            </a:r>
            <a:r>
              <a:rPr lang="en-US" altLang="zh-CN" dirty="0"/>
              <a:t>-</a:t>
            </a:r>
            <a:r>
              <a:rPr lang="zh-CN" altLang="en-US"/>
              <a:t>常用典型序列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:r>
                  <a:rPr lang="zh-CN" altLang="en-US" dirty="0" smtClean="0"/>
                  <a:t>复</a:t>
                </a:r>
                <a:r>
                  <a:rPr lang="zh-CN" altLang="en-US" dirty="0"/>
                  <a:t>指数</a:t>
                </a:r>
                <a:r>
                  <a:rPr lang="zh-CN" altLang="en-US" dirty="0" smtClean="0"/>
                  <a:t>序列的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/>
                  <a:t>=0</a:t>
                </a:r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取整数，因此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[(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[(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 smtClean="0"/>
                  <a:t>因此对数字域频率而言，正弦序列和复指数序列都是以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为周期的。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857" t="-153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780468"/>
              </p:ext>
            </p:extLst>
          </p:nvPr>
        </p:nvGraphicFramePr>
        <p:xfrm>
          <a:off x="4552950" y="29432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0" y="29432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079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时域离散信号</a:t>
            </a:r>
            <a:r>
              <a:rPr lang="en-US" altLang="zh-CN" dirty="0"/>
              <a:t>-</a:t>
            </a:r>
            <a:r>
              <a:rPr lang="zh-CN" altLang="en-US"/>
              <a:t>常用典型序列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周期序列：如果对所有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n</a:t>
                </a:r>
                <a:r>
                  <a:rPr lang="zh-CN" altLang="en-US" dirty="0" smtClean="0"/>
                  <a:t>存在一个最小的正整数</a:t>
                </a:r>
                <a:r>
                  <a:rPr lang="en-US" altLang="zh-CN" i="1" dirty="0" smtClean="0">
                    <a:latin typeface="Times New Roman" panose="02020603050405020304" pitchFamily="18" charset="0"/>
                  </a:rPr>
                  <a:t>N</a:t>
                </a:r>
                <a:r>
                  <a:rPr lang="zh-CN" altLang="en-US" dirty="0" smtClean="0"/>
                  <a:t>，使下面等式成立：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),−∞&lt;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则称序列为周期性序列，周期为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例如：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 r="-1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401053" y="319816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29" y="3132138"/>
            <a:ext cx="4702753" cy="3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5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时域离散信号</a:t>
            </a:r>
            <a:r>
              <a:rPr lang="en-US" altLang="zh-CN" dirty="0"/>
              <a:t>-</a:t>
            </a:r>
            <a:r>
              <a:rPr lang="zh-CN" altLang="en-US" dirty="0"/>
              <a:t>常用典型序列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一般正弦序列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dirty="0" smtClean="0"/>
                  <a:t>的周期性：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，则要求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=(2</m:t>
                    </m:r>
                    <m:f>
                      <m:fPr>
                        <m:type m:val="li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，式中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均取整数，且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的取值要保证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是最小的正整数。则有以下三种情况：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type m:val="li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为整数时，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=1</a:t>
                </a:r>
                <a:r>
                  <a:rPr lang="zh-CN" altLang="en-US" dirty="0" smtClean="0"/>
                  <a:t>，正弦序列的周期为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type m:val="li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type m:val="li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不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整数，而是一个有理数时，设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type m:val="li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0" i="1" dirty="0" smtClean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dirty="0" smtClean="0"/>
                  <a:t>/</a:t>
                </a:r>
                <a:r>
                  <a:rPr lang="en-US" altLang="zh-CN" b="0" i="1" dirty="0">
                    <a:latin typeface="Times New Roman" panose="02020603050405020304" pitchFamily="18" charset="0"/>
                  </a:rPr>
                  <a:t>Q</a:t>
                </a:r>
                <a:r>
                  <a:rPr lang="zh-CN" altLang="en-US" dirty="0" smtClean="0"/>
                  <a:t>，式中</a:t>
                </a:r>
                <a:r>
                  <a:rPr lang="en-US" altLang="zh-CN" b="0" i="1" dirty="0">
                    <a:latin typeface="Times New Roman" panose="02020603050405020304" pitchFamily="18" charset="0"/>
                  </a:rPr>
                  <a:t>P</a:t>
                </a:r>
                <a:r>
                  <a:rPr lang="zh-CN" altLang="en-US" dirty="0" smtClean="0"/>
                  <a:t>和</a:t>
                </a:r>
                <a:r>
                  <a:rPr lang="en-US" altLang="zh-CN" b="0" i="1" dirty="0">
                    <a:latin typeface="Times New Roman" panose="02020603050405020304" pitchFamily="18" charset="0"/>
                  </a:rPr>
                  <a:t>Q</a:t>
                </a:r>
                <a:r>
                  <a:rPr lang="zh-CN" altLang="en-US" dirty="0" smtClean="0"/>
                  <a:t>是互为素数的整数，取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b="0" i="1" dirty="0">
                    <a:latin typeface="Times New Roman" panose="02020603050405020304" pitchFamily="18" charset="0"/>
                  </a:rPr>
                  <a:t>Q</a:t>
                </a:r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i="1" dirty="0" smtClean="0">
                    <a:latin typeface="Times New Roman" panose="02020603050405020304" pitchFamily="18" charset="0"/>
                  </a:rPr>
                  <a:t>=P</a:t>
                </a:r>
                <a:r>
                  <a:rPr lang="zh-CN" altLang="en-US" dirty="0" smtClean="0"/>
                  <a:t>。</a:t>
                </a:r>
                <a:r>
                  <a:rPr lang="zh-CN" altLang="en-US" dirty="0"/>
                  <a:t>正弦序列的周期</a:t>
                </a:r>
                <a:r>
                  <a:rPr lang="zh-CN" altLang="en-US" dirty="0" smtClean="0"/>
                  <a:t>为</a:t>
                </a:r>
                <a:r>
                  <a:rPr lang="en-US" altLang="zh-CN" b="0" i="1" dirty="0">
                    <a:latin typeface="Times New Roman" panose="02020603050405020304" pitchFamily="18" charset="0"/>
                  </a:rPr>
                  <a:t>P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type m:val="li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为无理数时，该正弦序列为非周期序列。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 b="-4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983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239000" cy="838200"/>
          </a:xfrm>
        </p:spPr>
        <p:txBody>
          <a:bodyPr/>
          <a:lstStyle/>
          <a:p>
            <a:r>
              <a:rPr lang="en-US" altLang="zh-CN" dirty="0" smtClean="0"/>
              <a:t>Ch.1 </a:t>
            </a:r>
            <a:r>
              <a:rPr lang="zh-CN" altLang="en-US" dirty="0" smtClean="0"/>
              <a:t>时域离散信号和时域离散系统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时域离散信号</a:t>
            </a:r>
            <a:endParaRPr lang="en-US" altLang="zh-CN" dirty="0" smtClean="0"/>
          </a:p>
          <a:p>
            <a:r>
              <a:rPr lang="zh-CN" altLang="en-US" dirty="0" smtClean="0"/>
              <a:t>时域离散系统</a:t>
            </a:r>
            <a:endParaRPr lang="en-US" altLang="zh-CN" dirty="0" smtClean="0"/>
          </a:p>
          <a:p>
            <a:r>
              <a:rPr lang="zh-CN" altLang="en-US" dirty="0" smtClean="0"/>
              <a:t>时域离散系统的输入输出描述法</a:t>
            </a:r>
            <a:endParaRPr lang="en-US" altLang="zh-CN" dirty="0" smtClean="0"/>
          </a:p>
          <a:p>
            <a:r>
              <a:rPr lang="zh-CN" altLang="en-US" dirty="0" smtClean="0"/>
              <a:t>模拟信号的数字处理方法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正弦序列频率与周期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周期和非周期离散时间正弦序列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188446"/>
              </p:ext>
            </p:extLst>
          </p:nvPr>
        </p:nvGraphicFramePr>
        <p:xfrm>
          <a:off x="158750" y="2216150"/>
          <a:ext cx="390683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" name="Equation" r:id="rId3" imgW="1244520" imgH="253800" progId="Equation.DSMT4">
                  <p:embed/>
                </p:oleObj>
              </mc:Choice>
              <mc:Fallback>
                <p:oleObj name="Equation" r:id="rId3" imgW="1244520" imgH="253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50" y="2216150"/>
                        <a:ext cx="3906838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80836"/>
              </p:ext>
            </p:extLst>
          </p:nvPr>
        </p:nvGraphicFramePr>
        <p:xfrm>
          <a:off x="158750" y="3373438"/>
          <a:ext cx="4184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8" name="Equation" r:id="rId5" imgW="1333440" imgH="253800" progId="Equation.DSMT4">
                  <p:embed/>
                </p:oleObj>
              </mc:Choice>
              <mc:Fallback>
                <p:oleObj name="Equation" r:id="rId5" imgW="1333440" imgH="2538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750" y="3373438"/>
                        <a:ext cx="418465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62259"/>
              </p:ext>
            </p:extLst>
          </p:nvPr>
        </p:nvGraphicFramePr>
        <p:xfrm>
          <a:off x="158750" y="4530725"/>
          <a:ext cx="30686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9" name="Equation" r:id="rId7" imgW="977760" imgH="253800" progId="Equation.DSMT4">
                  <p:embed/>
                </p:oleObj>
              </mc:Choice>
              <mc:Fallback>
                <p:oleObj name="Equation" r:id="rId7" imgW="977760" imgH="2538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750" y="4530725"/>
                        <a:ext cx="3068638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079192"/>
              </p:ext>
            </p:extLst>
          </p:nvPr>
        </p:nvGraphicFramePr>
        <p:xfrm>
          <a:off x="4584910" y="2332999"/>
          <a:ext cx="1434890" cy="71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" name="Equation" r:id="rId9" imgW="457200" imgH="228600" progId="Equation.DSMT4">
                  <p:embed/>
                </p:oleObj>
              </mc:Choice>
              <mc:Fallback>
                <p:oleObj name="Equation" r:id="rId9" imgW="45720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4910" y="2332999"/>
                        <a:ext cx="1434890" cy="717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71443"/>
              </p:ext>
            </p:extLst>
          </p:nvPr>
        </p:nvGraphicFramePr>
        <p:xfrm>
          <a:off x="4573587" y="3413584"/>
          <a:ext cx="16748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" name="Equation" r:id="rId11" imgW="533160" imgH="228600" progId="Equation.DSMT4">
                  <p:embed/>
                </p:oleObj>
              </mc:Choice>
              <mc:Fallback>
                <p:oleObj name="Equation" r:id="rId11" imgW="53316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3587" y="3413584"/>
                        <a:ext cx="1674813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440446" y="468451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非周期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470946"/>
              </p:ext>
            </p:extLst>
          </p:nvPr>
        </p:nvGraphicFramePr>
        <p:xfrm>
          <a:off x="6764114" y="2256682"/>
          <a:ext cx="1992903" cy="71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" name="Equation" r:id="rId13" imgW="634680" imgH="228600" progId="Equation.DSMT4">
                  <p:embed/>
                </p:oleObj>
              </mc:Choice>
              <mc:Fallback>
                <p:oleObj name="Equation" r:id="rId13" imgW="634680" imgH="2286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64114" y="2256682"/>
                        <a:ext cx="1992903" cy="717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402682"/>
              </p:ext>
            </p:extLst>
          </p:nvPr>
        </p:nvGraphicFramePr>
        <p:xfrm>
          <a:off x="6775000" y="3453391"/>
          <a:ext cx="22717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" name="Equation" r:id="rId15" imgW="723600" imgH="228600" progId="Equation.DSMT4">
                  <p:embed/>
                </p:oleObj>
              </mc:Choice>
              <mc:Fallback>
                <p:oleObj name="Equation" r:id="rId15" imgW="72360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75000" y="3453391"/>
                        <a:ext cx="2271713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509637" y="2256682"/>
            <a:ext cx="4537075" cy="191425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5985740" y="4684511"/>
            <a:ext cx="3060974" cy="1563889"/>
          </a:xfrm>
          <a:prstGeom prst="cloudCallout">
            <a:avLst>
              <a:gd name="adj1" fmla="val -19146"/>
              <a:gd name="adj2" fmla="val -7881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频率大，周期未必小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447800" y="5819696"/>
                <a:ext cx="4559261" cy="584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根本原因：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只能取整数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19696"/>
                <a:ext cx="4559261" cy="584775"/>
              </a:xfrm>
              <a:prstGeom prst="rect">
                <a:avLst/>
              </a:prstGeom>
              <a:blipFill>
                <a:blip r:embed="rId17"/>
                <a:stretch>
                  <a:fillRect l="-3481" t="-13542" r="-227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602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正弦序列频率与周期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548645"/>
              </p:ext>
            </p:extLst>
          </p:nvPr>
        </p:nvGraphicFramePr>
        <p:xfrm>
          <a:off x="304800" y="914400"/>
          <a:ext cx="6619336" cy="964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" name="Equation" r:id="rId3" imgW="1917360" imgH="279360" progId="Equation.DSMT4">
                  <p:embed/>
                </p:oleObj>
              </mc:Choice>
              <mc:Fallback>
                <p:oleObj name="Equation" r:id="rId3" imgW="1917360" imgH="2793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914400"/>
                        <a:ext cx="6619336" cy="964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云形标注 6"/>
              <p:cNvSpPr/>
              <p:nvPr/>
            </p:nvSpPr>
            <p:spPr bwMode="auto">
              <a:xfrm>
                <a:off x="5943600" y="1567662"/>
                <a:ext cx="3124200" cy="1937538"/>
              </a:xfrm>
              <a:prstGeom prst="cloudCallout">
                <a:avLst>
                  <a:gd name="adj1" fmla="val -81949"/>
                  <a:gd name="adj2" fmla="val -39349"/>
                </a:avLst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8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频率相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差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0" lang="zh-CN" altLang="en-US" sz="28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无法区分</a:t>
                </a:r>
              </a:p>
            </p:txBody>
          </p:sp>
        </mc:Choice>
        <mc:Fallback xmlns="">
          <p:sp>
            <p:nvSpPr>
              <p:cNvPr id="7" name="云形标注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567662"/>
                <a:ext cx="3124200" cy="1937538"/>
              </a:xfrm>
              <a:prstGeom prst="cloudCallout">
                <a:avLst>
                  <a:gd name="adj1" fmla="val -81949"/>
                  <a:gd name="adj2" fmla="val -39349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875397"/>
              </p:ext>
            </p:extLst>
          </p:nvPr>
        </p:nvGraphicFramePr>
        <p:xfrm>
          <a:off x="364671" y="4175125"/>
          <a:ext cx="20732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" name="Equation" r:id="rId6" imgW="660240" imgH="393480" progId="Equation.DSMT4">
                  <p:embed/>
                </p:oleObj>
              </mc:Choice>
              <mc:Fallback>
                <p:oleObj name="Equation" r:id="rId6" imgW="660240" imgH="3934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671" y="4175125"/>
                        <a:ext cx="2073275" cy="123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32014" y="3385338"/>
                <a:ext cx="8382000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3600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周期为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𝑁</m:t>
                    </m:r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的正弦序列对应的</a:t>
                </a:r>
                <a:r>
                  <a:rPr lang="en-US" altLang="zh-CN" sz="3600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sz="3600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可区分</a:t>
                </a:r>
                <a:r>
                  <a:rPr lang="en-US" altLang="zh-CN" sz="3600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sz="3600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频率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4" y="3385338"/>
                <a:ext cx="8382000" cy="757130"/>
              </a:xfrm>
              <a:prstGeom prst="rect">
                <a:avLst/>
              </a:prstGeom>
              <a:blipFill>
                <a:blip r:embed="rId8"/>
                <a:stretch>
                  <a:fillRect l="-2182" t="-4800" b="-2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999916"/>
              </p:ext>
            </p:extLst>
          </p:nvPr>
        </p:nvGraphicFramePr>
        <p:xfrm>
          <a:off x="2461759" y="4442506"/>
          <a:ext cx="43402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" name="Equation" r:id="rId9" imgW="1257120" imgH="203040" progId="Equation.DSMT4">
                  <p:embed/>
                </p:oleObj>
              </mc:Choice>
              <mc:Fallback>
                <p:oleObj name="Equation" r:id="rId9" imgW="1257120" imgH="2030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1759" y="4442506"/>
                        <a:ext cx="434022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云形标注 10"/>
              <p:cNvSpPr/>
              <p:nvPr/>
            </p:nvSpPr>
            <p:spPr bwMode="auto">
              <a:xfrm>
                <a:off x="6172200" y="4953000"/>
                <a:ext cx="2895600" cy="1676400"/>
              </a:xfrm>
              <a:prstGeom prst="cloudCallout">
                <a:avLst>
                  <a:gd name="adj1" fmla="val -91671"/>
                  <a:gd name="adj2" fmla="val -43084"/>
                </a:avLst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𝑵</m:t>
                    </m:r>
                  </m:oMath>
                </a14:m>
                <a:r>
                  <a:rPr kumimoji="0" lang="zh-CN" altLang="en-US" sz="28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个可区分的频率</a:t>
                </a:r>
              </a:p>
            </p:txBody>
          </p:sp>
        </mc:Choice>
        <mc:Fallback xmlns="">
          <p:sp>
            <p:nvSpPr>
              <p:cNvPr id="11" name="云形标注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4953000"/>
                <a:ext cx="2895600" cy="1676400"/>
              </a:xfrm>
              <a:prstGeom prst="cloudCallout">
                <a:avLst>
                  <a:gd name="adj1" fmla="val -91671"/>
                  <a:gd name="adj2" fmla="val -43084"/>
                </a:avLst>
              </a:prstGeom>
              <a:blipFill>
                <a:blip r:embed="rId11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787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正弦序列频率与周期</a:t>
            </a:r>
          </a:p>
        </p:txBody>
      </p:sp>
      <p:pic>
        <p:nvPicPr>
          <p:cNvPr id="4" name="Picture 3" descr="AAALKFT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1"/>
          <a:stretch/>
        </p:blipFill>
        <p:spPr bwMode="auto">
          <a:xfrm>
            <a:off x="76200" y="1828800"/>
            <a:ext cx="4553712" cy="124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AAALKFT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5" b="54426"/>
          <a:stretch/>
        </p:blipFill>
        <p:spPr bwMode="auto">
          <a:xfrm>
            <a:off x="4486650" y="1752600"/>
            <a:ext cx="4553712" cy="18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AALKFT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0" b="26908"/>
          <a:stretch/>
        </p:blipFill>
        <p:spPr bwMode="auto">
          <a:xfrm>
            <a:off x="189953" y="4114800"/>
            <a:ext cx="4553712" cy="178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AAALKFT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34" r="13387"/>
          <a:stretch/>
        </p:blipFill>
        <p:spPr bwMode="auto">
          <a:xfrm>
            <a:off x="4818888" y="4044742"/>
            <a:ext cx="3944112" cy="174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04800" y="990600"/>
                <a:ext cx="8724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𝟎</m:t>
                          </m:r>
                        </m:sub>
                      </m:sSub>
                      <m:r>
                        <a:rPr lang="zh-CN" altLang="en-US" sz="3200" b="1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：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𝟎</m:t>
                      </m:r>
                      <m:r>
                        <a:rPr lang="zh-CN" altLang="en-US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或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𝟐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𝝅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→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𝝅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/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𝟖</m:t>
                      </m:r>
                      <m:r>
                        <a:rPr lang="zh-CN" altLang="en-US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或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𝟏𝟓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𝝅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/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𝟖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→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𝝅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/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𝟒</m:t>
                      </m:r>
                      <m:r>
                        <a:rPr lang="zh-CN" altLang="en-US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或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𝟕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𝝅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/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𝟒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→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𝝅</m:t>
                      </m:r>
                    </m:oMath>
                  </m:oMathPara>
                </a14:m>
                <a:endParaRPr lang="zh-CN" altLang="en-US" sz="32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0600"/>
                <a:ext cx="872411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云形标注 15"/>
          <p:cNvSpPr/>
          <p:nvPr/>
        </p:nvSpPr>
        <p:spPr bwMode="auto">
          <a:xfrm>
            <a:off x="2980403" y="3048000"/>
            <a:ext cx="1629697" cy="1143000"/>
          </a:xfrm>
          <a:prstGeom prst="cloudCallout">
            <a:avLst>
              <a:gd name="adj1" fmla="val -54238"/>
              <a:gd name="adj2" fmla="val -8051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低频</a:t>
            </a:r>
          </a:p>
        </p:txBody>
      </p:sp>
      <p:sp>
        <p:nvSpPr>
          <p:cNvPr id="17" name="云形标注 16"/>
          <p:cNvSpPr/>
          <p:nvPr/>
        </p:nvSpPr>
        <p:spPr bwMode="auto">
          <a:xfrm>
            <a:off x="3490621" y="5486400"/>
            <a:ext cx="1486559" cy="1115322"/>
          </a:xfrm>
          <a:prstGeom prst="cloudCallout">
            <a:avLst>
              <a:gd name="adj1" fmla="val 48707"/>
              <a:gd name="adj2" fmla="val -9615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频</a:t>
            </a:r>
          </a:p>
        </p:txBody>
      </p:sp>
    </p:spTree>
    <p:extLst>
      <p:ext uri="{BB962C8B-B14F-4D97-AF65-F5344CB8AC3E}">
        <p14:creationId xmlns:p14="http://schemas.microsoft.com/office/powerpoint/2010/main" val="1498280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zh-CN" altLang="en-US" dirty="0" smtClean="0">
                <a:solidFill>
                  <a:srgbClr val="FF0000"/>
                </a:solidFill>
              </a:rPr>
              <a:t>重要</a:t>
            </a: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对于任意序列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，可以用单位脉冲序列的移位加权和表示：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这是任意序列的表示方法，在信号分析中是一个很有用的公式。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614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时域</a:t>
            </a:r>
            <a:r>
              <a:rPr lang="zh-CN" altLang="en-US" dirty="0" smtClean="0"/>
              <a:t>离散信号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序列的运算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序列之间的加法和乘法，是指它的同序号的序列值逐项对应相加与相乘。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14233"/>
            <a:ext cx="6400800" cy="47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2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时域离散信号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移位、翻转、尺度变换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7391400" cy="49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53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时域离散信号和时域离散系统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时域离散信号</a:t>
            </a:r>
            <a:endParaRPr lang="en-US" altLang="zh-CN" dirty="0" smtClean="0"/>
          </a:p>
          <a:p>
            <a:r>
              <a:rPr lang="zh-CN" altLang="en-US" dirty="0" smtClean="0"/>
              <a:t>时域离散系统</a:t>
            </a:r>
            <a:endParaRPr lang="en-US" altLang="zh-CN" dirty="0" smtClean="0"/>
          </a:p>
          <a:p>
            <a:r>
              <a:rPr lang="zh-CN" altLang="en-US" dirty="0" smtClean="0"/>
              <a:t>时域离散系统的输入输出描述法</a:t>
            </a:r>
            <a:endParaRPr lang="en-US" altLang="zh-CN" dirty="0" smtClean="0"/>
          </a:p>
          <a:p>
            <a:r>
              <a:rPr lang="zh-CN" altLang="en-US" dirty="0" smtClean="0"/>
              <a:t>模拟信号的数字处理方法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857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时域离散系统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离散系统可以定义为一种变换或一个算子，即：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在时域离散系统中，最重要的是线性时不变系统。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线性系统：系统输入输出之间满足线性叠加原理的系统。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设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系统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𝒚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𝒙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)]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𝒚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𝒙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)]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线性系统一定满足以上两个性质。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 r="-71" b="-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13" y="1600200"/>
            <a:ext cx="3942759" cy="890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0" y="4618647"/>
                <a:ext cx="9296400" cy="1328633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eaLnBrk="1" hangingPunct="1">
                  <a:lnSpc>
                    <a:spcPct val="180000"/>
                  </a:lnSpc>
                  <a:buFontTx/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可</a:t>
                </a:r>
                <a:r>
                  <a:rPr lang="zh-CN" altLang="en-US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加性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baseline="-25000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𝟏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)]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)]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80000"/>
                  </a:lnSpc>
                  <a:buFontTx/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齐</a:t>
                </a:r>
                <a:r>
                  <a:rPr lang="zh-CN" altLang="en-US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次性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𝒂𝒙</m:t>
                    </m:r>
                    <m:r>
                      <a:rPr lang="en-US" altLang="zh-CN" b="1" i="1" baseline="-25000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)]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dirty="0" err="1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𝒂𝑻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)]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𝒂𝒚</m:t>
                    </m:r>
                    <m:r>
                      <a:rPr lang="en-US" altLang="zh-CN" b="1" i="1" baseline="-25000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8647"/>
                <a:ext cx="9296400" cy="1328633"/>
              </a:xfrm>
              <a:prstGeom prst="rect">
                <a:avLst/>
              </a:prstGeom>
              <a:blipFill>
                <a:blip r:embed="rId4"/>
                <a:stretch>
                  <a:fillRect l="-197" b="-6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107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时域离散系统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10600" cy="5562600"/>
              </a:xfrm>
            </p:spPr>
            <p:txBody>
              <a:bodyPr/>
              <a:lstStyle/>
              <a:p>
                <a:pPr lvl="0"/>
                <a:r>
                  <a:rPr lang="zh-CN" altLang="en-US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叠加</a:t>
                </a:r>
                <a:r>
                  <a:rPr lang="en-US" altLang="zh-CN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线</a:t>
                </a:r>
                <a:r>
                  <a:rPr lang="en-US" altLang="zh-CN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性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:</m:t>
                    </m:r>
                  </m:oMath>
                </a14:m>
                <a:endParaRPr lang="en-US" altLang="zh-CN" b="1" i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楷体_GB2312" pitchFamily="49" charset="-122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𝑻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[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𝒂𝒙</m:t>
                      </m:r>
                      <m:r>
                        <a:rPr lang="en-US" altLang="zh-CN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𝟏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𝒏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)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 +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𝒃𝒙</m:t>
                      </m:r>
                      <m:r>
                        <a:rPr lang="en-US" altLang="zh-CN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𝟐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𝒏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)]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r>
                        <a:rPr lang="en-US" altLang="zh-CN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𝒂𝑻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[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𝒙</m:t>
                      </m:r>
                      <m:r>
                        <a:rPr lang="en-US" altLang="zh-CN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𝟏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𝒏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)]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+</m:t>
                      </m:r>
                      <m:r>
                        <a:rPr lang="en-US" altLang="zh-CN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𝒃𝑻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[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𝒙</m:t>
                      </m:r>
                      <m:r>
                        <a:rPr lang="en-US" altLang="zh-CN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𝟐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𝒏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)]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：证明系统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 smtClean="0"/>
                  <a:t>是线性系统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证明：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10600" cy="5562600"/>
              </a:xfrm>
              <a:blipFill>
                <a:blip r:embed="rId3"/>
                <a:stretch>
                  <a:fillRect l="-1840" t="-1535" r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023041"/>
              </p:ext>
            </p:extLst>
          </p:nvPr>
        </p:nvGraphicFramePr>
        <p:xfrm>
          <a:off x="1752600" y="2743200"/>
          <a:ext cx="692912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7" name="Equation" r:id="rId4" imgW="3352680" imgH="1143000" progId="Equation.DSMT4">
                  <p:embed/>
                </p:oleObj>
              </mc:Choice>
              <mc:Fallback>
                <p:oleObj name="Equation" r:id="rId4" imgW="335268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2743200"/>
                        <a:ext cx="692912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059406"/>
              </p:ext>
            </p:extLst>
          </p:nvPr>
        </p:nvGraphicFramePr>
        <p:xfrm>
          <a:off x="1208088" y="5148263"/>
          <a:ext cx="54975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8" name="Equation" r:id="rId6" imgW="2565360" imgH="228600" progId="Equation.DSMT4">
                  <p:embed/>
                </p:oleObj>
              </mc:Choice>
              <mc:Fallback>
                <p:oleObj name="Equation" r:id="rId6" imgW="2565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8088" y="5148263"/>
                        <a:ext cx="549751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5800" y="571500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因此该系统是线性系统</a:t>
            </a:r>
          </a:p>
        </p:txBody>
      </p:sp>
    </p:spTree>
    <p:extLst>
      <p:ext uri="{BB962C8B-B14F-4D97-AF65-F5344CB8AC3E}">
        <p14:creationId xmlns:p14="http://schemas.microsoft.com/office/powerpoint/2010/main" val="4086722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时域离散系统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时不变系统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对输入信号的运算关系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[•</m:t>
                        </m:r>
                      </m:e>
                    </m:d>
                  </m:oMath>
                </a14:m>
                <a:r>
                  <a:rPr lang="zh-CN" altLang="en-US" dirty="0" smtClean="0"/>
                  <a:t>在整个运算过程中不随时间变化的系统称为时不变系统，即：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为任意正整数。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71800" y="2133600"/>
                <a:ext cx="3823419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)=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)=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133600"/>
                <a:ext cx="382341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r="6750" b="9018"/>
          <a:stretch/>
        </p:blipFill>
        <p:spPr>
          <a:xfrm>
            <a:off x="457200" y="4114800"/>
            <a:ext cx="3429000" cy="18198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6750" b="9018"/>
          <a:stretch/>
        </p:blipFill>
        <p:spPr>
          <a:xfrm>
            <a:off x="5334000" y="4128052"/>
            <a:ext cx="3429000" cy="18198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45798" y="60450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明天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68714" y="60450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今天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66800" y="3733800"/>
                <a:ext cx="2298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33800"/>
                <a:ext cx="2298771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81600" y="3729335"/>
                <a:ext cx="36701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729335"/>
                <a:ext cx="3670107" cy="461665"/>
              </a:xfrm>
              <a:prstGeom prst="rect">
                <a:avLst/>
              </a:prstGeom>
              <a:blipFill>
                <a:blip r:embed="rId6"/>
                <a:stretch>
                  <a:fillRect t="-127632" r="-15615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583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引言</a:t>
            </a:r>
          </a:p>
        </p:txBody>
      </p:sp>
      <p:sp>
        <p:nvSpPr>
          <p:cNvPr id="614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信号通常是自变量的函数，其中自变量的个数即为信号的</a:t>
            </a:r>
            <a:r>
              <a:rPr lang="zh-CN" altLang="en-US" dirty="0">
                <a:solidFill>
                  <a:srgbClr val="0000CC"/>
                </a:solidFill>
              </a:rPr>
              <a:t>维数</a:t>
            </a:r>
            <a:r>
              <a:rPr lang="zh-CN" altLang="en-US" dirty="0" smtClean="0"/>
              <a:t>。本课题只研究</a:t>
            </a:r>
            <a:r>
              <a:rPr lang="zh-CN" altLang="en-US" dirty="0" smtClean="0">
                <a:solidFill>
                  <a:srgbClr val="FF0000"/>
                </a:solidFill>
              </a:rPr>
              <a:t>一维信号</a:t>
            </a:r>
            <a:r>
              <a:rPr lang="zh-CN" altLang="en-US" dirty="0" smtClean="0"/>
              <a:t>，且</a:t>
            </a:r>
            <a:r>
              <a:rPr lang="zh-CN" altLang="en-US" dirty="0" smtClean="0">
                <a:solidFill>
                  <a:srgbClr val="0000CC"/>
                </a:solidFill>
              </a:rPr>
              <a:t>一般</a:t>
            </a:r>
            <a:r>
              <a:rPr lang="zh-CN" altLang="en-US" dirty="0" smtClean="0"/>
              <a:t>把信号看成是</a:t>
            </a:r>
            <a:r>
              <a:rPr lang="zh-CN" altLang="en-US" dirty="0" smtClean="0">
                <a:solidFill>
                  <a:srgbClr val="FF0000"/>
                </a:solidFill>
              </a:rPr>
              <a:t>时间的函数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信号的类型：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模拟信号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00CC"/>
                </a:solidFill>
              </a:rPr>
              <a:t>时域连续信号</a:t>
            </a:r>
            <a:r>
              <a:rPr lang="zh-CN" altLang="en-US" dirty="0" smtClean="0"/>
              <a:t>：自变量和函数值均</a:t>
            </a:r>
            <a:r>
              <a:rPr lang="zh-CN" altLang="en-US" dirty="0" smtClean="0">
                <a:solidFill>
                  <a:srgbClr val="FF0000"/>
                </a:solidFill>
              </a:rPr>
              <a:t>连续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时域离散信号</a:t>
            </a:r>
            <a:r>
              <a:rPr lang="zh-CN" altLang="en-US" dirty="0" smtClean="0"/>
              <a:t>：自变量取</a:t>
            </a:r>
            <a:r>
              <a:rPr lang="zh-CN" altLang="en-US" dirty="0">
                <a:solidFill>
                  <a:srgbClr val="FF0000"/>
                </a:solidFill>
              </a:rPr>
              <a:t>离散</a:t>
            </a:r>
            <a:r>
              <a:rPr lang="zh-CN" altLang="en-US" dirty="0" smtClean="0"/>
              <a:t>值，函数值取</a:t>
            </a:r>
            <a:r>
              <a:rPr lang="zh-CN" altLang="en-US" dirty="0">
                <a:solidFill>
                  <a:srgbClr val="FF0000"/>
                </a:solidFill>
              </a:rPr>
              <a:t>连续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数字信号</a:t>
            </a:r>
            <a:r>
              <a:rPr lang="zh-CN" altLang="en-US" dirty="0" smtClean="0"/>
              <a:t>：</a:t>
            </a:r>
            <a:r>
              <a:rPr lang="zh-CN" altLang="en-US" dirty="0"/>
              <a:t>自变量和函数值</a:t>
            </a:r>
            <a:r>
              <a:rPr lang="zh-CN" altLang="en-US" dirty="0" smtClean="0"/>
              <a:t>均取</a:t>
            </a:r>
            <a:r>
              <a:rPr lang="zh-CN" altLang="en-US" dirty="0">
                <a:solidFill>
                  <a:srgbClr val="FF0000"/>
                </a:solidFill>
              </a:rPr>
              <a:t>离散</a:t>
            </a:r>
            <a:r>
              <a:rPr lang="zh-CN" altLang="en-US" dirty="0" smtClean="0"/>
              <a:t>值。数字信号是幅度离散化的时域离散信号，便于计算机或</a:t>
            </a:r>
            <a:r>
              <a:rPr lang="en-US" altLang="zh-CN" dirty="0" smtClean="0"/>
              <a:t>DSP</a:t>
            </a:r>
            <a:r>
              <a:rPr lang="zh-CN" altLang="en-US" dirty="0" smtClean="0"/>
              <a:t>处理。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6811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时域离散系统</a:t>
            </a:r>
            <a:r>
              <a:rPr lang="en-US" altLang="zh-CN" dirty="0"/>
              <a:t>-</a:t>
            </a:r>
            <a:r>
              <a:rPr lang="zh-CN" altLang="en-US" dirty="0"/>
              <a:t>时不变系统</a:t>
            </a:r>
            <a:endParaRPr lang="zh-CN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验证一个系统是否为</a:t>
                </a:r>
                <a:r>
                  <a:rPr lang="zh-CN" altLang="en-US" dirty="0" smtClean="0"/>
                  <a:t>时不变系统的步骤是：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将</a:t>
                </a:r>
                <a:r>
                  <a:rPr lang="zh-CN" altLang="en-US" dirty="0"/>
                  <a:t>输入信号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延迟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，代入系统表达式计算出相应的输出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延迟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𝑦𝑑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𝑦𝑑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，则系统为时不变系统，否则为时变系统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 r="-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273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时域离散系统</a:t>
            </a:r>
            <a:r>
              <a:rPr lang="en-US" altLang="zh-CN" dirty="0"/>
              <a:t>-</a:t>
            </a:r>
            <a:r>
              <a:rPr lang="zh-CN" altLang="en-US" dirty="0"/>
              <a:t>时不变系统</a:t>
            </a:r>
            <a:endParaRPr lang="zh-CN" altLang="en-US" dirty="0" smtClean="0"/>
          </a:p>
        </p:txBody>
      </p:sp>
      <p:sp>
        <p:nvSpPr>
          <p:cNvPr id="614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</a:t>
            </a:r>
            <a:r>
              <a:rPr lang="zh-CN" altLang="en-US" dirty="0" smtClean="0"/>
              <a:t> 累加器是否是时不变系统？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48510"/>
              </p:ext>
            </p:extLst>
          </p:nvPr>
        </p:nvGraphicFramePr>
        <p:xfrm>
          <a:off x="225425" y="1682750"/>
          <a:ext cx="3203575" cy="1238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7" name="Equation" r:id="rId4" imgW="952200" imgH="368280" progId="Equation.DSMT4">
                  <p:embed/>
                </p:oleObj>
              </mc:Choice>
              <mc:Fallback>
                <p:oleObj name="Equation" r:id="rId4" imgW="952200" imgH="3682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682750"/>
                        <a:ext cx="3203575" cy="1238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090048"/>
              </p:ext>
            </p:extLst>
          </p:nvPr>
        </p:nvGraphicFramePr>
        <p:xfrm>
          <a:off x="3846530" y="1736005"/>
          <a:ext cx="339963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8" name="Equation" r:id="rId6" imgW="939600" imgH="190440" progId="Equation.DSMT4">
                  <p:embed/>
                </p:oleObj>
              </mc:Choice>
              <mc:Fallback>
                <p:oleObj name="Equation" r:id="rId6" imgW="939600" imgH="19044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30" y="1736005"/>
                        <a:ext cx="339963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782087"/>
              </p:ext>
            </p:extLst>
          </p:nvPr>
        </p:nvGraphicFramePr>
        <p:xfrm>
          <a:off x="3810000" y="2438400"/>
          <a:ext cx="3741737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9" name="Equation" r:id="rId8" imgW="1155600" imgH="749160" progId="Equation.DSMT4">
                  <p:embed/>
                </p:oleObj>
              </mc:Choice>
              <mc:Fallback>
                <p:oleObj name="Equation" r:id="rId8" imgW="1155600" imgH="74916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3741737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34818"/>
              </p:ext>
            </p:extLst>
          </p:nvPr>
        </p:nvGraphicFramePr>
        <p:xfrm>
          <a:off x="7161856" y="3120131"/>
          <a:ext cx="1843129" cy="61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" name="Equation" r:id="rId10" imgW="571320" imgH="190440" progId="Equation.DSMT4">
                  <p:embed/>
                </p:oleObj>
              </mc:Choice>
              <mc:Fallback>
                <p:oleObj name="Equation" r:id="rId10" imgW="571320" imgH="190440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856" y="3120131"/>
                        <a:ext cx="1843129" cy="61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898817"/>
              </p:ext>
            </p:extLst>
          </p:nvPr>
        </p:nvGraphicFramePr>
        <p:xfrm>
          <a:off x="5181600" y="5077887"/>
          <a:ext cx="3527425" cy="139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1" name="Equation" r:id="rId12" imgW="990360" imgH="393480" progId="Equation.DSMT4">
                  <p:embed/>
                </p:oleObj>
              </mc:Choice>
              <mc:Fallback>
                <p:oleObj name="Equation" r:id="rId12" imgW="990360" imgH="39348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77887"/>
                        <a:ext cx="3527425" cy="139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119616" y="2498808"/>
            <a:ext cx="19926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变量代换：</a:t>
            </a:r>
            <a:endParaRPr lang="en-US" altLang="zh-CN" sz="3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 rot="2958400">
            <a:off x="6819948" y="4790904"/>
            <a:ext cx="1193145" cy="340352"/>
          </a:xfrm>
          <a:prstGeom prst="rightArrow">
            <a:avLst/>
          </a:prstGeom>
          <a:solidFill>
            <a:srgbClr val="8411D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58510"/>
              </p:ext>
            </p:extLst>
          </p:nvPr>
        </p:nvGraphicFramePr>
        <p:xfrm>
          <a:off x="131763" y="5110163"/>
          <a:ext cx="3906837" cy="1331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2" name="Equation" r:id="rId14" imgW="1117440" imgH="380880" progId="Equation.DSMT4">
                  <p:embed/>
                </p:oleObj>
              </mc:Choice>
              <mc:Fallback>
                <p:oleObj name="Equation" r:id="rId14" imgW="1117440" imgH="38088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1763" y="5110163"/>
                        <a:ext cx="3906837" cy="1331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左弧形箭头 11"/>
          <p:cNvSpPr/>
          <p:nvPr/>
        </p:nvSpPr>
        <p:spPr bwMode="auto">
          <a:xfrm>
            <a:off x="3449801" y="2128117"/>
            <a:ext cx="446212" cy="1072283"/>
          </a:xfrm>
          <a:prstGeom prst="curvedRightArrow">
            <a:avLst/>
          </a:prstGeom>
          <a:solidFill>
            <a:srgbClr val="8411D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云形标注 12"/>
          <p:cNvSpPr/>
          <p:nvPr/>
        </p:nvSpPr>
        <p:spPr bwMode="auto">
          <a:xfrm>
            <a:off x="6971116" y="816120"/>
            <a:ext cx="2133600" cy="1341293"/>
          </a:xfrm>
          <a:prstGeom prst="cloudCallout">
            <a:avLst>
              <a:gd name="adj1" fmla="val -55833"/>
              <a:gd name="adj2" fmla="val 2841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输入延迟</a:t>
            </a: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577834" y="2788150"/>
            <a:ext cx="287501" cy="2684907"/>
          </a:xfrm>
          <a:prstGeom prst="downArrow">
            <a:avLst/>
          </a:prstGeom>
          <a:solidFill>
            <a:srgbClr val="8411D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1031120" y="3408375"/>
            <a:ext cx="2133600" cy="1341293"/>
          </a:xfrm>
          <a:prstGeom prst="cloudCallout">
            <a:avLst>
              <a:gd name="adj1" fmla="val -55833"/>
              <a:gd name="adj2" fmla="val 2841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输出延迟</a:t>
            </a: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243511"/>
              </p:ext>
            </p:extLst>
          </p:nvPr>
        </p:nvGraphicFramePr>
        <p:xfrm>
          <a:off x="4038600" y="3704519"/>
          <a:ext cx="1195741" cy="239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" name="Equation" r:id="rId16" imgW="380880" imgH="761760" progId="Equation.DSMT4">
                  <p:embed/>
                </p:oleObj>
              </mc:Choice>
              <mc:Fallback>
                <p:oleObj name="Equation" r:id="rId16" imgW="380880" imgH="76176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38600" y="3704519"/>
                        <a:ext cx="1195741" cy="239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126818" y="5630576"/>
            <a:ext cx="1511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8411D3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Wingdings 2" panose="05020102010507070707" pitchFamily="18" charset="2"/>
              </a:rPr>
              <a:t></a:t>
            </a:r>
            <a:endParaRPr lang="zh-CN" altLang="en-US" sz="8000" dirty="0">
              <a:solidFill>
                <a:srgbClr val="8411D3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018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3" grpId="0" animBg="1"/>
      <p:bldP spid="14" grpId="0" animBg="1"/>
      <p:bldP spid="15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时域离散系统</a:t>
            </a:r>
            <a:r>
              <a:rPr lang="en-US" altLang="zh-CN" dirty="0"/>
              <a:t>-</a:t>
            </a:r>
            <a:r>
              <a:rPr lang="zh-CN" altLang="en-US" dirty="0"/>
              <a:t>时不变系统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4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压缩器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抽取</a:t>
                </a:r>
                <a:r>
                  <a:rPr lang="zh-CN" altLang="en-US" dirty="0" smtClean="0"/>
                  <a:t>器</a:t>
                </a:r>
                <a:r>
                  <a:rPr lang="en-US" altLang="zh-CN" dirty="0" smtClean="0"/>
                  <a:t>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𝑴𝒏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 smtClean="0"/>
                  <a:t>是否</a:t>
                </a:r>
                <a:r>
                  <a:rPr lang="zh-CN" altLang="en-US" dirty="0"/>
                  <a:t>是时不变系统？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7" t="-1535" r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8"/>
              <p:cNvSpPr txBox="1">
                <a:spLocks noChangeArrowheads="1"/>
              </p:cNvSpPr>
              <p:nvPr/>
            </p:nvSpPr>
            <p:spPr bwMode="auto">
              <a:xfrm>
                <a:off x="76200" y="3352800"/>
                <a:ext cx="71628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第一步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3200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3200" b="1" i="1" kern="0" baseline="-2500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 kern="0" baseline="-2500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32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3352800"/>
                <a:ext cx="7162800" cy="584775"/>
              </a:xfrm>
              <a:prstGeom prst="rect">
                <a:avLst/>
              </a:prstGeom>
              <a:blipFill>
                <a:blip r:embed="rId4"/>
                <a:stretch>
                  <a:fillRect l="-2213" t="-13542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8"/>
              <p:cNvSpPr txBox="1">
                <a:spLocks noChangeArrowheads="1"/>
              </p:cNvSpPr>
              <p:nvPr/>
            </p:nvSpPr>
            <p:spPr bwMode="auto">
              <a:xfrm>
                <a:off x="304800" y="5029200"/>
                <a:ext cx="8921453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3200" b="1" i="1" kern="0" baseline="-2500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3200" b="1" i="1" kern="0" baseline="-2500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}=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3200" b="1" i="1" kern="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 kern="0" baseline="-2500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3200" b="1" i="1" kern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}=</m:t>
                    </m:r>
                    <m:r>
                      <a:rPr lang="en-US" altLang="zh-CN" sz="3200" b="1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3200" b="1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𝑴𝒏</m:t>
                    </m:r>
                    <m:r>
                      <a:rPr lang="en-US" altLang="zh-CN" sz="3200" b="1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3200" b="1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 kern="0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3200" b="1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3200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029200"/>
                <a:ext cx="89214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514600" y="2438400"/>
                <a:ext cx="67117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3200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第二步：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6711709" cy="584775"/>
              </a:xfrm>
              <a:prstGeom prst="rect">
                <a:avLst/>
              </a:prstGeom>
              <a:blipFill>
                <a:blip r:embed="rId6"/>
                <a:stretch>
                  <a:fillRect l="-2361"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7391400" y="3251775"/>
            <a:ext cx="694714" cy="1447025"/>
            <a:chOff x="9540240" y="3695700"/>
            <a:chExt cx="609600" cy="96268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9753600" y="3695700"/>
              <a:ext cx="0" cy="96268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9982200" y="3695700"/>
              <a:ext cx="0" cy="96268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9540240" y="3863340"/>
              <a:ext cx="609600" cy="64770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1" name="下箭头 10"/>
          <p:cNvSpPr/>
          <p:nvPr/>
        </p:nvSpPr>
        <p:spPr bwMode="auto">
          <a:xfrm>
            <a:off x="2045982" y="4191000"/>
            <a:ext cx="381000" cy="727710"/>
          </a:xfrm>
          <a:prstGeom prst="downArrow">
            <a:avLst/>
          </a:prstGeom>
          <a:solidFill>
            <a:srgbClr val="8411D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043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838200"/>
          </a:xfrm>
        </p:spPr>
        <p:txBody>
          <a:bodyPr/>
          <a:lstStyle/>
          <a:p>
            <a:r>
              <a:rPr lang="zh-CN" altLang="en-US" sz="3200" dirty="0" smtClean="0"/>
              <a:t>线性时不变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olidFill>
                  <a:srgbClr val="FF0000"/>
                </a:solidFill>
              </a:rPr>
              <a:t>LTI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系统输入与输出的关系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8534400" cy="5562600"/>
              </a:xfrm>
            </p:spPr>
            <p:txBody>
              <a:bodyPr/>
              <a:lstStyle/>
              <a:p>
                <a:r>
                  <a:rPr lang="zh-CN" altLang="en-US" dirty="0" smtClean="0"/>
                  <a:t>同时满足线性及时不变的系统称为</a:t>
                </a:r>
                <a:r>
                  <a:rPr lang="zh-CN" altLang="en-US" dirty="0" smtClean="0">
                    <a:solidFill>
                      <a:srgbClr val="0000CC"/>
                    </a:solidFill>
                  </a:rPr>
                  <a:t>线性时不变系统</a:t>
                </a:r>
                <a:endParaRPr lang="en-US" altLang="zh-CN" dirty="0" smtClean="0">
                  <a:solidFill>
                    <a:srgbClr val="0000CC"/>
                  </a:solidFill>
                </a:endParaRPr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为初始观察时刻，则输入信号可分为：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0000CC"/>
                    </a:solidFill>
                  </a:rPr>
                  <a:t>历史输入信号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以前的输入为历史输入信号</a:t>
                </a:r>
                <a:endParaRPr lang="en-US" altLang="zh-CN" dirty="0" smtClean="0"/>
              </a:p>
              <a:p>
                <a:pPr lvl="1"/>
                <a:r>
                  <a:rPr lang="zh-CN" altLang="en-US" dirty="0">
                    <a:solidFill>
                      <a:srgbClr val="0000CC"/>
                    </a:solidFill>
                  </a:rPr>
                  <a:t>当前输入信号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以后的输入</a:t>
                </a:r>
                <a:r>
                  <a:rPr lang="zh-CN" altLang="en-US" dirty="0" smtClean="0"/>
                  <a:t>为</a:t>
                </a:r>
                <a:r>
                  <a:rPr lang="zh-CN" altLang="en-US" dirty="0"/>
                  <a:t>当前输入信号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CC"/>
                    </a:solidFill>
                  </a:rPr>
                  <a:t>零输入响应</a:t>
                </a:r>
                <a:r>
                  <a:rPr lang="zh-CN" altLang="en-US" dirty="0" smtClean="0"/>
                  <a:t>：仅由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时刻的初始状态或历史输入信号引起的响应。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CC"/>
                    </a:solidFill>
                  </a:rPr>
                  <a:t>零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状态</a:t>
                </a:r>
                <a:r>
                  <a:rPr lang="zh-CN" altLang="en-US" dirty="0" smtClean="0">
                    <a:solidFill>
                      <a:srgbClr val="0000CC"/>
                    </a:solidFill>
                  </a:rPr>
                  <a:t>响应</a:t>
                </a:r>
                <a:r>
                  <a:rPr lang="zh-CN" altLang="en-US" dirty="0" smtClean="0"/>
                  <a:t>：仅由当前输入信号引起的响应</a:t>
                </a:r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CC"/>
                    </a:solidFill>
                  </a:rPr>
                  <a:t>完全响应</a:t>
                </a:r>
                <a:r>
                  <a:rPr lang="zh-CN" altLang="en-US" dirty="0" smtClean="0"/>
                  <a:t>：零输入响应和零状态响应之和</a:t>
                </a:r>
                <a:endParaRPr lang="en-US" altLang="zh-CN" dirty="0"/>
              </a:p>
              <a:p>
                <a:r>
                  <a:rPr lang="zh-CN" altLang="en-US" dirty="0"/>
                  <a:t>设系统输入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，系统输出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的初始状态为零，则这种条件下的系统输出为系统的单位脉冲响应，用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表示。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534400" cy="5562600"/>
              </a:xfrm>
              <a:blipFill>
                <a:blip r:embed="rId2"/>
                <a:stretch>
                  <a:fillRect l="-1857" t="-1424" r="-214" b="-6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39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线性时不变系统输入与输出的关系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534400" cy="5715000"/>
              </a:xfrm>
            </p:spPr>
            <p:txBody>
              <a:bodyPr/>
              <a:lstStyle/>
              <a:p>
                <a:r>
                  <a:rPr lang="zh-CN" altLang="en-US" dirty="0" smtClean="0"/>
                  <a:t>亦即单位脉冲响应是系统对于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的零状态响应：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 smtClean="0"/>
              </a:p>
              <a:p>
                <a:r>
                  <a:rPr lang="zh-CN" altLang="en-US" dirty="0" smtClean="0"/>
                  <a:t>设系统输入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用表示，则它可表示为：</a:t>
                </a:r>
                <a:endParaRPr lang="en-US" altLang="zh-CN" dirty="0" smtClean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  (1.2.12)</a:t>
                </a:r>
                <a:endParaRPr lang="en-US" altLang="zh-CN" dirty="0"/>
              </a:p>
              <a:p>
                <a:r>
                  <a:rPr lang="zh-CN" altLang="en-US" dirty="0" smtClean="0"/>
                  <a:t>则系统输出为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 </a:t>
                </a:r>
                <a:endParaRPr lang="zh-CN" altLang="en-US" dirty="0"/>
              </a:p>
              <a:p>
                <a:r>
                  <a:rPr lang="zh-CN" altLang="en-US" dirty="0" smtClean="0"/>
                  <a:t>根据线性叠加的性质</a:t>
                </a:r>
                <a:endParaRPr lang="en-US" altLang="zh-CN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600" dirty="0"/>
                  <a:t>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6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600" dirty="0" smtClean="0"/>
              </a:p>
              <a:p>
                <a:r>
                  <a:rPr lang="zh-CN" altLang="en-US" dirty="0" smtClean="0"/>
                  <a:t>又根据时不变性质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534400" cy="5715000"/>
              </a:xfrm>
              <a:blipFill>
                <a:blip r:embed="rId2"/>
                <a:stretch>
                  <a:fillRect l="-1857" t="-1494" r="-1500" b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云形标注 8"/>
          <p:cNvSpPr/>
          <p:nvPr/>
        </p:nvSpPr>
        <p:spPr bwMode="auto">
          <a:xfrm>
            <a:off x="6400800" y="5562600"/>
            <a:ext cx="1559680" cy="935025"/>
          </a:xfrm>
          <a:prstGeom prst="cloudCallout">
            <a:avLst>
              <a:gd name="adj1" fmla="val -121269"/>
              <a:gd name="adj2" fmla="val 3850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卷积</a:t>
            </a: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054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卷积运算</a:t>
            </a:r>
          </a:p>
        </p:txBody>
      </p:sp>
      <p:sp>
        <p:nvSpPr>
          <p:cNvPr id="3" name="矩形 2"/>
          <p:cNvSpPr/>
          <p:nvPr/>
        </p:nvSpPr>
        <p:spPr>
          <a:xfrm>
            <a:off x="762000" y="124974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zh-CN" sz="3200" b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xn=[1 1 1 1];</a:t>
            </a:r>
          </a:p>
          <a:p>
            <a:r>
              <a:rPr lang="en-US" altLang="zh-CN" sz="3200" b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hn</a:t>
            </a:r>
            <a:r>
              <a:rPr lang="en-US" altLang="zh-CN" sz="3200" b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=[1 1 1 1];</a:t>
            </a:r>
          </a:p>
          <a:p>
            <a:r>
              <a:rPr lang="en-US" altLang="zh-CN" sz="3200" b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yn</a:t>
            </a:r>
            <a:r>
              <a:rPr lang="en-US" altLang="zh-CN" sz="3200" b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b="0" dirty="0" err="1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conv</a:t>
            </a:r>
            <a:r>
              <a:rPr lang="en-US" altLang="zh-CN" sz="3200" b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xn,hn</a:t>
            </a:r>
            <a:r>
              <a:rPr lang="en-US" altLang="zh-CN" sz="3200" b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043693"/>
            <a:ext cx="7776782" cy="244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049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卷积的性质：</a:t>
                </a:r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交换律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：</m:t>
                    </m:r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分配律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：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]=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baseline="-25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结合律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：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*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]=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baseline="-2500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rcRect b="43608"/>
          <a:stretch/>
        </p:blipFill>
        <p:spPr>
          <a:xfrm>
            <a:off x="6019800" y="998957"/>
            <a:ext cx="3045435" cy="16680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rcRect t="69273" b="7542"/>
          <a:stretch/>
        </p:blipFill>
        <p:spPr>
          <a:xfrm>
            <a:off x="6019800" y="3352799"/>
            <a:ext cx="3045435" cy="685801"/>
          </a:xfrm>
          <a:prstGeom prst="rect">
            <a:avLst/>
          </a:prstGeom>
        </p:spPr>
      </p:pic>
      <p:pic>
        <p:nvPicPr>
          <p:cNvPr id="9" name="Picture 3" descr="AAALKFZ0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56"/>
          <a:stretch/>
        </p:blipFill>
        <p:spPr bwMode="auto">
          <a:xfrm>
            <a:off x="1219200" y="4953000"/>
            <a:ext cx="2937053" cy="633374"/>
          </a:xfrm>
          <a:prstGeom prst="rect">
            <a:avLst/>
          </a:prstGeom>
          <a:solidFill>
            <a:srgbClr val="FEFE6B"/>
          </a:solidFill>
          <a:ln>
            <a:noFill/>
          </a:ln>
          <a:extLst/>
        </p:spPr>
      </p:pic>
      <p:pic>
        <p:nvPicPr>
          <p:cNvPr id="10" name="Picture 3" descr="AAALKFZ0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99" b="44139"/>
          <a:stretch/>
        </p:blipFill>
        <p:spPr bwMode="auto">
          <a:xfrm>
            <a:off x="1219199" y="5867400"/>
            <a:ext cx="2937053" cy="685800"/>
          </a:xfrm>
          <a:prstGeom prst="rect">
            <a:avLst/>
          </a:prstGeom>
          <a:solidFill>
            <a:srgbClr val="FEFE6B"/>
          </a:solidFill>
          <a:ln>
            <a:noFill/>
          </a:ln>
          <a:extLst/>
        </p:spPr>
      </p:pic>
      <p:pic>
        <p:nvPicPr>
          <p:cNvPr id="11" name="Picture 3" descr="AAALKFZ0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0" b="6621"/>
          <a:stretch/>
        </p:blipFill>
        <p:spPr bwMode="auto">
          <a:xfrm>
            <a:off x="5140147" y="5334000"/>
            <a:ext cx="2937053" cy="762000"/>
          </a:xfrm>
          <a:prstGeom prst="rect">
            <a:avLst/>
          </a:prstGeom>
          <a:solidFill>
            <a:srgbClr val="FEFE6B"/>
          </a:solidFill>
          <a:ln>
            <a:noFill/>
          </a:ln>
          <a:extLst/>
        </p:spPr>
      </p:pic>
      <p:sp>
        <p:nvSpPr>
          <p:cNvPr id="2" name="右大括号 1"/>
          <p:cNvSpPr/>
          <p:nvPr/>
        </p:nvSpPr>
        <p:spPr bwMode="auto">
          <a:xfrm>
            <a:off x="4495800" y="5181600"/>
            <a:ext cx="381000" cy="1143000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卷积的重要推论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序列与单位脉冲序列的线性卷积等于序列自身：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r>
                  <a:rPr lang="zh-CN" altLang="en-US" dirty="0" smtClean="0"/>
                  <a:t>如果序列与一个移位的单位脉冲序列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进行线性卷积，则相当于序列本身移位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baseline="-2500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求和项中只有当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时才有非零值，因此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 r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30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卷积的解析法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1.3.6 </a:t>
                </a:r>
                <a:r>
                  <a:rPr lang="zh-CN" altLang="en-US" b="0" dirty="0" smtClean="0"/>
                  <a:t>单位</a:t>
                </a:r>
                <a:r>
                  <a:rPr lang="zh-CN" altLang="en-US" b="0" dirty="0"/>
                  <a:t>脉冲响应</a:t>
                </a:r>
                <a:r>
                  <a:rPr lang="zh-CN" altLang="en-US" b="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的</a:t>
                </a:r>
                <a:r>
                  <a:rPr lang="zh-CN" altLang="en-US" b="0" dirty="0"/>
                  <a:t>系统与单位脉冲响应</a:t>
                </a:r>
                <a:r>
                  <a:rPr lang="zh-CN" altLang="en-US" b="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的</a:t>
                </a:r>
                <a:r>
                  <a:rPr lang="zh-CN" altLang="en-US" b="0" dirty="0"/>
                  <a:t>系统的级</a:t>
                </a:r>
                <a:r>
                  <a:rPr lang="zh-CN" altLang="en-US" b="0" dirty="0" smtClean="0"/>
                  <a:t>联，如下图</a:t>
                </a:r>
                <a:endParaRPr lang="en-US" altLang="zh-CN" b="0" dirty="0" smtClean="0"/>
              </a:p>
              <a:p>
                <a:endParaRPr lang="en-US" altLang="zh-CN" b="0" dirty="0"/>
              </a:p>
              <a:p>
                <a:r>
                  <a:rPr lang="zh-CN" altLang="en-US" b="0" dirty="0" smtClean="0"/>
                  <a:t>设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baseline="-25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b="0" dirty="0"/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b="0" dirty="0" smtClean="0"/>
                  <a:t>求系统的输出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解：先求第一级的输出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，再求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)∗[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−4)</m:t>
                              </m:r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−4)=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endParaRPr lang="en-US" altLang="zh-CN" b="0" dirty="0"/>
              </a:p>
              <a:p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 r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47" y="2057400"/>
            <a:ext cx="4601106" cy="62621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7162800" y="3962400"/>
            <a:ext cx="1219200" cy="461665"/>
            <a:chOff x="7162800" y="3962400"/>
            <a:chExt cx="1219200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7239000" y="396240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0" dirty="0" smtClean="0"/>
                <a:t>分配律</a:t>
              </a:r>
              <a:endParaRPr lang="zh-CN" altLang="en-US" b="0" dirty="0"/>
            </a:p>
          </p:txBody>
        </p:sp>
        <p:sp>
          <p:nvSpPr>
            <p:cNvPr id="12" name="矩形标注 11"/>
            <p:cNvSpPr/>
            <p:nvPr/>
          </p:nvSpPr>
          <p:spPr bwMode="auto">
            <a:xfrm>
              <a:off x="7162800" y="3962400"/>
              <a:ext cx="1219200" cy="457200"/>
            </a:xfrm>
            <a:prstGeom prst="wedgeRectCallout">
              <a:avLst>
                <a:gd name="adj1" fmla="val -189220"/>
                <a:gd name="adj2" fmla="val 10379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86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卷积的解析法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)∗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=0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 smtClean="0"/>
                  <a:t>，乘积的非零值范围为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，因此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 smtClean="0"/>
                  <a:t>，乘积的非零区间为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dirty="0" smtClean="0"/>
                  <a:t>，因此</a:t>
                </a:r>
                <a:endParaRPr lang="zh-CN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标注 10"/>
          <p:cNvSpPr/>
          <p:nvPr/>
        </p:nvSpPr>
        <p:spPr bwMode="auto">
          <a:xfrm>
            <a:off x="533400" y="1752600"/>
            <a:ext cx="1219200" cy="457200"/>
          </a:xfrm>
          <a:prstGeom prst="wedgeRectCallout">
            <a:avLst>
              <a:gd name="adj1" fmla="val 218586"/>
              <a:gd name="adj2" fmla="val -5564"/>
            </a:avLst>
          </a:prstGeom>
          <a:noFill/>
          <a:ln w="19050" cap="flat" cmpd="sng" algn="ctr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≤3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7620000" y="1741785"/>
            <a:ext cx="914400" cy="457200"/>
          </a:xfrm>
          <a:prstGeom prst="wedgeRectCallout">
            <a:avLst>
              <a:gd name="adj1" fmla="val -110769"/>
              <a:gd name="adj2" fmla="val 3468"/>
            </a:avLst>
          </a:prstGeom>
          <a:noFill/>
          <a:ln w="19050" cap="flat" cmpd="sng" algn="ctr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altLang="zh-CN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83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57242" b="5103"/>
          <a:stretch/>
        </p:blipFill>
        <p:spPr>
          <a:xfrm>
            <a:off x="2620283" y="4846370"/>
            <a:ext cx="4466317" cy="1783030"/>
          </a:xfrm>
          <a:prstGeom prst="rect">
            <a:avLst/>
          </a:prstGeom>
        </p:spPr>
      </p:pic>
      <p:pic>
        <p:nvPicPr>
          <p:cNvPr id="4" name="Picture 4" descr="aaalkfq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75" b="5001"/>
          <a:stretch/>
        </p:blipFill>
        <p:spPr bwMode="auto">
          <a:xfrm>
            <a:off x="990600" y="3200400"/>
            <a:ext cx="7315200" cy="175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aalkfq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60"/>
          <a:stretch/>
        </p:blipFill>
        <p:spPr bwMode="auto">
          <a:xfrm>
            <a:off x="990600" y="1256742"/>
            <a:ext cx="7315200" cy="163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内容占位符 5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CC"/>
                </a:solidFill>
              </a:rPr>
              <a:t>时域连续信号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0000CC"/>
                </a:solidFill>
              </a:rPr>
              <a:t>时域</a:t>
            </a:r>
            <a:r>
              <a:rPr lang="zh-CN" altLang="en-US" sz="2400" dirty="0">
                <a:solidFill>
                  <a:srgbClr val="0000CC"/>
                </a:solidFill>
              </a:rPr>
              <a:t>离散信号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>
              <a:solidFill>
                <a:srgbClr val="0000CC"/>
              </a:solidFill>
            </a:endParaRPr>
          </a:p>
          <a:p>
            <a:r>
              <a:rPr lang="zh-CN" altLang="en-US" sz="2400" dirty="0" smtClean="0">
                <a:solidFill>
                  <a:srgbClr val="0000CC"/>
                </a:solidFill>
              </a:rPr>
              <a:t>数字信号</a:t>
            </a:r>
            <a:endParaRPr lang="en-US" altLang="zh-CN" sz="2400" dirty="0" smtClean="0"/>
          </a:p>
        </p:txBody>
      </p:sp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引言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677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的因果性（</a:t>
            </a:r>
            <a:r>
              <a:rPr lang="en-US" altLang="zh-CN" dirty="0"/>
              <a:t>Causality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10600" cy="5562600"/>
              </a:xfrm>
            </p:spPr>
            <p:txBody>
              <a:bodyPr/>
              <a:lstStyle/>
              <a:p>
                <a:r>
                  <a:rPr lang="zh-CN" altLang="en-US" dirty="0" smtClean="0">
                    <a:solidFill>
                      <a:srgbClr val="0000CC"/>
                    </a:solidFill>
                  </a:rPr>
                  <a:t>因果系统</a:t>
                </a:r>
                <a:r>
                  <a:rPr lang="zh-CN" altLang="en-US" dirty="0" smtClean="0"/>
                  <a:t>：系统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时刻的输出只取决于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时刻及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时刻以前的输入，而和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时刻以后的输入无关。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系统的因果性是指系统的</a:t>
                </a:r>
                <a:r>
                  <a:rPr lang="zh-CN" altLang="en-US" dirty="0" smtClean="0">
                    <a:solidFill>
                      <a:srgbClr val="0000CC"/>
                    </a:solidFill>
                  </a:rPr>
                  <a:t>可实现性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r>
                  <a:rPr lang="zh-CN" altLang="en-US" dirty="0" smtClean="0"/>
                  <a:t>线性时不变</a:t>
                </a:r>
                <a:r>
                  <a:rPr lang="en-US" altLang="zh-CN" dirty="0" smtClean="0"/>
                  <a:t>(LTI)</a:t>
                </a:r>
                <a:r>
                  <a:rPr lang="zh-CN" altLang="en-US" dirty="0" smtClean="0"/>
                  <a:t>系统具有因果性的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充分必要条件</a:t>
                </a:r>
                <a:r>
                  <a:rPr lang="zh-CN" altLang="en-US" dirty="0" smtClean="0"/>
                  <a:t>：系统的单位脉冲响应满足下式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)=0,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满足上式的序列称为</a:t>
                </a:r>
                <a:r>
                  <a:rPr lang="zh-CN" altLang="en-US" dirty="0" smtClean="0">
                    <a:solidFill>
                      <a:srgbClr val="0000CC"/>
                    </a:solidFill>
                  </a:rPr>
                  <a:t>因果序列</a:t>
                </a:r>
                <a:r>
                  <a:rPr lang="zh-CN" altLang="en-US" dirty="0" smtClean="0"/>
                  <a:t>。因此因果系统的单位脉冲响应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必然</a:t>
                </a:r>
                <a:r>
                  <a:rPr lang="zh-CN" altLang="en-US" dirty="0" smtClean="0"/>
                  <a:t>是因果序列，因为它是输入为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的零状态响应，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时输入为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10600" cy="5562600"/>
              </a:xfrm>
              <a:blipFill>
                <a:blip r:embed="rId3"/>
                <a:stretch>
                  <a:fillRect l="-1840" t="-1535" r="-1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734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系统的稳定性（</a:t>
            </a:r>
            <a:r>
              <a:rPr lang="en-US" altLang="zh-CN" sz="3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Stability</a:t>
            </a:r>
            <a:r>
              <a:rPr lang="zh-CN" altLang="en-US" sz="3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8534400" cy="5562600"/>
              </a:xfrm>
            </p:spPr>
            <p:txBody>
              <a:bodyPr/>
              <a:lstStyle/>
              <a:p>
                <a:pPr marL="342900" lvl="1" indent="-342900">
                  <a:buSzPct val="125000"/>
                  <a:buFont typeface="Wingdings" pitchFamily="2" charset="2"/>
                  <a:buChar char="Ø"/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Wingdings" panose="05000000000000000000" pitchFamily="2" charset="2"/>
                  </a:rPr>
                  <a:t>任何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Wingdings" panose="05000000000000000000" pitchFamily="2" charset="2"/>
                  </a:rPr>
                  <a:t>有界输入，产生有界输出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Wingdings" panose="05000000000000000000" pitchFamily="2" charset="2"/>
                  </a:rPr>
                  <a:t>(Bounded-input, Bounded-output (BIBO))</a:t>
                </a:r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Wingdings" panose="05000000000000000000" pitchFamily="2" charset="2"/>
                </a:endParaRPr>
              </a:p>
              <a:p>
                <a:r>
                  <a:rPr lang="zh-CN" altLang="en-US" dirty="0"/>
                  <a:t>线性</a:t>
                </a:r>
                <a:r>
                  <a:rPr lang="zh-CN" altLang="en-US" dirty="0" smtClean="0"/>
                  <a:t>时不变系统</a:t>
                </a:r>
                <a:r>
                  <a:rPr lang="zh-CN" altLang="en-US" dirty="0" smtClean="0">
                    <a:latin typeface="Times New Roman" pitchFamily="18" charset="0"/>
                  </a:rPr>
                  <a:t>稳定</a:t>
                </a:r>
                <a:r>
                  <a:rPr lang="zh-CN" altLang="en-US" dirty="0" smtClean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充分必要条件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系统的单位</a:t>
                </a:r>
                <a:r>
                  <a:rPr lang="zh-CN" altLang="en-US" dirty="0" smtClean="0"/>
                  <a:t>脉冲响应绝对可和，即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|&lt;∞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 smtClean="0"/>
                  <a:t>上式的证明请自行看书</a:t>
                </a:r>
                <a:r>
                  <a:rPr lang="en-US" altLang="zh-CN" dirty="0" smtClean="0"/>
                  <a:t>P19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Wingdings" panose="05000000000000000000" pitchFamily="2" charset="2"/>
                  </a:rPr>
                  <a:t>前向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Wingdings" panose="05000000000000000000" pitchFamily="2" charset="2"/>
                  </a:rPr>
                  <a:t>和</a:t>
                </a:r>
                <a:r>
                  <a:rPr lang="zh-CN" alt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Wingdings" panose="05000000000000000000" pitchFamily="2" charset="2"/>
                  </a:rPr>
                  <a:t>后向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Wingdings" panose="05000000000000000000" pitchFamily="2" charset="2"/>
                  </a:rPr>
                  <a:t>差分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Wingdings" panose="05000000000000000000" pitchFamily="2" charset="2"/>
                  </a:rPr>
                  <a:t>系统的因果性？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Wingdings" panose="05000000000000000000" pitchFamily="2" charset="2"/>
                  </a:rPr>
                  <a:t>前向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  <a:sym typeface="Wingdings" panose="05000000000000000000" pitchFamily="2" charset="2"/>
                        </a:rPr>
                        <m:t>后</m:t>
                      </m:r>
                      <m:r>
                        <m:rPr>
                          <m:nor/>
                        </m:rPr>
                        <a:rPr lang="zh-CN" altLang="en-US" dirty="0">
                          <a:latin typeface="Times New Roman" panose="02020603050405020304" pitchFamily="18" charset="0"/>
                          <a:ea typeface="华文中宋" panose="02010600040101010101" pitchFamily="2" charset="-122"/>
                          <a:sym typeface="Wingdings" panose="05000000000000000000" pitchFamily="2" charset="2"/>
                        </a:rPr>
                        <m:t>向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534400" cy="5562600"/>
              </a:xfrm>
              <a:blipFill>
                <a:blip r:embed="rId2"/>
                <a:stretch>
                  <a:fillRect l="-1857" t="-1424" r="-71" b="-2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b="16870"/>
          <a:stretch/>
        </p:blipFill>
        <p:spPr>
          <a:xfrm>
            <a:off x="457200" y="3201940"/>
            <a:ext cx="2514600" cy="1141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6729"/>
            <a:ext cx="2209800" cy="113667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315200" y="5715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非因果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315200" y="61677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因果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501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LTI</a:t>
            </a:r>
            <a:r>
              <a:rPr lang="zh-CN" altLang="en-US" dirty="0" smtClean="0"/>
              <a:t>系统</a:t>
            </a:r>
            <a:r>
              <a:rPr lang="zh-CN" altLang="en-US" dirty="0"/>
              <a:t>的</a:t>
            </a:r>
            <a:r>
              <a:rPr lang="zh-CN" altLang="en-US" dirty="0" smtClean="0"/>
              <a:t>因果性和稳定性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534400" cy="5867400"/>
              </a:xfrm>
            </p:spPr>
            <p:txBody>
              <a:bodyPr/>
              <a:lstStyle/>
              <a:p>
                <a:r>
                  <a:rPr lang="en-US" altLang="zh-CN" dirty="0" smtClean="0"/>
                  <a:t>LTI</a:t>
                </a:r>
                <a:r>
                  <a:rPr lang="zh-CN" altLang="en-US" dirty="0"/>
                  <a:t>系统因果稳定性的判断方法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仅适用于</a:t>
                </a:r>
                <a:r>
                  <a:rPr lang="en-US" altLang="zh-CN" dirty="0"/>
                  <a:t>LTI</a:t>
                </a:r>
                <a:r>
                  <a:rPr lang="zh-CN" altLang="en-US" dirty="0"/>
                  <a:t>系统，因此判断某系统是否因果稳定时，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首先必须</a:t>
                </a:r>
                <a:r>
                  <a:rPr lang="zh-CN" altLang="en-US" dirty="0"/>
                  <a:t>确定该系统是否是</a:t>
                </a:r>
                <a:r>
                  <a:rPr lang="en-US" altLang="zh-CN" dirty="0"/>
                  <a:t>LTI</a:t>
                </a:r>
                <a:r>
                  <a:rPr lang="zh-CN" altLang="en-US" dirty="0"/>
                  <a:t>系统！</a:t>
                </a:r>
                <a:endParaRPr lang="en-US" altLang="zh-CN" dirty="0"/>
              </a:p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设系统的单位脉冲响应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，求对任意输入序列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的输出，检验系统的因果性和稳定性</a:t>
                </a:r>
                <a:endParaRPr lang="en-US" altLang="zh-CN" dirty="0" smtClean="0"/>
              </a:p>
              <a:p>
                <a:r>
                  <a:rPr lang="zh-CN" altLang="en-US" dirty="0"/>
                  <a:t>解：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注意到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因此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。表明系统是一个累加器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由于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zh-CN" altLang="en-US">
                        <a:latin typeface="Cambria Math" panose="02040503050406030204" pitchFamily="18" charset="0"/>
                      </a:rPr>
                      <m:t>=∞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因此系统</a:t>
                </a:r>
                <a:r>
                  <a:rPr lang="zh-CN" altLang="en-US" smtClean="0"/>
                  <a:t>不稳定。显然系统是因果系统。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534400" cy="5867400"/>
              </a:xfrm>
              <a:blipFill>
                <a:blip r:embed="rId2"/>
                <a:stretch>
                  <a:fillRect l="-1857" t="-1455" r="-143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618822" y="319816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935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400" dirty="0" smtClean="0"/>
                  <a:t>课后习题</a:t>
                </a:r>
                <a:r>
                  <a:rPr lang="en-US" altLang="zh-CN" sz="2400" dirty="0" smtClean="0"/>
                  <a:t>P32-35:2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5(1)(3)(5)(7)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8(1)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10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400" dirty="0" smtClean="0"/>
                  <a:t>判定</a:t>
                </a:r>
                <a:r>
                  <a:rPr lang="zh-CN" altLang="en-US" sz="2400" dirty="0"/>
                  <a:t>下列序列的周期性，</a:t>
                </a:r>
                <a:r>
                  <a:rPr lang="zh-CN" altLang="en-US" sz="2400" dirty="0" smtClean="0"/>
                  <a:t>并求其</a:t>
                </a:r>
                <a:r>
                  <a:rPr lang="zh-CN" altLang="en-US" sz="2400" dirty="0"/>
                  <a:t>周期</a:t>
                </a:r>
                <a:r>
                  <a:rPr lang="zh-CN" altLang="en-US" sz="2400" dirty="0" smtClean="0"/>
                  <a:t>：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 smtClean="0"/>
                  <a:t>；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；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  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编程实践：</a:t>
                </a:r>
                <a:endParaRPr lang="en-US" altLang="zh-CN" sz="2400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zh-CN" altLang="en-US" sz="2400" dirty="0"/>
                  <a:t>熟悉以下</a:t>
                </a:r>
                <a:r>
                  <a:rPr lang="en-US" altLang="zh-CN" sz="2400" dirty="0" err="1"/>
                  <a:t>Matlab</a:t>
                </a:r>
                <a:r>
                  <a:rPr lang="zh-CN" altLang="en-US" sz="2400" dirty="0"/>
                  <a:t>的命令：</a:t>
                </a:r>
                <a:r>
                  <a:rPr lang="en-US" altLang="zh-CN" sz="2400" dirty="0" err="1"/>
                  <a:t>plot,stem,xlabel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ylabel,title,subplot,axis,legend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可以设置图形的线宽、线型、线的</a:t>
                </a:r>
                <a:r>
                  <a:rPr lang="zh-CN" altLang="en-US" sz="2400" dirty="0" smtClean="0"/>
                  <a:t>颜色，试用上述命令画出频率为</a:t>
                </a:r>
                <a:r>
                  <a:rPr lang="en-US" altLang="zh-CN" sz="2400" dirty="0" smtClean="0"/>
                  <a:t>10</a:t>
                </a:r>
                <a:r>
                  <a:rPr lang="zh-CN" altLang="en-US" sz="2400" dirty="0" smtClean="0"/>
                  <a:t>，采样率为</a:t>
                </a:r>
                <a:r>
                  <a:rPr lang="en-US" altLang="zh-CN" sz="2400" dirty="0" smtClean="0"/>
                  <a:t>100</a:t>
                </a:r>
                <a:r>
                  <a:rPr lang="zh-CN" altLang="en-US" sz="2400" dirty="0" smtClean="0"/>
                  <a:t>的正弦波。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4" t="-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55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 algn="ctr">
              <a:buFontTx/>
              <a:buNone/>
            </a:pPr>
            <a:r>
              <a:rPr lang="zh-CN" altLang="en-US" sz="6000" b="0" smtClean="0"/>
              <a:t>谢谢！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时域离散信号和时域离散系统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时域离散信号</a:t>
            </a:r>
            <a:endParaRPr lang="en-US" altLang="zh-CN" dirty="0" smtClean="0"/>
          </a:p>
          <a:p>
            <a:r>
              <a:rPr lang="zh-CN" altLang="en-US" dirty="0" smtClean="0"/>
              <a:t>时域离散系统</a:t>
            </a:r>
            <a:endParaRPr lang="en-US" altLang="zh-CN" dirty="0" smtClean="0"/>
          </a:p>
          <a:p>
            <a:r>
              <a:rPr lang="zh-CN" altLang="en-US" dirty="0" smtClean="0"/>
              <a:t>时域离散系统的输入输出描述法</a:t>
            </a:r>
            <a:endParaRPr lang="en-US" altLang="zh-CN" dirty="0" smtClean="0"/>
          </a:p>
          <a:p>
            <a:r>
              <a:rPr lang="zh-CN" altLang="en-US" dirty="0" smtClean="0"/>
              <a:t>模拟信号的数字处理方法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1358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时域</a:t>
            </a:r>
            <a:r>
              <a:rPr lang="zh-CN" altLang="en-US" dirty="0"/>
              <a:t>离散信号</a:t>
            </a:r>
            <a:endParaRPr lang="zh-CN" altLang="en-US" dirty="0" smtClean="0"/>
          </a:p>
        </p:txBody>
      </p:sp>
      <p:sp>
        <p:nvSpPr>
          <p:cNvPr id="614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对实际碰到的模拟信号进行</a:t>
            </a:r>
            <a:r>
              <a:rPr lang="zh-CN" altLang="en-US" dirty="0" smtClean="0">
                <a:solidFill>
                  <a:srgbClr val="FF0000"/>
                </a:solidFill>
              </a:rPr>
              <a:t>等间隔</a:t>
            </a:r>
            <a:r>
              <a:rPr lang="zh-CN" altLang="en-US" dirty="0" smtClean="0"/>
              <a:t>采样，就可以得到时域离散信号。</a:t>
            </a:r>
            <a:endParaRPr lang="en-US" altLang="zh-CN" dirty="0" smtClean="0"/>
          </a:p>
          <a:p>
            <a:r>
              <a:rPr lang="zh-CN" altLang="en-US" dirty="0" smtClean="0"/>
              <a:t>请大家思考</a:t>
            </a:r>
            <a:r>
              <a:rPr lang="zh-CN" altLang="en-US" dirty="0" smtClean="0">
                <a:solidFill>
                  <a:srgbClr val="FF0000"/>
                </a:solidFill>
              </a:rPr>
              <a:t>为什么</a:t>
            </a:r>
            <a:r>
              <a:rPr lang="zh-CN" altLang="en-US" dirty="0" smtClean="0"/>
              <a:t>要等间隔？是否可以不要等间隔？不等间隔会带来什么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非均匀采样的论文：</a:t>
            </a:r>
            <a:r>
              <a:rPr lang="en-US" altLang="zh-CN" dirty="0" smtClean="0">
                <a:latin typeface="Times New Roman" panose="02020603050405020304" pitchFamily="18" charset="0"/>
              </a:rPr>
              <a:t>Improving </a:t>
            </a:r>
            <a:r>
              <a:rPr lang="en-US" altLang="zh-CN" dirty="0">
                <a:latin typeface="Times New Roman" panose="02020603050405020304" pitchFamily="18" charset="0"/>
              </a:rPr>
              <a:t>Polynomial Phase Parameter </a:t>
            </a:r>
            <a:r>
              <a:rPr lang="en-US" altLang="zh-CN" dirty="0" smtClean="0">
                <a:latin typeface="Times New Roman" panose="02020603050405020304" pitchFamily="18" charset="0"/>
              </a:rPr>
              <a:t>Estimation by </a:t>
            </a:r>
            <a:r>
              <a:rPr lang="en-US" altLang="zh-CN" dirty="0">
                <a:latin typeface="Times New Roman" panose="02020603050405020304" pitchFamily="18" charset="0"/>
              </a:rPr>
              <a:t>Using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Nonuniformly</a:t>
            </a:r>
            <a:r>
              <a:rPr lang="en-US" altLang="zh-CN" dirty="0">
                <a:latin typeface="Times New Roman" panose="02020603050405020304" pitchFamily="18" charset="0"/>
              </a:rPr>
              <a:t> Spaced </a:t>
            </a:r>
            <a:r>
              <a:rPr lang="en-US" altLang="zh-CN" dirty="0" smtClean="0">
                <a:latin typeface="Times New Roman" panose="02020603050405020304" pitchFamily="18" charset="0"/>
              </a:rPr>
              <a:t>Signal Sample Methods</a:t>
            </a:r>
          </a:p>
          <a:p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奈奎斯特采样定理</a:t>
            </a:r>
            <a:endParaRPr lang="en-US" altLang="zh-CN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762667"/>
              </p:ext>
            </p:extLst>
          </p:nvPr>
        </p:nvGraphicFramePr>
        <p:xfrm>
          <a:off x="4540250" y="2906713"/>
          <a:ext cx="139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0250" y="2906713"/>
                        <a:ext cx="139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4641741"/>
            <a:ext cx="5131484" cy="19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9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时域</a:t>
            </a:r>
            <a:r>
              <a:rPr lang="zh-CN" altLang="en-US" dirty="0"/>
              <a:t>离散信号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假设模拟信号为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，在离散时间点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上对它进行采样，得到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为整数。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的函数，仅在离散时间点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上有意义，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在其它时间则没有定义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。实际采样间隔通常为常数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。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𝑛𝑇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−∞&lt;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zh-CN" altLang="en-US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7" t="-1535" r="-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40250" y="2906713"/>
          <a:ext cx="139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Equation" r:id="rId4" imgW="139680" imgH="253800" progId="Equation.DSMT4">
                  <p:embed/>
                </p:oleObj>
              </mc:Choice>
              <mc:Fallback>
                <p:oleObj name="Equation" r:id="rId4" imgW="139680" imgH="2538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0250" y="2906713"/>
                        <a:ext cx="139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 descr="AAALKFP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86226"/>
            <a:ext cx="645936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云形标注 6"/>
          <p:cNvSpPr/>
          <p:nvPr/>
        </p:nvSpPr>
        <p:spPr bwMode="auto">
          <a:xfrm>
            <a:off x="6019800" y="3771900"/>
            <a:ext cx="3073387" cy="1600200"/>
          </a:xfrm>
          <a:prstGeom prst="cloudCallout">
            <a:avLst>
              <a:gd name="adj1" fmla="val -69811"/>
              <a:gd name="adj2" fmla="val 4387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非离散时间点取值为零吗？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92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时域</a:t>
            </a:r>
            <a:r>
              <a:rPr lang="zh-CN" altLang="en-US" dirty="0"/>
              <a:t>离散信号的表示方法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 altLang="zh-CN" sz="2400" dirty="0"/>
                      <m:t>…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,…}</a:t>
                </a:r>
              </a:p>
              <a:p>
                <a:r>
                  <a:rPr lang="zh-CN" altLang="en-US" dirty="0" smtClean="0"/>
                  <a:t>集合</a:t>
                </a:r>
                <a:r>
                  <a:rPr lang="zh-CN" altLang="en-US" dirty="0"/>
                  <a:t>符号表示序列：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=⋯,−2,−1,0,1,2,⋯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也可简单表示为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,2,3,4,3,2,1</m:t>
                        </m:r>
                        <m:r>
                          <m:rPr>
                            <m:nor/>
                          </m:rPr>
                          <a:rPr lang="zh-CN" altLang="en-US"/>
                          <m:t> </m:t>
                        </m:r>
                      </m:e>
                    </m:d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用公式表示序列：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,0&lt;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&lt;1,−∞&lt;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用图形表示序列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316" r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 descr="AAALKFP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40" y="4648200"/>
            <a:ext cx="645936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4572000" y="2590800"/>
            <a:ext cx="228600" cy="5334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07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MATALB</a:t>
            </a:r>
            <a:r>
              <a:rPr lang="zh-CN" altLang="en-US" dirty="0" smtClean="0"/>
              <a:t>表示序列</a:t>
            </a:r>
          </a:p>
        </p:txBody>
      </p:sp>
      <p:sp>
        <p:nvSpPr>
          <p:cNvPr id="614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n=-5:5</a:t>
            </a:r>
            <a:r>
              <a:rPr lang="en-US" altLang="zh-CN" b="0" dirty="0" smtClean="0"/>
              <a:t>;			%</a:t>
            </a:r>
            <a:r>
              <a:rPr lang="zh-CN" altLang="en-US" b="0" dirty="0" smtClean="0"/>
              <a:t>采样时间</a:t>
            </a:r>
            <a:endParaRPr lang="en-US" altLang="zh-CN" b="0" dirty="0"/>
          </a:p>
          <a:p>
            <a:r>
              <a:rPr lang="en-US" altLang="zh-CN" b="0" dirty="0"/>
              <a:t>x=sin(pi*n/5</a:t>
            </a:r>
            <a:r>
              <a:rPr lang="en-US" altLang="zh-CN" b="0" dirty="0" smtClean="0"/>
              <a:t>);	%</a:t>
            </a:r>
            <a:r>
              <a:rPr lang="zh-CN" altLang="en-US" b="0" dirty="0" smtClean="0"/>
              <a:t>计算序列的值</a:t>
            </a:r>
            <a:endParaRPr lang="en-US" altLang="zh-CN" b="0" dirty="0"/>
          </a:p>
          <a:p>
            <a:r>
              <a:rPr lang="en-US" altLang="zh-CN" b="0" dirty="0"/>
              <a:t>stem(n,x,'o','LineWidth',2);</a:t>
            </a:r>
          </a:p>
          <a:p>
            <a:r>
              <a:rPr lang="en-US" altLang="zh-CN" b="0" dirty="0"/>
              <a:t>line([-5,6],[0,0],'LineWidth',2);</a:t>
            </a:r>
          </a:p>
          <a:p>
            <a:r>
              <a:rPr lang="en-US" altLang="zh-CN" b="0" dirty="0"/>
              <a:t>axis([-5,6,-1.2,1.2]);</a:t>
            </a:r>
          </a:p>
          <a:p>
            <a:r>
              <a:rPr lang="en-US" altLang="zh-CN" b="0" dirty="0" err="1"/>
              <a:t>xlabel</a:t>
            </a:r>
            <a:r>
              <a:rPr lang="en-US" altLang="zh-CN" b="0" dirty="0"/>
              <a:t>('n')</a:t>
            </a:r>
          </a:p>
          <a:p>
            <a:r>
              <a:rPr lang="en-US" altLang="zh-CN" b="0" dirty="0" err="1"/>
              <a:t>ylabel</a:t>
            </a:r>
            <a:r>
              <a:rPr lang="en-US" altLang="zh-CN" b="0" dirty="0"/>
              <a:t>('x(n</a:t>
            </a:r>
            <a:r>
              <a:rPr lang="en-US" altLang="zh-CN" b="0" dirty="0" smtClean="0"/>
              <a:t>)')</a:t>
            </a:r>
          </a:p>
          <a:p>
            <a:r>
              <a:rPr lang="en-US" altLang="zh-CN" b="0" dirty="0"/>
              <a:t>title('sin</a:t>
            </a:r>
            <a:r>
              <a:rPr lang="en-US" altLang="zh-CN" b="0" dirty="0" smtClean="0"/>
              <a:t>(\pin/5</a:t>
            </a:r>
            <a:r>
              <a:rPr lang="en-US" altLang="zh-CN" b="0" dirty="0"/>
              <a:t>)')</a:t>
            </a:r>
          </a:p>
          <a:p>
            <a:endParaRPr lang="en-US" altLang="zh-CN" b="0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010400" y="106680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P1_2_1.m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52" y="3082540"/>
            <a:ext cx="4434348" cy="35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6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-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J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J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28449</TotalTime>
  <Pages>1</Pages>
  <Words>2761</Words>
  <Application>Microsoft Office PowerPoint</Application>
  <PresentationFormat>全屏显示(4:3)</PresentationFormat>
  <Paragraphs>349</Paragraphs>
  <Slides>44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SimHei</vt:lpstr>
      <vt:lpstr>华文中宋</vt:lpstr>
      <vt:lpstr>楷体_GB2312</vt:lpstr>
      <vt:lpstr>宋体</vt:lpstr>
      <vt:lpstr>新宋体</vt:lpstr>
      <vt:lpstr>Arial</vt:lpstr>
      <vt:lpstr>Cambria Math</vt:lpstr>
      <vt:lpstr>Times New Roman</vt:lpstr>
      <vt:lpstr>Wingdings</vt:lpstr>
      <vt:lpstr>Wingdings 2</vt:lpstr>
      <vt:lpstr>PJ-White</vt:lpstr>
      <vt:lpstr>Equation</vt:lpstr>
      <vt:lpstr>数字信号处理</vt:lpstr>
      <vt:lpstr>Ch.1 时域离散信号和时域离散系统</vt:lpstr>
      <vt:lpstr>1.1 引言</vt:lpstr>
      <vt:lpstr>1.1 引言</vt:lpstr>
      <vt:lpstr>时域离散信号和时域离散系统</vt:lpstr>
      <vt:lpstr>1.2 时域离散信号</vt:lpstr>
      <vt:lpstr>1.2 时域离散信号</vt:lpstr>
      <vt:lpstr>时域离散信号的表示方法</vt:lpstr>
      <vt:lpstr>用MATALB表示序列</vt:lpstr>
      <vt:lpstr>1.2 时域离散信号-常用典型序列</vt:lpstr>
      <vt:lpstr>1.2 时域离散信号-常用典型序列</vt:lpstr>
      <vt:lpstr>1.2 时域离散信号-常用典型序列</vt:lpstr>
      <vt:lpstr>1.2 时域离散信号-常用典型序列</vt:lpstr>
      <vt:lpstr>1.2 时域离散信号-常用典型序列</vt:lpstr>
      <vt:lpstr>1.2 时域离散信号-常用典型序列</vt:lpstr>
      <vt:lpstr>1.2 时域离散信号-常用典型序列</vt:lpstr>
      <vt:lpstr>1.2 时域离散信号-常用典型序列</vt:lpstr>
      <vt:lpstr>1.2 时域离散信号-常用典型序列</vt:lpstr>
      <vt:lpstr>1.2 时域离散信号-常用典型序列</vt:lpstr>
      <vt:lpstr>正弦序列频率与周期</vt:lpstr>
      <vt:lpstr>正弦序列频率与周期</vt:lpstr>
      <vt:lpstr>正弦序列频率与周期</vt:lpstr>
      <vt:lpstr>一个重要公式</vt:lpstr>
      <vt:lpstr>1.2 时域离散信号-序列的运算</vt:lpstr>
      <vt:lpstr>1.2 时域离散信号</vt:lpstr>
      <vt:lpstr>时域离散信号和时域离散系统</vt:lpstr>
      <vt:lpstr>1.3 时域离散系统</vt:lpstr>
      <vt:lpstr>1.3 时域离散系统-线性系统</vt:lpstr>
      <vt:lpstr>1.3 时域离散系统-时不变系统</vt:lpstr>
      <vt:lpstr>1.3 时域离散系统-时不变系统</vt:lpstr>
      <vt:lpstr>1.3 时域离散系统-时不变系统</vt:lpstr>
      <vt:lpstr>1.3 时域离散系统-时不变系统</vt:lpstr>
      <vt:lpstr>线性时不变(LTI)系统输入与输出的关系</vt:lpstr>
      <vt:lpstr>线性时不变系统输入与输出的关系</vt:lpstr>
      <vt:lpstr>卷积运算</vt:lpstr>
      <vt:lpstr>卷积的性质</vt:lpstr>
      <vt:lpstr>卷积的重要推论</vt:lpstr>
      <vt:lpstr>卷积的解析法</vt:lpstr>
      <vt:lpstr>卷积的解析法</vt:lpstr>
      <vt:lpstr>系统的因果性（Causality）</vt:lpstr>
      <vt:lpstr>系统的稳定性（Stability）</vt:lpstr>
      <vt:lpstr>LTI系统的因果性和稳定性</vt:lpstr>
      <vt:lpstr>作业</vt:lpstr>
      <vt:lpstr>PowerPoint 演示文稿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Systolic FFT Architecture for FPGAs</dc:title>
  <dc:subject/>
  <dc:creator>Preston Jackson</dc:creator>
  <cp:keywords/>
  <dc:description/>
  <cp:lastModifiedBy>Zhenmiao Deng</cp:lastModifiedBy>
  <cp:revision>641</cp:revision>
  <cp:lastPrinted>2001-06-18T18:57:59Z</cp:lastPrinted>
  <dcterms:created xsi:type="dcterms:W3CDTF">2004-07-20T15:10:20Z</dcterms:created>
  <dcterms:modified xsi:type="dcterms:W3CDTF">2019-08-30T00:55:19Z</dcterms:modified>
</cp:coreProperties>
</file>