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75" r:id="rId2"/>
  </p:sldMasterIdLst>
  <p:notesMasterIdLst>
    <p:notesMasterId r:id="rId42"/>
  </p:notesMasterIdLst>
  <p:handoutMasterIdLst>
    <p:handoutMasterId r:id="rId43"/>
  </p:handoutMasterIdLst>
  <p:sldIdLst>
    <p:sldId id="452" r:id="rId3"/>
    <p:sldId id="486" r:id="rId4"/>
    <p:sldId id="487" r:id="rId5"/>
    <p:sldId id="513" r:id="rId6"/>
    <p:sldId id="514" r:id="rId7"/>
    <p:sldId id="518" r:id="rId8"/>
    <p:sldId id="515" r:id="rId9"/>
    <p:sldId id="516" r:id="rId10"/>
    <p:sldId id="517" r:id="rId11"/>
    <p:sldId id="488" r:id="rId12"/>
    <p:sldId id="489" r:id="rId13"/>
    <p:sldId id="519" r:id="rId14"/>
    <p:sldId id="520" r:id="rId15"/>
    <p:sldId id="521" r:id="rId16"/>
    <p:sldId id="529" r:id="rId17"/>
    <p:sldId id="530" r:id="rId18"/>
    <p:sldId id="535" r:id="rId19"/>
    <p:sldId id="536" r:id="rId20"/>
    <p:sldId id="537" r:id="rId21"/>
    <p:sldId id="545" r:id="rId22"/>
    <p:sldId id="544" r:id="rId23"/>
    <p:sldId id="538" r:id="rId24"/>
    <p:sldId id="539" r:id="rId25"/>
    <p:sldId id="541" r:id="rId26"/>
    <p:sldId id="542" r:id="rId27"/>
    <p:sldId id="528" r:id="rId28"/>
    <p:sldId id="527" r:id="rId29"/>
    <p:sldId id="549" r:id="rId30"/>
    <p:sldId id="550" r:id="rId31"/>
    <p:sldId id="523" r:id="rId32"/>
    <p:sldId id="524" r:id="rId33"/>
    <p:sldId id="525" r:id="rId34"/>
    <p:sldId id="551" r:id="rId35"/>
    <p:sldId id="552" r:id="rId36"/>
    <p:sldId id="553" r:id="rId37"/>
    <p:sldId id="554" r:id="rId38"/>
    <p:sldId id="526" r:id="rId39"/>
    <p:sldId id="512" r:id="rId40"/>
    <p:sldId id="445" r:id="rId4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3F3"/>
    <a:srgbClr val="FFE7E7"/>
    <a:srgbClr val="FFCCCC"/>
    <a:srgbClr val="FFEFFF"/>
    <a:srgbClr val="FF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84415" autoAdjust="0"/>
  </p:normalViewPr>
  <p:slideViewPr>
    <p:cSldViewPr>
      <p:cViewPr varScale="1">
        <p:scale>
          <a:sx n="77" d="100"/>
          <a:sy n="77" d="100"/>
        </p:scale>
        <p:origin x="666" y="36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6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1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18" Type="http://schemas.openxmlformats.org/officeDocument/2006/relationships/image" Target="../media/image5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17" Type="http://schemas.openxmlformats.org/officeDocument/2006/relationships/image" Target="../media/image49.wmf"/><Relationship Id="rId2" Type="http://schemas.openxmlformats.org/officeDocument/2006/relationships/image" Target="../media/image34.wmf"/><Relationship Id="rId16" Type="http://schemas.openxmlformats.org/officeDocument/2006/relationships/image" Target="../media/image48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19" Type="http://schemas.openxmlformats.org/officeDocument/2006/relationships/image" Target="../media/image51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26.wmf"/><Relationship Id="rId7" Type="http://schemas.openxmlformats.org/officeDocument/2006/relationships/image" Target="../media/image25.wmf"/><Relationship Id="rId12" Type="http://schemas.openxmlformats.org/officeDocument/2006/relationships/image" Target="../media/image20.wmf"/><Relationship Id="rId2" Type="http://schemas.openxmlformats.org/officeDocument/2006/relationships/image" Target="../media/image21.wmf"/><Relationship Id="rId1" Type="http://schemas.openxmlformats.org/officeDocument/2006/relationships/image" Target="../media/image81.wmf"/><Relationship Id="rId6" Type="http://schemas.openxmlformats.org/officeDocument/2006/relationships/image" Target="../media/image24.wmf"/><Relationship Id="rId11" Type="http://schemas.openxmlformats.org/officeDocument/2006/relationships/image" Target="../media/image16.wmf"/><Relationship Id="rId5" Type="http://schemas.openxmlformats.org/officeDocument/2006/relationships/image" Target="../media/image23.wmf"/><Relationship Id="rId10" Type="http://schemas.openxmlformats.org/officeDocument/2006/relationships/image" Target="../media/image84.wmf"/><Relationship Id="rId4" Type="http://schemas.openxmlformats.org/officeDocument/2006/relationships/image" Target="../media/image22.wmf"/><Relationship Id="rId9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2019/9/6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7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1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200" baseline="0" dirty="0" smtClean="0"/>
                  <a:t>如果让电子开关合上的时间</a:t>
                </a:r>
                <a14:m>
                  <m:oMath xmlns:m="http://schemas.openxmlformats.org/officeDocument/2006/math">
                    <m:r>
                      <a:rPr lang="zh-CN" altLang="en-US" sz="2200" i="1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2200" i="0" baseline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200" baseline="0" dirty="0" smtClean="0"/>
                  <a:t>，则形成理想采样，</a:t>
                </a:r>
                <a:r>
                  <a:rPr lang="zh-CN" altLang="en-US" sz="2200" dirty="0" smtClean="0"/>
                  <a:t>脉冲串变成单位冲激串。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200" baseline="0" dirty="0" smtClean="0"/>
                  <a:t>如果让电子开关合上的时间</a:t>
                </a:r>
                <a:r>
                  <a:rPr lang="zh-CN" altLang="en-US" sz="2200" i="0" baseline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𝜏</a:t>
                </a:r>
                <a:r>
                  <a:rPr lang="zh-CN" altLang="en-US" sz="2200" i="0" baseline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→0</a:t>
                </a:r>
                <a:r>
                  <a:rPr lang="zh-CN" altLang="en-US" sz="2200" baseline="0" dirty="0" smtClean="0"/>
                  <a:t>，则形成理想采样，</a:t>
                </a:r>
                <a:r>
                  <a:rPr lang="zh-CN" altLang="en-US" sz="2200" dirty="0" smtClean="0"/>
                  <a:t>脉冲串变成单位冲激串。</a:t>
                </a:r>
                <a:endParaRPr lang="zh-CN" altLang="en-US" sz="2200" dirty="0"/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00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信号与系统学过：时域卷积等于频域乘积，频域卷积等于时域乘积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99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0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63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18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26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2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2019/9/6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8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287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0996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040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486400" cy="5486400"/>
          </a:xfrm>
          <a:prstGeom prst="rect">
            <a:avLst/>
          </a:prstGeom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4505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9/6/2019 9:42:10 AM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54000"/>
            <a:ext cx="739974" cy="742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0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wmf"/><Relationship Id="rId18" Type="http://schemas.openxmlformats.org/officeDocument/2006/relationships/image" Target="../media/image19.png"/><Relationship Id="rId26" Type="http://schemas.openxmlformats.org/officeDocument/2006/relationships/image" Target="../media/image211.pn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3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15" Type="http://schemas.openxmlformats.org/officeDocument/2006/relationships/image" Target="../media/image12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2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2.png"/><Relationship Id="rId34" Type="http://schemas.openxmlformats.org/officeDocument/2006/relationships/image" Target="../media/image360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4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19.png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5" Type="http://schemas.openxmlformats.org/officeDocument/2006/relationships/image" Target="../media/image23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5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26.bin"/><Relationship Id="rId8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51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44.bin"/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63.jpeg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hyperlink" Target="code/NyquistSamplingTheorem1.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.xml"/><Relationship Id="rId4" Type="http://schemas.openxmlformats.org/officeDocument/2006/relationships/hyperlink" Target="code/SamplingDemo1.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hyperlink" Target="code/SamplingRecoverDemo1.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code/SamplingDemo.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76.jpeg"/><Relationship Id="rId9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2.wmf"/><Relationship Id="rId34" Type="http://schemas.openxmlformats.org/officeDocument/2006/relationships/image" Target="../media/image20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24.wmf"/><Relationship Id="rId25" Type="http://schemas.openxmlformats.org/officeDocument/2006/relationships/image" Target="../media/image84.wmf"/><Relationship Id="rId33" Type="http://schemas.openxmlformats.org/officeDocument/2006/relationships/oleObject" Target="../embeddings/oleObject77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69.bin"/><Relationship Id="rId32" Type="http://schemas.openxmlformats.org/officeDocument/2006/relationships/image" Target="../media/image20.wmf"/><Relationship Id="rId5" Type="http://schemas.openxmlformats.org/officeDocument/2006/relationships/image" Target="../media/image81.wmf"/><Relationship Id="rId15" Type="http://schemas.openxmlformats.org/officeDocument/2006/relationships/image" Target="../media/image23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760.bin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25.wmf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16.wmf"/><Relationship Id="rId30" Type="http://schemas.openxmlformats.org/officeDocument/2006/relationships/image" Target="../media/image102.png"/><Relationship Id="rId35" Type="http://schemas.openxmlformats.org/officeDocument/2006/relationships/image" Target="../media/image103.png"/><Relationship Id="rId8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2.png"/><Relationship Id="rId18" Type="http://schemas.openxmlformats.org/officeDocument/2006/relationships/image" Target="../media/image88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89.wmf"/><Relationship Id="rId7" Type="http://schemas.openxmlformats.org/officeDocument/2006/relationships/image" Target="../media/image86.wmf"/><Relationship Id="rId12" Type="http://schemas.openxmlformats.org/officeDocument/2006/relationships/image" Target="../media/image80.jpeg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114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85.wmf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90.wmf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94.jpeg"/><Relationship Id="rId31" Type="http://schemas.openxmlformats.org/officeDocument/2006/relationships/image" Target="../media/image91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32.png"/><Relationship Id="rId14" Type="http://schemas.openxmlformats.org/officeDocument/2006/relationships/image" Target="../media/image93.png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60.bin"/><Relationship Id="rId30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ea typeface="宋体" panose="02010600030101010101" pitchFamily="2" charset="-122"/>
              </a:rPr>
              <a:t>数字信号处理</a:t>
            </a:r>
            <a:endParaRPr lang="en-US" altLang="zh-CN" sz="5400" dirty="0" smtClean="0">
              <a:ea typeface="宋体" panose="02010600030101010101" pitchFamily="2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邓振淼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中山大学电子与通信工程学院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ea typeface="宋体" panose="02010600030101010101" pitchFamily="2" charset="-122"/>
              </a:rPr>
              <a:t>2019-8-28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时域离散信号和时域离散系统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</a:t>
            </a:r>
            <a:endParaRPr lang="en-US" altLang="zh-CN" dirty="0" smtClean="0"/>
          </a:p>
          <a:p>
            <a:r>
              <a:rPr lang="zh-CN" altLang="en-US" dirty="0" smtClean="0"/>
              <a:t>时域离散系统</a:t>
            </a:r>
            <a:endParaRPr lang="en-US" altLang="zh-CN" dirty="0" smtClean="0"/>
          </a:p>
          <a:p>
            <a:r>
              <a:rPr lang="zh-CN" altLang="en-US" dirty="0" smtClean="0"/>
              <a:t>时域离散系统的输入输出描述法</a:t>
            </a:r>
            <a:endParaRPr lang="en-US" altLang="zh-CN" dirty="0" smtClean="0"/>
          </a:p>
          <a:p>
            <a:r>
              <a:rPr lang="zh-CN" altLang="en-US" dirty="0" smtClean="0"/>
              <a:t>模拟信号数字处理方法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40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采样过程图示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219200"/>
            <a:ext cx="7307370" cy="5172928"/>
          </a:xfrm>
          <a:prstGeom prst="rect">
            <a:avLst/>
          </a:prstGeom>
          <a:effectLst/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12283"/>
              </p:ext>
            </p:extLst>
          </p:nvPr>
        </p:nvGraphicFramePr>
        <p:xfrm>
          <a:off x="4152900" y="2967464"/>
          <a:ext cx="9144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5" imgW="914400" imgH="233280" progId="Equation.DSMT4">
                  <p:embed/>
                </p:oleObj>
              </mc:Choice>
              <mc:Fallback>
                <p:oleObj name="Equation" r:id="rId5" imgW="914400" imgH="23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2900" y="2967464"/>
                        <a:ext cx="9144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00400" y="3088967"/>
                <a:ext cx="101624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88967"/>
                <a:ext cx="101624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84548"/>
              </p:ext>
            </p:extLst>
          </p:nvPr>
        </p:nvGraphicFramePr>
        <p:xfrm>
          <a:off x="4152900" y="2967464"/>
          <a:ext cx="9144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8" imgW="914400" imgH="233280" progId="Equation.DSMT4">
                  <p:embed/>
                </p:oleObj>
              </mc:Choice>
              <mc:Fallback>
                <p:oleObj name="Equation" r:id="rId8" imgW="914400" imgH="23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2900" y="2967464"/>
                        <a:ext cx="9144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弧形箭头 6"/>
          <p:cNvSpPr/>
          <p:nvPr/>
        </p:nvSpPr>
        <p:spPr bwMode="auto">
          <a:xfrm>
            <a:off x="2699999" y="4224764"/>
            <a:ext cx="2078477" cy="609600"/>
          </a:xfrm>
          <a:prstGeom prst="curved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4251" y="19387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原始模拟信号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4251" y="39008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采样脉冲信号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44251" y="52724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离散时间信号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4669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1096"/>
          <a:stretch/>
        </p:blipFill>
        <p:spPr>
          <a:xfrm>
            <a:off x="5570430" y="971919"/>
            <a:ext cx="3573570" cy="5172928"/>
          </a:xfrm>
          <a:prstGeom prst="rect">
            <a:avLst/>
          </a:prstGeom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采样的数学表示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54864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理想采样是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相乘的结果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5486400" cy="5562600"/>
              </a:xfrm>
              <a:blipFill>
                <a:blip r:embed="rId3"/>
                <a:stretch>
                  <a:fillRect l="-2889" t="-1535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采样前后频谱的变化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傅里叶变换为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根据傅里叶变换的频域卷积定理有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534400" cy="5562600"/>
              </a:xfrm>
              <a:blipFill>
                <a:blip r:embed="rId4"/>
                <a:stretch>
                  <a:fillRect l="-1857" t="-438" b="-2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53687" y="1913087"/>
                <a:ext cx="4190313" cy="9825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687" y="1913087"/>
                <a:ext cx="4190313" cy="982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76903"/>
              </p:ext>
            </p:extLst>
          </p:nvPr>
        </p:nvGraphicFramePr>
        <p:xfrm>
          <a:off x="4152900" y="2933700"/>
          <a:ext cx="9144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6" imgW="914400" imgH="233280" progId="Equation.DSMT4">
                  <p:embed/>
                </p:oleObj>
              </mc:Choice>
              <mc:Fallback>
                <p:oleObj name="Equation" r:id="rId6" imgW="914400" imgH="23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2900" y="2933700"/>
                        <a:ext cx="91440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803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采样前后频谱的变化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990600"/>
            <a:ext cx="4572000" cy="55626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上式表明，理想采样信号的频谱是原模拟信号的频谱沿频率轴，每间隔采样角频率重复出现一次，并叠加形成</a:t>
            </a:r>
            <a:r>
              <a:rPr lang="zh-CN" altLang="en-US" dirty="0" smtClean="0">
                <a:solidFill>
                  <a:srgbClr val="0000CC"/>
                </a:solidFill>
              </a:rPr>
              <a:t>周期函数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3" descr="AAALKH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295400"/>
            <a:ext cx="40195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1034260"/>
                <a:ext cx="4427814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34260"/>
                <a:ext cx="4427814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079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采样的实现</a:t>
            </a:r>
            <a:r>
              <a:rPr lang="en-US" altLang="zh-CN" dirty="0"/>
              <a:t>(</a:t>
            </a:r>
            <a:r>
              <a:rPr lang="zh-CN" altLang="en-US" dirty="0"/>
              <a:t>第一步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61629" y="3362326"/>
            <a:ext cx="3395326" cy="542607"/>
            <a:chOff x="457200" y="3362326"/>
            <a:chExt cx="4114800" cy="542607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457200" y="3886200"/>
              <a:ext cx="4114800" cy="133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876300" y="3362326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1318260" y="3372801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816100" y="3378200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2291080" y="3388675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2806700" y="3375660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3248660" y="3386135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3746500" y="3391534"/>
              <a:ext cx="0" cy="51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68164"/>
              </p:ext>
            </p:extLst>
          </p:nvPr>
        </p:nvGraphicFramePr>
        <p:xfrm>
          <a:off x="1143000" y="2506662"/>
          <a:ext cx="27051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" name="Equation" r:id="rId4" imgW="1079280" imgH="215640" progId="Equation.DSMT4">
                  <p:embed/>
                </p:oleObj>
              </mc:Choice>
              <mc:Fallback>
                <p:oleObj name="Equation" r:id="rId4" imgW="1079280" imgH="21564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506662"/>
                        <a:ext cx="270510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6200" y="1014617"/>
            <a:ext cx="3847844" cy="1447800"/>
            <a:chOff x="406404" y="1014617"/>
            <a:chExt cx="4572000" cy="14478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6"/>
            <a:srcRect t="4959" r="50000" b="63631"/>
            <a:stretch/>
          </p:blipFill>
          <p:spPr>
            <a:xfrm>
              <a:off x="406404" y="1014617"/>
              <a:ext cx="45720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2878" y="1283446"/>
              <a:ext cx="800731" cy="458439"/>
            </a:xfrm>
            <a:prstGeom prst="rect">
              <a:avLst/>
            </a:prstGeom>
          </p:spPr>
        </p:pic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74229"/>
              </p:ext>
            </p:extLst>
          </p:nvPr>
        </p:nvGraphicFramePr>
        <p:xfrm>
          <a:off x="2819400" y="1029249"/>
          <a:ext cx="946468" cy="59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" name="Equation" r:id="rId8" imgW="342720" imgH="215640" progId="Equation.DSMT4">
                  <p:embed/>
                </p:oleObj>
              </mc:Choice>
              <mc:Fallback>
                <p:oleObj name="Equation" r:id="rId8" imgW="342720" imgH="215640" progId="Equation.DSMT4">
                  <p:embed/>
                  <p:pic>
                    <p:nvPicPr>
                      <p:cNvPr id="47" name="对象 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1029249"/>
                        <a:ext cx="946468" cy="595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7160"/>
              </p:ext>
            </p:extLst>
          </p:nvPr>
        </p:nvGraphicFramePr>
        <p:xfrm>
          <a:off x="76200" y="5791200"/>
          <a:ext cx="4048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" name="Equation" r:id="rId10" imgW="1612800" imgH="368280" progId="Equation.DSMT4">
                  <p:embed/>
                </p:oleObj>
              </mc:Choice>
              <mc:Fallback>
                <p:oleObj name="Equation" r:id="rId10" imgW="1612800" imgH="368280" progId="Equation.DSMT4">
                  <p:embed/>
                  <p:pic>
                    <p:nvPicPr>
                      <p:cNvPr id="48" name="对象 4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" y="5791200"/>
                        <a:ext cx="404812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34843"/>
              </p:ext>
            </p:extLst>
          </p:nvPr>
        </p:nvGraphicFramePr>
        <p:xfrm>
          <a:off x="304800" y="2384277"/>
          <a:ext cx="854075" cy="85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" name="Equation" r:id="rId12" imgW="114120" imgH="114120" progId="Equation.DSMT4">
                  <p:embed/>
                </p:oleObj>
              </mc:Choice>
              <mc:Fallback>
                <p:oleObj name="Equation" r:id="rId12" imgW="114120" imgH="11412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800" y="2384277"/>
                        <a:ext cx="854075" cy="858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69432"/>
              </p:ext>
            </p:extLst>
          </p:nvPr>
        </p:nvGraphicFramePr>
        <p:xfrm>
          <a:off x="322290" y="3785330"/>
          <a:ext cx="812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" name="Equation" r:id="rId14" imgW="126720" imgH="190440" progId="Equation.DSMT4">
                  <p:embed/>
                </p:oleObj>
              </mc:Choice>
              <mc:Fallback>
                <p:oleObj name="Equation" r:id="rId14" imgW="126720" imgH="190440" progId="Equation.DSMT4">
                  <p:embed/>
                  <p:pic>
                    <p:nvPicPr>
                      <p:cNvPr id="53" name="对象 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2290" y="3785330"/>
                        <a:ext cx="81280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 bwMode="auto">
          <a:xfrm>
            <a:off x="4267200" y="1014617"/>
            <a:ext cx="8" cy="55214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15086"/>
              </p:ext>
            </p:extLst>
          </p:nvPr>
        </p:nvGraphicFramePr>
        <p:xfrm>
          <a:off x="152400" y="4033837"/>
          <a:ext cx="3857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2400" y="4033837"/>
                        <a:ext cx="385762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8"/>
          <a:srcRect l="15230" r="29124" b="71831"/>
          <a:stretch/>
        </p:blipFill>
        <p:spPr>
          <a:xfrm>
            <a:off x="4724400" y="990600"/>
            <a:ext cx="3429000" cy="1524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353403" y="2725621"/>
            <a:ext cx="4790597" cy="1447800"/>
            <a:chOff x="6019800" y="2725621"/>
            <a:chExt cx="6162197" cy="14478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18"/>
            <a:srcRect t="32823" b="40417"/>
            <a:stretch/>
          </p:blipFill>
          <p:spPr>
            <a:xfrm>
              <a:off x="6019800" y="2725621"/>
              <a:ext cx="6162197" cy="1447800"/>
            </a:xfrm>
            <a:prstGeom prst="rect">
              <a:avLst/>
            </a:prstGeom>
          </p:spPr>
        </p:pic>
        <p:cxnSp>
          <p:nvCxnSpPr>
            <p:cNvPr id="30" name="直接箭头连接符 29"/>
            <p:cNvCxnSpPr/>
            <p:nvPr/>
          </p:nvCxnSpPr>
          <p:spPr bwMode="auto">
            <a:xfrm flipV="1">
              <a:off x="6776720" y="3335466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7721600" y="3327021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8643620" y="3335845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9601200" y="3327400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10566400" y="3323145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11511280" y="3314700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4343400" y="4933915"/>
            <a:ext cx="4779965" cy="1695485"/>
            <a:chOff x="5942022" y="4933915"/>
            <a:chExt cx="6162197" cy="1695485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8"/>
            <a:srcRect t="64789" b="3873"/>
            <a:stretch/>
          </p:blipFill>
          <p:spPr>
            <a:xfrm>
              <a:off x="5942022" y="4933915"/>
              <a:ext cx="6162197" cy="169548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6308725" y="5484573"/>
              <a:ext cx="763348" cy="589755"/>
              <a:chOff x="6308725" y="5484573"/>
              <a:chExt cx="763348" cy="589755"/>
            </a:xfrm>
          </p:grpSpPr>
          <p:cxnSp>
            <p:nvCxnSpPr>
              <p:cNvPr id="54" name="直接连接符 53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9" name="组合 38"/>
            <p:cNvGrpSpPr/>
            <p:nvPr/>
          </p:nvGrpSpPr>
          <p:grpSpPr>
            <a:xfrm>
              <a:off x="7238459" y="5480603"/>
              <a:ext cx="763348" cy="589755"/>
              <a:chOff x="6308725" y="5484573"/>
              <a:chExt cx="763348" cy="589755"/>
            </a:xfrm>
          </p:grpSpPr>
          <p:cxnSp>
            <p:nvCxnSpPr>
              <p:cNvPr id="52" name="直接连接符 51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0" name="组合 39"/>
            <p:cNvGrpSpPr/>
            <p:nvPr/>
          </p:nvGrpSpPr>
          <p:grpSpPr>
            <a:xfrm>
              <a:off x="8209202" y="5484020"/>
              <a:ext cx="763348" cy="589755"/>
              <a:chOff x="6308725" y="5484573"/>
              <a:chExt cx="763348" cy="589755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1" name="组合 40"/>
            <p:cNvGrpSpPr/>
            <p:nvPr/>
          </p:nvGrpSpPr>
          <p:grpSpPr>
            <a:xfrm>
              <a:off x="9145286" y="5488108"/>
              <a:ext cx="763348" cy="589755"/>
              <a:chOff x="6308725" y="5484573"/>
              <a:chExt cx="763348" cy="589755"/>
            </a:xfrm>
          </p:grpSpPr>
          <p:cxnSp>
            <p:nvCxnSpPr>
              <p:cNvPr id="48" name="直接连接符 47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" name="组合 41"/>
            <p:cNvGrpSpPr/>
            <p:nvPr/>
          </p:nvGrpSpPr>
          <p:grpSpPr>
            <a:xfrm>
              <a:off x="10107859" y="5488108"/>
              <a:ext cx="763348" cy="589755"/>
              <a:chOff x="6308725" y="5484573"/>
              <a:chExt cx="763348" cy="589755"/>
            </a:xfrm>
          </p:grpSpPr>
          <p:cxnSp>
            <p:nvCxnSpPr>
              <p:cNvPr id="46" name="直接连接符 45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3" name="组合 42"/>
            <p:cNvGrpSpPr/>
            <p:nvPr/>
          </p:nvGrpSpPr>
          <p:grpSpPr>
            <a:xfrm>
              <a:off x="11042390" y="5488108"/>
              <a:ext cx="763348" cy="589755"/>
              <a:chOff x="6308725" y="5484573"/>
              <a:chExt cx="763348" cy="589755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 flipH="1">
                <a:off x="6308725" y="54927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6678622" y="54845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73435"/>
              </p:ext>
            </p:extLst>
          </p:nvPr>
        </p:nvGraphicFramePr>
        <p:xfrm>
          <a:off x="8058359" y="2373555"/>
          <a:ext cx="628441" cy="788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" name="Equation" r:id="rId19" imgW="101520" imgH="126720" progId="Equation.DSMT4">
                  <p:embed/>
                </p:oleObj>
              </mc:Choice>
              <mc:Fallback>
                <p:oleObj name="Equation" r:id="rId19" imgW="101520" imgH="12672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58359" y="2373555"/>
                        <a:ext cx="628441" cy="788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07511"/>
              </p:ext>
            </p:extLst>
          </p:nvPr>
        </p:nvGraphicFramePr>
        <p:xfrm>
          <a:off x="8026400" y="3962400"/>
          <a:ext cx="8128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" name="Equation" r:id="rId21" imgW="126720" imgH="190440" progId="Equation.DSMT4">
                  <p:embed/>
                </p:oleObj>
              </mc:Choice>
              <mc:Fallback>
                <p:oleObj name="Equation" r:id="rId21" imgW="126720" imgH="190440" progId="Equation.DSMT4">
                  <p:embed/>
                  <p:pic>
                    <p:nvPicPr>
                      <p:cNvPr id="105" name="对象 10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26400" y="3962400"/>
                        <a:ext cx="81280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3657600" y="1114961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时域相乘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267200" y="1143000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频域卷积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97142"/>
              </p:ext>
            </p:extLst>
          </p:nvPr>
        </p:nvGraphicFramePr>
        <p:xfrm>
          <a:off x="4546125" y="4262230"/>
          <a:ext cx="3597740" cy="71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" name="Equation" r:id="rId22" imgW="1841400" imgH="368280" progId="Equation.DSMT4">
                  <p:embed/>
                </p:oleObj>
              </mc:Choice>
              <mc:Fallback>
                <p:oleObj name="Equation" r:id="rId22" imgW="1841400" imgH="368280" progId="Equation.DSMT4">
                  <p:embed/>
                  <p:pic>
                    <p:nvPicPr>
                      <p:cNvPr id="110" name="对象 1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46125" y="4262230"/>
                        <a:ext cx="3597740" cy="71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76200" y="4419600"/>
            <a:ext cx="3470753" cy="1541645"/>
            <a:chOff x="76200" y="5006340"/>
            <a:chExt cx="4038617" cy="1541645"/>
          </a:xfrm>
        </p:grpSpPr>
        <p:grpSp>
          <p:nvGrpSpPr>
            <p:cNvPr id="62" name="组合 61"/>
            <p:cNvGrpSpPr/>
            <p:nvPr/>
          </p:nvGrpSpPr>
          <p:grpSpPr>
            <a:xfrm>
              <a:off x="76200" y="5006340"/>
              <a:ext cx="4038617" cy="1089660"/>
              <a:chOff x="271771" y="5006340"/>
              <a:chExt cx="4038617" cy="108966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1316803" y="5006340"/>
                <a:ext cx="2409372" cy="1089660"/>
                <a:chOff x="8792028" y="1386212"/>
                <a:chExt cx="2409372" cy="1089660"/>
              </a:xfrm>
            </p:grpSpPr>
            <p:cxnSp>
              <p:nvCxnSpPr>
                <p:cNvPr id="67" name="直接箭头连接符 66"/>
                <p:cNvCxnSpPr/>
                <p:nvPr/>
              </p:nvCxnSpPr>
              <p:spPr bwMode="auto">
                <a:xfrm flipV="1">
                  <a:off x="8792028" y="1475654"/>
                  <a:ext cx="0" cy="990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68" name="直接箭头连接符 67"/>
                <p:cNvCxnSpPr/>
                <p:nvPr/>
              </p:nvCxnSpPr>
              <p:spPr bwMode="auto">
                <a:xfrm flipV="1">
                  <a:off x="9263742" y="1386212"/>
                  <a:ext cx="0" cy="108966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69" name="直接箭头连接符 68"/>
                <p:cNvCxnSpPr/>
                <p:nvPr/>
              </p:nvCxnSpPr>
              <p:spPr bwMode="auto">
                <a:xfrm flipV="1">
                  <a:off x="9749970" y="1641447"/>
                  <a:ext cx="0" cy="818677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70" name="直接箭头连接符 69"/>
                <p:cNvCxnSpPr/>
                <p:nvPr/>
              </p:nvCxnSpPr>
              <p:spPr bwMode="auto">
                <a:xfrm flipV="1">
                  <a:off x="10250712" y="1493798"/>
                  <a:ext cx="3630" cy="96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71" name="直接箭头连接符 70"/>
                <p:cNvCxnSpPr/>
                <p:nvPr/>
              </p:nvCxnSpPr>
              <p:spPr bwMode="auto">
                <a:xfrm flipH="1" flipV="1">
                  <a:off x="10722426" y="1608098"/>
                  <a:ext cx="3630" cy="83975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72" name="直接箭头连接符 71"/>
                <p:cNvCxnSpPr/>
                <p:nvPr/>
              </p:nvCxnSpPr>
              <p:spPr bwMode="auto">
                <a:xfrm flipV="1">
                  <a:off x="11201400" y="1970954"/>
                  <a:ext cx="0" cy="48909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cxnSp>
            <p:nvCxnSpPr>
              <p:cNvPr id="65" name="直接箭头连接符 64"/>
              <p:cNvCxnSpPr/>
              <p:nvPr/>
            </p:nvCxnSpPr>
            <p:spPr bwMode="auto">
              <a:xfrm>
                <a:off x="271771" y="6076950"/>
                <a:ext cx="403861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6" name="直接箭头连接符 65"/>
              <p:cNvCxnSpPr/>
              <p:nvPr/>
            </p:nvCxnSpPr>
            <p:spPr bwMode="auto">
              <a:xfrm flipV="1">
                <a:off x="876300" y="5991778"/>
                <a:ext cx="0" cy="340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aphicFrame>
          <p:nvGraphicFramePr>
            <p:cNvPr id="63" name="对象 62"/>
            <p:cNvGraphicFramePr>
              <a:graphicFrameLocks noChangeAspect="1"/>
            </p:cNvGraphicFramePr>
            <p:nvPr>
              <p:extLst/>
            </p:nvPr>
          </p:nvGraphicFramePr>
          <p:xfrm>
            <a:off x="557439" y="6143172"/>
            <a:ext cx="319087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" name="Equation" r:id="rId24" imgW="1396800" imgH="177480" progId="Equation.DSMT4">
                    <p:embed/>
                  </p:oleObj>
                </mc:Choice>
                <mc:Fallback>
                  <p:oleObj name="Equation" r:id="rId24" imgW="1396800" imgH="177480" progId="Equation.DSMT4">
                    <p:embed/>
                    <p:pic>
                      <p:nvPicPr>
                        <p:cNvPr id="111" name="对象 11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57439" y="6143172"/>
                          <a:ext cx="3190875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3733800" y="3651829"/>
                <a:ext cx="249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651829"/>
                <a:ext cx="24923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3657600" y="5257800"/>
                <a:ext cx="249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7800"/>
                <a:ext cx="249235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9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采样的实现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1"/>
                </a:solidFill>
              </a:rPr>
              <a:t>第二步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824" y="2133600"/>
            <a:ext cx="3678046" cy="1541645"/>
            <a:chOff x="76200" y="5006340"/>
            <a:chExt cx="4038617" cy="1541645"/>
          </a:xfrm>
        </p:grpSpPr>
        <p:grpSp>
          <p:nvGrpSpPr>
            <p:cNvPr id="7" name="组合 6"/>
            <p:cNvGrpSpPr/>
            <p:nvPr/>
          </p:nvGrpSpPr>
          <p:grpSpPr>
            <a:xfrm>
              <a:off x="76200" y="5006340"/>
              <a:ext cx="4038617" cy="1089660"/>
              <a:chOff x="271771" y="5006340"/>
              <a:chExt cx="4038617" cy="108966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316803" y="5006340"/>
                <a:ext cx="2409372" cy="1089660"/>
                <a:chOff x="8792028" y="1386212"/>
                <a:chExt cx="2409372" cy="1089660"/>
              </a:xfrm>
            </p:grpSpPr>
            <p:cxnSp>
              <p:nvCxnSpPr>
                <p:cNvPr id="12" name="直接箭头连接符 11"/>
                <p:cNvCxnSpPr/>
                <p:nvPr/>
              </p:nvCxnSpPr>
              <p:spPr bwMode="auto">
                <a:xfrm flipV="1">
                  <a:off x="8792028" y="1475654"/>
                  <a:ext cx="0" cy="990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3" name="直接箭头连接符 12"/>
                <p:cNvCxnSpPr/>
                <p:nvPr/>
              </p:nvCxnSpPr>
              <p:spPr bwMode="auto">
                <a:xfrm flipV="1">
                  <a:off x="9263742" y="1386212"/>
                  <a:ext cx="0" cy="108966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4" name="直接箭头连接符 13"/>
                <p:cNvCxnSpPr/>
                <p:nvPr/>
              </p:nvCxnSpPr>
              <p:spPr bwMode="auto">
                <a:xfrm flipV="1">
                  <a:off x="9749970" y="1641447"/>
                  <a:ext cx="0" cy="818677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5" name="直接箭头连接符 14"/>
                <p:cNvCxnSpPr/>
                <p:nvPr/>
              </p:nvCxnSpPr>
              <p:spPr bwMode="auto">
                <a:xfrm flipV="1">
                  <a:off x="10250712" y="1493798"/>
                  <a:ext cx="3630" cy="96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H="1" flipV="1">
                  <a:off x="10722426" y="1608098"/>
                  <a:ext cx="3630" cy="83975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17" name="直接箭头连接符 16"/>
                <p:cNvCxnSpPr/>
                <p:nvPr/>
              </p:nvCxnSpPr>
              <p:spPr bwMode="auto">
                <a:xfrm flipV="1">
                  <a:off x="11201400" y="1970954"/>
                  <a:ext cx="0" cy="48909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cxnSp>
            <p:nvCxnSpPr>
              <p:cNvPr id="10" name="直接箭头连接符 9"/>
              <p:cNvCxnSpPr/>
              <p:nvPr/>
            </p:nvCxnSpPr>
            <p:spPr bwMode="auto">
              <a:xfrm>
                <a:off x="271771" y="6076950"/>
                <a:ext cx="403861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 flipV="1">
                <a:off x="876300" y="5991778"/>
                <a:ext cx="0" cy="340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557439" y="6143172"/>
            <a:ext cx="319087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Equation" r:id="rId4" imgW="1396800" imgH="177480" progId="Equation.DSMT4">
                    <p:embed/>
                  </p:oleObj>
                </mc:Choice>
                <mc:Fallback>
                  <p:oleObj name="Equation" r:id="rId4" imgW="1396800" imgH="17748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7439" y="6143172"/>
                          <a:ext cx="3190875" cy="404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40489" y="4990802"/>
            <a:ext cx="3788389" cy="1638598"/>
            <a:chOff x="76200" y="5006340"/>
            <a:chExt cx="4038617" cy="1638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00" y="5006340"/>
              <a:ext cx="4038617" cy="1089660"/>
              <a:chOff x="271771" y="5006340"/>
              <a:chExt cx="4038617" cy="108966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316803" y="5006340"/>
                <a:ext cx="2409372" cy="1089660"/>
                <a:chOff x="8792028" y="1386212"/>
                <a:chExt cx="2409372" cy="1089660"/>
              </a:xfrm>
            </p:grpSpPr>
            <p:cxnSp>
              <p:nvCxnSpPr>
                <p:cNvPr id="24" name="直接箭头连接符 23"/>
                <p:cNvCxnSpPr/>
                <p:nvPr/>
              </p:nvCxnSpPr>
              <p:spPr bwMode="auto">
                <a:xfrm flipV="1">
                  <a:off x="8792028" y="1475654"/>
                  <a:ext cx="0" cy="990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V="1">
                  <a:off x="9263742" y="1386212"/>
                  <a:ext cx="0" cy="108966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  <p:cxnSp>
              <p:nvCxnSpPr>
                <p:cNvPr id="26" name="直接箭头连接符 25"/>
                <p:cNvCxnSpPr/>
                <p:nvPr/>
              </p:nvCxnSpPr>
              <p:spPr bwMode="auto">
                <a:xfrm flipV="1">
                  <a:off x="9749970" y="1641447"/>
                  <a:ext cx="0" cy="818677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0250712" y="1493798"/>
                  <a:ext cx="3630" cy="96146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  <p:cxnSp>
              <p:nvCxnSpPr>
                <p:cNvPr id="28" name="直接箭头连接符 27"/>
                <p:cNvCxnSpPr/>
                <p:nvPr/>
              </p:nvCxnSpPr>
              <p:spPr bwMode="auto">
                <a:xfrm flipH="1" flipV="1">
                  <a:off x="10722426" y="1608098"/>
                  <a:ext cx="3630" cy="83975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  <p:cxnSp>
              <p:nvCxnSpPr>
                <p:cNvPr id="29" name="直接箭头连接符 28"/>
                <p:cNvCxnSpPr/>
                <p:nvPr/>
              </p:nvCxnSpPr>
              <p:spPr bwMode="auto">
                <a:xfrm flipV="1">
                  <a:off x="11201400" y="1970954"/>
                  <a:ext cx="0" cy="48909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</p:grpSp>
          <p:cxnSp>
            <p:nvCxnSpPr>
              <p:cNvPr id="22" name="直接箭头连接符 21"/>
              <p:cNvCxnSpPr/>
              <p:nvPr/>
            </p:nvCxnSpPr>
            <p:spPr bwMode="auto">
              <a:xfrm>
                <a:off x="271771" y="6076950"/>
                <a:ext cx="403861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V="1">
                <a:off x="876300" y="6049598"/>
                <a:ext cx="0" cy="340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oval"/>
              </a:ln>
              <a:effectLst/>
            </p:spPr>
          </p:cxnSp>
        </p:grpSp>
        <p:graphicFrame>
          <p:nvGraphicFramePr>
            <p:cNvPr id="20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570372" y="6240126"/>
            <a:ext cx="3103563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Equation" r:id="rId6" imgW="1358640" imgH="177480" progId="Equation.DSMT4">
                    <p:embed/>
                  </p:oleObj>
                </mc:Choice>
                <mc:Fallback>
                  <p:oleObj name="Equation" r:id="rId6" imgW="1358640" imgH="177480" progId="Equation.DSMT4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0372" y="6240126"/>
                          <a:ext cx="3103563" cy="404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任意多边形 29"/>
          <p:cNvSpPr/>
          <p:nvPr/>
        </p:nvSpPr>
        <p:spPr bwMode="auto">
          <a:xfrm rot="21350958">
            <a:off x="75632" y="2374232"/>
            <a:ext cx="1156037" cy="2582779"/>
          </a:xfrm>
          <a:custGeom>
            <a:avLst/>
            <a:gdLst>
              <a:gd name="connsiteX0" fmla="*/ 1156037 w 1156037"/>
              <a:gd name="connsiteY0" fmla="*/ 0 h 2582779"/>
              <a:gd name="connsiteX1" fmla="*/ 1006 w 1156037"/>
              <a:gd name="connsiteY1" fmla="*/ 1074821 h 2582779"/>
              <a:gd name="connsiteX2" fmla="*/ 995616 w 1156037"/>
              <a:gd name="connsiteY2" fmla="*/ 2582779 h 258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037" h="2582779">
                <a:moveTo>
                  <a:pt x="1156037" y="0"/>
                </a:moveTo>
                <a:cubicBezTo>
                  <a:pt x="591890" y="322179"/>
                  <a:pt x="27743" y="644358"/>
                  <a:pt x="1006" y="1074821"/>
                </a:cubicBezTo>
                <a:cubicBezTo>
                  <a:pt x="-25731" y="1505284"/>
                  <a:pt x="484942" y="2044031"/>
                  <a:pt x="995616" y="258277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441175"/>
              </p:ext>
            </p:extLst>
          </p:nvPr>
        </p:nvGraphicFramePr>
        <p:xfrm>
          <a:off x="0" y="1129075"/>
          <a:ext cx="4048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8" imgW="1612800" imgH="368280" progId="Equation.DSMT4">
                  <p:embed/>
                </p:oleObj>
              </mc:Choice>
              <mc:Fallback>
                <p:oleObj name="Equation" r:id="rId8" imgW="1612800" imgH="36828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129075"/>
                        <a:ext cx="404812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42160"/>
              </p:ext>
            </p:extLst>
          </p:nvPr>
        </p:nvGraphicFramePr>
        <p:xfrm>
          <a:off x="2996849" y="4487862"/>
          <a:ext cx="7651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0" imgW="304560" imgH="215640" progId="Equation.DSMT4">
                  <p:embed/>
                </p:oleObj>
              </mc:Choice>
              <mc:Fallback>
                <p:oleObj name="Equation" r:id="rId10" imgW="304560" imgH="21564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96849" y="4487862"/>
                        <a:ext cx="76517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33281"/>
              </p:ext>
            </p:extLst>
          </p:nvPr>
        </p:nvGraphicFramePr>
        <p:xfrm>
          <a:off x="6453042" y="4707948"/>
          <a:ext cx="1014558" cy="54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2" imgW="444240" imgH="241200" progId="Equation.DSMT4">
                  <p:embed/>
                </p:oleObj>
              </mc:Choice>
              <mc:Fallback>
                <p:oleObj name="Equation" r:id="rId12" imgW="444240" imgH="241200" progId="Equation.DSMT4">
                  <p:embed/>
                  <p:pic>
                    <p:nvPicPr>
                      <p:cNvPr id="71" name="对象 7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53042" y="4707948"/>
                        <a:ext cx="1014558" cy="549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604238" y="4958476"/>
            <a:ext cx="4539762" cy="1121482"/>
            <a:chOff x="6126660" y="4958476"/>
            <a:chExt cx="5912940" cy="1121482"/>
          </a:xfrm>
        </p:grpSpPr>
        <p:cxnSp>
          <p:nvCxnSpPr>
            <p:cNvPr id="35" name="直接箭头连接符 34"/>
            <p:cNvCxnSpPr/>
            <p:nvPr/>
          </p:nvCxnSpPr>
          <p:spPr bwMode="auto">
            <a:xfrm>
              <a:off x="6126660" y="6067926"/>
              <a:ext cx="59129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>
              <a:off x="6280484" y="5478803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650381" y="5470626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H="1">
              <a:off x="7210218" y="5474833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580115" y="5466656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8180961" y="5478250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8550858" y="5470073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>
              <a:off x="9117045" y="5482338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9486942" y="5474161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H="1">
              <a:off x="10079618" y="5482338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10449515" y="5474161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11014149" y="5482338"/>
              <a:ext cx="381000" cy="5815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11384046" y="5474161"/>
              <a:ext cx="393451" cy="5897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8545919" y="4991267"/>
              <a:ext cx="17138" cy="1088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aphicFrame>
          <p:nvGraphicFramePr>
            <p:cNvPr id="49" name="对象 48"/>
            <p:cNvGraphicFramePr>
              <a:graphicFrameLocks noChangeAspect="1"/>
            </p:cNvGraphicFramePr>
            <p:nvPr>
              <p:extLst/>
            </p:nvPr>
          </p:nvGraphicFramePr>
          <p:xfrm>
            <a:off x="8233173" y="4958476"/>
            <a:ext cx="235743" cy="473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Equation" r:id="rId14" imgW="114120" imgH="228600" progId="Equation.DSMT4">
                    <p:embed/>
                  </p:oleObj>
                </mc:Choice>
                <mc:Fallback>
                  <p:oleObj name="Equation" r:id="rId14" imgW="114120" imgH="228600" progId="Equation.DSMT4">
                    <p:embed/>
                    <p:pic>
                      <p:nvPicPr>
                        <p:cNvPr id="72" name="对象 7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233173" y="4958476"/>
                          <a:ext cx="235743" cy="4732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/>
          </p:nvCxnSpPr>
          <p:spPr bwMode="auto">
            <a:xfrm>
              <a:off x="6662846" y="5969224"/>
              <a:ext cx="0" cy="82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584281" y="5975462"/>
              <a:ext cx="0" cy="82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9517965" y="5975350"/>
              <a:ext cx="0" cy="82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0439400" y="5981588"/>
              <a:ext cx="0" cy="82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1404600" y="5981700"/>
              <a:ext cx="0" cy="82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55161"/>
              </p:ext>
            </p:extLst>
          </p:nvPr>
        </p:nvGraphicFramePr>
        <p:xfrm>
          <a:off x="7010400" y="6191250"/>
          <a:ext cx="4651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6" imgW="203040" imgH="152280" progId="Equation.DSMT4">
                  <p:embed/>
                </p:oleObj>
              </mc:Choice>
              <mc:Fallback>
                <p:oleObj name="Equation" r:id="rId16" imgW="203040" imgH="15228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10400" y="6191250"/>
                        <a:ext cx="465137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2783"/>
              </p:ext>
            </p:extLst>
          </p:nvPr>
        </p:nvGraphicFramePr>
        <p:xfrm>
          <a:off x="5406602" y="6191250"/>
          <a:ext cx="6111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8" imgW="266400" imgH="152280" progId="Equation.DSMT4">
                  <p:embed/>
                </p:oleObj>
              </mc:Choice>
              <mc:Fallback>
                <p:oleObj name="Equation" r:id="rId18" imgW="266400" imgH="15228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06602" y="6191250"/>
                        <a:ext cx="611188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4419601" y="2009775"/>
            <a:ext cx="4724400" cy="1768141"/>
            <a:chOff x="5942022" y="2009775"/>
            <a:chExt cx="6162197" cy="1768141"/>
          </a:xfrm>
        </p:grpSpPr>
        <p:grpSp>
          <p:nvGrpSpPr>
            <p:cNvPr id="58" name="组合 57"/>
            <p:cNvGrpSpPr/>
            <p:nvPr/>
          </p:nvGrpSpPr>
          <p:grpSpPr>
            <a:xfrm>
              <a:off x="5942022" y="2082431"/>
              <a:ext cx="6162197" cy="1695485"/>
              <a:chOff x="5942022" y="4933915"/>
              <a:chExt cx="6162197" cy="1695485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 rotWithShape="1">
              <a:blip r:embed="rId20"/>
              <a:srcRect t="64789" b="3873"/>
              <a:stretch/>
            </p:blipFill>
            <p:spPr>
              <a:xfrm>
                <a:off x="5942022" y="4933915"/>
                <a:ext cx="6162197" cy="1695485"/>
              </a:xfrm>
              <a:prstGeom prst="rect">
                <a:avLst/>
              </a:prstGeom>
            </p:spPr>
          </p:pic>
          <p:grpSp>
            <p:nvGrpSpPr>
              <p:cNvPr id="61" name="组合 60"/>
              <p:cNvGrpSpPr/>
              <p:nvPr/>
            </p:nvGrpSpPr>
            <p:grpSpPr>
              <a:xfrm>
                <a:off x="6308725" y="5484573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7" name="直接连接符 76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8" name="直接连接符 77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2" name="组合 61"/>
              <p:cNvGrpSpPr/>
              <p:nvPr/>
            </p:nvGrpSpPr>
            <p:grpSpPr>
              <a:xfrm>
                <a:off x="7238459" y="5480603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5" name="直接连接符 74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6" name="直接连接符 75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3" name="组合 62"/>
              <p:cNvGrpSpPr/>
              <p:nvPr/>
            </p:nvGrpSpPr>
            <p:grpSpPr>
              <a:xfrm>
                <a:off x="8209202" y="5484020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3" name="直接连接符 72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4" name="直接连接符 73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4" name="组合 63"/>
              <p:cNvGrpSpPr/>
              <p:nvPr/>
            </p:nvGrpSpPr>
            <p:grpSpPr>
              <a:xfrm>
                <a:off x="9145286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1" name="直接连接符 70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直接连接符 71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5" name="组合 64"/>
              <p:cNvGrpSpPr/>
              <p:nvPr/>
            </p:nvGrpSpPr>
            <p:grpSpPr>
              <a:xfrm>
                <a:off x="10107859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69" name="直接连接符 68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直接连接符 69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6" name="组合 65"/>
              <p:cNvGrpSpPr/>
              <p:nvPr/>
            </p:nvGrpSpPr>
            <p:grpSpPr>
              <a:xfrm>
                <a:off x="11042390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67" name="直接连接符 66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直接连接符 67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20125" y="2009775"/>
              <a:ext cx="638175" cy="458238"/>
            </a:xfrm>
            <a:prstGeom prst="rect">
              <a:avLst/>
            </a:prstGeom>
          </p:spPr>
        </p:pic>
      </p:grpSp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16849"/>
              </p:ext>
            </p:extLst>
          </p:nvPr>
        </p:nvGraphicFramePr>
        <p:xfrm>
          <a:off x="6477000" y="2043150"/>
          <a:ext cx="1037273" cy="4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22" imgW="482400" imgH="215640" progId="Equation.DSMT4">
                  <p:embed/>
                </p:oleObj>
              </mc:Choice>
              <mc:Fallback>
                <p:oleObj name="Equation" r:id="rId22" imgW="482400" imgH="215640" progId="Equation.DSMT4">
                  <p:embed/>
                  <p:pic>
                    <p:nvPicPr>
                      <p:cNvPr id="86" name="对象 8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77000" y="2043150"/>
                        <a:ext cx="1037273" cy="4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下箭头 79"/>
          <p:cNvSpPr/>
          <p:nvPr/>
        </p:nvSpPr>
        <p:spPr bwMode="auto">
          <a:xfrm>
            <a:off x="3886200" y="2030982"/>
            <a:ext cx="843725" cy="3455418"/>
          </a:xfrm>
          <a:prstGeom prst="downArrow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冲激串转化为序列</a:t>
            </a:r>
          </a:p>
        </p:txBody>
      </p:sp>
      <p:sp>
        <p:nvSpPr>
          <p:cNvPr id="81" name="任意多边形 80"/>
          <p:cNvSpPr/>
          <p:nvPr/>
        </p:nvSpPr>
        <p:spPr bwMode="auto">
          <a:xfrm>
            <a:off x="1399823" y="3562350"/>
            <a:ext cx="574367" cy="2781300"/>
          </a:xfrm>
          <a:custGeom>
            <a:avLst/>
            <a:gdLst>
              <a:gd name="connsiteX0" fmla="*/ 0 w 362362"/>
              <a:gd name="connsiteY0" fmla="*/ 0 h 2781300"/>
              <a:gd name="connsiteX1" fmla="*/ 361950 w 362362"/>
              <a:gd name="connsiteY1" fmla="*/ 895350 h 2781300"/>
              <a:gd name="connsiteX2" fmla="*/ 57150 w 362362"/>
              <a:gd name="connsiteY2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62" h="2781300">
                <a:moveTo>
                  <a:pt x="0" y="0"/>
                </a:moveTo>
                <a:cubicBezTo>
                  <a:pt x="176212" y="215900"/>
                  <a:pt x="352425" y="431800"/>
                  <a:pt x="361950" y="895350"/>
                </a:cubicBezTo>
                <a:cubicBezTo>
                  <a:pt x="371475" y="1358900"/>
                  <a:pt x="214312" y="2070100"/>
                  <a:pt x="57150" y="27813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lgDashDot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 rot="237055">
            <a:off x="7181736" y="3293083"/>
            <a:ext cx="574367" cy="2781300"/>
          </a:xfrm>
          <a:custGeom>
            <a:avLst/>
            <a:gdLst>
              <a:gd name="connsiteX0" fmla="*/ 0 w 362362"/>
              <a:gd name="connsiteY0" fmla="*/ 0 h 2781300"/>
              <a:gd name="connsiteX1" fmla="*/ 361950 w 362362"/>
              <a:gd name="connsiteY1" fmla="*/ 895350 h 2781300"/>
              <a:gd name="connsiteX2" fmla="*/ 57150 w 362362"/>
              <a:gd name="connsiteY2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62" h="2781300">
                <a:moveTo>
                  <a:pt x="0" y="0"/>
                </a:moveTo>
                <a:cubicBezTo>
                  <a:pt x="176212" y="215900"/>
                  <a:pt x="352425" y="431800"/>
                  <a:pt x="361950" y="895350"/>
                </a:cubicBezTo>
                <a:cubicBezTo>
                  <a:pt x="371475" y="1358900"/>
                  <a:pt x="214312" y="2070100"/>
                  <a:pt x="57150" y="27813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lgDashDot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2712"/>
              </p:ext>
            </p:extLst>
          </p:nvPr>
        </p:nvGraphicFramePr>
        <p:xfrm>
          <a:off x="2150711" y="3833979"/>
          <a:ext cx="19161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24" imgW="609480" imgH="190440" progId="Equation.DSMT4">
                  <p:embed/>
                </p:oleObj>
              </mc:Choice>
              <mc:Fallback>
                <p:oleObj name="Equation" r:id="rId24" imgW="609480" imgH="19044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50711" y="3833979"/>
                        <a:ext cx="1916113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75373"/>
              </p:ext>
            </p:extLst>
          </p:nvPr>
        </p:nvGraphicFramePr>
        <p:xfrm>
          <a:off x="6705600" y="3863975"/>
          <a:ext cx="2117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26" imgW="672840" imgH="215640" progId="Equation.DSMT4">
                  <p:embed/>
                </p:oleObj>
              </mc:Choice>
              <mc:Fallback>
                <p:oleObj name="Equation" r:id="rId26" imgW="672840" imgH="21564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705600" y="3863975"/>
                        <a:ext cx="21177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4988"/>
              </p:ext>
            </p:extLst>
          </p:nvPr>
        </p:nvGraphicFramePr>
        <p:xfrm>
          <a:off x="4724400" y="1430664"/>
          <a:ext cx="1836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28" imgW="583920" imgH="152280" progId="Equation.DSMT4">
                  <p:embed/>
                </p:oleObj>
              </mc:Choice>
              <mc:Fallback>
                <p:oleObj name="Equation" r:id="rId28" imgW="583920" imgH="152280" progId="Equation.DSMT4">
                  <p:embed/>
                  <p:pic>
                    <p:nvPicPr>
                      <p:cNvPr id="95" name="对象 9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4400" y="1430664"/>
                        <a:ext cx="18367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5235"/>
              </p:ext>
            </p:extLst>
          </p:nvPr>
        </p:nvGraphicFramePr>
        <p:xfrm>
          <a:off x="7318416" y="1381125"/>
          <a:ext cx="17573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30" imgW="558720" imgH="190440" progId="Equation.DSMT4">
                  <p:embed/>
                </p:oleObj>
              </mc:Choice>
              <mc:Fallback>
                <p:oleObj name="Equation" r:id="rId30" imgW="558720" imgH="190440" progId="Equation.DSMT4">
                  <p:embed/>
                  <p:pic>
                    <p:nvPicPr>
                      <p:cNvPr id="96" name="对象 9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318416" y="1381125"/>
                        <a:ext cx="1757363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36153"/>
              </p:ext>
            </p:extLst>
          </p:nvPr>
        </p:nvGraphicFramePr>
        <p:xfrm>
          <a:off x="8763000" y="6151370"/>
          <a:ext cx="424707" cy="38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2" imgW="139680" imgH="126720" progId="Equation.DSMT4">
                  <p:embed/>
                </p:oleObj>
              </mc:Choice>
              <mc:Fallback>
                <p:oleObj name="Equation" r:id="rId32" imgW="139680" imgH="126720" progId="Equation.DSMT4">
                  <p:embed/>
                  <p:pic>
                    <p:nvPicPr>
                      <p:cNvPr id="98" name="对象 9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763000" y="6151370"/>
                        <a:ext cx="424707" cy="38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3789365" y="3200400"/>
                <a:ext cx="249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5" y="3200400"/>
                <a:ext cx="249235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/>
          <p:cNvSpPr txBox="1"/>
          <p:nvPr/>
        </p:nvSpPr>
        <p:spPr>
          <a:xfrm>
            <a:off x="3886200" y="6122313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253929" y="990600"/>
            <a:ext cx="3204271" cy="3959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Arial" charset="0"/>
              </a:rPr>
              <a:t>时域尺度变换</a:t>
            </a:r>
          </a:p>
        </p:txBody>
      </p:sp>
    </p:spTree>
    <p:extLst>
      <p:ext uri="{BB962C8B-B14F-4D97-AF65-F5344CB8AC3E}">
        <p14:creationId xmlns:p14="http://schemas.microsoft.com/office/powerpoint/2010/main" val="2144872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0" grpId="0" animBg="1"/>
      <p:bldP spid="81" grpId="0" animBg="1"/>
      <p:bldP spid="82" grpId="0" animBg="1"/>
      <p:bldP spid="88" grpId="0"/>
      <p:bldP spid="89" grpId="0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采样中的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直觉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基本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理论</a:t>
            </a:r>
            <a:endParaRPr lang="zh-CN" altLang="en-US" dirty="0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75282" y="2336451"/>
            <a:ext cx="8135799" cy="647454"/>
            <a:chOff x="3574" y="3456"/>
            <a:chExt cx="658" cy="528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 flipH="1" flipV="1">
              <a:off x="3902" y="3720"/>
              <a:ext cx="330" cy="264"/>
            </a:xfrm>
            <a:custGeom>
              <a:avLst/>
              <a:gdLst>
                <a:gd name="T0" fmla="*/ 0 w 768"/>
                <a:gd name="T1" fmla="*/ 264 h 384"/>
                <a:gd name="T2" fmla="*/ 165 w 768"/>
                <a:gd name="T3" fmla="*/ 0 h 384"/>
                <a:gd name="T4" fmla="*/ 330 w 768"/>
                <a:gd name="T5" fmla="*/ 26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384">
                  <a:moveTo>
                    <a:pt x="0" y="384"/>
                  </a:moveTo>
                  <a:cubicBezTo>
                    <a:pt x="128" y="192"/>
                    <a:pt x="256" y="0"/>
                    <a:pt x="384" y="0"/>
                  </a:cubicBezTo>
                  <a:cubicBezTo>
                    <a:pt x="512" y="0"/>
                    <a:pt x="640" y="192"/>
                    <a:pt x="768" y="384"/>
                  </a:cubicBezTo>
                </a:path>
              </a:pathLst>
            </a:custGeom>
            <a:noFill/>
            <a:ln w="19050" cmpd="sng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6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 flipH="1">
              <a:off x="3574" y="3456"/>
              <a:ext cx="328" cy="264"/>
            </a:xfrm>
            <a:custGeom>
              <a:avLst/>
              <a:gdLst>
                <a:gd name="T0" fmla="*/ 0 w 768"/>
                <a:gd name="T1" fmla="*/ 264 h 384"/>
                <a:gd name="T2" fmla="*/ 164 w 768"/>
                <a:gd name="T3" fmla="*/ 0 h 384"/>
                <a:gd name="T4" fmla="*/ 328 w 768"/>
                <a:gd name="T5" fmla="*/ 26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384">
                  <a:moveTo>
                    <a:pt x="0" y="384"/>
                  </a:moveTo>
                  <a:cubicBezTo>
                    <a:pt x="128" y="192"/>
                    <a:pt x="256" y="0"/>
                    <a:pt x="384" y="0"/>
                  </a:cubicBezTo>
                  <a:cubicBezTo>
                    <a:pt x="512" y="0"/>
                    <a:pt x="640" y="192"/>
                    <a:pt x="768" y="384"/>
                  </a:cubicBezTo>
                </a:path>
              </a:pathLst>
            </a:custGeom>
            <a:noFill/>
            <a:ln w="19050" cmpd="sng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6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Freeform 52"/>
          <p:cNvSpPr>
            <a:spLocks/>
          </p:cNvSpPr>
          <p:nvPr/>
        </p:nvSpPr>
        <p:spPr bwMode="auto">
          <a:xfrm>
            <a:off x="166219" y="2035884"/>
            <a:ext cx="8091863" cy="1146857"/>
          </a:xfrm>
          <a:custGeom>
            <a:avLst/>
            <a:gdLst>
              <a:gd name="T0" fmla="*/ 0 w 3131"/>
              <a:gd name="T1" fmla="*/ 15875 h 519"/>
              <a:gd name="T2" fmla="*/ 500062 w 3131"/>
              <a:gd name="T3" fmla="*/ 307975 h 519"/>
              <a:gd name="T4" fmla="*/ 814387 w 3131"/>
              <a:gd name="T5" fmla="*/ 414338 h 519"/>
              <a:gd name="T6" fmla="*/ 1165225 w 3131"/>
              <a:gd name="T7" fmla="*/ 206375 h 519"/>
              <a:gd name="T8" fmla="*/ 1423987 w 3131"/>
              <a:gd name="T9" fmla="*/ 11113 h 519"/>
              <a:gd name="T10" fmla="*/ 1831975 w 3131"/>
              <a:gd name="T11" fmla="*/ 268288 h 519"/>
              <a:gd name="T12" fmla="*/ 2163762 w 3131"/>
              <a:gd name="T13" fmla="*/ 498475 h 519"/>
              <a:gd name="T14" fmla="*/ 2497137 w 3131"/>
              <a:gd name="T15" fmla="*/ 430213 h 519"/>
              <a:gd name="T16" fmla="*/ 2830512 w 3131"/>
              <a:gd name="T17" fmla="*/ 341313 h 519"/>
              <a:gd name="T18" fmla="*/ 3163887 w 3131"/>
              <a:gd name="T19" fmla="*/ 604838 h 519"/>
              <a:gd name="T20" fmla="*/ 3338512 w 3131"/>
              <a:gd name="T21" fmla="*/ 717550 h 519"/>
              <a:gd name="T22" fmla="*/ 3490912 w 3131"/>
              <a:gd name="T23" fmla="*/ 498475 h 519"/>
              <a:gd name="T24" fmla="*/ 3679825 w 3131"/>
              <a:gd name="T25" fmla="*/ 795338 h 519"/>
              <a:gd name="T26" fmla="*/ 3829050 w 3131"/>
              <a:gd name="T27" fmla="*/ 666750 h 519"/>
              <a:gd name="T28" fmla="*/ 3937000 w 3131"/>
              <a:gd name="T29" fmla="*/ 458788 h 519"/>
              <a:gd name="T30" fmla="*/ 4186237 w 3131"/>
              <a:gd name="T31" fmla="*/ 700088 h 519"/>
              <a:gd name="T32" fmla="*/ 4970462 w 3131"/>
              <a:gd name="T33" fmla="*/ 274638 h 5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31" h="519">
                <a:moveTo>
                  <a:pt x="0" y="10"/>
                </a:moveTo>
                <a:cubicBezTo>
                  <a:pt x="115" y="81"/>
                  <a:pt x="229" y="152"/>
                  <a:pt x="315" y="194"/>
                </a:cubicBezTo>
                <a:cubicBezTo>
                  <a:pt x="400" y="236"/>
                  <a:pt x="444" y="272"/>
                  <a:pt x="513" y="261"/>
                </a:cubicBezTo>
                <a:cubicBezTo>
                  <a:pt x="583" y="250"/>
                  <a:pt x="671" y="173"/>
                  <a:pt x="734" y="130"/>
                </a:cubicBezTo>
                <a:cubicBezTo>
                  <a:pt x="797" y="88"/>
                  <a:pt x="827" y="0"/>
                  <a:pt x="897" y="7"/>
                </a:cubicBezTo>
                <a:cubicBezTo>
                  <a:pt x="967" y="13"/>
                  <a:pt x="1076" y="118"/>
                  <a:pt x="1154" y="169"/>
                </a:cubicBezTo>
                <a:cubicBezTo>
                  <a:pt x="1231" y="221"/>
                  <a:pt x="1293" y="297"/>
                  <a:pt x="1363" y="314"/>
                </a:cubicBezTo>
                <a:cubicBezTo>
                  <a:pt x="1433" y="331"/>
                  <a:pt x="1503" y="288"/>
                  <a:pt x="1573" y="271"/>
                </a:cubicBezTo>
                <a:cubicBezTo>
                  <a:pt x="1643" y="255"/>
                  <a:pt x="1713" y="196"/>
                  <a:pt x="1783" y="215"/>
                </a:cubicBezTo>
                <a:cubicBezTo>
                  <a:pt x="1853" y="233"/>
                  <a:pt x="1939" y="341"/>
                  <a:pt x="1993" y="381"/>
                </a:cubicBezTo>
                <a:cubicBezTo>
                  <a:pt x="2046" y="421"/>
                  <a:pt x="2069" y="463"/>
                  <a:pt x="2103" y="452"/>
                </a:cubicBezTo>
                <a:cubicBezTo>
                  <a:pt x="2137" y="441"/>
                  <a:pt x="2163" y="306"/>
                  <a:pt x="2199" y="314"/>
                </a:cubicBezTo>
                <a:cubicBezTo>
                  <a:pt x="2235" y="322"/>
                  <a:pt x="2283" y="483"/>
                  <a:pt x="2318" y="501"/>
                </a:cubicBezTo>
                <a:cubicBezTo>
                  <a:pt x="2353" y="519"/>
                  <a:pt x="2385" y="455"/>
                  <a:pt x="2412" y="420"/>
                </a:cubicBezTo>
                <a:cubicBezTo>
                  <a:pt x="2439" y="385"/>
                  <a:pt x="2443" y="285"/>
                  <a:pt x="2480" y="289"/>
                </a:cubicBezTo>
                <a:cubicBezTo>
                  <a:pt x="2517" y="293"/>
                  <a:pt x="2529" y="460"/>
                  <a:pt x="2637" y="441"/>
                </a:cubicBezTo>
                <a:cubicBezTo>
                  <a:pt x="2745" y="422"/>
                  <a:pt x="2938" y="297"/>
                  <a:pt x="3131" y="173"/>
                </a:cubicBezTo>
              </a:path>
            </a:pathLst>
          </a:custGeom>
          <a:ln>
            <a:solidFill>
              <a:srgbClr val="01FFFF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36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61"/>
          <p:cNvSpPr>
            <a:spLocks/>
          </p:cNvSpPr>
          <p:nvPr/>
        </p:nvSpPr>
        <p:spPr bwMode="auto">
          <a:xfrm>
            <a:off x="684516" y="1726716"/>
            <a:ext cx="7279451" cy="2251727"/>
          </a:xfrm>
          <a:custGeom>
            <a:avLst/>
            <a:gdLst>
              <a:gd name="T0" fmla="*/ 0 w 2798"/>
              <a:gd name="T1" fmla="*/ 774700 h 1019"/>
              <a:gd name="T2" fmla="*/ 166688 w 2798"/>
              <a:gd name="T3" fmla="*/ 506412 h 1019"/>
              <a:gd name="T4" fmla="*/ 350838 w 2798"/>
              <a:gd name="T5" fmla="*/ 247650 h 1019"/>
              <a:gd name="T6" fmla="*/ 488950 w 2798"/>
              <a:gd name="T7" fmla="*/ 1228725 h 1019"/>
              <a:gd name="T8" fmla="*/ 666750 w 2798"/>
              <a:gd name="T9" fmla="*/ 136525 h 1019"/>
              <a:gd name="T10" fmla="*/ 823913 w 2798"/>
              <a:gd name="T11" fmla="*/ 411162 h 1019"/>
              <a:gd name="T12" fmla="*/ 974725 w 2798"/>
              <a:gd name="T13" fmla="*/ 628650 h 1019"/>
              <a:gd name="T14" fmla="*/ 1116013 w 2798"/>
              <a:gd name="T15" fmla="*/ 58737 h 1019"/>
              <a:gd name="T16" fmla="*/ 1282700 w 2798"/>
              <a:gd name="T17" fmla="*/ 635000 h 1019"/>
              <a:gd name="T18" fmla="*/ 1490663 w 2798"/>
              <a:gd name="T19" fmla="*/ 466725 h 1019"/>
              <a:gd name="T20" fmla="*/ 1606550 w 2798"/>
              <a:gd name="T21" fmla="*/ 282575 h 1019"/>
              <a:gd name="T22" fmla="*/ 1773238 w 2798"/>
              <a:gd name="T23" fmla="*/ 830262 h 1019"/>
              <a:gd name="T24" fmla="*/ 1990725 w 2798"/>
              <a:gd name="T25" fmla="*/ 376237 h 1019"/>
              <a:gd name="T26" fmla="*/ 2165350 w 2798"/>
              <a:gd name="T27" fmla="*/ 628650 h 1019"/>
              <a:gd name="T28" fmla="*/ 2290763 w 2798"/>
              <a:gd name="T29" fmla="*/ 874712 h 1019"/>
              <a:gd name="T30" fmla="*/ 2439988 w 2798"/>
              <a:gd name="T31" fmla="*/ 515937 h 1019"/>
              <a:gd name="T32" fmla="*/ 2643188 w 2798"/>
              <a:gd name="T33" fmla="*/ 92075 h 1019"/>
              <a:gd name="T34" fmla="*/ 2832100 w 2798"/>
              <a:gd name="T35" fmla="*/ 819150 h 1019"/>
              <a:gd name="T36" fmla="*/ 2998788 w 2798"/>
              <a:gd name="T37" fmla="*/ 1520825 h 1019"/>
              <a:gd name="T38" fmla="*/ 3182938 w 2798"/>
              <a:gd name="T39" fmla="*/ 236537 h 1019"/>
              <a:gd name="T40" fmla="*/ 3363913 w 2798"/>
              <a:gd name="T41" fmla="*/ 1373187 h 1019"/>
              <a:gd name="T42" fmla="*/ 3497263 w 2798"/>
              <a:gd name="T43" fmla="*/ 852487 h 1019"/>
              <a:gd name="T44" fmla="*/ 3614738 w 2798"/>
              <a:gd name="T45" fmla="*/ 142875 h 1019"/>
              <a:gd name="T46" fmla="*/ 3927475 w 2798"/>
              <a:gd name="T47" fmla="*/ 1138237 h 1019"/>
              <a:gd name="T48" fmla="*/ 4441825 w 2798"/>
              <a:gd name="T49" fmla="*/ 65087 h 10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98" h="1019">
                <a:moveTo>
                  <a:pt x="0" y="488"/>
                </a:moveTo>
                <a:cubicBezTo>
                  <a:pt x="34" y="431"/>
                  <a:pt x="68" y="374"/>
                  <a:pt x="105" y="319"/>
                </a:cubicBezTo>
                <a:cubicBezTo>
                  <a:pt x="142" y="264"/>
                  <a:pt x="187" y="80"/>
                  <a:pt x="221" y="156"/>
                </a:cubicBezTo>
                <a:cubicBezTo>
                  <a:pt x="255" y="232"/>
                  <a:pt x="275" y="786"/>
                  <a:pt x="308" y="774"/>
                </a:cubicBezTo>
                <a:cubicBezTo>
                  <a:pt x="341" y="762"/>
                  <a:pt x="385" y="172"/>
                  <a:pt x="420" y="86"/>
                </a:cubicBezTo>
                <a:cubicBezTo>
                  <a:pt x="455" y="0"/>
                  <a:pt x="487" y="207"/>
                  <a:pt x="519" y="259"/>
                </a:cubicBezTo>
                <a:cubicBezTo>
                  <a:pt x="551" y="311"/>
                  <a:pt x="584" y="433"/>
                  <a:pt x="614" y="396"/>
                </a:cubicBezTo>
                <a:cubicBezTo>
                  <a:pt x="645" y="359"/>
                  <a:pt x="671" y="36"/>
                  <a:pt x="703" y="37"/>
                </a:cubicBezTo>
                <a:cubicBezTo>
                  <a:pt x="734" y="37"/>
                  <a:pt x="768" y="357"/>
                  <a:pt x="808" y="400"/>
                </a:cubicBezTo>
                <a:cubicBezTo>
                  <a:pt x="847" y="442"/>
                  <a:pt x="905" y="331"/>
                  <a:pt x="939" y="294"/>
                </a:cubicBezTo>
                <a:cubicBezTo>
                  <a:pt x="973" y="257"/>
                  <a:pt x="983" y="140"/>
                  <a:pt x="1012" y="178"/>
                </a:cubicBezTo>
                <a:cubicBezTo>
                  <a:pt x="1042" y="216"/>
                  <a:pt x="1077" y="513"/>
                  <a:pt x="1117" y="523"/>
                </a:cubicBezTo>
                <a:cubicBezTo>
                  <a:pt x="1157" y="533"/>
                  <a:pt x="1212" y="259"/>
                  <a:pt x="1254" y="237"/>
                </a:cubicBezTo>
                <a:cubicBezTo>
                  <a:pt x="1295" y="216"/>
                  <a:pt x="1332" y="344"/>
                  <a:pt x="1364" y="396"/>
                </a:cubicBezTo>
                <a:cubicBezTo>
                  <a:pt x="1396" y="448"/>
                  <a:pt x="1414" y="563"/>
                  <a:pt x="1443" y="551"/>
                </a:cubicBezTo>
                <a:cubicBezTo>
                  <a:pt x="1471" y="539"/>
                  <a:pt x="1500" y="407"/>
                  <a:pt x="1537" y="325"/>
                </a:cubicBezTo>
                <a:cubicBezTo>
                  <a:pt x="1574" y="243"/>
                  <a:pt x="1624" y="26"/>
                  <a:pt x="1665" y="58"/>
                </a:cubicBezTo>
                <a:cubicBezTo>
                  <a:pt x="1706" y="90"/>
                  <a:pt x="1747" y="366"/>
                  <a:pt x="1784" y="516"/>
                </a:cubicBezTo>
                <a:cubicBezTo>
                  <a:pt x="1821" y="666"/>
                  <a:pt x="1851" y="1019"/>
                  <a:pt x="1889" y="958"/>
                </a:cubicBezTo>
                <a:cubicBezTo>
                  <a:pt x="1926" y="897"/>
                  <a:pt x="1966" y="165"/>
                  <a:pt x="2005" y="149"/>
                </a:cubicBezTo>
                <a:cubicBezTo>
                  <a:pt x="2043" y="134"/>
                  <a:pt x="2086" y="801"/>
                  <a:pt x="2119" y="865"/>
                </a:cubicBezTo>
                <a:cubicBezTo>
                  <a:pt x="2152" y="930"/>
                  <a:pt x="2177" y="666"/>
                  <a:pt x="2203" y="537"/>
                </a:cubicBezTo>
                <a:cubicBezTo>
                  <a:pt x="2230" y="408"/>
                  <a:pt x="2232" y="59"/>
                  <a:pt x="2277" y="90"/>
                </a:cubicBezTo>
                <a:cubicBezTo>
                  <a:pt x="2321" y="120"/>
                  <a:pt x="2388" y="725"/>
                  <a:pt x="2474" y="717"/>
                </a:cubicBezTo>
                <a:cubicBezTo>
                  <a:pt x="2561" y="709"/>
                  <a:pt x="2730" y="182"/>
                  <a:pt x="2798" y="41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6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5872" y="3198812"/>
            <a:ext cx="85803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0" ker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1974562" y="1524001"/>
            <a:ext cx="50755" cy="2830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0" ker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7462"/>
              </p:ext>
            </p:extLst>
          </p:nvPr>
        </p:nvGraphicFramePr>
        <p:xfrm>
          <a:off x="8305800" y="3276600"/>
          <a:ext cx="313072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3" name="Equation" r:id="rId3" imgW="88560" imgH="139680" progId="Equation.DSMT4">
                  <p:embed/>
                </p:oleObj>
              </mc:Choice>
              <mc:Fallback>
                <p:oleObj name="Equation" r:id="rId3" imgW="88560" imgH="139680" progId="Equation.DSMT4">
                  <p:embed/>
                  <p:pic>
                    <p:nvPicPr>
                      <p:cNvPr id="11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276600"/>
                        <a:ext cx="313072" cy="49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319783"/>
              </p:ext>
            </p:extLst>
          </p:nvPr>
        </p:nvGraphicFramePr>
        <p:xfrm>
          <a:off x="7543800" y="1143000"/>
          <a:ext cx="1078735" cy="6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4" name="Equation" r:id="rId5" imgW="304560" imgH="190440" progId="Equation.DSMT4">
                  <p:embed/>
                </p:oleObj>
              </mc:Choice>
              <mc:Fallback>
                <p:oleObj name="Equation" r:id="rId5" imgW="304560" imgH="190440" progId="Equation.DSMT4">
                  <p:embed/>
                  <p:pic>
                    <p:nvPicPr>
                      <p:cNvPr id="12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1078735" cy="670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18212"/>
              </p:ext>
            </p:extLst>
          </p:nvPr>
        </p:nvGraphicFramePr>
        <p:xfrm>
          <a:off x="7924800" y="1828800"/>
          <a:ext cx="1075334" cy="6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" name="Equation" r:id="rId7" imgW="304560" imgH="190440" progId="Equation.DSMT4">
                  <p:embed/>
                </p:oleObj>
              </mc:Choice>
              <mc:Fallback>
                <p:oleObj name="Equation" r:id="rId7" imgW="304560" imgH="190440" progId="Equation.DSMT4">
                  <p:embed/>
                  <p:pic>
                    <p:nvPicPr>
                      <p:cNvPr id="13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1075334" cy="670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13708"/>
              </p:ext>
            </p:extLst>
          </p:nvPr>
        </p:nvGraphicFramePr>
        <p:xfrm>
          <a:off x="8077200" y="2514600"/>
          <a:ext cx="1075334" cy="67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Equation" r:id="rId9" imgW="304560" imgH="190440" progId="Equation.DSMT4">
                  <p:embed/>
                </p:oleObj>
              </mc:Choice>
              <mc:Fallback>
                <p:oleObj name="Equation" r:id="rId9" imgW="304560" imgH="190440" progId="Equation.DSMT4">
                  <p:embed/>
                  <p:pic>
                    <p:nvPicPr>
                      <p:cNvPr id="14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14600"/>
                        <a:ext cx="1075334" cy="670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22075"/>
              </p:ext>
            </p:extLst>
          </p:nvPr>
        </p:nvGraphicFramePr>
        <p:xfrm>
          <a:off x="2078876" y="3775278"/>
          <a:ext cx="401548" cy="54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Equation" r:id="rId11" imgW="114120" imgH="152280" progId="Equation.DSMT4">
                  <p:embed/>
                </p:oleObj>
              </mc:Choice>
              <mc:Fallback>
                <p:oleObj name="Equation" r:id="rId11" imgW="114120" imgH="152280" progId="Equation.DSMT4">
                  <p:embed/>
                  <p:pic>
                    <p:nvPicPr>
                      <p:cNvPr id="15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876" y="3775278"/>
                        <a:ext cx="401548" cy="54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35"/>
          <p:cNvGrpSpPr>
            <a:grpSpLocks/>
          </p:cNvGrpSpPr>
          <p:nvPr/>
        </p:nvGrpSpPr>
        <p:grpSpPr bwMode="auto">
          <a:xfrm>
            <a:off x="2647576" y="1175002"/>
            <a:ext cx="3075477" cy="548016"/>
            <a:chOff x="2083" y="1210"/>
            <a:chExt cx="1190" cy="248"/>
          </a:xfrm>
        </p:grpSpPr>
        <p:graphicFrame>
          <p:nvGraphicFramePr>
            <p:cNvPr id="21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2505" y="1218"/>
            <a:ext cx="3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8" name="Equation" r:id="rId13" imgW="266400" imgH="177480" progId="Equation.DSMT4">
                    <p:embed/>
                  </p:oleObj>
                </mc:Choice>
                <mc:Fallback>
                  <p:oleObj name="Equation" r:id="rId13" imgW="266400" imgH="177480" progId="Equation.DSMT4">
                    <p:embed/>
                    <p:pic>
                      <p:nvPicPr>
                        <p:cNvPr id="17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1218"/>
                          <a:ext cx="3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0"/>
            <p:cNvGraphicFramePr>
              <a:graphicFrameLocks noChangeAspect="1"/>
            </p:cNvGraphicFramePr>
            <p:nvPr>
              <p:extLst/>
            </p:nvPr>
          </p:nvGraphicFramePr>
          <p:xfrm>
            <a:off x="2083" y="1218"/>
            <a:ext cx="34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9" name="Equation" r:id="rId15" imgW="253800" imgH="177480" progId="Equation.DSMT4">
                    <p:embed/>
                  </p:oleObj>
                </mc:Choice>
                <mc:Fallback>
                  <p:oleObj name="Equation" r:id="rId15" imgW="253800" imgH="177480" progId="Equation.DSMT4">
                    <p:embed/>
                    <p:pic>
                      <p:nvPicPr>
                        <p:cNvPr id="18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1218"/>
                          <a:ext cx="34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71"/>
            <p:cNvGraphicFramePr>
              <a:graphicFrameLocks noChangeAspect="1"/>
            </p:cNvGraphicFramePr>
            <p:nvPr>
              <p:extLst/>
            </p:nvPr>
          </p:nvGraphicFramePr>
          <p:xfrm>
            <a:off x="2914" y="1210"/>
            <a:ext cx="3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0" name="Equation" r:id="rId17" imgW="266400" imgH="177480" progId="Equation.DSMT4">
                    <p:embed/>
                  </p:oleObj>
                </mc:Choice>
                <mc:Fallback>
                  <p:oleObj name="Equation" r:id="rId17" imgW="266400" imgH="177480" progId="Equation.DSMT4">
                    <p:embed/>
                    <p:pic>
                      <p:nvPicPr>
                        <p:cNvPr id="1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1210"/>
                          <a:ext cx="3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94591"/>
              </p:ext>
            </p:extLst>
          </p:nvPr>
        </p:nvGraphicFramePr>
        <p:xfrm>
          <a:off x="5627664" y="4219456"/>
          <a:ext cx="1043035" cy="204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" name="Equation" r:id="rId19" imgW="291960" imgH="571320" progId="Equation.DSMT4">
                  <p:embed/>
                </p:oleObj>
              </mc:Choice>
              <mc:Fallback>
                <p:oleObj name="Equation" r:id="rId19" imgW="291960" imgH="571320" progId="Equation.DSMT4">
                  <p:embed/>
                  <p:pic>
                    <p:nvPicPr>
                      <p:cNvPr id="2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64" y="4219456"/>
                        <a:ext cx="1043035" cy="2045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34"/>
          <p:cNvGrpSpPr>
            <a:grpSpLocks/>
          </p:cNvGrpSpPr>
          <p:nvPr/>
        </p:nvGrpSpPr>
        <p:grpSpPr bwMode="auto">
          <a:xfrm>
            <a:off x="538568" y="1676400"/>
            <a:ext cx="7311361" cy="2589817"/>
            <a:chOff x="1277" y="1422"/>
            <a:chExt cx="2829" cy="1172"/>
          </a:xfrm>
        </p:grpSpPr>
        <p:sp>
          <p:nvSpPr>
            <p:cNvPr id="26" name="Line 72"/>
            <p:cNvSpPr>
              <a:spLocks noChangeShapeType="1"/>
            </p:cNvSpPr>
            <p:nvPr/>
          </p:nvSpPr>
          <p:spPr bwMode="auto">
            <a:xfrm>
              <a:off x="1440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2280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2704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3120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3536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>
              <a:off x="3960" y="142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Object 109"/>
            <p:cNvGraphicFramePr>
              <a:graphicFrameLocks noChangeAspect="1"/>
            </p:cNvGraphicFramePr>
            <p:nvPr>
              <p:extLst/>
            </p:nvPr>
          </p:nvGraphicFramePr>
          <p:xfrm>
            <a:off x="2205" y="2390"/>
            <a:ext cx="19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2" name="Equation" r:id="rId21" imgW="139680" imgH="139680" progId="Equation.DSMT4">
                    <p:embed/>
                  </p:oleObj>
                </mc:Choice>
                <mc:Fallback>
                  <p:oleObj name="Equation" r:id="rId21" imgW="139680" imgH="139680" progId="Equation.DSMT4">
                    <p:embed/>
                    <p:pic>
                      <p:nvPicPr>
                        <p:cNvPr id="28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390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0"/>
            <p:cNvGraphicFramePr>
              <a:graphicFrameLocks noChangeAspect="1"/>
            </p:cNvGraphicFramePr>
            <p:nvPr>
              <p:extLst/>
            </p:nvPr>
          </p:nvGraphicFramePr>
          <p:xfrm>
            <a:off x="2574" y="2390"/>
            <a:ext cx="27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3" name="Equation" r:id="rId23" imgW="203040" imgH="139680" progId="Equation.DSMT4">
                    <p:embed/>
                  </p:oleObj>
                </mc:Choice>
                <mc:Fallback>
                  <p:oleObj name="Equation" r:id="rId23" imgW="203040" imgH="139680" progId="Equation.DSMT4">
                    <p:embed/>
                    <p:pic>
                      <p:nvPicPr>
                        <p:cNvPr id="29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390"/>
                          <a:ext cx="27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11"/>
            <p:cNvGraphicFramePr>
              <a:graphicFrameLocks noChangeAspect="1"/>
            </p:cNvGraphicFramePr>
            <p:nvPr>
              <p:extLst/>
            </p:nvPr>
          </p:nvGraphicFramePr>
          <p:xfrm>
            <a:off x="3018" y="2388"/>
            <a:ext cx="26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4" name="Equation" r:id="rId25" imgW="203040" imgH="152280" progId="Equation.DSMT4">
                    <p:embed/>
                  </p:oleObj>
                </mc:Choice>
                <mc:Fallback>
                  <p:oleObj name="Equation" r:id="rId25" imgW="203040" imgH="152280" progId="Equation.DSMT4">
                    <p:embed/>
                    <p:pic>
                      <p:nvPicPr>
                        <p:cNvPr id="3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388"/>
                          <a:ext cx="26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17"/>
            <p:cNvGraphicFramePr>
              <a:graphicFrameLocks noChangeAspect="1"/>
            </p:cNvGraphicFramePr>
            <p:nvPr>
              <p:extLst/>
            </p:nvPr>
          </p:nvGraphicFramePr>
          <p:xfrm>
            <a:off x="3399" y="2388"/>
            <a:ext cx="27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5" name="Equation" r:id="rId27" imgW="203040" imgH="139680" progId="Equation.DSMT4">
                    <p:embed/>
                  </p:oleObj>
                </mc:Choice>
                <mc:Fallback>
                  <p:oleObj name="Equation" r:id="rId27" imgW="203040" imgH="139680" progId="Equation.DSMT4">
                    <p:embed/>
                    <p:pic>
                      <p:nvPicPr>
                        <p:cNvPr id="31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2388"/>
                          <a:ext cx="27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8"/>
            <p:cNvGraphicFramePr>
              <a:graphicFrameLocks noChangeAspect="1"/>
            </p:cNvGraphicFramePr>
            <p:nvPr>
              <p:extLst/>
            </p:nvPr>
          </p:nvGraphicFramePr>
          <p:xfrm>
            <a:off x="3830" y="2386"/>
            <a:ext cx="2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Equation" r:id="rId29" imgW="203040" imgH="152280" progId="Equation.DSMT4">
                    <p:embed/>
                  </p:oleObj>
                </mc:Choice>
                <mc:Fallback>
                  <p:oleObj name="Equation" r:id="rId29" imgW="203040" imgH="152280" progId="Equation.DSMT4">
                    <p:embed/>
                    <p:pic>
                      <p:nvPicPr>
                        <p:cNvPr id="32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386"/>
                          <a:ext cx="2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19"/>
            <p:cNvGraphicFramePr>
              <a:graphicFrameLocks noChangeAspect="1"/>
            </p:cNvGraphicFramePr>
            <p:nvPr>
              <p:extLst/>
            </p:nvPr>
          </p:nvGraphicFramePr>
          <p:xfrm>
            <a:off x="1277" y="2388"/>
            <a:ext cx="29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Equation" r:id="rId31" imgW="215640" imgH="139680" progId="Equation.DSMT4">
                    <p:embed/>
                  </p:oleObj>
                </mc:Choice>
                <mc:Fallback>
                  <p:oleObj name="Equation" r:id="rId31" imgW="215640" imgH="139680" progId="Equation.DSMT4">
                    <p:embed/>
                    <p:pic>
                      <p:nvPicPr>
                        <p:cNvPr id="33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2388"/>
                          <a:ext cx="29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36"/>
          <p:cNvGrpSpPr>
            <a:grpSpLocks/>
          </p:cNvGrpSpPr>
          <p:nvPr/>
        </p:nvGrpSpPr>
        <p:grpSpPr bwMode="auto">
          <a:xfrm>
            <a:off x="841831" y="2255554"/>
            <a:ext cx="6724700" cy="788878"/>
            <a:chOff x="1413" y="1583"/>
            <a:chExt cx="2602" cy="357"/>
          </a:xfrm>
        </p:grpSpPr>
        <p:sp>
          <p:nvSpPr>
            <p:cNvPr id="39" name="Oval 121"/>
            <p:cNvSpPr>
              <a:spLocks noChangeArrowheads="1"/>
            </p:cNvSpPr>
            <p:nvPr/>
          </p:nvSpPr>
          <p:spPr bwMode="auto">
            <a:xfrm>
              <a:off x="1413" y="1644"/>
              <a:ext cx="68" cy="6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0" name="Oval 122"/>
            <p:cNvSpPr>
              <a:spLocks noChangeArrowheads="1"/>
            </p:cNvSpPr>
            <p:nvPr/>
          </p:nvSpPr>
          <p:spPr bwMode="auto">
            <a:xfrm>
              <a:off x="1829" y="1583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1" name="Oval 123"/>
            <p:cNvSpPr>
              <a:spLocks noChangeArrowheads="1"/>
            </p:cNvSpPr>
            <p:nvPr/>
          </p:nvSpPr>
          <p:spPr bwMode="auto">
            <a:xfrm>
              <a:off x="2263" y="1621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2" name="Oval 124"/>
            <p:cNvSpPr>
              <a:spLocks noChangeArrowheads="1"/>
            </p:cNvSpPr>
            <p:nvPr/>
          </p:nvSpPr>
          <p:spPr bwMode="auto">
            <a:xfrm>
              <a:off x="2687" y="1726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3" name="Oval 125"/>
            <p:cNvSpPr>
              <a:spLocks noChangeArrowheads="1"/>
            </p:cNvSpPr>
            <p:nvPr/>
          </p:nvSpPr>
          <p:spPr bwMode="auto">
            <a:xfrm>
              <a:off x="3108" y="1832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4" name="Oval 128"/>
            <p:cNvSpPr>
              <a:spLocks noChangeArrowheads="1"/>
            </p:cNvSpPr>
            <p:nvPr/>
          </p:nvSpPr>
          <p:spPr bwMode="auto">
            <a:xfrm>
              <a:off x="3515" y="1872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  <p:sp>
          <p:nvSpPr>
            <p:cNvPr id="45" name="Oval 129"/>
            <p:cNvSpPr>
              <a:spLocks noChangeArrowheads="1"/>
            </p:cNvSpPr>
            <p:nvPr/>
          </p:nvSpPr>
          <p:spPr bwMode="auto">
            <a:xfrm>
              <a:off x="3947" y="1817"/>
              <a:ext cx="68" cy="68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6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15355"/>
              </p:ext>
            </p:extLst>
          </p:nvPr>
        </p:nvGraphicFramePr>
        <p:xfrm>
          <a:off x="487196" y="4841580"/>
          <a:ext cx="1146174" cy="61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Equation" r:id="rId33" imgW="685800" imgH="368280" progId="Equation.DSMT4">
                  <p:embed/>
                </p:oleObj>
              </mc:Choice>
              <mc:Fallback>
                <p:oleObj name="Equation" r:id="rId33" imgW="685800" imgH="368280" progId="Equation.DSMT4">
                  <p:embed/>
                  <p:pic>
                    <p:nvPicPr>
                      <p:cNvPr id="42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96" y="4841580"/>
                        <a:ext cx="1146174" cy="61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64015"/>
              </p:ext>
            </p:extLst>
          </p:nvPr>
        </p:nvGraphicFramePr>
        <p:xfrm>
          <a:off x="1523505" y="4915033"/>
          <a:ext cx="3775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9" name="Equation" r:id="rId35" imgW="2946240" imgH="393480" progId="Equation.DSMT4">
                  <p:embed/>
                </p:oleObj>
              </mc:Choice>
              <mc:Fallback>
                <p:oleObj name="Equation" r:id="rId35" imgW="2946240" imgH="393480" progId="Equation.DSMT4">
                  <p:embed/>
                  <p:pic>
                    <p:nvPicPr>
                      <p:cNvPr id="43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505" y="4915033"/>
                        <a:ext cx="3775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55859"/>
              </p:ext>
            </p:extLst>
          </p:nvPr>
        </p:nvGraphicFramePr>
        <p:xfrm>
          <a:off x="6661150" y="4924426"/>
          <a:ext cx="2178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Equation" r:id="rId37" imgW="1714320" imgH="368280" progId="Equation.DSMT4">
                  <p:embed/>
                </p:oleObj>
              </mc:Choice>
              <mc:Fallback>
                <p:oleObj name="Equation" r:id="rId37" imgW="1714320" imgH="368280" progId="Equation.DSMT4">
                  <p:embed/>
                  <p:pic>
                    <p:nvPicPr>
                      <p:cNvPr id="44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4924426"/>
                        <a:ext cx="2178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28166"/>
              </p:ext>
            </p:extLst>
          </p:nvPr>
        </p:nvGraphicFramePr>
        <p:xfrm>
          <a:off x="228600" y="4931020"/>
          <a:ext cx="1146174" cy="61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Equation" r:id="rId39" imgW="685800" imgH="368280" progId="Equation.DSMT4">
                  <p:embed/>
                </p:oleObj>
              </mc:Choice>
              <mc:Fallback>
                <p:oleObj name="Equation" r:id="rId39" imgW="685800" imgH="368280" progId="Equation.DSMT4">
                  <p:embed/>
                  <p:pic>
                    <p:nvPicPr>
                      <p:cNvPr id="45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31020"/>
                        <a:ext cx="1146174" cy="61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908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信号的类型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4038600"/>
            <a:ext cx="8534400" cy="2514600"/>
          </a:xfrm>
        </p:spPr>
        <p:txBody>
          <a:bodyPr/>
          <a:lstStyle/>
          <a:p>
            <a:r>
              <a:rPr lang="zh-CN" altLang="en-US" dirty="0" smtClean="0"/>
              <a:t>信号可分为低通信号和带通信号。</a:t>
            </a:r>
            <a:endParaRPr lang="en-US" altLang="zh-CN" dirty="0" smtClean="0"/>
          </a:p>
          <a:p>
            <a:r>
              <a:rPr lang="zh-CN" altLang="en-US" dirty="0" smtClean="0"/>
              <a:t>相应地有低通采样定理和带通采样定理，但实际上二者是统一的。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8022" r="7075"/>
          <a:stretch/>
        </p:blipFill>
        <p:spPr>
          <a:xfrm>
            <a:off x="0" y="9144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低通采样定理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一个频带限制</a:t>
            </a:r>
            <a:r>
              <a:rPr lang="zh-CN" altLang="en-US" dirty="0" smtClean="0"/>
              <a:t>在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h</a:t>
            </a:r>
            <a:r>
              <a:rPr lang="en-US" altLang="zh-CN" dirty="0" err="1" smtClean="0"/>
              <a:t>Hz</a:t>
            </a:r>
            <a:r>
              <a:rPr lang="zh-CN" altLang="en-US" dirty="0" smtClean="0"/>
              <a:t>以内</a:t>
            </a:r>
            <a:r>
              <a:rPr lang="zh-CN" altLang="en-US" dirty="0"/>
              <a:t>的时间</a:t>
            </a:r>
            <a:r>
              <a:rPr lang="zh-CN" altLang="en-US" dirty="0" smtClean="0"/>
              <a:t>连续函数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如果</a:t>
            </a:r>
            <a:r>
              <a:rPr lang="zh-CN" altLang="en-US" dirty="0" smtClean="0"/>
              <a:t>以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1/(2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dirty="0" smtClean="0"/>
              <a:t>)</a:t>
            </a:r>
            <a:r>
              <a:rPr lang="zh-CN" altLang="en-US" dirty="0" smtClean="0"/>
              <a:t>秒</a:t>
            </a:r>
            <a:r>
              <a:rPr lang="zh-CN" altLang="en-US" dirty="0"/>
              <a:t>的间隔对其进行等间隔抽样，则所得的样值可以完全</a:t>
            </a:r>
            <a:r>
              <a:rPr lang="zh-CN" altLang="en-US" dirty="0" smtClean="0"/>
              <a:t>确定</a:t>
            </a:r>
            <a:r>
              <a:rPr lang="zh-CN" altLang="en-US" dirty="0"/>
              <a:t>原信号。由于抽样时间间隔相等，此定理又称</a:t>
            </a:r>
            <a:r>
              <a:rPr lang="zh-CN" altLang="en-US" dirty="0">
                <a:solidFill>
                  <a:srgbClr val="0000CC"/>
                </a:solidFill>
              </a:rPr>
              <a:t>均匀抽样定理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低通采样定理的采样频率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s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i="1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/>
              <a:t>/(2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dirty="0"/>
              <a:t>)</a:t>
            </a:r>
            <a:r>
              <a:rPr lang="zh-CN" altLang="en-US" dirty="0" smtClean="0"/>
              <a:t>为最大抽样间隔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又称为</a:t>
            </a:r>
            <a:r>
              <a:rPr lang="zh-CN" altLang="en-US" dirty="0">
                <a:solidFill>
                  <a:srgbClr val="0000CC"/>
                </a:solidFill>
              </a:rPr>
              <a:t>奈奎斯特</a:t>
            </a:r>
            <a:r>
              <a:rPr lang="zh-CN" altLang="en-US" dirty="0" smtClean="0">
                <a:solidFill>
                  <a:srgbClr val="0000CC"/>
                </a:solidFill>
              </a:rPr>
              <a:t>间隔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s</a:t>
            </a:r>
            <a:r>
              <a:rPr lang="en-US" altLang="zh-CN" i="1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2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h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抽样速率</a:t>
            </a:r>
            <a:r>
              <a:rPr lang="zh-CN" altLang="en-US" dirty="0" smtClean="0"/>
              <a:t>，又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0000CC"/>
                </a:solidFill>
              </a:rPr>
              <a:t>奈奎斯特速率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022" r="50941"/>
          <a:stretch/>
        </p:blipFill>
        <p:spPr>
          <a:xfrm>
            <a:off x="5029200" y="3581400"/>
            <a:ext cx="4191000" cy="289034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715000" y="3962400"/>
            <a:ext cx="401072" cy="2671465"/>
            <a:chOff x="5715000" y="3962400"/>
            <a:chExt cx="401072" cy="2671465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904000" y="3962400"/>
              <a:ext cx="0" cy="226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5715000" y="6172200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81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时域离散信号和时域离散系统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时域离散信号</a:t>
            </a:r>
            <a:endParaRPr lang="en-US" altLang="zh-CN" dirty="0" smtClean="0"/>
          </a:p>
          <a:p>
            <a:r>
              <a:rPr lang="zh-CN" altLang="en-US" dirty="0" smtClean="0"/>
              <a:t>时域离散系统</a:t>
            </a:r>
            <a:endParaRPr lang="en-US" altLang="zh-CN" dirty="0" smtClean="0"/>
          </a:p>
          <a:p>
            <a:r>
              <a:rPr lang="zh-CN" altLang="en-US" dirty="0" smtClean="0"/>
              <a:t>时域离散系统的输入输出描述法</a:t>
            </a:r>
            <a:endParaRPr lang="en-US" altLang="zh-CN" dirty="0" smtClean="0"/>
          </a:p>
          <a:p>
            <a:r>
              <a:rPr lang="zh-CN" altLang="en-US" dirty="0" smtClean="0"/>
              <a:t>模拟信号数字处理方法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204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</a:t>
            </a:r>
            <a:r>
              <a:rPr lang="zh-CN" altLang="en-US" dirty="0" smtClean="0"/>
              <a:t>通采样定理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是一个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带限信号</a:t>
                </a:r>
                <a:r>
                  <a:rPr lang="zh-CN" altLang="en-US" sz="2400" dirty="0" smtClean="0"/>
                  <a:t>，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/>
                  <a:t>，对于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(2) </a:t>
                </a:r>
                <a:r>
                  <a:rPr lang="zh-CN" altLang="en-US" sz="2400" dirty="0"/>
                  <a:t>若采样频率</a:t>
                </a:r>
                <a:r>
                  <a:rPr lang="zh-CN" altLang="en-US" sz="2400" dirty="0" smtClean="0"/>
                  <a:t>满足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能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唯一地</a:t>
                </a:r>
                <a:r>
                  <a:rPr lang="zh-CN" altLang="en-US" sz="2400" dirty="0"/>
                  <a:t>由它的样本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𝒏𝑻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dirty="0"/>
                  <a:t>所</a:t>
                </a:r>
                <a:r>
                  <a:rPr lang="zh-CN" altLang="en-US" sz="2400" dirty="0" smtClean="0"/>
                  <a:t>决定</a:t>
                </a:r>
                <a:r>
                  <a:rPr lang="zh-CN" altLang="en-US" sz="2400" dirty="0"/>
                  <a:t>。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上两式的公式编号是奥本海默的专著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《</a:t>
                </a:r>
                <a:r>
                  <a:rPr lang="zh-CN" altLang="en-US" sz="2400" dirty="0" smtClean="0"/>
                  <a:t>离散</a:t>
                </a:r>
                <a:r>
                  <a:rPr lang="zh-CN" altLang="en-US" sz="2400" dirty="0"/>
                  <a:t>时间</a:t>
                </a:r>
                <a:r>
                  <a:rPr lang="zh-CN" altLang="en-US" sz="2400" dirty="0" smtClean="0"/>
                  <a:t>信号处理</a:t>
                </a:r>
                <a:r>
                  <a:rPr lang="en-US" altLang="zh-CN" sz="2400" dirty="0" smtClean="0"/>
                  <a:t>》</a:t>
                </a:r>
                <a:r>
                  <a:rPr lang="zh-CN" altLang="en-US" sz="2400" dirty="0" smtClean="0"/>
                  <a:t>第</a:t>
                </a:r>
                <a:r>
                  <a:rPr lang="en-US" altLang="zh-CN" sz="2400" dirty="0"/>
                  <a:t>3</a:t>
                </a:r>
                <a:r>
                  <a:rPr lang="zh-CN" altLang="en-US" sz="2400" dirty="0" smtClean="0"/>
                  <a:t>版的公式。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57200" y="46482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l-GR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Ω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----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Nyquist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Frequency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461" y="5257800"/>
            <a:ext cx="2999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l-GR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Ω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----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Nyquist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Rate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8022" r="50941"/>
          <a:stretch/>
        </p:blipFill>
        <p:spPr>
          <a:xfrm>
            <a:off x="5105400" y="3581400"/>
            <a:ext cx="4191000" cy="289034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638800" y="3962400"/>
            <a:ext cx="678327" cy="2671465"/>
            <a:chOff x="5562600" y="3962400"/>
            <a:chExt cx="678327" cy="2671465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5904000" y="3962400"/>
              <a:ext cx="0" cy="226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562600" y="6172200"/>
                  <a:ext cx="6783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𝛀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6172200"/>
                  <a:ext cx="67832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5243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两种情况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3" descr="AAALKH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r="29283" b="76553"/>
          <a:stretch/>
        </p:blipFill>
        <p:spPr bwMode="auto">
          <a:xfrm>
            <a:off x="3089407" y="914400"/>
            <a:ext cx="327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AALKH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7" b="25701"/>
          <a:stretch/>
        </p:blipFill>
        <p:spPr bwMode="auto">
          <a:xfrm>
            <a:off x="131908" y="4648200"/>
            <a:ext cx="439359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AAALKH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80" r="24512" b="2635"/>
          <a:stretch/>
        </p:blipFill>
        <p:spPr bwMode="auto">
          <a:xfrm>
            <a:off x="4800600" y="4800600"/>
            <a:ext cx="403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AAALKH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3" b="54051"/>
          <a:stretch/>
        </p:blipFill>
        <p:spPr bwMode="auto">
          <a:xfrm>
            <a:off x="134776" y="3124200"/>
            <a:ext cx="4436652" cy="14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105400" y="3138404"/>
            <a:ext cx="3832144" cy="1662196"/>
            <a:chOff x="6856413" y="2697079"/>
            <a:chExt cx="3736886" cy="1662196"/>
          </a:xfrm>
        </p:grpSpPr>
        <p:cxnSp>
          <p:nvCxnSpPr>
            <p:cNvPr id="12" name="直接箭头连接符 11"/>
            <p:cNvCxnSpPr/>
            <p:nvPr/>
          </p:nvCxnSpPr>
          <p:spPr bwMode="auto">
            <a:xfrm flipV="1">
              <a:off x="9829800" y="3276600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7264400" y="3283329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8312150" y="3276979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7785100" y="3276979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9315450" y="3276979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8807450" y="3283329"/>
              <a:ext cx="0" cy="59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8312150" y="2697079"/>
              <a:ext cx="0" cy="117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6856413" y="3874258"/>
              <a:ext cx="34212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aphicFrame>
          <p:nvGraphicFramePr>
            <p:cNvPr id="20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8458200" y="2707695"/>
            <a:ext cx="660594" cy="340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4" name="Equation" r:id="rId4" imgW="419040" imgH="215640" progId="Equation.DSMT4">
                    <p:embed/>
                  </p:oleObj>
                </mc:Choice>
                <mc:Fallback>
                  <p:oleObj name="Equation" r:id="rId4" imgW="419040" imgH="215640" progId="Equation.DSMT4">
                    <p:embed/>
                    <p:pic>
                      <p:nvPicPr>
                        <p:cNvPr id="20" name="对象 1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58200" y="2707695"/>
                          <a:ext cx="660594" cy="3403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10351999" y="3962400"/>
            <a:ext cx="24130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5"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21" name="对象 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351999" y="3962400"/>
                          <a:ext cx="241300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8610600" y="3946358"/>
            <a:ext cx="4016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6" name="Equation" r:id="rId8" imgW="190440" imgH="190440" progId="Equation.DSMT4">
                    <p:embed/>
                  </p:oleObj>
                </mc:Choice>
                <mc:Fallback>
                  <p:oleObj name="Equation" r:id="rId8" imgW="190440" imgH="19044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610600" y="3946358"/>
                          <a:ext cx="4016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/>
            </p:nvPr>
          </p:nvGraphicFramePr>
          <p:xfrm>
            <a:off x="7518121" y="3967075"/>
            <a:ext cx="510953" cy="363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7" name="Equation" r:id="rId10" imgW="266400" imgH="190440" progId="Equation.DSMT4">
                    <p:embed/>
                  </p:oleObj>
                </mc:Choice>
                <mc:Fallback>
                  <p:oleObj name="Equation" r:id="rId10" imgW="266400" imgH="190440" progId="Equation.DSMT4">
                    <p:embed/>
                    <p:pic>
                      <p:nvPicPr>
                        <p:cNvPr id="23" name="对象 2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18121" y="3967075"/>
                          <a:ext cx="510953" cy="3630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/>
            </p:nvPr>
          </p:nvGraphicFramePr>
          <p:xfrm>
            <a:off x="6856413" y="3962400"/>
            <a:ext cx="63341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8" name="Equation" r:id="rId12" imgW="330120" imgH="190440" progId="Equation.DSMT4">
                    <p:embed/>
                  </p:oleObj>
                </mc:Choice>
                <mc:Fallback>
                  <p:oleObj name="Equation" r:id="rId12" imgW="330120" imgH="190440" progId="Equation.DSMT4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856413" y="3962400"/>
                          <a:ext cx="633412" cy="36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/>
            </p:nvPr>
          </p:nvGraphicFramePr>
          <p:xfrm>
            <a:off x="8178643" y="3962400"/>
            <a:ext cx="291589" cy="386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79" name="Equation" r:id="rId14" imgW="114120" imgH="152280" progId="Equation.DSMT4">
                    <p:embed/>
                  </p:oleObj>
                </mc:Choice>
                <mc:Fallback>
                  <p:oleObj name="Equation" r:id="rId14" imgW="114120" imgH="152280" progId="Equation.DSMT4">
                    <p:embed/>
                    <p:pic>
                      <p:nvPicPr>
                        <p:cNvPr id="25" name="对象 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178643" y="3962400"/>
                          <a:ext cx="291589" cy="386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/>
            </p:nvPr>
          </p:nvGraphicFramePr>
          <p:xfrm>
            <a:off x="9035716" y="3954463"/>
            <a:ext cx="5349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0" name="Equation" r:id="rId16" imgW="253800" imgH="190440" progId="Equation.DSMT4">
                    <p:embed/>
                  </p:oleObj>
                </mc:Choice>
                <mc:Fallback>
                  <p:oleObj name="Equation" r:id="rId16" imgW="253800" imgH="19044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035716" y="3954463"/>
                          <a:ext cx="5349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9627686" y="3962400"/>
            <a:ext cx="5349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1" name="Equation" r:id="rId18" imgW="253800" imgH="190440" progId="Equation.DSMT4">
                    <p:embed/>
                  </p:oleObj>
                </mc:Choice>
                <mc:Fallback>
                  <p:oleObj name="Equation" r:id="rId18" imgW="253800" imgH="19044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627686" y="3962400"/>
                          <a:ext cx="5349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188842" y="2428281"/>
          <a:ext cx="1630558" cy="54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" name="Equation" r:id="rId20" imgW="571320" imgH="190440" progId="Equation.DSMT4">
                  <p:embed/>
                </p:oleObj>
              </mc:Choice>
              <mc:Fallback>
                <p:oleObj name="Equation" r:id="rId20" imgW="571320" imgH="1904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88842" y="2428281"/>
                        <a:ext cx="1630558" cy="54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6629400" y="2438400"/>
          <a:ext cx="1630558" cy="54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" name="Equation" r:id="rId22" imgW="571320" imgH="190440" progId="Equation.DSMT4">
                  <p:embed/>
                </p:oleObj>
              </mc:Choice>
              <mc:Fallback>
                <p:oleObj name="Equation" r:id="rId22" imgW="571320" imgH="19044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29400" y="2438400"/>
                        <a:ext cx="1630558" cy="54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 bwMode="auto">
          <a:xfrm>
            <a:off x="4724400" y="2623752"/>
            <a:ext cx="8" cy="39294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7222143" y="5225716"/>
            <a:ext cx="169257" cy="946484"/>
          </a:xfrm>
          <a:prstGeom prst="rect">
            <a:avLst/>
          </a:prstGeom>
          <a:solidFill>
            <a:srgbClr val="FF0000">
              <a:alpha val="45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矩形标注 31"/>
          <p:cNvSpPr/>
          <p:nvPr/>
        </p:nvSpPr>
        <p:spPr bwMode="auto">
          <a:xfrm>
            <a:off x="5181600" y="6221459"/>
            <a:ext cx="1820936" cy="407941"/>
          </a:xfrm>
          <a:prstGeom prst="wedgeRectCallout">
            <a:avLst>
              <a:gd name="adj1" fmla="val 63156"/>
              <a:gd name="adj2" fmla="val -10832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频域混叠</a:t>
            </a:r>
          </a:p>
        </p:txBody>
      </p:sp>
      <p:sp>
        <p:nvSpPr>
          <p:cNvPr id="33" name="下箭头 32"/>
          <p:cNvSpPr/>
          <p:nvPr/>
        </p:nvSpPr>
        <p:spPr bwMode="auto">
          <a:xfrm rot="1903419">
            <a:off x="2968137" y="2220136"/>
            <a:ext cx="893348" cy="1217330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卷积</a:t>
            </a:r>
          </a:p>
        </p:txBody>
      </p:sp>
      <p:sp>
        <p:nvSpPr>
          <p:cNvPr id="34" name="下箭头 33"/>
          <p:cNvSpPr/>
          <p:nvPr/>
        </p:nvSpPr>
        <p:spPr bwMode="auto">
          <a:xfrm rot="18950369">
            <a:off x="5289068" y="2255673"/>
            <a:ext cx="874037" cy="1100586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卷积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465578" y="4724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无混叠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如果有多个信号，怎么办？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990600"/>
            <a:ext cx="4969611" cy="5562600"/>
          </a:xfrm>
        </p:spPr>
        <p:txBody>
          <a:bodyPr/>
          <a:lstStyle/>
          <a:p>
            <a:r>
              <a:rPr lang="zh-CN" altLang="en-US" sz="2000" dirty="0" smtClean="0"/>
              <a:t>实际应用中，如果存在多个信号，如右图所示，应该怎么采样？</a:t>
            </a:r>
            <a:endParaRPr lang="en-US" altLang="zh-CN" sz="2000" dirty="0" smtClean="0"/>
          </a:p>
          <a:p>
            <a:r>
              <a:rPr lang="zh-CN" altLang="en-US" sz="2000" dirty="0" smtClean="0"/>
              <a:t>实际系统里，通过增加一个滤波器，把高于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h</a:t>
            </a:r>
            <a:r>
              <a:rPr lang="zh-CN" altLang="en-US" sz="2000" dirty="0" smtClean="0"/>
              <a:t>的信号滤除，再送入</a:t>
            </a:r>
            <a:r>
              <a:rPr lang="en-US" altLang="zh-CN" sz="2000" dirty="0" smtClean="0"/>
              <a:t>AD</a:t>
            </a:r>
            <a:r>
              <a:rPr lang="zh-CN" altLang="en-US" sz="2000" dirty="0" smtClean="0"/>
              <a:t>采样。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11" y="914400"/>
            <a:ext cx="3793389" cy="3022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694" y="3810000"/>
            <a:ext cx="3811106" cy="276413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3000" y="2590800"/>
            <a:ext cx="3272421" cy="880578"/>
            <a:chOff x="1143000" y="2590800"/>
            <a:chExt cx="3272421" cy="88057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2590800"/>
              <a:ext cx="3272421" cy="88057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24000" y="28800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低通滤波器</a:t>
              </a:r>
              <a:endParaRPr lang="zh-CN" altLang="en-US" sz="1800" dirty="0"/>
            </a:p>
          </p:txBody>
        </p:sp>
      </p:grpSp>
      <p:pic>
        <p:nvPicPr>
          <p:cNvPr id="11" name="图片 1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730134"/>
            <a:ext cx="3816000" cy="284400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 bwMode="auto">
          <a:xfrm>
            <a:off x="4191000" y="4909818"/>
            <a:ext cx="978408" cy="48463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172" y="3339996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hlinkClick r:id="rId7" action="ppaction://hlinkfile"/>
              </a:rPr>
              <a:t>NyquistSamplingTheorem1.m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5139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带通采样定理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13" y="3505200"/>
            <a:ext cx="3995187" cy="310654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336000" y="3957935"/>
            <a:ext cx="447558" cy="2671465"/>
            <a:chOff x="5715000" y="3962400"/>
            <a:chExt cx="447558" cy="2671465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5904000" y="3962400"/>
              <a:ext cx="0" cy="226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文本框 10"/>
            <p:cNvSpPr txBox="1"/>
            <p:nvPr/>
          </p:nvSpPr>
          <p:spPr>
            <a:xfrm>
              <a:off x="5715000" y="617220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f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H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48000" y="3962400"/>
            <a:ext cx="412292" cy="2671465"/>
            <a:chOff x="5715000" y="3962400"/>
            <a:chExt cx="412292" cy="2671465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904000" y="3962400"/>
              <a:ext cx="0" cy="226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5715000" y="6172200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f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L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1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实际中遇到的许多信号是带通型信号，这种信号的带宽往往远小于信号中心频率。若带通信号的上截止频率为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400" i="1" baseline="-25000" dirty="0" err="1" smtClean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2400" i="1" baseline="-25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下截止频率</a:t>
                </a:r>
                <a:r>
                  <a:rPr lang="zh-CN" altLang="en-US" sz="2400" dirty="0" smtClean="0"/>
                  <a:t>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400" i="1" baseline="-25000" dirty="0" smtClean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这时并不需要抽样频率高于两倍上截止频率 ，可按照带通抽样定理确定抽样频率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>
                    <a:solidFill>
                      <a:srgbClr val="0000CC"/>
                    </a:solidFill>
                  </a:rPr>
                  <a:t>带通抽样定理</a:t>
                </a:r>
                <a:r>
                  <a:rPr lang="zh-CN" altLang="en-US" sz="2400" dirty="0"/>
                  <a:t>：一个频带限制</a:t>
                </a:r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内</a:t>
                </a:r>
                <a:r>
                  <a:rPr lang="zh-CN" altLang="en-US" sz="2400" dirty="0"/>
                  <a:t>的时间连续</a:t>
                </a:r>
                <a:r>
                  <a:rPr lang="zh-CN" altLang="en-US" sz="2400" dirty="0" smtClean="0"/>
                  <a:t>信号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信号带宽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，令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，这里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为</a:t>
                </a:r>
                <a:r>
                  <a:rPr lang="zh-CN" altLang="en-US" sz="2400" dirty="0"/>
                  <a:t>不</a:t>
                </a:r>
                <a:r>
                  <a:rPr lang="zh-CN" altLang="en-US" sz="2400" dirty="0" smtClean="0"/>
                  <a:t>大于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最大</a:t>
                </a:r>
                <a:r>
                  <a:rPr lang="zh-CN" altLang="en-US" sz="2400" dirty="0"/>
                  <a:t>正整数。如果抽样</a:t>
                </a:r>
                <a:r>
                  <a:rPr lang="zh-CN" altLang="en-US" sz="2400" dirty="0" smtClean="0"/>
                  <a:t>频率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满足条件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</a:t>
                </a:r>
                <a:r>
                  <a:rPr lang="zh-CN" altLang="zh-CN" sz="2400" dirty="0" smtClean="0"/>
                  <a:t>则</a:t>
                </a:r>
                <a:r>
                  <a:rPr lang="zh-CN" altLang="zh-CN" sz="2400" dirty="0"/>
                  <a:t>可以由抽样序列无失真的</a:t>
                </a:r>
                <a:r>
                  <a:rPr lang="zh-CN" altLang="zh-CN" sz="2400" dirty="0" smtClean="0"/>
                  <a:t>重建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:r>
                  <a:rPr lang="zh-CN" altLang="zh-CN" sz="2400" dirty="0" smtClean="0"/>
                  <a:t>原始</a:t>
                </a:r>
                <a:r>
                  <a:rPr lang="zh-CN" altLang="zh-CN" sz="2400" dirty="0"/>
                  <a:t>信号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内容占位符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9" t="-1316" r="-857" b="-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966065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58136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662456" y="31981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609600" y="5181599"/>
            <a:ext cx="4191000" cy="685801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8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带通采样定理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对信号抽样后得到</a:t>
                </a:r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采样信号的</a:t>
                </a:r>
                <a:r>
                  <a:rPr lang="zh-CN" altLang="en-US" sz="2000" dirty="0"/>
                  <a:t>频谱</a:t>
                </a:r>
                <a:r>
                  <a:rPr lang="zh-CN" altLang="en-US" sz="2000" dirty="0" smtClean="0"/>
                  <a:t>是原频谱</a:t>
                </a:r>
                <a:r>
                  <a:rPr lang="zh-CN" altLang="en-US" sz="2000" dirty="0"/>
                  <a:t>经过周期延拓而成</a:t>
                </a:r>
                <a:r>
                  <a:rPr lang="zh-CN" altLang="en-US" sz="2000" dirty="0" smtClean="0"/>
                  <a:t>，周期为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，如下图</a:t>
                </a:r>
                <a:r>
                  <a:rPr lang="en-US" altLang="zh-CN" sz="2000" dirty="0" smtClean="0"/>
                  <a:t>3</a:t>
                </a:r>
                <a:r>
                  <a:rPr lang="zh-CN" altLang="en-US" sz="2000" dirty="0" smtClean="0"/>
                  <a:t>所示</a:t>
                </a:r>
                <a:r>
                  <a:rPr lang="zh-CN" altLang="en-US" sz="2000" dirty="0"/>
                  <a:t>。为了能够由抽样序列无失真的重建原始信号 ，必须选择合适</a:t>
                </a:r>
                <a:r>
                  <a:rPr lang="zh-CN" altLang="en-US" sz="2000" dirty="0" smtClean="0"/>
                  <a:t>的采样频率，</a:t>
                </a:r>
                <a:r>
                  <a:rPr lang="zh-CN" altLang="en-US" sz="2000" dirty="0"/>
                  <a:t>使得</a:t>
                </a:r>
                <a:r>
                  <a:rPr lang="zh-CN" altLang="en-US" sz="2000" dirty="0" smtClean="0"/>
                  <a:t>位于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的</a:t>
                </a:r>
                <a:r>
                  <a:rPr lang="zh-CN" altLang="en-US" sz="2000" dirty="0"/>
                  <a:t>频带分量不会和延拓</a:t>
                </a:r>
                <a:r>
                  <a:rPr lang="zh-CN" altLang="en-US" sz="2000" dirty="0" smtClean="0"/>
                  <a:t>分量混叠，这样用</a:t>
                </a:r>
                <a:r>
                  <a:rPr lang="zh-CN" altLang="en-US" sz="2000" dirty="0"/>
                  <a:t>带通滤波器就可以由采样序列重建原始信号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在抽样信号的频谱中，</a:t>
                </a:r>
                <a:r>
                  <a:rPr lang="zh-CN" altLang="en-US" sz="2000" dirty="0" smtClean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频带</a:t>
                </a:r>
                <a:r>
                  <a:rPr lang="zh-CN" altLang="en-US" sz="2000" dirty="0"/>
                  <a:t>的两边，有着两个延拓频谱分量：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。</a:t>
                </a:r>
                <a:r>
                  <a:rPr lang="zh-CN" altLang="en-US" sz="2000" dirty="0"/>
                  <a:t>为了避免混叠，延拓后的频带分量应满足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  <a:p>
                <a:r>
                  <a:rPr lang="zh-CN" altLang="en-US" sz="2000" dirty="0" smtClean="0"/>
                  <a:t>整理以上两式，得到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/>
                  <a:t>是大于等于零的一个</a:t>
                </a:r>
                <a:r>
                  <a:rPr lang="zh-CN" altLang="zh-CN" sz="2000" dirty="0" smtClean="0"/>
                  <a:t>正数</a:t>
                </a:r>
                <a:r>
                  <a:rPr lang="zh-CN" altLang="en-US" sz="2000" dirty="0" smtClean="0"/>
                  <a:t>。如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果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=0</a:t>
                </a:r>
                <a:r>
                  <a:rPr lang="zh-CN" altLang="en-US" sz="2000" dirty="0" smtClean="0"/>
                  <a:t>，就变成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，即低通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采样定理。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877" r="-143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5330" y="3480415"/>
            <a:ext cx="4834255" cy="307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5638800" y="4648200"/>
            <a:ext cx="2286000" cy="1371600"/>
            <a:chOff x="5638800" y="4648200"/>
            <a:chExt cx="2286000" cy="1371600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5638800" y="4648200"/>
              <a:ext cx="1524000" cy="1371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5638800" y="4648200"/>
              <a:ext cx="2286000" cy="1263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1803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带通采样定理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取得越大，则符合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的采样频率会越低。</a:t>
                </a:r>
                <a:r>
                  <a:rPr lang="zh-CN" altLang="en-US" sz="2000" dirty="0" smtClean="0"/>
                  <a:t>但是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/>
                  <a:t>有</a:t>
                </a:r>
                <a:r>
                  <a:rPr lang="zh-CN" altLang="en-US" sz="2000" dirty="0"/>
                  <a:t>一个上限，</a:t>
                </a:r>
                <a:r>
                  <a:rPr lang="zh-CN" altLang="en-US" sz="2000" dirty="0" smtClean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000" dirty="0"/>
                  <a:t>，而采样频率要大于两倍的信号</a:t>
                </a:r>
                <a:r>
                  <a:rPr lang="zh-CN" altLang="en-US" sz="2000" dirty="0" smtClean="0"/>
                  <a:t>带宽，即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 smtClean="0"/>
                  <a:t>因此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b="0" dirty="0" smtClean="0"/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应为不大于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的正整数，即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在带通抽样定理中，</a:t>
                </a:r>
                <a:r>
                  <a:rPr lang="zh-CN" altLang="en-US" sz="2000" dirty="0" smtClean="0"/>
                  <a:t>由于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，带</a:t>
                </a:r>
                <a:r>
                  <a:rPr lang="zh-CN" altLang="en-US" sz="2000" dirty="0"/>
                  <a:t>通抽样信号的抽样频率</a:t>
                </a:r>
                <a:r>
                  <a:rPr lang="zh-CN" altLang="en-US" sz="20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000" b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 smtClean="0"/>
                  <a:t>之间变化。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请大家思考，前面的例子中，最小采样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</a:t>
                </a:r>
                <a:r>
                  <a:rPr lang="zh-CN" altLang="en-US" sz="2000" dirty="0" smtClean="0"/>
                  <a:t>频率是多少？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:r>
                  <a:rPr lang="zh-CN" altLang="en-US" sz="2000" dirty="0" smtClean="0"/>
                  <a:t>信号</a:t>
                </a:r>
                <a:r>
                  <a:rPr lang="en-US" altLang="zh-CN" sz="2000" dirty="0" smtClean="0"/>
                  <a:t>91.5MHz-93.5MHz</a:t>
                </a:r>
                <a:r>
                  <a:rPr lang="zh-CN" altLang="en-US" sz="2000" dirty="0" smtClean="0"/>
                  <a:t>，带宽</a:t>
                </a:r>
                <a:r>
                  <a:rPr lang="en-US" altLang="zh-CN" sz="2000" dirty="0" smtClean="0"/>
                  <a:t>2MHz</a:t>
                </a:r>
                <a:r>
                  <a:rPr lang="zh-CN" altLang="en-US" sz="200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770424"/>
            <a:ext cx="3886200" cy="27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166000" y="4202668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6000" y="4659868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6000" y="5117068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156000" y="41910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左箭头 9"/>
          <p:cNvSpPr/>
          <p:nvPr/>
        </p:nvSpPr>
        <p:spPr bwMode="auto">
          <a:xfrm>
            <a:off x="5791200" y="4267200"/>
            <a:ext cx="381000" cy="316468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0773" y="38862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低通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423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实信号与复信号的采样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fs=10e6;</a:t>
            </a:r>
          </a:p>
          <a:p>
            <a:pPr marL="0" indent="0">
              <a:buNone/>
            </a:pPr>
            <a:r>
              <a:rPr lang="en-US" altLang="zh-CN" sz="2000" dirty="0" err="1"/>
              <a:t>dt</a:t>
            </a:r>
            <a:r>
              <a:rPr lang="en-US" altLang="zh-CN" sz="2000" dirty="0"/>
              <a:t>=1/fs;</a:t>
            </a:r>
          </a:p>
          <a:p>
            <a:pPr marL="0" indent="0">
              <a:buNone/>
            </a:pPr>
            <a:r>
              <a:rPr lang="en-US" altLang="zh-CN" sz="2000" dirty="0"/>
              <a:t>fc=92.5e6;</a:t>
            </a:r>
          </a:p>
          <a:p>
            <a:pPr marL="0" indent="0">
              <a:buNone/>
            </a:pPr>
            <a:r>
              <a:rPr lang="en-US" altLang="zh-CN" sz="2000" dirty="0"/>
              <a:t>fc1=90.5e6;</a:t>
            </a:r>
          </a:p>
          <a:p>
            <a:pPr marL="0" indent="0">
              <a:buNone/>
            </a:pPr>
            <a:r>
              <a:rPr lang="en-US" altLang="zh-CN" sz="2000" dirty="0"/>
              <a:t>B=2e6;</a:t>
            </a:r>
          </a:p>
          <a:p>
            <a:pPr marL="0" indent="0">
              <a:buNone/>
            </a:pPr>
            <a:r>
              <a:rPr lang="en-US" altLang="zh-CN" sz="2000" dirty="0"/>
              <a:t>T=1e-3;</a:t>
            </a:r>
          </a:p>
          <a:p>
            <a:pPr marL="0" indent="0">
              <a:buNone/>
            </a:pPr>
            <a:r>
              <a:rPr lang="en-US" altLang="zh-CN" sz="2000" dirty="0"/>
              <a:t>N=fs*T;</a:t>
            </a:r>
          </a:p>
          <a:p>
            <a:pPr marL="0" indent="0">
              <a:buNone/>
            </a:pPr>
            <a:r>
              <a:rPr lang="en-US" altLang="zh-CN" sz="2000" dirty="0"/>
              <a:t>k=B/T;</a:t>
            </a:r>
          </a:p>
          <a:p>
            <a:pPr marL="0" indent="0">
              <a:buNone/>
            </a:pPr>
            <a:r>
              <a:rPr lang="en-US" altLang="zh-CN" sz="2000" dirty="0" err="1"/>
              <a:t>tn</a:t>
            </a:r>
            <a:r>
              <a:rPr lang="en-US" altLang="zh-CN" sz="2000" dirty="0"/>
              <a:t>=(-N/2+1:N/2)*</a:t>
            </a:r>
            <a:r>
              <a:rPr lang="en-US" altLang="zh-CN" sz="2000" dirty="0" err="1"/>
              <a:t>dt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sig=cos(2*pi*fc*</a:t>
            </a:r>
            <a:r>
              <a:rPr lang="en-US" altLang="zh-CN" sz="2000" dirty="0" err="1"/>
              <a:t>tn+pi</a:t>
            </a:r>
            <a:r>
              <a:rPr lang="en-US" altLang="zh-CN" sz="2000" dirty="0"/>
              <a:t>*k*tn.^2);</a:t>
            </a:r>
          </a:p>
          <a:p>
            <a:pPr marL="0" indent="0">
              <a:buNone/>
            </a:pPr>
            <a:r>
              <a:rPr lang="en-US" altLang="zh-CN" sz="2000" dirty="0"/>
              <a:t>sig1=cos(2*pi*fc1*</a:t>
            </a:r>
            <a:r>
              <a:rPr lang="en-US" altLang="zh-CN" sz="2000" dirty="0" err="1"/>
              <a:t>tn+pi</a:t>
            </a:r>
            <a:r>
              <a:rPr lang="en-US" altLang="zh-CN" sz="2000" dirty="0"/>
              <a:t>*k*tn.^2);</a:t>
            </a:r>
          </a:p>
          <a:p>
            <a:pPr marL="0" indent="0">
              <a:buNone/>
            </a:pPr>
            <a:r>
              <a:rPr lang="en-US" altLang="zh-CN" sz="2000" dirty="0"/>
              <a:t>sig2=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(1i*(2*pi*fc1*</a:t>
            </a:r>
            <a:r>
              <a:rPr lang="en-US" altLang="zh-CN" sz="2000" dirty="0" err="1"/>
              <a:t>tn+pi</a:t>
            </a:r>
            <a:r>
              <a:rPr lang="en-US" altLang="zh-CN" sz="2000" dirty="0"/>
              <a:t>*k*tn.^2));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20" y="762000"/>
            <a:ext cx="3831580" cy="28681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20" y="3685042"/>
            <a:ext cx="3831580" cy="286815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2200" y="91440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SamplingDemo</a:t>
            </a:r>
            <a:r>
              <a:rPr lang="zh-CN" altLang="en-US" dirty="0" smtClean="0">
                <a:hlinkClick r:id="rId4" action="ppaction://hlinkfile"/>
              </a:rPr>
              <a:t>1</a:t>
            </a:r>
            <a:r>
              <a:rPr lang="en-US" altLang="zh-CN" dirty="0" smtClean="0">
                <a:hlinkClick r:id="rId4" action="ppaction://hlinkfile"/>
              </a:rPr>
              <a:t>.m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712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实信号与复信号的采样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8763000" cy="60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32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% Analog signal</a:t>
            </a:r>
          </a:p>
          <a:p>
            <a:pPr marL="0" indent="0">
              <a:buNone/>
            </a:pPr>
            <a:r>
              <a:rPr lang="en-US" altLang="zh-CN" sz="2000" dirty="0"/>
              <a:t>Dt = </a:t>
            </a:r>
            <a:r>
              <a:rPr lang="en-US" altLang="zh-CN" sz="2000" dirty="0" smtClean="0"/>
              <a:t>0.00005;</a:t>
            </a:r>
          </a:p>
          <a:p>
            <a:pPr marL="0" indent="0">
              <a:buNone/>
            </a:pPr>
            <a:r>
              <a:rPr lang="en-US" altLang="zh-CN" sz="2000" dirty="0" smtClean="0"/>
              <a:t>t </a:t>
            </a:r>
            <a:r>
              <a:rPr lang="en-US" altLang="zh-CN" sz="2000" dirty="0"/>
              <a:t>= - 0.005:Dt:0.005;</a:t>
            </a:r>
          </a:p>
          <a:p>
            <a:pPr marL="0" indent="0">
              <a:buNone/>
            </a:pPr>
            <a:r>
              <a:rPr lang="en-US" altLang="zh-CN" sz="2000" dirty="0" err="1"/>
              <a:t>xa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(-1000 * abs(t</a:t>
            </a:r>
            <a:r>
              <a:rPr lang="en-US" altLang="zh-CN" sz="2000" dirty="0" smtClean="0"/>
              <a:t>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subplot(3,1,1</a:t>
            </a:r>
            <a:r>
              <a:rPr lang="en-US" altLang="zh-CN" sz="2000" dirty="0" smtClean="0"/>
              <a:t>);plot(1000*</a:t>
            </a:r>
            <a:r>
              <a:rPr lang="en-US" altLang="zh-CN" sz="2000" dirty="0" err="1" smtClean="0"/>
              <a:t>t,xa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title('Analog signal');</a:t>
            </a:r>
          </a:p>
          <a:p>
            <a:pPr marL="0" indent="0">
              <a:buNone/>
            </a:pPr>
            <a:r>
              <a:rPr lang="en-US" altLang="zh-CN" sz="2000" dirty="0" err="1"/>
              <a:t>xlabel</a:t>
            </a:r>
            <a:r>
              <a:rPr lang="en-US" altLang="zh-CN" sz="2000" dirty="0"/>
              <a:t>('t in </a:t>
            </a:r>
            <a:r>
              <a:rPr lang="en-US" altLang="zh-CN" sz="2000" dirty="0" err="1"/>
              <a:t>msec</a:t>
            </a:r>
            <a:r>
              <a:rPr lang="en-US" altLang="zh-CN" sz="2000" dirty="0" smtClean="0"/>
              <a:t>');</a:t>
            </a:r>
            <a:r>
              <a:rPr lang="en-US" altLang="zh-CN" sz="2000" dirty="0" err="1" smtClean="0"/>
              <a:t>ylabel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xa</a:t>
            </a:r>
            <a:r>
              <a:rPr lang="en-US" altLang="zh-CN" sz="2000" dirty="0" smtClean="0"/>
              <a:t>');</a:t>
            </a:r>
          </a:p>
          <a:p>
            <a:pPr marL="0" indent="0">
              <a:buNone/>
            </a:pPr>
            <a:r>
              <a:rPr lang="en-US" altLang="zh-CN" sz="2000" dirty="0"/>
              <a:t>% Discrete-time signal</a:t>
            </a:r>
          </a:p>
          <a:p>
            <a:pPr marL="0" indent="0">
              <a:buNone/>
            </a:pPr>
            <a:r>
              <a:rPr lang="en-US" altLang="zh-CN" sz="2000" dirty="0" err="1"/>
              <a:t>Ts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0.0002;Fs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1/</a:t>
            </a:r>
            <a:r>
              <a:rPr lang="en-US" altLang="zh-CN" sz="2000" dirty="0" err="1" smtClean="0"/>
              <a:t>Ts;n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-25:25;</a:t>
            </a:r>
          </a:p>
          <a:p>
            <a:pPr marL="0" indent="0">
              <a:buNone/>
            </a:pPr>
            <a:r>
              <a:rPr lang="en-US" altLang="zh-CN" sz="2000" dirty="0" err="1"/>
              <a:t>nTs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n*</a:t>
            </a:r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x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(-1000*abs(</a:t>
            </a:r>
            <a:r>
              <a:rPr lang="en-US" altLang="zh-CN" sz="2000" dirty="0" err="1"/>
              <a:t>nTs</a:t>
            </a:r>
            <a:r>
              <a:rPr lang="en-US" altLang="zh-CN" sz="2000" dirty="0" smtClean="0"/>
              <a:t>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subplot(3,1,2</a:t>
            </a:r>
            <a:r>
              <a:rPr lang="en-US" altLang="zh-CN" sz="2000" dirty="0" smtClean="0"/>
              <a:t>);% </a:t>
            </a:r>
            <a:r>
              <a:rPr lang="en-US" altLang="zh-CN" sz="2000" dirty="0"/>
              <a:t>plot(1000*</a:t>
            </a:r>
            <a:r>
              <a:rPr lang="en-US" altLang="zh-CN" sz="2000" dirty="0" err="1"/>
              <a:t>t,xa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 smtClean="0"/>
              <a:t>stem(n*</a:t>
            </a:r>
            <a:r>
              <a:rPr lang="en-US" altLang="zh-CN" sz="2000" dirty="0" err="1" smtClean="0"/>
              <a:t>Ts</a:t>
            </a:r>
            <a:r>
              <a:rPr lang="en-US" altLang="zh-CN" sz="2000" dirty="0" smtClean="0"/>
              <a:t>*1000,x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title('Discrete-time signal');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049221" y="990600"/>
            <a:ext cx="494237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SamplingRecoverDemo1.</a:t>
            </a:r>
            <a:r>
              <a:rPr lang="zh-CN" altLang="en-US" dirty="0" smtClean="0">
                <a:hlinkClick r:id="rId2" action="ppaction://hlinkfile"/>
              </a:rPr>
              <a:t>m</a:t>
            </a:r>
            <a:endParaRPr lang="en-US" altLang="zh-CN" dirty="0" smtClean="0"/>
          </a:p>
          <a:p>
            <a:r>
              <a:rPr lang="zh-CN" altLang="en-US" dirty="0" smtClean="0"/>
              <a:t>代码来源：</a:t>
            </a:r>
            <a:endParaRPr lang="en-US" altLang="zh-CN" dirty="0" smtClean="0"/>
          </a:p>
          <a:p>
            <a:r>
              <a:rPr lang="en-US" altLang="zh-CN" sz="1400" dirty="0" smtClean="0"/>
              <a:t>https</a:t>
            </a:r>
            <a:r>
              <a:rPr lang="en-US" altLang="zh-CN" sz="1400" dirty="0"/>
              <a:t>://blog.csdn.net/reborn_lee/article/details/83415535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6956"/>
          <a:stretch/>
        </p:blipFill>
        <p:spPr>
          <a:xfrm>
            <a:off x="4267200" y="3124200"/>
            <a:ext cx="5181600" cy="24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2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% Analog signal reconstruction</a:t>
            </a:r>
          </a:p>
          <a:p>
            <a:pPr marL="0" indent="0">
              <a:buNone/>
            </a:pPr>
            <a:r>
              <a:rPr lang="en-US" altLang="zh-CN" sz="2000" dirty="0" err="1" smtClean="0"/>
              <a:t>xa_r</a:t>
            </a:r>
            <a:r>
              <a:rPr lang="en-US" altLang="zh-CN" sz="2000" dirty="0" smtClean="0"/>
              <a:t>=x*</a:t>
            </a:r>
            <a:r>
              <a:rPr lang="en-US" altLang="zh-CN" sz="2000" dirty="0" err="1" smtClean="0"/>
              <a:t>sinc</a:t>
            </a:r>
            <a:r>
              <a:rPr lang="en-US" altLang="zh-CN" sz="2000" dirty="0" smtClean="0"/>
              <a:t>(Fs*(ones(length(n</a:t>
            </a:r>
            <a:r>
              <a:rPr lang="en-US" altLang="zh-CN" sz="2000" dirty="0"/>
              <a:t>),1</a:t>
            </a:r>
            <a:r>
              <a:rPr lang="en-US" altLang="zh-CN" sz="2000" dirty="0" smtClean="0"/>
              <a:t>)*t-</a:t>
            </a:r>
            <a:r>
              <a:rPr lang="en-US" altLang="zh-CN" sz="2000" dirty="0" err="1" smtClean="0"/>
              <a:t>nTs'</a:t>
            </a:r>
            <a:r>
              <a:rPr lang="en-US" altLang="zh-CN" sz="2000" dirty="0" smtClean="0"/>
              <a:t>*ones(1,length(t))));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subplot(3,1,3);</a:t>
            </a:r>
          </a:p>
          <a:p>
            <a:pPr marL="0" indent="0">
              <a:buNone/>
            </a:pPr>
            <a:r>
              <a:rPr lang="en-US" altLang="zh-CN" sz="2000" dirty="0"/>
              <a:t>plot(1000*</a:t>
            </a:r>
            <a:r>
              <a:rPr lang="en-US" altLang="zh-CN" sz="2000" dirty="0" err="1"/>
              <a:t>t,xa_r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title('Analog signal reconstruction');</a:t>
            </a:r>
          </a:p>
          <a:p>
            <a:pPr marL="0" indent="0">
              <a:buNone/>
            </a:pPr>
            <a:r>
              <a:rPr lang="en-US" altLang="zh-CN" sz="2000" dirty="0" err="1"/>
              <a:t>xlabel</a:t>
            </a:r>
            <a:r>
              <a:rPr lang="en-US" altLang="zh-CN" sz="2000" dirty="0"/>
              <a:t>('t in </a:t>
            </a:r>
            <a:r>
              <a:rPr lang="en-US" altLang="zh-CN" sz="2000" dirty="0" err="1"/>
              <a:t>msec</a:t>
            </a:r>
            <a:r>
              <a:rPr lang="en-US" altLang="zh-CN" sz="2000" dirty="0"/>
              <a:t>');</a:t>
            </a:r>
          </a:p>
          <a:p>
            <a:pPr marL="0" indent="0">
              <a:buNone/>
            </a:pPr>
            <a:r>
              <a:rPr lang="en-US" altLang="zh-CN" sz="2000" dirty="0" err="1"/>
              <a:t>ylabel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xa</a:t>
            </a:r>
            <a:r>
              <a:rPr lang="en-US" altLang="zh-CN" sz="2000" dirty="0"/>
              <a:t> after reconstruction');</a:t>
            </a:r>
          </a:p>
          <a:p>
            <a:pPr marL="0" indent="0">
              <a:buNone/>
            </a:pPr>
            <a:r>
              <a:rPr lang="en-US" altLang="zh-CN" sz="2000" dirty="0"/>
              <a:t>hold on </a:t>
            </a:r>
          </a:p>
          <a:p>
            <a:pPr marL="0" indent="0">
              <a:buNone/>
            </a:pPr>
            <a:r>
              <a:rPr lang="en-US" altLang="zh-CN" sz="2000" dirty="0"/>
              <a:t>stem(n*</a:t>
            </a:r>
            <a:r>
              <a:rPr lang="en-US" altLang="zh-CN" sz="2000" dirty="0" err="1"/>
              <a:t>Ts</a:t>
            </a:r>
            <a:r>
              <a:rPr lang="en-US" altLang="zh-CN" sz="2000" dirty="0"/>
              <a:t>*1000,x)</a:t>
            </a:r>
          </a:p>
          <a:p>
            <a:pPr marL="0" indent="0">
              <a:buNone/>
            </a:pPr>
            <a:r>
              <a:rPr lang="en-US" altLang="zh-CN" sz="2000" dirty="0"/>
              <a:t>hold off</a:t>
            </a:r>
          </a:p>
          <a:p>
            <a:pPr marL="0" indent="0">
              <a:buNone/>
            </a:pPr>
            <a:r>
              <a:rPr lang="en-US" altLang="zh-CN" sz="2000" dirty="0"/>
              <a:t>%check</a:t>
            </a:r>
          </a:p>
          <a:p>
            <a:pPr marL="0" indent="0">
              <a:buNone/>
            </a:pPr>
            <a:r>
              <a:rPr lang="en-US" altLang="zh-CN" sz="2000" dirty="0"/>
              <a:t>error = max(abs(</a:t>
            </a:r>
            <a:r>
              <a:rPr lang="en-US" altLang="zh-CN" sz="2000" dirty="0" err="1"/>
              <a:t>xa_r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xa</a:t>
            </a:r>
            <a:r>
              <a:rPr lang="en-US" altLang="zh-CN" sz="2000" dirty="0"/>
              <a:t> ))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94" y="3124200"/>
            <a:ext cx="4987406" cy="37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时域离散系统的输入输出描述法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5344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输入输出描述法：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模拟系统：微分方程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时域离散系统：差分方程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LTI</a:t>
                </a:r>
                <a:r>
                  <a:rPr lang="zh-CN" altLang="en-US" dirty="0" smtClean="0"/>
                  <a:t>系统用线性常系数差分方程描述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或</a:t>
                </a: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534400" cy="5562600"/>
              </a:xfrm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20" y="1219200"/>
            <a:ext cx="3942759" cy="8909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33800" y="210572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黑盒子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0" y="15005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72200" y="15005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86200" y="5943600"/>
            <a:ext cx="1371600" cy="838200"/>
            <a:chOff x="3886200" y="5943600"/>
            <a:chExt cx="1371600" cy="838200"/>
          </a:xfrm>
        </p:grpSpPr>
        <p:sp>
          <p:nvSpPr>
            <p:cNvPr id="8" name="云形标注 7"/>
            <p:cNvSpPr/>
            <p:nvPr/>
          </p:nvSpPr>
          <p:spPr bwMode="auto">
            <a:xfrm>
              <a:off x="3886200" y="5943600"/>
              <a:ext cx="1371600" cy="838200"/>
            </a:xfrm>
            <a:prstGeom prst="cloudCallout">
              <a:avLst>
                <a:gd name="adj1" fmla="val -110295"/>
                <a:gd name="adj2" fmla="val -10923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常数</a:t>
              </a:r>
            </a:p>
          </p:txBody>
        </p:sp>
        <p:sp>
          <p:nvSpPr>
            <p:cNvPr id="11" name="云形标注 10"/>
            <p:cNvSpPr/>
            <p:nvPr/>
          </p:nvSpPr>
          <p:spPr bwMode="auto">
            <a:xfrm>
              <a:off x="3886200" y="5943600"/>
              <a:ext cx="1371600" cy="838200"/>
            </a:xfrm>
            <a:prstGeom prst="cloudCallout">
              <a:avLst>
                <a:gd name="adj1" fmla="val 91066"/>
                <a:gd name="adj2" fmla="val -11590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常数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19800" y="5100935"/>
            <a:ext cx="2552819" cy="461665"/>
            <a:chOff x="6019800" y="5100935"/>
            <a:chExt cx="2552819" cy="461665"/>
          </a:xfrm>
        </p:grpSpPr>
        <p:sp>
          <p:nvSpPr>
            <p:cNvPr id="10" name="矩形标注 9"/>
            <p:cNvSpPr/>
            <p:nvPr/>
          </p:nvSpPr>
          <p:spPr bwMode="auto">
            <a:xfrm>
              <a:off x="6019800" y="5105400"/>
              <a:ext cx="1295400" cy="381000"/>
            </a:xfrm>
            <a:prstGeom prst="wedgeRectCallout">
              <a:avLst>
                <a:gd name="adj1" fmla="val 83849"/>
                <a:gd name="adj2" fmla="val -2806"/>
              </a:avLst>
            </a:prstGeom>
            <a:noFill/>
            <a:ln w="19050" cap="flat" cmpd="sng" algn="ctr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72400" y="510093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28800" y="5105400"/>
            <a:ext cx="2590800" cy="1147465"/>
            <a:chOff x="1828800" y="5105400"/>
            <a:chExt cx="2590800" cy="1147465"/>
          </a:xfrm>
        </p:grpSpPr>
        <p:sp>
          <p:nvSpPr>
            <p:cNvPr id="15" name="文本框 14"/>
            <p:cNvSpPr txBox="1"/>
            <p:nvPr/>
          </p:nvSpPr>
          <p:spPr>
            <a:xfrm>
              <a:off x="1828800" y="5791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输出</a:t>
              </a:r>
              <a:endParaRPr lang="zh-CN" altLang="en-US" dirty="0"/>
            </a:p>
          </p:txBody>
        </p:sp>
        <p:sp>
          <p:nvSpPr>
            <p:cNvPr id="16" name="矩形标注 15"/>
            <p:cNvSpPr/>
            <p:nvPr/>
          </p:nvSpPr>
          <p:spPr bwMode="auto">
            <a:xfrm>
              <a:off x="3124200" y="5105400"/>
              <a:ext cx="1295400" cy="381000"/>
            </a:xfrm>
            <a:prstGeom prst="wedgeRectCallout">
              <a:avLst>
                <a:gd name="adj1" fmla="val -90941"/>
                <a:gd name="adj2" fmla="val 160459"/>
              </a:avLst>
            </a:prstGeom>
            <a:noFill/>
            <a:ln w="19050" cap="flat" cmpd="sng" algn="ctr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611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采样量化编码得到数字信号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AAALKIE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9350"/>
            <a:ext cx="7391400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44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采样量化编码得到数字信号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n=0:6;</a:t>
            </a:r>
          </a:p>
          <a:p>
            <a:pPr marL="0" indent="0">
              <a:buNone/>
            </a:pPr>
            <a:r>
              <a:rPr lang="en-US" altLang="zh-CN" sz="1600" dirty="0"/>
              <a:t>sig=sin(1/2*pi*</a:t>
            </a:r>
            <a:r>
              <a:rPr lang="en-US" altLang="zh-CN" sz="1600" dirty="0" err="1"/>
              <a:t>n+pi</a:t>
            </a:r>
            <a:r>
              <a:rPr lang="en-US" altLang="zh-CN" sz="1600" dirty="0"/>
              <a:t>/8);</a:t>
            </a:r>
          </a:p>
          <a:p>
            <a:pPr marL="0" indent="0">
              <a:buNone/>
            </a:pPr>
            <a:r>
              <a:rPr lang="en-US" altLang="zh-CN" sz="1600" dirty="0"/>
              <a:t>Bit=6</a:t>
            </a:r>
            <a:r>
              <a:rPr lang="en-US" altLang="zh-CN" sz="1600" dirty="0" smtClean="0"/>
              <a:t>;	%AD</a:t>
            </a:r>
            <a:r>
              <a:rPr lang="zh-CN" altLang="en-US" sz="1600" dirty="0" smtClean="0"/>
              <a:t>的位数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step=1/2^(Bit-1);   %</a:t>
            </a:r>
            <a:r>
              <a:rPr lang="zh-CN" altLang="en-US" sz="1600" dirty="0"/>
              <a:t>量化间隔</a:t>
            </a:r>
          </a:p>
          <a:p>
            <a:pPr marL="0" indent="0">
              <a:buNone/>
            </a:pP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=1:length(n)</a:t>
            </a:r>
          </a:p>
          <a:p>
            <a:pPr marL="0" indent="0">
              <a:buNone/>
            </a:pPr>
            <a:r>
              <a:rPr lang="en-US" altLang="zh-CN" sz="1600" dirty="0"/>
              <a:t>    if sig(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&gt;= 0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st_dec</a:t>
            </a:r>
            <a:r>
              <a:rPr lang="en-US" altLang="zh-CN" sz="1600" dirty="0"/>
              <a:t>=fix(sig(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)/step);    %</a:t>
            </a:r>
            <a:r>
              <a:rPr lang="zh-CN" altLang="en-US" sz="1600" dirty="0"/>
              <a:t>量化</a:t>
            </a:r>
          </a:p>
          <a:p>
            <a:pPr marL="0" indent="0">
              <a:buNone/>
            </a:pPr>
            <a:r>
              <a:rPr lang="zh-CN" altLang="en-US" sz="1600" dirty="0"/>
              <a:t>        </a:t>
            </a:r>
            <a:r>
              <a:rPr lang="en-US" altLang="zh-CN" sz="1600" dirty="0" err="1"/>
              <a:t>st_bin</a:t>
            </a:r>
            <a:r>
              <a:rPr lang="en-US" altLang="zh-CN" sz="1600" dirty="0"/>
              <a:t>=dec2bin(</a:t>
            </a:r>
            <a:r>
              <a:rPr lang="en-US" altLang="zh-CN" sz="1600" dirty="0" err="1"/>
              <a:t>st_dec,Bit</a:t>
            </a:r>
            <a:r>
              <a:rPr lang="en-US" altLang="zh-CN" sz="1600" dirty="0"/>
              <a:t>);   %</a:t>
            </a:r>
            <a:r>
              <a:rPr lang="zh-CN" altLang="en-US" sz="1600" dirty="0"/>
              <a:t>编码，将</a:t>
            </a:r>
            <a:r>
              <a:rPr lang="en-US" altLang="zh-CN" sz="1600" dirty="0"/>
              <a:t>10</a:t>
            </a:r>
            <a:r>
              <a:rPr lang="zh-CN" altLang="en-US" sz="1600" dirty="0"/>
              <a:t>进制转化为</a:t>
            </a:r>
            <a:r>
              <a:rPr lang="en-US" altLang="zh-CN" sz="1600" dirty="0"/>
              <a:t>2</a:t>
            </a:r>
            <a:r>
              <a:rPr lang="zh-CN" altLang="en-US" sz="1600" dirty="0"/>
              <a:t>进制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else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st_dec</a:t>
            </a:r>
            <a:r>
              <a:rPr lang="en-US" altLang="zh-CN" sz="1600" dirty="0"/>
              <a:t>=fix(-sig(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)/step);   %</a:t>
            </a:r>
            <a:r>
              <a:rPr lang="zh-CN" altLang="en-US" sz="1600" dirty="0"/>
              <a:t>量化</a:t>
            </a:r>
          </a:p>
          <a:p>
            <a:pPr marL="0" indent="0">
              <a:buNone/>
            </a:pPr>
            <a:r>
              <a:rPr lang="zh-CN" altLang="en-US" sz="1600" dirty="0"/>
              <a:t>        </a:t>
            </a:r>
            <a:r>
              <a:rPr lang="en-US" altLang="zh-CN" sz="1600" dirty="0" err="1"/>
              <a:t>st_bin</a:t>
            </a:r>
            <a:r>
              <a:rPr lang="en-US" altLang="zh-CN" sz="1600" dirty="0"/>
              <a:t>=dec2bin(st_dec,Bit-1);   %</a:t>
            </a:r>
            <a:r>
              <a:rPr lang="zh-CN" altLang="en-US" sz="1600" dirty="0"/>
              <a:t>编码，将</a:t>
            </a:r>
            <a:r>
              <a:rPr lang="en-US" altLang="zh-CN" sz="1600" dirty="0"/>
              <a:t>10</a:t>
            </a:r>
            <a:r>
              <a:rPr lang="zh-CN" altLang="en-US" sz="1600" dirty="0"/>
              <a:t>进制转化为</a:t>
            </a:r>
            <a:r>
              <a:rPr lang="en-US" altLang="zh-CN" sz="1600" dirty="0"/>
              <a:t>2</a:t>
            </a:r>
            <a:r>
              <a:rPr lang="zh-CN" altLang="en-US" sz="1600" dirty="0"/>
              <a:t>进制</a:t>
            </a:r>
          </a:p>
          <a:p>
            <a:pPr marL="0" indent="0">
              <a:buNone/>
            </a:pPr>
            <a:r>
              <a:rPr lang="zh-CN" altLang="en-US" sz="1600" dirty="0"/>
              <a:t>        </a:t>
            </a:r>
            <a:r>
              <a:rPr lang="en-US" altLang="zh-CN" sz="1600" dirty="0" err="1"/>
              <a:t>st_bin</a:t>
            </a:r>
            <a:r>
              <a:rPr lang="en-US" altLang="zh-CN" sz="1600" dirty="0"/>
              <a:t>=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('1',st_bin);  %</a:t>
            </a:r>
            <a:r>
              <a:rPr lang="zh-CN" altLang="en-US" sz="1600" dirty="0"/>
              <a:t>负值加上符号位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altLang="zh-CN" sz="1600" dirty="0"/>
              <a:t>end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disp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('</a:t>
            </a:r>
            <a:r>
              <a:rPr lang="zh-CN" altLang="en-US" sz="1600" dirty="0"/>
              <a:t>第</a:t>
            </a:r>
            <a:r>
              <a:rPr lang="en-US" altLang="zh-CN" sz="1600" dirty="0"/>
              <a:t>',num2str(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)),'</a:t>
            </a:r>
            <a:r>
              <a:rPr lang="zh-CN" altLang="en-US" sz="1600" dirty="0"/>
              <a:t>个样本的值是</a:t>
            </a:r>
            <a:r>
              <a:rPr lang="en-US" altLang="zh-CN" sz="1600" dirty="0"/>
              <a:t>:'))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disp</a:t>
            </a:r>
            <a:r>
              <a:rPr lang="en-US" altLang="zh-CN" sz="1600" dirty="0"/>
              <a:t>(num2str(sig(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)))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disp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('</a:t>
            </a:r>
            <a:r>
              <a:rPr lang="zh-CN" altLang="en-US" sz="1600" dirty="0"/>
              <a:t>第</a:t>
            </a:r>
            <a:r>
              <a:rPr lang="en-US" altLang="zh-CN" sz="1600" dirty="0"/>
              <a:t>',num2str(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)),'</a:t>
            </a:r>
            <a:r>
              <a:rPr lang="zh-CN" altLang="en-US" sz="1600" dirty="0"/>
              <a:t>个样本对应的数字信号是</a:t>
            </a:r>
            <a:r>
              <a:rPr lang="en-US" altLang="zh-CN" sz="1600" dirty="0"/>
              <a:t>:'))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disp</a:t>
            </a:r>
            <a:r>
              <a:rPr lang="en-US" altLang="zh-CN" sz="1600" dirty="0"/>
              <a:t>(num2str(</a:t>
            </a:r>
            <a:r>
              <a:rPr lang="en-US" altLang="zh-CN" sz="1600" dirty="0" err="1"/>
              <a:t>st_bin</a:t>
            </a:r>
            <a:r>
              <a:rPr lang="en-US" altLang="zh-CN" sz="1600" dirty="0"/>
              <a:t>))</a:t>
            </a:r>
          </a:p>
          <a:p>
            <a:pPr marL="0" indent="0">
              <a:buNone/>
            </a:pPr>
            <a:r>
              <a:rPr lang="en-US" altLang="zh-CN" sz="1600" dirty="0"/>
              <a:t>end</a:t>
            </a:r>
          </a:p>
        </p:txBody>
      </p:sp>
      <p:sp>
        <p:nvSpPr>
          <p:cNvPr id="2" name="矩形 1"/>
          <p:cNvSpPr/>
          <p:nvPr/>
        </p:nvSpPr>
        <p:spPr>
          <a:xfrm>
            <a:off x="6019800" y="914400"/>
            <a:ext cx="3048000" cy="163121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SamplingDemo.m</a:t>
            </a:r>
            <a:endParaRPr lang="en-US" altLang="zh-CN" sz="20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运行前三个样本的结果：</a:t>
            </a:r>
            <a:endParaRPr lang="en-US" altLang="zh-CN" sz="20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38268: 001100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92388: 011101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38268:101100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9801" y="2514600"/>
            <a:ext cx="3048000" cy="70788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大家可以学习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quantiz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63773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数字信号转换成模拟信号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6324600" cy="5562600"/>
              </a:xfrm>
            </p:spPr>
            <p:txBody>
              <a:bodyPr/>
              <a:lstStyle/>
              <a:p>
                <a:r>
                  <a:rPr lang="zh-CN" altLang="en-US" dirty="0" smtClean="0"/>
                  <a:t>理想低通滤波器的单位冲激响应为：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输入和输出分别为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满足采样定理时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，因此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6324600" cy="5562600"/>
              </a:xfrm>
              <a:blipFill>
                <a:blip r:embed="rId2"/>
                <a:stretch>
                  <a:fillRect l="-2505" t="-1535" r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AALKHD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2" y="1066800"/>
            <a:ext cx="27193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左箭头 6"/>
          <p:cNvSpPr/>
          <p:nvPr/>
        </p:nvSpPr>
        <p:spPr bwMode="auto">
          <a:xfrm rot="2814291">
            <a:off x="4991155" y="3384855"/>
            <a:ext cx="3020166" cy="30480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5800" y="5181600"/>
            <a:ext cx="5715000" cy="1524000"/>
            <a:chOff x="685800" y="5181600"/>
            <a:chExt cx="5715000" cy="1524000"/>
          </a:xfrm>
        </p:grpSpPr>
        <p:sp>
          <p:nvSpPr>
            <p:cNvPr id="12" name="矩形标注 11"/>
            <p:cNvSpPr/>
            <p:nvPr/>
          </p:nvSpPr>
          <p:spPr bwMode="auto">
            <a:xfrm>
              <a:off x="685800" y="5181600"/>
              <a:ext cx="5715000" cy="914400"/>
            </a:xfrm>
            <a:prstGeom prst="wedgeRectCallou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76400" y="62439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CC"/>
                  </a:solidFill>
                </a:rPr>
                <a:t>内插公式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83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采样与恢复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AAALKH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0195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AAALKHD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914400"/>
            <a:ext cx="27193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2400" y="6172200"/>
            <a:ext cx="409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采样信号的频谱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10000" y="6172200"/>
            <a:ext cx="409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采样恢复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3770" y="13832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无失真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39000" y="1806387"/>
                <a:ext cx="155273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806387"/>
                <a:ext cx="1552733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268540" y="267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失真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253770" y="3101787"/>
                <a:ext cx="155273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70" y="3101787"/>
                <a:ext cx="1552733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282821" y="39740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实际的采样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968750" y="2911475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7" imgW="1282680" imgH="279360" progId="Equation.DSMT4">
                  <p:embed/>
                </p:oleObj>
              </mc:Choice>
              <mc:Fallback>
                <p:oleObj name="Equation" r:id="rId7" imgW="1282680" imgH="27936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8750" y="2911475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934200" y="4524210"/>
                <a:ext cx="2323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524210"/>
                <a:ext cx="2323135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772400" y="4583668"/>
            <a:ext cx="1415772" cy="1283732"/>
            <a:chOff x="7772400" y="5334000"/>
            <a:chExt cx="1415772" cy="1283732"/>
          </a:xfrm>
        </p:grpSpPr>
        <p:sp>
          <p:nvSpPr>
            <p:cNvPr id="17" name="矩形标注 16"/>
            <p:cNvSpPr/>
            <p:nvPr/>
          </p:nvSpPr>
          <p:spPr bwMode="auto">
            <a:xfrm>
              <a:off x="8382000" y="5334000"/>
              <a:ext cx="304800" cy="402207"/>
            </a:xfrm>
            <a:prstGeom prst="wedgeRectCallou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2400" y="578673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滤波器有</a:t>
              </a:r>
              <a:endPara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过渡带</a:t>
              </a:r>
              <a:endParaRPr lang="zh-CN" altLang="en-US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264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由样本重构带限信号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304800" y="1066800"/>
            <a:ext cx="853440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u"/>
              <a:defRPr sz="18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smtClean="0"/>
              <a:t>重构目的：离散时间信号</a:t>
            </a:r>
            <a:r>
              <a:rPr lang="en-US" altLang="zh-CN" kern="0" smtClean="0">
                <a:sym typeface="Wingdings" panose="05000000000000000000" pitchFamily="2" charset="2"/>
              </a:rPr>
              <a:t></a:t>
            </a:r>
            <a:r>
              <a:rPr lang="zh-CN" altLang="en-US" kern="0" smtClean="0">
                <a:sym typeface="Wingdings" panose="05000000000000000000" pitchFamily="2" charset="2"/>
              </a:rPr>
              <a:t>连续时间信号</a:t>
            </a:r>
            <a:endParaRPr lang="en-US" altLang="zh-CN" kern="0" smtClean="0">
              <a:sym typeface="Wingdings" panose="05000000000000000000" pitchFamily="2" charset="2"/>
            </a:endParaRPr>
          </a:p>
          <a:p>
            <a:r>
              <a:rPr lang="zh-CN" altLang="en-US" kern="0" smtClean="0">
                <a:sym typeface="Wingdings" panose="05000000000000000000" pitchFamily="2" charset="2"/>
              </a:rPr>
              <a:t>重构方式：频域滤波、时域内插</a:t>
            </a:r>
            <a:endParaRPr lang="en-US" altLang="zh-CN" kern="0" smtClean="0">
              <a:sym typeface="Wingdings" panose="05000000000000000000" pitchFamily="2" charset="2"/>
            </a:endParaRPr>
          </a:p>
          <a:p>
            <a:r>
              <a:rPr lang="zh-CN" altLang="en-US" kern="0" smtClean="0">
                <a:sym typeface="Wingdings" panose="05000000000000000000" pitchFamily="2" charset="2"/>
              </a:rPr>
              <a:t>重构框图：分两步</a:t>
            </a:r>
            <a:endParaRPr lang="en-US" altLang="zh-CN" kern="0" smtClean="0">
              <a:sym typeface="Wingdings" panose="05000000000000000000" pitchFamily="2" charset="2"/>
            </a:endParaRPr>
          </a:p>
          <a:p>
            <a:endParaRPr lang="zh-CN" altLang="en-US" kern="0" dirty="0"/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3855720" y="3200400"/>
            <a:ext cx="5059680" cy="2804160"/>
            <a:chOff x="3810000" y="2971801"/>
            <a:chExt cx="6324600" cy="3505200"/>
          </a:xfrm>
        </p:grpSpPr>
        <p:pic>
          <p:nvPicPr>
            <p:cNvPr id="7" name="Picture 3" descr="AAALKHF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r="4832" b="68442"/>
            <a:stretch/>
          </p:blipFill>
          <p:spPr bwMode="auto">
            <a:xfrm>
              <a:off x="3810000" y="2971801"/>
              <a:ext cx="6324600" cy="350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 bwMode="auto">
            <a:xfrm>
              <a:off x="4618520" y="3790589"/>
              <a:ext cx="1927022" cy="1578801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105710" y="3752489"/>
              <a:ext cx="2110468" cy="1578801"/>
            </a:xfrm>
            <a:prstGeom prst="rect">
              <a:avLst/>
            </a:prstGeom>
            <a:solidFill>
              <a:schemeClr val="accent5">
                <a:lumMod val="50000"/>
                <a:alpha val="42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01637" y="3657600"/>
          <a:ext cx="30495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637" y="3657600"/>
                        <a:ext cx="3049588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81000" y="4697413"/>
          <a:ext cx="31353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697413"/>
                        <a:ext cx="3135312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7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由样本重构带限信号</a:t>
            </a: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>
            <p:extLst/>
          </p:nvPr>
        </p:nvGraphicFramePr>
        <p:xfrm>
          <a:off x="1295400" y="990600"/>
          <a:ext cx="7543800" cy="11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4" imgW="2514600" imgH="368280" progId="Equation.DSMT4">
                  <p:embed/>
                </p:oleObj>
              </mc:Choice>
              <mc:Fallback>
                <p:oleObj name="Equation" r:id="rId4" imgW="2514600" imgH="368280" progId="Equation.DSMT4">
                  <p:embed/>
                  <p:pic>
                    <p:nvPicPr>
                      <p:cNvPr id="88" name="对象 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990600"/>
                        <a:ext cx="7543800" cy="110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>
            <p:extLst/>
          </p:nvPr>
        </p:nvGraphicFramePr>
        <p:xfrm>
          <a:off x="1749425" y="1981200"/>
          <a:ext cx="7651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6" imgW="304560" imgH="215640" progId="Equation.DSMT4">
                  <p:embed/>
                </p:oleObj>
              </mc:Choice>
              <mc:Fallback>
                <p:oleObj name="Equation" r:id="rId6" imgW="304560" imgH="21564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9425" y="1981200"/>
                        <a:ext cx="76517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" name="组合 169"/>
          <p:cNvGrpSpPr>
            <a:grpSpLocks/>
          </p:cNvGrpSpPr>
          <p:nvPr/>
        </p:nvGrpSpPr>
        <p:grpSpPr>
          <a:xfrm>
            <a:off x="4489012" y="4784318"/>
            <a:ext cx="4645730" cy="1540282"/>
            <a:chOff x="5981700" y="4653534"/>
            <a:chExt cx="6023053" cy="1899666"/>
          </a:xfrm>
        </p:grpSpPr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5981700" y="4824984"/>
              <a:ext cx="6023053" cy="1728216"/>
              <a:chOff x="5942022" y="2009775"/>
              <a:chExt cx="6162197" cy="1768141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5942022" y="2082431"/>
                <a:ext cx="6162197" cy="1695485"/>
                <a:chOff x="5942022" y="4933915"/>
                <a:chExt cx="6162197" cy="1695485"/>
              </a:xfrm>
            </p:grpSpPr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64789" b="3873"/>
                <a:stretch/>
              </p:blipFill>
              <p:spPr>
                <a:xfrm>
                  <a:off x="5942022" y="4933915"/>
                  <a:ext cx="6162197" cy="1695485"/>
                </a:xfrm>
                <a:prstGeom prst="rect">
                  <a:avLst/>
                </a:prstGeom>
              </p:spPr>
            </p:pic>
            <p:grpSp>
              <p:nvGrpSpPr>
                <p:cNvPr id="118" name="组合 117"/>
                <p:cNvGrpSpPr/>
                <p:nvPr/>
              </p:nvGrpSpPr>
              <p:grpSpPr>
                <a:xfrm>
                  <a:off x="6308725" y="5484573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34" name="直接连接符 133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5" name="直接连接符 134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7238459" y="5480603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3" name="直接连接符 132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8209202" y="5484020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30" name="直接连接符 129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1" name="直接连接符 130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21" name="组合 120"/>
                <p:cNvGrpSpPr/>
                <p:nvPr/>
              </p:nvGrpSpPr>
              <p:grpSpPr>
                <a:xfrm>
                  <a:off x="9145286" y="5488108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28" name="直接连接符 127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9" name="直接连接符 128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10107859" y="5488108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26" name="直接连接符 125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7" name="直接连接符 126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1042390" y="5488108"/>
                  <a:ext cx="763348" cy="589755"/>
                  <a:chOff x="6308725" y="5484573"/>
                  <a:chExt cx="763348" cy="589755"/>
                </a:xfrm>
              </p:grpSpPr>
              <p:cxnSp>
                <p:nvCxnSpPr>
                  <p:cNvPr id="124" name="直接连接符 123"/>
                  <p:cNvCxnSpPr/>
                  <p:nvPr/>
                </p:nvCxnSpPr>
                <p:spPr bwMode="auto">
                  <a:xfrm flipH="1">
                    <a:off x="6308725" y="5492750"/>
                    <a:ext cx="381000" cy="58157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5" name="直接连接符 124"/>
                  <p:cNvCxnSpPr/>
                  <p:nvPr/>
                </p:nvCxnSpPr>
                <p:spPr bwMode="auto">
                  <a:xfrm>
                    <a:off x="6678622" y="5484573"/>
                    <a:ext cx="393451" cy="5897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0125" y="2009775"/>
                <a:ext cx="638175" cy="458238"/>
              </a:xfrm>
              <a:prstGeom prst="rect">
                <a:avLst/>
              </a:prstGeom>
            </p:spPr>
          </p:pic>
        </p:grpSp>
        <p:graphicFrame>
          <p:nvGraphicFramePr>
            <p:cNvPr id="136" name="对象 135"/>
            <p:cNvGraphicFramePr>
              <a:graphicFrameLocks noChangeAspect="1"/>
            </p:cNvGraphicFramePr>
            <p:nvPr>
              <p:extLst/>
            </p:nvPr>
          </p:nvGraphicFramePr>
          <p:xfrm>
            <a:off x="8796739" y="4653534"/>
            <a:ext cx="1037273" cy="464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10" imgW="482400" imgH="215640" progId="Equation.DSMT4">
                    <p:embed/>
                  </p:oleObj>
                </mc:Choice>
                <mc:Fallback>
                  <p:oleObj name="Equation" r:id="rId10" imgW="482400" imgH="215640" progId="Equation.DSMT4">
                    <p:embed/>
                    <p:pic>
                      <p:nvPicPr>
                        <p:cNvPr id="136" name="对象 13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796739" y="4653534"/>
                          <a:ext cx="1037273" cy="4645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9" name="组合 168"/>
          <p:cNvGrpSpPr>
            <a:grpSpLocks noChangeAspect="1"/>
          </p:cNvGrpSpPr>
          <p:nvPr/>
        </p:nvGrpSpPr>
        <p:grpSpPr>
          <a:xfrm>
            <a:off x="0" y="4811268"/>
            <a:ext cx="4582050" cy="1437132"/>
            <a:chOff x="152400" y="4653534"/>
            <a:chExt cx="5724524" cy="1795463"/>
          </a:xfrm>
        </p:grpSpPr>
        <p:graphicFrame>
          <p:nvGraphicFramePr>
            <p:cNvPr id="90" name="对象 89"/>
            <p:cNvGraphicFramePr>
              <a:graphicFrameLocks noChangeAspect="1"/>
            </p:cNvGraphicFramePr>
            <p:nvPr>
              <p:extLst/>
            </p:nvPr>
          </p:nvGraphicFramePr>
          <p:xfrm>
            <a:off x="2917182" y="4653534"/>
            <a:ext cx="1014558" cy="549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12" imgW="444240" imgH="241200" progId="Equation.DSMT4">
                    <p:embed/>
                  </p:oleObj>
                </mc:Choice>
                <mc:Fallback>
                  <p:oleObj name="Equation" r:id="rId12" imgW="444240" imgH="241200" progId="Equation.DSMT4">
                    <p:embed/>
                    <p:pic>
                      <p:nvPicPr>
                        <p:cNvPr id="90" name="对象 8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17182" y="4653534"/>
                          <a:ext cx="1014558" cy="5498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152400" y="4904064"/>
              <a:ext cx="5724524" cy="1085746"/>
              <a:chOff x="6126660" y="4958476"/>
              <a:chExt cx="5912940" cy="1121482"/>
            </a:xfrm>
          </p:grpSpPr>
          <p:cxnSp>
            <p:nvCxnSpPr>
              <p:cNvPr id="92" name="直接箭头连接符 91"/>
              <p:cNvCxnSpPr/>
              <p:nvPr/>
            </p:nvCxnSpPr>
            <p:spPr bwMode="auto">
              <a:xfrm>
                <a:off x="6126660" y="6067926"/>
                <a:ext cx="591294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6280484" y="5478803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6650381" y="5470626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 flipH="1">
                <a:off x="7210218" y="5474833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>
                <a:off x="7580115" y="5466656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7" name="直接连接符 96"/>
              <p:cNvCxnSpPr/>
              <p:nvPr/>
            </p:nvCxnSpPr>
            <p:spPr bwMode="auto">
              <a:xfrm flipH="1">
                <a:off x="8180961" y="5478250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8" name="直接连接符 97"/>
              <p:cNvCxnSpPr/>
              <p:nvPr/>
            </p:nvCxnSpPr>
            <p:spPr bwMode="auto">
              <a:xfrm>
                <a:off x="8550858" y="5470073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9" name="直接连接符 98"/>
              <p:cNvCxnSpPr/>
              <p:nvPr/>
            </p:nvCxnSpPr>
            <p:spPr bwMode="auto">
              <a:xfrm flipH="1">
                <a:off x="9117045" y="5482338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直接连接符 99"/>
              <p:cNvCxnSpPr/>
              <p:nvPr/>
            </p:nvCxnSpPr>
            <p:spPr bwMode="auto">
              <a:xfrm>
                <a:off x="9486942" y="5474161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直接连接符 100"/>
              <p:cNvCxnSpPr/>
              <p:nvPr/>
            </p:nvCxnSpPr>
            <p:spPr bwMode="auto">
              <a:xfrm flipH="1">
                <a:off x="10079618" y="5482338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>
                <a:off x="10449515" y="5474161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 flipH="1">
                <a:off x="11014149" y="5482338"/>
                <a:ext cx="381000" cy="58157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11384046" y="5474161"/>
                <a:ext cx="393451" cy="5897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>
                <a:off x="8545919" y="4991267"/>
                <a:ext cx="17138" cy="10886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aphicFrame>
            <p:nvGraphicFramePr>
              <p:cNvPr id="106" name="对象 10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233173" y="4958476"/>
              <a:ext cx="235743" cy="473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6" name="Equation" r:id="rId14" imgW="114120" imgH="228600" progId="Equation.DSMT4">
                      <p:embed/>
                    </p:oleObj>
                  </mc:Choice>
                  <mc:Fallback>
                    <p:oleObj name="Equation" r:id="rId14" imgW="114120" imgH="228600" progId="Equation.DSMT4">
                      <p:embed/>
                      <p:pic>
                        <p:nvPicPr>
                          <p:cNvPr id="106" name="对象 10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233173" y="4958476"/>
                            <a:ext cx="235743" cy="4732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7" name="直接连接符 106"/>
              <p:cNvCxnSpPr/>
              <p:nvPr/>
            </p:nvCxnSpPr>
            <p:spPr bwMode="auto">
              <a:xfrm>
                <a:off x="6662846" y="5969224"/>
                <a:ext cx="0" cy="824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7584281" y="5975462"/>
                <a:ext cx="0" cy="824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9517965" y="5975350"/>
                <a:ext cx="0" cy="824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10439400" y="5981588"/>
                <a:ext cx="0" cy="824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直接连接符 110"/>
              <p:cNvCxnSpPr/>
              <p:nvPr/>
            </p:nvCxnSpPr>
            <p:spPr bwMode="auto">
              <a:xfrm>
                <a:off x="11404600" y="5981700"/>
                <a:ext cx="0" cy="824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aphicFrame>
          <p:nvGraphicFramePr>
            <p:cNvPr id="112" name="对象 111"/>
            <p:cNvGraphicFramePr>
              <a:graphicFrameLocks noChangeAspect="1"/>
            </p:cNvGraphicFramePr>
            <p:nvPr>
              <p:extLst/>
            </p:nvPr>
          </p:nvGraphicFramePr>
          <p:xfrm>
            <a:off x="3180853" y="6079686"/>
            <a:ext cx="465137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Equation" r:id="rId16" imgW="203040" imgH="152280" progId="Equation.DSMT4">
                    <p:embed/>
                  </p:oleObj>
                </mc:Choice>
                <mc:Fallback>
                  <p:oleObj name="Equation" r:id="rId16" imgW="203040" imgH="1522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180853" y="6079686"/>
                          <a:ext cx="465137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对象 112"/>
            <p:cNvGraphicFramePr>
              <a:graphicFrameLocks noChangeAspect="1"/>
            </p:cNvGraphicFramePr>
            <p:nvPr>
              <p:extLst/>
            </p:nvPr>
          </p:nvGraphicFramePr>
          <p:xfrm>
            <a:off x="1219200" y="6101334"/>
            <a:ext cx="611188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Equation" r:id="rId18" imgW="266400" imgH="152280" progId="Equation.DSMT4">
                    <p:embed/>
                  </p:oleObj>
                </mc:Choice>
                <mc:Fallback>
                  <p:oleObj name="Equation" r:id="rId18" imgW="266400" imgH="152280" progId="Equation.DSMT4">
                    <p:embed/>
                    <p:pic>
                      <p:nvPicPr>
                        <p:cNvPr id="113" name="对象 11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200" y="6101334"/>
                          <a:ext cx="611188" cy="34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对象 136"/>
            <p:cNvGraphicFramePr>
              <a:graphicFrameLocks noChangeAspect="1"/>
            </p:cNvGraphicFramePr>
            <p:nvPr>
              <p:extLst/>
            </p:nvPr>
          </p:nvGraphicFramePr>
          <p:xfrm>
            <a:off x="5489496" y="6112208"/>
            <a:ext cx="350997" cy="319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20" imgW="139680" imgH="126720" progId="Equation.DSMT4">
                    <p:embed/>
                  </p:oleObj>
                </mc:Choice>
                <mc:Fallback>
                  <p:oleObj name="Equation" r:id="rId20" imgW="139680" imgH="126720" progId="Equation.DSMT4">
                    <p:embed/>
                    <p:pic>
                      <p:nvPicPr>
                        <p:cNvPr id="137" name="对象 13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489496" y="6112208"/>
                          <a:ext cx="350997" cy="3195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" name="对象 137"/>
          <p:cNvGraphicFramePr>
            <a:graphicFrameLocks noChangeAspect="1"/>
          </p:cNvGraphicFramePr>
          <p:nvPr>
            <p:extLst/>
          </p:nvPr>
        </p:nvGraphicFramePr>
        <p:xfrm>
          <a:off x="3505200" y="2286000"/>
          <a:ext cx="19161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22" imgW="609480" imgH="190440" progId="Equation.DSMT4">
                  <p:embed/>
                </p:oleObj>
              </mc:Choice>
              <mc:Fallback>
                <p:oleObj name="Equation" r:id="rId22" imgW="609480" imgH="190440" progId="Equation.DSMT4">
                  <p:embed/>
                  <p:pic>
                    <p:nvPicPr>
                      <p:cNvPr id="138" name="对象 13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05200" y="2286000"/>
                        <a:ext cx="1916113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>
            <p:extLst/>
          </p:nvPr>
        </p:nvGraphicFramePr>
        <p:xfrm>
          <a:off x="3505200" y="4349750"/>
          <a:ext cx="20780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24" imgW="660240" imgH="215640" progId="Equation.DSMT4">
                  <p:embed/>
                </p:oleObj>
              </mc:Choice>
              <mc:Fallback>
                <p:oleObj name="Equation" r:id="rId24" imgW="660240" imgH="215640" progId="Equation.DSMT4">
                  <p:embed/>
                  <p:pic>
                    <p:nvPicPr>
                      <p:cNvPr id="139" name="对象 13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05200" y="4349750"/>
                        <a:ext cx="20780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组合 140"/>
          <p:cNvGrpSpPr>
            <a:grpSpLocks noChangeAspect="1"/>
          </p:cNvGrpSpPr>
          <p:nvPr/>
        </p:nvGrpSpPr>
        <p:grpSpPr>
          <a:xfrm>
            <a:off x="4804436" y="2563862"/>
            <a:ext cx="4110964" cy="1474738"/>
            <a:chOff x="6781783" y="2095500"/>
            <a:chExt cx="4297472" cy="1541645"/>
          </a:xfrm>
        </p:grpSpPr>
        <p:grpSp>
          <p:nvGrpSpPr>
            <p:cNvPr id="142" name="组合 141"/>
            <p:cNvGrpSpPr/>
            <p:nvPr/>
          </p:nvGrpSpPr>
          <p:grpSpPr>
            <a:xfrm>
              <a:off x="6781783" y="2095500"/>
              <a:ext cx="4038617" cy="1541645"/>
              <a:chOff x="76200" y="5006340"/>
              <a:chExt cx="4038617" cy="1541645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76200" y="5006340"/>
                <a:ext cx="4038617" cy="1089660"/>
                <a:chOff x="271771" y="5006340"/>
                <a:chExt cx="4038617" cy="1089660"/>
              </a:xfrm>
            </p:grpSpPr>
            <p:grpSp>
              <p:nvGrpSpPr>
                <p:cNvPr id="146" name="组合 145"/>
                <p:cNvGrpSpPr/>
                <p:nvPr/>
              </p:nvGrpSpPr>
              <p:grpSpPr>
                <a:xfrm>
                  <a:off x="1316803" y="5006340"/>
                  <a:ext cx="2409372" cy="1089660"/>
                  <a:chOff x="8792028" y="1386212"/>
                  <a:chExt cx="2409372" cy="1089660"/>
                </a:xfrm>
              </p:grpSpPr>
              <p:cxnSp>
                <p:nvCxnSpPr>
                  <p:cNvPr id="149" name="直接箭头连接符 148"/>
                  <p:cNvCxnSpPr/>
                  <p:nvPr/>
                </p:nvCxnSpPr>
                <p:spPr bwMode="auto">
                  <a:xfrm flipV="1">
                    <a:off x="8792028" y="1475654"/>
                    <a:ext cx="0" cy="9906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50" name="直接箭头连接符 149"/>
                  <p:cNvCxnSpPr/>
                  <p:nvPr/>
                </p:nvCxnSpPr>
                <p:spPr bwMode="auto">
                  <a:xfrm flipV="1">
                    <a:off x="9263742" y="1386212"/>
                    <a:ext cx="0" cy="108966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51" name="直接箭头连接符 150"/>
                  <p:cNvCxnSpPr/>
                  <p:nvPr/>
                </p:nvCxnSpPr>
                <p:spPr bwMode="auto">
                  <a:xfrm flipV="1">
                    <a:off x="9749970" y="1641447"/>
                    <a:ext cx="0" cy="81867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52" name="直接箭头连接符 151"/>
                  <p:cNvCxnSpPr/>
                  <p:nvPr/>
                </p:nvCxnSpPr>
                <p:spPr bwMode="auto">
                  <a:xfrm flipV="1">
                    <a:off x="10250712" y="1493798"/>
                    <a:ext cx="3630" cy="9614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53" name="直接箭头连接符 152"/>
                  <p:cNvCxnSpPr/>
                  <p:nvPr/>
                </p:nvCxnSpPr>
                <p:spPr bwMode="auto">
                  <a:xfrm flipH="1" flipV="1">
                    <a:off x="10722426" y="1608098"/>
                    <a:ext cx="3630" cy="83975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54" name="直接箭头连接符 153"/>
                  <p:cNvCxnSpPr/>
                  <p:nvPr/>
                </p:nvCxnSpPr>
                <p:spPr bwMode="auto">
                  <a:xfrm flipV="1">
                    <a:off x="11201400" y="1970954"/>
                    <a:ext cx="0" cy="48909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</p:grpSp>
            <p:cxnSp>
              <p:nvCxnSpPr>
                <p:cNvPr id="147" name="直接箭头连接符 146"/>
                <p:cNvCxnSpPr/>
                <p:nvPr/>
              </p:nvCxnSpPr>
              <p:spPr bwMode="auto">
                <a:xfrm>
                  <a:off x="271771" y="6076950"/>
                  <a:ext cx="403861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48" name="直接箭头连接符 147"/>
                <p:cNvCxnSpPr/>
                <p:nvPr/>
              </p:nvCxnSpPr>
              <p:spPr bwMode="auto">
                <a:xfrm flipV="1">
                  <a:off x="876300" y="5991778"/>
                  <a:ext cx="0" cy="3405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5" name="对象 14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57439" y="6143172"/>
                  <a:ext cx="3190875" cy="4048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432" name="Equation" r:id="rId26" imgW="1396800" imgH="177480" progId="Equation.DSMT4">
                          <p:embed/>
                        </p:oleObj>
                      </mc:Choice>
                      <mc:Fallback>
                        <p:oleObj name="Equation" r:id="rId26" imgW="1396800" imgH="177480" progId="Equation.DSMT4">
                          <p:embed/>
                          <p:pic>
                            <p:nvPicPr>
                              <p:cNvPr id="145" name="对象 144"/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7439" y="6143172"/>
                                <a:ext cx="3190875" cy="404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" name="对象 1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57439" y="6143172"/>
                  <a:ext cx="3190875" cy="4048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7000" name="Equation" r:id="rId28" imgW="1396800" imgH="177480" progId="Equation.DSMT4">
                          <p:embed/>
                        </p:oleObj>
                      </mc:Choice>
                      <mc:Fallback>
                        <p:oleObj name="Equation" r:id="rId28" imgW="1396800" imgH="1774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7439" y="6143172"/>
                                <a:ext cx="3190875" cy="404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/>
                <p:cNvSpPr txBox="1"/>
                <p:nvPr/>
              </p:nvSpPr>
              <p:spPr>
                <a:xfrm>
                  <a:off x="10830020" y="3128581"/>
                  <a:ext cx="249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0020" y="3128581"/>
                  <a:ext cx="249235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/>
          <p:cNvGrpSpPr>
            <a:grpSpLocks noChangeAspect="1"/>
          </p:cNvGrpSpPr>
          <p:nvPr/>
        </p:nvGrpSpPr>
        <p:grpSpPr>
          <a:xfrm>
            <a:off x="304806" y="2640062"/>
            <a:ext cx="3835930" cy="1474738"/>
            <a:chOff x="304800" y="2095202"/>
            <a:chExt cx="4262138" cy="1638598"/>
          </a:xfrm>
        </p:grpSpPr>
        <p:grpSp>
          <p:nvGrpSpPr>
            <p:cNvPr id="156" name="组合 155"/>
            <p:cNvGrpSpPr/>
            <p:nvPr/>
          </p:nvGrpSpPr>
          <p:grpSpPr>
            <a:xfrm>
              <a:off x="304800" y="2095202"/>
              <a:ext cx="4038617" cy="1638598"/>
              <a:chOff x="76200" y="5006340"/>
              <a:chExt cx="4038617" cy="1638598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76200" y="5006340"/>
                <a:ext cx="4038617" cy="1089660"/>
                <a:chOff x="271771" y="5006340"/>
                <a:chExt cx="4038617" cy="1089660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1316803" y="5006340"/>
                  <a:ext cx="2409372" cy="1089660"/>
                  <a:chOff x="8792028" y="1386212"/>
                  <a:chExt cx="2409372" cy="1089660"/>
                </a:xfrm>
              </p:grpSpPr>
              <p:cxnSp>
                <p:nvCxnSpPr>
                  <p:cNvPr id="163" name="直接箭头连接符 162"/>
                  <p:cNvCxnSpPr/>
                  <p:nvPr/>
                </p:nvCxnSpPr>
                <p:spPr bwMode="auto">
                  <a:xfrm flipV="1">
                    <a:off x="8792028" y="1475654"/>
                    <a:ext cx="0" cy="9906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  <p:cxnSp>
                <p:nvCxnSpPr>
                  <p:cNvPr id="164" name="直接箭头连接符 163"/>
                  <p:cNvCxnSpPr/>
                  <p:nvPr/>
                </p:nvCxnSpPr>
                <p:spPr bwMode="auto">
                  <a:xfrm flipV="1">
                    <a:off x="9263742" y="1386212"/>
                    <a:ext cx="0" cy="108966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  <p:cxnSp>
                <p:nvCxnSpPr>
                  <p:cNvPr id="165" name="直接箭头连接符 164"/>
                  <p:cNvCxnSpPr/>
                  <p:nvPr/>
                </p:nvCxnSpPr>
                <p:spPr bwMode="auto">
                  <a:xfrm flipV="1">
                    <a:off x="9749970" y="1641447"/>
                    <a:ext cx="0" cy="81867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  <p:cxnSp>
                <p:nvCxnSpPr>
                  <p:cNvPr id="166" name="直接箭头连接符 165"/>
                  <p:cNvCxnSpPr/>
                  <p:nvPr/>
                </p:nvCxnSpPr>
                <p:spPr bwMode="auto">
                  <a:xfrm flipV="1">
                    <a:off x="10250712" y="1493798"/>
                    <a:ext cx="3630" cy="9614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  <p:cxnSp>
                <p:nvCxnSpPr>
                  <p:cNvPr id="167" name="直接箭头连接符 166"/>
                  <p:cNvCxnSpPr/>
                  <p:nvPr/>
                </p:nvCxnSpPr>
                <p:spPr bwMode="auto">
                  <a:xfrm flipH="1" flipV="1">
                    <a:off x="10722426" y="1608098"/>
                    <a:ext cx="3630" cy="83975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  <p:cxnSp>
                <p:nvCxnSpPr>
                  <p:cNvPr id="168" name="直接箭头连接符 167"/>
                  <p:cNvCxnSpPr/>
                  <p:nvPr/>
                </p:nvCxnSpPr>
                <p:spPr bwMode="auto">
                  <a:xfrm flipV="1">
                    <a:off x="11201400" y="1970954"/>
                    <a:ext cx="0" cy="48909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oval"/>
                  </a:ln>
                  <a:effectLst/>
                </p:spPr>
              </p:cxnSp>
            </p:grpSp>
            <p:cxnSp>
              <p:nvCxnSpPr>
                <p:cNvPr id="161" name="直接箭头连接符 160"/>
                <p:cNvCxnSpPr/>
                <p:nvPr/>
              </p:nvCxnSpPr>
              <p:spPr bwMode="auto">
                <a:xfrm>
                  <a:off x="271771" y="6076950"/>
                  <a:ext cx="403861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62" name="直接箭头连接符 161"/>
                <p:cNvCxnSpPr/>
                <p:nvPr/>
              </p:nvCxnSpPr>
              <p:spPr bwMode="auto">
                <a:xfrm flipV="1">
                  <a:off x="876300" y="6049598"/>
                  <a:ext cx="0" cy="3405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oval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9" name="对象 15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70372" y="6240126"/>
                  <a:ext cx="3103563" cy="4048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433" name="Equation" r:id="rId31" imgW="1358640" imgH="177480" progId="Equation.DSMT4">
                          <p:embed/>
                        </p:oleObj>
                      </mc:Choice>
                      <mc:Fallback>
                        <p:oleObj name="Equation" r:id="rId31" imgW="1358640" imgH="177480" progId="Equation.DSMT4">
                          <p:embed/>
                          <p:pic>
                            <p:nvPicPr>
                              <p:cNvPr id="159" name="对象 158"/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0372" y="6240126"/>
                                <a:ext cx="3103563" cy="40481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" name="对象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70372" y="6240126"/>
                  <a:ext cx="3103563" cy="4048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7001" name="Equation" r:id="rId33" imgW="1358640" imgH="177480" progId="Equation.DSMT4">
                          <p:embed/>
                        </p:oleObj>
                      </mc:Choice>
                      <mc:Fallback>
                        <p:oleObj name="Equation" r:id="rId33" imgW="1358640" imgH="1774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0372" y="6240126"/>
                                <a:ext cx="3103563" cy="40481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/>
                <p:cNvSpPr txBox="1"/>
                <p:nvPr/>
              </p:nvSpPr>
              <p:spPr>
                <a:xfrm>
                  <a:off x="4235116" y="3226713"/>
                  <a:ext cx="3318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116" y="3226713"/>
                  <a:ext cx="331822" cy="4308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040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5410200" y="105410"/>
          <a:ext cx="3351053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1104840" imgH="215640" progId="Equation.DSMT4">
                  <p:embed/>
                </p:oleObj>
              </mc:Choice>
              <mc:Fallback>
                <p:oleObj name="Equation" r:id="rId4" imgW="1104840" imgH="215640" progId="Equation.DSMT4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0200" y="105410"/>
                        <a:ext cx="3351053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/>
          </p:nvPr>
        </p:nvGraphicFramePr>
        <p:xfrm>
          <a:off x="457200" y="142161"/>
          <a:ext cx="3789363" cy="53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6" imgW="1511280" imgH="215640" progId="Equation.DSMT4">
                  <p:embed/>
                </p:oleObj>
              </mc:Choice>
              <mc:Fallback>
                <p:oleObj name="Equation" r:id="rId6" imgW="1511280" imgH="21564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142161"/>
                        <a:ext cx="3789363" cy="539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21498" y="1009652"/>
            <a:ext cx="4818439" cy="1382573"/>
            <a:chOff x="5942022" y="2009775"/>
            <a:chExt cx="6162197" cy="1768141"/>
          </a:xfrm>
        </p:grpSpPr>
        <p:grpSp>
          <p:nvGrpSpPr>
            <p:cNvPr id="65" name="组合 64"/>
            <p:cNvGrpSpPr/>
            <p:nvPr/>
          </p:nvGrpSpPr>
          <p:grpSpPr>
            <a:xfrm>
              <a:off x="5942022" y="2082431"/>
              <a:ext cx="6162197" cy="1695485"/>
              <a:chOff x="5942022" y="4933915"/>
              <a:chExt cx="6162197" cy="1695485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 rotWithShape="1">
              <a:blip r:embed="rId8"/>
              <a:srcRect t="64789" b="3873"/>
              <a:stretch/>
            </p:blipFill>
            <p:spPr>
              <a:xfrm>
                <a:off x="5942022" y="4933915"/>
                <a:ext cx="6162197" cy="1695485"/>
              </a:xfrm>
              <a:prstGeom prst="rect">
                <a:avLst/>
              </a:prstGeom>
            </p:spPr>
          </p:pic>
          <p:grpSp>
            <p:nvGrpSpPr>
              <p:cNvPr id="68" name="组合 67"/>
              <p:cNvGrpSpPr/>
              <p:nvPr/>
            </p:nvGrpSpPr>
            <p:grpSpPr>
              <a:xfrm>
                <a:off x="6308725" y="5484573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84" name="直接连接符 83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直接连接符 84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69" name="组合 68"/>
              <p:cNvGrpSpPr/>
              <p:nvPr/>
            </p:nvGrpSpPr>
            <p:grpSpPr>
              <a:xfrm>
                <a:off x="7238459" y="5480603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82" name="直接连接符 81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直接连接符 82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0" name="组合 69"/>
              <p:cNvGrpSpPr/>
              <p:nvPr/>
            </p:nvGrpSpPr>
            <p:grpSpPr>
              <a:xfrm>
                <a:off x="8209202" y="5484020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80" name="直接连接符 79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1" name="直接连接符 80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9145286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8" name="直接连接符 77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9" name="直接连接符 78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2" name="组合 71"/>
              <p:cNvGrpSpPr/>
              <p:nvPr/>
            </p:nvGrpSpPr>
            <p:grpSpPr>
              <a:xfrm>
                <a:off x="10107859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6" name="直接连接符 75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7" name="直接连接符 76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11042390" y="5488108"/>
                <a:ext cx="763348" cy="589755"/>
                <a:chOff x="6308725" y="5484573"/>
                <a:chExt cx="763348" cy="589755"/>
              </a:xfrm>
            </p:grpSpPr>
            <p:cxnSp>
              <p:nvCxnSpPr>
                <p:cNvPr id="74" name="直接连接符 73"/>
                <p:cNvCxnSpPr/>
                <p:nvPr/>
              </p:nvCxnSpPr>
              <p:spPr bwMode="auto">
                <a:xfrm flipH="1">
                  <a:off x="6308725" y="5492750"/>
                  <a:ext cx="381000" cy="58157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直接连接符 74"/>
                <p:cNvCxnSpPr/>
                <p:nvPr/>
              </p:nvCxnSpPr>
              <p:spPr bwMode="auto">
                <a:xfrm>
                  <a:off x="6678622" y="5484573"/>
                  <a:ext cx="393451" cy="58975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20125" y="2009775"/>
              <a:ext cx="638175" cy="458238"/>
            </a:xfrm>
            <a:prstGeom prst="rect">
              <a:avLst/>
            </a:prstGeom>
          </p:spPr>
        </p:pic>
      </p:grpSp>
      <p:graphicFrame>
        <p:nvGraphicFramePr>
          <p:cNvPr id="86" name="对象 85"/>
          <p:cNvGraphicFramePr>
            <a:graphicFrameLocks noChangeAspect="1"/>
          </p:cNvGraphicFramePr>
          <p:nvPr>
            <p:extLst/>
          </p:nvPr>
        </p:nvGraphicFramePr>
        <p:xfrm>
          <a:off x="2836532" y="838200"/>
          <a:ext cx="1037273" cy="4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0" imgW="482400" imgH="215640" progId="Equation.DSMT4">
                  <p:embed/>
                </p:oleObj>
              </mc:Choice>
              <mc:Fallback>
                <p:oleObj name="Equation" r:id="rId10" imgW="482400" imgH="215640" progId="Equation.DSMT4">
                  <p:embed/>
                  <p:pic>
                    <p:nvPicPr>
                      <p:cNvPr id="86" name="对象 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36532" y="838200"/>
                        <a:ext cx="1037273" cy="4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" name="Picture 3" descr="AAALKHF0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7" b="39706"/>
          <a:stretch/>
        </p:blipFill>
        <p:spPr bwMode="auto">
          <a:xfrm>
            <a:off x="-312770" y="2895600"/>
            <a:ext cx="5113370" cy="17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3" descr="AAALKHF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1"/>
          <a:stretch/>
        </p:blipFill>
        <p:spPr bwMode="auto">
          <a:xfrm>
            <a:off x="5334000" y="2590802"/>
            <a:ext cx="3362066" cy="173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组合 118"/>
          <p:cNvGrpSpPr>
            <a:grpSpLocks noChangeAspect="1"/>
          </p:cNvGrpSpPr>
          <p:nvPr/>
        </p:nvGrpSpPr>
        <p:grpSpPr>
          <a:xfrm>
            <a:off x="4343400" y="5105400"/>
            <a:ext cx="5757594" cy="1705428"/>
            <a:chOff x="3276600" y="5076825"/>
            <a:chExt cx="7042340" cy="2085975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32968" y="5276850"/>
              <a:ext cx="4438194" cy="188595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76600" y="5204029"/>
              <a:ext cx="4418882" cy="191431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99996" y="5076825"/>
              <a:ext cx="4191000" cy="2041514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79398" y="5396139"/>
              <a:ext cx="4604658" cy="1614714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76510" y="5290911"/>
              <a:ext cx="4604658" cy="1705428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09910" y="5410653"/>
              <a:ext cx="4604658" cy="1614714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4282" y="5838825"/>
              <a:ext cx="4604658" cy="1066800"/>
            </a:xfrm>
            <a:prstGeom prst="rect">
              <a:avLst/>
            </a:prstGeom>
          </p:spPr>
        </p:pic>
      </p:grpSp>
      <p:graphicFrame>
        <p:nvGraphicFramePr>
          <p:cNvPr id="96" name="对象 95"/>
          <p:cNvGraphicFramePr>
            <a:graphicFrameLocks noChangeAspect="1"/>
          </p:cNvGraphicFramePr>
          <p:nvPr>
            <p:extLst/>
          </p:nvPr>
        </p:nvGraphicFramePr>
        <p:xfrm>
          <a:off x="914400" y="2478090"/>
          <a:ext cx="612531" cy="61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15" imgW="114120" imgH="114120" progId="Equation.DSMT4">
                  <p:embed/>
                </p:oleObj>
              </mc:Choice>
              <mc:Fallback>
                <p:oleObj name="Equation" r:id="rId15" imgW="114120" imgH="114120" progId="Equation.DSMT4">
                  <p:embed/>
                  <p:pic>
                    <p:nvPicPr>
                      <p:cNvPr id="96" name="对象 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2478090"/>
                        <a:ext cx="612531" cy="61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/>
          </p:nvPr>
        </p:nvGraphicFramePr>
        <p:xfrm>
          <a:off x="7541739" y="2370139"/>
          <a:ext cx="724745" cy="90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17" imgW="101520" imgH="126720" progId="Equation.DSMT4">
                  <p:embed/>
                </p:oleObj>
              </mc:Choice>
              <mc:Fallback>
                <p:oleObj name="Equation" r:id="rId17" imgW="101520" imgH="126720" progId="Equation.DSMT4">
                  <p:embed/>
                  <p:pic>
                    <p:nvPicPr>
                      <p:cNvPr id="98" name="对象 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1739" y="2370139"/>
                        <a:ext cx="724745" cy="90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接连接符 98"/>
          <p:cNvCxnSpPr/>
          <p:nvPr/>
        </p:nvCxnSpPr>
        <p:spPr bwMode="auto">
          <a:xfrm>
            <a:off x="4800600" y="76200"/>
            <a:ext cx="8" cy="428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pic>
        <p:nvPicPr>
          <p:cNvPr id="100" name="Picture 3" descr="AAALKHD0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 b="2857"/>
          <a:stretch/>
        </p:blipFill>
        <p:spPr bwMode="auto">
          <a:xfrm>
            <a:off x="304800" y="5105400"/>
            <a:ext cx="3619506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" name="对象 100"/>
          <p:cNvGraphicFramePr>
            <a:graphicFrameLocks noChangeAspect="1"/>
          </p:cNvGraphicFramePr>
          <p:nvPr>
            <p:extLst/>
          </p:nvPr>
        </p:nvGraphicFramePr>
        <p:xfrm>
          <a:off x="7467600" y="4156100"/>
          <a:ext cx="1452662" cy="11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20" imgW="126720" imgH="190440" progId="Equation.DSMT4">
                  <p:embed/>
                </p:oleObj>
              </mc:Choice>
              <mc:Fallback>
                <p:oleObj name="Equation" r:id="rId20" imgW="126720" imgH="190440" progId="Equation.DSMT4">
                  <p:embed/>
                  <p:pic>
                    <p:nvPicPr>
                      <p:cNvPr id="101" name="对象 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67600" y="4156100"/>
                        <a:ext cx="1452662" cy="11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>
            <p:extLst/>
          </p:nvPr>
        </p:nvGraphicFramePr>
        <p:xfrm>
          <a:off x="2668753" y="4419600"/>
          <a:ext cx="4265447" cy="94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22" imgW="1942920" imgH="431640" progId="Equation.DSMT4">
                  <p:embed/>
                </p:oleObj>
              </mc:Choice>
              <mc:Fallback>
                <p:oleObj name="Equation" r:id="rId22" imgW="1942920" imgH="431640" progId="Equation.DSMT4">
                  <p:embed/>
                  <p:pic>
                    <p:nvPicPr>
                      <p:cNvPr id="102" name="对象 10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68753" y="4419600"/>
                        <a:ext cx="4265447" cy="948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组合 103"/>
          <p:cNvGrpSpPr>
            <a:grpSpLocks noChangeAspect="1"/>
          </p:cNvGrpSpPr>
          <p:nvPr/>
        </p:nvGrpSpPr>
        <p:grpSpPr>
          <a:xfrm>
            <a:off x="5181600" y="1013222"/>
            <a:ext cx="3734970" cy="1348978"/>
            <a:chOff x="7086583" y="1125355"/>
            <a:chExt cx="4268416" cy="154164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086583" y="1125355"/>
              <a:ext cx="4038617" cy="1541645"/>
              <a:chOff x="76200" y="5006340"/>
              <a:chExt cx="4038617" cy="1541645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6200" y="5006340"/>
                <a:ext cx="4038617" cy="1089660"/>
                <a:chOff x="271771" y="5006340"/>
                <a:chExt cx="4038617" cy="1089660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1316803" y="5006340"/>
                  <a:ext cx="2409372" cy="1089660"/>
                  <a:chOff x="8792028" y="1386212"/>
                  <a:chExt cx="2409372" cy="1089660"/>
                </a:xfrm>
              </p:grpSpPr>
              <p:cxnSp>
                <p:nvCxnSpPr>
                  <p:cNvPr id="112" name="直接箭头连接符 111"/>
                  <p:cNvCxnSpPr/>
                  <p:nvPr/>
                </p:nvCxnSpPr>
                <p:spPr bwMode="auto">
                  <a:xfrm flipV="1">
                    <a:off x="8792028" y="1475654"/>
                    <a:ext cx="0" cy="9906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13" name="直接箭头连接符 112"/>
                  <p:cNvCxnSpPr/>
                  <p:nvPr/>
                </p:nvCxnSpPr>
                <p:spPr bwMode="auto">
                  <a:xfrm flipV="1">
                    <a:off x="9263742" y="1386212"/>
                    <a:ext cx="0" cy="108966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14" name="直接箭头连接符 113"/>
                  <p:cNvCxnSpPr/>
                  <p:nvPr/>
                </p:nvCxnSpPr>
                <p:spPr bwMode="auto">
                  <a:xfrm flipV="1">
                    <a:off x="9749970" y="1641447"/>
                    <a:ext cx="0" cy="81867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15" name="直接箭头连接符 114"/>
                  <p:cNvCxnSpPr/>
                  <p:nvPr/>
                </p:nvCxnSpPr>
                <p:spPr bwMode="auto">
                  <a:xfrm flipV="1">
                    <a:off x="10250712" y="1493798"/>
                    <a:ext cx="3630" cy="96146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16" name="直接箭头连接符 115"/>
                  <p:cNvCxnSpPr/>
                  <p:nvPr/>
                </p:nvCxnSpPr>
                <p:spPr bwMode="auto">
                  <a:xfrm flipH="1" flipV="1">
                    <a:off x="10722426" y="1608098"/>
                    <a:ext cx="3630" cy="83975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117" name="直接箭头连接符 116"/>
                  <p:cNvCxnSpPr/>
                  <p:nvPr/>
                </p:nvCxnSpPr>
                <p:spPr bwMode="auto">
                  <a:xfrm flipV="1">
                    <a:off x="11201400" y="1970954"/>
                    <a:ext cx="0" cy="48909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</p:grpSp>
            <p:cxnSp>
              <p:nvCxnSpPr>
                <p:cNvPr id="110" name="直接箭头连接符 109"/>
                <p:cNvCxnSpPr/>
                <p:nvPr/>
              </p:nvCxnSpPr>
              <p:spPr bwMode="auto">
                <a:xfrm>
                  <a:off x="271771" y="6076950"/>
                  <a:ext cx="403861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11" name="直接箭头连接符 110"/>
                <p:cNvCxnSpPr/>
                <p:nvPr/>
              </p:nvCxnSpPr>
              <p:spPr bwMode="auto">
                <a:xfrm flipV="1">
                  <a:off x="876300" y="5991778"/>
                  <a:ext cx="0" cy="3405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8" name="对象 10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57439" y="6143172"/>
                  <a:ext cx="3190875" cy="4048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7444" name="Equation" r:id="rId24" imgW="1396800" imgH="177480" progId="Equation.DSMT4">
                          <p:embed/>
                        </p:oleObj>
                      </mc:Choice>
                      <mc:Fallback>
                        <p:oleObj name="Equation" r:id="rId24" imgW="1396800" imgH="177480" progId="Equation.DSMT4">
                          <p:embed/>
                          <p:pic>
                            <p:nvPicPr>
                              <p:cNvPr id="108" name="对象 107"/>
                              <p:cNvPicPr/>
                              <p:nvPr/>
                            </p:nvPicPr>
                            <p:blipFill>
                              <a:blip r:embed="rId2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7439" y="6143172"/>
                                <a:ext cx="3190875" cy="404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对象 30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57439" y="6143172"/>
                  <a:ext cx="3190875" cy="4048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8019" name="Equation" r:id="rId27" imgW="1396800" imgH="177480" progId="Equation.DSMT4">
                          <p:embed/>
                        </p:oleObj>
                      </mc:Choice>
                      <mc:Fallback>
                        <p:oleObj name="Equation" r:id="rId27" imgW="1396800" imgH="1774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7439" y="6143172"/>
                                <a:ext cx="3190875" cy="404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11105764" y="2214151"/>
                  <a:ext cx="249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764" y="2214151"/>
                  <a:ext cx="249235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7" name="对象 96"/>
          <p:cNvGraphicFramePr>
            <a:graphicFrameLocks noChangeAspect="1"/>
          </p:cNvGraphicFramePr>
          <p:nvPr>
            <p:extLst/>
          </p:nvPr>
        </p:nvGraphicFramePr>
        <p:xfrm>
          <a:off x="685800" y="4384700"/>
          <a:ext cx="1452662" cy="11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30" imgW="126720" imgH="190440" progId="Equation.DSMT4">
                  <p:embed/>
                </p:oleObj>
              </mc:Choice>
              <mc:Fallback>
                <p:oleObj name="Equation" r:id="rId30" imgW="126720" imgH="190440" progId="Equation.DSMT4">
                  <p:embed/>
                  <p:pic>
                    <p:nvPicPr>
                      <p:cNvPr id="97" name="对象 9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85800" y="4384700"/>
                        <a:ext cx="1452662" cy="11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279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框图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402767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8800"/>
            <a:ext cx="2848028" cy="2396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42682"/>
            <a:ext cx="2848028" cy="23867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441" y="1875600"/>
            <a:ext cx="1878159" cy="234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课后习题</a:t>
            </a:r>
            <a:r>
              <a:rPr lang="en-US" altLang="zh-CN" sz="3200" dirty="0" smtClean="0"/>
              <a:t>P32-35:6(1)(3)(5)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8(1)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17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55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>
              <a:buFontTx/>
              <a:buNone/>
            </a:pPr>
            <a:endParaRPr lang="en-US" altLang="zh-CN" b="0" smtClean="0"/>
          </a:p>
          <a:p>
            <a:pPr algn="ctr">
              <a:buFontTx/>
              <a:buNone/>
            </a:pPr>
            <a:r>
              <a:rPr lang="zh-CN" altLang="en-US" sz="6000" b="0" smtClean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线性常系数差分方程的求解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差分方程的解法：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0000CC"/>
                    </a:solidFill>
                  </a:rPr>
                  <a:t>经典解法</a:t>
                </a:r>
                <a:r>
                  <a:rPr lang="zh-CN" altLang="en-US" dirty="0" smtClean="0"/>
                  <a:t>：类似模拟系统解微分方程的方法，包括齐次解和特解，较麻烦较少采用。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递推解法</a:t>
                </a:r>
                <a:r>
                  <a:rPr lang="zh-CN" altLang="en-US" dirty="0" smtClean="0"/>
                  <a:t>：适合计算机求解，但只能得到数值解，阶次高时不容易得到闭式解。</a:t>
                </a:r>
                <a:endParaRPr lang="en-US" altLang="zh-CN" dirty="0" smtClean="0"/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变换域方法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章学习</a:t>
                </a:r>
                <a:endParaRPr lang="en-US" altLang="zh-CN" dirty="0"/>
              </a:p>
              <a:p>
                <a:r>
                  <a:rPr lang="zh-CN" altLang="en-US" dirty="0" smtClean="0"/>
                  <a:t>递推解法：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7" t="-1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819400" y="4034135"/>
            <a:ext cx="2133600" cy="1909465"/>
            <a:chOff x="2819400" y="4034135"/>
            <a:chExt cx="2133600" cy="1909465"/>
          </a:xfrm>
        </p:grpSpPr>
        <p:sp>
          <p:nvSpPr>
            <p:cNvPr id="2" name="矩形标注 1"/>
            <p:cNvSpPr/>
            <p:nvPr/>
          </p:nvSpPr>
          <p:spPr bwMode="auto">
            <a:xfrm flipH="1" flipV="1">
              <a:off x="2819400" y="4648200"/>
              <a:ext cx="2133600" cy="1295400"/>
            </a:xfrm>
            <a:prstGeom prst="wedgeRectCallou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657600" y="4034135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zh-CN" altLang="en-US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个输入</a:t>
              </a:r>
              <a:endParaRPr lang="zh-CN" altLang="en-US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7800" y="4038600"/>
            <a:ext cx="2715637" cy="1909465"/>
            <a:chOff x="2819400" y="4034135"/>
            <a:chExt cx="2715637" cy="1909465"/>
          </a:xfrm>
        </p:grpSpPr>
        <p:sp>
          <p:nvSpPr>
            <p:cNvPr id="8" name="矩形标注 7"/>
            <p:cNvSpPr/>
            <p:nvPr/>
          </p:nvSpPr>
          <p:spPr bwMode="auto">
            <a:xfrm flipH="1" flipV="1">
              <a:off x="2819400" y="4648200"/>
              <a:ext cx="2133600" cy="1295400"/>
            </a:xfrm>
            <a:prstGeom prst="wedgeRectCallou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57600" y="4034135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r>
                <a:rPr lang="zh-CN" altLang="en-US" b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个初始条件</a:t>
              </a:r>
              <a:endParaRPr lang="zh-CN" altLang="en-US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64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线性常系数差分方程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1.4.1 </a:t>
                </a:r>
                <a:r>
                  <a:rPr lang="zh-CN" altLang="en-US" sz="2400" dirty="0" smtClean="0"/>
                  <a:t>设因果系统用差分方程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描述，输入序列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，求输出序列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解：该系统是一阶差分方程，需要一个初始条件。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设初始条件为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，则递推得到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</a:t>
                </a:r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</a:t>
                </a:r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	</a:t>
                </a:r>
                <a:r>
                  <a:rPr lang="zh-CN" altLang="en-US" sz="2400" b="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b="0" baseline="30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	</a:t>
                </a:r>
                <a:r>
                  <a:rPr lang="zh-CN" altLang="en-US" sz="2400" b="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b="0" baseline="30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9868" r="-3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3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线性常系数差分方程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例</a:t>
                </a:r>
                <a:r>
                  <a:rPr lang="en-US" altLang="zh-CN" sz="2400" dirty="0" smtClean="0"/>
                  <a:t>1.4.1 </a:t>
                </a:r>
                <a:r>
                  <a:rPr lang="zh-CN" altLang="en-US" sz="2400" dirty="0" smtClean="0"/>
                  <a:t>设因果系统用差分方程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描述，输入序列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，求输出序列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解：该系统是一阶差分方程，需要一个初始条件。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(2)</a:t>
                </a:r>
                <a:r>
                  <a:rPr lang="zh-CN" altLang="en-US" sz="2400" dirty="0" smtClean="0"/>
                  <a:t>设初始条件为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/>
                  <a:t>，则递推得到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:r>
                  <a:rPr lang="zh-CN" altLang="en-US" sz="240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</a:t>
                </a:r>
                <a:r>
                  <a:rPr lang="zh-CN" altLang="en-US" sz="2400" b="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b="0" baseline="30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</a:t>
                </a:r>
                <a:r>
                  <a:rPr lang="zh-CN" altLang="en-US" sz="2400" b="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b="0" baseline="30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9868" r="-3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40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线性常系数差分方程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b="0" dirty="0" smtClean="0"/>
                  <a:t>对于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同一个</a:t>
                </a:r>
                <a:r>
                  <a:rPr lang="zh-CN" altLang="en-US" sz="2400" b="0" dirty="0"/>
                  <a:t>差分方程和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同一个</a:t>
                </a:r>
                <a:r>
                  <a:rPr lang="zh-CN" altLang="en-US" sz="2400" b="0" dirty="0"/>
                  <a:t>输入信号，因为</a:t>
                </a:r>
                <a:r>
                  <a:rPr lang="zh-CN" altLang="en-US" sz="2400" b="0" dirty="0" smtClean="0"/>
                  <a:t>初始条件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不同</a:t>
                </a:r>
                <a:r>
                  <a:rPr lang="zh-CN" altLang="en-US" sz="2400" b="0" dirty="0"/>
                  <a:t>，得到的输出信号是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不相同</a:t>
                </a:r>
                <a:r>
                  <a:rPr lang="zh-CN" altLang="en-US" sz="2400" b="0" dirty="0" smtClean="0"/>
                  <a:t>的。 </a:t>
                </a:r>
                <a:endParaRPr lang="zh-CN" altLang="en-US" sz="2400" b="0" dirty="0"/>
              </a:p>
              <a:p>
                <a:r>
                  <a:rPr lang="zh-CN" altLang="en-US" sz="2400" b="0" dirty="0"/>
                  <a:t>对于</a:t>
                </a:r>
                <a:r>
                  <a:rPr lang="zh-CN" altLang="en-US" sz="2400" dirty="0"/>
                  <a:t>实际系统</a:t>
                </a:r>
                <a:r>
                  <a:rPr lang="zh-CN" altLang="en-US" sz="2400" b="0" dirty="0"/>
                  <a:t>，用递推解法求解，总是由初始条件</a:t>
                </a:r>
                <a:r>
                  <a:rPr lang="zh-CN" altLang="en-US" sz="2400" b="0" dirty="0" smtClean="0"/>
                  <a:t>向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b="0" dirty="0" smtClean="0"/>
                  <a:t>的</a:t>
                </a:r>
                <a:r>
                  <a:rPr lang="zh-CN" altLang="en-US" sz="2400" b="0" dirty="0"/>
                  <a:t>方向递推，是一个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因果解</a:t>
                </a:r>
                <a:r>
                  <a:rPr lang="zh-CN" altLang="en-US" sz="2400" b="0" dirty="0" smtClean="0"/>
                  <a:t>。 </a:t>
                </a:r>
                <a:endParaRPr lang="zh-CN" altLang="en-US" sz="2400" b="0" dirty="0"/>
              </a:p>
              <a:p>
                <a:r>
                  <a:rPr lang="zh-CN" altLang="en-US" sz="2400" b="0" dirty="0"/>
                  <a:t>但对于</a:t>
                </a:r>
                <a:r>
                  <a:rPr lang="zh-CN" altLang="en-US" sz="2400" dirty="0"/>
                  <a:t>差分方程</a:t>
                </a:r>
                <a:r>
                  <a:rPr lang="zh-CN" altLang="en-US" sz="2400" b="0" dirty="0"/>
                  <a:t>，其本身也可以向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400" b="0" dirty="0"/>
                  <a:t>的方向递推，得到的是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非因果解</a:t>
                </a:r>
                <a:r>
                  <a:rPr lang="zh-CN" altLang="en-US" sz="2400" b="0" dirty="0" smtClean="0"/>
                  <a:t>。 </a:t>
                </a:r>
                <a:endParaRPr lang="zh-CN" altLang="en-US" sz="2400" b="0" dirty="0"/>
              </a:p>
              <a:p>
                <a:r>
                  <a:rPr lang="zh-CN" altLang="en-US" sz="2400" dirty="0">
                    <a:solidFill>
                      <a:srgbClr val="0000CC"/>
                    </a:solidFill>
                  </a:rPr>
                  <a:t>结论</a:t>
                </a:r>
                <a:r>
                  <a:rPr lang="en-US" altLang="zh-CN" sz="2400" b="0" dirty="0">
                    <a:solidFill>
                      <a:srgbClr val="0000CC"/>
                    </a:solidFill>
                  </a:rPr>
                  <a:t>1</a:t>
                </a:r>
                <a:r>
                  <a:rPr lang="zh-CN" altLang="en-US" sz="2400" b="0" dirty="0"/>
                  <a:t>：差分方程本身并不能确定该系统是因果还是非因果系统，还需要用初始条件进行</a:t>
                </a:r>
                <a:r>
                  <a:rPr lang="zh-CN" altLang="en-US" sz="2400" b="0" dirty="0" smtClean="0"/>
                  <a:t>限制</a:t>
                </a:r>
                <a:r>
                  <a:rPr lang="en-US" altLang="zh-CN" sz="2400" b="0" dirty="0" smtClean="0"/>
                  <a:t>(</a:t>
                </a:r>
                <a:r>
                  <a:rPr lang="zh-CN" altLang="en-US" sz="2400" b="0" dirty="0" smtClean="0"/>
                  <a:t>因果性</a:t>
                </a:r>
                <a:r>
                  <a:rPr lang="zh-CN" altLang="en-US" sz="2400" b="0" dirty="0"/>
                  <a:t>：在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400" b="0" dirty="0"/>
                  <a:t>时，没有加入信号，输出只能</a:t>
                </a:r>
                <a:r>
                  <a:rPr lang="zh-CN" altLang="en-US" sz="2400" b="0" dirty="0" smtClean="0"/>
                  <a:t>等于零</a:t>
                </a:r>
                <a:r>
                  <a:rPr lang="en-US" altLang="zh-CN" sz="2400" b="0" dirty="0" smtClean="0"/>
                  <a:t>)</a:t>
                </a:r>
                <a:r>
                  <a:rPr lang="zh-CN" altLang="en-US" sz="2400" b="0" dirty="0" smtClean="0"/>
                  <a:t>。</a:t>
                </a:r>
                <a:r>
                  <a:rPr lang="en-US" altLang="zh-CN" sz="2400" b="0" dirty="0" smtClean="0"/>
                  <a:t> </a:t>
                </a:r>
                <a:endParaRPr lang="en-US" altLang="zh-CN" sz="2400" b="0" dirty="0"/>
              </a:p>
              <a:p>
                <a:r>
                  <a:rPr lang="zh-CN" altLang="en-US" sz="2400" b="0" dirty="0">
                    <a:solidFill>
                      <a:srgbClr val="0000CC"/>
                    </a:solidFill>
                  </a:rPr>
                  <a:t>结论</a:t>
                </a:r>
                <a:r>
                  <a:rPr lang="en-US" altLang="zh-CN" sz="2400" b="0" dirty="0">
                    <a:solidFill>
                      <a:srgbClr val="0000CC"/>
                    </a:solidFill>
                  </a:rPr>
                  <a:t>2</a:t>
                </a:r>
                <a:r>
                  <a:rPr lang="zh-CN" altLang="en-US" sz="2400" b="0" dirty="0"/>
                  <a:t>：线性常系数</a:t>
                </a:r>
                <a:r>
                  <a:rPr lang="zh-CN" altLang="en-US" sz="2400" b="0" dirty="0" smtClean="0"/>
                  <a:t>差分方程</a:t>
                </a:r>
                <a:r>
                  <a:rPr lang="zh-CN" altLang="en-US" sz="2400" b="0" dirty="0"/>
                  <a:t>描述的系统</a:t>
                </a:r>
                <a:r>
                  <a:rPr lang="zh-CN" altLang="en-US" sz="2400" b="0" dirty="0">
                    <a:solidFill>
                      <a:srgbClr val="FF0000"/>
                    </a:solidFill>
                  </a:rPr>
                  <a:t>并不一定</a:t>
                </a:r>
                <a:r>
                  <a:rPr lang="zh-CN" altLang="en-US" sz="2400" b="0" dirty="0"/>
                  <a:t>是线性时不变系统，这和系统的初始状态</a:t>
                </a:r>
                <a:r>
                  <a:rPr lang="zh-CN" altLang="en-US" sz="2400" b="0" dirty="0" smtClean="0"/>
                  <a:t>有关。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147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16" r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78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0" cy="8382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求解线性常系数差分方程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=filter(</a:t>
            </a:r>
            <a:r>
              <a:rPr lang="en-US" altLang="zh-CN" dirty="0" err="1" smtClean="0"/>
              <a:t>B,A,xn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=filter(</a:t>
            </a:r>
            <a:r>
              <a:rPr lang="en-US" altLang="zh-CN" dirty="0" err="1" smtClean="0"/>
              <a:t>B,A,xn,xi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分别是差分方程的系数向量，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是输入信号。</a:t>
            </a:r>
            <a:endParaRPr lang="en-US" altLang="zh-CN" dirty="0" smtClean="0"/>
          </a:p>
          <a:p>
            <a:r>
              <a:rPr lang="en-US" altLang="zh-CN" dirty="0" smtClean="0"/>
              <a:t>xi</a:t>
            </a:r>
            <a:r>
              <a:rPr lang="zh-CN" altLang="en-US" dirty="0" smtClean="0"/>
              <a:t>是等效初始条件的输入序列，由初始条件确定。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xi=</a:t>
            </a:r>
            <a:r>
              <a:rPr lang="en-US" altLang="zh-CN" dirty="0" err="1" smtClean="0"/>
              <a:t>filtic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B,A,ys,xs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ys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xs</a:t>
            </a:r>
            <a:r>
              <a:rPr lang="zh-CN" altLang="en-US" dirty="0" smtClean="0"/>
              <a:t>是初始条件向量，如果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是因果序列，则</a:t>
            </a:r>
            <a:r>
              <a:rPr lang="en-US" altLang="zh-CN" dirty="0" err="1" smtClean="0"/>
              <a:t>xs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886200" y="1828800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4724400" y="16002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计算零状态响应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442698" y="2357735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5280898" y="21291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计算完全响应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107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线性常系数差分方程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a=0.8;ys=1;      %</a:t>
            </a:r>
            <a:r>
              <a:rPr lang="zh-CN" altLang="en-US" sz="2000" dirty="0"/>
              <a:t>设置差分方程系数</a:t>
            </a:r>
            <a:r>
              <a:rPr lang="en-US" altLang="zh-CN" sz="2000" dirty="0"/>
              <a:t>a=0.8</a:t>
            </a:r>
            <a:r>
              <a:rPr lang="zh-CN" altLang="en-US" sz="2000" dirty="0"/>
              <a:t>；初始值</a:t>
            </a:r>
            <a:r>
              <a:rPr lang="en-US" altLang="zh-CN" sz="2000" dirty="0" err="1" smtClean="0"/>
              <a:t>ys</a:t>
            </a:r>
            <a:r>
              <a:rPr lang="en-US" altLang="zh-CN" sz="2000" dirty="0" smtClean="0"/>
              <a:t>=y(-1)=1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xn</a:t>
            </a:r>
            <a:r>
              <a:rPr lang="en-US" altLang="zh-CN" sz="2000" dirty="0"/>
              <a:t>=[</a:t>
            </a:r>
            <a:r>
              <a:rPr lang="en-US" altLang="zh-CN" sz="2000" dirty="0" smtClean="0"/>
              <a:t>1,zeros(1,30)];%</a:t>
            </a:r>
            <a:r>
              <a:rPr lang="zh-CN" altLang="en-US" sz="2000" dirty="0"/>
              <a:t>输入序列</a:t>
            </a:r>
            <a:r>
              <a:rPr lang="en-US" altLang="zh-CN" sz="2000" dirty="0" smtClean="0"/>
              <a:t>x(n)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单位脉冲序列，长度</a:t>
            </a:r>
            <a:r>
              <a:rPr lang="en-US" altLang="zh-CN" sz="2000" dirty="0"/>
              <a:t>N=31</a:t>
            </a:r>
          </a:p>
          <a:p>
            <a:pPr marL="0" indent="0">
              <a:buNone/>
            </a:pPr>
            <a:r>
              <a:rPr lang="en-US" altLang="zh-CN" sz="2000" dirty="0"/>
              <a:t>B=1;A=[1,-a];     %</a:t>
            </a:r>
            <a:r>
              <a:rPr lang="zh-CN" altLang="en-US" sz="2000" dirty="0"/>
              <a:t>差分方程</a:t>
            </a:r>
            <a:r>
              <a:rPr lang="zh-CN" altLang="en-US" sz="2000" dirty="0" smtClean="0"/>
              <a:t>系数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xi=</a:t>
            </a:r>
            <a:r>
              <a:rPr lang="en-US" altLang="zh-CN" sz="2000" dirty="0" err="1" smtClean="0"/>
              <a:t>filtic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B,A,ys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yn</a:t>
            </a:r>
            <a:r>
              <a:rPr lang="en-US" altLang="zh-CN" sz="2000" dirty="0" smtClean="0"/>
              <a:t>=filter(</a:t>
            </a:r>
            <a:r>
              <a:rPr lang="en-US" altLang="zh-CN" sz="2000" dirty="0" err="1" smtClean="0"/>
              <a:t>B,A,xn,xi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n=0:length(</a:t>
            </a:r>
            <a:r>
              <a:rPr lang="en-US" altLang="zh-CN" sz="2000" dirty="0" err="1" smtClean="0"/>
              <a:t>yn</a:t>
            </a:r>
            <a:r>
              <a:rPr lang="en-US" altLang="zh-CN" sz="2000" dirty="0" smtClean="0"/>
              <a:t>)-</a:t>
            </a:r>
            <a:r>
              <a:rPr lang="en-US" altLang="zh-CN" sz="2000" dirty="0"/>
              <a:t>1;</a:t>
            </a:r>
          </a:p>
          <a:p>
            <a:pPr marL="0" indent="0">
              <a:buNone/>
            </a:pPr>
            <a:r>
              <a:rPr lang="en-US" altLang="zh-CN" sz="2000" dirty="0" smtClean="0"/>
              <a:t>subplot(1,2,1);stem(n,yn</a:t>
            </a:r>
            <a:r>
              <a:rPr lang="en-US" altLang="zh-CN" sz="2000" dirty="0"/>
              <a:t>,'o','LineWidth',</a:t>
            </a:r>
            <a:r>
              <a:rPr lang="en-US" altLang="zh-CN" sz="2000" dirty="0" smtClean="0"/>
              <a:t>2);axis([</a:t>
            </a:r>
            <a:r>
              <a:rPr lang="en-US" altLang="zh-CN" sz="2000" dirty="0"/>
              <a:t>0,30,0,2</a:t>
            </a:r>
            <a:r>
              <a:rPr lang="en-US" altLang="zh-CN" sz="2000" dirty="0" smtClean="0"/>
              <a:t>])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title('(a) y(-1)=</a:t>
            </a:r>
            <a:r>
              <a:rPr lang="en-US" altLang="zh-CN" sz="2000" dirty="0"/>
              <a:t>1</a:t>
            </a:r>
            <a:r>
              <a:rPr lang="zh-CN" altLang="en-US" sz="2000" dirty="0"/>
              <a:t>时的响应</a:t>
            </a:r>
            <a:r>
              <a:rPr lang="en-US" altLang="zh-CN" sz="2000" dirty="0" smtClean="0"/>
              <a:t>y(n)');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('n');</a:t>
            </a:r>
            <a:r>
              <a:rPr lang="en-US" altLang="zh-CN" sz="2000" dirty="0" err="1" smtClean="0"/>
              <a:t>ylabel</a:t>
            </a:r>
            <a:r>
              <a:rPr lang="en-US" altLang="zh-CN" sz="2000" dirty="0" smtClean="0"/>
              <a:t>('y(n)');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4038600"/>
            <a:ext cx="973221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8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30702</TotalTime>
  <Pages>1</Pages>
  <Words>2239</Words>
  <Application>Microsoft Office PowerPoint</Application>
  <PresentationFormat>全屏显示(4:3)</PresentationFormat>
  <Paragraphs>337</Paragraphs>
  <Slides>39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Arial</vt:lpstr>
      <vt:lpstr>Cambria Math</vt:lpstr>
      <vt:lpstr>Times New Roman</vt:lpstr>
      <vt:lpstr>Wingdings</vt:lpstr>
      <vt:lpstr>PJ-White</vt:lpstr>
      <vt:lpstr>1_PJ-White</vt:lpstr>
      <vt:lpstr>Equation</vt:lpstr>
      <vt:lpstr>数字信号处理</vt:lpstr>
      <vt:lpstr>时域离散信号和时域离散系统</vt:lpstr>
      <vt:lpstr>时域离散系统的输入输出描述法</vt:lpstr>
      <vt:lpstr>线性常系数差分方程的求解</vt:lpstr>
      <vt:lpstr>线性常系数差分方程</vt:lpstr>
      <vt:lpstr>线性常系数差分方程</vt:lpstr>
      <vt:lpstr>线性常系数差分方程</vt:lpstr>
      <vt:lpstr>MATLAB求解线性常系数差分方程</vt:lpstr>
      <vt:lpstr>线性常系数差分方程</vt:lpstr>
      <vt:lpstr>时域离散信号和时域离散系统</vt:lpstr>
      <vt:lpstr>采样过程图示</vt:lpstr>
      <vt:lpstr>采样的数学表示</vt:lpstr>
      <vt:lpstr>采样前后频谱的变化</vt:lpstr>
      <vt:lpstr>采样前后频谱的变化</vt:lpstr>
      <vt:lpstr>采样的实现(第一步)</vt:lpstr>
      <vt:lpstr>采样的实现(第二步)</vt:lpstr>
      <vt:lpstr>采样中的直觉与基本理论</vt:lpstr>
      <vt:lpstr>信号的类型</vt:lpstr>
      <vt:lpstr>低通采样定理</vt:lpstr>
      <vt:lpstr>低通采样定理</vt:lpstr>
      <vt:lpstr>两种情况对比</vt:lpstr>
      <vt:lpstr>如果有多个信号，怎么办？</vt:lpstr>
      <vt:lpstr>带通采样定理</vt:lpstr>
      <vt:lpstr>带通采样定理</vt:lpstr>
      <vt:lpstr>带通采样定理</vt:lpstr>
      <vt:lpstr>实信号与复信号的采样</vt:lpstr>
      <vt:lpstr>实信号与复信号的采样</vt:lpstr>
      <vt:lpstr>采样MATLAB示例</vt:lpstr>
      <vt:lpstr>采样MATLAB示例</vt:lpstr>
      <vt:lpstr>采样量化编码得到数字信号</vt:lpstr>
      <vt:lpstr>采样量化编码得到数字信号</vt:lpstr>
      <vt:lpstr>数字信号转换成模拟信号</vt:lpstr>
      <vt:lpstr>采样与恢复</vt:lpstr>
      <vt:lpstr>由样本重构带限信号</vt:lpstr>
      <vt:lpstr>由样本重构带限信号</vt:lpstr>
      <vt:lpstr>PowerPoint 演示文稿</vt:lpstr>
      <vt:lpstr>DAC框图</vt:lpstr>
      <vt:lpstr>作业</vt:lpstr>
      <vt:lpstr>PowerPoint 演示文稿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subject/>
  <dc:creator>Preston Jackson</dc:creator>
  <cp:keywords/>
  <dc:description/>
  <cp:lastModifiedBy>Zhenmiao Deng</cp:lastModifiedBy>
  <cp:revision>797</cp:revision>
  <cp:lastPrinted>2001-06-18T18:57:59Z</cp:lastPrinted>
  <dcterms:created xsi:type="dcterms:W3CDTF">2004-07-20T15:10:20Z</dcterms:created>
  <dcterms:modified xsi:type="dcterms:W3CDTF">2019-09-06T02:01:10Z</dcterms:modified>
</cp:coreProperties>
</file>