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4"/>
  </p:notesMasterIdLst>
  <p:handoutMasterIdLst>
    <p:handoutMasterId r:id="rId105"/>
  </p:handoutMasterIdLst>
  <p:sldIdLst>
    <p:sldId id="452" r:id="rId2"/>
    <p:sldId id="552" r:id="rId3"/>
    <p:sldId id="664" r:id="rId4"/>
    <p:sldId id="665" r:id="rId5"/>
    <p:sldId id="668" r:id="rId6"/>
    <p:sldId id="669" r:id="rId7"/>
    <p:sldId id="670" r:id="rId8"/>
    <p:sldId id="672" r:id="rId9"/>
    <p:sldId id="673" r:id="rId10"/>
    <p:sldId id="674" r:id="rId11"/>
    <p:sldId id="675" r:id="rId12"/>
    <p:sldId id="677" r:id="rId13"/>
    <p:sldId id="678" r:id="rId14"/>
    <p:sldId id="679" r:id="rId15"/>
    <p:sldId id="680" r:id="rId16"/>
    <p:sldId id="764" r:id="rId17"/>
    <p:sldId id="681" r:id="rId18"/>
    <p:sldId id="682" r:id="rId19"/>
    <p:sldId id="683" r:id="rId20"/>
    <p:sldId id="685" r:id="rId21"/>
    <p:sldId id="684" r:id="rId22"/>
    <p:sldId id="686" r:id="rId23"/>
    <p:sldId id="688" r:id="rId24"/>
    <p:sldId id="689" r:id="rId25"/>
    <p:sldId id="690" r:id="rId26"/>
    <p:sldId id="784" r:id="rId27"/>
    <p:sldId id="785" r:id="rId28"/>
    <p:sldId id="787" r:id="rId29"/>
    <p:sldId id="691" r:id="rId30"/>
    <p:sldId id="692" r:id="rId31"/>
    <p:sldId id="694" r:id="rId32"/>
    <p:sldId id="695" r:id="rId33"/>
    <p:sldId id="696" r:id="rId34"/>
    <p:sldId id="697" r:id="rId35"/>
    <p:sldId id="699" r:id="rId36"/>
    <p:sldId id="700" r:id="rId37"/>
    <p:sldId id="765" r:id="rId38"/>
    <p:sldId id="702" r:id="rId39"/>
    <p:sldId id="703" r:id="rId40"/>
    <p:sldId id="707" r:id="rId41"/>
    <p:sldId id="708" r:id="rId42"/>
    <p:sldId id="704" r:id="rId43"/>
    <p:sldId id="712" r:id="rId44"/>
    <p:sldId id="713" r:id="rId45"/>
    <p:sldId id="714" r:id="rId46"/>
    <p:sldId id="715" r:id="rId47"/>
    <p:sldId id="716" r:id="rId48"/>
    <p:sldId id="717" r:id="rId49"/>
    <p:sldId id="718" r:id="rId50"/>
    <p:sldId id="719" r:id="rId51"/>
    <p:sldId id="720" r:id="rId52"/>
    <p:sldId id="721" r:id="rId53"/>
    <p:sldId id="722" r:id="rId54"/>
    <p:sldId id="723" r:id="rId55"/>
    <p:sldId id="724" r:id="rId56"/>
    <p:sldId id="725" r:id="rId57"/>
    <p:sldId id="726" r:id="rId58"/>
    <p:sldId id="727" r:id="rId59"/>
    <p:sldId id="728" r:id="rId60"/>
    <p:sldId id="729" r:id="rId61"/>
    <p:sldId id="730" r:id="rId62"/>
    <p:sldId id="731" r:id="rId63"/>
    <p:sldId id="732" r:id="rId64"/>
    <p:sldId id="734" r:id="rId65"/>
    <p:sldId id="735" r:id="rId66"/>
    <p:sldId id="736" r:id="rId67"/>
    <p:sldId id="737" r:id="rId68"/>
    <p:sldId id="738" r:id="rId69"/>
    <p:sldId id="739" r:id="rId70"/>
    <p:sldId id="766" r:id="rId71"/>
    <p:sldId id="771" r:id="rId72"/>
    <p:sldId id="832" r:id="rId73"/>
    <p:sldId id="772" r:id="rId74"/>
    <p:sldId id="774" r:id="rId75"/>
    <p:sldId id="783" r:id="rId76"/>
    <p:sldId id="775" r:id="rId77"/>
    <p:sldId id="776" r:id="rId78"/>
    <p:sldId id="777" r:id="rId79"/>
    <p:sldId id="779" r:id="rId80"/>
    <p:sldId id="780" r:id="rId81"/>
    <p:sldId id="782" r:id="rId82"/>
    <p:sldId id="767" r:id="rId83"/>
    <p:sldId id="822" r:id="rId84"/>
    <p:sldId id="823" r:id="rId85"/>
    <p:sldId id="788" r:id="rId86"/>
    <p:sldId id="789" r:id="rId87"/>
    <p:sldId id="790" r:id="rId88"/>
    <p:sldId id="791" r:id="rId89"/>
    <p:sldId id="792" r:id="rId90"/>
    <p:sldId id="793" r:id="rId91"/>
    <p:sldId id="794" r:id="rId92"/>
    <p:sldId id="795" r:id="rId93"/>
    <p:sldId id="824" r:id="rId94"/>
    <p:sldId id="825" r:id="rId95"/>
    <p:sldId id="826" r:id="rId96"/>
    <p:sldId id="796" r:id="rId97"/>
    <p:sldId id="828" r:id="rId98"/>
    <p:sldId id="830" r:id="rId99"/>
    <p:sldId id="829" r:id="rId100"/>
    <p:sldId id="831" r:id="rId101"/>
    <p:sldId id="827" r:id="rId102"/>
    <p:sldId id="445" r:id="rId103"/>
  </p:sldIdLst>
  <p:sldSz cx="9144000" cy="6858000" type="screen4x3"/>
  <p:notesSz cx="6985000" cy="9271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3936">
          <p15:clr>
            <a:srgbClr val="A4A3A4"/>
          </p15:clr>
        </p15:guide>
        <p15:guide id="2" pos="144">
          <p15:clr>
            <a:srgbClr val="A4A3A4"/>
          </p15:clr>
        </p15:guide>
      </p15:sldGuideLst>
    </p:ext>
    <p:ext uri="{2D200454-40CA-4A62-9FC3-DE9A4176ACB9}">
      <p15:notesGuideLst xmlns=""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FF66FF"/>
    <a:srgbClr val="CC00FF"/>
    <a:srgbClr val="FF00FF"/>
    <a:srgbClr val="FFE7E7"/>
    <a:srgbClr val="FFCCCC"/>
    <a:srgbClr val="CC00CC"/>
    <a:srgbClr val="FFF3F3"/>
    <a:srgbClr val="FFE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autoAdjust="0"/>
    <p:restoredTop sz="96000" autoAdjust="0"/>
  </p:normalViewPr>
  <p:slideViewPr>
    <p:cSldViewPr>
      <p:cViewPr>
        <p:scale>
          <a:sx n="75" d="100"/>
          <a:sy n="75" d="100"/>
        </p:scale>
        <p:origin x="-1950" y="-324"/>
      </p:cViewPr>
      <p:guideLst>
        <p:guide orient="horz" pos="3936"/>
        <p:guide pos="144"/>
      </p:guideLst>
    </p:cSldViewPr>
  </p:slideViewPr>
  <p:notesTextViewPr>
    <p:cViewPr>
      <p:scale>
        <a:sx n="100" d="100"/>
        <a:sy n="100" d="100"/>
      </p:scale>
      <p:origin x="0" y="0"/>
    </p:cViewPr>
  </p:notesTextViewPr>
  <p:notesViewPr>
    <p:cSldViewPr>
      <p:cViewPr varScale="1">
        <p:scale>
          <a:sx n="69" d="100"/>
          <a:sy n="69" d="100"/>
        </p:scale>
        <p:origin x="-2822" y="-62"/>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1.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image" Target="../media/image10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5" Type="http://schemas.openxmlformats.org/officeDocument/2006/relationships/image" Target="../media/image89.wmf"/><Relationship Id="rId4" Type="http://schemas.openxmlformats.org/officeDocument/2006/relationships/image" Target="../media/image11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7.wmf"/><Relationship Id="rId4" Type="http://schemas.openxmlformats.org/officeDocument/2006/relationships/image" Target="../media/image11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4" Type="http://schemas.openxmlformats.org/officeDocument/2006/relationships/image" Target="../media/image144.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4.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4" Type="http://schemas.openxmlformats.org/officeDocument/2006/relationships/image" Target="../media/image15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68.wmf"/><Relationship Id="rId1" Type="http://schemas.openxmlformats.org/officeDocument/2006/relationships/image" Target="../media/image16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70.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74.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75.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76.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77.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80.emf"/><Relationship Id="rId7" Type="http://schemas.openxmlformats.org/officeDocument/2006/relationships/image" Target="../media/image184.emf"/><Relationship Id="rId2" Type="http://schemas.openxmlformats.org/officeDocument/2006/relationships/image" Target="../media/image179.emf"/><Relationship Id="rId1" Type="http://schemas.openxmlformats.org/officeDocument/2006/relationships/image" Target="../media/image178.emf"/><Relationship Id="rId6" Type="http://schemas.openxmlformats.org/officeDocument/2006/relationships/image" Target="../media/image183.emf"/><Relationship Id="rId5" Type="http://schemas.openxmlformats.org/officeDocument/2006/relationships/image" Target="../media/image182.emf"/><Relationship Id="rId4" Type="http://schemas.openxmlformats.org/officeDocument/2006/relationships/image" Target="../media/image18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86.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88.wmf"/><Relationship Id="rId1" Type="http://schemas.openxmlformats.org/officeDocument/2006/relationships/image" Target="../media/image18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89.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93.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94.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97.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99.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01.png"/></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02.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0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19351" tIns="0" rIns="19351" bIns="0" numCol="1" anchor="t" anchorCtr="0" compatLnSpc="1">
            <a:prstTxWarp prst="textNoShape">
              <a:avLst/>
            </a:prstTxWarp>
          </a:bodyPr>
          <a:lstStyle>
            <a:lvl1pPr defTabSz="928688">
              <a:defRPr sz="1000" b="0" i="1">
                <a:latin typeface="Times New Roman"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3957638" y="0"/>
            <a:ext cx="3027362" cy="463550"/>
          </a:xfrm>
          <a:prstGeom prst="rect">
            <a:avLst/>
          </a:prstGeom>
          <a:noFill/>
          <a:ln w="9525">
            <a:noFill/>
            <a:miter lim="800000"/>
            <a:headEnd/>
            <a:tailEnd/>
          </a:ln>
          <a:effectLst/>
        </p:spPr>
        <p:txBody>
          <a:bodyPr vert="horz" wrap="square" lIns="19351" tIns="0" rIns="19351" bIns="0" numCol="1" anchor="t" anchorCtr="0" compatLnSpc="1">
            <a:prstTxWarp prst="textNoShape">
              <a:avLst/>
            </a:prstTxWarp>
          </a:bodyPr>
          <a:lstStyle>
            <a:lvl1pPr algn="r" defTabSz="928688">
              <a:defRPr sz="1000" b="0" i="1">
                <a:latin typeface="Times New Roman" pitchFamily="18" charset="0"/>
              </a:defRPr>
            </a:lvl1pPr>
          </a:lstStyle>
          <a:p>
            <a:pPr>
              <a:defRPr/>
            </a:pPr>
            <a:fld id="{8801989A-47EB-4DA4-84FD-5499659DC1D6}" type="datetime1">
              <a:rPr lang="zh-CN" altLang="en-US"/>
              <a:pPr>
                <a:defRPr/>
              </a:pPr>
              <a:t>2019/12/18</a:t>
            </a:fld>
            <a:endParaRPr lang="en-US" altLang="zh-CN"/>
          </a:p>
        </p:txBody>
      </p:sp>
      <p:sp>
        <p:nvSpPr>
          <p:cNvPr id="3076" name="Rectangle 4"/>
          <p:cNvSpPr>
            <a:spLocks noGrp="1" noChangeArrowheads="1"/>
          </p:cNvSpPr>
          <p:nvPr>
            <p:ph type="ftr" sz="quarter" idx="2"/>
          </p:nvPr>
        </p:nvSpPr>
        <p:spPr bwMode="auto">
          <a:xfrm>
            <a:off x="0" y="8807450"/>
            <a:ext cx="3027363" cy="463550"/>
          </a:xfrm>
          <a:prstGeom prst="rect">
            <a:avLst/>
          </a:prstGeom>
          <a:noFill/>
          <a:ln w="9525">
            <a:noFill/>
            <a:miter lim="800000"/>
            <a:headEnd/>
            <a:tailEnd/>
          </a:ln>
          <a:effectLst/>
        </p:spPr>
        <p:txBody>
          <a:bodyPr vert="horz" wrap="square" lIns="19351" tIns="0" rIns="19351" bIns="0" numCol="1" anchor="b" anchorCtr="0" compatLnSpc="1">
            <a:prstTxWarp prst="textNoShape">
              <a:avLst/>
            </a:prstTxWarp>
          </a:bodyPr>
          <a:lstStyle>
            <a:lvl1pPr defTabSz="928688">
              <a:defRPr sz="1000" b="0" i="1">
                <a:latin typeface="Times New Roman"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957638" y="8807450"/>
            <a:ext cx="3027362" cy="463550"/>
          </a:xfrm>
          <a:prstGeom prst="rect">
            <a:avLst/>
          </a:prstGeom>
          <a:noFill/>
          <a:ln w="9525">
            <a:noFill/>
            <a:miter lim="800000"/>
            <a:headEnd/>
            <a:tailEnd/>
          </a:ln>
          <a:effectLst/>
        </p:spPr>
        <p:txBody>
          <a:bodyPr vert="horz" wrap="square" lIns="19351" tIns="0" rIns="19351" bIns="0" numCol="1" anchor="b" anchorCtr="0" compatLnSpc="1">
            <a:prstTxWarp prst="textNoShape">
              <a:avLst/>
            </a:prstTxWarp>
          </a:bodyPr>
          <a:lstStyle>
            <a:lvl1pPr algn="r" defTabSz="928688">
              <a:defRPr sz="1000" b="0" i="1">
                <a:latin typeface="Times New Roman" panose="02020603050405020304" pitchFamily="18" charset="0"/>
              </a:defRPr>
            </a:lvl1pPr>
          </a:lstStyle>
          <a:p>
            <a:fld id="{10453FC3-BE48-43BB-88C2-B7AF9B4FB985}" type="slidenum">
              <a:rPr lang="en-US" altLang="zh-CN"/>
              <a:pPr/>
              <a:t>‹#›</a:t>
            </a:fld>
            <a:endParaRPr lang="en-US" altLang="zh-CN"/>
          </a:p>
        </p:txBody>
      </p:sp>
    </p:spTree>
    <p:extLst>
      <p:ext uri="{BB962C8B-B14F-4D97-AF65-F5344CB8AC3E}">
        <p14:creationId xmlns:p14="http://schemas.microsoft.com/office/powerpoint/2010/main" val="58899180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19351" tIns="0" rIns="19351" bIns="0" numCol="1" anchor="t" anchorCtr="0" compatLnSpc="1">
            <a:prstTxWarp prst="textNoShape">
              <a:avLst/>
            </a:prstTxWarp>
          </a:bodyPr>
          <a:lstStyle>
            <a:lvl1pPr defTabSz="928688">
              <a:defRPr sz="1000" b="0" i="1">
                <a:latin typeface="Times New Roman" pitchFamily="18" charset="0"/>
              </a:defRPr>
            </a:lvl1pPr>
          </a:lstStyle>
          <a:p>
            <a:pPr>
              <a:defRPr/>
            </a:pPr>
            <a:endParaRPr lang="en-US" altLang="zh-CN"/>
          </a:p>
        </p:txBody>
      </p:sp>
      <p:sp>
        <p:nvSpPr>
          <p:cNvPr id="2051" name="Rectangle 3"/>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19351" tIns="0" rIns="19351" bIns="0" numCol="1" anchor="t" anchorCtr="0" compatLnSpc="1">
            <a:prstTxWarp prst="textNoShape">
              <a:avLst/>
            </a:prstTxWarp>
          </a:bodyPr>
          <a:lstStyle>
            <a:lvl1pPr algn="r" defTabSz="928688">
              <a:defRPr sz="1000" b="0" i="1">
                <a:latin typeface="Times New Roman" pitchFamily="18" charset="0"/>
              </a:defRPr>
            </a:lvl1pPr>
          </a:lstStyle>
          <a:p>
            <a:pPr>
              <a:defRPr/>
            </a:pPr>
            <a:fld id="{A1B2F172-C033-45F9-86EC-C37C39BA5801}" type="datetime1">
              <a:rPr lang="zh-CN" altLang="en-US"/>
              <a:pPr>
                <a:defRPr/>
              </a:pPr>
              <a:t>2019/12/18</a:t>
            </a:fld>
            <a:endParaRPr lang="en-US" altLang="zh-CN"/>
          </a:p>
        </p:txBody>
      </p:sp>
      <p:sp>
        <p:nvSpPr>
          <p:cNvPr id="2052" name="Rectangle 4"/>
          <p:cNvSpPr>
            <a:spLocks noGrp="1" noChangeArrowheads="1"/>
          </p:cNvSpPr>
          <p:nvPr>
            <p:ph type="ftr" sz="quarter" idx="4"/>
          </p:nvPr>
        </p:nvSpPr>
        <p:spPr bwMode="auto">
          <a:xfrm>
            <a:off x="0" y="8807450"/>
            <a:ext cx="3027363" cy="463550"/>
          </a:xfrm>
          <a:prstGeom prst="rect">
            <a:avLst/>
          </a:prstGeom>
          <a:noFill/>
          <a:ln w="9525">
            <a:noFill/>
            <a:miter lim="800000"/>
            <a:headEnd/>
            <a:tailEnd/>
          </a:ln>
          <a:effectLst/>
        </p:spPr>
        <p:txBody>
          <a:bodyPr vert="horz" wrap="square" lIns="19351" tIns="0" rIns="19351" bIns="0" numCol="1" anchor="b" anchorCtr="0" compatLnSpc="1">
            <a:prstTxWarp prst="textNoShape">
              <a:avLst/>
            </a:prstTxWarp>
          </a:bodyPr>
          <a:lstStyle>
            <a:lvl1pPr defTabSz="928688">
              <a:defRPr sz="1000" b="0" i="1">
                <a:latin typeface="Times New Roman" pitchFamily="18" charset="0"/>
              </a:defRPr>
            </a:lvl1pPr>
          </a:lstStyle>
          <a:p>
            <a:pPr>
              <a:defRPr/>
            </a:pPr>
            <a:endParaRPr lang="en-US" altLang="zh-CN"/>
          </a:p>
        </p:txBody>
      </p:sp>
      <p:sp>
        <p:nvSpPr>
          <p:cNvPr id="2053" name="Rectangle 5"/>
          <p:cNvSpPr>
            <a:spLocks noGrp="1" noChangeArrowheads="1"/>
          </p:cNvSpPr>
          <p:nvPr>
            <p:ph type="sldNum" sz="quarter" idx="5"/>
          </p:nvPr>
        </p:nvSpPr>
        <p:spPr bwMode="auto">
          <a:xfrm>
            <a:off x="3957638" y="8807450"/>
            <a:ext cx="3027362" cy="463550"/>
          </a:xfrm>
          <a:prstGeom prst="rect">
            <a:avLst/>
          </a:prstGeom>
          <a:noFill/>
          <a:ln w="9525">
            <a:noFill/>
            <a:miter lim="800000"/>
            <a:headEnd/>
            <a:tailEnd/>
          </a:ln>
          <a:effectLst/>
        </p:spPr>
        <p:txBody>
          <a:bodyPr vert="horz" wrap="square" lIns="19351" tIns="0" rIns="19351" bIns="0" numCol="1" anchor="b" anchorCtr="0" compatLnSpc="1">
            <a:prstTxWarp prst="textNoShape">
              <a:avLst/>
            </a:prstTxWarp>
          </a:bodyPr>
          <a:lstStyle>
            <a:lvl1pPr algn="r" defTabSz="928688">
              <a:defRPr sz="1000" b="0" i="1">
                <a:latin typeface="Times New Roman" panose="02020603050405020304" pitchFamily="18" charset="0"/>
              </a:defRPr>
            </a:lvl1pPr>
          </a:lstStyle>
          <a:p>
            <a:fld id="{A3B93D8A-71E5-473E-A99F-5CDE7223B296}" type="slidenum">
              <a:rPr lang="en-US" altLang="zh-CN"/>
              <a:pPr/>
              <a:t>‹#›</a:t>
            </a:fld>
            <a:endParaRPr lang="en-US" altLang="zh-CN"/>
          </a:p>
        </p:txBody>
      </p:sp>
      <p:sp>
        <p:nvSpPr>
          <p:cNvPr id="2054" name="Rectangle 6"/>
          <p:cNvSpPr>
            <a:spLocks noGrp="1" noChangeArrowheads="1"/>
          </p:cNvSpPr>
          <p:nvPr>
            <p:ph type="body" sz="quarter" idx="3"/>
          </p:nvPr>
        </p:nvSpPr>
        <p:spPr bwMode="auto">
          <a:xfrm>
            <a:off x="928688" y="4403725"/>
            <a:ext cx="5124450" cy="4171950"/>
          </a:xfrm>
          <a:prstGeom prst="rect">
            <a:avLst/>
          </a:prstGeom>
          <a:noFill/>
          <a:ln w="9525">
            <a:noFill/>
            <a:miter lim="800000"/>
            <a:headEnd/>
            <a:tailEnd/>
          </a:ln>
          <a:effectLst/>
        </p:spPr>
        <p:txBody>
          <a:bodyPr vert="horz" wrap="square" lIns="93530" tIns="46765" rIns="93530" bIns="46765"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0247" name="Rectangle 7"/>
          <p:cNvSpPr>
            <a:spLocks noGrp="1" noRot="1" noChangeAspect="1" noChangeArrowheads="1" noTextEdit="1"/>
          </p:cNvSpPr>
          <p:nvPr>
            <p:ph type="sldImg" idx="2"/>
          </p:nvPr>
        </p:nvSpPr>
        <p:spPr bwMode="auto">
          <a:xfrm>
            <a:off x="1184275" y="701675"/>
            <a:ext cx="4618038" cy="3463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93468053"/>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b="1">
                <a:solidFill>
                  <a:schemeClr val="tx1"/>
                </a:solidFill>
                <a:latin typeface="Arial" panose="020B0604020202020204" pitchFamily="34" charset="0"/>
              </a:defRPr>
            </a:lvl1pPr>
            <a:lvl2pPr marL="742950" indent="-285750" defTabSz="928688">
              <a:defRPr sz="2400" b="1">
                <a:solidFill>
                  <a:schemeClr val="tx1"/>
                </a:solidFill>
                <a:latin typeface="Arial" panose="020B0604020202020204" pitchFamily="34" charset="0"/>
              </a:defRPr>
            </a:lvl2pPr>
            <a:lvl3pPr marL="1143000" indent="-228600" defTabSz="928688">
              <a:defRPr sz="2400" b="1">
                <a:solidFill>
                  <a:schemeClr val="tx1"/>
                </a:solidFill>
                <a:latin typeface="Arial" panose="020B0604020202020204" pitchFamily="34" charset="0"/>
              </a:defRPr>
            </a:lvl3pPr>
            <a:lvl4pPr marL="1600200" indent="-228600" defTabSz="928688">
              <a:defRPr sz="2400" b="1">
                <a:solidFill>
                  <a:schemeClr val="tx1"/>
                </a:solidFill>
                <a:latin typeface="Arial" panose="020B0604020202020204" pitchFamily="34" charset="0"/>
              </a:defRPr>
            </a:lvl4pPr>
            <a:lvl5pPr marL="2057400" indent="-228600" defTabSz="928688">
              <a:defRPr sz="2400" b="1">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2400" b="1">
                <a:solidFill>
                  <a:schemeClr val="tx1"/>
                </a:solidFill>
                <a:latin typeface="Arial" panose="020B0604020202020204" pitchFamily="34" charset="0"/>
              </a:defRPr>
            </a:lvl9pPr>
          </a:lstStyle>
          <a:p>
            <a:fld id="{525A0F5C-25C0-4820-9D4D-4442A0B0B805}" type="slidenum">
              <a:rPr lang="en-US" altLang="zh-CN" sz="1000" b="0">
                <a:solidFill>
                  <a:srgbClr val="000000"/>
                </a:solidFill>
                <a:latin typeface="Times New Roman" panose="02020603050405020304" pitchFamily="18" charset="0"/>
              </a:rPr>
              <a:pPr/>
              <a:t>1</a:t>
            </a:fld>
            <a:endParaRPr lang="en-US" altLang="zh-CN" sz="1000" b="0">
              <a:solidFill>
                <a:srgbClr val="000000"/>
              </a:solidFill>
              <a:latin typeface="Times New Roman" panose="02020603050405020304" pitchFamily="18" charset="0"/>
            </a:endParaRPr>
          </a:p>
        </p:txBody>
      </p:sp>
      <p:sp>
        <p:nvSpPr>
          <p:cNvPr id="11267" name="Rectangle 2"/>
          <p:cNvSpPr>
            <a:spLocks noChangeArrowheads="1"/>
          </p:cNvSpPr>
          <p:nvPr/>
        </p:nvSpPr>
        <p:spPr bwMode="auto">
          <a:xfrm>
            <a:off x="3956050" y="0"/>
            <a:ext cx="3028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solidFill>
                <a:srgbClr val="000000"/>
              </a:solidFill>
            </a:endParaRPr>
          </a:p>
        </p:txBody>
      </p:sp>
      <p:sp>
        <p:nvSpPr>
          <p:cNvPr id="11268" name="Rectangle 3"/>
          <p:cNvSpPr>
            <a:spLocks noChangeArrowheads="1"/>
          </p:cNvSpPr>
          <p:nvPr/>
        </p:nvSpPr>
        <p:spPr bwMode="auto">
          <a:xfrm>
            <a:off x="3956050" y="8807450"/>
            <a:ext cx="3028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51" tIns="0" rIns="19351" bIns="0" anchor="b"/>
          <a:lstStyle>
            <a:lvl1pPr defTabSz="928688">
              <a:defRPr sz="2400" b="1">
                <a:solidFill>
                  <a:schemeClr val="tx1"/>
                </a:solidFill>
                <a:latin typeface="Arial" panose="020B0604020202020204" pitchFamily="34" charset="0"/>
              </a:defRPr>
            </a:lvl1pPr>
            <a:lvl2pPr marL="742950" indent="-285750" defTabSz="928688">
              <a:defRPr sz="2400" b="1">
                <a:solidFill>
                  <a:schemeClr val="tx1"/>
                </a:solidFill>
                <a:latin typeface="Arial" panose="020B0604020202020204" pitchFamily="34" charset="0"/>
              </a:defRPr>
            </a:lvl2pPr>
            <a:lvl3pPr marL="1143000" indent="-228600" defTabSz="928688">
              <a:defRPr sz="2400" b="1">
                <a:solidFill>
                  <a:schemeClr val="tx1"/>
                </a:solidFill>
                <a:latin typeface="Arial" panose="020B0604020202020204" pitchFamily="34" charset="0"/>
              </a:defRPr>
            </a:lvl3pPr>
            <a:lvl4pPr marL="1600200" indent="-228600" defTabSz="928688">
              <a:defRPr sz="2400" b="1">
                <a:solidFill>
                  <a:schemeClr val="tx1"/>
                </a:solidFill>
                <a:latin typeface="Arial" panose="020B0604020202020204" pitchFamily="34" charset="0"/>
              </a:defRPr>
            </a:lvl4pPr>
            <a:lvl5pPr marL="2057400" indent="-228600" defTabSz="928688">
              <a:defRPr sz="2400" b="1">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2400" b="1">
                <a:solidFill>
                  <a:schemeClr val="tx1"/>
                </a:solidFill>
                <a:latin typeface="Arial" panose="020B0604020202020204" pitchFamily="34" charset="0"/>
              </a:defRPr>
            </a:lvl9pPr>
          </a:lstStyle>
          <a:p>
            <a:pPr algn="r"/>
            <a:r>
              <a:rPr lang="en-US" altLang="zh-CN" sz="1000" b="0" i="1">
                <a:solidFill>
                  <a:srgbClr val="000000"/>
                </a:solidFill>
                <a:latin typeface="Times New Roman" panose="02020603050405020304" pitchFamily="18" charset="0"/>
              </a:rPr>
              <a:t>1</a:t>
            </a:r>
          </a:p>
        </p:txBody>
      </p:sp>
      <p:sp>
        <p:nvSpPr>
          <p:cNvPr id="11269" name="Rectangle 4"/>
          <p:cNvSpPr>
            <a:spLocks noChangeArrowheads="1"/>
          </p:cNvSpPr>
          <p:nvPr/>
        </p:nvSpPr>
        <p:spPr bwMode="auto">
          <a:xfrm>
            <a:off x="0" y="8807450"/>
            <a:ext cx="30273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solidFill>
                <a:srgbClr val="000000"/>
              </a:solidFill>
            </a:endParaRPr>
          </a:p>
        </p:txBody>
      </p:sp>
      <p:sp>
        <p:nvSpPr>
          <p:cNvPr id="11270" name="Rectangle 5"/>
          <p:cNvSpPr>
            <a:spLocks noChangeArrowheads="1"/>
          </p:cNvSpPr>
          <p:nvPr/>
        </p:nvSpPr>
        <p:spPr bwMode="auto">
          <a:xfrm>
            <a:off x="0" y="0"/>
            <a:ext cx="30273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solidFill>
                <a:srgbClr val="000000"/>
              </a:solidFill>
            </a:endParaRPr>
          </a:p>
        </p:txBody>
      </p:sp>
      <p:sp>
        <p:nvSpPr>
          <p:cNvPr id="11271" name="Rectangle 6"/>
          <p:cNvSpPr>
            <a:spLocks noChangeArrowheads="1"/>
          </p:cNvSpPr>
          <p:nvPr/>
        </p:nvSpPr>
        <p:spPr bwMode="auto">
          <a:xfrm>
            <a:off x="3954463" y="0"/>
            <a:ext cx="3030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solidFill>
                <a:srgbClr val="000000"/>
              </a:solidFill>
            </a:endParaRPr>
          </a:p>
        </p:txBody>
      </p:sp>
      <p:sp>
        <p:nvSpPr>
          <p:cNvPr id="11272" name="Rectangle 7"/>
          <p:cNvSpPr>
            <a:spLocks noChangeArrowheads="1"/>
          </p:cNvSpPr>
          <p:nvPr/>
        </p:nvSpPr>
        <p:spPr bwMode="auto">
          <a:xfrm>
            <a:off x="3954463" y="8807450"/>
            <a:ext cx="3030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51" tIns="0" rIns="19351" bIns="0" anchor="b"/>
          <a:lstStyle>
            <a:lvl1pPr defTabSz="928688">
              <a:defRPr sz="2400" b="1">
                <a:solidFill>
                  <a:schemeClr val="tx1"/>
                </a:solidFill>
                <a:latin typeface="Arial" panose="020B0604020202020204" pitchFamily="34" charset="0"/>
              </a:defRPr>
            </a:lvl1pPr>
            <a:lvl2pPr marL="742950" indent="-285750" defTabSz="928688">
              <a:defRPr sz="2400" b="1">
                <a:solidFill>
                  <a:schemeClr val="tx1"/>
                </a:solidFill>
                <a:latin typeface="Arial" panose="020B0604020202020204" pitchFamily="34" charset="0"/>
              </a:defRPr>
            </a:lvl2pPr>
            <a:lvl3pPr marL="1143000" indent="-228600" defTabSz="928688">
              <a:defRPr sz="2400" b="1">
                <a:solidFill>
                  <a:schemeClr val="tx1"/>
                </a:solidFill>
                <a:latin typeface="Arial" panose="020B0604020202020204" pitchFamily="34" charset="0"/>
              </a:defRPr>
            </a:lvl3pPr>
            <a:lvl4pPr marL="1600200" indent="-228600" defTabSz="928688">
              <a:defRPr sz="2400" b="1">
                <a:solidFill>
                  <a:schemeClr val="tx1"/>
                </a:solidFill>
                <a:latin typeface="Arial" panose="020B0604020202020204" pitchFamily="34" charset="0"/>
              </a:defRPr>
            </a:lvl4pPr>
            <a:lvl5pPr marL="2057400" indent="-228600" defTabSz="928688">
              <a:defRPr sz="2400" b="1">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2400" b="1">
                <a:solidFill>
                  <a:schemeClr val="tx1"/>
                </a:solidFill>
                <a:latin typeface="Arial" panose="020B0604020202020204" pitchFamily="34" charset="0"/>
              </a:defRPr>
            </a:lvl9pPr>
          </a:lstStyle>
          <a:p>
            <a:pPr algn="r"/>
            <a:r>
              <a:rPr lang="en-US" altLang="zh-CN" sz="1000" b="0" i="1">
                <a:solidFill>
                  <a:srgbClr val="000000"/>
                </a:solidFill>
                <a:latin typeface="Times New Roman" panose="02020603050405020304" pitchFamily="18" charset="0"/>
              </a:rPr>
              <a:t>1</a:t>
            </a:r>
          </a:p>
        </p:txBody>
      </p:sp>
      <p:sp>
        <p:nvSpPr>
          <p:cNvPr id="11273" name="Rectangle 8"/>
          <p:cNvSpPr>
            <a:spLocks noChangeArrowheads="1"/>
          </p:cNvSpPr>
          <p:nvPr/>
        </p:nvSpPr>
        <p:spPr bwMode="auto">
          <a:xfrm>
            <a:off x="0" y="8807450"/>
            <a:ext cx="30273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solidFill>
                <a:srgbClr val="000000"/>
              </a:solidFill>
            </a:endParaRPr>
          </a:p>
        </p:txBody>
      </p:sp>
      <p:sp>
        <p:nvSpPr>
          <p:cNvPr id="11274" name="Rectangle 9"/>
          <p:cNvSpPr>
            <a:spLocks noChangeArrowheads="1"/>
          </p:cNvSpPr>
          <p:nvPr/>
        </p:nvSpPr>
        <p:spPr bwMode="auto">
          <a:xfrm>
            <a:off x="0" y="0"/>
            <a:ext cx="30273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solidFill>
                <a:srgbClr val="000000"/>
              </a:solidFill>
            </a:endParaRPr>
          </a:p>
        </p:txBody>
      </p:sp>
      <p:sp>
        <p:nvSpPr>
          <p:cNvPr id="11275" name="Rectangle 10"/>
          <p:cNvSpPr>
            <a:spLocks noGrp="1" noRot="1" noChangeAspect="1" noChangeArrowheads="1" noTextEdit="1"/>
          </p:cNvSpPr>
          <p:nvPr>
            <p:ph type="sldImg"/>
          </p:nvPr>
        </p:nvSpPr>
        <p:spPr>
          <a:ln cap="flat"/>
        </p:spPr>
      </p:sp>
      <p:sp>
        <p:nvSpPr>
          <p:cNvPr id="11276" name="Rectangle 1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p>
        </p:txBody>
      </p:sp>
      <p:sp>
        <p:nvSpPr>
          <p:cNvPr id="11277" name="日期占位符 1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b="1">
                <a:solidFill>
                  <a:schemeClr val="tx1"/>
                </a:solidFill>
                <a:latin typeface="Arial" panose="020B0604020202020204" pitchFamily="34" charset="0"/>
              </a:defRPr>
            </a:lvl1pPr>
            <a:lvl2pPr marL="742950" indent="-285750" defTabSz="928688">
              <a:defRPr sz="2400" b="1">
                <a:solidFill>
                  <a:schemeClr val="tx1"/>
                </a:solidFill>
                <a:latin typeface="Arial" panose="020B0604020202020204" pitchFamily="34" charset="0"/>
              </a:defRPr>
            </a:lvl2pPr>
            <a:lvl3pPr marL="1143000" indent="-228600" defTabSz="928688">
              <a:defRPr sz="2400" b="1">
                <a:solidFill>
                  <a:schemeClr val="tx1"/>
                </a:solidFill>
                <a:latin typeface="Arial" panose="020B0604020202020204" pitchFamily="34" charset="0"/>
              </a:defRPr>
            </a:lvl3pPr>
            <a:lvl4pPr marL="1600200" indent="-228600" defTabSz="928688">
              <a:defRPr sz="2400" b="1">
                <a:solidFill>
                  <a:schemeClr val="tx1"/>
                </a:solidFill>
                <a:latin typeface="Arial" panose="020B0604020202020204" pitchFamily="34" charset="0"/>
              </a:defRPr>
            </a:lvl4pPr>
            <a:lvl5pPr marL="2057400" indent="-228600" defTabSz="928688">
              <a:defRPr sz="2400" b="1">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2400" b="1">
                <a:solidFill>
                  <a:schemeClr val="tx1"/>
                </a:solidFill>
                <a:latin typeface="Arial" panose="020B0604020202020204" pitchFamily="34" charset="0"/>
              </a:defRPr>
            </a:lvl9pPr>
          </a:lstStyle>
          <a:p>
            <a:fld id="{3C30391E-6A46-4636-8D30-5E65D4AA103F}" type="datetime1">
              <a:rPr lang="zh-CN" altLang="en-US" sz="1000" b="0" smtClean="0">
                <a:solidFill>
                  <a:srgbClr val="000000"/>
                </a:solidFill>
                <a:latin typeface="Times New Roman" panose="02020603050405020304" pitchFamily="18" charset="0"/>
              </a:rPr>
              <a:pPr/>
              <a:t>2019/12/18</a:t>
            </a:fld>
            <a:endParaRPr lang="en-US" altLang="zh-CN" sz="1000" b="0" smtClean="0">
              <a:solidFill>
                <a:srgbClr val="000000"/>
              </a:solidFill>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0"/>
            <a:ext cx="7086600" cy="838200"/>
          </a:xfrm>
        </p:spPr>
        <p:txBody>
          <a:bodyPr/>
          <a:lstStyle>
            <a:lvl1pPr>
              <a:lnSpc>
                <a:spcPct val="100000"/>
              </a:lnSpc>
              <a:defRPr sz="3600">
                <a:latin typeface="Times New Roman" pitchFamily="18" charset="0"/>
                <a:ea typeface="宋体" pitchFamily="2" charset="-122"/>
                <a:cs typeface="Times New Roman"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04800" y="990600"/>
            <a:ext cx="8534400" cy="5562600"/>
          </a:xfrm>
        </p:spPr>
        <p:txBody>
          <a:bodyPr/>
          <a:lstStyle>
            <a:lvl1pPr>
              <a:buFont typeface="Wingdings" pitchFamily="2" charset="2"/>
              <a:buChar char="Ø"/>
              <a:defRPr sz="2800">
                <a:latin typeface="宋体" pitchFamily="2" charset="-122"/>
                <a:ea typeface="宋体" pitchFamily="2" charset="-122"/>
                <a:cs typeface="Times New Roman" pitchFamily="18" charset="0"/>
              </a:defRPr>
            </a:lvl1pPr>
            <a:lvl2pPr>
              <a:buFont typeface="Wingdings" pitchFamily="2" charset="2"/>
              <a:buChar char="l"/>
              <a:defRPr sz="2400">
                <a:latin typeface="宋体" pitchFamily="2" charset="-122"/>
                <a:ea typeface="宋体" pitchFamily="2" charset="-122"/>
                <a:cs typeface="Times New Roman" pitchFamily="18" charset="0"/>
              </a:defRPr>
            </a:lvl2pPr>
            <a:lvl3pPr>
              <a:buFont typeface="Wingdings" pitchFamily="2" charset="2"/>
              <a:buChar char="p"/>
              <a:defRPr sz="2000">
                <a:latin typeface="宋体" pitchFamily="2" charset="-122"/>
                <a:ea typeface="宋体" pitchFamily="2" charset="-122"/>
                <a:cs typeface="Times New Roman" pitchFamily="18" charset="0"/>
              </a:defRPr>
            </a:lvl3pPr>
            <a:lvl4pPr>
              <a:buFont typeface="Wingdings" pitchFamily="2" charset="2"/>
              <a:buChar char="u"/>
              <a:defRPr sz="1800">
                <a:latin typeface="宋体" pitchFamily="2" charset="-122"/>
                <a:ea typeface="宋体" pitchFamily="2" charset="-122"/>
                <a:cs typeface="Times New Roman" pitchFamily="18" charset="0"/>
              </a:defRPr>
            </a:lvl4pPr>
            <a:lvl5pPr>
              <a:defRPr sz="1600">
                <a:latin typeface="宋体" pitchFamily="2" charset="-122"/>
                <a:ea typeface="宋体" pitchFamily="2" charset="-122"/>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4061627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0"/>
            <a:ext cx="7086600" cy="838200"/>
          </a:xfrm>
        </p:spPr>
        <p:txBody>
          <a:bodyPr/>
          <a:lstStyle>
            <a:lvl1pPr>
              <a:lnSpc>
                <a:spcPct val="100000"/>
              </a:lnSpc>
              <a:defRPr sz="3600">
                <a:latin typeface="Times New Roman" pitchFamily="18" charset="0"/>
                <a:ea typeface="宋体" pitchFamily="2" charset="-122"/>
                <a:cs typeface="Times New Roman"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52400" y="990600"/>
            <a:ext cx="4343400" cy="5334000"/>
          </a:xfrm>
        </p:spPr>
        <p:txBody>
          <a:bodyPr/>
          <a:lstStyle>
            <a:lvl1pPr>
              <a:buFont typeface="Wingdings" pitchFamily="2" charset="2"/>
              <a:buChar char="Ø"/>
              <a:defRPr sz="2800">
                <a:latin typeface="宋体" pitchFamily="2" charset="-122"/>
                <a:ea typeface="宋体" pitchFamily="2" charset="-122"/>
                <a:cs typeface="Times New Roman" pitchFamily="18" charset="0"/>
              </a:defRPr>
            </a:lvl1pPr>
            <a:lvl2pPr>
              <a:buFont typeface="Wingdings" pitchFamily="2" charset="2"/>
              <a:buChar char="l"/>
              <a:defRPr sz="2400">
                <a:latin typeface="宋体" pitchFamily="2" charset="-122"/>
                <a:ea typeface="宋体" pitchFamily="2" charset="-122"/>
                <a:cs typeface="Times New Roman" pitchFamily="18" charset="0"/>
              </a:defRPr>
            </a:lvl2pPr>
            <a:lvl3pPr>
              <a:buFont typeface="Wingdings" pitchFamily="2" charset="2"/>
              <a:buChar char="p"/>
              <a:defRPr sz="2000">
                <a:latin typeface="宋体" pitchFamily="2" charset="-122"/>
                <a:ea typeface="宋体" pitchFamily="2" charset="-122"/>
                <a:cs typeface="Times New Roman" pitchFamily="18" charset="0"/>
              </a:defRPr>
            </a:lvl3pPr>
            <a:lvl4pPr>
              <a:buFont typeface="Wingdings" pitchFamily="2" charset="2"/>
              <a:buChar char="u"/>
              <a:defRPr sz="1800">
                <a:latin typeface="宋体" pitchFamily="2" charset="-122"/>
                <a:ea typeface="宋体" pitchFamily="2" charset="-122"/>
                <a:cs typeface="Times New Roman" pitchFamily="18" charset="0"/>
              </a:defRPr>
            </a:lvl4pPr>
            <a:lvl5pPr>
              <a:defRPr sz="1600">
                <a:latin typeface="宋体" pitchFamily="2" charset="-122"/>
                <a:ea typeface="宋体" pitchFamily="2" charset="-122"/>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2"/>
          <p:cNvSpPr>
            <a:spLocks noGrp="1"/>
          </p:cNvSpPr>
          <p:nvPr>
            <p:ph idx="10"/>
          </p:nvPr>
        </p:nvSpPr>
        <p:spPr>
          <a:xfrm>
            <a:off x="4648200" y="990600"/>
            <a:ext cx="4343400" cy="5334000"/>
          </a:xfrm>
        </p:spPr>
        <p:txBody>
          <a:bodyPr/>
          <a:lstStyle>
            <a:lvl1pPr>
              <a:buFont typeface="Wingdings" pitchFamily="2" charset="2"/>
              <a:buChar char="Ø"/>
              <a:defRPr sz="2800">
                <a:latin typeface="宋体" pitchFamily="2" charset="-122"/>
                <a:ea typeface="宋体" pitchFamily="2" charset="-122"/>
                <a:cs typeface="Times New Roman" pitchFamily="18" charset="0"/>
              </a:defRPr>
            </a:lvl1pPr>
            <a:lvl2pPr>
              <a:buFont typeface="Wingdings" pitchFamily="2" charset="2"/>
              <a:buChar char="l"/>
              <a:defRPr sz="2400">
                <a:latin typeface="宋体" pitchFamily="2" charset="-122"/>
                <a:ea typeface="宋体" pitchFamily="2" charset="-122"/>
                <a:cs typeface="Times New Roman" pitchFamily="18" charset="0"/>
              </a:defRPr>
            </a:lvl2pPr>
            <a:lvl3pPr>
              <a:buFont typeface="Wingdings" pitchFamily="2" charset="2"/>
              <a:buChar char="p"/>
              <a:defRPr sz="2000">
                <a:latin typeface="宋体" pitchFamily="2" charset="-122"/>
                <a:ea typeface="宋体" pitchFamily="2" charset="-122"/>
                <a:cs typeface="Times New Roman" pitchFamily="18" charset="0"/>
              </a:defRPr>
            </a:lvl3pPr>
            <a:lvl4pPr>
              <a:buFont typeface="Wingdings" pitchFamily="2" charset="2"/>
              <a:buChar char="u"/>
              <a:defRPr sz="1800">
                <a:latin typeface="宋体" pitchFamily="2" charset="-122"/>
                <a:ea typeface="宋体" pitchFamily="2" charset="-122"/>
                <a:cs typeface="Times New Roman" pitchFamily="18" charset="0"/>
              </a:defRPr>
            </a:lvl4pPr>
            <a:lvl5pPr>
              <a:defRPr sz="1600">
                <a:latin typeface="宋体" pitchFamily="2" charset="-122"/>
                <a:ea typeface="宋体" pitchFamily="2" charset="-122"/>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2758108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7816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685800" y="1525588"/>
            <a:ext cx="7772400" cy="1565275"/>
          </a:xfrm>
        </p:spPr>
        <p:txBody>
          <a:bodyPr/>
          <a:lstStyle>
            <a:lvl1pPr>
              <a:lnSpc>
                <a:spcPts val="4000"/>
              </a:lnSpc>
              <a:defRPr sz="3600"/>
            </a:lvl1pPr>
          </a:lstStyle>
          <a:p>
            <a:r>
              <a:rPr lang="en-US" altLang="zh-CN" dirty="0"/>
              <a:t>Click to edit Master title style</a:t>
            </a:r>
          </a:p>
        </p:txBody>
      </p:sp>
      <p:sp>
        <p:nvSpPr>
          <p:cNvPr id="6202" name="Rectangle 1082"/>
          <p:cNvSpPr>
            <a:spLocks noGrp="1" noChangeArrowheads="1"/>
          </p:cNvSpPr>
          <p:nvPr>
            <p:ph type="subTitle" sz="quarter" idx="1"/>
          </p:nvPr>
        </p:nvSpPr>
        <p:spPr>
          <a:xfrm>
            <a:off x="1371600" y="3429000"/>
            <a:ext cx="6400800" cy="1752600"/>
          </a:xfrm>
          <a:ln w="12700">
            <a:headEnd type="none" w="sm" len="sm"/>
            <a:tailEnd type="none" w="sm" len="sm"/>
          </a:ln>
        </p:spPr>
        <p:txBody>
          <a:bodyPr lIns="91440" tIns="45720" rIns="91440" bIns="45720"/>
          <a:lstStyle>
            <a:lvl1pPr marL="0" indent="0" algn="ctr">
              <a:lnSpc>
                <a:spcPct val="100000"/>
              </a:lnSpc>
              <a:spcBef>
                <a:spcPct val="50000"/>
              </a:spcBef>
              <a:spcAft>
                <a:spcPct val="50000"/>
              </a:spcAft>
              <a:buFontTx/>
              <a:buNone/>
              <a:defRPr sz="2200"/>
            </a:lvl1pPr>
          </a:lstStyle>
          <a:p>
            <a:r>
              <a:rPr lang="en-US" altLang="zh-CN"/>
              <a:t>Click to edit Master subtitle style</a:t>
            </a:r>
          </a:p>
        </p:txBody>
      </p:sp>
      <p:sp>
        <p:nvSpPr>
          <p:cNvPr id="2" name="矩形 1"/>
          <p:cNvSpPr/>
          <p:nvPr userDrawn="1"/>
        </p:nvSpPr>
        <p:spPr bwMode="auto">
          <a:xfrm>
            <a:off x="304800" y="685800"/>
            <a:ext cx="8534400" cy="5334000"/>
          </a:xfrm>
          <a:prstGeom prst="rect">
            <a:avLst/>
          </a:prstGeom>
          <a:blipFill dpi="0" rotWithShape="1">
            <a:blip r:embed="rId2">
              <a:alphaModFix amt="24000"/>
            </a:blip>
            <a:srcRect/>
            <a:stretch>
              <a:fillRect/>
            </a:stretch>
          </a:bli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093984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5827C32-0B64-4C1A-8BAC-DB11B72306AE}" type="slidenum">
              <a:rPr lang="en-US" altLang="zh-CN"/>
              <a:pPr>
                <a:defRPr/>
              </a:pPr>
              <a:t>‹#›</a:t>
            </a:fld>
            <a:endParaRPr lang="en-US" altLang="zh-CN"/>
          </a:p>
        </p:txBody>
      </p:sp>
    </p:spTree>
    <p:extLst>
      <p:ext uri="{BB962C8B-B14F-4D97-AF65-F5344CB8AC3E}">
        <p14:creationId xmlns:p14="http://schemas.microsoft.com/office/powerpoint/2010/main" val="4287301462"/>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369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2260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66800" y="0"/>
            <a:ext cx="7086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64" tIns="46033" rIns="92064" bIns="46033" numCol="1" anchor="ctr" anchorCtr="0" compatLnSpc="1">
            <a:prstTxWarp prst="textNoShape">
              <a:avLst/>
            </a:prstTxWarp>
          </a:bodyPr>
          <a:lstStyle/>
          <a:p>
            <a:pPr lvl="0"/>
            <a:r>
              <a:rPr lang="en-US" altLang="zh-CN" smtClean="0"/>
              <a:t>Click to Edit Master Title Style</a:t>
            </a:r>
          </a:p>
        </p:txBody>
      </p:sp>
      <p:sp>
        <p:nvSpPr>
          <p:cNvPr id="1027" name="Rectangle 7"/>
          <p:cNvSpPr>
            <a:spLocks noGrp="1" noChangeArrowheads="1"/>
          </p:cNvSpPr>
          <p:nvPr>
            <p:ph type="body" idx="1"/>
          </p:nvPr>
        </p:nvSpPr>
        <p:spPr bwMode="auto">
          <a:xfrm>
            <a:off x="304800" y="990600"/>
            <a:ext cx="8534400" cy="5559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64" tIns="46033" rIns="92064" bIns="46033"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 name="Rectangle 24"/>
          <p:cNvSpPr>
            <a:spLocks noChangeArrowheads="1"/>
          </p:cNvSpPr>
          <p:nvPr/>
        </p:nvSpPr>
        <p:spPr bwMode="auto">
          <a:xfrm>
            <a:off x="457200" y="6553200"/>
            <a:ext cx="666750" cy="457200"/>
          </a:xfrm>
          <a:prstGeom prst="rect">
            <a:avLst/>
          </a:prstGeom>
          <a:noFill/>
          <a:ln w="9525">
            <a:noFill/>
            <a:miter lim="800000"/>
            <a:headEnd/>
            <a:tailEnd/>
          </a:ln>
          <a:effectLst/>
        </p:spPr>
        <p:txBody>
          <a:bodyPr wrap="none" lIns="92064" tIns="46033" rIns="92064" bIns="46033" anchor="ctr"/>
          <a:lstStyle/>
          <a:p>
            <a:pPr algn="ctr">
              <a:defRPr/>
            </a:pPr>
            <a:fld id="{02DEF9D2-B74C-4817-A442-C725520E258D}" type="datetime9">
              <a:rPr lang="en-US" altLang="zh-CN" sz="700">
                <a:latin typeface="Arial" charset="0"/>
                <a:ea typeface="宋体" charset="-122"/>
              </a:rPr>
              <a:pPr algn="ctr">
                <a:defRPr/>
              </a:pPr>
              <a:t>12/18/2019 12:47:13 AM</a:t>
            </a:fld>
            <a:endParaRPr lang="en-US" altLang="zh-CN" sz="700" dirty="0">
              <a:latin typeface="Arial" charset="0"/>
              <a:ea typeface="宋体" charset="-122"/>
            </a:endParaRPr>
          </a:p>
        </p:txBody>
      </p:sp>
      <p:sp>
        <p:nvSpPr>
          <p:cNvPr id="1055" name="Line 31"/>
          <p:cNvSpPr>
            <a:spLocks noChangeShapeType="1"/>
          </p:cNvSpPr>
          <p:nvPr/>
        </p:nvSpPr>
        <p:spPr bwMode="auto">
          <a:xfrm flipV="1">
            <a:off x="27024" y="6704234"/>
            <a:ext cx="9089951" cy="1366"/>
          </a:xfrm>
          <a:prstGeom prst="line">
            <a:avLst/>
          </a:prstGeom>
          <a:noFill/>
          <a:ln w="50800">
            <a:solidFill>
              <a:srgbClr val="333399"/>
            </a:solidFill>
            <a:round/>
            <a:headEnd type="none" w="sm" len="sm"/>
            <a:tailEnd type="none" w="sm" len="sm"/>
          </a:ln>
          <a:effectLst/>
        </p:spPr>
        <p:txBody>
          <a:bodyPr/>
          <a:lstStyle/>
          <a:p>
            <a:pPr>
              <a:defRPr/>
            </a:pPr>
            <a:endParaRPr lang="zh-CN" altLang="en-US">
              <a:latin typeface="Arial" charset="0"/>
            </a:endParaRPr>
          </a:p>
        </p:txBody>
      </p:sp>
      <p:sp>
        <p:nvSpPr>
          <p:cNvPr id="1057" name="Line 33"/>
          <p:cNvSpPr>
            <a:spLocks noChangeShapeType="1"/>
          </p:cNvSpPr>
          <p:nvPr/>
        </p:nvSpPr>
        <p:spPr bwMode="auto">
          <a:xfrm>
            <a:off x="27025" y="838200"/>
            <a:ext cx="9040775" cy="0"/>
          </a:xfrm>
          <a:prstGeom prst="line">
            <a:avLst/>
          </a:prstGeom>
          <a:noFill/>
          <a:ln w="50800">
            <a:solidFill>
              <a:srgbClr val="333399"/>
            </a:solidFill>
            <a:round/>
            <a:headEnd type="none" w="sm" len="sm"/>
            <a:tailEnd type="none" w="sm" len="sm"/>
          </a:ln>
          <a:effectLst/>
        </p:spPr>
        <p:txBody>
          <a:bodyPr/>
          <a:lstStyle/>
          <a:p>
            <a:pPr>
              <a:defRPr/>
            </a:pPr>
            <a:endParaRPr lang="zh-CN" altLang="en-US">
              <a:latin typeface="Arial" charset="0"/>
            </a:endParaRPr>
          </a:p>
        </p:txBody>
      </p:sp>
      <p:sp>
        <p:nvSpPr>
          <p:cNvPr id="9" name="Rectangle 1084"/>
          <p:cNvSpPr>
            <a:spLocks noChangeArrowheads="1"/>
          </p:cNvSpPr>
          <p:nvPr userDrawn="1"/>
        </p:nvSpPr>
        <p:spPr bwMode="auto">
          <a:xfrm>
            <a:off x="7315200" y="6550025"/>
            <a:ext cx="1801775" cy="308419"/>
          </a:xfrm>
          <a:prstGeom prst="rect">
            <a:avLst/>
          </a:prstGeom>
          <a:solidFill>
            <a:schemeClr val="bg1"/>
          </a:solidFill>
          <a:ln w="9525">
            <a:noFill/>
            <a:miter lim="800000"/>
            <a:headEnd/>
            <a:tailEnd/>
          </a:ln>
          <a:effectLst/>
        </p:spPr>
        <p:txBody>
          <a:bodyPr wrap="none" lIns="92075" tIns="46038" rIns="92075" bIns="46038">
            <a:spAutoFit/>
          </a:bodyPr>
          <a:lstStyle/>
          <a:p>
            <a:pPr>
              <a:defRPr/>
            </a:pPr>
            <a:r>
              <a:rPr lang="zh-CN" altLang="en-US" sz="1400" dirty="0" smtClean="0">
                <a:solidFill>
                  <a:srgbClr val="333399"/>
                </a:solidFill>
                <a:latin typeface="Arial" charset="0"/>
                <a:ea typeface="宋体" charset="-122"/>
              </a:rPr>
              <a:t>电子与通信工程学院</a:t>
            </a:r>
            <a:endParaRPr lang="en-US" altLang="zh-CN" sz="1400" dirty="0">
              <a:solidFill>
                <a:srgbClr val="333399"/>
              </a:solidFill>
              <a:latin typeface="Arial" charset="0"/>
              <a:ea typeface="宋体" charset="-122"/>
            </a:endParaRPr>
          </a:p>
        </p:txBody>
      </p:sp>
      <p:sp>
        <p:nvSpPr>
          <p:cNvPr id="10" name="椭圆 9"/>
          <p:cNvSpPr/>
          <p:nvPr userDrawn="1"/>
        </p:nvSpPr>
        <p:spPr bwMode="auto">
          <a:xfrm>
            <a:off x="203200" y="152400"/>
            <a:ext cx="609600" cy="609600"/>
          </a:xfrm>
          <a:prstGeom prst="ellipse">
            <a:avLst/>
          </a:prstGeom>
          <a:blipFill dpi="0" rotWithShape="1">
            <a:blip r:embed="rId9">
              <a:alphaModFix amt="38000"/>
            </a:blip>
            <a:srcRect/>
            <a:stretch>
              <a:fillRect/>
            </a:stretch>
          </a:bli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ndParaRPr>
          </a:p>
        </p:txBody>
      </p:sp>
    </p:spTree>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Lst>
  <p:transition>
    <p:fade/>
  </p:transition>
  <p:hf sldNum="0" hdr="0" ftr="0"/>
  <p:txStyles>
    <p:title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p:titleStyle>
    <p:bodyStyle>
      <a:lvl1pPr marL="342900" indent="-342900" algn="l" rtl="0" eaLnBrk="0" fontAlgn="base" hangingPunct="0">
        <a:lnSpc>
          <a:spcPct val="125000"/>
        </a:lnSpc>
        <a:spcBef>
          <a:spcPct val="0"/>
        </a:spcBef>
        <a:spcAft>
          <a:spcPct val="0"/>
        </a:spcAft>
        <a:buSzPct val="125000"/>
        <a:buFont typeface="Wingdings" panose="05000000000000000000" pitchFamily="2" charset="2"/>
        <a:buChar char="Ø"/>
        <a:defRPr sz="2800" b="1">
          <a:solidFill>
            <a:schemeClr val="tx1"/>
          </a:solidFill>
          <a:latin typeface="+mn-lt"/>
          <a:ea typeface="+mn-ea"/>
          <a:cs typeface="+mn-cs"/>
        </a:defRPr>
      </a:lvl1pPr>
      <a:lvl2pPr marL="862013" indent="-341313" algn="l" rtl="0" eaLnBrk="0" fontAlgn="base" hangingPunct="0">
        <a:lnSpc>
          <a:spcPct val="125000"/>
        </a:lnSpc>
        <a:spcBef>
          <a:spcPct val="0"/>
        </a:spcBef>
        <a:spcAft>
          <a:spcPct val="0"/>
        </a:spcAft>
        <a:buSzPct val="100000"/>
        <a:buFont typeface="Wingdings" panose="05000000000000000000" pitchFamily="2" charset="2"/>
        <a:buChar char="l"/>
        <a:defRPr sz="2400" b="1">
          <a:solidFill>
            <a:schemeClr val="tx1"/>
          </a:solidFill>
          <a:latin typeface="+mn-lt"/>
        </a:defRPr>
      </a:lvl2pPr>
      <a:lvl3pPr marL="1204913" indent="-228600" algn="l" rtl="0" eaLnBrk="0" fontAlgn="base" hangingPunct="0">
        <a:lnSpc>
          <a:spcPct val="125000"/>
        </a:lnSpc>
        <a:spcBef>
          <a:spcPct val="0"/>
        </a:spcBef>
        <a:spcAft>
          <a:spcPct val="0"/>
        </a:spcAft>
        <a:buSzPct val="100000"/>
        <a:buFont typeface="Wingdings" panose="05000000000000000000" pitchFamily="2" charset="2"/>
        <a:buChar char="p"/>
        <a:defRPr sz="2000" b="1">
          <a:solidFill>
            <a:schemeClr val="tx1"/>
          </a:solidFill>
          <a:latin typeface="+mn-lt"/>
        </a:defRPr>
      </a:lvl3pPr>
      <a:lvl4pPr marL="1546225" indent="-119063" algn="l" rtl="0" eaLnBrk="0" fontAlgn="base" hangingPunct="0">
        <a:lnSpc>
          <a:spcPct val="125000"/>
        </a:lnSpc>
        <a:spcBef>
          <a:spcPct val="0"/>
        </a:spcBef>
        <a:spcAft>
          <a:spcPct val="0"/>
        </a:spcAft>
        <a:buSzPct val="100000"/>
        <a:buFont typeface="Wingdings" panose="05000000000000000000" pitchFamily="2" charset="2"/>
        <a:buChar char="u"/>
        <a:defRPr b="1">
          <a:solidFill>
            <a:schemeClr val="tx1"/>
          </a:solidFill>
          <a:latin typeface="+mn-lt"/>
        </a:defRPr>
      </a:lvl4pPr>
      <a:lvl5pPr marL="1828800" algn="l" rtl="0" eaLnBrk="0" fontAlgn="base" hangingPunct="0">
        <a:lnSpc>
          <a:spcPct val="125000"/>
        </a:lnSpc>
        <a:spcBef>
          <a:spcPct val="0"/>
        </a:spcBef>
        <a:spcAft>
          <a:spcPct val="0"/>
        </a:spcAft>
        <a:buSzPct val="100000"/>
        <a:buChar char=" "/>
        <a:defRPr sz="1600" b="1">
          <a:solidFill>
            <a:schemeClr val="tx1"/>
          </a:solidFill>
          <a:latin typeface="+mn-lt"/>
        </a:defRPr>
      </a:lvl5pPr>
      <a:lvl6pPr marL="2286000" algn="l" rtl="0" eaLnBrk="0" fontAlgn="base" hangingPunct="0">
        <a:lnSpc>
          <a:spcPct val="90000"/>
        </a:lnSpc>
        <a:spcBef>
          <a:spcPct val="25000"/>
        </a:spcBef>
        <a:spcAft>
          <a:spcPct val="0"/>
        </a:spcAft>
        <a:buSzPct val="100000"/>
        <a:buChar char=" "/>
        <a:defRPr sz="1400" b="1">
          <a:solidFill>
            <a:schemeClr val="tx1"/>
          </a:solidFill>
          <a:latin typeface="+mn-lt"/>
        </a:defRPr>
      </a:lvl6pPr>
      <a:lvl7pPr marL="2743200" algn="l" rtl="0" eaLnBrk="0" fontAlgn="base" hangingPunct="0">
        <a:lnSpc>
          <a:spcPct val="90000"/>
        </a:lnSpc>
        <a:spcBef>
          <a:spcPct val="25000"/>
        </a:spcBef>
        <a:spcAft>
          <a:spcPct val="0"/>
        </a:spcAft>
        <a:buSzPct val="100000"/>
        <a:buChar char=" "/>
        <a:defRPr sz="1400" b="1">
          <a:solidFill>
            <a:schemeClr val="tx1"/>
          </a:solidFill>
          <a:latin typeface="+mn-lt"/>
        </a:defRPr>
      </a:lvl7pPr>
      <a:lvl8pPr marL="3200400" algn="l" rtl="0" eaLnBrk="0" fontAlgn="base" hangingPunct="0">
        <a:lnSpc>
          <a:spcPct val="90000"/>
        </a:lnSpc>
        <a:spcBef>
          <a:spcPct val="25000"/>
        </a:spcBef>
        <a:spcAft>
          <a:spcPct val="0"/>
        </a:spcAft>
        <a:buSzPct val="100000"/>
        <a:buChar char=" "/>
        <a:defRPr sz="1400" b="1">
          <a:solidFill>
            <a:schemeClr val="tx1"/>
          </a:solidFill>
          <a:latin typeface="+mn-lt"/>
        </a:defRPr>
      </a:lvl8pPr>
      <a:lvl9pPr marL="3657600" algn="l" rtl="0" eaLnBrk="0" fontAlgn="base" hangingPunct="0">
        <a:lnSpc>
          <a:spcPct val="90000"/>
        </a:lnSpc>
        <a:spcBef>
          <a:spcPct val="25000"/>
        </a:spcBef>
        <a:spcAft>
          <a:spcPct val="0"/>
        </a:spcAft>
        <a:buSzPct val="100000"/>
        <a:buChar char=" "/>
        <a:defRPr sz="14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8.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7.wmf"/><Relationship Id="rId4" Type="http://schemas.openxmlformats.org/officeDocument/2006/relationships/image" Target="../media/image15.wmf"/><Relationship Id="rId9" Type="http://schemas.openxmlformats.org/officeDocument/2006/relationships/oleObject" Target="../embeddings/oleObject16.bin"/><Relationship Id="rId14" Type="http://schemas.openxmlformats.org/officeDocument/2006/relationships/image" Target="../media/image1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22.bin"/><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6.wmf"/></Relationships>
</file>

<file path=ppt/slides/_rels/slide1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30.bin"/><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3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36.wmf"/></Relationships>
</file>

<file path=ppt/slides/_rels/slide23.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34.bin"/><Relationship Id="rId4" Type="http://schemas.openxmlformats.org/officeDocument/2006/relationships/image" Target="../media/image37.wmf"/></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3.xml"/><Relationship Id="rId1" Type="http://schemas.openxmlformats.org/officeDocument/2006/relationships/vmlDrawing" Target="../drawings/vmlDrawing14.vml"/><Relationship Id="rId5" Type="http://schemas.openxmlformats.org/officeDocument/2006/relationships/image" Target="../media/image42.png"/><Relationship Id="rId4" Type="http://schemas.openxmlformats.org/officeDocument/2006/relationships/image" Target="../media/image41.wmf"/></Relationships>
</file>

<file path=ppt/slides/_rels/slide26.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6.wmf"/><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image" Target="../media/image43.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5.wmf"/><Relationship Id="rId4" Type="http://schemas.openxmlformats.org/officeDocument/2006/relationships/image" Target="../media/image41.wmf"/><Relationship Id="rId9" Type="http://schemas.openxmlformats.org/officeDocument/2006/relationships/oleObject" Target="../embeddings/oleObject40.bin"/><Relationship Id="rId14" Type="http://schemas.openxmlformats.org/officeDocument/2006/relationships/image" Target="../media/image47.wmf"/></Relationships>
</file>

<file path=ppt/slides/_rels/slide27.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49.wmf"/><Relationship Id="rId5" Type="http://schemas.openxmlformats.org/officeDocument/2006/relationships/oleObject" Target="../embeddings/oleObject44.bin"/><Relationship Id="rId4" Type="http://schemas.openxmlformats.org/officeDocument/2006/relationships/image" Target="../media/image48.wmf"/></Relationships>
</file>

<file path=ppt/slides/_rels/slide2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52.wmf"/><Relationship Id="rId5" Type="http://schemas.openxmlformats.org/officeDocument/2006/relationships/oleObject" Target="../embeddings/oleObject47.bin"/><Relationship Id="rId4" Type="http://schemas.openxmlformats.org/officeDocument/2006/relationships/image" Target="../media/image51.wmf"/></Relationships>
</file>

<file path=ppt/slides/_rels/slide29.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8.wmf"/><Relationship Id="rId2" Type="http://schemas.openxmlformats.org/officeDocument/2006/relationships/slideLayout" Target="../slideLayouts/slideLayout3.xml"/><Relationship Id="rId1" Type="http://schemas.openxmlformats.org/officeDocument/2006/relationships/vmlDrawing" Target="../drawings/vmlDrawing18.vml"/><Relationship Id="rId6" Type="http://schemas.openxmlformats.org/officeDocument/2006/relationships/image" Target="../media/image55.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2.bin"/></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oleObject" Target="../embeddings/oleObject54.bin"/><Relationship Id="rId7" Type="http://schemas.openxmlformats.org/officeDocument/2006/relationships/image" Target="../media/image61.wmf"/><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oleObject" Target="../embeddings/oleObject55.bin"/><Relationship Id="rId5" Type="http://schemas.openxmlformats.org/officeDocument/2006/relationships/image" Target="../media/image63.png"/><Relationship Id="rId4" Type="http://schemas.openxmlformats.org/officeDocument/2006/relationships/image" Target="../media/image60.wmf"/><Relationship Id="rId9" Type="http://schemas.openxmlformats.org/officeDocument/2006/relationships/image" Target="../media/image62.wmf"/></Relationships>
</file>

<file path=ppt/slides/_rels/slide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3.xml"/><Relationship Id="rId1" Type="http://schemas.openxmlformats.org/officeDocument/2006/relationships/vmlDrawing" Target="../drawings/vmlDrawing20.vml"/><Relationship Id="rId4" Type="http://schemas.openxmlformats.org/officeDocument/2006/relationships/image" Target="../media/image65.wmf"/></Relationships>
</file>

<file path=ppt/slides/_rels/slide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3.xml"/><Relationship Id="rId1" Type="http://schemas.openxmlformats.org/officeDocument/2006/relationships/vmlDrawing" Target="../drawings/vmlDrawing21.vml"/><Relationship Id="rId6" Type="http://schemas.openxmlformats.org/officeDocument/2006/relationships/image" Target="../media/image68.wmf"/><Relationship Id="rId5" Type="http://schemas.openxmlformats.org/officeDocument/2006/relationships/oleObject" Target="../embeddings/oleObject59.bin"/><Relationship Id="rId4" Type="http://schemas.openxmlformats.org/officeDocument/2006/relationships/image" Target="../media/image67.wmf"/></Relationships>
</file>

<file path=ppt/slides/_rels/slide36.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image" Target="../media/image70.wmf"/><Relationship Id="rId5" Type="http://schemas.openxmlformats.org/officeDocument/2006/relationships/oleObject" Target="../embeddings/oleObject61.bin"/><Relationship Id="rId4" Type="http://schemas.openxmlformats.org/officeDocument/2006/relationships/image" Target="../media/image69.wmf"/><Relationship Id="rId9" Type="http://schemas.openxmlformats.org/officeDocument/2006/relationships/image" Target="../media/image7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74.wmf"/><Relationship Id="rId5" Type="http://schemas.openxmlformats.org/officeDocument/2006/relationships/oleObject" Target="../embeddings/oleObject64.bin"/><Relationship Id="rId4" Type="http://schemas.openxmlformats.org/officeDocument/2006/relationships/image" Target="../media/image7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77.wmf"/><Relationship Id="rId5" Type="http://schemas.openxmlformats.org/officeDocument/2006/relationships/oleObject" Target="../embeddings/oleObject67.bin"/><Relationship Id="rId4" Type="http://schemas.openxmlformats.org/officeDocument/2006/relationships/image" Target="../media/image7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79.wmf"/><Relationship Id="rId5" Type="http://schemas.openxmlformats.org/officeDocument/2006/relationships/oleObject" Target="../embeddings/oleObject69.bin"/><Relationship Id="rId4" Type="http://schemas.openxmlformats.org/officeDocument/2006/relationships/image" Target="../media/image78.wmf"/></Relationships>
</file>

<file path=ppt/slides/_rels/slide41.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85.wmf"/><Relationship Id="rId2" Type="http://schemas.openxmlformats.org/officeDocument/2006/relationships/slideLayout" Target="../slideLayouts/slideLayout1.xml"/><Relationship Id="rId16" Type="http://schemas.openxmlformats.org/officeDocument/2006/relationships/image" Target="../media/image88.png"/><Relationship Id="rId1" Type="http://schemas.openxmlformats.org/officeDocument/2006/relationships/vmlDrawing" Target="../drawings/vmlDrawing26.vml"/><Relationship Id="rId6" Type="http://schemas.openxmlformats.org/officeDocument/2006/relationships/image" Target="../media/image82.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image" Target="../media/image87.png"/><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74.bin"/><Relationship Id="rId14" Type="http://schemas.openxmlformats.org/officeDocument/2006/relationships/image" Target="../media/image8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xml"/><Relationship Id="rId1" Type="http://schemas.openxmlformats.org/officeDocument/2006/relationships/vmlDrawing" Target="../drawings/vmlDrawing27.vml"/><Relationship Id="rId4" Type="http://schemas.openxmlformats.org/officeDocument/2006/relationships/image" Target="../media/image89.wmf"/></Relationships>
</file>

<file path=ppt/slides/_rels/slide43.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image" Target="../media/image98.png"/><Relationship Id="rId18" Type="http://schemas.openxmlformats.org/officeDocument/2006/relationships/oleObject" Target="../embeddings/oleObject85.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94.wmf"/><Relationship Id="rId17" Type="http://schemas.openxmlformats.org/officeDocument/2006/relationships/image" Target="../media/image96.wmf"/><Relationship Id="rId2" Type="http://schemas.openxmlformats.org/officeDocument/2006/relationships/slideLayout" Target="../slideLayouts/slideLayout1.xml"/><Relationship Id="rId16" Type="http://schemas.openxmlformats.org/officeDocument/2006/relationships/oleObject" Target="../embeddings/oleObject84.bin"/><Relationship Id="rId1" Type="http://schemas.openxmlformats.org/officeDocument/2006/relationships/vmlDrawing" Target="../drawings/vmlDrawing28.vml"/><Relationship Id="rId6" Type="http://schemas.openxmlformats.org/officeDocument/2006/relationships/image" Target="../media/image91.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image" Target="../media/image95.wmf"/><Relationship Id="rId10" Type="http://schemas.openxmlformats.org/officeDocument/2006/relationships/image" Target="../media/image93.wmf"/><Relationship Id="rId19" Type="http://schemas.openxmlformats.org/officeDocument/2006/relationships/image" Target="../media/image97.wmf"/><Relationship Id="rId4" Type="http://schemas.openxmlformats.org/officeDocument/2006/relationships/image" Target="../media/image90.wmf"/><Relationship Id="rId9" Type="http://schemas.openxmlformats.org/officeDocument/2006/relationships/oleObject" Target="../embeddings/oleObject81.bin"/><Relationship Id="rId14" Type="http://schemas.openxmlformats.org/officeDocument/2006/relationships/oleObject" Target="../embeddings/oleObject83.bin"/></Relationships>
</file>

<file path=ppt/slides/_rels/slide44.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image" Target="../media/image100.wmf"/><Relationship Id="rId5" Type="http://schemas.openxmlformats.org/officeDocument/2006/relationships/oleObject" Target="../embeddings/oleObject87.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89.bin"/></Relationships>
</file>

<file path=ppt/slides/_rels/slide45.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image" Target="../media/image104.wmf"/><Relationship Id="rId5" Type="http://schemas.openxmlformats.org/officeDocument/2006/relationships/oleObject" Target="../embeddings/oleObject91.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93.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image" Target="../media/image108.png"/><Relationship Id="rId5" Type="http://schemas.openxmlformats.org/officeDocument/2006/relationships/oleObject" Target="../embeddings/oleObject95.bin"/><Relationship Id="rId4" Type="http://schemas.openxmlformats.org/officeDocument/2006/relationships/image" Target="../media/image107.wmf"/></Relationships>
</file>

<file path=ppt/slides/_rels/slide47.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89.wmf"/><Relationship Id="rId2" Type="http://schemas.openxmlformats.org/officeDocument/2006/relationships/slideLayout" Target="../slideLayouts/slideLayout3.xml"/><Relationship Id="rId1" Type="http://schemas.openxmlformats.org/officeDocument/2006/relationships/vmlDrawing" Target="../drawings/vmlDrawing32.vml"/><Relationship Id="rId6" Type="http://schemas.openxmlformats.org/officeDocument/2006/relationships/image" Target="../media/image110.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99.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03.bin"/><Relationship Id="rId13" Type="http://schemas.openxmlformats.org/officeDocument/2006/relationships/image" Target="../media/image117.wmf"/><Relationship Id="rId3" Type="http://schemas.openxmlformats.org/officeDocument/2006/relationships/image" Target="../media/image118.png"/><Relationship Id="rId7" Type="http://schemas.openxmlformats.org/officeDocument/2006/relationships/image" Target="../media/image114.wmf"/><Relationship Id="rId12" Type="http://schemas.openxmlformats.org/officeDocument/2006/relationships/oleObject" Target="../embeddings/oleObject105.bin"/><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oleObject" Target="../embeddings/oleObject102.bin"/><Relationship Id="rId11" Type="http://schemas.openxmlformats.org/officeDocument/2006/relationships/image" Target="../media/image116.wmf"/><Relationship Id="rId5" Type="http://schemas.openxmlformats.org/officeDocument/2006/relationships/image" Target="../media/image113.wmf"/><Relationship Id="rId10" Type="http://schemas.openxmlformats.org/officeDocument/2006/relationships/oleObject" Target="../embeddings/oleObject104.bin"/><Relationship Id="rId4" Type="http://schemas.openxmlformats.org/officeDocument/2006/relationships/oleObject" Target="../embeddings/oleObject101.bin"/><Relationship Id="rId9" Type="http://schemas.openxmlformats.org/officeDocument/2006/relationships/image" Target="../media/image115.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23.wmf"/><Relationship Id="rId3" Type="http://schemas.openxmlformats.org/officeDocument/2006/relationships/image" Target="../media/image124.emf"/><Relationship Id="rId7" Type="http://schemas.openxmlformats.org/officeDocument/2006/relationships/image" Target="../media/image120.wmf"/><Relationship Id="rId12" Type="http://schemas.openxmlformats.org/officeDocument/2006/relationships/oleObject" Target="../embeddings/oleObject110.bin"/><Relationship Id="rId2" Type="http://schemas.openxmlformats.org/officeDocument/2006/relationships/slideLayout" Target="../slideLayouts/slideLayout5.xml"/><Relationship Id="rId1" Type="http://schemas.openxmlformats.org/officeDocument/2006/relationships/vmlDrawing" Target="../drawings/vmlDrawing34.vml"/><Relationship Id="rId6" Type="http://schemas.openxmlformats.org/officeDocument/2006/relationships/oleObject" Target="../embeddings/oleObject107.bin"/><Relationship Id="rId11" Type="http://schemas.openxmlformats.org/officeDocument/2006/relationships/image" Target="../media/image122.wmf"/><Relationship Id="rId5" Type="http://schemas.openxmlformats.org/officeDocument/2006/relationships/image" Target="../media/image119.wmf"/><Relationship Id="rId10" Type="http://schemas.openxmlformats.org/officeDocument/2006/relationships/oleObject" Target="../embeddings/oleObject109.bin"/><Relationship Id="rId4" Type="http://schemas.openxmlformats.org/officeDocument/2006/relationships/oleObject" Target="../embeddings/oleObject106.bin"/><Relationship Id="rId9" Type="http://schemas.openxmlformats.org/officeDocument/2006/relationships/image" Target="../media/image12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26.wmf"/><Relationship Id="rId5" Type="http://schemas.openxmlformats.org/officeDocument/2006/relationships/oleObject" Target="../embeddings/oleObject112.bin"/><Relationship Id="rId4" Type="http://schemas.openxmlformats.org/officeDocument/2006/relationships/image" Target="../media/image125.wmf"/></Relationships>
</file>

<file path=ppt/slides/_rels/slide51.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image" Target="../media/image129.wmf"/><Relationship Id="rId5" Type="http://schemas.openxmlformats.org/officeDocument/2006/relationships/oleObject" Target="../embeddings/oleObject114.bin"/><Relationship Id="rId4" Type="http://schemas.openxmlformats.org/officeDocument/2006/relationships/image" Target="../media/image128.wmf"/></Relationships>
</file>

<file path=ppt/slides/_rels/slide54.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3.xml"/><Relationship Id="rId1" Type="http://schemas.openxmlformats.org/officeDocument/2006/relationships/vmlDrawing" Target="../drawings/vmlDrawing37.vml"/><Relationship Id="rId6" Type="http://schemas.openxmlformats.org/officeDocument/2006/relationships/image" Target="../media/image132.wmf"/><Relationship Id="rId5" Type="http://schemas.openxmlformats.org/officeDocument/2006/relationships/oleObject" Target="../embeddings/oleObject117.bin"/><Relationship Id="rId4" Type="http://schemas.openxmlformats.org/officeDocument/2006/relationships/image" Target="../media/image131.wmf"/></Relationships>
</file>

<file path=ppt/slides/_rels/slide55.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3.xml"/><Relationship Id="rId1" Type="http://schemas.openxmlformats.org/officeDocument/2006/relationships/vmlDrawing" Target="../drawings/vmlDrawing38.vml"/><Relationship Id="rId6" Type="http://schemas.openxmlformats.org/officeDocument/2006/relationships/image" Target="../media/image136.wmf"/><Relationship Id="rId5" Type="http://schemas.openxmlformats.org/officeDocument/2006/relationships/oleObject" Target="../embeddings/oleObject120.bin"/><Relationship Id="rId4" Type="http://schemas.openxmlformats.org/officeDocument/2006/relationships/image" Target="../media/image135.wmf"/></Relationships>
</file>

<file path=ppt/slides/_rels/slide57.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3.xml"/><Relationship Id="rId1" Type="http://schemas.openxmlformats.org/officeDocument/2006/relationships/vmlDrawing" Target="../drawings/vmlDrawing39.vml"/><Relationship Id="rId6" Type="http://schemas.openxmlformats.org/officeDocument/2006/relationships/image" Target="../media/image140.wmf"/><Relationship Id="rId5" Type="http://schemas.openxmlformats.org/officeDocument/2006/relationships/oleObject" Target="../embeddings/oleObject123.bin"/><Relationship Id="rId4" Type="http://schemas.openxmlformats.org/officeDocument/2006/relationships/image" Target="../media/image139.wmf"/></Relationships>
</file>

<file path=ppt/slides/_rels/slide59.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6.xml"/><Relationship Id="rId1" Type="http://schemas.openxmlformats.org/officeDocument/2006/relationships/vmlDrawing" Target="../drawings/vmlDrawing40.vml"/><Relationship Id="rId4" Type="http://schemas.openxmlformats.org/officeDocument/2006/relationships/image" Target="../media/image144.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6.xml"/><Relationship Id="rId1" Type="http://schemas.openxmlformats.org/officeDocument/2006/relationships/vmlDrawing" Target="../drawings/vmlDrawing41.vml"/><Relationship Id="rId4" Type="http://schemas.openxmlformats.org/officeDocument/2006/relationships/image" Target="../media/image145.wmf"/></Relationships>
</file>

<file path=ppt/slides/_rels/slide63.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3.xml"/><Relationship Id="rId1" Type="http://schemas.openxmlformats.org/officeDocument/2006/relationships/vmlDrawing" Target="../drawings/vmlDrawing42.vml"/><Relationship Id="rId6" Type="http://schemas.openxmlformats.org/officeDocument/2006/relationships/image" Target="../media/image147.wmf"/><Relationship Id="rId5" Type="http://schemas.openxmlformats.org/officeDocument/2006/relationships/oleObject" Target="../embeddings/oleObject128.bin"/><Relationship Id="rId4" Type="http://schemas.openxmlformats.org/officeDocument/2006/relationships/image" Target="../media/image146.wmf"/></Relationships>
</file>

<file path=ppt/slides/_rels/slide64.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3.xml"/><Relationship Id="rId1" Type="http://schemas.openxmlformats.org/officeDocument/2006/relationships/vmlDrawing" Target="../drawings/vmlDrawing43.vml"/><Relationship Id="rId6" Type="http://schemas.openxmlformats.org/officeDocument/2006/relationships/image" Target="../media/image150.wmf"/><Relationship Id="rId5" Type="http://schemas.openxmlformats.org/officeDocument/2006/relationships/oleObject" Target="../embeddings/oleObject131.bin"/><Relationship Id="rId10" Type="http://schemas.openxmlformats.org/officeDocument/2006/relationships/image" Target="../media/image144.wmf"/><Relationship Id="rId4" Type="http://schemas.openxmlformats.org/officeDocument/2006/relationships/image" Target="../media/image149.wmf"/><Relationship Id="rId9" Type="http://schemas.openxmlformats.org/officeDocument/2006/relationships/oleObject" Target="../embeddings/oleObject133.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3.xml"/><Relationship Id="rId1" Type="http://schemas.openxmlformats.org/officeDocument/2006/relationships/vmlDrawing" Target="../drawings/vmlDrawing44.vml"/><Relationship Id="rId4" Type="http://schemas.openxmlformats.org/officeDocument/2006/relationships/image" Target="../media/image152.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3.xml"/><Relationship Id="rId1" Type="http://schemas.openxmlformats.org/officeDocument/2006/relationships/vmlDrawing" Target="../drawings/vmlDrawing45.vml"/><Relationship Id="rId4" Type="http://schemas.openxmlformats.org/officeDocument/2006/relationships/image" Target="../media/image153.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3.xml"/><Relationship Id="rId1" Type="http://schemas.openxmlformats.org/officeDocument/2006/relationships/vmlDrawing" Target="../drawings/vmlDrawing46.vml"/><Relationship Id="rId6" Type="http://schemas.openxmlformats.org/officeDocument/2006/relationships/image" Target="../media/image155.wmf"/><Relationship Id="rId5" Type="http://schemas.openxmlformats.org/officeDocument/2006/relationships/oleObject" Target="../embeddings/oleObject137.bin"/><Relationship Id="rId4" Type="http://schemas.openxmlformats.org/officeDocument/2006/relationships/image" Target="../media/image154.wmf"/></Relationships>
</file>

<file path=ppt/slides/_rels/slide68.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138.bin"/><Relationship Id="rId7" Type="http://schemas.openxmlformats.org/officeDocument/2006/relationships/oleObject" Target="../embeddings/oleObject140.bin"/><Relationship Id="rId2" Type="http://schemas.openxmlformats.org/officeDocument/2006/relationships/slideLayout" Target="../slideLayouts/slideLayout3.xml"/><Relationship Id="rId1" Type="http://schemas.openxmlformats.org/officeDocument/2006/relationships/vmlDrawing" Target="../drawings/vmlDrawing47.vml"/><Relationship Id="rId6" Type="http://schemas.openxmlformats.org/officeDocument/2006/relationships/image" Target="../media/image157.wmf"/><Relationship Id="rId5" Type="http://schemas.openxmlformats.org/officeDocument/2006/relationships/oleObject" Target="../embeddings/oleObject139.bin"/><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oleObject" Target="../embeddings/oleObject141.bin"/></Relationships>
</file>

<file path=ppt/slides/_rels/slide69.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3.xml"/><Relationship Id="rId1" Type="http://schemas.openxmlformats.org/officeDocument/2006/relationships/vmlDrawing" Target="../drawings/vmlDrawing48.vml"/><Relationship Id="rId6" Type="http://schemas.openxmlformats.org/officeDocument/2006/relationships/image" Target="../media/image161.wmf"/><Relationship Id="rId5" Type="http://schemas.openxmlformats.org/officeDocument/2006/relationships/oleObject" Target="../embeddings/oleObject143.bin"/><Relationship Id="rId4" Type="http://schemas.openxmlformats.org/officeDocument/2006/relationships/image" Target="../media/image16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image" Target="../media/image163.emf"/><Relationship Id="rId1" Type="http://schemas.openxmlformats.org/officeDocument/2006/relationships/slideLayout" Target="../slideLayouts/slideLayout3.xml"/><Relationship Id="rId5" Type="http://schemas.openxmlformats.org/officeDocument/2006/relationships/image" Target="../media/image166.emf"/><Relationship Id="rId4" Type="http://schemas.openxmlformats.org/officeDocument/2006/relationships/image" Target="../media/image165.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45.bin"/><Relationship Id="rId7" Type="http://schemas.openxmlformats.org/officeDocument/2006/relationships/image" Target="../media/image168.wmf"/><Relationship Id="rId2" Type="http://schemas.openxmlformats.org/officeDocument/2006/relationships/slideLayout" Target="../slideLayouts/slideLayout6.xml"/><Relationship Id="rId1" Type="http://schemas.openxmlformats.org/officeDocument/2006/relationships/vmlDrawing" Target="../drawings/vmlDrawing49.vml"/><Relationship Id="rId6" Type="http://schemas.openxmlformats.org/officeDocument/2006/relationships/oleObject" Target="../embeddings/oleObject146.bin"/><Relationship Id="rId5" Type="http://schemas.openxmlformats.org/officeDocument/2006/relationships/image" Target="../media/image169.png"/><Relationship Id="rId4" Type="http://schemas.openxmlformats.org/officeDocument/2006/relationships/image" Target="../media/image167.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1.xml"/><Relationship Id="rId1" Type="http://schemas.openxmlformats.org/officeDocument/2006/relationships/vmlDrawing" Target="../drawings/vmlDrawing50.vml"/><Relationship Id="rId4" Type="http://schemas.openxmlformats.org/officeDocument/2006/relationships/image" Target="../media/image170.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1.xml"/><Relationship Id="rId1" Type="http://schemas.openxmlformats.org/officeDocument/2006/relationships/vmlDrawing" Target="../drawings/vmlDrawing51.vml"/><Relationship Id="rId4" Type="http://schemas.openxmlformats.org/officeDocument/2006/relationships/image" Target="../media/image171.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1.xml"/><Relationship Id="rId1" Type="http://schemas.openxmlformats.org/officeDocument/2006/relationships/vmlDrawing" Target="../drawings/vmlDrawing52.vml"/><Relationship Id="rId5" Type="http://schemas.openxmlformats.org/officeDocument/2006/relationships/image" Target="../media/image173.png"/><Relationship Id="rId4" Type="http://schemas.openxmlformats.org/officeDocument/2006/relationships/image" Target="../media/image172.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1.xml"/><Relationship Id="rId1" Type="http://schemas.openxmlformats.org/officeDocument/2006/relationships/vmlDrawing" Target="../drawings/vmlDrawing53.vml"/><Relationship Id="rId4" Type="http://schemas.openxmlformats.org/officeDocument/2006/relationships/image" Target="../media/image174.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1.xml"/><Relationship Id="rId1" Type="http://schemas.openxmlformats.org/officeDocument/2006/relationships/vmlDrawing" Target="../drawings/vmlDrawing54.vml"/><Relationship Id="rId4" Type="http://schemas.openxmlformats.org/officeDocument/2006/relationships/image" Target="../media/image175.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1.xml"/><Relationship Id="rId1" Type="http://schemas.openxmlformats.org/officeDocument/2006/relationships/vmlDrawing" Target="../drawings/vmlDrawing55.vml"/><Relationship Id="rId4" Type="http://schemas.openxmlformats.org/officeDocument/2006/relationships/image" Target="../media/image176.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1.xml"/><Relationship Id="rId1" Type="http://schemas.openxmlformats.org/officeDocument/2006/relationships/vmlDrawing" Target="../drawings/vmlDrawing56.vml"/><Relationship Id="rId4" Type="http://schemas.openxmlformats.org/officeDocument/2006/relationships/image" Target="../media/image177.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56.bin"/><Relationship Id="rId13" Type="http://schemas.openxmlformats.org/officeDocument/2006/relationships/image" Target="../media/image182.emf"/><Relationship Id="rId3" Type="http://schemas.openxmlformats.org/officeDocument/2006/relationships/oleObject" Target="../embeddings/oleObject154.bin"/><Relationship Id="rId7" Type="http://schemas.openxmlformats.org/officeDocument/2006/relationships/image" Target="../media/image185.png"/><Relationship Id="rId12" Type="http://schemas.openxmlformats.org/officeDocument/2006/relationships/oleObject" Target="../embeddings/oleObject158.bin"/><Relationship Id="rId17" Type="http://schemas.openxmlformats.org/officeDocument/2006/relationships/image" Target="../media/image184.emf"/><Relationship Id="rId2" Type="http://schemas.openxmlformats.org/officeDocument/2006/relationships/slideLayout" Target="../slideLayouts/slideLayout1.xml"/><Relationship Id="rId16" Type="http://schemas.openxmlformats.org/officeDocument/2006/relationships/oleObject" Target="../embeddings/oleObject160.bin"/><Relationship Id="rId1" Type="http://schemas.openxmlformats.org/officeDocument/2006/relationships/vmlDrawing" Target="../drawings/vmlDrawing57.vml"/><Relationship Id="rId6" Type="http://schemas.openxmlformats.org/officeDocument/2006/relationships/image" Target="../media/image179.emf"/><Relationship Id="rId11" Type="http://schemas.openxmlformats.org/officeDocument/2006/relationships/image" Target="../media/image181.wmf"/><Relationship Id="rId5" Type="http://schemas.openxmlformats.org/officeDocument/2006/relationships/oleObject" Target="../embeddings/oleObject155.bin"/><Relationship Id="rId15" Type="http://schemas.openxmlformats.org/officeDocument/2006/relationships/image" Target="../media/image183.emf"/><Relationship Id="rId10" Type="http://schemas.openxmlformats.org/officeDocument/2006/relationships/oleObject" Target="../embeddings/oleObject157.bin"/><Relationship Id="rId4" Type="http://schemas.openxmlformats.org/officeDocument/2006/relationships/image" Target="../media/image178.emf"/><Relationship Id="rId9" Type="http://schemas.openxmlformats.org/officeDocument/2006/relationships/image" Target="../media/image180.emf"/><Relationship Id="rId14" Type="http://schemas.openxmlformats.org/officeDocument/2006/relationships/oleObject" Target="../embeddings/oleObject159.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1.xml"/><Relationship Id="rId1" Type="http://schemas.openxmlformats.org/officeDocument/2006/relationships/vmlDrawing" Target="../drawings/vmlDrawing58.vml"/><Relationship Id="rId4" Type="http://schemas.openxmlformats.org/officeDocument/2006/relationships/image" Target="../media/image186.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1.xml"/><Relationship Id="rId1" Type="http://schemas.openxmlformats.org/officeDocument/2006/relationships/vmlDrawing" Target="../drawings/vmlDrawing59.vml"/><Relationship Id="rId6" Type="http://schemas.openxmlformats.org/officeDocument/2006/relationships/image" Target="../media/image188.wmf"/><Relationship Id="rId5" Type="http://schemas.openxmlformats.org/officeDocument/2006/relationships/oleObject" Target="../embeddings/oleObject163.bin"/><Relationship Id="rId4" Type="http://schemas.openxmlformats.org/officeDocument/2006/relationships/image" Target="../media/image187.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1.xml"/><Relationship Id="rId1" Type="http://schemas.openxmlformats.org/officeDocument/2006/relationships/vmlDrawing" Target="../drawings/vmlDrawing60.vml"/><Relationship Id="rId4" Type="http://schemas.openxmlformats.org/officeDocument/2006/relationships/image" Target="../media/image189.wmf"/></Relationships>
</file>

<file path=ppt/slides/_rels/slide88.x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oleObject" Target="../embeddings/oleObject165.bin"/><Relationship Id="rId7" Type="http://schemas.openxmlformats.org/officeDocument/2006/relationships/oleObject" Target="../embeddings/oleObject167.bin"/><Relationship Id="rId2" Type="http://schemas.openxmlformats.org/officeDocument/2006/relationships/slideLayout" Target="../slideLayouts/slideLayout1.xml"/><Relationship Id="rId1" Type="http://schemas.openxmlformats.org/officeDocument/2006/relationships/vmlDrawing" Target="../drawings/vmlDrawing61.vml"/><Relationship Id="rId6" Type="http://schemas.openxmlformats.org/officeDocument/2006/relationships/image" Target="../media/image191.wmf"/><Relationship Id="rId5" Type="http://schemas.openxmlformats.org/officeDocument/2006/relationships/oleObject" Target="../embeddings/oleObject166.bin"/><Relationship Id="rId4" Type="http://schemas.openxmlformats.org/officeDocument/2006/relationships/image" Target="../media/image190.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1.xml"/><Relationship Id="rId1" Type="http://schemas.openxmlformats.org/officeDocument/2006/relationships/vmlDrawing" Target="../drawings/vmlDrawing62.vml"/><Relationship Id="rId4" Type="http://schemas.openxmlformats.org/officeDocument/2006/relationships/image" Target="../media/image193.wmf"/></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9.bin"/></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1.xml"/><Relationship Id="rId1" Type="http://schemas.openxmlformats.org/officeDocument/2006/relationships/vmlDrawing" Target="../drawings/vmlDrawing63.vml"/><Relationship Id="rId4" Type="http://schemas.openxmlformats.org/officeDocument/2006/relationships/image" Target="../media/image194.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1.xml"/><Relationship Id="rId1" Type="http://schemas.openxmlformats.org/officeDocument/2006/relationships/vmlDrawing" Target="../drawings/vmlDrawing64.vml"/><Relationship Id="rId6" Type="http://schemas.openxmlformats.org/officeDocument/2006/relationships/image" Target="../media/image196.wmf"/><Relationship Id="rId5" Type="http://schemas.openxmlformats.org/officeDocument/2006/relationships/oleObject" Target="../embeddings/oleObject171.bin"/><Relationship Id="rId4" Type="http://schemas.openxmlformats.org/officeDocument/2006/relationships/image" Target="../media/image195.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1.xml"/><Relationship Id="rId1" Type="http://schemas.openxmlformats.org/officeDocument/2006/relationships/vmlDrawing" Target="../drawings/vmlDrawing65.vml"/><Relationship Id="rId4" Type="http://schemas.openxmlformats.org/officeDocument/2006/relationships/image" Target="../media/image197.wmf"/></Relationships>
</file>

<file path=ppt/slides/_rels/slide93.xml.rels><?xml version="1.0" encoding="UTF-8" standalone="yes"?>
<Relationships xmlns="http://schemas.openxmlformats.org/package/2006/relationships"><Relationship Id="rId2" Type="http://schemas.openxmlformats.org/officeDocument/2006/relationships/image" Target="../media/image198.emf"/><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1.xml"/><Relationship Id="rId1" Type="http://schemas.openxmlformats.org/officeDocument/2006/relationships/vmlDrawing" Target="../drawings/vmlDrawing66.vml"/><Relationship Id="rId4" Type="http://schemas.openxmlformats.org/officeDocument/2006/relationships/image" Target="../media/image199.wmf"/></Relationships>
</file>

<file path=ppt/slides/_rels/slide95.xml.rels><?xml version="1.0" encoding="UTF-8" standalone="yes"?>
<Relationships xmlns="http://schemas.openxmlformats.org/package/2006/relationships"><Relationship Id="rId2" Type="http://schemas.openxmlformats.org/officeDocument/2006/relationships/image" Target="../media/image200.emf"/><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1.xml"/><Relationship Id="rId1" Type="http://schemas.openxmlformats.org/officeDocument/2006/relationships/vmlDrawing" Target="../drawings/vmlDrawing67.vml"/><Relationship Id="rId4" Type="http://schemas.openxmlformats.org/officeDocument/2006/relationships/image" Target="../media/image201.png"/></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75.bin"/><Relationship Id="rId2" Type="http://schemas.openxmlformats.org/officeDocument/2006/relationships/slideLayout" Target="../slideLayouts/slideLayout3.xml"/><Relationship Id="rId1" Type="http://schemas.openxmlformats.org/officeDocument/2006/relationships/vmlDrawing" Target="../drawings/vmlDrawing68.vml"/><Relationship Id="rId4" Type="http://schemas.openxmlformats.org/officeDocument/2006/relationships/image" Target="../media/image202.wmf"/></Relationships>
</file>

<file path=ppt/slides/_rels/slide98.x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oleObject" Target="../embeddings/oleObject176.bin"/><Relationship Id="rId7" Type="http://schemas.openxmlformats.org/officeDocument/2006/relationships/oleObject" Target="../embeddings/oleObject178.bin"/><Relationship Id="rId2" Type="http://schemas.openxmlformats.org/officeDocument/2006/relationships/slideLayout" Target="../slideLayouts/slideLayout3.xml"/><Relationship Id="rId1" Type="http://schemas.openxmlformats.org/officeDocument/2006/relationships/vmlDrawing" Target="../drawings/vmlDrawing69.vml"/><Relationship Id="rId6" Type="http://schemas.openxmlformats.org/officeDocument/2006/relationships/image" Target="../media/image204.wmf"/><Relationship Id="rId5" Type="http://schemas.openxmlformats.org/officeDocument/2006/relationships/oleObject" Target="../embeddings/oleObject177.bin"/><Relationship Id="rId4" Type="http://schemas.openxmlformats.org/officeDocument/2006/relationships/image" Target="../media/image203.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3.xml"/><Relationship Id="rId1" Type="http://schemas.openxmlformats.org/officeDocument/2006/relationships/vmlDrawing" Target="../drawings/vmlDrawing70.vml"/><Relationship Id="rId4" Type="http://schemas.openxmlformats.org/officeDocument/2006/relationships/image" Target="../media/image20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685800" y="1371600"/>
            <a:ext cx="7772400" cy="1565275"/>
          </a:xfrm>
        </p:spPr>
        <p:txBody>
          <a:bodyPr/>
          <a:lstStyle/>
          <a:p>
            <a:pPr>
              <a:lnSpc>
                <a:spcPct val="100000"/>
              </a:lnSpc>
            </a:pPr>
            <a:r>
              <a:rPr lang="zh-CN" altLang="en-US" sz="5400" dirty="0" smtClean="0">
                <a:solidFill>
                  <a:srgbClr val="002060"/>
                </a:solidFill>
                <a:latin typeface="微软雅黑" pitchFamily="34" charset="-122"/>
                <a:ea typeface="微软雅黑" pitchFamily="34" charset="-122"/>
              </a:rPr>
              <a:t>数 字 信 号 处 理</a:t>
            </a:r>
            <a:endParaRPr lang="en-US" altLang="zh-CN" sz="5400" dirty="0" smtClean="0">
              <a:solidFill>
                <a:srgbClr val="002060"/>
              </a:solidFill>
              <a:latin typeface="微软雅黑" pitchFamily="34" charset="-122"/>
              <a:ea typeface="微软雅黑" pitchFamily="34" charset="-122"/>
            </a:endParaRPr>
          </a:p>
        </p:txBody>
      </p:sp>
      <p:sp>
        <p:nvSpPr>
          <p:cNvPr id="3075" name="Text Box 14"/>
          <p:cNvSpPr>
            <a:spLocks noGrp="1" noChangeArrowheads="1"/>
          </p:cNvSpPr>
          <p:nvPr>
            <p:ph type="subTitle" sz="quarter" idx="1"/>
          </p:nvPr>
        </p:nvSpPr>
        <p:spPr>
          <a:xfrm>
            <a:off x="2362200" y="3733800"/>
            <a:ext cx="4419600" cy="2286000"/>
          </a:xfrm>
          <a:noFill/>
          <a:ln w="9525"/>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algn="l">
              <a:lnSpc>
                <a:spcPct val="150000"/>
              </a:lnSpc>
              <a:spcBef>
                <a:spcPct val="0"/>
              </a:spcBef>
              <a:spcAft>
                <a:spcPct val="0"/>
              </a:spcAft>
            </a:pPr>
            <a:r>
              <a:rPr lang="zh-CN" altLang="en-US" sz="2400" dirty="0" smtClean="0">
                <a:solidFill>
                  <a:srgbClr val="002060"/>
                </a:solidFill>
                <a:ea typeface="宋体" panose="02010600030101010101" pitchFamily="2" charset="-122"/>
              </a:rPr>
              <a:t>赖 涛  </a:t>
            </a:r>
            <a:r>
              <a:rPr lang="en-US" altLang="zh-CN" sz="2400" dirty="0" smtClean="0">
                <a:solidFill>
                  <a:srgbClr val="002060"/>
                </a:solidFill>
                <a:ea typeface="宋体" panose="02010600030101010101" pitchFamily="2" charset="-122"/>
              </a:rPr>
              <a:t>ltnudt@163.com  </a:t>
            </a:r>
          </a:p>
          <a:p>
            <a:pPr algn="l">
              <a:lnSpc>
                <a:spcPct val="150000"/>
              </a:lnSpc>
              <a:spcBef>
                <a:spcPct val="0"/>
              </a:spcBef>
              <a:spcAft>
                <a:spcPct val="0"/>
              </a:spcAft>
            </a:pPr>
            <a:r>
              <a:rPr lang="zh-CN" altLang="en-US" sz="2400" dirty="0" smtClean="0">
                <a:solidFill>
                  <a:srgbClr val="002060"/>
                </a:solidFill>
                <a:ea typeface="宋体" panose="02010600030101010101" pitchFamily="2" charset="-122"/>
              </a:rPr>
              <a:t>电话：</a:t>
            </a:r>
            <a:r>
              <a:rPr lang="en-US" altLang="zh-CN" sz="2400" dirty="0" smtClean="0">
                <a:solidFill>
                  <a:srgbClr val="002060"/>
                </a:solidFill>
                <a:ea typeface="宋体" panose="02010600030101010101" pitchFamily="2" charset="-122"/>
              </a:rPr>
              <a:t>15837128224(</a:t>
            </a:r>
            <a:r>
              <a:rPr lang="en-US" altLang="zh-CN" sz="2400" dirty="0" err="1" smtClean="0">
                <a:solidFill>
                  <a:srgbClr val="002060"/>
                </a:solidFill>
                <a:ea typeface="宋体" panose="02010600030101010101" pitchFamily="2" charset="-122"/>
              </a:rPr>
              <a:t>weixin</a:t>
            </a:r>
            <a:r>
              <a:rPr lang="en-US" altLang="zh-CN" sz="2400" dirty="0" smtClean="0">
                <a:solidFill>
                  <a:srgbClr val="002060"/>
                </a:solidFill>
                <a:ea typeface="宋体" panose="02010600030101010101" pitchFamily="2" charset="-122"/>
              </a:rPr>
              <a:t>)</a:t>
            </a:r>
            <a:r>
              <a:rPr lang="zh-CN" altLang="en-US" sz="2400" dirty="0" smtClean="0">
                <a:solidFill>
                  <a:srgbClr val="002060"/>
                </a:solidFill>
                <a:ea typeface="宋体" panose="02010600030101010101" pitchFamily="2" charset="-122"/>
              </a:rPr>
              <a:t>；</a:t>
            </a:r>
            <a:r>
              <a:rPr lang="en-US" altLang="zh-CN" sz="2400" dirty="0" smtClean="0">
                <a:solidFill>
                  <a:srgbClr val="002060"/>
                </a:solidFill>
                <a:ea typeface="宋体" panose="02010600030101010101" pitchFamily="2" charset="-122"/>
              </a:rPr>
              <a:t>QQ:645205308</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463550" y="1066800"/>
            <a:ext cx="8229600" cy="5576888"/>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zh-CN" altLang="en-US" dirty="0"/>
              <a:t> </a:t>
            </a:r>
          </a:p>
        </p:txBody>
      </p:sp>
      <p:graphicFrame>
        <p:nvGraphicFramePr>
          <p:cNvPr id="62467" name="Object 3"/>
          <p:cNvGraphicFramePr>
            <a:graphicFrameLocks noChangeAspect="1"/>
          </p:cNvGraphicFramePr>
          <p:nvPr>
            <p:extLst>
              <p:ext uri="{D42A27DB-BD31-4B8C-83A1-F6EECF244321}">
                <p14:modId xmlns:p14="http://schemas.microsoft.com/office/powerpoint/2010/main" val="2989304733"/>
              </p:ext>
            </p:extLst>
          </p:nvPr>
        </p:nvGraphicFramePr>
        <p:xfrm>
          <a:off x="609600" y="1219200"/>
          <a:ext cx="6140450" cy="497799"/>
        </p:xfrm>
        <a:graphic>
          <a:graphicData uri="http://schemas.openxmlformats.org/presentationml/2006/ole">
            <mc:AlternateContent xmlns:mc="http://schemas.openxmlformats.org/markup-compatibility/2006">
              <mc:Choice xmlns:v="urn:schemas-microsoft-com:vml" Requires="v">
                <p:oleObj spid="_x0000_s360677" r:id="rId3" imgW="2768917" imgH="228917" progId="Equation.3">
                  <p:embed/>
                </p:oleObj>
              </mc:Choice>
              <mc:Fallback>
                <p:oleObj r:id="rId3" imgW="2768917" imgH="2289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19200"/>
                        <a:ext cx="6140450" cy="497799"/>
                      </a:xfrm>
                      <a:prstGeom prst="rect">
                        <a:avLst/>
                      </a:prstGeom>
                      <a:noFill/>
                      <a:ln>
                        <a:noFill/>
                      </a:ln>
                    </p:spPr>
                  </p:pic>
                </p:oleObj>
              </mc:Fallback>
            </mc:AlternateContent>
          </a:graphicData>
        </a:graphic>
      </p:graphicFrame>
      <p:sp>
        <p:nvSpPr>
          <p:cNvPr id="62468" name="Text Box 4"/>
          <p:cNvSpPr txBox="1">
            <a:spLocks noChangeArrowheads="1"/>
          </p:cNvSpPr>
          <p:nvPr/>
        </p:nvSpPr>
        <p:spPr bwMode="auto">
          <a:xfrm>
            <a:off x="539750" y="1981200"/>
            <a:ext cx="8077200"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spAutoFit/>
          </a:bodyPr>
          <a:lstStyle/>
          <a:p>
            <a:pPr algn="just">
              <a:spcBef>
                <a:spcPct val="50000"/>
              </a:spcBef>
              <a:buClr>
                <a:schemeClr val="folHlink"/>
              </a:buClr>
              <a:buSzPct val="60000"/>
              <a:buFont typeface="Wingdings" pitchFamily="2" charset="2"/>
              <a:buNone/>
            </a:pPr>
            <a:r>
              <a:rPr lang="zh-CN" altLang="en-US" b="1" dirty="0"/>
              <a:t>当输入信号的不同频率分量通过滤波器时，所产生的相位延迟也不同，从而有可能产生</a:t>
            </a:r>
            <a:r>
              <a:rPr lang="zh-CN" altLang="en-US" b="1" dirty="0">
                <a:solidFill>
                  <a:srgbClr val="CC0000"/>
                </a:solidFill>
              </a:rPr>
              <a:t>相位失真</a:t>
            </a:r>
            <a:r>
              <a:rPr lang="zh-CN" altLang="en-US" b="1" dirty="0"/>
              <a:t>。</a:t>
            </a:r>
          </a:p>
        </p:txBody>
      </p:sp>
      <p:sp>
        <p:nvSpPr>
          <p:cNvPr id="62469" name="Text Box 5"/>
          <p:cNvSpPr txBox="1">
            <a:spLocks noChangeArrowheads="1"/>
          </p:cNvSpPr>
          <p:nvPr/>
        </p:nvSpPr>
        <p:spPr bwMode="auto">
          <a:xfrm>
            <a:off x="539750" y="2997200"/>
            <a:ext cx="7924800"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spAutoFit/>
          </a:bodyPr>
          <a:lstStyle/>
          <a:p>
            <a:pPr algn="just">
              <a:spcBef>
                <a:spcPct val="50000"/>
              </a:spcBef>
              <a:buClr>
                <a:schemeClr val="folHlink"/>
              </a:buClr>
              <a:buSzPct val="60000"/>
              <a:buFont typeface="Wingdings" pitchFamily="2" charset="2"/>
              <a:buNone/>
            </a:pPr>
            <a:r>
              <a:rPr lang="zh-CN" altLang="en-US" dirty="0"/>
              <a:t> </a:t>
            </a:r>
            <a:r>
              <a:rPr lang="zh-CN" altLang="en-US" b="1" dirty="0" smtClean="0"/>
              <a:t>确保</a:t>
            </a:r>
            <a:r>
              <a:rPr lang="zh-CN" altLang="en-US" b="1" dirty="0"/>
              <a:t>输出信号不产生相位失真的唯一方法是，使不同输入频率分量的信号通过滤波器时都有</a:t>
            </a:r>
            <a:r>
              <a:rPr lang="zh-CN" altLang="en-US" b="1" dirty="0">
                <a:solidFill>
                  <a:srgbClr val="CC0000"/>
                </a:solidFill>
              </a:rPr>
              <a:t>相同的时间延迟</a:t>
            </a:r>
            <a:r>
              <a:rPr lang="zh-CN" altLang="en-US" b="1" dirty="0"/>
              <a:t>，即</a:t>
            </a:r>
          </a:p>
        </p:txBody>
      </p:sp>
      <p:sp>
        <p:nvSpPr>
          <p:cNvPr id="62471" name="Text Box 7"/>
          <p:cNvSpPr txBox="1">
            <a:spLocks noChangeArrowheads="1"/>
          </p:cNvSpPr>
          <p:nvPr/>
        </p:nvSpPr>
        <p:spPr bwMode="auto">
          <a:xfrm>
            <a:off x="304800" y="5334000"/>
            <a:ext cx="8686800"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square" lIns="0" tIns="0" rIns="0" bIns="0">
            <a:spAutoFit/>
          </a:bodyPr>
          <a:lstStyle/>
          <a:p>
            <a:pPr algn="just">
              <a:spcBef>
                <a:spcPct val="50000"/>
              </a:spcBef>
              <a:buClr>
                <a:schemeClr val="folHlink"/>
              </a:buClr>
              <a:buSzPct val="60000"/>
              <a:buFont typeface="Wingdings" pitchFamily="2" charset="2"/>
              <a:buNone/>
            </a:pPr>
            <a:r>
              <a:rPr lang="zh-CN" altLang="en-US" sz="2800" b="1" dirty="0" smtClean="0">
                <a:solidFill>
                  <a:srgbClr val="0000CC"/>
                </a:solidFill>
                <a:latin typeface="楷体" pitchFamily="49" charset="-122"/>
                <a:ea typeface="楷体" pitchFamily="49" charset="-122"/>
              </a:rPr>
              <a:t>即滤波器具有线性相位，可保证输入信号中不同频率</a:t>
            </a:r>
            <a:r>
              <a:rPr lang="zh-CN" altLang="en-US" sz="2800" dirty="0">
                <a:solidFill>
                  <a:srgbClr val="0000CC"/>
                </a:solidFill>
                <a:latin typeface="楷体" pitchFamily="49" charset="-122"/>
                <a:ea typeface="楷体" pitchFamily="49" charset="-122"/>
              </a:rPr>
              <a:t>的</a:t>
            </a:r>
            <a:r>
              <a:rPr lang="zh-CN" altLang="en-US" sz="2800" b="1" dirty="0" smtClean="0">
                <a:solidFill>
                  <a:srgbClr val="0000CC"/>
                </a:solidFill>
                <a:latin typeface="楷体" pitchFamily="49" charset="-122"/>
                <a:ea typeface="楷体" pitchFamily="49" charset="-122"/>
              </a:rPr>
              <a:t>成分</a:t>
            </a:r>
            <a:r>
              <a:rPr lang="zh-CN" altLang="en-US" sz="2800" b="1" dirty="0" smtClean="0">
                <a:solidFill>
                  <a:srgbClr val="CC00FF"/>
                </a:solidFill>
                <a:latin typeface="楷体" pitchFamily="49" charset="-122"/>
                <a:ea typeface="楷体" pitchFamily="49" charset="-122"/>
              </a:rPr>
              <a:t>延迟一致</a:t>
            </a:r>
            <a:r>
              <a:rPr lang="zh-CN" altLang="en-US" sz="2800" b="1" dirty="0" smtClean="0">
                <a:solidFill>
                  <a:srgbClr val="0000CC"/>
                </a:solidFill>
                <a:latin typeface="楷体" pitchFamily="49" charset="-122"/>
                <a:ea typeface="楷体" pitchFamily="49" charset="-122"/>
              </a:rPr>
              <a:t>，因此具有</a:t>
            </a:r>
            <a:r>
              <a:rPr lang="zh-CN" altLang="en-US" sz="2800" b="1" dirty="0" smtClean="0">
                <a:solidFill>
                  <a:srgbClr val="CC00FF"/>
                </a:solidFill>
                <a:latin typeface="楷体" pitchFamily="49" charset="-122"/>
                <a:ea typeface="楷体" pitchFamily="49" charset="-122"/>
              </a:rPr>
              <a:t>一定带宽</a:t>
            </a:r>
            <a:r>
              <a:rPr lang="zh-CN" altLang="en-US" sz="2800" b="1" dirty="0" smtClean="0">
                <a:solidFill>
                  <a:srgbClr val="0000CC"/>
                </a:solidFill>
                <a:latin typeface="楷体" pitchFamily="49" charset="-122"/>
                <a:ea typeface="楷体" pitchFamily="49" charset="-122"/>
              </a:rPr>
              <a:t>的信号不会失真。</a:t>
            </a:r>
            <a:endParaRPr lang="zh-CN" altLang="en-US" sz="2800" b="1" dirty="0">
              <a:solidFill>
                <a:srgbClr val="0000CC"/>
              </a:solidFill>
              <a:latin typeface="楷体" pitchFamily="49" charset="-122"/>
              <a:ea typeface="楷体" pitchFamily="49" charset="-122"/>
            </a:endParaRPr>
          </a:p>
        </p:txBody>
      </p:sp>
      <p:sp>
        <p:nvSpPr>
          <p:cNvPr id="62472" name="Rectangle 8"/>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1800" b="1">
                <a:solidFill>
                  <a:schemeClr val="bg1"/>
                </a:solidFill>
                <a:latin typeface="华文宋体" pitchFamily="2" charset="-122"/>
                <a:ea typeface="华文宋体" pitchFamily="2" charset="-122"/>
              </a:rPr>
              <a:t>一、线性相位</a:t>
            </a:r>
            <a:r>
              <a:rPr lang="en-US" sz="1800" b="1">
                <a:solidFill>
                  <a:schemeClr val="bg1"/>
                </a:solidFill>
                <a:latin typeface="华文宋体" pitchFamily="2" charset="-122"/>
                <a:ea typeface="华文宋体" pitchFamily="2" charset="-122"/>
              </a:rPr>
              <a:t>FIR</a:t>
            </a:r>
            <a:r>
              <a:rPr lang="zh-CN" altLang="en-US" sz="1800" b="1">
                <a:solidFill>
                  <a:schemeClr val="bg1"/>
                </a:solidFill>
                <a:latin typeface="华文宋体" pitchFamily="2" charset="-122"/>
                <a:ea typeface="华文宋体" pitchFamily="2" charset="-122"/>
              </a:rPr>
              <a:t>数字滤波器</a:t>
            </a:r>
          </a:p>
        </p:txBody>
      </p:sp>
      <p:sp>
        <p:nvSpPr>
          <p:cNvPr id="9" name="矩形 8"/>
          <p:cNvSpPr/>
          <p:nvPr/>
        </p:nvSpPr>
        <p:spPr>
          <a:xfrm>
            <a:off x="914400" y="230485"/>
            <a:ext cx="60960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grpSp>
        <p:nvGrpSpPr>
          <p:cNvPr id="3" name="组合 2"/>
          <p:cNvGrpSpPr/>
          <p:nvPr/>
        </p:nvGrpSpPr>
        <p:grpSpPr>
          <a:xfrm>
            <a:off x="539750" y="3962400"/>
            <a:ext cx="6399213" cy="1028700"/>
            <a:chOff x="539750" y="3962400"/>
            <a:chExt cx="6399213" cy="1028700"/>
          </a:xfrm>
        </p:grpSpPr>
        <p:graphicFrame>
          <p:nvGraphicFramePr>
            <p:cNvPr id="62470" name="Object 6"/>
            <p:cNvGraphicFramePr>
              <a:graphicFrameLocks noChangeAspect="1"/>
            </p:cNvGraphicFramePr>
            <p:nvPr>
              <p:extLst>
                <p:ext uri="{D42A27DB-BD31-4B8C-83A1-F6EECF244321}">
                  <p14:modId xmlns:p14="http://schemas.microsoft.com/office/powerpoint/2010/main" val="2003699404"/>
                </p:ext>
              </p:extLst>
            </p:nvPr>
          </p:nvGraphicFramePr>
          <p:xfrm>
            <a:off x="539750" y="3962400"/>
            <a:ext cx="3284538" cy="1028700"/>
          </p:xfrm>
          <a:graphic>
            <a:graphicData uri="http://schemas.openxmlformats.org/presentationml/2006/ole">
              <mc:AlternateContent xmlns:mc="http://schemas.openxmlformats.org/markup-compatibility/2006">
                <mc:Choice xmlns:v="urn:schemas-microsoft-com:vml" Requires="v">
                  <p:oleObj spid="_x0000_s360678" r:id="rId5" imgW="1245457" imgH="394188" progId="Equation.3">
                    <p:embed/>
                  </p:oleObj>
                </mc:Choice>
                <mc:Fallback>
                  <p:oleObj r:id="rId5" imgW="1245457" imgH="39418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962400"/>
                          <a:ext cx="3284538"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左右箭头 1"/>
            <p:cNvSpPr/>
            <p:nvPr/>
          </p:nvSpPr>
          <p:spPr bwMode="auto">
            <a:xfrm>
              <a:off x="4114800" y="4267200"/>
              <a:ext cx="574675" cy="381000"/>
            </a:xfrm>
            <a:prstGeom prst="lef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95279891"/>
                </p:ext>
              </p:extLst>
            </p:nvPr>
          </p:nvGraphicFramePr>
          <p:xfrm>
            <a:off x="4953000" y="4238625"/>
            <a:ext cx="1985963" cy="528638"/>
          </p:xfrm>
          <a:graphic>
            <a:graphicData uri="http://schemas.openxmlformats.org/presentationml/2006/ole">
              <mc:AlternateContent xmlns:mc="http://schemas.openxmlformats.org/markup-compatibility/2006">
                <mc:Choice xmlns:v="urn:schemas-microsoft-com:vml" Requires="v">
                  <p:oleObj spid="_x0000_s360679" name="Equation" r:id="rId7" imgW="749160" imgH="203040" progId="Equation.DSMT4">
                    <p:embed/>
                  </p:oleObj>
                </mc:Choice>
                <mc:Fallback>
                  <p:oleObj name="Equation" r:id="rId7" imgW="749160" imgH="203040" progId="Equation.DSMT4">
                    <p:embed/>
                    <p:pic>
                      <p:nvPicPr>
                        <p:cNvPr id="0" name=""/>
                        <p:cNvPicPr>
                          <a:picLocks noChangeAspect="1" noChangeArrowheads="1"/>
                        </p:cNvPicPr>
                        <p:nvPr/>
                      </p:nvPicPr>
                      <p:blipFill>
                        <a:blip r:embed="rId8"/>
                        <a:srcRect/>
                        <a:stretch>
                          <a:fillRect/>
                        </a:stretch>
                      </p:blipFill>
                      <p:spPr bwMode="auto">
                        <a:xfrm>
                          <a:off x="4953000" y="4238625"/>
                          <a:ext cx="1985963"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2772633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 calcmode="lin" valueType="num">
                                      <p:cBhvr additive="base">
                                        <p:cTn id="7" dur="500" fill="hold"/>
                                        <p:tgtEl>
                                          <p:spTgt spid="62469"/>
                                        </p:tgtEl>
                                        <p:attrNameLst>
                                          <p:attrName>ppt_x</p:attrName>
                                        </p:attrNameLst>
                                      </p:cBhvr>
                                      <p:tavLst>
                                        <p:tav tm="0">
                                          <p:val>
                                            <p:strVal val="0-#ppt_w/2"/>
                                          </p:val>
                                        </p:tav>
                                        <p:tav tm="100000">
                                          <p:val>
                                            <p:strVal val="#ppt_x"/>
                                          </p:val>
                                        </p:tav>
                                      </p:tavLst>
                                    </p:anim>
                                    <p:anim calcmode="lin" valueType="num">
                                      <p:cBhvr additive="base">
                                        <p:cTn id="8" dur="500" fill="hold"/>
                                        <p:tgtEl>
                                          <p:spTgt spid="624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2471"/>
                                        </p:tgtEl>
                                        <p:attrNameLst>
                                          <p:attrName>style.visibility</p:attrName>
                                        </p:attrNameLst>
                                      </p:cBhvr>
                                      <p:to>
                                        <p:strVal val="visible"/>
                                      </p:to>
                                    </p:set>
                                    <p:anim calcmode="lin" valueType="num">
                                      <p:cBhvr additive="base">
                                        <p:cTn id="18" dur="500" fill="hold"/>
                                        <p:tgtEl>
                                          <p:spTgt spid="62471"/>
                                        </p:tgtEl>
                                        <p:attrNameLst>
                                          <p:attrName>ppt_x</p:attrName>
                                        </p:attrNameLst>
                                      </p:cBhvr>
                                      <p:tavLst>
                                        <p:tav tm="0">
                                          <p:val>
                                            <p:strVal val="0-#ppt_w/2"/>
                                          </p:val>
                                        </p:tav>
                                        <p:tav tm="100000">
                                          <p:val>
                                            <p:strVal val="#ppt_x"/>
                                          </p:val>
                                        </p:tav>
                                      </p:tavLst>
                                    </p:anim>
                                    <p:anim calcmode="lin" valueType="num">
                                      <p:cBhvr additive="base">
                                        <p:cTn id="19" dur="500" fill="hold"/>
                                        <p:tgtEl>
                                          <p:spTgt spid="624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utoUpdateAnimBg="0"/>
      <p:bldP spid="62471"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914400" y="76200"/>
            <a:ext cx="7772400" cy="685800"/>
          </a:xfrm>
        </p:spPr>
        <p:txBody>
          <a:bodyPr/>
          <a:lstStyle/>
          <a:p>
            <a:pPr algn="l" eaLnBrk="1" hangingPunct="1"/>
            <a:r>
              <a:rPr lang="zh-CN" altLang="en-US" sz="2800" dirty="0" smtClean="0">
                <a:latin typeface="微软雅黑" pitchFamily="34" charset="-122"/>
                <a:ea typeface="微软雅黑" pitchFamily="34" charset="-122"/>
              </a:rPr>
              <a:t>第七章 有限脉冲响应数字滤波器的设计 </a:t>
            </a:r>
          </a:p>
        </p:txBody>
      </p:sp>
      <p:sp>
        <p:nvSpPr>
          <p:cNvPr id="5" name="Rectangle 3"/>
          <p:cNvSpPr txBox="1">
            <a:spLocks noChangeArrowheads="1"/>
          </p:cNvSpPr>
          <p:nvPr/>
        </p:nvSpPr>
        <p:spPr bwMode="auto">
          <a:xfrm>
            <a:off x="533400" y="1295400"/>
            <a:ext cx="8305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64" tIns="46033" rIns="92064" bIns="46033" numCol="1" anchor="t" anchorCtr="0" compatLnSpc="1">
            <a:prstTxWarp prst="textNoShape">
              <a:avLst/>
            </a:prstTxWarp>
          </a:bodyPr>
          <a:lstStyle>
            <a:lvl1pPr marL="342900" indent="-342900" algn="l" rtl="0" eaLnBrk="0" fontAlgn="base" hangingPunct="0">
              <a:lnSpc>
                <a:spcPct val="125000"/>
              </a:lnSpc>
              <a:spcBef>
                <a:spcPct val="0"/>
              </a:spcBef>
              <a:spcAft>
                <a:spcPct val="0"/>
              </a:spcAft>
              <a:buSzPct val="125000"/>
              <a:buFont typeface="Wingdings" panose="05000000000000000000" pitchFamily="2" charset="2"/>
              <a:buChar char="Ø"/>
              <a:defRPr sz="2800" b="1">
                <a:solidFill>
                  <a:schemeClr val="tx1"/>
                </a:solidFill>
                <a:latin typeface="宋体" pitchFamily="2" charset="-122"/>
                <a:ea typeface="宋体" pitchFamily="2" charset="-122"/>
                <a:cs typeface="Times New Roman" pitchFamily="18" charset="0"/>
              </a:defRPr>
            </a:lvl1pPr>
            <a:lvl2pPr marL="862013" indent="-341313" algn="l" rtl="0" eaLnBrk="0" fontAlgn="base" hangingPunct="0">
              <a:lnSpc>
                <a:spcPct val="125000"/>
              </a:lnSpc>
              <a:spcBef>
                <a:spcPct val="0"/>
              </a:spcBef>
              <a:spcAft>
                <a:spcPct val="0"/>
              </a:spcAft>
              <a:buSzPct val="100000"/>
              <a:buFont typeface="Wingdings" panose="05000000000000000000" pitchFamily="2" charset="2"/>
              <a:buChar char="l"/>
              <a:defRPr sz="2400" b="1">
                <a:solidFill>
                  <a:schemeClr val="tx1"/>
                </a:solidFill>
                <a:latin typeface="宋体" pitchFamily="2" charset="-122"/>
                <a:ea typeface="宋体" pitchFamily="2" charset="-122"/>
                <a:cs typeface="Times New Roman" pitchFamily="18" charset="0"/>
              </a:defRPr>
            </a:lvl2pPr>
            <a:lvl3pPr marL="1204913" indent="-228600" algn="l" rtl="0" eaLnBrk="0" fontAlgn="base" hangingPunct="0">
              <a:lnSpc>
                <a:spcPct val="125000"/>
              </a:lnSpc>
              <a:spcBef>
                <a:spcPct val="0"/>
              </a:spcBef>
              <a:spcAft>
                <a:spcPct val="0"/>
              </a:spcAft>
              <a:buSzPct val="100000"/>
              <a:buFont typeface="Wingdings" panose="05000000000000000000" pitchFamily="2" charset="2"/>
              <a:buChar char="p"/>
              <a:defRPr sz="2000" b="1">
                <a:solidFill>
                  <a:schemeClr val="tx1"/>
                </a:solidFill>
                <a:latin typeface="宋体" pitchFamily="2" charset="-122"/>
                <a:ea typeface="宋体" pitchFamily="2" charset="-122"/>
                <a:cs typeface="Times New Roman" pitchFamily="18" charset="0"/>
              </a:defRPr>
            </a:lvl3pPr>
            <a:lvl4pPr marL="1546225" indent="-119063" algn="l" rtl="0" eaLnBrk="0" fontAlgn="base" hangingPunct="0">
              <a:lnSpc>
                <a:spcPct val="125000"/>
              </a:lnSpc>
              <a:spcBef>
                <a:spcPct val="0"/>
              </a:spcBef>
              <a:spcAft>
                <a:spcPct val="0"/>
              </a:spcAft>
              <a:buSzPct val="100000"/>
              <a:buFont typeface="Wingdings" panose="05000000000000000000" pitchFamily="2" charset="2"/>
              <a:buChar char="u"/>
              <a:defRPr sz="1800" b="1">
                <a:solidFill>
                  <a:schemeClr val="tx1"/>
                </a:solidFill>
                <a:latin typeface="宋体" pitchFamily="2" charset="-122"/>
                <a:ea typeface="宋体" pitchFamily="2" charset="-122"/>
                <a:cs typeface="Times New Roman" pitchFamily="18" charset="0"/>
              </a:defRPr>
            </a:lvl4pPr>
            <a:lvl5pPr marL="1828800" algn="l" rtl="0" eaLnBrk="0" fontAlgn="base" hangingPunct="0">
              <a:lnSpc>
                <a:spcPct val="125000"/>
              </a:lnSpc>
              <a:spcBef>
                <a:spcPct val="0"/>
              </a:spcBef>
              <a:spcAft>
                <a:spcPct val="0"/>
              </a:spcAft>
              <a:buSzPct val="100000"/>
              <a:buChar char=" "/>
              <a:defRPr sz="1600" b="1">
                <a:solidFill>
                  <a:schemeClr val="tx1"/>
                </a:solidFill>
                <a:latin typeface="宋体" pitchFamily="2" charset="-122"/>
                <a:ea typeface="宋体" pitchFamily="2" charset="-122"/>
                <a:cs typeface="Times New Roman" pitchFamily="18" charset="0"/>
              </a:defRPr>
            </a:lvl5pPr>
            <a:lvl6pPr marL="2286000" algn="l" rtl="0" eaLnBrk="0" fontAlgn="base" hangingPunct="0">
              <a:lnSpc>
                <a:spcPct val="90000"/>
              </a:lnSpc>
              <a:spcBef>
                <a:spcPct val="25000"/>
              </a:spcBef>
              <a:spcAft>
                <a:spcPct val="0"/>
              </a:spcAft>
              <a:buSzPct val="100000"/>
              <a:buChar char=" "/>
              <a:defRPr sz="1400" b="1">
                <a:solidFill>
                  <a:schemeClr val="tx1"/>
                </a:solidFill>
                <a:latin typeface="+mn-lt"/>
              </a:defRPr>
            </a:lvl6pPr>
            <a:lvl7pPr marL="2743200" algn="l" rtl="0" eaLnBrk="0" fontAlgn="base" hangingPunct="0">
              <a:lnSpc>
                <a:spcPct val="90000"/>
              </a:lnSpc>
              <a:spcBef>
                <a:spcPct val="25000"/>
              </a:spcBef>
              <a:spcAft>
                <a:spcPct val="0"/>
              </a:spcAft>
              <a:buSzPct val="100000"/>
              <a:buChar char=" "/>
              <a:defRPr sz="1400" b="1">
                <a:solidFill>
                  <a:schemeClr val="tx1"/>
                </a:solidFill>
                <a:latin typeface="+mn-lt"/>
              </a:defRPr>
            </a:lvl7pPr>
            <a:lvl8pPr marL="3200400" algn="l" rtl="0" eaLnBrk="0" fontAlgn="base" hangingPunct="0">
              <a:lnSpc>
                <a:spcPct val="90000"/>
              </a:lnSpc>
              <a:spcBef>
                <a:spcPct val="25000"/>
              </a:spcBef>
              <a:spcAft>
                <a:spcPct val="0"/>
              </a:spcAft>
              <a:buSzPct val="100000"/>
              <a:buChar char=" "/>
              <a:defRPr sz="1400" b="1">
                <a:solidFill>
                  <a:schemeClr val="tx1"/>
                </a:solidFill>
                <a:latin typeface="+mn-lt"/>
              </a:defRPr>
            </a:lvl8pPr>
            <a:lvl9pPr marL="3657600" algn="l" rtl="0" eaLnBrk="0" fontAlgn="base" hangingPunct="0">
              <a:lnSpc>
                <a:spcPct val="90000"/>
              </a:lnSpc>
              <a:spcBef>
                <a:spcPct val="25000"/>
              </a:spcBef>
              <a:spcAft>
                <a:spcPct val="0"/>
              </a:spcAft>
              <a:buSzPct val="100000"/>
              <a:buChar char=" "/>
              <a:defRPr sz="1400" b="1">
                <a:solidFill>
                  <a:schemeClr val="tx1"/>
                </a:solidFill>
                <a:latin typeface="+mn-lt"/>
              </a:defRPr>
            </a:lvl9pPr>
          </a:lstStyle>
          <a:p>
            <a:pPr>
              <a:lnSpc>
                <a:spcPct val="250000"/>
              </a:lnSpc>
            </a:pPr>
            <a:r>
              <a:rPr lang="en-US" altLang="zh-CN" dirty="0" smtClean="0">
                <a:solidFill>
                  <a:srgbClr val="002060"/>
                </a:solidFill>
                <a:latin typeface="微软雅黑" pitchFamily="34" charset="-122"/>
                <a:ea typeface="微软雅黑" pitchFamily="34" charset="-122"/>
              </a:rPr>
              <a:t>7.1  </a:t>
            </a:r>
            <a:r>
              <a:rPr lang="zh-CN" altLang="en-US" dirty="0" smtClean="0">
                <a:solidFill>
                  <a:srgbClr val="002060"/>
                </a:solidFill>
                <a:latin typeface="微软雅黑" pitchFamily="34" charset="-122"/>
                <a:ea typeface="微软雅黑" pitchFamily="34" charset="-122"/>
              </a:rPr>
              <a:t>线性相位</a:t>
            </a:r>
            <a:r>
              <a:rPr lang="en-US" altLang="zh-CN" dirty="0" smtClean="0">
                <a:solidFill>
                  <a:srgbClr val="002060"/>
                </a:solidFill>
                <a:latin typeface="微软雅黑" pitchFamily="34" charset="-122"/>
                <a:ea typeface="微软雅黑" pitchFamily="34" charset="-122"/>
              </a:rPr>
              <a:t>FIR</a:t>
            </a:r>
            <a:r>
              <a:rPr lang="zh-CN" altLang="en-US" dirty="0" smtClean="0">
                <a:solidFill>
                  <a:srgbClr val="002060"/>
                </a:solidFill>
                <a:latin typeface="微软雅黑" pitchFamily="34" charset="-122"/>
                <a:ea typeface="微软雅黑" pitchFamily="34" charset="-122"/>
              </a:rPr>
              <a:t>数字滤波器的条件和特点 </a:t>
            </a:r>
          </a:p>
          <a:p>
            <a:pPr>
              <a:lnSpc>
                <a:spcPct val="250000"/>
              </a:lnSpc>
            </a:pPr>
            <a:r>
              <a:rPr lang="en-US" altLang="zh-CN" dirty="0" smtClean="0">
                <a:solidFill>
                  <a:srgbClr val="002060"/>
                </a:solidFill>
                <a:latin typeface="微软雅黑" pitchFamily="34" charset="-122"/>
                <a:ea typeface="微软雅黑" pitchFamily="34" charset="-122"/>
              </a:rPr>
              <a:t>7.2  </a:t>
            </a:r>
            <a:r>
              <a:rPr lang="zh-CN" altLang="en-US" dirty="0" smtClean="0">
                <a:solidFill>
                  <a:srgbClr val="002060"/>
                </a:solidFill>
                <a:latin typeface="微软雅黑" pitchFamily="34" charset="-122"/>
                <a:ea typeface="微软雅黑" pitchFamily="34" charset="-122"/>
              </a:rPr>
              <a:t>利用窗函数法设计</a:t>
            </a:r>
            <a:r>
              <a:rPr lang="en-US" altLang="zh-CN" dirty="0" smtClean="0">
                <a:solidFill>
                  <a:srgbClr val="002060"/>
                </a:solidFill>
                <a:latin typeface="微软雅黑" pitchFamily="34" charset="-122"/>
                <a:ea typeface="微软雅黑" pitchFamily="34" charset="-122"/>
              </a:rPr>
              <a:t>FIR</a:t>
            </a:r>
            <a:r>
              <a:rPr lang="zh-CN" altLang="en-US" dirty="0" smtClean="0">
                <a:solidFill>
                  <a:srgbClr val="002060"/>
                </a:solidFill>
                <a:latin typeface="微软雅黑" pitchFamily="34" charset="-122"/>
                <a:ea typeface="微软雅黑" pitchFamily="34" charset="-122"/>
              </a:rPr>
              <a:t>滤波器 </a:t>
            </a:r>
          </a:p>
          <a:p>
            <a:pPr>
              <a:lnSpc>
                <a:spcPct val="250000"/>
              </a:lnSpc>
            </a:pPr>
            <a:r>
              <a:rPr lang="en-US" altLang="zh-CN" dirty="0" smtClean="0">
                <a:solidFill>
                  <a:srgbClr val="002060"/>
                </a:solidFill>
                <a:latin typeface="微软雅黑" pitchFamily="34" charset="-122"/>
                <a:ea typeface="微软雅黑" pitchFamily="34" charset="-122"/>
              </a:rPr>
              <a:t>7.3  </a:t>
            </a:r>
            <a:r>
              <a:rPr lang="zh-CN" altLang="en-US" dirty="0" smtClean="0">
                <a:solidFill>
                  <a:srgbClr val="002060"/>
                </a:solidFill>
                <a:latin typeface="微软雅黑" pitchFamily="34" charset="-122"/>
                <a:ea typeface="微软雅黑" pitchFamily="34" charset="-122"/>
              </a:rPr>
              <a:t>利用频率采样法设计</a:t>
            </a:r>
            <a:r>
              <a:rPr lang="en-US" altLang="zh-CN" dirty="0" smtClean="0">
                <a:solidFill>
                  <a:srgbClr val="002060"/>
                </a:solidFill>
                <a:latin typeface="微软雅黑" pitchFamily="34" charset="-122"/>
                <a:ea typeface="微软雅黑" pitchFamily="34" charset="-122"/>
              </a:rPr>
              <a:t>FIR</a:t>
            </a:r>
            <a:r>
              <a:rPr lang="zh-CN" altLang="en-US" dirty="0" smtClean="0">
                <a:solidFill>
                  <a:srgbClr val="002060"/>
                </a:solidFill>
                <a:latin typeface="微软雅黑" pitchFamily="34" charset="-122"/>
                <a:ea typeface="微软雅黑" pitchFamily="34" charset="-122"/>
              </a:rPr>
              <a:t>滤波器 </a:t>
            </a:r>
            <a:endParaRPr lang="zh-CN" altLang="en-US" sz="2000" dirty="0" smtClean="0">
              <a:solidFill>
                <a:srgbClr val="002060"/>
              </a:solidFill>
              <a:latin typeface="微软雅黑" pitchFamily="34" charset="-122"/>
              <a:ea typeface="微软雅黑" pitchFamily="34" charset="-122"/>
            </a:endParaRPr>
          </a:p>
          <a:p>
            <a:pPr>
              <a:lnSpc>
                <a:spcPct val="250000"/>
              </a:lnSpc>
            </a:pPr>
            <a:r>
              <a:rPr lang="en-US" altLang="zh-CN" dirty="0" smtClean="0">
                <a:solidFill>
                  <a:srgbClr val="FF0000"/>
                </a:solidFill>
                <a:latin typeface="微软雅黑" pitchFamily="34" charset="-122"/>
                <a:ea typeface="微软雅黑" pitchFamily="34" charset="-122"/>
              </a:rPr>
              <a:t>7.4  IIR</a:t>
            </a:r>
            <a:r>
              <a:rPr lang="zh-CN" altLang="en-US" dirty="0" smtClean="0">
                <a:solidFill>
                  <a:srgbClr val="FF0000"/>
                </a:solidFill>
                <a:latin typeface="微软雅黑" pitchFamily="34" charset="-122"/>
                <a:ea typeface="微软雅黑" pitchFamily="34" charset="-122"/>
              </a:rPr>
              <a:t>和</a:t>
            </a:r>
            <a:r>
              <a:rPr lang="en-US" altLang="zh-CN" dirty="0" smtClean="0">
                <a:solidFill>
                  <a:srgbClr val="FF0000"/>
                </a:solidFill>
                <a:latin typeface="微软雅黑" pitchFamily="34" charset="-122"/>
                <a:ea typeface="微软雅黑" pitchFamily="34" charset="-122"/>
              </a:rPr>
              <a:t>FIR</a:t>
            </a:r>
            <a:r>
              <a:rPr lang="zh-CN" altLang="en-US" dirty="0" smtClean="0">
                <a:solidFill>
                  <a:srgbClr val="FF0000"/>
                </a:solidFill>
                <a:latin typeface="微软雅黑" pitchFamily="34" charset="-122"/>
                <a:ea typeface="微软雅黑" pitchFamily="34" charset="-122"/>
              </a:rPr>
              <a:t>数字滤波器的比较 </a:t>
            </a:r>
          </a:p>
          <a:p>
            <a:pPr>
              <a:lnSpc>
                <a:spcPct val="200000"/>
              </a:lnSpc>
              <a:buFont typeface="Wingdings" panose="05000000000000000000" pitchFamily="2" charset="2"/>
              <a:buChar char="p"/>
            </a:pPr>
            <a:endParaRPr lang="en-US" altLang="zh-CN" dirty="0">
              <a:solidFill>
                <a:schemeClr val="accent5">
                  <a:lumMod val="10000"/>
                </a:schemeClr>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4199231993"/>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1066800" y="152400"/>
            <a:ext cx="7086600" cy="838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r>
              <a:rPr lang="en-US" altLang="zh-CN" sz="2800" dirty="0" smtClean="0">
                <a:latin typeface="微软雅黑" pitchFamily="34" charset="-122"/>
                <a:ea typeface="微软雅黑" pitchFamily="34" charset="-122"/>
              </a:rPr>
              <a:t>4</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IIR</a:t>
            </a:r>
            <a:r>
              <a:rPr lang="zh-CN" altLang="en-US" sz="2800" dirty="0">
                <a:latin typeface="微软雅黑" pitchFamily="34" charset="-122"/>
                <a:ea typeface="微软雅黑" pitchFamily="34" charset="-122"/>
              </a:rPr>
              <a:t>和</a:t>
            </a:r>
            <a:r>
              <a:rPr lang="en-US" altLang="zh-CN" sz="2800" dirty="0">
                <a:latin typeface="微软雅黑" pitchFamily="34" charset="-122"/>
                <a:ea typeface="微软雅黑" pitchFamily="34" charset="-122"/>
              </a:rPr>
              <a:t>FIR</a:t>
            </a:r>
            <a:r>
              <a:rPr lang="zh-CN" altLang="en-US" sz="2800" dirty="0">
                <a:latin typeface="微软雅黑" pitchFamily="34" charset="-122"/>
                <a:ea typeface="微软雅黑" pitchFamily="34" charset="-122"/>
              </a:rPr>
              <a:t>数字滤波器的比较</a:t>
            </a:r>
          </a:p>
        </p:txBody>
      </p:sp>
      <p:graphicFrame>
        <p:nvGraphicFramePr>
          <p:cNvPr id="2" name="表格 1"/>
          <p:cNvGraphicFramePr>
            <a:graphicFrameLocks noGrp="1"/>
          </p:cNvGraphicFramePr>
          <p:nvPr>
            <p:extLst>
              <p:ext uri="{D42A27DB-BD31-4B8C-83A1-F6EECF244321}">
                <p14:modId xmlns:p14="http://schemas.microsoft.com/office/powerpoint/2010/main" val="76221802"/>
              </p:ext>
            </p:extLst>
          </p:nvPr>
        </p:nvGraphicFramePr>
        <p:xfrm>
          <a:off x="457200" y="1143000"/>
          <a:ext cx="7924800" cy="4952997"/>
        </p:xfrm>
        <a:graphic>
          <a:graphicData uri="http://schemas.openxmlformats.org/drawingml/2006/table">
            <a:tbl>
              <a:tblPr firstRow="1" bandRow="1">
                <a:tableStyleId>{5C22544A-7EE6-4342-B048-85BDC9FD1C3A}</a:tableStyleId>
              </a:tblPr>
              <a:tblGrid>
                <a:gridCol w="3962400"/>
                <a:gridCol w="3962400"/>
              </a:tblGrid>
              <a:tr h="522468">
                <a:tc>
                  <a:txBody>
                    <a:bodyPr/>
                    <a:lstStyle/>
                    <a:p>
                      <a:r>
                        <a:rPr lang="en-US" altLang="zh-CN" sz="2400" dirty="0" smtClean="0"/>
                        <a:t>IIR</a:t>
                      </a:r>
                      <a:endParaRPr lang="zh-CN" altLang="en-US" sz="2400" dirty="0"/>
                    </a:p>
                  </a:txBody>
                  <a:tcPr/>
                </a:tc>
                <a:tc>
                  <a:txBody>
                    <a:bodyPr/>
                    <a:lstStyle/>
                    <a:p>
                      <a:r>
                        <a:rPr lang="en-US" altLang="zh-CN" sz="2400" dirty="0" smtClean="0"/>
                        <a:t>FIR</a:t>
                      </a:r>
                      <a:endParaRPr lang="zh-CN" altLang="en-US" sz="2400" dirty="0"/>
                    </a:p>
                  </a:txBody>
                  <a:tcPr/>
                </a:tc>
              </a:tr>
              <a:tr h="522468">
                <a:tc>
                  <a:txBody>
                    <a:bodyPr/>
                    <a:lstStyle/>
                    <a:p>
                      <a:r>
                        <a:rPr kumimoji="0"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h(n)</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无限长</a:t>
                      </a:r>
                      <a:endParaRPr lang="zh-CN" altLang="en-US" sz="2400" dirty="0"/>
                    </a:p>
                  </a:txBody>
                  <a:tcPr/>
                </a:tc>
                <a:tc>
                  <a:txBody>
                    <a:bodyPr/>
                    <a:lstStyle/>
                    <a:p>
                      <a:r>
                        <a:rPr kumimoji="0"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h(n)</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有限长 </a:t>
                      </a:r>
                      <a:endParaRPr lang="zh-CN" altLang="en-US" sz="2400" dirty="0"/>
                    </a:p>
                  </a:txBody>
                  <a:tcPr/>
                </a:tc>
              </a:tr>
              <a:tr h="5224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极点位于</a:t>
                      </a:r>
                      <a:r>
                        <a:rPr kumimoji="0"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z</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平面任意位置</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极点固定在原点</a:t>
                      </a:r>
                      <a:endParaRPr lang="zh-CN" altLang="en-US" sz="2400" dirty="0"/>
                    </a:p>
                  </a:txBody>
                  <a:tcPr/>
                </a:tc>
              </a:tr>
              <a:tr h="5224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滤波器阶次低</a:t>
                      </a:r>
                      <a:endParaRPr lang="zh-CN" altLang="en-US" sz="2400" dirty="0"/>
                    </a:p>
                  </a:txBody>
                  <a:tcPr/>
                </a:tc>
                <a:tc>
                  <a:txBody>
                    <a:bodyPr/>
                    <a:lstStyle/>
                    <a:p>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滤波器阶次高得多</a:t>
                      </a:r>
                      <a:endParaRPr lang="zh-CN" altLang="en-US" sz="2400" dirty="0"/>
                    </a:p>
                  </a:txBody>
                  <a:tcPr/>
                </a:tc>
              </a:tr>
              <a:tr h="5224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非线性相位</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可严格的线性相位</a:t>
                      </a:r>
                    </a:p>
                  </a:txBody>
                  <a:tcPr/>
                </a:tc>
              </a:tr>
              <a:tr h="522468">
                <a:tc>
                  <a:txBody>
                    <a:bodyPr/>
                    <a:lstStyle/>
                    <a:p>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递归结构</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非递归结构</a:t>
                      </a:r>
                    </a:p>
                  </a:txBody>
                  <a:tcPr/>
                </a:tc>
              </a:tr>
              <a:tr h="5224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不能用</a:t>
                      </a:r>
                      <a:r>
                        <a:rPr kumimoji="0"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FFT</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计算</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可用</a:t>
                      </a:r>
                      <a:r>
                        <a:rPr kumimoji="0"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FFT</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计算</a:t>
                      </a:r>
                    </a:p>
                  </a:txBody>
                  <a:tcPr/>
                </a:tc>
              </a:tr>
              <a:tr h="5224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可用模拟滤波器设计</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设计借助于计算机</a:t>
                      </a:r>
                      <a:endParaRPr lang="zh-CN" altLang="en-US" sz="2400" dirty="0"/>
                    </a:p>
                  </a:txBody>
                  <a:tcPr/>
                </a:tc>
              </a:tr>
              <a:tr h="773253">
                <a:tc>
                  <a:txBody>
                    <a:bodyPr/>
                    <a:lstStyle/>
                    <a:p>
                      <a:pPr marL="0" marR="0" lvl="0" indent="0" algn="l" defTabSz="914400" rtl="0" eaLnBrk="1" fontAlgn="base" latinLnBrk="0" hangingPunct="1">
                        <a:lnSpc>
                          <a:spcPct val="80000"/>
                        </a:lnSpc>
                        <a:spcBef>
                          <a:spcPct val="20000"/>
                        </a:spcBef>
                        <a:spcAft>
                          <a:spcPct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用于设计规格化的选频滤波器 （固定式的滤波器）</a:t>
                      </a:r>
                      <a:endParaRPr lang="zh-CN" altLang="en-US" sz="2400" dirty="0"/>
                    </a:p>
                  </a:txBody>
                  <a:tcPr/>
                </a:tc>
                <a:tc>
                  <a:txBody>
                    <a:bodyPr/>
                    <a:lstStyle/>
                    <a:p>
                      <a:pPr marL="0" marR="0" lvl="0" indent="0" algn="l" defTabSz="914400" rtl="0" eaLnBrk="1" fontAlgn="base" latinLnBrk="0" hangingPunct="1">
                        <a:lnSpc>
                          <a:spcPct val="80000"/>
                        </a:lnSpc>
                        <a:spcBef>
                          <a:spcPct val="20000"/>
                        </a:spcBef>
                        <a:spcAft>
                          <a:spcPct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可设计各种幅频特性和相频特性的滤波器（灵活）</a:t>
                      </a:r>
                    </a:p>
                  </a:txBody>
                  <a:tcPr/>
                </a:tc>
              </a:tr>
            </a:tbl>
          </a:graphicData>
        </a:graphic>
      </p:graphicFrame>
    </p:spTree>
    <p:extLst>
      <p:ext uri="{BB962C8B-B14F-4D97-AF65-F5344CB8AC3E}">
        <p14:creationId xmlns:p14="http://schemas.microsoft.com/office/powerpoint/2010/main" val="1032525774"/>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8"/>
          <p:cNvSpPr>
            <a:spLocks noGrp="1"/>
          </p:cNvSpPr>
          <p:nvPr>
            <p:ph idx="1"/>
          </p:nvPr>
        </p:nvSpPr>
        <p:spPr/>
        <p:txBody>
          <a:bodyPr/>
          <a:lstStyle/>
          <a:p>
            <a:pPr>
              <a:buFontTx/>
              <a:buNone/>
            </a:pPr>
            <a:endParaRPr lang="en-US" altLang="zh-CN" b="0" dirty="0" smtClean="0"/>
          </a:p>
          <a:p>
            <a:pPr>
              <a:buFontTx/>
              <a:buNone/>
            </a:pPr>
            <a:endParaRPr lang="en-US" altLang="zh-CN" b="0" dirty="0" smtClean="0"/>
          </a:p>
          <a:p>
            <a:pPr>
              <a:buFontTx/>
              <a:buNone/>
            </a:pPr>
            <a:endParaRPr lang="en-US" altLang="zh-CN" b="0" dirty="0" smtClean="0"/>
          </a:p>
          <a:p>
            <a:pPr algn="ctr">
              <a:buFontTx/>
              <a:buNone/>
            </a:pPr>
            <a:endParaRPr lang="en-US" altLang="zh-CN" b="0" dirty="0" smtClean="0"/>
          </a:p>
          <a:p>
            <a:pPr algn="ctr">
              <a:buFontTx/>
              <a:buNone/>
            </a:pPr>
            <a:r>
              <a:rPr lang="zh-CN" altLang="en-US" sz="6000" b="0" dirty="0" smtClean="0">
                <a:latin typeface="华文琥珀" pitchFamily="2" charset="-122"/>
                <a:ea typeface="华文琥珀" pitchFamily="2" charset="-122"/>
              </a:rPr>
              <a:t>谢谢！</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57200" y="990600"/>
            <a:ext cx="7848600"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b="1" dirty="0" smtClean="0">
                <a:solidFill>
                  <a:schemeClr val="accent1">
                    <a:lumMod val="50000"/>
                  </a:schemeClr>
                </a:solidFill>
                <a:latin typeface="微软雅黑" pitchFamily="34" charset="-122"/>
                <a:ea typeface="微软雅黑" pitchFamily="34" charset="-122"/>
              </a:rPr>
              <a:t>1</a:t>
            </a:r>
            <a:r>
              <a:rPr lang="zh-CN" altLang="en-US" b="1" dirty="0" smtClean="0">
                <a:solidFill>
                  <a:schemeClr val="accent1">
                    <a:lumMod val="50000"/>
                  </a:schemeClr>
                </a:solidFill>
                <a:latin typeface="微软雅黑" pitchFamily="34" charset="-122"/>
                <a:ea typeface="微软雅黑" pitchFamily="34" charset="-122"/>
              </a:rPr>
              <a:t>． </a:t>
            </a:r>
            <a:r>
              <a:rPr lang="zh-CN" altLang="en-US" b="1" dirty="0">
                <a:solidFill>
                  <a:schemeClr val="accent1">
                    <a:lumMod val="50000"/>
                  </a:schemeClr>
                </a:solidFill>
                <a:latin typeface="微软雅黑" pitchFamily="34" charset="-122"/>
                <a:ea typeface="微软雅黑" pitchFamily="34" charset="-122"/>
              </a:rPr>
              <a:t>线性相位</a:t>
            </a:r>
            <a:r>
              <a:rPr lang="en-US" altLang="zh-CN" b="1" dirty="0">
                <a:solidFill>
                  <a:schemeClr val="accent1">
                    <a:lumMod val="50000"/>
                  </a:schemeClr>
                </a:solidFill>
                <a:latin typeface="微软雅黑" pitchFamily="34" charset="-122"/>
                <a:ea typeface="微软雅黑" pitchFamily="34" charset="-122"/>
              </a:rPr>
              <a:t>FIR</a:t>
            </a:r>
            <a:r>
              <a:rPr lang="zh-CN" altLang="en-US" b="1" dirty="0">
                <a:solidFill>
                  <a:schemeClr val="accent1">
                    <a:lumMod val="50000"/>
                  </a:schemeClr>
                </a:solidFill>
                <a:latin typeface="微软雅黑" pitchFamily="34" charset="-122"/>
                <a:ea typeface="微软雅黑" pitchFamily="34" charset="-122"/>
              </a:rPr>
              <a:t>数字滤波器</a:t>
            </a:r>
          </a:p>
          <a:p>
            <a:pPr>
              <a:lnSpc>
                <a:spcPct val="130000"/>
              </a:lnSpc>
            </a:pPr>
            <a:r>
              <a:rPr lang="zh-CN" altLang="en-US" b="1" dirty="0" smtClean="0"/>
              <a:t>对于</a:t>
            </a:r>
            <a:r>
              <a:rPr lang="zh-CN" altLang="en-US" b="1" dirty="0"/>
              <a:t>长度为</a:t>
            </a:r>
            <a:r>
              <a:rPr lang="en-US" altLang="zh-CN" b="1" i="1" dirty="0"/>
              <a:t>N</a:t>
            </a:r>
            <a:r>
              <a:rPr lang="zh-CN" altLang="en-US" b="1" dirty="0"/>
              <a:t>的</a:t>
            </a:r>
            <a:r>
              <a:rPr lang="en-US" altLang="zh-CN" b="1" i="1" dirty="0"/>
              <a:t>h</a:t>
            </a:r>
            <a:r>
              <a:rPr lang="en-US" altLang="zh-CN" b="1" dirty="0"/>
              <a:t>(</a:t>
            </a:r>
            <a:r>
              <a:rPr lang="en-US" altLang="zh-CN" b="1" i="1" dirty="0"/>
              <a:t>n</a:t>
            </a:r>
            <a:r>
              <a:rPr lang="en-US" altLang="zh-CN" b="1" dirty="0"/>
              <a:t>)</a:t>
            </a:r>
            <a:r>
              <a:rPr lang="zh-CN" altLang="en-US" b="1" dirty="0"/>
              <a:t>，频率响应函数为</a:t>
            </a:r>
          </a:p>
          <a:p>
            <a:pPr>
              <a:lnSpc>
                <a:spcPct val="130000"/>
              </a:lnSpc>
            </a:pPr>
            <a:r>
              <a:rPr lang="zh-CN" altLang="en-US" b="1" dirty="0"/>
              <a:t></a:t>
            </a:r>
          </a:p>
          <a:p>
            <a:pPr>
              <a:lnSpc>
                <a:spcPct val="130000"/>
              </a:lnSpc>
            </a:pPr>
            <a:r>
              <a:rPr lang="zh-CN" altLang="en-US" b="1" dirty="0"/>
              <a:t>　　　　　　　　　　　　　　　　　　　　　</a:t>
            </a:r>
            <a:r>
              <a:rPr lang="zh-CN" altLang="en-US" b="1" dirty="0" smtClean="0"/>
              <a:t></a:t>
            </a:r>
            <a:endParaRPr lang="zh-CN" altLang="en-US" b="1" dirty="0"/>
          </a:p>
          <a:p>
            <a:pPr>
              <a:lnSpc>
                <a:spcPct val="130000"/>
              </a:lnSpc>
            </a:pPr>
            <a:r>
              <a:rPr lang="zh-CN" altLang="en-US" b="1" dirty="0"/>
              <a:t>　　　　　　　　　　　　　　　　　　　　　</a:t>
            </a:r>
          </a:p>
          <a:p>
            <a:pPr>
              <a:lnSpc>
                <a:spcPct val="130000"/>
              </a:lnSpc>
            </a:pPr>
            <a:r>
              <a:rPr lang="zh-CN" altLang="en-US" b="1" dirty="0"/>
              <a:t>式中，</a:t>
            </a:r>
            <a:r>
              <a:rPr lang="en-US" altLang="zh-CN" b="1" i="1" dirty="0"/>
              <a:t>H</a:t>
            </a:r>
            <a:r>
              <a:rPr lang="en-US" altLang="zh-CN" b="1" i="1" baseline="-25000" dirty="0"/>
              <a:t>g</a:t>
            </a:r>
            <a:r>
              <a:rPr lang="en-US" altLang="zh-CN" b="1" dirty="0"/>
              <a:t>(</a:t>
            </a:r>
            <a:r>
              <a:rPr lang="en-US" altLang="zh-CN" b="1" i="1" dirty="0"/>
              <a:t>ω</a:t>
            </a:r>
            <a:r>
              <a:rPr lang="en-US" altLang="zh-CN" b="1" dirty="0"/>
              <a:t>)</a:t>
            </a:r>
            <a:r>
              <a:rPr lang="zh-CN" altLang="en-US" b="1" dirty="0"/>
              <a:t>称为幅度特性</a:t>
            </a:r>
            <a:r>
              <a:rPr lang="en-US" altLang="zh-CN" b="1" dirty="0"/>
              <a:t>; </a:t>
            </a:r>
            <a:r>
              <a:rPr lang="en-US" altLang="zh-CN" b="1" i="1" dirty="0"/>
              <a:t>θ</a:t>
            </a:r>
            <a:r>
              <a:rPr lang="en-US" altLang="zh-CN" b="1" dirty="0"/>
              <a:t>(</a:t>
            </a:r>
            <a:r>
              <a:rPr lang="en-US" altLang="zh-CN" b="1" i="1" dirty="0"/>
              <a:t>ω</a:t>
            </a:r>
            <a:r>
              <a:rPr lang="en-US" altLang="zh-CN" b="1" dirty="0"/>
              <a:t>)</a:t>
            </a:r>
            <a:r>
              <a:rPr lang="zh-CN" altLang="en-US" b="1" dirty="0"/>
              <a:t>称为相位特性。</a:t>
            </a:r>
          </a:p>
          <a:p>
            <a:pPr>
              <a:lnSpc>
                <a:spcPct val="130000"/>
              </a:lnSpc>
            </a:pPr>
            <a:endParaRPr lang="en-US" altLang="zh-CN" b="1" dirty="0" smtClean="0"/>
          </a:p>
          <a:p>
            <a:pPr>
              <a:lnSpc>
                <a:spcPct val="130000"/>
              </a:lnSpc>
            </a:pPr>
            <a:endParaRPr lang="zh-CN" altLang="en-US" b="1" dirty="0"/>
          </a:p>
          <a:p>
            <a:pPr>
              <a:lnSpc>
                <a:spcPct val="130000"/>
              </a:lnSpc>
            </a:pPr>
            <a:r>
              <a:rPr lang="zh-CN" altLang="en-US" b="1" dirty="0"/>
              <a:t>线性相位</a:t>
            </a:r>
            <a:r>
              <a:rPr lang="en-US" altLang="zh-CN" b="1" dirty="0"/>
              <a:t>FIR</a:t>
            </a:r>
            <a:r>
              <a:rPr lang="zh-CN" altLang="en-US" b="1" dirty="0"/>
              <a:t>滤波器是指</a:t>
            </a:r>
            <a:r>
              <a:rPr lang="en-US" altLang="zh-CN" b="1" i="1" dirty="0"/>
              <a:t>θ</a:t>
            </a:r>
            <a:r>
              <a:rPr lang="en-US" altLang="zh-CN" b="1" dirty="0"/>
              <a:t>(</a:t>
            </a:r>
            <a:r>
              <a:rPr lang="en-US" altLang="zh-CN" b="1" i="1" dirty="0"/>
              <a:t>ω</a:t>
            </a:r>
            <a:r>
              <a:rPr lang="en-US" altLang="zh-CN" b="1" dirty="0"/>
              <a:t>)</a:t>
            </a:r>
            <a:r>
              <a:rPr lang="zh-CN" altLang="en-US" b="1" dirty="0"/>
              <a:t>是</a:t>
            </a:r>
            <a:r>
              <a:rPr lang="en-US" altLang="zh-CN" b="1" i="1" dirty="0"/>
              <a:t>ω</a:t>
            </a:r>
            <a:r>
              <a:rPr lang="zh-CN" altLang="en-US" b="1" dirty="0"/>
              <a:t>的线性函数，即</a:t>
            </a:r>
          </a:p>
        </p:txBody>
      </p:sp>
      <p:graphicFrame>
        <p:nvGraphicFramePr>
          <p:cNvPr id="9219" name="Object 3"/>
          <p:cNvGraphicFramePr>
            <a:graphicFrameLocks noChangeAspect="1"/>
          </p:cNvGraphicFramePr>
          <p:nvPr>
            <p:extLst>
              <p:ext uri="{D42A27DB-BD31-4B8C-83A1-F6EECF244321}">
                <p14:modId xmlns:p14="http://schemas.microsoft.com/office/powerpoint/2010/main" val="2247482576"/>
              </p:ext>
            </p:extLst>
          </p:nvPr>
        </p:nvGraphicFramePr>
        <p:xfrm>
          <a:off x="950892" y="2087695"/>
          <a:ext cx="2952750" cy="1109663"/>
        </p:xfrm>
        <a:graphic>
          <a:graphicData uri="http://schemas.openxmlformats.org/presentationml/2006/ole">
            <mc:AlternateContent xmlns:mc="http://schemas.openxmlformats.org/markup-compatibility/2006">
              <mc:Choice xmlns:v="urn:schemas-microsoft-com:vml" Requires="v">
                <p:oleObj spid="_x0000_s361928" r:id="rId3" imgW="1142821" imgH="431930" progId="Equation.3">
                  <p:embed/>
                </p:oleObj>
              </mc:Choice>
              <mc:Fallback>
                <p:oleObj r:id="rId3" imgW="1142821" imgH="43193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892" y="2087695"/>
                        <a:ext cx="2952750"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0" name="Object 4"/>
          <p:cNvGraphicFramePr>
            <a:graphicFrameLocks noChangeAspect="1"/>
          </p:cNvGraphicFramePr>
          <p:nvPr>
            <p:extLst>
              <p:ext uri="{D42A27DB-BD31-4B8C-83A1-F6EECF244321}">
                <p14:modId xmlns:p14="http://schemas.microsoft.com/office/powerpoint/2010/main" val="1676030094"/>
              </p:ext>
            </p:extLst>
          </p:nvPr>
        </p:nvGraphicFramePr>
        <p:xfrm>
          <a:off x="4800600" y="2286000"/>
          <a:ext cx="3268433" cy="685800"/>
        </p:xfrm>
        <a:graphic>
          <a:graphicData uri="http://schemas.openxmlformats.org/presentationml/2006/ole">
            <mc:AlternateContent xmlns:mc="http://schemas.openxmlformats.org/markup-compatibility/2006">
              <mc:Choice xmlns:v="urn:schemas-microsoft-com:vml" Requires="v">
                <p:oleObj spid="_x0000_s361929" name="Equation" r:id="rId5" imgW="1105217" imgH="228917" progId="Equation.DSMT4">
                  <p:embed/>
                </p:oleObj>
              </mc:Choice>
              <mc:Fallback>
                <p:oleObj name="Equation" r:id="rId5" imgW="1105217" imgH="2289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286000"/>
                        <a:ext cx="3268433" cy="685800"/>
                      </a:xfrm>
                      <a:prstGeom prst="rect">
                        <a:avLst/>
                      </a:prstGeom>
                      <a:noFill/>
                      <a:ln>
                        <a:noFill/>
                      </a:ln>
                    </p:spPr>
                  </p:pic>
                </p:oleObj>
              </mc:Fallback>
            </mc:AlternateContent>
          </a:graphicData>
        </a:graphic>
      </p:graphicFrame>
      <p:sp>
        <p:nvSpPr>
          <p:cNvPr id="6" name="矩形 5"/>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grpSp>
        <p:nvGrpSpPr>
          <p:cNvPr id="7" name="组合 6"/>
          <p:cNvGrpSpPr/>
          <p:nvPr/>
        </p:nvGrpSpPr>
        <p:grpSpPr>
          <a:xfrm>
            <a:off x="1295400" y="5486400"/>
            <a:ext cx="6471444" cy="529282"/>
            <a:chOff x="1597025" y="5486400"/>
            <a:chExt cx="6471444" cy="529282"/>
          </a:xfrm>
        </p:grpSpPr>
        <p:graphicFrame>
          <p:nvGraphicFramePr>
            <p:cNvPr id="3" name="对象 2"/>
            <p:cNvGraphicFramePr>
              <a:graphicFrameLocks noChangeAspect="1"/>
            </p:cNvGraphicFramePr>
            <p:nvPr>
              <p:extLst>
                <p:ext uri="{D42A27DB-BD31-4B8C-83A1-F6EECF244321}">
                  <p14:modId xmlns:p14="http://schemas.microsoft.com/office/powerpoint/2010/main" val="1140226169"/>
                </p:ext>
              </p:extLst>
            </p:nvPr>
          </p:nvGraphicFramePr>
          <p:xfrm>
            <a:off x="1597025" y="5486400"/>
            <a:ext cx="1985963" cy="528638"/>
          </p:xfrm>
          <a:graphic>
            <a:graphicData uri="http://schemas.openxmlformats.org/presentationml/2006/ole">
              <mc:AlternateContent xmlns:mc="http://schemas.openxmlformats.org/markup-compatibility/2006">
                <mc:Choice xmlns:v="urn:schemas-microsoft-com:vml" Requires="v">
                  <p:oleObj spid="_x0000_s361930" name="Equation" r:id="rId7" imgW="749160" imgH="203040" progId="Equation.DSMT4">
                    <p:embed/>
                  </p:oleObj>
                </mc:Choice>
                <mc:Fallback>
                  <p:oleObj name="Equation" r:id="rId7" imgW="749160" imgH="203040" progId="Equation.DSMT4">
                    <p:embed/>
                    <p:pic>
                      <p:nvPicPr>
                        <p:cNvPr id="0" name="Object 3"/>
                        <p:cNvPicPr>
                          <a:picLocks noChangeAspect="1" noChangeArrowheads="1"/>
                        </p:cNvPicPr>
                        <p:nvPr/>
                      </p:nvPicPr>
                      <p:blipFill>
                        <a:blip r:embed="rId8"/>
                        <a:srcRect/>
                        <a:stretch>
                          <a:fillRect/>
                        </a:stretch>
                      </p:blipFill>
                      <p:spPr bwMode="auto">
                        <a:xfrm>
                          <a:off x="1597025" y="5486400"/>
                          <a:ext cx="1985963"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569261847"/>
                </p:ext>
              </p:extLst>
            </p:nvPr>
          </p:nvGraphicFramePr>
          <p:xfrm>
            <a:off x="4428331" y="5507682"/>
            <a:ext cx="3640138" cy="508000"/>
          </p:xfrm>
          <a:graphic>
            <a:graphicData uri="http://schemas.openxmlformats.org/presentationml/2006/ole">
              <mc:AlternateContent xmlns:mc="http://schemas.openxmlformats.org/markup-compatibility/2006">
                <mc:Choice xmlns:v="urn:schemas-microsoft-com:vml" Requires="v">
                  <p:oleObj spid="_x0000_s361931" name="Equation" r:id="rId9" imgW="1638000" imgH="228600" progId="Equation.DSMT4">
                    <p:embed/>
                  </p:oleObj>
                </mc:Choice>
                <mc:Fallback>
                  <p:oleObj name="Equation" r:id="rId9" imgW="1638000" imgH="228600" progId="Equation.DSMT4">
                    <p:embed/>
                    <p:pic>
                      <p:nvPicPr>
                        <p:cNvPr id="0" name="Object 4"/>
                        <p:cNvPicPr>
                          <a:picLocks noChangeAspect="1" noChangeArrowheads="1"/>
                        </p:cNvPicPr>
                        <p:nvPr/>
                      </p:nvPicPr>
                      <p:blipFill>
                        <a:blip r:embed="rId10"/>
                        <a:srcRect/>
                        <a:stretch>
                          <a:fillRect/>
                        </a:stretch>
                      </p:blipFill>
                      <p:spPr bwMode="auto">
                        <a:xfrm>
                          <a:off x="4428331" y="5507682"/>
                          <a:ext cx="36401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3581400" y="5486400"/>
              <a:ext cx="304800" cy="461665"/>
            </a:xfrm>
            <a:prstGeom prst="rect">
              <a:avLst/>
            </a:prstGeom>
            <a:noFill/>
          </p:spPr>
          <p:txBody>
            <a:bodyPr wrap="square" rtlCol="0">
              <a:spAutoFit/>
            </a:bodyPr>
            <a:lstStyle/>
            <a:p>
              <a:r>
                <a:rPr lang="zh-CN" altLang="en-US" dirty="0" smtClean="0"/>
                <a:t>或</a:t>
              </a:r>
              <a:endParaRPr lang="zh-CN" altLang="en-US" dirty="0"/>
            </a:p>
          </p:txBody>
        </p:sp>
      </p:grpSp>
      <p:sp>
        <p:nvSpPr>
          <p:cNvPr id="10" name="TextBox 9"/>
          <p:cNvSpPr txBox="1"/>
          <p:nvPr/>
        </p:nvSpPr>
        <p:spPr>
          <a:xfrm>
            <a:off x="1600201" y="6096000"/>
            <a:ext cx="1219199"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dirty="0" smtClean="0"/>
              <a:t>第一类</a:t>
            </a:r>
            <a:endParaRPr lang="zh-CN" altLang="en-US" dirty="0"/>
          </a:p>
        </p:txBody>
      </p:sp>
      <p:sp>
        <p:nvSpPr>
          <p:cNvPr id="14" name="TextBox 13"/>
          <p:cNvSpPr txBox="1"/>
          <p:nvPr/>
        </p:nvSpPr>
        <p:spPr>
          <a:xfrm>
            <a:off x="4267201" y="6095999"/>
            <a:ext cx="12192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dirty="0" smtClean="0"/>
              <a:t>第二类</a:t>
            </a:r>
            <a:endParaRPr lang="zh-CN" altLang="en-US" dirty="0"/>
          </a:p>
        </p:txBody>
      </p:sp>
      <p:grpSp>
        <p:nvGrpSpPr>
          <p:cNvPr id="15" name="组合 14"/>
          <p:cNvGrpSpPr/>
          <p:nvPr/>
        </p:nvGrpSpPr>
        <p:grpSpPr>
          <a:xfrm>
            <a:off x="6210300" y="6079180"/>
            <a:ext cx="2466974" cy="553395"/>
            <a:chOff x="5486401" y="6079180"/>
            <a:chExt cx="2466974" cy="553395"/>
          </a:xfrm>
          <a:solidFill>
            <a:schemeClr val="accent1">
              <a:lumMod val="75000"/>
            </a:schemeClr>
          </a:solidFill>
        </p:grpSpPr>
        <p:graphicFrame>
          <p:nvGraphicFramePr>
            <p:cNvPr id="12" name="对象 11"/>
            <p:cNvGraphicFramePr>
              <a:graphicFrameLocks noChangeAspect="1"/>
            </p:cNvGraphicFramePr>
            <p:nvPr>
              <p:extLst>
                <p:ext uri="{D42A27DB-BD31-4B8C-83A1-F6EECF244321}">
                  <p14:modId xmlns:p14="http://schemas.microsoft.com/office/powerpoint/2010/main" val="2209401412"/>
                </p:ext>
              </p:extLst>
            </p:nvPr>
          </p:nvGraphicFramePr>
          <p:xfrm>
            <a:off x="5486401" y="6096000"/>
            <a:ext cx="1430338" cy="536575"/>
          </p:xfrm>
          <a:graphic>
            <a:graphicData uri="http://schemas.openxmlformats.org/presentationml/2006/ole">
              <mc:AlternateContent xmlns:mc="http://schemas.openxmlformats.org/markup-compatibility/2006">
                <mc:Choice xmlns:v="urn:schemas-microsoft-com:vml" Requires="v">
                  <p:oleObj spid="_x0000_s361932" name="Equation" r:id="rId11" imgW="609480" imgH="228600" progId="Equation.DSMT4">
                    <p:embed/>
                  </p:oleObj>
                </mc:Choice>
                <mc:Fallback>
                  <p:oleObj name="Equation" r:id="rId11" imgW="609480" imgH="228600" progId="Equation.DSMT4">
                    <p:embed/>
                    <p:pic>
                      <p:nvPicPr>
                        <p:cNvPr id="0" name=""/>
                        <p:cNvPicPr/>
                        <p:nvPr/>
                      </p:nvPicPr>
                      <p:blipFill>
                        <a:blip r:embed="rId12"/>
                        <a:stretch>
                          <a:fillRect/>
                        </a:stretch>
                      </p:blipFill>
                      <p:spPr>
                        <a:xfrm>
                          <a:off x="5486401" y="6096000"/>
                          <a:ext cx="1430338" cy="536575"/>
                        </a:xfrm>
                        <a:prstGeom prst="rect">
                          <a:avLst/>
                        </a:prstGeom>
                      </p:spPr>
                    </p:pic>
                  </p:oleObj>
                </mc:Fallback>
              </mc:AlternateContent>
            </a:graphicData>
          </a:graphic>
        </p:graphicFrame>
        <p:sp>
          <p:nvSpPr>
            <p:cNvPr id="13" name="TextBox 12"/>
            <p:cNvSpPr txBox="1"/>
            <p:nvPr/>
          </p:nvSpPr>
          <p:spPr>
            <a:xfrm>
              <a:off x="6934200" y="6079180"/>
              <a:ext cx="1019175" cy="461665"/>
            </a:xfrm>
            <a:prstGeom prst="rect">
              <a:avLst/>
            </a:prstGeom>
            <a:grpFill/>
          </p:spPr>
          <p:txBody>
            <a:bodyPr wrap="square" rtlCol="0">
              <a:spAutoFit/>
            </a:bodyPr>
            <a:lstStyle/>
            <a:p>
              <a:r>
                <a:rPr lang="zh-CN" altLang="en-US" dirty="0" smtClean="0"/>
                <a:t>常用</a:t>
              </a:r>
              <a:endParaRPr lang="zh-CN" altLang="en-US" dirty="0"/>
            </a:p>
          </p:txBody>
        </p:sp>
      </p:grpSp>
      <p:graphicFrame>
        <p:nvGraphicFramePr>
          <p:cNvPr id="16" name="对象 15"/>
          <p:cNvGraphicFramePr>
            <a:graphicFrameLocks noChangeAspect="1"/>
          </p:cNvGraphicFramePr>
          <p:nvPr>
            <p:extLst>
              <p:ext uri="{D42A27DB-BD31-4B8C-83A1-F6EECF244321}">
                <p14:modId xmlns:p14="http://schemas.microsoft.com/office/powerpoint/2010/main" val="999652982"/>
              </p:ext>
            </p:extLst>
          </p:nvPr>
        </p:nvGraphicFramePr>
        <p:xfrm>
          <a:off x="2743200" y="4065091"/>
          <a:ext cx="4638674" cy="499528"/>
        </p:xfrm>
        <a:graphic>
          <a:graphicData uri="http://schemas.openxmlformats.org/presentationml/2006/ole">
            <mc:AlternateContent xmlns:mc="http://schemas.openxmlformats.org/markup-compatibility/2006">
              <mc:Choice xmlns:v="urn:schemas-microsoft-com:vml" Requires="v">
                <p:oleObj spid="_x0000_s361933" name="Equation" r:id="rId13" imgW="2628720" imgH="279360" progId="Equation.DSMT4">
                  <p:embed/>
                </p:oleObj>
              </mc:Choice>
              <mc:Fallback>
                <p:oleObj name="Equation" r:id="rId13" imgW="2628720" imgH="279360" progId="Equation.DSMT4">
                  <p:embed/>
                  <p:pic>
                    <p:nvPicPr>
                      <p:cNvPr id="0" name="Object 4"/>
                      <p:cNvPicPr>
                        <a:picLocks noChangeAspect="1" noChangeArrowheads="1"/>
                      </p:cNvPicPr>
                      <p:nvPr/>
                    </p:nvPicPr>
                    <p:blipFill>
                      <a:blip r:embed="rId14"/>
                      <a:srcRect/>
                      <a:stretch>
                        <a:fillRect/>
                      </a:stretch>
                    </p:blipFill>
                    <p:spPr bwMode="auto">
                      <a:xfrm>
                        <a:off x="2743200" y="4065091"/>
                        <a:ext cx="4638674" cy="499528"/>
                      </a:xfrm>
                      <a:prstGeom prst="rect">
                        <a:avLst/>
                      </a:prstGeom>
                      <a:noFill/>
                      <a:ln>
                        <a:noFill/>
                      </a:ln>
                    </p:spPr>
                  </p:pic>
                </p:oleObj>
              </mc:Fallback>
            </mc:AlternateContent>
          </a:graphicData>
        </a:graphic>
      </p:graphicFrame>
      <p:sp>
        <p:nvSpPr>
          <p:cNvPr id="17" name="TextBox 16"/>
          <p:cNvSpPr txBox="1"/>
          <p:nvPr/>
        </p:nvSpPr>
        <p:spPr>
          <a:xfrm>
            <a:off x="1333502" y="4114800"/>
            <a:ext cx="990599"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2000" dirty="0" smtClean="0"/>
              <a:t>说明：</a:t>
            </a:r>
            <a:endParaRPr lang="zh-CN" altLang="en-US" sz="2000" dirty="0"/>
          </a:p>
        </p:txBody>
      </p:sp>
    </p:spTree>
    <p:extLst>
      <p:ext uri="{BB962C8B-B14F-4D97-AF65-F5344CB8AC3E}">
        <p14:creationId xmlns:p14="http://schemas.microsoft.com/office/powerpoint/2010/main" val="3637915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23849" y="914400"/>
            <a:ext cx="8424863"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b="1" dirty="0" smtClean="0">
                <a:solidFill>
                  <a:schemeClr val="accent1">
                    <a:lumMod val="50000"/>
                  </a:schemeClr>
                </a:solidFill>
                <a:latin typeface="微软雅黑" pitchFamily="34" charset="-122"/>
                <a:ea typeface="微软雅黑" pitchFamily="34" charset="-122"/>
              </a:rPr>
              <a:t>2</a:t>
            </a:r>
            <a:r>
              <a:rPr lang="en-US" altLang="zh-CN" b="1" dirty="0">
                <a:solidFill>
                  <a:schemeClr val="accent1">
                    <a:lumMod val="50000"/>
                  </a:schemeClr>
                </a:solidFill>
                <a:latin typeface="微软雅黑" pitchFamily="34" charset="-122"/>
                <a:ea typeface="微软雅黑" pitchFamily="34" charset="-122"/>
              </a:rPr>
              <a:t>.  </a:t>
            </a:r>
            <a:r>
              <a:rPr lang="zh-CN" altLang="en-US" b="1" dirty="0">
                <a:solidFill>
                  <a:schemeClr val="accent1">
                    <a:lumMod val="50000"/>
                  </a:schemeClr>
                </a:solidFill>
                <a:latin typeface="微软雅黑" pitchFamily="34" charset="-122"/>
                <a:ea typeface="微软雅黑" pitchFamily="34" charset="-122"/>
              </a:rPr>
              <a:t>线性相位</a:t>
            </a:r>
            <a:r>
              <a:rPr lang="en-US" altLang="zh-CN" b="1" dirty="0">
                <a:solidFill>
                  <a:schemeClr val="accent1">
                    <a:lumMod val="50000"/>
                  </a:schemeClr>
                </a:solidFill>
                <a:latin typeface="微软雅黑" pitchFamily="34" charset="-122"/>
                <a:ea typeface="微软雅黑" pitchFamily="34" charset="-122"/>
              </a:rPr>
              <a:t>FIR</a:t>
            </a:r>
            <a:r>
              <a:rPr lang="zh-CN" altLang="en-US" b="1" dirty="0">
                <a:solidFill>
                  <a:schemeClr val="accent1">
                    <a:lumMod val="50000"/>
                  </a:schemeClr>
                </a:solidFill>
                <a:latin typeface="微软雅黑" pitchFamily="34" charset="-122"/>
                <a:ea typeface="微软雅黑" pitchFamily="34" charset="-122"/>
              </a:rPr>
              <a:t>的时域约束条件</a:t>
            </a:r>
          </a:p>
          <a:p>
            <a:pPr>
              <a:lnSpc>
                <a:spcPct val="130000"/>
              </a:lnSpc>
            </a:pPr>
            <a:r>
              <a:rPr lang="zh-CN" altLang="en-US" b="1" dirty="0"/>
              <a:t>　　线性相位</a:t>
            </a:r>
            <a:r>
              <a:rPr lang="en-US" altLang="zh-CN" b="1" dirty="0"/>
              <a:t>FIR</a:t>
            </a:r>
            <a:r>
              <a:rPr lang="zh-CN" altLang="en-US" b="1" dirty="0"/>
              <a:t>滤波器的时域约束条件是指满足线性相位时，对</a:t>
            </a:r>
            <a:r>
              <a:rPr lang="en-US" altLang="zh-CN" b="1" i="1" dirty="0"/>
              <a:t>h</a:t>
            </a:r>
            <a:r>
              <a:rPr lang="en-US" altLang="zh-CN" b="1" dirty="0"/>
              <a:t>(</a:t>
            </a:r>
            <a:r>
              <a:rPr lang="en-US" altLang="zh-CN" b="1" i="1" dirty="0"/>
              <a:t>n</a:t>
            </a:r>
            <a:r>
              <a:rPr lang="en-US" altLang="zh-CN" b="1" dirty="0"/>
              <a:t>)</a:t>
            </a:r>
            <a:r>
              <a:rPr lang="zh-CN" altLang="en-US" b="1" dirty="0"/>
              <a:t>的约束条件。</a:t>
            </a:r>
          </a:p>
          <a:p>
            <a:pPr>
              <a:lnSpc>
                <a:spcPct val="130000"/>
              </a:lnSpc>
            </a:pPr>
            <a:r>
              <a:rPr lang="en-US" altLang="zh-CN" b="1" dirty="0" smtClean="0">
                <a:solidFill>
                  <a:srgbClr val="CC00FF"/>
                </a:solidFill>
                <a:latin typeface="微软雅黑" pitchFamily="34" charset="-122"/>
                <a:ea typeface="微软雅黑" pitchFamily="34" charset="-122"/>
              </a:rPr>
              <a:t>1</a:t>
            </a:r>
            <a:r>
              <a:rPr lang="en-US" altLang="zh-CN" b="1" dirty="0">
                <a:solidFill>
                  <a:srgbClr val="CC00FF"/>
                </a:solidFill>
                <a:latin typeface="微软雅黑" pitchFamily="34" charset="-122"/>
                <a:ea typeface="微软雅黑" pitchFamily="34" charset="-122"/>
              </a:rPr>
              <a:t>) </a:t>
            </a:r>
            <a:r>
              <a:rPr lang="zh-CN" altLang="en-US" b="1" dirty="0">
                <a:solidFill>
                  <a:srgbClr val="CC00FF"/>
                </a:solidFill>
                <a:latin typeface="微软雅黑" pitchFamily="34" charset="-122"/>
                <a:ea typeface="微软雅黑" pitchFamily="34" charset="-122"/>
              </a:rPr>
              <a:t>第一类线性相位对</a:t>
            </a:r>
            <a:r>
              <a:rPr lang="en-US" altLang="zh-CN" b="1" i="1" dirty="0">
                <a:solidFill>
                  <a:srgbClr val="CC00FF"/>
                </a:solidFill>
                <a:latin typeface="微软雅黑" pitchFamily="34" charset="-122"/>
                <a:ea typeface="微软雅黑" pitchFamily="34" charset="-122"/>
              </a:rPr>
              <a:t>h</a:t>
            </a:r>
            <a:r>
              <a:rPr lang="en-US" altLang="zh-CN" b="1" dirty="0">
                <a:solidFill>
                  <a:srgbClr val="CC00FF"/>
                </a:solidFill>
                <a:latin typeface="微软雅黑" pitchFamily="34" charset="-122"/>
                <a:ea typeface="微软雅黑" pitchFamily="34" charset="-122"/>
              </a:rPr>
              <a:t>(</a:t>
            </a:r>
            <a:r>
              <a:rPr lang="en-US" altLang="zh-CN" b="1" i="1" dirty="0">
                <a:solidFill>
                  <a:srgbClr val="CC00FF"/>
                </a:solidFill>
                <a:latin typeface="微软雅黑" pitchFamily="34" charset="-122"/>
                <a:ea typeface="微软雅黑" pitchFamily="34" charset="-122"/>
              </a:rPr>
              <a:t>n</a:t>
            </a:r>
            <a:r>
              <a:rPr lang="en-US" altLang="zh-CN" b="1" dirty="0">
                <a:solidFill>
                  <a:srgbClr val="CC00FF"/>
                </a:solidFill>
                <a:latin typeface="微软雅黑" pitchFamily="34" charset="-122"/>
                <a:ea typeface="微软雅黑" pitchFamily="34" charset="-122"/>
              </a:rPr>
              <a:t>)</a:t>
            </a:r>
            <a:r>
              <a:rPr lang="zh-CN" altLang="en-US" b="1" dirty="0">
                <a:solidFill>
                  <a:srgbClr val="CC00FF"/>
                </a:solidFill>
                <a:latin typeface="微软雅黑" pitchFamily="34" charset="-122"/>
                <a:ea typeface="微软雅黑" pitchFamily="34" charset="-122"/>
              </a:rPr>
              <a:t>的约束条件</a:t>
            </a:r>
          </a:p>
          <a:p>
            <a:pPr>
              <a:lnSpc>
                <a:spcPct val="130000"/>
              </a:lnSpc>
            </a:pPr>
            <a:r>
              <a:rPr lang="zh-CN" altLang="en-US" b="1" dirty="0"/>
              <a:t>    　第一类线性相位</a:t>
            </a:r>
            <a:r>
              <a:rPr lang="en-US" altLang="zh-CN" b="1" dirty="0"/>
              <a:t>FIR DF</a:t>
            </a:r>
            <a:r>
              <a:rPr lang="zh-CN" altLang="en-US" b="1" dirty="0"/>
              <a:t>的相位函数</a:t>
            </a:r>
            <a:r>
              <a:rPr lang="en-US" altLang="zh-CN" b="1" i="1" dirty="0"/>
              <a:t>θ</a:t>
            </a:r>
            <a:r>
              <a:rPr lang="en-US" altLang="zh-CN" b="1" dirty="0"/>
              <a:t>(</a:t>
            </a:r>
            <a:r>
              <a:rPr lang="en-US" altLang="zh-CN" b="1" i="1" dirty="0"/>
              <a:t>ω</a:t>
            </a:r>
            <a:r>
              <a:rPr lang="en-US" altLang="zh-CN" b="1" dirty="0"/>
              <a:t>)=</a:t>
            </a:r>
            <a:r>
              <a:rPr lang="zh-CN" altLang="en-US" b="1" dirty="0"/>
              <a:t>－</a:t>
            </a:r>
            <a:r>
              <a:rPr lang="en-US" altLang="zh-CN" b="1" i="1" dirty="0" err="1"/>
              <a:t>ωτ</a:t>
            </a:r>
            <a:r>
              <a:rPr lang="zh-CN" altLang="en-US" b="1" dirty="0" smtClean="0"/>
              <a:t>，根据傅里叶表达式：</a:t>
            </a:r>
            <a:endParaRPr lang="en-US" altLang="zh-CN" b="1" dirty="0"/>
          </a:p>
        </p:txBody>
      </p:sp>
      <p:graphicFrame>
        <p:nvGraphicFramePr>
          <p:cNvPr id="11268" name="Object 4"/>
          <p:cNvGraphicFramePr>
            <a:graphicFrameLocks noChangeAspect="1"/>
          </p:cNvGraphicFramePr>
          <p:nvPr>
            <p:extLst>
              <p:ext uri="{D42A27DB-BD31-4B8C-83A1-F6EECF244321}">
                <p14:modId xmlns:p14="http://schemas.microsoft.com/office/powerpoint/2010/main" val="2291776544"/>
              </p:ext>
            </p:extLst>
          </p:nvPr>
        </p:nvGraphicFramePr>
        <p:xfrm>
          <a:off x="1828800" y="4038600"/>
          <a:ext cx="5715000" cy="958850"/>
        </p:xfrm>
        <a:graphic>
          <a:graphicData uri="http://schemas.openxmlformats.org/presentationml/2006/ole">
            <mc:AlternateContent xmlns:mc="http://schemas.openxmlformats.org/markup-compatibility/2006">
              <mc:Choice xmlns:v="urn:schemas-microsoft-com:vml" Requires="v">
                <p:oleObj spid="_x0000_s363676" r:id="rId3" imgW="2133917" imgH="419417" progId="Equation.DSMT4">
                  <p:embed/>
                </p:oleObj>
              </mc:Choice>
              <mc:Fallback>
                <p:oleObj r:id="rId3" imgW="2133917" imgH="419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038600"/>
                        <a:ext cx="57150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9" name="Object 5"/>
          <p:cNvGraphicFramePr>
            <a:graphicFrameLocks noChangeAspect="1"/>
          </p:cNvGraphicFramePr>
          <p:nvPr>
            <p:extLst>
              <p:ext uri="{D42A27DB-BD31-4B8C-83A1-F6EECF244321}">
                <p14:modId xmlns:p14="http://schemas.microsoft.com/office/powerpoint/2010/main" val="3862769710"/>
              </p:ext>
            </p:extLst>
          </p:nvPr>
        </p:nvGraphicFramePr>
        <p:xfrm>
          <a:off x="1007267" y="5105400"/>
          <a:ext cx="7058025" cy="965200"/>
        </p:xfrm>
        <a:graphic>
          <a:graphicData uri="http://schemas.openxmlformats.org/presentationml/2006/ole">
            <mc:AlternateContent xmlns:mc="http://schemas.openxmlformats.org/markup-compatibility/2006">
              <mc:Choice xmlns:v="urn:schemas-microsoft-com:vml" Requires="v">
                <p:oleObj spid="_x0000_s363677" r:id="rId5" imgW="2972117" imgH="419417" progId="Equation.DSMT4">
                  <p:embed/>
                </p:oleObj>
              </mc:Choice>
              <mc:Fallback>
                <p:oleObj r:id="rId5" imgW="2972117" imgH="4194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7267" y="5105400"/>
                        <a:ext cx="705802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29605797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wipe(left)">
                                      <p:cBhvr>
                                        <p:cTn id="7"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971550" y="914400"/>
            <a:ext cx="7272338"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b="1" dirty="0" smtClean="0"/>
              <a:t>进一步得到</a:t>
            </a:r>
            <a:r>
              <a:rPr lang="en-US" altLang="zh-CN" b="1" dirty="0"/>
              <a:t>:</a:t>
            </a:r>
          </a:p>
          <a:p>
            <a:pPr>
              <a:lnSpc>
                <a:spcPct val="130000"/>
              </a:lnSpc>
            </a:pPr>
            <a:endParaRPr lang="en-US" altLang="zh-CN" b="1" dirty="0"/>
          </a:p>
          <a:p>
            <a:pPr>
              <a:lnSpc>
                <a:spcPct val="130000"/>
              </a:lnSpc>
            </a:pPr>
            <a:r>
              <a:rPr lang="zh-CN" altLang="en-US" b="1" dirty="0"/>
              <a:t>　　　　　　　　　　　　　　　　　　　　</a:t>
            </a:r>
            <a:endParaRPr lang="en-US" altLang="zh-CN" b="1" dirty="0" smtClean="0"/>
          </a:p>
          <a:p>
            <a:pPr>
              <a:lnSpc>
                <a:spcPct val="130000"/>
              </a:lnSpc>
            </a:pPr>
            <a:r>
              <a:rPr lang="en-US" altLang="zh-CN" b="1" dirty="0" smtClean="0"/>
              <a:t></a:t>
            </a:r>
            <a:endParaRPr lang="en-US" altLang="zh-CN" b="1" dirty="0"/>
          </a:p>
          <a:p>
            <a:pPr>
              <a:lnSpc>
                <a:spcPct val="130000"/>
              </a:lnSpc>
            </a:pPr>
            <a:endParaRPr lang="en-US" altLang="zh-CN" b="1" dirty="0"/>
          </a:p>
          <a:p>
            <a:pPr>
              <a:lnSpc>
                <a:spcPct val="130000"/>
              </a:lnSpc>
            </a:pPr>
            <a:endParaRPr lang="en-US" altLang="zh-CN" b="1" dirty="0"/>
          </a:p>
          <a:p>
            <a:pPr>
              <a:lnSpc>
                <a:spcPct val="130000"/>
              </a:lnSpc>
            </a:pPr>
            <a:r>
              <a:rPr lang="zh-CN" altLang="en-US" b="1" dirty="0" smtClean="0"/>
              <a:t>将两式</a:t>
            </a:r>
            <a:r>
              <a:rPr lang="zh-CN" altLang="en-US" b="1" dirty="0"/>
              <a:t>相除得到：</a:t>
            </a:r>
          </a:p>
          <a:p>
            <a:pPr>
              <a:lnSpc>
                <a:spcPct val="130000"/>
              </a:lnSpc>
            </a:pPr>
            <a:r>
              <a:rPr lang="zh-CN" altLang="en-US" b="1" dirty="0"/>
              <a:t></a:t>
            </a:r>
          </a:p>
          <a:p>
            <a:pPr>
              <a:lnSpc>
                <a:spcPct val="130000"/>
              </a:lnSpc>
            </a:pPr>
            <a:endParaRPr lang="zh-CN" altLang="en-US" b="1" dirty="0"/>
          </a:p>
        </p:txBody>
      </p:sp>
      <p:graphicFrame>
        <p:nvGraphicFramePr>
          <p:cNvPr id="12291" name="Object 3"/>
          <p:cNvGraphicFramePr>
            <a:graphicFrameLocks noChangeAspect="1"/>
          </p:cNvGraphicFramePr>
          <p:nvPr>
            <p:extLst>
              <p:ext uri="{D42A27DB-BD31-4B8C-83A1-F6EECF244321}">
                <p14:modId xmlns:p14="http://schemas.microsoft.com/office/powerpoint/2010/main" val="1177292338"/>
              </p:ext>
            </p:extLst>
          </p:nvPr>
        </p:nvGraphicFramePr>
        <p:xfrm>
          <a:off x="2590800" y="4344987"/>
          <a:ext cx="3097212" cy="1866900"/>
        </p:xfrm>
        <a:graphic>
          <a:graphicData uri="http://schemas.openxmlformats.org/presentationml/2006/ole">
            <mc:AlternateContent xmlns:mc="http://schemas.openxmlformats.org/markup-compatibility/2006">
              <mc:Choice xmlns:v="urn:schemas-microsoft-com:vml" Requires="v">
                <p:oleObj spid="_x0000_s364701" r:id="rId3" imgW="1346517" imgH="813117" progId="Equation.DSMT4">
                  <p:embed/>
                </p:oleObj>
              </mc:Choice>
              <mc:Fallback>
                <p:oleObj r:id="rId3" imgW="1346517" imgH="8131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344987"/>
                        <a:ext cx="3097212"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2" name="Object 4"/>
          <p:cNvGraphicFramePr>
            <a:graphicFrameLocks noChangeAspect="1"/>
          </p:cNvGraphicFramePr>
          <p:nvPr>
            <p:extLst>
              <p:ext uri="{D42A27DB-BD31-4B8C-83A1-F6EECF244321}">
                <p14:modId xmlns:p14="http://schemas.microsoft.com/office/powerpoint/2010/main" val="1726750728"/>
              </p:ext>
            </p:extLst>
          </p:nvPr>
        </p:nvGraphicFramePr>
        <p:xfrm>
          <a:off x="2286000" y="1447800"/>
          <a:ext cx="4464050" cy="2051050"/>
        </p:xfrm>
        <a:graphic>
          <a:graphicData uri="http://schemas.openxmlformats.org/presentationml/2006/ole">
            <mc:AlternateContent xmlns:mc="http://schemas.openxmlformats.org/markup-compatibility/2006">
              <mc:Choice xmlns:v="urn:schemas-microsoft-com:vml" Requires="v">
                <p:oleObj spid="_x0000_s364702" r:id="rId5" imgW="1879102" imgH="863542" progId="Equation.DSMT4">
                  <p:embed/>
                </p:oleObj>
              </mc:Choice>
              <mc:Fallback>
                <p:oleObj r:id="rId5" imgW="1879102" imgH="86354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447800"/>
                        <a:ext cx="446405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211507624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up)">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900113" y="969963"/>
            <a:ext cx="7416800"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b="1" dirty="0"/>
              <a:t>即                    </a:t>
            </a:r>
          </a:p>
          <a:p>
            <a:pPr>
              <a:lnSpc>
                <a:spcPct val="130000"/>
              </a:lnSpc>
            </a:pPr>
            <a:r>
              <a:rPr lang="zh-CN" altLang="en-US" b="1" dirty="0"/>
              <a:t></a:t>
            </a:r>
          </a:p>
          <a:p>
            <a:pPr>
              <a:lnSpc>
                <a:spcPct val="130000"/>
              </a:lnSpc>
            </a:pPr>
            <a:endParaRPr lang="zh-CN" altLang="en-US" b="1" dirty="0"/>
          </a:p>
          <a:p>
            <a:pPr>
              <a:lnSpc>
                <a:spcPct val="130000"/>
              </a:lnSpc>
            </a:pPr>
            <a:r>
              <a:rPr lang="zh-CN" altLang="en-US" b="1" dirty="0"/>
              <a:t>移项并用三角公式化简得到</a:t>
            </a:r>
            <a:r>
              <a:rPr lang="en-US" altLang="zh-CN" b="1" dirty="0"/>
              <a:t>:</a:t>
            </a:r>
          </a:p>
          <a:p>
            <a:pPr>
              <a:lnSpc>
                <a:spcPct val="130000"/>
              </a:lnSpc>
            </a:pPr>
            <a:r>
              <a:rPr lang="en-US" altLang="zh-CN" b="1" dirty="0"/>
              <a:t></a:t>
            </a:r>
          </a:p>
          <a:p>
            <a:pPr>
              <a:lnSpc>
                <a:spcPct val="130000"/>
              </a:lnSpc>
            </a:pPr>
            <a:r>
              <a:rPr lang="zh-CN" altLang="en-US" b="1" dirty="0"/>
              <a:t>　　　　　　　　　　　　　　　　	</a:t>
            </a:r>
          </a:p>
          <a:p>
            <a:pPr>
              <a:lnSpc>
                <a:spcPct val="130000"/>
              </a:lnSpc>
            </a:pPr>
            <a:r>
              <a:rPr lang="zh-CN" altLang="en-US" b="1" dirty="0" smtClean="0"/>
              <a:t></a:t>
            </a:r>
            <a:endParaRPr lang="zh-CN" altLang="en-US" b="1" dirty="0"/>
          </a:p>
        </p:txBody>
      </p:sp>
      <p:graphicFrame>
        <p:nvGraphicFramePr>
          <p:cNvPr id="13315" name="Object 3"/>
          <p:cNvGraphicFramePr>
            <a:graphicFrameLocks noChangeAspect="1"/>
          </p:cNvGraphicFramePr>
          <p:nvPr>
            <p:extLst>
              <p:ext uri="{D42A27DB-BD31-4B8C-83A1-F6EECF244321}">
                <p14:modId xmlns:p14="http://schemas.microsoft.com/office/powerpoint/2010/main" val="1509370699"/>
              </p:ext>
            </p:extLst>
          </p:nvPr>
        </p:nvGraphicFramePr>
        <p:xfrm>
          <a:off x="2843213" y="3303588"/>
          <a:ext cx="2808287" cy="887412"/>
        </p:xfrm>
        <a:graphic>
          <a:graphicData uri="http://schemas.openxmlformats.org/presentationml/2006/ole">
            <mc:AlternateContent xmlns:mc="http://schemas.openxmlformats.org/markup-compatibility/2006">
              <mc:Choice xmlns:v="urn:schemas-microsoft-com:vml" Requires="v">
                <p:oleObj spid="_x0000_s365724" r:id="rId3" imgW="1320544" imgH="419235" progId="Equation.DSMT4">
                  <p:embed/>
                </p:oleObj>
              </mc:Choice>
              <mc:Fallback>
                <p:oleObj r:id="rId3" imgW="1320544" imgH="41923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303588"/>
                        <a:ext cx="2808287"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6" name="Object 4"/>
          <p:cNvGraphicFramePr>
            <a:graphicFrameLocks noChangeAspect="1"/>
          </p:cNvGraphicFramePr>
          <p:nvPr>
            <p:extLst>
              <p:ext uri="{D42A27DB-BD31-4B8C-83A1-F6EECF244321}">
                <p14:modId xmlns:p14="http://schemas.microsoft.com/office/powerpoint/2010/main" val="1144784249"/>
              </p:ext>
            </p:extLst>
          </p:nvPr>
        </p:nvGraphicFramePr>
        <p:xfrm>
          <a:off x="1843880" y="1295400"/>
          <a:ext cx="5543550" cy="952500"/>
        </p:xfrm>
        <a:graphic>
          <a:graphicData uri="http://schemas.openxmlformats.org/presentationml/2006/ole">
            <mc:AlternateContent xmlns:mc="http://schemas.openxmlformats.org/markup-compatibility/2006">
              <mc:Choice xmlns:v="urn:schemas-microsoft-com:vml" Requires="v">
                <p:oleObj spid="_x0000_s365725" r:id="rId5" imgW="2438717" imgH="419417" progId="Equation.DSMT4">
                  <p:embed/>
                </p:oleObj>
              </mc:Choice>
              <mc:Fallback>
                <p:oleObj r:id="rId5" imgW="2438717" imgH="4194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3880" y="1295400"/>
                        <a:ext cx="55435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
        <p:nvSpPr>
          <p:cNvPr id="2" name="矩形 1"/>
          <p:cNvSpPr/>
          <p:nvPr/>
        </p:nvSpPr>
        <p:spPr>
          <a:xfrm>
            <a:off x="914399" y="4562475"/>
            <a:ext cx="7402513" cy="1052596"/>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nSpc>
                <a:spcPct val="130000"/>
              </a:lnSpc>
            </a:pPr>
            <a:r>
              <a:rPr lang="zh-CN" altLang="en-US" dirty="0"/>
              <a:t>函数</a:t>
            </a:r>
            <a:r>
              <a:rPr lang="en-US" altLang="zh-CN" i="1" dirty="0"/>
              <a:t>h</a:t>
            </a:r>
            <a:r>
              <a:rPr lang="en-US" altLang="zh-CN" dirty="0"/>
              <a:t>(</a:t>
            </a:r>
            <a:r>
              <a:rPr lang="en-US" altLang="zh-CN" i="1" dirty="0"/>
              <a:t>n</a:t>
            </a:r>
            <a:r>
              <a:rPr lang="en-US" altLang="zh-CN" dirty="0"/>
              <a:t>)</a:t>
            </a:r>
            <a:r>
              <a:rPr lang="en-US" altLang="zh-CN" dirty="0" err="1"/>
              <a:t>sin</a:t>
            </a:r>
            <a:r>
              <a:rPr lang="en-US" altLang="zh-CN" i="1" dirty="0" err="1"/>
              <a:t>ω</a:t>
            </a:r>
            <a:r>
              <a:rPr lang="en-US" altLang="zh-CN" dirty="0"/>
              <a:t>(</a:t>
            </a:r>
            <a:r>
              <a:rPr lang="en-US" altLang="zh-CN" i="1" dirty="0"/>
              <a:t>n</a:t>
            </a:r>
            <a:r>
              <a:rPr lang="zh-CN" altLang="en-US" i="1" dirty="0"/>
              <a:t>－</a:t>
            </a:r>
            <a:r>
              <a:rPr lang="en-US" altLang="zh-CN" i="1" dirty="0"/>
              <a:t>τ</a:t>
            </a:r>
            <a:r>
              <a:rPr lang="en-US" altLang="zh-CN" dirty="0"/>
              <a:t>)</a:t>
            </a:r>
            <a:r>
              <a:rPr lang="zh-CN" altLang="en-US" dirty="0"/>
              <a:t>关于求和区间的中心</a:t>
            </a:r>
            <a:r>
              <a:rPr lang="en-US" altLang="zh-CN" dirty="0"/>
              <a:t>(</a:t>
            </a:r>
            <a:r>
              <a:rPr lang="en-US" altLang="zh-CN" i="1" dirty="0"/>
              <a:t>N</a:t>
            </a:r>
            <a:r>
              <a:rPr lang="zh-CN" altLang="en-US" i="1" dirty="0"/>
              <a:t>－</a:t>
            </a:r>
            <a:r>
              <a:rPr lang="en-US" altLang="zh-CN" dirty="0"/>
              <a:t>1)/2</a:t>
            </a:r>
            <a:r>
              <a:rPr lang="zh-CN" altLang="en-US" dirty="0"/>
              <a:t>奇对称，是</a:t>
            </a:r>
            <a:r>
              <a:rPr lang="zh-CN" altLang="en-US" dirty="0">
                <a:solidFill>
                  <a:srgbClr val="FF00FF"/>
                </a:solidFill>
                <a:latin typeface="微软雅黑" pitchFamily="34" charset="-122"/>
                <a:ea typeface="微软雅黑" pitchFamily="34" charset="-122"/>
              </a:rPr>
              <a:t>满足上式的一组解。</a:t>
            </a:r>
          </a:p>
        </p:txBody>
      </p:sp>
    </p:spTree>
    <p:extLst>
      <p:ext uri="{BB962C8B-B14F-4D97-AF65-F5344CB8AC3E}">
        <p14:creationId xmlns:p14="http://schemas.microsoft.com/office/powerpoint/2010/main" val="272061573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4">
                                            <p:txEl>
                                              <p:pRg st="3" end="3"/>
                                            </p:txEl>
                                          </p:spTgt>
                                        </p:tgtEl>
                                        <p:attrNameLst>
                                          <p:attrName>style.visibility</p:attrName>
                                        </p:attrNameLst>
                                      </p:cBhvr>
                                      <p:to>
                                        <p:strVal val="visible"/>
                                      </p:to>
                                    </p:set>
                                    <p:animEffect transition="in" filter="wipe(left)">
                                      <p:cBhvr>
                                        <p:cTn id="7" dur="500"/>
                                        <p:tgtEl>
                                          <p:spTgt spid="1331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wipe(left)">
                                      <p:cBhvr>
                                        <p:cTn id="12" dur="500"/>
                                        <p:tgtEl>
                                          <p:spTgt spid="13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14">
                                            <p:txEl>
                                              <p:pRg st="5" end="5"/>
                                            </p:txEl>
                                          </p:spTgt>
                                        </p:tgtEl>
                                        <p:attrNameLst>
                                          <p:attrName>style.visibility</p:attrName>
                                        </p:attrNameLst>
                                      </p:cBhvr>
                                      <p:to>
                                        <p:strVal val="visible"/>
                                      </p:to>
                                    </p:set>
                                    <p:animEffect transition="in" filter="wipe(left)">
                                      <p:cBhvr>
                                        <p:cTn id="17" dur="500"/>
                                        <p:tgtEl>
                                          <p:spTgt spid="13314">
                                            <p:txEl>
                                              <p:pRg st="5" end="5"/>
                                            </p:txEl>
                                          </p:spTgt>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3314">
                                            <p:txEl>
                                              <p:pRg st="6" end="6"/>
                                            </p:txEl>
                                          </p:spTgt>
                                        </p:tgtEl>
                                        <p:attrNameLst>
                                          <p:attrName>style.visibility</p:attrName>
                                        </p:attrNameLst>
                                      </p:cBhvr>
                                      <p:to>
                                        <p:strVal val="visible"/>
                                      </p:to>
                                    </p:set>
                                    <p:animEffect transition="in" filter="wipe(left)">
                                      <p:cBhvr>
                                        <p:cTn id="21" dur="500"/>
                                        <p:tgtEl>
                                          <p:spTgt spid="13314">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circle(in)">
                                      <p:cBhvr>
                                        <p:cTn id="2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68313" y="3198674"/>
            <a:ext cx="80645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rgbClr val="FF0000"/>
                </a:solidFill>
              </a:rPr>
              <a:t>　</a:t>
            </a:r>
            <a:r>
              <a:rPr lang="zh-CN" altLang="en-US" b="1" dirty="0">
                <a:solidFill>
                  <a:srgbClr val="FF0000"/>
                </a:solidFill>
                <a:latin typeface="楷体" pitchFamily="49" charset="-122"/>
                <a:ea typeface="楷体" pitchFamily="49" charset="-122"/>
              </a:rPr>
              <a:t>结论：长度为</a:t>
            </a:r>
            <a:r>
              <a:rPr lang="en-US" altLang="zh-CN" b="1" i="1" dirty="0">
                <a:solidFill>
                  <a:srgbClr val="FF0000"/>
                </a:solidFill>
                <a:latin typeface="楷体" pitchFamily="49" charset="-122"/>
                <a:ea typeface="楷体" pitchFamily="49" charset="-122"/>
              </a:rPr>
              <a:t>N</a:t>
            </a:r>
            <a:r>
              <a:rPr lang="zh-CN" altLang="en-US" b="1" dirty="0">
                <a:solidFill>
                  <a:srgbClr val="FF0000"/>
                </a:solidFill>
                <a:latin typeface="楷体" pitchFamily="49" charset="-122"/>
                <a:ea typeface="楷体" pitchFamily="49" charset="-122"/>
              </a:rPr>
              <a:t>的</a:t>
            </a:r>
            <a:r>
              <a:rPr lang="en-US" altLang="zh-CN" b="1" dirty="0">
                <a:solidFill>
                  <a:srgbClr val="FF0000"/>
                </a:solidFill>
                <a:latin typeface="楷体" pitchFamily="49" charset="-122"/>
                <a:ea typeface="楷体" pitchFamily="49" charset="-122"/>
              </a:rPr>
              <a:t>FIR</a:t>
            </a:r>
            <a:r>
              <a:rPr lang="zh-CN" altLang="en-US" b="1" dirty="0">
                <a:solidFill>
                  <a:srgbClr val="FF0000"/>
                </a:solidFill>
                <a:latin typeface="楷体" pitchFamily="49" charset="-122"/>
                <a:ea typeface="楷体" pitchFamily="49" charset="-122"/>
              </a:rPr>
              <a:t>数字滤波器具有第一类线性相位特性的条件是</a:t>
            </a:r>
            <a:r>
              <a:rPr lang="en-US" altLang="zh-CN" b="1" i="1" dirty="0">
                <a:solidFill>
                  <a:srgbClr val="FF0000"/>
                </a:solidFill>
                <a:latin typeface="楷体" pitchFamily="49" charset="-122"/>
                <a:ea typeface="楷体" pitchFamily="49" charset="-122"/>
              </a:rPr>
              <a:t>h</a:t>
            </a:r>
            <a:r>
              <a:rPr lang="en-US" altLang="zh-CN" b="1" dirty="0">
                <a:solidFill>
                  <a:srgbClr val="FF0000"/>
                </a:solidFill>
                <a:latin typeface="楷体" pitchFamily="49" charset="-122"/>
                <a:ea typeface="楷体" pitchFamily="49" charset="-122"/>
              </a:rPr>
              <a:t>(</a:t>
            </a:r>
            <a:r>
              <a:rPr lang="en-US" altLang="zh-CN" b="1" i="1" dirty="0">
                <a:solidFill>
                  <a:srgbClr val="FF0000"/>
                </a:solidFill>
                <a:latin typeface="楷体" pitchFamily="49" charset="-122"/>
                <a:ea typeface="楷体" pitchFamily="49" charset="-122"/>
              </a:rPr>
              <a:t>n</a:t>
            </a:r>
            <a:r>
              <a:rPr lang="en-US" altLang="zh-CN" b="1" dirty="0">
                <a:solidFill>
                  <a:srgbClr val="FF0000"/>
                </a:solidFill>
                <a:latin typeface="楷体" pitchFamily="49" charset="-122"/>
                <a:ea typeface="楷体" pitchFamily="49" charset="-122"/>
              </a:rPr>
              <a:t>)</a:t>
            </a:r>
            <a:r>
              <a:rPr lang="zh-CN" altLang="en-US" b="1" dirty="0">
                <a:solidFill>
                  <a:srgbClr val="FF0000"/>
                </a:solidFill>
                <a:latin typeface="楷体" pitchFamily="49" charset="-122"/>
                <a:ea typeface="楷体" pitchFamily="49" charset="-122"/>
              </a:rPr>
              <a:t>关于</a:t>
            </a:r>
            <a:r>
              <a:rPr lang="en-US" altLang="zh-CN" b="1" i="1" dirty="0">
                <a:solidFill>
                  <a:srgbClr val="FF0000"/>
                </a:solidFill>
                <a:latin typeface="楷体" pitchFamily="49" charset="-122"/>
                <a:ea typeface="楷体" pitchFamily="49" charset="-122"/>
              </a:rPr>
              <a:t>n</a:t>
            </a:r>
            <a:r>
              <a:rPr lang="en-US" altLang="zh-CN" b="1" dirty="0">
                <a:solidFill>
                  <a:srgbClr val="FF0000"/>
                </a:solidFill>
                <a:latin typeface="楷体" pitchFamily="49" charset="-122"/>
                <a:ea typeface="楷体" pitchFamily="49" charset="-122"/>
              </a:rPr>
              <a:t>=(</a:t>
            </a:r>
            <a:r>
              <a:rPr lang="en-US" altLang="zh-CN" b="1" i="1" dirty="0">
                <a:solidFill>
                  <a:srgbClr val="FF0000"/>
                </a:solidFill>
                <a:latin typeface="楷体" pitchFamily="49" charset="-122"/>
                <a:ea typeface="楷体" pitchFamily="49" charset="-122"/>
              </a:rPr>
              <a:t>N</a:t>
            </a:r>
            <a:r>
              <a:rPr lang="zh-CN" altLang="en-US" b="1" i="1" dirty="0">
                <a:solidFill>
                  <a:srgbClr val="FF0000"/>
                </a:solidFill>
                <a:latin typeface="楷体" pitchFamily="49" charset="-122"/>
                <a:ea typeface="楷体" pitchFamily="49" charset="-122"/>
              </a:rPr>
              <a:t>－</a:t>
            </a:r>
            <a:r>
              <a:rPr lang="en-US" altLang="zh-CN" b="1" dirty="0">
                <a:solidFill>
                  <a:srgbClr val="FF0000"/>
                </a:solidFill>
                <a:latin typeface="楷体" pitchFamily="49" charset="-122"/>
                <a:ea typeface="楷体" pitchFamily="49" charset="-122"/>
              </a:rPr>
              <a:t>1)/2</a:t>
            </a:r>
            <a:r>
              <a:rPr lang="zh-CN" altLang="en-US" b="1" dirty="0">
                <a:solidFill>
                  <a:srgbClr val="FF0000"/>
                </a:solidFill>
                <a:latin typeface="楷体" pitchFamily="49" charset="-122"/>
                <a:ea typeface="楷体" pitchFamily="49" charset="-122"/>
              </a:rPr>
              <a:t>点偶对称。</a:t>
            </a:r>
          </a:p>
          <a:p>
            <a:pPr>
              <a:spcBef>
                <a:spcPct val="50000"/>
              </a:spcBef>
            </a:pPr>
            <a:r>
              <a:rPr lang="zh-CN" altLang="en-US" b="1" dirty="0"/>
              <a:t>     </a:t>
            </a:r>
            <a:r>
              <a:rPr lang="en-US" altLang="zh-CN" b="1" dirty="0"/>
              <a:t>N</a:t>
            </a:r>
            <a:r>
              <a:rPr lang="zh-CN" altLang="en-US" b="1" dirty="0"/>
              <a:t>为奇数和偶数时</a:t>
            </a:r>
            <a:r>
              <a:rPr lang="en-US" altLang="zh-CN" b="1" dirty="0"/>
              <a:t>, </a:t>
            </a:r>
            <a:r>
              <a:rPr lang="en-US" altLang="zh-CN" b="1" i="1" dirty="0"/>
              <a:t>h</a:t>
            </a:r>
            <a:r>
              <a:rPr lang="en-US" altLang="zh-CN" b="1" dirty="0"/>
              <a:t>(</a:t>
            </a:r>
            <a:r>
              <a:rPr lang="en-US" altLang="zh-CN" b="1" i="1" dirty="0"/>
              <a:t>n</a:t>
            </a:r>
            <a:r>
              <a:rPr lang="en-US" altLang="zh-CN" b="1" dirty="0"/>
              <a:t>)</a:t>
            </a:r>
            <a:r>
              <a:rPr lang="zh-CN" altLang="en-US" b="1" dirty="0"/>
              <a:t>的对称情况分别如</a:t>
            </a:r>
            <a:r>
              <a:rPr lang="zh-CN" altLang="en-US" b="1" dirty="0" smtClean="0"/>
              <a:t>表中</a:t>
            </a:r>
            <a:r>
              <a:rPr lang="zh-CN" altLang="en-US" b="1" dirty="0"/>
              <a:t>的情况</a:t>
            </a:r>
            <a:r>
              <a:rPr lang="en-US" altLang="zh-CN" b="1" dirty="0"/>
              <a:t>1</a:t>
            </a:r>
            <a:r>
              <a:rPr lang="zh-CN" altLang="en-US" b="1" dirty="0"/>
              <a:t>和情况</a:t>
            </a:r>
            <a:r>
              <a:rPr lang="en-US" altLang="zh-CN" b="1" dirty="0"/>
              <a:t>2</a:t>
            </a:r>
            <a:r>
              <a:rPr lang="zh-CN" altLang="en-US" b="1" dirty="0"/>
              <a:t>所示。</a:t>
            </a:r>
          </a:p>
        </p:txBody>
      </p:sp>
      <p:graphicFrame>
        <p:nvGraphicFramePr>
          <p:cNvPr id="14341" name="Object 5"/>
          <p:cNvGraphicFramePr>
            <a:graphicFrameLocks noChangeAspect="1"/>
          </p:cNvGraphicFramePr>
          <p:nvPr>
            <p:extLst>
              <p:ext uri="{D42A27DB-BD31-4B8C-83A1-F6EECF244321}">
                <p14:modId xmlns:p14="http://schemas.microsoft.com/office/powerpoint/2010/main" val="500012412"/>
              </p:ext>
            </p:extLst>
          </p:nvPr>
        </p:nvGraphicFramePr>
        <p:xfrm>
          <a:off x="2133600" y="1918641"/>
          <a:ext cx="4175125" cy="1123950"/>
        </p:xfrm>
        <a:graphic>
          <a:graphicData uri="http://schemas.openxmlformats.org/presentationml/2006/ole">
            <mc:AlternateContent xmlns:mc="http://schemas.openxmlformats.org/markup-compatibility/2006">
              <mc:Choice xmlns:v="urn:schemas-microsoft-com:vml" Requires="v">
                <p:oleObj spid="_x0000_s366682" r:id="rId3" imgW="2121217" imgH="571817" progId="Equation.DSMT4">
                  <p:embed/>
                </p:oleObj>
              </mc:Choice>
              <mc:Fallback>
                <p:oleObj r:id="rId3" imgW="2121217" imgH="5718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918641"/>
                        <a:ext cx="4175125" cy="11239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2" name="Rectangle 6"/>
          <p:cNvSpPr>
            <a:spLocks noChangeArrowheads="1"/>
          </p:cNvSpPr>
          <p:nvPr/>
        </p:nvSpPr>
        <p:spPr bwMode="auto">
          <a:xfrm>
            <a:off x="288131" y="1065074"/>
            <a:ext cx="8424863" cy="853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2000" b="1" dirty="0">
                <a:latin typeface="微软雅黑" pitchFamily="34" charset="-122"/>
                <a:ea typeface="微软雅黑" pitchFamily="34" charset="-122"/>
              </a:rPr>
              <a:t>因为</a:t>
            </a:r>
            <a:r>
              <a:rPr lang="en-US" altLang="zh-CN" sz="2000" b="1" dirty="0" err="1">
                <a:latin typeface="微软雅黑" pitchFamily="34" charset="-122"/>
                <a:ea typeface="微软雅黑" pitchFamily="34" charset="-122"/>
              </a:rPr>
              <a:t>sin</a:t>
            </a:r>
            <a:r>
              <a:rPr lang="en-US" altLang="zh-CN" sz="2000" b="1" i="1" dirty="0" err="1">
                <a:latin typeface="微软雅黑" pitchFamily="34" charset="-122"/>
                <a:ea typeface="微软雅黑" pitchFamily="34" charset="-122"/>
              </a:rPr>
              <a:t>ω</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zh-CN" altLang="en-US"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τ</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关于</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τ</a:t>
            </a:r>
            <a:r>
              <a:rPr lang="zh-CN" altLang="en-US" sz="2000" b="1" dirty="0">
                <a:latin typeface="微软雅黑" pitchFamily="34" charset="-122"/>
                <a:ea typeface="微软雅黑" pitchFamily="34" charset="-122"/>
              </a:rPr>
              <a:t>奇对称，如果取</a:t>
            </a:r>
            <a:r>
              <a:rPr lang="en-US" altLang="zh-CN" sz="2000" b="1" i="1" dirty="0">
                <a:latin typeface="微软雅黑" pitchFamily="34" charset="-122"/>
                <a:ea typeface="微软雅黑" pitchFamily="34" charset="-122"/>
              </a:rPr>
              <a:t>τ</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zh-CN" altLang="en-US" sz="2000" b="1" i="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1)/2</a:t>
            </a:r>
            <a:r>
              <a:rPr lang="zh-CN" altLang="en-US" sz="2000" b="1" dirty="0">
                <a:latin typeface="微软雅黑" pitchFamily="34" charset="-122"/>
                <a:ea typeface="微软雅黑" pitchFamily="34" charset="-122"/>
              </a:rPr>
              <a:t>，则要求</a:t>
            </a:r>
            <a:r>
              <a:rPr lang="en-US" altLang="zh-CN" sz="2000" b="1" i="1" dirty="0">
                <a:latin typeface="微软雅黑" pitchFamily="34" charset="-122"/>
                <a:ea typeface="微软雅黑" pitchFamily="34" charset="-122"/>
              </a:rPr>
              <a:t>h</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关于</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zh-CN" altLang="en-US" sz="2000" b="1" i="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1)/2</a:t>
            </a:r>
            <a:r>
              <a:rPr lang="zh-CN" altLang="en-US" sz="2000" b="1" dirty="0">
                <a:latin typeface="微软雅黑" pitchFamily="34" charset="-122"/>
                <a:ea typeface="微软雅黑" pitchFamily="34" charset="-122"/>
              </a:rPr>
              <a:t>偶对称，所以要求</a:t>
            </a:r>
            <a:r>
              <a:rPr lang="en-US" altLang="zh-CN" sz="2000" i="1" dirty="0">
                <a:latin typeface="微软雅黑" pitchFamily="34" charset="-122"/>
                <a:ea typeface="微软雅黑" pitchFamily="34" charset="-122"/>
              </a:rPr>
              <a:t>τ</a:t>
            </a:r>
            <a:r>
              <a:rPr lang="zh-CN" altLang="en-US" sz="2000" b="1" dirty="0">
                <a:latin typeface="微软雅黑" pitchFamily="34" charset="-122"/>
                <a:ea typeface="微软雅黑" pitchFamily="34" charset="-122"/>
              </a:rPr>
              <a:t>和</a:t>
            </a:r>
            <a:r>
              <a:rPr lang="en-US" altLang="zh-CN" sz="2000" b="1" i="1" dirty="0">
                <a:latin typeface="微软雅黑" pitchFamily="34" charset="-122"/>
                <a:ea typeface="微软雅黑" pitchFamily="34" charset="-122"/>
              </a:rPr>
              <a:t>h</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满足如下条件</a:t>
            </a:r>
            <a:r>
              <a:rPr lang="en-US" altLang="zh-CN" sz="2000" b="1" dirty="0">
                <a:latin typeface="微软雅黑" pitchFamily="34" charset="-122"/>
                <a:ea typeface="微软雅黑" pitchFamily="34" charset="-122"/>
              </a:rPr>
              <a:t>: </a:t>
            </a:r>
          </a:p>
        </p:txBody>
      </p:sp>
      <p:sp>
        <p:nvSpPr>
          <p:cNvPr id="7" name="矩形 6"/>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192275976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wipe(left)">
                                      <p:cBhvr>
                                        <p:cTn id="7" dur="500"/>
                                        <p:tgtEl>
                                          <p:spTgt spid="143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wipe(left)">
                                      <p:cBhvr>
                                        <p:cTn id="12" dur="500"/>
                                        <p:tgtEl>
                                          <p:spTgt spid="143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24200" y="3625334"/>
            <a:ext cx="3865161"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sz="1800" b="0" dirty="0" smtClean="0"/>
              <a:t>用到</a:t>
            </a:r>
            <a:r>
              <a:rPr lang="en-US" altLang="zh-CN" sz="1800" b="0" dirty="0" err="1" smtClean="0"/>
              <a:t>cos</a:t>
            </a:r>
            <a:r>
              <a:rPr lang="en-US" altLang="zh-CN" sz="1800" b="0" dirty="0" smtClean="0"/>
              <a:t>(A-B</a:t>
            </a:r>
            <a:r>
              <a:rPr lang="en-US" altLang="zh-CN" sz="1800" b="0" dirty="0"/>
              <a:t>) = </a:t>
            </a:r>
            <a:r>
              <a:rPr lang="en-US" altLang="zh-CN" sz="1800" b="0" dirty="0" err="1"/>
              <a:t>cosAcosB+sinAsinB</a:t>
            </a:r>
            <a:endParaRPr lang="zh-CN" altLang="en-US" sz="1800" dirty="0"/>
          </a:p>
        </p:txBody>
      </p:sp>
      <p:graphicFrame>
        <p:nvGraphicFramePr>
          <p:cNvPr id="3" name="对象 2"/>
          <p:cNvGraphicFramePr>
            <a:graphicFrameLocks noChangeAspect="1"/>
          </p:cNvGraphicFramePr>
          <p:nvPr>
            <p:extLst>
              <p:ext uri="{D42A27DB-BD31-4B8C-83A1-F6EECF244321}">
                <p14:modId xmlns:p14="http://schemas.microsoft.com/office/powerpoint/2010/main" val="1435486764"/>
              </p:ext>
            </p:extLst>
          </p:nvPr>
        </p:nvGraphicFramePr>
        <p:xfrm>
          <a:off x="217487" y="1676400"/>
          <a:ext cx="3648633" cy="1676400"/>
        </p:xfrm>
        <a:graphic>
          <a:graphicData uri="http://schemas.openxmlformats.org/presentationml/2006/ole">
            <mc:AlternateContent xmlns:mc="http://schemas.openxmlformats.org/markup-compatibility/2006">
              <mc:Choice xmlns:v="urn:schemas-microsoft-com:vml" Requires="v">
                <p:oleObj spid="_x0000_s423130" name="Equation" r:id="rId3" imgW="1879600" imgH="863600" progId="Equation.DSMT4">
                  <p:embed/>
                </p:oleObj>
              </mc:Choice>
              <mc:Fallback>
                <p:oleObj name="Equation" r:id="rId3" imgW="1879600" imgH="863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487" y="1676400"/>
                        <a:ext cx="3648633" cy="1676400"/>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98100792"/>
              </p:ext>
            </p:extLst>
          </p:nvPr>
        </p:nvGraphicFramePr>
        <p:xfrm>
          <a:off x="4038600" y="2028976"/>
          <a:ext cx="4955075" cy="792163"/>
        </p:xfrm>
        <a:graphic>
          <a:graphicData uri="http://schemas.openxmlformats.org/presentationml/2006/ole">
            <mc:AlternateContent xmlns:mc="http://schemas.openxmlformats.org/markup-compatibility/2006">
              <mc:Choice xmlns:v="urn:schemas-microsoft-com:vml" Requires="v">
                <p:oleObj spid="_x0000_s423131" name="Equation" r:id="rId5" imgW="2616120" imgH="419040" progId="Equation.DSMT4">
                  <p:embed/>
                </p:oleObj>
              </mc:Choice>
              <mc:Fallback>
                <p:oleObj name="Equation" r:id="rId5" imgW="2616120" imgH="419040" progId="Equation.DSMT4">
                  <p:embed/>
                  <p:pic>
                    <p:nvPicPr>
                      <p:cNvPr id="0" name=""/>
                      <p:cNvPicPr/>
                      <p:nvPr/>
                    </p:nvPicPr>
                    <p:blipFill>
                      <a:blip r:embed="rId6"/>
                      <a:stretch>
                        <a:fillRect/>
                      </a:stretch>
                    </p:blipFill>
                    <p:spPr>
                      <a:xfrm>
                        <a:off x="4038600" y="2028976"/>
                        <a:ext cx="4955075" cy="792163"/>
                      </a:xfrm>
                      <a:prstGeom prst="rect">
                        <a:avLst/>
                      </a:prstGeom>
                    </p:spPr>
                  </p:pic>
                </p:oleObj>
              </mc:Fallback>
            </mc:AlternateContent>
          </a:graphicData>
        </a:graphic>
      </p:graphicFrame>
      <p:sp>
        <p:nvSpPr>
          <p:cNvPr id="5" name="右箭头 4"/>
          <p:cNvSpPr/>
          <p:nvPr/>
        </p:nvSpPr>
        <p:spPr bwMode="auto">
          <a:xfrm>
            <a:off x="3619500" y="2272658"/>
            <a:ext cx="304800" cy="3048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ndParaRPr>
          </a:p>
        </p:txBody>
      </p:sp>
      <p:sp>
        <p:nvSpPr>
          <p:cNvPr id="6" name="TextBox 5"/>
          <p:cNvSpPr txBox="1"/>
          <p:nvPr/>
        </p:nvSpPr>
        <p:spPr>
          <a:xfrm>
            <a:off x="381000" y="1055184"/>
            <a:ext cx="43434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smtClean="0"/>
              <a:t>关于</a:t>
            </a:r>
            <a:r>
              <a:rPr lang="en-US" altLang="zh-CN" dirty="0" smtClean="0"/>
              <a:t>H</a:t>
            </a:r>
            <a:r>
              <a:rPr lang="en-US" altLang="zh-CN" baseline="-25000" dirty="0" smtClean="0"/>
              <a:t>g</a:t>
            </a:r>
            <a:r>
              <a:rPr lang="en-US" altLang="zh-CN" dirty="0" smtClean="0"/>
              <a:t>(w)</a:t>
            </a:r>
            <a:r>
              <a:rPr lang="zh-CN" altLang="en-US" dirty="0" smtClean="0"/>
              <a:t>表达式的</a:t>
            </a:r>
            <a:r>
              <a:rPr lang="zh-CN" altLang="en-US" dirty="0" smtClean="0"/>
              <a:t>证明方法：</a:t>
            </a:r>
            <a:endParaRPr lang="zh-CN" altLang="en-US" dirty="0"/>
          </a:p>
        </p:txBody>
      </p:sp>
      <p:sp>
        <p:nvSpPr>
          <p:cNvPr id="7" name="右箭头 6"/>
          <p:cNvSpPr/>
          <p:nvPr/>
        </p:nvSpPr>
        <p:spPr bwMode="auto">
          <a:xfrm>
            <a:off x="1828800" y="3657600"/>
            <a:ext cx="990600" cy="3048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543076698"/>
              </p:ext>
            </p:extLst>
          </p:nvPr>
        </p:nvGraphicFramePr>
        <p:xfrm>
          <a:off x="1854200" y="4343400"/>
          <a:ext cx="5643562" cy="1828800"/>
        </p:xfrm>
        <a:graphic>
          <a:graphicData uri="http://schemas.openxmlformats.org/presentationml/2006/ole">
            <mc:AlternateContent xmlns:mc="http://schemas.openxmlformats.org/markup-compatibility/2006">
              <mc:Choice xmlns:v="urn:schemas-microsoft-com:vml" Requires="v">
                <p:oleObj spid="_x0000_s423132" name="Equation" r:id="rId7" imgW="2628720" imgH="850680" progId="Equation.DSMT4">
                  <p:embed/>
                </p:oleObj>
              </mc:Choice>
              <mc:Fallback>
                <p:oleObj name="Equation" r:id="rId7" imgW="2628720" imgH="850680" progId="Equation.DSMT4">
                  <p:embed/>
                  <p:pic>
                    <p:nvPicPr>
                      <p:cNvPr id="0" name=""/>
                      <p:cNvPicPr>
                        <a:picLocks noChangeAspect="1" noChangeArrowheads="1"/>
                      </p:cNvPicPr>
                      <p:nvPr/>
                    </p:nvPicPr>
                    <p:blipFill>
                      <a:blip r:embed="rId8"/>
                      <a:srcRect/>
                      <a:stretch>
                        <a:fillRect/>
                      </a:stretch>
                    </p:blipFill>
                    <p:spPr bwMode="auto">
                      <a:xfrm>
                        <a:off x="1854200" y="4343400"/>
                        <a:ext cx="5643562" cy="1828800"/>
                      </a:xfrm>
                      <a:prstGeom prst="rect">
                        <a:avLst/>
                      </a:prstGeom>
                      <a:noFill/>
                      <a:ln>
                        <a:noFill/>
                      </a:ln>
                    </p:spPr>
                  </p:pic>
                </p:oleObj>
              </mc:Fallback>
            </mc:AlternateContent>
          </a:graphicData>
        </a:graphic>
      </p:graphicFrame>
      <p:sp>
        <p:nvSpPr>
          <p:cNvPr id="9" name="矩形 8"/>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2374047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920124" y="918518"/>
            <a:ext cx="74831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smtClean="0"/>
              <a:t>线性</a:t>
            </a:r>
            <a:r>
              <a:rPr lang="zh-CN" altLang="en-US" dirty="0"/>
              <a:t>相位</a:t>
            </a:r>
            <a:r>
              <a:rPr lang="en-US" altLang="zh-CN" dirty="0"/>
              <a:t>FIR</a:t>
            </a:r>
            <a:r>
              <a:rPr lang="zh-CN" altLang="en-US" dirty="0"/>
              <a:t>数字滤波器的时域和频域</a:t>
            </a:r>
            <a:r>
              <a:rPr lang="zh-CN" altLang="en-US" dirty="0" smtClean="0"/>
              <a:t>特性</a:t>
            </a:r>
            <a:r>
              <a:rPr lang="en-US" altLang="zh-CN" dirty="0" smtClean="0"/>
              <a:t>——</a:t>
            </a:r>
            <a:r>
              <a:rPr lang="zh-CN" altLang="en-US" dirty="0" smtClean="0"/>
              <a:t>第一类</a:t>
            </a:r>
            <a:endParaRPr lang="zh-CN" altLang="en-US" dirty="0"/>
          </a:p>
        </p:txBody>
      </p:sp>
      <p:pic>
        <p:nvPicPr>
          <p:cNvPr id="15363" name="Picture 3" descr="Apw7_1_Gray"/>
          <p:cNvPicPr>
            <a:picLocks noChangeAspect="1" noChangeArrowheads="1"/>
          </p:cNvPicPr>
          <p:nvPr/>
        </p:nvPicPr>
        <p:blipFill>
          <a:blip r:embed="rId2" cstate="print">
            <a:extLst>
              <a:ext uri="{28A0092B-C50C-407E-A947-70E740481C1C}">
                <a14:useLocalDpi xmlns:a14="http://schemas.microsoft.com/office/drawing/2010/main" val="0"/>
              </a:ext>
            </a:extLst>
          </a:blip>
          <a:srcRect b="50787"/>
          <a:stretch>
            <a:fillRect/>
          </a:stretch>
        </p:blipFill>
        <p:spPr bwMode="auto">
          <a:xfrm>
            <a:off x="191323" y="1452563"/>
            <a:ext cx="8964612"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360862915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28600" y="984251"/>
            <a:ext cx="8686800"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dirty="0">
                <a:solidFill>
                  <a:srgbClr val="CC00FF"/>
                </a:solidFill>
                <a:latin typeface="微软雅黑" pitchFamily="34" charset="-122"/>
                <a:ea typeface="微软雅黑" pitchFamily="34" charset="-122"/>
              </a:rPr>
              <a:t>2) </a:t>
            </a:r>
            <a:r>
              <a:rPr lang="zh-CN" altLang="en-US" dirty="0">
                <a:solidFill>
                  <a:srgbClr val="CC00FF"/>
                </a:solidFill>
                <a:latin typeface="微软雅黑" pitchFamily="34" charset="-122"/>
                <a:ea typeface="微软雅黑" pitchFamily="34" charset="-122"/>
              </a:rPr>
              <a:t>第二类线性相位对</a:t>
            </a:r>
            <a:r>
              <a:rPr lang="en-US" altLang="zh-CN" dirty="0">
                <a:solidFill>
                  <a:srgbClr val="CC00FF"/>
                </a:solidFill>
                <a:latin typeface="微软雅黑" pitchFamily="34" charset="-122"/>
                <a:ea typeface="微软雅黑" pitchFamily="34" charset="-122"/>
              </a:rPr>
              <a:t>h(n)</a:t>
            </a:r>
            <a:r>
              <a:rPr lang="zh-CN" altLang="en-US" dirty="0">
                <a:solidFill>
                  <a:srgbClr val="CC00FF"/>
                </a:solidFill>
                <a:latin typeface="微软雅黑" pitchFamily="34" charset="-122"/>
                <a:ea typeface="微软雅黑" pitchFamily="34" charset="-122"/>
              </a:rPr>
              <a:t>的约束条件</a:t>
            </a:r>
            <a:r>
              <a:rPr lang="zh-CN" altLang="en-US" b="1" dirty="0"/>
              <a:t></a:t>
            </a:r>
          </a:p>
          <a:p>
            <a:pPr>
              <a:lnSpc>
                <a:spcPct val="130000"/>
              </a:lnSpc>
            </a:pPr>
            <a:r>
              <a:rPr lang="zh-CN" altLang="en-US" b="1" dirty="0" smtClean="0"/>
              <a:t>第二</a:t>
            </a:r>
            <a:r>
              <a:rPr lang="zh-CN" altLang="en-US" b="1" dirty="0"/>
              <a:t>类线性相位</a:t>
            </a:r>
            <a:r>
              <a:rPr lang="en-US" altLang="zh-CN" b="1" dirty="0"/>
              <a:t>FIR</a:t>
            </a:r>
            <a:r>
              <a:rPr lang="zh-CN" altLang="en-US" b="1" dirty="0"/>
              <a:t>数字滤波器的相位</a:t>
            </a:r>
            <a:r>
              <a:rPr lang="zh-CN" altLang="en-US" b="1" dirty="0" smtClean="0"/>
              <a:t>函数为</a:t>
            </a:r>
            <a:r>
              <a:rPr lang="en-US" altLang="zh-CN" b="1" i="1" dirty="0" smtClean="0"/>
              <a:t>θ</a:t>
            </a:r>
            <a:r>
              <a:rPr lang="en-US" altLang="zh-CN" b="1" dirty="0" smtClean="0"/>
              <a:t>(</a:t>
            </a:r>
            <a:r>
              <a:rPr lang="en-US" altLang="zh-CN" b="1" i="1" dirty="0" smtClean="0"/>
              <a:t>ω</a:t>
            </a:r>
            <a:r>
              <a:rPr lang="en-US" altLang="zh-CN" b="1" dirty="0" smtClean="0"/>
              <a:t>)=</a:t>
            </a:r>
            <a:r>
              <a:rPr lang="en-US" altLang="zh-CN" dirty="0" smtClean="0"/>
              <a:t>-</a:t>
            </a:r>
            <a:r>
              <a:rPr lang="en-US" altLang="zh-CN" b="1" dirty="0" smtClean="0"/>
              <a:t>π/2</a:t>
            </a:r>
            <a:r>
              <a:rPr lang="en-US" altLang="zh-CN" dirty="0" smtClean="0"/>
              <a:t>-</a:t>
            </a:r>
            <a:r>
              <a:rPr lang="en-US" altLang="zh-CN" b="1" i="1" dirty="0" smtClean="0"/>
              <a:t>ωτ</a:t>
            </a:r>
            <a:r>
              <a:rPr lang="zh-CN" altLang="en-US" b="1" dirty="0" smtClean="0"/>
              <a:t>，经过</a:t>
            </a:r>
            <a:r>
              <a:rPr lang="zh-CN" altLang="en-US" b="1" dirty="0"/>
              <a:t>同样的推导过程可得到</a:t>
            </a:r>
            <a:r>
              <a:rPr lang="en-US" altLang="zh-CN" b="1" dirty="0"/>
              <a:t>:</a:t>
            </a:r>
          </a:p>
          <a:p>
            <a:pPr>
              <a:lnSpc>
                <a:spcPct val="130000"/>
              </a:lnSpc>
            </a:pPr>
            <a:endParaRPr lang="en-US" altLang="zh-CN" b="1" dirty="0"/>
          </a:p>
          <a:p>
            <a:pPr>
              <a:lnSpc>
                <a:spcPct val="130000"/>
              </a:lnSpc>
            </a:pPr>
            <a:r>
              <a:rPr lang="en-US" altLang="zh-CN" b="1" dirty="0"/>
              <a:t></a:t>
            </a:r>
          </a:p>
          <a:p>
            <a:pPr>
              <a:lnSpc>
                <a:spcPct val="130000"/>
              </a:lnSpc>
            </a:pPr>
            <a:r>
              <a:rPr lang="zh-CN" altLang="en-US" b="1" dirty="0"/>
              <a:t>　　　　　　　　　　　　　　　　	</a:t>
            </a:r>
          </a:p>
        </p:txBody>
      </p:sp>
      <p:graphicFrame>
        <p:nvGraphicFramePr>
          <p:cNvPr id="16387" name="Object 3"/>
          <p:cNvGraphicFramePr>
            <a:graphicFrameLocks noChangeAspect="1"/>
          </p:cNvGraphicFramePr>
          <p:nvPr>
            <p:extLst>
              <p:ext uri="{D42A27DB-BD31-4B8C-83A1-F6EECF244321}">
                <p14:modId xmlns:p14="http://schemas.microsoft.com/office/powerpoint/2010/main" val="2686329089"/>
              </p:ext>
            </p:extLst>
          </p:nvPr>
        </p:nvGraphicFramePr>
        <p:xfrm>
          <a:off x="1295400" y="2590800"/>
          <a:ext cx="4897437" cy="915988"/>
        </p:xfrm>
        <a:graphic>
          <a:graphicData uri="http://schemas.openxmlformats.org/presentationml/2006/ole">
            <mc:AlternateContent xmlns:mc="http://schemas.openxmlformats.org/markup-compatibility/2006">
              <mc:Choice xmlns:v="urn:schemas-microsoft-com:vml" Requires="v">
                <p:oleObj spid="_x0000_s367772" r:id="rId3" imgW="2235517" imgH="419417" progId="Equation.DSMT4">
                  <p:embed/>
                </p:oleObj>
              </mc:Choice>
              <mc:Fallback>
                <p:oleObj r:id="rId3" imgW="2235517" imgH="419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590800"/>
                        <a:ext cx="48974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8" name="Object 4"/>
          <p:cNvGraphicFramePr>
            <a:graphicFrameLocks noChangeAspect="1"/>
          </p:cNvGraphicFramePr>
          <p:nvPr>
            <p:extLst>
              <p:ext uri="{D42A27DB-BD31-4B8C-83A1-F6EECF244321}">
                <p14:modId xmlns:p14="http://schemas.microsoft.com/office/powerpoint/2010/main" val="944359989"/>
              </p:ext>
            </p:extLst>
          </p:nvPr>
        </p:nvGraphicFramePr>
        <p:xfrm>
          <a:off x="2667000" y="3552560"/>
          <a:ext cx="2887663" cy="809625"/>
        </p:xfrm>
        <a:graphic>
          <a:graphicData uri="http://schemas.openxmlformats.org/presentationml/2006/ole">
            <mc:AlternateContent xmlns:mc="http://schemas.openxmlformats.org/markup-compatibility/2006">
              <mc:Choice xmlns:v="urn:schemas-microsoft-com:vml" Requires="v">
                <p:oleObj spid="_x0000_s367773" r:id="rId5" imgW="1498917" imgH="419417" progId="Equation.DSMT4">
                  <p:embed/>
                </p:oleObj>
              </mc:Choice>
              <mc:Fallback>
                <p:oleObj r:id="rId5" imgW="1498917" imgH="4194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552560"/>
                        <a:ext cx="288766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9" name="Text Box 5"/>
          <p:cNvSpPr txBox="1">
            <a:spLocks noChangeArrowheads="1"/>
          </p:cNvSpPr>
          <p:nvPr/>
        </p:nvSpPr>
        <p:spPr bwMode="auto">
          <a:xfrm>
            <a:off x="539750" y="4437063"/>
            <a:ext cx="81359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t>函数</a:t>
            </a:r>
            <a:r>
              <a:rPr lang="en-US" altLang="zh-CN" b="1" i="1" dirty="0"/>
              <a:t>h</a:t>
            </a:r>
            <a:r>
              <a:rPr lang="en-US" altLang="zh-CN" b="1" dirty="0"/>
              <a:t>(</a:t>
            </a:r>
            <a:r>
              <a:rPr lang="en-US" altLang="zh-CN" b="1" i="1" dirty="0"/>
              <a:t>n</a:t>
            </a:r>
            <a:r>
              <a:rPr lang="en-US" altLang="zh-CN" b="1" dirty="0"/>
              <a:t>)</a:t>
            </a:r>
            <a:r>
              <a:rPr lang="en-US" altLang="zh-CN" b="1" dirty="0" err="1"/>
              <a:t>cos</a:t>
            </a:r>
            <a:r>
              <a:rPr lang="zh-CN" altLang="en-US" b="1" dirty="0"/>
              <a:t>［</a:t>
            </a:r>
            <a:r>
              <a:rPr lang="en-US" altLang="zh-CN" b="1" i="1" dirty="0"/>
              <a:t>ω</a:t>
            </a:r>
            <a:r>
              <a:rPr lang="en-US" altLang="zh-CN" b="1" dirty="0"/>
              <a:t>(</a:t>
            </a:r>
            <a:r>
              <a:rPr lang="en-US" altLang="zh-CN" b="1" i="1" dirty="0"/>
              <a:t>n</a:t>
            </a:r>
            <a:r>
              <a:rPr lang="zh-CN" altLang="en-US" b="1" i="1" dirty="0"/>
              <a:t>－</a:t>
            </a:r>
            <a:r>
              <a:rPr lang="en-US" altLang="zh-CN" b="1" i="1" dirty="0"/>
              <a:t>τ</a:t>
            </a:r>
            <a:r>
              <a:rPr lang="en-US" altLang="zh-CN" b="1" dirty="0"/>
              <a:t>)</a:t>
            </a:r>
            <a:r>
              <a:rPr lang="zh-CN" altLang="en-US" b="1" dirty="0"/>
              <a:t>］关于求和区间的中心</a:t>
            </a:r>
            <a:r>
              <a:rPr lang="en-US" altLang="zh-CN" b="1" dirty="0"/>
              <a:t>(</a:t>
            </a:r>
            <a:r>
              <a:rPr lang="en-US" altLang="zh-CN" b="1" i="1" dirty="0"/>
              <a:t>N</a:t>
            </a:r>
            <a:r>
              <a:rPr lang="zh-CN" altLang="en-US" b="1" i="1" dirty="0"/>
              <a:t>－</a:t>
            </a:r>
            <a:r>
              <a:rPr lang="en-US" altLang="zh-CN" b="1" dirty="0"/>
              <a:t>1)/2</a:t>
            </a:r>
            <a:r>
              <a:rPr lang="zh-CN" altLang="en-US" b="1" dirty="0"/>
              <a:t>奇对称，是</a:t>
            </a:r>
            <a:r>
              <a:rPr lang="zh-CN" altLang="en-US" b="1" dirty="0" smtClean="0"/>
              <a:t>满足条件的</a:t>
            </a:r>
            <a:r>
              <a:rPr lang="zh-CN" altLang="en-US" b="1" dirty="0"/>
              <a:t>一组解。</a:t>
            </a:r>
          </a:p>
          <a:p>
            <a:r>
              <a:rPr lang="zh-CN" altLang="en-US" b="1" dirty="0" smtClean="0"/>
              <a:t>因为</a:t>
            </a:r>
            <a:r>
              <a:rPr lang="en-US" altLang="zh-CN" b="1" dirty="0" err="1"/>
              <a:t>cos</a:t>
            </a:r>
            <a:r>
              <a:rPr lang="zh-CN" altLang="en-US" b="1" dirty="0"/>
              <a:t>［</a:t>
            </a:r>
            <a:r>
              <a:rPr lang="en-US" altLang="zh-CN" b="1" i="1" dirty="0"/>
              <a:t>ω</a:t>
            </a:r>
            <a:r>
              <a:rPr lang="en-US" altLang="zh-CN" b="1" dirty="0"/>
              <a:t>(</a:t>
            </a:r>
            <a:r>
              <a:rPr lang="en-US" altLang="zh-CN" b="1" i="1" dirty="0"/>
              <a:t>n</a:t>
            </a:r>
            <a:r>
              <a:rPr lang="zh-CN" altLang="en-US" b="1" i="1" dirty="0"/>
              <a:t>－</a:t>
            </a:r>
            <a:r>
              <a:rPr lang="en-US" altLang="zh-CN" b="1" i="1" dirty="0"/>
              <a:t>τ</a:t>
            </a:r>
            <a:r>
              <a:rPr lang="en-US" altLang="zh-CN" b="1" dirty="0"/>
              <a:t>)</a:t>
            </a:r>
            <a:r>
              <a:rPr lang="zh-CN" altLang="en-US" b="1" dirty="0"/>
              <a:t>］关于</a:t>
            </a:r>
            <a:r>
              <a:rPr lang="en-US" altLang="zh-CN" b="1" i="1" dirty="0"/>
              <a:t>n</a:t>
            </a:r>
            <a:r>
              <a:rPr lang="en-US" altLang="zh-CN" b="1" dirty="0"/>
              <a:t>=</a:t>
            </a:r>
            <a:r>
              <a:rPr lang="en-US" altLang="zh-CN" b="1" i="1" dirty="0"/>
              <a:t>τ</a:t>
            </a:r>
            <a:r>
              <a:rPr lang="zh-CN" altLang="en-US" b="1" dirty="0"/>
              <a:t>偶对称，所以要求</a:t>
            </a:r>
            <a:r>
              <a:rPr lang="en-US" altLang="zh-CN" b="1" i="1" dirty="0"/>
              <a:t>τ</a:t>
            </a:r>
            <a:r>
              <a:rPr lang="zh-CN" altLang="en-US" b="1" dirty="0"/>
              <a:t>和</a:t>
            </a:r>
            <a:r>
              <a:rPr lang="en-US" altLang="zh-CN" b="1" i="1" dirty="0"/>
              <a:t>h</a:t>
            </a:r>
            <a:r>
              <a:rPr lang="en-US" altLang="zh-CN" b="1" dirty="0"/>
              <a:t>(</a:t>
            </a:r>
            <a:r>
              <a:rPr lang="en-US" altLang="zh-CN" b="1" i="1" dirty="0"/>
              <a:t>n</a:t>
            </a:r>
            <a:r>
              <a:rPr lang="en-US" altLang="zh-CN" b="1" dirty="0"/>
              <a:t>)</a:t>
            </a:r>
            <a:r>
              <a:rPr lang="zh-CN" altLang="en-US" b="1" dirty="0"/>
              <a:t>满足如下条件：</a:t>
            </a:r>
          </a:p>
        </p:txBody>
      </p:sp>
      <p:sp>
        <p:nvSpPr>
          <p:cNvPr id="6" name="矩形 5"/>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15943853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up)">
                                      <p:cBhvr>
                                        <p:cTn id="7" dur="500"/>
                                        <p:tgtEl>
                                          <p:spTgt spid="16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wipe(up)">
                                      <p:cBhvr>
                                        <p:cTn id="12"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914400" y="2971800"/>
            <a:ext cx="7705725" cy="219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b="1" dirty="0"/>
              <a:t>　</a:t>
            </a:r>
            <a:r>
              <a:rPr lang="zh-CN" altLang="en-US" b="1" dirty="0">
                <a:solidFill>
                  <a:srgbClr val="FF0000"/>
                </a:solidFill>
              </a:rPr>
              <a:t>　</a:t>
            </a:r>
            <a:r>
              <a:rPr lang="zh-CN" altLang="en-US" b="1" dirty="0">
                <a:solidFill>
                  <a:srgbClr val="A50021"/>
                </a:solidFill>
              </a:rPr>
              <a:t>结论：长度为</a:t>
            </a:r>
            <a:r>
              <a:rPr lang="en-US" altLang="zh-CN" b="1" i="1" dirty="0">
                <a:solidFill>
                  <a:srgbClr val="A50021"/>
                </a:solidFill>
              </a:rPr>
              <a:t>N</a:t>
            </a:r>
            <a:r>
              <a:rPr lang="zh-CN" altLang="en-US" b="1" dirty="0">
                <a:solidFill>
                  <a:srgbClr val="A50021"/>
                </a:solidFill>
              </a:rPr>
              <a:t>的</a:t>
            </a:r>
            <a:r>
              <a:rPr lang="en-US" altLang="zh-CN" b="1" dirty="0">
                <a:solidFill>
                  <a:srgbClr val="A50021"/>
                </a:solidFill>
              </a:rPr>
              <a:t>FIR</a:t>
            </a:r>
            <a:r>
              <a:rPr lang="zh-CN" altLang="en-US" b="1" dirty="0">
                <a:solidFill>
                  <a:srgbClr val="A50021"/>
                </a:solidFill>
              </a:rPr>
              <a:t>数字滤波器具有第二类线性相位特性的条件是</a:t>
            </a:r>
            <a:r>
              <a:rPr lang="en-US" altLang="zh-CN" b="1" i="1" dirty="0">
                <a:solidFill>
                  <a:srgbClr val="A50021"/>
                </a:solidFill>
              </a:rPr>
              <a:t>h</a:t>
            </a:r>
            <a:r>
              <a:rPr lang="en-US" altLang="zh-CN" b="1" dirty="0">
                <a:solidFill>
                  <a:srgbClr val="A50021"/>
                </a:solidFill>
              </a:rPr>
              <a:t>(</a:t>
            </a:r>
            <a:r>
              <a:rPr lang="en-US" altLang="zh-CN" b="1" i="1" dirty="0">
                <a:solidFill>
                  <a:srgbClr val="A50021"/>
                </a:solidFill>
              </a:rPr>
              <a:t>n</a:t>
            </a:r>
            <a:r>
              <a:rPr lang="en-US" altLang="zh-CN" b="1" dirty="0">
                <a:solidFill>
                  <a:srgbClr val="A50021"/>
                </a:solidFill>
              </a:rPr>
              <a:t>)</a:t>
            </a:r>
            <a:r>
              <a:rPr lang="zh-CN" altLang="en-US" b="1" dirty="0">
                <a:solidFill>
                  <a:srgbClr val="A50021"/>
                </a:solidFill>
              </a:rPr>
              <a:t>关于</a:t>
            </a:r>
            <a:r>
              <a:rPr lang="en-US" altLang="zh-CN" b="1" i="1" dirty="0">
                <a:solidFill>
                  <a:srgbClr val="A50021"/>
                </a:solidFill>
              </a:rPr>
              <a:t>n</a:t>
            </a:r>
            <a:r>
              <a:rPr lang="en-US" altLang="zh-CN" b="1" dirty="0">
                <a:solidFill>
                  <a:srgbClr val="A50021"/>
                </a:solidFill>
              </a:rPr>
              <a:t>=(</a:t>
            </a:r>
            <a:r>
              <a:rPr lang="en-US" altLang="zh-CN" b="1" i="1" dirty="0">
                <a:solidFill>
                  <a:srgbClr val="A50021"/>
                </a:solidFill>
              </a:rPr>
              <a:t>N</a:t>
            </a:r>
            <a:r>
              <a:rPr lang="zh-CN" altLang="en-US" b="1" i="1" dirty="0">
                <a:solidFill>
                  <a:srgbClr val="A50021"/>
                </a:solidFill>
              </a:rPr>
              <a:t>－</a:t>
            </a:r>
            <a:r>
              <a:rPr lang="en-US" altLang="zh-CN" b="1" dirty="0">
                <a:solidFill>
                  <a:srgbClr val="A50021"/>
                </a:solidFill>
              </a:rPr>
              <a:t>1)/2</a:t>
            </a:r>
            <a:r>
              <a:rPr lang="zh-CN" altLang="en-US" b="1" dirty="0">
                <a:solidFill>
                  <a:srgbClr val="A50021"/>
                </a:solidFill>
              </a:rPr>
              <a:t>点奇对称。</a:t>
            </a:r>
          </a:p>
          <a:p>
            <a:pPr>
              <a:lnSpc>
                <a:spcPct val="130000"/>
              </a:lnSpc>
              <a:spcBef>
                <a:spcPct val="50000"/>
              </a:spcBef>
            </a:pPr>
            <a:r>
              <a:rPr lang="zh-CN" altLang="en-US" b="1" dirty="0"/>
              <a:t>        </a:t>
            </a:r>
            <a:r>
              <a:rPr lang="en-US" altLang="zh-CN" b="1" i="1" dirty="0"/>
              <a:t>N</a:t>
            </a:r>
            <a:r>
              <a:rPr lang="zh-CN" altLang="en-US" b="1" dirty="0"/>
              <a:t>为奇数和偶数时</a:t>
            </a:r>
            <a:r>
              <a:rPr lang="en-US" altLang="zh-CN" b="1" i="1" dirty="0"/>
              <a:t>h</a:t>
            </a:r>
            <a:r>
              <a:rPr lang="en-US" altLang="zh-CN" b="1" dirty="0"/>
              <a:t>(</a:t>
            </a:r>
            <a:r>
              <a:rPr lang="en-US" altLang="zh-CN" b="1" i="1" dirty="0"/>
              <a:t>n</a:t>
            </a:r>
            <a:r>
              <a:rPr lang="en-US" altLang="zh-CN" b="1" dirty="0"/>
              <a:t>)</a:t>
            </a:r>
            <a:r>
              <a:rPr lang="zh-CN" altLang="en-US" b="1" dirty="0"/>
              <a:t>的对称情况分别如</a:t>
            </a:r>
            <a:r>
              <a:rPr lang="zh-CN" altLang="en-US" b="1" dirty="0" smtClean="0"/>
              <a:t>表中</a:t>
            </a:r>
            <a:r>
              <a:rPr lang="zh-CN" altLang="en-US" b="1" dirty="0"/>
              <a:t>情况</a:t>
            </a:r>
            <a:r>
              <a:rPr lang="en-US" altLang="zh-CN" b="1" dirty="0"/>
              <a:t>3</a:t>
            </a:r>
            <a:r>
              <a:rPr lang="zh-CN" altLang="en-US" b="1" dirty="0"/>
              <a:t>和情况</a:t>
            </a:r>
            <a:r>
              <a:rPr lang="en-US" altLang="zh-CN" b="1" dirty="0"/>
              <a:t>4</a:t>
            </a:r>
            <a:r>
              <a:rPr lang="zh-CN" altLang="en-US" b="1" dirty="0"/>
              <a:t>所示。</a:t>
            </a:r>
          </a:p>
        </p:txBody>
      </p:sp>
      <p:graphicFrame>
        <p:nvGraphicFramePr>
          <p:cNvPr id="17413" name="Object 5"/>
          <p:cNvGraphicFramePr>
            <a:graphicFrameLocks noChangeAspect="1"/>
          </p:cNvGraphicFramePr>
          <p:nvPr>
            <p:extLst>
              <p:ext uri="{D42A27DB-BD31-4B8C-83A1-F6EECF244321}">
                <p14:modId xmlns:p14="http://schemas.microsoft.com/office/powerpoint/2010/main" val="1906918363"/>
              </p:ext>
            </p:extLst>
          </p:nvPr>
        </p:nvGraphicFramePr>
        <p:xfrm>
          <a:off x="1752600" y="1295400"/>
          <a:ext cx="4427538" cy="1149350"/>
        </p:xfrm>
        <a:graphic>
          <a:graphicData uri="http://schemas.openxmlformats.org/presentationml/2006/ole">
            <mc:AlternateContent xmlns:mc="http://schemas.openxmlformats.org/markup-compatibility/2006">
              <mc:Choice xmlns:v="urn:schemas-microsoft-com:vml" Requires="v">
                <p:oleObj spid="_x0000_s368719" r:id="rId3" imgW="2197417" imgH="571817" progId="Equation.DSMT4">
                  <p:embed/>
                </p:oleObj>
              </mc:Choice>
              <mc:Fallback>
                <p:oleObj r:id="rId3" imgW="2197417" imgH="5718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95400"/>
                        <a:ext cx="4427538" cy="1149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28997589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ctrTitle"/>
          </p:nvPr>
        </p:nvSpPr>
        <p:spPr>
          <a:xfrm>
            <a:off x="971550" y="1628775"/>
            <a:ext cx="7632700" cy="1630363"/>
          </a:xfrm>
        </p:spPr>
        <p:txBody>
          <a:bodyPr/>
          <a:lstStyle/>
          <a:p>
            <a:pPr>
              <a:lnSpc>
                <a:spcPct val="120000"/>
              </a:lnSpc>
            </a:pPr>
            <a:r>
              <a:rPr lang="zh-CN" altLang="en-US" sz="4000" dirty="0" smtClean="0">
                <a:latin typeface="华文新魏" pitchFamily="2" charset="-122"/>
                <a:ea typeface="华文新魏" pitchFamily="2" charset="-122"/>
              </a:rPr>
              <a:t>第</a:t>
            </a:r>
            <a:r>
              <a:rPr lang="zh-CN" altLang="en-US" sz="4000" dirty="0">
                <a:latin typeface="华文新魏" pitchFamily="2" charset="-122"/>
                <a:ea typeface="华文新魏" pitchFamily="2" charset="-122"/>
              </a:rPr>
              <a:t>七</a:t>
            </a:r>
            <a:r>
              <a:rPr lang="zh-CN" altLang="en-US" sz="4000" dirty="0" smtClean="0">
                <a:latin typeface="华文新魏" pitchFamily="2" charset="-122"/>
                <a:ea typeface="华文新魏" pitchFamily="2" charset="-122"/>
              </a:rPr>
              <a:t>章 </a:t>
            </a:r>
            <a:r>
              <a:rPr lang="en-US" altLang="zh-CN" sz="4000" dirty="0" smtClean="0">
                <a:latin typeface="华文新魏" pitchFamily="2" charset="-122"/>
                <a:ea typeface="华文新魏" pitchFamily="2" charset="-122"/>
              </a:rPr>
              <a:t/>
            </a:r>
            <a:br>
              <a:rPr lang="en-US" altLang="zh-CN" sz="4000" dirty="0" smtClean="0">
                <a:latin typeface="华文新魏" pitchFamily="2" charset="-122"/>
                <a:ea typeface="华文新魏" pitchFamily="2" charset="-122"/>
              </a:rPr>
            </a:br>
            <a:r>
              <a:rPr lang="en-US" altLang="zh-CN" sz="4000" dirty="0" smtClean="0">
                <a:latin typeface="华文新魏" pitchFamily="2" charset="-122"/>
                <a:ea typeface="华文新魏" pitchFamily="2" charset="-122"/>
              </a:rPr>
              <a:t>FIR</a:t>
            </a:r>
            <a:r>
              <a:rPr lang="zh-CN" altLang="en-US" sz="4000" dirty="0" smtClean="0">
                <a:latin typeface="华文新魏" pitchFamily="2" charset="-122"/>
                <a:ea typeface="华文新魏" pitchFamily="2" charset="-122"/>
              </a:rPr>
              <a:t>滤波器设计</a:t>
            </a:r>
            <a:endParaRPr lang="zh-CN" altLang="en-US" sz="4000" dirty="0">
              <a:latin typeface="华文新魏" pitchFamily="2" charset="-122"/>
              <a:ea typeface="华文新魏" pitchFamily="2" charset="-122"/>
            </a:endParaRPr>
          </a:p>
        </p:txBody>
      </p:sp>
    </p:spTree>
    <p:extLst>
      <p:ext uri="{BB962C8B-B14F-4D97-AF65-F5344CB8AC3E}">
        <p14:creationId xmlns:p14="http://schemas.microsoft.com/office/powerpoint/2010/main" val="240025394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a:hlinkClick r:id="" action="ppaction://hlinkshowjump?jump=lastslideviewed" highlightClick="1"/>
          </p:cNvPr>
          <p:cNvSpPr>
            <a:spLocks noChangeArrowheads="1"/>
          </p:cNvSpPr>
          <p:nvPr/>
        </p:nvSpPr>
        <p:spPr bwMode="auto">
          <a:xfrm>
            <a:off x="8388350" y="5949950"/>
            <a:ext cx="431800" cy="287338"/>
          </a:xfrm>
          <a:prstGeom prst="actionButtonReturn">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35" name="Group 3"/>
          <p:cNvGrpSpPr>
            <a:grpSpLocks/>
          </p:cNvGrpSpPr>
          <p:nvPr/>
        </p:nvGrpSpPr>
        <p:grpSpPr bwMode="auto">
          <a:xfrm>
            <a:off x="179388" y="981075"/>
            <a:ext cx="8785225" cy="5616575"/>
            <a:chOff x="0" y="0"/>
            <a:chExt cx="4627" cy="3220"/>
          </a:xfrm>
        </p:grpSpPr>
        <p:pic>
          <p:nvPicPr>
            <p:cNvPr id="18436" name="Picture 4" descr="Apw7_1_Gray"/>
            <p:cNvPicPr>
              <a:picLocks noChangeAspect="1" noChangeArrowheads="1"/>
            </p:cNvPicPr>
            <p:nvPr/>
          </p:nvPicPr>
          <p:blipFill>
            <a:blip r:embed="rId2" cstate="print">
              <a:extLst>
                <a:ext uri="{28A0092B-C50C-407E-A947-70E740481C1C}">
                  <a14:useLocalDpi xmlns:a14="http://schemas.microsoft.com/office/drawing/2010/main" val="0"/>
                </a:ext>
              </a:extLst>
            </a:blip>
            <a:srcRect t="49043"/>
            <a:stretch>
              <a:fillRect/>
            </a:stretch>
          </p:blipFill>
          <p:spPr bwMode="auto">
            <a:xfrm>
              <a:off x="0" y="0"/>
              <a:ext cx="4627" cy="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Line 5"/>
            <p:cNvSpPr>
              <a:spLocks noChangeShapeType="1"/>
            </p:cNvSpPr>
            <p:nvPr/>
          </p:nvSpPr>
          <p:spPr bwMode="auto">
            <a:xfrm>
              <a:off x="2313" y="544"/>
              <a:ext cx="0" cy="9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 name="矩形 5"/>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344045427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1" name="Group 3"/>
          <p:cNvGrpSpPr>
            <a:grpSpLocks/>
          </p:cNvGrpSpPr>
          <p:nvPr/>
        </p:nvGrpSpPr>
        <p:grpSpPr bwMode="auto">
          <a:xfrm>
            <a:off x="381000" y="1905000"/>
            <a:ext cx="3913188" cy="3794125"/>
            <a:chOff x="0" y="0"/>
            <a:chExt cx="2465" cy="2390"/>
          </a:xfrm>
        </p:grpSpPr>
        <p:sp>
          <p:nvSpPr>
            <p:cNvPr id="63492" name="Text Box 4"/>
            <p:cNvSpPr txBox="1">
              <a:spLocks noChangeArrowheads="1"/>
            </p:cNvSpPr>
            <p:nvPr/>
          </p:nvSpPr>
          <p:spPr bwMode="auto">
            <a:xfrm>
              <a:off x="0" y="2160"/>
              <a:ext cx="2465"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lIns="0" tIns="0" rIns="0" bIns="0">
              <a:spAutoFit/>
            </a:bodyPr>
            <a:lstStyle/>
            <a:p>
              <a:pPr algn="just">
                <a:spcBef>
                  <a:spcPct val="20000"/>
                </a:spcBef>
                <a:buClr>
                  <a:schemeClr val="folHlink"/>
                </a:buClr>
                <a:buSzPct val="60000"/>
                <a:buFont typeface="Wingdings" pitchFamily="2" charset="2"/>
                <a:buNone/>
              </a:pPr>
              <a:r>
                <a:rPr lang="en-US" b="1"/>
                <a:t>h(n)</a:t>
              </a:r>
              <a:r>
                <a:rPr lang="zh-CN" altLang="en-US" b="1"/>
                <a:t>偶对称时的线性相位特性</a:t>
              </a:r>
            </a:p>
          </p:txBody>
        </p:sp>
        <p:pic>
          <p:nvPicPr>
            <p:cNvPr id="634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0"/>
              <a:ext cx="1854"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494" name="Group 6"/>
          <p:cNvGrpSpPr>
            <a:grpSpLocks/>
          </p:cNvGrpSpPr>
          <p:nvPr/>
        </p:nvGrpSpPr>
        <p:grpSpPr bwMode="auto">
          <a:xfrm>
            <a:off x="4343400" y="2057400"/>
            <a:ext cx="4319588" cy="3657600"/>
            <a:chOff x="0" y="0"/>
            <a:chExt cx="2721" cy="2304"/>
          </a:xfrm>
        </p:grpSpPr>
        <p:sp>
          <p:nvSpPr>
            <p:cNvPr id="63495" name="Text Box 7"/>
            <p:cNvSpPr txBox="1">
              <a:spLocks noChangeArrowheads="1"/>
            </p:cNvSpPr>
            <p:nvPr/>
          </p:nvSpPr>
          <p:spPr bwMode="auto">
            <a:xfrm>
              <a:off x="256" y="2074"/>
              <a:ext cx="2465"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lIns="0" tIns="0" rIns="0" bIns="0">
              <a:spAutoFit/>
            </a:bodyPr>
            <a:lstStyle/>
            <a:p>
              <a:pPr algn="just">
                <a:spcBef>
                  <a:spcPct val="20000"/>
                </a:spcBef>
                <a:buClr>
                  <a:schemeClr val="folHlink"/>
                </a:buClr>
                <a:buSzPct val="60000"/>
                <a:buFont typeface="Wingdings" pitchFamily="2" charset="2"/>
                <a:buNone/>
              </a:pPr>
              <a:r>
                <a:rPr lang="en-US" b="1"/>
                <a:t>h(n)</a:t>
              </a:r>
              <a:r>
                <a:rPr lang="zh-CN" altLang="en-US" b="1"/>
                <a:t>奇对称时的线性相位特性</a:t>
              </a:r>
            </a:p>
          </p:txBody>
        </p:sp>
        <p:pic>
          <p:nvPicPr>
            <p:cNvPr id="6349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712" cy="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3497" name="AutoShape 9"/>
          <p:cNvSpPr>
            <a:spLocks noChangeArrowheads="1"/>
          </p:cNvSpPr>
          <p:nvPr/>
        </p:nvSpPr>
        <p:spPr bwMode="auto">
          <a:xfrm>
            <a:off x="5486400" y="762000"/>
            <a:ext cx="3657600" cy="1219200"/>
          </a:xfrm>
          <a:prstGeom prst="wedgeEllipseCallout">
            <a:avLst>
              <a:gd name="adj1" fmla="val -48352"/>
              <a:gd name="adj2" fmla="val 58856"/>
            </a:avLst>
          </a:prstGeom>
          <a:solidFill>
            <a:srgbClr val="FFE7E7"/>
          </a:solidFill>
          <a:ln w="9525">
            <a:solidFill>
              <a:schemeClr val="accent1"/>
            </a:solidFill>
            <a:miter lim="800000"/>
            <a:headEnd/>
            <a:tailEnd/>
          </a:ln>
          <a:effectLst/>
        </p:spPr>
        <p:txBody>
          <a:bodyPr/>
          <a:lstStyle/>
          <a:p>
            <a:pPr algn="ctr">
              <a:buFontTx/>
              <a:buNone/>
            </a:pPr>
            <a:r>
              <a:rPr lang="zh-CN" altLang="en-US" sz="1800" b="1" dirty="0">
                <a:latin typeface="微软雅黑" pitchFamily="34" charset="-122"/>
                <a:ea typeface="微软雅黑" pitchFamily="34" charset="-122"/>
              </a:rPr>
              <a:t>相位特性同样为一严格的直线，但在零点处有</a:t>
            </a:r>
            <a:r>
              <a:rPr lang="el-GR" altLang="en-US" sz="1800" b="1" dirty="0">
                <a:latin typeface="微软雅黑" pitchFamily="34" charset="-122"/>
                <a:ea typeface="微软雅黑" pitchFamily="34" charset="-122"/>
                <a:cs typeface="Arial" pitchFamily="34" charset="0"/>
              </a:rPr>
              <a:t>π</a:t>
            </a:r>
            <a:r>
              <a:rPr lang="zh-CN" altLang="en-US" sz="1800" b="1" dirty="0">
                <a:latin typeface="微软雅黑" pitchFamily="34" charset="-122"/>
                <a:ea typeface="微软雅黑" pitchFamily="34" charset="-122"/>
                <a:cs typeface="Arial" pitchFamily="34" charset="0"/>
              </a:rPr>
              <a:t>/2</a:t>
            </a:r>
            <a:r>
              <a:rPr lang="zh-CN" altLang="en-US" sz="1800" b="1" dirty="0">
                <a:latin typeface="微软雅黑" pitchFamily="34" charset="-122"/>
                <a:ea typeface="微软雅黑" pitchFamily="34" charset="-122"/>
              </a:rPr>
              <a:t>的截距</a:t>
            </a:r>
          </a:p>
        </p:txBody>
      </p:sp>
      <p:sp>
        <p:nvSpPr>
          <p:cNvPr id="63498" name="Rectangle 10"/>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2000" b="1">
                <a:solidFill>
                  <a:schemeClr val="bg1"/>
                </a:solidFill>
                <a:latin typeface="华文宋体" pitchFamily="2" charset="-122"/>
                <a:ea typeface="华文宋体" pitchFamily="2" charset="-122"/>
              </a:rPr>
              <a:t>二、线性相位</a:t>
            </a:r>
            <a:r>
              <a:rPr lang="en-US" sz="2000" b="1">
                <a:solidFill>
                  <a:schemeClr val="bg1"/>
                </a:solidFill>
                <a:latin typeface="华文宋体" pitchFamily="2" charset="-122"/>
                <a:ea typeface="华文宋体" pitchFamily="2" charset="-122"/>
              </a:rPr>
              <a:t>FIR</a:t>
            </a:r>
            <a:r>
              <a:rPr lang="zh-CN" altLang="en-US" sz="2000" b="1">
                <a:solidFill>
                  <a:schemeClr val="bg1"/>
                </a:solidFill>
                <a:latin typeface="华文宋体" pitchFamily="2" charset="-122"/>
                <a:ea typeface="华文宋体" pitchFamily="2" charset="-122"/>
              </a:rPr>
              <a:t>滤波器的时域约束条件</a:t>
            </a:r>
          </a:p>
        </p:txBody>
      </p:sp>
      <p:sp>
        <p:nvSpPr>
          <p:cNvPr id="11" name="矩形 10"/>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375813445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blinds(horizontal)">
                                      <p:cBhvr>
                                        <p:cTn id="7" dur="500"/>
                                        <p:tgtEl>
                                          <p:spTgt spid="63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494"/>
                                        </p:tgtEl>
                                        <p:attrNameLst>
                                          <p:attrName>style.visibility</p:attrName>
                                        </p:attrNameLst>
                                      </p:cBhvr>
                                      <p:to>
                                        <p:strVal val="visible"/>
                                      </p:to>
                                    </p:set>
                                    <p:animEffect transition="in" filter="blinds(horizontal)">
                                      <p:cBhvr>
                                        <p:cTn id="12" dur="500"/>
                                        <p:tgtEl>
                                          <p:spTgt spid="63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7"/>
                                        </p:tgtEl>
                                        <p:attrNameLst>
                                          <p:attrName>style.visibility</p:attrName>
                                        </p:attrNameLst>
                                      </p:cBhvr>
                                      <p:to>
                                        <p:strVal val="visible"/>
                                      </p:to>
                                    </p:set>
                                    <p:animEffect transition="in" filter="blinds(horizontal)">
                                      <p:cBhvr>
                                        <p:cTn id="17" dur="500"/>
                                        <p:tgtEl>
                                          <p:spTgt spid="63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7"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bwMode="auto">
          <a:xfrm>
            <a:off x="322262" y="914400"/>
            <a:ext cx="8435975" cy="5576888"/>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r>
              <a:rPr lang="en-US" sz="2800" b="1" dirty="0" smtClean="0"/>
              <a:t>FIR</a:t>
            </a:r>
            <a:r>
              <a:rPr lang="zh-CN" altLang="en-US" sz="2800" b="1" dirty="0"/>
              <a:t>滤波器的线性相位的充要条件是：</a:t>
            </a:r>
          </a:p>
        </p:txBody>
      </p:sp>
      <p:graphicFrame>
        <p:nvGraphicFramePr>
          <p:cNvPr id="64515" name="Object 3"/>
          <p:cNvGraphicFramePr>
            <a:graphicFrameLocks noChangeAspect="1"/>
          </p:cNvGraphicFramePr>
          <p:nvPr>
            <p:extLst>
              <p:ext uri="{D42A27DB-BD31-4B8C-83A1-F6EECF244321}">
                <p14:modId xmlns:p14="http://schemas.microsoft.com/office/powerpoint/2010/main" val="3386518637"/>
              </p:ext>
            </p:extLst>
          </p:nvPr>
        </p:nvGraphicFramePr>
        <p:xfrm>
          <a:off x="2057400" y="1981200"/>
          <a:ext cx="4751388" cy="933450"/>
        </p:xfrm>
        <a:graphic>
          <a:graphicData uri="http://schemas.openxmlformats.org/presentationml/2006/ole">
            <mc:AlternateContent xmlns:mc="http://schemas.openxmlformats.org/markup-compatibility/2006">
              <mc:Choice xmlns:v="urn:schemas-microsoft-com:vml" Requires="v">
                <p:oleObj spid="_x0000_s369743" r:id="rId3" imgW="2196464" imgH="431930" progId="Equation.3">
                  <p:embed/>
                </p:oleObj>
              </mc:Choice>
              <mc:Fallback>
                <p:oleObj r:id="rId3" imgW="2196464" imgH="43193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981200"/>
                        <a:ext cx="4751388"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6" name="Text Box 4"/>
          <p:cNvSpPr txBox="1">
            <a:spLocks noChangeArrowheads="1"/>
          </p:cNvSpPr>
          <p:nvPr/>
        </p:nvSpPr>
        <p:spPr bwMode="auto">
          <a:xfrm>
            <a:off x="539750" y="3357563"/>
            <a:ext cx="8001000" cy="128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spAutoFit/>
          </a:bodyPr>
          <a:lstStyle/>
          <a:p>
            <a:pPr algn="just">
              <a:spcBef>
                <a:spcPct val="20000"/>
              </a:spcBef>
              <a:buClr>
                <a:schemeClr val="folHlink"/>
              </a:buClr>
              <a:buSzPct val="60000"/>
              <a:buFont typeface="Wingdings" pitchFamily="2" charset="2"/>
              <a:buNone/>
            </a:pPr>
            <a:r>
              <a:rPr lang="zh-CN" altLang="en-US" sz="2800" b="1" dirty="0" smtClean="0"/>
              <a:t>由于</a:t>
            </a:r>
            <a:r>
              <a:rPr lang="en-US" sz="2800" b="1" dirty="0"/>
              <a:t>h(n)</a:t>
            </a:r>
            <a:r>
              <a:rPr lang="zh-CN" altLang="en-US" sz="2800" b="1" dirty="0"/>
              <a:t>有奇对称和偶对称两种，而</a:t>
            </a:r>
            <a:r>
              <a:rPr lang="en-US" sz="2800" b="1" dirty="0"/>
              <a:t>h(n)</a:t>
            </a:r>
            <a:r>
              <a:rPr lang="zh-CN" altLang="en-US" sz="2800" b="1" dirty="0"/>
              <a:t>的点数又有奇数和偶数两种形式，共有四种形式，它们的性质各不相同。</a:t>
            </a:r>
          </a:p>
        </p:txBody>
      </p:sp>
      <p:sp>
        <p:nvSpPr>
          <p:cNvPr id="5" name="矩形 4"/>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74581645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0-#ppt_w/2"/>
                                          </p:val>
                                        </p:tav>
                                        <p:tav tm="100000">
                                          <p:val>
                                            <p:strVal val="#ppt_x"/>
                                          </p:val>
                                        </p:tav>
                                      </p:tavLst>
                                    </p:anim>
                                    <p:anim calcmode="lin" valueType="num">
                                      <p:cBhvr additive="base">
                                        <p:cTn id="8" dur="500" fill="hold"/>
                                        <p:tgtEl>
                                          <p:spTgt spid="645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4516"/>
                                        </p:tgtEl>
                                        <p:attrNameLst>
                                          <p:attrName>style.visibility</p:attrName>
                                        </p:attrNameLst>
                                      </p:cBhvr>
                                      <p:to>
                                        <p:strVal val="visible"/>
                                      </p:to>
                                    </p:set>
                                    <p:animEffect transition="in" filter="blinds(horizontal)">
                                      <p:cBhvr>
                                        <p:cTn id="13"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2400" y="1066800"/>
            <a:ext cx="8208962"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b="1" dirty="0" smtClean="0">
                <a:solidFill>
                  <a:schemeClr val="accent1">
                    <a:lumMod val="75000"/>
                  </a:schemeClr>
                </a:solidFill>
                <a:latin typeface="微软雅黑" pitchFamily="34" charset="-122"/>
                <a:ea typeface="微软雅黑" pitchFamily="34" charset="-122"/>
              </a:rPr>
              <a:t>3</a:t>
            </a:r>
            <a:r>
              <a:rPr lang="zh-CN" altLang="en-US" b="1" dirty="0">
                <a:solidFill>
                  <a:schemeClr val="accent1">
                    <a:lumMod val="75000"/>
                  </a:schemeClr>
                </a:solidFill>
                <a:latin typeface="微软雅黑" pitchFamily="34" charset="-122"/>
                <a:ea typeface="微软雅黑" pitchFamily="34" charset="-122"/>
              </a:rPr>
              <a:t>． 线性相位</a:t>
            </a:r>
            <a:r>
              <a:rPr lang="en-US" altLang="zh-CN" b="1" dirty="0">
                <a:solidFill>
                  <a:schemeClr val="accent1">
                    <a:lumMod val="75000"/>
                  </a:schemeClr>
                </a:solidFill>
                <a:latin typeface="微软雅黑" pitchFamily="34" charset="-122"/>
                <a:ea typeface="微软雅黑" pitchFamily="34" charset="-122"/>
              </a:rPr>
              <a:t>FIR</a:t>
            </a:r>
            <a:r>
              <a:rPr lang="zh-CN" altLang="en-US" b="1" dirty="0">
                <a:solidFill>
                  <a:schemeClr val="accent1">
                    <a:lumMod val="75000"/>
                  </a:schemeClr>
                </a:solidFill>
                <a:latin typeface="微软雅黑" pitchFamily="34" charset="-122"/>
                <a:ea typeface="微软雅黑" pitchFamily="34" charset="-122"/>
              </a:rPr>
              <a:t>滤波器幅度特性</a:t>
            </a:r>
            <a:r>
              <a:rPr lang="en-US" altLang="zh-CN" b="1" i="1" dirty="0">
                <a:solidFill>
                  <a:schemeClr val="accent1">
                    <a:lumMod val="75000"/>
                  </a:schemeClr>
                </a:solidFill>
                <a:latin typeface="微软雅黑" pitchFamily="34" charset="-122"/>
                <a:ea typeface="微软雅黑" pitchFamily="34" charset="-122"/>
              </a:rPr>
              <a:t>H</a:t>
            </a:r>
            <a:r>
              <a:rPr lang="en-US" altLang="zh-CN" b="1" baseline="-25000" dirty="0">
                <a:solidFill>
                  <a:schemeClr val="accent1">
                    <a:lumMod val="75000"/>
                  </a:schemeClr>
                </a:solidFill>
                <a:latin typeface="微软雅黑" pitchFamily="34" charset="-122"/>
                <a:ea typeface="微软雅黑" pitchFamily="34" charset="-122"/>
              </a:rPr>
              <a:t>g</a:t>
            </a:r>
            <a:r>
              <a:rPr lang="en-US" altLang="zh-CN" b="1" dirty="0">
                <a:solidFill>
                  <a:schemeClr val="accent1">
                    <a:lumMod val="75000"/>
                  </a:schemeClr>
                </a:solidFill>
                <a:latin typeface="微软雅黑" pitchFamily="34" charset="-122"/>
                <a:ea typeface="微软雅黑" pitchFamily="34" charset="-122"/>
              </a:rPr>
              <a:t>(</a:t>
            </a:r>
            <a:r>
              <a:rPr lang="en-US" altLang="zh-CN" b="1" i="1" dirty="0">
                <a:solidFill>
                  <a:schemeClr val="accent1">
                    <a:lumMod val="75000"/>
                  </a:schemeClr>
                </a:solidFill>
                <a:latin typeface="微软雅黑" pitchFamily="34" charset="-122"/>
                <a:ea typeface="微软雅黑" pitchFamily="34" charset="-122"/>
              </a:rPr>
              <a:t>ω</a:t>
            </a:r>
            <a:r>
              <a:rPr lang="en-US" altLang="zh-CN" b="1" dirty="0">
                <a:solidFill>
                  <a:schemeClr val="accent1">
                    <a:lumMod val="75000"/>
                  </a:schemeClr>
                </a:solidFill>
                <a:latin typeface="微软雅黑" pitchFamily="34" charset="-122"/>
                <a:ea typeface="微软雅黑" pitchFamily="34" charset="-122"/>
              </a:rPr>
              <a:t>)</a:t>
            </a:r>
            <a:r>
              <a:rPr lang="zh-CN" altLang="en-US" b="1" dirty="0">
                <a:solidFill>
                  <a:schemeClr val="accent1">
                    <a:lumMod val="75000"/>
                  </a:schemeClr>
                </a:solidFill>
                <a:latin typeface="微软雅黑" pitchFamily="34" charset="-122"/>
                <a:ea typeface="微软雅黑" pitchFamily="34" charset="-122"/>
              </a:rPr>
              <a:t>的特点</a:t>
            </a:r>
            <a:r>
              <a:rPr lang="zh-CN" altLang="en-US" b="1" dirty="0">
                <a:solidFill>
                  <a:schemeClr val="accent2"/>
                </a:solidFill>
              </a:rPr>
              <a:t></a:t>
            </a:r>
          </a:p>
          <a:p>
            <a:pPr>
              <a:lnSpc>
                <a:spcPct val="130000"/>
              </a:lnSpc>
            </a:pPr>
            <a:r>
              <a:rPr lang="zh-CN" altLang="en-US" b="1" dirty="0"/>
              <a:t>　　实质上，幅度特性的特点就是线性相位</a:t>
            </a:r>
            <a:r>
              <a:rPr lang="en-US" altLang="zh-CN" b="1" dirty="0"/>
              <a:t>FIR</a:t>
            </a:r>
            <a:r>
              <a:rPr lang="zh-CN" altLang="en-US" b="1" dirty="0"/>
              <a:t>滤波器的频域约束条件。</a:t>
            </a:r>
          </a:p>
          <a:p>
            <a:pPr>
              <a:lnSpc>
                <a:spcPct val="130000"/>
              </a:lnSpc>
            </a:pPr>
            <a:r>
              <a:rPr lang="zh-CN" altLang="en-US" b="1" dirty="0"/>
              <a:t>        对于两类线性相位特性，下面分四种情况讨论其幅度特性的特点。为了推导方便，引入两个参数符号： </a:t>
            </a:r>
          </a:p>
        </p:txBody>
      </p:sp>
      <p:grpSp>
        <p:nvGrpSpPr>
          <p:cNvPr id="19459" name="Group 3"/>
          <p:cNvGrpSpPr>
            <a:grpSpLocks noChangeAspect="1"/>
          </p:cNvGrpSpPr>
          <p:nvPr/>
        </p:nvGrpSpPr>
        <p:grpSpPr bwMode="auto">
          <a:xfrm>
            <a:off x="2600325" y="3775075"/>
            <a:ext cx="3783012" cy="935037"/>
            <a:chOff x="0" y="0"/>
            <a:chExt cx="2383" cy="589"/>
          </a:xfrm>
        </p:grpSpPr>
        <p:graphicFrame>
          <p:nvGraphicFramePr>
            <p:cNvPr id="19460" name="Object 4"/>
            <p:cNvGraphicFramePr>
              <a:graphicFrameLocks noChangeAspect="1"/>
            </p:cNvGraphicFramePr>
            <p:nvPr/>
          </p:nvGraphicFramePr>
          <p:xfrm>
            <a:off x="0" y="0"/>
            <a:ext cx="990" cy="589"/>
          </p:xfrm>
          <a:graphic>
            <a:graphicData uri="http://schemas.openxmlformats.org/presentationml/2006/ole">
              <mc:AlternateContent xmlns:mc="http://schemas.openxmlformats.org/markup-compatibility/2006">
                <mc:Choice xmlns:v="urn:schemas-microsoft-com:vml" Requires="v">
                  <p:oleObj spid="_x0000_s370921" r:id="rId3" imgW="584010" imgH="355609" progId="Equation.DSMT4">
                    <p:embed/>
                  </p:oleObj>
                </mc:Choice>
                <mc:Fallback>
                  <p:oleObj r:id="rId3" imgW="584010" imgH="35560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90" cy="589"/>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1" name="Object 5"/>
            <p:cNvGraphicFramePr>
              <a:graphicFrameLocks noChangeAspect="1"/>
            </p:cNvGraphicFramePr>
            <p:nvPr/>
          </p:nvGraphicFramePr>
          <p:xfrm>
            <a:off x="1316" y="0"/>
            <a:ext cx="1067" cy="576"/>
          </p:xfrm>
          <a:graphic>
            <a:graphicData uri="http://schemas.openxmlformats.org/presentationml/2006/ole">
              <mc:AlternateContent xmlns:mc="http://schemas.openxmlformats.org/markup-compatibility/2006">
                <mc:Choice xmlns:v="urn:schemas-microsoft-com:vml" Requires="v">
                  <p:oleObj spid="_x0000_s370922" r:id="rId5" imgW="736597" imgH="393846" progId="Equation.DSMT4">
                    <p:embed/>
                  </p:oleObj>
                </mc:Choice>
                <mc:Fallback>
                  <p:oleObj r:id="rId5" imgW="736597" imgH="3938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6" y="0"/>
                          <a:ext cx="1067" cy="576"/>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462" name="Group 6"/>
          <p:cNvGrpSpPr>
            <a:grpSpLocks/>
          </p:cNvGrpSpPr>
          <p:nvPr/>
        </p:nvGrpSpPr>
        <p:grpSpPr bwMode="auto">
          <a:xfrm>
            <a:off x="533400" y="4953000"/>
            <a:ext cx="7920037" cy="1193800"/>
            <a:chOff x="0" y="0"/>
            <a:chExt cx="4808" cy="752"/>
          </a:xfrm>
        </p:grpSpPr>
        <p:sp>
          <p:nvSpPr>
            <p:cNvPr id="19463" name="Text Box 7"/>
            <p:cNvSpPr txBox="1">
              <a:spLocks noChangeArrowheads="1"/>
            </p:cNvSpPr>
            <p:nvPr/>
          </p:nvSpPr>
          <p:spPr bwMode="auto">
            <a:xfrm>
              <a:off x="0" y="0"/>
              <a:ext cx="4808" cy="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0000"/>
                </a:lnSpc>
              </a:pPr>
              <a:r>
                <a:rPr lang="zh-CN" altLang="en-US" b="1" dirty="0"/>
                <a:t>式中，　　　　　　表示取不大于</a:t>
              </a:r>
              <a:r>
                <a:rPr lang="en-US" altLang="zh-CN" b="1" dirty="0"/>
                <a:t>(N</a:t>
              </a:r>
              <a:r>
                <a:rPr lang="zh-CN" altLang="en-US" b="1" dirty="0"/>
                <a:t>－</a:t>
              </a:r>
              <a:r>
                <a:rPr lang="en-US" altLang="zh-CN" b="1" dirty="0"/>
                <a:t>1)/2</a:t>
              </a:r>
              <a:r>
                <a:rPr lang="zh-CN" altLang="en-US" b="1" dirty="0"/>
                <a:t>的最大整数。当</a:t>
              </a:r>
              <a:r>
                <a:rPr lang="en-US" altLang="zh-CN" b="1" dirty="0"/>
                <a:t>N</a:t>
              </a:r>
              <a:r>
                <a:rPr lang="zh-CN" altLang="en-US" b="1" dirty="0"/>
                <a:t>为奇数时，</a:t>
              </a:r>
              <a:r>
                <a:rPr lang="en-US" altLang="zh-CN" b="1" dirty="0"/>
                <a:t>M=τ</a:t>
              </a:r>
              <a:r>
                <a:rPr lang="zh-CN" altLang="en-US" b="1" dirty="0"/>
                <a:t>＝</a:t>
              </a:r>
              <a:r>
                <a:rPr lang="en-US" altLang="zh-CN" b="1" dirty="0"/>
                <a:t>(N</a:t>
              </a:r>
              <a:r>
                <a:rPr lang="zh-CN" altLang="en-US" b="1" dirty="0"/>
                <a:t>－</a:t>
              </a:r>
              <a:r>
                <a:rPr lang="en-US" altLang="zh-CN" b="1" dirty="0"/>
                <a:t>1)/2 </a:t>
              </a:r>
              <a:r>
                <a:rPr lang="zh-CN" altLang="en-US" b="1" dirty="0"/>
                <a:t>。 </a:t>
              </a:r>
            </a:p>
          </p:txBody>
        </p:sp>
        <p:graphicFrame>
          <p:nvGraphicFramePr>
            <p:cNvPr id="19464" name="Object 8"/>
            <p:cNvGraphicFramePr>
              <a:graphicFrameLocks noChangeAspect="1"/>
            </p:cNvGraphicFramePr>
            <p:nvPr/>
          </p:nvGraphicFramePr>
          <p:xfrm>
            <a:off x="635" y="114"/>
            <a:ext cx="998" cy="310"/>
          </p:xfrm>
          <a:graphic>
            <a:graphicData uri="http://schemas.openxmlformats.org/presentationml/2006/ole">
              <mc:AlternateContent xmlns:mc="http://schemas.openxmlformats.org/markup-compatibility/2006">
                <mc:Choice xmlns:v="urn:schemas-microsoft-com:vml" Requires="v">
                  <p:oleObj spid="_x0000_s370923" r:id="rId7" imgW="570827" imgH="177809" progId="Equation.3">
                    <p:embed/>
                  </p:oleObj>
                </mc:Choice>
                <mc:Fallback>
                  <p:oleObj r:id="rId7" imgW="570827" imgH="17780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 y="114"/>
                          <a:ext cx="998"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矩形 8"/>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155404834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ipe(left)">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wipe(up)">
                                      <p:cBhvr>
                                        <p:cTn id="12"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04800" y="914400"/>
            <a:ext cx="8497887"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0000"/>
              </a:lnSpc>
            </a:pPr>
            <a:r>
              <a:rPr lang="zh-CN" altLang="en-US" b="1" dirty="0" smtClean="0">
                <a:solidFill>
                  <a:schemeClr val="accent1">
                    <a:lumMod val="75000"/>
                  </a:schemeClr>
                </a:solidFill>
              </a:rPr>
              <a:t>情况</a:t>
            </a:r>
            <a:r>
              <a:rPr lang="en-US" altLang="zh-CN" b="1" dirty="0">
                <a:solidFill>
                  <a:schemeClr val="accent1">
                    <a:lumMod val="75000"/>
                  </a:schemeClr>
                </a:solidFill>
              </a:rPr>
              <a:t>1</a:t>
            </a:r>
            <a:r>
              <a:rPr lang="zh-CN" altLang="en-US" b="1" dirty="0">
                <a:solidFill>
                  <a:schemeClr val="accent1">
                    <a:lumMod val="75000"/>
                  </a:schemeClr>
                </a:solidFill>
              </a:rPr>
              <a:t>： </a:t>
            </a:r>
            <a:r>
              <a:rPr lang="en-US" altLang="zh-CN" b="1" i="1" dirty="0">
                <a:solidFill>
                  <a:schemeClr val="accent1">
                    <a:lumMod val="75000"/>
                  </a:schemeClr>
                </a:solidFill>
              </a:rPr>
              <a:t>h</a:t>
            </a:r>
            <a:r>
              <a:rPr lang="en-US" altLang="zh-CN" b="1" dirty="0">
                <a:solidFill>
                  <a:schemeClr val="accent1">
                    <a:lumMod val="75000"/>
                  </a:schemeClr>
                </a:solidFill>
              </a:rPr>
              <a:t>(</a:t>
            </a:r>
            <a:r>
              <a:rPr lang="en-US" altLang="zh-CN" b="1" i="1" dirty="0">
                <a:solidFill>
                  <a:schemeClr val="accent1">
                    <a:lumMod val="75000"/>
                  </a:schemeClr>
                </a:solidFill>
              </a:rPr>
              <a:t>n</a:t>
            </a:r>
            <a:r>
              <a:rPr lang="en-US" altLang="zh-CN" b="1" dirty="0">
                <a:solidFill>
                  <a:schemeClr val="accent1">
                    <a:lumMod val="75000"/>
                  </a:schemeClr>
                </a:solidFill>
              </a:rPr>
              <a:t>)=</a:t>
            </a:r>
            <a:r>
              <a:rPr lang="en-US" altLang="zh-CN" b="1" i="1" dirty="0">
                <a:solidFill>
                  <a:schemeClr val="accent1">
                    <a:lumMod val="75000"/>
                  </a:schemeClr>
                </a:solidFill>
              </a:rPr>
              <a:t>h</a:t>
            </a:r>
            <a:r>
              <a:rPr lang="en-US" altLang="zh-CN" b="1" dirty="0">
                <a:solidFill>
                  <a:schemeClr val="accent1">
                    <a:lumMod val="75000"/>
                  </a:schemeClr>
                </a:solidFill>
              </a:rPr>
              <a:t>(</a:t>
            </a:r>
            <a:r>
              <a:rPr lang="en-US" altLang="zh-CN" b="1" i="1" dirty="0">
                <a:solidFill>
                  <a:schemeClr val="accent1">
                    <a:lumMod val="75000"/>
                  </a:schemeClr>
                </a:solidFill>
              </a:rPr>
              <a:t>N</a:t>
            </a:r>
            <a:r>
              <a:rPr lang="zh-CN" altLang="en-US" b="1" i="1" dirty="0">
                <a:solidFill>
                  <a:schemeClr val="accent1">
                    <a:lumMod val="75000"/>
                  </a:schemeClr>
                </a:solidFill>
              </a:rPr>
              <a:t>－</a:t>
            </a:r>
            <a:r>
              <a:rPr lang="en-US" altLang="zh-CN" b="1" i="1" dirty="0">
                <a:solidFill>
                  <a:schemeClr val="accent1">
                    <a:lumMod val="75000"/>
                  </a:schemeClr>
                </a:solidFill>
              </a:rPr>
              <a:t>n</a:t>
            </a:r>
            <a:r>
              <a:rPr lang="zh-CN" altLang="en-US" b="1" i="1" dirty="0">
                <a:solidFill>
                  <a:schemeClr val="accent1">
                    <a:lumMod val="75000"/>
                  </a:schemeClr>
                </a:solidFill>
              </a:rPr>
              <a:t>－</a:t>
            </a:r>
            <a:r>
              <a:rPr lang="en-US" altLang="zh-CN" b="1" dirty="0">
                <a:solidFill>
                  <a:schemeClr val="accent1">
                    <a:lumMod val="75000"/>
                  </a:schemeClr>
                </a:solidFill>
              </a:rPr>
              <a:t>1), </a:t>
            </a:r>
            <a:r>
              <a:rPr lang="en-US" altLang="zh-CN" b="1" i="1" dirty="0">
                <a:solidFill>
                  <a:schemeClr val="accent1">
                    <a:lumMod val="75000"/>
                  </a:schemeClr>
                </a:solidFill>
              </a:rPr>
              <a:t>N</a:t>
            </a:r>
            <a:r>
              <a:rPr lang="zh-CN" altLang="en-US" b="1" dirty="0">
                <a:solidFill>
                  <a:schemeClr val="accent1">
                    <a:lumMod val="75000"/>
                  </a:schemeClr>
                </a:solidFill>
              </a:rPr>
              <a:t>为奇数。</a:t>
            </a:r>
            <a:r>
              <a:rPr lang="zh-CN" altLang="en-US" sz="2000" b="1" dirty="0"/>
              <a:t></a:t>
            </a:r>
          </a:p>
          <a:p>
            <a:pPr>
              <a:lnSpc>
                <a:spcPct val="160000"/>
              </a:lnSpc>
            </a:pPr>
            <a:r>
              <a:rPr lang="zh-CN" altLang="en-US" sz="2000" b="1" dirty="0" smtClean="0"/>
              <a:t>将</a:t>
            </a:r>
            <a:r>
              <a:rPr lang="zh-CN" altLang="en-US" sz="2000" b="1" dirty="0"/>
              <a:t>时域约束条件</a:t>
            </a:r>
            <a:r>
              <a:rPr lang="en-US" altLang="zh-CN" sz="2000" b="1" i="1" dirty="0"/>
              <a:t>h</a:t>
            </a:r>
            <a:r>
              <a:rPr lang="en-US" altLang="zh-CN" sz="2000" b="1" dirty="0"/>
              <a:t>(</a:t>
            </a:r>
            <a:r>
              <a:rPr lang="en-US" altLang="zh-CN" sz="2000" b="1" i="1" dirty="0"/>
              <a:t>n</a:t>
            </a:r>
            <a:r>
              <a:rPr lang="en-US" altLang="zh-CN" sz="2000" b="1" dirty="0"/>
              <a:t>)=</a:t>
            </a:r>
            <a:r>
              <a:rPr lang="en-US" altLang="zh-CN" sz="2000" b="1" i="1" dirty="0"/>
              <a:t>h</a:t>
            </a:r>
            <a:r>
              <a:rPr lang="en-US" altLang="zh-CN" sz="2000" b="1" dirty="0"/>
              <a:t>(</a:t>
            </a:r>
            <a:r>
              <a:rPr lang="en-US" altLang="zh-CN" sz="2000" b="1" i="1" dirty="0"/>
              <a:t>N</a:t>
            </a:r>
            <a:r>
              <a:rPr lang="zh-CN" altLang="en-US" sz="2000" b="1" i="1" dirty="0"/>
              <a:t>－</a:t>
            </a:r>
            <a:r>
              <a:rPr lang="en-US" altLang="zh-CN" sz="2000" b="1" i="1" dirty="0"/>
              <a:t>n</a:t>
            </a:r>
            <a:r>
              <a:rPr lang="zh-CN" altLang="en-US" sz="2000" b="1" i="1" dirty="0"/>
              <a:t>－</a:t>
            </a:r>
            <a:r>
              <a:rPr lang="en-US" altLang="zh-CN" sz="2000" b="1" dirty="0"/>
              <a:t>1)</a:t>
            </a:r>
            <a:r>
              <a:rPr lang="zh-CN" altLang="en-US" sz="2000" b="1" dirty="0"/>
              <a:t>和</a:t>
            </a:r>
            <a:r>
              <a:rPr lang="en-US" altLang="zh-CN" sz="2000" b="1" i="1" dirty="0"/>
              <a:t>θ</a:t>
            </a:r>
            <a:r>
              <a:rPr lang="en-US" altLang="zh-CN" sz="2000" b="1" dirty="0"/>
              <a:t>(</a:t>
            </a:r>
            <a:r>
              <a:rPr lang="en-US" altLang="zh-CN" sz="2000" b="1" i="1" dirty="0"/>
              <a:t>ω</a:t>
            </a:r>
            <a:r>
              <a:rPr lang="en-US" altLang="zh-CN" sz="2000" b="1" dirty="0"/>
              <a:t>)=</a:t>
            </a:r>
            <a:r>
              <a:rPr lang="zh-CN" altLang="en-US" sz="2000" b="1" dirty="0"/>
              <a:t>－</a:t>
            </a:r>
            <a:r>
              <a:rPr lang="en-US" altLang="zh-CN" sz="2000" b="1" i="1" dirty="0" err="1"/>
              <a:t>ωτ</a:t>
            </a:r>
            <a:r>
              <a:rPr lang="zh-CN" altLang="en-US" sz="2000" b="1" dirty="0" smtClean="0"/>
              <a:t>代入傅里叶公式</a:t>
            </a:r>
            <a:r>
              <a:rPr lang="zh-CN" altLang="en-US" sz="2000" dirty="0" smtClean="0"/>
              <a:t>，可</a:t>
            </a:r>
            <a:r>
              <a:rPr lang="zh-CN" altLang="en-US" sz="2000" b="1" dirty="0" smtClean="0"/>
              <a:t>得到</a:t>
            </a:r>
            <a:r>
              <a:rPr lang="en-US" altLang="zh-CN" sz="2000" b="1" dirty="0"/>
              <a:t>:</a:t>
            </a:r>
          </a:p>
        </p:txBody>
      </p:sp>
      <p:pic>
        <p:nvPicPr>
          <p:cNvPr id="20483" name="Picture 3" descr="7"/>
          <p:cNvPicPr>
            <a:picLocks noChangeAspect="1" noChangeArrowheads="1"/>
          </p:cNvPicPr>
          <p:nvPr/>
        </p:nvPicPr>
        <p:blipFill>
          <a:blip r:embed="rId2" cstate="print">
            <a:extLst>
              <a:ext uri="{28A0092B-C50C-407E-A947-70E740481C1C}">
                <a14:useLocalDpi xmlns:a14="http://schemas.microsoft.com/office/drawing/2010/main" val="0"/>
              </a:ext>
            </a:extLst>
          </a:blip>
          <a:srcRect b="62610"/>
          <a:stretch>
            <a:fillRect/>
          </a:stretch>
        </p:blipFill>
        <p:spPr bwMode="auto">
          <a:xfrm>
            <a:off x="1447800" y="2112113"/>
            <a:ext cx="7229475" cy="16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7"/>
          <p:cNvPicPr>
            <a:picLocks noChangeAspect="1" noChangeArrowheads="1"/>
          </p:cNvPicPr>
          <p:nvPr/>
        </p:nvPicPr>
        <p:blipFill>
          <a:blip r:embed="rId2" cstate="print">
            <a:extLst>
              <a:ext uri="{28A0092B-C50C-407E-A947-70E740481C1C}">
                <a14:useLocalDpi xmlns:a14="http://schemas.microsoft.com/office/drawing/2010/main" val="0"/>
              </a:ext>
            </a:extLst>
          </a:blip>
          <a:srcRect t="37390" b="42590"/>
          <a:stretch>
            <a:fillRect/>
          </a:stretch>
        </p:blipFill>
        <p:spPr bwMode="auto">
          <a:xfrm>
            <a:off x="1374775" y="3783771"/>
            <a:ext cx="7229475" cy="86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7"/>
          <p:cNvPicPr>
            <a:picLocks noChangeAspect="1" noChangeArrowheads="1"/>
          </p:cNvPicPr>
          <p:nvPr/>
        </p:nvPicPr>
        <p:blipFill>
          <a:blip r:embed="rId2" cstate="print">
            <a:extLst>
              <a:ext uri="{28A0092B-C50C-407E-A947-70E740481C1C}">
                <a14:useLocalDpi xmlns:a14="http://schemas.microsoft.com/office/drawing/2010/main" val="0"/>
              </a:ext>
            </a:extLst>
          </a:blip>
          <a:srcRect t="57410" b="19443"/>
          <a:stretch>
            <a:fillRect/>
          </a:stretch>
        </p:blipFill>
        <p:spPr bwMode="auto">
          <a:xfrm>
            <a:off x="1374775" y="4729097"/>
            <a:ext cx="7229475" cy="1004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6" descr="7"/>
          <p:cNvPicPr>
            <a:picLocks noChangeAspect="1" noChangeArrowheads="1"/>
          </p:cNvPicPr>
          <p:nvPr/>
        </p:nvPicPr>
        <p:blipFill>
          <a:blip r:embed="rId2" cstate="print">
            <a:extLst>
              <a:ext uri="{28A0092B-C50C-407E-A947-70E740481C1C}">
                <a14:useLocalDpi xmlns:a14="http://schemas.microsoft.com/office/drawing/2010/main" val="0"/>
              </a:ext>
            </a:extLst>
          </a:blip>
          <a:srcRect t="80557"/>
          <a:stretch>
            <a:fillRect/>
          </a:stretch>
        </p:blipFill>
        <p:spPr bwMode="auto">
          <a:xfrm>
            <a:off x="1303338" y="5753546"/>
            <a:ext cx="7229476" cy="84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277704884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up)">
                                      <p:cBhvr>
                                        <p:cTn id="7" dur="500"/>
                                        <p:tgtEl>
                                          <p:spTgt spid="20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wipe(up)">
                                      <p:cBhvr>
                                        <p:cTn id="12" dur="500"/>
                                        <p:tgtEl>
                                          <p:spTgt spid="20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wipe(up)">
                                      <p:cBhvr>
                                        <p:cTn id="17" dur="500"/>
                                        <p:tgtEl>
                                          <p:spTgt spid="204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0486"/>
                                        </p:tgtEl>
                                        <p:attrNameLst>
                                          <p:attrName>style.visibility</p:attrName>
                                        </p:attrNameLst>
                                      </p:cBhvr>
                                      <p:to>
                                        <p:strVal val="visible"/>
                                      </p:to>
                                    </p:set>
                                    <p:animEffect transition="in" filter="wipe(up)">
                                      <p:cBhvr>
                                        <p:cTn id="22"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827088" y="908050"/>
            <a:ext cx="7777162"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b="1" dirty="0"/>
              <a:t>所以</a:t>
            </a:r>
          </a:p>
          <a:p>
            <a:pPr>
              <a:lnSpc>
                <a:spcPct val="130000"/>
              </a:lnSpc>
            </a:pPr>
            <a:r>
              <a:rPr lang="zh-CN" altLang="en-US" b="1" dirty="0"/>
              <a:t></a:t>
            </a:r>
          </a:p>
          <a:p>
            <a:pPr>
              <a:lnSpc>
                <a:spcPct val="130000"/>
              </a:lnSpc>
            </a:pPr>
            <a:r>
              <a:rPr lang="zh-CN" altLang="en-US" b="1" dirty="0"/>
              <a:t>　　　　　　　　　　　　　　　　 </a:t>
            </a:r>
            <a:endParaRPr lang="en-US" altLang="zh-CN" b="1" dirty="0" smtClean="0"/>
          </a:p>
          <a:p>
            <a:pPr>
              <a:lnSpc>
                <a:spcPct val="130000"/>
              </a:lnSpc>
            </a:pPr>
            <a:r>
              <a:rPr lang="en-US" altLang="zh-CN" dirty="0"/>
              <a:t> </a:t>
            </a:r>
            <a:r>
              <a:rPr lang="en-US" altLang="zh-CN" dirty="0" smtClean="0"/>
              <a:t>      </a:t>
            </a:r>
            <a:r>
              <a:rPr lang="zh-CN" altLang="en-US" b="1" dirty="0" smtClean="0"/>
              <a:t>因为</a:t>
            </a:r>
            <a:r>
              <a:rPr lang="en-US" altLang="zh-CN" b="1" dirty="0" err="1"/>
              <a:t>cos</a:t>
            </a:r>
            <a:r>
              <a:rPr lang="zh-CN" altLang="en-US" b="1" dirty="0"/>
              <a:t>［</a:t>
            </a:r>
            <a:r>
              <a:rPr lang="en-US" altLang="zh-CN" b="1" i="1" dirty="0"/>
              <a:t>ω</a:t>
            </a:r>
            <a:r>
              <a:rPr lang="en-US" altLang="zh-CN" b="1" dirty="0"/>
              <a:t>(</a:t>
            </a:r>
            <a:r>
              <a:rPr lang="en-US" altLang="zh-CN" b="1" i="1" dirty="0"/>
              <a:t>n</a:t>
            </a:r>
            <a:r>
              <a:rPr lang="en-US" altLang="zh-CN" b="1" dirty="0"/>
              <a:t>-</a:t>
            </a:r>
            <a:r>
              <a:rPr lang="en-US" altLang="zh-CN" b="1" i="1" dirty="0"/>
              <a:t>τ</a:t>
            </a:r>
            <a:r>
              <a:rPr lang="en-US" altLang="zh-CN" b="1" dirty="0"/>
              <a:t>)</a:t>
            </a:r>
            <a:r>
              <a:rPr lang="zh-CN" altLang="en-US" b="1" dirty="0"/>
              <a:t>］关于</a:t>
            </a:r>
            <a:r>
              <a:rPr lang="en-US" altLang="zh-CN" b="1" i="1" dirty="0"/>
              <a:t>ω</a:t>
            </a:r>
            <a:r>
              <a:rPr lang="en-US" altLang="zh-CN" b="1" dirty="0"/>
              <a:t>=0, π, 2π</a:t>
            </a:r>
            <a:r>
              <a:rPr lang="zh-CN" altLang="en-US" b="1" dirty="0"/>
              <a:t>三点偶对称，</a:t>
            </a:r>
          </a:p>
          <a:p>
            <a:pPr>
              <a:lnSpc>
                <a:spcPct val="130000"/>
              </a:lnSpc>
            </a:pPr>
            <a:r>
              <a:rPr lang="zh-CN" altLang="en-US" b="1" dirty="0"/>
              <a:t>       所以，</a:t>
            </a:r>
            <a:r>
              <a:rPr lang="en-US" altLang="zh-CN" b="1" i="1" dirty="0">
                <a:solidFill>
                  <a:schemeClr val="accent1">
                    <a:lumMod val="75000"/>
                  </a:schemeClr>
                </a:solidFill>
                <a:latin typeface="微软雅黑" pitchFamily="34" charset="-122"/>
                <a:ea typeface="微软雅黑" pitchFamily="34" charset="-122"/>
              </a:rPr>
              <a:t>H</a:t>
            </a:r>
            <a:r>
              <a:rPr lang="en-US" altLang="zh-CN" b="1" baseline="-25000" dirty="0">
                <a:solidFill>
                  <a:schemeClr val="accent1">
                    <a:lumMod val="75000"/>
                  </a:schemeClr>
                </a:solidFill>
                <a:latin typeface="微软雅黑" pitchFamily="34" charset="-122"/>
                <a:ea typeface="微软雅黑" pitchFamily="34" charset="-122"/>
              </a:rPr>
              <a:t>g</a:t>
            </a:r>
            <a:r>
              <a:rPr lang="en-US" altLang="zh-CN" b="1" dirty="0">
                <a:solidFill>
                  <a:schemeClr val="accent1">
                    <a:lumMod val="75000"/>
                  </a:schemeClr>
                </a:solidFill>
                <a:latin typeface="微软雅黑" pitchFamily="34" charset="-122"/>
                <a:ea typeface="微软雅黑" pitchFamily="34" charset="-122"/>
              </a:rPr>
              <a:t>(</a:t>
            </a:r>
            <a:r>
              <a:rPr lang="en-US" altLang="zh-CN" b="1" i="1" dirty="0">
                <a:solidFill>
                  <a:schemeClr val="accent1">
                    <a:lumMod val="75000"/>
                  </a:schemeClr>
                </a:solidFill>
                <a:latin typeface="微软雅黑" pitchFamily="34" charset="-122"/>
                <a:ea typeface="微软雅黑" pitchFamily="34" charset="-122"/>
              </a:rPr>
              <a:t>ω</a:t>
            </a:r>
            <a:r>
              <a:rPr lang="en-US" altLang="zh-CN" b="1" dirty="0">
                <a:solidFill>
                  <a:schemeClr val="accent1">
                    <a:lumMod val="75000"/>
                  </a:schemeClr>
                </a:solidFill>
                <a:latin typeface="微软雅黑" pitchFamily="34" charset="-122"/>
                <a:ea typeface="微软雅黑" pitchFamily="34" charset="-122"/>
              </a:rPr>
              <a:t>)</a:t>
            </a:r>
            <a:r>
              <a:rPr lang="zh-CN" altLang="en-US" b="1" dirty="0">
                <a:solidFill>
                  <a:schemeClr val="accent1">
                    <a:lumMod val="75000"/>
                  </a:schemeClr>
                </a:solidFill>
                <a:latin typeface="微软雅黑" pitchFamily="34" charset="-122"/>
                <a:ea typeface="微软雅黑" pitchFamily="34" charset="-122"/>
              </a:rPr>
              <a:t>关于</a:t>
            </a:r>
            <a:r>
              <a:rPr lang="en-US" altLang="zh-CN" b="1" i="1" dirty="0">
                <a:solidFill>
                  <a:schemeClr val="accent1">
                    <a:lumMod val="75000"/>
                  </a:schemeClr>
                </a:solidFill>
                <a:latin typeface="微软雅黑" pitchFamily="34" charset="-122"/>
                <a:ea typeface="微软雅黑" pitchFamily="34" charset="-122"/>
              </a:rPr>
              <a:t>ω</a:t>
            </a:r>
            <a:r>
              <a:rPr lang="en-US" altLang="zh-CN" b="1" dirty="0">
                <a:solidFill>
                  <a:schemeClr val="accent1">
                    <a:lumMod val="75000"/>
                  </a:schemeClr>
                </a:solidFill>
                <a:latin typeface="微软雅黑" pitchFamily="34" charset="-122"/>
                <a:ea typeface="微软雅黑" pitchFamily="34" charset="-122"/>
              </a:rPr>
              <a:t>=0, π, 2π</a:t>
            </a:r>
            <a:r>
              <a:rPr lang="zh-CN" altLang="en-US" b="1" dirty="0">
                <a:solidFill>
                  <a:schemeClr val="accent1">
                    <a:lumMod val="75000"/>
                  </a:schemeClr>
                </a:solidFill>
                <a:latin typeface="微软雅黑" pitchFamily="34" charset="-122"/>
                <a:ea typeface="微软雅黑" pitchFamily="34" charset="-122"/>
              </a:rPr>
              <a:t>三点偶对称。情况</a:t>
            </a:r>
            <a:r>
              <a:rPr lang="en-US" altLang="zh-CN" b="1" dirty="0">
                <a:solidFill>
                  <a:schemeClr val="accent1">
                    <a:lumMod val="75000"/>
                  </a:schemeClr>
                </a:solidFill>
                <a:latin typeface="微软雅黑" pitchFamily="34" charset="-122"/>
                <a:ea typeface="微软雅黑" pitchFamily="34" charset="-122"/>
              </a:rPr>
              <a:t>1</a:t>
            </a:r>
            <a:r>
              <a:rPr lang="zh-CN" altLang="en-US" b="1" dirty="0">
                <a:solidFill>
                  <a:schemeClr val="accent1">
                    <a:lumMod val="75000"/>
                  </a:schemeClr>
                </a:solidFill>
                <a:latin typeface="微软雅黑" pitchFamily="34" charset="-122"/>
                <a:ea typeface="微软雅黑" pitchFamily="34" charset="-122"/>
              </a:rPr>
              <a:t>可以实现各种（低通、高通、带通、带阻）滤波器。</a:t>
            </a:r>
          </a:p>
          <a:p>
            <a:pPr>
              <a:lnSpc>
                <a:spcPct val="130000"/>
              </a:lnSpc>
            </a:pPr>
            <a:r>
              <a:rPr lang="zh-CN" altLang="en-US" b="1" dirty="0"/>
              <a:t>        对于</a:t>
            </a:r>
            <a:r>
              <a:rPr lang="en-US" altLang="zh-CN" b="1" dirty="0"/>
              <a:t>N=13</a:t>
            </a:r>
            <a:r>
              <a:rPr lang="zh-CN" altLang="en-US" b="1" dirty="0"/>
              <a:t>的低通情况，</a:t>
            </a:r>
            <a:r>
              <a:rPr lang="en-US" altLang="zh-CN" b="1" i="1" dirty="0"/>
              <a:t>H</a:t>
            </a:r>
            <a:r>
              <a:rPr lang="en-US" altLang="zh-CN" b="1" baseline="-25000" dirty="0"/>
              <a:t>g</a:t>
            </a:r>
            <a:r>
              <a:rPr lang="en-US" altLang="zh-CN" b="1" dirty="0"/>
              <a:t>(</a:t>
            </a:r>
            <a:r>
              <a:rPr lang="en-US" altLang="zh-CN" b="1" i="1" dirty="0"/>
              <a:t>ω</a:t>
            </a:r>
            <a:r>
              <a:rPr lang="en-US" altLang="zh-CN" b="1" dirty="0" smtClean="0"/>
              <a:t>)</a:t>
            </a:r>
            <a:r>
              <a:rPr lang="zh-CN" altLang="en-US" b="1" dirty="0" smtClean="0"/>
              <a:t>如图所</a:t>
            </a:r>
            <a:r>
              <a:rPr lang="zh-CN" altLang="en-US" b="1" dirty="0"/>
              <a:t>示。</a:t>
            </a:r>
          </a:p>
        </p:txBody>
      </p:sp>
      <p:graphicFrame>
        <p:nvGraphicFramePr>
          <p:cNvPr id="21507" name="Object 3"/>
          <p:cNvGraphicFramePr>
            <a:graphicFrameLocks noChangeAspect="1"/>
          </p:cNvGraphicFramePr>
          <p:nvPr/>
        </p:nvGraphicFramePr>
        <p:xfrm>
          <a:off x="1476375" y="1412875"/>
          <a:ext cx="4787900" cy="957263"/>
        </p:xfrm>
        <a:graphic>
          <a:graphicData uri="http://schemas.openxmlformats.org/presentationml/2006/ole">
            <mc:AlternateContent xmlns:mc="http://schemas.openxmlformats.org/markup-compatibility/2006">
              <mc:Choice xmlns:v="urn:schemas-microsoft-com:vml" Requires="v">
                <p:oleObj spid="_x0000_s371791" r:id="rId3" imgW="2095817" imgH="419417" progId="Equation.DSMT4">
                  <p:embed/>
                </p:oleObj>
              </mc:Choice>
              <mc:Fallback>
                <p:oleObj r:id="rId3" imgW="2095817" imgH="419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478790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172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0507" y="4267200"/>
            <a:ext cx="265747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31101168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28600" y="908050"/>
            <a:ext cx="8610600"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i="1" dirty="0" smtClean="0">
                <a:solidFill>
                  <a:schemeClr val="accent1">
                    <a:lumMod val="75000"/>
                  </a:schemeClr>
                </a:solidFill>
                <a:latin typeface="微软雅黑" pitchFamily="34" charset="-122"/>
                <a:ea typeface="微软雅黑" pitchFamily="34" charset="-122"/>
              </a:rPr>
              <a:t>H</a:t>
            </a:r>
            <a:r>
              <a:rPr lang="en-US" altLang="zh-CN" baseline="-25000" dirty="0" smtClean="0">
                <a:solidFill>
                  <a:schemeClr val="accent1">
                    <a:lumMod val="75000"/>
                  </a:schemeClr>
                </a:solidFill>
                <a:latin typeface="微软雅黑" pitchFamily="34" charset="-122"/>
                <a:ea typeface="微软雅黑" pitchFamily="34" charset="-122"/>
              </a:rPr>
              <a:t>g</a:t>
            </a:r>
            <a:r>
              <a:rPr lang="en-US" altLang="zh-CN" dirty="0" smtClean="0">
                <a:solidFill>
                  <a:schemeClr val="accent1">
                    <a:lumMod val="75000"/>
                  </a:schemeClr>
                </a:solidFill>
                <a:latin typeface="微软雅黑" pitchFamily="34" charset="-122"/>
                <a:ea typeface="微软雅黑" pitchFamily="34" charset="-122"/>
              </a:rPr>
              <a:t>(</a:t>
            </a:r>
            <a:r>
              <a:rPr lang="en-US" altLang="zh-CN" i="1" dirty="0" smtClean="0">
                <a:solidFill>
                  <a:schemeClr val="accent1">
                    <a:lumMod val="75000"/>
                  </a:schemeClr>
                </a:solidFill>
                <a:latin typeface="微软雅黑" pitchFamily="34" charset="-122"/>
                <a:ea typeface="微软雅黑" pitchFamily="34" charset="-122"/>
              </a:rPr>
              <a:t>ω</a:t>
            </a:r>
            <a:r>
              <a:rPr lang="en-US" altLang="zh-CN" dirty="0">
                <a:solidFill>
                  <a:schemeClr val="accent1">
                    <a:lumMod val="75000"/>
                  </a:schemeClr>
                </a:solidFill>
                <a:latin typeface="微软雅黑" pitchFamily="34" charset="-122"/>
                <a:ea typeface="微软雅黑" pitchFamily="34" charset="-122"/>
              </a:rPr>
              <a:t>)</a:t>
            </a:r>
            <a:r>
              <a:rPr lang="zh-CN" altLang="en-US" dirty="0">
                <a:solidFill>
                  <a:schemeClr val="accent1">
                    <a:lumMod val="75000"/>
                  </a:schemeClr>
                </a:solidFill>
                <a:latin typeface="微软雅黑" pitchFamily="34" charset="-122"/>
                <a:ea typeface="微软雅黑" pitchFamily="34" charset="-122"/>
              </a:rPr>
              <a:t>关于</a:t>
            </a:r>
            <a:r>
              <a:rPr lang="en-US" altLang="zh-CN" i="1" dirty="0">
                <a:solidFill>
                  <a:schemeClr val="accent1">
                    <a:lumMod val="75000"/>
                  </a:schemeClr>
                </a:solidFill>
                <a:latin typeface="微软雅黑" pitchFamily="34" charset="-122"/>
                <a:ea typeface="微软雅黑" pitchFamily="34" charset="-122"/>
              </a:rPr>
              <a:t>ω</a:t>
            </a:r>
            <a:r>
              <a:rPr lang="en-US" altLang="zh-CN" dirty="0">
                <a:solidFill>
                  <a:schemeClr val="accent1">
                    <a:lumMod val="75000"/>
                  </a:schemeClr>
                </a:solidFill>
                <a:latin typeface="微软雅黑" pitchFamily="34" charset="-122"/>
                <a:ea typeface="微软雅黑" pitchFamily="34" charset="-122"/>
              </a:rPr>
              <a:t>=0, π, 2π</a:t>
            </a:r>
            <a:r>
              <a:rPr lang="zh-CN" altLang="en-US" dirty="0">
                <a:solidFill>
                  <a:schemeClr val="accent1">
                    <a:lumMod val="75000"/>
                  </a:schemeClr>
                </a:solidFill>
                <a:latin typeface="微软雅黑" pitchFamily="34" charset="-122"/>
                <a:ea typeface="微软雅黑" pitchFamily="34" charset="-122"/>
              </a:rPr>
              <a:t>三点偶</a:t>
            </a:r>
            <a:r>
              <a:rPr lang="zh-CN" altLang="en-US" dirty="0" smtClean="0">
                <a:solidFill>
                  <a:schemeClr val="accent1">
                    <a:lumMod val="75000"/>
                  </a:schemeClr>
                </a:solidFill>
                <a:latin typeface="微软雅黑" pitchFamily="34" charset="-122"/>
                <a:ea typeface="微软雅黑" pitchFamily="34" charset="-122"/>
              </a:rPr>
              <a:t>对称的证明</a:t>
            </a:r>
            <a:endParaRPr lang="zh-CN" altLang="en-US" dirty="0"/>
          </a:p>
          <a:p>
            <a:pPr>
              <a:lnSpc>
                <a:spcPct val="130000"/>
              </a:lnSpc>
            </a:pPr>
            <a:endParaRPr lang="zh-CN" altLang="en-US" b="1" dirty="0"/>
          </a:p>
          <a:p>
            <a:pPr>
              <a:lnSpc>
                <a:spcPct val="130000"/>
              </a:lnSpc>
            </a:pPr>
            <a:r>
              <a:rPr lang="zh-CN" altLang="en-US" b="1" dirty="0"/>
              <a:t></a:t>
            </a:r>
          </a:p>
          <a:p>
            <a:pPr>
              <a:lnSpc>
                <a:spcPct val="130000"/>
              </a:lnSpc>
            </a:pPr>
            <a:r>
              <a:rPr lang="zh-CN" altLang="en-US" b="1" dirty="0"/>
              <a:t>　　　　　　　　　　　　　　　　 </a:t>
            </a:r>
            <a:endParaRPr lang="en-US" altLang="zh-CN" b="1" dirty="0" smtClean="0"/>
          </a:p>
        </p:txBody>
      </p:sp>
      <p:graphicFrame>
        <p:nvGraphicFramePr>
          <p:cNvPr id="21507" name="Object 3"/>
          <p:cNvGraphicFramePr>
            <a:graphicFrameLocks noChangeAspect="1"/>
          </p:cNvGraphicFramePr>
          <p:nvPr>
            <p:extLst>
              <p:ext uri="{D42A27DB-BD31-4B8C-83A1-F6EECF244321}">
                <p14:modId xmlns:p14="http://schemas.microsoft.com/office/powerpoint/2010/main" val="3717453480"/>
              </p:ext>
            </p:extLst>
          </p:nvPr>
        </p:nvGraphicFramePr>
        <p:xfrm>
          <a:off x="1476375" y="1412875"/>
          <a:ext cx="4787900" cy="957263"/>
        </p:xfrm>
        <a:graphic>
          <a:graphicData uri="http://schemas.openxmlformats.org/presentationml/2006/ole">
            <mc:AlternateContent xmlns:mc="http://schemas.openxmlformats.org/markup-compatibility/2006">
              <mc:Choice xmlns:v="urn:schemas-microsoft-com:vml" Requires="v">
                <p:oleObj spid="_x0000_s437379" r:id="rId3" imgW="2095817" imgH="419417" progId="Equation.DSMT4">
                  <p:embed/>
                </p:oleObj>
              </mc:Choice>
              <mc:Fallback>
                <p:oleObj r:id="rId3" imgW="2095817" imgH="419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478790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77456157"/>
              </p:ext>
            </p:extLst>
          </p:nvPr>
        </p:nvGraphicFramePr>
        <p:xfrm>
          <a:off x="714375" y="2300288"/>
          <a:ext cx="2233613" cy="434975"/>
        </p:xfrm>
        <a:graphic>
          <a:graphicData uri="http://schemas.openxmlformats.org/presentationml/2006/ole">
            <mc:AlternateContent xmlns:mc="http://schemas.openxmlformats.org/markup-compatibility/2006">
              <mc:Choice xmlns:v="urn:schemas-microsoft-com:vml" Requires="v">
                <p:oleObj spid="_x0000_s437380" name="Equation" r:id="rId5" imgW="977760" imgH="190440" progId="Equation.DSMT4">
                  <p:embed/>
                </p:oleObj>
              </mc:Choice>
              <mc:Fallback>
                <p:oleObj name="Equation" r:id="rId5" imgW="977760" imgH="190440" progId="Equation.DSMT4">
                  <p:embed/>
                  <p:pic>
                    <p:nvPicPr>
                      <p:cNvPr id="0" name="Object 3"/>
                      <p:cNvPicPr>
                        <a:picLocks noChangeAspect="1" noChangeArrowheads="1"/>
                      </p:cNvPicPr>
                      <p:nvPr/>
                    </p:nvPicPr>
                    <p:blipFill>
                      <a:blip r:embed="rId6"/>
                      <a:srcRect/>
                      <a:stretch>
                        <a:fillRect/>
                      </a:stretch>
                    </p:blipFill>
                    <p:spPr bwMode="auto">
                      <a:xfrm>
                        <a:off x="714375" y="2300288"/>
                        <a:ext cx="22336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417942622"/>
              </p:ext>
            </p:extLst>
          </p:nvPr>
        </p:nvGraphicFramePr>
        <p:xfrm>
          <a:off x="1524000" y="2590800"/>
          <a:ext cx="4146550" cy="957263"/>
        </p:xfrm>
        <a:graphic>
          <a:graphicData uri="http://schemas.openxmlformats.org/presentationml/2006/ole">
            <mc:AlternateContent xmlns:mc="http://schemas.openxmlformats.org/markup-compatibility/2006">
              <mc:Choice xmlns:v="urn:schemas-microsoft-com:vml" Requires="v">
                <p:oleObj spid="_x0000_s437381" name="Equation" r:id="rId7" imgW="1815840" imgH="419040" progId="Equation.DSMT4">
                  <p:embed/>
                </p:oleObj>
              </mc:Choice>
              <mc:Fallback>
                <p:oleObj name="Equation" r:id="rId7" imgW="1815840" imgH="419040" progId="Equation.DSMT4">
                  <p:embed/>
                  <p:pic>
                    <p:nvPicPr>
                      <p:cNvPr id="0" name="Object 3"/>
                      <p:cNvPicPr>
                        <a:picLocks noChangeAspect="1" noChangeArrowheads="1"/>
                      </p:cNvPicPr>
                      <p:nvPr/>
                    </p:nvPicPr>
                    <p:blipFill>
                      <a:blip r:embed="rId8"/>
                      <a:srcRect/>
                      <a:stretch>
                        <a:fillRect/>
                      </a:stretch>
                    </p:blipFill>
                    <p:spPr bwMode="auto">
                      <a:xfrm>
                        <a:off x="1524000" y="2590800"/>
                        <a:ext cx="414655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1743018"/>
              </p:ext>
            </p:extLst>
          </p:nvPr>
        </p:nvGraphicFramePr>
        <p:xfrm>
          <a:off x="228600" y="3505200"/>
          <a:ext cx="4002088" cy="434975"/>
        </p:xfrm>
        <a:graphic>
          <a:graphicData uri="http://schemas.openxmlformats.org/presentationml/2006/ole">
            <mc:AlternateContent xmlns:mc="http://schemas.openxmlformats.org/markup-compatibility/2006">
              <mc:Choice xmlns:v="urn:schemas-microsoft-com:vml" Requires="v">
                <p:oleObj spid="_x0000_s437382" name="Equation" r:id="rId9" imgW="1752480" imgH="190440" progId="Equation.DSMT4">
                  <p:embed/>
                </p:oleObj>
              </mc:Choice>
              <mc:Fallback>
                <p:oleObj name="Equation" r:id="rId9" imgW="1752480" imgH="190440" progId="Equation.DSMT4">
                  <p:embed/>
                  <p:pic>
                    <p:nvPicPr>
                      <p:cNvPr id="0" name="对象 2"/>
                      <p:cNvPicPr>
                        <a:picLocks noChangeAspect="1" noChangeArrowheads="1"/>
                      </p:cNvPicPr>
                      <p:nvPr/>
                    </p:nvPicPr>
                    <p:blipFill>
                      <a:blip r:embed="rId10"/>
                      <a:srcRect/>
                      <a:stretch>
                        <a:fillRect/>
                      </a:stretch>
                    </p:blipFill>
                    <p:spPr bwMode="auto">
                      <a:xfrm>
                        <a:off x="228600" y="3505200"/>
                        <a:ext cx="4002088" cy="434975"/>
                      </a:xfrm>
                      <a:prstGeom prst="rect">
                        <a:avLst/>
                      </a:prstGeom>
                      <a:solidFill>
                        <a:schemeClr val="accent1"/>
                      </a:solidFill>
                      <a:ln>
                        <a:noFill/>
                      </a:ln>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57306155"/>
              </p:ext>
            </p:extLst>
          </p:nvPr>
        </p:nvGraphicFramePr>
        <p:xfrm>
          <a:off x="1752600" y="3982160"/>
          <a:ext cx="4815040" cy="628920"/>
        </p:xfrm>
        <a:graphic>
          <a:graphicData uri="http://schemas.openxmlformats.org/presentationml/2006/ole">
            <mc:AlternateContent xmlns:mc="http://schemas.openxmlformats.org/markup-compatibility/2006">
              <mc:Choice xmlns:v="urn:schemas-microsoft-com:vml" Requires="v">
                <p:oleObj spid="_x0000_s437383" name="Equation" r:id="rId11" imgW="2336760" imgH="304560" progId="Equation.DSMT4">
                  <p:embed/>
                </p:oleObj>
              </mc:Choice>
              <mc:Fallback>
                <p:oleObj name="Equation" r:id="rId11" imgW="2336760" imgH="304560" progId="Equation.DSMT4">
                  <p:embed/>
                  <p:pic>
                    <p:nvPicPr>
                      <p:cNvPr id="0" name="对象 3"/>
                      <p:cNvPicPr>
                        <a:picLocks noChangeAspect="1" noChangeArrowheads="1"/>
                      </p:cNvPicPr>
                      <p:nvPr/>
                    </p:nvPicPr>
                    <p:blipFill>
                      <a:blip r:embed="rId12"/>
                      <a:srcRect/>
                      <a:stretch>
                        <a:fillRect/>
                      </a:stretch>
                    </p:blipFill>
                    <p:spPr bwMode="auto">
                      <a:xfrm>
                        <a:off x="1752600" y="3982160"/>
                        <a:ext cx="4815040" cy="628920"/>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702238"/>
              </p:ext>
            </p:extLst>
          </p:nvPr>
        </p:nvGraphicFramePr>
        <p:xfrm>
          <a:off x="1787487" y="4611080"/>
          <a:ext cx="4930775" cy="2146300"/>
        </p:xfrm>
        <a:graphic>
          <a:graphicData uri="http://schemas.openxmlformats.org/presentationml/2006/ole">
            <mc:AlternateContent xmlns:mc="http://schemas.openxmlformats.org/markup-compatibility/2006">
              <mc:Choice xmlns:v="urn:schemas-microsoft-com:vml" Requires="v">
                <p:oleObj spid="_x0000_s437384" name="Equation" r:id="rId13" imgW="2450880" imgH="1066680" progId="Equation.DSMT4">
                  <p:embed/>
                </p:oleObj>
              </mc:Choice>
              <mc:Fallback>
                <p:oleObj name="Equation" r:id="rId13" imgW="2450880" imgH="1066680" progId="Equation.DSMT4">
                  <p:embed/>
                  <p:pic>
                    <p:nvPicPr>
                      <p:cNvPr id="0" name="对象 3"/>
                      <p:cNvPicPr>
                        <a:picLocks noChangeAspect="1" noChangeArrowheads="1"/>
                      </p:cNvPicPr>
                      <p:nvPr/>
                    </p:nvPicPr>
                    <p:blipFill>
                      <a:blip r:embed="rId14"/>
                      <a:srcRect/>
                      <a:stretch>
                        <a:fillRect/>
                      </a:stretch>
                    </p:blipFill>
                    <p:spPr bwMode="auto">
                      <a:xfrm>
                        <a:off x="1787487" y="4611080"/>
                        <a:ext cx="4930775" cy="2146300"/>
                      </a:xfrm>
                      <a:prstGeom prst="rect">
                        <a:avLst/>
                      </a:prstGeom>
                      <a:noFill/>
                      <a:ln>
                        <a:noFill/>
                      </a:ln>
                    </p:spPr>
                  </p:pic>
                </p:oleObj>
              </mc:Fallback>
            </mc:AlternateContent>
          </a:graphicData>
        </a:graphic>
      </p:graphicFrame>
      <p:sp>
        <p:nvSpPr>
          <p:cNvPr id="9" name="TextBox 8"/>
          <p:cNvSpPr txBox="1"/>
          <p:nvPr/>
        </p:nvSpPr>
        <p:spPr>
          <a:xfrm>
            <a:off x="228600" y="4800600"/>
            <a:ext cx="1447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smtClean="0"/>
              <a:t>证明过程</a:t>
            </a:r>
            <a:endParaRPr lang="zh-CN" altLang="en-US" dirty="0"/>
          </a:p>
        </p:txBody>
      </p:sp>
    </p:spTree>
    <p:extLst>
      <p:ext uri="{BB962C8B-B14F-4D97-AF65-F5344CB8AC3E}">
        <p14:creationId xmlns:p14="http://schemas.microsoft.com/office/powerpoint/2010/main" val="777194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28600" y="908050"/>
            <a:ext cx="8610600"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i="1" dirty="0" smtClean="0">
                <a:solidFill>
                  <a:schemeClr val="accent1">
                    <a:lumMod val="75000"/>
                  </a:schemeClr>
                </a:solidFill>
                <a:latin typeface="微软雅黑" pitchFamily="34" charset="-122"/>
                <a:ea typeface="微软雅黑" pitchFamily="34" charset="-122"/>
              </a:rPr>
              <a:t>H</a:t>
            </a:r>
            <a:r>
              <a:rPr lang="en-US" altLang="zh-CN" baseline="-25000" dirty="0" smtClean="0">
                <a:solidFill>
                  <a:schemeClr val="accent1">
                    <a:lumMod val="75000"/>
                  </a:schemeClr>
                </a:solidFill>
                <a:latin typeface="微软雅黑" pitchFamily="34" charset="-122"/>
                <a:ea typeface="微软雅黑" pitchFamily="34" charset="-122"/>
              </a:rPr>
              <a:t>g</a:t>
            </a:r>
            <a:r>
              <a:rPr lang="en-US" altLang="zh-CN" dirty="0" smtClean="0">
                <a:solidFill>
                  <a:schemeClr val="accent1">
                    <a:lumMod val="75000"/>
                  </a:schemeClr>
                </a:solidFill>
                <a:latin typeface="微软雅黑" pitchFamily="34" charset="-122"/>
                <a:ea typeface="微软雅黑" pitchFamily="34" charset="-122"/>
              </a:rPr>
              <a:t>(</a:t>
            </a:r>
            <a:r>
              <a:rPr lang="en-US" altLang="zh-CN" i="1" dirty="0" smtClean="0">
                <a:solidFill>
                  <a:schemeClr val="accent1">
                    <a:lumMod val="75000"/>
                  </a:schemeClr>
                </a:solidFill>
                <a:latin typeface="微软雅黑" pitchFamily="34" charset="-122"/>
                <a:ea typeface="微软雅黑" pitchFamily="34" charset="-122"/>
              </a:rPr>
              <a:t>ω</a:t>
            </a:r>
            <a:r>
              <a:rPr lang="en-US" altLang="zh-CN" dirty="0">
                <a:solidFill>
                  <a:schemeClr val="accent1">
                    <a:lumMod val="75000"/>
                  </a:schemeClr>
                </a:solidFill>
                <a:latin typeface="微软雅黑" pitchFamily="34" charset="-122"/>
                <a:ea typeface="微软雅黑" pitchFamily="34" charset="-122"/>
              </a:rPr>
              <a:t>)</a:t>
            </a:r>
            <a:r>
              <a:rPr lang="zh-CN" altLang="en-US" dirty="0">
                <a:solidFill>
                  <a:schemeClr val="accent1">
                    <a:lumMod val="75000"/>
                  </a:schemeClr>
                </a:solidFill>
                <a:latin typeface="微软雅黑" pitchFamily="34" charset="-122"/>
                <a:ea typeface="微软雅黑" pitchFamily="34" charset="-122"/>
              </a:rPr>
              <a:t>关于</a:t>
            </a:r>
            <a:r>
              <a:rPr lang="en-US" altLang="zh-CN" i="1" dirty="0">
                <a:solidFill>
                  <a:schemeClr val="accent1">
                    <a:lumMod val="75000"/>
                  </a:schemeClr>
                </a:solidFill>
                <a:latin typeface="微软雅黑" pitchFamily="34" charset="-122"/>
                <a:ea typeface="微软雅黑" pitchFamily="34" charset="-122"/>
              </a:rPr>
              <a:t>ω</a:t>
            </a:r>
            <a:r>
              <a:rPr lang="en-US" altLang="zh-CN" dirty="0">
                <a:solidFill>
                  <a:schemeClr val="accent1">
                    <a:lumMod val="75000"/>
                  </a:schemeClr>
                </a:solidFill>
                <a:latin typeface="微软雅黑" pitchFamily="34" charset="-122"/>
                <a:ea typeface="微软雅黑" pitchFamily="34" charset="-122"/>
              </a:rPr>
              <a:t>=0, π, 2π</a:t>
            </a:r>
            <a:r>
              <a:rPr lang="zh-CN" altLang="en-US" dirty="0">
                <a:solidFill>
                  <a:schemeClr val="accent1">
                    <a:lumMod val="75000"/>
                  </a:schemeClr>
                </a:solidFill>
                <a:latin typeface="微软雅黑" pitchFamily="34" charset="-122"/>
                <a:ea typeface="微软雅黑" pitchFamily="34" charset="-122"/>
              </a:rPr>
              <a:t>三点偶</a:t>
            </a:r>
            <a:r>
              <a:rPr lang="zh-CN" altLang="en-US" dirty="0" smtClean="0">
                <a:solidFill>
                  <a:schemeClr val="accent1">
                    <a:lumMod val="75000"/>
                  </a:schemeClr>
                </a:solidFill>
                <a:latin typeface="微软雅黑" pitchFamily="34" charset="-122"/>
                <a:ea typeface="微软雅黑" pitchFamily="34" charset="-122"/>
              </a:rPr>
              <a:t>对称的证明</a:t>
            </a:r>
            <a:endParaRPr lang="zh-CN" altLang="en-US" dirty="0"/>
          </a:p>
          <a:p>
            <a:pPr>
              <a:lnSpc>
                <a:spcPct val="130000"/>
              </a:lnSpc>
            </a:pPr>
            <a:endParaRPr lang="zh-CN" altLang="en-US" b="1" dirty="0"/>
          </a:p>
          <a:p>
            <a:pPr>
              <a:lnSpc>
                <a:spcPct val="130000"/>
              </a:lnSpc>
            </a:pPr>
            <a:r>
              <a:rPr lang="zh-CN" altLang="en-US" b="1" dirty="0"/>
              <a:t></a:t>
            </a:r>
          </a:p>
          <a:p>
            <a:pPr>
              <a:lnSpc>
                <a:spcPct val="130000"/>
              </a:lnSpc>
            </a:pPr>
            <a:r>
              <a:rPr lang="zh-CN" altLang="en-US" b="1" dirty="0"/>
              <a:t>　　　　　　　　　　　　　　　　 </a:t>
            </a:r>
            <a:endParaRPr lang="en-US" altLang="zh-CN" b="1" dirty="0" smtClean="0"/>
          </a:p>
        </p:txBody>
      </p:sp>
      <p:sp>
        <p:nvSpPr>
          <p:cNvPr id="5" name="矩形 4"/>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983325697"/>
              </p:ext>
            </p:extLst>
          </p:nvPr>
        </p:nvGraphicFramePr>
        <p:xfrm>
          <a:off x="304800" y="1600200"/>
          <a:ext cx="4060825" cy="434975"/>
        </p:xfrm>
        <a:graphic>
          <a:graphicData uri="http://schemas.openxmlformats.org/presentationml/2006/ole">
            <mc:AlternateContent xmlns:mc="http://schemas.openxmlformats.org/markup-compatibility/2006">
              <mc:Choice xmlns:v="urn:schemas-microsoft-com:vml" Requires="v">
                <p:oleObj spid="_x0000_s438334" name="Equation" r:id="rId3" imgW="1777680" imgH="190440" progId="Equation.DSMT4">
                  <p:embed/>
                </p:oleObj>
              </mc:Choice>
              <mc:Fallback>
                <p:oleObj name="Equation" r:id="rId3" imgW="1777680" imgH="190440" progId="Equation.DSMT4">
                  <p:embed/>
                  <p:pic>
                    <p:nvPicPr>
                      <p:cNvPr id="0" name=""/>
                      <p:cNvPicPr>
                        <a:picLocks noChangeAspect="1" noChangeArrowheads="1"/>
                      </p:cNvPicPr>
                      <p:nvPr/>
                    </p:nvPicPr>
                    <p:blipFill>
                      <a:blip r:embed="rId4"/>
                      <a:srcRect/>
                      <a:stretch>
                        <a:fillRect/>
                      </a:stretch>
                    </p:blipFill>
                    <p:spPr bwMode="auto">
                      <a:xfrm>
                        <a:off x="304800" y="1600200"/>
                        <a:ext cx="4060825" cy="434975"/>
                      </a:xfrm>
                      <a:prstGeom prst="rect">
                        <a:avLst/>
                      </a:prstGeom>
                      <a:solidFill>
                        <a:schemeClr val="accent1"/>
                      </a:solidFill>
                      <a:ln>
                        <a:noFill/>
                      </a:ln>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20512009"/>
              </p:ext>
            </p:extLst>
          </p:nvPr>
        </p:nvGraphicFramePr>
        <p:xfrm>
          <a:off x="1739900" y="2152650"/>
          <a:ext cx="4840288" cy="630238"/>
        </p:xfrm>
        <a:graphic>
          <a:graphicData uri="http://schemas.openxmlformats.org/presentationml/2006/ole">
            <mc:AlternateContent xmlns:mc="http://schemas.openxmlformats.org/markup-compatibility/2006">
              <mc:Choice xmlns:v="urn:schemas-microsoft-com:vml" Requires="v">
                <p:oleObj spid="_x0000_s438335" name="Equation" r:id="rId5" imgW="2349360" imgH="304560" progId="Equation.DSMT4">
                  <p:embed/>
                </p:oleObj>
              </mc:Choice>
              <mc:Fallback>
                <p:oleObj name="Equation" r:id="rId5" imgW="2349360" imgH="304560" progId="Equation.DSMT4">
                  <p:embed/>
                  <p:pic>
                    <p:nvPicPr>
                      <p:cNvPr id="0" name=""/>
                      <p:cNvPicPr>
                        <a:picLocks noChangeAspect="1" noChangeArrowheads="1"/>
                      </p:cNvPicPr>
                      <p:nvPr/>
                    </p:nvPicPr>
                    <p:blipFill>
                      <a:blip r:embed="rId6"/>
                      <a:srcRect/>
                      <a:stretch>
                        <a:fillRect/>
                      </a:stretch>
                    </p:blipFill>
                    <p:spPr bwMode="auto">
                      <a:xfrm>
                        <a:off x="1739900" y="2152650"/>
                        <a:ext cx="4840288" cy="630238"/>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43576412"/>
              </p:ext>
            </p:extLst>
          </p:nvPr>
        </p:nvGraphicFramePr>
        <p:xfrm>
          <a:off x="1007585" y="3581400"/>
          <a:ext cx="6640512" cy="2171700"/>
        </p:xfrm>
        <a:graphic>
          <a:graphicData uri="http://schemas.openxmlformats.org/presentationml/2006/ole">
            <mc:AlternateContent xmlns:mc="http://schemas.openxmlformats.org/markup-compatibility/2006">
              <mc:Choice xmlns:v="urn:schemas-microsoft-com:vml" Requires="v">
                <p:oleObj spid="_x0000_s438336" name="Equation" r:id="rId7" imgW="3301920" imgH="1079280" progId="Equation.DSMT4">
                  <p:embed/>
                </p:oleObj>
              </mc:Choice>
              <mc:Fallback>
                <p:oleObj name="Equation" r:id="rId7" imgW="3301920" imgH="1079280" progId="Equation.DSMT4">
                  <p:embed/>
                  <p:pic>
                    <p:nvPicPr>
                      <p:cNvPr id="0" name=""/>
                      <p:cNvPicPr>
                        <a:picLocks noChangeAspect="1" noChangeArrowheads="1"/>
                      </p:cNvPicPr>
                      <p:nvPr/>
                    </p:nvPicPr>
                    <p:blipFill>
                      <a:blip r:embed="rId8"/>
                      <a:srcRect/>
                      <a:stretch>
                        <a:fillRect/>
                      </a:stretch>
                    </p:blipFill>
                    <p:spPr bwMode="auto">
                      <a:xfrm>
                        <a:off x="1007585" y="3581400"/>
                        <a:ext cx="6640512" cy="2171700"/>
                      </a:xfrm>
                      <a:prstGeom prst="rect">
                        <a:avLst/>
                      </a:prstGeom>
                      <a:noFill/>
                      <a:ln>
                        <a:noFill/>
                      </a:ln>
                    </p:spPr>
                  </p:pic>
                </p:oleObj>
              </mc:Fallback>
            </mc:AlternateContent>
          </a:graphicData>
        </a:graphic>
      </p:graphicFrame>
      <p:sp>
        <p:nvSpPr>
          <p:cNvPr id="9" name="TextBox 8"/>
          <p:cNvSpPr txBox="1"/>
          <p:nvPr/>
        </p:nvSpPr>
        <p:spPr>
          <a:xfrm>
            <a:off x="262569" y="2920909"/>
            <a:ext cx="1447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smtClean="0"/>
              <a:t>证明过程</a:t>
            </a:r>
            <a:endParaRPr lang="zh-CN" altLang="en-US" dirty="0"/>
          </a:p>
        </p:txBody>
      </p:sp>
    </p:spTree>
    <p:extLst>
      <p:ext uri="{BB962C8B-B14F-4D97-AF65-F5344CB8AC3E}">
        <p14:creationId xmlns:p14="http://schemas.microsoft.com/office/powerpoint/2010/main" val="402706664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28600" y="908050"/>
            <a:ext cx="8610600"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i="1" dirty="0" smtClean="0">
                <a:solidFill>
                  <a:schemeClr val="accent1">
                    <a:lumMod val="75000"/>
                  </a:schemeClr>
                </a:solidFill>
                <a:latin typeface="微软雅黑" pitchFamily="34" charset="-122"/>
                <a:ea typeface="微软雅黑" pitchFamily="34" charset="-122"/>
              </a:rPr>
              <a:t>H</a:t>
            </a:r>
            <a:r>
              <a:rPr lang="en-US" altLang="zh-CN" baseline="-25000" dirty="0" smtClean="0">
                <a:solidFill>
                  <a:schemeClr val="accent1">
                    <a:lumMod val="75000"/>
                  </a:schemeClr>
                </a:solidFill>
                <a:latin typeface="微软雅黑" pitchFamily="34" charset="-122"/>
                <a:ea typeface="微软雅黑" pitchFamily="34" charset="-122"/>
              </a:rPr>
              <a:t>g</a:t>
            </a:r>
            <a:r>
              <a:rPr lang="en-US" altLang="zh-CN" dirty="0" smtClean="0">
                <a:solidFill>
                  <a:schemeClr val="accent1">
                    <a:lumMod val="75000"/>
                  </a:schemeClr>
                </a:solidFill>
                <a:latin typeface="微软雅黑" pitchFamily="34" charset="-122"/>
                <a:ea typeface="微软雅黑" pitchFamily="34" charset="-122"/>
              </a:rPr>
              <a:t>(</a:t>
            </a:r>
            <a:r>
              <a:rPr lang="en-US" altLang="zh-CN" i="1" dirty="0" smtClean="0">
                <a:solidFill>
                  <a:schemeClr val="accent1">
                    <a:lumMod val="75000"/>
                  </a:schemeClr>
                </a:solidFill>
                <a:latin typeface="微软雅黑" pitchFamily="34" charset="-122"/>
                <a:ea typeface="微软雅黑" pitchFamily="34" charset="-122"/>
              </a:rPr>
              <a:t>ω</a:t>
            </a:r>
            <a:r>
              <a:rPr lang="en-US" altLang="zh-CN" dirty="0">
                <a:solidFill>
                  <a:schemeClr val="accent1">
                    <a:lumMod val="75000"/>
                  </a:schemeClr>
                </a:solidFill>
                <a:latin typeface="微软雅黑" pitchFamily="34" charset="-122"/>
                <a:ea typeface="微软雅黑" pitchFamily="34" charset="-122"/>
              </a:rPr>
              <a:t>)</a:t>
            </a:r>
            <a:r>
              <a:rPr lang="zh-CN" altLang="en-US" dirty="0">
                <a:solidFill>
                  <a:schemeClr val="accent1">
                    <a:lumMod val="75000"/>
                  </a:schemeClr>
                </a:solidFill>
                <a:latin typeface="微软雅黑" pitchFamily="34" charset="-122"/>
                <a:ea typeface="微软雅黑" pitchFamily="34" charset="-122"/>
              </a:rPr>
              <a:t>关于</a:t>
            </a:r>
            <a:r>
              <a:rPr lang="en-US" altLang="zh-CN" i="1" dirty="0">
                <a:solidFill>
                  <a:schemeClr val="accent1">
                    <a:lumMod val="75000"/>
                  </a:schemeClr>
                </a:solidFill>
                <a:latin typeface="微软雅黑" pitchFamily="34" charset="-122"/>
                <a:ea typeface="微软雅黑" pitchFamily="34" charset="-122"/>
              </a:rPr>
              <a:t>ω</a:t>
            </a:r>
            <a:r>
              <a:rPr lang="en-US" altLang="zh-CN" dirty="0">
                <a:solidFill>
                  <a:schemeClr val="accent1">
                    <a:lumMod val="75000"/>
                  </a:schemeClr>
                </a:solidFill>
                <a:latin typeface="微软雅黑" pitchFamily="34" charset="-122"/>
                <a:ea typeface="微软雅黑" pitchFamily="34" charset="-122"/>
              </a:rPr>
              <a:t>=0, π, 2π</a:t>
            </a:r>
            <a:r>
              <a:rPr lang="zh-CN" altLang="en-US" dirty="0">
                <a:solidFill>
                  <a:schemeClr val="accent1">
                    <a:lumMod val="75000"/>
                  </a:schemeClr>
                </a:solidFill>
                <a:latin typeface="微软雅黑" pitchFamily="34" charset="-122"/>
                <a:ea typeface="微软雅黑" pitchFamily="34" charset="-122"/>
              </a:rPr>
              <a:t>三点偶</a:t>
            </a:r>
            <a:r>
              <a:rPr lang="zh-CN" altLang="en-US" dirty="0" smtClean="0">
                <a:solidFill>
                  <a:schemeClr val="accent1">
                    <a:lumMod val="75000"/>
                  </a:schemeClr>
                </a:solidFill>
                <a:latin typeface="微软雅黑" pitchFamily="34" charset="-122"/>
                <a:ea typeface="微软雅黑" pitchFamily="34" charset="-122"/>
              </a:rPr>
              <a:t>对称的证明</a:t>
            </a:r>
            <a:endParaRPr lang="zh-CN" altLang="en-US" dirty="0"/>
          </a:p>
          <a:p>
            <a:pPr>
              <a:lnSpc>
                <a:spcPct val="130000"/>
              </a:lnSpc>
            </a:pPr>
            <a:endParaRPr lang="zh-CN" altLang="en-US" b="1" dirty="0"/>
          </a:p>
          <a:p>
            <a:pPr>
              <a:lnSpc>
                <a:spcPct val="130000"/>
              </a:lnSpc>
            </a:pPr>
            <a:r>
              <a:rPr lang="zh-CN" altLang="en-US" b="1" dirty="0"/>
              <a:t></a:t>
            </a:r>
          </a:p>
          <a:p>
            <a:pPr>
              <a:lnSpc>
                <a:spcPct val="130000"/>
              </a:lnSpc>
            </a:pPr>
            <a:r>
              <a:rPr lang="zh-CN" altLang="en-US" b="1" dirty="0"/>
              <a:t>　　　　　　　　　　　　　　　　 </a:t>
            </a:r>
            <a:endParaRPr lang="en-US" altLang="zh-CN" b="1" dirty="0" smtClean="0"/>
          </a:p>
        </p:txBody>
      </p:sp>
      <p:sp>
        <p:nvSpPr>
          <p:cNvPr id="5" name="矩形 4"/>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638702096"/>
              </p:ext>
            </p:extLst>
          </p:nvPr>
        </p:nvGraphicFramePr>
        <p:xfrm>
          <a:off x="233363" y="1600200"/>
          <a:ext cx="4205287" cy="434975"/>
        </p:xfrm>
        <a:graphic>
          <a:graphicData uri="http://schemas.openxmlformats.org/presentationml/2006/ole">
            <mc:AlternateContent xmlns:mc="http://schemas.openxmlformats.org/markup-compatibility/2006">
              <mc:Choice xmlns:v="urn:schemas-microsoft-com:vml" Requires="v">
                <p:oleObj spid="_x0000_s440376" name="Equation" r:id="rId3" imgW="1841400" imgH="190440" progId="Equation.DSMT4">
                  <p:embed/>
                </p:oleObj>
              </mc:Choice>
              <mc:Fallback>
                <p:oleObj name="Equation" r:id="rId3" imgW="1841400" imgH="190440" progId="Equation.DSMT4">
                  <p:embed/>
                  <p:pic>
                    <p:nvPicPr>
                      <p:cNvPr id="0" name=""/>
                      <p:cNvPicPr>
                        <a:picLocks noChangeAspect="1" noChangeArrowheads="1"/>
                      </p:cNvPicPr>
                      <p:nvPr/>
                    </p:nvPicPr>
                    <p:blipFill>
                      <a:blip r:embed="rId4"/>
                      <a:srcRect/>
                      <a:stretch>
                        <a:fillRect/>
                      </a:stretch>
                    </p:blipFill>
                    <p:spPr bwMode="auto">
                      <a:xfrm>
                        <a:off x="233363" y="1600200"/>
                        <a:ext cx="4205287" cy="434975"/>
                      </a:xfrm>
                      <a:prstGeom prst="rect">
                        <a:avLst/>
                      </a:prstGeom>
                      <a:solidFill>
                        <a:schemeClr val="accent1"/>
                      </a:solidFill>
                      <a:ln>
                        <a:noFill/>
                      </a:ln>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846622759"/>
              </p:ext>
            </p:extLst>
          </p:nvPr>
        </p:nvGraphicFramePr>
        <p:xfrm>
          <a:off x="1662113" y="2152650"/>
          <a:ext cx="4995862" cy="630238"/>
        </p:xfrm>
        <a:graphic>
          <a:graphicData uri="http://schemas.openxmlformats.org/presentationml/2006/ole">
            <mc:AlternateContent xmlns:mc="http://schemas.openxmlformats.org/markup-compatibility/2006">
              <mc:Choice xmlns:v="urn:schemas-microsoft-com:vml" Requires="v">
                <p:oleObj spid="_x0000_s440377" name="Equation" r:id="rId5" imgW="2425680" imgH="304560" progId="Equation.DSMT4">
                  <p:embed/>
                </p:oleObj>
              </mc:Choice>
              <mc:Fallback>
                <p:oleObj name="Equation" r:id="rId5" imgW="2425680" imgH="304560" progId="Equation.DSMT4">
                  <p:embed/>
                  <p:pic>
                    <p:nvPicPr>
                      <p:cNvPr id="0" name=""/>
                      <p:cNvPicPr>
                        <a:picLocks noChangeAspect="1" noChangeArrowheads="1"/>
                      </p:cNvPicPr>
                      <p:nvPr/>
                    </p:nvPicPr>
                    <p:blipFill>
                      <a:blip r:embed="rId6"/>
                      <a:srcRect/>
                      <a:stretch>
                        <a:fillRect/>
                      </a:stretch>
                    </p:blipFill>
                    <p:spPr bwMode="auto">
                      <a:xfrm>
                        <a:off x="1662113" y="2152650"/>
                        <a:ext cx="4995862" cy="630238"/>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68719599"/>
              </p:ext>
            </p:extLst>
          </p:nvPr>
        </p:nvGraphicFramePr>
        <p:xfrm>
          <a:off x="1096963" y="3581400"/>
          <a:ext cx="6461125" cy="2171700"/>
        </p:xfrm>
        <a:graphic>
          <a:graphicData uri="http://schemas.openxmlformats.org/presentationml/2006/ole">
            <mc:AlternateContent xmlns:mc="http://schemas.openxmlformats.org/markup-compatibility/2006">
              <mc:Choice xmlns:v="urn:schemas-microsoft-com:vml" Requires="v">
                <p:oleObj spid="_x0000_s440378" name="Equation" r:id="rId7" imgW="3213000" imgH="1079280" progId="Equation.DSMT4">
                  <p:embed/>
                </p:oleObj>
              </mc:Choice>
              <mc:Fallback>
                <p:oleObj name="Equation" r:id="rId7" imgW="3213000" imgH="1079280" progId="Equation.DSMT4">
                  <p:embed/>
                  <p:pic>
                    <p:nvPicPr>
                      <p:cNvPr id="0" name=""/>
                      <p:cNvPicPr>
                        <a:picLocks noChangeAspect="1" noChangeArrowheads="1"/>
                      </p:cNvPicPr>
                      <p:nvPr/>
                    </p:nvPicPr>
                    <p:blipFill>
                      <a:blip r:embed="rId8"/>
                      <a:srcRect/>
                      <a:stretch>
                        <a:fillRect/>
                      </a:stretch>
                    </p:blipFill>
                    <p:spPr bwMode="auto">
                      <a:xfrm>
                        <a:off x="1096963" y="3581400"/>
                        <a:ext cx="6461125" cy="2171700"/>
                      </a:xfrm>
                      <a:prstGeom prst="rect">
                        <a:avLst/>
                      </a:prstGeom>
                      <a:noFill/>
                      <a:ln>
                        <a:noFill/>
                      </a:ln>
                    </p:spPr>
                  </p:pic>
                </p:oleObj>
              </mc:Fallback>
            </mc:AlternateContent>
          </a:graphicData>
        </a:graphic>
      </p:graphicFrame>
      <p:sp>
        <p:nvSpPr>
          <p:cNvPr id="9" name="TextBox 8"/>
          <p:cNvSpPr txBox="1"/>
          <p:nvPr/>
        </p:nvSpPr>
        <p:spPr>
          <a:xfrm>
            <a:off x="262569" y="2920909"/>
            <a:ext cx="1447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smtClean="0"/>
              <a:t>证明过程</a:t>
            </a:r>
            <a:endParaRPr lang="zh-CN" altLang="en-US" dirty="0"/>
          </a:p>
        </p:txBody>
      </p:sp>
    </p:spTree>
    <p:extLst>
      <p:ext uri="{BB962C8B-B14F-4D97-AF65-F5344CB8AC3E}">
        <p14:creationId xmlns:p14="http://schemas.microsoft.com/office/powerpoint/2010/main" val="46432810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11188" y="838200"/>
            <a:ext cx="698500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b="1" dirty="0">
                <a:solidFill>
                  <a:schemeClr val="accent1">
                    <a:lumMod val="75000"/>
                  </a:schemeClr>
                </a:solidFill>
                <a:latin typeface="微软雅黑" pitchFamily="34" charset="-122"/>
                <a:ea typeface="微软雅黑" pitchFamily="34" charset="-122"/>
              </a:rPr>
              <a:t>情况</a:t>
            </a:r>
            <a:r>
              <a:rPr lang="en-US" altLang="zh-CN" b="1" dirty="0">
                <a:solidFill>
                  <a:schemeClr val="accent1">
                    <a:lumMod val="75000"/>
                  </a:schemeClr>
                </a:solidFill>
                <a:latin typeface="微软雅黑" pitchFamily="34" charset="-122"/>
                <a:ea typeface="微软雅黑" pitchFamily="34" charset="-122"/>
              </a:rPr>
              <a:t>2</a:t>
            </a:r>
            <a:r>
              <a:rPr lang="zh-CN" altLang="en-US" b="1" dirty="0">
                <a:solidFill>
                  <a:schemeClr val="accent1">
                    <a:lumMod val="75000"/>
                  </a:schemeClr>
                </a:solidFill>
                <a:latin typeface="微软雅黑" pitchFamily="34" charset="-122"/>
                <a:ea typeface="微软雅黑" pitchFamily="34" charset="-122"/>
              </a:rPr>
              <a:t>： </a:t>
            </a:r>
            <a:r>
              <a:rPr lang="en-US" altLang="zh-CN" b="1" i="1" dirty="0">
                <a:solidFill>
                  <a:schemeClr val="accent1">
                    <a:lumMod val="75000"/>
                  </a:schemeClr>
                </a:solidFill>
                <a:latin typeface="微软雅黑" pitchFamily="34" charset="-122"/>
                <a:ea typeface="微软雅黑" pitchFamily="34" charset="-122"/>
              </a:rPr>
              <a:t>h</a:t>
            </a:r>
            <a:r>
              <a:rPr lang="en-US" altLang="zh-CN" b="1" dirty="0">
                <a:solidFill>
                  <a:schemeClr val="accent1">
                    <a:lumMod val="75000"/>
                  </a:schemeClr>
                </a:solidFill>
                <a:latin typeface="微软雅黑" pitchFamily="34" charset="-122"/>
                <a:ea typeface="微软雅黑" pitchFamily="34" charset="-122"/>
              </a:rPr>
              <a:t>(</a:t>
            </a:r>
            <a:r>
              <a:rPr lang="en-US" altLang="zh-CN" b="1" i="1" dirty="0">
                <a:solidFill>
                  <a:schemeClr val="accent1">
                    <a:lumMod val="75000"/>
                  </a:schemeClr>
                </a:solidFill>
                <a:latin typeface="微软雅黑" pitchFamily="34" charset="-122"/>
                <a:ea typeface="微软雅黑" pitchFamily="34" charset="-122"/>
              </a:rPr>
              <a:t>n</a:t>
            </a:r>
            <a:r>
              <a:rPr lang="en-US" altLang="zh-CN" b="1" dirty="0">
                <a:solidFill>
                  <a:schemeClr val="accent1">
                    <a:lumMod val="75000"/>
                  </a:schemeClr>
                </a:solidFill>
                <a:latin typeface="微软雅黑" pitchFamily="34" charset="-122"/>
                <a:ea typeface="微软雅黑" pitchFamily="34" charset="-122"/>
              </a:rPr>
              <a:t>)=</a:t>
            </a:r>
            <a:r>
              <a:rPr lang="en-US" altLang="zh-CN" b="1" i="1" dirty="0">
                <a:solidFill>
                  <a:schemeClr val="accent1">
                    <a:lumMod val="75000"/>
                  </a:schemeClr>
                </a:solidFill>
                <a:latin typeface="微软雅黑" pitchFamily="34" charset="-122"/>
                <a:ea typeface="微软雅黑" pitchFamily="34" charset="-122"/>
              </a:rPr>
              <a:t>h</a:t>
            </a:r>
            <a:r>
              <a:rPr lang="en-US" altLang="zh-CN" b="1" dirty="0">
                <a:solidFill>
                  <a:schemeClr val="accent1">
                    <a:lumMod val="75000"/>
                  </a:schemeClr>
                </a:solidFill>
                <a:latin typeface="微软雅黑" pitchFamily="34" charset="-122"/>
                <a:ea typeface="微软雅黑" pitchFamily="34" charset="-122"/>
              </a:rPr>
              <a:t>(</a:t>
            </a:r>
            <a:r>
              <a:rPr lang="en-US" altLang="zh-CN" b="1" i="1" dirty="0">
                <a:solidFill>
                  <a:schemeClr val="accent1">
                    <a:lumMod val="75000"/>
                  </a:schemeClr>
                </a:solidFill>
                <a:latin typeface="微软雅黑" pitchFamily="34" charset="-122"/>
                <a:ea typeface="微软雅黑" pitchFamily="34" charset="-122"/>
              </a:rPr>
              <a:t>N</a:t>
            </a:r>
            <a:r>
              <a:rPr lang="zh-CN" altLang="en-US" b="1" i="1" dirty="0">
                <a:solidFill>
                  <a:schemeClr val="accent1">
                    <a:lumMod val="75000"/>
                  </a:schemeClr>
                </a:solidFill>
                <a:latin typeface="微软雅黑" pitchFamily="34" charset="-122"/>
                <a:ea typeface="微软雅黑" pitchFamily="34" charset="-122"/>
              </a:rPr>
              <a:t>－</a:t>
            </a:r>
            <a:r>
              <a:rPr lang="en-US" altLang="zh-CN" b="1" i="1" dirty="0">
                <a:solidFill>
                  <a:schemeClr val="accent1">
                    <a:lumMod val="75000"/>
                  </a:schemeClr>
                </a:solidFill>
                <a:latin typeface="微软雅黑" pitchFamily="34" charset="-122"/>
                <a:ea typeface="微软雅黑" pitchFamily="34" charset="-122"/>
              </a:rPr>
              <a:t>n</a:t>
            </a:r>
            <a:r>
              <a:rPr lang="zh-CN" altLang="en-US" b="1" i="1" dirty="0">
                <a:solidFill>
                  <a:schemeClr val="accent1">
                    <a:lumMod val="75000"/>
                  </a:schemeClr>
                </a:solidFill>
                <a:latin typeface="微软雅黑" pitchFamily="34" charset="-122"/>
                <a:ea typeface="微软雅黑" pitchFamily="34" charset="-122"/>
              </a:rPr>
              <a:t>－</a:t>
            </a:r>
            <a:r>
              <a:rPr lang="en-US" altLang="zh-CN" b="1" dirty="0">
                <a:solidFill>
                  <a:schemeClr val="accent1">
                    <a:lumMod val="75000"/>
                  </a:schemeClr>
                </a:solidFill>
                <a:latin typeface="微软雅黑" pitchFamily="34" charset="-122"/>
                <a:ea typeface="微软雅黑" pitchFamily="34" charset="-122"/>
              </a:rPr>
              <a:t>1), </a:t>
            </a:r>
            <a:r>
              <a:rPr lang="en-US" altLang="zh-CN" b="1" i="1" dirty="0">
                <a:solidFill>
                  <a:schemeClr val="accent1">
                    <a:lumMod val="75000"/>
                  </a:schemeClr>
                </a:solidFill>
                <a:latin typeface="微软雅黑" pitchFamily="34" charset="-122"/>
                <a:ea typeface="微软雅黑" pitchFamily="34" charset="-122"/>
              </a:rPr>
              <a:t>N</a:t>
            </a:r>
            <a:r>
              <a:rPr lang="zh-CN" altLang="en-US" b="1" dirty="0">
                <a:solidFill>
                  <a:schemeClr val="accent1">
                    <a:lumMod val="75000"/>
                  </a:schemeClr>
                </a:solidFill>
                <a:latin typeface="微软雅黑" pitchFamily="34" charset="-122"/>
                <a:ea typeface="微软雅黑" pitchFamily="34" charset="-122"/>
              </a:rPr>
              <a:t>为偶数。</a:t>
            </a:r>
            <a:r>
              <a:rPr lang="zh-CN" altLang="en-US" b="1" dirty="0">
                <a:solidFill>
                  <a:schemeClr val="accent2"/>
                </a:solidFill>
              </a:rPr>
              <a:t></a:t>
            </a:r>
          </a:p>
          <a:p>
            <a:pPr>
              <a:lnSpc>
                <a:spcPct val="140000"/>
              </a:lnSpc>
            </a:pPr>
            <a:r>
              <a:rPr lang="zh-CN" altLang="en-US" b="1" dirty="0" smtClean="0"/>
              <a:t>仿照</a:t>
            </a:r>
            <a:r>
              <a:rPr lang="zh-CN" altLang="en-US" b="1" dirty="0"/>
              <a:t>情况</a:t>
            </a:r>
            <a:r>
              <a:rPr lang="en-US" altLang="zh-CN" b="1" dirty="0"/>
              <a:t>1</a:t>
            </a:r>
            <a:r>
              <a:rPr lang="zh-CN" altLang="en-US" b="1" dirty="0"/>
              <a:t>的推导方法得到</a:t>
            </a:r>
            <a:r>
              <a:rPr lang="en-US" altLang="zh-CN" b="1" dirty="0"/>
              <a:t>:</a:t>
            </a:r>
          </a:p>
        </p:txBody>
      </p:sp>
      <p:graphicFrame>
        <p:nvGraphicFramePr>
          <p:cNvPr id="22531" name="Object 3"/>
          <p:cNvGraphicFramePr>
            <a:graphicFrameLocks noChangeAspect="1"/>
          </p:cNvGraphicFramePr>
          <p:nvPr/>
        </p:nvGraphicFramePr>
        <p:xfrm>
          <a:off x="468313" y="1916113"/>
          <a:ext cx="7848600" cy="915987"/>
        </p:xfrm>
        <a:graphic>
          <a:graphicData uri="http://schemas.openxmlformats.org/presentationml/2006/ole">
            <mc:AlternateContent xmlns:mc="http://schemas.openxmlformats.org/markup-compatibility/2006">
              <mc:Choice xmlns:v="urn:schemas-microsoft-com:vml" Requires="v">
                <p:oleObj spid="_x0000_s373118" r:id="rId3" imgW="3594417" imgH="419417" progId="Equation.DSMT4">
                  <p:embed/>
                </p:oleObj>
              </mc:Choice>
              <mc:Fallback>
                <p:oleObj r:id="rId3" imgW="3594417" imgH="419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916113"/>
                        <a:ext cx="7848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Object 6"/>
          <p:cNvGraphicFramePr>
            <a:graphicFrameLocks noChangeAspect="1"/>
          </p:cNvGraphicFramePr>
          <p:nvPr/>
        </p:nvGraphicFramePr>
        <p:xfrm>
          <a:off x="1763713" y="2852738"/>
          <a:ext cx="4321175" cy="1039812"/>
        </p:xfrm>
        <a:graphic>
          <a:graphicData uri="http://schemas.openxmlformats.org/presentationml/2006/ole">
            <mc:AlternateContent xmlns:mc="http://schemas.openxmlformats.org/markup-compatibility/2006">
              <mc:Choice xmlns:v="urn:schemas-microsoft-com:vml" Requires="v">
                <p:oleObj spid="_x0000_s373119" r:id="rId5" imgW="1740217" imgH="419417" progId="Equation.DSMT4">
                  <p:embed/>
                </p:oleObj>
              </mc:Choice>
              <mc:Fallback>
                <p:oleObj r:id="rId5" imgW="1740217" imgH="4194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852738"/>
                        <a:ext cx="4321175"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535" name="Group 7"/>
          <p:cNvGrpSpPr>
            <a:grpSpLocks/>
          </p:cNvGrpSpPr>
          <p:nvPr/>
        </p:nvGrpSpPr>
        <p:grpSpPr bwMode="auto">
          <a:xfrm>
            <a:off x="684213" y="4076700"/>
            <a:ext cx="7416800" cy="1041400"/>
            <a:chOff x="0" y="0"/>
            <a:chExt cx="4672" cy="656"/>
          </a:xfrm>
        </p:grpSpPr>
        <p:sp>
          <p:nvSpPr>
            <p:cNvPr id="22536" name="Rectangle 8"/>
            <p:cNvSpPr>
              <a:spLocks noChangeArrowheads="1"/>
            </p:cNvSpPr>
            <p:nvPr/>
          </p:nvSpPr>
          <p:spPr bwMode="auto">
            <a:xfrm>
              <a:off x="0" y="0"/>
              <a:ext cx="4672"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b="1"/>
                <a:t>式中，　　　　　　　　　　　。因为</a:t>
              </a:r>
              <a:r>
                <a:rPr lang="zh-CN" altLang="en-US" b="1" i="1"/>
                <a:t>Ｎ</a:t>
              </a:r>
              <a:r>
                <a:rPr lang="zh-CN" altLang="en-US" b="1"/>
                <a:t>是偶数，所以当　　　　时</a:t>
              </a:r>
            </a:p>
          </p:txBody>
        </p:sp>
        <p:graphicFrame>
          <p:nvGraphicFramePr>
            <p:cNvPr id="22537" name="Object 9"/>
            <p:cNvGraphicFramePr>
              <a:graphicFrameLocks noChangeAspect="1"/>
            </p:cNvGraphicFramePr>
            <p:nvPr/>
          </p:nvGraphicFramePr>
          <p:xfrm>
            <a:off x="544" y="90"/>
            <a:ext cx="2177" cy="285"/>
          </p:xfrm>
          <a:graphic>
            <a:graphicData uri="http://schemas.openxmlformats.org/presentationml/2006/ole">
              <mc:AlternateContent xmlns:mc="http://schemas.openxmlformats.org/markup-compatibility/2006">
                <mc:Choice xmlns:v="urn:schemas-microsoft-com:vml" Requires="v">
                  <p:oleObj spid="_x0000_s373120" r:id="rId7" imgW="1460183" imgH="190734" progId="Equation.DSMT4">
                    <p:embed/>
                  </p:oleObj>
                </mc:Choice>
                <mc:Fallback>
                  <p:oleObj r:id="rId7" imgW="1460183" imgH="19073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 y="90"/>
                          <a:ext cx="217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8" name="Object 10"/>
            <p:cNvGraphicFramePr>
              <a:graphicFrameLocks noChangeAspect="1"/>
            </p:cNvGraphicFramePr>
            <p:nvPr/>
          </p:nvGraphicFramePr>
          <p:xfrm>
            <a:off x="499" y="421"/>
            <a:ext cx="657" cy="231"/>
          </p:xfrm>
          <a:graphic>
            <a:graphicData uri="http://schemas.openxmlformats.org/presentationml/2006/ole">
              <mc:AlternateContent xmlns:mc="http://schemas.openxmlformats.org/markup-compatibility/2006">
                <mc:Choice xmlns:v="urn:schemas-microsoft-com:vml" Requires="v">
                  <p:oleObj spid="_x0000_s373121" r:id="rId9" imgW="355455" imgH="127152" progId="Equation.DSMT4">
                    <p:embed/>
                  </p:oleObj>
                </mc:Choice>
                <mc:Fallback>
                  <p:oleObj r:id="rId9" imgW="355455" imgH="12715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 y="421"/>
                          <a:ext cx="6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2539" name="Object 11"/>
          <p:cNvGraphicFramePr>
            <a:graphicFrameLocks noChangeAspect="1"/>
          </p:cNvGraphicFramePr>
          <p:nvPr>
            <p:extLst>
              <p:ext uri="{D42A27DB-BD31-4B8C-83A1-F6EECF244321}">
                <p14:modId xmlns:p14="http://schemas.microsoft.com/office/powerpoint/2010/main" val="2658103669"/>
              </p:ext>
            </p:extLst>
          </p:nvPr>
        </p:nvGraphicFramePr>
        <p:xfrm>
          <a:off x="573088" y="5181600"/>
          <a:ext cx="8332788" cy="1082675"/>
        </p:xfrm>
        <a:graphic>
          <a:graphicData uri="http://schemas.openxmlformats.org/presentationml/2006/ole">
            <mc:AlternateContent xmlns:mc="http://schemas.openxmlformats.org/markup-compatibility/2006">
              <mc:Choice xmlns:v="urn:schemas-microsoft-com:vml" Requires="v">
                <p:oleObj spid="_x0000_s373122" r:id="rId11" imgW="3226117" imgH="419417" progId="Equation.DSMT4">
                  <p:embed/>
                </p:oleObj>
              </mc:Choice>
              <mc:Fallback>
                <p:oleObj r:id="rId11" imgW="3226117" imgH="41941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3088" y="5181600"/>
                        <a:ext cx="8332788"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248082483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wipe(left)">
                                      <p:cBhvr>
                                        <p:cTn id="7" dur="500"/>
                                        <p:tgtEl>
                                          <p:spTgt spid="225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39"/>
                                        </p:tgtEl>
                                        <p:attrNameLst>
                                          <p:attrName>style.visibility</p:attrName>
                                        </p:attrNameLst>
                                      </p:cBhvr>
                                      <p:to>
                                        <p:strVal val="visible"/>
                                      </p:to>
                                    </p:set>
                                    <p:animEffect transition="in" filter="wipe(left)">
                                      <p:cBhvr>
                                        <p:cTn id="12" dur="500"/>
                                        <p:tgtEl>
                                          <p:spTgt spid="2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1066800" y="76200"/>
            <a:ext cx="6019800" cy="779462"/>
          </a:xfrm>
        </p:spPr>
        <p:txBody>
          <a:bodyPr/>
          <a:lstStyle/>
          <a:p>
            <a:pPr algn="l"/>
            <a:r>
              <a:rPr lang="zh-CN" altLang="en-US" sz="3800" b="1" dirty="0" smtClean="0">
                <a:latin typeface="方正粗黑宋简体" pitchFamily="2" charset="-122"/>
                <a:ea typeface="方正粗黑宋简体" pitchFamily="2" charset="-122"/>
              </a:rPr>
              <a:t>数字信号处理主要</a:t>
            </a:r>
            <a:r>
              <a:rPr lang="zh-CN" altLang="en-US" sz="3800" b="1" dirty="0">
                <a:latin typeface="方正粗黑宋简体" pitchFamily="2" charset="-122"/>
                <a:ea typeface="方正粗黑宋简体" pitchFamily="2" charset="-122"/>
              </a:rPr>
              <a:t>内容</a:t>
            </a:r>
          </a:p>
        </p:txBody>
      </p:sp>
      <p:pic>
        <p:nvPicPr>
          <p:cNvPr id="129026" name="Picture 2" descr="C:\Users\laitao\Desktop\图片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9002332" cy="5486400"/>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 2"/>
          <p:cNvSpPr/>
          <p:nvPr/>
        </p:nvSpPr>
        <p:spPr bwMode="auto">
          <a:xfrm>
            <a:off x="6162675" y="914400"/>
            <a:ext cx="1219200" cy="1447800"/>
          </a:xfrm>
          <a:prstGeom prst="roundRect">
            <a:avLst/>
          </a:prstGeom>
          <a:noFill/>
          <a:ln w="317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156743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827088" y="765175"/>
            <a:ext cx="7777162" cy="382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b="1" dirty="0"/>
              <a:t>        因为</a:t>
            </a:r>
            <a:r>
              <a:rPr lang="en-US" altLang="zh-CN" b="1" dirty="0" err="1"/>
              <a:t>cos</a:t>
            </a:r>
            <a:r>
              <a:rPr lang="zh-CN" altLang="en-US" b="1" dirty="0"/>
              <a:t>［</a:t>
            </a:r>
            <a:r>
              <a:rPr lang="en-US" altLang="zh-CN" b="1" i="1" dirty="0"/>
              <a:t>ω</a:t>
            </a:r>
            <a:r>
              <a:rPr lang="en-US" altLang="zh-CN" b="1" dirty="0"/>
              <a:t>(</a:t>
            </a:r>
            <a:r>
              <a:rPr lang="en-US" altLang="zh-CN" b="1" i="1" dirty="0"/>
              <a:t>n</a:t>
            </a:r>
            <a:r>
              <a:rPr lang="zh-CN" altLang="en-US" b="1" i="1" dirty="0"/>
              <a:t>－</a:t>
            </a:r>
            <a:r>
              <a:rPr lang="en-US" altLang="zh-CN" b="1" i="1" dirty="0"/>
              <a:t>τ</a:t>
            </a:r>
            <a:r>
              <a:rPr lang="en-US" altLang="zh-CN" b="1" dirty="0"/>
              <a:t>)</a:t>
            </a:r>
            <a:r>
              <a:rPr lang="zh-CN" altLang="en-US" b="1" dirty="0"/>
              <a:t>］关于过零点奇对称，关于</a:t>
            </a:r>
            <a:r>
              <a:rPr lang="en-US" altLang="zh-CN" b="1" i="1" dirty="0"/>
              <a:t>ω</a:t>
            </a:r>
            <a:r>
              <a:rPr lang="en-US" altLang="zh-CN" b="1" dirty="0"/>
              <a:t>=0</a:t>
            </a:r>
            <a:r>
              <a:rPr lang="zh-CN" altLang="en-US" b="1" dirty="0"/>
              <a:t>和</a:t>
            </a:r>
            <a:r>
              <a:rPr lang="en-US" altLang="zh-CN" b="1" dirty="0"/>
              <a:t>2π</a:t>
            </a:r>
            <a:r>
              <a:rPr lang="zh-CN" altLang="en-US" b="1" dirty="0"/>
              <a:t>偶对称。</a:t>
            </a:r>
          </a:p>
          <a:p>
            <a:pPr>
              <a:lnSpc>
                <a:spcPct val="130000"/>
              </a:lnSpc>
              <a:spcBef>
                <a:spcPct val="50000"/>
              </a:spcBef>
            </a:pPr>
            <a:r>
              <a:rPr lang="zh-CN" altLang="en-US" b="1" dirty="0"/>
              <a:t>        所以</a:t>
            </a:r>
            <a:r>
              <a:rPr lang="en-US" altLang="zh-CN" b="1" i="1" dirty="0">
                <a:solidFill>
                  <a:srgbClr val="A50021"/>
                </a:solidFill>
              </a:rPr>
              <a:t>H</a:t>
            </a:r>
            <a:r>
              <a:rPr lang="en-US" altLang="zh-CN" b="1" baseline="-25000" dirty="0">
                <a:solidFill>
                  <a:srgbClr val="A50021"/>
                </a:solidFill>
              </a:rPr>
              <a:t>g</a:t>
            </a:r>
            <a:r>
              <a:rPr lang="en-US" altLang="zh-CN" b="1" dirty="0">
                <a:solidFill>
                  <a:srgbClr val="A50021"/>
                </a:solidFill>
              </a:rPr>
              <a:t>(π)=0</a:t>
            </a:r>
            <a:r>
              <a:rPr lang="zh-CN" altLang="en-US" b="1" dirty="0">
                <a:solidFill>
                  <a:srgbClr val="A50021"/>
                </a:solidFill>
              </a:rPr>
              <a:t>，</a:t>
            </a:r>
            <a:r>
              <a:rPr lang="en-US" altLang="zh-CN" b="1" i="1" u="sng" dirty="0">
                <a:solidFill>
                  <a:srgbClr val="A50021"/>
                </a:solidFill>
              </a:rPr>
              <a:t>H</a:t>
            </a:r>
            <a:r>
              <a:rPr lang="en-US" altLang="zh-CN" b="1" u="sng" baseline="-25000" dirty="0">
                <a:solidFill>
                  <a:srgbClr val="A50021"/>
                </a:solidFill>
              </a:rPr>
              <a:t>g</a:t>
            </a:r>
            <a:r>
              <a:rPr lang="en-US" altLang="zh-CN" b="1" u="sng" dirty="0">
                <a:solidFill>
                  <a:srgbClr val="A50021"/>
                </a:solidFill>
              </a:rPr>
              <a:t>(</a:t>
            </a:r>
            <a:r>
              <a:rPr lang="en-US" altLang="zh-CN" b="1" i="1" u="sng" dirty="0">
                <a:solidFill>
                  <a:srgbClr val="A50021"/>
                </a:solidFill>
              </a:rPr>
              <a:t>ω</a:t>
            </a:r>
            <a:r>
              <a:rPr lang="en-US" altLang="zh-CN" b="1" u="sng" dirty="0">
                <a:solidFill>
                  <a:srgbClr val="A50021"/>
                </a:solidFill>
              </a:rPr>
              <a:t>)</a:t>
            </a:r>
            <a:r>
              <a:rPr lang="zh-CN" altLang="en-US" b="1" u="sng" dirty="0">
                <a:solidFill>
                  <a:srgbClr val="A50021"/>
                </a:solidFill>
              </a:rPr>
              <a:t>关于</a:t>
            </a:r>
            <a:r>
              <a:rPr lang="en-US" altLang="zh-CN" b="1" i="1" u="sng" dirty="0">
                <a:solidFill>
                  <a:srgbClr val="A50021"/>
                </a:solidFill>
              </a:rPr>
              <a:t>ω</a:t>
            </a:r>
            <a:r>
              <a:rPr lang="en-US" altLang="zh-CN" b="1" u="sng" dirty="0">
                <a:solidFill>
                  <a:srgbClr val="A50021"/>
                </a:solidFill>
              </a:rPr>
              <a:t>=π</a:t>
            </a:r>
            <a:r>
              <a:rPr lang="zh-CN" altLang="en-US" b="1" u="sng" dirty="0">
                <a:solidFill>
                  <a:srgbClr val="A50021"/>
                </a:solidFill>
              </a:rPr>
              <a:t>奇对称，关于</a:t>
            </a:r>
            <a:r>
              <a:rPr lang="en-US" altLang="zh-CN" b="1" u="sng" dirty="0">
                <a:solidFill>
                  <a:srgbClr val="A50021"/>
                </a:solidFill>
              </a:rPr>
              <a:t>ω=0</a:t>
            </a:r>
            <a:r>
              <a:rPr lang="zh-CN" altLang="en-US" b="1" u="sng" dirty="0">
                <a:solidFill>
                  <a:srgbClr val="A50021"/>
                </a:solidFill>
              </a:rPr>
              <a:t>和</a:t>
            </a:r>
            <a:r>
              <a:rPr lang="en-US" altLang="zh-CN" b="1" u="sng" dirty="0">
                <a:solidFill>
                  <a:srgbClr val="A50021"/>
                </a:solidFill>
              </a:rPr>
              <a:t>2π</a:t>
            </a:r>
            <a:r>
              <a:rPr lang="zh-CN" altLang="en-US" b="1" u="sng" dirty="0">
                <a:solidFill>
                  <a:srgbClr val="A50021"/>
                </a:solidFill>
              </a:rPr>
              <a:t>偶对称。情况</a:t>
            </a:r>
            <a:r>
              <a:rPr lang="en-US" altLang="zh-CN" b="1" u="sng" dirty="0">
                <a:solidFill>
                  <a:srgbClr val="A50021"/>
                </a:solidFill>
              </a:rPr>
              <a:t>2</a:t>
            </a:r>
            <a:r>
              <a:rPr lang="zh-CN" altLang="en-US" b="1" dirty="0"/>
              <a:t>适合于设计</a:t>
            </a:r>
            <a:r>
              <a:rPr lang="zh-CN" altLang="en-US" b="1" dirty="0">
                <a:solidFill>
                  <a:srgbClr val="CC0000"/>
                </a:solidFill>
              </a:rPr>
              <a:t>低通</a:t>
            </a:r>
            <a:r>
              <a:rPr lang="zh-CN" altLang="en-US" b="1" dirty="0"/>
              <a:t>和</a:t>
            </a:r>
            <a:r>
              <a:rPr lang="zh-CN" altLang="en-US" b="1" dirty="0" smtClean="0">
                <a:solidFill>
                  <a:srgbClr val="CC0000"/>
                </a:solidFill>
              </a:rPr>
              <a:t>带通</a:t>
            </a:r>
            <a:r>
              <a:rPr lang="zh-CN" altLang="en-US" b="1" dirty="0" smtClean="0"/>
              <a:t>滤波器；不能实现</a:t>
            </a:r>
            <a:r>
              <a:rPr lang="zh-CN" altLang="en-US" b="1" dirty="0" smtClean="0">
                <a:solidFill>
                  <a:srgbClr val="C00000"/>
                </a:solidFill>
              </a:rPr>
              <a:t>高通和带阻</a:t>
            </a:r>
            <a:r>
              <a:rPr lang="zh-CN" altLang="en-US" b="1" dirty="0" smtClean="0"/>
              <a:t>滤波器。</a:t>
            </a:r>
            <a:endParaRPr lang="zh-CN" altLang="en-US" b="1" dirty="0"/>
          </a:p>
          <a:p>
            <a:pPr>
              <a:lnSpc>
                <a:spcPct val="130000"/>
              </a:lnSpc>
              <a:spcBef>
                <a:spcPct val="50000"/>
              </a:spcBef>
            </a:pPr>
            <a:r>
              <a:rPr lang="zh-CN" altLang="en-US" b="1" dirty="0"/>
              <a:t>对</a:t>
            </a:r>
            <a:r>
              <a:rPr lang="en-US" altLang="zh-CN" b="1" i="1" dirty="0"/>
              <a:t>N</a:t>
            </a:r>
            <a:r>
              <a:rPr lang="en-US" altLang="zh-CN" b="1" dirty="0"/>
              <a:t>=12 </a:t>
            </a:r>
            <a:r>
              <a:rPr lang="zh-CN" altLang="en-US" b="1" dirty="0"/>
              <a:t>的低通情况，</a:t>
            </a:r>
            <a:r>
              <a:rPr lang="en-US" altLang="zh-CN" b="1" i="1" dirty="0"/>
              <a:t>H</a:t>
            </a:r>
            <a:r>
              <a:rPr lang="en-US" altLang="zh-CN" b="1" baseline="-25000" dirty="0"/>
              <a:t>g</a:t>
            </a:r>
            <a:r>
              <a:rPr lang="en-US" altLang="zh-CN" b="1" dirty="0"/>
              <a:t>(</a:t>
            </a:r>
            <a:r>
              <a:rPr lang="en-US" altLang="zh-CN" b="1" i="1" dirty="0"/>
              <a:t>ω</a:t>
            </a:r>
            <a:r>
              <a:rPr lang="en-US" altLang="zh-CN" b="1" dirty="0"/>
              <a:t>)</a:t>
            </a:r>
            <a:r>
              <a:rPr lang="zh-CN" altLang="en-US" b="1" dirty="0" smtClean="0"/>
              <a:t>如</a:t>
            </a:r>
            <a:r>
              <a:rPr lang="zh-CN" altLang="en-US" dirty="0"/>
              <a:t>下图</a:t>
            </a:r>
            <a:r>
              <a:rPr lang="zh-CN" altLang="en-US" b="1" dirty="0" smtClean="0"/>
              <a:t>所</a:t>
            </a:r>
            <a:r>
              <a:rPr lang="zh-CN" altLang="en-US" b="1" dirty="0"/>
              <a:t>示。</a:t>
            </a:r>
          </a:p>
          <a:p>
            <a:pPr>
              <a:lnSpc>
                <a:spcPct val="130000"/>
              </a:lnSpc>
            </a:pPr>
            <a:r>
              <a:rPr lang="zh-CN" altLang="en-US" b="1" dirty="0"/>
              <a:t>　　</a:t>
            </a:r>
          </a:p>
        </p:txBody>
      </p:sp>
      <p:pic>
        <p:nvPicPr>
          <p:cNvPr id="37377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165600"/>
            <a:ext cx="2784475" cy="2443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411749707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nvGraphicFramePr>
        <p:xfrm>
          <a:off x="4521200" y="3340100"/>
          <a:ext cx="101600" cy="177800"/>
        </p:xfrm>
        <a:graphic>
          <a:graphicData uri="http://schemas.openxmlformats.org/presentationml/2006/ole">
            <mc:AlternateContent xmlns:mc="http://schemas.openxmlformats.org/markup-compatibility/2006">
              <mc:Choice xmlns:v="urn:schemas-microsoft-com:vml" Requires="v">
                <p:oleObj spid="_x0000_s375009" r:id="rId3" imgW="101741" imgH="177809" progId="Equation.3">
                  <p:embed/>
                </p:oleObj>
              </mc:Choice>
              <mc:Fallback>
                <p:oleObj r:id="rId3" imgW="101741" imgH="17780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200" y="3340100"/>
                        <a:ext cx="1016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79" name="Picture 3" descr="7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838" y="2482851"/>
            <a:ext cx="4592586" cy="429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580" name="Object 4"/>
          <p:cNvGraphicFramePr>
            <a:graphicFrameLocks noChangeAspect="1"/>
          </p:cNvGraphicFramePr>
          <p:nvPr>
            <p:extLst>
              <p:ext uri="{D42A27DB-BD31-4B8C-83A1-F6EECF244321}">
                <p14:modId xmlns:p14="http://schemas.microsoft.com/office/powerpoint/2010/main" val="1116172308"/>
              </p:ext>
            </p:extLst>
          </p:nvPr>
        </p:nvGraphicFramePr>
        <p:xfrm>
          <a:off x="5576888" y="4147344"/>
          <a:ext cx="3452813" cy="849312"/>
        </p:xfrm>
        <a:graphic>
          <a:graphicData uri="http://schemas.openxmlformats.org/presentationml/2006/ole">
            <mc:AlternateContent xmlns:mc="http://schemas.openxmlformats.org/markup-compatibility/2006">
              <mc:Choice xmlns:v="urn:schemas-microsoft-com:vml" Requires="v">
                <p:oleObj spid="_x0000_s375010" r:id="rId6" imgW="1714817" imgH="419417" progId="Equation.DSMT4">
                  <p:embed/>
                </p:oleObj>
              </mc:Choice>
              <mc:Fallback>
                <p:oleObj r:id="rId6" imgW="1714817" imgH="41941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6888" y="4147344"/>
                        <a:ext cx="3452813"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3"/>
          <p:cNvGrpSpPr>
            <a:grpSpLocks/>
          </p:cNvGrpSpPr>
          <p:nvPr/>
        </p:nvGrpSpPr>
        <p:grpSpPr bwMode="auto">
          <a:xfrm>
            <a:off x="71438" y="950913"/>
            <a:ext cx="8996363" cy="1611313"/>
            <a:chOff x="45" y="0"/>
            <a:chExt cx="5667" cy="1015"/>
          </a:xfrm>
        </p:grpSpPr>
        <p:sp>
          <p:nvSpPr>
            <p:cNvPr id="6" name="Text Box 4"/>
            <p:cNvSpPr txBox="1">
              <a:spLocks noChangeArrowheads="1"/>
            </p:cNvSpPr>
            <p:nvPr/>
          </p:nvSpPr>
          <p:spPr bwMode="auto">
            <a:xfrm>
              <a:off x="45" y="0"/>
              <a:ext cx="5667" cy="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b="1" dirty="0">
                  <a:solidFill>
                    <a:srgbClr val="0000CC"/>
                  </a:solidFill>
                  <a:latin typeface="微软雅黑" pitchFamily="34" charset="-122"/>
                  <a:ea typeface="微软雅黑" pitchFamily="34" charset="-122"/>
                </a:rPr>
                <a:t>情况</a:t>
              </a:r>
              <a:r>
                <a:rPr lang="en-US" altLang="zh-CN" b="1" dirty="0">
                  <a:solidFill>
                    <a:srgbClr val="0000CC"/>
                  </a:solidFill>
                  <a:latin typeface="微软雅黑" pitchFamily="34" charset="-122"/>
                  <a:ea typeface="微软雅黑" pitchFamily="34" charset="-122"/>
                </a:rPr>
                <a:t>3</a:t>
              </a:r>
              <a:r>
                <a:rPr lang="zh-CN" altLang="en-US" b="1" dirty="0">
                  <a:solidFill>
                    <a:srgbClr val="0000CC"/>
                  </a:solidFill>
                  <a:latin typeface="微软雅黑" pitchFamily="34" charset="-122"/>
                  <a:ea typeface="微软雅黑" pitchFamily="34" charset="-122"/>
                </a:rPr>
                <a:t>： </a:t>
              </a:r>
              <a:r>
                <a:rPr lang="en-US" altLang="zh-CN" b="1" i="1" dirty="0">
                  <a:solidFill>
                    <a:srgbClr val="0000CC"/>
                  </a:solidFill>
                  <a:latin typeface="微软雅黑" pitchFamily="34" charset="-122"/>
                  <a:ea typeface="微软雅黑" pitchFamily="34" charset="-122"/>
                </a:rPr>
                <a:t>h</a:t>
              </a:r>
              <a:r>
                <a:rPr lang="en-US" altLang="zh-CN" b="1" dirty="0">
                  <a:solidFill>
                    <a:srgbClr val="0000CC"/>
                  </a:solidFill>
                  <a:latin typeface="微软雅黑" pitchFamily="34" charset="-122"/>
                  <a:ea typeface="微软雅黑" pitchFamily="34" charset="-122"/>
                </a:rPr>
                <a:t>(</a:t>
              </a:r>
              <a:r>
                <a:rPr lang="en-US" altLang="zh-CN" b="1" i="1" dirty="0">
                  <a:solidFill>
                    <a:srgbClr val="0000CC"/>
                  </a:solidFill>
                  <a:latin typeface="微软雅黑" pitchFamily="34" charset="-122"/>
                  <a:ea typeface="微软雅黑" pitchFamily="34" charset="-122"/>
                </a:rPr>
                <a:t>n</a:t>
              </a:r>
              <a:r>
                <a:rPr lang="en-US" altLang="zh-CN" b="1" dirty="0">
                  <a:solidFill>
                    <a:srgbClr val="0000CC"/>
                  </a:solidFill>
                  <a:latin typeface="微软雅黑" pitchFamily="34" charset="-122"/>
                  <a:ea typeface="微软雅黑" pitchFamily="34" charset="-122"/>
                </a:rPr>
                <a:t>)=</a:t>
              </a:r>
              <a:r>
                <a:rPr lang="zh-CN" altLang="en-US" b="1" dirty="0">
                  <a:solidFill>
                    <a:srgbClr val="0000CC"/>
                  </a:solidFill>
                  <a:latin typeface="微软雅黑" pitchFamily="34" charset="-122"/>
                  <a:ea typeface="微软雅黑" pitchFamily="34" charset="-122"/>
                </a:rPr>
                <a:t>－</a:t>
              </a:r>
              <a:r>
                <a:rPr lang="en-US" altLang="zh-CN" b="1" i="1" dirty="0">
                  <a:solidFill>
                    <a:srgbClr val="0000CC"/>
                  </a:solidFill>
                  <a:latin typeface="微软雅黑" pitchFamily="34" charset="-122"/>
                  <a:ea typeface="微软雅黑" pitchFamily="34" charset="-122"/>
                </a:rPr>
                <a:t>h</a:t>
              </a:r>
              <a:r>
                <a:rPr lang="en-US" altLang="zh-CN" b="1" dirty="0">
                  <a:solidFill>
                    <a:srgbClr val="0000CC"/>
                  </a:solidFill>
                  <a:latin typeface="微软雅黑" pitchFamily="34" charset="-122"/>
                  <a:ea typeface="微软雅黑" pitchFamily="34" charset="-122"/>
                </a:rPr>
                <a:t>(</a:t>
              </a:r>
              <a:r>
                <a:rPr lang="en-US" altLang="zh-CN" b="1" i="1" dirty="0">
                  <a:solidFill>
                    <a:srgbClr val="0000CC"/>
                  </a:solidFill>
                  <a:latin typeface="微软雅黑" pitchFamily="34" charset="-122"/>
                  <a:ea typeface="微软雅黑" pitchFamily="34" charset="-122"/>
                </a:rPr>
                <a:t>N</a:t>
              </a:r>
              <a:r>
                <a:rPr lang="zh-CN" altLang="en-US" b="1" i="1" dirty="0">
                  <a:solidFill>
                    <a:srgbClr val="0000CC"/>
                  </a:solidFill>
                  <a:latin typeface="微软雅黑" pitchFamily="34" charset="-122"/>
                  <a:ea typeface="微软雅黑" pitchFamily="34" charset="-122"/>
                </a:rPr>
                <a:t>－</a:t>
              </a:r>
              <a:r>
                <a:rPr lang="en-US" altLang="zh-CN" b="1" i="1" dirty="0">
                  <a:solidFill>
                    <a:srgbClr val="0000CC"/>
                  </a:solidFill>
                  <a:latin typeface="微软雅黑" pitchFamily="34" charset="-122"/>
                  <a:ea typeface="微软雅黑" pitchFamily="34" charset="-122"/>
                </a:rPr>
                <a:t>n</a:t>
              </a:r>
              <a:r>
                <a:rPr lang="zh-CN" altLang="en-US" b="1" i="1" dirty="0">
                  <a:solidFill>
                    <a:srgbClr val="0000CC"/>
                  </a:solidFill>
                  <a:latin typeface="微软雅黑" pitchFamily="34" charset="-122"/>
                  <a:ea typeface="微软雅黑" pitchFamily="34" charset="-122"/>
                </a:rPr>
                <a:t>－</a:t>
              </a:r>
              <a:r>
                <a:rPr lang="en-US" altLang="zh-CN" b="1" dirty="0">
                  <a:solidFill>
                    <a:srgbClr val="0000CC"/>
                  </a:solidFill>
                  <a:latin typeface="微软雅黑" pitchFamily="34" charset="-122"/>
                  <a:ea typeface="微软雅黑" pitchFamily="34" charset="-122"/>
                </a:rPr>
                <a:t>1)</a:t>
              </a:r>
              <a:r>
                <a:rPr lang="zh-CN" altLang="en-US" b="1" dirty="0">
                  <a:solidFill>
                    <a:srgbClr val="0000CC"/>
                  </a:solidFill>
                  <a:latin typeface="微软雅黑" pitchFamily="34" charset="-122"/>
                  <a:ea typeface="微软雅黑" pitchFamily="34" charset="-122"/>
                </a:rPr>
                <a:t>，</a:t>
              </a:r>
              <a:r>
                <a:rPr lang="en-US" altLang="zh-CN" b="1" i="1" dirty="0">
                  <a:solidFill>
                    <a:srgbClr val="0000CC"/>
                  </a:solidFill>
                  <a:latin typeface="微软雅黑" pitchFamily="34" charset="-122"/>
                  <a:ea typeface="微软雅黑" pitchFamily="34" charset="-122"/>
                </a:rPr>
                <a:t>N</a:t>
              </a:r>
              <a:r>
                <a:rPr lang="zh-CN" altLang="en-US" b="1" dirty="0">
                  <a:solidFill>
                    <a:srgbClr val="0000CC"/>
                  </a:solidFill>
                  <a:latin typeface="微软雅黑" pitchFamily="34" charset="-122"/>
                  <a:ea typeface="微软雅黑" pitchFamily="34" charset="-122"/>
                </a:rPr>
                <a:t>为奇数。</a:t>
              </a:r>
              <a:r>
                <a:rPr lang="zh-CN" altLang="en-US" b="1" dirty="0"/>
                <a:t></a:t>
              </a:r>
            </a:p>
            <a:p>
              <a:pPr>
                <a:lnSpc>
                  <a:spcPct val="130000"/>
                </a:lnSpc>
              </a:pPr>
              <a:r>
                <a:rPr lang="zh-CN" altLang="en-US" b="1" dirty="0" smtClean="0"/>
                <a:t>将</a:t>
              </a:r>
              <a:r>
                <a:rPr lang="zh-CN" altLang="en-US" b="1" dirty="0"/>
                <a:t>时域约束条件</a:t>
              </a:r>
              <a:r>
                <a:rPr lang="en-US" altLang="zh-CN" b="1" i="1" dirty="0"/>
                <a:t>h</a:t>
              </a:r>
              <a:r>
                <a:rPr lang="en-US" altLang="zh-CN" b="1" dirty="0"/>
                <a:t>(</a:t>
              </a:r>
              <a:r>
                <a:rPr lang="en-US" altLang="zh-CN" b="1" i="1" dirty="0"/>
                <a:t>n</a:t>
              </a:r>
              <a:r>
                <a:rPr lang="en-US" altLang="zh-CN" b="1" dirty="0"/>
                <a:t>)=</a:t>
              </a:r>
              <a:r>
                <a:rPr lang="zh-CN" altLang="en-US" b="1" dirty="0"/>
                <a:t>－</a:t>
              </a:r>
              <a:r>
                <a:rPr lang="en-US" altLang="zh-CN" b="1" i="1" dirty="0"/>
                <a:t>h</a:t>
              </a:r>
              <a:r>
                <a:rPr lang="en-US" altLang="zh-CN" b="1" dirty="0"/>
                <a:t>(</a:t>
              </a:r>
              <a:r>
                <a:rPr lang="en-US" altLang="zh-CN" b="1" i="1" dirty="0"/>
                <a:t>N</a:t>
              </a:r>
              <a:r>
                <a:rPr lang="zh-CN" altLang="en-US" b="1" i="1" dirty="0"/>
                <a:t>－</a:t>
              </a:r>
              <a:r>
                <a:rPr lang="en-US" altLang="zh-CN" b="1" i="1" dirty="0"/>
                <a:t>n</a:t>
              </a:r>
              <a:r>
                <a:rPr lang="zh-CN" altLang="en-US" b="1" i="1" dirty="0"/>
                <a:t>－</a:t>
              </a:r>
              <a:r>
                <a:rPr lang="en-US" altLang="zh-CN" b="1" dirty="0"/>
                <a:t>1)</a:t>
              </a:r>
              <a:r>
                <a:rPr lang="zh-CN" altLang="en-US" b="1" dirty="0"/>
                <a:t>和</a:t>
              </a:r>
              <a:r>
                <a:rPr lang="en-US" altLang="zh-CN" b="1" i="1" dirty="0"/>
                <a:t>θ</a:t>
              </a:r>
              <a:r>
                <a:rPr lang="en-US" altLang="zh-CN" b="1" dirty="0"/>
                <a:t>(</a:t>
              </a:r>
              <a:r>
                <a:rPr lang="en-US" altLang="zh-CN" b="1" i="1" dirty="0"/>
                <a:t>ω</a:t>
              </a:r>
              <a:r>
                <a:rPr lang="en-US" altLang="zh-CN" b="1" dirty="0" smtClean="0"/>
                <a:t>)=</a:t>
              </a:r>
              <a:r>
                <a:rPr lang="zh-CN" altLang="en-US" b="1" dirty="0" smtClean="0"/>
                <a:t>－</a:t>
              </a:r>
              <a:r>
                <a:rPr lang="en-US" altLang="zh-CN" b="1" dirty="0" smtClean="0"/>
                <a:t>π/2</a:t>
              </a:r>
              <a:r>
                <a:rPr lang="zh-CN" altLang="en-US" b="1" dirty="0"/>
                <a:t>－</a:t>
              </a:r>
              <a:r>
                <a:rPr lang="en-US" altLang="zh-CN" b="1" dirty="0" err="1"/>
                <a:t>ω</a:t>
              </a:r>
              <a:r>
                <a:rPr lang="en-US" altLang="zh-CN" b="1" i="1" dirty="0" err="1"/>
                <a:t>τ</a:t>
              </a:r>
              <a:r>
                <a:rPr lang="zh-CN" altLang="en-US" b="1" dirty="0" smtClean="0"/>
                <a:t>代入， </a:t>
              </a:r>
              <a:r>
                <a:rPr lang="zh-CN" altLang="en-US" b="1" dirty="0"/>
                <a:t>并</a:t>
              </a:r>
              <a:r>
                <a:rPr lang="zh-CN" altLang="en-US" b="1" dirty="0" smtClean="0"/>
                <a:t>考虑</a:t>
              </a:r>
              <a:r>
                <a:rPr lang="zh-CN" altLang="en-US" b="1" dirty="0"/>
                <a:t>　　　　　，得到</a:t>
              </a:r>
              <a:r>
                <a:rPr lang="en-US" altLang="zh-CN" b="1" dirty="0"/>
                <a:t>:</a:t>
              </a:r>
            </a:p>
          </p:txBody>
        </p:sp>
        <p:graphicFrame>
          <p:nvGraphicFramePr>
            <p:cNvPr id="7" name="Object 5"/>
            <p:cNvGraphicFramePr>
              <a:graphicFrameLocks noChangeAspect="1"/>
            </p:cNvGraphicFramePr>
            <p:nvPr>
              <p:extLst>
                <p:ext uri="{D42A27DB-BD31-4B8C-83A1-F6EECF244321}">
                  <p14:modId xmlns:p14="http://schemas.microsoft.com/office/powerpoint/2010/main" val="138523749"/>
                </p:ext>
              </p:extLst>
            </p:nvPr>
          </p:nvGraphicFramePr>
          <p:xfrm>
            <a:off x="528" y="553"/>
            <a:ext cx="952" cy="462"/>
          </p:xfrm>
          <a:graphic>
            <a:graphicData uri="http://schemas.openxmlformats.org/presentationml/2006/ole">
              <mc:AlternateContent xmlns:mc="http://schemas.openxmlformats.org/markup-compatibility/2006">
                <mc:Choice xmlns:v="urn:schemas-microsoft-com:vml" Requires="v">
                  <p:oleObj spid="_x0000_s375011" r:id="rId8" imgW="761986" imgH="368457" progId="Equation.DSMT4">
                    <p:embed/>
                  </p:oleObj>
                </mc:Choice>
                <mc:Fallback>
                  <p:oleObj r:id="rId8" imgW="761986" imgH="36845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 y="553"/>
                          <a:ext cx="95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右箭头 1"/>
          <p:cNvSpPr/>
          <p:nvPr/>
        </p:nvSpPr>
        <p:spPr bwMode="auto">
          <a:xfrm>
            <a:off x="4689424" y="4305300"/>
            <a:ext cx="685800" cy="5334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ndParaRPr>
          </a:p>
        </p:txBody>
      </p:sp>
      <p:sp>
        <p:nvSpPr>
          <p:cNvPr id="9" name="矩形 8"/>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301331531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wipe(left)">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57200" y="914400"/>
            <a:ext cx="8305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t>式中，</a:t>
            </a:r>
            <a:r>
              <a:rPr lang="en-US" altLang="zh-CN" b="1" i="1" dirty="0"/>
              <a:t>N</a:t>
            </a:r>
            <a:r>
              <a:rPr lang="zh-CN" altLang="en-US" b="1" dirty="0"/>
              <a:t>是奇数，</a:t>
            </a:r>
            <a:r>
              <a:rPr lang="en-US" altLang="zh-CN" b="1" i="1" dirty="0"/>
              <a:t>τ</a:t>
            </a:r>
            <a:r>
              <a:rPr lang="en-US" altLang="zh-CN" b="1" dirty="0"/>
              <a:t>=(</a:t>
            </a:r>
            <a:r>
              <a:rPr lang="en-US" altLang="zh-CN" b="1" i="1" dirty="0"/>
              <a:t>N</a:t>
            </a:r>
            <a:r>
              <a:rPr lang="zh-CN" altLang="en-US" b="1" i="1" dirty="0"/>
              <a:t>－</a:t>
            </a:r>
            <a:r>
              <a:rPr lang="en-US" altLang="zh-CN" b="1" dirty="0"/>
              <a:t>1)/2</a:t>
            </a:r>
            <a:r>
              <a:rPr lang="zh-CN" altLang="en-US" b="1" dirty="0"/>
              <a:t>是整数。</a:t>
            </a:r>
          </a:p>
          <a:p>
            <a:pPr>
              <a:spcBef>
                <a:spcPct val="50000"/>
              </a:spcBef>
            </a:pPr>
            <a:r>
              <a:rPr lang="zh-CN" altLang="en-US" b="1" dirty="0"/>
              <a:t>        </a:t>
            </a:r>
            <a:r>
              <a:rPr lang="zh-CN" altLang="en-US" b="1" dirty="0">
                <a:solidFill>
                  <a:srgbClr val="A50021"/>
                </a:solidFill>
              </a:rPr>
              <a:t>因为</a:t>
            </a:r>
            <a:r>
              <a:rPr lang="zh-CN" altLang="en-US" b="1" dirty="0"/>
              <a:t> 当</a:t>
            </a:r>
            <a:r>
              <a:rPr lang="en-US" altLang="zh-CN" b="1" i="1" dirty="0"/>
              <a:t>ω</a:t>
            </a:r>
            <a:r>
              <a:rPr lang="en-US" altLang="zh-CN" b="1" dirty="0"/>
              <a:t>=0</a:t>
            </a:r>
            <a:r>
              <a:rPr lang="zh-CN" altLang="en-US" b="1" dirty="0"/>
              <a:t>，</a:t>
            </a:r>
            <a:r>
              <a:rPr lang="en-US" altLang="zh-CN" b="1" dirty="0"/>
              <a:t>π, 2π</a:t>
            </a:r>
            <a:r>
              <a:rPr lang="zh-CN" altLang="en-US" b="1" dirty="0"/>
              <a:t>时，   </a:t>
            </a:r>
            <a:r>
              <a:rPr lang="en-US" altLang="zh-CN" b="1" dirty="0"/>
              <a:t>sin</a:t>
            </a:r>
            <a:r>
              <a:rPr lang="zh-CN" altLang="en-US" b="1" dirty="0"/>
              <a:t>［</a:t>
            </a:r>
            <a:r>
              <a:rPr lang="en-US" altLang="zh-CN" b="1" i="1" dirty="0"/>
              <a:t>ω</a:t>
            </a:r>
            <a:r>
              <a:rPr lang="en-US" altLang="zh-CN" b="1" dirty="0"/>
              <a:t>(</a:t>
            </a:r>
            <a:r>
              <a:rPr lang="en-US" altLang="zh-CN" b="1" i="1" dirty="0"/>
              <a:t>n</a:t>
            </a:r>
            <a:r>
              <a:rPr lang="zh-CN" altLang="en-US" b="1" i="1" dirty="0"/>
              <a:t>－</a:t>
            </a:r>
            <a:r>
              <a:rPr lang="en-US" altLang="zh-CN" b="1" i="1" dirty="0"/>
              <a:t>τ</a:t>
            </a:r>
            <a:r>
              <a:rPr lang="en-US" altLang="zh-CN" b="1" dirty="0"/>
              <a:t>)</a:t>
            </a:r>
            <a:r>
              <a:rPr lang="zh-CN" altLang="en-US" b="1" dirty="0"/>
              <a:t>］</a:t>
            </a:r>
            <a:r>
              <a:rPr lang="en-US" altLang="zh-CN" b="1" dirty="0"/>
              <a:t>=0, </a:t>
            </a:r>
            <a:r>
              <a:rPr lang="zh-CN" altLang="en-US" b="1" dirty="0"/>
              <a:t>而且</a:t>
            </a:r>
            <a:r>
              <a:rPr lang="en-US" altLang="zh-CN" b="1" dirty="0"/>
              <a:t>sin</a:t>
            </a:r>
            <a:r>
              <a:rPr lang="zh-CN" altLang="en-US" b="1" dirty="0"/>
              <a:t>［</a:t>
            </a:r>
            <a:r>
              <a:rPr lang="en-US" altLang="zh-CN" b="1" i="1" dirty="0"/>
              <a:t>ω</a:t>
            </a:r>
            <a:r>
              <a:rPr lang="en-US" altLang="zh-CN" b="1" dirty="0"/>
              <a:t>(</a:t>
            </a:r>
            <a:r>
              <a:rPr lang="en-US" altLang="zh-CN" b="1" i="1" dirty="0"/>
              <a:t>n</a:t>
            </a:r>
            <a:r>
              <a:rPr lang="zh-CN" altLang="en-US" b="1" i="1" dirty="0"/>
              <a:t>－</a:t>
            </a:r>
            <a:r>
              <a:rPr lang="en-US" altLang="zh-CN" b="1" dirty="0"/>
              <a:t>τ)</a:t>
            </a:r>
            <a:r>
              <a:rPr lang="zh-CN" altLang="en-US" b="1" dirty="0"/>
              <a:t>］关于过零点奇对称。</a:t>
            </a:r>
          </a:p>
          <a:p>
            <a:pPr>
              <a:spcBef>
                <a:spcPct val="50000"/>
              </a:spcBef>
            </a:pPr>
            <a:r>
              <a:rPr lang="zh-CN" altLang="en-US" b="1" dirty="0"/>
              <a:t>      </a:t>
            </a:r>
            <a:r>
              <a:rPr lang="zh-CN" altLang="en-US" b="1" dirty="0">
                <a:solidFill>
                  <a:srgbClr val="A50021"/>
                </a:solidFill>
              </a:rPr>
              <a:t>所以</a:t>
            </a:r>
            <a:r>
              <a:rPr lang="en-US" altLang="zh-CN" b="1" i="1" u="sng" dirty="0">
                <a:solidFill>
                  <a:srgbClr val="A50021"/>
                </a:solidFill>
              </a:rPr>
              <a:t>H</a:t>
            </a:r>
            <a:r>
              <a:rPr lang="en-US" altLang="zh-CN" b="1" u="sng" baseline="-25000" dirty="0">
                <a:solidFill>
                  <a:srgbClr val="A50021"/>
                </a:solidFill>
              </a:rPr>
              <a:t>g</a:t>
            </a:r>
            <a:r>
              <a:rPr lang="en-US" altLang="zh-CN" b="1" u="sng" dirty="0">
                <a:solidFill>
                  <a:srgbClr val="A50021"/>
                </a:solidFill>
              </a:rPr>
              <a:t>(</a:t>
            </a:r>
            <a:r>
              <a:rPr lang="en-US" altLang="zh-CN" b="1" i="1" u="sng" dirty="0">
                <a:solidFill>
                  <a:srgbClr val="A50021"/>
                </a:solidFill>
              </a:rPr>
              <a:t>ω</a:t>
            </a:r>
            <a:r>
              <a:rPr lang="en-US" altLang="zh-CN" b="1" u="sng" dirty="0">
                <a:solidFill>
                  <a:srgbClr val="A50021"/>
                </a:solidFill>
              </a:rPr>
              <a:t>)</a:t>
            </a:r>
            <a:r>
              <a:rPr lang="zh-CN" altLang="en-US" b="1" u="sng" dirty="0">
                <a:solidFill>
                  <a:srgbClr val="A50021"/>
                </a:solidFill>
              </a:rPr>
              <a:t>关于</a:t>
            </a:r>
            <a:r>
              <a:rPr lang="en-US" altLang="zh-CN" b="1" i="1" u="sng" dirty="0">
                <a:solidFill>
                  <a:srgbClr val="A50021"/>
                </a:solidFill>
              </a:rPr>
              <a:t>ω</a:t>
            </a:r>
            <a:r>
              <a:rPr lang="en-US" altLang="zh-CN" b="1" u="sng" dirty="0">
                <a:solidFill>
                  <a:srgbClr val="A50021"/>
                </a:solidFill>
              </a:rPr>
              <a:t>=0, π, 2π</a:t>
            </a:r>
            <a:r>
              <a:rPr lang="zh-CN" altLang="en-US" b="1" u="sng" dirty="0">
                <a:solidFill>
                  <a:srgbClr val="A50021"/>
                </a:solidFill>
              </a:rPr>
              <a:t>三点奇对称，情况</a:t>
            </a:r>
            <a:r>
              <a:rPr lang="en-US" altLang="zh-CN" b="1" u="sng" dirty="0">
                <a:solidFill>
                  <a:srgbClr val="A50021"/>
                </a:solidFill>
              </a:rPr>
              <a:t>3</a:t>
            </a:r>
            <a:r>
              <a:rPr lang="zh-CN" altLang="en-US" b="1" u="sng" dirty="0">
                <a:solidFill>
                  <a:schemeClr val="accent5">
                    <a:lumMod val="75000"/>
                  </a:schemeClr>
                </a:solidFill>
              </a:rPr>
              <a:t>只能实现带通滤波器</a:t>
            </a:r>
            <a:r>
              <a:rPr lang="zh-CN" altLang="en-US" b="1" u="sng" dirty="0">
                <a:solidFill>
                  <a:srgbClr val="A50021"/>
                </a:solidFill>
              </a:rPr>
              <a:t>（在</a:t>
            </a:r>
            <a:r>
              <a:rPr lang="en-US" altLang="zh-CN" b="1" i="1" u="sng" dirty="0">
                <a:solidFill>
                  <a:srgbClr val="A50021"/>
                </a:solidFill>
              </a:rPr>
              <a:t>ω</a:t>
            </a:r>
            <a:r>
              <a:rPr lang="en-US" altLang="zh-CN" b="1" u="sng" dirty="0">
                <a:solidFill>
                  <a:srgbClr val="A50021"/>
                </a:solidFill>
              </a:rPr>
              <a:t>=0</a:t>
            </a:r>
            <a:r>
              <a:rPr lang="zh-CN" altLang="en-US" b="1" u="sng" dirty="0">
                <a:solidFill>
                  <a:srgbClr val="A50021"/>
                </a:solidFill>
              </a:rPr>
              <a:t>，</a:t>
            </a:r>
            <a:r>
              <a:rPr lang="en-US" altLang="zh-CN" b="1" u="sng" dirty="0">
                <a:solidFill>
                  <a:srgbClr val="A50021"/>
                </a:solidFill>
              </a:rPr>
              <a:t>π, 2π </a:t>
            </a:r>
            <a:r>
              <a:rPr lang="zh-CN" altLang="en-US" b="1" u="sng" dirty="0">
                <a:solidFill>
                  <a:srgbClr val="A50021"/>
                </a:solidFill>
              </a:rPr>
              <a:t>处幅度为</a:t>
            </a:r>
            <a:r>
              <a:rPr lang="en-US" altLang="zh-CN" b="1" u="sng" dirty="0">
                <a:solidFill>
                  <a:srgbClr val="A50021"/>
                </a:solidFill>
              </a:rPr>
              <a:t>0</a:t>
            </a:r>
            <a:r>
              <a:rPr lang="zh-CN" altLang="en-US" b="1" u="sng" dirty="0">
                <a:solidFill>
                  <a:srgbClr val="A50021"/>
                </a:solidFill>
              </a:rPr>
              <a:t>）</a:t>
            </a:r>
            <a:r>
              <a:rPr lang="zh-CN" altLang="en-US" b="1" dirty="0">
                <a:solidFill>
                  <a:srgbClr val="A50021"/>
                </a:solidFill>
              </a:rPr>
              <a:t>。</a:t>
            </a:r>
          </a:p>
          <a:p>
            <a:pPr>
              <a:spcBef>
                <a:spcPct val="50000"/>
              </a:spcBef>
            </a:pPr>
            <a:r>
              <a:rPr lang="zh-CN" altLang="en-US" b="1" dirty="0"/>
              <a:t>对</a:t>
            </a:r>
            <a:r>
              <a:rPr lang="en-US" altLang="zh-CN" b="1" i="1" dirty="0"/>
              <a:t>N</a:t>
            </a:r>
            <a:r>
              <a:rPr lang="en-US" altLang="zh-CN" b="1" dirty="0"/>
              <a:t>=13</a:t>
            </a:r>
            <a:r>
              <a:rPr lang="zh-CN" altLang="en-US" b="1" dirty="0"/>
              <a:t>的带通滤波器举例，</a:t>
            </a:r>
            <a:r>
              <a:rPr lang="en-US" altLang="zh-CN" b="1" i="1" dirty="0"/>
              <a:t>H</a:t>
            </a:r>
            <a:r>
              <a:rPr lang="en-US" altLang="zh-CN" b="1" baseline="-25000" dirty="0"/>
              <a:t>g</a:t>
            </a:r>
            <a:r>
              <a:rPr lang="en-US" altLang="zh-CN" b="1" dirty="0"/>
              <a:t>(</a:t>
            </a:r>
            <a:r>
              <a:rPr lang="en-US" altLang="zh-CN" b="1" i="1" dirty="0"/>
              <a:t>ω</a:t>
            </a:r>
            <a:r>
              <a:rPr lang="en-US" altLang="zh-CN" b="1" dirty="0"/>
              <a:t>)</a:t>
            </a:r>
            <a:r>
              <a:rPr lang="zh-CN" altLang="en-US" b="1" dirty="0" smtClean="0"/>
              <a:t>如下所</a:t>
            </a:r>
            <a:r>
              <a:rPr lang="zh-CN" altLang="en-US" b="1" dirty="0"/>
              <a:t>示。 </a:t>
            </a:r>
          </a:p>
        </p:txBody>
      </p:sp>
      <p:sp>
        <p:nvSpPr>
          <p:cNvPr id="6" name="矩形 5"/>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pic>
        <p:nvPicPr>
          <p:cNvPr id="423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713222"/>
            <a:ext cx="3124200" cy="2863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5186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30238" y="1066800"/>
            <a:ext cx="8137525"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b="1" dirty="0">
                <a:solidFill>
                  <a:srgbClr val="0000CC"/>
                </a:solidFill>
                <a:latin typeface="微软雅黑" pitchFamily="34" charset="-122"/>
                <a:ea typeface="微软雅黑" pitchFamily="34" charset="-122"/>
              </a:rPr>
              <a:t>情况</a:t>
            </a:r>
            <a:r>
              <a:rPr lang="en-US" altLang="zh-CN" b="1" dirty="0">
                <a:solidFill>
                  <a:srgbClr val="0000CC"/>
                </a:solidFill>
                <a:latin typeface="微软雅黑" pitchFamily="34" charset="-122"/>
                <a:ea typeface="微软雅黑" pitchFamily="34" charset="-122"/>
              </a:rPr>
              <a:t>4</a:t>
            </a:r>
            <a:r>
              <a:rPr lang="zh-CN" altLang="en-US" b="1" dirty="0">
                <a:solidFill>
                  <a:srgbClr val="0000CC"/>
                </a:solidFill>
                <a:latin typeface="微软雅黑" pitchFamily="34" charset="-122"/>
                <a:ea typeface="微软雅黑" pitchFamily="34" charset="-122"/>
              </a:rPr>
              <a:t>： </a:t>
            </a:r>
            <a:r>
              <a:rPr lang="en-US" altLang="zh-CN" b="1" i="1" dirty="0">
                <a:solidFill>
                  <a:srgbClr val="0000CC"/>
                </a:solidFill>
                <a:latin typeface="微软雅黑" pitchFamily="34" charset="-122"/>
                <a:ea typeface="微软雅黑" pitchFamily="34" charset="-122"/>
              </a:rPr>
              <a:t>h</a:t>
            </a:r>
            <a:r>
              <a:rPr lang="en-US" altLang="zh-CN" b="1" dirty="0">
                <a:solidFill>
                  <a:srgbClr val="0000CC"/>
                </a:solidFill>
                <a:latin typeface="微软雅黑" pitchFamily="34" charset="-122"/>
                <a:ea typeface="微软雅黑" pitchFamily="34" charset="-122"/>
              </a:rPr>
              <a:t>(</a:t>
            </a:r>
            <a:r>
              <a:rPr lang="en-US" altLang="zh-CN" b="1" i="1" dirty="0">
                <a:solidFill>
                  <a:srgbClr val="0000CC"/>
                </a:solidFill>
                <a:latin typeface="微软雅黑" pitchFamily="34" charset="-122"/>
                <a:ea typeface="微软雅黑" pitchFamily="34" charset="-122"/>
              </a:rPr>
              <a:t>n</a:t>
            </a:r>
            <a:r>
              <a:rPr lang="en-US" altLang="zh-CN" b="1" dirty="0">
                <a:solidFill>
                  <a:srgbClr val="0000CC"/>
                </a:solidFill>
                <a:latin typeface="微软雅黑" pitchFamily="34" charset="-122"/>
                <a:ea typeface="微软雅黑" pitchFamily="34" charset="-122"/>
              </a:rPr>
              <a:t>)=</a:t>
            </a:r>
            <a:r>
              <a:rPr lang="zh-CN" altLang="en-US" b="1" dirty="0">
                <a:solidFill>
                  <a:srgbClr val="0000CC"/>
                </a:solidFill>
                <a:latin typeface="微软雅黑" pitchFamily="34" charset="-122"/>
                <a:ea typeface="微软雅黑" pitchFamily="34" charset="-122"/>
              </a:rPr>
              <a:t>－</a:t>
            </a:r>
            <a:r>
              <a:rPr lang="en-US" altLang="zh-CN" b="1" i="1" dirty="0">
                <a:solidFill>
                  <a:srgbClr val="0000CC"/>
                </a:solidFill>
                <a:latin typeface="微软雅黑" pitchFamily="34" charset="-122"/>
                <a:ea typeface="微软雅黑" pitchFamily="34" charset="-122"/>
              </a:rPr>
              <a:t>h</a:t>
            </a:r>
            <a:r>
              <a:rPr lang="en-US" altLang="zh-CN" b="1" dirty="0">
                <a:solidFill>
                  <a:srgbClr val="0000CC"/>
                </a:solidFill>
                <a:latin typeface="微软雅黑" pitchFamily="34" charset="-122"/>
                <a:ea typeface="微软雅黑" pitchFamily="34" charset="-122"/>
              </a:rPr>
              <a:t>(</a:t>
            </a:r>
            <a:r>
              <a:rPr lang="en-US" altLang="zh-CN" b="1" i="1" dirty="0">
                <a:solidFill>
                  <a:srgbClr val="0000CC"/>
                </a:solidFill>
                <a:latin typeface="微软雅黑" pitchFamily="34" charset="-122"/>
                <a:ea typeface="微软雅黑" pitchFamily="34" charset="-122"/>
              </a:rPr>
              <a:t>N</a:t>
            </a:r>
            <a:r>
              <a:rPr lang="zh-CN" altLang="en-US" b="1" i="1" dirty="0">
                <a:solidFill>
                  <a:srgbClr val="0000CC"/>
                </a:solidFill>
                <a:latin typeface="微软雅黑" pitchFamily="34" charset="-122"/>
                <a:ea typeface="微软雅黑" pitchFamily="34" charset="-122"/>
              </a:rPr>
              <a:t>－</a:t>
            </a:r>
            <a:r>
              <a:rPr lang="en-US" altLang="zh-CN" b="1" i="1" dirty="0">
                <a:solidFill>
                  <a:srgbClr val="0000CC"/>
                </a:solidFill>
                <a:latin typeface="微软雅黑" pitchFamily="34" charset="-122"/>
                <a:ea typeface="微软雅黑" pitchFamily="34" charset="-122"/>
              </a:rPr>
              <a:t>n</a:t>
            </a:r>
            <a:r>
              <a:rPr lang="zh-CN" altLang="en-US" b="1" i="1" dirty="0">
                <a:solidFill>
                  <a:srgbClr val="0000CC"/>
                </a:solidFill>
                <a:latin typeface="微软雅黑" pitchFamily="34" charset="-122"/>
                <a:ea typeface="微软雅黑" pitchFamily="34" charset="-122"/>
              </a:rPr>
              <a:t>－</a:t>
            </a:r>
            <a:r>
              <a:rPr lang="en-US" altLang="zh-CN" b="1" dirty="0">
                <a:solidFill>
                  <a:srgbClr val="0000CC"/>
                </a:solidFill>
                <a:latin typeface="微软雅黑" pitchFamily="34" charset="-122"/>
                <a:ea typeface="微软雅黑" pitchFamily="34" charset="-122"/>
              </a:rPr>
              <a:t>1), </a:t>
            </a:r>
            <a:r>
              <a:rPr lang="en-US" altLang="zh-CN" b="1" i="1" dirty="0">
                <a:solidFill>
                  <a:srgbClr val="0000CC"/>
                </a:solidFill>
                <a:latin typeface="微软雅黑" pitchFamily="34" charset="-122"/>
                <a:ea typeface="微软雅黑" pitchFamily="34" charset="-122"/>
              </a:rPr>
              <a:t>N</a:t>
            </a:r>
            <a:r>
              <a:rPr lang="zh-CN" altLang="en-US" b="1" dirty="0">
                <a:solidFill>
                  <a:srgbClr val="0000CC"/>
                </a:solidFill>
                <a:latin typeface="微软雅黑" pitchFamily="34" charset="-122"/>
                <a:ea typeface="微软雅黑" pitchFamily="34" charset="-122"/>
              </a:rPr>
              <a:t>为偶数。</a:t>
            </a:r>
            <a:r>
              <a:rPr lang="zh-CN" altLang="en-US" b="1" dirty="0"/>
              <a:t></a:t>
            </a:r>
          </a:p>
          <a:p>
            <a:pPr>
              <a:lnSpc>
                <a:spcPct val="130000"/>
              </a:lnSpc>
            </a:pPr>
            <a:r>
              <a:rPr lang="zh-CN" altLang="en-US" b="1" dirty="0"/>
              <a:t>　　用情况</a:t>
            </a:r>
            <a:r>
              <a:rPr lang="en-US" altLang="zh-CN" b="1" dirty="0"/>
              <a:t>3</a:t>
            </a:r>
            <a:r>
              <a:rPr lang="zh-CN" altLang="en-US" b="1" dirty="0"/>
              <a:t>的推导过程可以得到</a:t>
            </a:r>
            <a:r>
              <a:rPr lang="en-US" altLang="zh-CN" b="1" dirty="0"/>
              <a:t>:</a:t>
            </a:r>
          </a:p>
          <a:p>
            <a:pPr>
              <a:lnSpc>
                <a:spcPct val="130000"/>
              </a:lnSpc>
            </a:pPr>
            <a:r>
              <a:rPr lang="en-US" altLang="zh-CN" b="1" dirty="0"/>
              <a:t></a:t>
            </a:r>
          </a:p>
          <a:p>
            <a:pPr>
              <a:lnSpc>
                <a:spcPct val="130000"/>
              </a:lnSpc>
            </a:pPr>
            <a:r>
              <a:rPr lang="zh-CN" altLang="en-US" b="1" dirty="0"/>
              <a:t>　　　　　　　　　　　　　　　　　　（</a:t>
            </a:r>
            <a:r>
              <a:rPr lang="en-US" altLang="zh-CN" b="1" dirty="0"/>
              <a:t>7.1.13</a:t>
            </a:r>
            <a:r>
              <a:rPr lang="zh-CN" altLang="en-US" b="1" dirty="0"/>
              <a:t>）</a:t>
            </a:r>
          </a:p>
          <a:p>
            <a:pPr>
              <a:lnSpc>
                <a:spcPct val="130000"/>
              </a:lnSpc>
            </a:pPr>
            <a:r>
              <a:rPr lang="zh-CN" altLang="en-US" b="1" dirty="0"/>
              <a:t>式中，</a:t>
            </a:r>
            <a:r>
              <a:rPr lang="en-US" altLang="zh-CN" b="1" i="1" dirty="0"/>
              <a:t>N</a:t>
            </a:r>
            <a:r>
              <a:rPr lang="zh-CN" altLang="en-US" b="1" dirty="0"/>
              <a:t>是偶数，</a:t>
            </a:r>
            <a:r>
              <a:rPr lang="en-US" altLang="zh-CN" b="1" i="1" dirty="0"/>
              <a:t>τ</a:t>
            </a:r>
            <a:r>
              <a:rPr lang="en-US" altLang="zh-CN" b="1" dirty="0"/>
              <a:t>=(</a:t>
            </a:r>
            <a:r>
              <a:rPr lang="en-US" altLang="zh-CN" b="1" i="1" dirty="0"/>
              <a:t>N</a:t>
            </a:r>
            <a:r>
              <a:rPr lang="zh-CN" altLang="en-US" b="1" dirty="0"/>
              <a:t>－</a:t>
            </a:r>
            <a:r>
              <a:rPr lang="en-US" altLang="zh-CN" b="1" dirty="0"/>
              <a:t>1)/2=</a:t>
            </a:r>
            <a:r>
              <a:rPr lang="en-US" altLang="zh-CN" b="1" i="1" dirty="0"/>
              <a:t>N</a:t>
            </a:r>
            <a:r>
              <a:rPr lang="en-US" altLang="zh-CN" b="1" dirty="0"/>
              <a:t>/2</a:t>
            </a:r>
            <a:r>
              <a:rPr lang="zh-CN" altLang="en-US" b="1" dirty="0"/>
              <a:t>－</a:t>
            </a:r>
            <a:r>
              <a:rPr lang="en-US" altLang="zh-CN" b="1" dirty="0"/>
              <a:t>1/2</a:t>
            </a:r>
            <a:r>
              <a:rPr lang="zh-CN" altLang="en-US" b="1" dirty="0"/>
              <a:t>。</a:t>
            </a:r>
          </a:p>
          <a:p>
            <a:pPr>
              <a:lnSpc>
                <a:spcPct val="130000"/>
              </a:lnSpc>
            </a:pPr>
            <a:r>
              <a:rPr lang="zh-CN" altLang="en-US" b="1" dirty="0"/>
              <a:t>当</a:t>
            </a:r>
            <a:r>
              <a:rPr lang="en-US" altLang="zh-CN" b="1" i="1" dirty="0"/>
              <a:t>ω</a:t>
            </a:r>
            <a:r>
              <a:rPr lang="en-US" altLang="zh-CN" b="1" dirty="0"/>
              <a:t>=0, 2π</a:t>
            </a:r>
            <a:r>
              <a:rPr lang="zh-CN" altLang="en-US" b="1" dirty="0"/>
              <a:t>时，</a:t>
            </a:r>
            <a:r>
              <a:rPr lang="en-US" altLang="zh-CN" b="1" dirty="0"/>
              <a:t>sin</a:t>
            </a:r>
            <a:r>
              <a:rPr lang="zh-CN" altLang="en-US" b="1" dirty="0"/>
              <a:t>［</a:t>
            </a:r>
            <a:r>
              <a:rPr lang="en-US" altLang="zh-CN" b="1" i="1" dirty="0"/>
              <a:t>ω</a:t>
            </a:r>
            <a:r>
              <a:rPr lang="en-US" altLang="zh-CN" b="1" dirty="0"/>
              <a:t>(</a:t>
            </a:r>
            <a:r>
              <a:rPr lang="en-US" altLang="zh-CN" b="1" i="1" dirty="0"/>
              <a:t>n</a:t>
            </a:r>
            <a:r>
              <a:rPr lang="zh-CN" altLang="en-US" b="1" i="1" dirty="0"/>
              <a:t>－</a:t>
            </a:r>
            <a:r>
              <a:rPr lang="en-US" altLang="zh-CN" b="1" i="1" dirty="0"/>
              <a:t>τ</a:t>
            </a:r>
            <a:r>
              <a:rPr lang="en-US" altLang="zh-CN" b="1" dirty="0"/>
              <a:t>)</a:t>
            </a:r>
            <a:r>
              <a:rPr lang="zh-CN" altLang="en-US" b="1" dirty="0"/>
              <a:t>］</a:t>
            </a:r>
            <a:r>
              <a:rPr lang="en-US" altLang="zh-CN" b="1" dirty="0"/>
              <a:t>=0</a:t>
            </a:r>
            <a:r>
              <a:rPr lang="zh-CN" altLang="en-US" b="1" dirty="0"/>
              <a:t>，为过零点；</a:t>
            </a:r>
          </a:p>
          <a:p>
            <a:pPr>
              <a:lnSpc>
                <a:spcPct val="130000"/>
              </a:lnSpc>
            </a:pPr>
            <a:r>
              <a:rPr lang="zh-CN" altLang="en-US" b="1" dirty="0"/>
              <a:t>当</a:t>
            </a:r>
            <a:r>
              <a:rPr lang="en-US" altLang="zh-CN" b="1" i="1" dirty="0"/>
              <a:t>ω</a:t>
            </a:r>
            <a:r>
              <a:rPr lang="en-US" altLang="zh-CN" b="1" dirty="0"/>
              <a:t>=π</a:t>
            </a:r>
            <a:r>
              <a:rPr lang="zh-CN" altLang="en-US" b="1" dirty="0"/>
              <a:t>时，</a:t>
            </a:r>
            <a:r>
              <a:rPr lang="en-US" altLang="zh-CN" b="1" dirty="0"/>
              <a:t>sin</a:t>
            </a:r>
            <a:r>
              <a:rPr lang="zh-CN" altLang="en-US" b="1" dirty="0"/>
              <a:t>［</a:t>
            </a:r>
            <a:r>
              <a:rPr lang="en-US" altLang="zh-CN" b="1" i="1" dirty="0"/>
              <a:t>ω</a:t>
            </a:r>
            <a:r>
              <a:rPr lang="en-US" altLang="zh-CN" b="1" dirty="0"/>
              <a:t>(</a:t>
            </a:r>
            <a:r>
              <a:rPr lang="en-US" altLang="zh-CN" b="1" i="1" dirty="0"/>
              <a:t>n</a:t>
            </a:r>
            <a:r>
              <a:rPr lang="zh-CN" altLang="en-US" b="1" i="1" dirty="0"/>
              <a:t>－</a:t>
            </a:r>
            <a:r>
              <a:rPr lang="en-US" altLang="zh-CN" b="1" i="1" dirty="0"/>
              <a:t>τ</a:t>
            </a:r>
            <a:r>
              <a:rPr lang="en-US" altLang="zh-CN" b="1" dirty="0"/>
              <a:t>)</a:t>
            </a:r>
            <a:r>
              <a:rPr lang="zh-CN" altLang="en-US" b="1" dirty="0"/>
              <a:t>］</a:t>
            </a:r>
            <a:r>
              <a:rPr lang="en-US" altLang="zh-CN" b="1" dirty="0"/>
              <a:t>=sin </a:t>
            </a:r>
            <a:r>
              <a:rPr lang="zh-CN" altLang="en-US" b="1" dirty="0"/>
              <a:t>［</a:t>
            </a:r>
            <a:r>
              <a:rPr lang="en-US" altLang="zh-CN" b="1" dirty="0"/>
              <a:t>π (</a:t>
            </a:r>
            <a:r>
              <a:rPr lang="en-US" altLang="zh-CN" b="1" i="1" dirty="0"/>
              <a:t>n</a:t>
            </a:r>
            <a:r>
              <a:rPr lang="zh-CN" altLang="en-US" b="1" i="1" dirty="0"/>
              <a:t>－ </a:t>
            </a:r>
            <a:r>
              <a:rPr lang="en-US" altLang="zh-CN" b="1" i="1" dirty="0"/>
              <a:t>N</a:t>
            </a:r>
            <a:r>
              <a:rPr lang="en-US" altLang="zh-CN" b="1" dirty="0"/>
              <a:t>/2 ) + π /2</a:t>
            </a:r>
            <a:r>
              <a:rPr lang="zh-CN" altLang="en-US" b="1" dirty="0"/>
              <a:t>］</a:t>
            </a:r>
            <a:r>
              <a:rPr lang="en-US" altLang="zh-CN" b="1" dirty="0"/>
              <a:t>=</a:t>
            </a:r>
            <a:r>
              <a:rPr lang="en-US" altLang="zh-CN" b="1" dirty="0" err="1"/>
              <a:t>cos</a:t>
            </a:r>
            <a:r>
              <a:rPr lang="en-US" altLang="zh-CN" b="1" dirty="0"/>
              <a:t> </a:t>
            </a:r>
            <a:r>
              <a:rPr lang="zh-CN" altLang="en-US" b="1" dirty="0"/>
              <a:t>［</a:t>
            </a:r>
            <a:r>
              <a:rPr lang="en-US" altLang="zh-CN" b="1" dirty="0"/>
              <a:t>π (</a:t>
            </a:r>
            <a:r>
              <a:rPr lang="en-US" altLang="zh-CN" b="1" i="1" dirty="0"/>
              <a:t>n</a:t>
            </a:r>
            <a:r>
              <a:rPr lang="zh-CN" altLang="en-US" b="1" i="1" dirty="0"/>
              <a:t>－ </a:t>
            </a:r>
            <a:r>
              <a:rPr lang="en-US" altLang="zh-CN" b="1" i="1" dirty="0"/>
              <a:t>N</a:t>
            </a:r>
            <a:r>
              <a:rPr lang="en-US" altLang="zh-CN" b="1" dirty="0"/>
              <a:t>/2)</a:t>
            </a:r>
            <a:r>
              <a:rPr lang="zh-CN" altLang="en-US" b="1" dirty="0"/>
              <a:t>］</a:t>
            </a:r>
            <a:r>
              <a:rPr lang="en-US" altLang="zh-CN" b="1" dirty="0"/>
              <a:t>=(</a:t>
            </a:r>
            <a:r>
              <a:rPr lang="zh-CN" altLang="en-US" b="1" dirty="0"/>
              <a:t>－</a:t>
            </a:r>
            <a:r>
              <a:rPr lang="en-US" altLang="zh-CN" b="1" dirty="0"/>
              <a:t>1)</a:t>
            </a:r>
            <a:r>
              <a:rPr lang="en-US" altLang="zh-CN" b="1" i="1" baseline="30000" dirty="0"/>
              <a:t>n</a:t>
            </a:r>
            <a:r>
              <a:rPr lang="zh-CN" altLang="en-US" b="1" i="1" baseline="30000" dirty="0"/>
              <a:t>－</a:t>
            </a:r>
            <a:r>
              <a:rPr lang="en-US" altLang="zh-CN" b="1" i="1" baseline="30000" dirty="0"/>
              <a:t>N/2</a:t>
            </a:r>
            <a:r>
              <a:rPr lang="en-US" altLang="zh-CN" b="1" dirty="0"/>
              <a:t>, </a:t>
            </a:r>
            <a:r>
              <a:rPr lang="zh-CN" altLang="en-US" b="1" dirty="0"/>
              <a:t>为峰值点。</a:t>
            </a:r>
          </a:p>
          <a:p>
            <a:pPr>
              <a:lnSpc>
                <a:spcPct val="130000"/>
              </a:lnSpc>
            </a:pPr>
            <a:r>
              <a:rPr lang="zh-CN" altLang="en-US" b="1" dirty="0"/>
              <a:t>        </a:t>
            </a:r>
            <a:endParaRPr lang="zh-CN" altLang="en-US" b="1" u="sng" dirty="0">
              <a:solidFill>
                <a:srgbClr val="A50021"/>
              </a:solidFill>
            </a:endParaRPr>
          </a:p>
        </p:txBody>
      </p:sp>
      <p:graphicFrame>
        <p:nvGraphicFramePr>
          <p:cNvPr id="26627" name="Object 3"/>
          <p:cNvGraphicFramePr>
            <a:graphicFrameLocks noChangeAspect="1"/>
          </p:cNvGraphicFramePr>
          <p:nvPr>
            <p:extLst>
              <p:ext uri="{D42A27DB-BD31-4B8C-83A1-F6EECF244321}">
                <p14:modId xmlns:p14="http://schemas.microsoft.com/office/powerpoint/2010/main" val="2604578254"/>
              </p:ext>
            </p:extLst>
          </p:nvPr>
        </p:nvGraphicFramePr>
        <p:xfrm>
          <a:off x="2057400" y="2209800"/>
          <a:ext cx="3889375" cy="950913"/>
        </p:xfrm>
        <a:graphic>
          <a:graphicData uri="http://schemas.openxmlformats.org/presentationml/2006/ole">
            <mc:AlternateContent xmlns:mc="http://schemas.openxmlformats.org/markup-compatibility/2006">
              <mc:Choice xmlns:v="urn:schemas-microsoft-com:vml" Requires="v">
                <p:oleObj spid="_x0000_s375886" r:id="rId3" imgW="1714817" imgH="419417" progId="Equation.DSMT4">
                  <p:embed/>
                </p:oleObj>
              </mc:Choice>
              <mc:Fallback>
                <p:oleObj r:id="rId3" imgW="1714817" imgH="419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209800"/>
                        <a:ext cx="388937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377895416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bwMode="auto">
          <a:xfrm>
            <a:off x="381001" y="1052513"/>
            <a:ext cx="8382000" cy="48863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zh-CN" altLang="en-US" sz="2400" b="1" dirty="0" smtClean="0"/>
              <a:t>由于</a:t>
            </a:r>
            <a:r>
              <a:rPr lang="en-US" altLang="zh-CN" sz="2400" b="1" dirty="0"/>
              <a:t>sin</a:t>
            </a:r>
            <a:r>
              <a:rPr lang="zh-CN" altLang="en-US" sz="2400" b="1" dirty="0"/>
              <a:t>［</a:t>
            </a:r>
            <a:r>
              <a:rPr lang="en-US" altLang="zh-CN" sz="2400" b="1" i="1" dirty="0"/>
              <a:t>ω</a:t>
            </a:r>
            <a:r>
              <a:rPr lang="en-US" altLang="zh-CN" sz="2400" b="1" dirty="0"/>
              <a:t>(</a:t>
            </a:r>
            <a:r>
              <a:rPr lang="en-US" altLang="zh-CN" sz="2400" b="1" i="1" dirty="0"/>
              <a:t>n</a:t>
            </a:r>
            <a:r>
              <a:rPr lang="zh-CN" altLang="en-US" sz="2400" b="1" i="1" dirty="0"/>
              <a:t>－</a:t>
            </a:r>
            <a:r>
              <a:rPr lang="en-US" altLang="zh-CN" sz="2400" b="1" i="1" dirty="0"/>
              <a:t>τ</a:t>
            </a:r>
            <a:r>
              <a:rPr lang="en-US" altLang="zh-CN" sz="2400" b="1" dirty="0"/>
              <a:t>)</a:t>
            </a:r>
            <a:r>
              <a:rPr lang="zh-CN" altLang="en-US" sz="2400" b="1" dirty="0"/>
              <a:t>］关于过零点</a:t>
            </a:r>
            <a:r>
              <a:rPr lang="en-US" altLang="zh-CN" sz="2400" b="1" i="1" dirty="0"/>
              <a:t>ω</a:t>
            </a:r>
            <a:r>
              <a:rPr lang="en-US" altLang="zh-CN" sz="2400" b="1" dirty="0"/>
              <a:t>=0</a:t>
            </a:r>
            <a:r>
              <a:rPr lang="zh-CN" altLang="en-US" sz="2400" b="1" dirty="0"/>
              <a:t>和</a:t>
            </a:r>
            <a:r>
              <a:rPr lang="en-US" altLang="zh-CN" sz="2400" b="1" dirty="0"/>
              <a:t>2π</a:t>
            </a:r>
            <a:r>
              <a:rPr lang="zh-CN" altLang="en-US" sz="2400" b="1" dirty="0"/>
              <a:t>两点奇对称，关于峰值点</a:t>
            </a:r>
            <a:r>
              <a:rPr lang="en-US" altLang="zh-CN" sz="2400" b="1" i="1" dirty="0"/>
              <a:t>ω</a:t>
            </a:r>
            <a:r>
              <a:rPr lang="en-US" altLang="zh-CN" sz="2400" b="1" dirty="0"/>
              <a:t>=π</a:t>
            </a:r>
            <a:r>
              <a:rPr lang="zh-CN" altLang="en-US" sz="2400" b="1" dirty="0"/>
              <a:t>偶对称。因此</a:t>
            </a:r>
            <a:r>
              <a:rPr lang="en-US" altLang="zh-CN" sz="2400" b="1" i="1" dirty="0">
                <a:solidFill>
                  <a:srgbClr val="A50021"/>
                </a:solidFill>
              </a:rPr>
              <a:t>H</a:t>
            </a:r>
            <a:r>
              <a:rPr lang="en-US" altLang="zh-CN" sz="2400" b="1" dirty="0">
                <a:solidFill>
                  <a:srgbClr val="A50021"/>
                </a:solidFill>
              </a:rPr>
              <a:t>g(</a:t>
            </a:r>
            <a:r>
              <a:rPr lang="en-US" altLang="zh-CN" sz="2400" b="1" i="1" dirty="0">
                <a:solidFill>
                  <a:srgbClr val="A50021"/>
                </a:solidFill>
              </a:rPr>
              <a:t>ω</a:t>
            </a:r>
            <a:r>
              <a:rPr lang="en-US" altLang="zh-CN" sz="2400" b="1" dirty="0">
                <a:solidFill>
                  <a:srgbClr val="A50021"/>
                </a:solidFill>
              </a:rPr>
              <a:t>)</a:t>
            </a:r>
            <a:r>
              <a:rPr lang="zh-CN" altLang="en-US" sz="2400" b="1" dirty="0">
                <a:solidFill>
                  <a:srgbClr val="A50021"/>
                </a:solidFill>
              </a:rPr>
              <a:t>关于</a:t>
            </a:r>
            <a:r>
              <a:rPr lang="en-US" altLang="zh-CN" sz="2400" b="1" i="1" dirty="0">
                <a:solidFill>
                  <a:srgbClr val="A50021"/>
                </a:solidFill>
              </a:rPr>
              <a:t>ω</a:t>
            </a:r>
            <a:r>
              <a:rPr lang="en-US" altLang="zh-CN" sz="2400" b="1" dirty="0">
                <a:solidFill>
                  <a:srgbClr val="A50021"/>
                </a:solidFill>
              </a:rPr>
              <a:t>=0</a:t>
            </a:r>
            <a:r>
              <a:rPr lang="zh-CN" altLang="en-US" sz="2400" b="1" dirty="0">
                <a:solidFill>
                  <a:srgbClr val="A50021"/>
                </a:solidFill>
              </a:rPr>
              <a:t>和</a:t>
            </a:r>
            <a:r>
              <a:rPr lang="en-US" altLang="zh-CN" sz="2400" b="1" dirty="0">
                <a:solidFill>
                  <a:srgbClr val="A50021"/>
                </a:solidFill>
              </a:rPr>
              <a:t>2π</a:t>
            </a:r>
            <a:r>
              <a:rPr lang="zh-CN" altLang="en-US" sz="2400" b="1" dirty="0">
                <a:solidFill>
                  <a:srgbClr val="A50021"/>
                </a:solidFill>
              </a:rPr>
              <a:t>两点奇对称，关于</a:t>
            </a:r>
            <a:r>
              <a:rPr lang="en-US" altLang="zh-CN" sz="2400" b="1" i="1" dirty="0">
                <a:solidFill>
                  <a:srgbClr val="A50021"/>
                </a:solidFill>
              </a:rPr>
              <a:t>ω</a:t>
            </a:r>
            <a:r>
              <a:rPr lang="en-US" altLang="zh-CN" sz="2400" b="1" dirty="0">
                <a:solidFill>
                  <a:srgbClr val="A50021"/>
                </a:solidFill>
              </a:rPr>
              <a:t>=π</a:t>
            </a:r>
            <a:r>
              <a:rPr lang="zh-CN" altLang="en-US" sz="2400" b="1" dirty="0">
                <a:solidFill>
                  <a:srgbClr val="A50021"/>
                </a:solidFill>
              </a:rPr>
              <a:t>偶对称。</a:t>
            </a:r>
            <a:r>
              <a:rPr lang="zh-CN" altLang="en-US" sz="2400" b="1" dirty="0"/>
              <a:t>情况</a:t>
            </a:r>
            <a:r>
              <a:rPr lang="en-US" altLang="zh-CN" sz="2400" b="1" dirty="0" smtClean="0"/>
              <a:t>4</a:t>
            </a:r>
            <a:r>
              <a:rPr lang="zh-CN" altLang="en-US" sz="2400" dirty="0"/>
              <a:t>故适用于</a:t>
            </a:r>
            <a:r>
              <a:rPr lang="zh-CN" altLang="en-US" sz="2400" dirty="0">
                <a:solidFill>
                  <a:srgbClr val="CC0000"/>
                </a:solidFill>
              </a:rPr>
              <a:t>高通</a:t>
            </a:r>
            <a:r>
              <a:rPr lang="zh-CN" altLang="en-US" sz="2400" dirty="0"/>
              <a:t>，</a:t>
            </a:r>
            <a:r>
              <a:rPr lang="zh-CN" altLang="en-US" sz="2400" dirty="0" smtClean="0">
                <a:solidFill>
                  <a:srgbClr val="CC0000"/>
                </a:solidFill>
              </a:rPr>
              <a:t>带通</a:t>
            </a:r>
            <a:r>
              <a:rPr lang="zh-CN" altLang="en-US" sz="2400" dirty="0" smtClean="0"/>
              <a:t>滤波器，</a:t>
            </a:r>
            <a:r>
              <a:rPr lang="zh-CN" altLang="en-US" sz="2400" b="1" dirty="0" smtClean="0">
                <a:solidFill>
                  <a:srgbClr val="A50021"/>
                </a:solidFill>
              </a:rPr>
              <a:t>不能</a:t>
            </a:r>
            <a:r>
              <a:rPr lang="zh-CN" altLang="en-US" sz="2400" b="1" dirty="0">
                <a:solidFill>
                  <a:srgbClr val="A50021"/>
                </a:solidFill>
              </a:rPr>
              <a:t>实现低通和带阻滤波器</a:t>
            </a:r>
            <a:r>
              <a:rPr lang="zh-CN" altLang="en-US" sz="2400" b="1" dirty="0" smtClean="0">
                <a:solidFill>
                  <a:srgbClr val="A50021"/>
                </a:solidFill>
              </a:rPr>
              <a:t>。</a:t>
            </a:r>
            <a:r>
              <a:rPr lang="zh-CN" altLang="en-US" sz="2400" b="1" dirty="0" smtClean="0"/>
              <a:t>      </a:t>
            </a:r>
            <a:endParaRPr lang="zh-CN" altLang="en-US" sz="2400" b="1" dirty="0"/>
          </a:p>
          <a:p>
            <a:pPr marL="0" indent="0" algn="l">
              <a:spcBef>
                <a:spcPct val="0"/>
              </a:spcBef>
              <a:buNone/>
            </a:pPr>
            <a:r>
              <a:rPr lang="zh-CN" altLang="en-US" sz="2400" b="1" dirty="0" smtClean="0"/>
              <a:t>对</a:t>
            </a:r>
            <a:r>
              <a:rPr lang="en-US" altLang="zh-CN" sz="2400" b="1" dirty="0"/>
              <a:t>N=12</a:t>
            </a:r>
            <a:r>
              <a:rPr lang="zh-CN" altLang="en-US" sz="2400" b="1" dirty="0"/>
              <a:t>的高通滤波器举例，</a:t>
            </a:r>
            <a:r>
              <a:rPr lang="en-US" altLang="zh-CN" sz="2400" b="1" i="1" dirty="0"/>
              <a:t>H</a:t>
            </a:r>
            <a:r>
              <a:rPr lang="en-US" altLang="zh-CN" sz="2400" b="1" baseline="-25000" dirty="0"/>
              <a:t>g</a:t>
            </a:r>
            <a:r>
              <a:rPr lang="en-US" altLang="zh-CN" sz="2400" b="1" dirty="0"/>
              <a:t>(</a:t>
            </a:r>
            <a:r>
              <a:rPr lang="en-US" altLang="zh-CN" sz="2400" b="1" i="1" dirty="0"/>
              <a:t>ω</a:t>
            </a:r>
            <a:r>
              <a:rPr lang="en-US" altLang="zh-CN" sz="2400" b="1" dirty="0"/>
              <a:t>)</a:t>
            </a:r>
            <a:r>
              <a:rPr lang="zh-CN" altLang="en-US" sz="2400" b="1" dirty="0" smtClean="0"/>
              <a:t>如下所</a:t>
            </a:r>
            <a:r>
              <a:rPr lang="zh-CN" altLang="en-US" sz="2400" b="1" dirty="0"/>
              <a:t>示。</a:t>
            </a:r>
          </a:p>
          <a:p>
            <a:pPr marL="0" indent="0">
              <a:buNone/>
            </a:pPr>
            <a:endParaRPr lang="zh-CN" altLang="en-US" sz="2400" b="1" dirty="0"/>
          </a:p>
        </p:txBody>
      </p:sp>
      <p:pic>
        <p:nvPicPr>
          <p:cNvPr id="424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29000"/>
            <a:ext cx="3048000" cy="296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132228971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837741" y="1143000"/>
            <a:ext cx="7272337" cy="4722813"/>
            <a:chOff x="-24" y="192"/>
            <a:chExt cx="4581" cy="2975"/>
          </a:xfrm>
        </p:grpSpPr>
        <p:sp>
          <p:nvSpPr>
            <p:cNvPr id="28675" name="Text Box 3"/>
            <p:cNvSpPr txBox="1">
              <a:spLocks noChangeArrowheads="1"/>
            </p:cNvSpPr>
            <p:nvPr/>
          </p:nvSpPr>
          <p:spPr bwMode="auto">
            <a:xfrm>
              <a:off x="-24" y="192"/>
              <a:ext cx="4581" cy="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30000"/>
                </a:lnSpc>
                <a:buAutoNum type="arabicPeriod" startAt="4"/>
              </a:pPr>
              <a:r>
                <a:rPr lang="zh-CN" altLang="en-US" b="1" dirty="0" smtClean="0">
                  <a:solidFill>
                    <a:srgbClr val="7030A0"/>
                  </a:solidFill>
                  <a:latin typeface="微软雅黑" pitchFamily="34" charset="-122"/>
                  <a:ea typeface="微软雅黑" pitchFamily="34" charset="-122"/>
                </a:rPr>
                <a:t>线性</a:t>
              </a:r>
              <a:r>
                <a:rPr lang="zh-CN" altLang="en-US" b="1" dirty="0">
                  <a:solidFill>
                    <a:srgbClr val="7030A0"/>
                  </a:solidFill>
                  <a:latin typeface="微软雅黑" pitchFamily="34" charset="-122"/>
                  <a:ea typeface="微软雅黑" pitchFamily="34" charset="-122"/>
                </a:rPr>
                <a:t>相位</a:t>
              </a:r>
              <a:r>
                <a:rPr lang="en-US" altLang="zh-CN" b="1" dirty="0">
                  <a:solidFill>
                    <a:srgbClr val="7030A0"/>
                  </a:solidFill>
                  <a:latin typeface="微软雅黑" pitchFamily="34" charset="-122"/>
                  <a:ea typeface="微软雅黑" pitchFamily="34" charset="-122"/>
                </a:rPr>
                <a:t>FIR</a:t>
              </a:r>
              <a:r>
                <a:rPr lang="zh-CN" altLang="en-US" b="1" dirty="0">
                  <a:solidFill>
                    <a:srgbClr val="7030A0"/>
                  </a:solidFill>
                  <a:latin typeface="微软雅黑" pitchFamily="34" charset="-122"/>
                  <a:ea typeface="微软雅黑" pitchFamily="34" charset="-122"/>
                </a:rPr>
                <a:t>数字滤波器的零点分布</a:t>
              </a:r>
              <a:r>
                <a:rPr lang="zh-CN" altLang="en-US" b="1" dirty="0" smtClean="0">
                  <a:solidFill>
                    <a:srgbClr val="7030A0"/>
                  </a:solidFill>
                  <a:latin typeface="微软雅黑" pitchFamily="34" charset="-122"/>
                  <a:ea typeface="微软雅黑" pitchFamily="34" charset="-122"/>
                </a:rPr>
                <a:t>特点</a:t>
              </a:r>
              <a:endParaRPr lang="en-US" altLang="zh-CN" b="1" dirty="0" smtClean="0">
                <a:solidFill>
                  <a:srgbClr val="7030A0"/>
                </a:solidFill>
                <a:latin typeface="微软雅黑" pitchFamily="34" charset="-122"/>
                <a:ea typeface="微软雅黑" pitchFamily="34" charset="-122"/>
              </a:endParaRPr>
            </a:p>
            <a:p>
              <a:pPr>
                <a:lnSpc>
                  <a:spcPct val="130000"/>
                </a:lnSpc>
              </a:pPr>
              <a:endParaRPr lang="en-US" altLang="zh-CN" b="1" dirty="0"/>
            </a:p>
            <a:p>
              <a:pPr>
                <a:lnSpc>
                  <a:spcPct val="130000"/>
                </a:lnSpc>
              </a:pPr>
              <a:endParaRPr lang="en-US" altLang="zh-CN" b="1" dirty="0"/>
            </a:p>
            <a:p>
              <a:pPr>
                <a:lnSpc>
                  <a:spcPct val="130000"/>
                </a:lnSpc>
              </a:pPr>
              <a:endParaRPr lang="en-US" altLang="zh-CN" b="1" dirty="0"/>
            </a:p>
            <a:p>
              <a:pPr>
                <a:lnSpc>
                  <a:spcPct val="130000"/>
                </a:lnSpc>
              </a:pPr>
              <a:r>
                <a:rPr lang="zh-CN" altLang="en-US" b="1" dirty="0"/>
                <a:t>将</a:t>
              </a:r>
              <a:r>
                <a:rPr lang="en-US" altLang="zh-CN" b="1" i="1" dirty="0"/>
                <a:t>h</a:t>
              </a:r>
              <a:r>
                <a:rPr lang="en-US" altLang="zh-CN" b="1" dirty="0"/>
                <a:t>(</a:t>
              </a:r>
              <a:r>
                <a:rPr lang="en-US" altLang="zh-CN" b="1" i="1" dirty="0"/>
                <a:t>n</a:t>
              </a:r>
              <a:r>
                <a:rPr lang="en-US" altLang="zh-CN" b="1" dirty="0"/>
                <a:t>)=±</a:t>
              </a:r>
              <a:r>
                <a:rPr lang="en-US" altLang="zh-CN" b="1" i="1" dirty="0"/>
                <a:t>h</a:t>
              </a:r>
              <a:r>
                <a:rPr lang="en-US" altLang="zh-CN" b="1" dirty="0"/>
                <a:t>(</a:t>
              </a:r>
              <a:r>
                <a:rPr lang="en-US" altLang="zh-CN" b="1" i="1" dirty="0"/>
                <a:t>N</a:t>
              </a:r>
              <a:r>
                <a:rPr lang="zh-CN" altLang="en-US" b="1" i="1" dirty="0"/>
                <a:t>－</a:t>
              </a:r>
              <a:r>
                <a:rPr lang="en-US" altLang="zh-CN" b="1" dirty="0"/>
                <a:t>1</a:t>
              </a:r>
              <a:r>
                <a:rPr lang="zh-CN" altLang="en-US" b="1" dirty="0"/>
                <a:t>－</a:t>
              </a:r>
              <a:r>
                <a:rPr lang="en-US" altLang="zh-CN" b="1" i="1" dirty="0"/>
                <a:t>n</a:t>
              </a:r>
              <a:r>
                <a:rPr lang="en-US" altLang="zh-CN" b="1" dirty="0"/>
                <a:t>)</a:t>
              </a:r>
              <a:r>
                <a:rPr lang="zh-CN" altLang="en-US" b="1" dirty="0"/>
                <a:t>代入上式</a:t>
              </a:r>
              <a:r>
                <a:rPr lang="en-US" altLang="zh-CN" b="1" dirty="0"/>
                <a:t>, </a:t>
              </a:r>
              <a:r>
                <a:rPr lang="zh-CN" altLang="en-US" b="1" dirty="0"/>
                <a:t>得到</a:t>
              </a:r>
              <a:r>
                <a:rPr lang="en-US" altLang="zh-CN" b="1" dirty="0"/>
                <a:t>:</a:t>
              </a:r>
            </a:p>
          </p:txBody>
        </p:sp>
        <p:graphicFrame>
          <p:nvGraphicFramePr>
            <p:cNvPr id="28677" name="Object 5"/>
            <p:cNvGraphicFramePr>
              <a:graphicFrameLocks noChangeAspect="1"/>
            </p:cNvGraphicFramePr>
            <p:nvPr>
              <p:extLst>
                <p:ext uri="{D42A27DB-BD31-4B8C-83A1-F6EECF244321}">
                  <p14:modId xmlns:p14="http://schemas.microsoft.com/office/powerpoint/2010/main" val="967112968"/>
                </p:ext>
              </p:extLst>
            </p:nvPr>
          </p:nvGraphicFramePr>
          <p:xfrm>
            <a:off x="1224" y="576"/>
            <a:ext cx="1724" cy="696"/>
          </p:xfrm>
          <a:graphic>
            <a:graphicData uri="http://schemas.openxmlformats.org/presentationml/2006/ole">
              <mc:AlternateContent xmlns:mc="http://schemas.openxmlformats.org/markup-compatibility/2006">
                <mc:Choice xmlns:v="urn:schemas-microsoft-com:vml" Requires="v">
                  <p:oleObj spid="_x0000_s376990" r:id="rId3" imgW="1042169" imgH="419599" progId="Equation.DSMT4">
                    <p:embed/>
                  </p:oleObj>
                </mc:Choice>
                <mc:Fallback>
                  <p:oleObj r:id="rId3" imgW="1042169" imgH="41959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 y="576"/>
                          <a:ext cx="1724"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8" name="Object 6"/>
            <p:cNvGraphicFramePr>
              <a:graphicFrameLocks noChangeAspect="1"/>
            </p:cNvGraphicFramePr>
            <p:nvPr>
              <p:extLst>
                <p:ext uri="{D42A27DB-BD31-4B8C-83A1-F6EECF244321}">
                  <p14:modId xmlns:p14="http://schemas.microsoft.com/office/powerpoint/2010/main" val="3283708075"/>
                </p:ext>
              </p:extLst>
            </p:nvPr>
          </p:nvGraphicFramePr>
          <p:xfrm>
            <a:off x="552" y="1968"/>
            <a:ext cx="3402" cy="1199"/>
          </p:xfrm>
          <a:graphic>
            <a:graphicData uri="http://schemas.openxmlformats.org/presentationml/2006/ole">
              <mc:AlternateContent xmlns:mc="http://schemas.openxmlformats.org/markup-compatibility/2006">
                <mc:Choice xmlns:v="urn:schemas-microsoft-com:vml" Requires="v">
                  <p:oleObj spid="_x0000_s376991" r:id="rId5" imgW="2412270" imgH="850848" progId="Equation.DSMT4">
                    <p:embed/>
                  </p:oleObj>
                </mc:Choice>
                <mc:Fallback>
                  <p:oleObj r:id="rId5" imgW="2412270" imgH="85084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 y="1968"/>
                          <a:ext cx="3402" cy="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 name="矩形 6"/>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59258026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254508" y="838200"/>
            <a:ext cx="8229600" cy="2400301"/>
            <a:chOff x="-240" y="0"/>
            <a:chExt cx="5184" cy="1512"/>
          </a:xfrm>
        </p:grpSpPr>
        <p:sp>
          <p:nvSpPr>
            <p:cNvPr id="29699" name="Text Box 3"/>
            <p:cNvSpPr txBox="1">
              <a:spLocks noChangeArrowheads="1"/>
            </p:cNvSpPr>
            <p:nvPr/>
          </p:nvSpPr>
          <p:spPr bwMode="auto">
            <a:xfrm>
              <a:off x="-240" y="0"/>
              <a:ext cx="5184" cy="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000" b="1" dirty="0" smtClean="0"/>
                <a:t>可以</a:t>
              </a:r>
              <a:r>
                <a:rPr lang="zh-CN" altLang="en-US" sz="2000" b="1" dirty="0"/>
                <a:t>看出，如</a:t>
              </a:r>
              <a:r>
                <a:rPr lang="en-US" altLang="zh-CN" sz="2000" b="1" i="1" dirty="0"/>
                <a:t>z</a:t>
              </a:r>
              <a:r>
                <a:rPr lang="en-US" altLang="zh-CN" sz="2000" b="1" dirty="0"/>
                <a:t>=</a:t>
              </a:r>
              <a:r>
                <a:rPr lang="en-US" altLang="zh-CN" sz="2000" b="1" i="1" dirty="0" err="1"/>
                <a:t>z</a:t>
              </a:r>
              <a:r>
                <a:rPr lang="en-US" altLang="zh-CN" sz="2000" b="1" i="1" baseline="-25000" dirty="0" err="1"/>
                <a:t>i</a:t>
              </a:r>
              <a:r>
                <a:rPr lang="zh-CN" altLang="en-US" sz="2000" b="1" dirty="0"/>
                <a:t>是</a:t>
              </a:r>
              <a:r>
                <a:rPr lang="en-US" altLang="zh-CN" sz="2000" b="1" i="1" dirty="0"/>
                <a:t>H</a:t>
              </a:r>
              <a:r>
                <a:rPr lang="en-US" altLang="zh-CN" sz="2000" b="1" dirty="0"/>
                <a:t>(</a:t>
              </a:r>
              <a:r>
                <a:rPr lang="en-US" altLang="zh-CN" sz="2000" b="1" i="1" dirty="0"/>
                <a:t>z</a:t>
              </a:r>
              <a:r>
                <a:rPr lang="en-US" altLang="zh-CN" sz="2000" b="1" dirty="0"/>
                <a:t>)</a:t>
              </a:r>
              <a:r>
                <a:rPr lang="zh-CN" altLang="en-US" sz="2000" b="1" dirty="0"/>
                <a:t>的零点，其倒数</a:t>
              </a:r>
              <a:r>
                <a:rPr lang="zh-CN" altLang="en-US" sz="2000" b="1" i="1" dirty="0"/>
                <a:t>　　</a:t>
              </a:r>
              <a:r>
                <a:rPr lang="zh-CN" altLang="en-US" sz="2000" b="1" dirty="0"/>
                <a:t>也必然是其零点；又因为</a:t>
              </a:r>
              <a:r>
                <a:rPr lang="en-US" altLang="zh-CN" sz="2000" b="1" i="1" dirty="0"/>
                <a:t>h</a:t>
              </a:r>
              <a:r>
                <a:rPr lang="en-US" altLang="zh-CN" sz="2000" b="1" dirty="0"/>
                <a:t>(</a:t>
              </a:r>
              <a:r>
                <a:rPr lang="en-US" altLang="zh-CN" sz="2000" b="1" i="1" dirty="0"/>
                <a:t>n</a:t>
              </a:r>
              <a:r>
                <a:rPr lang="en-US" altLang="zh-CN" sz="2000" b="1" dirty="0"/>
                <a:t>)</a:t>
              </a:r>
              <a:r>
                <a:rPr lang="zh-CN" altLang="en-US" sz="2000" b="1" dirty="0"/>
                <a:t>是实序列，</a:t>
              </a:r>
              <a:r>
                <a:rPr lang="en-US" altLang="zh-CN" sz="2000" b="1" i="1" dirty="0"/>
                <a:t>H</a:t>
              </a:r>
              <a:r>
                <a:rPr lang="en-US" altLang="zh-CN" sz="2000" b="1" dirty="0"/>
                <a:t>(</a:t>
              </a:r>
              <a:r>
                <a:rPr lang="en-US" altLang="zh-CN" sz="2000" b="1" i="1" dirty="0"/>
                <a:t>z</a:t>
              </a:r>
              <a:r>
                <a:rPr lang="en-US" altLang="zh-CN" sz="2000" b="1" dirty="0"/>
                <a:t>)</a:t>
              </a:r>
              <a:r>
                <a:rPr lang="zh-CN" altLang="en-US" sz="2000" b="1" dirty="0"/>
                <a:t>的零点必定共轭成对，因此　　　　　也是其零点。这样，线性相位</a:t>
              </a:r>
              <a:r>
                <a:rPr lang="en-US" altLang="zh-CN" sz="2000" b="1" dirty="0"/>
                <a:t>FIR</a:t>
              </a:r>
              <a:r>
                <a:rPr lang="zh-CN" altLang="en-US" sz="2000" b="1" dirty="0"/>
                <a:t>滤波器零点必定是互为倒数的共轭对，确定其中一个，另外三个零点也就确定了</a:t>
              </a:r>
              <a:r>
                <a:rPr lang="en-US" altLang="zh-CN" sz="2000" b="1" dirty="0"/>
                <a:t>, </a:t>
              </a:r>
              <a:r>
                <a:rPr lang="zh-CN" altLang="en-US" sz="2000" b="1" i="1" dirty="0"/>
                <a:t>　　　　　　　　　　</a:t>
              </a:r>
              <a:r>
                <a:rPr lang="zh-CN" altLang="en-US" sz="2000" b="1" dirty="0"/>
                <a:t>。当然，也有一些特殊情况，</a:t>
              </a:r>
              <a:r>
                <a:rPr lang="zh-CN" altLang="en-US" sz="2000" b="1" dirty="0" smtClean="0"/>
                <a:t>如</a:t>
              </a:r>
              <a:r>
                <a:rPr lang="en-US" altLang="zh-CN" sz="2000" b="1" i="1" dirty="0" smtClean="0"/>
                <a:t>z</a:t>
              </a:r>
              <a:r>
                <a:rPr lang="en-US" altLang="zh-CN" sz="2000" b="1" baseline="-25000" dirty="0" smtClean="0"/>
                <a:t>1</a:t>
              </a:r>
              <a:r>
                <a:rPr lang="zh-CN" altLang="en-US" sz="2000" b="1" dirty="0"/>
                <a:t>、</a:t>
              </a:r>
              <a:r>
                <a:rPr lang="en-US" altLang="zh-CN" sz="2000" b="1" i="1" dirty="0"/>
                <a:t>z</a:t>
              </a:r>
              <a:r>
                <a:rPr lang="en-US" altLang="zh-CN" sz="2000" b="1" baseline="-25000" dirty="0"/>
                <a:t>2</a:t>
              </a:r>
              <a:r>
                <a:rPr lang="zh-CN" altLang="en-US" sz="2000" b="1" dirty="0"/>
                <a:t>和</a:t>
              </a:r>
              <a:r>
                <a:rPr lang="en-US" altLang="zh-CN" sz="2000" b="1" i="1" dirty="0"/>
                <a:t>z</a:t>
              </a:r>
              <a:r>
                <a:rPr lang="en-US" altLang="zh-CN" sz="2000" b="1" baseline="-25000" dirty="0"/>
                <a:t>4</a:t>
              </a:r>
              <a:r>
                <a:rPr lang="zh-CN" altLang="en-US" sz="2000" b="1" dirty="0"/>
                <a:t>情况。</a:t>
              </a:r>
            </a:p>
          </p:txBody>
        </p:sp>
        <p:graphicFrame>
          <p:nvGraphicFramePr>
            <p:cNvPr id="29700" name="Object 4"/>
            <p:cNvGraphicFramePr>
              <a:graphicFrameLocks noChangeAspect="1"/>
            </p:cNvGraphicFramePr>
            <p:nvPr>
              <p:extLst>
                <p:ext uri="{D42A27DB-BD31-4B8C-83A1-F6EECF244321}">
                  <p14:modId xmlns:p14="http://schemas.microsoft.com/office/powerpoint/2010/main" val="1764120457"/>
                </p:ext>
              </p:extLst>
            </p:nvPr>
          </p:nvGraphicFramePr>
          <p:xfrm>
            <a:off x="2663" y="0"/>
            <a:ext cx="319" cy="346"/>
          </p:xfrm>
          <a:graphic>
            <a:graphicData uri="http://schemas.openxmlformats.org/presentationml/2006/ole">
              <mc:AlternateContent xmlns:mc="http://schemas.openxmlformats.org/markup-compatibility/2006">
                <mc:Choice xmlns:v="urn:schemas-microsoft-com:vml" Requires="v">
                  <p:oleObj spid="_x0000_s378095" r:id="rId3" imgW="216592" imgH="242037" progId="Equation.3">
                    <p:embed/>
                  </p:oleObj>
                </mc:Choice>
                <mc:Fallback>
                  <p:oleObj r:id="rId3" imgW="216592" imgH="24203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 y="0"/>
                          <a:ext cx="31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1" name="Object 5"/>
            <p:cNvGraphicFramePr>
              <a:graphicFrameLocks noChangeAspect="1"/>
            </p:cNvGraphicFramePr>
            <p:nvPr>
              <p:extLst>
                <p:ext uri="{D42A27DB-BD31-4B8C-83A1-F6EECF244321}">
                  <p14:modId xmlns:p14="http://schemas.microsoft.com/office/powerpoint/2010/main" val="4083305517"/>
                </p:ext>
              </p:extLst>
            </p:nvPr>
          </p:nvGraphicFramePr>
          <p:xfrm>
            <a:off x="3168" y="336"/>
            <a:ext cx="816" cy="296"/>
          </p:xfrm>
          <a:graphic>
            <a:graphicData uri="http://schemas.openxmlformats.org/presentationml/2006/ole">
              <mc:AlternateContent xmlns:mc="http://schemas.openxmlformats.org/markup-compatibility/2006">
                <mc:Choice xmlns:v="urn:schemas-microsoft-com:vml" Requires="v">
                  <p:oleObj spid="_x0000_s378096" r:id="rId5" imgW="661004" imgH="241722" progId="Equation.3">
                    <p:embed/>
                  </p:oleObj>
                </mc:Choice>
                <mc:Fallback>
                  <p:oleObj r:id="rId5" imgW="661004" imgH="24172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 y="336"/>
                          <a:ext cx="81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2" name="Object 6"/>
            <p:cNvGraphicFramePr>
              <a:graphicFrameLocks noChangeAspect="1"/>
            </p:cNvGraphicFramePr>
            <p:nvPr>
              <p:extLst>
                <p:ext uri="{D42A27DB-BD31-4B8C-83A1-F6EECF244321}">
                  <p14:modId xmlns:p14="http://schemas.microsoft.com/office/powerpoint/2010/main" val="768294279"/>
                </p:ext>
              </p:extLst>
            </p:nvPr>
          </p:nvGraphicFramePr>
          <p:xfrm>
            <a:off x="2144" y="864"/>
            <a:ext cx="1724" cy="348"/>
          </p:xfrm>
          <a:graphic>
            <a:graphicData uri="http://schemas.openxmlformats.org/presentationml/2006/ole">
              <mc:AlternateContent xmlns:mc="http://schemas.openxmlformats.org/markup-compatibility/2006">
                <mc:Choice xmlns:v="urn:schemas-microsoft-com:vml" Requires="v">
                  <p:oleObj spid="_x0000_s378097" r:id="rId7" imgW="1180905" imgH="241512" progId="Equation.DSMT4">
                    <p:embed/>
                  </p:oleObj>
                </mc:Choice>
                <mc:Fallback>
                  <p:oleObj r:id="rId7" imgW="1180905" imgH="2415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4" y="864"/>
                          <a:ext cx="172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 name="矩形 6"/>
          <p:cNvSpPr/>
          <p:nvPr/>
        </p:nvSpPr>
        <p:spPr>
          <a:xfrm>
            <a:off x="914400" y="230485"/>
            <a:ext cx="5943600" cy="461665"/>
          </a:xfrm>
          <a:prstGeom prst="rect">
            <a:avLst/>
          </a:prstGeom>
        </p:spPr>
        <p:txBody>
          <a:bodyPr wrap="square">
            <a:spAutoFit/>
          </a:bodyPr>
          <a:lstStyle/>
          <a:p>
            <a:r>
              <a:rPr lang="en-US" altLang="zh-CN" dirty="0" smtClean="0">
                <a:solidFill>
                  <a:srgbClr val="002060"/>
                </a:solidFill>
                <a:latin typeface="微软雅黑" pitchFamily="34" charset="-122"/>
                <a:ea typeface="微软雅黑" pitchFamily="34" charset="-122"/>
              </a:rPr>
              <a:t>1</a:t>
            </a:r>
            <a:r>
              <a:rPr lang="zh-CN" altLang="en-US" dirty="0" smtClean="0">
                <a:solidFill>
                  <a:srgbClr val="002060"/>
                </a:solidFill>
                <a:latin typeface="微软雅黑" pitchFamily="34" charset="-122"/>
                <a:ea typeface="微软雅黑" pitchFamily="34" charset="-122"/>
              </a:rPr>
              <a:t>、线性</a:t>
            </a:r>
            <a:r>
              <a:rPr lang="zh-CN" altLang="en-US" dirty="0">
                <a:solidFill>
                  <a:srgbClr val="002060"/>
                </a:solidFill>
                <a:latin typeface="微软雅黑" pitchFamily="34" charset="-122"/>
                <a:ea typeface="微软雅黑" pitchFamily="34" charset="-122"/>
              </a:rPr>
              <a:t>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pic>
        <p:nvPicPr>
          <p:cNvPr id="10" name="Picture 5" descr="7-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2649" y="3179763"/>
            <a:ext cx="4433317" cy="356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19119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914400" y="76200"/>
            <a:ext cx="7772400" cy="685800"/>
          </a:xfrm>
        </p:spPr>
        <p:txBody>
          <a:bodyPr/>
          <a:lstStyle/>
          <a:p>
            <a:pPr algn="l" eaLnBrk="1" hangingPunct="1"/>
            <a:r>
              <a:rPr lang="zh-CN" altLang="en-US" sz="2800" dirty="0" smtClean="0">
                <a:latin typeface="微软雅黑" pitchFamily="34" charset="-122"/>
                <a:ea typeface="微软雅黑" pitchFamily="34" charset="-122"/>
              </a:rPr>
              <a:t>第七章 有限脉冲响应数字滤波器的设计 </a:t>
            </a:r>
          </a:p>
        </p:txBody>
      </p:sp>
      <p:sp>
        <p:nvSpPr>
          <p:cNvPr id="6" name="Rectangle 3"/>
          <p:cNvSpPr txBox="1">
            <a:spLocks noChangeArrowheads="1"/>
          </p:cNvSpPr>
          <p:nvPr/>
        </p:nvSpPr>
        <p:spPr bwMode="auto">
          <a:xfrm>
            <a:off x="533400" y="1295400"/>
            <a:ext cx="8305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64" tIns="46033" rIns="92064" bIns="46033" numCol="1" anchor="t" anchorCtr="0" compatLnSpc="1">
            <a:prstTxWarp prst="textNoShape">
              <a:avLst/>
            </a:prstTxWarp>
          </a:bodyPr>
          <a:lstStyle>
            <a:lvl1pPr marL="342900" indent="-342900" algn="l" rtl="0" eaLnBrk="0" fontAlgn="base" hangingPunct="0">
              <a:lnSpc>
                <a:spcPct val="125000"/>
              </a:lnSpc>
              <a:spcBef>
                <a:spcPct val="0"/>
              </a:spcBef>
              <a:spcAft>
                <a:spcPct val="0"/>
              </a:spcAft>
              <a:buSzPct val="125000"/>
              <a:buFont typeface="Wingdings" panose="05000000000000000000" pitchFamily="2" charset="2"/>
              <a:buChar char="Ø"/>
              <a:defRPr sz="2800" b="1">
                <a:solidFill>
                  <a:schemeClr val="tx1"/>
                </a:solidFill>
                <a:latin typeface="宋体" pitchFamily="2" charset="-122"/>
                <a:ea typeface="宋体" pitchFamily="2" charset="-122"/>
                <a:cs typeface="Times New Roman" pitchFamily="18" charset="0"/>
              </a:defRPr>
            </a:lvl1pPr>
            <a:lvl2pPr marL="862013" indent="-341313" algn="l" rtl="0" eaLnBrk="0" fontAlgn="base" hangingPunct="0">
              <a:lnSpc>
                <a:spcPct val="125000"/>
              </a:lnSpc>
              <a:spcBef>
                <a:spcPct val="0"/>
              </a:spcBef>
              <a:spcAft>
                <a:spcPct val="0"/>
              </a:spcAft>
              <a:buSzPct val="100000"/>
              <a:buFont typeface="Wingdings" panose="05000000000000000000" pitchFamily="2" charset="2"/>
              <a:buChar char="l"/>
              <a:defRPr sz="2400" b="1">
                <a:solidFill>
                  <a:schemeClr val="tx1"/>
                </a:solidFill>
                <a:latin typeface="宋体" pitchFamily="2" charset="-122"/>
                <a:ea typeface="宋体" pitchFamily="2" charset="-122"/>
                <a:cs typeface="Times New Roman" pitchFamily="18" charset="0"/>
              </a:defRPr>
            </a:lvl2pPr>
            <a:lvl3pPr marL="1204913" indent="-228600" algn="l" rtl="0" eaLnBrk="0" fontAlgn="base" hangingPunct="0">
              <a:lnSpc>
                <a:spcPct val="125000"/>
              </a:lnSpc>
              <a:spcBef>
                <a:spcPct val="0"/>
              </a:spcBef>
              <a:spcAft>
                <a:spcPct val="0"/>
              </a:spcAft>
              <a:buSzPct val="100000"/>
              <a:buFont typeface="Wingdings" panose="05000000000000000000" pitchFamily="2" charset="2"/>
              <a:buChar char="p"/>
              <a:defRPr sz="2000" b="1">
                <a:solidFill>
                  <a:schemeClr val="tx1"/>
                </a:solidFill>
                <a:latin typeface="宋体" pitchFamily="2" charset="-122"/>
                <a:ea typeface="宋体" pitchFamily="2" charset="-122"/>
                <a:cs typeface="Times New Roman" pitchFamily="18" charset="0"/>
              </a:defRPr>
            </a:lvl3pPr>
            <a:lvl4pPr marL="1546225" indent="-119063" algn="l" rtl="0" eaLnBrk="0" fontAlgn="base" hangingPunct="0">
              <a:lnSpc>
                <a:spcPct val="125000"/>
              </a:lnSpc>
              <a:spcBef>
                <a:spcPct val="0"/>
              </a:spcBef>
              <a:spcAft>
                <a:spcPct val="0"/>
              </a:spcAft>
              <a:buSzPct val="100000"/>
              <a:buFont typeface="Wingdings" panose="05000000000000000000" pitchFamily="2" charset="2"/>
              <a:buChar char="u"/>
              <a:defRPr sz="1800" b="1">
                <a:solidFill>
                  <a:schemeClr val="tx1"/>
                </a:solidFill>
                <a:latin typeface="宋体" pitchFamily="2" charset="-122"/>
                <a:ea typeface="宋体" pitchFamily="2" charset="-122"/>
                <a:cs typeface="Times New Roman" pitchFamily="18" charset="0"/>
              </a:defRPr>
            </a:lvl4pPr>
            <a:lvl5pPr marL="1828800" algn="l" rtl="0" eaLnBrk="0" fontAlgn="base" hangingPunct="0">
              <a:lnSpc>
                <a:spcPct val="125000"/>
              </a:lnSpc>
              <a:spcBef>
                <a:spcPct val="0"/>
              </a:spcBef>
              <a:spcAft>
                <a:spcPct val="0"/>
              </a:spcAft>
              <a:buSzPct val="100000"/>
              <a:buChar char=" "/>
              <a:defRPr sz="1600" b="1">
                <a:solidFill>
                  <a:schemeClr val="tx1"/>
                </a:solidFill>
                <a:latin typeface="宋体" pitchFamily="2" charset="-122"/>
                <a:ea typeface="宋体" pitchFamily="2" charset="-122"/>
                <a:cs typeface="Times New Roman" pitchFamily="18" charset="0"/>
              </a:defRPr>
            </a:lvl5pPr>
            <a:lvl6pPr marL="2286000" algn="l" rtl="0" eaLnBrk="0" fontAlgn="base" hangingPunct="0">
              <a:lnSpc>
                <a:spcPct val="90000"/>
              </a:lnSpc>
              <a:spcBef>
                <a:spcPct val="25000"/>
              </a:spcBef>
              <a:spcAft>
                <a:spcPct val="0"/>
              </a:spcAft>
              <a:buSzPct val="100000"/>
              <a:buChar char=" "/>
              <a:defRPr sz="1400" b="1">
                <a:solidFill>
                  <a:schemeClr val="tx1"/>
                </a:solidFill>
                <a:latin typeface="+mn-lt"/>
              </a:defRPr>
            </a:lvl6pPr>
            <a:lvl7pPr marL="2743200" algn="l" rtl="0" eaLnBrk="0" fontAlgn="base" hangingPunct="0">
              <a:lnSpc>
                <a:spcPct val="90000"/>
              </a:lnSpc>
              <a:spcBef>
                <a:spcPct val="25000"/>
              </a:spcBef>
              <a:spcAft>
                <a:spcPct val="0"/>
              </a:spcAft>
              <a:buSzPct val="100000"/>
              <a:buChar char=" "/>
              <a:defRPr sz="1400" b="1">
                <a:solidFill>
                  <a:schemeClr val="tx1"/>
                </a:solidFill>
                <a:latin typeface="+mn-lt"/>
              </a:defRPr>
            </a:lvl7pPr>
            <a:lvl8pPr marL="3200400" algn="l" rtl="0" eaLnBrk="0" fontAlgn="base" hangingPunct="0">
              <a:lnSpc>
                <a:spcPct val="90000"/>
              </a:lnSpc>
              <a:spcBef>
                <a:spcPct val="25000"/>
              </a:spcBef>
              <a:spcAft>
                <a:spcPct val="0"/>
              </a:spcAft>
              <a:buSzPct val="100000"/>
              <a:buChar char=" "/>
              <a:defRPr sz="1400" b="1">
                <a:solidFill>
                  <a:schemeClr val="tx1"/>
                </a:solidFill>
                <a:latin typeface="+mn-lt"/>
              </a:defRPr>
            </a:lvl8pPr>
            <a:lvl9pPr marL="3657600" algn="l" rtl="0" eaLnBrk="0" fontAlgn="base" hangingPunct="0">
              <a:lnSpc>
                <a:spcPct val="90000"/>
              </a:lnSpc>
              <a:spcBef>
                <a:spcPct val="25000"/>
              </a:spcBef>
              <a:spcAft>
                <a:spcPct val="0"/>
              </a:spcAft>
              <a:buSzPct val="100000"/>
              <a:buChar char=" "/>
              <a:defRPr sz="1400" b="1">
                <a:solidFill>
                  <a:schemeClr val="tx1"/>
                </a:solidFill>
                <a:latin typeface="+mn-lt"/>
              </a:defRPr>
            </a:lvl9pPr>
          </a:lstStyle>
          <a:p>
            <a:pPr>
              <a:lnSpc>
                <a:spcPct val="250000"/>
              </a:lnSpc>
            </a:pPr>
            <a:r>
              <a:rPr lang="en-US" altLang="zh-CN" dirty="0" smtClean="0">
                <a:solidFill>
                  <a:srgbClr val="002060"/>
                </a:solidFill>
                <a:latin typeface="微软雅黑" pitchFamily="34" charset="-122"/>
                <a:ea typeface="微软雅黑" pitchFamily="34" charset="-122"/>
              </a:rPr>
              <a:t>7.1  </a:t>
            </a:r>
            <a:r>
              <a:rPr lang="zh-CN" altLang="en-US" dirty="0" smtClean="0">
                <a:solidFill>
                  <a:srgbClr val="002060"/>
                </a:solidFill>
                <a:latin typeface="微软雅黑" pitchFamily="34" charset="-122"/>
                <a:ea typeface="微软雅黑" pitchFamily="34" charset="-122"/>
              </a:rPr>
              <a:t>线性相位</a:t>
            </a:r>
            <a:r>
              <a:rPr lang="en-US" altLang="zh-CN" dirty="0" smtClean="0">
                <a:solidFill>
                  <a:srgbClr val="002060"/>
                </a:solidFill>
                <a:latin typeface="微软雅黑" pitchFamily="34" charset="-122"/>
                <a:ea typeface="微软雅黑" pitchFamily="34" charset="-122"/>
              </a:rPr>
              <a:t>FIR</a:t>
            </a:r>
            <a:r>
              <a:rPr lang="zh-CN" altLang="en-US" dirty="0" smtClean="0">
                <a:solidFill>
                  <a:srgbClr val="002060"/>
                </a:solidFill>
                <a:latin typeface="微软雅黑" pitchFamily="34" charset="-122"/>
                <a:ea typeface="微软雅黑" pitchFamily="34" charset="-122"/>
              </a:rPr>
              <a:t>数字滤波器的条件和特点 </a:t>
            </a:r>
          </a:p>
          <a:p>
            <a:pPr>
              <a:lnSpc>
                <a:spcPct val="250000"/>
              </a:lnSpc>
            </a:pPr>
            <a:r>
              <a:rPr lang="en-US" altLang="zh-CN" dirty="0" smtClean="0">
                <a:solidFill>
                  <a:srgbClr val="FF0000"/>
                </a:solidFill>
                <a:latin typeface="微软雅黑" pitchFamily="34" charset="-122"/>
                <a:ea typeface="微软雅黑" pitchFamily="34" charset="-122"/>
              </a:rPr>
              <a:t>7.2  </a:t>
            </a:r>
            <a:r>
              <a:rPr lang="zh-CN" altLang="en-US" dirty="0" smtClean="0">
                <a:solidFill>
                  <a:srgbClr val="FF0000"/>
                </a:solidFill>
                <a:latin typeface="微软雅黑" pitchFamily="34" charset="-122"/>
                <a:ea typeface="微软雅黑" pitchFamily="34" charset="-122"/>
              </a:rPr>
              <a:t>利用窗函数法设计</a:t>
            </a:r>
            <a:r>
              <a:rPr lang="en-US" altLang="zh-CN" dirty="0" smtClean="0">
                <a:solidFill>
                  <a:srgbClr val="FF0000"/>
                </a:solidFill>
                <a:latin typeface="微软雅黑" pitchFamily="34" charset="-122"/>
                <a:ea typeface="微软雅黑" pitchFamily="34" charset="-122"/>
              </a:rPr>
              <a:t>FIR</a:t>
            </a:r>
            <a:r>
              <a:rPr lang="zh-CN" altLang="en-US" dirty="0" smtClean="0">
                <a:solidFill>
                  <a:srgbClr val="FF0000"/>
                </a:solidFill>
                <a:latin typeface="微软雅黑" pitchFamily="34" charset="-122"/>
                <a:ea typeface="微软雅黑" pitchFamily="34" charset="-122"/>
              </a:rPr>
              <a:t>滤波器 </a:t>
            </a:r>
          </a:p>
          <a:p>
            <a:pPr>
              <a:lnSpc>
                <a:spcPct val="250000"/>
              </a:lnSpc>
            </a:pPr>
            <a:r>
              <a:rPr lang="en-US" altLang="zh-CN" dirty="0" smtClean="0">
                <a:solidFill>
                  <a:srgbClr val="002060"/>
                </a:solidFill>
                <a:latin typeface="微软雅黑" pitchFamily="34" charset="-122"/>
                <a:ea typeface="微软雅黑" pitchFamily="34" charset="-122"/>
              </a:rPr>
              <a:t>7.3  </a:t>
            </a:r>
            <a:r>
              <a:rPr lang="zh-CN" altLang="en-US" dirty="0" smtClean="0">
                <a:solidFill>
                  <a:srgbClr val="002060"/>
                </a:solidFill>
                <a:latin typeface="微软雅黑" pitchFamily="34" charset="-122"/>
                <a:ea typeface="微软雅黑" pitchFamily="34" charset="-122"/>
              </a:rPr>
              <a:t>利用频率采样法设计</a:t>
            </a:r>
            <a:r>
              <a:rPr lang="en-US" altLang="zh-CN" dirty="0" smtClean="0">
                <a:solidFill>
                  <a:srgbClr val="002060"/>
                </a:solidFill>
                <a:latin typeface="微软雅黑" pitchFamily="34" charset="-122"/>
                <a:ea typeface="微软雅黑" pitchFamily="34" charset="-122"/>
              </a:rPr>
              <a:t>FIR</a:t>
            </a:r>
            <a:r>
              <a:rPr lang="zh-CN" altLang="en-US" dirty="0" smtClean="0">
                <a:solidFill>
                  <a:srgbClr val="002060"/>
                </a:solidFill>
                <a:latin typeface="微软雅黑" pitchFamily="34" charset="-122"/>
                <a:ea typeface="微软雅黑" pitchFamily="34" charset="-122"/>
              </a:rPr>
              <a:t>滤波器 </a:t>
            </a:r>
            <a:endParaRPr lang="zh-CN" altLang="en-US" sz="2000" dirty="0" smtClean="0">
              <a:solidFill>
                <a:srgbClr val="002060"/>
              </a:solidFill>
              <a:latin typeface="微软雅黑" pitchFamily="34" charset="-122"/>
              <a:ea typeface="微软雅黑" pitchFamily="34" charset="-122"/>
            </a:endParaRPr>
          </a:p>
          <a:p>
            <a:pPr>
              <a:lnSpc>
                <a:spcPct val="250000"/>
              </a:lnSpc>
            </a:pPr>
            <a:r>
              <a:rPr lang="en-US" altLang="zh-CN" dirty="0" smtClean="0">
                <a:solidFill>
                  <a:srgbClr val="002060"/>
                </a:solidFill>
                <a:latin typeface="微软雅黑" pitchFamily="34" charset="-122"/>
                <a:ea typeface="微软雅黑" pitchFamily="34" charset="-122"/>
              </a:rPr>
              <a:t>7.4  IIR</a:t>
            </a:r>
            <a:r>
              <a:rPr lang="zh-CN" altLang="en-US" dirty="0" smtClean="0">
                <a:solidFill>
                  <a:srgbClr val="002060"/>
                </a:solidFill>
                <a:latin typeface="微软雅黑" pitchFamily="34" charset="-122"/>
                <a:ea typeface="微软雅黑" pitchFamily="34" charset="-122"/>
              </a:rPr>
              <a:t>和</a:t>
            </a:r>
            <a:r>
              <a:rPr lang="en-US" altLang="zh-CN" dirty="0" smtClean="0">
                <a:solidFill>
                  <a:srgbClr val="002060"/>
                </a:solidFill>
                <a:latin typeface="微软雅黑" pitchFamily="34" charset="-122"/>
                <a:ea typeface="微软雅黑" pitchFamily="34" charset="-122"/>
              </a:rPr>
              <a:t>FIR</a:t>
            </a:r>
            <a:r>
              <a:rPr lang="zh-CN" altLang="en-US" dirty="0" smtClean="0">
                <a:solidFill>
                  <a:srgbClr val="002060"/>
                </a:solidFill>
                <a:latin typeface="微软雅黑" pitchFamily="34" charset="-122"/>
                <a:ea typeface="微软雅黑" pitchFamily="34" charset="-122"/>
              </a:rPr>
              <a:t>数字滤波器的比较 </a:t>
            </a:r>
          </a:p>
          <a:p>
            <a:pPr>
              <a:lnSpc>
                <a:spcPct val="200000"/>
              </a:lnSpc>
              <a:buFont typeface="Wingdings" panose="05000000000000000000" pitchFamily="2" charset="2"/>
              <a:buChar char="p"/>
            </a:pPr>
            <a:endParaRPr lang="en-US" altLang="zh-CN" dirty="0">
              <a:solidFill>
                <a:schemeClr val="accent5">
                  <a:lumMod val="10000"/>
                </a:schemeClr>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66734285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bwMode="auto">
          <a:xfrm>
            <a:off x="457200" y="1052513"/>
            <a:ext cx="8229600" cy="5073650"/>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pPr marL="0" indent="0" algn="just">
              <a:lnSpc>
                <a:spcPct val="90000"/>
              </a:lnSpc>
              <a:spcBef>
                <a:spcPct val="0"/>
              </a:spcBef>
              <a:buNone/>
            </a:pPr>
            <a:r>
              <a:rPr lang="zh-CN" altLang="en-US" sz="2400" b="1" dirty="0">
                <a:latin typeface="微软雅黑" pitchFamily="34" charset="-122"/>
                <a:ea typeface="微软雅黑" pitchFamily="34" charset="-122"/>
              </a:rPr>
              <a:t>一、窗函数设计法原理</a:t>
            </a:r>
          </a:p>
          <a:p>
            <a:pPr algn="just">
              <a:lnSpc>
                <a:spcPct val="120000"/>
              </a:lnSpc>
              <a:spcBef>
                <a:spcPct val="0"/>
              </a:spcBef>
            </a:pPr>
            <a:endParaRPr lang="zh-CN" altLang="en-US" sz="2800" b="1" dirty="0"/>
          </a:p>
          <a:p>
            <a:pPr algn="just">
              <a:lnSpc>
                <a:spcPct val="120000"/>
              </a:lnSpc>
              <a:spcBef>
                <a:spcPct val="0"/>
              </a:spcBef>
            </a:pPr>
            <a:endParaRPr lang="zh-CN" altLang="en-US" sz="2000" b="1" dirty="0"/>
          </a:p>
          <a:p>
            <a:pPr algn="just">
              <a:lnSpc>
                <a:spcPct val="120000"/>
              </a:lnSpc>
              <a:spcBef>
                <a:spcPct val="0"/>
              </a:spcBef>
            </a:pPr>
            <a:endParaRPr lang="zh-CN" altLang="en-US" sz="2000" b="1" dirty="0"/>
          </a:p>
          <a:p>
            <a:pPr algn="just">
              <a:lnSpc>
                <a:spcPct val="120000"/>
              </a:lnSpc>
              <a:spcBef>
                <a:spcPct val="0"/>
              </a:spcBef>
            </a:pPr>
            <a:endParaRPr lang="zh-CN" altLang="en-US" sz="2000" b="1" dirty="0"/>
          </a:p>
          <a:p>
            <a:pPr algn="just">
              <a:lnSpc>
                <a:spcPct val="120000"/>
              </a:lnSpc>
              <a:spcBef>
                <a:spcPct val="0"/>
              </a:spcBef>
            </a:pPr>
            <a:endParaRPr lang="zh-CN" altLang="en-US" sz="2000" b="1" dirty="0"/>
          </a:p>
          <a:p>
            <a:pPr algn="just">
              <a:lnSpc>
                <a:spcPct val="120000"/>
              </a:lnSpc>
              <a:spcBef>
                <a:spcPct val="0"/>
              </a:spcBef>
            </a:pPr>
            <a:endParaRPr lang="zh-CN" altLang="en-US" sz="2000" b="1" dirty="0"/>
          </a:p>
          <a:p>
            <a:pPr algn="just">
              <a:lnSpc>
                <a:spcPct val="120000"/>
              </a:lnSpc>
              <a:spcBef>
                <a:spcPct val="0"/>
              </a:spcBef>
            </a:pPr>
            <a:endParaRPr lang="en-US" altLang="zh-CN" sz="2800" b="1" dirty="0"/>
          </a:p>
          <a:p>
            <a:pPr marL="0" indent="0" algn="just">
              <a:lnSpc>
                <a:spcPct val="120000"/>
              </a:lnSpc>
              <a:spcBef>
                <a:spcPct val="0"/>
              </a:spcBef>
              <a:buNone/>
            </a:pPr>
            <a:r>
              <a:rPr lang="zh-CN" altLang="en-US" sz="2400" b="1" dirty="0">
                <a:solidFill>
                  <a:srgbClr val="0000CC"/>
                </a:solidFill>
                <a:latin typeface="微软雅黑" pitchFamily="34" charset="-122"/>
                <a:ea typeface="微软雅黑" pitchFamily="34" charset="-122"/>
              </a:rPr>
              <a:t>逼近方法有三种：</a:t>
            </a:r>
            <a:endParaRPr lang="en-US" altLang="zh-CN" sz="2400" b="1" dirty="0">
              <a:solidFill>
                <a:srgbClr val="0000CC"/>
              </a:solidFill>
              <a:latin typeface="微软雅黑" pitchFamily="34" charset="-122"/>
              <a:ea typeface="微软雅黑" pitchFamily="34" charset="-122"/>
            </a:endParaRPr>
          </a:p>
          <a:p>
            <a:pPr lvl="1" algn="just">
              <a:lnSpc>
                <a:spcPct val="90000"/>
              </a:lnSpc>
              <a:buFont typeface="Wingdings" pitchFamily="2" charset="2"/>
              <a:buChar char="u"/>
            </a:pPr>
            <a:r>
              <a:rPr lang="en-US" b="1" dirty="0" smtClean="0">
                <a:latin typeface="楷体" pitchFamily="49" charset="-122"/>
                <a:ea typeface="楷体" pitchFamily="49" charset="-122"/>
              </a:rPr>
              <a:t>1</a:t>
            </a:r>
            <a:r>
              <a:rPr lang="zh-CN" altLang="en-US" b="1" dirty="0">
                <a:latin typeface="楷体" pitchFamily="49" charset="-122"/>
                <a:ea typeface="楷体" pitchFamily="49" charset="-122"/>
              </a:rPr>
              <a:t>、</a:t>
            </a:r>
            <a:r>
              <a:rPr lang="zh-CN" altLang="en-US" b="1" dirty="0">
                <a:solidFill>
                  <a:srgbClr val="CC0000"/>
                </a:solidFill>
                <a:latin typeface="楷体" pitchFamily="49" charset="-122"/>
                <a:ea typeface="楷体" pitchFamily="49" charset="-122"/>
              </a:rPr>
              <a:t>窗函数设计法</a:t>
            </a:r>
            <a:r>
              <a:rPr lang="zh-CN" altLang="en-US" b="1" dirty="0">
                <a:latin typeface="楷体" pitchFamily="49" charset="-122"/>
                <a:ea typeface="楷体" pitchFamily="49" charset="-122"/>
              </a:rPr>
              <a:t>（时域逼近）</a:t>
            </a:r>
          </a:p>
          <a:p>
            <a:pPr lvl="1" algn="just">
              <a:lnSpc>
                <a:spcPct val="90000"/>
              </a:lnSpc>
              <a:buFont typeface="Wingdings" pitchFamily="2" charset="2"/>
              <a:buChar char="u"/>
            </a:pPr>
            <a:r>
              <a:rPr lang="en-US" b="1" dirty="0" smtClean="0">
                <a:latin typeface="楷体" pitchFamily="49" charset="-122"/>
                <a:ea typeface="楷体" pitchFamily="49" charset="-122"/>
              </a:rPr>
              <a:t>2</a:t>
            </a:r>
            <a:r>
              <a:rPr lang="zh-CN" altLang="en-US" b="1" dirty="0">
                <a:latin typeface="楷体" pitchFamily="49" charset="-122"/>
                <a:ea typeface="楷体" pitchFamily="49" charset="-122"/>
              </a:rPr>
              <a:t>、</a:t>
            </a:r>
            <a:r>
              <a:rPr lang="zh-CN" altLang="en-US" b="1" dirty="0">
                <a:solidFill>
                  <a:schemeClr val="folHlink"/>
                </a:solidFill>
                <a:latin typeface="楷体" pitchFamily="49" charset="-122"/>
                <a:ea typeface="楷体" pitchFamily="49" charset="-122"/>
              </a:rPr>
              <a:t>频率采样法</a:t>
            </a:r>
            <a:r>
              <a:rPr lang="zh-CN" altLang="en-US" b="1" dirty="0">
                <a:latin typeface="楷体" pitchFamily="49" charset="-122"/>
                <a:ea typeface="楷体" pitchFamily="49" charset="-122"/>
              </a:rPr>
              <a:t>（频域逼近）</a:t>
            </a:r>
          </a:p>
          <a:p>
            <a:pPr lvl="1" algn="just">
              <a:lnSpc>
                <a:spcPct val="90000"/>
              </a:lnSpc>
              <a:buFont typeface="Wingdings" pitchFamily="2" charset="2"/>
              <a:buChar char="u"/>
            </a:pPr>
            <a:r>
              <a:rPr lang="en-US" b="1" dirty="0" smtClean="0">
                <a:latin typeface="楷体" pitchFamily="49" charset="-122"/>
                <a:ea typeface="楷体" pitchFamily="49" charset="-122"/>
              </a:rPr>
              <a:t>3</a:t>
            </a:r>
            <a:r>
              <a:rPr lang="zh-CN" altLang="en-US" b="1" dirty="0">
                <a:latin typeface="楷体" pitchFamily="49" charset="-122"/>
                <a:ea typeface="楷体" pitchFamily="49" charset="-122"/>
              </a:rPr>
              <a:t>、</a:t>
            </a:r>
            <a:r>
              <a:rPr lang="zh-CN" altLang="en-US" b="1" dirty="0">
                <a:solidFill>
                  <a:schemeClr val="folHlink"/>
                </a:solidFill>
                <a:latin typeface="楷体" pitchFamily="49" charset="-122"/>
                <a:ea typeface="楷体" pitchFamily="49" charset="-122"/>
              </a:rPr>
              <a:t>最优化设计</a:t>
            </a:r>
            <a:r>
              <a:rPr lang="zh-CN" altLang="en-US" b="1" dirty="0">
                <a:latin typeface="楷体" pitchFamily="49" charset="-122"/>
                <a:ea typeface="楷体" pitchFamily="49" charset="-122"/>
              </a:rPr>
              <a:t>（等波纹逼近）</a:t>
            </a:r>
          </a:p>
        </p:txBody>
      </p:sp>
      <p:sp>
        <p:nvSpPr>
          <p:cNvPr id="103429" name="Rectangle 5"/>
          <p:cNvSpPr>
            <a:spLocks noChangeArrowheads="1"/>
          </p:cNvSpPr>
          <p:nvPr/>
        </p:nvSpPr>
        <p:spPr bwMode="auto">
          <a:xfrm>
            <a:off x="611189" y="1557338"/>
            <a:ext cx="8077200" cy="271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None/>
            </a:pPr>
            <a:r>
              <a:rPr lang="zh-CN" altLang="en-US" sz="2800" b="1" dirty="0">
                <a:latin typeface="Arial" pitchFamily="34" charset="0"/>
              </a:rPr>
              <a:t>         </a:t>
            </a:r>
            <a:r>
              <a:rPr lang="zh-CN" altLang="en-US" b="1" dirty="0" smtClean="0">
                <a:latin typeface="Arial" pitchFamily="34" charset="0"/>
              </a:rPr>
              <a:t>一般</a:t>
            </a:r>
            <a:r>
              <a:rPr lang="zh-CN" altLang="en-US" b="1" dirty="0">
                <a:latin typeface="Arial" pitchFamily="34" charset="0"/>
              </a:rPr>
              <a:t>先给出为理想</a:t>
            </a:r>
            <a:r>
              <a:rPr lang="zh-CN" altLang="en-US" b="1" dirty="0" smtClean="0">
                <a:latin typeface="Arial" pitchFamily="34" charset="0"/>
              </a:rPr>
              <a:t>频率响应               </a:t>
            </a:r>
            <a:r>
              <a:rPr lang="zh-CN" altLang="en-US" b="1" dirty="0">
                <a:latin typeface="Arial" pitchFamily="34" charset="0"/>
              </a:rPr>
              <a:t>，现要求设计一个</a:t>
            </a:r>
            <a:r>
              <a:rPr lang="en-US" b="1" i="1" dirty="0">
                <a:latin typeface="Arial" pitchFamily="34" charset="0"/>
              </a:rPr>
              <a:t>N</a:t>
            </a:r>
            <a:r>
              <a:rPr lang="zh-CN" altLang="en-US" b="1" dirty="0">
                <a:latin typeface="Arial" pitchFamily="34" charset="0"/>
              </a:rPr>
              <a:t>点</a:t>
            </a:r>
            <a:r>
              <a:rPr lang="en-US" b="1" dirty="0">
                <a:latin typeface="Arial" pitchFamily="34" charset="0"/>
              </a:rPr>
              <a:t>(                        ) </a:t>
            </a:r>
            <a:r>
              <a:rPr lang="zh-CN" altLang="en-US" b="1" dirty="0">
                <a:latin typeface="Arial" pitchFamily="34" charset="0"/>
              </a:rPr>
              <a:t>的 </a:t>
            </a:r>
            <a:r>
              <a:rPr lang="en-US" b="1" dirty="0">
                <a:latin typeface="Arial" pitchFamily="34" charset="0"/>
              </a:rPr>
              <a:t>FIR</a:t>
            </a:r>
            <a:r>
              <a:rPr lang="zh-CN" altLang="en-US" b="1" dirty="0">
                <a:latin typeface="Arial" pitchFamily="34" charset="0"/>
              </a:rPr>
              <a:t>滤波器</a:t>
            </a:r>
            <a:endParaRPr lang="zh-CN" altLang="en-US" sz="2800" b="1" dirty="0">
              <a:latin typeface="Arial" pitchFamily="34" charset="0"/>
            </a:endParaRPr>
          </a:p>
          <a:p>
            <a:pPr>
              <a:buFontTx/>
              <a:buNone/>
            </a:pPr>
            <a:endParaRPr lang="zh-CN" altLang="en-US" sz="2800" b="1" dirty="0">
              <a:latin typeface="Arial" pitchFamily="34" charset="0"/>
            </a:endParaRPr>
          </a:p>
          <a:p>
            <a:pPr>
              <a:buFontTx/>
              <a:buNone/>
            </a:pPr>
            <a:endParaRPr lang="zh-CN" altLang="en-US" sz="2800" b="1" dirty="0">
              <a:latin typeface="Arial" pitchFamily="34" charset="0"/>
            </a:endParaRPr>
          </a:p>
          <a:p>
            <a:pPr>
              <a:buFontTx/>
              <a:buNone/>
            </a:pPr>
            <a:r>
              <a:rPr lang="zh-CN" altLang="en-US" sz="2800" b="1" dirty="0">
                <a:latin typeface="Arial" pitchFamily="34" charset="0"/>
              </a:rPr>
              <a:t>    </a:t>
            </a:r>
          </a:p>
          <a:p>
            <a:pPr>
              <a:buFontTx/>
              <a:buNone/>
            </a:pPr>
            <a:r>
              <a:rPr lang="zh-CN" altLang="en-US" b="1" dirty="0">
                <a:latin typeface="Arial" pitchFamily="34" charset="0"/>
              </a:rPr>
              <a:t>去逼近               </a:t>
            </a:r>
          </a:p>
        </p:txBody>
      </p:sp>
      <p:graphicFrame>
        <p:nvGraphicFramePr>
          <p:cNvPr id="103430" name="Object 6"/>
          <p:cNvGraphicFramePr>
            <a:graphicFrameLocks noChangeAspect="1"/>
          </p:cNvGraphicFramePr>
          <p:nvPr>
            <p:extLst>
              <p:ext uri="{D42A27DB-BD31-4B8C-83A1-F6EECF244321}">
                <p14:modId xmlns:p14="http://schemas.microsoft.com/office/powerpoint/2010/main" val="1876699033"/>
              </p:ext>
            </p:extLst>
          </p:nvPr>
        </p:nvGraphicFramePr>
        <p:xfrm>
          <a:off x="2729972" y="2667000"/>
          <a:ext cx="3613150" cy="992188"/>
        </p:xfrm>
        <a:graphic>
          <a:graphicData uri="http://schemas.openxmlformats.org/presentationml/2006/ole">
            <mc:AlternateContent xmlns:mc="http://schemas.openxmlformats.org/markup-compatibility/2006">
              <mc:Choice xmlns:v="urn:schemas-microsoft-com:vml" Requires="v">
                <p:oleObj spid="_x0000_s379113" r:id="rId3" imgW="1359807" imgH="432304" progId="Equation.3">
                  <p:embed/>
                </p:oleObj>
              </mc:Choice>
              <mc:Fallback>
                <p:oleObj r:id="rId3" imgW="1359807" imgH="432304" progId="Equation.3">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2729972" y="2667000"/>
                        <a:ext cx="361315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1" name="Object 7"/>
          <p:cNvGraphicFramePr>
            <a:graphicFrameLocks noChangeAspect="1"/>
          </p:cNvGraphicFramePr>
          <p:nvPr>
            <p:extLst>
              <p:ext uri="{D42A27DB-BD31-4B8C-83A1-F6EECF244321}">
                <p14:modId xmlns:p14="http://schemas.microsoft.com/office/powerpoint/2010/main" val="754563430"/>
              </p:ext>
            </p:extLst>
          </p:nvPr>
        </p:nvGraphicFramePr>
        <p:xfrm>
          <a:off x="1752600" y="3779802"/>
          <a:ext cx="1143000" cy="492125"/>
        </p:xfrm>
        <a:graphic>
          <a:graphicData uri="http://schemas.openxmlformats.org/presentationml/2006/ole">
            <mc:AlternateContent xmlns:mc="http://schemas.openxmlformats.org/markup-compatibility/2006">
              <mc:Choice xmlns:v="urn:schemas-microsoft-com:vml" Requires="v">
                <p:oleObj spid="_x0000_s379114" r:id="rId5" imgW="572065" imgH="241722" progId="Equation.3">
                  <p:embed/>
                </p:oleObj>
              </mc:Choice>
              <mc:Fallback>
                <p:oleObj r:id="rId5" imgW="572065" imgH="241722" progId="Equation.3">
                  <p:embed/>
                  <p:pic>
                    <p:nvPicPr>
                      <p:cNvPr id="0" name=""/>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1752600" y="3779802"/>
                        <a:ext cx="1143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2" name="Object 8"/>
          <p:cNvGraphicFramePr>
            <a:graphicFrameLocks noChangeAspect="1"/>
          </p:cNvGraphicFramePr>
          <p:nvPr>
            <p:extLst>
              <p:ext uri="{D42A27DB-BD31-4B8C-83A1-F6EECF244321}">
                <p14:modId xmlns:p14="http://schemas.microsoft.com/office/powerpoint/2010/main" val="1229144226"/>
              </p:ext>
            </p:extLst>
          </p:nvPr>
        </p:nvGraphicFramePr>
        <p:xfrm>
          <a:off x="2133600" y="2175828"/>
          <a:ext cx="1800225" cy="393700"/>
        </p:xfrm>
        <a:graphic>
          <a:graphicData uri="http://schemas.openxmlformats.org/presentationml/2006/ole">
            <mc:AlternateContent xmlns:mc="http://schemas.openxmlformats.org/markup-compatibility/2006">
              <mc:Choice xmlns:v="urn:schemas-microsoft-com:vml" Requires="v">
                <p:oleObj spid="_x0000_s379115" r:id="rId7" imgW="698817" imgH="152717" progId="Equation.3">
                  <p:embed/>
                </p:oleObj>
              </mc:Choice>
              <mc:Fallback>
                <p:oleObj r:id="rId7" imgW="698817" imgH="1527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2175828"/>
                        <a:ext cx="180022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3433" name="Group 9"/>
          <p:cNvGrpSpPr>
            <a:grpSpLocks/>
          </p:cNvGrpSpPr>
          <p:nvPr/>
        </p:nvGrpSpPr>
        <p:grpSpPr bwMode="auto">
          <a:xfrm>
            <a:off x="5257800" y="1648778"/>
            <a:ext cx="1219200" cy="508000"/>
            <a:chOff x="0" y="0"/>
            <a:chExt cx="720" cy="300"/>
          </a:xfrm>
        </p:grpSpPr>
        <p:sp>
          <p:nvSpPr>
            <p:cNvPr id="103434" name="AutoShape 10"/>
            <p:cNvSpPr>
              <a:spLocks noChangeAspect="1" noChangeArrowheads="1" noTextEdit="1"/>
            </p:cNvSpPr>
            <p:nvPr/>
          </p:nvSpPr>
          <p:spPr bwMode="auto">
            <a:xfrm>
              <a:off x="0" y="0"/>
              <a:ext cx="7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435" name="Rectangle 11"/>
            <p:cNvSpPr>
              <a:spLocks noChangeArrowheads="1"/>
            </p:cNvSpPr>
            <p:nvPr/>
          </p:nvSpPr>
          <p:spPr bwMode="auto">
            <a:xfrm>
              <a:off x="627" y="36"/>
              <a:ext cx="6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a:t>)</a:t>
              </a:r>
              <a:endParaRPr lang="en-US" sz="1800">
                <a:latin typeface="Arial" pitchFamily="34" charset="0"/>
              </a:endParaRPr>
            </a:p>
          </p:txBody>
        </p:sp>
        <p:sp>
          <p:nvSpPr>
            <p:cNvPr id="103436" name="Rectangle 12"/>
            <p:cNvSpPr>
              <a:spLocks noChangeArrowheads="1"/>
            </p:cNvSpPr>
            <p:nvPr/>
          </p:nvSpPr>
          <p:spPr bwMode="auto">
            <a:xfrm>
              <a:off x="293" y="36"/>
              <a:ext cx="6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a:t>(</a:t>
              </a:r>
              <a:endParaRPr lang="en-US" sz="1800">
                <a:latin typeface="Arial" pitchFamily="34" charset="0"/>
              </a:endParaRPr>
            </a:p>
          </p:txBody>
        </p:sp>
        <p:sp>
          <p:nvSpPr>
            <p:cNvPr id="103437" name="Rectangle 13"/>
            <p:cNvSpPr>
              <a:spLocks noChangeArrowheads="1"/>
            </p:cNvSpPr>
            <p:nvPr/>
          </p:nvSpPr>
          <p:spPr bwMode="auto">
            <a:xfrm>
              <a:off x="512" y="9"/>
              <a:ext cx="7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sz="1400" i="1">
                  <a:latin typeface="Symbol" pitchFamily="18" charset="2"/>
                </a:rPr>
                <a:t>w</a:t>
              </a:r>
              <a:endParaRPr lang="en-US" sz="1800">
                <a:latin typeface="Arial" pitchFamily="34" charset="0"/>
              </a:endParaRPr>
            </a:p>
          </p:txBody>
        </p:sp>
        <p:sp>
          <p:nvSpPr>
            <p:cNvPr id="103438" name="Rectangle 14"/>
            <p:cNvSpPr>
              <a:spLocks noChangeArrowheads="1"/>
            </p:cNvSpPr>
            <p:nvPr/>
          </p:nvSpPr>
          <p:spPr bwMode="auto">
            <a:xfrm>
              <a:off x="480" y="21"/>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sz="1400" i="1"/>
                <a:t>j</a:t>
              </a:r>
              <a:endParaRPr lang="en-US" sz="1800">
                <a:latin typeface="Arial" pitchFamily="34" charset="0"/>
              </a:endParaRPr>
            </a:p>
          </p:txBody>
        </p:sp>
        <p:sp>
          <p:nvSpPr>
            <p:cNvPr id="103439" name="Rectangle 15"/>
            <p:cNvSpPr>
              <a:spLocks noChangeArrowheads="1"/>
            </p:cNvSpPr>
            <p:nvPr/>
          </p:nvSpPr>
          <p:spPr bwMode="auto">
            <a:xfrm>
              <a:off x="197" y="154"/>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sz="1400" i="1"/>
                <a:t>d</a:t>
              </a:r>
              <a:endParaRPr lang="en-US" sz="1800">
                <a:latin typeface="Arial" pitchFamily="34" charset="0"/>
              </a:endParaRPr>
            </a:p>
          </p:txBody>
        </p:sp>
        <p:sp>
          <p:nvSpPr>
            <p:cNvPr id="103440" name="Rectangle 16"/>
            <p:cNvSpPr>
              <a:spLocks noChangeArrowheads="1"/>
            </p:cNvSpPr>
            <p:nvPr/>
          </p:nvSpPr>
          <p:spPr bwMode="auto">
            <a:xfrm>
              <a:off x="359" y="36"/>
              <a:ext cx="8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i="1" dirty="0"/>
                <a:t>e</a:t>
              </a:r>
              <a:endParaRPr lang="en-US" sz="1800" dirty="0">
                <a:latin typeface="Arial" pitchFamily="34" charset="0"/>
              </a:endParaRPr>
            </a:p>
          </p:txBody>
        </p:sp>
        <p:sp>
          <p:nvSpPr>
            <p:cNvPr id="103441" name="Rectangle 17"/>
            <p:cNvSpPr>
              <a:spLocks noChangeArrowheads="1"/>
            </p:cNvSpPr>
            <p:nvPr/>
          </p:nvSpPr>
          <p:spPr bwMode="auto">
            <a:xfrm>
              <a:off x="35" y="36"/>
              <a:ext cx="1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Tx/>
                <a:buNone/>
              </a:pPr>
              <a:r>
                <a:rPr lang="en-US" i="1"/>
                <a:t>H</a:t>
              </a:r>
              <a:endParaRPr lang="en-US" sz="1800">
                <a:latin typeface="Arial" pitchFamily="34" charset="0"/>
              </a:endParaRPr>
            </a:p>
          </p:txBody>
        </p:sp>
      </p:grpSp>
      <p:sp>
        <p:nvSpPr>
          <p:cNvPr id="2" name="矩形 1"/>
          <p:cNvSpPr/>
          <p:nvPr/>
        </p:nvSpPr>
        <p:spPr>
          <a:xfrm>
            <a:off x="914400" y="152400"/>
            <a:ext cx="5681028" cy="461665"/>
          </a:xfrm>
          <a:prstGeom prst="rect">
            <a:avLst/>
          </a:prstGeom>
        </p:spPr>
        <p:txBody>
          <a:bodyPr wrap="square">
            <a:spAutoFit/>
          </a:bodyPr>
          <a:lstStyle/>
          <a:p>
            <a:r>
              <a:rPr lang="en-US" altLang="zh-CN" dirty="0" smtClean="0">
                <a:latin typeface="微软雅黑" pitchFamily="34" charset="-122"/>
                <a:ea typeface="微软雅黑" pitchFamily="34" charset="-122"/>
              </a:rPr>
              <a:t>2  </a:t>
            </a:r>
            <a:r>
              <a:rPr lang="zh-CN" altLang="en-US" dirty="0">
                <a:latin typeface="微软雅黑" pitchFamily="34" charset="-122"/>
                <a:ea typeface="微软雅黑" pitchFamily="34" charset="-122"/>
              </a:rPr>
              <a:t>利用窗函数法设计</a:t>
            </a:r>
            <a:r>
              <a:rPr lang="en-US" altLang="zh-CN" dirty="0">
                <a:latin typeface="微软雅黑" pitchFamily="34" charset="-122"/>
                <a:ea typeface="微软雅黑" pitchFamily="34" charset="-122"/>
              </a:rPr>
              <a:t>FIR</a:t>
            </a:r>
            <a:r>
              <a:rPr lang="zh-CN" altLang="en-US" dirty="0">
                <a:latin typeface="微软雅黑" pitchFamily="34" charset="-122"/>
                <a:ea typeface="微软雅黑" pitchFamily="34" charset="-122"/>
              </a:rPr>
              <a:t>滤波器</a:t>
            </a:r>
          </a:p>
        </p:txBody>
      </p:sp>
    </p:spTree>
    <p:extLst>
      <p:ext uri="{BB962C8B-B14F-4D97-AF65-F5344CB8AC3E}">
        <p14:creationId xmlns:p14="http://schemas.microsoft.com/office/powerpoint/2010/main" val="148128065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3427">
                                            <p:txEl>
                                              <p:pRg st="8" end="8"/>
                                            </p:txEl>
                                          </p:spTgt>
                                        </p:tgtEl>
                                        <p:attrNameLst>
                                          <p:attrName>style.visibility</p:attrName>
                                        </p:attrNameLst>
                                      </p:cBhvr>
                                      <p:to>
                                        <p:strVal val="visible"/>
                                      </p:to>
                                    </p:set>
                                    <p:animEffect transition="in" filter="blinds(horizontal)">
                                      <p:cBhvr>
                                        <p:cTn id="7" dur="500"/>
                                        <p:tgtEl>
                                          <p:spTgt spid="103427">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3427">
                                            <p:txEl>
                                              <p:pRg st="9" end="9"/>
                                            </p:txEl>
                                          </p:spTgt>
                                        </p:tgtEl>
                                        <p:attrNameLst>
                                          <p:attrName>style.visibility</p:attrName>
                                        </p:attrNameLst>
                                      </p:cBhvr>
                                      <p:to>
                                        <p:strVal val="visible"/>
                                      </p:to>
                                    </p:set>
                                    <p:animEffect transition="in" filter="blinds(horizontal)">
                                      <p:cBhvr>
                                        <p:cTn id="10" dur="500"/>
                                        <p:tgtEl>
                                          <p:spTgt spid="103427">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3427">
                                            <p:txEl>
                                              <p:pRg st="10" end="10"/>
                                            </p:txEl>
                                          </p:spTgt>
                                        </p:tgtEl>
                                        <p:attrNameLst>
                                          <p:attrName>style.visibility</p:attrName>
                                        </p:attrNameLst>
                                      </p:cBhvr>
                                      <p:to>
                                        <p:strVal val="visible"/>
                                      </p:to>
                                    </p:set>
                                    <p:animEffect transition="in" filter="blinds(horizontal)">
                                      <p:cBhvr>
                                        <p:cTn id="13" dur="500"/>
                                        <p:tgtEl>
                                          <p:spTgt spid="103427">
                                            <p:txEl>
                                              <p:pRg st="10" end="1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3427">
                                            <p:txEl>
                                              <p:pRg st="11" end="11"/>
                                            </p:txEl>
                                          </p:spTgt>
                                        </p:tgtEl>
                                        <p:attrNameLst>
                                          <p:attrName>style.visibility</p:attrName>
                                        </p:attrNameLst>
                                      </p:cBhvr>
                                      <p:to>
                                        <p:strVal val="visible"/>
                                      </p:to>
                                    </p:set>
                                    <p:animEffect transition="in" filter="blinds(horizontal)">
                                      <p:cBhvr>
                                        <p:cTn id="16" dur="500"/>
                                        <p:tgtEl>
                                          <p:spTgt spid="1034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1066800" y="187951"/>
            <a:ext cx="7086600" cy="462297"/>
          </a:xfrm>
        </p:spPr>
        <p:txBody>
          <a:bodyPr wrap="square">
            <a:spAutoFit/>
          </a:body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a:t>
            </a:r>
            <a:r>
              <a:rPr lang="zh-CN" altLang="en-US" sz="2400" dirty="0">
                <a:latin typeface="微软雅黑" pitchFamily="34" charset="-122"/>
                <a:ea typeface="微软雅黑" pitchFamily="34" charset="-122"/>
              </a:rPr>
              <a:t>窗函数法设计</a:t>
            </a:r>
            <a:r>
              <a:rPr lang="en-US" altLang="zh-CN" sz="2400" dirty="0">
                <a:latin typeface="微软雅黑" pitchFamily="34" charset="-122"/>
                <a:ea typeface="微软雅黑" pitchFamily="34" charset="-122"/>
              </a:rPr>
              <a:t>FIR</a:t>
            </a:r>
            <a:r>
              <a:rPr lang="zh-CN" altLang="en-US" sz="2400" dirty="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
        <p:nvSpPr>
          <p:cNvPr id="71683" name="Rectangle 3"/>
          <p:cNvSpPr>
            <a:spLocks noGrp="1" noChangeArrowheads="1"/>
          </p:cNvSpPr>
          <p:nvPr>
            <p:ph type="body" idx="1"/>
          </p:nvPr>
        </p:nvSpPr>
        <p:spPr bwMode="auto">
          <a:xfrm>
            <a:off x="457200" y="990600"/>
            <a:ext cx="8229600" cy="5073650"/>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zh-CN" altLang="en-US" sz="2400" b="1" dirty="0" smtClean="0">
                <a:latin typeface="黑体" pitchFamily="49" charset="-122"/>
                <a:ea typeface="黑体" pitchFamily="49" charset="-122"/>
              </a:rPr>
              <a:t>设希望逼近的滤波器的频率响应函数为</a:t>
            </a:r>
            <a:r>
              <a:rPr lang="en-US" altLang="zh-CN" sz="2400" i="1" dirty="0" err="1" smtClean="0">
                <a:latin typeface="黑体" pitchFamily="49" charset="-122"/>
                <a:ea typeface="黑体" pitchFamily="49" charset="-122"/>
              </a:rPr>
              <a:t>H</a:t>
            </a:r>
            <a:r>
              <a:rPr lang="en-US" altLang="zh-CN" sz="2400" i="1" baseline="-30000" dirty="0" err="1" smtClean="0">
                <a:latin typeface="黑体" pitchFamily="49" charset="-122"/>
                <a:ea typeface="黑体" pitchFamily="49" charset="-122"/>
              </a:rPr>
              <a:t>d</a:t>
            </a:r>
            <a:r>
              <a:rPr lang="en-US" altLang="zh-CN"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jw</a:t>
            </a: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其</a:t>
            </a:r>
            <a:r>
              <a:rPr lang="zh-CN" altLang="en-US" sz="2400" b="1" dirty="0" smtClean="0">
                <a:latin typeface="黑体" pitchFamily="49" charset="-122"/>
                <a:ea typeface="黑体" pitchFamily="49" charset="-122"/>
              </a:rPr>
              <a:t>单位</a:t>
            </a:r>
            <a:r>
              <a:rPr lang="zh-CN" altLang="en-US" sz="2400" b="1" dirty="0">
                <a:latin typeface="黑体" pitchFamily="49" charset="-122"/>
                <a:ea typeface="黑体" pitchFamily="49" charset="-122"/>
              </a:rPr>
              <a:t>脉冲响应</a:t>
            </a:r>
            <a:r>
              <a:rPr lang="en-US" sz="2400" b="1" i="1" dirty="0" err="1">
                <a:latin typeface="黑体" pitchFamily="49" charset="-122"/>
                <a:ea typeface="黑体" pitchFamily="49" charset="-122"/>
              </a:rPr>
              <a:t>h</a:t>
            </a:r>
            <a:r>
              <a:rPr lang="en-US" sz="2400" b="1" i="1" baseline="-30000" dirty="0" err="1">
                <a:latin typeface="黑体" pitchFamily="49" charset="-122"/>
                <a:ea typeface="黑体" pitchFamily="49" charset="-122"/>
              </a:rPr>
              <a:t>d</a:t>
            </a:r>
            <a:r>
              <a:rPr lang="en-US" sz="2400" b="1" dirty="0">
                <a:latin typeface="黑体" pitchFamily="49" charset="-122"/>
                <a:ea typeface="黑体" pitchFamily="49" charset="-122"/>
              </a:rPr>
              <a:t>(</a:t>
            </a:r>
            <a:r>
              <a:rPr lang="en-US" sz="2400" b="1" i="1" dirty="0">
                <a:latin typeface="黑体" pitchFamily="49" charset="-122"/>
                <a:ea typeface="黑体" pitchFamily="49" charset="-122"/>
              </a:rPr>
              <a:t>n</a:t>
            </a:r>
            <a:r>
              <a:rPr lang="en-US" sz="2400" b="1" dirty="0">
                <a:latin typeface="黑体" pitchFamily="49" charset="-122"/>
                <a:ea typeface="黑体" pitchFamily="49" charset="-122"/>
              </a:rPr>
              <a:t>) </a:t>
            </a:r>
            <a:r>
              <a:rPr lang="zh-CN" altLang="en-US" sz="2400" b="1" dirty="0" smtClean="0">
                <a:latin typeface="黑体" pitchFamily="49" charset="-122"/>
                <a:ea typeface="黑体" pitchFamily="49" charset="-122"/>
              </a:rPr>
              <a:t>可通过</a:t>
            </a:r>
            <a:r>
              <a:rPr lang="zh-CN" altLang="en-US" sz="2400" b="1" dirty="0">
                <a:latin typeface="黑体" pitchFamily="49" charset="-122"/>
                <a:ea typeface="黑体" pitchFamily="49" charset="-122"/>
              </a:rPr>
              <a:t>傅立叶反变换获得</a:t>
            </a:r>
          </a:p>
        </p:txBody>
      </p:sp>
      <p:graphicFrame>
        <p:nvGraphicFramePr>
          <p:cNvPr id="71684" name="Object 4"/>
          <p:cNvGraphicFramePr>
            <a:graphicFrameLocks noChangeAspect="1"/>
          </p:cNvGraphicFramePr>
          <p:nvPr>
            <p:extLst>
              <p:ext uri="{D42A27DB-BD31-4B8C-83A1-F6EECF244321}">
                <p14:modId xmlns:p14="http://schemas.microsoft.com/office/powerpoint/2010/main" val="3876353291"/>
              </p:ext>
            </p:extLst>
          </p:nvPr>
        </p:nvGraphicFramePr>
        <p:xfrm>
          <a:off x="2209800" y="2133600"/>
          <a:ext cx="5257800" cy="918597"/>
        </p:xfrm>
        <a:graphic>
          <a:graphicData uri="http://schemas.openxmlformats.org/presentationml/2006/ole">
            <mc:AlternateContent xmlns:mc="http://schemas.openxmlformats.org/markup-compatibility/2006">
              <mc:Choice xmlns:v="urn:schemas-microsoft-com:vml" Requires="v">
                <p:oleObj spid="_x0000_s380068" r:id="rId3" imgW="1802153" imgH="355609" progId="Equation.3">
                  <p:embed/>
                </p:oleObj>
              </mc:Choice>
              <mc:Fallback>
                <p:oleObj r:id="rId3" imgW="1802153" imgH="35560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133600"/>
                        <a:ext cx="5257800" cy="918597"/>
                      </a:xfrm>
                      <a:prstGeom prst="rect">
                        <a:avLst/>
                      </a:prstGeom>
                      <a:noFill/>
                      <a:ln>
                        <a:noFill/>
                      </a:ln>
                      <a:extLst/>
                    </p:spPr>
                  </p:pic>
                </p:oleObj>
              </mc:Fallback>
            </mc:AlternateContent>
          </a:graphicData>
        </a:graphic>
      </p:graphicFrame>
      <p:grpSp>
        <p:nvGrpSpPr>
          <p:cNvPr id="71685" name="Group 5"/>
          <p:cNvGrpSpPr>
            <a:grpSpLocks/>
          </p:cNvGrpSpPr>
          <p:nvPr/>
        </p:nvGrpSpPr>
        <p:grpSpPr bwMode="auto">
          <a:xfrm>
            <a:off x="228600" y="3777734"/>
            <a:ext cx="8610600" cy="1600200"/>
            <a:chOff x="-65" y="-480"/>
            <a:chExt cx="5424" cy="1008"/>
          </a:xfrm>
        </p:grpSpPr>
        <p:sp>
          <p:nvSpPr>
            <p:cNvPr id="71686" name="Rectangle 6"/>
            <p:cNvSpPr>
              <a:spLocks noChangeArrowheads="1"/>
            </p:cNvSpPr>
            <p:nvPr/>
          </p:nvSpPr>
          <p:spPr bwMode="auto">
            <a:xfrm>
              <a:off x="-65" y="-432"/>
              <a:ext cx="5424"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342900" indent="-342900" eaLnBrk="0" hangingPunct="0">
                <a:lnSpc>
                  <a:spcPct val="90000"/>
                </a:lnSpc>
                <a:spcBef>
                  <a:spcPct val="50000"/>
                </a:spcBef>
                <a:buFontTx/>
                <a:buNone/>
              </a:pPr>
              <a:r>
                <a:rPr lang="zh-CN" altLang="en-US" dirty="0" smtClean="0"/>
                <a:t>     </a:t>
              </a:r>
              <a:r>
                <a:rPr lang="zh-CN" altLang="en-US" b="1" dirty="0" smtClean="0"/>
                <a:t>一般来说，理想</a:t>
              </a:r>
              <a:r>
                <a:rPr lang="zh-CN" altLang="en-US" b="1" dirty="0"/>
                <a:t>频率响应             </a:t>
              </a:r>
              <a:r>
                <a:rPr lang="zh-CN" altLang="en-US" b="1" dirty="0" smtClean="0"/>
                <a:t>    是</a:t>
              </a:r>
              <a:r>
                <a:rPr lang="zh-CN" altLang="en-US" b="1" dirty="0" smtClean="0">
                  <a:solidFill>
                    <a:srgbClr val="FF0000"/>
                  </a:solidFill>
                </a:rPr>
                <a:t>矩形状的</a:t>
              </a:r>
              <a:r>
                <a:rPr lang="zh-CN" altLang="en-US" b="1" dirty="0" smtClean="0"/>
                <a:t>，</a:t>
              </a:r>
              <a:r>
                <a:rPr lang="zh-CN" altLang="en-US" b="1" dirty="0"/>
                <a:t>在边界频率处有突变点，所以，这样得到的理想单位脉冲响应</a:t>
              </a:r>
              <a:r>
                <a:rPr lang="en-US" b="1" i="1" dirty="0" err="1">
                  <a:solidFill>
                    <a:srgbClr val="CC0000"/>
                  </a:solidFill>
                </a:rPr>
                <a:t>h</a:t>
              </a:r>
              <a:r>
                <a:rPr lang="en-US" b="1" i="1" baseline="-30000" dirty="0" err="1">
                  <a:solidFill>
                    <a:srgbClr val="CC0000"/>
                  </a:solidFill>
                </a:rPr>
                <a:t>d</a:t>
              </a:r>
              <a:r>
                <a:rPr lang="en-US" b="1" dirty="0">
                  <a:solidFill>
                    <a:srgbClr val="CC0000"/>
                  </a:solidFill>
                </a:rPr>
                <a:t>(</a:t>
              </a:r>
              <a:r>
                <a:rPr lang="en-US" b="1" i="1" dirty="0">
                  <a:solidFill>
                    <a:srgbClr val="CC0000"/>
                  </a:solidFill>
                </a:rPr>
                <a:t>n</a:t>
              </a:r>
              <a:r>
                <a:rPr lang="en-US" b="1" dirty="0">
                  <a:solidFill>
                    <a:srgbClr val="CC0000"/>
                  </a:solidFill>
                </a:rPr>
                <a:t>) </a:t>
              </a:r>
              <a:r>
                <a:rPr lang="zh-CN" altLang="en-US" b="1" dirty="0">
                  <a:solidFill>
                    <a:srgbClr val="CC0000"/>
                  </a:solidFill>
                </a:rPr>
                <a:t>一定是无限长序列，而且是非因果的。</a:t>
              </a:r>
            </a:p>
          </p:txBody>
        </p:sp>
        <p:graphicFrame>
          <p:nvGraphicFramePr>
            <p:cNvPr id="71687" name="Object 7"/>
            <p:cNvGraphicFramePr>
              <a:graphicFrameLocks noChangeAspect="1"/>
            </p:cNvGraphicFramePr>
            <p:nvPr>
              <p:extLst>
                <p:ext uri="{D42A27DB-BD31-4B8C-83A1-F6EECF244321}">
                  <p14:modId xmlns:p14="http://schemas.microsoft.com/office/powerpoint/2010/main" val="1907067189"/>
                </p:ext>
              </p:extLst>
            </p:nvPr>
          </p:nvGraphicFramePr>
          <p:xfrm>
            <a:off x="2431" y="-480"/>
            <a:ext cx="720" cy="300"/>
          </p:xfrm>
          <a:graphic>
            <a:graphicData uri="http://schemas.openxmlformats.org/presentationml/2006/ole">
              <mc:AlternateContent xmlns:mc="http://schemas.openxmlformats.org/markup-compatibility/2006">
                <mc:Choice xmlns:v="urn:schemas-microsoft-com:vml" Requires="v">
                  <p:oleObj spid="_x0000_s380069" r:id="rId5" imgW="572065" imgH="241722" progId="Equation.3">
                    <p:embed/>
                  </p:oleObj>
                </mc:Choice>
                <mc:Fallback>
                  <p:oleObj r:id="rId5" imgW="572065" imgH="241722" progId="Equation.3">
                    <p:embed/>
                    <p:pic>
                      <p:nvPicPr>
                        <p:cNvPr id="0" name=""/>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2431" y="-480"/>
                          <a:ext cx="7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688" name="Text Box 8"/>
          <p:cNvSpPr txBox="1">
            <a:spLocks noChangeArrowheads="1"/>
          </p:cNvSpPr>
          <p:nvPr/>
        </p:nvSpPr>
        <p:spPr bwMode="auto">
          <a:xfrm>
            <a:off x="556481" y="5208608"/>
            <a:ext cx="614911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lIns="0" tIns="0" rIns="0" bIns="0">
            <a:spAutoFit/>
          </a:bodyPr>
          <a:lstStyle/>
          <a:p>
            <a:pPr>
              <a:buFontTx/>
              <a:buNone/>
            </a:pPr>
            <a:r>
              <a:rPr lang="zh-CN" altLang="en-US" b="1" dirty="0"/>
              <a:t>而能实现的</a:t>
            </a:r>
            <a:r>
              <a:rPr lang="en-US" b="1" i="1" dirty="0"/>
              <a:t>h</a:t>
            </a:r>
            <a:r>
              <a:rPr lang="en-US" b="1" dirty="0"/>
              <a:t>(</a:t>
            </a:r>
            <a:r>
              <a:rPr lang="en-US" b="1" i="1" dirty="0"/>
              <a:t>n</a:t>
            </a:r>
            <a:r>
              <a:rPr lang="en-US" b="1" dirty="0"/>
              <a:t>)</a:t>
            </a:r>
            <a:r>
              <a:rPr lang="zh-CN" altLang="en-US" b="1" dirty="0"/>
              <a:t>只能是</a:t>
            </a:r>
            <a:r>
              <a:rPr lang="zh-CN" altLang="en-US" b="1" dirty="0">
                <a:solidFill>
                  <a:srgbClr val="CC0000"/>
                </a:solidFill>
              </a:rPr>
              <a:t>因果的、有限长序列</a:t>
            </a:r>
            <a:r>
              <a:rPr lang="zh-CN" altLang="en-US" dirty="0" smtClean="0">
                <a:solidFill>
                  <a:srgbClr val="CC0000"/>
                </a:solidFill>
              </a:rPr>
              <a:t>。</a:t>
            </a:r>
            <a:endParaRPr lang="en-US" altLang="zh-CN" dirty="0" smtClean="0">
              <a:solidFill>
                <a:srgbClr val="CC0000"/>
              </a:solidFill>
            </a:endParaRPr>
          </a:p>
        </p:txBody>
      </p:sp>
      <p:sp>
        <p:nvSpPr>
          <p:cNvPr id="2" name="TextBox 1"/>
          <p:cNvSpPr txBox="1"/>
          <p:nvPr/>
        </p:nvSpPr>
        <p:spPr>
          <a:xfrm>
            <a:off x="478315" y="3211417"/>
            <a:ext cx="5334000" cy="461665"/>
          </a:xfrm>
          <a:prstGeom prst="rect">
            <a:avLst/>
          </a:prstGeom>
          <a:noFill/>
        </p:spPr>
        <p:txBody>
          <a:bodyPr wrap="square" rtlCol="0">
            <a:spAutoFit/>
          </a:bodyPr>
          <a:lstStyle/>
          <a:p>
            <a:r>
              <a:rPr lang="zh-CN" altLang="en-US" dirty="0" smtClean="0"/>
              <a:t>再经过</a:t>
            </a:r>
            <a:r>
              <a:rPr lang="en-US" altLang="zh-CN" dirty="0" smtClean="0"/>
              <a:t>Z</a:t>
            </a:r>
            <a:r>
              <a:rPr lang="zh-CN" altLang="en-US" dirty="0" smtClean="0"/>
              <a:t>变换即可得到系统函数</a:t>
            </a:r>
            <a:r>
              <a:rPr lang="en-US" altLang="zh-CN" dirty="0" smtClean="0"/>
              <a:t>H(z)</a:t>
            </a:r>
            <a:r>
              <a:rPr lang="zh-CN" altLang="en-US" dirty="0" smtClean="0"/>
              <a:t>。</a:t>
            </a:r>
            <a:endParaRPr lang="zh-CN" altLang="en-US" dirty="0"/>
          </a:p>
        </p:txBody>
      </p:sp>
    </p:spTree>
    <p:extLst>
      <p:ext uri="{BB962C8B-B14F-4D97-AF65-F5344CB8AC3E}">
        <p14:creationId xmlns:p14="http://schemas.microsoft.com/office/powerpoint/2010/main" val="422041134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 calcmode="lin" valueType="num">
                                      <p:cBhvr additive="base">
                                        <p:cTn id="7" dur="500" fill="hold"/>
                                        <p:tgtEl>
                                          <p:spTgt spid="71684"/>
                                        </p:tgtEl>
                                        <p:attrNameLst>
                                          <p:attrName>ppt_x</p:attrName>
                                        </p:attrNameLst>
                                      </p:cBhvr>
                                      <p:tavLst>
                                        <p:tav tm="0">
                                          <p:val>
                                            <p:strVal val="0-#ppt_w/2"/>
                                          </p:val>
                                        </p:tav>
                                        <p:tav tm="100000">
                                          <p:val>
                                            <p:strVal val="#ppt_x"/>
                                          </p:val>
                                        </p:tav>
                                      </p:tavLst>
                                    </p:anim>
                                    <p:anim calcmode="lin" valueType="num">
                                      <p:cBhvr additive="base">
                                        <p:cTn id="8"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1685"/>
                                        </p:tgtEl>
                                        <p:attrNameLst>
                                          <p:attrName>style.visibility</p:attrName>
                                        </p:attrNameLst>
                                      </p:cBhvr>
                                      <p:to>
                                        <p:strVal val="visible"/>
                                      </p:to>
                                    </p:set>
                                    <p:anim calcmode="lin" valueType="num">
                                      <p:cBhvr additive="base">
                                        <p:cTn id="13" dur="500" fill="hold"/>
                                        <p:tgtEl>
                                          <p:spTgt spid="71685"/>
                                        </p:tgtEl>
                                        <p:attrNameLst>
                                          <p:attrName>ppt_x</p:attrName>
                                        </p:attrNameLst>
                                      </p:cBhvr>
                                      <p:tavLst>
                                        <p:tav tm="0">
                                          <p:val>
                                            <p:strVal val="0-#ppt_w/2"/>
                                          </p:val>
                                        </p:tav>
                                        <p:tav tm="100000">
                                          <p:val>
                                            <p:strVal val="#ppt_x"/>
                                          </p:val>
                                        </p:tav>
                                      </p:tavLst>
                                    </p:anim>
                                    <p:anim calcmode="lin" valueType="num">
                                      <p:cBhvr additive="base">
                                        <p:cTn id="14" dur="500" fill="hold"/>
                                        <p:tgtEl>
                                          <p:spTgt spid="7168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1688"/>
                                        </p:tgtEl>
                                        <p:attrNameLst>
                                          <p:attrName>style.visibility</p:attrName>
                                        </p:attrNameLst>
                                      </p:cBhvr>
                                      <p:to>
                                        <p:strVal val="visible"/>
                                      </p:to>
                                    </p:set>
                                    <p:animEffect transition="in" filter="blinds(horizontal)">
                                      <p:cBhvr>
                                        <p:cTn id="19" dur="500"/>
                                        <p:tgtEl>
                                          <p:spTgt spid="71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914400" y="76200"/>
            <a:ext cx="7772400" cy="685800"/>
          </a:xfrm>
        </p:spPr>
        <p:txBody>
          <a:bodyPr/>
          <a:lstStyle/>
          <a:p>
            <a:pPr algn="l" eaLnBrk="1" hangingPunct="1"/>
            <a:r>
              <a:rPr lang="zh-CN" altLang="en-US" sz="2800" dirty="0" smtClean="0">
                <a:latin typeface="微软雅黑" pitchFamily="34" charset="-122"/>
                <a:ea typeface="微软雅黑" pitchFamily="34" charset="-122"/>
              </a:rPr>
              <a:t>第七章 有限脉冲响应数字滤波器的设计 </a:t>
            </a:r>
          </a:p>
        </p:txBody>
      </p:sp>
      <p:sp>
        <p:nvSpPr>
          <p:cNvPr id="105475" name="Rectangle 3"/>
          <p:cNvSpPr>
            <a:spLocks noGrp="1" noChangeArrowheads="1"/>
          </p:cNvSpPr>
          <p:nvPr>
            <p:ph type="body" idx="1"/>
          </p:nvPr>
        </p:nvSpPr>
        <p:spPr>
          <a:xfrm>
            <a:off x="533400" y="1295400"/>
            <a:ext cx="8305800" cy="5105400"/>
          </a:xfrm>
          <a:noFill/>
          <a:ln>
            <a:noFill/>
          </a:ln>
        </p:spPr>
        <p:txBody>
          <a:bodyPr vert="horz" wrap="square" lIns="92064" tIns="46033" rIns="92064" bIns="46033" numCol="1" anchor="t" anchorCtr="0" compatLnSpc="1">
            <a:prstTxWarp prst="textNoShape">
              <a:avLst/>
            </a:prstTxWarp>
          </a:bodyPr>
          <a:lstStyle/>
          <a:p>
            <a:pPr>
              <a:lnSpc>
                <a:spcPct val="250000"/>
              </a:lnSpc>
            </a:pPr>
            <a:r>
              <a:rPr lang="en-US" altLang="zh-CN" dirty="0">
                <a:solidFill>
                  <a:srgbClr val="FF0000"/>
                </a:solidFill>
                <a:latin typeface="微软雅黑" pitchFamily="34" charset="-122"/>
                <a:ea typeface="微软雅黑" pitchFamily="34" charset="-122"/>
              </a:rPr>
              <a:t>7.1  </a:t>
            </a:r>
            <a:r>
              <a:rPr lang="zh-CN" altLang="en-US" dirty="0">
                <a:solidFill>
                  <a:srgbClr val="FF0000"/>
                </a:solidFill>
                <a:latin typeface="微软雅黑" pitchFamily="34" charset="-122"/>
                <a:ea typeface="微软雅黑" pitchFamily="34" charset="-122"/>
              </a:rPr>
              <a:t>线性相位</a:t>
            </a:r>
            <a:r>
              <a:rPr lang="en-US" altLang="zh-CN" dirty="0">
                <a:solidFill>
                  <a:srgbClr val="FF0000"/>
                </a:solidFill>
                <a:latin typeface="微软雅黑" pitchFamily="34" charset="-122"/>
                <a:ea typeface="微软雅黑" pitchFamily="34" charset="-122"/>
              </a:rPr>
              <a:t>FIR</a:t>
            </a:r>
            <a:r>
              <a:rPr lang="zh-CN" altLang="en-US" dirty="0">
                <a:solidFill>
                  <a:srgbClr val="FF0000"/>
                </a:solidFill>
                <a:latin typeface="微软雅黑" pitchFamily="34" charset="-122"/>
                <a:ea typeface="微软雅黑" pitchFamily="34" charset="-122"/>
              </a:rPr>
              <a:t>数字滤波器的条件和特点</a:t>
            </a:r>
            <a:r>
              <a:rPr lang="zh-CN" altLang="en-US" dirty="0">
                <a:solidFill>
                  <a:srgbClr val="002060"/>
                </a:solidFill>
                <a:latin typeface="微软雅黑" pitchFamily="34" charset="-122"/>
                <a:ea typeface="微软雅黑" pitchFamily="34" charset="-122"/>
              </a:rPr>
              <a:t> </a:t>
            </a:r>
          </a:p>
          <a:p>
            <a:pPr>
              <a:lnSpc>
                <a:spcPct val="250000"/>
              </a:lnSpc>
            </a:pPr>
            <a:r>
              <a:rPr lang="en-US" altLang="zh-CN" dirty="0">
                <a:solidFill>
                  <a:srgbClr val="002060"/>
                </a:solidFill>
                <a:latin typeface="微软雅黑" pitchFamily="34" charset="-122"/>
                <a:ea typeface="微软雅黑" pitchFamily="34" charset="-122"/>
              </a:rPr>
              <a:t>7.2  </a:t>
            </a:r>
            <a:r>
              <a:rPr lang="zh-CN" altLang="en-US" dirty="0">
                <a:solidFill>
                  <a:srgbClr val="002060"/>
                </a:solidFill>
                <a:latin typeface="微软雅黑" pitchFamily="34" charset="-122"/>
                <a:ea typeface="微软雅黑" pitchFamily="34" charset="-122"/>
              </a:rPr>
              <a:t>利用窗函数法设计</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滤波器 </a:t>
            </a:r>
          </a:p>
          <a:p>
            <a:pPr>
              <a:lnSpc>
                <a:spcPct val="250000"/>
              </a:lnSpc>
            </a:pPr>
            <a:r>
              <a:rPr lang="en-US" altLang="zh-CN" dirty="0">
                <a:solidFill>
                  <a:srgbClr val="002060"/>
                </a:solidFill>
                <a:latin typeface="微软雅黑" pitchFamily="34" charset="-122"/>
                <a:ea typeface="微软雅黑" pitchFamily="34" charset="-122"/>
              </a:rPr>
              <a:t>7.3  </a:t>
            </a:r>
            <a:r>
              <a:rPr lang="zh-CN" altLang="en-US" dirty="0">
                <a:solidFill>
                  <a:srgbClr val="002060"/>
                </a:solidFill>
                <a:latin typeface="微软雅黑" pitchFamily="34" charset="-122"/>
                <a:ea typeface="微软雅黑" pitchFamily="34" charset="-122"/>
              </a:rPr>
              <a:t>利用频率采样法设计</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滤波器 </a:t>
            </a:r>
            <a:endParaRPr lang="zh-CN" altLang="en-US" sz="2000" dirty="0">
              <a:solidFill>
                <a:srgbClr val="002060"/>
              </a:solidFill>
              <a:latin typeface="微软雅黑" pitchFamily="34" charset="-122"/>
              <a:ea typeface="微软雅黑" pitchFamily="34" charset="-122"/>
            </a:endParaRPr>
          </a:p>
          <a:p>
            <a:pPr>
              <a:lnSpc>
                <a:spcPct val="250000"/>
              </a:lnSpc>
            </a:pPr>
            <a:r>
              <a:rPr lang="en-US" altLang="zh-CN" dirty="0" smtClean="0">
                <a:solidFill>
                  <a:srgbClr val="002060"/>
                </a:solidFill>
                <a:latin typeface="微软雅黑" pitchFamily="34" charset="-122"/>
                <a:ea typeface="微软雅黑" pitchFamily="34" charset="-122"/>
              </a:rPr>
              <a:t>7.4  </a:t>
            </a:r>
            <a:r>
              <a:rPr lang="en-US" altLang="zh-CN" dirty="0">
                <a:solidFill>
                  <a:srgbClr val="002060"/>
                </a:solidFill>
                <a:latin typeface="微软雅黑" pitchFamily="34" charset="-122"/>
                <a:ea typeface="微软雅黑" pitchFamily="34" charset="-122"/>
              </a:rPr>
              <a:t>IIR</a:t>
            </a:r>
            <a:r>
              <a:rPr lang="zh-CN" altLang="en-US" dirty="0">
                <a:solidFill>
                  <a:srgbClr val="002060"/>
                </a:solidFill>
                <a:latin typeface="微软雅黑" pitchFamily="34" charset="-122"/>
                <a:ea typeface="微软雅黑" pitchFamily="34" charset="-122"/>
              </a:rPr>
              <a:t>和</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数字滤波器的比较 </a:t>
            </a:r>
          </a:p>
          <a:p>
            <a:pPr>
              <a:lnSpc>
                <a:spcPct val="200000"/>
              </a:lnSpc>
              <a:buChar char="p"/>
            </a:pPr>
            <a:endParaRPr lang="en-US" altLang="zh-CN" dirty="0">
              <a:solidFill>
                <a:schemeClr val="accent5">
                  <a:lumMod val="10000"/>
                </a:schemeClr>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81981937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bwMode="auto">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pPr marL="0" indent="0" algn="l">
              <a:buNone/>
            </a:pPr>
            <a:r>
              <a:rPr lang="zh-CN" altLang="en-US" sz="2800" b="1" dirty="0" smtClean="0"/>
              <a:t>以</a:t>
            </a:r>
            <a:r>
              <a:rPr lang="zh-CN" altLang="en-US" sz="2800" b="1" dirty="0"/>
              <a:t>一个截止频率为 </a:t>
            </a:r>
            <a:r>
              <a:rPr lang="en-US" sz="2800" b="1" dirty="0" err="1"/>
              <a:t>ω</a:t>
            </a:r>
            <a:r>
              <a:rPr lang="en-US" sz="2800" b="1" baseline="-30000" dirty="0" err="1"/>
              <a:t>c</a:t>
            </a:r>
            <a:r>
              <a:rPr lang="zh-CN" altLang="en-US" sz="2800" b="1" dirty="0"/>
              <a:t>的</a:t>
            </a:r>
            <a:r>
              <a:rPr lang="zh-CN" altLang="en-US" sz="2800" b="1" dirty="0">
                <a:solidFill>
                  <a:srgbClr val="CC0000"/>
                </a:solidFill>
              </a:rPr>
              <a:t>线性相位理想低通滤波器</a:t>
            </a:r>
            <a:r>
              <a:rPr lang="zh-CN" altLang="en-US" sz="2800" b="1" dirty="0"/>
              <a:t>为</a:t>
            </a:r>
            <a:r>
              <a:rPr lang="zh-CN" altLang="en-US" sz="2800" b="1" dirty="0" smtClean="0"/>
              <a:t>例，给定</a:t>
            </a:r>
            <a:r>
              <a:rPr lang="zh-CN" altLang="en-US" sz="2800" b="1" dirty="0"/>
              <a:t>的理想低通滤波器为</a:t>
            </a:r>
            <a:r>
              <a:rPr lang="zh-CN" altLang="en-US" dirty="0"/>
              <a:t>                </a:t>
            </a:r>
          </a:p>
          <a:p>
            <a:endParaRPr lang="zh-CN" altLang="en-US" dirty="0"/>
          </a:p>
          <a:p>
            <a:endParaRPr lang="zh-CN" altLang="en-US" dirty="0"/>
          </a:p>
          <a:p>
            <a:pPr eaLnBrk="0" hangingPunct="0"/>
            <a:endParaRPr lang="zh-CN" altLang="en-US" dirty="0"/>
          </a:p>
          <a:p>
            <a:endParaRPr lang="zh-CN" altLang="en-US" dirty="0"/>
          </a:p>
        </p:txBody>
      </p:sp>
      <p:graphicFrame>
        <p:nvGraphicFramePr>
          <p:cNvPr id="75780" name="Object 4"/>
          <p:cNvGraphicFramePr>
            <a:graphicFrameLocks noChangeAspect="1"/>
          </p:cNvGraphicFramePr>
          <p:nvPr>
            <p:extLst>
              <p:ext uri="{D42A27DB-BD31-4B8C-83A1-F6EECF244321}">
                <p14:modId xmlns:p14="http://schemas.microsoft.com/office/powerpoint/2010/main" val="490170157"/>
              </p:ext>
            </p:extLst>
          </p:nvPr>
        </p:nvGraphicFramePr>
        <p:xfrm>
          <a:off x="1828800" y="2209800"/>
          <a:ext cx="5291138" cy="1308100"/>
        </p:xfrm>
        <a:graphic>
          <a:graphicData uri="http://schemas.openxmlformats.org/presentationml/2006/ole">
            <mc:AlternateContent xmlns:mc="http://schemas.openxmlformats.org/markup-compatibility/2006">
              <mc:Choice xmlns:v="urn:schemas-microsoft-com:vml" Requires="v">
                <p:oleObj spid="_x0000_s384204" r:id="rId3" imgW="2095817" imgH="508317" progId="Equation.3">
                  <p:embed/>
                </p:oleObj>
              </mc:Choice>
              <mc:Fallback>
                <p:oleObj r:id="rId3" imgW="2095817" imgH="508317" progId="Equation.3">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828800" y="2209800"/>
                        <a:ext cx="5291138"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1" name="Object 5"/>
          <p:cNvGraphicFramePr>
            <a:graphicFrameLocks noChangeAspect="1"/>
          </p:cNvGraphicFramePr>
          <p:nvPr>
            <p:extLst>
              <p:ext uri="{D42A27DB-BD31-4B8C-83A1-F6EECF244321}">
                <p14:modId xmlns:p14="http://schemas.microsoft.com/office/powerpoint/2010/main" val="2693054353"/>
              </p:ext>
            </p:extLst>
          </p:nvPr>
        </p:nvGraphicFramePr>
        <p:xfrm>
          <a:off x="457200" y="3505200"/>
          <a:ext cx="7361238" cy="1030288"/>
        </p:xfrm>
        <a:graphic>
          <a:graphicData uri="http://schemas.openxmlformats.org/presentationml/2006/ole">
            <mc:AlternateContent xmlns:mc="http://schemas.openxmlformats.org/markup-compatibility/2006">
              <mc:Choice xmlns:v="urn:schemas-microsoft-com:vml" Requires="v">
                <p:oleObj spid="_x0000_s384205" name="Equation" r:id="rId5" imgW="3238200" imgH="457200" progId="Equation.DSMT4">
                  <p:embed/>
                </p:oleObj>
              </mc:Choice>
              <mc:Fallback>
                <p:oleObj name="Equation" r:id="rId5" imgW="3238200" imgH="457200" progId="Equation.DSMT4">
                  <p:embed/>
                  <p:pic>
                    <p:nvPicPr>
                      <p:cNvPr id="0" name=""/>
                      <p:cNvPicPr>
                        <a:picLocks noChangeAspect="1" noChangeArrowheads="1"/>
                      </p:cNvPicPr>
                      <p:nvPr/>
                    </p:nvPicPr>
                    <p:blipFill>
                      <a:blip r:embed="rId6">
                        <a:grayscl/>
                        <a:biLevel thresh="50000"/>
                      </a:blip>
                      <a:srcRect/>
                      <a:stretch>
                        <a:fillRect/>
                      </a:stretch>
                    </p:blipFill>
                    <p:spPr bwMode="auto">
                      <a:xfrm>
                        <a:off x="457200" y="3505200"/>
                        <a:ext cx="7361238"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2"/>
          <p:cNvSpPr>
            <a:spLocks noGrp="1" noChangeArrowheads="1"/>
          </p:cNvSpPr>
          <p:nvPr>
            <p:ph type="title"/>
          </p:nvPr>
        </p:nvSpPr>
        <p:spPr bwMode="auto">
          <a:xfrm>
            <a:off x="1066800" y="187951"/>
            <a:ext cx="7086600" cy="462297"/>
          </a:xfrm>
        </p:spPr>
        <p:txBody>
          <a:bodyPr wrap="square">
            <a:spAutoFit/>
          </a:body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a:t>
            </a:r>
            <a:r>
              <a:rPr lang="zh-CN" altLang="en-US" sz="2400" dirty="0">
                <a:latin typeface="微软雅黑" pitchFamily="34" charset="-122"/>
                <a:ea typeface="微软雅黑" pitchFamily="34" charset="-122"/>
              </a:rPr>
              <a:t>窗函数法设计</a:t>
            </a:r>
            <a:r>
              <a:rPr lang="en-US" altLang="zh-CN" sz="2400" dirty="0">
                <a:latin typeface="微软雅黑" pitchFamily="34" charset="-122"/>
                <a:ea typeface="微软雅黑" pitchFamily="34" charset="-122"/>
              </a:rPr>
              <a:t>FIR</a:t>
            </a:r>
            <a:r>
              <a:rPr lang="zh-CN" altLang="en-US" sz="2400" dirty="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35630900"/>
              </p:ext>
            </p:extLst>
          </p:nvPr>
        </p:nvGraphicFramePr>
        <p:xfrm>
          <a:off x="1371600" y="4549446"/>
          <a:ext cx="5943600" cy="1496978"/>
        </p:xfrm>
        <a:graphic>
          <a:graphicData uri="http://schemas.openxmlformats.org/presentationml/2006/ole">
            <mc:AlternateContent xmlns:mc="http://schemas.openxmlformats.org/markup-compatibility/2006">
              <mc:Choice xmlns:v="urn:schemas-microsoft-com:vml" Requires="v">
                <p:oleObj spid="_x0000_s384206" name="Equation" r:id="rId7" imgW="3098520" imgH="787320" progId="Equation.DSMT4">
                  <p:embed/>
                </p:oleObj>
              </mc:Choice>
              <mc:Fallback>
                <p:oleObj name="Equation" r:id="rId7" imgW="3098520" imgH="787320" progId="Equation.DSMT4">
                  <p:embed/>
                  <p:pic>
                    <p:nvPicPr>
                      <p:cNvPr id="0" name="Object 3"/>
                      <p:cNvPicPr>
                        <a:picLocks noChangeAspect="1" noChangeArrowheads="1"/>
                      </p:cNvPicPr>
                      <p:nvPr/>
                    </p:nvPicPr>
                    <p:blipFill>
                      <a:blip r:embed="rId8"/>
                      <a:srcRect/>
                      <a:stretch>
                        <a:fillRect/>
                      </a:stretch>
                    </p:blipFill>
                    <p:spPr bwMode="auto">
                      <a:xfrm>
                        <a:off x="1371600" y="4549446"/>
                        <a:ext cx="5943600" cy="1496978"/>
                      </a:xfrm>
                      <a:prstGeom prst="rect">
                        <a:avLst/>
                      </a:prstGeom>
                      <a:noFill/>
                      <a:ln>
                        <a:noFill/>
                      </a:ln>
                    </p:spPr>
                  </p:pic>
                </p:oleObj>
              </mc:Fallback>
            </mc:AlternateContent>
          </a:graphicData>
        </a:graphic>
      </p:graphicFrame>
      <p:sp>
        <p:nvSpPr>
          <p:cNvPr id="3" name="TextBox 2"/>
          <p:cNvSpPr txBox="1"/>
          <p:nvPr/>
        </p:nvSpPr>
        <p:spPr>
          <a:xfrm>
            <a:off x="533400" y="6019800"/>
            <a:ext cx="8077200" cy="461665"/>
          </a:xfrm>
          <a:prstGeom prst="rect">
            <a:avLst/>
          </a:prstGeom>
          <a:noFill/>
        </p:spPr>
        <p:txBody>
          <a:bodyPr wrap="square" rtlCol="0">
            <a:spAutoFit/>
          </a:bodyPr>
          <a:lstStyle/>
          <a:p>
            <a:r>
              <a:rPr lang="zh-CN" altLang="en-US" dirty="0" smtClean="0"/>
              <a:t>很明显</a:t>
            </a:r>
            <a:r>
              <a:rPr lang="en-US" altLang="zh-CN" dirty="0" err="1" smtClean="0"/>
              <a:t>h</a:t>
            </a:r>
            <a:r>
              <a:rPr lang="en-US" altLang="zh-CN" baseline="-25000" dirty="0" err="1" smtClean="0"/>
              <a:t>d</a:t>
            </a:r>
            <a:r>
              <a:rPr lang="en-US" altLang="zh-CN" dirty="0" smtClean="0"/>
              <a:t>(n)</a:t>
            </a:r>
            <a:r>
              <a:rPr lang="zh-CN" altLang="en-US" dirty="0" smtClean="0"/>
              <a:t>是</a:t>
            </a:r>
            <a:r>
              <a:rPr lang="zh-CN" altLang="en-US" dirty="0" smtClean="0">
                <a:solidFill>
                  <a:srgbClr val="FF0000"/>
                </a:solidFill>
              </a:rPr>
              <a:t>无限长的</a:t>
            </a:r>
            <a:r>
              <a:rPr lang="zh-CN" altLang="en-US" dirty="0" smtClean="0"/>
              <a:t>，且是非因果序列，</a:t>
            </a:r>
            <a:r>
              <a:rPr lang="zh-CN" altLang="en-US" dirty="0" smtClean="0">
                <a:solidFill>
                  <a:srgbClr val="FF0000"/>
                </a:solidFill>
              </a:rPr>
              <a:t>物理不可实现</a:t>
            </a:r>
            <a:endParaRPr lang="en-US" altLang="zh-CN" dirty="0" smtClean="0">
              <a:solidFill>
                <a:srgbClr val="FF0000"/>
              </a:solidFill>
            </a:endParaRPr>
          </a:p>
        </p:txBody>
      </p:sp>
    </p:spTree>
    <p:extLst>
      <p:ext uri="{BB962C8B-B14F-4D97-AF65-F5344CB8AC3E}">
        <p14:creationId xmlns:p14="http://schemas.microsoft.com/office/powerpoint/2010/main" val="284151363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blinds(horizontal)">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blinds(horizontal)">
                                      <p:cBhvr>
                                        <p:cTn id="12" dur="500"/>
                                        <p:tgtEl>
                                          <p:spTgt spid="7578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bwMode="auto">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zh-CN" altLang="en-US" sz="2400" dirty="0"/>
              <a:t>理想低通滤波器的频率特性</a:t>
            </a:r>
            <a:endParaRPr lang="zh-CN" altLang="en-US" sz="2400" b="1" dirty="0"/>
          </a:p>
        </p:txBody>
      </p:sp>
      <p:grpSp>
        <p:nvGrpSpPr>
          <p:cNvPr id="76803" name="Group 3"/>
          <p:cNvGrpSpPr>
            <a:grpSpLocks/>
          </p:cNvGrpSpPr>
          <p:nvPr/>
        </p:nvGrpSpPr>
        <p:grpSpPr bwMode="auto">
          <a:xfrm>
            <a:off x="4663310" y="1524000"/>
            <a:ext cx="3810000" cy="2414588"/>
            <a:chOff x="0" y="0"/>
            <a:chExt cx="2400" cy="1521"/>
          </a:xfrm>
        </p:grpSpPr>
        <p:sp>
          <p:nvSpPr>
            <p:cNvPr id="76804" name="Line 4"/>
            <p:cNvSpPr>
              <a:spLocks noChangeShapeType="1"/>
            </p:cNvSpPr>
            <p:nvPr/>
          </p:nvSpPr>
          <p:spPr bwMode="auto">
            <a:xfrm>
              <a:off x="508" y="445"/>
              <a:ext cx="184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05" name="Line 5"/>
            <p:cNvSpPr>
              <a:spLocks noChangeShapeType="1"/>
            </p:cNvSpPr>
            <p:nvPr/>
          </p:nvSpPr>
          <p:spPr bwMode="auto">
            <a:xfrm>
              <a:off x="738" y="144"/>
              <a:ext cx="0" cy="1377"/>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6806" name="Object 6"/>
            <p:cNvGraphicFramePr>
              <a:graphicFrameLocks noChangeAspect="1"/>
            </p:cNvGraphicFramePr>
            <p:nvPr/>
          </p:nvGraphicFramePr>
          <p:xfrm>
            <a:off x="2169" y="464"/>
            <a:ext cx="231" cy="196"/>
          </p:xfrm>
          <a:graphic>
            <a:graphicData uri="http://schemas.openxmlformats.org/presentationml/2006/ole">
              <mc:AlternateContent xmlns:mc="http://schemas.openxmlformats.org/markup-compatibility/2006">
                <mc:Choice xmlns:v="urn:schemas-microsoft-com:vml" Requires="v">
                  <p:oleObj spid="_x0000_s385488" r:id="rId3" imgW="153248" imgH="140504" progId="Equation.3">
                    <p:embed/>
                  </p:oleObj>
                </mc:Choice>
                <mc:Fallback>
                  <p:oleObj r:id="rId3" imgW="153248" imgH="140504"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9" y="464"/>
                          <a:ext cx="231"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7" name="Object 7"/>
            <p:cNvGraphicFramePr>
              <a:graphicFrameLocks noChangeAspect="1"/>
            </p:cNvGraphicFramePr>
            <p:nvPr/>
          </p:nvGraphicFramePr>
          <p:xfrm>
            <a:off x="1892" y="230"/>
            <a:ext cx="277" cy="213"/>
          </p:xfrm>
          <a:graphic>
            <a:graphicData uri="http://schemas.openxmlformats.org/presentationml/2006/ole">
              <mc:AlternateContent xmlns:mc="http://schemas.openxmlformats.org/markup-compatibility/2006">
                <mc:Choice xmlns:v="urn:schemas-microsoft-com:vml" Requires="v">
                  <p:oleObj spid="_x0000_s385489" r:id="rId5" imgW="216405" imgH="178271" progId="Equation.3">
                    <p:embed/>
                  </p:oleObj>
                </mc:Choice>
                <mc:Fallback>
                  <p:oleObj r:id="rId5" imgW="216405" imgH="178271" progId="Equation.3">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2" y="230"/>
                          <a:ext cx="2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8" name="Object 8"/>
            <p:cNvGraphicFramePr>
              <a:graphicFrameLocks noChangeAspect="1"/>
            </p:cNvGraphicFramePr>
            <p:nvPr/>
          </p:nvGraphicFramePr>
          <p:xfrm>
            <a:off x="600" y="446"/>
            <a:ext cx="138" cy="179"/>
          </p:xfrm>
          <a:graphic>
            <a:graphicData uri="http://schemas.openxmlformats.org/presentationml/2006/ole">
              <mc:AlternateContent xmlns:mc="http://schemas.openxmlformats.org/markup-compatibility/2006">
                <mc:Choice xmlns:v="urn:schemas-microsoft-com:vml" Requires="v">
                  <p:oleObj spid="_x0000_s385490" r:id="rId7" imgW="127483" imgH="178349" progId="Equation.3">
                    <p:embed/>
                  </p:oleObj>
                </mc:Choice>
                <mc:Fallback>
                  <p:oleObj r:id="rId7" imgW="127483" imgH="178349" progId="Equation.3">
                    <p:embed/>
                    <p:pic>
                      <p:nvPicPr>
                        <p:cNvPr id="0" name=""/>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 y="446"/>
                          <a:ext cx="13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9" name="Object 9"/>
            <p:cNvGraphicFramePr>
              <a:graphicFrameLocks noChangeAspect="1"/>
            </p:cNvGraphicFramePr>
            <p:nvPr/>
          </p:nvGraphicFramePr>
          <p:xfrm>
            <a:off x="0" y="1231"/>
            <a:ext cx="713" cy="204"/>
          </p:xfrm>
          <a:graphic>
            <a:graphicData uri="http://schemas.openxmlformats.org/presentationml/2006/ole">
              <mc:AlternateContent xmlns:mc="http://schemas.openxmlformats.org/markup-compatibility/2006">
                <mc:Choice xmlns:v="urn:schemas-microsoft-com:vml" Requires="v">
                  <p:oleObj spid="_x0000_s385491" r:id="rId9" imgW="660717" imgH="203517" progId="Equation.3">
                    <p:embed/>
                  </p:oleObj>
                </mc:Choice>
                <mc:Fallback>
                  <p:oleObj r:id="rId9" imgW="660717" imgH="2035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231"/>
                          <a:ext cx="71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10" name="Line 10"/>
            <p:cNvSpPr>
              <a:spLocks noChangeShapeType="1"/>
            </p:cNvSpPr>
            <p:nvPr/>
          </p:nvSpPr>
          <p:spPr bwMode="auto">
            <a:xfrm>
              <a:off x="720" y="432"/>
              <a:ext cx="720" cy="5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1" name="Line 11"/>
            <p:cNvSpPr>
              <a:spLocks noChangeShapeType="1"/>
            </p:cNvSpPr>
            <p:nvPr/>
          </p:nvSpPr>
          <p:spPr bwMode="auto">
            <a:xfrm>
              <a:off x="1985" y="445"/>
              <a:ext cx="0" cy="904"/>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2" name="Line 12"/>
            <p:cNvSpPr>
              <a:spLocks noChangeShapeType="1"/>
            </p:cNvSpPr>
            <p:nvPr/>
          </p:nvSpPr>
          <p:spPr bwMode="auto">
            <a:xfrm>
              <a:off x="738" y="1349"/>
              <a:ext cx="1247" cy="0"/>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6813" name="Object 13"/>
            <p:cNvGraphicFramePr>
              <a:graphicFrameLocks noChangeAspect="1"/>
            </p:cNvGraphicFramePr>
            <p:nvPr/>
          </p:nvGraphicFramePr>
          <p:xfrm>
            <a:off x="760" y="0"/>
            <a:ext cx="1019" cy="240"/>
          </p:xfrm>
          <a:graphic>
            <a:graphicData uri="http://schemas.openxmlformats.org/presentationml/2006/ole">
              <mc:AlternateContent xmlns:mc="http://schemas.openxmlformats.org/markup-compatibility/2006">
                <mc:Choice xmlns:v="urn:schemas-microsoft-com:vml" Requires="v">
                  <p:oleObj spid="_x0000_s385492" r:id="rId11" imgW="787717" imgH="203517" progId="Equation.3">
                    <p:embed/>
                  </p:oleObj>
                </mc:Choice>
                <mc:Fallback>
                  <p:oleObj r:id="rId11" imgW="787717" imgH="203517" progId="Equation.3">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0" y="0"/>
                          <a:ext cx="101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4" name="Line 14"/>
            <p:cNvSpPr>
              <a:spLocks noChangeShapeType="1"/>
            </p:cNvSpPr>
            <p:nvPr/>
          </p:nvSpPr>
          <p:spPr bwMode="auto">
            <a:xfrm flipV="1">
              <a:off x="1440" y="432"/>
              <a:ext cx="0" cy="528"/>
            </a:xfrm>
            <a:prstGeom prst="line">
              <a:avLst/>
            </a:prstGeom>
            <a:noFill/>
            <a:ln w="25400">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lIns="0" tIns="0" rIns="0" bIns="0">
              <a:spAutoFit/>
            </a:bodyPr>
            <a:lstStyle/>
            <a:p>
              <a:endParaRPr lang="zh-CN" altLang="en-US"/>
            </a:p>
          </p:txBody>
        </p:sp>
        <p:sp>
          <p:nvSpPr>
            <p:cNvPr id="76815" name="Line 15"/>
            <p:cNvSpPr>
              <a:spLocks noChangeShapeType="1"/>
            </p:cNvSpPr>
            <p:nvPr/>
          </p:nvSpPr>
          <p:spPr bwMode="auto">
            <a:xfrm flipH="1">
              <a:off x="720" y="960"/>
              <a:ext cx="720" cy="0"/>
            </a:xfrm>
            <a:prstGeom prst="line">
              <a:avLst/>
            </a:prstGeom>
            <a:noFill/>
            <a:ln w="25400">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spAutoFit/>
            </a:bodyPr>
            <a:lstStyle/>
            <a:p>
              <a:endParaRPr lang="zh-CN" altLang="en-US"/>
            </a:p>
          </p:txBody>
        </p:sp>
        <p:sp>
          <p:nvSpPr>
            <p:cNvPr id="76816" name="Line 16"/>
            <p:cNvSpPr>
              <a:spLocks noChangeShapeType="1"/>
            </p:cNvSpPr>
            <p:nvPr/>
          </p:nvSpPr>
          <p:spPr bwMode="auto">
            <a:xfrm>
              <a:off x="1392" y="912"/>
              <a:ext cx="576" cy="432"/>
            </a:xfrm>
            <a:prstGeom prst="line">
              <a:avLst/>
            </a:prstGeom>
            <a:noFill/>
            <a:ln w="25400">
              <a:solidFill>
                <a:schemeClr val="bg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spAutoFit/>
            </a:bodyPr>
            <a:lstStyle/>
            <a:p>
              <a:endParaRPr lang="zh-CN" altLang="en-US"/>
            </a:p>
          </p:txBody>
        </p:sp>
        <p:graphicFrame>
          <p:nvGraphicFramePr>
            <p:cNvPr id="76817" name="Object 17"/>
            <p:cNvGraphicFramePr>
              <a:graphicFrameLocks noChangeAspect="1"/>
            </p:cNvGraphicFramePr>
            <p:nvPr/>
          </p:nvGraphicFramePr>
          <p:xfrm>
            <a:off x="1315" y="130"/>
            <a:ext cx="289" cy="321"/>
          </p:xfrm>
          <a:graphic>
            <a:graphicData uri="http://schemas.openxmlformats.org/presentationml/2006/ole">
              <mc:AlternateContent xmlns:mc="http://schemas.openxmlformats.org/markup-compatibility/2006">
                <mc:Choice xmlns:v="urn:schemas-microsoft-com:vml" Requires="v">
                  <p:oleObj spid="_x0000_s385493" r:id="rId13" imgW="191231" imgH="229414" progId="Equation.3">
                    <p:embed/>
                  </p:oleObj>
                </mc:Choice>
                <mc:Fallback>
                  <p:oleObj r:id="rId13" imgW="191231" imgH="229414" progId="Equation.3">
                    <p:embed/>
                    <p:pic>
                      <p:nvPicPr>
                        <p:cNvPr id="0" name=""/>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15" y="130"/>
                          <a:ext cx="289"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76818"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2730" y="1709737"/>
            <a:ext cx="37433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
          <p:cNvSpPr>
            <a:spLocks noGrp="1" noChangeArrowheads="1"/>
          </p:cNvSpPr>
          <p:nvPr>
            <p:ph type="title"/>
          </p:nvPr>
        </p:nvSpPr>
        <p:spPr bwMode="auto">
          <a:xfrm>
            <a:off x="1066800" y="187951"/>
            <a:ext cx="7086600" cy="462297"/>
          </a:xfrm>
        </p:spPr>
        <p:txBody>
          <a:bodyPr wrap="square">
            <a:spAutoFit/>
          </a:body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a:t>
            </a:r>
            <a:r>
              <a:rPr lang="zh-CN" altLang="en-US" sz="2400" dirty="0">
                <a:latin typeface="微软雅黑" pitchFamily="34" charset="-122"/>
                <a:ea typeface="微软雅黑" pitchFamily="34" charset="-122"/>
              </a:rPr>
              <a:t>窗函数法设计</a:t>
            </a:r>
            <a:r>
              <a:rPr lang="en-US" altLang="zh-CN" sz="2400" dirty="0">
                <a:latin typeface="微软雅黑" pitchFamily="34" charset="-122"/>
                <a:ea typeface="微软雅黑" pitchFamily="34" charset="-122"/>
              </a:rPr>
              <a:t>FIR</a:t>
            </a:r>
            <a:r>
              <a:rPr lang="zh-CN" altLang="en-US" sz="2400" dirty="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pic>
        <p:nvPicPr>
          <p:cNvPr id="20"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94086" y="4158328"/>
            <a:ext cx="6020949" cy="2564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04800" y="3707755"/>
            <a:ext cx="2969083" cy="461665"/>
          </a:xfrm>
          <a:prstGeom prst="rect">
            <a:avLst/>
          </a:prstGeom>
        </p:spPr>
        <p:txBody>
          <a:bodyPr wrap="none">
            <a:spAutoFit/>
          </a:bodyPr>
          <a:lstStyle/>
          <a:p>
            <a:r>
              <a:rPr lang="zh-CN" altLang="en-US" dirty="0"/>
              <a:t>理想低通</a:t>
            </a:r>
            <a:r>
              <a:rPr lang="zh-CN" altLang="en-US" dirty="0" smtClean="0"/>
              <a:t>的时域特性</a:t>
            </a:r>
            <a:endParaRPr lang="zh-CN" altLang="en-US" dirty="0"/>
          </a:p>
        </p:txBody>
      </p:sp>
    </p:spTree>
    <p:extLst>
      <p:ext uri="{BB962C8B-B14F-4D97-AF65-F5344CB8AC3E}">
        <p14:creationId xmlns:p14="http://schemas.microsoft.com/office/powerpoint/2010/main" val="129427468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818"/>
                                        </p:tgtEl>
                                        <p:attrNameLst>
                                          <p:attrName>style.visibility</p:attrName>
                                        </p:attrNameLst>
                                      </p:cBhvr>
                                      <p:to>
                                        <p:strVal val="visible"/>
                                      </p:to>
                                    </p:set>
                                    <p:animEffect transition="in" filter="blinds(horizontal)">
                                      <p:cBhvr>
                                        <p:cTn id="7" dur="500"/>
                                        <p:tgtEl>
                                          <p:spTgt spid="76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76803"/>
                                        </p:tgtEl>
                                        <p:attrNameLst>
                                          <p:attrName>style.visibility</p:attrName>
                                        </p:attrNameLst>
                                      </p:cBhvr>
                                      <p:to>
                                        <p:strVal val="visible"/>
                                      </p:to>
                                    </p:set>
                                    <p:anim calcmode="lin" valueType="num">
                                      <p:cBhvr additive="base">
                                        <p:cTn id="12" dur="500" fill="hold"/>
                                        <p:tgtEl>
                                          <p:spTgt spid="76803"/>
                                        </p:tgtEl>
                                        <p:attrNameLst>
                                          <p:attrName>ppt_x</p:attrName>
                                        </p:attrNameLst>
                                      </p:cBhvr>
                                      <p:tavLst>
                                        <p:tav tm="0">
                                          <p:val>
                                            <p:strVal val="0-#ppt_w/2"/>
                                          </p:val>
                                        </p:tav>
                                        <p:tav tm="100000">
                                          <p:val>
                                            <p:strVal val="#ppt_x"/>
                                          </p:val>
                                        </p:tav>
                                      </p:tavLst>
                                    </p:anim>
                                    <p:anim calcmode="lin" valueType="num">
                                      <p:cBhvr additive="base">
                                        <p:cTn id="13" dur="500" fill="hold"/>
                                        <p:tgtEl>
                                          <p:spTgt spid="768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bwMode="auto">
          <a:xfrm>
            <a:off x="228600" y="952500"/>
            <a:ext cx="8839200" cy="5562600"/>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pPr marL="0" indent="0" eaLnBrk="0" hangingPunct="0">
              <a:lnSpc>
                <a:spcPct val="200000"/>
              </a:lnSpc>
              <a:buNone/>
            </a:pPr>
            <a:r>
              <a:rPr lang="zh-CN" altLang="en-US" sz="2400" b="1" dirty="0">
                <a:solidFill>
                  <a:srgbClr val="FF0000"/>
                </a:solidFill>
                <a:latin typeface="华文楷体" pitchFamily="2" charset="-122"/>
                <a:ea typeface="华文楷体" pitchFamily="2" charset="-122"/>
              </a:rPr>
              <a:t>怎样用一个有限长序列</a:t>
            </a:r>
            <a:r>
              <a:rPr lang="en-US" sz="2400" b="1" i="1" dirty="0">
                <a:solidFill>
                  <a:srgbClr val="FF0000"/>
                </a:solidFill>
                <a:latin typeface="华文楷体" pitchFamily="2" charset="-122"/>
                <a:ea typeface="华文楷体" pitchFamily="2" charset="-122"/>
              </a:rPr>
              <a:t>h</a:t>
            </a:r>
            <a:r>
              <a:rPr lang="en-US" sz="2400" b="1" dirty="0">
                <a:solidFill>
                  <a:srgbClr val="FF0000"/>
                </a:solidFill>
                <a:latin typeface="华文楷体" pitchFamily="2" charset="-122"/>
                <a:ea typeface="华文楷体" pitchFamily="2" charset="-122"/>
              </a:rPr>
              <a:t>(</a:t>
            </a:r>
            <a:r>
              <a:rPr lang="en-US" sz="2400" b="1" i="1" dirty="0">
                <a:solidFill>
                  <a:srgbClr val="FF0000"/>
                </a:solidFill>
                <a:latin typeface="华文楷体" pitchFamily="2" charset="-122"/>
                <a:ea typeface="华文楷体" pitchFamily="2" charset="-122"/>
              </a:rPr>
              <a:t>n</a:t>
            </a:r>
            <a:r>
              <a:rPr lang="en-US" sz="2400" b="1" dirty="0">
                <a:solidFill>
                  <a:srgbClr val="FF0000"/>
                </a:solidFill>
                <a:latin typeface="华文楷体" pitchFamily="2" charset="-122"/>
                <a:ea typeface="华文楷体" pitchFamily="2" charset="-122"/>
              </a:rPr>
              <a:t>)</a:t>
            </a:r>
            <a:r>
              <a:rPr lang="zh-CN" altLang="en-US" sz="2400" b="1" dirty="0">
                <a:solidFill>
                  <a:srgbClr val="FF0000"/>
                </a:solidFill>
                <a:latin typeface="华文楷体" pitchFamily="2" charset="-122"/>
                <a:ea typeface="华文楷体" pitchFamily="2" charset="-122"/>
              </a:rPr>
              <a:t>来逼近无限长的</a:t>
            </a:r>
            <a:r>
              <a:rPr lang="en-US" sz="2400" b="1" i="1" dirty="0" err="1">
                <a:solidFill>
                  <a:srgbClr val="FF0000"/>
                </a:solidFill>
                <a:latin typeface="华文楷体" pitchFamily="2" charset="-122"/>
                <a:ea typeface="华文楷体" pitchFamily="2" charset="-122"/>
              </a:rPr>
              <a:t>h</a:t>
            </a:r>
            <a:r>
              <a:rPr lang="en-US" sz="2400" b="1" i="1" baseline="-30000" dirty="0" err="1">
                <a:solidFill>
                  <a:srgbClr val="FF0000"/>
                </a:solidFill>
                <a:latin typeface="华文楷体" pitchFamily="2" charset="-122"/>
                <a:ea typeface="华文楷体" pitchFamily="2" charset="-122"/>
              </a:rPr>
              <a:t>d</a:t>
            </a:r>
            <a:r>
              <a:rPr lang="en-US" sz="2400" b="1" dirty="0">
                <a:solidFill>
                  <a:srgbClr val="FF0000"/>
                </a:solidFill>
                <a:latin typeface="华文楷体" pitchFamily="2" charset="-122"/>
                <a:ea typeface="华文楷体" pitchFamily="2" charset="-122"/>
              </a:rPr>
              <a:t>(</a:t>
            </a:r>
            <a:r>
              <a:rPr lang="en-US" sz="2400" b="1" i="1" dirty="0">
                <a:solidFill>
                  <a:srgbClr val="FF0000"/>
                </a:solidFill>
                <a:latin typeface="华文楷体" pitchFamily="2" charset="-122"/>
                <a:ea typeface="华文楷体" pitchFamily="2" charset="-122"/>
              </a:rPr>
              <a:t>n</a:t>
            </a:r>
            <a:r>
              <a:rPr lang="en-US" sz="2400" b="1" dirty="0">
                <a:solidFill>
                  <a:srgbClr val="FF0000"/>
                </a:solidFill>
                <a:latin typeface="华文楷体" pitchFamily="2" charset="-122"/>
                <a:ea typeface="华文楷体" pitchFamily="2" charset="-122"/>
              </a:rPr>
              <a:t>)</a:t>
            </a:r>
            <a:r>
              <a:rPr lang="zh-CN" altLang="en-US" sz="2400" b="1" dirty="0">
                <a:solidFill>
                  <a:srgbClr val="FF0000"/>
                </a:solidFill>
                <a:latin typeface="华文楷体" pitchFamily="2" charset="-122"/>
                <a:ea typeface="华文楷体" pitchFamily="2" charset="-122"/>
              </a:rPr>
              <a:t>？</a:t>
            </a:r>
          </a:p>
          <a:p>
            <a:pPr eaLnBrk="0" hangingPunct="0">
              <a:lnSpc>
                <a:spcPct val="200000"/>
              </a:lnSpc>
            </a:pPr>
            <a:r>
              <a:rPr lang="zh-CN" altLang="en-US" sz="2400" b="1" dirty="0" smtClean="0"/>
              <a:t>最</a:t>
            </a:r>
            <a:r>
              <a:rPr lang="zh-CN" altLang="en-US" sz="2400" b="1" dirty="0"/>
              <a:t>简单的办法是直接截取一段 </a:t>
            </a:r>
            <a:r>
              <a:rPr lang="en-US" sz="2400" b="1" i="1" dirty="0" err="1"/>
              <a:t>h</a:t>
            </a:r>
            <a:r>
              <a:rPr lang="en-US" sz="2400" b="1" i="1" baseline="-30000" dirty="0" err="1"/>
              <a:t>d</a:t>
            </a:r>
            <a:r>
              <a:rPr lang="en-US" sz="2400" b="1" dirty="0"/>
              <a:t>(</a:t>
            </a:r>
            <a:r>
              <a:rPr lang="en-US" sz="2400" b="1" i="1" dirty="0"/>
              <a:t>n</a:t>
            </a:r>
            <a:r>
              <a:rPr lang="en-US" sz="2400" b="1" dirty="0"/>
              <a:t>) </a:t>
            </a:r>
            <a:r>
              <a:rPr lang="zh-CN" altLang="en-US" sz="2400" b="1" dirty="0"/>
              <a:t>代替 </a:t>
            </a:r>
            <a:r>
              <a:rPr lang="en-US" sz="2400" b="1" i="1" dirty="0"/>
              <a:t>h</a:t>
            </a:r>
            <a:r>
              <a:rPr lang="en-US" sz="2400" b="1" dirty="0"/>
              <a:t>(</a:t>
            </a:r>
            <a:r>
              <a:rPr lang="en-US" sz="2400" b="1" i="1" dirty="0"/>
              <a:t>n</a:t>
            </a:r>
            <a:r>
              <a:rPr lang="en-US" sz="2400" b="1" dirty="0"/>
              <a:t>) </a:t>
            </a:r>
            <a:r>
              <a:rPr lang="zh-CN" altLang="en-US" sz="2400" b="1" dirty="0" smtClean="0"/>
              <a:t>。</a:t>
            </a:r>
            <a:endParaRPr lang="en-US" altLang="zh-CN" sz="2400" b="1" dirty="0" smtClean="0"/>
          </a:p>
          <a:p>
            <a:pPr eaLnBrk="0" hangingPunct="0">
              <a:lnSpc>
                <a:spcPct val="200000"/>
              </a:lnSpc>
            </a:pPr>
            <a:r>
              <a:rPr lang="en-US" sz="2400" b="1" i="1" dirty="0" smtClean="0"/>
              <a:t>h</a:t>
            </a:r>
            <a:r>
              <a:rPr lang="en-US" sz="2400" b="1" dirty="0" smtClean="0"/>
              <a:t>(</a:t>
            </a:r>
            <a:r>
              <a:rPr lang="en-US" sz="2400" b="1" i="1" dirty="0" smtClean="0"/>
              <a:t>n</a:t>
            </a:r>
            <a:r>
              <a:rPr lang="en-US" sz="2400" b="1" dirty="0"/>
              <a:t>)</a:t>
            </a:r>
            <a:r>
              <a:rPr lang="zh-CN" altLang="en-US" sz="2400" b="1" dirty="0"/>
              <a:t>也可表示为</a:t>
            </a:r>
            <a:r>
              <a:rPr lang="en-US" sz="2400" b="1" i="1" dirty="0" err="1"/>
              <a:t>h</a:t>
            </a:r>
            <a:r>
              <a:rPr lang="en-US" sz="2400" b="1" i="1" baseline="-30000" dirty="0" err="1"/>
              <a:t>d</a:t>
            </a:r>
            <a:r>
              <a:rPr lang="en-US" sz="2400" b="1" dirty="0"/>
              <a:t>(</a:t>
            </a:r>
            <a:r>
              <a:rPr lang="en-US" sz="2400" b="1" i="1" dirty="0"/>
              <a:t>n</a:t>
            </a:r>
            <a:r>
              <a:rPr lang="en-US" sz="2400" b="1" dirty="0"/>
              <a:t>)</a:t>
            </a:r>
            <a:r>
              <a:rPr lang="zh-CN" altLang="en-US" sz="2400" b="1" dirty="0"/>
              <a:t>和一个“窗函数”的</a:t>
            </a:r>
            <a:r>
              <a:rPr lang="zh-CN" altLang="en-US" sz="2400" b="1" dirty="0" smtClean="0"/>
              <a:t>乘积</a:t>
            </a:r>
            <a:r>
              <a:rPr lang="en-US" altLang="zh-CN" sz="2400" b="1" dirty="0" smtClean="0"/>
              <a:t>,</a:t>
            </a:r>
            <a:r>
              <a:rPr lang="zh-CN" altLang="en-US" sz="2400" b="1" dirty="0" smtClean="0"/>
              <a:t>即</a:t>
            </a:r>
            <a:endParaRPr lang="zh-CN" altLang="en-US" sz="2400" b="1" dirty="0"/>
          </a:p>
          <a:p>
            <a:pPr marL="0" indent="0" eaLnBrk="0" hangingPunct="0">
              <a:spcBef>
                <a:spcPct val="50000"/>
              </a:spcBef>
              <a:buNone/>
            </a:pPr>
            <a:r>
              <a:rPr lang="zh-CN" altLang="en-US" sz="2000" b="1" dirty="0" smtClean="0"/>
              <a:t>                           </a:t>
            </a:r>
            <a:endParaRPr lang="zh-CN" altLang="en-US" sz="2000" b="1" dirty="0"/>
          </a:p>
        </p:txBody>
      </p:sp>
      <p:graphicFrame>
        <p:nvGraphicFramePr>
          <p:cNvPr id="72708" name="Object 4"/>
          <p:cNvGraphicFramePr>
            <a:graphicFrameLocks noChangeAspect="1"/>
          </p:cNvGraphicFramePr>
          <p:nvPr>
            <p:extLst>
              <p:ext uri="{D42A27DB-BD31-4B8C-83A1-F6EECF244321}">
                <p14:modId xmlns:p14="http://schemas.microsoft.com/office/powerpoint/2010/main" val="3370540761"/>
              </p:ext>
            </p:extLst>
          </p:nvPr>
        </p:nvGraphicFramePr>
        <p:xfrm>
          <a:off x="2670595" y="3505200"/>
          <a:ext cx="2743200" cy="541338"/>
        </p:xfrm>
        <a:graphic>
          <a:graphicData uri="http://schemas.openxmlformats.org/presentationml/2006/ole">
            <mc:AlternateContent xmlns:mc="http://schemas.openxmlformats.org/markup-compatibility/2006">
              <mc:Choice xmlns:v="urn:schemas-microsoft-com:vml" Requires="v">
                <p:oleObj spid="_x0000_s381011" r:id="rId3" imgW="1157021" imgH="229116" progId="Equation.3">
                  <p:embed/>
                </p:oleObj>
              </mc:Choice>
              <mc:Fallback>
                <p:oleObj r:id="rId3" imgW="1157021" imgH="22911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595" y="3505200"/>
                        <a:ext cx="2743200"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09" name="Rectangle 5"/>
          <p:cNvSpPr>
            <a:spLocks noChangeArrowheads="1"/>
          </p:cNvSpPr>
          <p:nvPr/>
        </p:nvSpPr>
        <p:spPr bwMode="auto">
          <a:xfrm>
            <a:off x="304800" y="4191000"/>
            <a:ext cx="8686800"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50000"/>
              </a:lnSpc>
              <a:spcBef>
                <a:spcPct val="50000"/>
              </a:spcBef>
              <a:buFontTx/>
              <a:buNone/>
            </a:pPr>
            <a:r>
              <a:rPr lang="zh-CN" altLang="en-US" sz="2200" dirty="0"/>
              <a:t>有限长</a:t>
            </a:r>
            <a:r>
              <a:rPr lang="en-US" altLang="zh-CN" sz="2200" dirty="0" smtClean="0"/>
              <a:t>h</a:t>
            </a:r>
            <a:r>
              <a:rPr lang="en-US" altLang="zh-CN" sz="2200" b="1" dirty="0" smtClean="0"/>
              <a:t>(n)</a:t>
            </a:r>
            <a:r>
              <a:rPr lang="zh-CN" altLang="en-US" sz="2200" b="1" dirty="0" smtClean="0"/>
              <a:t>去代替无限长的</a:t>
            </a:r>
            <a:r>
              <a:rPr lang="en-US" altLang="zh-CN" sz="2200" b="1" dirty="0" err="1" smtClean="0"/>
              <a:t>h</a:t>
            </a:r>
            <a:r>
              <a:rPr lang="en-US" altLang="zh-CN" sz="2200" b="1" baseline="-25000" dirty="0" err="1" smtClean="0"/>
              <a:t>d</a:t>
            </a:r>
            <a:r>
              <a:rPr lang="en-US" altLang="zh-CN" sz="2200" b="1" dirty="0" smtClean="0"/>
              <a:t>(n)</a:t>
            </a:r>
            <a:r>
              <a:rPr lang="zh-CN" altLang="en-US" sz="2200" b="1" dirty="0" smtClean="0"/>
              <a:t>，会引起误差，称为</a:t>
            </a:r>
            <a:r>
              <a:rPr lang="zh-CN" altLang="en-US" sz="2200" b="1" dirty="0" smtClean="0">
                <a:solidFill>
                  <a:srgbClr val="FF0000"/>
                </a:solidFill>
              </a:rPr>
              <a:t>吉布斯效应</a:t>
            </a:r>
            <a:r>
              <a:rPr lang="zh-CN" altLang="en-US" sz="2200" b="1" dirty="0" smtClean="0"/>
              <a:t>。</a:t>
            </a:r>
            <a:endParaRPr lang="en-US" altLang="zh-CN" sz="2200" b="1" dirty="0" smtClean="0"/>
          </a:p>
          <a:p>
            <a:pPr eaLnBrk="0" hangingPunct="0">
              <a:lnSpc>
                <a:spcPct val="150000"/>
              </a:lnSpc>
              <a:spcBef>
                <a:spcPct val="50000"/>
              </a:spcBef>
              <a:buFontTx/>
              <a:buNone/>
            </a:pPr>
            <a:r>
              <a:rPr lang="zh-CN" altLang="en-US" sz="2200" dirty="0" smtClean="0">
                <a:solidFill>
                  <a:srgbClr val="FF0000"/>
                </a:solidFill>
              </a:rPr>
              <a:t>会引起过渡带增加、通带和阻带波动。导致阻带衰减劣于设计指标。</a:t>
            </a:r>
            <a:endParaRPr lang="zh-CN" altLang="en-US" sz="2200" b="1" dirty="0">
              <a:solidFill>
                <a:srgbClr val="FF0000"/>
              </a:solidFill>
            </a:endParaRPr>
          </a:p>
        </p:txBody>
      </p:sp>
      <p:sp>
        <p:nvSpPr>
          <p:cNvPr id="3" name="矩形 2"/>
          <p:cNvSpPr/>
          <p:nvPr/>
        </p:nvSpPr>
        <p:spPr>
          <a:xfrm>
            <a:off x="1066800" y="228600"/>
            <a:ext cx="4339650" cy="461665"/>
          </a:xfrm>
          <a:prstGeom prst="rect">
            <a:avLst/>
          </a:prstGeom>
        </p:spPr>
        <p:txBody>
          <a:bodyPr wrap="none">
            <a:spAutoFit/>
          </a:bodyPr>
          <a:lstStyle/>
          <a:p>
            <a:r>
              <a:rPr lang="en-US" altLang="zh-CN" dirty="0">
                <a:latin typeface="微软雅黑" pitchFamily="34" charset="-122"/>
                <a:ea typeface="微软雅黑" pitchFamily="34" charset="-122"/>
              </a:rPr>
              <a:t>2 </a:t>
            </a:r>
            <a:r>
              <a:rPr lang="zh-CN" altLang="en-US" dirty="0">
                <a:latin typeface="微软雅黑" pitchFamily="34" charset="-122"/>
                <a:ea typeface="微软雅黑" pitchFamily="34" charset="-122"/>
              </a:rPr>
              <a:t>利用窗函数法设计</a:t>
            </a:r>
            <a:r>
              <a:rPr lang="en-US" altLang="zh-CN" dirty="0">
                <a:latin typeface="微软雅黑" pitchFamily="34" charset="-122"/>
                <a:ea typeface="微软雅黑" pitchFamily="34" charset="-122"/>
              </a:rPr>
              <a:t>FIR</a:t>
            </a:r>
            <a:r>
              <a:rPr lang="zh-CN" altLang="en-US" dirty="0">
                <a:latin typeface="微软雅黑" pitchFamily="34" charset="-122"/>
                <a:ea typeface="微软雅黑" pitchFamily="34" charset="-122"/>
              </a:rPr>
              <a:t>滤波器</a:t>
            </a:r>
            <a:endParaRPr lang="zh-CN" altLang="en-US" dirty="0"/>
          </a:p>
        </p:txBody>
      </p:sp>
      <p:sp>
        <p:nvSpPr>
          <p:cNvPr id="2" name="TextBox 1"/>
          <p:cNvSpPr txBox="1"/>
          <p:nvPr/>
        </p:nvSpPr>
        <p:spPr>
          <a:xfrm>
            <a:off x="381000" y="5638800"/>
            <a:ext cx="8534400" cy="523220"/>
          </a:xfrm>
          <a:prstGeom prst="rect">
            <a:avLst/>
          </a:prstGeom>
          <a:noFill/>
        </p:spPr>
        <p:txBody>
          <a:bodyPr wrap="square" rtlCol="0">
            <a:spAutoFit/>
          </a:bodyPr>
          <a:lstStyle/>
          <a:p>
            <a:r>
              <a:rPr lang="zh-CN" altLang="en-US" sz="2800" dirty="0" smtClean="0">
                <a:solidFill>
                  <a:srgbClr val="0000CC"/>
                </a:solidFill>
                <a:effectLst>
                  <a:outerShdw blurRad="38100" dist="38100" dir="2700000" algn="tl">
                    <a:srgbClr val="000000">
                      <a:alpha val="43137"/>
                    </a:srgbClr>
                  </a:outerShdw>
                </a:effectLst>
                <a:latin typeface="华文楷体" pitchFamily="2" charset="-122"/>
                <a:ea typeface="华文楷体" pitchFamily="2" charset="-122"/>
              </a:rPr>
              <a:t>后续将分析吉布斯效应，以及如何减少吉布斯效应！</a:t>
            </a:r>
            <a:endParaRPr lang="zh-CN" altLang="en-US" sz="2800" dirty="0">
              <a:solidFill>
                <a:srgbClr val="0000CC"/>
              </a:solidFill>
              <a:effectLst>
                <a:outerShdw blurRad="38100" dist="38100" dir="2700000" algn="tl">
                  <a:srgbClr val="000000">
                    <a:alpha val="43137"/>
                  </a:srgbClr>
                </a:outerShdw>
              </a:effectLst>
              <a:latin typeface="华文楷体" pitchFamily="2" charset="-122"/>
              <a:ea typeface="华文楷体" pitchFamily="2" charset="-122"/>
            </a:endParaRPr>
          </a:p>
        </p:txBody>
      </p:sp>
    </p:spTree>
    <p:extLst>
      <p:ext uri="{BB962C8B-B14F-4D97-AF65-F5344CB8AC3E}">
        <p14:creationId xmlns:p14="http://schemas.microsoft.com/office/powerpoint/2010/main" val="317037507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linds(horizontal)">
                                      <p:cBhvr>
                                        <p:cTn id="7" dur="500"/>
                                        <p:tgtEl>
                                          <p:spTgt spid="7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linds(horizontal)">
                                      <p:cBhvr>
                                        <p:cTn id="12" dur="500"/>
                                        <p:tgtEl>
                                          <p:spTgt spid="72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blinds(horizontal)">
                                      <p:cBhvr>
                                        <p:cTn id="17" dur="500"/>
                                        <p:tgtEl>
                                          <p:spTgt spid="727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708"/>
                                        </p:tgtEl>
                                        <p:attrNameLst>
                                          <p:attrName>style.visibility</p:attrName>
                                        </p:attrNameLst>
                                      </p:cBhvr>
                                      <p:to>
                                        <p:strVal val="visible"/>
                                      </p:to>
                                    </p:set>
                                    <p:animEffect transition="in" filter="blinds(horizontal)">
                                      <p:cBhvr>
                                        <p:cTn id="22" dur="500"/>
                                        <p:tgtEl>
                                          <p:spTgt spid="727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09"/>
                                        </p:tgtEl>
                                        <p:attrNameLst>
                                          <p:attrName>style.visibility</p:attrName>
                                        </p:attrNameLst>
                                      </p:cBhvr>
                                      <p:to>
                                        <p:strVal val="visible"/>
                                      </p:to>
                                    </p:set>
                                    <p:animEffect transition="in" filter="blinds(horizontal)">
                                      <p:cBhvr>
                                        <p:cTn id="2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9" name="Object 3"/>
          <p:cNvGraphicFramePr>
            <a:graphicFrameLocks noChangeAspect="1"/>
          </p:cNvGraphicFramePr>
          <p:nvPr>
            <p:extLst>
              <p:ext uri="{D42A27DB-BD31-4B8C-83A1-F6EECF244321}">
                <p14:modId xmlns:p14="http://schemas.microsoft.com/office/powerpoint/2010/main" val="2159109129"/>
              </p:ext>
            </p:extLst>
          </p:nvPr>
        </p:nvGraphicFramePr>
        <p:xfrm>
          <a:off x="1974075" y="6061469"/>
          <a:ext cx="1351737" cy="323456"/>
        </p:xfrm>
        <a:graphic>
          <a:graphicData uri="http://schemas.openxmlformats.org/presentationml/2006/ole">
            <mc:AlternateContent xmlns:mc="http://schemas.openxmlformats.org/markup-compatibility/2006">
              <mc:Choice xmlns:v="urn:schemas-microsoft-com:vml" Requires="v">
                <p:oleObj spid="_x0000_s389730" r:id="rId3" imgW="851217" imgH="203517" progId="Equation.3">
                  <p:embed/>
                </p:oleObj>
              </mc:Choice>
              <mc:Fallback>
                <p:oleObj r:id="rId3" imgW="851217" imgH="2035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075" y="6061469"/>
                        <a:ext cx="1351737" cy="323456"/>
                      </a:xfrm>
                      <a:prstGeom prst="rect">
                        <a:avLst/>
                      </a:prstGeom>
                      <a:noFill/>
                      <a:ln>
                        <a:noFill/>
                      </a:ln>
                      <a:effectLst/>
                      <a:extLst/>
                    </p:spPr>
                  </p:pic>
                </p:oleObj>
              </mc:Fallback>
            </mc:AlternateContent>
          </a:graphicData>
        </a:graphic>
      </p:graphicFrame>
      <p:graphicFrame>
        <p:nvGraphicFramePr>
          <p:cNvPr id="80900" name="Object 4"/>
          <p:cNvGraphicFramePr>
            <a:graphicFrameLocks noChangeAspect="1"/>
          </p:cNvGraphicFramePr>
          <p:nvPr>
            <p:extLst>
              <p:ext uri="{D42A27DB-BD31-4B8C-83A1-F6EECF244321}">
                <p14:modId xmlns:p14="http://schemas.microsoft.com/office/powerpoint/2010/main" val="797601272"/>
              </p:ext>
            </p:extLst>
          </p:nvPr>
        </p:nvGraphicFramePr>
        <p:xfrm>
          <a:off x="8135843" y="6275618"/>
          <a:ext cx="281082" cy="309331"/>
        </p:xfrm>
        <a:graphic>
          <a:graphicData uri="http://schemas.openxmlformats.org/presentationml/2006/ole">
            <mc:AlternateContent xmlns:mc="http://schemas.openxmlformats.org/markup-compatibility/2006">
              <mc:Choice xmlns:v="urn:schemas-microsoft-com:vml" Requires="v">
                <p:oleObj spid="_x0000_s389731" r:id="rId5" imgW="127593" imgH="140321" progId="Equation.3">
                  <p:embed/>
                </p:oleObj>
              </mc:Choice>
              <mc:Fallback>
                <p:oleObj r:id="rId5" imgW="127593" imgH="14032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5843" y="6275618"/>
                        <a:ext cx="281082" cy="309331"/>
                      </a:xfrm>
                      <a:prstGeom prst="rect">
                        <a:avLst/>
                      </a:prstGeom>
                      <a:noFill/>
                      <a:ln>
                        <a:noFill/>
                      </a:ln>
                      <a:effectLst/>
                      <a:extLst/>
                    </p:spPr>
                  </p:pic>
                </p:oleObj>
              </mc:Fallback>
            </mc:AlternateContent>
          </a:graphicData>
        </a:graphic>
      </p:graphicFrame>
      <p:graphicFrame>
        <p:nvGraphicFramePr>
          <p:cNvPr id="80901" name="Object 5"/>
          <p:cNvGraphicFramePr>
            <a:graphicFrameLocks noChangeAspect="1"/>
          </p:cNvGraphicFramePr>
          <p:nvPr>
            <p:extLst>
              <p:ext uri="{D42A27DB-BD31-4B8C-83A1-F6EECF244321}">
                <p14:modId xmlns:p14="http://schemas.microsoft.com/office/powerpoint/2010/main" val="1841137261"/>
              </p:ext>
            </p:extLst>
          </p:nvPr>
        </p:nvGraphicFramePr>
        <p:xfrm>
          <a:off x="4692523" y="6291460"/>
          <a:ext cx="1391285" cy="323456"/>
        </p:xfrm>
        <a:graphic>
          <a:graphicData uri="http://schemas.openxmlformats.org/presentationml/2006/ole">
            <mc:AlternateContent xmlns:mc="http://schemas.openxmlformats.org/markup-compatibility/2006">
              <mc:Choice xmlns:v="urn:schemas-microsoft-com:vml" Requires="v">
                <p:oleObj spid="_x0000_s389732" r:id="rId7" imgW="876617" imgH="203517" progId="Equation.3">
                  <p:embed/>
                </p:oleObj>
              </mc:Choice>
              <mc:Fallback>
                <p:oleObj r:id="rId7" imgW="876617" imgH="2035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2523" y="6291460"/>
                        <a:ext cx="1391285" cy="323456"/>
                      </a:xfrm>
                      <a:prstGeom prst="rect">
                        <a:avLst/>
                      </a:prstGeom>
                      <a:noFill/>
                      <a:ln>
                        <a:noFill/>
                      </a:ln>
                      <a:effectLst/>
                      <a:extLst/>
                    </p:spPr>
                  </p:pic>
                </p:oleObj>
              </mc:Fallback>
            </mc:AlternateContent>
          </a:graphicData>
        </a:graphic>
      </p:graphicFrame>
      <p:graphicFrame>
        <p:nvGraphicFramePr>
          <p:cNvPr id="80902" name="Object 6"/>
          <p:cNvGraphicFramePr>
            <a:graphicFrameLocks noChangeAspect="1"/>
          </p:cNvGraphicFramePr>
          <p:nvPr>
            <p:extLst>
              <p:ext uri="{D42A27DB-BD31-4B8C-83A1-F6EECF244321}">
                <p14:modId xmlns:p14="http://schemas.microsoft.com/office/powerpoint/2010/main" val="42771892"/>
              </p:ext>
            </p:extLst>
          </p:nvPr>
        </p:nvGraphicFramePr>
        <p:xfrm>
          <a:off x="6259688" y="6311940"/>
          <a:ext cx="564989" cy="282495"/>
        </p:xfrm>
        <a:graphic>
          <a:graphicData uri="http://schemas.openxmlformats.org/presentationml/2006/ole">
            <mc:AlternateContent xmlns:mc="http://schemas.openxmlformats.org/markup-compatibility/2006">
              <mc:Choice xmlns:v="urn:schemas-microsoft-com:vml" Requires="v">
                <p:oleObj spid="_x0000_s389733" r:id="rId9" imgW="355917" imgH="178117" progId="Equation.3">
                  <p:embed/>
                </p:oleObj>
              </mc:Choice>
              <mc:Fallback>
                <p:oleObj r:id="rId9" imgW="355917" imgH="1781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9688" y="6311940"/>
                        <a:ext cx="564989" cy="282495"/>
                      </a:xfrm>
                      <a:prstGeom prst="rect">
                        <a:avLst/>
                      </a:prstGeom>
                      <a:noFill/>
                      <a:ln>
                        <a:noFill/>
                      </a:ln>
                      <a:effectLst/>
                      <a:extLst/>
                    </p:spPr>
                  </p:pic>
                </p:oleObj>
              </mc:Fallback>
            </mc:AlternateContent>
          </a:graphicData>
        </a:graphic>
      </p:graphicFrame>
      <p:graphicFrame>
        <p:nvGraphicFramePr>
          <p:cNvPr id="80903" name="Object 7"/>
          <p:cNvGraphicFramePr>
            <a:graphicFrameLocks noChangeAspect="1"/>
          </p:cNvGraphicFramePr>
          <p:nvPr>
            <p:extLst>
              <p:ext uri="{D42A27DB-BD31-4B8C-83A1-F6EECF244321}">
                <p14:modId xmlns:p14="http://schemas.microsoft.com/office/powerpoint/2010/main" val="2336675142"/>
              </p:ext>
            </p:extLst>
          </p:nvPr>
        </p:nvGraphicFramePr>
        <p:xfrm>
          <a:off x="2731304" y="2430454"/>
          <a:ext cx="813584" cy="192096"/>
        </p:xfrm>
        <a:graphic>
          <a:graphicData uri="http://schemas.openxmlformats.org/presentationml/2006/ole">
            <mc:AlternateContent xmlns:mc="http://schemas.openxmlformats.org/markup-compatibility/2006">
              <mc:Choice xmlns:v="urn:schemas-microsoft-com:vml" Requires="v">
                <p:oleObj spid="_x0000_s389734" r:id="rId11" imgW="114766" imgH="216498" progId="Equation.3">
                  <p:embed/>
                </p:oleObj>
              </mc:Choice>
              <mc:Fallback>
                <p:oleObj r:id="rId11" imgW="114766" imgH="21649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1304" y="2430454"/>
                        <a:ext cx="813584" cy="192096"/>
                      </a:xfrm>
                      <a:prstGeom prst="rect">
                        <a:avLst/>
                      </a:prstGeom>
                      <a:noFill/>
                      <a:ln>
                        <a:noFill/>
                      </a:ln>
                      <a:effectLst/>
                      <a:extLst/>
                    </p:spPr>
                  </p:pic>
                </p:oleObj>
              </mc:Fallback>
            </mc:AlternateContent>
          </a:graphicData>
        </a:graphic>
      </p:graphicFrame>
      <p:pic>
        <p:nvPicPr>
          <p:cNvPr id="80904"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7800" y="1182349"/>
            <a:ext cx="6405563" cy="510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0905" name="Object 9"/>
          <p:cNvGraphicFramePr>
            <a:graphicFrameLocks noChangeAspect="1"/>
          </p:cNvGraphicFramePr>
          <p:nvPr>
            <p:extLst>
              <p:ext uri="{D42A27DB-BD31-4B8C-83A1-F6EECF244321}">
                <p14:modId xmlns:p14="http://schemas.microsoft.com/office/powerpoint/2010/main" val="908211882"/>
              </p:ext>
            </p:extLst>
          </p:nvPr>
        </p:nvGraphicFramePr>
        <p:xfrm>
          <a:off x="685800" y="3508690"/>
          <a:ext cx="858783" cy="456229"/>
        </p:xfrm>
        <a:graphic>
          <a:graphicData uri="http://schemas.openxmlformats.org/presentationml/2006/ole">
            <mc:AlternateContent xmlns:mc="http://schemas.openxmlformats.org/markup-compatibility/2006">
              <mc:Choice xmlns:v="urn:schemas-microsoft-com:vml" Requires="v">
                <p:oleObj spid="_x0000_s389735" r:id="rId14" imgW="406893" imgH="216311" progId="Equation.3">
                  <p:embed/>
                </p:oleObj>
              </mc:Choice>
              <mc:Fallback>
                <p:oleObj r:id="rId14" imgW="406893" imgH="216311"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 y="3508690"/>
                        <a:ext cx="858783" cy="456229"/>
                      </a:xfrm>
                      <a:prstGeom prst="rect">
                        <a:avLst/>
                      </a:prstGeom>
                      <a:noFill/>
                      <a:ln>
                        <a:noFill/>
                      </a:ln>
                      <a:effectLst/>
                      <a:extLst/>
                    </p:spPr>
                  </p:pic>
                </p:oleObj>
              </mc:Fallback>
            </mc:AlternateContent>
          </a:graphicData>
        </a:graphic>
      </p:graphicFrame>
      <p:graphicFrame>
        <p:nvGraphicFramePr>
          <p:cNvPr id="80906" name="Object 10"/>
          <p:cNvGraphicFramePr>
            <a:graphicFrameLocks noChangeAspect="1"/>
          </p:cNvGraphicFramePr>
          <p:nvPr>
            <p:extLst>
              <p:ext uri="{D42A27DB-BD31-4B8C-83A1-F6EECF244321}">
                <p14:modId xmlns:p14="http://schemas.microsoft.com/office/powerpoint/2010/main" val="2280905587"/>
              </p:ext>
            </p:extLst>
          </p:nvPr>
        </p:nvGraphicFramePr>
        <p:xfrm>
          <a:off x="706252" y="1524000"/>
          <a:ext cx="741548" cy="442103"/>
        </p:xfrm>
        <a:graphic>
          <a:graphicData uri="http://schemas.openxmlformats.org/presentationml/2006/ole">
            <mc:AlternateContent xmlns:mc="http://schemas.openxmlformats.org/markup-compatibility/2006">
              <mc:Choice xmlns:v="urn:schemas-microsoft-com:vml" Requires="v">
                <p:oleObj spid="_x0000_s389736" r:id="rId16" imgW="381814" imgH="229215" progId="Equation.3">
                  <p:embed/>
                </p:oleObj>
              </mc:Choice>
              <mc:Fallback>
                <p:oleObj r:id="rId16" imgW="381814" imgH="229215"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6252" y="1524000"/>
                        <a:ext cx="741548" cy="442103"/>
                      </a:xfrm>
                      <a:prstGeom prst="rect">
                        <a:avLst/>
                      </a:prstGeom>
                      <a:noFill/>
                      <a:ln>
                        <a:noFill/>
                      </a:ln>
                      <a:extLst/>
                    </p:spPr>
                  </p:pic>
                </p:oleObj>
              </mc:Fallback>
            </mc:AlternateContent>
          </a:graphicData>
        </a:graphic>
      </p:graphicFrame>
      <p:graphicFrame>
        <p:nvGraphicFramePr>
          <p:cNvPr id="80907" name="Object 11"/>
          <p:cNvGraphicFramePr>
            <a:graphicFrameLocks noChangeAspect="1"/>
          </p:cNvGraphicFramePr>
          <p:nvPr>
            <p:extLst>
              <p:ext uri="{D42A27DB-BD31-4B8C-83A1-F6EECF244321}">
                <p14:modId xmlns:p14="http://schemas.microsoft.com/office/powerpoint/2010/main" val="705236281"/>
              </p:ext>
            </p:extLst>
          </p:nvPr>
        </p:nvGraphicFramePr>
        <p:xfrm>
          <a:off x="772217" y="5105400"/>
          <a:ext cx="618663" cy="392667"/>
        </p:xfrm>
        <a:graphic>
          <a:graphicData uri="http://schemas.openxmlformats.org/presentationml/2006/ole">
            <mc:AlternateContent xmlns:mc="http://schemas.openxmlformats.org/markup-compatibility/2006">
              <mc:Choice xmlns:v="urn:schemas-microsoft-com:vml" Requires="v">
                <p:oleObj spid="_x0000_s389737" r:id="rId18" imgW="318093" imgH="203694" progId="Equation.3">
                  <p:embed/>
                </p:oleObj>
              </mc:Choice>
              <mc:Fallback>
                <p:oleObj r:id="rId18" imgW="318093" imgH="203694"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2217" y="5105400"/>
                        <a:ext cx="618663" cy="392667"/>
                      </a:xfrm>
                      <a:prstGeom prst="rect">
                        <a:avLst/>
                      </a:prstGeom>
                      <a:noFill/>
                      <a:ln>
                        <a:noFill/>
                      </a:ln>
                      <a:extLst/>
                    </p:spPr>
                  </p:pic>
                </p:oleObj>
              </mc:Fallback>
            </mc:AlternateContent>
          </a:graphicData>
        </a:graphic>
      </p:graphicFrame>
      <p:sp>
        <p:nvSpPr>
          <p:cNvPr id="80908" name="Line 12"/>
          <p:cNvSpPr>
            <a:spLocks noChangeShapeType="1"/>
          </p:cNvSpPr>
          <p:nvPr/>
        </p:nvSpPr>
        <p:spPr bwMode="auto">
          <a:xfrm flipV="1">
            <a:off x="4235068" y="1066799"/>
            <a:ext cx="0" cy="53863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square" lIns="0" tIns="0" rIns="0" bIns="0">
            <a:spAutoFit/>
          </a:bodyPr>
          <a:lstStyle/>
          <a:p>
            <a:endParaRPr lang="zh-CN" altLang="en-US"/>
          </a:p>
        </p:txBody>
      </p:sp>
      <p:sp>
        <p:nvSpPr>
          <p:cNvPr id="80909" name="Line 13"/>
          <p:cNvSpPr>
            <a:spLocks noChangeShapeType="1"/>
          </p:cNvSpPr>
          <p:nvPr/>
        </p:nvSpPr>
        <p:spPr bwMode="auto">
          <a:xfrm flipH="1">
            <a:off x="5388166" y="1182349"/>
            <a:ext cx="0" cy="5108913"/>
          </a:xfrm>
          <a:prstGeom prst="line">
            <a:avLst/>
          </a:prstGeom>
          <a:noFill/>
          <a:ln w="3810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square" lIns="0" tIns="0" rIns="0" bIns="0">
            <a:spAutoFit/>
          </a:bodyPr>
          <a:lstStyle/>
          <a:p>
            <a:endParaRPr lang="zh-CN" altLang="en-US"/>
          </a:p>
        </p:txBody>
      </p:sp>
      <p:sp>
        <p:nvSpPr>
          <p:cNvPr id="80910" name="Line 14"/>
          <p:cNvSpPr>
            <a:spLocks noChangeShapeType="1"/>
          </p:cNvSpPr>
          <p:nvPr/>
        </p:nvSpPr>
        <p:spPr bwMode="auto">
          <a:xfrm flipH="1">
            <a:off x="6542182" y="1182349"/>
            <a:ext cx="0" cy="5108912"/>
          </a:xfrm>
          <a:prstGeom prst="line">
            <a:avLst/>
          </a:prstGeom>
          <a:noFill/>
          <a:ln w="3810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square" lIns="0" tIns="0" rIns="0" bIns="0">
            <a:spAutoFit/>
          </a:bodyPr>
          <a:lstStyle/>
          <a:p>
            <a:endParaRPr lang="zh-CN" altLang="en-US"/>
          </a:p>
        </p:txBody>
      </p:sp>
      <p:sp>
        <p:nvSpPr>
          <p:cNvPr id="15" name="矩形 14"/>
          <p:cNvSpPr/>
          <p:nvPr/>
        </p:nvSpPr>
        <p:spPr>
          <a:xfrm>
            <a:off x="1066800" y="228600"/>
            <a:ext cx="4339650" cy="461665"/>
          </a:xfrm>
          <a:prstGeom prst="rect">
            <a:avLst/>
          </a:prstGeom>
        </p:spPr>
        <p:txBody>
          <a:bodyPr wrap="none">
            <a:spAutoFit/>
          </a:bodyPr>
          <a:lstStyle/>
          <a:p>
            <a:r>
              <a:rPr lang="en-US" altLang="zh-CN" dirty="0">
                <a:latin typeface="微软雅黑" pitchFamily="34" charset="-122"/>
                <a:ea typeface="微软雅黑" pitchFamily="34" charset="-122"/>
              </a:rPr>
              <a:t>2 </a:t>
            </a:r>
            <a:r>
              <a:rPr lang="zh-CN" altLang="en-US" dirty="0">
                <a:latin typeface="微软雅黑" pitchFamily="34" charset="-122"/>
                <a:ea typeface="微软雅黑" pitchFamily="34" charset="-122"/>
              </a:rPr>
              <a:t>利用窗函数法设计</a:t>
            </a:r>
            <a:r>
              <a:rPr lang="en-US" altLang="zh-CN" dirty="0">
                <a:latin typeface="微软雅黑" pitchFamily="34" charset="-122"/>
                <a:ea typeface="微软雅黑" pitchFamily="34" charset="-122"/>
              </a:rPr>
              <a:t>FIR</a:t>
            </a:r>
            <a:r>
              <a:rPr lang="zh-CN" altLang="en-US" dirty="0">
                <a:latin typeface="微软雅黑" pitchFamily="34" charset="-122"/>
                <a:ea typeface="微软雅黑" pitchFamily="34" charset="-122"/>
              </a:rPr>
              <a:t>滤波器</a:t>
            </a:r>
            <a:endParaRPr lang="zh-CN" altLang="en-US" dirty="0"/>
          </a:p>
        </p:txBody>
      </p:sp>
    </p:spTree>
    <p:extLst>
      <p:ext uri="{BB962C8B-B14F-4D97-AF65-F5344CB8AC3E}">
        <p14:creationId xmlns:p14="http://schemas.microsoft.com/office/powerpoint/2010/main" val="152510408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Object 2"/>
          <p:cNvGraphicFramePr>
            <a:graphicFrameLocks noChangeAspect="1"/>
          </p:cNvGraphicFramePr>
          <p:nvPr>
            <p:extLst>
              <p:ext uri="{D42A27DB-BD31-4B8C-83A1-F6EECF244321}">
                <p14:modId xmlns:p14="http://schemas.microsoft.com/office/powerpoint/2010/main" val="3739294199"/>
              </p:ext>
            </p:extLst>
          </p:nvPr>
        </p:nvGraphicFramePr>
        <p:xfrm>
          <a:off x="990600" y="3276600"/>
          <a:ext cx="5846763" cy="954088"/>
        </p:xfrm>
        <a:graphic>
          <a:graphicData uri="http://schemas.openxmlformats.org/presentationml/2006/ole">
            <mc:AlternateContent xmlns:mc="http://schemas.openxmlformats.org/markup-compatibility/2006">
              <mc:Choice xmlns:v="urn:schemas-microsoft-com:vml" Requires="v">
                <p:oleObj spid="_x0000_s390454" r:id="rId3" imgW="2412270" imgH="393846" progId="Equation.3">
                  <p:embed/>
                </p:oleObj>
              </mc:Choice>
              <mc:Fallback>
                <p:oleObj r:id="rId3" imgW="2412270" imgH="3938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276600"/>
                        <a:ext cx="5846763"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3" name="Object 3"/>
          <p:cNvGraphicFramePr>
            <a:graphicFrameLocks noChangeAspect="1"/>
          </p:cNvGraphicFramePr>
          <p:nvPr>
            <p:extLst>
              <p:ext uri="{D42A27DB-BD31-4B8C-83A1-F6EECF244321}">
                <p14:modId xmlns:p14="http://schemas.microsoft.com/office/powerpoint/2010/main" val="2129665461"/>
              </p:ext>
            </p:extLst>
          </p:nvPr>
        </p:nvGraphicFramePr>
        <p:xfrm>
          <a:off x="609600" y="1981200"/>
          <a:ext cx="7181850" cy="1181100"/>
        </p:xfrm>
        <a:graphic>
          <a:graphicData uri="http://schemas.openxmlformats.org/presentationml/2006/ole">
            <mc:AlternateContent xmlns:mc="http://schemas.openxmlformats.org/markup-compatibility/2006">
              <mc:Choice xmlns:v="urn:schemas-microsoft-com:vml" Requires="v">
                <p:oleObj spid="_x0000_s390455" r:id="rId5" imgW="3010217" imgH="457517" progId="Equation.3">
                  <p:embed/>
                </p:oleObj>
              </mc:Choice>
              <mc:Fallback>
                <p:oleObj r:id="rId5" imgW="3010217" imgH="4575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981200"/>
                        <a:ext cx="718185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4" name="Object 4"/>
          <p:cNvGraphicFramePr>
            <a:graphicFrameLocks noChangeAspect="1"/>
          </p:cNvGraphicFramePr>
          <p:nvPr>
            <p:extLst>
              <p:ext uri="{D42A27DB-BD31-4B8C-83A1-F6EECF244321}">
                <p14:modId xmlns:p14="http://schemas.microsoft.com/office/powerpoint/2010/main" val="4215482227"/>
              </p:ext>
            </p:extLst>
          </p:nvPr>
        </p:nvGraphicFramePr>
        <p:xfrm>
          <a:off x="381000" y="4343400"/>
          <a:ext cx="7778750" cy="1739900"/>
        </p:xfrm>
        <a:graphic>
          <a:graphicData uri="http://schemas.openxmlformats.org/presentationml/2006/ole">
            <mc:AlternateContent xmlns:mc="http://schemas.openxmlformats.org/markup-compatibility/2006">
              <mc:Choice xmlns:v="urn:schemas-microsoft-com:vml" Requires="v">
                <p:oleObj spid="_x0000_s390456" r:id="rId7" imgW="2883217" imgH="686117" progId="Equation.3">
                  <p:embed/>
                </p:oleObj>
              </mc:Choice>
              <mc:Fallback>
                <p:oleObj r:id="rId7" imgW="2883217" imgH="6861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4343400"/>
                        <a:ext cx="77787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1925" name="Group 5"/>
          <p:cNvGrpSpPr>
            <a:grpSpLocks/>
          </p:cNvGrpSpPr>
          <p:nvPr/>
        </p:nvGrpSpPr>
        <p:grpSpPr bwMode="auto">
          <a:xfrm>
            <a:off x="609600" y="1144587"/>
            <a:ext cx="3541714" cy="523875"/>
            <a:chOff x="0" y="0"/>
            <a:chExt cx="2231" cy="330"/>
          </a:xfrm>
        </p:grpSpPr>
        <p:graphicFrame>
          <p:nvGraphicFramePr>
            <p:cNvPr id="81926" name="Object 6"/>
            <p:cNvGraphicFramePr>
              <a:graphicFrameLocks noChangeAspect="1"/>
            </p:cNvGraphicFramePr>
            <p:nvPr>
              <p:extLst>
                <p:ext uri="{D42A27DB-BD31-4B8C-83A1-F6EECF244321}">
                  <p14:modId xmlns:p14="http://schemas.microsoft.com/office/powerpoint/2010/main" val="1273028400"/>
                </p:ext>
              </p:extLst>
            </p:nvPr>
          </p:nvGraphicFramePr>
          <p:xfrm>
            <a:off x="480" y="21"/>
            <a:ext cx="699" cy="287"/>
          </p:xfrm>
          <a:graphic>
            <a:graphicData uri="http://schemas.openxmlformats.org/presentationml/2006/ole">
              <mc:AlternateContent xmlns:mc="http://schemas.openxmlformats.org/markup-compatibility/2006">
                <mc:Choice xmlns:v="urn:schemas-microsoft-com:vml" Requires="v">
                  <p:oleObj spid="_x0000_s390457" r:id="rId9" imgW="495832" imgH="229016" progId="Equation.3">
                    <p:embed/>
                  </p:oleObj>
                </mc:Choice>
                <mc:Fallback>
                  <p:oleObj r:id="rId9" imgW="495832" imgH="22901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 y="21"/>
                          <a:ext cx="69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7" name="Rectangle 7"/>
            <p:cNvSpPr>
              <a:spLocks noChangeArrowheads="1"/>
            </p:cNvSpPr>
            <p:nvPr/>
          </p:nvSpPr>
          <p:spPr bwMode="auto">
            <a:xfrm>
              <a:off x="0" y="0"/>
              <a:ext cx="2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80000"/>
                <a:buFont typeface="Wingdings" pitchFamily="2" charset="2"/>
                <a:buNone/>
              </a:pPr>
              <a:r>
                <a:rPr lang="zh-CN" altLang="en-US" sz="2800" b="1" dirty="0" smtClean="0">
                  <a:latin typeface="Arial" pitchFamily="34" charset="0"/>
                </a:rPr>
                <a:t>分析            频率特性</a:t>
              </a:r>
              <a:endParaRPr lang="zh-CN" altLang="en-US" sz="2800" b="1" dirty="0">
                <a:latin typeface="Arial" pitchFamily="34" charset="0"/>
              </a:endParaRPr>
            </a:p>
          </p:txBody>
        </p:sp>
      </p:grpSp>
      <p:sp>
        <p:nvSpPr>
          <p:cNvPr id="10" name="Rectangle 2"/>
          <p:cNvSpPr>
            <a:spLocks noGrp="1" noChangeArrowheads="1"/>
          </p:cNvSpPr>
          <p:nvPr>
            <p:ph type="title"/>
          </p:nvPr>
        </p:nvSpPr>
        <p:spPr bwMode="auto">
          <a:xfrm>
            <a:off x="1066800" y="187951"/>
            <a:ext cx="7086600" cy="462297"/>
          </a:xfrm>
        </p:spPr>
        <p:txBody>
          <a:bodyPr wrap="square">
            <a:spAutoFit/>
          </a:body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a:t>
            </a:r>
            <a:r>
              <a:rPr lang="zh-CN" altLang="en-US" sz="2400" dirty="0">
                <a:latin typeface="微软雅黑" pitchFamily="34" charset="-122"/>
                <a:ea typeface="微软雅黑" pitchFamily="34" charset="-122"/>
              </a:rPr>
              <a:t>窗函数法设计</a:t>
            </a:r>
            <a:r>
              <a:rPr lang="en-US" altLang="zh-CN" sz="2400" dirty="0">
                <a:latin typeface="微软雅黑" pitchFamily="34" charset="-122"/>
                <a:ea typeface="微软雅黑" pitchFamily="34" charset="-122"/>
              </a:rPr>
              <a:t>FIR</a:t>
            </a:r>
            <a:r>
              <a:rPr lang="zh-CN" altLang="en-US" sz="2400" dirty="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50103135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25"/>
                                        </p:tgtEl>
                                        <p:attrNameLst>
                                          <p:attrName>style.visibility</p:attrName>
                                        </p:attrNameLst>
                                      </p:cBhvr>
                                      <p:to>
                                        <p:strVal val="visible"/>
                                      </p:to>
                                    </p:set>
                                    <p:animEffect transition="in" filter="blinds(horizontal)">
                                      <p:cBhvr>
                                        <p:cTn id="7" dur="500"/>
                                        <p:tgtEl>
                                          <p:spTgt spid="819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23"/>
                                        </p:tgtEl>
                                        <p:attrNameLst>
                                          <p:attrName>style.visibility</p:attrName>
                                        </p:attrNameLst>
                                      </p:cBhvr>
                                      <p:to>
                                        <p:strVal val="visible"/>
                                      </p:to>
                                    </p:set>
                                    <p:animEffect transition="in" filter="blinds(horizontal)">
                                      <p:cBhvr>
                                        <p:cTn id="12" dur="500"/>
                                        <p:tgtEl>
                                          <p:spTgt spid="819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922"/>
                                        </p:tgtEl>
                                        <p:attrNameLst>
                                          <p:attrName>style.visibility</p:attrName>
                                        </p:attrNameLst>
                                      </p:cBhvr>
                                      <p:to>
                                        <p:strVal val="visible"/>
                                      </p:to>
                                    </p:set>
                                    <p:animEffect transition="in" filter="blinds(horizontal)">
                                      <p:cBhvr>
                                        <p:cTn id="17" dur="500"/>
                                        <p:tgtEl>
                                          <p:spTgt spid="819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1924"/>
                                        </p:tgtEl>
                                        <p:attrNameLst>
                                          <p:attrName>style.visibility</p:attrName>
                                        </p:attrNameLst>
                                      </p:cBhvr>
                                      <p:to>
                                        <p:strVal val="visible"/>
                                      </p:to>
                                    </p:set>
                                    <p:animEffect transition="in" filter="blinds(horizontal)">
                                      <p:cBhvr>
                                        <p:cTn id="22"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7" name="Object 3"/>
          <p:cNvGraphicFramePr>
            <a:graphicFrameLocks noChangeAspect="1"/>
          </p:cNvGraphicFramePr>
          <p:nvPr>
            <p:extLst>
              <p:ext uri="{D42A27DB-BD31-4B8C-83A1-F6EECF244321}">
                <p14:modId xmlns:p14="http://schemas.microsoft.com/office/powerpoint/2010/main" val="3691906156"/>
              </p:ext>
            </p:extLst>
          </p:nvPr>
        </p:nvGraphicFramePr>
        <p:xfrm>
          <a:off x="1752600" y="1295400"/>
          <a:ext cx="4664075" cy="1149350"/>
        </p:xfrm>
        <a:graphic>
          <a:graphicData uri="http://schemas.openxmlformats.org/presentationml/2006/ole">
            <mc:AlternateContent xmlns:mc="http://schemas.openxmlformats.org/markup-compatibility/2006">
              <mc:Choice xmlns:v="urn:schemas-microsoft-com:vml" Requires="v">
                <p:oleObj spid="_x0000_s391474" r:id="rId3" imgW="1918017" imgH="470217" progId="Equation.3">
                  <p:embed/>
                </p:oleObj>
              </mc:Choice>
              <mc:Fallback>
                <p:oleObj r:id="rId3" imgW="1918017" imgH="4702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95400"/>
                        <a:ext cx="466407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2949" name="Group 5"/>
          <p:cNvGrpSpPr>
            <a:grpSpLocks/>
          </p:cNvGrpSpPr>
          <p:nvPr/>
        </p:nvGrpSpPr>
        <p:grpSpPr bwMode="auto">
          <a:xfrm>
            <a:off x="611188" y="4868863"/>
            <a:ext cx="6624637" cy="1196975"/>
            <a:chOff x="0" y="0"/>
            <a:chExt cx="4173" cy="754"/>
          </a:xfrm>
        </p:grpSpPr>
        <p:grpSp>
          <p:nvGrpSpPr>
            <p:cNvPr id="82950" name="Group 6"/>
            <p:cNvGrpSpPr>
              <a:grpSpLocks/>
            </p:cNvGrpSpPr>
            <p:nvPr/>
          </p:nvGrpSpPr>
          <p:grpSpPr bwMode="auto">
            <a:xfrm>
              <a:off x="0" y="0"/>
              <a:ext cx="4173" cy="328"/>
              <a:chOff x="0" y="0"/>
              <a:chExt cx="4173" cy="328"/>
            </a:xfrm>
          </p:grpSpPr>
          <p:sp>
            <p:nvSpPr>
              <p:cNvPr id="82951" name="Rectangle 7"/>
              <p:cNvSpPr>
                <a:spLocks noChangeArrowheads="1"/>
              </p:cNvSpPr>
              <p:nvPr/>
            </p:nvSpPr>
            <p:spPr bwMode="auto">
              <a:xfrm>
                <a:off x="0" y="0"/>
                <a:ext cx="41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zh-CN" altLang="en-US" sz="2800" b="1">
                    <a:latin typeface="Arial" pitchFamily="34" charset="0"/>
                  </a:rPr>
                  <a:t>其线性相位部分           表示延时一半长度</a:t>
                </a:r>
              </a:p>
            </p:txBody>
          </p:sp>
          <p:graphicFrame>
            <p:nvGraphicFramePr>
              <p:cNvPr id="82952" name="Object 8"/>
              <p:cNvGraphicFramePr>
                <a:graphicFrameLocks noChangeAspect="1"/>
              </p:cNvGraphicFramePr>
              <p:nvPr/>
            </p:nvGraphicFramePr>
            <p:xfrm>
              <a:off x="1670" y="0"/>
              <a:ext cx="556" cy="328"/>
            </p:xfrm>
            <a:graphic>
              <a:graphicData uri="http://schemas.openxmlformats.org/presentationml/2006/ole">
                <mc:AlternateContent xmlns:mc="http://schemas.openxmlformats.org/markup-compatibility/2006">
                  <mc:Choice xmlns:v="urn:schemas-microsoft-com:vml" Requires="v">
                    <p:oleObj spid="_x0000_s391475" r:id="rId5" imgW="343515" imgH="203694" progId="Equation.3">
                      <p:embed/>
                    </p:oleObj>
                  </mc:Choice>
                  <mc:Fallback>
                    <p:oleObj r:id="rId5" imgW="343515" imgH="203694" progId="Equation.3">
                      <p:embed/>
                      <p:pic>
                        <p:nvPicPr>
                          <p:cNvPr id="0" name=""/>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1670" y="0"/>
                            <a:ext cx="55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82953" name="Object 9"/>
            <p:cNvGraphicFramePr>
              <a:graphicFrameLocks noChangeAspect="1"/>
            </p:cNvGraphicFramePr>
            <p:nvPr/>
          </p:nvGraphicFramePr>
          <p:xfrm>
            <a:off x="96" y="480"/>
            <a:ext cx="1193" cy="274"/>
          </p:xfrm>
          <a:graphic>
            <a:graphicData uri="http://schemas.openxmlformats.org/presentationml/2006/ole">
              <mc:AlternateContent xmlns:mc="http://schemas.openxmlformats.org/markup-compatibility/2006">
                <mc:Choice xmlns:v="urn:schemas-microsoft-com:vml" Requires="v">
                  <p:oleObj spid="_x0000_s391476" r:id="rId7" imgW="876617" imgH="203517" progId="Equation.3">
                    <p:embed/>
                  </p:oleObj>
                </mc:Choice>
                <mc:Fallback>
                  <p:oleObj r:id="rId7" imgW="876617" imgH="203517" progId="Equation.3">
                    <p:embed/>
                    <p:pic>
                      <p:nvPicPr>
                        <p:cNvPr id="0" name=""/>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96" y="480"/>
                          <a:ext cx="119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2954" name="Rectangle 10"/>
          <p:cNvSpPr>
            <a:spLocks noChangeArrowheads="1"/>
          </p:cNvSpPr>
          <p:nvPr/>
        </p:nvSpPr>
        <p:spPr bwMode="auto">
          <a:xfrm>
            <a:off x="685800" y="2883693"/>
            <a:ext cx="589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zh-CN" altLang="en-US" sz="2800" b="1" dirty="0">
                <a:latin typeface="Arial" pitchFamily="34" charset="0"/>
              </a:rPr>
              <a:t>用幅度函数和相位函数来表示，则有</a:t>
            </a:r>
          </a:p>
        </p:txBody>
      </p:sp>
      <p:graphicFrame>
        <p:nvGraphicFramePr>
          <p:cNvPr id="82956" name="Object 12"/>
          <p:cNvGraphicFramePr>
            <a:graphicFrameLocks noGrp="1" noChangeAspect="1"/>
          </p:cNvGraphicFramePr>
          <p:nvPr>
            <p:ph sz="half" idx="2"/>
          </p:nvPr>
        </p:nvGraphicFramePr>
        <p:xfrm>
          <a:off x="1187450" y="3716338"/>
          <a:ext cx="6121400" cy="1008062"/>
        </p:xfrm>
        <a:graphic>
          <a:graphicData uri="http://schemas.openxmlformats.org/presentationml/2006/ole">
            <mc:AlternateContent xmlns:mc="http://schemas.openxmlformats.org/markup-compatibility/2006">
              <mc:Choice xmlns:v="urn:schemas-microsoft-com:vml" Requires="v">
                <p:oleObj spid="_x0000_s391477" name="公式" r:id="rId9" imgW="1612800" imgH="342720" progId="Equation.3">
                  <p:embed/>
                </p:oleObj>
              </mc:Choice>
              <mc:Fallback>
                <p:oleObj name="公式" r:id="rId9" imgW="1612800" imgH="342720" progId="Equation.3">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716338"/>
                        <a:ext cx="61214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2"/>
          <p:cNvSpPr>
            <a:spLocks noGrp="1" noChangeArrowheads="1"/>
          </p:cNvSpPr>
          <p:nvPr>
            <p:ph type="title"/>
          </p:nvPr>
        </p:nvSpPr>
        <p:spPr bwMode="auto">
          <a:xfrm>
            <a:off x="1066800" y="187951"/>
            <a:ext cx="7086600" cy="462297"/>
          </a:xfrm>
        </p:spPr>
        <p:txBody>
          <a:bodyPr wrap="square">
            <a:spAutoFit/>
          </a:body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a:t>
            </a:r>
            <a:r>
              <a:rPr lang="zh-CN" altLang="en-US" sz="2400" dirty="0">
                <a:latin typeface="微软雅黑" pitchFamily="34" charset="-122"/>
                <a:ea typeface="微软雅黑" pitchFamily="34" charset="-122"/>
              </a:rPr>
              <a:t>窗函数法设计</a:t>
            </a:r>
            <a:r>
              <a:rPr lang="en-US" altLang="zh-CN" sz="2400" dirty="0">
                <a:latin typeface="微软雅黑" pitchFamily="34" charset="-122"/>
                <a:ea typeface="微软雅黑" pitchFamily="34" charset="-122"/>
              </a:rPr>
              <a:t>FIR</a:t>
            </a:r>
            <a:r>
              <a:rPr lang="zh-CN" altLang="en-US" sz="2400" dirty="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61073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blinds(horizontal)">
                                      <p:cBhvr>
                                        <p:cTn id="7" dur="500"/>
                                        <p:tgtEl>
                                          <p:spTgt spid="82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954"/>
                                        </p:tgtEl>
                                        <p:attrNameLst>
                                          <p:attrName>style.visibility</p:attrName>
                                        </p:attrNameLst>
                                      </p:cBhvr>
                                      <p:to>
                                        <p:strVal val="visible"/>
                                      </p:to>
                                    </p:set>
                                    <p:animEffect transition="in" filter="blinds(horizontal)">
                                      <p:cBhvr>
                                        <p:cTn id="12" dur="500"/>
                                        <p:tgtEl>
                                          <p:spTgt spid="829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2956"/>
                                        </p:tgtEl>
                                        <p:attrNameLst>
                                          <p:attrName>style.visibility</p:attrName>
                                        </p:attrNameLst>
                                      </p:cBhvr>
                                      <p:to>
                                        <p:strVal val="visible"/>
                                      </p:to>
                                    </p:set>
                                    <p:animEffect transition="in" filter="blinds(horizontal)">
                                      <p:cBhvr>
                                        <p:cTn id="17" dur="500"/>
                                        <p:tgtEl>
                                          <p:spTgt spid="829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2949"/>
                                        </p:tgtEl>
                                        <p:attrNameLst>
                                          <p:attrName>style.visibility</p:attrName>
                                        </p:attrNameLst>
                                      </p:cBhvr>
                                      <p:to>
                                        <p:strVal val="visible"/>
                                      </p:to>
                                    </p:set>
                                    <p:animEffect transition="in" filter="blinds(horizontal)">
                                      <p:cBhvr>
                                        <p:cTn id="22"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bwMode="auto">
          <a:xfrm>
            <a:off x="152400" y="1065251"/>
            <a:ext cx="8839200" cy="5589587"/>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pPr algn="l"/>
            <a:r>
              <a:rPr lang="zh-CN" altLang="en-US" b="1" dirty="0"/>
              <a:t>对频率响应起作用的是它的幅度函数</a:t>
            </a:r>
          </a:p>
        </p:txBody>
      </p:sp>
      <p:graphicFrame>
        <p:nvGraphicFramePr>
          <p:cNvPr id="83971" name="Object 3"/>
          <p:cNvGraphicFramePr>
            <a:graphicFrameLocks noChangeAspect="1"/>
          </p:cNvGraphicFramePr>
          <p:nvPr/>
        </p:nvGraphicFramePr>
        <p:xfrm>
          <a:off x="2146300" y="2362200"/>
          <a:ext cx="3251200" cy="1042988"/>
        </p:xfrm>
        <a:graphic>
          <a:graphicData uri="http://schemas.openxmlformats.org/presentationml/2006/ole">
            <mc:AlternateContent xmlns:mc="http://schemas.openxmlformats.org/markup-compatibility/2006">
              <mc:Choice xmlns:v="urn:schemas-microsoft-com:vml" Requires="v">
                <p:oleObj spid="_x0000_s392348" r:id="rId3" imgW="1309553" imgH="419781" progId="Equation.3">
                  <p:embed/>
                </p:oleObj>
              </mc:Choice>
              <mc:Fallback>
                <p:oleObj r:id="rId3" imgW="1309553" imgH="4197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6300" y="2362200"/>
                        <a:ext cx="32512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3972" name="Group 4"/>
          <p:cNvGrpSpPr>
            <a:grpSpLocks/>
          </p:cNvGrpSpPr>
          <p:nvPr/>
        </p:nvGrpSpPr>
        <p:grpSpPr bwMode="auto">
          <a:xfrm>
            <a:off x="304800" y="3352800"/>
            <a:ext cx="8534400" cy="3336925"/>
            <a:chOff x="0" y="-96"/>
            <a:chExt cx="5376" cy="2102"/>
          </a:xfrm>
        </p:grpSpPr>
        <p:graphicFrame>
          <p:nvGraphicFramePr>
            <p:cNvPr id="83973" name="Object 5"/>
            <p:cNvGraphicFramePr>
              <a:graphicFrameLocks noChangeAspect="1"/>
            </p:cNvGraphicFramePr>
            <p:nvPr>
              <p:extLst>
                <p:ext uri="{D42A27DB-BD31-4B8C-83A1-F6EECF244321}">
                  <p14:modId xmlns:p14="http://schemas.microsoft.com/office/powerpoint/2010/main" val="2067571896"/>
                </p:ext>
              </p:extLst>
            </p:nvPr>
          </p:nvGraphicFramePr>
          <p:xfrm>
            <a:off x="0" y="-96"/>
            <a:ext cx="5376" cy="1792"/>
          </p:xfrm>
          <a:graphic>
            <a:graphicData uri="http://schemas.openxmlformats.org/presentationml/2006/ole">
              <mc:AlternateContent xmlns:mc="http://schemas.openxmlformats.org/markup-compatibility/2006">
                <mc:Choice xmlns:v="urn:schemas-microsoft-com:vml" Requires="v">
                  <p:oleObj spid="_x0000_s392349" r:id="rId5" imgW="7085714" imgH="3010320" progId="Paint.Picture">
                    <p:embed/>
                  </p:oleObj>
                </mc:Choice>
                <mc:Fallback>
                  <p:oleObj r:id="rId5" imgW="7085714" imgH="301032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96"/>
                          <a:ext cx="5376" cy="17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83974" name="Text Box 6"/>
            <p:cNvSpPr txBox="1">
              <a:spLocks noChangeArrowheads="1"/>
            </p:cNvSpPr>
            <p:nvPr/>
          </p:nvSpPr>
          <p:spPr bwMode="auto">
            <a:xfrm>
              <a:off x="3648" y="1776"/>
              <a:ext cx="77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lIns="0" tIns="0" rIns="0" bIns="0">
              <a:spAutoFit/>
            </a:bodyPr>
            <a:lstStyle/>
            <a:p>
              <a:pPr>
                <a:buFontTx/>
                <a:buNone/>
              </a:pPr>
              <a:r>
                <a:rPr lang="zh-CN" altLang="en-US" b="1"/>
                <a:t>主瓣宽度</a:t>
              </a:r>
            </a:p>
          </p:txBody>
        </p:sp>
      </p:grpSp>
      <p:sp>
        <p:nvSpPr>
          <p:cNvPr id="9" name="Rectangle 2"/>
          <p:cNvSpPr>
            <a:spLocks noGrp="1" noChangeArrowheads="1"/>
          </p:cNvSpPr>
          <p:nvPr>
            <p:ph type="title"/>
          </p:nvPr>
        </p:nvSpPr>
        <p:spPr bwMode="auto">
          <a:xfrm>
            <a:off x="1066800" y="187951"/>
            <a:ext cx="7086600" cy="462297"/>
          </a:xfrm>
        </p:spPr>
        <p:txBody>
          <a:bodyPr wrap="square">
            <a:spAutoFit/>
          </a:body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a:t>
            </a:r>
            <a:r>
              <a:rPr lang="zh-CN" altLang="en-US" sz="2400" dirty="0">
                <a:latin typeface="微软雅黑" pitchFamily="34" charset="-122"/>
                <a:ea typeface="微软雅黑" pitchFamily="34" charset="-122"/>
              </a:rPr>
              <a:t>窗函数法设计</a:t>
            </a:r>
            <a:r>
              <a:rPr lang="en-US" altLang="zh-CN" sz="2400" dirty="0">
                <a:latin typeface="微软雅黑" pitchFamily="34" charset="-122"/>
                <a:ea typeface="微软雅黑" pitchFamily="34" charset="-122"/>
              </a:rPr>
              <a:t>FIR</a:t>
            </a:r>
            <a:r>
              <a:rPr lang="zh-CN" altLang="en-US" sz="2400" dirty="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22768828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animEffect transition="in" filter="blinds(horizontal)">
                                      <p:cBhvr>
                                        <p:cTn id="7" dur="500"/>
                                        <p:tgtEl>
                                          <p:spTgt spid="83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3971"/>
                                        </p:tgtEl>
                                        <p:attrNameLst>
                                          <p:attrName>style.visibility</p:attrName>
                                        </p:attrNameLst>
                                      </p:cBhvr>
                                      <p:to>
                                        <p:strVal val="visible"/>
                                      </p:to>
                                    </p:set>
                                    <p:animEffect transition="in" filter="blinds(horizontal)">
                                      <p:cBhvr>
                                        <p:cTn id="12" dur="500"/>
                                        <p:tgtEl>
                                          <p:spTgt spid="83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blinds(horizontal)">
                                      <p:cBhvr>
                                        <p:cTn id="17" dur="500"/>
                                        <p:tgtEl>
                                          <p:spTgt spid="8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457200" y="2133600"/>
            <a:ext cx="7561262" cy="51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FontTx/>
              <a:buNone/>
            </a:pPr>
            <a:r>
              <a:rPr kumimoji="1" lang="zh-CN" altLang="en-US" b="1" dirty="0"/>
              <a:t>将</a:t>
            </a:r>
            <a:r>
              <a:rPr kumimoji="1" lang="en-US" altLang="zh-CN" b="1" i="1" dirty="0" err="1"/>
              <a:t>H</a:t>
            </a:r>
            <a:r>
              <a:rPr kumimoji="1" lang="en-US" altLang="zh-CN" b="1" baseline="-25000" dirty="0" err="1"/>
              <a:t>d</a:t>
            </a:r>
            <a:r>
              <a:rPr kumimoji="1" lang="en-US" altLang="zh-CN" b="1" dirty="0"/>
              <a:t>(</a:t>
            </a:r>
            <a:r>
              <a:rPr kumimoji="1" lang="en-US" altLang="zh-CN" b="1" dirty="0" err="1"/>
              <a:t>e</a:t>
            </a:r>
            <a:r>
              <a:rPr kumimoji="1" lang="en-US" altLang="zh-CN" b="1" baseline="30000" dirty="0" err="1"/>
              <a:t>j</a:t>
            </a:r>
            <a:r>
              <a:rPr kumimoji="1" lang="en-US" altLang="zh-CN" b="1" i="1" baseline="30000" dirty="0" err="1"/>
              <a:t>ω</a:t>
            </a:r>
            <a:r>
              <a:rPr kumimoji="1" lang="en-US" altLang="zh-CN" b="1" dirty="0"/>
              <a:t>)</a:t>
            </a:r>
            <a:r>
              <a:rPr kumimoji="1" lang="zh-CN" altLang="en-US" b="1" dirty="0"/>
              <a:t>和</a:t>
            </a:r>
            <a:r>
              <a:rPr kumimoji="1" lang="en-US" altLang="zh-CN" b="1" i="1" dirty="0"/>
              <a:t>W</a:t>
            </a:r>
            <a:r>
              <a:rPr kumimoji="1" lang="en-US" altLang="zh-CN" b="1" baseline="-25000" dirty="0"/>
              <a:t>R</a:t>
            </a:r>
            <a:r>
              <a:rPr kumimoji="1" lang="en-US" altLang="zh-CN" b="1" dirty="0"/>
              <a:t>(</a:t>
            </a:r>
            <a:r>
              <a:rPr kumimoji="1" lang="en-US" altLang="zh-CN" b="1" dirty="0" err="1"/>
              <a:t>e</a:t>
            </a:r>
            <a:r>
              <a:rPr kumimoji="1" lang="en-US" altLang="zh-CN" b="1" baseline="30000" dirty="0" err="1"/>
              <a:t>j</a:t>
            </a:r>
            <a:r>
              <a:rPr kumimoji="1" lang="en-US" altLang="zh-CN" b="1" i="1" baseline="30000" dirty="0" err="1"/>
              <a:t>ω</a:t>
            </a:r>
            <a:r>
              <a:rPr kumimoji="1" lang="en-US" altLang="zh-CN" b="1" dirty="0"/>
              <a:t>)</a:t>
            </a:r>
            <a:r>
              <a:rPr kumimoji="1" lang="zh-CN" altLang="en-US" b="1" dirty="0" smtClean="0"/>
              <a:t>代入，</a:t>
            </a:r>
            <a:r>
              <a:rPr kumimoji="1" lang="zh-CN" altLang="en-US" b="1" dirty="0"/>
              <a:t>得到</a:t>
            </a:r>
            <a:r>
              <a:rPr kumimoji="1" lang="zh-CN" altLang="en-US" dirty="0"/>
              <a:t>：</a:t>
            </a:r>
          </a:p>
        </p:txBody>
      </p:sp>
      <p:graphicFrame>
        <p:nvGraphicFramePr>
          <p:cNvPr id="111619" name="Object 3"/>
          <p:cNvGraphicFramePr>
            <a:graphicFrameLocks noChangeAspect="1"/>
          </p:cNvGraphicFramePr>
          <p:nvPr>
            <p:extLst>
              <p:ext uri="{D42A27DB-BD31-4B8C-83A1-F6EECF244321}">
                <p14:modId xmlns:p14="http://schemas.microsoft.com/office/powerpoint/2010/main" val="1568519791"/>
              </p:ext>
            </p:extLst>
          </p:nvPr>
        </p:nvGraphicFramePr>
        <p:xfrm>
          <a:off x="3429000" y="2743200"/>
          <a:ext cx="5564188" cy="1474778"/>
        </p:xfrm>
        <a:graphic>
          <a:graphicData uri="http://schemas.openxmlformats.org/presentationml/2006/ole">
            <mc:AlternateContent xmlns:mc="http://schemas.openxmlformats.org/markup-compatibility/2006">
              <mc:Choice xmlns:v="urn:schemas-microsoft-com:vml" Requires="v">
                <p:oleObj spid="_x0000_s393535" name="公式" r:id="rId3" imgW="2527200" imgH="672840" progId="Equation.3">
                  <p:embed/>
                </p:oleObj>
              </mc:Choice>
              <mc:Fallback>
                <p:oleObj name="公式" r:id="rId3" imgW="2527200" imgH="672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743200"/>
                        <a:ext cx="5564188" cy="1474778"/>
                      </a:xfrm>
                      <a:prstGeom prst="rect">
                        <a:avLst/>
                      </a:prstGeom>
                      <a:noFill/>
                    </p:spPr>
                  </p:pic>
                </p:oleObj>
              </mc:Fallback>
            </mc:AlternateContent>
          </a:graphicData>
        </a:graphic>
      </p:graphicFrame>
      <p:sp>
        <p:nvSpPr>
          <p:cNvPr id="111621" name="Text Box 5"/>
          <p:cNvSpPr txBox="1">
            <a:spLocks noChangeArrowheads="1"/>
          </p:cNvSpPr>
          <p:nvPr/>
        </p:nvSpPr>
        <p:spPr bwMode="auto">
          <a:xfrm>
            <a:off x="457200" y="4379587"/>
            <a:ext cx="7272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kumimoji="1" lang="zh-CN" altLang="en-US" b="1" dirty="0"/>
              <a:t>将</a:t>
            </a:r>
            <a:r>
              <a:rPr kumimoji="1" lang="en-US" altLang="zh-CN" b="1" i="1" dirty="0"/>
              <a:t>H</a:t>
            </a:r>
            <a:r>
              <a:rPr kumimoji="1" lang="en-US" altLang="zh-CN" b="1" dirty="0"/>
              <a:t>(</a:t>
            </a:r>
            <a:r>
              <a:rPr kumimoji="1" lang="en-US" altLang="zh-CN" b="1" dirty="0" err="1"/>
              <a:t>e</a:t>
            </a:r>
            <a:r>
              <a:rPr kumimoji="1" lang="en-US" altLang="zh-CN" b="1" baseline="30000" dirty="0" err="1"/>
              <a:t>j</a:t>
            </a:r>
            <a:r>
              <a:rPr kumimoji="1" lang="en-US" altLang="zh-CN" b="1" i="1" baseline="30000" dirty="0" err="1"/>
              <a:t>ω</a:t>
            </a:r>
            <a:r>
              <a:rPr kumimoji="1" lang="en-US" altLang="zh-CN" b="1" dirty="0"/>
              <a:t>)</a:t>
            </a:r>
            <a:r>
              <a:rPr kumimoji="1" lang="zh-CN" altLang="en-US" b="1" dirty="0"/>
              <a:t>写成</a:t>
            </a:r>
            <a:r>
              <a:rPr kumimoji="1" lang="en-US" altLang="zh-CN" b="1" i="1" dirty="0"/>
              <a:t>H</a:t>
            </a:r>
            <a:r>
              <a:rPr kumimoji="1" lang="en-US" altLang="zh-CN" b="1" dirty="0"/>
              <a:t>(</a:t>
            </a:r>
            <a:r>
              <a:rPr kumimoji="1" lang="en-US" altLang="zh-CN" b="1" dirty="0" err="1"/>
              <a:t>e</a:t>
            </a:r>
            <a:r>
              <a:rPr kumimoji="1" lang="en-US" altLang="zh-CN" b="1" baseline="30000" dirty="0" err="1"/>
              <a:t>j</a:t>
            </a:r>
            <a:r>
              <a:rPr kumimoji="1" lang="en-US" altLang="zh-CN" b="1" i="1" baseline="30000" dirty="0" err="1"/>
              <a:t>ω</a:t>
            </a:r>
            <a:r>
              <a:rPr kumimoji="1" lang="en-US" altLang="zh-CN" b="1" dirty="0"/>
              <a:t>)=</a:t>
            </a:r>
            <a:r>
              <a:rPr kumimoji="1" lang="en-US" altLang="zh-CN" b="1" i="1" dirty="0"/>
              <a:t>H</a:t>
            </a:r>
            <a:r>
              <a:rPr kumimoji="1" lang="en-US" altLang="zh-CN" b="1" baseline="-25000" dirty="0"/>
              <a:t>g</a:t>
            </a:r>
            <a:r>
              <a:rPr kumimoji="1" lang="en-US" altLang="zh-CN" b="1" dirty="0"/>
              <a:t>(</a:t>
            </a:r>
            <a:r>
              <a:rPr kumimoji="1" lang="en-US" altLang="zh-CN" b="1" i="1" dirty="0"/>
              <a:t>ω</a:t>
            </a:r>
            <a:r>
              <a:rPr kumimoji="1" lang="en-US" altLang="zh-CN" b="1" dirty="0"/>
              <a:t>)e</a:t>
            </a:r>
            <a:r>
              <a:rPr kumimoji="1" lang="zh-CN" altLang="en-US" b="1" baseline="30000" dirty="0"/>
              <a:t>－</a:t>
            </a:r>
            <a:r>
              <a:rPr kumimoji="1" lang="en-US" altLang="zh-CN" b="1" baseline="30000" dirty="0" err="1"/>
              <a:t>j</a:t>
            </a:r>
            <a:r>
              <a:rPr kumimoji="1" lang="en-US" altLang="zh-CN" b="1" i="1" baseline="30000" dirty="0" err="1"/>
              <a:t>ω</a:t>
            </a:r>
            <a:r>
              <a:rPr kumimoji="1" lang="en-US" altLang="zh-CN" b="1" i="1" baseline="30000" dirty="0"/>
              <a:t> </a:t>
            </a:r>
            <a:r>
              <a:rPr kumimoji="1" lang="en-US" altLang="zh-CN" b="1" i="1" baseline="30000" dirty="0">
                <a:sym typeface="Symbol" pitchFamily="18" charset="2"/>
              </a:rPr>
              <a:t></a:t>
            </a:r>
            <a:r>
              <a:rPr kumimoji="1" lang="en-US" altLang="zh-CN" b="1" dirty="0"/>
              <a:t> </a:t>
            </a:r>
            <a:r>
              <a:rPr kumimoji="1" lang="zh-CN" altLang="en-US" b="1" dirty="0"/>
              <a:t>，则</a:t>
            </a:r>
          </a:p>
        </p:txBody>
      </p:sp>
      <p:graphicFrame>
        <p:nvGraphicFramePr>
          <p:cNvPr id="111622" name="Object 6"/>
          <p:cNvGraphicFramePr>
            <a:graphicFrameLocks noChangeAspect="1"/>
          </p:cNvGraphicFramePr>
          <p:nvPr>
            <p:extLst>
              <p:ext uri="{D42A27DB-BD31-4B8C-83A1-F6EECF244321}">
                <p14:modId xmlns:p14="http://schemas.microsoft.com/office/powerpoint/2010/main" val="4199298299"/>
              </p:ext>
            </p:extLst>
          </p:nvPr>
        </p:nvGraphicFramePr>
        <p:xfrm>
          <a:off x="2286000" y="4945747"/>
          <a:ext cx="4192587" cy="724803"/>
        </p:xfrm>
        <a:graphic>
          <a:graphicData uri="http://schemas.openxmlformats.org/presentationml/2006/ole">
            <mc:AlternateContent xmlns:mc="http://schemas.openxmlformats.org/markup-compatibility/2006">
              <mc:Choice xmlns:v="urn:schemas-microsoft-com:vml" Requires="v">
                <p:oleObj spid="_x0000_s393536" name="Equation" r:id="rId5" imgW="2260440" imgH="393480" progId="Equation.DSMT4">
                  <p:embed/>
                </p:oleObj>
              </mc:Choice>
              <mc:Fallback>
                <p:oleObj name="Equation" r:id="rId5" imgW="226044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945747"/>
                        <a:ext cx="4192587" cy="724803"/>
                      </a:xfrm>
                      <a:prstGeom prst="rect">
                        <a:avLst/>
                      </a:prstGeom>
                      <a:noFill/>
                    </p:spPr>
                  </p:pic>
                </p:oleObj>
              </mc:Fallback>
            </mc:AlternateContent>
          </a:graphicData>
        </a:graphic>
      </p:graphicFrame>
      <p:sp>
        <p:nvSpPr>
          <p:cNvPr id="111623" name="Text Box 7"/>
          <p:cNvSpPr txBox="1">
            <a:spLocks noChangeArrowheads="1"/>
          </p:cNvSpPr>
          <p:nvPr/>
        </p:nvSpPr>
        <p:spPr bwMode="auto">
          <a:xfrm>
            <a:off x="314325" y="927583"/>
            <a:ext cx="813593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FontTx/>
              <a:buNone/>
            </a:pPr>
            <a:r>
              <a:rPr kumimoji="1" lang="zh-CN" altLang="en-US" b="1" dirty="0"/>
              <a:t>理想低通滤波器</a:t>
            </a:r>
            <a:r>
              <a:rPr kumimoji="1" lang="zh-CN" altLang="en-US" b="1" dirty="0" smtClean="0"/>
              <a:t>的频率响应和幅度</a:t>
            </a:r>
            <a:r>
              <a:rPr kumimoji="1" lang="zh-CN" altLang="en-US" b="1" dirty="0"/>
              <a:t>特性</a:t>
            </a:r>
            <a:r>
              <a:rPr kumimoji="1" lang="zh-CN" altLang="en-US" b="1" dirty="0" smtClean="0"/>
              <a:t>函数</a:t>
            </a:r>
            <a:endParaRPr lang="zh-CN" altLang="en-US" dirty="0"/>
          </a:p>
        </p:txBody>
      </p:sp>
      <p:graphicFrame>
        <p:nvGraphicFramePr>
          <p:cNvPr id="111624" name="Object 8"/>
          <p:cNvGraphicFramePr>
            <a:graphicFrameLocks noChangeAspect="1"/>
          </p:cNvGraphicFramePr>
          <p:nvPr>
            <p:extLst>
              <p:ext uri="{D42A27DB-BD31-4B8C-83A1-F6EECF244321}">
                <p14:modId xmlns:p14="http://schemas.microsoft.com/office/powerpoint/2010/main" val="2761056597"/>
              </p:ext>
            </p:extLst>
          </p:nvPr>
        </p:nvGraphicFramePr>
        <p:xfrm>
          <a:off x="4382294" y="1371600"/>
          <a:ext cx="3776663" cy="826104"/>
        </p:xfrm>
        <a:graphic>
          <a:graphicData uri="http://schemas.openxmlformats.org/presentationml/2006/ole">
            <mc:AlternateContent xmlns:mc="http://schemas.openxmlformats.org/markup-compatibility/2006">
              <mc:Choice xmlns:v="urn:schemas-microsoft-com:vml" Requires="v">
                <p:oleObj spid="_x0000_s393537" name="公式" r:id="rId7" imgW="1257120" imgH="380880" progId="Equation.3">
                  <p:embed/>
                </p:oleObj>
              </mc:Choice>
              <mc:Fallback>
                <p:oleObj name="公式" r:id="rId7" imgW="1257120" imgH="380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2294" y="1371600"/>
                        <a:ext cx="3776663" cy="826104"/>
                      </a:xfrm>
                      <a:prstGeom prst="rect">
                        <a:avLst/>
                      </a:prstGeom>
                      <a:noFill/>
                    </p:spPr>
                  </p:pic>
                </p:oleObj>
              </mc:Fallback>
            </mc:AlternateContent>
          </a:graphicData>
        </a:graphic>
      </p:graphicFrame>
      <p:sp>
        <p:nvSpPr>
          <p:cNvPr id="111626" name="Text Box 10"/>
          <p:cNvSpPr txBox="1">
            <a:spLocks noChangeArrowheads="1"/>
          </p:cNvSpPr>
          <p:nvPr/>
        </p:nvSpPr>
        <p:spPr bwMode="auto">
          <a:xfrm>
            <a:off x="457200" y="5670550"/>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b="1" dirty="0">
                <a:solidFill>
                  <a:srgbClr val="CC00FF"/>
                </a:solidFill>
                <a:latin typeface="黑体" pitchFamily="49" charset="-122"/>
                <a:ea typeface="黑体" pitchFamily="49" charset="-122"/>
              </a:rPr>
              <a:t>该式说明加窗后的滤波器的幅度特性等于理想低通滤波器的幅度特性</a:t>
            </a:r>
            <a:r>
              <a:rPr kumimoji="1" lang="en-US" altLang="zh-CN" b="1" i="1" dirty="0" err="1">
                <a:solidFill>
                  <a:srgbClr val="CC00FF"/>
                </a:solidFill>
                <a:latin typeface="黑体" pitchFamily="49" charset="-122"/>
                <a:ea typeface="黑体" pitchFamily="49" charset="-122"/>
              </a:rPr>
              <a:t>H</a:t>
            </a:r>
            <a:r>
              <a:rPr kumimoji="1" lang="en-US" altLang="zh-CN" b="1" baseline="-25000" dirty="0" err="1">
                <a:solidFill>
                  <a:srgbClr val="CC00FF"/>
                </a:solidFill>
                <a:latin typeface="黑体" pitchFamily="49" charset="-122"/>
                <a:ea typeface="黑体" pitchFamily="49" charset="-122"/>
              </a:rPr>
              <a:t>dg</a:t>
            </a:r>
            <a:r>
              <a:rPr kumimoji="1" lang="en-US" altLang="zh-CN" b="1" dirty="0">
                <a:solidFill>
                  <a:srgbClr val="CC00FF"/>
                </a:solidFill>
                <a:latin typeface="黑体" pitchFamily="49" charset="-122"/>
                <a:ea typeface="黑体" pitchFamily="49" charset="-122"/>
              </a:rPr>
              <a:t>(</a:t>
            </a:r>
            <a:r>
              <a:rPr kumimoji="1" lang="en-US" altLang="zh-CN" b="1" i="1" dirty="0">
                <a:solidFill>
                  <a:srgbClr val="CC00FF"/>
                </a:solidFill>
                <a:latin typeface="黑体" pitchFamily="49" charset="-122"/>
                <a:ea typeface="黑体" pitchFamily="49" charset="-122"/>
              </a:rPr>
              <a:t>ω</a:t>
            </a:r>
            <a:r>
              <a:rPr kumimoji="1" lang="en-US" altLang="zh-CN" b="1" dirty="0">
                <a:solidFill>
                  <a:srgbClr val="CC00FF"/>
                </a:solidFill>
                <a:latin typeface="黑体" pitchFamily="49" charset="-122"/>
                <a:ea typeface="黑体" pitchFamily="49" charset="-122"/>
              </a:rPr>
              <a:t>)</a:t>
            </a:r>
            <a:r>
              <a:rPr kumimoji="1" lang="zh-CN" altLang="en-US" b="1" dirty="0">
                <a:solidFill>
                  <a:srgbClr val="CC00FF"/>
                </a:solidFill>
                <a:latin typeface="黑体" pitchFamily="49" charset="-122"/>
                <a:ea typeface="黑体" pitchFamily="49" charset="-122"/>
              </a:rPr>
              <a:t>与矩形窗幅度特性</a:t>
            </a:r>
            <a:r>
              <a:rPr kumimoji="1" lang="en-US" altLang="zh-CN" b="1" i="1" dirty="0" err="1">
                <a:solidFill>
                  <a:srgbClr val="CC00FF"/>
                </a:solidFill>
                <a:latin typeface="黑体" pitchFamily="49" charset="-122"/>
                <a:ea typeface="黑体" pitchFamily="49" charset="-122"/>
              </a:rPr>
              <a:t>W</a:t>
            </a:r>
            <a:r>
              <a:rPr kumimoji="1" lang="en-US" altLang="zh-CN" b="1" baseline="-25000" dirty="0" err="1">
                <a:solidFill>
                  <a:srgbClr val="CC00FF"/>
                </a:solidFill>
                <a:latin typeface="黑体" pitchFamily="49" charset="-122"/>
                <a:ea typeface="黑体" pitchFamily="49" charset="-122"/>
              </a:rPr>
              <a:t>Rg</a:t>
            </a:r>
            <a:r>
              <a:rPr kumimoji="1" lang="en-US" altLang="zh-CN" b="1" dirty="0">
                <a:solidFill>
                  <a:srgbClr val="CC00FF"/>
                </a:solidFill>
                <a:latin typeface="黑体" pitchFamily="49" charset="-122"/>
                <a:ea typeface="黑体" pitchFamily="49" charset="-122"/>
              </a:rPr>
              <a:t>(</a:t>
            </a:r>
            <a:r>
              <a:rPr kumimoji="1" lang="en-US" altLang="zh-CN" b="1" i="1" dirty="0">
                <a:solidFill>
                  <a:srgbClr val="CC00FF"/>
                </a:solidFill>
                <a:latin typeface="黑体" pitchFamily="49" charset="-122"/>
                <a:ea typeface="黑体" pitchFamily="49" charset="-122"/>
              </a:rPr>
              <a:t>ω</a:t>
            </a:r>
            <a:r>
              <a:rPr kumimoji="1" lang="en-US" altLang="zh-CN" b="1" dirty="0">
                <a:solidFill>
                  <a:srgbClr val="CC00FF"/>
                </a:solidFill>
                <a:latin typeface="黑体" pitchFamily="49" charset="-122"/>
                <a:ea typeface="黑体" pitchFamily="49" charset="-122"/>
              </a:rPr>
              <a:t>)</a:t>
            </a:r>
            <a:r>
              <a:rPr kumimoji="1" lang="zh-CN" altLang="en-US" b="1" dirty="0">
                <a:solidFill>
                  <a:srgbClr val="CC00FF"/>
                </a:solidFill>
                <a:latin typeface="黑体" pitchFamily="49" charset="-122"/>
                <a:ea typeface="黑体" pitchFamily="49" charset="-122"/>
              </a:rPr>
              <a:t>的卷积。</a:t>
            </a:r>
          </a:p>
        </p:txBody>
      </p:sp>
      <p:sp>
        <p:nvSpPr>
          <p:cNvPr id="10"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97412731"/>
              </p:ext>
            </p:extLst>
          </p:nvPr>
        </p:nvGraphicFramePr>
        <p:xfrm>
          <a:off x="609601" y="1511064"/>
          <a:ext cx="3483768" cy="550862"/>
        </p:xfrm>
        <a:graphic>
          <a:graphicData uri="http://schemas.openxmlformats.org/presentationml/2006/ole">
            <mc:AlternateContent xmlns:mc="http://schemas.openxmlformats.org/markup-compatibility/2006">
              <mc:Choice xmlns:v="urn:schemas-microsoft-com:vml" Requires="v">
                <p:oleObj spid="_x0000_s393538" name="Equation" r:id="rId9" imgW="1422360" imgH="253800" progId="Equation.DSMT4">
                  <p:embed/>
                </p:oleObj>
              </mc:Choice>
              <mc:Fallback>
                <p:oleObj name="Equation" r:id="rId9" imgW="1422360" imgH="253800" progId="Equation.DSMT4">
                  <p:embed/>
                  <p:pic>
                    <p:nvPicPr>
                      <p:cNvPr id="0" name="Object 8"/>
                      <p:cNvPicPr>
                        <a:picLocks noChangeAspect="1" noChangeArrowheads="1"/>
                      </p:cNvPicPr>
                      <p:nvPr/>
                    </p:nvPicPr>
                    <p:blipFill>
                      <a:blip r:embed="rId10"/>
                      <a:srcRect/>
                      <a:stretch>
                        <a:fillRect/>
                      </a:stretch>
                    </p:blipFill>
                    <p:spPr bwMode="auto">
                      <a:xfrm>
                        <a:off x="609601" y="1511064"/>
                        <a:ext cx="3483768" cy="550862"/>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850302642"/>
              </p:ext>
            </p:extLst>
          </p:nvPr>
        </p:nvGraphicFramePr>
        <p:xfrm>
          <a:off x="228600" y="3184215"/>
          <a:ext cx="2438400" cy="481189"/>
        </p:xfrm>
        <a:graphic>
          <a:graphicData uri="http://schemas.openxmlformats.org/presentationml/2006/ole">
            <mc:AlternateContent xmlns:mc="http://schemas.openxmlformats.org/markup-compatibility/2006">
              <mc:Choice xmlns:v="urn:schemas-microsoft-com:vml" Requires="v">
                <p:oleObj spid="_x0000_s393539" r:id="rId11" imgW="1157207" imgH="228898" progId="Equation.3">
                  <p:embed/>
                </p:oleObj>
              </mc:Choice>
              <mc:Fallback>
                <p:oleObj r:id="rId11" imgW="1157207" imgH="228898"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 y="3184215"/>
                        <a:ext cx="2438400" cy="481189"/>
                      </a:xfrm>
                      <a:prstGeom prst="rect">
                        <a:avLst/>
                      </a:prstGeom>
                      <a:noFill/>
                      <a:ln>
                        <a:noFill/>
                      </a:ln>
                      <a:effectLst/>
                    </p:spPr>
                  </p:pic>
                </p:oleObj>
              </mc:Fallback>
            </mc:AlternateContent>
          </a:graphicData>
        </a:graphic>
      </p:graphicFrame>
      <p:sp>
        <p:nvSpPr>
          <p:cNvPr id="4" name="左右箭头 3"/>
          <p:cNvSpPr/>
          <p:nvPr/>
        </p:nvSpPr>
        <p:spPr bwMode="auto">
          <a:xfrm>
            <a:off x="2895600" y="3276600"/>
            <a:ext cx="533400" cy="228600"/>
          </a:xfrm>
          <a:prstGeom prst="lef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8651557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623">
                                            <p:txEl>
                                              <p:pRg st="0" end="0"/>
                                            </p:txEl>
                                          </p:spTgt>
                                        </p:tgtEl>
                                        <p:attrNameLst>
                                          <p:attrName>style.visibility</p:attrName>
                                        </p:attrNameLst>
                                      </p:cBhvr>
                                      <p:to>
                                        <p:strVal val="visible"/>
                                      </p:to>
                                    </p:set>
                                    <p:animEffect transition="in" filter="blinds(horizontal)">
                                      <p:cBhvr>
                                        <p:cTn id="7" dur="500"/>
                                        <p:tgtEl>
                                          <p:spTgt spid="1116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1624"/>
                                        </p:tgtEl>
                                        <p:attrNameLst>
                                          <p:attrName>style.visibility</p:attrName>
                                        </p:attrNameLst>
                                      </p:cBhvr>
                                      <p:to>
                                        <p:strVal val="visible"/>
                                      </p:to>
                                    </p:set>
                                    <p:animEffect transition="in" filter="blinds(horizontal)">
                                      <p:cBhvr>
                                        <p:cTn id="12" dur="500"/>
                                        <p:tgtEl>
                                          <p:spTgt spid="1116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1618">
                                            <p:txEl>
                                              <p:pRg st="0" end="0"/>
                                            </p:txEl>
                                          </p:spTgt>
                                        </p:tgtEl>
                                        <p:attrNameLst>
                                          <p:attrName>style.visibility</p:attrName>
                                        </p:attrNameLst>
                                      </p:cBhvr>
                                      <p:to>
                                        <p:strVal val="visible"/>
                                      </p:to>
                                    </p:set>
                                    <p:animEffect transition="in" filter="blinds(horizontal)">
                                      <p:cBhvr>
                                        <p:cTn id="17" dur="500"/>
                                        <p:tgtEl>
                                          <p:spTgt spid="11161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1619"/>
                                        </p:tgtEl>
                                        <p:attrNameLst>
                                          <p:attrName>style.visibility</p:attrName>
                                        </p:attrNameLst>
                                      </p:cBhvr>
                                      <p:to>
                                        <p:strVal val="visible"/>
                                      </p:to>
                                    </p:set>
                                    <p:animEffect transition="in" filter="blinds(horizontal)">
                                      <p:cBhvr>
                                        <p:cTn id="22" dur="500"/>
                                        <p:tgtEl>
                                          <p:spTgt spid="1116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1621">
                                            <p:txEl>
                                              <p:pRg st="0" end="0"/>
                                            </p:txEl>
                                          </p:spTgt>
                                        </p:tgtEl>
                                        <p:attrNameLst>
                                          <p:attrName>style.visibility</p:attrName>
                                        </p:attrNameLst>
                                      </p:cBhvr>
                                      <p:to>
                                        <p:strVal val="visible"/>
                                      </p:to>
                                    </p:set>
                                    <p:animEffect transition="in" filter="blinds(horizontal)">
                                      <p:cBhvr>
                                        <p:cTn id="27" dur="500"/>
                                        <p:tgtEl>
                                          <p:spTgt spid="11162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1622"/>
                                        </p:tgtEl>
                                        <p:attrNameLst>
                                          <p:attrName>style.visibility</p:attrName>
                                        </p:attrNameLst>
                                      </p:cBhvr>
                                      <p:to>
                                        <p:strVal val="visible"/>
                                      </p:to>
                                    </p:set>
                                    <p:animEffect transition="in" filter="blinds(horizontal)">
                                      <p:cBhvr>
                                        <p:cTn id="32" dur="500"/>
                                        <p:tgtEl>
                                          <p:spTgt spid="1116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11626">
                                            <p:txEl>
                                              <p:pRg st="0" end="0"/>
                                            </p:txEl>
                                          </p:spTgt>
                                        </p:tgtEl>
                                        <p:attrNameLst>
                                          <p:attrName>style.visibility</p:attrName>
                                        </p:attrNameLst>
                                      </p:cBhvr>
                                      <p:to>
                                        <p:strVal val="visible"/>
                                      </p:to>
                                    </p:set>
                                    <p:animEffect transition="in" filter="blinds(horizontal)">
                                      <p:cBhvr>
                                        <p:cTn id="37" dur="500"/>
                                        <p:tgtEl>
                                          <p:spTgt spid="11162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619250" y="6165850"/>
            <a:ext cx="561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kumimoji="1" lang="zh-CN" altLang="en-US" sz="2000" b="1"/>
              <a:t> 图</a:t>
            </a:r>
            <a:r>
              <a:rPr kumimoji="1" lang="en-US" altLang="zh-CN" sz="2000" b="1"/>
              <a:t>7.2.3  </a:t>
            </a:r>
            <a:r>
              <a:rPr kumimoji="1" lang="zh-CN" altLang="en-US" sz="2000" b="1"/>
              <a:t>矩形窗加窗效应 </a:t>
            </a:r>
          </a:p>
        </p:txBody>
      </p:sp>
      <p:sp>
        <p:nvSpPr>
          <p:cNvPr id="105476" name="Rectangle 4"/>
          <p:cNvSpPr>
            <a:spLocks noChangeArrowheads="1"/>
          </p:cNvSpPr>
          <p:nvPr/>
        </p:nvSpPr>
        <p:spPr bwMode="auto">
          <a:xfrm>
            <a:off x="5030232" y="1750993"/>
            <a:ext cx="1296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FontTx/>
              <a:buNone/>
            </a:pPr>
            <a:r>
              <a:rPr kumimoji="1" lang="en-US" altLang="zh-CN" sz="2000" dirty="0">
                <a:solidFill>
                  <a:srgbClr val="2D14E4"/>
                </a:solidFill>
              </a:rPr>
              <a:t>ω=0</a:t>
            </a:r>
            <a:r>
              <a:rPr kumimoji="1" lang="zh-CN" altLang="en-US" sz="2000" dirty="0">
                <a:solidFill>
                  <a:srgbClr val="2D14E4"/>
                </a:solidFill>
              </a:rPr>
              <a:t>时： </a:t>
            </a:r>
            <a:endParaRPr kumimoji="1" lang="zh-CN" altLang="en-US" dirty="0"/>
          </a:p>
        </p:txBody>
      </p:sp>
      <p:sp>
        <p:nvSpPr>
          <p:cNvPr id="105477" name="Rectangle 5"/>
          <p:cNvSpPr>
            <a:spLocks noChangeArrowheads="1"/>
          </p:cNvSpPr>
          <p:nvPr/>
        </p:nvSpPr>
        <p:spPr bwMode="auto">
          <a:xfrm>
            <a:off x="5029200" y="3028890"/>
            <a:ext cx="16565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None/>
            </a:pPr>
            <a:r>
              <a:rPr kumimoji="1" lang="en-US" altLang="zh-CN" sz="2000" dirty="0">
                <a:solidFill>
                  <a:srgbClr val="2D14E4"/>
                </a:solidFill>
                <a:latin typeface="+mj-ea"/>
                <a:ea typeface="+mj-ea"/>
              </a:rPr>
              <a:t>ω=</a:t>
            </a:r>
            <a:r>
              <a:rPr kumimoji="1" lang="en-US" altLang="zh-CN" sz="2000" dirty="0" err="1">
                <a:solidFill>
                  <a:srgbClr val="2D14E4"/>
                </a:solidFill>
                <a:latin typeface="+mj-ea"/>
                <a:ea typeface="+mj-ea"/>
              </a:rPr>
              <a:t>ω</a:t>
            </a:r>
            <a:r>
              <a:rPr kumimoji="1" lang="en-US" altLang="zh-CN" sz="2000" baseline="-25000" dirty="0" err="1">
                <a:solidFill>
                  <a:srgbClr val="2D14E4"/>
                </a:solidFill>
                <a:latin typeface="+mj-ea"/>
                <a:ea typeface="+mj-ea"/>
              </a:rPr>
              <a:t>c</a:t>
            </a:r>
            <a:r>
              <a:rPr kumimoji="1" lang="zh-CN" altLang="en-US" sz="2000" dirty="0">
                <a:solidFill>
                  <a:srgbClr val="2D14E4"/>
                </a:solidFill>
                <a:latin typeface="+mj-ea"/>
                <a:ea typeface="+mj-ea"/>
              </a:rPr>
              <a:t>时： </a:t>
            </a:r>
          </a:p>
        </p:txBody>
      </p:sp>
      <p:sp>
        <p:nvSpPr>
          <p:cNvPr id="105478" name="Rectangle 6"/>
          <p:cNvSpPr>
            <a:spLocks noChangeArrowheads="1"/>
          </p:cNvSpPr>
          <p:nvPr/>
        </p:nvSpPr>
        <p:spPr bwMode="auto">
          <a:xfrm>
            <a:off x="5029200" y="4095690"/>
            <a:ext cx="38893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kumimoji="1" lang="en-US" altLang="zh-CN" sz="2000" dirty="0">
                <a:solidFill>
                  <a:srgbClr val="2D14E4"/>
                </a:solidFill>
                <a:latin typeface="+mj-ea"/>
                <a:ea typeface="+mj-ea"/>
              </a:rPr>
              <a:t>ω=</a:t>
            </a:r>
            <a:r>
              <a:rPr kumimoji="1" lang="en-US" altLang="zh-CN" sz="2000" dirty="0" err="1">
                <a:solidFill>
                  <a:srgbClr val="2D14E4"/>
                </a:solidFill>
                <a:latin typeface="+mj-ea"/>
                <a:ea typeface="+mj-ea"/>
              </a:rPr>
              <a:t>ωc</a:t>
            </a:r>
            <a:r>
              <a:rPr kumimoji="1" lang="en-US" altLang="zh-CN" sz="2000" dirty="0">
                <a:solidFill>
                  <a:srgbClr val="2D14E4"/>
                </a:solidFill>
                <a:latin typeface="+mj-ea"/>
                <a:ea typeface="+mj-ea"/>
              </a:rPr>
              <a:t> - 2π/N</a:t>
            </a:r>
            <a:r>
              <a:rPr kumimoji="1" lang="zh-CN" altLang="en-US" sz="2000" dirty="0">
                <a:solidFill>
                  <a:srgbClr val="2D14E4"/>
                </a:solidFill>
                <a:latin typeface="+mj-ea"/>
                <a:ea typeface="+mj-ea"/>
              </a:rPr>
              <a:t>时  </a:t>
            </a:r>
            <a:r>
              <a:rPr kumimoji="1" lang="en-US" altLang="zh-CN" sz="2000" dirty="0" smtClean="0">
                <a:solidFill>
                  <a:srgbClr val="0000CC"/>
                </a:solidFill>
                <a:latin typeface="+mj-ea"/>
                <a:ea typeface="+mj-ea"/>
              </a:rPr>
              <a:t>—</a:t>
            </a:r>
            <a:r>
              <a:rPr kumimoji="1" lang="zh-CN" altLang="en-US" sz="2000" dirty="0" smtClean="0">
                <a:solidFill>
                  <a:srgbClr val="0000CC"/>
                </a:solidFill>
                <a:latin typeface="+mj-ea"/>
                <a:ea typeface="+mj-ea"/>
              </a:rPr>
              <a:t>正</a:t>
            </a:r>
            <a:r>
              <a:rPr kumimoji="1" lang="zh-CN" altLang="en-US" sz="2000" dirty="0">
                <a:solidFill>
                  <a:srgbClr val="0000CC"/>
                </a:solidFill>
                <a:latin typeface="+mj-ea"/>
                <a:ea typeface="+mj-ea"/>
              </a:rPr>
              <a:t>峰</a:t>
            </a:r>
            <a:r>
              <a:rPr kumimoji="1" lang="zh-CN" altLang="en-US" sz="2000" b="1" baseline="-25000" dirty="0">
                <a:latin typeface="+mj-ea"/>
                <a:ea typeface="+mj-ea"/>
              </a:rPr>
              <a:t> </a:t>
            </a:r>
          </a:p>
        </p:txBody>
      </p:sp>
      <p:sp>
        <p:nvSpPr>
          <p:cNvPr id="105479" name="Rectangle 7"/>
          <p:cNvSpPr>
            <a:spLocks noChangeArrowheads="1"/>
          </p:cNvSpPr>
          <p:nvPr/>
        </p:nvSpPr>
        <p:spPr bwMode="auto">
          <a:xfrm>
            <a:off x="5029200" y="5531872"/>
            <a:ext cx="39957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dirty="0">
                <a:solidFill>
                  <a:srgbClr val="2D14E4"/>
                </a:solidFill>
                <a:latin typeface="+mn-ea"/>
              </a:rPr>
              <a:t>ω=</a:t>
            </a:r>
            <a:r>
              <a:rPr kumimoji="1" lang="en-US" altLang="zh-CN" sz="2000" dirty="0" err="1">
                <a:solidFill>
                  <a:srgbClr val="2D14E4"/>
                </a:solidFill>
                <a:latin typeface="+mn-ea"/>
              </a:rPr>
              <a:t>ωc</a:t>
            </a:r>
            <a:r>
              <a:rPr kumimoji="1" lang="en-US" altLang="zh-CN" sz="2000" dirty="0">
                <a:solidFill>
                  <a:srgbClr val="2D14E4"/>
                </a:solidFill>
                <a:latin typeface="+mn-ea"/>
              </a:rPr>
              <a:t> + 2π/N</a:t>
            </a:r>
            <a:r>
              <a:rPr kumimoji="1" lang="zh-CN" altLang="en-US" sz="2000" dirty="0">
                <a:solidFill>
                  <a:srgbClr val="2D14E4"/>
                </a:solidFill>
                <a:latin typeface="+mn-ea"/>
              </a:rPr>
              <a:t>时 </a:t>
            </a:r>
            <a:r>
              <a:rPr kumimoji="1" lang="en-US" altLang="zh-CN" sz="2000" dirty="0" smtClean="0">
                <a:solidFill>
                  <a:srgbClr val="2D14E4"/>
                </a:solidFill>
                <a:latin typeface="+mn-ea"/>
              </a:rPr>
              <a:t>—</a:t>
            </a:r>
            <a:r>
              <a:rPr kumimoji="1" lang="zh-CN" altLang="en-US" sz="2000" dirty="0" smtClean="0">
                <a:solidFill>
                  <a:srgbClr val="2D14E4"/>
                </a:solidFill>
                <a:latin typeface="+mn-ea"/>
              </a:rPr>
              <a:t>负</a:t>
            </a:r>
            <a:r>
              <a:rPr kumimoji="1" lang="zh-CN" altLang="en-US" sz="2000" dirty="0">
                <a:solidFill>
                  <a:srgbClr val="2D14E4"/>
                </a:solidFill>
                <a:latin typeface="+mn-ea"/>
              </a:rPr>
              <a:t>峰 </a:t>
            </a:r>
          </a:p>
        </p:txBody>
      </p:sp>
      <p:pic>
        <p:nvPicPr>
          <p:cNvPr id="10548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49722"/>
            <a:ext cx="4828624" cy="582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Grp="1" noChangeArrowheads="1"/>
          </p:cNvSpPr>
          <p:nvPr>
            <p:ph type="title"/>
          </p:nvPr>
        </p:nvSpPr>
        <p:spPr bwMode="auto">
          <a:xfrm>
            <a:off x="1066800" y="187951"/>
            <a:ext cx="7086600" cy="462297"/>
          </a:xfrm>
        </p:spPr>
        <p:txBody>
          <a:bodyPr wrap="square">
            <a:spAutoFit/>
          </a:body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a:t>
            </a:r>
            <a:r>
              <a:rPr lang="zh-CN" altLang="en-US" sz="2400" dirty="0">
                <a:latin typeface="微软雅黑" pitchFamily="34" charset="-122"/>
                <a:ea typeface="微软雅黑" pitchFamily="34" charset="-122"/>
              </a:rPr>
              <a:t>窗函数法设计</a:t>
            </a:r>
            <a:r>
              <a:rPr lang="en-US" altLang="zh-CN" sz="2400" dirty="0">
                <a:latin typeface="微软雅黑" pitchFamily="34" charset="-122"/>
                <a:ea typeface="微软雅黑" pitchFamily="34" charset="-122"/>
              </a:rPr>
              <a:t>FIR</a:t>
            </a:r>
            <a:r>
              <a:rPr lang="zh-CN" altLang="en-US" sz="2400" dirty="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cxnSp>
        <p:nvCxnSpPr>
          <p:cNvPr id="3" name="直接连接符 2"/>
          <p:cNvCxnSpPr/>
          <p:nvPr/>
        </p:nvCxnSpPr>
        <p:spPr bwMode="auto">
          <a:xfrm>
            <a:off x="4981024" y="2895600"/>
            <a:ext cx="4162975" cy="0"/>
          </a:xfrm>
          <a:prstGeom prst="line">
            <a:avLst/>
          </a:prstGeom>
          <a:solidFill>
            <a:schemeClr val="accent1"/>
          </a:solidFill>
          <a:ln w="34925" cap="flat" cmpd="sng" algn="ctr">
            <a:solidFill>
              <a:srgbClr val="CC00FF"/>
            </a:solidFill>
            <a:prstDash val="solid"/>
            <a:round/>
            <a:headEnd type="none" w="sm" len="sm"/>
            <a:tailEnd type="none" w="sm" len="sm"/>
          </a:ln>
          <a:effectLst/>
        </p:spPr>
      </p:cxnSp>
      <p:cxnSp>
        <p:nvCxnSpPr>
          <p:cNvPr id="16" name="直接连接符 15"/>
          <p:cNvCxnSpPr/>
          <p:nvPr/>
        </p:nvCxnSpPr>
        <p:spPr bwMode="auto">
          <a:xfrm flipV="1">
            <a:off x="4981024" y="4099767"/>
            <a:ext cx="4116545" cy="15033"/>
          </a:xfrm>
          <a:prstGeom prst="line">
            <a:avLst/>
          </a:prstGeom>
          <a:solidFill>
            <a:schemeClr val="accent1"/>
          </a:solidFill>
          <a:ln w="34925" cap="flat" cmpd="sng" algn="ctr">
            <a:solidFill>
              <a:srgbClr val="CC00FF"/>
            </a:solidFill>
            <a:prstDash val="solid"/>
            <a:round/>
            <a:headEnd type="none" w="sm" len="sm"/>
            <a:tailEnd type="none" w="sm" len="sm"/>
          </a:ln>
          <a:effectLst/>
        </p:spPr>
      </p:cxnSp>
      <p:cxnSp>
        <p:nvCxnSpPr>
          <p:cNvPr id="17" name="直接连接符 16"/>
          <p:cNvCxnSpPr/>
          <p:nvPr/>
        </p:nvCxnSpPr>
        <p:spPr bwMode="auto">
          <a:xfrm>
            <a:off x="4981024" y="5486400"/>
            <a:ext cx="4126256" cy="0"/>
          </a:xfrm>
          <a:prstGeom prst="line">
            <a:avLst/>
          </a:prstGeom>
          <a:solidFill>
            <a:schemeClr val="accent1"/>
          </a:solidFill>
          <a:ln w="34925" cap="flat" cmpd="sng" algn="ctr">
            <a:solidFill>
              <a:srgbClr val="CC00FF"/>
            </a:solidFill>
            <a:prstDash val="solid"/>
            <a:round/>
            <a:headEnd type="none" w="sm" len="sm"/>
            <a:tailEnd type="none" w="sm" len="sm"/>
          </a:ln>
          <a:effectLst/>
        </p:spPr>
      </p:cxnSp>
      <p:cxnSp>
        <p:nvCxnSpPr>
          <p:cNvPr id="5" name="直接连接符 4"/>
          <p:cNvCxnSpPr/>
          <p:nvPr/>
        </p:nvCxnSpPr>
        <p:spPr bwMode="auto">
          <a:xfrm>
            <a:off x="4981024" y="949722"/>
            <a:ext cx="0" cy="5613003"/>
          </a:xfrm>
          <a:prstGeom prst="line">
            <a:avLst/>
          </a:prstGeom>
          <a:solidFill>
            <a:schemeClr val="accent1"/>
          </a:solidFill>
          <a:ln w="34925" cap="flat" cmpd="sng" algn="ctr">
            <a:solidFill>
              <a:srgbClr val="CC00FF"/>
            </a:solidFill>
            <a:prstDash val="solid"/>
            <a:round/>
            <a:headEnd type="none" w="sm" len="sm"/>
            <a:tailEnd type="none" w="sm" len="sm"/>
          </a:ln>
          <a:effectLst/>
        </p:spPr>
      </p:cxnSp>
      <p:cxnSp>
        <p:nvCxnSpPr>
          <p:cNvPr id="24" name="直接连接符 23"/>
          <p:cNvCxnSpPr/>
          <p:nvPr/>
        </p:nvCxnSpPr>
        <p:spPr bwMode="auto">
          <a:xfrm>
            <a:off x="4981025" y="1676400"/>
            <a:ext cx="4162975" cy="0"/>
          </a:xfrm>
          <a:prstGeom prst="line">
            <a:avLst/>
          </a:prstGeom>
          <a:solidFill>
            <a:schemeClr val="accent1"/>
          </a:solidFill>
          <a:ln w="34925" cap="flat" cmpd="sng" algn="ctr">
            <a:solidFill>
              <a:srgbClr val="CC00FF"/>
            </a:solidFill>
            <a:prstDash val="solid"/>
            <a:round/>
            <a:headEnd type="none" w="sm" len="sm"/>
            <a:tailEnd type="none" w="sm" len="sm"/>
          </a:ln>
          <a:effectLst/>
        </p:spPr>
      </p:cxnSp>
      <p:graphicFrame>
        <p:nvGraphicFramePr>
          <p:cNvPr id="11" name="对象 10"/>
          <p:cNvGraphicFramePr>
            <a:graphicFrameLocks noChangeAspect="1"/>
          </p:cNvGraphicFramePr>
          <p:nvPr>
            <p:extLst>
              <p:ext uri="{D42A27DB-BD31-4B8C-83A1-F6EECF244321}">
                <p14:modId xmlns:p14="http://schemas.microsoft.com/office/powerpoint/2010/main" val="833422366"/>
              </p:ext>
            </p:extLst>
          </p:nvPr>
        </p:nvGraphicFramePr>
        <p:xfrm>
          <a:off x="5812593" y="1012129"/>
          <a:ext cx="2703974" cy="530527"/>
        </p:xfrm>
        <a:graphic>
          <a:graphicData uri="http://schemas.openxmlformats.org/presentationml/2006/ole">
            <mc:AlternateContent xmlns:mc="http://schemas.openxmlformats.org/markup-compatibility/2006">
              <mc:Choice xmlns:v="urn:schemas-microsoft-com:vml" Requires="v">
                <p:oleObj spid="_x0000_s424155" name="Equation" r:id="rId4" imgW="2006280" imgH="393480" progId="Equation.DSMT4">
                  <p:embed/>
                </p:oleObj>
              </mc:Choice>
              <mc:Fallback>
                <p:oleObj name="Equation" r:id="rId4" imgW="2006280" imgH="393480" progId="Equation.DSMT4">
                  <p:embed/>
                  <p:pic>
                    <p:nvPicPr>
                      <p:cNvPr id="0" name=""/>
                      <p:cNvPicPr/>
                      <p:nvPr/>
                    </p:nvPicPr>
                    <p:blipFill>
                      <a:blip r:embed="rId5"/>
                      <a:stretch>
                        <a:fillRect/>
                      </a:stretch>
                    </p:blipFill>
                    <p:spPr>
                      <a:xfrm>
                        <a:off x="5812593" y="1012129"/>
                        <a:ext cx="2703974" cy="53052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755494993"/>
              </p:ext>
            </p:extLst>
          </p:nvPr>
        </p:nvGraphicFramePr>
        <p:xfrm>
          <a:off x="5678726" y="2176662"/>
          <a:ext cx="2257425" cy="530225"/>
        </p:xfrm>
        <a:graphic>
          <a:graphicData uri="http://schemas.openxmlformats.org/presentationml/2006/ole">
            <mc:AlternateContent xmlns:mc="http://schemas.openxmlformats.org/markup-compatibility/2006">
              <mc:Choice xmlns:v="urn:schemas-microsoft-com:vml" Requires="v">
                <p:oleObj spid="_x0000_s424156" name="Equation" r:id="rId6" imgW="1676160" imgH="393480" progId="Equation.DSMT4">
                  <p:embed/>
                </p:oleObj>
              </mc:Choice>
              <mc:Fallback>
                <p:oleObj name="Equation" r:id="rId6" imgW="1676160" imgH="393480" progId="Equation.DSMT4">
                  <p:embed/>
                  <p:pic>
                    <p:nvPicPr>
                      <p:cNvPr id="0" name="对象 10"/>
                      <p:cNvPicPr>
                        <a:picLocks noChangeAspect="1" noChangeArrowheads="1"/>
                      </p:cNvPicPr>
                      <p:nvPr/>
                    </p:nvPicPr>
                    <p:blipFill>
                      <a:blip r:embed="rId7"/>
                      <a:srcRect/>
                      <a:stretch>
                        <a:fillRect/>
                      </a:stretch>
                    </p:blipFill>
                    <p:spPr bwMode="auto">
                      <a:xfrm>
                        <a:off x="5678726" y="2176662"/>
                        <a:ext cx="22574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174978406"/>
              </p:ext>
            </p:extLst>
          </p:nvPr>
        </p:nvGraphicFramePr>
        <p:xfrm>
          <a:off x="5627688" y="3490913"/>
          <a:ext cx="2822575" cy="530225"/>
        </p:xfrm>
        <a:graphic>
          <a:graphicData uri="http://schemas.openxmlformats.org/presentationml/2006/ole">
            <mc:AlternateContent xmlns:mc="http://schemas.openxmlformats.org/markup-compatibility/2006">
              <mc:Choice xmlns:v="urn:schemas-microsoft-com:vml" Requires="v">
                <p:oleObj spid="_x0000_s424157" name="Equation" r:id="rId8" imgW="2095200" imgH="393480" progId="Equation.DSMT4">
                  <p:embed/>
                </p:oleObj>
              </mc:Choice>
              <mc:Fallback>
                <p:oleObj name="Equation" r:id="rId8" imgW="2095200" imgH="393480" progId="Equation.DSMT4">
                  <p:embed/>
                  <p:pic>
                    <p:nvPicPr>
                      <p:cNvPr id="0" name="对象 11"/>
                      <p:cNvPicPr>
                        <a:picLocks noChangeAspect="1" noChangeArrowheads="1"/>
                      </p:cNvPicPr>
                      <p:nvPr/>
                    </p:nvPicPr>
                    <p:blipFill>
                      <a:blip r:embed="rId9"/>
                      <a:srcRect/>
                      <a:stretch>
                        <a:fillRect/>
                      </a:stretch>
                    </p:blipFill>
                    <p:spPr bwMode="auto">
                      <a:xfrm>
                        <a:off x="5627688" y="3490913"/>
                        <a:ext cx="28225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476354888"/>
              </p:ext>
            </p:extLst>
          </p:nvPr>
        </p:nvGraphicFramePr>
        <p:xfrm>
          <a:off x="5254625" y="4495800"/>
          <a:ext cx="3267075" cy="854075"/>
        </p:xfrm>
        <a:graphic>
          <a:graphicData uri="http://schemas.openxmlformats.org/presentationml/2006/ole">
            <mc:AlternateContent xmlns:mc="http://schemas.openxmlformats.org/markup-compatibility/2006">
              <mc:Choice xmlns:v="urn:schemas-microsoft-com:vml" Requires="v">
                <p:oleObj spid="_x0000_s424158" name="Equation" r:id="rId10" imgW="2425680" imgH="634680" progId="Equation.DSMT4">
                  <p:embed/>
                </p:oleObj>
              </mc:Choice>
              <mc:Fallback>
                <p:oleObj name="Equation" r:id="rId10" imgW="2425680" imgH="634680" progId="Equation.DSMT4">
                  <p:embed/>
                  <p:pic>
                    <p:nvPicPr>
                      <p:cNvPr id="0" name="对象 13"/>
                      <p:cNvPicPr>
                        <a:picLocks noChangeAspect="1" noChangeArrowheads="1"/>
                      </p:cNvPicPr>
                      <p:nvPr/>
                    </p:nvPicPr>
                    <p:blipFill>
                      <a:blip r:embed="rId11"/>
                      <a:srcRect/>
                      <a:stretch>
                        <a:fillRect/>
                      </a:stretch>
                    </p:blipFill>
                    <p:spPr bwMode="auto">
                      <a:xfrm>
                        <a:off x="5254625" y="4495800"/>
                        <a:ext cx="326707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04743634"/>
              </p:ext>
            </p:extLst>
          </p:nvPr>
        </p:nvGraphicFramePr>
        <p:xfrm>
          <a:off x="5162170" y="6019800"/>
          <a:ext cx="3763963" cy="528638"/>
        </p:xfrm>
        <a:graphic>
          <a:graphicData uri="http://schemas.openxmlformats.org/presentationml/2006/ole">
            <mc:AlternateContent xmlns:mc="http://schemas.openxmlformats.org/markup-compatibility/2006">
              <mc:Choice xmlns:v="urn:schemas-microsoft-com:vml" Requires="v">
                <p:oleObj spid="_x0000_s424159" name="Equation" r:id="rId12" imgW="2793960" imgH="393480" progId="Equation.DSMT4">
                  <p:embed/>
                </p:oleObj>
              </mc:Choice>
              <mc:Fallback>
                <p:oleObj name="Equation" r:id="rId12" imgW="2793960" imgH="393480" progId="Equation.DSMT4">
                  <p:embed/>
                  <p:pic>
                    <p:nvPicPr>
                      <p:cNvPr id="0" name="对象 14"/>
                      <p:cNvPicPr>
                        <a:picLocks noChangeAspect="1" noChangeArrowheads="1"/>
                      </p:cNvPicPr>
                      <p:nvPr/>
                    </p:nvPicPr>
                    <p:blipFill>
                      <a:blip r:embed="rId13"/>
                      <a:srcRect/>
                      <a:stretch>
                        <a:fillRect/>
                      </a:stretch>
                    </p:blipFill>
                    <p:spPr bwMode="auto">
                      <a:xfrm>
                        <a:off x="5162170" y="6019800"/>
                        <a:ext cx="3763963"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19"/>
          <p:cNvSpPr txBox="1"/>
          <p:nvPr/>
        </p:nvSpPr>
        <p:spPr>
          <a:xfrm>
            <a:off x="5050171" y="1092727"/>
            <a:ext cx="762422" cy="369332"/>
          </a:xfrm>
          <a:prstGeom prst="rect">
            <a:avLst/>
          </a:prstGeom>
          <a:noFill/>
        </p:spPr>
        <p:txBody>
          <a:bodyPr wrap="square" rtlCol="0">
            <a:spAutoFit/>
          </a:bodyPr>
          <a:lstStyle/>
          <a:p>
            <a:r>
              <a:rPr lang="zh-CN" altLang="en-US" sz="1800" dirty="0" smtClean="0"/>
              <a:t>对于</a:t>
            </a:r>
            <a:endParaRPr lang="zh-CN" altLang="en-US" sz="1800" dirty="0"/>
          </a:p>
        </p:txBody>
      </p:sp>
      <p:sp>
        <p:nvSpPr>
          <p:cNvPr id="33" name="TextBox 32"/>
          <p:cNvSpPr txBox="1"/>
          <p:nvPr/>
        </p:nvSpPr>
        <p:spPr>
          <a:xfrm>
            <a:off x="8534400" y="1092727"/>
            <a:ext cx="762422" cy="369332"/>
          </a:xfrm>
          <a:prstGeom prst="rect">
            <a:avLst/>
          </a:prstGeom>
          <a:noFill/>
        </p:spPr>
        <p:txBody>
          <a:bodyPr wrap="square" rtlCol="0">
            <a:spAutoFit/>
          </a:bodyPr>
          <a:lstStyle/>
          <a:p>
            <a:r>
              <a:rPr lang="zh-CN" altLang="en-US" sz="1800" dirty="0" smtClean="0"/>
              <a:t>有</a:t>
            </a:r>
            <a:endParaRPr lang="zh-CN" altLang="en-US" sz="1800" dirty="0"/>
          </a:p>
        </p:txBody>
      </p:sp>
    </p:spTree>
    <p:extLst>
      <p:ext uri="{BB962C8B-B14F-4D97-AF65-F5344CB8AC3E}">
        <p14:creationId xmlns:p14="http://schemas.microsoft.com/office/powerpoint/2010/main" val="227950962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142037" y="850901"/>
            <a:ext cx="90043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1" lang="zh-CN" altLang="en-US" b="1" dirty="0">
                <a:latin typeface="微软雅黑" pitchFamily="34" charset="-122"/>
                <a:ea typeface="微软雅黑" pitchFamily="34" charset="-122"/>
              </a:rPr>
              <a:t>综上所述：加窗对理想矩形频率响应产生以下影响</a:t>
            </a:r>
            <a:r>
              <a:rPr kumimoji="1" lang="en-US" altLang="zh-CN" b="1" dirty="0">
                <a:latin typeface="微软雅黑" pitchFamily="34" charset="-122"/>
                <a:ea typeface="微软雅黑" pitchFamily="34" charset="-122"/>
              </a:rPr>
              <a:t>---</a:t>
            </a:r>
            <a:r>
              <a:rPr kumimoji="1" lang="zh-CN" altLang="en-US" b="1" dirty="0">
                <a:solidFill>
                  <a:srgbClr val="FF0000"/>
                </a:solidFill>
                <a:latin typeface="微软雅黑" pitchFamily="34" charset="-122"/>
                <a:ea typeface="微软雅黑" pitchFamily="34" charset="-122"/>
              </a:rPr>
              <a:t>吉布斯效应</a:t>
            </a:r>
          </a:p>
        </p:txBody>
      </p:sp>
      <p:sp>
        <p:nvSpPr>
          <p:cNvPr id="106499" name="Rectangle 3"/>
          <p:cNvSpPr>
            <a:spLocks noChangeArrowheads="1"/>
          </p:cNvSpPr>
          <p:nvPr/>
        </p:nvSpPr>
        <p:spPr bwMode="auto">
          <a:xfrm>
            <a:off x="9862" y="3113170"/>
            <a:ext cx="54006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kumimoji="1" lang="zh-CN" altLang="en-US" sz="2000" dirty="0" smtClean="0"/>
              <a:t> </a:t>
            </a:r>
            <a:r>
              <a:rPr kumimoji="1" lang="en-US" altLang="zh-CN" sz="2000" dirty="0" smtClean="0"/>
              <a:t>(</a:t>
            </a:r>
            <a:r>
              <a:rPr kumimoji="1" lang="en-US" altLang="zh-CN" sz="2000" b="1" dirty="0" smtClean="0"/>
              <a:t>1</a:t>
            </a:r>
            <a:r>
              <a:rPr kumimoji="1" lang="en-US" altLang="zh-CN" sz="2000" dirty="0"/>
              <a:t>)</a:t>
            </a:r>
            <a:r>
              <a:rPr kumimoji="1" lang="zh-CN" altLang="en-US" sz="2000" b="1" dirty="0" smtClean="0"/>
              <a:t>在</a:t>
            </a:r>
            <a:r>
              <a:rPr kumimoji="1" lang="zh-CN" altLang="en-US" sz="2000" b="1" dirty="0"/>
              <a:t>理想特性不连续点</a:t>
            </a:r>
            <a:r>
              <a:rPr kumimoji="1" lang="en-US" altLang="zh-CN" sz="2000" b="1" dirty="0"/>
              <a:t>ω=</a:t>
            </a:r>
            <a:r>
              <a:rPr kumimoji="1" lang="en-US" altLang="zh-CN" sz="2000" b="1" dirty="0" err="1"/>
              <a:t>ωc</a:t>
            </a:r>
            <a:r>
              <a:rPr kumimoji="1" lang="zh-CN" altLang="en-US" sz="2000" b="1" dirty="0"/>
              <a:t>附近形成过渡带。</a:t>
            </a:r>
            <a:r>
              <a:rPr kumimoji="1" lang="zh-CN" altLang="en-US" sz="2000" b="1" dirty="0">
                <a:solidFill>
                  <a:srgbClr val="FF0000"/>
                </a:solidFill>
              </a:rPr>
              <a:t>过渡带的宽度</a:t>
            </a:r>
            <a:r>
              <a:rPr kumimoji="1" lang="zh-CN" altLang="en-US" sz="2000" b="1" dirty="0"/>
              <a:t>，近似等于</a:t>
            </a:r>
            <a:r>
              <a:rPr kumimoji="1" lang="en-US" altLang="zh-CN" sz="2000" b="1" dirty="0"/>
              <a:t>R</a:t>
            </a:r>
            <a:r>
              <a:rPr kumimoji="1" lang="en-US" altLang="zh-CN" sz="2000" b="1" baseline="-25000" dirty="0"/>
              <a:t>N</a:t>
            </a:r>
            <a:r>
              <a:rPr kumimoji="1" lang="en-US" altLang="zh-CN" sz="2000" b="1" dirty="0"/>
              <a:t>(ω)</a:t>
            </a:r>
            <a:r>
              <a:rPr kumimoji="1" lang="zh-CN" altLang="en-US" sz="2000" b="1" dirty="0"/>
              <a:t>主瓣宽度（实际的过渡带要小），即</a:t>
            </a:r>
            <a:r>
              <a:rPr kumimoji="1" lang="en-US" altLang="zh-CN" sz="2000" b="1" dirty="0"/>
              <a:t>4π/N</a:t>
            </a:r>
            <a:r>
              <a:rPr kumimoji="1" lang="zh-CN" altLang="en-US" sz="2000" b="1" dirty="0"/>
              <a:t>。</a:t>
            </a:r>
          </a:p>
        </p:txBody>
      </p:sp>
      <p:sp>
        <p:nvSpPr>
          <p:cNvPr id="106500" name="Rectangle 4"/>
          <p:cNvSpPr>
            <a:spLocks noChangeArrowheads="1"/>
          </p:cNvSpPr>
          <p:nvPr/>
        </p:nvSpPr>
        <p:spPr bwMode="auto">
          <a:xfrm>
            <a:off x="142037" y="5346853"/>
            <a:ext cx="88446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None/>
            </a:pPr>
            <a:r>
              <a:rPr kumimoji="1" lang="zh-CN" altLang="en-US" sz="2000" b="1" dirty="0" smtClean="0"/>
              <a:t>其</a:t>
            </a:r>
            <a:r>
              <a:rPr kumimoji="1" lang="zh-CN" altLang="en-US" sz="2000" b="1" dirty="0"/>
              <a:t>震荡的幅值取决于旁瓣的相对幅度，而震荡的多少取决于旁瓣的多少</a:t>
            </a:r>
            <a:r>
              <a:rPr kumimoji="1" lang="zh-CN" altLang="en-US" sz="2000" b="1" dirty="0" smtClean="0"/>
              <a:t>。</a:t>
            </a:r>
            <a:endParaRPr kumimoji="1" lang="en-US" altLang="zh-CN" sz="2000" b="1" dirty="0" smtClean="0"/>
          </a:p>
          <a:p>
            <a:pPr>
              <a:buFontTx/>
              <a:buNone/>
            </a:pPr>
            <a:r>
              <a:rPr kumimoji="1" lang="zh-CN" altLang="en-US" sz="2000" b="1" dirty="0" smtClean="0"/>
              <a:t>窗</a:t>
            </a:r>
            <a:r>
              <a:rPr kumimoji="1" lang="zh-CN" altLang="en-US" sz="2000" b="1" dirty="0"/>
              <a:t>谱肩峰及其波动的存在影响了滤波器通带内的平稳性，</a:t>
            </a:r>
            <a:r>
              <a:rPr kumimoji="1" lang="zh-CN" altLang="en-US" sz="2000" b="1" dirty="0" smtClean="0"/>
              <a:t>影响阻带</a:t>
            </a:r>
            <a:r>
              <a:rPr kumimoji="1" lang="zh-CN" altLang="en-US" sz="2000" b="1" dirty="0"/>
              <a:t>的衰减。</a:t>
            </a:r>
          </a:p>
        </p:txBody>
      </p:sp>
      <p:grpSp>
        <p:nvGrpSpPr>
          <p:cNvPr id="106501" name="Group 5"/>
          <p:cNvGrpSpPr>
            <a:grpSpLocks/>
          </p:cNvGrpSpPr>
          <p:nvPr/>
        </p:nvGrpSpPr>
        <p:grpSpPr bwMode="auto">
          <a:xfrm>
            <a:off x="5158889" y="1209675"/>
            <a:ext cx="4140200" cy="3207264"/>
            <a:chOff x="2660" y="1920"/>
            <a:chExt cx="6000" cy="4378"/>
          </a:xfrm>
        </p:grpSpPr>
        <p:pic>
          <p:nvPicPr>
            <p:cNvPr id="1065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 y="2420"/>
              <a:ext cx="3990" cy="3091"/>
            </a:xfrm>
            <a:prstGeom prst="rect">
              <a:avLst/>
            </a:prstGeom>
            <a:noFill/>
            <a:extLst>
              <a:ext uri="{909E8E84-426E-40DD-AFC4-6F175D3DCCD1}">
                <a14:hiddenFill xmlns:a14="http://schemas.microsoft.com/office/drawing/2010/main">
                  <a:solidFill>
                    <a:srgbClr val="FFFFFF"/>
                  </a:solidFill>
                </a14:hiddenFill>
              </a:ext>
            </a:extLst>
          </p:spPr>
        </p:pic>
        <p:sp>
          <p:nvSpPr>
            <p:cNvPr id="106503" name="Line 7"/>
            <p:cNvSpPr>
              <a:spLocks noChangeShapeType="1"/>
            </p:cNvSpPr>
            <p:nvPr/>
          </p:nvSpPr>
          <p:spPr bwMode="auto">
            <a:xfrm flipV="1">
              <a:off x="3060" y="1920"/>
              <a:ext cx="0" cy="326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04" name="Line 8"/>
            <p:cNvSpPr>
              <a:spLocks noChangeShapeType="1"/>
            </p:cNvSpPr>
            <p:nvPr/>
          </p:nvSpPr>
          <p:spPr bwMode="auto">
            <a:xfrm flipV="1">
              <a:off x="3080" y="5200"/>
              <a:ext cx="512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05" name="Line 9"/>
            <p:cNvSpPr>
              <a:spLocks noChangeShapeType="1"/>
            </p:cNvSpPr>
            <p:nvPr/>
          </p:nvSpPr>
          <p:spPr bwMode="auto">
            <a:xfrm flipH="1">
              <a:off x="3060" y="3980"/>
              <a:ext cx="3060" cy="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06" name="Text Box 10"/>
            <p:cNvSpPr txBox="1">
              <a:spLocks noChangeArrowheads="1"/>
            </p:cNvSpPr>
            <p:nvPr/>
          </p:nvSpPr>
          <p:spPr bwMode="auto">
            <a:xfrm>
              <a:off x="4760" y="5240"/>
              <a:ext cx="46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buFontTx/>
                <a:buNone/>
              </a:pPr>
              <a:r>
                <a:rPr lang="en-US" altLang="zh-CN" sz="1000"/>
                <a:t>w</a:t>
              </a:r>
              <a:r>
                <a:rPr lang="en-US" altLang="zh-CN" sz="1000" baseline="-25000"/>
                <a:t>c</a:t>
              </a:r>
              <a:endParaRPr lang="en-US" altLang="zh-CN" sz="1800">
                <a:latin typeface="Tahoma" pitchFamily="34" charset="0"/>
              </a:endParaRPr>
            </a:p>
          </p:txBody>
        </p:sp>
        <p:sp>
          <p:nvSpPr>
            <p:cNvPr id="106507" name="Text Box 11"/>
            <p:cNvSpPr txBox="1">
              <a:spLocks noChangeArrowheads="1"/>
            </p:cNvSpPr>
            <p:nvPr/>
          </p:nvSpPr>
          <p:spPr bwMode="auto">
            <a:xfrm>
              <a:off x="2900" y="5260"/>
              <a:ext cx="46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buFontTx/>
                <a:buNone/>
              </a:pPr>
              <a:r>
                <a:rPr lang="en-US" altLang="zh-CN" sz="1000"/>
                <a:t>0</a:t>
              </a:r>
              <a:endParaRPr lang="en-US" altLang="zh-CN" sz="1800">
                <a:latin typeface="Tahoma" pitchFamily="34" charset="0"/>
              </a:endParaRPr>
            </a:p>
          </p:txBody>
        </p:sp>
        <p:sp>
          <p:nvSpPr>
            <p:cNvPr id="106508" name="Text Box 12"/>
            <p:cNvSpPr txBox="1">
              <a:spLocks noChangeArrowheads="1"/>
            </p:cNvSpPr>
            <p:nvPr/>
          </p:nvSpPr>
          <p:spPr bwMode="auto">
            <a:xfrm>
              <a:off x="2660" y="3820"/>
              <a:ext cx="363"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buFontTx/>
                <a:buNone/>
              </a:pPr>
              <a:r>
                <a:rPr lang="en-US" altLang="zh-CN" sz="1000"/>
                <a:t>1/2</a:t>
              </a:r>
              <a:endParaRPr lang="en-US" altLang="zh-CN" sz="1800">
                <a:latin typeface="Tahoma" pitchFamily="34" charset="0"/>
              </a:endParaRPr>
            </a:p>
          </p:txBody>
        </p:sp>
        <p:sp>
          <p:nvSpPr>
            <p:cNvPr id="106509" name="Text Box 13"/>
            <p:cNvSpPr txBox="1">
              <a:spLocks noChangeArrowheads="1"/>
            </p:cNvSpPr>
            <p:nvPr/>
          </p:nvSpPr>
          <p:spPr bwMode="auto">
            <a:xfrm>
              <a:off x="2740" y="2520"/>
              <a:ext cx="22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buFontTx/>
                <a:buNone/>
              </a:pPr>
              <a:r>
                <a:rPr lang="en-US" altLang="zh-CN" sz="1000"/>
                <a:t>1</a:t>
              </a:r>
              <a:endParaRPr lang="en-US" altLang="zh-CN" sz="1800">
                <a:latin typeface="Tahoma" pitchFamily="34" charset="0"/>
              </a:endParaRPr>
            </a:p>
          </p:txBody>
        </p:sp>
        <p:sp>
          <p:nvSpPr>
            <p:cNvPr id="106510" name="Text Box 14"/>
            <p:cNvSpPr txBox="1">
              <a:spLocks noChangeArrowheads="1"/>
            </p:cNvSpPr>
            <p:nvPr/>
          </p:nvSpPr>
          <p:spPr bwMode="auto">
            <a:xfrm>
              <a:off x="4180" y="2160"/>
              <a:ext cx="68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buFontTx/>
                <a:buNone/>
              </a:pPr>
              <a:r>
                <a:rPr lang="en-US" altLang="zh-CN" sz="1000"/>
                <a:t>0.0895</a:t>
              </a:r>
              <a:endParaRPr lang="en-US" altLang="zh-CN" sz="1800">
                <a:latin typeface="Tahoma" pitchFamily="34" charset="0"/>
              </a:endParaRPr>
            </a:p>
          </p:txBody>
        </p:sp>
        <p:sp>
          <p:nvSpPr>
            <p:cNvPr id="106511" name="Text Box 15"/>
            <p:cNvSpPr txBox="1">
              <a:spLocks noChangeArrowheads="1"/>
            </p:cNvSpPr>
            <p:nvPr/>
          </p:nvSpPr>
          <p:spPr bwMode="auto">
            <a:xfrm>
              <a:off x="3600" y="2920"/>
              <a:ext cx="68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buFontTx/>
                <a:buNone/>
              </a:pPr>
              <a:r>
                <a:rPr lang="en-US" altLang="zh-CN" sz="1000"/>
                <a:t>0.0468</a:t>
              </a:r>
              <a:endParaRPr lang="en-US" altLang="zh-CN" sz="1800">
                <a:latin typeface="Tahoma" pitchFamily="34" charset="0"/>
              </a:endParaRPr>
            </a:p>
          </p:txBody>
        </p:sp>
        <p:sp>
          <p:nvSpPr>
            <p:cNvPr id="106512" name="Text Box 16"/>
            <p:cNvSpPr txBox="1">
              <a:spLocks noChangeArrowheads="1"/>
            </p:cNvSpPr>
            <p:nvPr/>
          </p:nvSpPr>
          <p:spPr bwMode="auto">
            <a:xfrm>
              <a:off x="5300" y="5460"/>
              <a:ext cx="78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buFontTx/>
                <a:buNone/>
              </a:pPr>
              <a:r>
                <a:rPr lang="en-US" altLang="zh-CN" sz="1000" dirty="0"/>
                <a:t>-0.0895</a:t>
              </a:r>
              <a:endParaRPr lang="en-US" altLang="zh-CN" sz="1800" dirty="0">
                <a:latin typeface="Tahoma" pitchFamily="34" charset="0"/>
              </a:endParaRPr>
            </a:p>
          </p:txBody>
        </p:sp>
        <p:sp>
          <p:nvSpPr>
            <p:cNvPr id="106513" name="Text Box 17"/>
            <p:cNvSpPr txBox="1">
              <a:spLocks noChangeArrowheads="1"/>
            </p:cNvSpPr>
            <p:nvPr/>
          </p:nvSpPr>
          <p:spPr bwMode="auto">
            <a:xfrm>
              <a:off x="5920" y="4700"/>
              <a:ext cx="68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buFontTx/>
                <a:buNone/>
              </a:pPr>
              <a:r>
                <a:rPr lang="en-US" altLang="zh-CN" sz="1000"/>
                <a:t>0.0468</a:t>
              </a:r>
              <a:endParaRPr lang="en-US" altLang="zh-CN" sz="1800">
                <a:latin typeface="Tahoma" pitchFamily="34" charset="0"/>
              </a:endParaRPr>
            </a:p>
          </p:txBody>
        </p:sp>
        <p:graphicFrame>
          <p:nvGraphicFramePr>
            <p:cNvPr id="106514" name="Object 18"/>
            <p:cNvGraphicFramePr>
              <a:graphicFrameLocks noChangeAspect="1"/>
            </p:cNvGraphicFramePr>
            <p:nvPr>
              <p:extLst>
                <p:ext uri="{D42A27DB-BD31-4B8C-83A1-F6EECF244321}">
                  <p14:modId xmlns:p14="http://schemas.microsoft.com/office/powerpoint/2010/main" val="3982313851"/>
                </p:ext>
              </p:extLst>
            </p:nvPr>
          </p:nvGraphicFramePr>
          <p:xfrm>
            <a:off x="3466" y="5157"/>
            <a:ext cx="840" cy="620"/>
          </p:xfrm>
          <a:graphic>
            <a:graphicData uri="http://schemas.openxmlformats.org/presentationml/2006/ole">
              <mc:AlternateContent xmlns:mc="http://schemas.openxmlformats.org/markup-compatibility/2006">
                <mc:Choice xmlns:v="urn:schemas-microsoft-com:vml" Requires="v">
                  <p:oleObj spid="_x0000_s394595" r:id="rId4" imgW="533160" imgH="393480" progId="">
                    <p:embed/>
                  </p:oleObj>
                </mc:Choice>
                <mc:Fallback>
                  <p:oleObj r:id="rId4" imgW="533160" imgH="3934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6" y="5157"/>
                          <a:ext cx="840"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15" name="Object 19"/>
            <p:cNvGraphicFramePr>
              <a:graphicFrameLocks noChangeAspect="1"/>
            </p:cNvGraphicFramePr>
            <p:nvPr>
              <p:extLst>
                <p:ext uri="{D42A27DB-BD31-4B8C-83A1-F6EECF244321}">
                  <p14:modId xmlns:p14="http://schemas.microsoft.com/office/powerpoint/2010/main" val="3268491154"/>
                </p:ext>
              </p:extLst>
            </p:nvPr>
          </p:nvGraphicFramePr>
          <p:xfrm>
            <a:off x="4018" y="5678"/>
            <a:ext cx="880" cy="620"/>
          </p:xfrm>
          <a:graphic>
            <a:graphicData uri="http://schemas.openxmlformats.org/presentationml/2006/ole">
              <mc:AlternateContent xmlns:mc="http://schemas.openxmlformats.org/markup-compatibility/2006">
                <mc:Choice xmlns:v="urn:schemas-microsoft-com:vml" Requires="v">
                  <p:oleObj spid="_x0000_s394596" r:id="rId6" imgW="558720" imgH="393480" progId="">
                    <p:embed/>
                  </p:oleObj>
                </mc:Choice>
                <mc:Fallback>
                  <p:oleObj r:id="rId6" imgW="558720" imgH="3934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 y="5678"/>
                          <a:ext cx="880"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16" name="Line 20"/>
            <p:cNvSpPr>
              <a:spLocks noChangeShapeType="1"/>
            </p:cNvSpPr>
            <p:nvPr/>
          </p:nvSpPr>
          <p:spPr bwMode="auto">
            <a:xfrm>
              <a:off x="4480" y="2580"/>
              <a:ext cx="0" cy="3312"/>
            </a:xfrm>
            <a:prstGeom prst="line">
              <a:avLst/>
            </a:prstGeom>
            <a:noFill/>
            <a:ln w="19050"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17" name="Line 21"/>
            <p:cNvSpPr>
              <a:spLocks noChangeShapeType="1"/>
            </p:cNvSpPr>
            <p:nvPr/>
          </p:nvSpPr>
          <p:spPr bwMode="auto">
            <a:xfrm>
              <a:off x="3920" y="3220"/>
              <a:ext cx="0" cy="2140"/>
            </a:xfrm>
            <a:prstGeom prst="line">
              <a:avLst/>
            </a:prstGeom>
            <a:noFill/>
            <a:ln w="19050"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18" name="Text Box 22"/>
            <p:cNvSpPr txBox="1">
              <a:spLocks noChangeArrowheads="1"/>
            </p:cNvSpPr>
            <p:nvPr/>
          </p:nvSpPr>
          <p:spPr bwMode="auto">
            <a:xfrm>
              <a:off x="6960" y="5340"/>
              <a:ext cx="3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buFontTx/>
                <a:buNone/>
              </a:pPr>
              <a:r>
                <a:rPr lang="en-US" altLang="zh-CN" sz="1000"/>
                <a:t>π</a:t>
              </a:r>
              <a:endParaRPr lang="en-US" altLang="zh-CN" sz="1800">
                <a:latin typeface="Tahoma" pitchFamily="34" charset="0"/>
              </a:endParaRPr>
            </a:p>
          </p:txBody>
        </p:sp>
        <p:sp>
          <p:nvSpPr>
            <p:cNvPr id="106519" name="Line 23"/>
            <p:cNvSpPr>
              <a:spLocks noChangeShapeType="1"/>
            </p:cNvSpPr>
            <p:nvPr/>
          </p:nvSpPr>
          <p:spPr bwMode="auto">
            <a:xfrm>
              <a:off x="7040" y="4740"/>
              <a:ext cx="0" cy="62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20" name="Text Box 24"/>
            <p:cNvSpPr txBox="1">
              <a:spLocks noChangeArrowheads="1"/>
            </p:cNvSpPr>
            <p:nvPr/>
          </p:nvSpPr>
          <p:spPr bwMode="auto">
            <a:xfrm>
              <a:off x="8300" y="5060"/>
              <a:ext cx="3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buFontTx/>
                <a:buNone/>
              </a:pPr>
              <a:r>
                <a:rPr lang="en-US" altLang="zh-CN" sz="1000"/>
                <a:t>w</a:t>
              </a:r>
              <a:endParaRPr lang="en-US" altLang="zh-CN" sz="1800">
                <a:latin typeface="Tahoma" pitchFamily="34" charset="0"/>
              </a:endParaRPr>
            </a:p>
          </p:txBody>
        </p:sp>
        <p:sp>
          <p:nvSpPr>
            <p:cNvPr id="32" name="Line 20"/>
            <p:cNvSpPr>
              <a:spLocks noChangeShapeType="1"/>
            </p:cNvSpPr>
            <p:nvPr/>
          </p:nvSpPr>
          <p:spPr bwMode="auto">
            <a:xfrm flipH="1">
              <a:off x="5624" y="4740"/>
              <a:ext cx="0" cy="730"/>
            </a:xfrm>
            <a:prstGeom prst="line">
              <a:avLst/>
            </a:prstGeom>
            <a:noFill/>
            <a:ln w="19050"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20"/>
            <p:cNvSpPr>
              <a:spLocks noChangeShapeType="1"/>
            </p:cNvSpPr>
            <p:nvPr/>
          </p:nvSpPr>
          <p:spPr bwMode="auto">
            <a:xfrm flipH="1">
              <a:off x="6179" y="4695"/>
              <a:ext cx="0" cy="730"/>
            </a:xfrm>
            <a:prstGeom prst="line">
              <a:avLst/>
            </a:prstGeom>
            <a:noFill/>
            <a:ln w="19050"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6521" name="Rectangle 25"/>
          <p:cNvSpPr>
            <a:spLocks noChangeArrowheads="1"/>
          </p:cNvSpPr>
          <p:nvPr/>
        </p:nvSpPr>
        <p:spPr bwMode="auto">
          <a:xfrm>
            <a:off x="142037" y="4419599"/>
            <a:ext cx="8640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kumimoji="1" lang="en-US" altLang="zh-CN" sz="2000" dirty="0" smtClean="0"/>
              <a:t>(</a:t>
            </a:r>
            <a:r>
              <a:rPr kumimoji="1" lang="en-US" altLang="zh-CN" sz="2000" b="1" dirty="0" smtClean="0"/>
              <a:t>2) </a:t>
            </a:r>
            <a:r>
              <a:rPr kumimoji="1" lang="zh-CN" altLang="en-US" sz="2000" b="1" dirty="0"/>
              <a:t>通带内产生了波纹，最大的峰值在</a:t>
            </a:r>
            <a:r>
              <a:rPr kumimoji="1" lang="en-US" altLang="zh-CN" sz="2000" b="1" dirty="0"/>
              <a:t>ωc-2π/N</a:t>
            </a:r>
            <a:r>
              <a:rPr kumimoji="1" lang="zh-CN" altLang="en-US" sz="2000" b="1" dirty="0"/>
              <a:t>处。阻带内产生了余振，最大的负峰在</a:t>
            </a:r>
            <a:r>
              <a:rPr kumimoji="1" lang="en-US" altLang="zh-CN" sz="2000" b="1" dirty="0"/>
              <a:t>ωc+2π/N</a:t>
            </a:r>
            <a:r>
              <a:rPr kumimoji="1" lang="zh-CN" altLang="en-US" sz="2000" b="1" dirty="0"/>
              <a:t>处</a:t>
            </a:r>
            <a:r>
              <a:rPr kumimoji="1" lang="zh-CN" altLang="en-US" sz="2000" dirty="0"/>
              <a:t>。</a:t>
            </a:r>
          </a:p>
        </p:txBody>
      </p:sp>
      <p:sp>
        <p:nvSpPr>
          <p:cNvPr id="106523" name="Text Box 27"/>
          <p:cNvSpPr txBox="1">
            <a:spLocks noChangeArrowheads="1"/>
          </p:cNvSpPr>
          <p:nvPr/>
        </p:nvSpPr>
        <p:spPr bwMode="auto">
          <a:xfrm>
            <a:off x="323850" y="981075"/>
            <a:ext cx="467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p>
        </p:txBody>
      </p:sp>
      <p:sp>
        <p:nvSpPr>
          <p:cNvPr id="106524" name="Text Box 28"/>
          <p:cNvSpPr txBox="1">
            <a:spLocks noChangeArrowheads="1"/>
          </p:cNvSpPr>
          <p:nvPr/>
        </p:nvSpPr>
        <p:spPr bwMode="auto">
          <a:xfrm>
            <a:off x="179388" y="1303338"/>
            <a:ext cx="4824412" cy="16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0000"/>
              </a:spcBef>
              <a:buFontTx/>
              <a:buNone/>
            </a:pPr>
            <a:r>
              <a:rPr lang="zh-CN" altLang="en-US" sz="2000" b="1" dirty="0"/>
              <a:t>窗函数的频率特性使</a:t>
            </a:r>
            <a:r>
              <a:rPr lang="zh-CN" altLang="en-US" sz="2000" b="1" dirty="0">
                <a:solidFill>
                  <a:srgbClr val="CC0000"/>
                </a:solidFill>
              </a:rPr>
              <a:t>矩形频率响应</a:t>
            </a:r>
            <a:r>
              <a:rPr lang="zh-CN" altLang="en-US" sz="2000" b="1" dirty="0"/>
              <a:t>产生带内和带外</a:t>
            </a:r>
            <a:r>
              <a:rPr lang="zh-CN" altLang="en-US" sz="2000" b="1" dirty="0">
                <a:solidFill>
                  <a:srgbClr val="CC0000"/>
                </a:solidFill>
              </a:rPr>
              <a:t>波动</a:t>
            </a:r>
            <a:r>
              <a:rPr lang="zh-CN" altLang="en-US" sz="2000" b="1" dirty="0"/>
              <a:t>。在                             </a:t>
            </a:r>
            <a:r>
              <a:rPr lang="en-US" sz="2000" b="1" dirty="0"/>
              <a:t>(</a:t>
            </a:r>
            <a:r>
              <a:rPr lang="zh-CN" altLang="en-US" sz="2000" b="1" dirty="0"/>
              <a:t>在过渡带的两侧</a:t>
            </a:r>
            <a:r>
              <a:rPr lang="en-US" sz="2000" b="1" dirty="0"/>
              <a:t>)</a:t>
            </a:r>
            <a:r>
              <a:rPr lang="zh-CN" altLang="en-US" sz="2000" b="1" dirty="0"/>
              <a:t>波动最大，约为</a:t>
            </a:r>
            <a:r>
              <a:rPr lang="en-US" sz="2000" b="1" dirty="0"/>
              <a:t>8.95%</a:t>
            </a:r>
            <a:r>
              <a:rPr lang="zh-CN" altLang="en-US" sz="2000" b="1" dirty="0"/>
              <a:t>，与</a:t>
            </a:r>
            <a:r>
              <a:rPr lang="en-US" sz="2000" b="1" i="1" dirty="0"/>
              <a:t>N</a:t>
            </a:r>
            <a:r>
              <a:rPr lang="zh-CN" altLang="en-US" sz="2000" b="1" dirty="0"/>
              <a:t>无关，称为</a:t>
            </a:r>
            <a:r>
              <a:rPr lang="zh-CN" altLang="en-US" sz="2000" b="1" dirty="0">
                <a:solidFill>
                  <a:srgbClr val="FF0000"/>
                </a:solidFill>
              </a:rPr>
              <a:t>吉布斯效应</a:t>
            </a:r>
            <a:r>
              <a:rPr lang="zh-CN" altLang="en-US" sz="2000" b="1" dirty="0" smtClean="0"/>
              <a:t>。</a:t>
            </a:r>
            <a:endParaRPr lang="zh-CN" altLang="en-US" sz="2000" b="1" dirty="0"/>
          </a:p>
        </p:txBody>
      </p:sp>
      <p:graphicFrame>
        <p:nvGraphicFramePr>
          <p:cNvPr id="106525" name="Object 29"/>
          <p:cNvGraphicFramePr>
            <a:graphicFrameLocks noGrp="1" noChangeAspect="1"/>
          </p:cNvGraphicFramePr>
          <p:nvPr>
            <p:ph/>
            <p:extLst>
              <p:ext uri="{D42A27DB-BD31-4B8C-83A1-F6EECF244321}">
                <p14:modId xmlns:p14="http://schemas.microsoft.com/office/powerpoint/2010/main" val="1615147139"/>
              </p:ext>
            </p:extLst>
          </p:nvPr>
        </p:nvGraphicFramePr>
        <p:xfrm>
          <a:off x="2514600" y="1752600"/>
          <a:ext cx="1675606" cy="382024"/>
        </p:xfrm>
        <a:graphic>
          <a:graphicData uri="http://schemas.openxmlformats.org/presentationml/2006/ole">
            <mc:AlternateContent xmlns:mc="http://schemas.openxmlformats.org/markup-compatibility/2006">
              <mc:Choice xmlns:v="urn:schemas-microsoft-com:vml" Requires="v">
                <p:oleObj spid="_x0000_s394597" r:id="rId8" imgW="850479" imgH="177963" progId="Equation.3">
                  <p:embed/>
                </p:oleObj>
              </mc:Choice>
              <mc:Fallback>
                <p:oleObj r:id="rId8" imgW="850479" imgH="177963" progId="Equation.3">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1752600"/>
                        <a:ext cx="1675606" cy="382024"/>
                      </a:xfrm>
                      <a:prstGeom prst="rect">
                        <a:avLst/>
                      </a:prstGeom>
                      <a:noFill/>
                      <a:ln>
                        <a:noFill/>
                      </a:ln>
                      <a:effectLst/>
                    </p:spPr>
                  </p:pic>
                </p:oleObj>
              </mc:Fallback>
            </mc:AlternateContent>
          </a:graphicData>
        </a:graphic>
      </p:graphicFrame>
      <p:sp>
        <p:nvSpPr>
          <p:cNvPr id="29"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graphicFrame>
        <p:nvGraphicFramePr>
          <p:cNvPr id="30" name="Object 19"/>
          <p:cNvGraphicFramePr>
            <a:graphicFrameLocks noChangeAspect="1"/>
          </p:cNvGraphicFramePr>
          <p:nvPr>
            <p:extLst>
              <p:ext uri="{D42A27DB-BD31-4B8C-83A1-F6EECF244321}">
                <p14:modId xmlns:p14="http://schemas.microsoft.com/office/powerpoint/2010/main" val="2472916982"/>
              </p:ext>
            </p:extLst>
          </p:nvPr>
        </p:nvGraphicFramePr>
        <p:xfrm>
          <a:off x="6924675" y="3962400"/>
          <a:ext cx="579438" cy="454025"/>
        </p:xfrm>
        <a:graphic>
          <a:graphicData uri="http://schemas.openxmlformats.org/presentationml/2006/ole">
            <mc:AlternateContent xmlns:mc="http://schemas.openxmlformats.org/markup-compatibility/2006">
              <mc:Choice xmlns:v="urn:schemas-microsoft-com:vml" Requires="v">
                <p:oleObj spid="_x0000_s394598" name="Equation" r:id="rId10" imgW="533160" imgH="393480" progId="Equation.DSMT4">
                  <p:embed/>
                </p:oleObj>
              </mc:Choice>
              <mc:Fallback>
                <p:oleObj name="Equation" r:id="rId10" imgW="533160" imgH="393480" progId="Equation.DSMT4">
                  <p:embed/>
                  <p:pic>
                    <p:nvPicPr>
                      <p:cNvPr id="0" name=""/>
                      <p:cNvPicPr>
                        <a:picLocks noChangeAspect="1" noChangeArrowheads="1"/>
                      </p:cNvPicPr>
                      <p:nvPr/>
                    </p:nvPicPr>
                    <p:blipFill>
                      <a:blip r:embed="rId11"/>
                      <a:srcRect/>
                      <a:stretch>
                        <a:fillRect/>
                      </a:stretch>
                    </p:blipFill>
                    <p:spPr bwMode="auto">
                      <a:xfrm>
                        <a:off x="6924675" y="3962400"/>
                        <a:ext cx="5794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223633036"/>
              </p:ext>
            </p:extLst>
          </p:nvPr>
        </p:nvGraphicFramePr>
        <p:xfrm>
          <a:off x="7353290" y="2754608"/>
          <a:ext cx="579438" cy="454025"/>
        </p:xfrm>
        <a:graphic>
          <a:graphicData uri="http://schemas.openxmlformats.org/presentationml/2006/ole">
            <mc:AlternateContent xmlns:mc="http://schemas.openxmlformats.org/markup-compatibility/2006">
              <mc:Choice xmlns:v="urn:schemas-microsoft-com:vml" Requires="v">
                <p:oleObj spid="_x0000_s394599" name="Equation" r:id="rId12" imgW="533160" imgH="393480" progId="Equation.DSMT4">
                  <p:embed/>
                </p:oleObj>
              </mc:Choice>
              <mc:Fallback>
                <p:oleObj name="Equation" r:id="rId12" imgW="533160" imgH="393480" progId="Equation.DSMT4">
                  <p:embed/>
                  <p:pic>
                    <p:nvPicPr>
                      <p:cNvPr id="0" name="Object 19"/>
                      <p:cNvPicPr>
                        <a:picLocks noChangeAspect="1" noChangeArrowheads="1"/>
                      </p:cNvPicPr>
                      <p:nvPr/>
                    </p:nvPicPr>
                    <p:blipFill>
                      <a:blip r:embed="rId13"/>
                      <a:srcRect/>
                      <a:stretch>
                        <a:fillRect/>
                      </a:stretch>
                    </p:blipFill>
                    <p:spPr bwMode="auto">
                      <a:xfrm>
                        <a:off x="7353290" y="2754608"/>
                        <a:ext cx="5794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311502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blinds(horizontal)">
                                      <p:cBhvr>
                                        <p:cTn id="7" dur="500"/>
                                        <p:tgtEl>
                                          <p:spTgt spid="106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6521">
                                            <p:txEl>
                                              <p:pRg st="0" end="0"/>
                                            </p:txEl>
                                          </p:spTgt>
                                        </p:tgtEl>
                                        <p:attrNameLst>
                                          <p:attrName>style.visibility</p:attrName>
                                        </p:attrNameLst>
                                      </p:cBhvr>
                                      <p:to>
                                        <p:strVal val="visible"/>
                                      </p:to>
                                    </p:set>
                                    <p:animEffect transition="in" filter="blinds(horizontal)">
                                      <p:cBhvr>
                                        <p:cTn id="12" dur="500"/>
                                        <p:tgtEl>
                                          <p:spTgt spid="10652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6500">
                                            <p:txEl>
                                              <p:pRg st="0" end="0"/>
                                            </p:txEl>
                                          </p:spTgt>
                                        </p:tgtEl>
                                        <p:attrNameLst>
                                          <p:attrName>style.visibility</p:attrName>
                                        </p:attrNameLst>
                                      </p:cBhvr>
                                      <p:to>
                                        <p:strVal val="visible"/>
                                      </p:to>
                                    </p:set>
                                    <p:animEffect transition="in" filter="blinds(horizontal)">
                                      <p:cBhvr>
                                        <p:cTn id="17" dur="500"/>
                                        <p:tgtEl>
                                          <p:spTgt spid="10650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6500">
                                            <p:txEl>
                                              <p:pRg st="1" end="1"/>
                                            </p:txEl>
                                          </p:spTgt>
                                        </p:tgtEl>
                                        <p:attrNameLst>
                                          <p:attrName>style.visibility</p:attrName>
                                        </p:attrNameLst>
                                      </p:cBhvr>
                                      <p:to>
                                        <p:strVal val="visible"/>
                                      </p:to>
                                    </p:set>
                                    <p:animEffect transition="in" filter="blinds(horizontal)">
                                      <p:cBhvr>
                                        <p:cTn id="22" dur="500"/>
                                        <p:tgtEl>
                                          <p:spTgt spid="1065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bwMode="auto">
          <a:xfrm>
            <a:off x="242888" y="1211263"/>
            <a:ext cx="8596312" cy="4321175"/>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pPr marL="0" indent="0" algn="l">
              <a:buNone/>
            </a:pPr>
            <a:r>
              <a:rPr lang="en-US" sz="2800" b="1" dirty="0">
                <a:latin typeface="微软雅黑" pitchFamily="34" charset="-122"/>
                <a:ea typeface="微软雅黑" pitchFamily="34" charset="-122"/>
              </a:rPr>
              <a:t>IIR</a:t>
            </a:r>
            <a:r>
              <a:rPr lang="zh-CN" altLang="en-US" sz="2800" b="1" dirty="0">
                <a:latin typeface="微软雅黑" pitchFamily="34" charset="-122"/>
                <a:ea typeface="微软雅黑" pitchFamily="34" charset="-122"/>
              </a:rPr>
              <a:t>数字滤波器的特性</a:t>
            </a:r>
          </a:p>
          <a:p>
            <a:endParaRPr lang="zh-CN" altLang="en-US" sz="2000" b="1" dirty="0">
              <a:solidFill>
                <a:srgbClr val="CC0000"/>
              </a:solidFill>
            </a:endParaRPr>
          </a:p>
          <a:p>
            <a:pPr algn="l"/>
            <a:r>
              <a:rPr lang="zh-CN" altLang="en-US" sz="2800" b="1" dirty="0">
                <a:solidFill>
                  <a:schemeClr val="accent1">
                    <a:lumMod val="50000"/>
                  </a:schemeClr>
                </a:solidFill>
                <a:latin typeface="微软雅黑" pitchFamily="34" charset="-122"/>
                <a:ea typeface="微软雅黑" pitchFamily="34" charset="-122"/>
              </a:rPr>
              <a:t>优点：</a:t>
            </a:r>
          </a:p>
          <a:p>
            <a:endParaRPr lang="zh-CN" altLang="en-US" sz="2000" b="1" dirty="0">
              <a:solidFill>
                <a:schemeClr val="accent1">
                  <a:lumMod val="50000"/>
                </a:schemeClr>
              </a:solidFill>
              <a:latin typeface="微软雅黑" pitchFamily="34" charset="-122"/>
              <a:ea typeface="微软雅黑" pitchFamily="34" charset="-122"/>
            </a:endParaRPr>
          </a:p>
          <a:p>
            <a:pPr algn="l"/>
            <a:endParaRPr lang="en-US" altLang="zh-CN" sz="2800" b="1" dirty="0" smtClean="0">
              <a:solidFill>
                <a:schemeClr val="accent1">
                  <a:lumMod val="50000"/>
                </a:schemeClr>
              </a:solidFill>
              <a:latin typeface="微软雅黑" pitchFamily="34" charset="-122"/>
              <a:ea typeface="微软雅黑" pitchFamily="34" charset="-122"/>
            </a:endParaRPr>
          </a:p>
          <a:p>
            <a:pPr algn="l"/>
            <a:r>
              <a:rPr lang="zh-CN" altLang="en-US" sz="2800" b="1" dirty="0" smtClean="0">
                <a:solidFill>
                  <a:schemeClr val="accent1">
                    <a:lumMod val="50000"/>
                  </a:schemeClr>
                </a:solidFill>
                <a:latin typeface="微软雅黑" pitchFamily="34" charset="-122"/>
                <a:ea typeface="微软雅黑" pitchFamily="34" charset="-122"/>
              </a:rPr>
              <a:t>缺点</a:t>
            </a:r>
            <a:r>
              <a:rPr lang="zh-CN" altLang="en-US" sz="2800" b="1" dirty="0">
                <a:solidFill>
                  <a:schemeClr val="accent1">
                    <a:lumMod val="50000"/>
                  </a:schemeClr>
                </a:solidFill>
                <a:latin typeface="微软雅黑" pitchFamily="34" charset="-122"/>
                <a:ea typeface="微软雅黑" pitchFamily="34" charset="-122"/>
              </a:rPr>
              <a:t>：</a:t>
            </a:r>
          </a:p>
          <a:p>
            <a:pPr marL="0" indent="0">
              <a:buNone/>
            </a:pPr>
            <a:r>
              <a:rPr lang="zh-CN" altLang="en-US" sz="2000" b="1" dirty="0" smtClean="0">
                <a:solidFill>
                  <a:srgbClr val="CC0000"/>
                </a:solidFill>
              </a:rPr>
              <a:t>        </a:t>
            </a:r>
            <a:endParaRPr lang="zh-CN" altLang="en-US" sz="2000" b="1" dirty="0">
              <a:solidFill>
                <a:srgbClr val="CC0000"/>
              </a:solidFill>
            </a:endParaRPr>
          </a:p>
          <a:p>
            <a:endParaRPr lang="zh-CN" altLang="en-US" sz="2000" b="1" dirty="0">
              <a:solidFill>
                <a:srgbClr val="CC0000"/>
              </a:solidFill>
            </a:endParaRPr>
          </a:p>
        </p:txBody>
      </p:sp>
      <p:sp>
        <p:nvSpPr>
          <p:cNvPr id="58372" name="Rectangle 4"/>
          <p:cNvSpPr>
            <a:spLocks noChangeArrowheads="1"/>
          </p:cNvSpPr>
          <p:nvPr/>
        </p:nvSpPr>
        <p:spPr bwMode="auto">
          <a:xfrm>
            <a:off x="1022350" y="2895600"/>
            <a:ext cx="58477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lIns="0" tIns="0" rIns="0" bIns="0">
            <a:spAutoFit/>
          </a:bodyPr>
          <a:lstStyle/>
          <a:p>
            <a:pPr algn="just">
              <a:spcBef>
                <a:spcPct val="20000"/>
              </a:spcBef>
              <a:buClr>
                <a:schemeClr val="folHlink"/>
              </a:buClr>
              <a:buSzPct val="60000"/>
              <a:buFont typeface="Wingdings" pitchFamily="2" charset="2"/>
              <a:buNone/>
            </a:pPr>
            <a:r>
              <a:rPr lang="zh-CN" altLang="en-US" b="1" dirty="0">
                <a:ea typeface="华文楷体" pitchFamily="2" charset="-122"/>
              </a:rPr>
              <a:t>设计方便，可利用模拟滤波器的设计结果；</a:t>
            </a:r>
          </a:p>
        </p:txBody>
      </p:sp>
      <p:sp>
        <p:nvSpPr>
          <p:cNvPr id="58373" name="Rectangle 5"/>
          <p:cNvSpPr>
            <a:spLocks noChangeArrowheads="1"/>
          </p:cNvSpPr>
          <p:nvPr/>
        </p:nvSpPr>
        <p:spPr bwMode="auto">
          <a:xfrm>
            <a:off x="1022350" y="4419600"/>
            <a:ext cx="819785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square" lIns="0" tIns="0" rIns="0" bIns="0">
            <a:spAutoFit/>
          </a:bodyPr>
          <a:lstStyle/>
          <a:p>
            <a:pPr algn="just">
              <a:spcBef>
                <a:spcPct val="50000"/>
              </a:spcBef>
              <a:buClr>
                <a:schemeClr val="folHlink"/>
              </a:buClr>
              <a:buSzPct val="60000"/>
              <a:buFont typeface="Wingdings" pitchFamily="2" charset="2"/>
              <a:buNone/>
            </a:pPr>
            <a:r>
              <a:rPr lang="zh-CN" altLang="en-US" b="1" dirty="0" smtClean="0">
                <a:ea typeface="华文楷体" pitchFamily="2" charset="-122"/>
              </a:rPr>
              <a:t>非线性</a:t>
            </a:r>
            <a:r>
              <a:rPr lang="zh-CN" altLang="en-US" b="1" dirty="0">
                <a:ea typeface="华文楷体" pitchFamily="2" charset="-122"/>
              </a:rPr>
              <a:t>相位，若需线性相位，则要增加相位</a:t>
            </a:r>
            <a:r>
              <a:rPr lang="zh-CN" altLang="en-US" b="1" dirty="0" smtClean="0">
                <a:ea typeface="华文楷体" pitchFamily="2" charset="-122"/>
              </a:rPr>
              <a:t>校正网络；</a:t>
            </a:r>
            <a:endParaRPr lang="en-US" altLang="zh-CN" b="1" dirty="0" smtClean="0">
              <a:ea typeface="华文楷体" pitchFamily="2" charset="-122"/>
            </a:endParaRPr>
          </a:p>
          <a:p>
            <a:pPr algn="just">
              <a:spcBef>
                <a:spcPct val="50000"/>
              </a:spcBef>
              <a:buClr>
                <a:schemeClr val="folHlink"/>
              </a:buClr>
              <a:buSzPct val="60000"/>
              <a:buFont typeface="Wingdings" pitchFamily="2" charset="2"/>
              <a:buNone/>
            </a:pPr>
            <a:r>
              <a:rPr lang="zh-CN" altLang="en-US" dirty="0" smtClean="0">
                <a:ea typeface="华文楷体" pitchFamily="2" charset="-122"/>
              </a:rPr>
              <a:t>系数存在量化误差情况下可能不稳定（极点跑出单位圆）。</a:t>
            </a:r>
            <a:endParaRPr lang="zh-CN" altLang="en-US" b="1" dirty="0">
              <a:ea typeface="华文楷体" pitchFamily="2" charset="-122"/>
            </a:endParaRPr>
          </a:p>
        </p:txBody>
      </p:sp>
      <p:sp>
        <p:nvSpPr>
          <p:cNvPr id="58375" name="Text Box 7"/>
          <p:cNvSpPr txBox="1">
            <a:spLocks noChangeArrowheads="1"/>
          </p:cNvSpPr>
          <p:nvPr/>
        </p:nvSpPr>
        <p:spPr bwMode="auto">
          <a:xfrm>
            <a:off x="179388" y="692150"/>
            <a:ext cx="360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chemeClr val="bg1"/>
                </a:solidFill>
              </a:rPr>
              <a:t>引言</a:t>
            </a:r>
          </a:p>
        </p:txBody>
      </p:sp>
      <p:sp>
        <p:nvSpPr>
          <p:cNvPr id="3" name="矩形 2"/>
          <p:cNvSpPr/>
          <p:nvPr/>
        </p:nvSpPr>
        <p:spPr>
          <a:xfrm>
            <a:off x="914400" y="230485"/>
            <a:ext cx="5334000" cy="461665"/>
          </a:xfrm>
          <a:prstGeom prst="rect">
            <a:avLst/>
          </a:prstGeom>
        </p:spPr>
        <p:txBody>
          <a:bodyPr wrap="square">
            <a:spAutoFit/>
          </a:bodyPr>
          <a:lstStyle/>
          <a:p>
            <a:r>
              <a:rPr lang="zh-CN" altLang="en-US" dirty="0">
                <a:solidFill>
                  <a:srgbClr val="002060"/>
                </a:solidFill>
                <a:latin typeface="微软雅黑" pitchFamily="34" charset="-122"/>
                <a:ea typeface="微软雅黑" pitchFamily="34" charset="-122"/>
              </a:rPr>
              <a:t>线性相位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238201181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blinds(horizontal)">
                                      <p:cBhvr>
                                        <p:cTn id="7" dur="500"/>
                                        <p:tgtEl>
                                          <p:spTgt spid="58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73"/>
                                        </p:tgtEl>
                                        <p:attrNameLst>
                                          <p:attrName>style.visibility</p:attrName>
                                        </p:attrNameLst>
                                      </p:cBhvr>
                                      <p:to>
                                        <p:strVal val="visible"/>
                                      </p:to>
                                    </p:set>
                                    <p:animEffect transition="in" filter="blinds(horizontal)">
                                      <p:cBhvr>
                                        <p:cTn id="12"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utoUpdateAnimBg="0"/>
      <p:bldP spid="58373"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225425" y="1016000"/>
            <a:ext cx="676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1" lang="zh-CN" altLang="en-US" b="1" dirty="0"/>
              <a:t>（</a:t>
            </a:r>
            <a:r>
              <a:rPr kumimoji="1" lang="en-US" altLang="zh-CN" b="1" dirty="0"/>
              <a:t>3</a:t>
            </a:r>
            <a:r>
              <a:rPr kumimoji="1" lang="zh-CN" altLang="en-US" b="1" dirty="0"/>
              <a:t>）在主瓣附近，按照前面分析，        可近似为</a:t>
            </a:r>
          </a:p>
        </p:txBody>
      </p:sp>
      <p:sp>
        <p:nvSpPr>
          <p:cNvPr id="112643" name="Rectangle 3"/>
          <p:cNvSpPr>
            <a:spLocks noChangeArrowheads="1"/>
          </p:cNvSpPr>
          <p:nvPr/>
        </p:nvSpPr>
        <p:spPr bwMode="auto">
          <a:xfrm>
            <a:off x="179388" y="2743200"/>
            <a:ext cx="8964612" cy="2640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30000"/>
              </a:lnSpc>
              <a:spcBef>
                <a:spcPct val="20000"/>
              </a:spcBef>
              <a:buFont typeface="Wingdings" pitchFamily="2" charset="2"/>
              <a:buChar char="p"/>
            </a:pPr>
            <a:r>
              <a:rPr lang="zh-CN" altLang="en-US" b="1" dirty="0" smtClean="0"/>
              <a:t>增加</a:t>
            </a:r>
            <a:r>
              <a:rPr lang="en-US" b="1" i="1" dirty="0"/>
              <a:t>N</a:t>
            </a:r>
            <a:r>
              <a:rPr lang="zh-CN" altLang="en-US" b="1" dirty="0"/>
              <a:t>，</a:t>
            </a:r>
            <a:r>
              <a:rPr lang="zh-CN" altLang="en-US" b="1" dirty="0">
                <a:solidFill>
                  <a:srgbClr val="CC0000"/>
                </a:solidFill>
              </a:rPr>
              <a:t>只能改变窗谱的主瓣宽度</a:t>
            </a:r>
            <a:r>
              <a:rPr lang="zh-CN" altLang="en-US" b="1" dirty="0"/>
              <a:t>、</a:t>
            </a:r>
            <a:r>
              <a:rPr lang="en-US" b="1" dirty="0"/>
              <a:t>ω</a:t>
            </a:r>
            <a:r>
              <a:rPr lang="zh-CN" altLang="en-US" b="1" dirty="0"/>
              <a:t>坐标的比例、 </a:t>
            </a:r>
            <a:r>
              <a:rPr kumimoji="1" lang="en-US" altLang="zh-CN" i="1" dirty="0" err="1"/>
              <a:t>W</a:t>
            </a:r>
            <a:r>
              <a:rPr kumimoji="1" lang="en-US" altLang="zh-CN" baseline="-25000" dirty="0" err="1"/>
              <a:t>Rg</a:t>
            </a:r>
            <a:r>
              <a:rPr kumimoji="1" lang="en-US" altLang="zh-CN" dirty="0"/>
              <a:t>(</a:t>
            </a:r>
            <a:r>
              <a:rPr kumimoji="1" lang="en-US" altLang="zh-CN" i="1" dirty="0"/>
              <a:t>ω</a:t>
            </a:r>
            <a:r>
              <a:rPr kumimoji="1" lang="en-US" altLang="zh-CN" dirty="0"/>
              <a:t>)</a:t>
            </a:r>
            <a:r>
              <a:rPr lang="en-US" altLang="zh-CN" b="1" dirty="0"/>
              <a:t> </a:t>
            </a:r>
            <a:r>
              <a:rPr lang="zh-CN" altLang="en-US" b="1" dirty="0"/>
              <a:t>的绝对值大小等内容，但不能改变主瓣与旁瓣的相对比例</a:t>
            </a:r>
            <a:r>
              <a:rPr kumimoji="1" lang="zh-CN" altLang="en-US" b="1" dirty="0"/>
              <a:t>，这个相对比例由窗函数的形状决定。</a:t>
            </a:r>
          </a:p>
          <a:p>
            <a:pPr marL="342900" indent="-342900">
              <a:buFont typeface="Wingdings" pitchFamily="2" charset="2"/>
              <a:buChar char="p"/>
            </a:pPr>
            <a:r>
              <a:rPr kumimoji="1" lang="zh-CN" altLang="en-US" b="1" dirty="0" smtClean="0"/>
              <a:t>因而</a:t>
            </a:r>
            <a:r>
              <a:rPr kumimoji="1" lang="zh-CN" altLang="en-US" b="1" dirty="0"/>
              <a:t>，当截取长度</a:t>
            </a:r>
            <a:r>
              <a:rPr kumimoji="1" lang="en-US" altLang="zh-CN" b="1" dirty="0"/>
              <a:t>N</a:t>
            </a:r>
            <a:r>
              <a:rPr kumimoji="1" lang="zh-CN" altLang="en-US" b="1" dirty="0"/>
              <a:t>增加时，只会减小过渡带宽</a:t>
            </a:r>
            <a:r>
              <a:rPr kumimoji="1" lang="en-US" altLang="zh-CN" b="1" dirty="0"/>
              <a:t>(4π/N )</a:t>
            </a:r>
            <a:r>
              <a:rPr kumimoji="1" lang="zh-CN" altLang="en-US" b="1" dirty="0"/>
              <a:t>，即增加</a:t>
            </a:r>
            <a:r>
              <a:rPr kumimoji="1" lang="en-US" altLang="zh-CN" b="1" dirty="0"/>
              <a:t>N</a:t>
            </a:r>
            <a:r>
              <a:rPr kumimoji="1" lang="zh-CN" altLang="en-US" b="1" dirty="0"/>
              <a:t>只能使通、阻带内振荡加快，但相对振荡幅度却不减小，而不会改变肩蜂的</a:t>
            </a:r>
            <a:r>
              <a:rPr kumimoji="1" lang="zh-CN" altLang="en-US" b="1" dirty="0" smtClean="0"/>
              <a:t>相对值</a:t>
            </a:r>
            <a:r>
              <a:rPr kumimoji="1" lang="en-US" altLang="zh-CN" dirty="0"/>
              <a:t>.</a:t>
            </a:r>
            <a:endParaRPr kumimoji="1" lang="zh-CN" altLang="en-US" b="1" dirty="0"/>
          </a:p>
        </p:txBody>
      </p:sp>
      <p:graphicFrame>
        <p:nvGraphicFramePr>
          <p:cNvPr id="112645" name="Object 5"/>
          <p:cNvGraphicFramePr>
            <a:graphicFrameLocks noGrp="1" noChangeAspect="1"/>
          </p:cNvGraphicFramePr>
          <p:nvPr>
            <p:ph sz="half" idx="1"/>
            <p:extLst>
              <p:ext uri="{D42A27DB-BD31-4B8C-83A1-F6EECF244321}">
                <p14:modId xmlns:p14="http://schemas.microsoft.com/office/powerpoint/2010/main" val="2220670240"/>
              </p:ext>
            </p:extLst>
          </p:nvPr>
        </p:nvGraphicFramePr>
        <p:xfrm>
          <a:off x="4953000" y="1041400"/>
          <a:ext cx="719137" cy="431800"/>
        </p:xfrm>
        <a:graphic>
          <a:graphicData uri="http://schemas.openxmlformats.org/presentationml/2006/ole">
            <mc:AlternateContent xmlns:mc="http://schemas.openxmlformats.org/markup-compatibility/2006">
              <mc:Choice xmlns:v="urn:schemas-microsoft-com:vml" Requires="v">
                <p:oleObj spid="_x0000_s395420" r:id="rId3" imgW="495832" imgH="241722" progId="Equation.3">
                  <p:embed/>
                </p:oleObj>
              </mc:Choice>
              <mc:Fallback>
                <p:oleObj r:id="rId3" imgW="495832" imgH="241722"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041400"/>
                        <a:ext cx="7191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7" name="Object 7"/>
          <p:cNvGraphicFramePr>
            <a:graphicFrameLocks noGrp="1" noChangeAspect="1"/>
          </p:cNvGraphicFramePr>
          <p:nvPr>
            <p:ph sz="half" idx="2"/>
            <p:extLst>
              <p:ext uri="{D42A27DB-BD31-4B8C-83A1-F6EECF244321}">
                <p14:modId xmlns:p14="http://schemas.microsoft.com/office/powerpoint/2010/main" val="3010709211"/>
              </p:ext>
            </p:extLst>
          </p:nvPr>
        </p:nvGraphicFramePr>
        <p:xfrm>
          <a:off x="2209800" y="1752600"/>
          <a:ext cx="4711700" cy="863600"/>
        </p:xfrm>
        <a:graphic>
          <a:graphicData uri="http://schemas.openxmlformats.org/presentationml/2006/ole">
            <mc:AlternateContent xmlns:mc="http://schemas.openxmlformats.org/markup-compatibility/2006">
              <mc:Choice xmlns:v="urn:schemas-microsoft-com:vml" Requires="v">
                <p:oleObj spid="_x0000_s395421" name="Equation" r:id="rId5" imgW="1942920" imgH="393480" progId="Equation.DSMT4">
                  <p:embed/>
                </p:oleObj>
              </mc:Choice>
              <mc:Fallback>
                <p:oleObj name="Equation" r:id="rId5" imgW="1942920" imgH="39348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752600"/>
                        <a:ext cx="4711700" cy="863600"/>
                      </a:xfrm>
                      <a:prstGeom prst="rect">
                        <a:avLst/>
                      </a:prstGeom>
                      <a:noFill/>
                      <a:ln>
                        <a:noFill/>
                      </a:ln>
                      <a:effectLst/>
                    </p:spPr>
                  </p:pic>
                </p:oleObj>
              </mc:Fallback>
            </mc:AlternateContent>
          </a:graphicData>
        </a:graphic>
      </p:graphicFrame>
      <p:sp>
        <p:nvSpPr>
          <p:cNvPr id="6"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27819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ChangeArrowheads="1"/>
          </p:cNvSpPr>
          <p:nvPr/>
        </p:nvSpPr>
        <p:spPr bwMode="auto">
          <a:xfrm>
            <a:off x="3200400" y="5943600"/>
            <a:ext cx="3278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Tx/>
              <a:buNone/>
            </a:pPr>
            <a:r>
              <a:rPr kumimoji="1" lang="zh-CN" altLang="en-US" dirty="0" smtClean="0"/>
              <a:t>矩形</a:t>
            </a:r>
            <a:r>
              <a:rPr kumimoji="1" lang="zh-CN" altLang="en-US" dirty="0"/>
              <a:t>窗函数长度的影响</a:t>
            </a:r>
          </a:p>
        </p:txBody>
      </p:sp>
      <p:sp>
        <p:nvSpPr>
          <p:cNvPr id="5"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pic>
        <p:nvPicPr>
          <p:cNvPr id="6" name="Picture 4" descr="7-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986" y="1098225"/>
            <a:ext cx="7848600" cy="467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213533"/>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539750" y="3057449"/>
            <a:ext cx="829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zh-CN" b="1" dirty="0">
                <a:latin typeface="Tahoma" pitchFamily="34" charset="0"/>
              </a:rPr>
              <a:t>1. </a:t>
            </a:r>
            <a:r>
              <a:rPr lang="zh-CN" altLang="en-US" b="1" dirty="0">
                <a:latin typeface="Tahoma" pitchFamily="34" charset="0"/>
              </a:rPr>
              <a:t>尽可能减少主瓣宽度，</a:t>
            </a:r>
            <a:r>
              <a:rPr kumimoji="1" lang="zh-CN" altLang="en-US" b="1" dirty="0"/>
              <a:t>以使过渡带尽量陡</a:t>
            </a:r>
            <a:r>
              <a:rPr lang="zh-CN" altLang="en-US" b="1" dirty="0">
                <a:latin typeface="Tahoma" pitchFamily="34" charset="0"/>
              </a:rPr>
              <a:t> ；</a:t>
            </a:r>
          </a:p>
        </p:txBody>
      </p:sp>
      <p:sp>
        <p:nvSpPr>
          <p:cNvPr id="115715" name="Rectangle 3"/>
          <p:cNvSpPr>
            <a:spLocks noChangeArrowheads="1"/>
          </p:cNvSpPr>
          <p:nvPr/>
        </p:nvSpPr>
        <p:spPr bwMode="auto">
          <a:xfrm>
            <a:off x="395288" y="990600"/>
            <a:ext cx="687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zh-CN" altLang="en-US" b="1" dirty="0">
                <a:effectLst>
                  <a:outerShdw blurRad="38100" dist="38100" dir="2700000" algn="tl">
                    <a:srgbClr val="C0C0C0"/>
                  </a:outerShdw>
                </a:effectLst>
              </a:rPr>
              <a:t>窗函数的选择对吉布斯效应会产生</a:t>
            </a:r>
            <a:r>
              <a:rPr lang="zh-CN" altLang="en-US" b="1" dirty="0" smtClean="0">
                <a:effectLst>
                  <a:outerShdw blurRad="38100" dist="38100" dir="2700000" algn="tl">
                    <a:srgbClr val="C0C0C0"/>
                  </a:outerShdw>
                </a:effectLst>
              </a:rPr>
              <a:t>影响</a:t>
            </a:r>
            <a:r>
              <a:rPr lang="en-US" altLang="zh-CN" dirty="0">
                <a:effectLst>
                  <a:outerShdw blurRad="38100" dist="38100" dir="2700000" algn="tl">
                    <a:srgbClr val="C0C0C0"/>
                  </a:outerShdw>
                </a:effectLst>
              </a:rPr>
              <a:t>.</a:t>
            </a:r>
            <a:endParaRPr lang="zh-CN" altLang="en-US" dirty="0">
              <a:effectLst>
                <a:outerShdw blurRad="38100" dist="38100" dir="2700000" algn="tl">
                  <a:srgbClr val="C0C0C0"/>
                </a:outerShdw>
              </a:effectLst>
            </a:endParaRPr>
          </a:p>
          <a:p>
            <a:pPr>
              <a:buFontTx/>
              <a:buNone/>
            </a:pPr>
            <a:r>
              <a:rPr lang="zh-CN" altLang="en-US" b="1" dirty="0" smtClean="0">
                <a:solidFill>
                  <a:schemeClr val="accent2"/>
                </a:solidFill>
              </a:rPr>
              <a:t>窗函数</a:t>
            </a:r>
            <a:r>
              <a:rPr lang="zh-CN" altLang="en-US" b="1" dirty="0">
                <a:solidFill>
                  <a:schemeClr val="accent2"/>
                </a:solidFill>
              </a:rPr>
              <a:t>的选取原则：</a:t>
            </a:r>
          </a:p>
        </p:txBody>
      </p:sp>
      <p:sp>
        <p:nvSpPr>
          <p:cNvPr id="115716" name="Text Box 4"/>
          <p:cNvSpPr txBox="1">
            <a:spLocks noChangeArrowheads="1"/>
          </p:cNvSpPr>
          <p:nvPr/>
        </p:nvSpPr>
        <p:spPr bwMode="auto">
          <a:xfrm>
            <a:off x="539750" y="3933825"/>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zh-CN" b="1" dirty="0">
                <a:effectLst>
                  <a:outerShdw blurRad="38100" dist="38100" dir="2700000" algn="tl">
                    <a:srgbClr val="C0C0C0"/>
                  </a:outerShdw>
                </a:effectLst>
                <a:latin typeface="Tahoma" pitchFamily="34" charset="0"/>
              </a:rPr>
              <a:t>2. </a:t>
            </a:r>
            <a:r>
              <a:rPr kumimoji="1" lang="zh-CN" altLang="en-US" b="1" dirty="0"/>
              <a:t>旁瓣相对于主瓣越小越好，这样可使肩峰和波动减</a:t>
            </a:r>
          </a:p>
          <a:p>
            <a:pPr>
              <a:buFontTx/>
              <a:buNone/>
            </a:pPr>
            <a:r>
              <a:rPr kumimoji="1" lang="zh-CN" altLang="en-US" b="1" dirty="0"/>
              <a:t>    小，即能量尽可能集中于主瓣内。</a:t>
            </a:r>
          </a:p>
        </p:txBody>
      </p:sp>
      <p:sp>
        <p:nvSpPr>
          <p:cNvPr id="115717" name="Text Box 5"/>
          <p:cNvSpPr txBox="1">
            <a:spLocks noChangeArrowheads="1"/>
          </p:cNvSpPr>
          <p:nvPr/>
        </p:nvSpPr>
        <p:spPr bwMode="auto">
          <a:xfrm>
            <a:off x="395288" y="1916113"/>
            <a:ext cx="8353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t>调整窗口</a:t>
            </a:r>
            <a:r>
              <a:rPr lang="zh-CN" altLang="en-US" b="1" dirty="0">
                <a:solidFill>
                  <a:srgbClr val="CC0000"/>
                </a:solidFill>
              </a:rPr>
              <a:t>长度</a:t>
            </a:r>
            <a:r>
              <a:rPr lang="en-US" b="1" dirty="0"/>
              <a:t>N</a:t>
            </a:r>
            <a:r>
              <a:rPr lang="zh-CN" altLang="en-US" b="1" dirty="0" smtClean="0"/>
              <a:t>只能减小过渡带，</a:t>
            </a:r>
            <a:r>
              <a:rPr lang="zh-CN" altLang="en-US" b="1" dirty="0"/>
              <a:t>而要</a:t>
            </a:r>
            <a:r>
              <a:rPr lang="zh-CN" altLang="en-US" b="1" dirty="0" smtClean="0"/>
              <a:t>减小带</a:t>
            </a:r>
            <a:r>
              <a:rPr lang="zh-CN" altLang="en-US" b="1" dirty="0"/>
              <a:t>内波动以及增大阻带衰减，只能从窗函数的</a:t>
            </a:r>
            <a:r>
              <a:rPr lang="zh-CN" altLang="en-US" b="1" dirty="0">
                <a:solidFill>
                  <a:srgbClr val="CC0000"/>
                </a:solidFill>
              </a:rPr>
              <a:t>形状</a:t>
            </a:r>
            <a:r>
              <a:rPr lang="zh-CN" altLang="en-US" b="1" dirty="0"/>
              <a:t>上找解决问题的方法。</a:t>
            </a:r>
          </a:p>
        </p:txBody>
      </p:sp>
      <p:sp>
        <p:nvSpPr>
          <p:cNvPr id="115719" name="Text Box 7"/>
          <p:cNvSpPr txBox="1">
            <a:spLocks noChangeArrowheads="1"/>
          </p:cNvSpPr>
          <p:nvPr/>
        </p:nvSpPr>
        <p:spPr bwMode="auto">
          <a:xfrm>
            <a:off x="395288" y="4868863"/>
            <a:ext cx="8280400"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FontTx/>
              <a:buNone/>
            </a:pPr>
            <a:r>
              <a:rPr lang="zh-CN" altLang="en-US" b="1"/>
              <a:t>旁瓣的减小可使通带、阻带波动减小，从而加大阻带衰减。但这样总是以加宽过渡带为代价的。</a:t>
            </a:r>
          </a:p>
          <a:p>
            <a:pPr>
              <a:spcBef>
                <a:spcPct val="50000"/>
              </a:spcBef>
            </a:pPr>
            <a:endParaRPr lang="zh-CN" altLang="en-US"/>
          </a:p>
        </p:txBody>
      </p:sp>
      <p:sp>
        <p:nvSpPr>
          <p:cNvPr id="7"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1735970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5717">
                                            <p:txEl>
                                              <p:pRg st="0" end="0"/>
                                            </p:txEl>
                                          </p:spTgt>
                                        </p:tgtEl>
                                        <p:attrNameLst>
                                          <p:attrName>style.visibility</p:attrName>
                                        </p:attrNameLst>
                                      </p:cBhvr>
                                      <p:to>
                                        <p:strVal val="visible"/>
                                      </p:to>
                                    </p:set>
                                    <p:animEffect transition="in" filter="blinds(horizontal)">
                                      <p:cBhvr>
                                        <p:cTn id="7" dur="500"/>
                                        <p:tgtEl>
                                          <p:spTgt spid="1157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5714">
                                            <p:txEl>
                                              <p:pRg st="0" end="0"/>
                                            </p:txEl>
                                          </p:spTgt>
                                        </p:tgtEl>
                                        <p:attrNameLst>
                                          <p:attrName>style.visibility</p:attrName>
                                        </p:attrNameLst>
                                      </p:cBhvr>
                                      <p:to>
                                        <p:strVal val="visible"/>
                                      </p:to>
                                    </p:set>
                                    <p:animEffect transition="in" filter="blinds(horizontal)">
                                      <p:cBhvr>
                                        <p:cTn id="12" dur="500"/>
                                        <p:tgtEl>
                                          <p:spTgt spid="11571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5716">
                                            <p:txEl>
                                              <p:pRg st="0" end="0"/>
                                            </p:txEl>
                                          </p:spTgt>
                                        </p:tgtEl>
                                        <p:attrNameLst>
                                          <p:attrName>style.visibility</p:attrName>
                                        </p:attrNameLst>
                                      </p:cBhvr>
                                      <p:to>
                                        <p:strVal val="visible"/>
                                      </p:to>
                                    </p:set>
                                    <p:animEffect transition="in" filter="blinds(horizontal)">
                                      <p:cBhvr>
                                        <p:cTn id="17" dur="500"/>
                                        <p:tgtEl>
                                          <p:spTgt spid="115716">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15716">
                                            <p:txEl>
                                              <p:pRg st="1" end="1"/>
                                            </p:txEl>
                                          </p:spTgt>
                                        </p:tgtEl>
                                        <p:attrNameLst>
                                          <p:attrName>style.visibility</p:attrName>
                                        </p:attrNameLst>
                                      </p:cBhvr>
                                      <p:to>
                                        <p:strVal val="visible"/>
                                      </p:to>
                                    </p:set>
                                    <p:animEffect transition="in" filter="blinds(horizontal)">
                                      <p:cBhvr>
                                        <p:cTn id="20" dur="500"/>
                                        <p:tgtEl>
                                          <p:spTgt spid="115716">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15719">
                                            <p:txEl>
                                              <p:pRg st="0" end="0"/>
                                            </p:txEl>
                                          </p:spTgt>
                                        </p:tgtEl>
                                        <p:attrNameLst>
                                          <p:attrName>style.visibility</p:attrName>
                                        </p:attrNameLst>
                                      </p:cBhvr>
                                      <p:to>
                                        <p:strVal val="visible"/>
                                      </p:to>
                                    </p:set>
                                    <p:animEffect transition="in" filter="blinds(horizontal)">
                                      <p:cBhvr>
                                        <p:cTn id="25" dur="500"/>
                                        <p:tgtEl>
                                          <p:spTgt spid="1157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indent="0" algn="l">
              <a:buNone/>
            </a:pPr>
            <a:r>
              <a:rPr lang="en-US" altLang="zh-CN" sz="2800" b="1" dirty="0" smtClean="0">
                <a:solidFill>
                  <a:schemeClr val="accent1"/>
                </a:solidFill>
                <a:latin typeface="微软雅黑" pitchFamily="34" charset="-122"/>
                <a:ea typeface="微软雅黑" pitchFamily="34" charset="-122"/>
              </a:rPr>
              <a:t>1.</a:t>
            </a:r>
            <a:r>
              <a:rPr lang="zh-CN" altLang="en-US" sz="2800" b="1" dirty="0" smtClean="0">
                <a:solidFill>
                  <a:schemeClr val="accent1"/>
                </a:solidFill>
                <a:latin typeface="微软雅黑" pitchFamily="34" charset="-122"/>
                <a:ea typeface="微软雅黑" pitchFamily="34" charset="-122"/>
              </a:rPr>
              <a:t>矩形窗</a:t>
            </a:r>
            <a:endParaRPr lang="zh-CN" altLang="en-US" sz="2800" b="1" dirty="0">
              <a:solidFill>
                <a:schemeClr val="accent1"/>
              </a:solidFill>
              <a:latin typeface="微软雅黑" pitchFamily="34" charset="-122"/>
              <a:ea typeface="微软雅黑" pitchFamily="34" charset="-122"/>
            </a:endParaRPr>
          </a:p>
          <a:p>
            <a:endParaRPr lang="zh-CN" altLang="en-US" sz="2000" dirty="0"/>
          </a:p>
          <a:p>
            <a:endParaRPr lang="zh-CN" altLang="en-US" dirty="0"/>
          </a:p>
          <a:p>
            <a:endParaRPr lang="zh-CN" altLang="en-US" dirty="0"/>
          </a:p>
        </p:txBody>
      </p:sp>
      <p:graphicFrame>
        <p:nvGraphicFramePr>
          <p:cNvPr id="88068" name="Object 4"/>
          <p:cNvGraphicFramePr>
            <a:graphicFrameLocks noChangeAspect="1"/>
          </p:cNvGraphicFramePr>
          <p:nvPr>
            <p:extLst>
              <p:ext uri="{D42A27DB-BD31-4B8C-83A1-F6EECF244321}">
                <p14:modId xmlns:p14="http://schemas.microsoft.com/office/powerpoint/2010/main" val="3139327908"/>
              </p:ext>
            </p:extLst>
          </p:nvPr>
        </p:nvGraphicFramePr>
        <p:xfrm>
          <a:off x="533400" y="1828800"/>
          <a:ext cx="2590800" cy="1649079"/>
        </p:xfrm>
        <a:graphic>
          <a:graphicData uri="http://schemas.openxmlformats.org/presentationml/2006/ole">
            <mc:AlternateContent xmlns:mc="http://schemas.openxmlformats.org/markup-compatibility/2006">
              <mc:Choice xmlns:v="urn:schemas-microsoft-com:vml" Requires="v">
                <p:oleObj spid="_x0000_s396480" r:id="rId3" imgW="1118402" imgH="711826" progId="Equation.3">
                  <p:embed/>
                </p:oleObj>
              </mc:Choice>
              <mc:Fallback>
                <p:oleObj r:id="rId3" imgW="1118402" imgH="7118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828800"/>
                        <a:ext cx="2590800" cy="1649079"/>
                      </a:xfrm>
                      <a:prstGeom prst="rect">
                        <a:avLst/>
                      </a:prstGeom>
                      <a:noFill/>
                      <a:ln>
                        <a:noFill/>
                      </a:ln>
                      <a:effectLst/>
                      <a:extLst/>
                    </p:spPr>
                  </p:pic>
                </p:oleObj>
              </mc:Fallback>
            </mc:AlternateContent>
          </a:graphicData>
        </a:graphic>
      </p:graphicFrame>
      <p:graphicFrame>
        <p:nvGraphicFramePr>
          <p:cNvPr id="88069" name="Object 5"/>
          <p:cNvGraphicFramePr>
            <a:graphicFrameLocks noChangeAspect="1"/>
          </p:cNvGraphicFramePr>
          <p:nvPr>
            <p:extLst>
              <p:ext uri="{D42A27DB-BD31-4B8C-83A1-F6EECF244321}">
                <p14:modId xmlns:p14="http://schemas.microsoft.com/office/powerpoint/2010/main" val="2851806792"/>
              </p:ext>
            </p:extLst>
          </p:nvPr>
        </p:nvGraphicFramePr>
        <p:xfrm>
          <a:off x="616256" y="4740007"/>
          <a:ext cx="7562850" cy="2016125"/>
        </p:xfrm>
        <a:graphic>
          <a:graphicData uri="http://schemas.openxmlformats.org/presentationml/2006/ole">
            <mc:AlternateContent xmlns:mc="http://schemas.openxmlformats.org/markup-compatibility/2006">
              <mc:Choice xmlns:v="urn:schemas-microsoft-com:vml" Requires="v">
                <p:oleObj spid="_x0000_s396481" name="BMP 图像" r:id="rId5" imgW="7086600" imgH="3009960" progId="Paint.Picture">
                  <p:embed/>
                </p:oleObj>
              </mc:Choice>
              <mc:Fallback>
                <p:oleObj name="BMP 图像" r:id="rId5" imgW="7086600" imgH="3009960" progId="Paint.Picture">
                  <p:embed/>
                  <p:pic>
                    <p:nvPicPr>
                      <p:cNvPr id="0" name=""/>
                      <p:cNvPicPr>
                        <a:picLocks noChangeAspect="1" noChangeArrowheads="1"/>
                      </p:cNvPicPr>
                      <p:nvPr/>
                    </p:nvPicPr>
                    <p:blipFill>
                      <a:blip r:embed="rId6"/>
                      <a:srcRect/>
                      <a:stretch>
                        <a:fillRect/>
                      </a:stretch>
                    </p:blipFill>
                    <p:spPr bwMode="auto">
                      <a:xfrm>
                        <a:off x="616256" y="4740007"/>
                        <a:ext cx="7562850"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88070" name="Text Box 6"/>
          <p:cNvSpPr txBox="1">
            <a:spLocks noChangeArrowheads="1"/>
          </p:cNvSpPr>
          <p:nvPr/>
        </p:nvSpPr>
        <p:spPr bwMode="auto">
          <a:xfrm>
            <a:off x="3995739" y="1092637"/>
            <a:ext cx="4614862"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1" dirty="0"/>
              <a:t>为了描述方便，定义窗函数的几个参数</a:t>
            </a:r>
            <a:r>
              <a:rPr kumimoji="1" lang="en-US" altLang="zh-CN" sz="2000" b="1" dirty="0"/>
              <a:t>: </a:t>
            </a:r>
          </a:p>
          <a:p>
            <a:pPr marL="342900" indent="-342900">
              <a:buFont typeface="Wingdings" pitchFamily="2" charset="2"/>
              <a:buChar char="u"/>
            </a:pPr>
            <a:r>
              <a:rPr kumimoji="1" lang="zh-CN" altLang="en-US" sz="2000" b="1" dirty="0" smtClean="0"/>
              <a:t>旁瓣</a:t>
            </a:r>
            <a:r>
              <a:rPr kumimoji="1" lang="zh-CN" altLang="en-US" sz="2000" b="1" dirty="0"/>
              <a:t>峰值</a:t>
            </a:r>
            <a:r>
              <a:rPr kumimoji="1" lang="zh-CN" altLang="en-US" sz="2000" b="1" i="1" dirty="0">
                <a:sym typeface="Symbol" pitchFamily="18" charset="2"/>
              </a:rPr>
              <a:t></a:t>
            </a:r>
            <a:r>
              <a:rPr kumimoji="1" lang="en-US" altLang="zh-CN" sz="2000" b="1" i="1" dirty="0"/>
              <a:t>n</a:t>
            </a:r>
            <a:r>
              <a:rPr kumimoji="1" lang="en-US" altLang="zh-CN" sz="2000" b="1" dirty="0"/>
              <a:t>——</a:t>
            </a:r>
            <a:r>
              <a:rPr kumimoji="1" lang="zh-CN" altLang="en-US" sz="2000" b="1" dirty="0"/>
              <a:t>窗函数的幅频函数</a:t>
            </a:r>
            <a:r>
              <a:rPr kumimoji="1" lang="en-US" altLang="zh-CN" sz="2000" b="1" dirty="0"/>
              <a:t>|</a:t>
            </a:r>
            <a:r>
              <a:rPr kumimoji="1" lang="en-US" altLang="zh-CN" sz="2000" b="1" i="1" dirty="0" err="1"/>
              <a:t>W</a:t>
            </a:r>
            <a:r>
              <a:rPr kumimoji="1" lang="en-US" altLang="zh-CN" sz="2000" b="1" dirty="0" err="1"/>
              <a:t>g</a:t>
            </a:r>
            <a:r>
              <a:rPr kumimoji="1" lang="en-US" altLang="zh-CN" sz="2000" b="1" dirty="0"/>
              <a:t>(</a:t>
            </a:r>
            <a:r>
              <a:rPr kumimoji="1" lang="en-US" altLang="zh-CN" sz="2000" b="1" i="1" dirty="0"/>
              <a:t>ω</a:t>
            </a:r>
            <a:r>
              <a:rPr kumimoji="1" lang="en-US" altLang="zh-CN" sz="2000" b="1" dirty="0"/>
              <a:t>)|</a:t>
            </a:r>
            <a:r>
              <a:rPr kumimoji="1" lang="zh-CN" altLang="en-US" sz="2000" b="1" dirty="0"/>
              <a:t>的最大旁瓣的最大值相对主瓣最大值的衰减值（</a:t>
            </a:r>
            <a:r>
              <a:rPr kumimoji="1" lang="en-US" altLang="zh-CN" sz="2000" b="1" dirty="0"/>
              <a:t>dB</a:t>
            </a:r>
            <a:r>
              <a:rPr kumimoji="1" lang="zh-CN" altLang="en-US" sz="2000" b="1" dirty="0"/>
              <a:t>）；</a:t>
            </a:r>
          </a:p>
          <a:p>
            <a:pPr marL="342900" indent="-342900">
              <a:buFont typeface="Wingdings" pitchFamily="2" charset="2"/>
              <a:buChar char="u"/>
            </a:pPr>
            <a:r>
              <a:rPr kumimoji="1" lang="zh-CN" altLang="en-US" sz="2000" b="1" dirty="0" smtClean="0"/>
              <a:t>过渡带</a:t>
            </a:r>
            <a:r>
              <a:rPr kumimoji="1" lang="zh-CN" altLang="en-US" sz="2000" b="1" dirty="0"/>
              <a:t>宽度</a:t>
            </a:r>
            <a:r>
              <a:rPr kumimoji="1" lang="en-US" altLang="zh-CN" sz="2000" b="1" i="1" dirty="0" err="1"/>
              <a:t>B</a:t>
            </a:r>
            <a:r>
              <a:rPr kumimoji="1" lang="en-US" altLang="zh-CN" sz="2000" b="1" dirty="0" err="1"/>
              <a:t>g</a:t>
            </a:r>
            <a:r>
              <a:rPr kumimoji="1" lang="en-US" altLang="zh-CN" sz="2000" b="1" dirty="0"/>
              <a:t>——</a:t>
            </a:r>
            <a:r>
              <a:rPr kumimoji="1" lang="zh-CN" altLang="en-US" sz="2000" b="1" dirty="0"/>
              <a:t>用该窗函数设计的</a:t>
            </a:r>
            <a:r>
              <a:rPr kumimoji="1" lang="en-US" altLang="zh-CN" sz="2000" b="1" dirty="0"/>
              <a:t>FIR</a:t>
            </a:r>
            <a:r>
              <a:rPr kumimoji="1" lang="zh-CN" altLang="en-US" sz="2000" b="1" dirty="0"/>
              <a:t>数字滤波器（</a:t>
            </a:r>
            <a:r>
              <a:rPr kumimoji="1" lang="en-US" altLang="zh-CN" sz="2000" b="1" dirty="0"/>
              <a:t>FIRDF</a:t>
            </a:r>
            <a:r>
              <a:rPr kumimoji="1" lang="zh-CN" altLang="en-US" sz="2000" b="1" dirty="0"/>
              <a:t>）的过渡带宽度；</a:t>
            </a:r>
          </a:p>
          <a:p>
            <a:pPr marL="342900" indent="-342900">
              <a:buFont typeface="Wingdings" pitchFamily="2" charset="2"/>
              <a:buChar char="u"/>
            </a:pPr>
            <a:r>
              <a:rPr kumimoji="1" lang="zh-CN" altLang="en-US" sz="2000" b="1" dirty="0" smtClean="0"/>
              <a:t>阻带</a:t>
            </a:r>
            <a:r>
              <a:rPr kumimoji="1" lang="zh-CN" altLang="en-US" sz="2000" b="1" dirty="0"/>
              <a:t>最小衰减</a:t>
            </a:r>
            <a:r>
              <a:rPr kumimoji="1" lang="zh-CN" altLang="en-US" sz="2000" b="1" i="1" dirty="0">
                <a:sym typeface="Symbol" pitchFamily="18" charset="2"/>
              </a:rPr>
              <a:t></a:t>
            </a:r>
            <a:r>
              <a:rPr kumimoji="1" lang="en-US" altLang="zh-CN" sz="2000" b="1" dirty="0"/>
              <a:t>s——</a:t>
            </a:r>
            <a:r>
              <a:rPr kumimoji="1" lang="zh-CN" altLang="en-US" sz="2000" b="1" dirty="0"/>
              <a:t>用该窗函数设计的</a:t>
            </a:r>
            <a:r>
              <a:rPr kumimoji="1" lang="en-US" altLang="zh-CN" sz="2000" b="1" dirty="0"/>
              <a:t>FIRDF</a:t>
            </a:r>
            <a:r>
              <a:rPr kumimoji="1" lang="zh-CN" altLang="en-US" sz="2000" b="1" dirty="0"/>
              <a:t>的阻带最小衰减。</a:t>
            </a:r>
          </a:p>
          <a:p>
            <a:pPr>
              <a:spcBef>
                <a:spcPct val="50000"/>
              </a:spcBef>
            </a:pPr>
            <a:endParaRPr lang="zh-CN" altLang="en-US" sz="2000" b="1" dirty="0"/>
          </a:p>
        </p:txBody>
      </p:sp>
      <p:sp>
        <p:nvSpPr>
          <p:cNvPr id="8"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27229409"/>
              </p:ext>
            </p:extLst>
          </p:nvPr>
        </p:nvGraphicFramePr>
        <p:xfrm>
          <a:off x="382738" y="4114800"/>
          <a:ext cx="3629526" cy="381000"/>
        </p:xfrm>
        <a:graphic>
          <a:graphicData uri="http://schemas.openxmlformats.org/presentationml/2006/ole">
            <mc:AlternateContent xmlns:mc="http://schemas.openxmlformats.org/markup-compatibility/2006">
              <mc:Choice xmlns:v="urn:schemas-microsoft-com:vml" Requires="v">
                <p:oleObj spid="_x0000_s396482" name="Equation" r:id="rId7" imgW="2298600" imgH="241200" progId="Equation.DSMT4">
                  <p:embed/>
                </p:oleObj>
              </mc:Choice>
              <mc:Fallback>
                <p:oleObj name="Equation" r:id="rId7" imgW="2298600" imgH="241200" progId="Equation.DSMT4">
                  <p:embed/>
                  <p:pic>
                    <p:nvPicPr>
                      <p:cNvPr id="0" name=""/>
                      <p:cNvPicPr/>
                      <p:nvPr/>
                    </p:nvPicPr>
                    <p:blipFill>
                      <a:blip r:embed="rId8"/>
                      <a:stretch>
                        <a:fillRect/>
                      </a:stretch>
                    </p:blipFill>
                    <p:spPr>
                      <a:xfrm>
                        <a:off x="382738" y="4114800"/>
                        <a:ext cx="3629526" cy="381000"/>
                      </a:xfrm>
                      <a:prstGeom prst="rect">
                        <a:avLst/>
                      </a:prstGeom>
                    </p:spPr>
                  </p:pic>
                </p:oleObj>
              </mc:Fallback>
            </mc:AlternateContent>
          </a:graphicData>
        </a:graphic>
      </p:graphicFrame>
    </p:spTree>
    <p:extLst>
      <p:ext uri="{BB962C8B-B14F-4D97-AF65-F5344CB8AC3E}">
        <p14:creationId xmlns:p14="http://schemas.microsoft.com/office/powerpoint/2010/main" val="62360854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70">
                                            <p:txEl>
                                              <p:pRg st="0" end="0"/>
                                            </p:txEl>
                                          </p:spTgt>
                                        </p:tgtEl>
                                        <p:attrNameLst>
                                          <p:attrName>style.visibility</p:attrName>
                                        </p:attrNameLst>
                                      </p:cBhvr>
                                      <p:to>
                                        <p:strVal val="visible"/>
                                      </p:to>
                                    </p:set>
                                    <p:animEffect transition="in" filter="blinds(horizontal)">
                                      <p:cBhvr>
                                        <p:cTn id="7" dur="500"/>
                                        <p:tgtEl>
                                          <p:spTgt spid="8807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8070">
                                            <p:txEl>
                                              <p:pRg st="1" end="1"/>
                                            </p:txEl>
                                          </p:spTgt>
                                        </p:tgtEl>
                                        <p:attrNameLst>
                                          <p:attrName>style.visibility</p:attrName>
                                        </p:attrNameLst>
                                      </p:cBhvr>
                                      <p:to>
                                        <p:strVal val="visible"/>
                                      </p:to>
                                    </p:set>
                                    <p:animEffect transition="in" filter="blinds(horizontal)">
                                      <p:cBhvr>
                                        <p:cTn id="10" dur="500"/>
                                        <p:tgtEl>
                                          <p:spTgt spid="8807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8070">
                                            <p:txEl>
                                              <p:pRg st="2" end="2"/>
                                            </p:txEl>
                                          </p:spTgt>
                                        </p:tgtEl>
                                        <p:attrNameLst>
                                          <p:attrName>style.visibility</p:attrName>
                                        </p:attrNameLst>
                                      </p:cBhvr>
                                      <p:to>
                                        <p:strVal val="visible"/>
                                      </p:to>
                                    </p:set>
                                    <p:animEffect transition="in" filter="blinds(horizontal)">
                                      <p:cBhvr>
                                        <p:cTn id="13" dur="500"/>
                                        <p:tgtEl>
                                          <p:spTgt spid="8807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8070">
                                            <p:txEl>
                                              <p:pRg st="3" end="3"/>
                                            </p:txEl>
                                          </p:spTgt>
                                        </p:tgtEl>
                                        <p:attrNameLst>
                                          <p:attrName>style.visibility</p:attrName>
                                        </p:attrNameLst>
                                      </p:cBhvr>
                                      <p:to>
                                        <p:strVal val="visible"/>
                                      </p:to>
                                    </p:set>
                                    <p:animEffect transition="in" filter="blinds(horizontal)">
                                      <p:cBhvr>
                                        <p:cTn id="16" dur="500"/>
                                        <p:tgtEl>
                                          <p:spTgt spid="880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584812" y="1186190"/>
            <a:ext cx="75406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Tx/>
              <a:buNone/>
            </a:pPr>
            <a:r>
              <a:rPr lang="en-US" sz="2800" b="1" dirty="0">
                <a:solidFill>
                  <a:schemeClr val="accent1"/>
                </a:solidFill>
                <a:latin typeface="微软雅黑" pitchFamily="34" charset="-122"/>
                <a:ea typeface="微软雅黑" pitchFamily="34" charset="-122"/>
              </a:rPr>
              <a:t>2</a:t>
            </a:r>
            <a:r>
              <a:rPr lang="zh-CN" altLang="en-US" sz="2800" b="1" dirty="0">
                <a:solidFill>
                  <a:schemeClr val="accent1"/>
                </a:solidFill>
                <a:latin typeface="微软雅黑" pitchFamily="34" charset="-122"/>
                <a:ea typeface="微软雅黑" pitchFamily="34" charset="-122"/>
              </a:rPr>
              <a:t>．巴特列特（</a:t>
            </a:r>
            <a:r>
              <a:rPr lang="en-US" sz="2800" b="1" dirty="0">
                <a:solidFill>
                  <a:schemeClr val="accent1"/>
                </a:solidFill>
                <a:latin typeface="微软雅黑" pitchFamily="34" charset="-122"/>
                <a:ea typeface="微软雅黑" pitchFamily="34" charset="-122"/>
              </a:rPr>
              <a:t>Bartlett</a:t>
            </a:r>
            <a:r>
              <a:rPr lang="zh-CN" altLang="en-US" sz="2800" b="1" dirty="0">
                <a:solidFill>
                  <a:schemeClr val="accent1"/>
                </a:solidFill>
                <a:latin typeface="微软雅黑" pitchFamily="34" charset="-122"/>
                <a:ea typeface="微软雅黑" pitchFamily="34" charset="-122"/>
              </a:rPr>
              <a:t>）窗</a:t>
            </a:r>
            <a:r>
              <a:rPr lang="zh-CN" altLang="en-US" sz="2800" b="1" dirty="0">
                <a:latin typeface="Arial" pitchFamily="34" charset="0"/>
              </a:rPr>
              <a:t>（又称三角形窗）</a:t>
            </a:r>
          </a:p>
        </p:txBody>
      </p:sp>
      <p:sp>
        <p:nvSpPr>
          <p:cNvPr id="89091" name="Rectangle 3"/>
          <p:cNvSpPr>
            <a:spLocks noChangeArrowheads="1"/>
          </p:cNvSpPr>
          <p:nvPr/>
        </p:nvSpPr>
        <p:spPr bwMode="auto">
          <a:xfrm>
            <a:off x="762000" y="4313238"/>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Tx/>
              <a:buNone/>
            </a:pPr>
            <a:r>
              <a:rPr lang="zh-CN" altLang="en-US" sz="2800" b="1"/>
              <a:t>其幅度函数为</a:t>
            </a:r>
          </a:p>
        </p:txBody>
      </p:sp>
      <p:graphicFrame>
        <p:nvGraphicFramePr>
          <p:cNvPr id="89092" name="Object 4"/>
          <p:cNvGraphicFramePr>
            <a:graphicFrameLocks noChangeAspect="1"/>
          </p:cNvGraphicFramePr>
          <p:nvPr/>
        </p:nvGraphicFramePr>
        <p:xfrm>
          <a:off x="1371600" y="2057400"/>
          <a:ext cx="5761038" cy="2033588"/>
        </p:xfrm>
        <a:graphic>
          <a:graphicData uri="http://schemas.openxmlformats.org/presentationml/2006/ole">
            <mc:AlternateContent xmlns:mc="http://schemas.openxmlformats.org/markup-compatibility/2006">
              <mc:Choice xmlns:v="urn:schemas-microsoft-com:vml" Requires="v">
                <p:oleObj spid="_x0000_s397505" r:id="rId3" imgW="2603817" imgH="914717" progId="Equation.DSMT4">
                  <p:embed/>
                </p:oleObj>
              </mc:Choice>
              <mc:Fallback>
                <p:oleObj r:id="rId3" imgW="2603817" imgH="9147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057400"/>
                        <a:ext cx="5761038"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3" name="Object 5"/>
          <p:cNvGraphicFramePr>
            <a:graphicFrameLocks noChangeAspect="1"/>
          </p:cNvGraphicFramePr>
          <p:nvPr>
            <p:extLst>
              <p:ext uri="{D42A27DB-BD31-4B8C-83A1-F6EECF244321}">
                <p14:modId xmlns:p14="http://schemas.microsoft.com/office/powerpoint/2010/main" val="1115382390"/>
              </p:ext>
            </p:extLst>
          </p:nvPr>
        </p:nvGraphicFramePr>
        <p:xfrm>
          <a:off x="2362200" y="4832350"/>
          <a:ext cx="3671888" cy="1076325"/>
        </p:xfrm>
        <a:graphic>
          <a:graphicData uri="http://schemas.openxmlformats.org/presentationml/2006/ole">
            <mc:AlternateContent xmlns:mc="http://schemas.openxmlformats.org/markup-compatibility/2006">
              <mc:Choice xmlns:v="urn:schemas-microsoft-com:vml" Requires="v">
                <p:oleObj spid="_x0000_s397506" r:id="rId5" imgW="1498267" imgH="444624" progId="Equation.DSMT4">
                  <p:embed/>
                </p:oleObj>
              </mc:Choice>
              <mc:Fallback>
                <p:oleObj r:id="rId5" imgW="1498267" imgH="4446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832350"/>
                        <a:ext cx="367188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57757256"/>
              </p:ext>
            </p:extLst>
          </p:nvPr>
        </p:nvGraphicFramePr>
        <p:xfrm>
          <a:off x="838200" y="6172200"/>
          <a:ext cx="3629025" cy="381000"/>
        </p:xfrm>
        <a:graphic>
          <a:graphicData uri="http://schemas.openxmlformats.org/presentationml/2006/ole">
            <mc:AlternateContent xmlns:mc="http://schemas.openxmlformats.org/markup-compatibility/2006">
              <mc:Choice xmlns:v="urn:schemas-microsoft-com:vml" Requires="v">
                <p:oleObj spid="_x0000_s397507" name="Equation" r:id="rId7" imgW="2298600" imgH="241200" progId="Equation.DSMT4">
                  <p:embed/>
                </p:oleObj>
              </mc:Choice>
              <mc:Fallback>
                <p:oleObj name="Equation" r:id="rId7" imgW="2298600" imgH="241200" progId="Equation.DSMT4">
                  <p:embed/>
                  <p:pic>
                    <p:nvPicPr>
                      <p:cNvPr id="0" name="对象 1"/>
                      <p:cNvPicPr>
                        <a:picLocks noChangeAspect="1" noChangeArrowheads="1"/>
                      </p:cNvPicPr>
                      <p:nvPr/>
                    </p:nvPicPr>
                    <p:blipFill>
                      <a:blip r:embed="rId8"/>
                      <a:srcRect/>
                      <a:stretch>
                        <a:fillRect/>
                      </a:stretch>
                    </p:blipFill>
                    <p:spPr bwMode="auto">
                      <a:xfrm>
                        <a:off x="838200" y="6172200"/>
                        <a:ext cx="3629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5578143"/>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52174"/>
            <a:ext cx="7620000" cy="560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190037284"/>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57200" y="1064747"/>
            <a:ext cx="63722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Tx/>
              <a:buNone/>
            </a:pPr>
            <a:r>
              <a:rPr lang="en-US" sz="2800" b="1" dirty="0">
                <a:solidFill>
                  <a:schemeClr val="accent1"/>
                </a:solidFill>
                <a:latin typeface="微软雅黑" pitchFamily="34" charset="-122"/>
                <a:ea typeface="微软雅黑" pitchFamily="34" charset="-122"/>
              </a:rPr>
              <a:t>3</a:t>
            </a:r>
            <a:r>
              <a:rPr lang="zh-CN" altLang="en-US" sz="2800" b="1" dirty="0">
                <a:solidFill>
                  <a:schemeClr val="accent1"/>
                </a:solidFill>
                <a:latin typeface="微软雅黑" pitchFamily="34" charset="-122"/>
                <a:ea typeface="微软雅黑" pitchFamily="34" charset="-122"/>
              </a:rPr>
              <a:t>． 汉宁（</a:t>
            </a:r>
            <a:r>
              <a:rPr lang="en-US" sz="2800" b="1" dirty="0" err="1">
                <a:solidFill>
                  <a:schemeClr val="accent1"/>
                </a:solidFill>
                <a:latin typeface="微软雅黑" pitchFamily="34" charset="-122"/>
                <a:ea typeface="微软雅黑" pitchFamily="34" charset="-122"/>
              </a:rPr>
              <a:t>Hanning</a:t>
            </a:r>
            <a:r>
              <a:rPr lang="zh-CN" altLang="en-US" sz="2800" b="1" dirty="0">
                <a:solidFill>
                  <a:schemeClr val="accent1"/>
                </a:solidFill>
                <a:latin typeface="微软雅黑" pitchFamily="34" charset="-122"/>
                <a:ea typeface="微软雅黑" pitchFamily="34" charset="-122"/>
              </a:rPr>
              <a:t>）窗</a:t>
            </a:r>
            <a:r>
              <a:rPr lang="en-US" sz="2800" b="1" dirty="0"/>
              <a:t>——</a:t>
            </a:r>
            <a:r>
              <a:rPr lang="zh-CN" altLang="en-US" sz="2800" b="1" dirty="0"/>
              <a:t>升余弦窗</a:t>
            </a:r>
          </a:p>
        </p:txBody>
      </p:sp>
      <p:graphicFrame>
        <p:nvGraphicFramePr>
          <p:cNvPr id="91139" name="Object 3"/>
          <p:cNvGraphicFramePr>
            <a:graphicFrameLocks noChangeAspect="1"/>
          </p:cNvGraphicFramePr>
          <p:nvPr>
            <p:extLst>
              <p:ext uri="{D42A27DB-BD31-4B8C-83A1-F6EECF244321}">
                <p14:modId xmlns:p14="http://schemas.microsoft.com/office/powerpoint/2010/main" val="1970843458"/>
              </p:ext>
            </p:extLst>
          </p:nvPr>
        </p:nvGraphicFramePr>
        <p:xfrm>
          <a:off x="611188" y="2209800"/>
          <a:ext cx="5256213" cy="1082675"/>
        </p:xfrm>
        <a:graphic>
          <a:graphicData uri="http://schemas.openxmlformats.org/presentationml/2006/ole">
            <mc:AlternateContent xmlns:mc="http://schemas.openxmlformats.org/markup-compatibility/2006">
              <mc:Choice xmlns:v="urn:schemas-microsoft-com:vml" Requires="v">
                <p:oleObj spid="_x0000_s398527" r:id="rId3" imgW="2222817" imgH="457517" progId="Equation.DSMT4">
                  <p:embed/>
                </p:oleObj>
              </mc:Choice>
              <mc:Fallback>
                <p:oleObj r:id="rId3" imgW="2222817" imgH="4575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09800"/>
                        <a:ext cx="52562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2" name="Text Box 6"/>
          <p:cNvSpPr txBox="1">
            <a:spLocks noChangeArrowheads="1"/>
          </p:cNvSpPr>
          <p:nvPr/>
        </p:nvSpPr>
        <p:spPr bwMode="auto">
          <a:xfrm>
            <a:off x="611188" y="4941888"/>
            <a:ext cx="741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dirty="0"/>
              <a:t>汉宁窗的幅度函数</a:t>
            </a:r>
            <a:r>
              <a:rPr kumimoji="1" lang="en-US" altLang="zh-CN" b="1" i="1" dirty="0" err="1"/>
              <a:t>W</a:t>
            </a:r>
            <a:r>
              <a:rPr kumimoji="1" lang="en-US" altLang="zh-CN" b="1" baseline="-25000" dirty="0" err="1"/>
              <a:t>Hng</a:t>
            </a:r>
            <a:r>
              <a:rPr kumimoji="1" lang="en-US" altLang="zh-CN" b="1" dirty="0"/>
              <a:t>(</a:t>
            </a:r>
            <a:r>
              <a:rPr kumimoji="1" lang="en-US" altLang="zh-CN" b="1" i="1" dirty="0"/>
              <a:t>ω</a:t>
            </a:r>
            <a:r>
              <a:rPr kumimoji="1" lang="en-US" altLang="zh-CN" b="1" dirty="0"/>
              <a:t>)</a:t>
            </a:r>
            <a:r>
              <a:rPr kumimoji="1" lang="zh-CN" altLang="en-US" b="1" dirty="0"/>
              <a:t>由三部分相加，旁瓣互相对消，使能量更集中在主瓣中</a:t>
            </a:r>
            <a:r>
              <a:rPr kumimoji="1" lang="zh-CN" altLang="en-US" dirty="0"/>
              <a:t>。</a:t>
            </a:r>
          </a:p>
        </p:txBody>
      </p:sp>
      <p:graphicFrame>
        <p:nvGraphicFramePr>
          <p:cNvPr id="91143" name="Object 7"/>
          <p:cNvGraphicFramePr>
            <a:graphicFrameLocks noChangeAspect="1"/>
          </p:cNvGraphicFramePr>
          <p:nvPr>
            <p:extLst>
              <p:ext uri="{D42A27DB-BD31-4B8C-83A1-F6EECF244321}">
                <p14:modId xmlns:p14="http://schemas.microsoft.com/office/powerpoint/2010/main" val="2904682660"/>
              </p:ext>
            </p:extLst>
          </p:nvPr>
        </p:nvGraphicFramePr>
        <p:xfrm>
          <a:off x="673100" y="3657600"/>
          <a:ext cx="7392988" cy="936625"/>
        </p:xfrm>
        <a:graphic>
          <a:graphicData uri="http://schemas.openxmlformats.org/presentationml/2006/ole">
            <mc:AlternateContent xmlns:mc="http://schemas.openxmlformats.org/markup-compatibility/2006">
              <mc:Choice xmlns:v="urn:schemas-microsoft-com:vml" Requires="v">
                <p:oleObj spid="_x0000_s398528" name="Equation" r:id="rId5" imgW="3365280" imgH="393480" progId="Equation.DSMT4">
                  <p:embed/>
                </p:oleObj>
              </mc:Choice>
              <mc:Fallback>
                <p:oleObj name="Equation" r:id="rId5" imgW="3365280" imgH="393480" progId="Equation.DSMT4">
                  <p:embed/>
                  <p:pic>
                    <p:nvPicPr>
                      <p:cNvPr id="0" name=""/>
                      <p:cNvPicPr>
                        <a:picLocks noChangeAspect="1" noChangeArrowheads="1"/>
                      </p:cNvPicPr>
                      <p:nvPr/>
                    </p:nvPicPr>
                    <p:blipFill>
                      <a:blip r:embed="rId6"/>
                      <a:srcRect/>
                      <a:stretch>
                        <a:fillRect/>
                      </a:stretch>
                    </p:blipFill>
                    <p:spPr bwMode="auto">
                      <a:xfrm>
                        <a:off x="673100" y="3657600"/>
                        <a:ext cx="7392988"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16394931"/>
              </p:ext>
            </p:extLst>
          </p:nvPr>
        </p:nvGraphicFramePr>
        <p:xfrm>
          <a:off x="711199" y="6019800"/>
          <a:ext cx="5051743" cy="533400"/>
        </p:xfrm>
        <a:graphic>
          <a:graphicData uri="http://schemas.openxmlformats.org/presentationml/2006/ole">
            <mc:AlternateContent xmlns:mc="http://schemas.openxmlformats.org/markup-compatibility/2006">
              <mc:Choice xmlns:v="urn:schemas-microsoft-com:vml" Requires="v">
                <p:oleObj spid="_x0000_s398529" name="Equation" r:id="rId7" imgW="2286000" imgH="241200" progId="Equation.DSMT4">
                  <p:embed/>
                </p:oleObj>
              </mc:Choice>
              <mc:Fallback>
                <p:oleObj name="Equation" r:id="rId7" imgW="2286000" imgH="241200" progId="Equation.DSMT4">
                  <p:embed/>
                  <p:pic>
                    <p:nvPicPr>
                      <p:cNvPr id="0" name="对象 1"/>
                      <p:cNvPicPr>
                        <a:picLocks noChangeAspect="1" noChangeArrowheads="1"/>
                      </p:cNvPicPr>
                      <p:nvPr/>
                    </p:nvPicPr>
                    <p:blipFill>
                      <a:blip r:embed="rId8"/>
                      <a:srcRect/>
                      <a:stretch>
                        <a:fillRect/>
                      </a:stretch>
                    </p:blipFill>
                    <p:spPr bwMode="auto">
                      <a:xfrm>
                        <a:off x="711199" y="6019800"/>
                        <a:ext cx="5051743" cy="5334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2798580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142">
                                            <p:txEl>
                                              <p:pRg st="0" end="0"/>
                                            </p:txEl>
                                          </p:spTgt>
                                        </p:tgtEl>
                                        <p:attrNameLst>
                                          <p:attrName>style.visibility</p:attrName>
                                        </p:attrNameLst>
                                      </p:cBhvr>
                                      <p:to>
                                        <p:strVal val="visible"/>
                                      </p:to>
                                    </p:set>
                                    <p:animEffect transition="in" filter="blinds(horizontal)">
                                      <p:cBhvr>
                                        <p:cTn id="7" dur="500"/>
                                        <p:tgtEl>
                                          <p:spTgt spid="911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7010400" cy="53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41715067"/>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304800" y="1047750"/>
            <a:ext cx="8458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FontTx/>
              <a:buNone/>
            </a:pPr>
            <a:r>
              <a:rPr lang="en-US" sz="2800" b="1" dirty="0" smtClean="0">
                <a:solidFill>
                  <a:schemeClr val="accent1"/>
                </a:solidFill>
                <a:latin typeface="微软雅黑" pitchFamily="34" charset="-122"/>
                <a:ea typeface="微软雅黑" pitchFamily="34" charset="-122"/>
              </a:rPr>
              <a:t>4</a:t>
            </a:r>
            <a:r>
              <a:rPr lang="zh-CN" altLang="en-US" sz="2800" b="1" dirty="0">
                <a:solidFill>
                  <a:schemeClr val="accent1"/>
                </a:solidFill>
                <a:latin typeface="微软雅黑" pitchFamily="34" charset="-122"/>
                <a:ea typeface="微软雅黑" pitchFamily="34" charset="-122"/>
              </a:rPr>
              <a:t>． </a:t>
            </a:r>
            <a:r>
              <a:rPr lang="zh-CN" altLang="en-US" sz="2800" b="1" dirty="0" smtClean="0">
                <a:solidFill>
                  <a:schemeClr val="accent1"/>
                </a:solidFill>
                <a:latin typeface="微软雅黑" pitchFamily="34" charset="-122"/>
                <a:ea typeface="微软雅黑" pitchFamily="34" charset="-122"/>
              </a:rPr>
              <a:t>汉明</a:t>
            </a:r>
            <a:r>
              <a:rPr lang="zh-CN" altLang="en-US" sz="2800" b="1" dirty="0">
                <a:solidFill>
                  <a:schemeClr val="accent1"/>
                </a:solidFill>
                <a:latin typeface="微软雅黑" pitchFamily="34" charset="-122"/>
                <a:ea typeface="微软雅黑" pitchFamily="34" charset="-122"/>
              </a:rPr>
              <a:t>（</a:t>
            </a:r>
            <a:r>
              <a:rPr lang="en-US" sz="2800" b="1" dirty="0">
                <a:solidFill>
                  <a:schemeClr val="accent1"/>
                </a:solidFill>
                <a:latin typeface="微软雅黑" pitchFamily="34" charset="-122"/>
                <a:ea typeface="微软雅黑" pitchFamily="34" charset="-122"/>
              </a:rPr>
              <a:t>Hamming</a:t>
            </a:r>
            <a:r>
              <a:rPr lang="zh-CN" altLang="en-US" sz="2800" b="1" dirty="0">
                <a:solidFill>
                  <a:schemeClr val="accent1"/>
                </a:solidFill>
                <a:latin typeface="微软雅黑" pitchFamily="34" charset="-122"/>
                <a:ea typeface="微软雅黑" pitchFamily="34" charset="-122"/>
              </a:rPr>
              <a:t>）窗</a:t>
            </a:r>
            <a:r>
              <a:rPr lang="en-US" sz="2800" b="1" dirty="0"/>
              <a:t>——</a:t>
            </a:r>
            <a:r>
              <a:rPr lang="zh-CN" altLang="en-US" sz="2800" b="1" dirty="0"/>
              <a:t>改进的升余弦窗</a:t>
            </a:r>
            <a:r>
              <a:rPr lang="zh-CN" altLang="en-US" dirty="0"/>
              <a:t>　　　　　　　　　　　　　             </a:t>
            </a:r>
          </a:p>
        </p:txBody>
      </p:sp>
      <p:graphicFrame>
        <p:nvGraphicFramePr>
          <p:cNvPr id="93187" name="Object 3"/>
          <p:cNvGraphicFramePr>
            <a:graphicFrameLocks noChangeAspect="1"/>
          </p:cNvGraphicFramePr>
          <p:nvPr>
            <p:extLst>
              <p:ext uri="{D42A27DB-BD31-4B8C-83A1-F6EECF244321}">
                <p14:modId xmlns:p14="http://schemas.microsoft.com/office/powerpoint/2010/main" val="544462935"/>
              </p:ext>
            </p:extLst>
          </p:nvPr>
        </p:nvGraphicFramePr>
        <p:xfrm>
          <a:off x="1828800" y="1905000"/>
          <a:ext cx="5257800" cy="1020763"/>
        </p:xfrm>
        <a:graphic>
          <a:graphicData uri="http://schemas.openxmlformats.org/presentationml/2006/ole">
            <mc:AlternateContent xmlns:mc="http://schemas.openxmlformats.org/markup-compatibility/2006">
              <mc:Choice xmlns:v="urn:schemas-microsoft-com:vml" Requires="v">
                <p:oleObj spid="_x0000_s399559" r:id="rId3" imgW="1955268" imgH="381152" progId="Equation.3">
                  <p:embed/>
                </p:oleObj>
              </mc:Choice>
              <mc:Fallback>
                <p:oleObj r:id="rId3" imgW="1955268" imgH="38115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905000"/>
                        <a:ext cx="52578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88" name="Text Box 4"/>
          <p:cNvSpPr txBox="1">
            <a:spLocks noChangeArrowheads="1"/>
          </p:cNvSpPr>
          <p:nvPr/>
        </p:nvSpPr>
        <p:spPr bwMode="auto">
          <a:xfrm>
            <a:off x="551259" y="3200399"/>
            <a:ext cx="7416800" cy="51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FontTx/>
              <a:buNone/>
            </a:pPr>
            <a:r>
              <a:rPr lang="zh-CN" altLang="en-US" b="1" dirty="0"/>
              <a:t>其幅度函数</a:t>
            </a:r>
            <a:r>
              <a:rPr lang="en-US" b="1" i="1" dirty="0" err="1"/>
              <a:t>W</a:t>
            </a:r>
            <a:r>
              <a:rPr lang="en-US" b="1" baseline="-25000" dirty="0" err="1"/>
              <a:t>Hmg</a:t>
            </a:r>
            <a:r>
              <a:rPr lang="en-US" b="1" dirty="0"/>
              <a:t>(</a:t>
            </a:r>
            <a:r>
              <a:rPr lang="en-US" b="1" i="1" dirty="0"/>
              <a:t>ω</a:t>
            </a:r>
            <a:r>
              <a:rPr lang="en-US" b="1" dirty="0"/>
              <a:t>)</a:t>
            </a:r>
            <a:r>
              <a:rPr lang="zh-CN" altLang="en-US" b="1" dirty="0"/>
              <a:t>为</a:t>
            </a:r>
          </a:p>
        </p:txBody>
      </p:sp>
      <p:graphicFrame>
        <p:nvGraphicFramePr>
          <p:cNvPr id="93189" name="Object 5"/>
          <p:cNvGraphicFramePr>
            <a:graphicFrameLocks noChangeAspect="1"/>
          </p:cNvGraphicFramePr>
          <p:nvPr>
            <p:extLst>
              <p:ext uri="{D42A27DB-BD31-4B8C-83A1-F6EECF244321}">
                <p14:modId xmlns:p14="http://schemas.microsoft.com/office/powerpoint/2010/main" val="2753527367"/>
              </p:ext>
            </p:extLst>
          </p:nvPr>
        </p:nvGraphicFramePr>
        <p:xfrm>
          <a:off x="755650" y="3861871"/>
          <a:ext cx="7705725" cy="830263"/>
        </p:xfrm>
        <a:graphic>
          <a:graphicData uri="http://schemas.openxmlformats.org/presentationml/2006/ole">
            <mc:AlternateContent xmlns:mc="http://schemas.openxmlformats.org/markup-compatibility/2006">
              <mc:Choice xmlns:v="urn:schemas-microsoft-com:vml" Requires="v">
                <p:oleObj spid="_x0000_s399560" r:id="rId5" imgW="3274075" imgH="355609" progId="Equation.3">
                  <p:embed/>
                </p:oleObj>
              </mc:Choice>
              <mc:Fallback>
                <p:oleObj r:id="rId5" imgW="3274075" imgH="35560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861871"/>
                        <a:ext cx="77057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1" name="Text Box 7"/>
          <p:cNvSpPr txBox="1">
            <a:spLocks noChangeArrowheads="1"/>
          </p:cNvSpPr>
          <p:nvPr/>
        </p:nvSpPr>
        <p:spPr bwMode="auto">
          <a:xfrm>
            <a:off x="551259" y="4648200"/>
            <a:ext cx="796528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200" b="1" dirty="0"/>
              <a:t>这种改进的升余弦窗，能量更加集中在主瓣中，主瓣的能量约占</a:t>
            </a:r>
            <a:r>
              <a:rPr kumimoji="1" lang="en-US" altLang="zh-CN" sz="2200" b="1" dirty="0"/>
              <a:t>99.96%</a:t>
            </a:r>
            <a:r>
              <a:rPr kumimoji="1" lang="zh-CN" altLang="en-US" sz="2200" b="1" dirty="0"/>
              <a:t>，瓣峰值幅度为</a:t>
            </a:r>
            <a:r>
              <a:rPr kumimoji="1" lang="en-US" altLang="zh-CN" sz="2200" b="1" dirty="0"/>
              <a:t>40 dB</a:t>
            </a:r>
            <a:r>
              <a:rPr kumimoji="1" lang="zh-CN" altLang="en-US" sz="2200" b="1" dirty="0"/>
              <a:t>，但其主瓣宽度和汉宁窗的相同，仍为</a:t>
            </a:r>
            <a:r>
              <a:rPr kumimoji="1" lang="en-US" altLang="zh-CN" sz="2200" b="1" dirty="0"/>
              <a:t>8π/</a:t>
            </a:r>
            <a:r>
              <a:rPr kumimoji="1" lang="en-US" altLang="zh-CN" sz="2200" b="1" i="1" dirty="0"/>
              <a:t>N</a:t>
            </a:r>
            <a:r>
              <a:rPr kumimoji="1" lang="zh-CN" altLang="en-US" sz="2200" b="1" dirty="0"/>
              <a:t>。</a:t>
            </a:r>
          </a:p>
        </p:txBody>
      </p:sp>
      <p:sp>
        <p:nvSpPr>
          <p:cNvPr id="8"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54474837"/>
              </p:ext>
            </p:extLst>
          </p:nvPr>
        </p:nvGraphicFramePr>
        <p:xfrm>
          <a:off x="711200" y="6019800"/>
          <a:ext cx="5051425" cy="533400"/>
        </p:xfrm>
        <a:graphic>
          <a:graphicData uri="http://schemas.openxmlformats.org/presentationml/2006/ole">
            <mc:AlternateContent xmlns:mc="http://schemas.openxmlformats.org/markup-compatibility/2006">
              <mc:Choice xmlns:v="urn:schemas-microsoft-com:vml" Requires="v">
                <p:oleObj spid="_x0000_s399561" name="Equation" r:id="rId7" imgW="2286000" imgH="241200" progId="Equation.DSMT4">
                  <p:embed/>
                </p:oleObj>
              </mc:Choice>
              <mc:Fallback>
                <p:oleObj name="Equation" r:id="rId7" imgW="2286000" imgH="241200" progId="Equation.DSMT4">
                  <p:embed/>
                  <p:pic>
                    <p:nvPicPr>
                      <p:cNvPr id="0" name="对象 1"/>
                      <p:cNvPicPr>
                        <a:picLocks noChangeAspect="1" noChangeArrowheads="1"/>
                      </p:cNvPicPr>
                      <p:nvPr/>
                    </p:nvPicPr>
                    <p:blipFill>
                      <a:blip r:embed="rId8"/>
                      <a:srcRect/>
                      <a:stretch>
                        <a:fillRect/>
                      </a:stretch>
                    </p:blipFill>
                    <p:spPr bwMode="auto">
                      <a:xfrm>
                        <a:off x="711200" y="6019800"/>
                        <a:ext cx="50514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7420798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191">
                                            <p:txEl>
                                              <p:pRg st="0" end="0"/>
                                            </p:txEl>
                                          </p:spTgt>
                                        </p:tgtEl>
                                        <p:attrNameLst>
                                          <p:attrName>style.visibility</p:attrName>
                                        </p:attrNameLst>
                                      </p:cBhvr>
                                      <p:to>
                                        <p:strVal val="visible"/>
                                      </p:to>
                                    </p:set>
                                    <p:animEffect transition="in" filter="blinds(horizontal)">
                                      <p:cBhvr>
                                        <p:cTn id="7" dur="500"/>
                                        <p:tgtEl>
                                          <p:spTgt spid="931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90600"/>
            <a:ext cx="7010400" cy="558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99236123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bwMode="auto">
          <a:xfrm>
            <a:off x="61913" y="1143000"/>
            <a:ext cx="8686800" cy="4525962"/>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pPr algn="l"/>
            <a:r>
              <a:rPr lang="en-US" sz="2400" b="1" dirty="0">
                <a:latin typeface="微软雅黑" pitchFamily="34" charset="-122"/>
                <a:ea typeface="微软雅黑" pitchFamily="34" charset="-122"/>
              </a:rPr>
              <a:t>FIR</a:t>
            </a:r>
            <a:r>
              <a:rPr lang="zh-CN" altLang="en-US" sz="2400" b="1" dirty="0">
                <a:latin typeface="微软雅黑" pitchFamily="34" charset="-122"/>
                <a:ea typeface="微软雅黑" pitchFamily="34" charset="-122"/>
              </a:rPr>
              <a:t>数字滤波器的特性</a:t>
            </a:r>
          </a:p>
          <a:p>
            <a:pPr algn="l"/>
            <a:r>
              <a:rPr lang="zh-CN" altLang="en-US" sz="2400" b="1" dirty="0">
                <a:solidFill>
                  <a:schemeClr val="accent1">
                    <a:lumMod val="50000"/>
                  </a:schemeClr>
                </a:solidFill>
                <a:latin typeface="微软雅黑" pitchFamily="34" charset="-122"/>
                <a:ea typeface="微软雅黑" pitchFamily="34" charset="-122"/>
              </a:rPr>
              <a:t>优点：</a:t>
            </a:r>
          </a:p>
          <a:p>
            <a:endParaRPr lang="zh-CN" altLang="en-US" sz="1800" b="1" dirty="0">
              <a:solidFill>
                <a:schemeClr val="accent1">
                  <a:lumMod val="50000"/>
                </a:schemeClr>
              </a:solidFill>
              <a:latin typeface="微软雅黑" pitchFamily="34" charset="-122"/>
              <a:ea typeface="微软雅黑" pitchFamily="34" charset="-122"/>
            </a:endParaRPr>
          </a:p>
          <a:p>
            <a:endParaRPr lang="zh-CN" altLang="en-US" sz="1800" b="1" dirty="0">
              <a:solidFill>
                <a:schemeClr val="accent1">
                  <a:lumMod val="50000"/>
                </a:schemeClr>
              </a:solidFill>
              <a:latin typeface="微软雅黑" pitchFamily="34" charset="-122"/>
              <a:ea typeface="微软雅黑" pitchFamily="34" charset="-122"/>
            </a:endParaRPr>
          </a:p>
          <a:p>
            <a:endParaRPr lang="zh-CN" altLang="en-US" sz="1800" b="1" dirty="0">
              <a:solidFill>
                <a:schemeClr val="accent1">
                  <a:lumMod val="50000"/>
                </a:schemeClr>
              </a:solidFill>
              <a:latin typeface="微软雅黑" pitchFamily="34" charset="-122"/>
              <a:ea typeface="微软雅黑" pitchFamily="34" charset="-122"/>
            </a:endParaRPr>
          </a:p>
          <a:p>
            <a:endParaRPr lang="zh-CN" altLang="en-US" sz="1800" b="1" dirty="0">
              <a:solidFill>
                <a:schemeClr val="accent1">
                  <a:lumMod val="50000"/>
                </a:schemeClr>
              </a:solidFill>
              <a:latin typeface="微软雅黑" pitchFamily="34" charset="-122"/>
              <a:ea typeface="微软雅黑" pitchFamily="34" charset="-122"/>
            </a:endParaRPr>
          </a:p>
          <a:p>
            <a:pPr algn="l"/>
            <a:endParaRPr lang="en-US" altLang="zh-CN" sz="2400" b="1" dirty="0" smtClean="0">
              <a:solidFill>
                <a:schemeClr val="accent1">
                  <a:lumMod val="50000"/>
                </a:schemeClr>
              </a:solidFill>
              <a:latin typeface="微软雅黑" pitchFamily="34" charset="-122"/>
              <a:ea typeface="微软雅黑" pitchFamily="34" charset="-122"/>
            </a:endParaRPr>
          </a:p>
          <a:p>
            <a:pPr algn="l"/>
            <a:r>
              <a:rPr lang="zh-CN" altLang="en-US" sz="2400" b="1" dirty="0" smtClean="0">
                <a:solidFill>
                  <a:schemeClr val="accent1">
                    <a:lumMod val="50000"/>
                  </a:schemeClr>
                </a:solidFill>
                <a:latin typeface="微软雅黑" pitchFamily="34" charset="-122"/>
                <a:ea typeface="微软雅黑" pitchFamily="34" charset="-122"/>
              </a:rPr>
              <a:t>缺点</a:t>
            </a:r>
            <a:r>
              <a:rPr lang="zh-CN" altLang="en-US" sz="2400" b="1" dirty="0">
                <a:solidFill>
                  <a:schemeClr val="accent1">
                    <a:lumMod val="50000"/>
                  </a:schemeClr>
                </a:solidFill>
                <a:latin typeface="微软雅黑" pitchFamily="34" charset="-122"/>
                <a:ea typeface="微软雅黑" pitchFamily="34" charset="-122"/>
              </a:rPr>
              <a:t>：</a:t>
            </a:r>
            <a:endParaRPr lang="zh-CN" altLang="en-US" sz="2400" dirty="0">
              <a:solidFill>
                <a:schemeClr val="accent1">
                  <a:lumMod val="50000"/>
                </a:schemeClr>
              </a:solidFill>
              <a:latin typeface="微软雅黑" pitchFamily="34" charset="-122"/>
              <a:ea typeface="微软雅黑" pitchFamily="34" charset="-122"/>
            </a:endParaRPr>
          </a:p>
        </p:txBody>
      </p:sp>
      <p:sp>
        <p:nvSpPr>
          <p:cNvPr id="59396" name="Rectangle 4"/>
          <p:cNvSpPr>
            <a:spLocks noChangeArrowheads="1"/>
          </p:cNvSpPr>
          <p:nvPr/>
        </p:nvSpPr>
        <p:spPr bwMode="auto">
          <a:xfrm>
            <a:off x="914400" y="2209800"/>
            <a:ext cx="7645400" cy="1809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spAutoFit/>
          </a:bodyPr>
          <a:lstStyle/>
          <a:p>
            <a:pPr algn="just">
              <a:lnSpc>
                <a:spcPct val="150000"/>
              </a:lnSpc>
              <a:spcBef>
                <a:spcPct val="20000"/>
              </a:spcBef>
              <a:buClr>
                <a:schemeClr val="folHlink"/>
              </a:buClr>
              <a:buSzPct val="60000"/>
              <a:buFont typeface="Wingdings" pitchFamily="2" charset="2"/>
              <a:buNone/>
            </a:pPr>
            <a:r>
              <a:rPr lang="en-US" b="1" dirty="0">
                <a:effectLst>
                  <a:outerShdw blurRad="38100" dist="38100" dir="2700000" algn="tl">
                    <a:srgbClr val="000000">
                      <a:alpha val="43137"/>
                    </a:srgbClr>
                  </a:outerShdw>
                </a:effectLst>
                <a:latin typeface="华文楷体" pitchFamily="2" charset="-122"/>
                <a:ea typeface="华文楷体" pitchFamily="2" charset="-122"/>
              </a:rPr>
              <a:t>1</a:t>
            </a:r>
            <a:r>
              <a:rPr lang="zh-CN" altLang="en-US" b="1" dirty="0">
                <a:effectLst>
                  <a:outerShdw blurRad="38100" dist="38100" dir="2700000" algn="tl">
                    <a:srgbClr val="000000">
                      <a:alpha val="43137"/>
                    </a:srgbClr>
                  </a:outerShdw>
                </a:effectLst>
                <a:latin typeface="华文楷体" pitchFamily="2" charset="-122"/>
                <a:ea typeface="华文楷体" pitchFamily="2" charset="-122"/>
              </a:rPr>
              <a:t>）可得到严格的线性相位，又可具有任意的幅度</a:t>
            </a:r>
            <a:r>
              <a:rPr lang="zh-CN" altLang="en-US" b="1" dirty="0" smtClean="0">
                <a:effectLst>
                  <a:outerShdw blurRad="38100" dist="38100" dir="2700000" algn="tl">
                    <a:srgbClr val="000000">
                      <a:alpha val="43137"/>
                    </a:srgbClr>
                  </a:outerShdw>
                </a:effectLst>
                <a:latin typeface="华文楷体" pitchFamily="2" charset="-122"/>
                <a:ea typeface="华文楷体" pitchFamily="2" charset="-122"/>
              </a:rPr>
              <a:t>特性；</a:t>
            </a:r>
            <a:endParaRPr lang="zh-CN" altLang="en-US" b="1" dirty="0">
              <a:effectLst>
                <a:outerShdw blurRad="38100" dist="38100" dir="2700000" algn="tl">
                  <a:srgbClr val="000000">
                    <a:alpha val="43137"/>
                  </a:srgbClr>
                </a:outerShdw>
              </a:effectLst>
              <a:latin typeface="华文楷体" pitchFamily="2" charset="-122"/>
              <a:ea typeface="华文楷体" pitchFamily="2" charset="-122"/>
            </a:endParaRPr>
          </a:p>
          <a:p>
            <a:pPr algn="just">
              <a:lnSpc>
                <a:spcPct val="150000"/>
              </a:lnSpc>
              <a:spcBef>
                <a:spcPct val="20000"/>
              </a:spcBef>
              <a:buClr>
                <a:schemeClr val="folHlink"/>
              </a:buClr>
              <a:buSzPct val="60000"/>
              <a:buFont typeface="Wingdings" pitchFamily="2" charset="2"/>
              <a:buNone/>
            </a:pPr>
            <a:r>
              <a:rPr lang="en-US" b="1" dirty="0">
                <a:effectLst>
                  <a:outerShdw blurRad="38100" dist="38100" dir="2700000" algn="tl">
                    <a:srgbClr val="000000">
                      <a:alpha val="43137"/>
                    </a:srgbClr>
                  </a:outerShdw>
                </a:effectLst>
                <a:latin typeface="华文楷体" pitchFamily="2" charset="-122"/>
                <a:ea typeface="华文楷体" pitchFamily="2" charset="-122"/>
              </a:rPr>
              <a:t>2</a:t>
            </a:r>
            <a:r>
              <a:rPr lang="zh-CN" altLang="en-US" b="1" dirty="0">
                <a:effectLst>
                  <a:outerShdw blurRad="38100" dist="38100" dir="2700000" algn="tl">
                    <a:srgbClr val="000000">
                      <a:alpha val="43137"/>
                    </a:srgbClr>
                  </a:outerShdw>
                </a:effectLst>
                <a:latin typeface="华文楷体" pitchFamily="2" charset="-122"/>
                <a:ea typeface="华文楷体" pitchFamily="2" charset="-122"/>
              </a:rPr>
              <a:t>）系统无反馈，是无条件</a:t>
            </a:r>
            <a:r>
              <a:rPr lang="zh-CN" altLang="en-US" b="1" dirty="0" smtClean="0">
                <a:effectLst>
                  <a:outerShdw blurRad="38100" dist="38100" dir="2700000" algn="tl">
                    <a:srgbClr val="000000">
                      <a:alpha val="43137"/>
                    </a:srgbClr>
                  </a:outerShdw>
                </a:effectLst>
                <a:latin typeface="华文楷体" pitchFamily="2" charset="-122"/>
                <a:ea typeface="华文楷体" pitchFamily="2" charset="-122"/>
              </a:rPr>
              <a:t>稳定系统；</a:t>
            </a:r>
            <a:endParaRPr lang="en-US" altLang="zh-CN" b="1" dirty="0" smtClean="0">
              <a:effectLst>
                <a:outerShdw blurRad="38100" dist="38100" dir="2700000" algn="tl">
                  <a:srgbClr val="000000">
                    <a:alpha val="43137"/>
                  </a:srgbClr>
                </a:outerShdw>
              </a:effectLst>
              <a:latin typeface="华文楷体" pitchFamily="2" charset="-122"/>
              <a:ea typeface="华文楷体" pitchFamily="2" charset="-122"/>
            </a:endParaRPr>
          </a:p>
          <a:p>
            <a:pPr algn="just">
              <a:lnSpc>
                <a:spcPct val="150000"/>
              </a:lnSpc>
              <a:spcBef>
                <a:spcPct val="20000"/>
              </a:spcBef>
              <a:buClr>
                <a:schemeClr val="folHlink"/>
              </a:buClr>
              <a:buSzPct val="60000"/>
              <a:buFont typeface="Wingdings" pitchFamily="2" charset="2"/>
              <a:buNone/>
            </a:pPr>
            <a:r>
              <a:rPr lang="en-US" altLang="zh-CN" dirty="0" smtClean="0">
                <a:effectLst>
                  <a:outerShdw blurRad="38100" dist="38100" dir="2700000" algn="tl">
                    <a:srgbClr val="000000">
                      <a:alpha val="43137"/>
                    </a:srgbClr>
                  </a:outerShdw>
                </a:effectLst>
                <a:latin typeface="华文楷体" pitchFamily="2" charset="-122"/>
                <a:ea typeface="华文楷体" pitchFamily="2" charset="-122"/>
              </a:rPr>
              <a:t>3</a:t>
            </a:r>
            <a:r>
              <a:rPr lang="zh-CN" altLang="en-US" dirty="0" smtClean="0">
                <a:effectLst>
                  <a:outerShdw blurRad="38100" dist="38100" dir="2700000" algn="tl">
                    <a:srgbClr val="000000">
                      <a:alpha val="43137"/>
                    </a:srgbClr>
                  </a:outerShdw>
                </a:effectLst>
                <a:latin typeface="华文楷体" pitchFamily="2" charset="-122"/>
                <a:ea typeface="华文楷体" pitchFamily="2" charset="-122"/>
              </a:rPr>
              <a:t>）可由</a:t>
            </a:r>
            <a:r>
              <a:rPr lang="en-US" altLang="zh-CN" dirty="0" smtClean="0">
                <a:effectLst>
                  <a:outerShdw blurRad="38100" dist="38100" dir="2700000" algn="tl">
                    <a:srgbClr val="000000">
                      <a:alpha val="43137"/>
                    </a:srgbClr>
                  </a:outerShdw>
                </a:effectLst>
                <a:latin typeface="华文楷体" pitchFamily="2" charset="-122"/>
                <a:ea typeface="华文楷体" pitchFamily="2" charset="-122"/>
              </a:rPr>
              <a:t>FFT</a:t>
            </a:r>
            <a:r>
              <a:rPr lang="zh-CN" altLang="en-US" dirty="0" smtClean="0">
                <a:effectLst>
                  <a:outerShdw blurRad="38100" dist="38100" dir="2700000" algn="tl">
                    <a:srgbClr val="000000">
                      <a:alpha val="43137"/>
                    </a:srgbClr>
                  </a:outerShdw>
                </a:effectLst>
                <a:latin typeface="华文楷体" pitchFamily="2" charset="-122"/>
                <a:ea typeface="华文楷体" pitchFamily="2" charset="-122"/>
              </a:rPr>
              <a:t>实现滤波，即时域卷积用频域相乘实现。</a:t>
            </a:r>
            <a:endParaRPr lang="zh-CN" altLang="en-US" b="1" dirty="0">
              <a:effectLst>
                <a:outerShdw blurRad="38100" dist="38100" dir="2700000" algn="tl">
                  <a:srgbClr val="000000">
                    <a:alpha val="43137"/>
                  </a:srgbClr>
                </a:outerShdw>
              </a:effectLst>
              <a:latin typeface="华文楷体" pitchFamily="2" charset="-122"/>
              <a:ea typeface="华文楷体" pitchFamily="2" charset="-122"/>
            </a:endParaRPr>
          </a:p>
        </p:txBody>
      </p:sp>
      <p:sp>
        <p:nvSpPr>
          <p:cNvPr id="59397" name="Rectangle 5"/>
          <p:cNvSpPr>
            <a:spLocks noChangeArrowheads="1"/>
          </p:cNvSpPr>
          <p:nvPr/>
        </p:nvSpPr>
        <p:spPr bwMode="auto">
          <a:xfrm>
            <a:off x="952500" y="4821793"/>
            <a:ext cx="49244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lIns="0" tIns="0" rIns="0" bIns="0">
            <a:spAutoFit/>
          </a:bodyPr>
          <a:lstStyle/>
          <a:p>
            <a:pPr algn="just">
              <a:spcBef>
                <a:spcPct val="50000"/>
              </a:spcBef>
              <a:buClr>
                <a:schemeClr val="folHlink"/>
              </a:buClr>
              <a:buSzPct val="60000"/>
              <a:buFont typeface="Wingdings" pitchFamily="2" charset="2"/>
              <a:buNone/>
            </a:pPr>
            <a:r>
              <a:rPr lang="zh-CN" altLang="en-US" b="1" dirty="0" smtClean="0">
                <a:effectLst>
                  <a:outerShdw blurRad="38100" dist="38100" dir="2700000" algn="tl">
                    <a:srgbClr val="000000">
                      <a:alpha val="43137"/>
                    </a:srgbClr>
                  </a:outerShdw>
                </a:effectLst>
                <a:latin typeface="华文楷体" pitchFamily="2" charset="-122"/>
                <a:ea typeface="华文楷体" pitchFamily="2" charset="-122"/>
              </a:rPr>
              <a:t>幅频特性</a:t>
            </a:r>
            <a:r>
              <a:rPr lang="zh-CN" altLang="en-US" b="1" dirty="0">
                <a:effectLst>
                  <a:outerShdw blurRad="38100" dist="38100" dir="2700000" algn="tl">
                    <a:srgbClr val="000000">
                      <a:alpha val="43137"/>
                    </a:srgbClr>
                  </a:outerShdw>
                </a:effectLst>
                <a:latin typeface="华文楷体" pitchFamily="2" charset="-122"/>
                <a:ea typeface="华文楷体" pitchFamily="2" charset="-122"/>
              </a:rPr>
              <a:t>较差，滤波器的阶次较高。</a:t>
            </a:r>
          </a:p>
        </p:txBody>
      </p:sp>
      <p:sp>
        <p:nvSpPr>
          <p:cNvPr id="7" name="矩形 6"/>
          <p:cNvSpPr/>
          <p:nvPr/>
        </p:nvSpPr>
        <p:spPr>
          <a:xfrm>
            <a:off x="914400" y="230485"/>
            <a:ext cx="5334000" cy="461665"/>
          </a:xfrm>
          <a:prstGeom prst="rect">
            <a:avLst/>
          </a:prstGeom>
        </p:spPr>
        <p:txBody>
          <a:bodyPr wrap="square">
            <a:spAutoFit/>
          </a:bodyPr>
          <a:lstStyle/>
          <a:p>
            <a:r>
              <a:rPr lang="zh-CN" altLang="en-US" dirty="0">
                <a:solidFill>
                  <a:srgbClr val="002060"/>
                </a:solidFill>
                <a:latin typeface="微软雅黑" pitchFamily="34" charset="-122"/>
                <a:ea typeface="微软雅黑" pitchFamily="34" charset="-122"/>
              </a:rPr>
              <a:t>线性相位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153567121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linds(horizontal)">
                                      <p:cBhvr>
                                        <p:cTn id="7" dur="500"/>
                                        <p:tgtEl>
                                          <p:spTgt spid="59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blinds(horizontal)">
                                      <p:cBhvr>
                                        <p:cTn id="12" dur="5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P spid="59397"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2"/>
          <p:cNvGrpSpPr>
            <a:grpSpLocks/>
          </p:cNvGrpSpPr>
          <p:nvPr/>
        </p:nvGrpSpPr>
        <p:grpSpPr bwMode="auto">
          <a:xfrm>
            <a:off x="339572" y="1143000"/>
            <a:ext cx="8305800" cy="3971956"/>
            <a:chOff x="0" y="-20"/>
            <a:chExt cx="4853" cy="2454"/>
          </a:xfrm>
        </p:grpSpPr>
        <p:sp>
          <p:nvSpPr>
            <p:cNvPr id="95235" name="Rectangle 3"/>
            <p:cNvSpPr>
              <a:spLocks noChangeArrowheads="1"/>
            </p:cNvSpPr>
            <p:nvPr/>
          </p:nvSpPr>
          <p:spPr bwMode="auto">
            <a:xfrm>
              <a:off x="1134" y="-20"/>
              <a:ext cx="2171"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Tx/>
                <a:buNone/>
              </a:pPr>
              <a:r>
                <a:rPr lang="en-US" sz="2800" b="1" dirty="0">
                  <a:solidFill>
                    <a:schemeClr val="accent1"/>
                  </a:solidFill>
                  <a:latin typeface="微软雅黑" pitchFamily="34" charset="-122"/>
                  <a:ea typeface="微软雅黑" pitchFamily="34" charset="-122"/>
                </a:rPr>
                <a:t>6</a:t>
              </a:r>
              <a:r>
                <a:rPr lang="zh-CN" altLang="en-US" sz="2800" b="1" dirty="0">
                  <a:solidFill>
                    <a:schemeClr val="accent1"/>
                  </a:solidFill>
                  <a:latin typeface="微软雅黑" pitchFamily="34" charset="-122"/>
                  <a:ea typeface="微软雅黑" pitchFamily="34" charset="-122"/>
                </a:rPr>
                <a:t>种窗函数的基本参数</a:t>
              </a:r>
              <a:r>
                <a:rPr lang="zh-CN" altLang="en-US" dirty="0">
                  <a:solidFill>
                    <a:schemeClr val="accent1"/>
                  </a:solidFill>
                  <a:latin typeface="微软雅黑" pitchFamily="34" charset="-122"/>
                  <a:ea typeface="微软雅黑" pitchFamily="34" charset="-122"/>
                </a:rPr>
                <a:t> </a:t>
              </a:r>
            </a:p>
          </p:txBody>
        </p:sp>
        <p:pic>
          <p:nvPicPr>
            <p:cNvPr id="95236" name="Picture 4" descr="Apw7_2_Gr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03"/>
              <a:ext cx="4853" cy="1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
        <p:nvSpPr>
          <p:cNvPr id="2" name="TextBox 1"/>
          <p:cNvSpPr txBox="1"/>
          <p:nvPr/>
        </p:nvSpPr>
        <p:spPr>
          <a:xfrm>
            <a:off x="358852" y="5257800"/>
            <a:ext cx="8286520" cy="830997"/>
          </a:xfrm>
          <a:prstGeom prst="rect">
            <a:avLst/>
          </a:prstGeom>
          <a:noFill/>
        </p:spPr>
        <p:txBody>
          <a:bodyPr wrap="square" rtlCol="0">
            <a:spAutoFit/>
          </a:bodyPr>
          <a:lstStyle/>
          <a:p>
            <a:r>
              <a:rPr lang="zh-CN" altLang="en-US" dirty="0" smtClean="0">
                <a:solidFill>
                  <a:srgbClr val="CC00FF"/>
                </a:solidFill>
                <a:latin typeface="微软雅黑" pitchFamily="34" charset="-122"/>
                <a:ea typeface="微软雅黑" pitchFamily="34" charset="-122"/>
              </a:rPr>
              <a:t>凯塞窗具有最优性能，</a:t>
            </a:r>
            <a:r>
              <a:rPr lang="zh-CN" altLang="en-US" dirty="0" smtClean="0">
                <a:solidFill>
                  <a:srgbClr val="0070C0"/>
                </a:solidFill>
                <a:latin typeface="微软雅黑" pitchFamily="34" charset="-122"/>
                <a:ea typeface="微软雅黑" pitchFamily="34" charset="-122"/>
              </a:rPr>
              <a:t>在达到同样衰减与过渡带的条件下，其</a:t>
            </a:r>
            <a:r>
              <a:rPr lang="zh-CN" altLang="en-US" dirty="0" smtClean="0">
                <a:solidFill>
                  <a:srgbClr val="CC00FF"/>
                </a:solidFill>
                <a:latin typeface="微软雅黑" pitchFamily="34" charset="-122"/>
                <a:ea typeface="微软雅黑" pitchFamily="34" charset="-122"/>
              </a:rPr>
              <a:t>阶数最小</a:t>
            </a:r>
            <a:endParaRPr lang="zh-CN" altLang="en-US" dirty="0">
              <a:solidFill>
                <a:srgbClr val="CC00FF"/>
              </a:solidFill>
              <a:latin typeface="微软雅黑" pitchFamily="34" charset="-122"/>
              <a:ea typeface="微软雅黑" pitchFamily="34" charset="-122"/>
            </a:endParaRPr>
          </a:p>
        </p:txBody>
      </p:sp>
    </p:spTree>
    <p:extLst>
      <p:ext uri="{BB962C8B-B14F-4D97-AF65-F5344CB8AC3E}">
        <p14:creationId xmlns:p14="http://schemas.microsoft.com/office/powerpoint/2010/main" val="1090843543"/>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bwMode="auto">
          <a:xfrm>
            <a:off x="228600" y="990600"/>
            <a:ext cx="8229600" cy="796925"/>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pPr algn="l"/>
            <a:r>
              <a:rPr lang="zh-CN" altLang="en-US" sz="2400" b="1" dirty="0" smtClean="0">
                <a:solidFill>
                  <a:schemeClr val="accent1"/>
                </a:solidFill>
                <a:latin typeface="微软雅黑" pitchFamily="34" charset="-122"/>
                <a:ea typeface="微软雅黑" pitchFamily="34" charset="-122"/>
              </a:rPr>
              <a:t>窗函数</a:t>
            </a:r>
            <a:r>
              <a:rPr lang="zh-CN" altLang="en-US" sz="2400" b="1" dirty="0">
                <a:solidFill>
                  <a:schemeClr val="accent1"/>
                </a:solidFill>
                <a:latin typeface="微软雅黑" pitchFamily="34" charset="-122"/>
                <a:ea typeface="微软雅黑" pitchFamily="34" charset="-122"/>
              </a:rPr>
              <a:t>法设计</a:t>
            </a:r>
            <a:r>
              <a:rPr lang="en-US" sz="2400" b="1" dirty="0">
                <a:solidFill>
                  <a:schemeClr val="accent1"/>
                </a:solidFill>
                <a:latin typeface="微软雅黑" pitchFamily="34" charset="-122"/>
                <a:ea typeface="微软雅黑" pitchFamily="34" charset="-122"/>
              </a:rPr>
              <a:t>FIR</a:t>
            </a:r>
            <a:r>
              <a:rPr lang="zh-CN" altLang="en-US" sz="2400" b="1" dirty="0">
                <a:solidFill>
                  <a:schemeClr val="accent1"/>
                </a:solidFill>
                <a:latin typeface="微软雅黑" pitchFamily="34" charset="-122"/>
                <a:ea typeface="微软雅黑" pitchFamily="34" charset="-122"/>
              </a:rPr>
              <a:t>滤波器的步骤</a:t>
            </a:r>
          </a:p>
        </p:txBody>
      </p:sp>
      <p:sp>
        <p:nvSpPr>
          <p:cNvPr id="128003" name="Rectangle 3"/>
          <p:cNvSpPr>
            <a:spLocks noGrp="1" noChangeArrowheads="1"/>
          </p:cNvSpPr>
          <p:nvPr>
            <p:ph type="body" sz="half" idx="1"/>
          </p:nvPr>
        </p:nvSpPr>
        <p:spPr bwMode="auto">
          <a:xfrm>
            <a:off x="347031" y="1815947"/>
            <a:ext cx="7991475" cy="4525963"/>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pPr marL="0" indent="0" algn="l">
              <a:lnSpc>
                <a:spcPct val="120000"/>
              </a:lnSpc>
            </a:pPr>
            <a:r>
              <a:rPr lang="en-US" sz="2800" b="1" dirty="0"/>
              <a:t>(1) </a:t>
            </a:r>
            <a:r>
              <a:rPr lang="zh-CN" altLang="en-US" sz="2800" b="1" dirty="0"/>
              <a:t>根据对过渡带及阻带衰减的指标要求，选择窗函数的类型，并估计窗口长度</a:t>
            </a:r>
            <a:r>
              <a:rPr lang="en-US" sz="2800" b="1" i="1" dirty="0"/>
              <a:t>N</a:t>
            </a:r>
            <a:r>
              <a:rPr lang="zh-CN" altLang="en-US" sz="2800" b="1" dirty="0"/>
              <a:t>。</a:t>
            </a:r>
          </a:p>
          <a:p>
            <a:pPr marL="0" indent="0" algn="l">
              <a:lnSpc>
                <a:spcPct val="120000"/>
              </a:lnSpc>
            </a:pPr>
            <a:r>
              <a:rPr lang="en-US" sz="2800" b="1" dirty="0"/>
              <a:t>(2) </a:t>
            </a:r>
            <a:r>
              <a:rPr lang="zh-CN" altLang="en-US" sz="2800" b="1" dirty="0"/>
              <a:t>构造希望逼近的频率响应函数</a:t>
            </a:r>
            <a:r>
              <a:rPr lang="en-US" sz="2800" b="1" i="1" dirty="0" err="1"/>
              <a:t>H</a:t>
            </a:r>
            <a:r>
              <a:rPr lang="en-US" sz="2800" b="1" baseline="-25000" dirty="0" err="1"/>
              <a:t>d</a:t>
            </a:r>
            <a:r>
              <a:rPr lang="en-US" sz="2800" b="1" dirty="0"/>
              <a:t>(</a:t>
            </a:r>
            <a:r>
              <a:rPr lang="en-US" sz="2800" b="1" dirty="0" err="1"/>
              <a:t>e</a:t>
            </a:r>
            <a:r>
              <a:rPr lang="en-US" sz="2800" b="1" baseline="30000" dirty="0" err="1"/>
              <a:t>j</a:t>
            </a:r>
            <a:r>
              <a:rPr lang="en-US" sz="2800" b="1" i="1" baseline="30000" dirty="0" err="1"/>
              <a:t>ω</a:t>
            </a:r>
            <a:r>
              <a:rPr lang="en-US" sz="2800" b="1" dirty="0"/>
              <a:t>)</a:t>
            </a:r>
          </a:p>
          <a:p>
            <a:pPr marL="0" indent="0" algn="l">
              <a:lnSpc>
                <a:spcPct val="120000"/>
              </a:lnSpc>
            </a:pPr>
            <a:r>
              <a:rPr lang="en-US" sz="2800" b="1" dirty="0"/>
              <a:t>(3) </a:t>
            </a:r>
            <a:r>
              <a:rPr lang="zh-CN" altLang="en-US" sz="2800" b="1" dirty="0"/>
              <a:t>计算</a:t>
            </a:r>
            <a:r>
              <a:rPr lang="en-US" sz="2800" b="1" i="1" dirty="0" err="1"/>
              <a:t>h</a:t>
            </a:r>
            <a:r>
              <a:rPr lang="en-US" sz="2800" b="1" baseline="-25000" dirty="0" err="1"/>
              <a:t>d</a:t>
            </a:r>
            <a:r>
              <a:rPr lang="en-US" sz="2800" b="1" dirty="0"/>
              <a:t>(</a:t>
            </a:r>
            <a:r>
              <a:rPr lang="en-US" sz="2800" b="1" i="1" dirty="0"/>
              <a:t>n</a:t>
            </a:r>
            <a:r>
              <a:rPr lang="en-US" sz="2800" b="1" dirty="0"/>
              <a:t>)</a:t>
            </a:r>
          </a:p>
          <a:p>
            <a:pPr marL="0" indent="0" algn="l">
              <a:lnSpc>
                <a:spcPct val="120000"/>
              </a:lnSpc>
            </a:pPr>
            <a:endParaRPr lang="en-US" sz="2800" b="1" dirty="0"/>
          </a:p>
          <a:p>
            <a:pPr marL="0" indent="0" algn="l">
              <a:lnSpc>
                <a:spcPct val="120000"/>
              </a:lnSpc>
            </a:pPr>
            <a:endParaRPr lang="en-US" sz="2800" b="1" dirty="0"/>
          </a:p>
          <a:p>
            <a:pPr marL="0" indent="0" algn="l">
              <a:lnSpc>
                <a:spcPct val="120000"/>
              </a:lnSpc>
            </a:pPr>
            <a:r>
              <a:rPr lang="en-US" sz="2800" b="1" dirty="0"/>
              <a:t>(4) </a:t>
            </a:r>
            <a:r>
              <a:rPr lang="zh-CN" altLang="en-US" sz="2800" b="1" dirty="0"/>
              <a:t>加窗得到设计结果：</a:t>
            </a:r>
            <a:r>
              <a:rPr lang="en-US" sz="2800" b="1" i="1" dirty="0"/>
              <a:t>h</a:t>
            </a:r>
            <a:r>
              <a:rPr lang="en-US" sz="2800" b="1" dirty="0"/>
              <a:t>(</a:t>
            </a:r>
            <a:r>
              <a:rPr lang="en-US" sz="2800" b="1" i="1" dirty="0"/>
              <a:t>n</a:t>
            </a:r>
            <a:r>
              <a:rPr lang="en-US" sz="2800" b="1" dirty="0"/>
              <a:t>)=</a:t>
            </a:r>
            <a:r>
              <a:rPr lang="en-US" sz="2800" b="1" i="1" dirty="0" err="1"/>
              <a:t>h</a:t>
            </a:r>
            <a:r>
              <a:rPr lang="en-US" sz="2800" b="1" baseline="-25000" dirty="0" err="1"/>
              <a:t>d</a:t>
            </a:r>
            <a:r>
              <a:rPr lang="en-US" sz="2800" b="1" dirty="0"/>
              <a:t>(</a:t>
            </a:r>
            <a:r>
              <a:rPr lang="en-US" sz="2800" b="1" i="1" dirty="0"/>
              <a:t>n</a:t>
            </a:r>
            <a:r>
              <a:rPr lang="en-US" sz="2800" b="1" dirty="0"/>
              <a:t>)</a:t>
            </a:r>
            <a:r>
              <a:rPr lang="en-US" sz="2800" b="1" i="1" dirty="0"/>
              <a:t>w</a:t>
            </a:r>
            <a:r>
              <a:rPr lang="en-US" sz="2800" b="1" dirty="0"/>
              <a:t>(</a:t>
            </a:r>
            <a:r>
              <a:rPr lang="en-US" sz="2800" b="1" i="1" dirty="0"/>
              <a:t>n</a:t>
            </a:r>
            <a:r>
              <a:rPr lang="en-US" sz="2800" b="1" dirty="0"/>
              <a:t>)</a:t>
            </a:r>
            <a:r>
              <a:rPr lang="zh-CN" altLang="en-US" sz="2800" b="1" dirty="0"/>
              <a:t>。</a:t>
            </a:r>
          </a:p>
        </p:txBody>
      </p:sp>
      <p:graphicFrame>
        <p:nvGraphicFramePr>
          <p:cNvPr id="128004" name="Object 4"/>
          <p:cNvGraphicFramePr>
            <a:graphicFrameLocks noGrp="1" noChangeAspect="1"/>
          </p:cNvGraphicFramePr>
          <p:nvPr>
            <p:ph sz="half" idx="2"/>
          </p:nvPr>
        </p:nvGraphicFramePr>
        <p:xfrm>
          <a:off x="1960563" y="4048125"/>
          <a:ext cx="4589462" cy="989013"/>
        </p:xfrm>
        <a:graphic>
          <a:graphicData uri="http://schemas.openxmlformats.org/presentationml/2006/ole">
            <mc:AlternateContent xmlns:mc="http://schemas.openxmlformats.org/markup-compatibility/2006">
              <mc:Choice xmlns:v="urn:schemas-microsoft-com:vml" Requires="v">
                <p:oleObj spid="_x0000_s400462" r:id="rId3" imgW="1802935" imgH="393846" progId="Equation.3">
                  <p:embed/>
                </p:oleObj>
              </mc:Choice>
              <mc:Fallback>
                <p:oleObj r:id="rId3" imgW="1802935" imgH="3938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563" y="4048125"/>
                        <a:ext cx="4589462"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30678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blinds(horizontal)">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12" dur="500"/>
                                        <p:tgtEl>
                                          <p:spTgt spid="12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7" dur="500"/>
                                        <p:tgtEl>
                                          <p:spTgt spid="128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8004"/>
                                        </p:tgtEl>
                                        <p:attrNameLst>
                                          <p:attrName>style.visibility</p:attrName>
                                        </p:attrNameLst>
                                      </p:cBhvr>
                                      <p:to>
                                        <p:strVal val="visible"/>
                                      </p:to>
                                    </p:set>
                                    <p:animEffect transition="in" filter="blinds(horizontal)">
                                      <p:cBhvr>
                                        <p:cTn id="22" dur="500"/>
                                        <p:tgtEl>
                                          <p:spTgt spid="1280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27" dur="500"/>
                                        <p:tgtEl>
                                          <p:spTgt spid="1280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sz="half" idx="1"/>
          </p:nvPr>
        </p:nvSpPr>
        <p:spPr bwMode="auto">
          <a:xfrm>
            <a:off x="342900" y="990600"/>
            <a:ext cx="8534400" cy="4525963"/>
          </a:xfrm>
          <a:solidFill>
            <a:srgbClr val="FFFFFF"/>
          </a:solidFill>
          <a:ln>
            <a:noFill/>
            <a:miter lim="800000"/>
            <a:headEnd/>
            <a:tailEnd/>
          </a:ln>
        </p:spPr>
        <p:txBody>
          <a:bodyPr vert="horz" wrap="square" lIns="91440" tIns="45720" rIns="91440" bIns="45720" numCol="1" anchor="t" anchorCtr="0" compatLnSpc="1">
            <a:prstTxWarp prst="textNoShape">
              <a:avLst/>
            </a:prstTxWarp>
          </a:bodyPr>
          <a:lstStyle/>
          <a:p>
            <a:pPr marL="0" indent="0" algn="l">
              <a:lnSpc>
                <a:spcPct val="120000"/>
              </a:lnSpc>
              <a:buNone/>
            </a:pPr>
            <a:r>
              <a:rPr lang="en-US" altLang="zh-CN" sz="2400" b="1" dirty="0" smtClean="0">
                <a:latin typeface="微软雅黑" pitchFamily="34" charset="-122"/>
                <a:ea typeface="微软雅黑" pitchFamily="34" charset="-122"/>
              </a:rPr>
              <a:t>(1)</a:t>
            </a:r>
            <a:r>
              <a:rPr lang="zh-CN" altLang="en-US" sz="2400" b="1" dirty="0" smtClean="0">
                <a:latin typeface="微软雅黑" pitchFamily="34" charset="-122"/>
                <a:ea typeface="微软雅黑" pitchFamily="34" charset="-122"/>
              </a:rPr>
              <a:t>根据</a:t>
            </a:r>
            <a:r>
              <a:rPr lang="zh-CN" altLang="en-US" sz="2400" b="1" dirty="0">
                <a:latin typeface="微软雅黑" pitchFamily="34" charset="-122"/>
                <a:ea typeface="微软雅黑" pitchFamily="34" charset="-122"/>
              </a:rPr>
              <a:t>对过渡带及阻带衰减的指标要求，选择窗函数的类型，并估计窗口长度</a:t>
            </a:r>
            <a:r>
              <a:rPr lang="en-US" sz="2400" b="1" i="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a:t>
            </a:r>
            <a:endParaRPr lang="en-US" altLang="zh-CN" sz="2400" b="1" dirty="0">
              <a:latin typeface="微软雅黑" pitchFamily="34" charset="-122"/>
              <a:ea typeface="微软雅黑" pitchFamily="34" charset="-122"/>
            </a:endParaRPr>
          </a:p>
          <a:p>
            <a:pPr marL="0" indent="0" algn="l">
              <a:lnSpc>
                <a:spcPct val="120000"/>
              </a:lnSpc>
              <a:buNone/>
            </a:pPr>
            <a:endParaRPr kumimoji="1" lang="en-US" altLang="zh-CN" sz="2800" b="1" dirty="0" smtClean="0"/>
          </a:p>
          <a:p>
            <a:pPr algn="l">
              <a:lnSpc>
                <a:spcPct val="120000"/>
              </a:lnSpc>
              <a:buFont typeface="Wingdings" pitchFamily="2" charset="2"/>
              <a:buChar char="p"/>
            </a:pPr>
            <a:r>
              <a:rPr kumimoji="1" lang="zh-CN" altLang="en-US" sz="2400" b="1" dirty="0" smtClean="0"/>
              <a:t>先</a:t>
            </a:r>
            <a:r>
              <a:rPr kumimoji="1" lang="zh-CN" altLang="en-US" sz="2400" b="1" dirty="0"/>
              <a:t>按照阻带衰减选择窗函数类型。原则是在保证阻带衰减满足要求的情况下，尽量选择主瓣窄的窗函数</a:t>
            </a:r>
            <a:r>
              <a:rPr kumimoji="1" lang="zh-CN" altLang="en-US" sz="2400" b="1" dirty="0" smtClean="0"/>
              <a:t>。</a:t>
            </a:r>
            <a:endParaRPr kumimoji="1" lang="en-US" altLang="zh-CN" sz="2400" b="1" dirty="0" smtClean="0"/>
          </a:p>
          <a:p>
            <a:pPr algn="l">
              <a:lnSpc>
                <a:spcPct val="120000"/>
              </a:lnSpc>
              <a:buFont typeface="Wingdings" pitchFamily="2" charset="2"/>
              <a:buChar char="p"/>
            </a:pPr>
            <a:r>
              <a:rPr kumimoji="1" lang="zh-CN" altLang="en-US" sz="2400" dirty="0" smtClean="0"/>
              <a:t>根据过渡带宽度决定</a:t>
            </a:r>
            <a:r>
              <a:rPr kumimoji="1" lang="en-US" altLang="zh-CN" sz="2400" dirty="0" smtClean="0"/>
              <a:t>N</a:t>
            </a:r>
            <a:r>
              <a:rPr kumimoji="1" lang="zh-CN" altLang="en-US" sz="2400" dirty="0" smtClean="0"/>
              <a:t>。查表</a:t>
            </a:r>
            <a:r>
              <a:rPr kumimoji="1" lang="en-US" altLang="zh-CN" sz="2400" dirty="0" smtClean="0"/>
              <a:t>7.2.2</a:t>
            </a:r>
          </a:p>
          <a:p>
            <a:pPr marL="0" indent="0" algn="l">
              <a:lnSpc>
                <a:spcPct val="120000"/>
              </a:lnSpc>
              <a:buNone/>
            </a:pPr>
            <a:endParaRPr kumimoji="1" lang="en-US" altLang="zh-CN" sz="2400" dirty="0" smtClean="0"/>
          </a:p>
          <a:p>
            <a:pPr marL="0" indent="0">
              <a:lnSpc>
                <a:spcPct val="120000"/>
              </a:lnSpc>
              <a:buNone/>
            </a:pPr>
            <a:r>
              <a:rPr kumimoji="1" lang="zh-CN" altLang="en-US" sz="2400" b="1" dirty="0" smtClean="0"/>
              <a:t>比如低通滤波器</a:t>
            </a:r>
            <a:r>
              <a:rPr kumimoji="1" lang="en-US" altLang="zh-CN" sz="2400" b="1" dirty="0" err="1" smtClean="0"/>
              <a:t>wp</a:t>
            </a:r>
            <a:r>
              <a:rPr kumimoji="1" lang="en-US" altLang="zh-CN" sz="2400" b="1" dirty="0" smtClean="0"/>
              <a:t>=0.2π</a:t>
            </a:r>
            <a:r>
              <a:rPr kumimoji="1" lang="zh-CN" altLang="en-US" sz="2400" dirty="0" smtClean="0"/>
              <a:t>，</a:t>
            </a:r>
            <a:r>
              <a:rPr kumimoji="1" lang="en-US" altLang="zh-CN" sz="2400" dirty="0" err="1" smtClean="0"/>
              <a:t>ws</a:t>
            </a:r>
            <a:r>
              <a:rPr kumimoji="1" lang="en-US" altLang="zh-CN" sz="2400" dirty="0" smtClean="0"/>
              <a:t>=0.3π</a:t>
            </a:r>
            <a:r>
              <a:rPr kumimoji="1" lang="zh-CN" altLang="en-US" sz="2400" dirty="0" smtClean="0"/>
              <a:t>，则过渡带为</a:t>
            </a:r>
            <a:r>
              <a:rPr kumimoji="1" lang="en-US" altLang="zh-CN" sz="2400" dirty="0" smtClean="0"/>
              <a:t>0.1π</a:t>
            </a:r>
            <a:r>
              <a:rPr kumimoji="1" lang="zh-CN" altLang="en-US" sz="2400" dirty="0" smtClean="0"/>
              <a:t>。以汉宁窗为例，其过渡带为</a:t>
            </a:r>
            <a:endParaRPr kumimoji="1" lang="en-US" altLang="zh-CN" sz="2400" b="1" dirty="0" smtClean="0"/>
          </a:p>
          <a:p>
            <a:pPr marL="0" indent="0" algn="l">
              <a:lnSpc>
                <a:spcPct val="120000"/>
              </a:lnSpc>
              <a:buNone/>
            </a:pPr>
            <a:endParaRPr lang="zh-CN" altLang="en-US" sz="2400" b="1" dirty="0"/>
          </a:p>
          <a:p>
            <a:pPr marL="381000" indent="-381000" algn="l">
              <a:lnSpc>
                <a:spcPct val="120000"/>
              </a:lnSpc>
            </a:pPr>
            <a:endParaRPr lang="zh-CN" altLang="en-US" sz="2800" b="1" dirty="0"/>
          </a:p>
        </p:txBody>
      </p:sp>
      <p:sp>
        <p:nvSpPr>
          <p:cNvPr id="5"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532079829"/>
              </p:ext>
            </p:extLst>
          </p:nvPr>
        </p:nvGraphicFramePr>
        <p:xfrm>
          <a:off x="2906661" y="5410200"/>
          <a:ext cx="3406877" cy="838200"/>
        </p:xfrm>
        <a:graphic>
          <a:graphicData uri="http://schemas.openxmlformats.org/presentationml/2006/ole">
            <mc:AlternateContent xmlns:mc="http://schemas.openxmlformats.org/markup-compatibility/2006">
              <mc:Choice xmlns:v="urn:schemas-microsoft-com:vml" Requires="v">
                <p:oleObj spid="_x0000_s426019" name="Equation" r:id="rId3" imgW="1600200" imgH="393480" progId="Equation.DSMT4">
                  <p:embed/>
                </p:oleObj>
              </mc:Choice>
              <mc:Fallback>
                <p:oleObj name="Equation" r:id="rId3" imgW="1600200" imgH="393480" progId="Equation.DSMT4">
                  <p:embed/>
                  <p:pic>
                    <p:nvPicPr>
                      <p:cNvPr id="0" name=""/>
                      <p:cNvPicPr/>
                      <p:nvPr/>
                    </p:nvPicPr>
                    <p:blipFill>
                      <a:blip r:embed="rId4"/>
                      <a:stretch>
                        <a:fillRect/>
                      </a:stretch>
                    </p:blipFill>
                    <p:spPr>
                      <a:xfrm>
                        <a:off x="2906661" y="5410200"/>
                        <a:ext cx="3406877" cy="838200"/>
                      </a:xfrm>
                      <a:prstGeom prst="rect">
                        <a:avLst/>
                      </a:prstGeom>
                    </p:spPr>
                  </p:pic>
                </p:oleObj>
              </mc:Fallback>
            </mc:AlternateContent>
          </a:graphicData>
        </a:graphic>
      </p:graphicFrame>
    </p:spTree>
    <p:extLst>
      <p:ext uri="{BB962C8B-B14F-4D97-AF65-F5344CB8AC3E}">
        <p14:creationId xmlns:p14="http://schemas.microsoft.com/office/powerpoint/2010/main" val="3656823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blinds(horizontal)">
                                      <p:cBhvr>
                                        <p:cTn id="7" dur="500"/>
                                        <p:tgtEl>
                                          <p:spTgt spid="96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blinds(horizontal)">
                                      <p:cBhvr>
                                        <p:cTn id="12" dur="500"/>
                                        <p:tgtEl>
                                          <p:spTgt spid="962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6259">
                                            <p:txEl>
                                              <p:pRg st="3" end="3"/>
                                            </p:txEl>
                                          </p:spTgt>
                                        </p:tgtEl>
                                        <p:attrNameLst>
                                          <p:attrName>style.visibility</p:attrName>
                                        </p:attrNameLst>
                                      </p:cBhvr>
                                      <p:to>
                                        <p:strVal val="visible"/>
                                      </p:to>
                                    </p:set>
                                    <p:animEffect transition="in" filter="blinds(horizontal)">
                                      <p:cBhvr>
                                        <p:cTn id="17" dur="500"/>
                                        <p:tgtEl>
                                          <p:spTgt spid="962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6259">
                                            <p:txEl>
                                              <p:pRg st="5" end="5"/>
                                            </p:txEl>
                                          </p:spTgt>
                                        </p:tgtEl>
                                        <p:attrNameLst>
                                          <p:attrName>style.visibility</p:attrName>
                                        </p:attrNameLst>
                                      </p:cBhvr>
                                      <p:to>
                                        <p:strVal val="visible"/>
                                      </p:to>
                                    </p:set>
                                    <p:animEffect transition="in" filter="blinds(horizontal)">
                                      <p:cBhvr>
                                        <p:cTn id="22" dur="500"/>
                                        <p:tgtEl>
                                          <p:spTgt spid="96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6" name="Group 2"/>
          <p:cNvGrpSpPr>
            <a:grpSpLocks/>
          </p:cNvGrpSpPr>
          <p:nvPr/>
        </p:nvGrpSpPr>
        <p:grpSpPr bwMode="auto">
          <a:xfrm>
            <a:off x="231775" y="942822"/>
            <a:ext cx="8683901" cy="4140200"/>
            <a:chOff x="521" y="436"/>
            <a:chExt cx="5172" cy="2608"/>
          </a:xfrm>
        </p:grpSpPr>
        <p:sp>
          <p:nvSpPr>
            <p:cNvPr id="123907" name="Text Box 3"/>
            <p:cNvSpPr txBox="1">
              <a:spLocks noChangeArrowheads="1"/>
            </p:cNvSpPr>
            <p:nvPr/>
          </p:nvSpPr>
          <p:spPr bwMode="auto">
            <a:xfrm>
              <a:off x="521" y="436"/>
              <a:ext cx="5172" cy="2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FontTx/>
                <a:buNone/>
              </a:pPr>
              <a:r>
                <a:rPr kumimoji="1" lang="en-US" altLang="zh-CN" b="1" dirty="0" smtClean="0"/>
                <a:t>(</a:t>
              </a:r>
              <a:r>
                <a:rPr kumimoji="1" lang="en-US" altLang="zh-CN" b="1" dirty="0"/>
                <a:t>2) </a:t>
              </a:r>
              <a:r>
                <a:rPr kumimoji="1" lang="zh-CN" altLang="en-US" b="1" dirty="0"/>
                <a:t>构造希望逼近的频率响应函数</a:t>
              </a:r>
              <a:r>
                <a:rPr kumimoji="1" lang="en-US" altLang="zh-CN" b="1" i="1" dirty="0" err="1"/>
                <a:t>H</a:t>
              </a:r>
              <a:r>
                <a:rPr kumimoji="1" lang="en-US" altLang="zh-CN" b="1" baseline="-25000" dirty="0" err="1"/>
                <a:t>d</a:t>
              </a:r>
              <a:r>
                <a:rPr kumimoji="1" lang="en-US" altLang="zh-CN" b="1" dirty="0"/>
                <a:t>(</a:t>
              </a:r>
              <a:r>
                <a:rPr kumimoji="1" lang="en-US" altLang="zh-CN" b="1" dirty="0" err="1"/>
                <a:t>e</a:t>
              </a:r>
              <a:r>
                <a:rPr kumimoji="1" lang="en-US" altLang="zh-CN" b="1" baseline="30000" dirty="0" err="1"/>
                <a:t>j</a:t>
              </a:r>
              <a:r>
                <a:rPr kumimoji="1" lang="en-US" altLang="zh-CN" b="1" i="1" baseline="30000" dirty="0" err="1"/>
                <a:t>ω</a:t>
              </a:r>
              <a:r>
                <a:rPr kumimoji="1" lang="en-US" altLang="zh-CN" b="1" dirty="0"/>
                <a:t>)</a:t>
              </a:r>
              <a:r>
                <a:rPr kumimoji="1" lang="zh-CN" altLang="en-US" b="1" dirty="0"/>
                <a:t>，即</a:t>
              </a:r>
            </a:p>
            <a:p>
              <a:pPr>
                <a:lnSpc>
                  <a:spcPct val="130000"/>
                </a:lnSpc>
                <a:buFontTx/>
                <a:buNone/>
              </a:pPr>
              <a:r>
                <a:rPr kumimoji="1" lang="zh-CN" altLang="en-US" b="1" dirty="0"/>
                <a:t></a:t>
              </a:r>
            </a:p>
            <a:p>
              <a:pPr>
                <a:lnSpc>
                  <a:spcPct val="130000"/>
                </a:lnSpc>
                <a:buFontTx/>
                <a:buNone/>
              </a:pPr>
              <a:r>
                <a:rPr kumimoji="1" lang="zh-CN" altLang="en-US" b="1" dirty="0"/>
                <a:t></a:t>
              </a:r>
            </a:p>
            <a:p>
              <a:pPr>
                <a:lnSpc>
                  <a:spcPct val="130000"/>
                </a:lnSpc>
                <a:buFontTx/>
                <a:buNone/>
              </a:pPr>
              <a:r>
                <a:rPr kumimoji="1" lang="zh-CN" altLang="en-US" b="1" dirty="0" smtClean="0"/>
                <a:t>对</a:t>
              </a:r>
              <a:r>
                <a:rPr kumimoji="1" lang="zh-CN" altLang="en-US" b="1" dirty="0"/>
                <a:t>所谓的“标准窗函数法”，就是选择</a:t>
              </a:r>
              <a:r>
                <a:rPr kumimoji="1" lang="en-US" altLang="zh-CN" b="1" i="1" dirty="0" err="1"/>
                <a:t>H</a:t>
              </a:r>
              <a:r>
                <a:rPr kumimoji="1" lang="en-US" altLang="zh-CN" b="1" baseline="-25000" dirty="0" err="1"/>
                <a:t>d</a:t>
              </a:r>
              <a:r>
                <a:rPr kumimoji="1" lang="en-US" altLang="zh-CN" b="1" dirty="0"/>
                <a:t>(</a:t>
              </a:r>
              <a:r>
                <a:rPr kumimoji="1" lang="en-US" altLang="zh-CN" b="1" dirty="0" err="1"/>
                <a:t>e</a:t>
              </a:r>
              <a:r>
                <a:rPr kumimoji="1" lang="en-US" altLang="zh-CN" b="1" baseline="30000" dirty="0" err="1"/>
                <a:t>j</a:t>
              </a:r>
              <a:r>
                <a:rPr kumimoji="1" lang="en-US" altLang="zh-CN" b="1" i="1" baseline="30000" dirty="0" err="1"/>
                <a:t>ω</a:t>
              </a:r>
              <a:r>
                <a:rPr kumimoji="1" lang="en-US" altLang="zh-CN" b="1" dirty="0"/>
                <a:t>)</a:t>
              </a:r>
              <a:r>
                <a:rPr kumimoji="1" lang="zh-CN" altLang="en-US" b="1" dirty="0"/>
                <a:t>为线性相位理想滤波器（理想低通、理想高通、理想带通、理想带阻）。以低通滤波器为例，</a:t>
              </a:r>
              <a:r>
                <a:rPr kumimoji="1" lang="en-US" altLang="zh-CN" b="1" i="1" dirty="0" err="1"/>
                <a:t>H</a:t>
              </a:r>
              <a:r>
                <a:rPr kumimoji="1" lang="en-US" altLang="zh-CN" b="1" baseline="-25000" dirty="0" err="1"/>
                <a:t>dg</a:t>
              </a:r>
              <a:r>
                <a:rPr kumimoji="1" lang="en-US" altLang="zh-CN" b="1" dirty="0"/>
                <a:t>(</a:t>
              </a:r>
              <a:r>
                <a:rPr kumimoji="1" lang="en-US" altLang="zh-CN" b="1" i="1" dirty="0"/>
                <a:t>ω</a:t>
              </a:r>
              <a:r>
                <a:rPr kumimoji="1" lang="en-US" altLang="zh-CN" b="1" dirty="0"/>
                <a:t>)</a:t>
              </a:r>
              <a:r>
                <a:rPr kumimoji="1" lang="zh-CN" altLang="en-US" b="1" dirty="0"/>
                <a:t>应满足：</a:t>
              </a:r>
            </a:p>
            <a:p>
              <a:pPr>
                <a:lnSpc>
                  <a:spcPct val="130000"/>
                </a:lnSpc>
                <a:buFontTx/>
                <a:buNone/>
              </a:pPr>
              <a:r>
                <a:rPr kumimoji="1" lang="zh-CN" altLang="en-US" b="1" dirty="0"/>
                <a:t></a:t>
              </a:r>
            </a:p>
            <a:p>
              <a:pPr>
                <a:lnSpc>
                  <a:spcPct val="130000"/>
                </a:lnSpc>
                <a:buFontTx/>
                <a:buNone/>
              </a:pPr>
              <a:r>
                <a:rPr kumimoji="1" lang="zh-CN" altLang="en-US" b="1" dirty="0"/>
                <a:t>　　　　　　　　　　　　　　　　</a:t>
              </a:r>
            </a:p>
          </p:txBody>
        </p:sp>
        <p:graphicFrame>
          <p:nvGraphicFramePr>
            <p:cNvPr id="123908" name="Object 4"/>
            <p:cNvGraphicFramePr>
              <a:graphicFrameLocks noChangeAspect="1"/>
            </p:cNvGraphicFramePr>
            <p:nvPr/>
          </p:nvGraphicFramePr>
          <p:xfrm>
            <a:off x="1610" y="935"/>
            <a:ext cx="2358" cy="366"/>
          </p:xfrm>
          <a:graphic>
            <a:graphicData uri="http://schemas.openxmlformats.org/presentationml/2006/ole">
              <mc:AlternateContent xmlns:mc="http://schemas.openxmlformats.org/markup-compatibility/2006">
                <mc:Choice xmlns:v="urn:schemas-microsoft-com:vml" Requires="v">
                  <p:oleObj spid="_x0000_s401600" name="Equation" r:id="rId3" imgW="1536700" imgH="241300" progId="Equation.DSMT4">
                    <p:embed/>
                  </p:oleObj>
                </mc:Choice>
                <mc:Fallback>
                  <p:oleObj name="Equation" r:id="rId3" imgW="15367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935"/>
                          <a:ext cx="2358" cy="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09" name="Object 5"/>
            <p:cNvGraphicFramePr>
              <a:graphicFrameLocks noChangeAspect="1"/>
            </p:cNvGraphicFramePr>
            <p:nvPr>
              <p:extLst>
                <p:ext uri="{D42A27DB-BD31-4B8C-83A1-F6EECF244321}">
                  <p14:modId xmlns:p14="http://schemas.microsoft.com/office/powerpoint/2010/main" val="1924997362"/>
                </p:ext>
              </p:extLst>
            </p:nvPr>
          </p:nvGraphicFramePr>
          <p:xfrm>
            <a:off x="1699" y="2386"/>
            <a:ext cx="2173" cy="658"/>
          </p:xfrm>
          <a:graphic>
            <a:graphicData uri="http://schemas.openxmlformats.org/presentationml/2006/ole">
              <mc:AlternateContent xmlns:mc="http://schemas.openxmlformats.org/markup-compatibility/2006">
                <mc:Choice xmlns:v="urn:schemas-microsoft-com:vml" Requires="v">
                  <p:oleObj spid="_x0000_s401601" name="Equation" r:id="rId5" imgW="1600200" imgH="482400" progId="Equation.DSMT4">
                    <p:embed/>
                  </p:oleObj>
                </mc:Choice>
                <mc:Fallback>
                  <p:oleObj name="Equation" r:id="rId5" imgW="160020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9" y="2386"/>
                          <a:ext cx="2173" cy="6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
        <p:nvSpPr>
          <p:cNvPr id="2" name="TextBox 1"/>
          <p:cNvSpPr txBox="1"/>
          <p:nvPr/>
        </p:nvSpPr>
        <p:spPr>
          <a:xfrm>
            <a:off x="457200" y="5257800"/>
            <a:ext cx="8382000" cy="461665"/>
          </a:xfrm>
          <a:prstGeom prst="rect">
            <a:avLst/>
          </a:prstGeom>
          <a:noFill/>
        </p:spPr>
        <p:txBody>
          <a:bodyPr wrap="square" rtlCol="0">
            <a:spAutoFit/>
          </a:bodyPr>
          <a:lstStyle/>
          <a:p>
            <a:r>
              <a:rPr lang="zh-CN" altLang="en-US" dirty="0" smtClean="0"/>
              <a:t>如果给定边界频率</a:t>
            </a:r>
            <a:r>
              <a:rPr lang="en-US" altLang="zh-CN" dirty="0" err="1" smtClean="0"/>
              <a:t>w</a:t>
            </a:r>
            <a:r>
              <a:rPr lang="en-US" altLang="zh-CN" baseline="-25000" dirty="0" err="1" smtClean="0"/>
              <a:t>p</a:t>
            </a:r>
            <a:r>
              <a:rPr lang="zh-CN" altLang="en-US" dirty="0" smtClean="0"/>
              <a:t>和</a:t>
            </a:r>
            <a:r>
              <a:rPr lang="en-US" altLang="zh-CN" dirty="0" err="1" smtClean="0"/>
              <a:t>w</a:t>
            </a:r>
            <a:r>
              <a:rPr lang="en-US" altLang="zh-CN" baseline="-25000" dirty="0" err="1" smtClean="0"/>
              <a:t>s</a:t>
            </a:r>
            <a:r>
              <a:rPr lang="zh-CN" altLang="en-US" dirty="0" smtClean="0"/>
              <a:t>，则可以取</a:t>
            </a:r>
            <a:endParaRPr lang="zh-CN" altLang="en-US" dirty="0"/>
          </a:p>
        </p:txBody>
      </p:sp>
      <p:graphicFrame>
        <p:nvGraphicFramePr>
          <p:cNvPr id="9" name="Object 5"/>
          <p:cNvGraphicFramePr>
            <a:graphicFrameLocks noChangeAspect="1"/>
          </p:cNvGraphicFramePr>
          <p:nvPr>
            <p:extLst>
              <p:ext uri="{D42A27DB-BD31-4B8C-83A1-F6EECF244321}">
                <p14:modId xmlns:p14="http://schemas.microsoft.com/office/powerpoint/2010/main" val="848710727"/>
              </p:ext>
            </p:extLst>
          </p:nvPr>
        </p:nvGraphicFramePr>
        <p:xfrm>
          <a:off x="3048000" y="5746089"/>
          <a:ext cx="1909762" cy="906462"/>
        </p:xfrm>
        <a:graphic>
          <a:graphicData uri="http://schemas.openxmlformats.org/presentationml/2006/ole">
            <mc:AlternateContent xmlns:mc="http://schemas.openxmlformats.org/markup-compatibility/2006">
              <mc:Choice xmlns:v="urn:schemas-microsoft-com:vml" Requires="v">
                <p:oleObj spid="_x0000_s401602" name="Equation" r:id="rId7" imgW="838080" imgH="419040" progId="Equation.DSMT4">
                  <p:embed/>
                </p:oleObj>
              </mc:Choice>
              <mc:Fallback>
                <p:oleObj name="Equation" r:id="rId7" imgW="838080" imgH="419040" progId="Equation.DSMT4">
                  <p:embed/>
                  <p:pic>
                    <p:nvPicPr>
                      <p:cNvPr id="0" name=""/>
                      <p:cNvPicPr>
                        <a:picLocks noChangeAspect="1" noChangeArrowheads="1"/>
                      </p:cNvPicPr>
                      <p:nvPr/>
                    </p:nvPicPr>
                    <p:blipFill>
                      <a:blip r:embed="rId8"/>
                      <a:srcRect/>
                      <a:stretch>
                        <a:fillRect/>
                      </a:stretch>
                    </p:blipFill>
                    <p:spPr bwMode="auto">
                      <a:xfrm>
                        <a:off x="3048000" y="5746089"/>
                        <a:ext cx="1909762"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282968"/>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170" name="Object 2"/>
          <p:cNvGraphicFramePr>
            <a:graphicFrameLocks noChangeAspect="1"/>
          </p:cNvGraphicFramePr>
          <p:nvPr>
            <p:extLst>
              <p:ext uri="{D42A27DB-BD31-4B8C-83A1-F6EECF244321}">
                <p14:modId xmlns:p14="http://schemas.microsoft.com/office/powerpoint/2010/main" val="292008945"/>
              </p:ext>
            </p:extLst>
          </p:nvPr>
        </p:nvGraphicFramePr>
        <p:xfrm>
          <a:off x="3429000" y="2819400"/>
          <a:ext cx="2338387" cy="652462"/>
        </p:xfrm>
        <a:graphic>
          <a:graphicData uri="http://schemas.openxmlformats.org/presentationml/2006/ole">
            <mc:AlternateContent xmlns:mc="http://schemas.openxmlformats.org/markup-compatibility/2006">
              <mc:Choice xmlns:v="urn:schemas-microsoft-com:vml" Requires="v">
                <p:oleObj spid="_x0000_s403752" name="Equation" r:id="rId3" imgW="1231560" imgH="342720" progId="Equation.DSMT4">
                  <p:embed/>
                </p:oleObj>
              </mc:Choice>
              <mc:Fallback>
                <p:oleObj name="Equation" r:id="rId3" imgW="1231560" imgH="342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819400"/>
                        <a:ext cx="2338387"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5171" name="Group 3"/>
          <p:cNvGrpSpPr>
            <a:grpSpLocks/>
          </p:cNvGrpSpPr>
          <p:nvPr/>
        </p:nvGrpSpPr>
        <p:grpSpPr bwMode="auto">
          <a:xfrm>
            <a:off x="457200" y="1828800"/>
            <a:ext cx="7921625" cy="4173538"/>
            <a:chOff x="385" y="436"/>
            <a:chExt cx="4990" cy="2629"/>
          </a:xfrm>
        </p:grpSpPr>
        <p:sp>
          <p:nvSpPr>
            <p:cNvPr id="135172" name="Text Box 4"/>
            <p:cNvSpPr txBox="1">
              <a:spLocks noChangeArrowheads="1"/>
            </p:cNvSpPr>
            <p:nvPr/>
          </p:nvSpPr>
          <p:spPr bwMode="auto">
            <a:xfrm>
              <a:off x="385" y="436"/>
              <a:ext cx="4990" cy="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buFontTx/>
                <a:buNone/>
              </a:pPr>
              <a:r>
                <a:rPr kumimoji="1" lang="zh-CN" altLang="en-US" b="1" dirty="0" smtClean="0"/>
                <a:t>如果</a:t>
              </a:r>
              <a:r>
                <a:rPr kumimoji="1" lang="en-US" altLang="zh-CN" b="1" i="1" dirty="0" err="1"/>
                <a:t>H</a:t>
              </a:r>
              <a:r>
                <a:rPr kumimoji="1" lang="en-US" altLang="zh-CN" b="1" baseline="-25000" dirty="0" err="1"/>
                <a:t>d</a:t>
              </a:r>
              <a:r>
                <a:rPr kumimoji="1" lang="en-US" altLang="zh-CN" b="1" dirty="0"/>
                <a:t>(</a:t>
              </a:r>
              <a:r>
                <a:rPr kumimoji="1" lang="en-US" altLang="zh-CN" b="1" dirty="0" err="1"/>
                <a:t>e</a:t>
              </a:r>
              <a:r>
                <a:rPr kumimoji="1" lang="en-US" altLang="zh-CN" b="1" baseline="30000" dirty="0" err="1"/>
                <a:t>j</a:t>
              </a:r>
              <a:r>
                <a:rPr kumimoji="1" lang="en-US" altLang="zh-CN" b="1" i="1" baseline="30000" dirty="0" err="1"/>
                <a:t>ω</a:t>
              </a:r>
              <a:r>
                <a:rPr kumimoji="1" lang="en-US" altLang="zh-CN" b="1" dirty="0"/>
                <a:t>)</a:t>
              </a:r>
              <a:r>
                <a:rPr kumimoji="1" lang="zh-CN" altLang="en-US" b="1" dirty="0"/>
                <a:t>较复杂，或者不能用封闭公式表示，则不能用上式求出</a:t>
              </a:r>
              <a:r>
                <a:rPr kumimoji="1" lang="en-US" altLang="zh-CN" b="1" i="1" dirty="0" err="1"/>
                <a:t>h</a:t>
              </a:r>
              <a:r>
                <a:rPr kumimoji="1" lang="en-US" altLang="zh-CN" b="1" baseline="-25000" dirty="0" err="1"/>
                <a:t>d</a:t>
              </a:r>
              <a:r>
                <a:rPr kumimoji="1" lang="en-US" altLang="zh-CN" b="1" dirty="0"/>
                <a:t>(</a:t>
              </a:r>
              <a:r>
                <a:rPr kumimoji="1" lang="en-US" altLang="zh-CN" b="1" i="1" dirty="0"/>
                <a:t>n</a:t>
              </a:r>
              <a:r>
                <a:rPr kumimoji="1" lang="en-US" altLang="zh-CN" b="1" dirty="0"/>
                <a:t>)</a:t>
              </a:r>
              <a:r>
                <a:rPr kumimoji="1" lang="zh-CN" altLang="en-US" b="1" dirty="0"/>
                <a:t>。我们可以对</a:t>
              </a:r>
              <a:r>
                <a:rPr kumimoji="1" lang="en-US" altLang="zh-CN" b="1" i="1" dirty="0" err="1"/>
                <a:t>H</a:t>
              </a:r>
              <a:r>
                <a:rPr kumimoji="1" lang="en-US" altLang="zh-CN" b="1" baseline="-25000" dirty="0" err="1"/>
                <a:t>d</a:t>
              </a:r>
              <a:r>
                <a:rPr kumimoji="1" lang="en-US" altLang="zh-CN" b="1" dirty="0"/>
                <a:t>(</a:t>
              </a:r>
              <a:r>
                <a:rPr kumimoji="1" lang="en-US" altLang="zh-CN" b="1" dirty="0" err="1"/>
                <a:t>e</a:t>
              </a:r>
              <a:r>
                <a:rPr kumimoji="1" lang="en-US" altLang="zh-CN" b="1" baseline="30000" dirty="0" err="1"/>
                <a:t>j</a:t>
              </a:r>
              <a:r>
                <a:rPr kumimoji="1" lang="en-US" altLang="zh-CN" b="1" i="1" baseline="30000" dirty="0" err="1"/>
                <a:t>ω</a:t>
              </a:r>
              <a:r>
                <a:rPr kumimoji="1" lang="en-US" altLang="zh-CN" b="1" dirty="0"/>
                <a:t>)</a:t>
              </a:r>
              <a:r>
                <a:rPr kumimoji="1" lang="zh-CN" altLang="en-US" b="1" dirty="0"/>
                <a:t>从</a:t>
              </a:r>
              <a:r>
                <a:rPr kumimoji="1" lang="en-US" altLang="zh-CN" b="1" i="1" dirty="0"/>
                <a:t>ω</a:t>
              </a:r>
              <a:r>
                <a:rPr kumimoji="1" lang="en-US" altLang="zh-CN" b="1" dirty="0"/>
                <a:t>=0</a:t>
              </a:r>
              <a:r>
                <a:rPr kumimoji="1" lang="zh-CN" altLang="en-US" b="1" dirty="0"/>
                <a:t>到</a:t>
              </a:r>
              <a:r>
                <a:rPr kumimoji="1" lang="en-US" altLang="zh-CN" b="1" i="1" dirty="0"/>
                <a:t>ω</a:t>
              </a:r>
              <a:r>
                <a:rPr kumimoji="1" lang="en-US" altLang="zh-CN" b="1" dirty="0"/>
                <a:t>=2π</a:t>
              </a:r>
            </a:p>
            <a:p>
              <a:pPr>
                <a:lnSpc>
                  <a:spcPct val="150000"/>
                </a:lnSpc>
                <a:buFontTx/>
                <a:buNone/>
              </a:pPr>
              <a:r>
                <a:rPr kumimoji="1" lang="zh-CN" altLang="en-US" b="1" dirty="0"/>
                <a:t>采样</a:t>
              </a:r>
              <a:r>
                <a:rPr kumimoji="1" lang="en-US" altLang="zh-CN" b="1" i="1" dirty="0"/>
                <a:t>M</a:t>
              </a:r>
              <a:r>
                <a:rPr kumimoji="1" lang="zh-CN" altLang="en-US" b="1" dirty="0"/>
                <a:t>点，采样值</a:t>
              </a:r>
              <a:r>
                <a:rPr kumimoji="1" lang="zh-CN" altLang="en-US" b="1" dirty="0" smtClean="0"/>
                <a:t>为</a:t>
              </a:r>
              <a:r>
                <a:rPr kumimoji="1" lang="zh-CN" altLang="en-US" b="1" i="1" dirty="0" smtClean="0"/>
                <a:t>　</a:t>
              </a:r>
              <a:r>
                <a:rPr kumimoji="1" lang="zh-CN" altLang="en-US" b="1" i="1" dirty="0"/>
                <a:t>　　　　　　　</a:t>
              </a:r>
              <a:r>
                <a:rPr kumimoji="1" lang="zh-CN" altLang="en-US" b="1" dirty="0"/>
                <a:t> ，</a:t>
              </a:r>
              <a:r>
                <a:rPr kumimoji="1" lang="en-US" altLang="zh-CN" b="1" i="1" dirty="0"/>
                <a:t>k</a:t>
              </a:r>
              <a:r>
                <a:rPr kumimoji="1" lang="en-US" altLang="zh-CN" b="1" dirty="0"/>
                <a:t>=0 ,1, 2, </a:t>
              </a:r>
              <a:r>
                <a:rPr kumimoji="1" lang="en-US" altLang="zh-CN" b="1" dirty="0">
                  <a:latin typeface="宋体"/>
                </a:rPr>
                <a:t>…</a:t>
              </a:r>
              <a:r>
                <a:rPr kumimoji="1" lang="en-US" altLang="zh-CN" b="1" dirty="0"/>
                <a:t>, </a:t>
              </a:r>
              <a:r>
                <a:rPr kumimoji="1" lang="en-US" altLang="zh-CN" b="1" i="1" dirty="0" smtClean="0"/>
                <a:t>M</a:t>
              </a:r>
              <a:r>
                <a:rPr kumimoji="1" lang="en-US" altLang="zh-CN" i="1" dirty="0" smtClean="0"/>
                <a:t>-</a:t>
              </a:r>
              <a:r>
                <a:rPr kumimoji="1" lang="en-US" altLang="zh-CN" b="1" dirty="0" smtClean="0"/>
                <a:t>1</a:t>
              </a:r>
              <a:r>
                <a:rPr kumimoji="1" lang="zh-CN" altLang="en-US" b="1" dirty="0"/>
                <a:t>，进行</a:t>
              </a:r>
              <a:r>
                <a:rPr kumimoji="1" lang="en-US" altLang="zh-CN" b="1" i="1" dirty="0"/>
                <a:t>M</a:t>
              </a:r>
              <a:r>
                <a:rPr kumimoji="1" lang="zh-CN" altLang="en-US" b="1" dirty="0"/>
                <a:t>点</a:t>
              </a:r>
              <a:r>
                <a:rPr kumimoji="1" lang="en-US" altLang="zh-CN" b="1" dirty="0"/>
                <a:t>IDFT(IFFT)</a:t>
              </a:r>
              <a:r>
                <a:rPr kumimoji="1" lang="zh-CN" altLang="en-US" b="1" dirty="0"/>
                <a:t>，得到：</a:t>
              </a:r>
            </a:p>
            <a:p>
              <a:pPr>
                <a:lnSpc>
                  <a:spcPct val="130000"/>
                </a:lnSpc>
                <a:buFontTx/>
                <a:buNone/>
              </a:pPr>
              <a:r>
                <a:rPr kumimoji="1" lang="zh-CN" altLang="en-US" b="1" dirty="0"/>
                <a:t></a:t>
              </a:r>
            </a:p>
            <a:p>
              <a:pPr>
                <a:lnSpc>
                  <a:spcPct val="130000"/>
                </a:lnSpc>
                <a:buFontTx/>
                <a:buNone/>
              </a:pPr>
              <a:r>
                <a:rPr kumimoji="1" lang="zh-CN" altLang="en-US" b="1" dirty="0" smtClean="0"/>
                <a:t>根据</a:t>
              </a:r>
              <a:r>
                <a:rPr kumimoji="1" lang="zh-CN" altLang="en-US" b="1" dirty="0"/>
                <a:t>频域采样理论，</a:t>
              </a:r>
              <a:r>
                <a:rPr kumimoji="1" lang="en-US" altLang="zh-CN" b="1" i="1" dirty="0" err="1"/>
                <a:t>h</a:t>
              </a:r>
              <a:r>
                <a:rPr kumimoji="1" lang="en-US" altLang="zh-CN" b="1" baseline="-25000" dirty="0" err="1"/>
                <a:t>d</a:t>
              </a:r>
              <a:r>
                <a:rPr kumimoji="1" lang="en-US" altLang="zh-CN" b="1" i="1" baseline="-25000" dirty="0" err="1"/>
                <a:t>M</a:t>
              </a:r>
              <a:r>
                <a:rPr kumimoji="1" lang="en-US" altLang="zh-CN" b="1" dirty="0"/>
                <a:t>(</a:t>
              </a:r>
              <a:r>
                <a:rPr kumimoji="1" lang="en-US" altLang="zh-CN" b="1" i="1" dirty="0"/>
                <a:t>n</a:t>
              </a:r>
              <a:r>
                <a:rPr kumimoji="1" lang="en-US" altLang="zh-CN" b="1" dirty="0"/>
                <a:t>)</a:t>
              </a:r>
              <a:r>
                <a:rPr kumimoji="1" lang="zh-CN" altLang="en-US" b="1" dirty="0"/>
                <a:t>与</a:t>
              </a:r>
              <a:r>
                <a:rPr kumimoji="1" lang="en-US" altLang="zh-CN" b="1" i="1" dirty="0" err="1"/>
                <a:t>h</a:t>
              </a:r>
              <a:r>
                <a:rPr kumimoji="1" lang="en-US" altLang="zh-CN" b="1" baseline="-25000" dirty="0" err="1"/>
                <a:t>d</a:t>
              </a:r>
              <a:r>
                <a:rPr kumimoji="1" lang="en-US" altLang="zh-CN" b="1" dirty="0"/>
                <a:t>(</a:t>
              </a:r>
              <a:r>
                <a:rPr kumimoji="1" lang="en-US" altLang="zh-CN" b="1" i="1" dirty="0"/>
                <a:t>n</a:t>
              </a:r>
              <a:r>
                <a:rPr kumimoji="1" lang="en-US" altLang="zh-CN" b="1" dirty="0"/>
                <a:t>)</a:t>
              </a:r>
              <a:r>
                <a:rPr kumimoji="1" lang="zh-CN" altLang="en-US" b="1" dirty="0"/>
                <a:t>应满足如下关系：</a:t>
              </a:r>
            </a:p>
          </p:txBody>
        </p:sp>
        <p:graphicFrame>
          <p:nvGraphicFramePr>
            <p:cNvPr id="135173" name="Object 5"/>
            <p:cNvGraphicFramePr>
              <a:graphicFrameLocks noChangeAspect="1"/>
            </p:cNvGraphicFramePr>
            <p:nvPr>
              <p:extLst>
                <p:ext uri="{D42A27DB-BD31-4B8C-83A1-F6EECF244321}">
                  <p14:modId xmlns:p14="http://schemas.microsoft.com/office/powerpoint/2010/main" val="4159556935"/>
                </p:ext>
              </p:extLst>
            </p:nvPr>
          </p:nvGraphicFramePr>
          <p:xfrm>
            <a:off x="1927" y="1924"/>
            <a:ext cx="1905" cy="274"/>
          </p:xfrm>
          <a:graphic>
            <a:graphicData uri="http://schemas.openxmlformats.org/presentationml/2006/ole">
              <mc:AlternateContent xmlns:mc="http://schemas.openxmlformats.org/markup-compatibility/2006">
                <mc:Choice xmlns:v="urn:schemas-microsoft-com:vml" Requires="v">
                  <p:oleObj spid="_x0000_s403753" name="Equation" r:id="rId5" imgW="1587240" imgH="228600" progId="Equation.DSMT4">
                    <p:embed/>
                  </p:oleObj>
                </mc:Choice>
                <mc:Fallback>
                  <p:oleObj name="Equation" r:id="rId5" imgW="158724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 y="1924"/>
                          <a:ext cx="1905"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4" name="Object 6"/>
            <p:cNvGraphicFramePr>
              <a:graphicFrameLocks noChangeAspect="1"/>
            </p:cNvGraphicFramePr>
            <p:nvPr>
              <p:extLst>
                <p:ext uri="{D42A27DB-BD31-4B8C-83A1-F6EECF244321}">
                  <p14:modId xmlns:p14="http://schemas.microsoft.com/office/powerpoint/2010/main" val="2240856551"/>
                </p:ext>
              </p:extLst>
            </p:nvPr>
          </p:nvGraphicFramePr>
          <p:xfrm>
            <a:off x="1626" y="2501"/>
            <a:ext cx="2494" cy="564"/>
          </p:xfrm>
          <a:graphic>
            <a:graphicData uri="http://schemas.openxmlformats.org/presentationml/2006/ole">
              <mc:AlternateContent xmlns:mc="http://schemas.openxmlformats.org/markup-compatibility/2006">
                <mc:Choice xmlns:v="urn:schemas-microsoft-com:vml" Requires="v">
                  <p:oleObj spid="_x0000_s403754" name="Equation" r:id="rId7" imgW="1892160" imgH="431640" progId="Equation.DSMT4">
                    <p:embed/>
                  </p:oleObj>
                </mc:Choice>
                <mc:Fallback>
                  <p:oleObj name="Equation" r:id="rId7" imgW="189216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6" y="2501"/>
                          <a:ext cx="2494" cy="5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矩形 1"/>
          <p:cNvSpPr/>
          <p:nvPr/>
        </p:nvSpPr>
        <p:spPr>
          <a:xfrm>
            <a:off x="457200" y="990600"/>
            <a:ext cx="1970411" cy="535531"/>
          </a:xfrm>
          <a:prstGeom prst="rect">
            <a:avLst/>
          </a:prstGeom>
        </p:spPr>
        <p:txBody>
          <a:bodyPr wrap="none">
            <a:spAutoFit/>
          </a:bodyPr>
          <a:lstStyle/>
          <a:p>
            <a:pPr>
              <a:lnSpc>
                <a:spcPct val="120000"/>
              </a:lnSpc>
            </a:pPr>
            <a:r>
              <a:rPr lang="en-US" altLang="zh-CN" dirty="0"/>
              <a:t>(3) </a:t>
            </a:r>
            <a:r>
              <a:rPr lang="zh-CN" altLang="en-US" dirty="0"/>
              <a:t>计算</a:t>
            </a:r>
            <a:r>
              <a:rPr lang="en-US" altLang="zh-CN" i="1" dirty="0" err="1"/>
              <a:t>h</a:t>
            </a:r>
            <a:r>
              <a:rPr lang="en-US" altLang="zh-CN" baseline="-25000" dirty="0" err="1"/>
              <a:t>d</a:t>
            </a:r>
            <a:r>
              <a:rPr lang="en-US" altLang="zh-CN" dirty="0"/>
              <a:t>(</a:t>
            </a:r>
            <a:r>
              <a:rPr lang="en-US" altLang="zh-CN" i="1" dirty="0"/>
              <a:t>n</a:t>
            </a:r>
            <a:r>
              <a:rPr lang="en-US" altLang="zh-CN" dirty="0"/>
              <a:t>)</a:t>
            </a:r>
          </a:p>
        </p:txBody>
      </p:sp>
      <p:graphicFrame>
        <p:nvGraphicFramePr>
          <p:cNvPr id="3" name="对象 2"/>
          <p:cNvGraphicFramePr>
            <a:graphicFrameLocks noChangeAspect="1"/>
          </p:cNvGraphicFramePr>
          <p:nvPr>
            <p:extLst>
              <p:ext uri="{D42A27DB-BD31-4B8C-83A1-F6EECF244321}">
                <p14:modId xmlns:p14="http://schemas.microsoft.com/office/powerpoint/2010/main" val="661100658"/>
              </p:ext>
            </p:extLst>
          </p:nvPr>
        </p:nvGraphicFramePr>
        <p:xfrm>
          <a:off x="2743200" y="990600"/>
          <a:ext cx="3827463" cy="824805"/>
        </p:xfrm>
        <a:graphic>
          <a:graphicData uri="http://schemas.openxmlformats.org/presentationml/2006/ole">
            <mc:AlternateContent xmlns:mc="http://schemas.openxmlformats.org/markup-compatibility/2006">
              <mc:Choice xmlns:v="urn:schemas-microsoft-com:vml" Requires="v">
                <p:oleObj spid="_x0000_s403755" r:id="rId9" imgW="1803400" imgH="393700" progId="Equation.3">
                  <p:embed/>
                </p:oleObj>
              </mc:Choice>
              <mc:Fallback>
                <p:oleObj r:id="rId9" imgW="1803400" imgH="3937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990600"/>
                        <a:ext cx="3827463" cy="824805"/>
                      </a:xfrm>
                      <a:prstGeom prst="rect">
                        <a:avLst/>
                      </a:prstGeom>
                      <a:noFill/>
                      <a:ln>
                        <a:noFill/>
                      </a:ln>
                      <a:effectLst/>
                    </p:spPr>
                  </p:pic>
                </p:oleObj>
              </mc:Fallback>
            </mc:AlternateContent>
          </a:graphicData>
        </a:graphic>
      </p:graphicFrame>
      <p:sp>
        <p:nvSpPr>
          <p:cNvPr id="9"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
        <p:nvSpPr>
          <p:cNvPr id="4" name="矩形 3"/>
          <p:cNvSpPr/>
          <p:nvPr/>
        </p:nvSpPr>
        <p:spPr>
          <a:xfrm>
            <a:off x="457200" y="6034004"/>
            <a:ext cx="8077200" cy="1052596"/>
          </a:xfrm>
          <a:prstGeom prst="rect">
            <a:avLst/>
          </a:prstGeom>
        </p:spPr>
        <p:txBody>
          <a:bodyPr wrap="square">
            <a:spAutoFit/>
          </a:bodyPr>
          <a:lstStyle/>
          <a:p>
            <a:pPr>
              <a:lnSpc>
                <a:spcPct val="130000"/>
              </a:lnSpc>
              <a:buFontTx/>
              <a:buNone/>
            </a:pPr>
            <a:r>
              <a:rPr kumimoji="1" lang="zh-CN" altLang="en-US" dirty="0"/>
              <a:t>如果</a:t>
            </a:r>
            <a:r>
              <a:rPr kumimoji="1" lang="en-US" altLang="zh-CN" i="1" dirty="0"/>
              <a:t>M</a:t>
            </a:r>
            <a:r>
              <a:rPr kumimoji="1" lang="zh-CN" altLang="en-US" dirty="0"/>
              <a:t>选得较大，可以保证在窗口内</a:t>
            </a:r>
            <a:r>
              <a:rPr kumimoji="1" lang="en-US" altLang="zh-CN" i="1" dirty="0" err="1"/>
              <a:t>h</a:t>
            </a:r>
            <a:r>
              <a:rPr kumimoji="1" lang="en-US" altLang="zh-CN" baseline="-25000" dirty="0" err="1"/>
              <a:t>d</a:t>
            </a:r>
            <a:r>
              <a:rPr kumimoji="1" lang="en-US" altLang="zh-CN" i="1" baseline="-25000" dirty="0" err="1"/>
              <a:t>M</a:t>
            </a:r>
            <a:r>
              <a:rPr kumimoji="1" lang="en-US" altLang="zh-CN" dirty="0"/>
              <a:t>(</a:t>
            </a:r>
            <a:r>
              <a:rPr kumimoji="1" lang="en-US" altLang="zh-CN" i="1" dirty="0"/>
              <a:t>n</a:t>
            </a:r>
            <a:r>
              <a:rPr kumimoji="1" lang="en-US" altLang="zh-CN" dirty="0"/>
              <a:t>)</a:t>
            </a:r>
            <a:r>
              <a:rPr kumimoji="1" lang="zh-CN" altLang="en-US" dirty="0"/>
              <a:t>有效逼近</a:t>
            </a:r>
            <a:r>
              <a:rPr kumimoji="1" lang="en-US" altLang="zh-CN" i="1" dirty="0" err="1"/>
              <a:t>h</a:t>
            </a:r>
            <a:r>
              <a:rPr kumimoji="1" lang="en-US" altLang="zh-CN" baseline="-25000" dirty="0" err="1"/>
              <a:t>d</a:t>
            </a:r>
            <a:r>
              <a:rPr kumimoji="1" lang="en-US" altLang="zh-CN" dirty="0"/>
              <a:t>(</a:t>
            </a:r>
            <a:r>
              <a:rPr kumimoji="1" lang="en-US" altLang="zh-CN" i="1" dirty="0"/>
              <a:t>n</a:t>
            </a:r>
            <a:r>
              <a:rPr kumimoji="1" lang="en-US" altLang="zh-CN" dirty="0"/>
              <a:t>)</a:t>
            </a:r>
            <a:r>
              <a:rPr kumimoji="1" lang="zh-CN" altLang="en-US" dirty="0"/>
              <a:t>。</a:t>
            </a:r>
          </a:p>
        </p:txBody>
      </p:sp>
    </p:spTree>
    <p:extLst>
      <p:ext uri="{BB962C8B-B14F-4D97-AF65-F5344CB8AC3E}">
        <p14:creationId xmlns:p14="http://schemas.microsoft.com/office/powerpoint/2010/main" val="4240365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194" name="Group 2"/>
          <p:cNvGrpSpPr>
            <a:grpSpLocks/>
          </p:cNvGrpSpPr>
          <p:nvPr/>
        </p:nvGrpSpPr>
        <p:grpSpPr bwMode="auto">
          <a:xfrm>
            <a:off x="304800" y="1219200"/>
            <a:ext cx="8610599" cy="3933826"/>
            <a:chOff x="144" y="527"/>
            <a:chExt cx="5424" cy="2478"/>
          </a:xfrm>
        </p:grpSpPr>
        <p:sp>
          <p:nvSpPr>
            <p:cNvPr id="136195" name="Text Box 3"/>
            <p:cNvSpPr txBox="1">
              <a:spLocks noChangeArrowheads="1"/>
            </p:cNvSpPr>
            <p:nvPr/>
          </p:nvSpPr>
          <p:spPr bwMode="auto">
            <a:xfrm>
              <a:off x="144" y="527"/>
              <a:ext cx="5424" cy="2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FontTx/>
                <a:buNone/>
              </a:pPr>
              <a:r>
                <a:rPr kumimoji="1" lang="zh-CN" altLang="en-US" b="1" dirty="0" smtClean="0"/>
                <a:t>对</a:t>
              </a:r>
              <a:r>
                <a:rPr kumimoji="1" lang="zh-CN" altLang="en-US" dirty="0"/>
                <a:t>于</a:t>
              </a:r>
              <a:r>
                <a:rPr kumimoji="1" lang="zh-CN" altLang="en-US" b="1" dirty="0" smtClean="0"/>
                <a:t>常用</a:t>
              </a:r>
              <a:r>
                <a:rPr kumimoji="1" lang="zh-CN" altLang="en-US" b="1" dirty="0" smtClean="0"/>
                <a:t>的线性</a:t>
              </a:r>
              <a:r>
                <a:rPr kumimoji="1" lang="zh-CN" altLang="en-US" b="1" dirty="0"/>
                <a:t>相位理想低通滤波器作为</a:t>
              </a:r>
              <a:r>
                <a:rPr kumimoji="1" lang="en-US" altLang="zh-CN" b="1" i="1" dirty="0" err="1"/>
                <a:t>H</a:t>
              </a:r>
              <a:r>
                <a:rPr kumimoji="1" lang="en-US" altLang="zh-CN" b="1" baseline="-25000" dirty="0" err="1"/>
                <a:t>d</a:t>
              </a:r>
              <a:r>
                <a:rPr kumimoji="1" lang="en-US" altLang="zh-CN" b="1" dirty="0"/>
                <a:t>(</a:t>
              </a:r>
              <a:r>
                <a:rPr kumimoji="1" lang="en-US" altLang="zh-CN" b="1" dirty="0" err="1"/>
                <a:t>e</a:t>
              </a:r>
              <a:r>
                <a:rPr kumimoji="1" lang="en-US" altLang="zh-CN" b="1" baseline="30000" dirty="0" err="1"/>
                <a:t>j</a:t>
              </a:r>
              <a:r>
                <a:rPr kumimoji="1" lang="en-US" altLang="zh-CN" b="1" i="1" baseline="30000" dirty="0" err="1"/>
                <a:t>ω</a:t>
              </a:r>
              <a:r>
                <a:rPr kumimoji="1" lang="en-US" altLang="zh-CN" b="1" dirty="0"/>
                <a:t>)</a:t>
              </a:r>
              <a:r>
                <a:rPr kumimoji="1" lang="zh-CN" altLang="en-US" b="1" dirty="0" smtClean="0"/>
                <a:t>，求</a:t>
              </a:r>
              <a:r>
                <a:rPr kumimoji="1" lang="zh-CN" altLang="en-US" b="1" dirty="0"/>
                <a:t>出单位脉冲响应</a:t>
              </a:r>
              <a:r>
                <a:rPr kumimoji="1" lang="en-US" altLang="zh-CN" b="1" i="1" dirty="0" err="1"/>
                <a:t>h</a:t>
              </a:r>
              <a:r>
                <a:rPr kumimoji="1" lang="en-US" altLang="zh-CN" b="1" baseline="-25000" dirty="0" err="1"/>
                <a:t>d</a:t>
              </a:r>
              <a:r>
                <a:rPr kumimoji="1" lang="en-US" altLang="zh-CN" b="1" dirty="0"/>
                <a:t>(</a:t>
              </a:r>
              <a:r>
                <a:rPr kumimoji="1" lang="en-US" altLang="zh-CN" b="1" i="1" dirty="0"/>
                <a:t>n</a:t>
              </a:r>
              <a:r>
                <a:rPr kumimoji="1" lang="en-US" altLang="zh-CN" b="1" dirty="0"/>
                <a:t>)</a:t>
              </a:r>
              <a:r>
                <a:rPr kumimoji="1" lang="zh-CN" altLang="en-US" b="1" dirty="0"/>
                <a:t>：</a:t>
              </a:r>
            </a:p>
            <a:p>
              <a:pPr>
                <a:lnSpc>
                  <a:spcPct val="130000"/>
                </a:lnSpc>
                <a:buFontTx/>
                <a:buNone/>
              </a:pPr>
              <a:r>
                <a:rPr kumimoji="1" lang="zh-CN" altLang="en-US" b="1" dirty="0"/>
                <a:t></a:t>
              </a:r>
            </a:p>
            <a:p>
              <a:pPr>
                <a:lnSpc>
                  <a:spcPct val="130000"/>
                </a:lnSpc>
                <a:buFontTx/>
                <a:buNone/>
              </a:pPr>
              <a:endParaRPr kumimoji="1" lang="zh-CN" altLang="en-US" b="1" dirty="0"/>
            </a:p>
            <a:p>
              <a:pPr>
                <a:lnSpc>
                  <a:spcPct val="130000"/>
                </a:lnSpc>
                <a:buFontTx/>
                <a:buNone/>
              </a:pPr>
              <a:endParaRPr kumimoji="1" lang="zh-CN" altLang="en-US" b="1" dirty="0"/>
            </a:p>
            <a:p>
              <a:pPr>
                <a:lnSpc>
                  <a:spcPct val="130000"/>
                </a:lnSpc>
                <a:buFontTx/>
                <a:buNone/>
              </a:pPr>
              <a:r>
                <a:rPr kumimoji="1" lang="zh-CN" altLang="en-US" b="1" dirty="0"/>
                <a:t>为保证线性相位特性， </a:t>
              </a:r>
              <a:r>
                <a:rPr kumimoji="1" lang="zh-CN" altLang="en-US" b="1" i="1" dirty="0">
                  <a:sym typeface="Symbol" pitchFamily="18" charset="2"/>
                </a:rPr>
                <a:t></a:t>
              </a:r>
              <a:r>
                <a:rPr kumimoji="1" lang="zh-CN" altLang="en-US" b="1" dirty="0"/>
                <a:t> </a:t>
              </a:r>
              <a:r>
                <a:rPr kumimoji="1" lang="en-US" altLang="zh-CN" b="1" dirty="0"/>
                <a:t>=(</a:t>
              </a:r>
              <a:r>
                <a:rPr kumimoji="1" lang="en-US" altLang="zh-CN" b="1" i="1" dirty="0"/>
                <a:t>N</a:t>
              </a:r>
              <a:r>
                <a:rPr kumimoji="1" lang="zh-CN" altLang="en-US" b="1" i="1" dirty="0"/>
                <a:t>－</a:t>
              </a:r>
              <a:r>
                <a:rPr kumimoji="1" lang="en-US" altLang="zh-CN" b="1" dirty="0"/>
                <a:t>1)/2</a:t>
              </a:r>
              <a:r>
                <a:rPr kumimoji="1" lang="zh-CN" altLang="en-US" b="1" dirty="0"/>
                <a:t>。</a:t>
              </a:r>
            </a:p>
            <a:p>
              <a:pPr>
                <a:lnSpc>
                  <a:spcPct val="130000"/>
                </a:lnSpc>
                <a:buFontTx/>
                <a:buNone/>
              </a:pPr>
              <a:endParaRPr kumimoji="1" lang="en-US" altLang="zh-CN" b="1" dirty="0" smtClean="0"/>
            </a:p>
            <a:p>
              <a:pPr>
                <a:lnSpc>
                  <a:spcPct val="130000"/>
                </a:lnSpc>
                <a:buFontTx/>
                <a:buNone/>
              </a:pPr>
              <a:r>
                <a:rPr kumimoji="1" lang="en-US" altLang="zh-CN" b="1" dirty="0" smtClean="0"/>
                <a:t>(</a:t>
              </a:r>
              <a:r>
                <a:rPr kumimoji="1" lang="en-US" altLang="zh-CN" b="1" dirty="0"/>
                <a:t>4) </a:t>
              </a:r>
              <a:r>
                <a:rPr kumimoji="1" lang="zh-CN" altLang="en-US" b="1" dirty="0"/>
                <a:t>加窗得到设计结果：</a:t>
              </a:r>
              <a:r>
                <a:rPr kumimoji="1" lang="en-US" altLang="zh-CN" b="1" i="1" dirty="0"/>
                <a:t>h</a:t>
              </a:r>
              <a:r>
                <a:rPr kumimoji="1" lang="en-US" altLang="zh-CN" b="1" dirty="0"/>
                <a:t>(</a:t>
              </a:r>
              <a:r>
                <a:rPr kumimoji="1" lang="en-US" altLang="zh-CN" b="1" i="1" dirty="0"/>
                <a:t>n</a:t>
              </a:r>
              <a:r>
                <a:rPr kumimoji="1" lang="en-US" altLang="zh-CN" b="1" dirty="0"/>
                <a:t>)=</a:t>
              </a:r>
              <a:r>
                <a:rPr kumimoji="1" lang="en-US" altLang="zh-CN" b="1" i="1" dirty="0" err="1"/>
                <a:t>h</a:t>
              </a:r>
              <a:r>
                <a:rPr kumimoji="1" lang="en-US" altLang="zh-CN" b="1" baseline="-25000" dirty="0" err="1"/>
                <a:t>d</a:t>
              </a:r>
              <a:r>
                <a:rPr kumimoji="1" lang="en-US" altLang="zh-CN" b="1" dirty="0"/>
                <a:t>(</a:t>
              </a:r>
              <a:r>
                <a:rPr kumimoji="1" lang="en-US" altLang="zh-CN" b="1" i="1" dirty="0"/>
                <a:t>n</a:t>
              </a:r>
              <a:r>
                <a:rPr kumimoji="1" lang="en-US" altLang="zh-CN" b="1" dirty="0"/>
                <a:t>)</a:t>
              </a:r>
              <a:r>
                <a:rPr kumimoji="1" lang="en-US" altLang="zh-CN" b="1" i="1" dirty="0"/>
                <a:t>w</a:t>
              </a:r>
              <a:r>
                <a:rPr kumimoji="1" lang="en-US" altLang="zh-CN" b="1" dirty="0"/>
                <a:t>(</a:t>
              </a:r>
              <a:r>
                <a:rPr kumimoji="1" lang="en-US" altLang="zh-CN" b="1" i="1" dirty="0"/>
                <a:t>n</a:t>
              </a:r>
              <a:r>
                <a:rPr kumimoji="1" lang="en-US" altLang="zh-CN" b="1" dirty="0"/>
                <a:t>)</a:t>
              </a:r>
              <a:r>
                <a:rPr kumimoji="1" lang="zh-CN" altLang="en-US" b="1" dirty="0"/>
                <a:t>。</a:t>
              </a:r>
            </a:p>
          </p:txBody>
        </p:sp>
        <p:graphicFrame>
          <p:nvGraphicFramePr>
            <p:cNvPr id="136196" name="Object 4"/>
            <p:cNvGraphicFramePr>
              <a:graphicFrameLocks noChangeAspect="1"/>
            </p:cNvGraphicFramePr>
            <p:nvPr>
              <p:extLst>
                <p:ext uri="{D42A27DB-BD31-4B8C-83A1-F6EECF244321}">
                  <p14:modId xmlns:p14="http://schemas.microsoft.com/office/powerpoint/2010/main" val="3652567564"/>
                </p:ext>
              </p:extLst>
            </p:nvPr>
          </p:nvGraphicFramePr>
          <p:xfrm>
            <a:off x="1728" y="1199"/>
            <a:ext cx="1882" cy="563"/>
          </p:xfrm>
          <a:graphic>
            <a:graphicData uri="http://schemas.openxmlformats.org/presentationml/2006/ole">
              <mc:AlternateContent xmlns:mc="http://schemas.openxmlformats.org/markup-compatibility/2006">
                <mc:Choice xmlns:v="urn:schemas-microsoft-com:vml" Requires="v">
                  <p:oleObj spid="_x0000_s404559" name="Equation" r:id="rId3" imgW="1396800" imgH="419040" progId="Equation.DSMT4">
                    <p:embed/>
                  </p:oleObj>
                </mc:Choice>
                <mc:Fallback>
                  <p:oleObj name="Equation" r:id="rId3" imgW="139680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1199"/>
                          <a:ext cx="1882" cy="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4260755972"/>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282" name="Object 2"/>
          <p:cNvGraphicFramePr>
            <a:graphicFrameLocks noChangeAspect="1"/>
          </p:cNvGraphicFramePr>
          <p:nvPr>
            <p:extLst>
              <p:ext uri="{D42A27DB-BD31-4B8C-83A1-F6EECF244321}">
                <p14:modId xmlns:p14="http://schemas.microsoft.com/office/powerpoint/2010/main" val="162309168"/>
              </p:ext>
            </p:extLst>
          </p:nvPr>
        </p:nvGraphicFramePr>
        <p:xfrm>
          <a:off x="2108066" y="5429822"/>
          <a:ext cx="4824413" cy="1081087"/>
        </p:xfrm>
        <a:graphic>
          <a:graphicData uri="http://schemas.openxmlformats.org/presentationml/2006/ole">
            <mc:AlternateContent xmlns:mc="http://schemas.openxmlformats.org/markup-compatibility/2006">
              <mc:Choice xmlns:v="urn:schemas-microsoft-com:vml" Requires="v">
                <p:oleObj spid="_x0000_s405581" r:id="rId3" imgW="1740217" imgH="394017" progId="Equation.DSMT4">
                  <p:embed/>
                </p:oleObj>
              </mc:Choice>
              <mc:Fallback>
                <p:oleObj r:id="rId3" imgW="1740217" imgH="3940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066" y="5429822"/>
                        <a:ext cx="4824413" cy="1081087"/>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3" name="Text Box 3"/>
          <p:cNvSpPr txBox="1">
            <a:spLocks noChangeArrowheads="1"/>
          </p:cNvSpPr>
          <p:nvPr/>
        </p:nvSpPr>
        <p:spPr bwMode="auto">
          <a:xfrm>
            <a:off x="149092" y="990600"/>
            <a:ext cx="8742362"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FontTx/>
              <a:buNone/>
            </a:pPr>
            <a:r>
              <a:rPr lang="zh-CN" altLang="en-US" b="1" dirty="0"/>
              <a:t>例</a:t>
            </a:r>
            <a:r>
              <a:rPr lang="en-US" b="1" dirty="0"/>
              <a:t>1</a:t>
            </a:r>
            <a:r>
              <a:rPr lang="zh-CN" altLang="en-US" b="1" dirty="0"/>
              <a:t>、 用窗函数法设计线性相位高通</a:t>
            </a:r>
            <a:r>
              <a:rPr lang="en-US" b="1" dirty="0"/>
              <a:t>FIRDF</a:t>
            </a:r>
            <a:r>
              <a:rPr lang="zh-CN" altLang="en-US" b="1" dirty="0"/>
              <a:t>，要求通带截止频率</a:t>
            </a:r>
            <a:r>
              <a:rPr lang="en-US" b="1" i="1" dirty="0" err="1"/>
              <a:t>ω</a:t>
            </a:r>
            <a:r>
              <a:rPr lang="en-US" b="1" baseline="-25000" dirty="0" err="1"/>
              <a:t>p</a:t>
            </a:r>
            <a:r>
              <a:rPr lang="en-US" b="1" dirty="0"/>
              <a:t>=π/2 rad</a:t>
            </a:r>
            <a:r>
              <a:rPr lang="zh-CN" altLang="en-US" b="1" dirty="0"/>
              <a:t>，阻带截止频率</a:t>
            </a:r>
            <a:r>
              <a:rPr lang="en-US" b="1" i="1" dirty="0" err="1"/>
              <a:t>ω</a:t>
            </a:r>
            <a:r>
              <a:rPr lang="en-US" b="1" baseline="-25000" dirty="0" err="1"/>
              <a:t>s</a:t>
            </a:r>
            <a:r>
              <a:rPr lang="en-US" b="1" dirty="0"/>
              <a:t>=π/4 rad</a:t>
            </a:r>
            <a:r>
              <a:rPr lang="zh-CN" altLang="en-US" b="1" dirty="0"/>
              <a:t>，通带最大衰减</a:t>
            </a:r>
            <a:r>
              <a:rPr lang="zh-CN" altLang="en-US" b="1" i="1" dirty="0">
                <a:sym typeface="Symbol" pitchFamily="18" charset="2"/>
              </a:rPr>
              <a:t></a:t>
            </a:r>
            <a:r>
              <a:rPr lang="zh-CN" altLang="en-US" b="1" dirty="0"/>
              <a:t> </a:t>
            </a:r>
            <a:r>
              <a:rPr lang="en-US" b="1" baseline="-25000" dirty="0"/>
              <a:t>p</a:t>
            </a:r>
            <a:r>
              <a:rPr lang="en-US" b="1" dirty="0"/>
              <a:t>=1 dB</a:t>
            </a:r>
            <a:r>
              <a:rPr lang="zh-CN" altLang="en-US" b="1" dirty="0"/>
              <a:t>，阻带最小衰减</a:t>
            </a:r>
            <a:r>
              <a:rPr lang="zh-CN" altLang="en-US" b="1" i="1" dirty="0">
                <a:sym typeface="Symbol" pitchFamily="18" charset="2"/>
              </a:rPr>
              <a:t></a:t>
            </a:r>
            <a:r>
              <a:rPr lang="zh-CN" altLang="en-US" b="1" dirty="0"/>
              <a:t> </a:t>
            </a:r>
            <a:r>
              <a:rPr lang="en-US" b="1" baseline="-25000" dirty="0"/>
              <a:t>s</a:t>
            </a:r>
            <a:r>
              <a:rPr lang="en-US" b="1" dirty="0"/>
              <a:t>=40 dB</a:t>
            </a:r>
            <a:r>
              <a:rPr lang="zh-CN" altLang="en-US" b="1" dirty="0"/>
              <a:t>。</a:t>
            </a:r>
          </a:p>
          <a:p>
            <a:pPr>
              <a:lnSpc>
                <a:spcPct val="130000"/>
              </a:lnSpc>
              <a:buFontTx/>
              <a:buNone/>
            </a:pPr>
            <a:r>
              <a:rPr lang="zh-CN" altLang="en-US" b="1" dirty="0" smtClean="0"/>
              <a:t>解 </a:t>
            </a:r>
            <a:r>
              <a:rPr lang="zh-CN" altLang="en-US" b="1" dirty="0"/>
              <a:t>　（</a:t>
            </a:r>
            <a:r>
              <a:rPr lang="en-US" b="1" dirty="0"/>
              <a:t>1</a:t>
            </a:r>
            <a:r>
              <a:rPr lang="zh-CN" altLang="en-US" b="1" dirty="0"/>
              <a:t>） 选择窗函数</a:t>
            </a:r>
            <a:r>
              <a:rPr lang="en-US" b="1" i="1" dirty="0"/>
              <a:t>w</a:t>
            </a:r>
            <a:r>
              <a:rPr lang="en-US" b="1" dirty="0"/>
              <a:t>(</a:t>
            </a:r>
            <a:r>
              <a:rPr lang="en-US" b="1" i="1" dirty="0"/>
              <a:t>n</a:t>
            </a:r>
            <a:r>
              <a:rPr lang="en-US" b="1" dirty="0"/>
              <a:t>)</a:t>
            </a:r>
            <a:r>
              <a:rPr lang="zh-CN" altLang="en-US" b="1" dirty="0"/>
              <a:t>，计算窗函数长度</a:t>
            </a:r>
            <a:r>
              <a:rPr lang="en-US" b="1" i="1" dirty="0"/>
              <a:t>N</a:t>
            </a:r>
            <a:r>
              <a:rPr lang="zh-CN" altLang="en-US" b="1" dirty="0"/>
              <a:t>。</a:t>
            </a:r>
          </a:p>
          <a:p>
            <a:pPr>
              <a:lnSpc>
                <a:spcPct val="130000"/>
              </a:lnSpc>
              <a:buFontTx/>
              <a:buNone/>
            </a:pPr>
            <a:r>
              <a:rPr lang="zh-CN" altLang="en-US" b="1" dirty="0"/>
              <a:t>已知阻带最小衰减</a:t>
            </a:r>
            <a:r>
              <a:rPr lang="zh-CN" altLang="en-US" b="1" i="1" dirty="0">
                <a:sym typeface="Symbol" pitchFamily="18" charset="2"/>
              </a:rPr>
              <a:t></a:t>
            </a:r>
            <a:r>
              <a:rPr lang="zh-CN" altLang="en-US" b="1" dirty="0"/>
              <a:t> </a:t>
            </a:r>
            <a:r>
              <a:rPr lang="en-US" b="1" baseline="-25000" dirty="0"/>
              <a:t>s</a:t>
            </a:r>
            <a:r>
              <a:rPr lang="en-US" b="1" dirty="0"/>
              <a:t>=40 dB</a:t>
            </a:r>
            <a:r>
              <a:rPr lang="zh-CN" altLang="en-US" b="1" dirty="0"/>
              <a:t>，由表可知汉宁窗和哈明窗均满足要求，选择汉宁窗。</a:t>
            </a:r>
          </a:p>
          <a:p>
            <a:pPr>
              <a:lnSpc>
                <a:spcPct val="130000"/>
              </a:lnSpc>
              <a:buFontTx/>
              <a:buNone/>
            </a:pPr>
            <a:r>
              <a:rPr lang="zh-CN" altLang="en-US" b="1" dirty="0"/>
              <a:t>过渡带宽度</a:t>
            </a:r>
            <a:r>
              <a:rPr lang="en-US" b="1" i="1" dirty="0" err="1"/>
              <a:t>B</a:t>
            </a:r>
            <a:r>
              <a:rPr lang="en-US" b="1" baseline="-25000" dirty="0" err="1"/>
              <a:t>t</a:t>
            </a:r>
            <a:r>
              <a:rPr lang="en-US" b="1" dirty="0" err="1"/>
              <a:t>≤</a:t>
            </a:r>
            <a:r>
              <a:rPr lang="en-US" b="1" i="1" dirty="0" err="1"/>
              <a:t>ω</a:t>
            </a:r>
            <a:r>
              <a:rPr lang="en-US" b="1" baseline="-25000" dirty="0" err="1"/>
              <a:t>p</a:t>
            </a:r>
            <a:r>
              <a:rPr lang="zh-CN" altLang="en-US" b="1" dirty="0"/>
              <a:t>－</a:t>
            </a:r>
            <a:r>
              <a:rPr lang="en-US" b="1" i="1" dirty="0" err="1"/>
              <a:t>ω</a:t>
            </a:r>
            <a:r>
              <a:rPr lang="en-US" b="1" baseline="-25000" dirty="0" err="1"/>
              <a:t>s</a:t>
            </a:r>
            <a:r>
              <a:rPr lang="en-US" b="1" dirty="0"/>
              <a:t>=π/4</a:t>
            </a:r>
            <a:r>
              <a:rPr lang="zh-CN" altLang="en-US" b="1" dirty="0"/>
              <a:t>， 汉宁窗的精确过渡带宽度</a:t>
            </a:r>
            <a:r>
              <a:rPr lang="en-US" b="1" i="1" dirty="0" err="1"/>
              <a:t>B</a:t>
            </a:r>
            <a:r>
              <a:rPr lang="en-US" b="1" baseline="-25000" dirty="0" err="1"/>
              <a:t>t</a:t>
            </a:r>
            <a:r>
              <a:rPr lang="en-US" b="1" dirty="0"/>
              <a:t>=6.2π/</a:t>
            </a:r>
            <a:r>
              <a:rPr lang="en-US" b="1" i="1" dirty="0"/>
              <a:t>N</a:t>
            </a:r>
            <a:r>
              <a:rPr lang="zh-CN" altLang="en-US" b="1" dirty="0"/>
              <a:t>，所以要求</a:t>
            </a:r>
            <a:r>
              <a:rPr lang="en-US" b="1" i="1" dirty="0" err="1"/>
              <a:t>B</a:t>
            </a:r>
            <a:r>
              <a:rPr lang="en-US" b="1" baseline="-25000" dirty="0" err="1"/>
              <a:t>t</a:t>
            </a:r>
            <a:r>
              <a:rPr lang="en-US" b="1" dirty="0"/>
              <a:t>=6.2π/</a:t>
            </a:r>
            <a:r>
              <a:rPr lang="en-US" b="1" i="1" dirty="0"/>
              <a:t>N</a:t>
            </a:r>
            <a:r>
              <a:rPr lang="en-US" b="1" dirty="0"/>
              <a:t>≤π/4</a:t>
            </a:r>
            <a:r>
              <a:rPr lang="zh-CN" altLang="en-US" b="1" dirty="0"/>
              <a:t>，解之得</a:t>
            </a:r>
            <a:r>
              <a:rPr lang="en-US" b="1" i="1" dirty="0"/>
              <a:t>N</a:t>
            </a:r>
            <a:r>
              <a:rPr lang="en-US" b="1" dirty="0"/>
              <a:t>≥24.8</a:t>
            </a:r>
            <a:r>
              <a:rPr lang="zh-CN" altLang="en-US" b="1" dirty="0"/>
              <a:t>。对高通滤波器</a:t>
            </a:r>
            <a:r>
              <a:rPr lang="en-US" b="1" i="1" dirty="0"/>
              <a:t>N</a:t>
            </a:r>
            <a:r>
              <a:rPr lang="zh-CN" altLang="en-US" b="1" dirty="0"/>
              <a:t>必须取奇数，取</a:t>
            </a:r>
            <a:r>
              <a:rPr lang="en-US" b="1" i="1" dirty="0"/>
              <a:t>N</a:t>
            </a:r>
            <a:r>
              <a:rPr lang="en-US" b="1" dirty="0"/>
              <a:t>=25, </a:t>
            </a:r>
            <a:r>
              <a:rPr lang="zh-CN" altLang="en-US" b="1" dirty="0"/>
              <a:t>则</a:t>
            </a:r>
          </a:p>
        </p:txBody>
      </p:sp>
      <p:sp>
        <p:nvSpPr>
          <p:cNvPr id="5"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61333984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animEffect transition="in" filter="blinds(horizontal)">
                                      <p:cBhvr>
                                        <p:cTn id="7" dur="500"/>
                                        <p:tgtEl>
                                          <p:spTgt spid="972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7283">
                                            <p:txEl>
                                              <p:pRg st="2" end="2"/>
                                            </p:txEl>
                                          </p:spTgt>
                                        </p:tgtEl>
                                        <p:attrNameLst>
                                          <p:attrName>style.visibility</p:attrName>
                                        </p:attrNameLst>
                                      </p:cBhvr>
                                      <p:to>
                                        <p:strVal val="visible"/>
                                      </p:to>
                                    </p:set>
                                    <p:animEffect transition="in" filter="blinds(horizontal)">
                                      <p:cBhvr>
                                        <p:cTn id="12" dur="500"/>
                                        <p:tgtEl>
                                          <p:spTgt spid="972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7283">
                                            <p:txEl>
                                              <p:pRg st="3" end="3"/>
                                            </p:txEl>
                                          </p:spTgt>
                                        </p:tgtEl>
                                        <p:attrNameLst>
                                          <p:attrName>style.visibility</p:attrName>
                                        </p:attrNameLst>
                                      </p:cBhvr>
                                      <p:to>
                                        <p:strVal val="visible"/>
                                      </p:to>
                                    </p:set>
                                    <p:animEffect transition="in" filter="blinds(horizontal)">
                                      <p:cBhvr>
                                        <p:cTn id="17" dur="500"/>
                                        <p:tgtEl>
                                          <p:spTgt spid="972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7282"/>
                                        </p:tgtEl>
                                        <p:attrNameLst>
                                          <p:attrName>style.visibility</p:attrName>
                                        </p:attrNameLst>
                                      </p:cBhvr>
                                      <p:to>
                                        <p:strVal val="visible"/>
                                      </p:to>
                                    </p:set>
                                    <p:animEffect transition="in" filter="blinds(horizontal)">
                                      <p:cBhvr>
                                        <p:cTn id="22" dur="5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685341" y="1219200"/>
            <a:ext cx="72009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FontTx/>
              <a:buNone/>
            </a:pPr>
            <a:r>
              <a:rPr lang="zh-CN" altLang="en-US" dirty="0"/>
              <a:t>　　（</a:t>
            </a:r>
            <a:r>
              <a:rPr lang="en-US" dirty="0"/>
              <a:t>2</a:t>
            </a:r>
            <a:r>
              <a:rPr lang="zh-CN" altLang="en-US" dirty="0"/>
              <a:t>）  构造</a:t>
            </a:r>
            <a:r>
              <a:rPr lang="en-US" i="1" dirty="0" err="1"/>
              <a:t>H</a:t>
            </a:r>
            <a:r>
              <a:rPr lang="en-US" baseline="-25000" dirty="0" err="1"/>
              <a:t>d</a:t>
            </a:r>
            <a:r>
              <a:rPr lang="en-US" dirty="0"/>
              <a:t>(</a:t>
            </a:r>
            <a:r>
              <a:rPr lang="en-US" dirty="0" err="1"/>
              <a:t>e</a:t>
            </a:r>
            <a:r>
              <a:rPr lang="en-US" baseline="30000" dirty="0" err="1"/>
              <a:t>j</a:t>
            </a:r>
            <a:r>
              <a:rPr lang="en-US" i="1" baseline="30000" dirty="0" err="1"/>
              <a:t>ω</a:t>
            </a:r>
            <a:r>
              <a:rPr lang="en-US" dirty="0"/>
              <a:t>):</a:t>
            </a:r>
          </a:p>
          <a:p>
            <a:pPr>
              <a:lnSpc>
                <a:spcPct val="130000"/>
              </a:lnSpc>
              <a:buFontTx/>
              <a:buNone/>
            </a:pPr>
            <a:endParaRPr lang="en-US" dirty="0"/>
          </a:p>
          <a:p>
            <a:pPr>
              <a:lnSpc>
                <a:spcPct val="130000"/>
              </a:lnSpc>
              <a:buFontTx/>
              <a:buNone/>
            </a:pPr>
            <a:endParaRPr lang="en-US" dirty="0"/>
          </a:p>
          <a:p>
            <a:pPr>
              <a:lnSpc>
                <a:spcPct val="130000"/>
              </a:lnSpc>
              <a:buFontTx/>
              <a:buNone/>
            </a:pPr>
            <a:r>
              <a:rPr lang="en-US" dirty="0"/>
              <a:t></a:t>
            </a:r>
          </a:p>
          <a:p>
            <a:pPr>
              <a:lnSpc>
                <a:spcPct val="130000"/>
              </a:lnSpc>
              <a:buFontTx/>
              <a:buNone/>
            </a:pPr>
            <a:r>
              <a:rPr lang="zh-CN" altLang="en-US" dirty="0"/>
              <a:t>式中</a:t>
            </a:r>
          </a:p>
          <a:p>
            <a:pPr>
              <a:lnSpc>
                <a:spcPct val="130000"/>
              </a:lnSpc>
              <a:buFontTx/>
              <a:buNone/>
            </a:pPr>
            <a:r>
              <a:rPr lang="zh-CN" altLang="en-US" dirty="0"/>
              <a:t></a:t>
            </a:r>
          </a:p>
        </p:txBody>
      </p:sp>
      <p:graphicFrame>
        <p:nvGraphicFramePr>
          <p:cNvPr id="98307" name="Object 3"/>
          <p:cNvGraphicFramePr>
            <a:graphicFrameLocks noChangeAspect="1"/>
          </p:cNvGraphicFramePr>
          <p:nvPr>
            <p:extLst>
              <p:ext uri="{D42A27DB-BD31-4B8C-83A1-F6EECF244321}">
                <p14:modId xmlns:p14="http://schemas.microsoft.com/office/powerpoint/2010/main" val="3503888726"/>
              </p:ext>
            </p:extLst>
          </p:nvPr>
        </p:nvGraphicFramePr>
        <p:xfrm>
          <a:off x="2209800" y="2317750"/>
          <a:ext cx="4537075" cy="1047750"/>
        </p:xfrm>
        <a:graphic>
          <a:graphicData uri="http://schemas.openxmlformats.org/presentationml/2006/ole">
            <mc:AlternateContent xmlns:mc="http://schemas.openxmlformats.org/markup-compatibility/2006">
              <mc:Choice xmlns:v="urn:schemas-microsoft-com:vml" Requires="v">
                <p:oleObj spid="_x0000_s406682" r:id="rId3" imgW="1955268" imgH="444624" progId="Equation.DSMT4">
                  <p:embed/>
                </p:oleObj>
              </mc:Choice>
              <mc:Fallback>
                <p:oleObj r:id="rId3" imgW="1955268" imgH="4446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317750"/>
                        <a:ext cx="45370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08" name="Object 4"/>
          <p:cNvGraphicFramePr>
            <a:graphicFrameLocks noChangeAspect="1"/>
          </p:cNvGraphicFramePr>
          <p:nvPr>
            <p:extLst>
              <p:ext uri="{D42A27DB-BD31-4B8C-83A1-F6EECF244321}">
                <p14:modId xmlns:p14="http://schemas.microsoft.com/office/powerpoint/2010/main" val="3404214064"/>
              </p:ext>
            </p:extLst>
          </p:nvPr>
        </p:nvGraphicFramePr>
        <p:xfrm>
          <a:off x="2029953" y="4114800"/>
          <a:ext cx="4511675" cy="898525"/>
        </p:xfrm>
        <a:graphic>
          <a:graphicData uri="http://schemas.openxmlformats.org/presentationml/2006/ole">
            <mc:AlternateContent xmlns:mc="http://schemas.openxmlformats.org/markup-compatibility/2006">
              <mc:Choice xmlns:v="urn:schemas-microsoft-com:vml" Requires="v">
                <p:oleObj spid="_x0000_s406683" r:id="rId5" imgW="1904491" imgH="381152" progId="Equation.DSMT4">
                  <p:embed/>
                </p:oleObj>
              </mc:Choice>
              <mc:Fallback>
                <p:oleObj r:id="rId5" imgW="1904491" imgH="38115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9953" y="4114800"/>
                        <a:ext cx="45116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409882609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blinds(horizontal)">
                                      <p:cBhvr>
                                        <p:cTn id="7" dur="500"/>
                                        <p:tgtEl>
                                          <p:spTgt spid="98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8306">
                                            <p:txEl>
                                              <p:pRg st="4" end="4"/>
                                            </p:txEl>
                                          </p:spTgt>
                                        </p:tgtEl>
                                        <p:attrNameLst>
                                          <p:attrName>style.visibility</p:attrName>
                                        </p:attrNameLst>
                                      </p:cBhvr>
                                      <p:to>
                                        <p:strVal val="visible"/>
                                      </p:to>
                                    </p:set>
                                    <p:animEffect transition="in" filter="blinds(horizontal)">
                                      <p:cBhvr>
                                        <p:cTn id="12" dur="500"/>
                                        <p:tgtEl>
                                          <p:spTgt spid="98306">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8308"/>
                                        </p:tgtEl>
                                        <p:attrNameLst>
                                          <p:attrName>style.visibility</p:attrName>
                                        </p:attrNameLst>
                                      </p:cBhvr>
                                      <p:to>
                                        <p:strVal val="visible"/>
                                      </p:to>
                                    </p:set>
                                    <p:animEffect transition="in" filter="blinds(horizontal)">
                                      <p:cBhvr>
                                        <p:cTn id="17" dur="500"/>
                                        <p:tgtEl>
                                          <p:spTgt spid="9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228600" y="1219200"/>
            <a:ext cx="7489825"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FontTx/>
              <a:buNone/>
            </a:pPr>
            <a:r>
              <a:rPr lang="zh-CN" altLang="en-US"/>
              <a:t>（</a:t>
            </a:r>
            <a:r>
              <a:rPr lang="en-US"/>
              <a:t>3</a:t>
            </a:r>
            <a:r>
              <a:rPr lang="zh-CN" altLang="en-US"/>
              <a:t>） </a:t>
            </a:r>
            <a:r>
              <a:rPr lang="zh-CN" altLang="en-US" b="1"/>
              <a:t>求出</a:t>
            </a:r>
            <a:r>
              <a:rPr lang="en-US" b="1" i="1"/>
              <a:t>h</a:t>
            </a:r>
            <a:r>
              <a:rPr lang="en-US" b="1" baseline="-25000"/>
              <a:t>d</a:t>
            </a:r>
            <a:r>
              <a:rPr lang="en-US" b="1"/>
              <a:t>(</a:t>
            </a:r>
            <a:r>
              <a:rPr lang="en-US" b="1" i="1"/>
              <a:t>n</a:t>
            </a:r>
            <a:r>
              <a:rPr lang="en-US" b="1"/>
              <a:t>):</a:t>
            </a:r>
          </a:p>
          <a:p>
            <a:pPr>
              <a:lnSpc>
                <a:spcPct val="130000"/>
              </a:lnSpc>
              <a:buFontTx/>
              <a:buNone/>
            </a:pPr>
            <a:r>
              <a:rPr lang="en-US"/>
              <a:t></a:t>
            </a:r>
          </a:p>
          <a:p>
            <a:pPr>
              <a:lnSpc>
                <a:spcPct val="130000"/>
              </a:lnSpc>
              <a:buFontTx/>
              <a:buNone/>
            </a:pPr>
            <a:endParaRPr lang="en-US"/>
          </a:p>
          <a:p>
            <a:pPr>
              <a:lnSpc>
                <a:spcPct val="130000"/>
              </a:lnSpc>
              <a:buFontTx/>
              <a:buNone/>
            </a:pPr>
            <a:endParaRPr lang="en-US"/>
          </a:p>
          <a:p>
            <a:pPr>
              <a:lnSpc>
                <a:spcPct val="130000"/>
              </a:lnSpc>
              <a:buFontTx/>
              <a:buNone/>
            </a:pPr>
            <a:r>
              <a:rPr lang="en-US"/>
              <a:t></a:t>
            </a:r>
          </a:p>
          <a:p>
            <a:pPr>
              <a:lnSpc>
                <a:spcPct val="130000"/>
              </a:lnSpc>
              <a:buFontTx/>
              <a:buNone/>
            </a:pPr>
            <a:endParaRPr lang="en-US"/>
          </a:p>
          <a:p>
            <a:pPr>
              <a:lnSpc>
                <a:spcPct val="130000"/>
              </a:lnSpc>
              <a:buFontTx/>
              <a:buNone/>
            </a:pPr>
            <a:endParaRPr lang="en-US"/>
          </a:p>
          <a:p>
            <a:pPr>
              <a:lnSpc>
                <a:spcPct val="130000"/>
              </a:lnSpc>
              <a:buFontTx/>
              <a:buNone/>
            </a:pPr>
            <a:r>
              <a:rPr lang="zh-CN" altLang="en-US" b="1"/>
              <a:t>将</a:t>
            </a:r>
            <a:r>
              <a:rPr lang="en-US" b="1" i="1"/>
              <a:t>τ</a:t>
            </a:r>
            <a:r>
              <a:rPr lang="en-US" b="1"/>
              <a:t>=12</a:t>
            </a:r>
            <a:r>
              <a:rPr lang="zh-CN" altLang="en-US" b="1"/>
              <a:t>代入得</a:t>
            </a:r>
            <a:r>
              <a:rPr lang="zh-CN" altLang="en-US"/>
              <a:t>                 </a:t>
            </a:r>
          </a:p>
          <a:p>
            <a:pPr>
              <a:lnSpc>
                <a:spcPct val="130000"/>
              </a:lnSpc>
              <a:buFontTx/>
              <a:buNone/>
            </a:pPr>
            <a:r>
              <a:rPr lang="zh-CN" altLang="en-US"/>
              <a:t></a:t>
            </a:r>
          </a:p>
        </p:txBody>
      </p:sp>
      <p:graphicFrame>
        <p:nvGraphicFramePr>
          <p:cNvPr id="99331" name="Object 3"/>
          <p:cNvGraphicFramePr>
            <a:graphicFrameLocks noChangeAspect="1"/>
          </p:cNvGraphicFramePr>
          <p:nvPr/>
        </p:nvGraphicFramePr>
        <p:xfrm>
          <a:off x="1752600" y="1600200"/>
          <a:ext cx="4824413" cy="1044575"/>
        </p:xfrm>
        <a:graphic>
          <a:graphicData uri="http://schemas.openxmlformats.org/presentationml/2006/ole">
            <mc:AlternateContent xmlns:mc="http://schemas.openxmlformats.org/markup-compatibility/2006">
              <mc:Choice xmlns:v="urn:schemas-microsoft-com:vml" Requires="v">
                <p:oleObj spid="_x0000_s407858" r:id="rId3" imgW="1625212" imgH="355763" progId="Equation.DSMT4">
                  <p:embed/>
                </p:oleObj>
              </mc:Choice>
              <mc:Fallback>
                <p:oleObj r:id="rId3" imgW="1625212" imgH="35576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600200"/>
                        <a:ext cx="4824413"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2" name="Object 4"/>
          <p:cNvGraphicFramePr>
            <a:graphicFrameLocks noChangeAspect="1"/>
          </p:cNvGraphicFramePr>
          <p:nvPr/>
        </p:nvGraphicFramePr>
        <p:xfrm>
          <a:off x="1600200" y="2743200"/>
          <a:ext cx="7040563" cy="1011238"/>
        </p:xfrm>
        <a:graphic>
          <a:graphicData uri="http://schemas.openxmlformats.org/presentationml/2006/ole">
            <mc:AlternateContent xmlns:mc="http://schemas.openxmlformats.org/markup-compatibility/2006">
              <mc:Choice xmlns:v="urn:schemas-microsoft-com:vml" Requires="v">
                <p:oleObj spid="_x0000_s407859" r:id="rId5" imgW="2591117" imgH="368617" progId="Equation.DSMT4">
                  <p:embed/>
                </p:oleObj>
              </mc:Choice>
              <mc:Fallback>
                <p:oleObj r:id="rId5" imgW="2591117" imgH="3686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743200"/>
                        <a:ext cx="7040563"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3" name="Object 5"/>
          <p:cNvGraphicFramePr>
            <a:graphicFrameLocks noChangeAspect="1"/>
          </p:cNvGraphicFramePr>
          <p:nvPr/>
        </p:nvGraphicFramePr>
        <p:xfrm>
          <a:off x="1600200" y="3810000"/>
          <a:ext cx="4751388" cy="944563"/>
        </p:xfrm>
        <a:graphic>
          <a:graphicData uri="http://schemas.openxmlformats.org/presentationml/2006/ole">
            <mc:AlternateContent xmlns:mc="http://schemas.openxmlformats.org/markup-compatibility/2006">
              <mc:Choice xmlns:v="urn:schemas-microsoft-com:vml" Requires="v">
                <p:oleObj spid="_x0000_s407860" r:id="rId7" imgW="1918017" imgH="381317" progId="Equation.DSMT4">
                  <p:embed/>
                </p:oleObj>
              </mc:Choice>
              <mc:Fallback>
                <p:oleObj r:id="rId7" imgW="1918017" imgH="3813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810000"/>
                        <a:ext cx="4751388"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4" name="Object 6"/>
          <p:cNvGraphicFramePr>
            <a:graphicFrameLocks noChangeAspect="1"/>
          </p:cNvGraphicFramePr>
          <p:nvPr/>
        </p:nvGraphicFramePr>
        <p:xfrm>
          <a:off x="2209800" y="5029200"/>
          <a:ext cx="5473700" cy="1036638"/>
        </p:xfrm>
        <a:graphic>
          <a:graphicData uri="http://schemas.openxmlformats.org/presentationml/2006/ole">
            <mc:AlternateContent xmlns:mc="http://schemas.openxmlformats.org/markup-compatibility/2006">
              <mc:Choice xmlns:v="urn:schemas-microsoft-com:vml" Requires="v">
                <p:oleObj spid="_x0000_s407861" r:id="rId9" imgW="2006917" imgH="381317" progId="Equation.DSMT4">
                  <p:embed/>
                </p:oleObj>
              </mc:Choice>
              <mc:Fallback>
                <p:oleObj r:id="rId9" imgW="2006917" imgH="3813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5029200"/>
                        <a:ext cx="54737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32668699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blinds(horizontal)">
                                      <p:cBhvr>
                                        <p:cTn id="7" dur="500"/>
                                        <p:tgtEl>
                                          <p:spTgt spid="99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9332"/>
                                        </p:tgtEl>
                                        <p:attrNameLst>
                                          <p:attrName>style.visibility</p:attrName>
                                        </p:attrNameLst>
                                      </p:cBhvr>
                                      <p:to>
                                        <p:strVal val="visible"/>
                                      </p:to>
                                    </p:set>
                                    <p:animEffect transition="in" filter="blinds(horizontal)">
                                      <p:cBhvr>
                                        <p:cTn id="12" dur="500"/>
                                        <p:tgtEl>
                                          <p:spTgt spid="993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9333"/>
                                        </p:tgtEl>
                                        <p:attrNameLst>
                                          <p:attrName>style.visibility</p:attrName>
                                        </p:attrNameLst>
                                      </p:cBhvr>
                                      <p:to>
                                        <p:strVal val="visible"/>
                                      </p:to>
                                    </p:set>
                                    <p:animEffect transition="in" filter="blinds(horizontal)">
                                      <p:cBhvr>
                                        <p:cTn id="17" dur="500"/>
                                        <p:tgtEl>
                                          <p:spTgt spid="993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9330">
                                            <p:txEl>
                                              <p:pRg st="7" end="7"/>
                                            </p:txEl>
                                          </p:spTgt>
                                        </p:tgtEl>
                                        <p:attrNameLst>
                                          <p:attrName>style.visibility</p:attrName>
                                        </p:attrNameLst>
                                      </p:cBhvr>
                                      <p:to>
                                        <p:strVal val="visible"/>
                                      </p:to>
                                    </p:set>
                                    <p:animEffect transition="in" filter="blinds(horizontal)">
                                      <p:cBhvr>
                                        <p:cTn id="22" dur="500"/>
                                        <p:tgtEl>
                                          <p:spTgt spid="99330">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9334"/>
                                        </p:tgtEl>
                                        <p:attrNameLst>
                                          <p:attrName>style.visibility</p:attrName>
                                        </p:attrNameLst>
                                      </p:cBhvr>
                                      <p:to>
                                        <p:strVal val="visible"/>
                                      </p:to>
                                    </p:set>
                                    <p:animEffect transition="in" filter="blinds(horizontal)">
                                      <p:cBhvr>
                                        <p:cTn id="27"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42900" y="1257298"/>
            <a:ext cx="8534400"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60000"/>
              </a:lnSpc>
              <a:buFontTx/>
              <a:buNone/>
            </a:pPr>
            <a:r>
              <a:rPr lang="en-US" b="1" i="1" dirty="0"/>
              <a:t>δ</a:t>
            </a:r>
            <a:r>
              <a:rPr lang="en-US" b="1" dirty="0"/>
              <a:t>(</a:t>
            </a:r>
            <a:r>
              <a:rPr lang="en-US" b="1" i="1" dirty="0"/>
              <a:t>n</a:t>
            </a:r>
            <a:r>
              <a:rPr lang="zh-CN" altLang="en-US" b="1" i="1" dirty="0"/>
              <a:t>－</a:t>
            </a:r>
            <a:r>
              <a:rPr lang="en-US" b="1" dirty="0"/>
              <a:t>12)</a:t>
            </a:r>
            <a:r>
              <a:rPr lang="zh-CN" altLang="en-US" b="1" dirty="0"/>
              <a:t>对应全通滤波器，　　　　　　是截止频率为</a:t>
            </a:r>
            <a:r>
              <a:rPr lang="en-US" b="1" dirty="0"/>
              <a:t>3π/8</a:t>
            </a:r>
            <a:r>
              <a:rPr lang="zh-CN" altLang="en-US" b="1" dirty="0"/>
              <a:t>的理想低通滤波器的单位脉冲响应，二者之差就是理想高通滤波器的单位脉冲响应</a:t>
            </a:r>
            <a:r>
              <a:rPr lang="zh-CN" altLang="en-US" b="1" dirty="0" smtClean="0"/>
              <a:t>。</a:t>
            </a:r>
            <a:endParaRPr lang="en-US" altLang="zh-CN" b="1" dirty="0" smtClean="0"/>
          </a:p>
          <a:p>
            <a:pPr>
              <a:lnSpc>
                <a:spcPct val="160000"/>
              </a:lnSpc>
              <a:buFontTx/>
              <a:buNone/>
            </a:pPr>
            <a:r>
              <a:rPr lang="zh-CN" altLang="en-US" b="1" dirty="0" smtClean="0"/>
              <a:t>（</a:t>
            </a:r>
            <a:r>
              <a:rPr lang="en-US" b="1" dirty="0"/>
              <a:t>4</a:t>
            </a:r>
            <a:r>
              <a:rPr lang="zh-CN" altLang="en-US" b="1" dirty="0"/>
              <a:t>） 加窗</a:t>
            </a:r>
            <a:r>
              <a:rPr lang="en-US" b="1" dirty="0"/>
              <a:t>:</a:t>
            </a:r>
          </a:p>
        </p:txBody>
      </p:sp>
      <p:graphicFrame>
        <p:nvGraphicFramePr>
          <p:cNvPr id="100355" name="Object 3"/>
          <p:cNvGraphicFramePr>
            <a:graphicFrameLocks noChangeAspect="1"/>
          </p:cNvGraphicFramePr>
          <p:nvPr>
            <p:extLst>
              <p:ext uri="{D42A27DB-BD31-4B8C-83A1-F6EECF244321}">
                <p14:modId xmlns:p14="http://schemas.microsoft.com/office/powerpoint/2010/main" val="4046496737"/>
              </p:ext>
            </p:extLst>
          </p:nvPr>
        </p:nvGraphicFramePr>
        <p:xfrm>
          <a:off x="4038600" y="1295399"/>
          <a:ext cx="1871662" cy="719137"/>
        </p:xfrm>
        <a:graphic>
          <a:graphicData uri="http://schemas.openxmlformats.org/presentationml/2006/ole">
            <mc:AlternateContent xmlns:mc="http://schemas.openxmlformats.org/markup-compatibility/2006">
              <mc:Choice xmlns:v="urn:schemas-microsoft-com:vml" Requires="v">
                <p:oleObj spid="_x0000_s408806" r:id="rId3" imgW="991347" imgH="381482" progId="Equation.DSMT4">
                  <p:embed/>
                </p:oleObj>
              </mc:Choice>
              <mc:Fallback>
                <p:oleObj r:id="rId3" imgW="991347" imgH="38148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295399"/>
                        <a:ext cx="18716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56" name="Object 4"/>
          <p:cNvGraphicFramePr>
            <a:graphicFrameLocks noChangeAspect="1"/>
          </p:cNvGraphicFramePr>
          <p:nvPr/>
        </p:nvGraphicFramePr>
        <p:xfrm>
          <a:off x="1331913" y="4149725"/>
          <a:ext cx="2592387" cy="544513"/>
        </p:xfrm>
        <a:graphic>
          <a:graphicData uri="http://schemas.openxmlformats.org/presentationml/2006/ole">
            <mc:AlternateContent xmlns:mc="http://schemas.openxmlformats.org/markup-compatibility/2006">
              <mc:Choice xmlns:v="urn:schemas-microsoft-com:vml" Requires="v">
                <p:oleObj spid="_x0000_s408807" r:id="rId5" imgW="953231" imgH="203605" progId="Equation.DSMT4">
                  <p:embed/>
                </p:oleObj>
              </mc:Choice>
              <mc:Fallback>
                <p:oleObj r:id="rId5" imgW="953231" imgH="20360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149725"/>
                        <a:ext cx="2592387"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57" name="Object 5"/>
          <p:cNvGraphicFramePr>
            <a:graphicFrameLocks noChangeAspect="1"/>
          </p:cNvGraphicFramePr>
          <p:nvPr/>
        </p:nvGraphicFramePr>
        <p:xfrm>
          <a:off x="755650" y="4868863"/>
          <a:ext cx="8064500" cy="1031875"/>
        </p:xfrm>
        <a:graphic>
          <a:graphicData uri="http://schemas.openxmlformats.org/presentationml/2006/ole">
            <mc:AlternateContent xmlns:mc="http://schemas.openxmlformats.org/markup-compatibility/2006">
              <mc:Choice xmlns:v="urn:schemas-microsoft-com:vml" Requires="v">
                <p:oleObj spid="_x0000_s408808" r:id="rId7" imgW="3276917" imgH="419417" progId="Equation.DSMT4">
                  <p:embed/>
                </p:oleObj>
              </mc:Choice>
              <mc:Fallback>
                <p:oleObj r:id="rId7" imgW="3276917" imgH="4194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868863"/>
                        <a:ext cx="80645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76920226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blinds(horizontal)">
                                      <p:cBhvr>
                                        <p:cTn id="7" dur="500"/>
                                        <p:tgtEl>
                                          <p:spTgt spid="100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0357"/>
                                        </p:tgtEl>
                                        <p:attrNameLst>
                                          <p:attrName>style.visibility</p:attrName>
                                        </p:attrNameLst>
                                      </p:cBhvr>
                                      <p:to>
                                        <p:strVal val="visible"/>
                                      </p:to>
                                    </p:set>
                                    <p:animEffect transition="in" filter="blinds(horizontal)">
                                      <p:cBhvr>
                                        <p:cTn id="12" dur="500"/>
                                        <p:tgtEl>
                                          <p:spTgt spid="100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380999" y="990600"/>
            <a:ext cx="845819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smtClean="0">
                <a:solidFill>
                  <a:schemeClr val="accent1">
                    <a:lumMod val="50000"/>
                  </a:schemeClr>
                </a:solidFill>
                <a:latin typeface="微软雅黑" pitchFamily="34" charset="-122"/>
                <a:ea typeface="微软雅黑" pitchFamily="34" charset="-122"/>
              </a:rPr>
              <a:t>FIR </a:t>
            </a:r>
            <a:r>
              <a:rPr lang="en-US" altLang="zh-CN" b="1" dirty="0">
                <a:solidFill>
                  <a:schemeClr val="accent1">
                    <a:lumMod val="50000"/>
                  </a:schemeClr>
                </a:solidFill>
                <a:latin typeface="微软雅黑" pitchFamily="34" charset="-122"/>
                <a:ea typeface="微软雅黑" pitchFamily="34" charset="-122"/>
              </a:rPr>
              <a:t>DF</a:t>
            </a:r>
            <a:r>
              <a:rPr lang="zh-CN" altLang="en-US" b="1" dirty="0">
                <a:solidFill>
                  <a:schemeClr val="accent1">
                    <a:lumMod val="50000"/>
                  </a:schemeClr>
                </a:solidFill>
                <a:latin typeface="微软雅黑" pitchFamily="34" charset="-122"/>
                <a:ea typeface="微软雅黑" pitchFamily="34" charset="-122"/>
              </a:rPr>
              <a:t>的特点</a:t>
            </a:r>
          </a:p>
          <a:p>
            <a:pPr algn="just">
              <a:lnSpc>
                <a:spcPct val="150000"/>
              </a:lnSpc>
            </a:pPr>
            <a:r>
              <a:rPr lang="zh-CN" altLang="en-US" b="1" dirty="0">
                <a:latin typeface="楷体" pitchFamily="49" charset="-122"/>
                <a:ea typeface="楷体" pitchFamily="49" charset="-122"/>
              </a:rPr>
              <a:t>  </a:t>
            </a:r>
            <a:r>
              <a:rPr lang="en-US" altLang="zh-CN" b="1" dirty="0" smtClean="0">
                <a:latin typeface="楷体" pitchFamily="49" charset="-122"/>
                <a:ea typeface="楷体" pitchFamily="49" charset="-122"/>
              </a:rPr>
              <a:t>1</a:t>
            </a:r>
            <a:r>
              <a:rPr lang="zh-CN" altLang="en-US" b="1" dirty="0">
                <a:latin typeface="楷体" pitchFamily="49" charset="-122"/>
                <a:ea typeface="楷体" pitchFamily="49" charset="-122"/>
              </a:rPr>
              <a:t>、单位抽样响应</a:t>
            </a:r>
            <a:r>
              <a:rPr lang="en-US" altLang="zh-CN" b="1" dirty="0">
                <a:latin typeface="楷体" pitchFamily="49" charset="-122"/>
                <a:ea typeface="楷体" pitchFamily="49" charset="-122"/>
              </a:rPr>
              <a:t>h(n)</a:t>
            </a:r>
            <a:r>
              <a:rPr lang="zh-CN" altLang="en-US" b="1" dirty="0">
                <a:latin typeface="楷体" pitchFamily="49" charset="-122"/>
                <a:ea typeface="楷体" pitchFamily="49" charset="-122"/>
              </a:rPr>
              <a:t>是有限长的</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rPr>
              <a:t>FIR </a:t>
            </a:r>
            <a:r>
              <a:rPr lang="en-US" altLang="zh-CN" b="1" dirty="0">
                <a:latin typeface="楷体" pitchFamily="49" charset="-122"/>
                <a:ea typeface="楷体" pitchFamily="49" charset="-122"/>
              </a:rPr>
              <a:t>DF</a:t>
            </a:r>
            <a:r>
              <a:rPr lang="zh-CN" altLang="en-US" b="1" dirty="0">
                <a:latin typeface="楷体" pitchFamily="49" charset="-122"/>
                <a:ea typeface="楷体" pitchFamily="49" charset="-122"/>
              </a:rPr>
              <a:t>一定是稳定的；</a:t>
            </a:r>
          </a:p>
          <a:p>
            <a:pPr algn="just">
              <a:lnSpc>
                <a:spcPct val="150000"/>
              </a:lnSpc>
            </a:pPr>
            <a:r>
              <a:rPr lang="zh-CN" altLang="en-US" b="1" dirty="0">
                <a:latin typeface="楷体" pitchFamily="49" charset="-122"/>
                <a:ea typeface="楷体" pitchFamily="49" charset="-122"/>
              </a:rPr>
              <a:t>  </a:t>
            </a:r>
            <a:r>
              <a:rPr lang="en-US" altLang="zh-CN" b="1" dirty="0">
                <a:latin typeface="楷体" pitchFamily="49" charset="-122"/>
                <a:ea typeface="楷体" pitchFamily="49" charset="-122"/>
              </a:rPr>
              <a:t>2</a:t>
            </a:r>
            <a:r>
              <a:rPr lang="zh-CN" altLang="en-US" b="1" dirty="0">
                <a:latin typeface="楷体" pitchFamily="49" charset="-122"/>
                <a:ea typeface="楷体" pitchFamily="49" charset="-122"/>
              </a:rPr>
              <a:t>、经延时，</a:t>
            </a:r>
            <a:r>
              <a:rPr lang="en-US" altLang="zh-CN" b="1" dirty="0">
                <a:latin typeface="楷体" pitchFamily="49" charset="-122"/>
                <a:ea typeface="楷体" pitchFamily="49" charset="-122"/>
              </a:rPr>
              <a:t>h(n)</a:t>
            </a:r>
            <a:r>
              <a:rPr lang="zh-CN" altLang="en-US" b="1" dirty="0">
                <a:latin typeface="楷体" pitchFamily="49" charset="-122"/>
                <a:ea typeface="楷体" pitchFamily="49" charset="-122"/>
              </a:rPr>
              <a:t>总可变成因果序列，所以</a:t>
            </a:r>
            <a:r>
              <a:rPr lang="en-US" altLang="zh-CN" b="1" dirty="0">
                <a:latin typeface="楷体" pitchFamily="49" charset="-122"/>
                <a:ea typeface="楷体" pitchFamily="49" charset="-122"/>
              </a:rPr>
              <a:t>FIR DF</a:t>
            </a:r>
            <a:r>
              <a:rPr lang="zh-CN" altLang="en-US" b="1" dirty="0">
                <a:latin typeface="楷体" pitchFamily="49" charset="-122"/>
                <a:ea typeface="楷体" pitchFamily="49" charset="-122"/>
              </a:rPr>
              <a:t>总可以由因果系统实现；</a:t>
            </a:r>
          </a:p>
          <a:p>
            <a:pPr algn="just">
              <a:lnSpc>
                <a:spcPct val="150000"/>
              </a:lnSpc>
            </a:pPr>
            <a:r>
              <a:rPr lang="zh-CN" altLang="en-US" b="1" dirty="0">
                <a:latin typeface="楷体" pitchFamily="49" charset="-122"/>
                <a:ea typeface="楷体" pitchFamily="49" charset="-122"/>
              </a:rPr>
              <a:t>  </a:t>
            </a:r>
            <a:r>
              <a:rPr lang="en-US" altLang="zh-CN" b="1" dirty="0">
                <a:latin typeface="楷体" pitchFamily="49" charset="-122"/>
                <a:ea typeface="楷体" pitchFamily="49" charset="-122"/>
              </a:rPr>
              <a:t>3</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h(n)</a:t>
            </a:r>
            <a:r>
              <a:rPr lang="zh-CN" altLang="en-US" b="1" dirty="0">
                <a:latin typeface="楷体" pitchFamily="49" charset="-122"/>
                <a:ea typeface="楷体" pitchFamily="49" charset="-122"/>
              </a:rPr>
              <a:t>为有限长，可以用</a:t>
            </a:r>
            <a:r>
              <a:rPr lang="en-US" altLang="zh-CN" b="1" dirty="0">
                <a:latin typeface="楷体" pitchFamily="49" charset="-122"/>
                <a:ea typeface="楷体" pitchFamily="49" charset="-122"/>
              </a:rPr>
              <a:t>FFT</a:t>
            </a:r>
            <a:r>
              <a:rPr lang="zh-CN" altLang="en-US" b="1" dirty="0">
                <a:latin typeface="楷体" pitchFamily="49" charset="-122"/>
                <a:ea typeface="楷体" pitchFamily="49" charset="-122"/>
              </a:rPr>
              <a:t>实现</a:t>
            </a:r>
            <a:r>
              <a:rPr lang="en-US" altLang="zh-CN" b="1" dirty="0">
                <a:latin typeface="楷体" pitchFamily="49" charset="-122"/>
                <a:ea typeface="楷体" pitchFamily="49" charset="-122"/>
              </a:rPr>
              <a:t>FIR</a:t>
            </a:r>
            <a:r>
              <a:rPr lang="zh-CN" altLang="en-US" b="1" dirty="0">
                <a:latin typeface="楷体" pitchFamily="49" charset="-122"/>
                <a:ea typeface="楷体" pitchFamily="49" charset="-122"/>
              </a:rPr>
              <a:t>数字滤波器</a:t>
            </a:r>
            <a:r>
              <a:rPr lang="en-US" altLang="zh-CN" b="1" dirty="0">
                <a:latin typeface="楷体" pitchFamily="49" charset="-122"/>
                <a:ea typeface="楷体" pitchFamily="49" charset="-122"/>
              </a:rPr>
              <a:t>;</a:t>
            </a:r>
          </a:p>
          <a:p>
            <a:pPr algn="just">
              <a:lnSpc>
                <a:spcPct val="150000"/>
              </a:lnSpc>
            </a:pPr>
            <a:r>
              <a:rPr lang="en-US" altLang="zh-CN" b="1" dirty="0" smtClean="0">
                <a:latin typeface="楷体" pitchFamily="49" charset="-122"/>
                <a:ea typeface="楷体" pitchFamily="49" charset="-122"/>
              </a:rPr>
              <a:t>  4</a:t>
            </a:r>
            <a:r>
              <a:rPr lang="zh-CN" altLang="en-US" b="1" dirty="0" smtClean="0">
                <a:latin typeface="楷体" pitchFamily="49" charset="-122"/>
                <a:ea typeface="楷体" pitchFamily="49" charset="-122"/>
              </a:rPr>
              <a:t>、</a:t>
            </a:r>
            <a:r>
              <a:rPr lang="en-US" altLang="zh-CN" b="1" dirty="0">
                <a:latin typeface="楷体" pitchFamily="49" charset="-122"/>
                <a:ea typeface="楷体" pitchFamily="49" charset="-122"/>
              </a:rPr>
              <a:t>FIR</a:t>
            </a:r>
            <a:r>
              <a:rPr lang="zh-CN" altLang="en-US" b="1" dirty="0">
                <a:latin typeface="楷体" pitchFamily="49" charset="-122"/>
                <a:ea typeface="楷体" pitchFamily="49" charset="-122"/>
              </a:rPr>
              <a:t>的相位特性可以是线性的</a:t>
            </a:r>
            <a:r>
              <a:rPr lang="zh-CN" altLang="en-US" b="1" dirty="0" smtClean="0">
                <a:latin typeface="楷体" pitchFamily="49" charset="-122"/>
                <a:ea typeface="楷体" pitchFamily="49" charset="-122"/>
              </a:rPr>
              <a:t>， 因此它</a:t>
            </a:r>
            <a:r>
              <a:rPr lang="zh-CN" altLang="en-US" b="1" dirty="0">
                <a:latin typeface="楷体" pitchFamily="49" charset="-122"/>
                <a:ea typeface="楷体" pitchFamily="49" charset="-122"/>
              </a:rPr>
              <a:t>有更广泛的应用，非线性的</a:t>
            </a:r>
            <a:r>
              <a:rPr lang="en-US" altLang="zh-CN" b="1" dirty="0">
                <a:latin typeface="楷体" pitchFamily="49" charset="-122"/>
                <a:ea typeface="楷体" pitchFamily="49" charset="-122"/>
              </a:rPr>
              <a:t>FIR</a:t>
            </a:r>
            <a:r>
              <a:rPr lang="zh-CN" altLang="en-US" b="1" dirty="0">
                <a:latin typeface="楷体" pitchFamily="49" charset="-122"/>
                <a:ea typeface="楷体" pitchFamily="49" charset="-122"/>
              </a:rPr>
              <a:t>一般不作研究。</a:t>
            </a:r>
          </a:p>
        </p:txBody>
      </p:sp>
      <p:sp>
        <p:nvSpPr>
          <p:cNvPr id="6" name="矩形 5"/>
          <p:cNvSpPr/>
          <p:nvPr/>
        </p:nvSpPr>
        <p:spPr>
          <a:xfrm>
            <a:off x="914400" y="230485"/>
            <a:ext cx="5334000" cy="461665"/>
          </a:xfrm>
          <a:prstGeom prst="rect">
            <a:avLst/>
          </a:prstGeom>
        </p:spPr>
        <p:txBody>
          <a:bodyPr wrap="square">
            <a:spAutoFit/>
          </a:bodyPr>
          <a:lstStyle/>
          <a:p>
            <a:r>
              <a:rPr lang="zh-CN" altLang="en-US" dirty="0">
                <a:solidFill>
                  <a:srgbClr val="002060"/>
                </a:solidFill>
                <a:latin typeface="微软雅黑" pitchFamily="34" charset="-122"/>
                <a:ea typeface="微软雅黑" pitchFamily="34" charset="-122"/>
              </a:rPr>
              <a:t>线性相位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
        <p:nvSpPr>
          <p:cNvPr id="7" name="Text Box 3"/>
          <p:cNvSpPr txBox="1">
            <a:spLocks noChangeArrowheads="1"/>
          </p:cNvSpPr>
          <p:nvPr/>
        </p:nvSpPr>
        <p:spPr bwMode="auto">
          <a:xfrm>
            <a:off x="533400" y="4776252"/>
            <a:ext cx="8153400"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30000"/>
              </a:lnSpc>
              <a:buFont typeface="Wingdings" pitchFamily="2" charset="2"/>
              <a:buChar char="p"/>
            </a:pPr>
            <a:r>
              <a:rPr lang="en-US" altLang="zh-CN" b="1" dirty="0" smtClean="0">
                <a:latin typeface="微软雅黑" pitchFamily="34" charset="-122"/>
                <a:ea typeface="微软雅黑" pitchFamily="34" charset="-122"/>
              </a:rPr>
              <a:t>FIR</a:t>
            </a:r>
            <a:r>
              <a:rPr lang="zh-CN" altLang="en-US" b="1" dirty="0">
                <a:latin typeface="微软雅黑" pitchFamily="34" charset="-122"/>
                <a:ea typeface="微软雅黑" pitchFamily="34" charset="-122"/>
              </a:rPr>
              <a:t>滤波器设计任务是选择有限长度的</a:t>
            </a:r>
            <a:r>
              <a:rPr lang="en-US" altLang="zh-CN" b="1" i="1" dirty="0">
                <a:latin typeface="微软雅黑" pitchFamily="34" charset="-122"/>
                <a:ea typeface="微软雅黑" pitchFamily="34" charset="-122"/>
              </a:rPr>
              <a:t>h</a:t>
            </a:r>
            <a:r>
              <a:rPr lang="en-US" altLang="zh-CN" b="1" dirty="0">
                <a:latin typeface="微软雅黑" pitchFamily="34" charset="-122"/>
                <a:ea typeface="微软雅黑" pitchFamily="34" charset="-122"/>
              </a:rPr>
              <a:t>(</a:t>
            </a:r>
            <a:r>
              <a:rPr lang="en-US" altLang="zh-CN" b="1" i="1" dirty="0">
                <a:latin typeface="微软雅黑" pitchFamily="34" charset="-122"/>
                <a:ea typeface="微软雅黑" pitchFamily="34" charset="-122"/>
              </a:rPr>
              <a:t>n</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，使频率响应函数</a:t>
            </a:r>
            <a:r>
              <a:rPr lang="en-US" altLang="zh-CN" b="1" i="1" dirty="0">
                <a:latin typeface="微软雅黑" pitchFamily="34" charset="-122"/>
                <a:ea typeface="微软雅黑" pitchFamily="34" charset="-122"/>
              </a:rPr>
              <a:t>H</a:t>
            </a:r>
            <a:r>
              <a:rPr lang="en-US" altLang="zh-CN" b="1" dirty="0">
                <a:latin typeface="微软雅黑" pitchFamily="34" charset="-122"/>
                <a:ea typeface="微软雅黑" pitchFamily="34" charset="-122"/>
              </a:rPr>
              <a:t>(</a:t>
            </a:r>
            <a:r>
              <a:rPr lang="en-US" altLang="zh-CN" b="1" dirty="0" err="1">
                <a:latin typeface="微软雅黑" pitchFamily="34" charset="-122"/>
                <a:ea typeface="微软雅黑" pitchFamily="34" charset="-122"/>
              </a:rPr>
              <a:t>e</a:t>
            </a:r>
            <a:r>
              <a:rPr lang="en-US" altLang="zh-CN" b="1" baseline="30000" dirty="0" err="1">
                <a:latin typeface="微软雅黑" pitchFamily="34" charset="-122"/>
                <a:ea typeface="微软雅黑" pitchFamily="34" charset="-122"/>
              </a:rPr>
              <a:t>j</a:t>
            </a:r>
            <a:r>
              <a:rPr lang="en-US" altLang="zh-CN" b="1" i="1" baseline="30000" dirty="0" err="1">
                <a:latin typeface="微软雅黑" pitchFamily="34" charset="-122"/>
                <a:ea typeface="微软雅黑" pitchFamily="34" charset="-122"/>
              </a:rPr>
              <a:t>ω</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满足技术指标要求。</a:t>
            </a:r>
          </a:p>
          <a:p>
            <a:pPr marL="342900" indent="-342900">
              <a:lnSpc>
                <a:spcPct val="130000"/>
              </a:lnSpc>
              <a:buFont typeface="Wingdings" pitchFamily="2" charset="2"/>
              <a:buChar char="p"/>
            </a:pPr>
            <a:r>
              <a:rPr lang="zh-CN" altLang="en-US" b="1" dirty="0" smtClean="0">
                <a:latin typeface="微软雅黑" pitchFamily="34" charset="-122"/>
                <a:ea typeface="微软雅黑" pitchFamily="34" charset="-122"/>
              </a:rPr>
              <a:t>本章</a:t>
            </a:r>
            <a:r>
              <a:rPr lang="zh-CN" altLang="en-US" b="1" dirty="0">
                <a:latin typeface="微软雅黑" pitchFamily="34" charset="-122"/>
                <a:ea typeface="微软雅黑" pitchFamily="34" charset="-122"/>
              </a:rPr>
              <a:t>主要介绍</a:t>
            </a:r>
            <a:r>
              <a:rPr lang="zh-CN" altLang="en-US" b="1" dirty="0">
                <a:solidFill>
                  <a:schemeClr val="tx2"/>
                </a:solidFill>
                <a:latin typeface="微软雅黑" pitchFamily="34" charset="-122"/>
                <a:ea typeface="微软雅黑" pitchFamily="34" charset="-122"/>
              </a:rPr>
              <a:t>三种设计方法：</a:t>
            </a:r>
            <a:r>
              <a:rPr lang="zh-CN" altLang="en-US" b="1" dirty="0">
                <a:solidFill>
                  <a:schemeClr val="accent5">
                    <a:lumMod val="50000"/>
                  </a:schemeClr>
                </a:solidFill>
                <a:latin typeface="微软雅黑" pitchFamily="34" charset="-122"/>
                <a:ea typeface="微软雅黑" pitchFamily="34" charset="-122"/>
              </a:rPr>
              <a:t>窗函数法、频率采样法和切比雪夫等波纹逼近法</a:t>
            </a:r>
            <a:r>
              <a:rPr lang="zh-CN" altLang="en-US" b="1" dirty="0" smtClean="0">
                <a:solidFill>
                  <a:schemeClr val="accent5">
                    <a:lumMod val="50000"/>
                  </a:schemeClr>
                </a:solidFill>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1293128260"/>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6898" y="3197003"/>
            <a:ext cx="3566949"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CN" altLang="en-US" dirty="0" smtClean="0"/>
              <a:t>加矩形窗的</a:t>
            </a:r>
            <a:r>
              <a:rPr lang="en-US" altLang="zh-CN" dirty="0" smtClean="0"/>
              <a:t>H</a:t>
            </a:r>
            <a:r>
              <a:rPr lang="en-US" altLang="zh-CN" baseline="-25000" dirty="0" smtClean="0"/>
              <a:t> </a:t>
            </a:r>
            <a:r>
              <a:rPr lang="en-US" altLang="zh-CN" dirty="0" smtClean="0"/>
              <a:t>(n</a:t>
            </a:r>
            <a:r>
              <a:rPr lang="en-US" altLang="zh-CN" dirty="0"/>
              <a:t>)</a:t>
            </a:r>
            <a:r>
              <a:rPr lang="zh-CN" altLang="en-US" dirty="0" smtClean="0"/>
              <a:t>的图像</a:t>
            </a:r>
            <a:endParaRPr lang="zh-CN" altLang="en-US" dirty="0"/>
          </a:p>
        </p:txBody>
      </p:sp>
      <p:sp>
        <p:nvSpPr>
          <p:cNvPr id="6" name="TextBox 5"/>
          <p:cNvSpPr txBox="1"/>
          <p:nvPr/>
        </p:nvSpPr>
        <p:spPr>
          <a:xfrm>
            <a:off x="5524507" y="3210825"/>
            <a:ext cx="3218986"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altLang="zh-CN" dirty="0" err="1" smtClean="0"/>
              <a:t>Hjw</a:t>
            </a:r>
            <a:r>
              <a:rPr lang="zh-CN" altLang="en-US" dirty="0" smtClean="0"/>
              <a:t>的特性</a:t>
            </a:r>
            <a:r>
              <a:rPr lang="en-US" altLang="zh-CN" dirty="0" smtClean="0"/>
              <a:t>—</a:t>
            </a:r>
            <a:r>
              <a:rPr lang="zh-CN" altLang="en-US" dirty="0" smtClean="0"/>
              <a:t>加矩形窗</a:t>
            </a:r>
            <a:endParaRPr lang="zh-CN" altLang="en-US" dirty="0"/>
          </a:p>
        </p:txBody>
      </p:sp>
      <p:sp>
        <p:nvSpPr>
          <p:cNvPr id="7" name="TextBox 6"/>
          <p:cNvSpPr txBox="1"/>
          <p:nvPr/>
        </p:nvSpPr>
        <p:spPr>
          <a:xfrm>
            <a:off x="5598307" y="6348996"/>
            <a:ext cx="3200400"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altLang="zh-CN" dirty="0" err="1" smtClean="0"/>
              <a:t>Hjw</a:t>
            </a:r>
            <a:r>
              <a:rPr lang="zh-CN" altLang="en-US" dirty="0" smtClean="0"/>
              <a:t>的特性</a:t>
            </a:r>
            <a:r>
              <a:rPr lang="en-US" altLang="zh-CN" dirty="0" smtClean="0"/>
              <a:t>—</a:t>
            </a:r>
            <a:r>
              <a:rPr lang="zh-CN" altLang="en-US" dirty="0" smtClean="0"/>
              <a:t>加汉宁窗</a:t>
            </a:r>
            <a:endParaRPr lang="zh-CN" altLang="en-US" dirty="0"/>
          </a:p>
        </p:txBody>
      </p:sp>
      <p:pic>
        <p:nvPicPr>
          <p:cNvPr id="4270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851" y="533400"/>
            <a:ext cx="3600000" cy="269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7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338" y="3650606"/>
            <a:ext cx="3600000" cy="269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195569" y="6248400"/>
            <a:ext cx="3307475"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CN" altLang="en-US" dirty="0" smtClean="0"/>
              <a:t>加汉宁窗的</a:t>
            </a:r>
            <a:r>
              <a:rPr lang="en-US" altLang="zh-CN" dirty="0" smtClean="0"/>
              <a:t>H</a:t>
            </a:r>
            <a:r>
              <a:rPr lang="en-US" altLang="zh-CN" baseline="-25000" dirty="0" smtClean="0"/>
              <a:t> </a:t>
            </a:r>
            <a:r>
              <a:rPr lang="en-US" altLang="zh-CN" dirty="0" smtClean="0"/>
              <a:t>(n</a:t>
            </a:r>
            <a:r>
              <a:rPr lang="en-US" altLang="zh-CN" dirty="0"/>
              <a:t>)</a:t>
            </a:r>
            <a:r>
              <a:rPr lang="zh-CN" altLang="en-US" dirty="0" smtClean="0"/>
              <a:t>的图像</a:t>
            </a:r>
            <a:endParaRPr lang="zh-CN" altLang="en-US" dirty="0"/>
          </a:p>
        </p:txBody>
      </p:sp>
      <p:sp>
        <p:nvSpPr>
          <p:cNvPr id="11"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endParaRPr lang="zh-CN" altLang="en-US" sz="2400" kern="1200" dirty="0">
              <a:solidFill>
                <a:schemeClr val="tx1"/>
              </a:solidFill>
              <a:latin typeface="微软雅黑" pitchFamily="34" charset="-122"/>
              <a:ea typeface="微软雅黑" pitchFamily="34" charset="-122"/>
              <a:cs typeface="+mn-cs"/>
            </a:endParaRPr>
          </a:p>
        </p:txBody>
      </p:sp>
      <p:pic>
        <p:nvPicPr>
          <p:cNvPr id="4270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551761"/>
            <a:ext cx="3600000" cy="269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70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650606"/>
            <a:ext cx="3600000" cy="269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386610"/>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sz="half" idx="1"/>
          </p:nvPr>
        </p:nvSpPr>
        <p:spPr>
          <a:xfrm>
            <a:off x="457200" y="990600"/>
            <a:ext cx="8147050" cy="4525962"/>
          </a:xfrm>
        </p:spPr>
        <p:txBody>
          <a:bodyPr/>
          <a:lstStyle/>
          <a:p>
            <a:pPr>
              <a:buFontTx/>
              <a:buNone/>
            </a:pPr>
            <a:r>
              <a:rPr lang="en-US" altLang="zh-CN" sz="2800" dirty="0" smtClean="0"/>
              <a:t>2</a:t>
            </a:r>
            <a:r>
              <a:rPr lang="zh-CN" altLang="en-US" sz="2800" dirty="0" smtClean="0"/>
              <a:t>、</a:t>
            </a:r>
            <a:r>
              <a:rPr lang="zh-CN" altLang="en-US" sz="2800" dirty="0"/>
              <a:t>设计一个线性相位</a:t>
            </a:r>
            <a:r>
              <a:rPr lang="en-US" altLang="zh-CN" sz="2800" dirty="0"/>
              <a:t>FIR</a:t>
            </a:r>
            <a:r>
              <a:rPr lang="zh-CN" altLang="en-US" sz="2800" dirty="0"/>
              <a:t>低通滤波器，</a:t>
            </a:r>
          </a:p>
          <a:p>
            <a:pPr>
              <a:buFontTx/>
              <a:buNone/>
            </a:pPr>
            <a:endParaRPr lang="zh-CN" altLang="en-US" sz="2800" dirty="0"/>
          </a:p>
          <a:p>
            <a:pPr>
              <a:buFontTx/>
              <a:buNone/>
            </a:pPr>
            <a:endParaRPr lang="zh-CN" altLang="en-US" sz="2800" dirty="0"/>
          </a:p>
        </p:txBody>
      </p:sp>
      <p:graphicFrame>
        <p:nvGraphicFramePr>
          <p:cNvPr id="62468" name="Object 4"/>
          <p:cNvGraphicFramePr>
            <a:graphicFrameLocks noGrp="1" noChangeAspect="1"/>
          </p:cNvGraphicFramePr>
          <p:nvPr>
            <p:ph sz="half" idx="2"/>
            <p:extLst>
              <p:ext uri="{D42A27DB-BD31-4B8C-83A1-F6EECF244321}">
                <p14:modId xmlns:p14="http://schemas.microsoft.com/office/powerpoint/2010/main" val="1064393263"/>
              </p:ext>
            </p:extLst>
          </p:nvPr>
        </p:nvGraphicFramePr>
        <p:xfrm>
          <a:off x="533400" y="1676400"/>
          <a:ext cx="6697663" cy="2290763"/>
        </p:xfrm>
        <a:graphic>
          <a:graphicData uri="http://schemas.openxmlformats.org/presentationml/2006/ole">
            <mc:AlternateContent xmlns:mc="http://schemas.openxmlformats.org/markup-compatibility/2006">
              <mc:Choice xmlns:v="urn:schemas-microsoft-com:vml" Requires="v">
                <p:oleObj spid="_x0000_s428091" name="Equation" r:id="rId3" imgW="2895480" imgH="990360" progId="Equation.DSMT4">
                  <p:embed/>
                </p:oleObj>
              </mc:Choice>
              <mc:Fallback>
                <p:oleObj name="Equation" r:id="rId3" imgW="2895480" imgH="990360" progId="Equation.DSMT4">
                  <p:embed/>
                  <p:pic>
                    <p:nvPicPr>
                      <p:cNvPr id="0" name=""/>
                      <p:cNvPicPr>
                        <a:picLocks noChangeAspect="1" noChangeArrowheads="1"/>
                      </p:cNvPicPr>
                      <p:nvPr/>
                    </p:nvPicPr>
                    <p:blipFill>
                      <a:blip r:embed="rId4"/>
                      <a:srcRect/>
                      <a:stretch>
                        <a:fillRect/>
                      </a:stretch>
                    </p:blipFill>
                    <p:spPr bwMode="auto">
                      <a:xfrm>
                        <a:off x="533400" y="1676400"/>
                        <a:ext cx="6697663" cy="2290763"/>
                      </a:xfrm>
                      <a:prstGeom prst="rect">
                        <a:avLst/>
                      </a:prstGeom>
                      <a:noFill/>
                      <a:ln>
                        <a:noFill/>
                      </a:ln>
                      <a:effectLst/>
                      <a:extLst/>
                    </p:spPr>
                  </p:pic>
                </p:oleObj>
              </mc:Fallback>
            </mc:AlternateContent>
          </a:graphicData>
        </a:graphic>
      </p:graphicFrame>
      <p:pic>
        <p:nvPicPr>
          <p:cNvPr id="62469" name="Picture 5"/>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88012" y="3983554"/>
            <a:ext cx="3455988" cy="2860675"/>
          </a:xfrm>
          <a:prstGeom prst="rect">
            <a:avLst/>
          </a:prstGeom>
          <a:noFill/>
          <a:ln>
            <a:noFill/>
          </a:ln>
          <a:extLst/>
        </p:spPr>
      </p:pic>
      <p:sp>
        <p:nvSpPr>
          <p:cNvPr id="7"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例子</a:t>
            </a:r>
            <a:r>
              <a:rPr lang="en-US" altLang="zh-CN" sz="2400" dirty="0" smtClean="0">
                <a:latin typeface="微软雅黑" pitchFamily="34" charset="-122"/>
                <a:ea typeface="微软雅黑" pitchFamily="34" charset="-122"/>
              </a:rPr>
              <a:t>2</a:t>
            </a:r>
            <a:endParaRPr lang="zh-CN" altLang="en-US" sz="2400" kern="1200" dirty="0">
              <a:solidFill>
                <a:schemeClr val="tx1"/>
              </a:solidFill>
              <a:latin typeface="微软雅黑" pitchFamily="34" charset="-122"/>
              <a:ea typeface="微软雅黑" pitchFamily="34" charset="-122"/>
              <a:cs typeface="+mn-cs"/>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936561451"/>
              </p:ext>
            </p:extLst>
          </p:nvPr>
        </p:nvGraphicFramePr>
        <p:xfrm>
          <a:off x="609600" y="4267199"/>
          <a:ext cx="4495800" cy="2066393"/>
        </p:xfrm>
        <a:graphic>
          <a:graphicData uri="http://schemas.openxmlformats.org/presentationml/2006/ole">
            <mc:AlternateContent xmlns:mc="http://schemas.openxmlformats.org/markup-compatibility/2006">
              <mc:Choice xmlns:v="urn:schemas-microsoft-com:vml" Requires="v">
                <p:oleObj spid="_x0000_s428092" name="Equation" r:id="rId6" imgW="2044440" imgH="939600" progId="Equation.DSMT4">
                  <p:embed/>
                </p:oleObj>
              </mc:Choice>
              <mc:Fallback>
                <p:oleObj name="Equation" r:id="rId6" imgW="2044440" imgH="939600" progId="Equation.DSMT4">
                  <p:embed/>
                  <p:pic>
                    <p:nvPicPr>
                      <p:cNvPr id="0" name=""/>
                      <p:cNvPicPr/>
                      <p:nvPr/>
                    </p:nvPicPr>
                    <p:blipFill>
                      <a:blip r:embed="rId7"/>
                      <a:stretch>
                        <a:fillRect/>
                      </a:stretch>
                    </p:blipFill>
                    <p:spPr>
                      <a:xfrm>
                        <a:off x="609600" y="4267199"/>
                        <a:ext cx="4495800" cy="2066393"/>
                      </a:xfrm>
                      <a:prstGeom prst="rect">
                        <a:avLst/>
                      </a:prstGeom>
                    </p:spPr>
                  </p:pic>
                </p:oleObj>
              </mc:Fallback>
            </mc:AlternateContent>
          </a:graphicData>
        </a:graphic>
      </p:graphicFrame>
    </p:spTree>
    <p:extLst>
      <p:ext uri="{BB962C8B-B14F-4D97-AF65-F5344CB8AC3E}">
        <p14:creationId xmlns:p14="http://schemas.microsoft.com/office/powerpoint/2010/main" val="234431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5" name="Object 3"/>
          <p:cNvGraphicFramePr>
            <a:graphicFrameLocks noGrp="1" noChangeAspect="1"/>
          </p:cNvGraphicFramePr>
          <p:nvPr>
            <p:ph idx="1"/>
            <p:extLst>
              <p:ext uri="{D42A27DB-BD31-4B8C-83A1-F6EECF244321}">
                <p14:modId xmlns:p14="http://schemas.microsoft.com/office/powerpoint/2010/main" val="3184910753"/>
              </p:ext>
            </p:extLst>
          </p:nvPr>
        </p:nvGraphicFramePr>
        <p:xfrm>
          <a:off x="584200" y="1125538"/>
          <a:ext cx="7615238" cy="4073525"/>
        </p:xfrm>
        <a:graphic>
          <a:graphicData uri="http://schemas.openxmlformats.org/presentationml/2006/ole">
            <mc:AlternateContent xmlns:mc="http://schemas.openxmlformats.org/markup-compatibility/2006">
              <mc:Choice xmlns:v="urn:schemas-microsoft-com:vml" Requires="v">
                <p:oleObj spid="_x0000_s478214" name="Equation" r:id="rId3" imgW="3276360" imgH="1752480" progId="Equation.DSMT4">
                  <p:embed/>
                </p:oleObj>
              </mc:Choice>
              <mc:Fallback>
                <p:oleObj name="Equation" r:id="rId3" imgW="3276360" imgH="1752480" progId="Equation.DSMT4">
                  <p:embed/>
                  <p:pic>
                    <p:nvPicPr>
                      <p:cNvPr id="0" name=""/>
                      <p:cNvPicPr>
                        <a:picLocks noChangeAspect="1" noChangeArrowheads="1"/>
                      </p:cNvPicPr>
                      <p:nvPr/>
                    </p:nvPicPr>
                    <p:blipFill>
                      <a:blip r:embed="rId4"/>
                      <a:srcRect/>
                      <a:stretch>
                        <a:fillRect/>
                      </a:stretch>
                    </p:blipFill>
                    <p:spPr bwMode="auto">
                      <a:xfrm>
                        <a:off x="584200" y="1125538"/>
                        <a:ext cx="7615238" cy="407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例子</a:t>
            </a:r>
            <a:r>
              <a:rPr lang="en-US" altLang="zh-CN" sz="2400" dirty="0" smtClean="0">
                <a:latin typeface="微软雅黑" pitchFamily="34" charset="-122"/>
                <a:ea typeface="微软雅黑" pitchFamily="34" charset="-122"/>
              </a:rPr>
              <a:t>2</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23433495"/>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1" name="Object 3"/>
          <p:cNvGraphicFramePr>
            <a:graphicFrameLocks noGrp="1" noChangeAspect="1"/>
          </p:cNvGraphicFramePr>
          <p:nvPr>
            <p:ph idx="1"/>
            <p:extLst>
              <p:ext uri="{D42A27DB-BD31-4B8C-83A1-F6EECF244321}">
                <p14:modId xmlns:p14="http://schemas.microsoft.com/office/powerpoint/2010/main" val="382850519"/>
              </p:ext>
            </p:extLst>
          </p:nvPr>
        </p:nvGraphicFramePr>
        <p:xfrm>
          <a:off x="768350" y="1052513"/>
          <a:ext cx="6884988" cy="5397500"/>
        </p:xfrm>
        <a:graphic>
          <a:graphicData uri="http://schemas.openxmlformats.org/presentationml/2006/ole">
            <mc:AlternateContent xmlns:mc="http://schemas.openxmlformats.org/markup-compatibility/2006">
              <mc:Choice xmlns:v="urn:schemas-microsoft-com:vml" Requires="v">
                <p:oleObj spid="_x0000_s429086" name="Equation" r:id="rId3" imgW="3174840" imgH="2489040" progId="Equation.DSMT4">
                  <p:embed/>
                </p:oleObj>
              </mc:Choice>
              <mc:Fallback>
                <p:oleObj name="Equation" r:id="rId3" imgW="3174840" imgH="2489040" progId="Equation.DSMT4">
                  <p:embed/>
                  <p:pic>
                    <p:nvPicPr>
                      <p:cNvPr id="0" name=""/>
                      <p:cNvPicPr>
                        <a:picLocks noChangeAspect="1" noChangeArrowheads="1"/>
                      </p:cNvPicPr>
                      <p:nvPr/>
                    </p:nvPicPr>
                    <p:blipFill>
                      <a:blip r:embed="rId4"/>
                      <a:srcRect/>
                      <a:stretch>
                        <a:fillRect/>
                      </a:stretch>
                    </p:blipFill>
                    <p:spPr bwMode="auto">
                      <a:xfrm>
                        <a:off x="768350" y="1052513"/>
                        <a:ext cx="6884988" cy="539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例子</a:t>
            </a:r>
            <a:r>
              <a:rPr lang="en-US" altLang="zh-CN" sz="2400" dirty="0" smtClean="0">
                <a:latin typeface="微软雅黑" pitchFamily="34" charset="-122"/>
                <a:ea typeface="微软雅黑" pitchFamily="34" charset="-122"/>
              </a:rPr>
              <a:t>2</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56654181"/>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9" name="Object 3"/>
          <p:cNvGraphicFramePr>
            <a:graphicFrameLocks noGrp="1" noChangeAspect="1"/>
          </p:cNvGraphicFramePr>
          <p:nvPr>
            <p:ph idx="1"/>
          </p:nvPr>
        </p:nvGraphicFramePr>
        <p:xfrm>
          <a:off x="468313" y="1044575"/>
          <a:ext cx="7704137" cy="3608388"/>
        </p:xfrm>
        <a:graphic>
          <a:graphicData uri="http://schemas.openxmlformats.org/presentationml/2006/ole">
            <mc:AlternateContent xmlns:mc="http://schemas.openxmlformats.org/markup-compatibility/2006">
              <mc:Choice xmlns:v="urn:schemas-microsoft-com:vml" Requires="v">
                <p:oleObj spid="_x0000_s431135" r:id="rId3" imgW="3276917" imgH="1625917" progId="">
                  <p:embed/>
                </p:oleObj>
              </mc:Choice>
              <mc:Fallback>
                <p:oleObj r:id="rId3" imgW="3276917" imgH="162591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044575"/>
                        <a:ext cx="7704137" cy="360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5540" name="Picture 4"/>
          <p:cNvPicPr>
            <a:picLocks noChangeAspect="1" noChangeArrowheads="1"/>
          </p:cNvPicPr>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b="17001"/>
          <a:stretch/>
        </p:blipFill>
        <p:spPr bwMode="auto">
          <a:xfrm>
            <a:off x="5105400" y="3733800"/>
            <a:ext cx="3911600" cy="28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例子</a:t>
            </a:r>
            <a:r>
              <a:rPr lang="en-US" altLang="zh-CN" sz="2400" dirty="0" smtClean="0">
                <a:latin typeface="微软雅黑" pitchFamily="34" charset="-122"/>
                <a:ea typeface="微软雅黑" pitchFamily="34" charset="-122"/>
              </a:rPr>
              <a:t>2</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97916739"/>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3" name="Object 3"/>
          <p:cNvGraphicFramePr>
            <a:graphicFrameLocks noGrp="1" noChangeAspect="1"/>
          </p:cNvGraphicFramePr>
          <p:nvPr>
            <p:ph idx="1"/>
            <p:extLst>
              <p:ext uri="{D42A27DB-BD31-4B8C-83A1-F6EECF244321}">
                <p14:modId xmlns:p14="http://schemas.microsoft.com/office/powerpoint/2010/main" val="1147081520"/>
              </p:ext>
            </p:extLst>
          </p:nvPr>
        </p:nvGraphicFramePr>
        <p:xfrm>
          <a:off x="533400" y="1066800"/>
          <a:ext cx="6740525" cy="5153025"/>
        </p:xfrm>
        <a:graphic>
          <a:graphicData uri="http://schemas.openxmlformats.org/presentationml/2006/ole">
            <mc:AlternateContent xmlns:mc="http://schemas.openxmlformats.org/markup-compatibility/2006">
              <mc:Choice xmlns:v="urn:schemas-microsoft-com:vml" Requires="v">
                <p:oleObj spid="_x0000_s436255" name="Equation" r:id="rId3" imgW="3288960" imgH="2514600" progId="Equation.DSMT4">
                  <p:embed/>
                </p:oleObj>
              </mc:Choice>
              <mc:Fallback>
                <p:oleObj name="Equation" r:id="rId3" imgW="3288960" imgH="2514600" progId="Equation.DSMT4">
                  <p:embed/>
                  <p:pic>
                    <p:nvPicPr>
                      <p:cNvPr id="0" name=""/>
                      <p:cNvPicPr>
                        <a:picLocks noChangeAspect="1" noChangeArrowheads="1"/>
                      </p:cNvPicPr>
                      <p:nvPr/>
                    </p:nvPicPr>
                    <p:blipFill>
                      <a:blip r:embed="rId4"/>
                      <a:srcRect/>
                      <a:stretch>
                        <a:fillRect/>
                      </a:stretch>
                    </p:blipFill>
                    <p:spPr bwMode="auto">
                      <a:xfrm>
                        <a:off x="533400" y="1066800"/>
                        <a:ext cx="6740525" cy="5153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r>
              <a:rPr lang="en-US" altLang="zh-CN"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低</a:t>
            </a:r>
            <a:r>
              <a:rPr lang="zh-CN" altLang="en-US" sz="2400" dirty="0" smtClean="0">
                <a:latin typeface="微软雅黑" pitchFamily="34" charset="-122"/>
                <a:ea typeface="微软雅黑" pitchFamily="34" charset="-122"/>
              </a:rPr>
              <a:t>通</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583465978"/>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3" name="Object 3"/>
          <p:cNvGraphicFramePr>
            <a:graphicFrameLocks noGrp="1" noChangeAspect="1"/>
          </p:cNvGraphicFramePr>
          <p:nvPr>
            <p:ph idx="1"/>
            <p:extLst>
              <p:ext uri="{D42A27DB-BD31-4B8C-83A1-F6EECF244321}">
                <p14:modId xmlns:p14="http://schemas.microsoft.com/office/powerpoint/2010/main" val="4050055657"/>
              </p:ext>
            </p:extLst>
          </p:nvPr>
        </p:nvGraphicFramePr>
        <p:xfrm>
          <a:off x="441325" y="1052513"/>
          <a:ext cx="8378825" cy="5153025"/>
        </p:xfrm>
        <a:graphic>
          <a:graphicData uri="http://schemas.openxmlformats.org/presentationml/2006/ole">
            <mc:AlternateContent xmlns:mc="http://schemas.openxmlformats.org/markup-compatibility/2006">
              <mc:Choice xmlns:v="urn:schemas-microsoft-com:vml" Requires="v">
                <p:oleObj spid="_x0000_s432158" name="Equation" r:id="rId3" imgW="4089717" imgH="2514917" progId="Equation.DSMT4">
                  <p:embed/>
                </p:oleObj>
              </mc:Choice>
              <mc:Fallback>
                <p:oleObj name="Equation" r:id="rId3" imgW="4089717" imgH="25149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25" y="1052513"/>
                        <a:ext cx="8378825" cy="5153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高通</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222040879"/>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7" name="Object 3"/>
          <p:cNvGraphicFramePr>
            <a:graphicFrameLocks noGrp="1" noChangeAspect="1"/>
          </p:cNvGraphicFramePr>
          <p:nvPr>
            <p:ph idx="1"/>
            <p:extLst>
              <p:ext uri="{D42A27DB-BD31-4B8C-83A1-F6EECF244321}">
                <p14:modId xmlns:p14="http://schemas.microsoft.com/office/powerpoint/2010/main" val="1488021877"/>
              </p:ext>
            </p:extLst>
          </p:nvPr>
        </p:nvGraphicFramePr>
        <p:xfrm>
          <a:off x="533400" y="990600"/>
          <a:ext cx="7481887" cy="4972050"/>
        </p:xfrm>
        <a:graphic>
          <a:graphicData uri="http://schemas.openxmlformats.org/presentationml/2006/ole">
            <mc:AlternateContent xmlns:mc="http://schemas.openxmlformats.org/markup-compatibility/2006">
              <mc:Choice xmlns:v="urn:schemas-microsoft-com:vml" Requires="v">
                <p:oleObj spid="_x0000_s433183" name="Equation" r:id="rId3" imgW="4127400" imgH="2743200" progId="Equation.DSMT4">
                  <p:embed/>
                </p:oleObj>
              </mc:Choice>
              <mc:Fallback>
                <p:oleObj name="Equation" r:id="rId3" imgW="4127400" imgH="2743200" progId="Equation.DSMT4">
                  <p:embed/>
                  <p:pic>
                    <p:nvPicPr>
                      <p:cNvPr id="0" name=""/>
                      <p:cNvPicPr>
                        <a:picLocks noChangeAspect="1" noChangeArrowheads="1"/>
                      </p:cNvPicPr>
                      <p:nvPr/>
                    </p:nvPicPr>
                    <p:blipFill>
                      <a:blip r:embed="rId4"/>
                      <a:srcRect/>
                      <a:stretch>
                        <a:fillRect/>
                      </a:stretch>
                    </p:blipFill>
                    <p:spPr bwMode="auto">
                      <a:xfrm>
                        <a:off x="533400" y="990600"/>
                        <a:ext cx="7481887" cy="497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带通</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247795590"/>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1" name="Object 3"/>
          <p:cNvGraphicFramePr>
            <a:graphicFrameLocks noGrp="1" noChangeAspect="1"/>
          </p:cNvGraphicFramePr>
          <p:nvPr>
            <p:ph idx="1"/>
          </p:nvPr>
        </p:nvGraphicFramePr>
        <p:xfrm>
          <a:off x="260350" y="1123950"/>
          <a:ext cx="8874125" cy="4392613"/>
        </p:xfrm>
        <a:graphic>
          <a:graphicData uri="http://schemas.openxmlformats.org/presentationml/2006/ole">
            <mc:AlternateContent xmlns:mc="http://schemas.openxmlformats.org/markup-compatibility/2006">
              <mc:Choice xmlns:v="urn:schemas-microsoft-com:vml" Requires="v">
                <p:oleObj spid="_x0000_s434206" r:id="rId3" imgW="5029517" imgH="2489517" progId="">
                  <p:embed/>
                </p:oleObj>
              </mc:Choice>
              <mc:Fallback>
                <p:oleObj r:id="rId3" imgW="5029517" imgH="248951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 y="1123950"/>
                        <a:ext cx="8874125" cy="439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2"/>
          <p:cNvSpPr txBox="1">
            <a:spLocks noChangeArrowheads="1"/>
          </p:cNvSpPr>
          <p:nvPr/>
        </p:nvSpPr>
        <p:spPr bwMode="auto">
          <a:xfrm>
            <a:off x="1066800" y="187951"/>
            <a:ext cx="7086600" cy="462297"/>
          </a:xfrm>
          <a:prstGeom prst="rect">
            <a:avLst/>
          </a:prstGeom>
        </p:spPr>
        <p:txBody>
          <a:bodyPr wrap="square">
            <a:spAutoFit/>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利用窗函数法设计</a:t>
            </a:r>
            <a:r>
              <a:rPr lang="en-US" altLang="zh-CN" sz="2400" dirty="0" smtClean="0">
                <a:latin typeface="微软雅黑" pitchFamily="34" charset="-122"/>
                <a:ea typeface="微软雅黑" pitchFamily="34" charset="-122"/>
              </a:rPr>
              <a:t>FIR</a:t>
            </a:r>
            <a:r>
              <a:rPr lang="zh-CN" altLang="en-US" sz="2400" dirty="0" smtClean="0">
                <a:latin typeface="微软雅黑" pitchFamily="34" charset="-122"/>
                <a:ea typeface="微软雅黑" pitchFamily="34" charset="-122"/>
              </a:rPr>
              <a:t>滤波器</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带阻</a:t>
            </a:r>
            <a:endParaRPr lang="zh-CN" altLang="en-US" sz="2400" kern="120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340932154"/>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body" idx="1"/>
          </p:nvPr>
        </p:nvSpPr>
        <p:spPr>
          <a:xfrm>
            <a:off x="228600" y="1219200"/>
            <a:ext cx="8763000" cy="5105400"/>
          </a:xfrm>
        </p:spPr>
        <p:txBody>
          <a:bodyPr/>
          <a:lstStyle/>
          <a:p>
            <a:pPr>
              <a:lnSpc>
                <a:spcPct val="80000"/>
              </a:lnSpc>
              <a:buFont typeface="Wingdings" pitchFamily="2" charset="2"/>
              <a:buNone/>
            </a:pPr>
            <a:r>
              <a:rPr lang="en-US" altLang="zh-CN" sz="2800" b="1" dirty="0" smtClean="0">
                <a:solidFill>
                  <a:srgbClr val="CC00FF"/>
                </a:solidFill>
                <a:latin typeface="微软雅黑" pitchFamily="34" charset="-122"/>
                <a:ea typeface="微软雅黑" pitchFamily="34" charset="-122"/>
              </a:rPr>
              <a:t>1</a:t>
            </a:r>
            <a:r>
              <a:rPr lang="zh-CN" altLang="en-US" sz="2800" b="1" dirty="0" smtClean="0">
                <a:solidFill>
                  <a:srgbClr val="CC00FF"/>
                </a:solidFill>
                <a:latin typeface="微软雅黑" pitchFamily="34" charset="-122"/>
                <a:ea typeface="微软雅黑" pitchFamily="34" charset="-122"/>
              </a:rPr>
              <a:t>、</a:t>
            </a:r>
            <a:r>
              <a:rPr lang="zh-CN" altLang="en-US" sz="2800" b="1" dirty="0">
                <a:solidFill>
                  <a:srgbClr val="CC00FF"/>
                </a:solidFill>
                <a:latin typeface="微软雅黑" pitchFamily="34" charset="-122"/>
                <a:ea typeface="微软雅黑" pitchFamily="34" charset="-122"/>
              </a:rPr>
              <a:t>下列关于</a:t>
            </a:r>
            <a:r>
              <a:rPr lang="en-US" altLang="zh-CN" sz="2800" b="1" dirty="0">
                <a:solidFill>
                  <a:srgbClr val="CC00FF"/>
                </a:solidFill>
                <a:latin typeface="微软雅黑" pitchFamily="34" charset="-122"/>
                <a:ea typeface="微软雅黑" pitchFamily="34" charset="-122"/>
              </a:rPr>
              <a:t>IIR</a:t>
            </a:r>
            <a:r>
              <a:rPr lang="zh-CN" altLang="en-US" sz="2800" b="1" dirty="0">
                <a:solidFill>
                  <a:srgbClr val="CC00FF"/>
                </a:solidFill>
                <a:latin typeface="微软雅黑" pitchFamily="34" charset="-122"/>
                <a:ea typeface="微软雅黑" pitchFamily="34" charset="-122"/>
              </a:rPr>
              <a:t>和</a:t>
            </a:r>
            <a:r>
              <a:rPr lang="en-US" altLang="zh-CN" sz="2800" b="1" dirty="0">
                <a:solidFill>
                  <a:srgbClr val="CC00FF"/>
                </a:solidFill>
                <a:latin typeface="微软雅黑" pitchFamily="34" charset="-122"/>
                <a:ea typeface="微软雅黑" pitchFamily="34" charset="-122"/>
              </a:rPr>
              <a:t>FIR</a:t>
            </a:r>
            <a:r>
              <a:rPr lang="zh-CN" altLang="en-US" sz="2800" b="1" dirty="0">
                <a:solidFill>
                  <a:srgbClr val="CC00FF"/>
                </a:solidFill>
                <a:latin typeface="微软雅黑" pitchFamily="34" charset="-122"/>
                <a:ea typeface="微软雅黑" pitchFamily="34" charset="-122"/>
              </a:rPr>
              <a:t>滤波器的说法中错误的是（ </a:t>
            </a:r>
            <a:r>
              <a:rPr lang="zh-CN" altLang="en-US" sz="2800" b="1" dirty="0" smtClean="0">
                <a:solidFill>
                  <a:srgbClr val="CC00FF"/>
                </a:solidFill>
                <a:latin typeface="微软雅黑" pitchFamily="34" charset="-122"/>
                <a:ea typeface="微软雅黑" pitchFamily="34" charset="-122"/>
              </a:rPr>
              <a:t> ）</a:t>
            </a:r>
            <a:endParaRPr lang="zh-CN" altLang="en-US" sz="2800" b="1" dirty="0">
              <a:solidFill>
                <a:srgbClr val="CC00FF"/>
              </a:solidFill>
              <a:latin typeface="微软雅黑" pitchFamily="34" charset="-122"/>
              <a:ea typeface="微软雅黑" pitchFamily="34" charset="-122"/>
            </a:endParaRPr>
          </a:p>
          <a:p>
            <a:pPr>
              <a:lnSpc>
                <a:spcPct val="120000"/>
              </a:lnSpc>
              <a:buFont typeface="Wingdings" pitchFamily="2" charset="2"/>
              <a:buNone/>
            </a:pPr>
            <a:r>
              <a:rPr lang="en-US" altLang="zh-CN" sz="2800" b="1" dirty="0">
                <a:latin typeface="华文楷体" pitchFamily="2" charset="-122"/>
                <a:ea typeface="华文楷体" pitchFamily="2" charset="-122"/>
              </a:rPr>
              <a:t>A. </a:t>
            </a:r>
            <a:r>
              <a:rPr lang="zh-CN" altLang="en-US" sz="2800" b="1" dirty="0">
                <a:latin typeface="华文楷体" pitchFamily="2" charset="-122"/>
                <a:ea typeface="华文楷体" pitchFamily="2" charset="-122"/>
              </a:rPr>
              <a:t>从性能上来说，</a:t>
            </a:r>
            <a:r>
              <a:rPr lang="en-US" altLang="zh-CN" sz="2800" b="1" dirty="0">
                <a:latin typeface="华文楷体" pitchFamily="2" charset="-122"/>
                <a:ea typeface="华文楷体" pitchFamily="2" charset="-122"/>
              </a:rPr>
              <a:t>IIR</a:t>
            </a:r>
            <a:r>
              <a:rPr lang="zh-CN" altLang="en-US" sz="2800" b="1" dirty="0">
                <a:latin typeface="华文楷体" pitchFamily="2" charset="-122"/>
                <a:ea typeface="华文楷体" pitchFamily="2" charset="-122"/>
              </a:rPr>
              <a:t>滤波器系统函数的极点可位于单位圆内的任何地方，因此零点和极点相结合，可用较低的阶数获得较高的选择性，所用的存储单元少，计算量小，所以经济高效。</a:t>
            </a:r>
          </a:p>
          <a:p>
            <a:pPr>
              <a:lnSpc>
                <a:spcPct val="120000"/>
              </a:lnSpc>
              <a:buFont typeface="Wingdings" pitchFamily="2" charset="2"/>
              <a:buNone/>
            </a:pPr>
            <a:r>
              <a:rPr lang="en-US" altLang="zh-CN" sz="2800" b="1" dirty="0">
                <a:latin typeface="华文楷体" pitchFamily="2" charset="-122"/>
                <a:ea typeface="华文楷体" pitchFamily="2" charset="-122"/>
              </a:rPr>
              <a:t>B. IIR</a:t>
            </a:r>
            <a:r>
              <a:rPr lang="zh-CN" altLang="en-US" sz="2800" b="1" dirty="0">
                <a:latin typeface="华文楷体" pitchFamily="2" charset="-122"/>
                <a:ea typeface="华文楷体" pitchFamily="2" charset="-122"/>
              </a:rPr>
              <a:t>滤波器可以得到严格的线性相位。</a:t>
            </a:r>
          </a:p>
          <a:p>
            <a:pPr>
              <a:lnSpc>
                <a:spcPct val="120000"/>
              </a:lnSpc>
              <a:buFont typeface="Wingdings" pitchFamily="2" charset="2"/>
              <a:buNone/>
            </a:pPr>
            <a:r>
              <a:rPr lang="en-US" altLang="zh-CN" sz="2800" b="1" dirty="0">
                <a:latin typeface="华文楷体" pitchFamily="2" charset="-122"/>
                <a:ea typeface="华文楷体" pitchFamily="2" charset="-122"/>
              </a:rPr>
              <a:t>C. </a:t>
            </a:r>
            <a:r>
              <a:rPr lang="zh-CN" altLang="en-US" sz="2800" b="1" dirty="0">
                <a:latin typeface="华文楷体" pitchFamily="2" charset="-122"/>
                <a:ea typeface="华文楷体" pitchFamily="2" charset="-122"/>
              </a:rPr>
              <a:t>对于同样的滤波器设计指标，</a:t>
            </a:r>
            <a:r>
              <a:rPr lang="en-US" altLang="zh-CN" sz="2800" b="1" dirty="0">
                <a:latin typeface="华文楷体" pitchFamily="2" charset="-122"/>
                <a:ea typeface="华文楷体" pitchFamily="2" charset="-122"/>
              </a:rPr>
              <a:t>FIR</a:t>
            </a:r>
            <a:r>
              <a:rPr lang="zh-CN" altLang="en-US" sz="2800" b="1" dirty="0">
                <a:latin typeface="华文楷体" pitchFamily="2" charset="-122"/>
                <a:ea typeface="华文楷体" pitchFamily="2" charset="-122"/>
              </a:rPr>
              <a:t>滤波器所要求的阶数一般比</a:t>
            </a:r>
            <a:r>
              <a:rPr lang="en-US" altLang="zh-CN" sz="2800" b="1" dirty="0">
                <a:latin typeface="华文楷体" pitchFamily="2" charset="-122"/>
                <a:ea typeface="华文楷体" pitchFamily="2" charset="-122"/>
              </a:rPr>
              <a:t>IIR</a:t>
            </a:r>
            <a:r>
              <a:rPr lang="zh-CN" altLang="en-US" sz="2800" b="1" dirty="0">
                <a:latin typeface="华文楷体" pitchFamily="2" charset="-122"/>
                <a:ea typeface="华文楷体" pitchFamily="2" charset="-122"/>
              </a:rPr>
              <a:t>滤波器高。</a:t>
            </a:r>
          </a:p>
          <a:p>
            <a:pPr>
              <a:lnSpc>
                <a:spcPct val="120000"/>
              </a:lnSpc>
              <a:buFont typeface="Wingdings" pitchFamily="2" charset="2"/>
              <a:buNone/>
            </a:pPr>
            <a:r>
              <a:rPr lang="en-US" altLang="zh-CN" sz="2800" b="1" dirty="0">
                <a:latin typeface="华文楷体" pitchFamily="2" charset="-122"/>
                <a:ea typeface="华文楷体" pitchFamily="2" charset="-122"/>
              </a:rPr>
              <a:t>D. IIR</a:t>
            </a:r>
            <a:r>
              <a:rPr lang="zh-CN" altLang="en-US" sz="2800" b="1" dirty="0">
                <a:latin typeface="华文楷体" pitchFamily="2" charset="-122"/>
                <a:ea typeface="华文楷体" pitchFamily="2" charset="-122"/>
              </a:rPr>
              <a:t>滤波器必须采用递归结构，极点位置必须在单位圆内，否则系统将不稳定。</a:t>
            </a:r>
            <a:r>
              <a:rPr lang="zh-CN" altLang="en-US" sz="2800" dirty="0">
                <a:latin typeface="华文楷体" pitchFamily="2" charset="-122"/>
                <a:ea typeface="华文楷体" pitchFamily="2" charset="-122"/>
              </a:rPr>
              <a:t> </a:t>
            </a:r>
          </a:p>
          <a:p>
            <a:pPr>
              <a:lnSpc>
                <a:spcPct val="80000"/>
              </a:lnSpc>
              <a:buFont typeface="Wingdings" pitchFamily="2" charset="2"/>
              <a:buNone/>
            </a:pPr>
            <a:r>
              <a:rPr lang="zh-CN" altLang="en-US" sz="2800" dirty="0">
                <a:solidFill>
                  <a:srgbClr val="FF0000"/>
                </a:solidFill>
              </a:rPr>
              <a:t>  </a:t>
            </a:r>
          </a:p>
          <a:p>
            <a:pPr>
              <a:lnSpc>
                <a:spcPct val="80000"/>
              </a:lnSpc>
              <a:buFont typeface="Wingdings" pitchFamily="2" charset="2"/>
              <a:buNone/>
            </a:pPr>
            <a:r>
              <a:rPr lang="zh-CN" altLang="en-US" sz="2800" dirty="0">
                <a:solidFill>
                  <a:srgbClr val="FF0000"/>
                </a:solidFill>
              </a:rPr>
              <a:t>          </a:t>
            </a:r>
            <a:r>
              <a:rPr lang="zh-CN" altLang="en-US" dirty="0">
                <a:solidFill>
                  <a:srgbClr val="FF0000"/>
                </a:solidFill>
              </a:rPr>
              <a:t> </a:t>
            </a:r>
            <a:endParaRPr lang="en-US" altLang="zh-CN" dirty="0">
              <a:solidFill>
                <a:srgbClr val="FF0000"/>
              </a:solidFill>
              <a:latin typeface="微软雅黑" pitchFamily="34" charset="-122"/>
              <a:ea typeface="微软雅黑" pitchFamily="34" charset="-122"/>
            </a:endParaRPr>
          </a:p>
        </p:txBody>
      </p:sp>
      <p:sp>
        <p:nvSpPr>
          <p:cNvPr id="129028" name="Rectangle 4"/>
          <p:cNvSpPr>
            <a:spLocks noGrp="1" noChangeArrowheads="1"/>
          </p:cNvSpPr>
          <p:nvPr>
            <p:ph type="title"/>
          </p:nvPr>
        </p:nvSpPr>
        <p:spPr>
          <a:noFill/>
          <a:ln/>
        </p:spPr>
        <p:txBody>
          <a:bodyPr/>
          <a:lstStyle/>
          <a:p>
            <a:pPr algn="l"/>
            <a:r>
              <a:rPr lang="zh-CN" altLang="en-US" dirty="0"/>
              <a:t>课堂练习</a:t>
            </a:r>
          </a:p>
        </p:txBody>
      </p:sp>
      <p:sp>
        <p:nvSpPr>
          <p:cNvPr id="2" name="矩形 1"/>
          <p:cNvSpPr/>
          <p:nvPr/>
        </p:nvSpPr>
        <p:spPr>
          <a:xfrm>
            <a:off x="6324600" y="6096000"/>
            <a:ext cx="465192" cy="584775"/>
          </a:xfrm>
          <a:prstGeom prst="rect">
            <a:avLst/>
          </a:prstGeom>
        </p:spPr>
        <p:txBody>
          <a:bodyPr wrap="none">
            <a:spAutoFit/>
          </a:bodyPr>
          <a:lstStyle/>
          <a:p>
            <a:r>
              <a:rPr lang="en-US" altLang="zh-CN" sz="3200" dirty="0">
                <a:solidFill>
                  <a:srgbClr val="FF0000"/>
                </a:solidFill>
                <a:latin typeface="微软雅黑" pitchFamily="34" charset="-122"/>
                <a:ea typeface="微软雅黑" pitchFamily="34" charset="-122"/>
              </a:rPr>
              <a:t>B</a:t>
            </a:r>
            <a:endParaRPr lang="zh-CN" altLang="en-US" sz="3200" dirty="0"/>
          </a:p>
        </p:txBody>
      </p:sp>
    </p:spTree>
    <p:extLst>
      <p:ext uri="{BB962C8B-B14F-4D97-AF65-F5344CB8AC3E}">
        <p14:creationId xmlns:p14="http://schemas.microsoft.com/office/powerpoint/2010/main" val="17863009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bwMode="auto">
          <a:xfrm>
            <a:off x="9525" y="1003300"/>
            <a:ext cx="9144000" cy="58324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indent="0" algn="l">
              <a:buNone/>
            </a:pPr>
            <a:r>
              <a:rPr lang="zh-CN" altLang="en-US" sz="2800" b="1" dirty="0" smtClean="0">
                <a:solidFill>
                  <a:srgbClr val="002060"/>
                </a:solidFill>
                <a:latin typeface="微软雅黑" pitchFamily="34" charset="-122"/>
                <a:ea typeface="微软雅黑" pitchFamily="34" charset="-122"/>
              </a:rPr>
              <a:t>相位失真（</a:t>
            </a:r>
            <a:r>
              <a:rPr lang="zh-CN" altLang="en-US" sz="2800" b="1" dirty="0">
                <a:solidFill>
                  <a:srgbClr val="002060"/>
                </a:solidFill>
                <a:latin typeface="微软雅黑" pitchFamily="34" charset="-122"/>
                <a:ea typeface="微软雅黑" pitchFamily="34" charset="-122"/>
              </a:rPr>
              <a:t>波形失真之一）</a:t>
            </a:r>
          </a:p>
          <a:p>
            <a:pPr marL="0" indent="0" algn="l">
              <a:buNone/>
            </a:pPr>
            <a:r>
              <a:rPr lang="en-US" altLang="zh-CN" sz="2000" dirty="0" smtClean="0"/>
              <a:t>	</a:t>
            </a:r>
            <a:r>
              <a:rPr lang="zh-CN" altLang="en-US" sz="2000" b="1" dirty="0" smtClean="0"/>
              <a:t> </a:t>
            </a:r>
            <a:r>
              <a:rPr lang="zh-CN" altLang="en-US" sz="2800" b="1" dirty="0" smtClean="0"/>
              <a:t>当</a:t>
            </a:r>
            <a:r>
              <a:rPr lang="zh-CN" altLang="en-US" sz="2800" b="1" dirty="0"/>
              <a:t>信号通过一个线性滤波器时，输出信号的幅度和相位都会发生变化，即</a:t>
            </a:r>
          </a:p>
          <a:p>
            <a:endParaRPr lang="zh-CN" altLang="en-US" sz="2800" b="1" dirty="0"/>
          </a:p>
        </p:txBody>
      </p:sp>
      <p:graphicFrame>
        <p:nvGraphicFramePr>
          <p:cNvPr id="60420" name="Object 4"/>
          <p:cNvGraphicFramePr>
            <a:graphicFrameLocks noChangeAspect="1"/>
          </p:cNvGraphicFramePr>
          <p:nvPr>
            <p:extLst>
              <p:ext uri="{D42A27DB-BD31-4B8C-83A1-F6EECF244321}">
                <p14:modId xmlns:p14="http://schemas.microsoft.com/office/powerpoint/2010/main" val="77925790"/>
              </p:ext>
            </p:extLst>
          </p:nvPr>
        </p:nvGraphicFramePr>
        <p:xfrm>
          <a:off x="2438400" y="2667000"/>
          <a:ext cx="3890963" cy="593725"/>
        </p:xfrm>
        <a:graphic>
          <a:graphicData uri="http://schemas.openxmlformats.org/presentationml/2006/ole">
            <mc:AlternateContent xmlns:mc="http://schemas.openxmlformats.org/markup-compatibility/2006">
              <mc:Choice xmlns:v="urn:schemas-microsoft-com:vml" Requires="v">
                <p:oleObj spid="_x0000_s358787" r:id="rId3" imgW="1473517" imgH="228917" progId="Equation.3">
                  <p:embed/>
                </p:oleObj>
              </mc:Choice>
              <mc:Fallback>
                <p:oleObj r:id="rId3" imgW="1473517" imgH="2289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667000"/>
                        <a:ext cx="3890963" cy="593725"/>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1" name="Object 5"/>
          <p:cNvGraphicFramePr>
            <a:graphicFrameLocks noChangeAspect="1"/>
          </p:cNvGraphicFramePr>
          <p:nvPr/>
        </p:nvGraphicFramePr>
        <p:xfrm>
          <a:off x="1042988" y="3213100"/>
          <a:ext cx="6248400" cy="601663"/>
        </p:xfrm>
        <a:graphic>
          <a:graphicData uri="http://schemas.openxmlformats.org/presentationml/2006/ole">
            <mc:AlternateContent xmlns:mc="http://schemas.openxmlformats.org/markup-compatibility/2006">
              <mc:Choice xmlns:v="urn:schemas-microsoft-com:vml" Requires="v">
                <p:oleObj spid="_x0000_s358788" r:id="rId5" imgW="2588870" imgH="254097" progId="Equation.3">
                  <p:embed/>
                </p:oleObj>
              </mc:Choice>
              <mc:Fallback>
                <p:oleObj r:id="rId5" imgW="2588870" imgH="25409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213100"/>
                        <a:ext cx="62484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2" name="Object 6"/>
          <p:cNvGraphicFramePr>
            <a:graphicFrameLocks noChangeAspect="1"/>
          </p:cNvGraphicFramePr>
          <p:nvPr/>
        </p:nvGraphicFramePr>
        <p:xfrm>
          <a:off x="1042988" y="4437063"/>
          <a:ext cx="7254875" cy="639762"/>
        </p:xfrm>
        <a:graphic>
          <a:graphicData uri="http://schemas.openxmlformats.org/presentationml/2006/ole">
            <mc:AlternateContent xmlns:mc="http://schemas.openxmlformats.org/markup-compatibility/2006">
              <mc:Choice xmlns:v="urn:schemas-microsoft-com:vml" Requires="v">
                <p:oleObj spid="_x0000_s358789" r:id="rId7" imgW="2829961" imgH="254097" progId="Equation.3">
                  <p:embed/>
                </p:oleObj>
              </mc:Choice>
              <mc:Fallback>
                <p:oleObj r:id="rId7" imgW="2829961" imgH="25409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437063"/>
                        <a:ext cx="72548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3" name="Object 7"/>
          <p:cNvGraphicFramePr>
            <a:graphicFrameLocks noChangeAspect="1"/>
          </p:cNvGraphicFramePr>
          <p:nvPr/>
        </p:nvGraphicFramePr>
        <p:xfrm>
          <a:off x="1042988" y="3789363"/>
          <a:ext cx="5715000" cy="606425"/>
        </p:xfrm>
        <a:graphic>
          <a:graphicData uri="http://schemas.openxmlformats.org/presentationml/2006/ole">
            <mc:AlternateContent xmlns:mc="http://schemas.openxmlformats.org/markup-compatibility/2006">
              <mc:Choice xmlns:v="urn:schemas-microsoft-com:vml" Requires="v">
                <p:oleObj spid="_x0000_s358790" r:id="rId9" imgW="2347779" imgH="254097" progId="Equation.3">
                  <p:embed/>
                </p:oleObj>
              </mc:Choice>
              <mc:Fallback>
                <p:oleObj r:id="rId9" imgW="2347779" imgH="25409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3789363"/>
                        <a:ext cx="5715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4" name="Object 8"/>
          <p:cNvGraphicFramePr>
            <a:graphicFrameLocks noChangeAspect="1"/>
          </p:cNvGraphicFramePr>
          <p:nvPr>
            <p:extLst>
              <p:ext uri="{D42A27DB-BD31-4B8C-83A1-F6EECF244321}">
                <p14:modId xmlns:p14="http://schemas.microsoft.com/office/powerpoint/2010/main" val="2374906938"/>
              </p:ext>
            </p:extLst>
          </p:nvPr>
        </p:nvGraphicFramePr>
        <p:xfrm>
          <a:off x="904875" y="5105400"/>
          <a:ext cx="7431088" cy="1344613"/>
        </p:xfrm>
        <a:graphic>
          <a:graphicData uri="http://schemas.openxmlformats.org/presentationml/2006/ole">
            <mc:AlternateContent xmlns:mc="http://schemas.openxmlformats.org/markup-compatibility/2006">
              <mc:Choice xmlns:v="urn:schemas-microsoft-com:vml" Requires="v">
                <p:oleObj spid="_x0000_s358791" name="Equation" r:id="rId11" imgW="3173940" imgH="584264" progId="Equation.DSMT4">
                  <p:embed/>
                </p:oleObj>
              </mc:Choice>
              <mc:Fallback>
                <p:oleObj name="Equation" r:id="rId11" imgW="3173940" imgH="584264"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4875" y="5105400"/>
                        <a:ext cx="7431088" cy="1344613"/>
                      </a:xfrm>
                      <a:prstGeom prst="rect">
                        <a:avLst/>
                      </a:prstGeom>
                      <a:noFill/>
                      <a:ln>
                        <a:noFill/>
                      </a:ln>
                      <a:extLst>
                        <a:ext uri="{909E8E84-426E-40DD-AFC4-6F175D3DCCD1}">
                          <a14:hiddenFill xmlns:a14="http://schemas.microsoft.com/office/drawing/2010/main">
                            <a:solidFill>
                              <a:srgbClr val="FFFFC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914400" y="230485"/>
            <a:ext cx="5334000" cy="461665"/>
          </a:xfrm>
          <a:prstGeom prst="rect">
            <a:avLst/>
          </a:prstGeom>
        </p:spPr>
        <p:txBody>
          <a:bodyPr wrap="square">
            <a:spAutoFit/>
          </a:bodyPr>
          <a:lstStyle/>
          <a:p>
            <a:r>
              <a:rPr lang="zh-CN" altLang="en-US" dirty="0">
                <a:solidFill>
                  <a:srgbClr val="002060"/>
                </a:solidFill>
                <a:latin typeface="微软雅黑" pitchFamily="34" charset="-122"/>
                <a:ea typeface="微软雅黑" pitchFamily="34" charset="-122"/>
              </a:rPr>
              <a:t>线性相位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14387455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 calcmode="lin" valueType="num">
                                      <p:cBhvr additive="base">
                                        <p:cTn id="7" dur="500" fill="hold"/>
                                        <p:tgtEl>
                                          <p:spTgt spid="60420"/>
                                        </p:tgtEl>
                                        <p:attrNameLst>
                                          <p:attrName>ppt_x</p:attrName>
                                        </p:attrNameLst>
                                      </p:cBhvr>
                                      <p:tavLst>
                                        <p:tav tm="0">
                                          <p:val>
                                            <p:strVal val="0-#ppt_w/2"/>
                                          </p:val>
                                        </p:tav>
                                        <p:tav tm="100000">
                                          <p:val>
                                            <p:strVal val="#ppt_x"/>
                                          </p:val>
                                        </p:tav>
                                      </p:tavLst>
                                    </p:anim>
                                    <p:anim calcmode="lin" valueType="num">
                                      <p:cBhvr additive="base">
                                        <p:cTn id="8" dur="500" fill="hold"/>
                                        <p:tgtEl>
                                          <p:spTgt spid="604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0421"/>
                                        </p:tgtEl>
                                        <p:attrNameLst>
                                          <p:attrName>style.visibility</p:attrName>
                                        </p:attrNameLst>
                                      </p:cBhvr>
                                      <p:to>
                                        <p:strVal val="visible"/>
                                      </p:to>
                                    </p:set>
                                    <p:anim calcmode="lin" valueType="num">
                                      <p:cBhvr additive="base">
                                        <p:cTn id="13" dur="500" fill="hold"/>
                                        <p:tgtEl>
                                          <p:spTgt spid="60421"/>
                                        </p:tgtEl>
                                        <p:attrNameLst>
                                          <p:attrName>ppt_x</p:attrName>
                                        </p:attrNameLst>
                                      </p:cBhvr>
                                      <p:tavLst>
                                        <p:tav tm="0">
                                          <p:val>
                                            <p:strVal val="0-#ppt_w/2"/>
                                          </p:val>
                                        </p:tav>
                                        <p:tav tm="100000">
                                          <p:val>
                                            <p:strVal val="#ppt_x"/>
                                          </p:val>
                                        </p:tav>
                                      </p:tavLst>
                                    </p:anim>
                                    <p:anim calcmode="lin" valueType="num">
                                      <p:cBhvr additive="base">
                                        <p:cTn id="14" dur="500" fill="hold"/>
                                        <p:tgtEl>
                                          <p:spTgt spid="604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0423"/>
                                        </p:tgtEl>
                                        <p:attrNameLst>
                                          <p:attrName>style.visibility</p:attrName>
                                        </p:attrNameLst>
                                      </p:cBhvr>
                                      <p:to>
                                        <p:strVal val="visible"/>
                                      </p:to>
                                    </p:set>
                                    <p:anim calcmode="lin" valueType="num">
                                      <p:cBhvr additive="base">
                                        <p:cTn id="19" dur="500" fill="hold"/>
                                        <p:tgtEl>
                                          <p:spTgt spid="60423"/>
                                        </p:tgtEl>
                                        <p:attrNameLst>
                                          <p:attrName>ppt_x</p:attrName>
                                        </p:attrNameLst>
                                      </p:cBhvr>
                                      <p:tavLst>
                                        <p:tav tm="0">
                                          <p:val>
                                            <p:strVal val="0-#ppt_w/2"/>
                                          </p:val>
                                        </p:tav>
                                        <p:tav tm="100000">
                                          <p:val>
                                            <p:strVal val="#ppt_x"/>
                                          </p:val>
                                        </p:tav>
                                      </p:tavLst>
                                    </p:anim>
                                    <p:anim calcmode="lin" valueType="num">
                                      <p:cBhvr additive="base">
                                        <p:cTn id="20" dur="500" fill="hold"/>
                                        <p:tgtEl>
                                          <p:spTgt spid="6042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0422"/>
                                        </p:tgtEl>
                                        <p:attrNameLst>
                                          <p:attrName>style.visibility</p:attrName>
                                        </p:attrNameLst>
                                      </p:cBhvr>
                                      <p:to>
                                        <p:strVal val="visible"/>
                                      </p:to>
                                    </p:set>
                                    <p:anim calcmode="lin" valueType="num">
                                      <p:cBhvr additive="base">
                                        <p:cTn id="25" dur="500" fill="hold"/>
                                        <p:tgtEl>
                                          <p:spTgt spid="60422"/>
                                        </p:tgtEl>
                                        <p:attrNameLst>
                                          <p:attrName>ppt_x</p:attrName>
                                        </p:attrNameLst>
                                      </p:cBhvr>
                                      <p:tavLst>
                                        <p:tav tm="0">
                                          <p:val>
                                            <p:strVal val="0-#ppt_w/2"/>
                                          </p:val>
                                        </p:tav>
                                        <p:tav tm="100000">
                                          <p:val>
                                            <p:strVal val="#ppt_x"/>
                                          </p:val>
                                        </p:tav>
                                      </p:tavLst>
                                    </p:anim>
                                    <p:anim calcmode="lin" valueType="num">
                                      <p:cBhvr additive="base">
                                        <p:cTn id="26" dur="500" fill="hold"/>
                                        <p:tgtEl>
                                          <p:spTgt spid="6042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0424"/>
                                        </p:tgtEl>
                                        <p:attrNameLst>
                                          <p:attrName>style.visibility</p:attrName>
                                        </p:attrNameLst>
                                      </p:cBhvr>
                                      <p:to>
                                        <p:strVal val="visible"/>
                                      </p:to>
                                    </p:set>
                                    <p:anim calcmode="lin" valueType="num">
                                      <p:cBhvr additive="base">
                                        <p:cTn id="31" dur="500" fill="hold"/>
                                        <p:tgtEl>
                                          <p:spTgt spid="60424"/>
                                        </p:tgtEl>
                                        <p:attrNameLst>
                                          <p:attrName>ppt_x</p:attrName>
                                        </p:attrNameLst>
                                      </p:cBhvr>
                                      <p:tavLst>
                                        <p:tav tm="0">
                                          <p:val>
                                            <p:strVal val="0-#ppt_w/2"/>
                                          </p:val>
                                        </p:tav>
                                        <p:tav tm="100000">
                                          <p:val>
                                            <p:strVal val="#ppt_x"/>
                                          </p:val>
                                        </p:tav>
                                      </p:tavLst>
                                    </p:anim>
                                    <p:anim calcmode="lin" valueType="num">
                                      <p:cBhvr additive="base">
                                        <p:cTn id="32" dur="500" fill="hold"/>
                                        <p:tgtEl>
                                          <p:spTgt spid="604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a:xfrm>
            <a:off x="533400" y="1219200"/>
            <a:ext cx="8229600" cy="4800600"/>
          </a:xfrm>
        </p:spPr>
        <p:txBody>
          <a:bodyPr/>
          <a:lstStyle/>
          <a:p>
            <a:pPr>
              <a:buFont typeface="Wingdings" pitchFamily="2" charset="2"/>
              <a:buNone/>
            </a:pPr>
            <a:r>
              <a:rPr lang="en-US" altLang="zh-CN" sz="2800" b="1" dirty="0" smtClean="0">
                <a:solidFill>
                  <a:srgbClr val="CC00FF"/>
                </a:solidFill>
                <a:latin typeface="微软雅黑" pitchFamily="34" charset="-122"/>
                <a:ea typeface="微软雅黑" pitchFamily="34" charset="-122"/>
              </a:rPr>
              <a:t>2</a:t>
            </a:r>
            <a:r>
              <a:rPr lang="zh-CN" altLang="en-US" sz="2800" b="1" dirty="0" smtClean="0">
                <a:solidFill>
                  <a:srgbClr val="CC00FF"/>
                </a:solidFill>
                <a:latin typeface="微软雅黑" pitchFamily="34" charset="-122"/>
                <a:ea typeface="微软雅黑" pitchFamily="34" charset="-122"/>
              </a:rPr>
              <a:t>、</a:t>
            </a:r>
            <a:r>
              <a:rPr lang="zh-CN" altLang="en-US" sz="2800" b="1" dirty="0">
                <a:solidFill>
                  <a:srgbClr val="CC00FF"/>
                </a:solidFill>
                <a:latin typeface="微软雅黑" pitchFamily="34" charset="-122"/>
                <a:ea typeface="微软雅黑" pitchFamily="34" charset="-122"/>
              </a:rPr>
              <a:t>下列关于</a:t>
            </a:r>
            <a:r>
              <a:rPr lang="en-US" altLang="zh-CN" sz="2800" b="1" dirty="0">
                <a:solidFill>
                  <a:srgbClr val="CC00FF"/>
                </a:solidFill>
                <a:latin typeface="微软雅黑" pitchFamily="34" charset="-122"/>
                <a:ea typeface="微软雅黑" pitchFamily="34" charset="-122"/>
              </a:rPr>
              <a:t>FIR</a:t>
            </a:r>
            <a:r>
              <a:rPr lang="zh-CN" altLang="en-US" sz="2800" b="1" dirty="0">
                <a:solidFill>
                  <a:srgbClr val="CC00FF"/>
                </a:solidFill>
                <a:latin typeface="微软雅黑" pitchFamily="34" charset="-122"/>
                <a:ea typeface="微软雅黑" pitchFamily="34" charset="-122"/>
              </a:rPr>
              <a:t>滤波器的说法中正确的是（ </a:t>
            </a:r>
            <a:r>
              <a:rPr lang="zh-CN" altLang="en-US" sz="2800" b="1" dirty="0" smtClean="0">
                <a:solidFill>
                  <a:srgbClr val="CC00FF"/>
                </a:solidFill>
                <a:latin typeface="微软雅黑" pitchFamily="34" charset="-122"/>
                <a:ea typeface="微软雅黑" pitchFamily="34" charset="-122"/>
              </a:rPr>
              <a:t> </a:t>
            </a:r>
            <a:r>
              <a:rPr lang="zh-CN" altLang="en-US" sz="2800" b="1" dirty="0">
                <a:solidFill>
                  <a:srgbClr val="CC00FF"/>
                </a:solidFill>
                <a:latin typeface="微软雅黑" pitchFamily="34" charset="-122"/>
                <a:ea typeface="微软雅黑" pitchFamily="34" charset="-122"/>
              </a:rPr>
              <a:t>）</a:t>
            </a:r>
          </a:p>
          <a:p>
            <a:pPr>
              <a:lnSpc>
                <a:spcPct val="150000"/>
              </a:lnSpc>
              <a:buFont typeface="Wingdings" pitchFamily="2" charset="2"/>
              <a:buNone/>
            </a:pPr>
            <a:r>
              <a:rPr lang="en-US" altLang="zh-CN" sz="2800" b="1" dirty="0">
                <a:latin typeface="华文楷体" pitchFamily="2" charset="-122"/>
                <a:ea typeface="华文楷体" pitchFamily="2" charset="-122"/>
              </a:rPr>
              <a:t>A. FIR</a:t>
            </a:r>
            <a:r>
              <a:rPr lang="zh-CN" altLang="en-US" sz="2800" b="1" dirty="0">
                <a:latin typeface="华文楷体" pitchFamily="2" charset="-122"/>
                <a:ea typeface="华文楷体" pitchFamily="2" charset="-122"/>
              </a:rPr>
              <a:t>滤波器容易设计成线性相位特性</a:t>
            </a:r>
          </a:p>
          <a:p>
            <a:pPr>
              <a:lnSpc>
                <a:spcPct val="150000"/>
              </a:lnSpc>
              <a:buFont typeface="Wingdings" pitchFamily="2" charset="2"/>
              <a:buNone/>
            </a:pPr>
            <a:r>
              <a:rPr lang="en-US" altLang="zh-CN" sz="2800" b="1" dirty="0">
                <a:latin typeface="华文楷体" pitchFamily="2" charset="-122"/>
                <a:ea typeface="华文楷体" pitchFamily="2" charset="-122"/>
              </a:rPr>
              <a:t>B. FIR</a:t>
            </a:r>
            <a:r>
              <a:rPr lang="zh-CN" altLang="en-US" sz="2800" b="1" dirty="0">
                <a:latin typeface="华文楷体" pitchFamily="2" charset="-122"/>
                <a:ea typeface="华文楷体" pitchFamily="2" charset="-122"/>
              </a:rPr>
              <a:t>滤波器的脉冲响应长度是无限的</a:t>
            </a:r>
          </a:p>
          <a:p>
            <a:pPr>
              <a:lnSpc>
                <a:spcPct val="150000"/>
              </a:lnSpc>
              <a:buFont typeface="Wingdings" pitchFamily="2" charset="2"/>
              <a:buNone/>
            </a:pPr>
            <a:r>
              <a:rPr lang="en-US" altLang="zh-CN" sz="2800" b="1" dirty="0">
                <a:latin typeface="华文楷体" pitchFamily="2" charset="-122"/>
                <a:ea typeface="华文楷体" pitchFamily="2" charset="-122"/>
              </a:rPr>
              <a:t>C. FIR</a:t>
            </a:r>
            <a:r>
              <a:rPr lang="zh-CN" altLang="en-US" sz="2800" b="1" dirty="0">
                <a:latin typeface="华文楷体" pitchFamily="2" charset="-122"/>
                <a:ea typeface="华文楷体" pitchFamily="2" charset="-122"/>
              </a:rPr>
              <a:t>滤波器可以利用模拟滤波器进行间接法设计</a:t>
            </a:r>
          </a:p>
          <a:p>
            <a:pPr>
              <a:lnSpc>
                <a:spcPct val="150000"/>
              </a:lnSpc>
              <a:buFont typeface="Wingdings" pitchFamily="2" charset="2"/>
              <a:buNone/>
            </a:pPr>
            <a:r>
              <a:rPr lang="en-US" altLang="zh-CN" sz="2800" b="1" dirty="0">
                <a:latin typeface="华文楷体" pitchFamily="2" charset="-122"/>
                <a:ea typeface="华文楷体" pitchFamily="2" charset="-122"/>
              </a:rPr>
              <a:t>D. </a:t>
            </a:r>
            <a:r>
              <a:rPr lang="zh-CN" altLang="en-US" sz="2800" b="1" dirty="0">
                <a:latin typeface="华文楷体" pitchFamily="2" charset="-122"/>
                <a:ea typeface="华文楷体" pitchFamily="2" charset="-122"/>
              </a:rPr>
              <a:t>对于相同的幅频特性要求，用</a:t>
            </a:r>
            <a:r>
              <a:rPr lang="en-US" altLang="zh-CN" sz="2800" b="1" dirty="0">
                <a:latin typeface="华文楷体" pitchFamily="2" charset="-122"/>
                <a:ea typeface="华文楷体" pitchFamily="2" charset="-122"/>
              </a:rPr>
              <a:t>FIR</a:t>
            </a:r>
            <a:r>
              <a:rPr lang="zh-CN" altLang="en-US" sz="2800" b="1" dirty="0">
                <a:latin typeface="华文楷体" pitchFamily="2" charset="-122"/>
                <a:ea typeface="华文楷体" pitchFamily="2" charset="-122"/>
              </a:rPr>
              <a:t>滤波器实现要比用</a:t>
            </a:r>
            <a:r>
              <a:rPr lang="en-US" altLang="zh-CN" sz="2800" b="1" dirty="0">
                <a:latin typeface="华文楷体" pitchFamily="2" charset="-122"/>
                <a:ea typeface="华文楷体" pitchFamily="2" charset="-122"/>
              </a:rPr>
              <a:t>IIR</a:t>
            </a:r>
            <a:r>
              <a:rPr lang="zh-CN" altLang="en-US" sz="2800" b="1" dirty="0">
                <a:latin typeface="华文楷体" pitchFamily="2" charset="-122"/>
                <a:ea typeface="华文楷体" pitchFamily="2" charset="-122"/>
              </a:rPr>
              <a:t>滤波器实现阶数低</a:t>
            </a:r>
          </a:p>
          <a:p>
            <a:pPr>
              <a:buFont typeface="Wingdings" pitchFamily="2" charset="2"/>
              <a:buNone/>
            </a:pPr>
            <a:r>
              <a:rPr lang="zh-CN" altLang="en-US" dirty="0">
                <a:solidFill>
                  <a:srgbClr val="FF0000"/>
                </a:solidFill>
              </a:rPr>
              <a:t>            </a:t>
            </a:r>
            <a:r>
              <a:rPr lang="en-US" altLang="zh-CN" sz="3200" dirty="0">
                <a:solidFill>
                  <a:srgbClr val="FF0000"/>
                </a:solidFill>
                <a:latin typeface="微软雅黑" pitchFamily="34" charset="-122"/>
                <a:ea typeface="微软雅黑" pitchFamily="34" charset="-122"/>
              </a:rPr>
              <a:t>A</a:t>
            </a:r>
            <a:endParaRPr lang="en-US" altLang="zh-CN" dirty="0">
              <a:solidFill>
                <a:srgbClr val="FF0000"/>
              </a:solidFill>
              <a:latin typeface="微软雅黑" pitchFamily="34" charset="-122"/>
              <a:ea typeface="微软雅黑" pitchFamily="34" charset="-122"/>
            </a:endParaRPr>
          </a:p>
        </p:txBody>
      </p:sp>
      <p:sp>
        <p:nvSpPr>
          <p:cNvPr id="130052" name="Rectangle 4"/>
          <p:cNvSpPr>
            <a:spLocks noGrp="1" noChangeArrowheads="1"/>
          </p:cNvSpPr>
          <p:nvPr>
            <p:ph type="title"/>
          </p:nvPr>
        </p:nvSpPr>
        <p:spPr>
          <a:noFill/>
          <a:ln/>
        </p:spPr>
        <p:txBody>
          <a:bodyPr/>
          <a:lstStyle/>
          <a:p>
            <a:pPr algn="l"/>
            <a:r>
              <a:rPr lang="zh-CN" altLang="en-US"/>
              <a:t>课堂练习</a:t>
            </a:r>
          </a:p>
        </p:txBody>
      </p:sp>
    </p:spTree>
    <p:extLst>
      <p:ext uri="{BB962C8B-B14F-4D97-AF65-F5344CB8AC3E}">
        <p14:creationId xmlns:p14="http://schemas.microsoft.com/office/powerpoint/2010/main" val="144214211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0051">
                                            <p:txEl>
                                              <p:pRg st="5" end="5"/>
                                            </p:txEl>
                                          </p:spTgt>
                                        </p:tgtEl>
                                        <p:attrNameLst>
                                          <p:attrName>style.visibility</p:attrName>
                                        </p:attrNameLst>
                                      </p:cBhvr>
                                      <p:to>
                                        <p:strVal val="visible"/>
                                      </p:to>
                                    </p:set>
                                    <p:animEffect transition="in" filter="blinds(horizontal)">
                                      <p:cBhvr>
                                        <p:cTn id="7" dur="500"/>
                                        <p:tgtEl>
                                          <p:spTgt spid="13005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0051">
                                            <p:txEl>
                                              <p:pRg st="5" end="5"/>
                                            </p:txEl>
                                          </p:spTgt>
                                        </p:tgtEl>
                                        <p:attrNameLst>
                                          <p:attrName>style.visibility</p:attrName>
                                        </p:attrNameLst>
                                      </p:cBhvr>
                                      <p:to>
                                        <p:strVal val="visible"/>
                                      </p:to>
                                    </p:set>
                                    <p:animEffect transition="in" filter="circle(in)">
                                      <p:cBhvr>
                                        <p:cTn id="12" dur="2000"/>
                                        <p:tgtEl>
                                          <p:spTgt spid="130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body" idx="1"/>
          </p:nvPr>
        </p:nvSpPr>
        <p:spPr/>
        <p:txBody>
          <a:bodyPr/>
          <a:lstStyle/>
          <a:p>
            <a:pPr marL="609600" indent="-609600">
              <a:buFont typeface="Wingdings" pitchFamily="2" charset="2"/>
              <a:buNone/>
            </a:pPr>
            <a:r>
              <a:rPr lang="en-US" altLang="zh-CN" b="1" dirty="0" smtClean="0">
                <a:solidFill>
                  <a:srgbClr val="CC00FF"/>
                </a:solidFill>
                <a:latin typeface="微软雅黑" pitchFamily="34" charset="-122"/>
                <a:ea typeface="微软雅黑" pitchFamily="34" charset="-122"/>
              </a:rPr>
              <a:t>3</a:t>
            </a:r>
            <a:r>
              <a:rPr lang="zh-CN" altLang="en-US" b="1" dirty="0" smtClean="0">
                <a:solidFill>
                  <a:srgbClr val="CC00FF"/>
                </a:solidFill>
                <a:latin typeface="微软雅黑" pitchFamily="34" charset="-122"/>
                <a:ea typeface="微软雅黑" pitchFamily="34" charset="-122"/>
              </a:rPr>
              <a:t>、</a:t>
            </a:r>
            <a:r>
              <a:rPr lang="zh-CN" altLang="en-US" b="1" dirty="0">
                <a:solidFill>
                  <a:srgbClr val="CC00FF"/>
                </a:solidFill>
                <a:latin typeface="微软雅黑" pitchFamily="34" charset="-122"/>
                <a:ea typeface="微软雅黑" pitchFamily="34" charset="-122"/>
              </a:rPr>
              <a:t>若</a:t>
            </a:r>
            <a:r>
              <a:rPr lang="en-US" altLang="zh-CN" b="1" dirty="0">
                <a:solidFill>
                  <a:srgbClr val="CC00FF"/>
                </a:solidFill>
                <a:latin typeface="微软雅黑" pitchFamily="34" charset="-122"/>
                <a:ea typeface="微软雅黑" pitchFamily="34" charset="-122"/>
              </a:rPr>
              <a:t>FIR</a:t>
            </a:r>
            <a:r>
              <a:rPr lang="zh-CN" altLang="en-US" b="1" dirty="0">
                <a:solidFill>
                  <a:srgbClr val="CC00FF"/>
                </a:solidFill>
                <a:latin typeface="微软雅黑" pitchFamily="34" charset="-122"/>
                <a:ea typeface="微软雅黑" pitchFamily="34" charset="-122"/>
              </a:rPr>
              <a:t>数字滤波器满足：</a:t>
            </a:r>
          </a:p>
          <a:p>
            <a:pPr marL="609600" indent="-609600">
              <a:buFont typeface="Wingdings" pitchFamily="2" charset="2"/>
              <a:buNone/>
            </a:pPr>
            <a:r>
              <a:rPr lang="zh-CN" altLang="en-US" b="1" dirty="0">
                <a:solidFill>
                  <a:srgbClr val="CC00FF"/>
                </a:solidFill>
                <a:latin typeface="微软雅黑" pitchFamily="34" charset="-122"/>
                <a:ea typeface="微软雅黑" pitchFamily="34" charset="-122"/>
              </a:rPr>
              <a:t>     </a:t>
            </a:r>
            <a:r>
              <a:rPr lang="en-US" altLang="zh-CN" b="1" dirty="0">
                <a:solidFill>
                  <a:srgbClr val="CC00FF"/>
                </a:solidFill>
                <a:latin typeface="微软雅黑" pitchFamily="34" charset="-122"/>
                <a:ea typeface="微软雅黑" pitchFamily="34" charset="-122"/>
              </a:rPr>
              <a:t>h(n)=h(N-1-n)</a:t>
            </a:r>
            <a:r>
              <a:rPr lang="zh-CN" altLang="en-US" b="1" dirty="0">
                <a:solidFill>
                  <a:srgbClr val="CC00FF"/>
                </a:solidFill>
                <a:latin typeface="微软雅黑" pitchFamily="34" charset="-122"/>
                <a:ea typeface="微软雅黑" pitchFamily="34" charset="-122"/>
              </a:rPr>
              <a:t>，</a:t>
            </a:r>
            <a:r>
              <a:rPr lang="en-US" altLang="zh-CN" b="1" dirty="0">
                <a:solidFill>
                  <a:srgbClr val="CC00FF"/>
                </a:solidFill>
                <a:latin typeface="微软雅黑" pitchFamily="34" charset="-122"/>
                <a:ea typeface="微软雅黑" pitchFamily="34" charset="-122"/>
              </a:rPr>
              <a:t>N</a:t>
            </a:r>
            <a:r>
              <a:rPr lang="zh-CN" altLang="en-US" b="1" dirty="0">
                <a:solidFill>
                  <a:srgbClr val="CC00FF"/>
                </a:solidFill>
                <a:latin typeface="微软雅黑" pitchFamily="34" charset="-122"/>
                <a:ea typeface="微软雅黑" pitchFamily="34" charset="-122"/>
              </a:rPr>
              <a:t>为奇数，</a:t>
            </a:r>
          </a:p>
          <a:p>
            <a:pPr marL="609600" indent="-609600">
              <a:buFont typeface="Wingdings" pitchFamily="2" charset="2"/>
              <a:buNone/>
            </a:pPr>
            <a:r>
              <a:rPr lang="zh-CN" altLang="en-US" b="1" dirty="0">
                <a:solidFill>
                  <a:srgbClr val="CC00FF"/>
                </a:solidFill>
                <a:latin typeface="微软雅黑" pitchFamily="34" charset="-122"/>
                <a:ea typeface="微软雅黑" pitchFamily="34" charset="-122"/>
              </a:rPr>
              <a:t>则该类滤波器可以实现（  ）滤波器。</a:t>
            </a:r>
          </a:p>
          <a:p>
            <a:pPr marL="609600" indent="-609600">
              <a:buFont typeface="Wingdings" pitchFamily="2" charset="2"/>
              <a:buNone/>
            </a:pPr>
            <a:r>
              <a:rPr lang="en-US" altLang="zh-CN" b="1" dirty="0">
                <a:latin typeface="华文楷体" pitchFamily="2" charset="-122"/>
                <a:ea typeface="华文楷体" pitchFamily="2" charset="-122"/>
              </a:rPr>
              <a:t>A</a:t>
            </a:r>
            <a:r>
              <a:rPr lang="zh-CN" altLang="en-US" b="1" dirty="0">
                <a:latin typeface="华文楷体" pitchFamily="2" charset="-122"/>
                <a:ea typeface="华文楷体" pitchFamily="2" charset="-122"/>
              </a:rPr>
              <a:t>．低通、高通、带通、带阻	</a:t>
            </a:r>
          </a:p>
          <a:p>
            <a:pPr marL="609600" indent="-609600">
              <a:buFont typeface="Wingdings" pitchFamily="2" charset="2"/>
              <a:buNone/>
            </a:pPr>
            <a:r>
              <a:rPr lang="en-US" altLang="zh-CN" b="1" dirty="0">
                <a:latin typeface="华文楷体" pitchFamily="2" charset="-122"/>
                <a:ea typeface="华文楷体" pitchFamily="2" charset="-122"/>
              </a:rPr>
              <a:t>B. </a:t>
            </a:r>
            <a:r>
              <a:rPr lang="en-US" altLang="zh-CN" b="1" dirty="0" smtClean="0">
                <a:latin typeface="华文楷体" pitchFamily="2" charset="-122"/>
                <a:ea typeface="华文楷体" pitchFamily="2" charset="-122"/>
              </a:rPr>
              <a:t>  </a:t>
            </a:r>
            <a:r>
              <a:rPr lang="zh-CN" altLang="en-US" b="1" dirty="0" smtClean="0">
                <a:latin typeface="华文楷体" pitchFamily="2" charset="-122"/>
                <a:ea typeface="华文楷体" pitchFamily="2" charset="-122"/>
              </a:rPr>
              <a:t>带</a:t>
            </a:r>
            <a:r>
              <a:rPr lang="zh-CN" altLang="en-US" b="1" dirty="0">
                <a:latin typeface="华文楷体" pitchFamily="2" charset="-122"/>
                <a:ea typeface="华文楷体" pitchFamily="2" charset="-122"/>
              </a:rPr>
              <a:t>通</a:t>
            </a:r>
          </a:p>
          <a:p>
            <a:pPr marL="609600" indent="-609600">
              <a:buFont typeface="Wingdings" pitchFamily="2" charset="2"/>
              <a:buNone/>
            </a:pPr>
            <a:r>
              <a:rPr lang="en-US" altLang="zh-CN" b="1" dirty="0">
                <a:latin typeface="华文楷体" pitchFamily="2" charset="-122"/>
                <a:ea typeface="华文楷体" pitchFamily="2" charset="-122"/>
              </a:rPr>
              <a:t>C</a:t>
            </a:r>
            <a:r>
              <a:rPr lang="zh-CN" altLang="en-US" b="1" dirty="0">
                <a:latin typeface="华文楷体" pitchFamily="2" charset="-122"/>
                <a:ea typeface="华文楷体" pitchFamily="2" charset="-122"/>
              </a:rPr>
              <a:t>．低通、带通				</a:t>
            </a:r>
          </a:p>
          <a:p>
            <a:pPr marL="609600" indent="-609600">
              <a:buFont typeface="Wingdings" pitchFamily="2" charset="2"/>
              <a:buNone/>
            </a:pPr>
            <a:r>
              <a:rPr lang="en-US" altLang="zh-CN" b="1" dirty="0">
                <a:latin typeface="华文楷体" pitchFamily="2" charset="-122"/>
                <a:ea typeface="华文楷体" pitchFamily="2" charset="-122"/>
              </a:rPr>
              <a:t>D. </a:t>
            </a:r>
            <a:r>
              <a:rPr lang="en-US" altLang="zh-CN" b="1" dirty="0" smtClean="0">
                <a:latin typeface="华文楷体" pitchFamily="2" charset="-122"/>
                <a:ea typeface="华文楷体" pitchFamily="2" charset="-122"/>
              </a:rPr>
              <a:t>  </a:t>
            </a:r>
            <a:r>
              <a:rPr lang="zh-CN" altLang="en-US" b="1" dirty="0" smtClean="0">
                <a:latin typeface="华文楷体" pitchFamily="2" charset="-122"/>
                <a:ea typeface="华文楷体" pitchFamily="2" charset="-122"/>
              </a:rPr>
              <a:t>高通</a:t>
            </a:r>
            <a:r>
              <a:rPr lang="zh-CN" altLang="en-US" b="1" dirty="0">
                <a:latin typeface="华文楷体" pitchFamily="2" charset="-122"/>
                <a:ea typeface="华文楷体" pitchFamily="2" charset="-122"/>
              </a:rPr>
              <a:t>、带通 </a:t>
            </a:r>
          </a:p>
        </p:txBody>
      </p:sp>
      <p:sp>
        <p:nvSpPr>
          <p:cNvPr id="132100" name="Rectangle 4"/>
          <p:cNvSpPr>
            <a:spLocks noChangeArrowheads="1"/>
          </p:cNvSpPr>
          <p:nvPr/>
        </p:nvSpPr>
        <p:spPr bwMode="auto">
          <a:xfrm>
            <a:off x="6858000" y="5438775"/>
            <a:ext cx="4812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A</a:t>
            </a:r>
          </a:p>
        </p:txBody>
      </p:sp>
      <p:sp>
        <p:nvSpPr>
          <p:cNvPr id="132101" name="Rectangle 5"/>
          <p:cNvSpPr>
            <a:spLocks noGrp="1" noChangeArrowheads="1"/>
          </p:cNvSpPr>
          <p:nvPr>
            <p:ph type="title"/>
          </p:nvPr>
        </p:nvSpPr>
        <p:spPr>
          <a:noFill/>
          <a:ln/>
        </p:spPr>
        <p:txBody>
          <a:bodyPr/>
          <a:lstStyle/>
          <a:p>
            <a:pPr algn="l"/>
            <a:r>
              <a:rPr lang="zh-CN" altLang="en-US" dirty="0"/>
              <a:t>课堂练习</a:t>
            </a:r>
          </a:p>
        </p:txBody>
      </p:sp>
    </p:spTree>
    <p:extLst>
      <p:ext uri="{BB962C8B-B14F-4D97-AF65-F5344CB8AC3E}">
        <p14:creationId xmlns:p14="http://schemas.microsoft.com/office/powerpoint/2010/main" val="419837606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2100">
                                            <p:txEl>
                                              <p:pRg st="0" end="0"/>
                                            </p:txEl>
                                          </p:spTgt>
                                        </p:tgtEl>
                                        <p:attrNameLst>
                                          <p:attrName>style.visibility</p:attrName>
                                        </p:attrNameLst>
                                      </p:cBhvr>
                                      <p:to>
                                        <p:strVal val="visible"/>
                                      </p:to>
                                    </p:set>
                                    <p:animEffect transition="in" filter="blinds(horizontal)">
                                      <p:cBhvr>
                                        <p:cTn id="7" dur="500"/>
                                        <p:tgtEl>
                                          <p:spTgt spid="1321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04800"/>
            <a:ext cx="1447800" cy="457200"/>
          </a:xfrm>
          <a:prstGeom prst="rect">
            <a:avLst/>
          </a:prstGeom>
          <a:noFill/>
        </p:spPr>
        <p:txBody>
          <a:bodyPr wrap="square" rtlCol="0">
            <a:spAutoFit/>
          </a:bodyPr>
          <a:lstStyle/>
          <a:p>
            <a:r>
              <a:rPr lang="zh-CN" altLang="en-US" dirty="0"/>
              <a:t>作业</a:t>
            </a:r>
          </a:p>
        </p:txBody>
      </p:sp>
      <p:sp>
        <p:nvSpPr>
          <p:cNvPr id="3" name="TextBox 2"/>
          <p:cNvSpPr txBox="1"/>
          <p:nvPr/>
        </p:nvSpPr>
        <p:spPr>
          <a:xfrm>
            <a:off x="381000" y="1143000"/>
            <a:ext cx="7848600" cy="830997"/>
          </a:xfrm>
          <a:prstGeom prst="rect">
            <a:avLst/>
          </a:prstGeom>
          <a:noFill/>
        </p:spPr>
        <p:txBody>
          <a:bodyPr wrap="square" rtlCol="0">
            <a:spAutoFit/>
          </a:bodyPr>
          <a:lstStyle/>
          <a:p>
            <a:r>
              <a:rPr lang="zh-CN" altLang="en-US" dirty="0" smtClean="0"/>
              <a:t>习题与上机题</a:t>
            </a:r>
            <a:endParaRPr lang="en-US" altLang="zh-CN" dirty="0" smtClean="0"/>
          </a:p>
          <a:p>
            <a:r>
              <a:rPr lang="en-US" altLang="zh-CN" dirty="0" smtClean="0"/>
              <a:t>1</a:t>
            </a:r>
            <a:r>
              <a:rPr lang="zh-CN" altLang="en-US" dirty="0" smtClean="0"/>
              <a:t>、</a:t>
            </a:r>
            <a:r>
              <a:rPr lang="en-US" altLang="zh-CN" dirty="0" smtClean="0"/>
              <a:t>2</a:t>
            </a:r>
            <a:r>
              <a:rPr lang="zh-CN" altLang="en-US" dirty="0" smtClean="0"/>
              <a:t>、</a:t>
            </a:r>
            <a:r>
              <a:rPr lang="en-US" altLang="zh-CN" dirty="0" smtClean="0"/>
              <a:t>7</a:t>
            </a:r>
            <a:r>
              <a:rPr lang="zh-CN" altLang="en-US" dirty="0" smtClean="0"/>
              <a:t>、</a:t>
            </a:r>
            <a:r>
              <a:rPr lang="en-US" altLang="zh-CN" dirty="0" smtClean="0"/>
              <a:t>9</a:t>
            </a:r>
            <a:r>
              <a:rPr lang="zh-CN" altLang="en-US" dirty="0" smtClean="0"/>
              <a:t>，</a:t>
            </a:r>
            <a:r>
              <a:rPr lang="en-US" altLang="zh-CN" smtClean="0"/>
              <a:t>13,17</a:t>
            </a:r>
            <a:endParaRPr lang="zh-CN" altLang="en-US" dirty="0"/>
          </a:p>
        </p:txBody>
      </p:sp>
    </p:spTree>
    <p:extLst>
      <p:ext uri="{BB962C8B-B14F-4D97-AF65-F5344CB8AC3E}">
        <p14:creationId xmlns:p14="http://schemas.microsoft.com/office/powerpoint/2010/main" val="3193750524"/>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914400" y="76200"/>
            <a:ext cx="7772400" cy="685800"/>
          </a:xfrm>
        </p:spPr>
        <p:txBody>
          <a:bodyPr/>
          <a:lstStyle/>
          <a:p>
            <a:pPr algn="l" eaLnBrk="1" hangingPunct="1"/>
            <a:r>
              <a:rPr lang="zh-CN" altLang="en-US" sz="2800" dirty="0" smtClean="0">
                <a:latin typeface="微软雅黑" pitchFamily="34" charset="-122"/>
                <a:ea typeface="微软雅黑" pitchFamily="34" charset="-122"/>
              </a:rPr>
              <a:t>第七章 有限脉冲响应数字滤波器的设计 </a:t>
            </a:r>
          </a:p>
        </p:txBody>
      </p:sp>
      <p:sp>
        <p:nvSpPr>
          <p:cNvPr id="5" name="Rectangle 3"/>
          <p:cNvSpPr txBox="1">
            <a:spLocks noChangeArrowheads="1"/>
          </p:cNvSpPr>
          <p:nvPr/>
        </p:nvSpPr>
        <p:spPr bwMode="auto">
          <a:xfrm>
            <a:off x="533400" y="1295400"/>
            <a:ext cx="8305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64" tIns="46033" rIns="92064" bIns="46033" numCol="1" anchor="t" anchorCtr="0" compatLnSpc="1">
            <a:prstTxWarp prst="textNoShape">
              <a:avLst/>
            </a:prstTxWarp>
          </a:bodyPr>
          <a:lstStyle>
            <a:lvl1pPr marL="342900" indent="-342900" algn="l" rtl="0" eaLnBrk="0" fontAlgn="base" hangingPunct="0">
              <a:lnSpc>
                <a:spcPct val="125000"/>
              </a:lnSpc>
              <a:spcBef>
                <a:spcPct val="0"/>
              </a:spcBef>
              <a:spcAft>
                <a:spcPct val="0"/>
              </a:spcAft>
              <a:buSzPct val="125000"/>
              <a:buFont typeface="Wingdings" panose="05000000000000000000" pitchFamily="2" charset="2"/>
              <a:buChar char="Ø"/>
              <a:defRPr sz="2800" b="1">
                <a:solidFill>
                  <a:schemeClr val="tx1"/>
                </a:solidFill>
                <a:latin typeface="宋体" pitchFamily="2" charset="-122"/>
                <a:ea typeface="宋体" pitchFamily="2" charset="-122"/>
                <a:cs typeface="Times New Roman" pitchFamily="18" charset="0"/>
              </a:defRPr>
            </a:lvl1pPr>
            <a:lvl2pPr marL="862013" indent="-341313" algn="l" rtl="0" eaLnBrk="0" fontAlgn="base" hangingPunct="0">
              <a:lnSpc>
                <a:spcPct val="125000"/>
              </a:lnSpc>
              <a:spcBef>
                <a:spcPct val="0"/>
              </a:spcBef>
              <a:spcAft>
                <a:spcPct val="0"/>
              </a:spcAft>
              <a:buSzPct val="100000"/>
              <a:buFont typeface="Wingdings" panose="05000000000000000000" pitchFamily="2" charset="2"/>
              <a:buChar char="l"/>
              <a:defRPr sz="2400" b="1">
                <a:solidFill>
                  <a:schemeClr val="tx1"/>
                </a:solidFill>
                <a:latin typeface="宋体" pitchFamily="2" charset="-122"/>
                <a:ea typeface="宋体" pitchFamily="2" charset="-122"/>
                <a:cs typeface="Times New Roman" pitchFamily="18" charset="0"/>
              </a:defRPr>
            </a:lvl2pPr>
            <a:lvl3pPr marL="1204913" indent="-228600" algn="l" rtl="0" eaLnBrk="0" fontAlgn="base" hangingPunct="0">
              <a:lnSpc>
                <a:spcPct val="125000"/>
              </a:lnSpc>
              <a:spcBef>
                <a:spcPct val="0"/>
              </a:spcBef>
              <a:spcAft>
                <a:spcPct val="0"/>
              </a:spcAft>
              <a:buSzPct val="100000"/>
              <a:buFont typeface="Wingdings" panose="05000000000000000000" pitchFamily="2" charset="2"/>
              <a:buChar char="p"/>
              <a:defRPr sz="2000" b="1">
                <a:solidFill>
                  <a:schemeClr val="tx1"/>
                </a:solidFill>
                <a:latin typeface="宋体" pitchFamily="2" charset="-122"/>
                <a:ea typeface="宋体" pitchFamily="2" charset="-122"/>
                <a:cs typeface="Times New Roman" pitchFamily="18" charset="0"/>
              </a:defRPr>
            </a:lvl3pPr>
            <a:lvl4pPr marL="1546225" indent="-119063" algn="l" rtl="0" eaLnBrk="0" fontAlgn="base" hangingPunct="0">
              <a:lnSpc>
                <a:spcPct val="125000"/>
              </a:lnSpc>
              <a:spcBef>
                <a:spcPct val="0"/>
              </a:spcBef>
              <a:spcAft>
                <a:spcPct val="0"/>
              </a:spcAft>
              <a:buSzPct val="100000"/>
              <a:buFont typeface="Wingdings" panose="05000000000000000000" pitchFamily="2" charset="2"/>
              <a:buChar char="u"/>
              <a:defRPr sz="1800" b="1">
                <a:solidFill>
                  <a:schemeClr val="tx1"/>
                </a:solidFill>
                <a:latin typeface="宋体" pitchFamily="2" charset="-122"/>
                <a:ea typeface="宋体" pitchFamily="2" charset="-122"/>
                <a:cs typeface="Times New Roman" pitchFamily="18" charset="0"/>
              </a:defRPr>
            </a:lvl4pPr>
            <a:lvl5pPr marL="1828800" algn="l" rtl="0" eaLnBrk="0" fontAlgn="base" hangingPunct="0">
              <a:lnSpc>
                <a:spcPct val="125000"/>
              </a:lnSpc>
              <a:spcBef>
                <a:spcPct val="0"/>
              </a:spcBef>
              <a:spcAft>
                <a:spcPct val="0"/>
              </a:spcAft>
              <a:buSzPct val="100000"/>
              <a:buChar char=" "/>
              <a:defRPr sz="1600" b="1">
                <a:solidFill>
                  <a:schemeClr val="tx1"/>
                </a:solidFill>
                <a:latin typeface="宋体" pitchFamily="2" charset="-122"/>
                <a:ea typeface="宋体" pitchFamily="2" charset="-122"/>
                <a:cs typeface="Times New Roman" pitchFamily="18" charset="0"/>
              </a:defRPr>
            </a:lvl5pPr>
            <a:lvl6pPr marL="2286000" algn="l" rtl="0" eaLnBrk="0" fontAlgn="base" hangingPunct="0">
              <a:lnSpc>
                <a:spcPct val="90000"/>
              </a:lnSpc>
              <a:spcBef>
                <a:spcPct val="25000"/>
              </a:spcBef>
              <a:spcAft>
                <a:spcPct val="0"/>
              </a:spcAft>
              <a:buSzPct val="100000"/>
              <a:buChar char=" "/>
              <a:defRPr sz="1400" b="1">
                <a:solidFill>
                  <a:schemeClr val="tx1"/>
                </a:solidFill>
                <a:latin typeface="+mn-lt"/>
              </a:defRPr>
            </a:lvl6pPr>
            <a:lvl7pPr marL="2743200" algn="l" rtl="0" eaLnBrk="0" fontAlgn="base" hangingPunct="0">
              <a:lnSpc>
                <a:spcPct val="90000"/>
              </a:lnSpc>
              <a:spcBef>
                <a:spcPct val="25000"/>
              </a:spcBef>
              <a:spcAft>
                <a:spcPct val="0"/>
              </a:spcAft>
              <a:buSzPct val="100000"/>
              <a:buChar char=" "/>
              <a:defRPr sz="1400" b="1">
                <a:solidFill>
                  <a:schemeClr val="tx1"/>
                </a:solidFill>
                <a:latin typeface="+mn-lt"/>
              </a:defRPr>
            </a:lvl7pPr>
            <a:lvl8pPr marL="3200400" algn="l" rtl="0" eaLnBrk="0" fontAlgn="base" hangingPunct="0">
              <a:lnSpc>
                <a:spcPct val="90000"/>
              </a:lnSpc>
              <a:spcBef>
                <a:spcPct val="25000"/>
              </a:spcBef>
              <a:spcAft>
                <a:spcPct val="0"/>
              </a:spcAft>
              <a:buSzPct val="100000"/>
              <a:buChar char=" "/>
              <a:defRPr sz="1400" b="1">
                <a:solidFill>
                  <a:schemeClr val="tx1"/>
                </a:solidFill>
                <a:latin typeface="+mn-lt"/>
              </a:defRPr>
            </a:lvl8pPr>
            <a:lvl9pPr marL="3657600" algn="l" rtl="0" eaLnBrk="0" fontAlgn="base" hangingPunct="0">
              <a:lnSpc>
                <a:spcPct val="90000"/>
              </a:lnSpc>
              <a:spcBef>
                <a:spcPct val="25000"/>
              </a:spcBef>
              <a:spcAft>
                <a:spcPct val="0"/>
              </a:spcAft>
              <a:buSzPct val="100000"/>
              <a:buChar char=" "/>
              <a:defRPr sz="1400" b="1">
                <a:solidFill>
                  <a:schemeClr val="tx1"/>
                </a:solidFill>
                <a:latin typeface="+mn-lt"/>
              </a:defRPr>
            </a:lvl9pPr>
          </a:lstStyle>
          <a:p>
            <a:pPr>
              <a:lnSpc>
                <a:spcPct val="250000"/>
              </a:lnSpc>
            </a:pPr>
            <a:r>
              <a:rPr lang="en-US" altLang="zh-CN" dirty="0" smtClean="0">
                <a:solidFill>
                  <a:srgbClr val="002060"/>
                </a:solidFill>
                <a:latin typeface="微软雅黑" pitchFamily="34" charset="-122"/>
                <a:ea typeface="微软雅黑" pitchFamily="34" charset="-122"/>
              </a:rPr>
              <a:t>7.1  </a:t>
            </a:r>
            <a:r>
              <a:rPr lang="zh-CN" altLang="en-US" dirty="0" smtClean="0">
                <a:solidFill>
                  <a:srgbClr val="002060"/>
                </a:solidFill>
                <a:latin typeface="微软雅黑" pitchFamily="34" charset="-122"/>
                <a:ea typeface="微软雅黑" pitchFamily="34" charset="-122"/>
              </a:rPr>
              <a:t>线性相位</a:t>
            </a:r>
            <a:r>
              <a:rPr lang="en-US" altLang="zh-CN" dirty="0" smtClean="0">
                <a:solidFill>
                  <a:srgbClr val="002060"/>
                </a:solidFill>
                <a:latin typeface="微软雅黑" pitchFamily="34" charset="-122"/>
                <a:ea typeface="微软雅黑" pitchFamily="34" charset="-122"/>
              </a:rPr>
              <a:t>FIR</a:t>
            </a:r>
            <a:r>
              <a:rPr lang="zh-CN" altLang="en-US" dirty="0" smtClean="0">
                <a:solidFill>
                  <a:srgbClr val="002060"/>
                </a:solidFill>
                <a:latin typeface="微软雅黑" pitchFamily="34" charset="-122"/>
                <a:ea typeface="微软雅黑" pitchFamily="34" charset="-122"/>
              </a:rPr>
              <a:t>数字滤波器的条件和特点 </a:t>
            </a:r>
          </a:p>
          <a:p>
            <a:pPr>
              <a:lnSpc>
                <a:spcPct val="250000"/>
              </a:lnSpc>
            </a:pPr>
            <a:r>
              <a:rPr lang="en-US" altLang="zh-CN" dirty="0" smtClean="0">
                <a:solidFill>
                  <a:srgbClr val="002060"/>
                </a:solidFill>
                <a:latin typeface="微软雅黑" pitchFamily="34" charset="-122"/>
                <a:ea typeface="微软雅黑" pitchFamily="34" charset="-122"/>
              </a:rPr>
              <a:t>7.2  </a:t>
            </a:r>
            <a:r>
              <a:rPr lang="zh-CN" altLang="en-US" dirty="0" smtClean="0">
                <a:solidFill>
                  <a:srgbClr val="002060"/>
                </a:solidFill>
                <a:latin typeface="微软雅黑" pitchFamily="34" charset="-122"/>
                <a:ea typeface="微软雅黑" pitchFamily="34" charset="-122"/>
              </a:rPr>
              <a:t>利用窗函数法设计</a:t>
            </a:r>
            <a:r>
              <a:rPr lang="en-US" altLang="zh-CN" dirty="0" smtClean="0">
                <a:solidFill>
                  <a:srgbClr val="002060"/>
                </a:solidFill>
                <a:latin typeface="微软雅黑" pitchFamily="34" charset="-122"/>
                <a:ea typeface="微软雅黑" pitchFamily="34" charset="-122"/>
              </a:rPr>
              <a:t>FIR</a:t>
            </a:r>
            <a:r>
              <a:rPr lang="zh-CN" altLang="en-US" dirty="0" smtClean="0">
                <a:solidFill>
                  <a:srgbClr val="002060"/>
                </a:solidFill>
                <a:latin typeface="微软雅黑" pitchFamily="34" charset="-122"/>
                <a:ea typeface="微软雅黑" pitchFamily="34" charset="-122"/>
              </a:rPr>
              <a:t>滤波器 </a:t>
            </a:r>
          </a:p>
          <a:p>
            <a:pPr>
              <a:lnSpc>
                <a:spcPct val="250000"/>
              </a:lnSpc>
            </a:pPr>
            <a:r>
              <a:rPr lang="en-US" altLang="zh-CN" dirty="0" smtClean="0">
                <a:solidFill>
                  <a:srgbClr val="FF0000"/>
                </a:solidFill>
                <a:latin typeface="微软雅黑" pitchFamily="34" charset="-122"/>
                <a:ea typeface="微软雅黑" pitchFamily="34" charset="-122"/>
              </a:rPr>
              <a:t>7.3  </a:t>
            </a:r>
            <a:r>
              <a:rPr lang="zh-CN" altLang="en-US" dirty="0" smtClean="0">
                <a:solidFill>
                  <a:srgbClr val="FF0000"/>
                </a:solidFill>
                <a:latin typeface="微软雅黑" pitchFamily="34" charset="-122"/>
                <a:ea typeface="微软雅黑" pitchFamily="34" charset="-122"/>
              </a:rPr>
              <a:t>利用频率采样法设计</a:t>
            </a:r>
            <a:r>
              <a:rPr lang="en-US" altLang="zh-CN" dirty="0" smtClean="0">
                <a:solidFill>
                  <a:srgbClr val="FF0000"/>
                </a:solidFill>
                <a:latin typeface="微软雅黑" pitchFamily="34" charset="-122"/>
                <a:ea typeface="微软雅黑" pitchFamily="34" charset="-122"/>
              </a:rPr>
              <a:t>FIR</a:t>
            </a:r>
            <a:r>
              <a:rPr lang="zh-CN" altLang="en-US" dirty="0" smtClean="0">
                <a:solidFill>
                  <a:srgbClr val="FF0000"/>
                </a:solidFill>
                <a:latin typeface="微软雅黑" pitchFamily="34" charset="-122"/>
                <a:ea typeface="微软雅黑" pitchFamily="34" charset="-122"/>
              </a:rPr>
              <a:t>滤波器 </a:t>
            </a:r>
            <a:endParaRPr lang="zh-CN" altLang="en-US" sz="2000" dirty="0" smtClean="0">
              <a:solidFill>
                <a:srgbClr val="FF0000"/>
              </a:solidFill>
              <a:latin typeface="微软雅黑" pitchFamily="34" charset="-122"/>
              <a:ea typeface="微软雅黑" pitchFamily="34" charset="-122"/>
            </a:endParaRPr>
          </a:p>
          <a:p>
            <a:pPr>
              <a:lnSpc>
                <a:spcPct val="250000"/>
              </a:lnSpc>
            </a:pPr>
            <a:r>
              <a:rPr lang="en-US" altLang="zh-CN" dirty="0" smtClean="0">
                <a:solidFill>
                  <a:srgbClr val="002060"/>
                </a:solidFill>
                <a:latin typeface="微软雅黑" pitchFamily="34" charset="-122"/>
                <a:ea typeface="微软雅黑" pitchFamily="34" charset="-122"/>
              </a:rPr>
              <a:t>7.4  IIR</a:t>
            </a:r>
            <a:r>
              <a:rPr lang="zh-CN" altLang="en-US" dirty="0" smtClean="0">
                <a:solidFill>
                  <a:srgbClr val="002060"/>
                </a:solidFill>
                <a:latin typeface="微软雅黑" pitchFamily="34" charset="-122"/>
                <a:ea typeface="微软雅黑" pitchFamily="34" charset="-122"/>
              </a:rPr>
              <a:t>和</a:t>
            </a:r>
            <a:r>
              <a:rPr lang="en-US" altLang="zh-CN" dirty="0" smtClean="0">
                <a:solidFill>
                  <a:srgbClr val="002060"/>
                </a:solidFill>
                <a:latin typeface="微软雅黑" pitchFamily="34" charset="-122"/>
                <a:ea typeface="微软雅黑" pitchFamily="34" charset="-122"/>
              </a:rPr>
              <a:t>FIR</a:t>
            </a:r>
            <a:r>
              <a:rPr lang="zh-CN" altLang="en-US" dirty="0" smtClean="0">
                <a:solidFill>
                  <a:srgbClr val="002060"/>
                </a:solidFill>
                <a:latin typeface="微软雅黑" pitchFamily="34" charset="-122"/>
                <a:ea typeface="微软雅黑" pitchFamily="34" charset="-122"/>
              </a:rPr>
              <a:t>数字滤波器的比较 </a:t>
            </a:r>
          </a:p>
          <a:p>
            <a:pPr>
              <a:lnSpc>
                <a:spcPct val="200000"/>
              </a:lnSpc>
              <a:buFont typeface="Wingdings" panose="05000000000000000000" pitchFamily="2" charset="2"/>
              <a:buChar char="p"/>
            </a:pPr>
            <a:endParaRPr lang="en-US" altLang="zh-CN" dirty="0">
              <a:solidFill>
                <a:schemeClr val="accent5">
                  <a:lumMod val="10000"/>
                </a:schemeClr>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405677789"/>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90" name="Text Box 14"/>
          <p:cNvSpPr txBox="1">
            <a:spLocks noChangeArrowheads="1"/>
          </p:cNvSpPr>
          <p:nvPr/>
        </p:nvSpPr>
        <p:spPr bwMode="auto">
          <a:xfrm>
            <a:off x="258763" y="1066800"/>
            <a:ext cx="44513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2800" b="1" dirty="0">
                <a:solidFill>
                  <a:srgbClr val="CC00FF"/>
                </a:solidFill>
                <a:effectLst>
                  <a:outerShdw blurRad="38100" dist="38100" dir="2700000" algn="tl">
                    <a:srgbClr val="C0C0C0"/>
                  </a:outerShdw>
                </a:effectLst>
                <a:latin typeface="宋体" pitchFamily="2" charset="-122"/>
                <a:ea typeface="华文楷体" pitchFamily="2" charset="-122"/>
              </a:rPr>
              <a:t>窗函数设计法是从时域出发</a:t>
            </a:r>
            <a:endParaRPr lang="zh-CN" altLang="en-US" sz="2800" b="1" dirty="0">
              <a:solidFill>
                <a:srgbClr val="CC00FF"/>
              </a:solidFill>
            </a:endParaRPr>
          </a:p>
        </p:txBody>
      </p:sp>
      <p:sp>
        <p:nvSpPr>
          <p:cNvPr id="101391" name="Text Box 15"/>
          <p:cNvSpPr txBox="1">
            <a:spLocks noChangeArrowheads="1"/>
          </p:cNvSpPr>
          <p:nvPr/>
        </p:nvSpPr>
        <p:spPr bwMode="auto">
          <a:xfrm>
            <a:off x="342900" y="5943600"/>
            <a:ext cx="44958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CC00FF"/>
                </a:solidFill>
                <a:effectLst>
                  <a:outerShdw blurRad="38100" dist="38100" dir="2700000" algn="tl">
                    <a:srgbClr val="C0C0C0"/>
                  </a:outerShdw>
                </a:effectLst>
                <a:latin typeface="宋体" pitchFamily="2" charset="-122"/>
                <a:ea typeface="华文楷体" pitchFamily="2" charset="-122"/>
              </a:rPr>
              <a:t>频率采样法是从频域出发</a:t>
            </a:r>
            <a:r>
              <a:rPr lang="zh-CN" altLang="en-US" sz="2800" b="1" dirty="0">
                <a:solidFill>
                  <a:srgbClr val="CC00FF"/>
                </a:solidFill>
              </a:rPr>
              <a:t>             </a:t>
            </a:r>
          </a:p>
        </p:txBody>
      </p:sp>
      <p:graphicFrame>
        <p:nvGraphicFramePr>
          <p:cNvPr id="101392" name="Object 16"/>
          <p:cNvGraphicFramePr>
            <a:graphicFrameLocks noGrp="1" noChangeAspect="1"/>
          </p:cNvGraphicFramePr>
          <p:nvPr/>
        </p:nvGraphicFramePr>
        <p:xfrm>
          <a:off x="3203575" y="2205038"/>
          <a:ext cx="1441450" cy="460375"/>
        </p:xfrm>
        <a:graphic>
          <a:graphicData uri="http://schemas.openxmlformats.org/presentationml/2006/ole">
            <mc:AlternateContent xmlns:mc="http://schemas.openxmlformats.org/markup-compatibility/2006">
              <mc:Choice xmlns:v="urn:schemas-microsoft-com:vml" Requires="v">
                <p:oleObj spid="_x0000_s471154" r:id="rId3" imgW="674295" imgH="229215" progId="Equation.DSMT4">
                  <p:embed/>
                </p:oleObj>
              </mc:Choice>
              <mc:Fallback>
                <p:oleObj r:id="rId3" imgW="674295" imgH="229215"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205038"/>
                        <a:ext cx="1441450" cy="4603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93" name="Object 17"/>
          <p:cNvGraphicFramePr>
            <a:graphicFrameLocks noGrp="1" noChangeAspect="1"/>
          </p:cNvGraphicFramePr>
          <p:nvPr/>
        </p:nvGraphicFramePr>
        <p:xfrm>
          <a:off x="1116013" y="2205038"/>
          <a:ext cx="1136650" cy="501650"/>
        </p:xfrm>
        <a:graphic>
          <a:graphicData uri="http://schemas.openxmlformats.org/presentationml/2006/ole">
            <mc:AlternateContent xmlns:mc="http://schemas.openxmlformats.org/markup-compatibility/2006">
              <mc:Choice xmlns:v="urn:schemas-microsoft-com:vml" Requires="v">
                <p:oleObj spid="_x0000_s471155" r:id="rId5" imgW="547129" imgH="241932" progId="Equation.DSMT4">
                  <p:embed/>
                </p:oleObj>
              </mc:Choice>
              <mc:Fallback>
                <p:oleObj r:id="rId5" imgW="547129" imgH="241932"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205038"/>
                        <a:ext cx="1136650" cy="501650"/>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94" name="AutoShape 211" descr="深色上对角线"/>
          <p:cNvSpPr>
            <a:spLocks noChangeArrowheads="1"/>
          </p:cNvSpPr>
          <p:nvPr/>
        </p:nvSpPr>
        <p:spPr bwMode="auto">
          <a:xfrm>
            <a:off x="2484438" y="2349500"/>
            <a:ext cx="571500" cy="214313"/>
          </a:xfrm>
          <a:prstGeom prst="rightArrow">
            <a:avLst>
              <a:gd name="adj1" fmla="val 50000"/>
              <a:gd name="adj2" fmla="val 166926"/>
            </a:avLst>
          </a:prstGeom>
          <a:blipFill dpi="0" rotWithShape="0">
            <a:blip r:embed="rId7"/>
            <a:srcRect/>
            <a:tile tx="0" ty="0" sx="100000" sy="100000" flip="none" algn="tl"/>
          </a:blipFill>
          <a:ln w="9525">
            <a:solidFill>
              <a:srgbClr val="58407C"/>
            </a:solidFill>
            <a:miter lim="800000"/>
            <a:headEnd/>
            <a:tailEnd/>
          </a:ln>
        </p:spPr>
        <p:txBody>
          <a:bodyPr wrap="none" anchor="ctr"/>
          <a:lstStyle/>
          <a:p>
            <a:pPr algn="ctr">
              <a:buClr>
                <a:schemeClr val="accent2"/>
              </a:buClr>
              <a:buSzPct val="75000"/>
              <a:buFont typeface="Wingdings" pitchFamily="2" charset="2"/>
              <a:buNone/>
            </a:pPr>
            <a:endParaRPr lang="zh-CN" altLang="en-US" sz="2200" baseline="30000">
              <a:solidFill>
                <a:srgbClr val="292929"/>
              </a:solidFill>
              <a:latin typeface="楷体_GB2312" pitchFamily="49" charset="-122"/>
              <a:ea typeface="楷体_GB2312" pitchFamily="49" charset="-122"/>
            </a:endParaRPr>
          </a:p>
        </p:txBody>
      </p:sp>
      <p:graphicFrame>
        <p:nvGraphicFramePr>
          <p:cNvPr id="101395" name="Object 19"/>
          <p:cNvGraphicFramePr>
            <a:graphicFrameLocks noGrp="1" noChangeAspect="1"/>
          </p:cNvGraphicFramePr>
          <p:nvPr/>
        </p:nvGraphicFramePr>
        <p:xfrm>
          <a:off x="5867400" y="2205038"/>
          <a:ext cx="2311400" cy="460375"/>
        </p:xfrm>
        <a:graphic>
          <a:graphicData uri="http://schemas.openxmlformats.org/presentationml/2006/ole">
            <mc:AlternateContent xmlns:mc="http://schemas.openxmlformats.org/markup-compatibility/2006">
              <mc:Choice xmlns:v="urn:schemas-microsoft-com:vml" Requires="v">
                <p:oleObj spid="_x0000_s471156" r:id="rId8" imgW="1081694" imgH="229315" progId="Equation.DSMT4">
                  <p:embed/>
                </p:oleObj>
              </mc:Choice>
              <mc:Fallback>
                <p:oleObj r:id="rId8" imgW="1081694" imgH="229315" progId="Equation.DSMT4">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2205038"/>
                        <a:ext cx="2311400" cy="46037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96" name="AutoShape 211" descr="深色上对角线"/>
          <p:cNvSpPr>
            <a:spLocks noChangeArrowheads="1"/>
          </p:cNvSpPr>
          <p:nvPr/>
        </p:nvSpPr>
        <p:spPr bwMode="auto">
          <a:xfrm>
            <a:off x="4932363" y="2347913"/>
            <a:ext cx="571500" cy="214312"/>
          </a:xfrm>
          <a:prstGeom prst="rightArrow">
            <a:avLst>
              <a:gd name="adj1" fmla="val 50000"/>
              <a:gd name="adj2" fmla="val 166926"/>
            </a:avLst>
          </a:prstGeom>
          <a:blipFill dpi="0" rotWithShape="0">
            <a:blip r:embed="rId7"/>
            <a:srcRect/>
            <a:tile tx="0" ty="0" sx="100000" sy="100000" flip="none" algn="tl"/>
          </a:blipFill>
          <a:ln w="9525">
            <a:solidFill>
              <a:srgbClr val="58407C"/>
            </a:solidFill>
            <a:miter lim="800000"/>
            <a:headEnd/>
            <a:tailEnd/>
          </a:ln>
        </p:spPr>
        <p:txBody>
          <a:bodyPr wrap="none" anchor="ctr"/>
          <a:lstStyle/>
          <a:p>
            <a:pPr algn="ctr">
              <a:buClr>
                <a:schemeClr val="accent2"/>
              </a:buClr>
              <a:buSzPct val="75000"/>
              <a:buFont typeface="Wingdings" pitchFamily="2" charset="2"/>
              <a:buNone/>
            </a:pPr>
            <a:endParaRPr lang="zh-CN" altLang="en-US" sz="2200" baseline="30000">
              <a:solidFill>
                <a:srgbClr val="292929"/>
              </a:solidFill>
              <a:latin typeface="楷体_GB2312" pitchFamily="49" charset="-122"/>
              <a:ea typeface="楷体_GB2312" pitchFamily="49" charset="-122"/>
            </a:endParaRPr>
          </a:p>
        </p:txBody>
      </p:sp>
      <p:graphicFrame>
        <p:nvGraphicFramePr>
          <p:cNvPr id="101397" name="Object 21"/>
          <p:cNvGraphicFramePr>
            <a:graphicFrameLocks noGrp="1" noChangeAspect="1"/>
          </p:cNvGraphicFramePr>
          <p:nvPr>
            <p:extLst>
              <p:ext uri="{D42A27DB-BD31-4B8C-83A1-F6EECF244321}">
                <p14:modId xmlns:p14="http://schemas.microsoft.com/office/powerpoint/2010/main" val="1202543743"/>
              </p:ext>
            </p:extLst>
          </p:nvPr>
        </p:nvGraphicFramePr>
        <p:xfrm>
          <a:off x="6350000" y="3584575"/>
          <a:ext cx="1466850" cy="434975"/>
        </p:xfrm>
        <a:graphic>
          <a:graphicData uri="http://schemas.openxmlformats.org/presentationml/2006/ole">
            <mc:AlternateContent xmlns:mc="http://schemas.openxmlformats.org/markup-compatibility/2006">
              <mc:Choice xmlns:v="urn:schemas-microsoft-com:vml" Requires="v">
                <p:oleObj spid="_x0000_s471157" name="Equation" r:id="rId10" imgW="685800" imgH="215640" progId="Equation.DSMT4">
                  <p:embed/>
                </p:oleObj>
              </mc:Choice>
              <mc:Fallback>
                <p:oleObj name="Equation" r:id="rId10" imgW="685800" imgH="215640" progId="Equation.DSMT4">
                  <p:embed/>
                  <p:pic>
                    <p:nvPicPr>
                      <p:cNvPr id="0" name=""/>
                      <p:cNvPicPr>
                        <a:picLocks noGrp="1" noChangeAspect="1" noChangeArrowheads="1"/>
                      </p:cNvPicPr>
                      <p:nvPr/>
                    </p:nvPicPr>
                    <p:blipFill>
                      <a:blip r:embed="rId11"/>
                      <a:srcRect/>
                      <a:stretch>
                        <a:fillRect/>
                      </a:stretch>
                    </p:blipFill>
                    <p:spPr bwMode="auto">
                      <a:xfrm>
                        <a:off x="6350000" y="3584575"/>
                        <a:ext cx="1466850" cy="4349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98" name="AutoShape 211" descr="深色上对角线"/>
          <p:cNvSpPr>
            <a:spLocks noChangeArrowheads="1"/>
          </p:cNvSpPr>
          <p:nvPr/>
        </p:nvSpPr>
        <p:spPr bwMode="auto">
          <a:xfrm rot="5400000">
            <a:off x="6698457" y="3031331"/>
            <a:ext cx="571500" cy="214313"/>
          </a:xfrm>
          <a:prstGeom prst="rightArrow">
            <a:avLst>
              <a:gd name="adj1" fmla="val 50000"/>
              <a:gd name="adj2" fmla="val 166926"/>
            </a:avLst>
          </a:prstGeom>
          <a:blipFill dpi="0" rotWithShape="0">
            <a:blip r:embed="rId7"/>
            <a:srcRect/>
            <a:tile tx="0" ty="0" sx="100000" sy="100000" flip="none" algn="tl"/>
          </a:blipFill>
          <a:ln w="9525">
            <a:solidFill>
              <a:srgbClr val="58407C"/>
            </a:solidFill>
            <a:miter lim="800000"/>
            <a:headEnd/>
            <a:tailEnd/>
          </a:ln>
        </p:spPr>
        <p:txBody>
          <a:bodyPr rot="10800000" vert="eaVert" wrap="none" anchor="ctr"/>
          <a:lstStyle/>
          <a:p>
            <a:pPr algn="ctr">
              <a:buClr>
                <a:schemeClr val="accent2"/>
              </a:buClr>
              <a:buSzPct val="75000"/>
              <a:buFont typeface="Wingdings" pitchFamily="2" charset="2"/>
              <a:buNone/>
            </a:pPr>
            <a:endParaRPr lang="zh-CN" altLang="en-US" sz="2200" baseline="30000">
              <a:solidFill>
                <a:srgbClr val="292929"/>
              </a:solidFill>
              <a:latin typeface="楷体_GB2312" pitchFamily="49" charset="-122"/>
              <a:ea typeface="楷体_GB2312" pitchFamily="49" charset="-122"/>
            </a:endParaRPr>
          </a:p>
        </p:txBody>
      </p:sp>
      <p:graphicFrame>
        <p:nvGraphicFramePr>
          <p:cNvPr id="101399" name="Object 23"/>
          <p:cNvGraphicFramePr>
            <a:graphicFrameLocks noGrp="1" noChangeAspect="1"/>
          </p:cNvGraphicFramePr>
          <p:nvPr/>
        </p:nvGraphicFramePr>
        <p:xfrm>
          <a:off x="1187450" y="4870450"/>
          <a:ext cx="1136650" cy="501650"/>
        </p:xfrm>
        <a:graphic>
          <a:graphicData uri="http://schemas.openxmlformats.org/presentationml/2006/ole">
            <mc:AlternateContent xmlns:mc="http://schemas.openxmlformats.org/markup-compatibility/2006">
              <mc:Choice xmlns:v="urn:schemas-microsoft-com:vml" Requires="v">
                <p:oleObj spid="_x0000_s471158" r:id="rId12" imgW="547129" imgH="241932" progId="Equation.DSMT4">
                  <p:embed/>
                </p:oleObj>
              </mc:Choice>
              <mc:Fallback>
                <p:oleObj r:id="rId12" imgW="547129" imgH="241932" progId="Equation.DSMT4">
                  <p:embed/>
                  <p:pic>
                    <p:nvPicPr>
                      <p:cNvPr id="0" name=""/>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7450" y="4870450"/>
                        <a:ext cx="1136650" cy="501650"/>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400" name="AutoShape 211" descr="深色上对角线"/>
          <p:cNvSpPr>
            <a:spLocks noChangeArrowheads="1"/>
          </p:cNvSpPr>
          <p:nvPr/>
        </p:nvSpPr>
        <p:spPr bwMode="auto">
          <a:xfrm>
            <a:off x="2484438" y="5013325"/>
            <a:ext cx="571500" cy="214313"/>
          </a:xfrm>
          <a:prstGeom prst="rightArrow">
            <a:avLst>
              <a:gd name="adj1" fmla="val 50000"/>
              <a:gd name="adj2" fmla="val 166926"/>
            </a:avLst>
          </a:prstGeom>
          <a:blipFill dpi="0" rotWithShape="0">
            <a:blip r:embed="rId7"/>
            <a:srcRect/>
            <a:tile tx="0" ty="0" sx="100000" sy="100000" flip="none" algn="tl"/>
          </a:blipFill>
          <a:ln w="9525">
            <a:solidFill>
              <a:srgbClr val="58407C"/>
            </a:solidFill>
            <a:miter lim="800000"/>
            <a:headEnd/>
            <a:tailEnd/>
          </a:ln>
        </p:spPr>
        <p:txBody>
          <a:bodyPr wrap="none" anchor="ctr"/>
          <a:lstStyle/>
          <a:p>
            <a:pPr algn="ctr">
              <a:buClr>
                <a:schemeClr val="accent2"/>
              </a:buClr>
              <a:buSzPct val="75000"/>
              <a:buFont typeface="Wingdings" pitchFamily="2" charset="2"/>
              <a:buNone/>
            </a:pPr>
            <a:endParaRPr lang="zh-CN" altLang="en-US" sz="2200" baseline="30000">
              <a:solidFill>
                <a:srgbClr val="292929"/>
              </a:solidFill>
              <a:latin typeface="楷体_GB2312" pitchFamily="49" charset="-122"/>
              <a:ea typeface="楷体_GB2312" pitchFamily="49" charset="-122"/>
            </a:endParaRPr>
          </a:p>
        </p:txBody>
      </p:sp>
      <p:graphicFrame>
        <p:nvGraphicFramePr>
          <p:cNvPr id="101401" name="Object 25"/>
          <p:cNvGraphicFramePr>
            <a:graphicFrameLocks noGrp="1" noChangeAspect="1"/>
          </p:cNvGraphicFramePr>
          <p:nvPr/>
        </p:nvGraphicFramePr>
        <p:xfrm>
          <a:off x="3203575" y="4868863"/>
          <a:ext cx="1549400" cy="460375"/>
        </p:xfrm>
        <a:graphic>
          <a:graphicData uri="http://schemas.openxmlformats.org/presentationml/2006/ole">
            <mc:AlternateContent xmlns:mc="http://schemas.openxmlformats.org/markup-compatibility/2006">
              <mc:Choice xmlns:v="urn:schemas-microsoft-com:vml" Requires="v">
                <p:oleObj spid="_x0000_s471159" r:id="rId14" imgW="725161" imgH="229215" progId="Equation.DSMT4">
                  <p:embed/>
                </p:oleObj>
              </mc:Choice>
              <mc:Fallback>
                <p:oleObj r:id="rId14" imgW="725161" imgH="229215" progId="Equation.DSMT4">
                  <p:embed/>
                  <p:pic>
                    <p:nvPicPr>
                      <p:cNvPr id="0" name=""/>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3575" y="4868863"/>
                        <a:ext cx="1549400" cy="4603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2" name="Object 26"/>
          <p:cNvGraphicFramePr>
            <a:graphicFrameLocks noGrp="1" noChangeAspect="1"/>
          </p:cNvGraphicFramePr>
          <p:nvPr/>
        </p:nvGraphicFramePr>
        <p:xfrm>
          <a:off x="5776913" y="4881563"/>
          <a:ext cx="2638425" cy="433387"/>
        </p:xfrm>
        <a:graphic>
          <a:graphicData uri="http://schemas.openxmlformats.org/presentationml/2006/ole">
            <mc:AlternateContent xmlns:mc="http://schemas.openxmlformats.org/markup-compatibility/2006">
              <mc:Choice xmlns:v="urn:schemas-microsoft-com:vml" Requires="v">
                <p:oleObj spid="_x0000_s471160" r:id="rId16" imgW="1232752" imgH="216311" progId="Equation.DSMT4">
                  <p:embed/>
                </p:oleObj>
              </mc:Choice>
              <mc:Fallback>
                <p:oleObj r:id="rId16" imgW="1232752" imgH="216311" progId="Equation.DSMT4">
                  <p:embed/>
                  <p:pic>
                    <p:nvPicPr>
                      <p:cNvPr id="0" name=""/>
                      <p:cNvPicPr>
                        <a:picLocks noGrp="1"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76913" y="4881563"/>
                        <a:ext cx="2638425" cy="433387"/>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403" name="AutoShape 211" descr="深色上对角线"/>
          <p:cNvSpPr>
            <a:spLocks noChangeArrowheads="1"/>
          </p:cNvSpPr>
          <p:nvPr/>
        </p:nvSpPr>
        <p:spPr bwMode="auto">
          <a:xfrm>
            <a:off x="5003800" y="5013325"/>
            <a:ext cx="571500" cy="214313"/>
          </a:xfrm>
          <a:prstGeom prst="rightArrow">
            <a:avLst>
              <a:gd name="adj1" fmla="val 50000"/>
              <a:gd name="adj2" fmla="val 166926"/>
            </a:avLst>
          </a:prstGeom>
          <a:blipFill dpi="0" rotWithShape="0">
            <a:blip r:embed="rId7"/>
            <a:srcRect/>
            <a:tile tx="0" ty="0" sx="100000" sy="100000" flip="none" algn="tl"/>
          </a:blipFill>
          <a:ln w="9525">
            <a:solidFill>
              <a:srgbClr val="58407C"/>
            </a:solidFill>
            <a:miter lim="800000"/>
            <a:headEnd/>
            <a:tailEnd/>
          </a:ln>
        </p:spPr>
        <p:txBody>
          <a:bodyPr wrap="none" anchor="ctr"/>
          <a:lstStyle/>
          <a:p>
            <a:pPr algn="ctr">
              <a:buClr>
                <a:schemeClr val="accent2"/>
              </a:buClr>
              <a:buSzPct val="75000"/>
              <a:buFont typeface="Wingdings" pitchFamily="2" charset="2"/>
              <a:buNone/>
            </a:pPr>
            <a:endParaRPr lang="zh-CN" altLang="en-US" sz="2200" baseline="30000">
              <a:solidFill>
                <a:srgbClr val="292929"/>
              </a:solidFill>
              <a:latin typeface="楷体_GB2312" pitchFamily="49" charset="-122"/>
              <a:ea typeface="楷体_GB2312" pitchFamily="49" charset="-122"/>
            </a:endParaRPr>
          </a:p>
        </p:txBody>
      </p:sp>
      <p:sp>
        <p:nvSpPr>
          <p:cNvPr id="101404" name="AutoShape 211" descr="深色上对角线"/>
          <p:cNvSpPr>
            <a:spLocks noChangeArrowheads="1"/>
          </p:cNvSpPr>
          <p:nvPr/>
        </p:nvSpPr>
        <p:spPr bwMode="auto">
          <a:xfrm rot="16200000">
            <a:off x="6698457" y="4326731"/>
            <a:ext cx="571500" cy="214313"/>
          </a:xfrm>
          <a:prstGeom prst="rightArrow">
            <a:avLst>
              <a:gd name="adj1" fmla="val 50000"/>
              <a:gd name="adj2" fmla="val 166926"/>
            </a:avLst>
          </a:prstGeom>
          <a:blipFill dpi="0" rotWithShape="0">
            <a:blip r:embed="rId7"/>
            <a:srcRect/>
            <a:tile tx="0" ty="0" sx="100000" sy="100000" flip="none" algn="tl"/>
          </a:blipFill>
          <a:ln w="9525">
            <a:solidFill>
              <a:srgbClr val="58407C"/>
            </a:solidFill>
            <a:miter lim="800000"/>
            <a:headEnd/>
            <a:tailEnd/>
          </a:ln>
        </p:spPr>
        <p:txBody>
          <a:bodyPr vert="eaVert" wrap="none" anchor="ctr"/>
          <a:lstStyle/>
          <a:p>
            <a:pPr algn="ctr">
              <a:buClr>
                <a:schemeClr val="accent2"/>
              </a:buClr>
              <a:buSzPct val="75000"/>
              <a:buFont typeface="Wingdings" pitchFamily="2" charset="2"/>
              <a:buNone/>
            </a:pPr>
            <a:endParaRPr lang="zh-CN" altLang="en-US" sz="2200" baseline="30000">
              <a:solidFill>
                <a:srgbClr val="292929"/>
              </a:solidFill>
              <a:latin typeface="楷体_GB2312" pitchFamily="49" charset="-122"/>
              <a:ea typeface="楷体_GB2312" pitchFamily="49" charset="-122"/>
            </a:endParaRPr>
          </a:p>
        </p:txBody>
      </p:sp>
      <p:sp>
        <p:nvSpPr>
          <p:cNvPr id="29" name="Rectangle 2"/>
          <p:cNvSpPr>
            <a:spLocks noGrp="1" noChangeArrowheads="1"/>
          </p:cNvSpPr>
          <p:nvPr>
            <p:ph type="title"/>
          </p:nvPr>
        </p:nvSpPr>
        <p:spPr>
          <a:xfrm>
            <a:off x="1066800" y="0"/>
            <a:ext cx="7086600" cy="838200"/>
          </a:xfrm>
        </p:spPr>
        <p:txBody>
          <a:bodyPr/>
          <a:lstStyle/>
          <a:p>
            <a:pPr algn="l"/>
            <a:r>
              <a:rPr lang="zh-CN" altLang="en-US" sz="2800" dirty="0" smtClean="0">
                <a:latin typeface="微软雅黑" pitchFamily="34" charset="-122"/>
                <a:ea typeface="微软雅黑" pitchFamily="34" charset="-122"/>
              </a:rPr>
              <a:t>利用</a:t>
            </a:r>
            <a:r>
              <a:rPr lang="zh-CN" altLang="en-US" sz="2800" dirty="0">
                <a:latin typeface="微软雅黑" pitchFamily="34" charset="-122"/>
                <a:ea typeface="微软雅黑" pitchFamily="34" charset="-122"/>
              </a:rPr>
              <a:t>频率采样法设计</a:t>
            </a:r>
            <a:r>
              <a:rPr lang="en-US" altLang="zh-CN" sz="2800" dirty="0">
                <a:latin typeface="微软雅黑" pitchFamily="34" charset="-122"/>
                <a:ea typeface="微软雅黑" pitchFamily="34" charset="-122"/>
              </a:rPr>
              <a:t>FIR</a:t>
            </a:r>
            <a:r>
              <a:rPr lang="zh-CN" altLang="en-US" sz="2800" dirty="0">
                <a:latin typeface="微软雅黑" pitchFamily="34" charset="-122"/>
                <a:ea typeface="微软雅黑" pitchFamily="34" charset="-122"/>
              </a:rPr>
              <a:t>滤波器 </a:t>
            </a:r>
          </a:p>
        </p:txBody>
      </p:sp>
      <p:sp>
        <p:nvSpPr>
          <p:cNvPr id="2" name="TextBox 1"/>
          <p:cNvSpPr txBox="1"/>
          <p:nvPr/>
        </p:nvSpPr>
        <p:spPr>
          <a:xfrm>
            <a:off x="3352800" y="1752600"/>
            <a:ext cx="1066800" cy="400110"/>
          </a:xfrm>
          <a:prstGeom prst="rect">
            <a:avLst/>
          </a:prstGeom>
          <a:noFill/>
        </p:spPr>
        <p:txBody>
          <a:bodyPr wrap="square" rtlCol="0">
            <a:spAutoFit/>
          </a:bodyPr>
          <a:lstStyle/>
          <a:p>
            <a:pPr algn="ctr"/>
            <a:r>
              <a:rPr lang="zh-CN" altLang="en-US" sz="2000" dirty="0" smtClean="0">
                <a:solidFill>
                  <a:srgbClr val="0070C0"/>
                </a:solidFill>
                <a:latin typeface="微软雅黑" pitchFamily="34" charset="-122"/>
                <a:ea typeface="微软雅黑" pitchFamily="34" charset="-122"/>
              </a:rPr>
              <a:t>无限长</a:t>
            </a:r>
            <a:endParaRPr lang="zh-CN" altLang="en-US" sz="2000" dirty="0">
              <a:solidFill>
                <a:srgbClr val="0070C0"/>
              </a:solidFill>
              <a:latin typeface="微软雅黑" pitchFamily="34" charset="-122"/>
              <a:ea typeface="微软雅黑" pitchFamily="34" charset="-122"/>
            </a:endParaRPr>
          </a:p>
        </p:txBody>
      </p:sp>
      <p:sp>
        <p:nvSpPr>
          <p:cNvPr id="31" name="TextBox 30"/>
          <p:cNvSpPr txBox="1"/>
          <p:nvPr/>
        </p:nvSpPr>
        <p:spPr>
          <a:xfrm>
            <a:off x="6450807" y="1752600"/>
            <a:ext cx="1066800" cy="400110"/>
          </a:xfrm>
          <a:prstGeom prst="rect">
            <a:avLst/>
          </a:prstGeom>
          <a:noFill/>
        </p:spPr>
        <p:txBody>
          <a:bodyPr wrap="square" rtlCol="0">
            <a:spAutoFit/>
          </a:bodyPr>
          <a:lstStyle/>
          <a:p>
            <a:pPr algn="ctr"/>
            <a:r>
              <a:rPr lang="zh-CN" altLang="en-US" sz="2000" dirty="0" smtClean="0">
                <a:solidFill>
                  <a:srgbClr val="0070C0"/>
                </a:solidFill>
                <a:latin typeface="微软雅黑" pitchFamily="34" charset="-122"/>
                <a:ea typeface="微软雅黑" pitchFamily="34" charset="-122"/>
              </a:rPr>
              <a:t>加窗</a:t>
            </a:r>
            <a:endParaRPr lang="zh-CN" altLang="en-US" sz="2000" dirty="0">
              <a:solidFill>
                <a:srgbClr val="0070C0"/>
              </a:solidFill>
              <a:latin typeface="微软雅黑" pitchFamily="34" charset="-122"/>
              <a:ea typeface="微软雅黑" pitchFamily="34" charset="-122"/>
            </a:endParaRPr>
          </a:p>
        </p:txBody>
      </p:sp>
      <p:sp>
        <p:nvSpPr>
          <p:cNvPr id="32" name="TextBox 31"/>
          <p:cNvSpPr txBox="1"/>
          <p:nvPr/>
        </p:nvSpPr>
        <p:spPr>
          <a:xfrm>
            <a:off x="906463" y="1752600"/>
            <a:ext cx="1600200" cy="400110"/>
          </a:xfrm>
          <a:prstGeom prst="rect">
            <a:avLst/>
          </a:prstGeom>
          <a:noFill/>
        </p:spPr>
        <p:txBody>
          <a:bodyPr wrap="square" rtlCol="0">
            <a:spAutoFit/>
          </a:bodyPr>
          <a:lstStyle/>
          <a:p>
            <a:pPr algn="ctr"/>
            <a:r>
              <a:rPr lang="zh-CN" altLang="en-US" sz="2000" dirty="0" smtClean="0">
                <a:solidFill>
                  <a:srgbClr val="0070C0"/>
                </a:solidFill>
                <a:latin typeface="微软雅黑" pitchFamily="34" charset="-122"/>
                <a:ea typeface="微软雅黑" pitchFamily="34" charset="-122"/>
              </a:rPr>
              <a:t>理想滤波器</a:t>
            </a:r>
            <a:endParaRPr lang="zh-CN" altLang="en-US" sz="2000" dirty="0">
              <a:solidFill>
                <a:srgbClr val="0070C0"/>
              </a:solidFill>
              <a:latin typeface="微软雅黑" pitchFamily="34" charset="-122"/>
              <a:ea typeface="微软雅黑" pitchFamily="34" charset="-122"/>
            </a:endParaRPr>
          </a:p>
        </p:txBody>
      </p:sp>
      <p:sp>
        <p:nvSpPr>
          <p:cNvPr id="33" name="TextBox 32"/>
          <p:cNvSpPr txBox="1"/>
          <p:nvPr/>
        </p:nvSpPr>
        <p:spPr>
          <a:xfrm>
            <a:off x="990600" y="5470111"/>
            <a:ext cx="1600200" cy="400110"/>
          </a:xfrm>
          <a:prstGeom prst="rect">
            <a:avLst/>
          </a:prstGeom>
          <a:noFill/>
        </p:spPr>
        <p:txBody>
          <a:bodyPr wrap="square" rtlCol="0">
            <a:spAutoFit/>
          </a:bodyPr>
          <a:lstStyle/>
          <a:p>
            <a:pPr algn="ctr"/>
            <a:r>
              <a:rPr lang="zh-CN" altLang="en-US" sz="2000" dirty="0" smtClean="0">
                <a:solidFill>
                  <a:srgbClr val="0070C0"/>
                </a:solidFill>
                <a:latin typeface="微软雅黑" pitchFamily="34" charset="-122"/>
                <a:ea typeface="微软雅黑" pitchFamily="34" charset="-122"/>
              </a:rPr>
              <a:t>理想滤波器</a:t>
            </a:r>
            <a:endParaRPr lang="zh-CN" altLang="en-US" sz="2000" dirty="0">
              <a:solidFill>
                <a:srgbClr val="0070C0"/>
              </a:solidFill>
              <a:latin typeface="微软雅黑" pitchFamily="34" charset="-122"/>
              <a:ea typeface="微软雅黑" pitchFamily="34" charset="-122"/>
            </a:endParaRPr>
          </a:p>
        </p:txBody>
      </p:sp>
      <p:sp>
        <p:nvSpPr>
          <p:cNvPr id="34" name="TextBox 33"/>
          <p:cNvSpPr txBox="1"/>
          <p:nvPr/>
        </p:nvSpPr>
        <p:spPr>
          <a:xfrm>
            <a:off x="3352800" y="5442053"/>
            <a:ext cx="1509712" cy="400110"/>
          </a:xfrm>
          <a:prstGeom prst="rect">
            <a:avLst/>
          </a:prstGeom>
          <a:noFill/>
        </p:spPr>
        <p:txBody>
          <a:bodyPr wrap="square" rtlCol="0">
            <a:spAutoFit/>
          </a:bodyPr>
          <a:lstStyle/>
          <a:p>
            <a:pPr algn="ctr"/>
            <a:r>
              <a:rPr lang="zh-CN" altLang="en-US" sz="2000" dirty="0" smtClean="0">
                <a:solidFill>
                  <a:srgbClr val="0070C0"/>
                </a:solidFill>
                <a:latin typeface="微软雅黑" pitchFamily="34" charset="-122"/>
                <a:ea typeface="微软雅黑" pitchFamily="34" charset="-122"/>
              </a:rPr>
              <a:t>有限点采样</a:t>
            </a:r>
            <a:endParaRPr lang="zh-CN" altLang="en-US" sz="2000" dirty="0">
              <a:solidFill>
                <a:srgbClr val="0070C0"/>
              </a:solidFill>
              <a:latin typeface="微软雅黑" pitchFamily="34" charset="-122"/>
              <a:ea typeface="微软雅黑" pitchFamily="34" charset="-122"/>
            </a:endParaRPr>
          </a:p>
        </p:txBody>
      </p:sp>
      <p:sp>
        <p:nvSpPr>
          <p:cNvPr id="35" name="TextBox 34"/>
          <p:cNvSpPr txBox="1"/>
          <p:nvPr/>
        </p:nvSpPr>
        <p:spPr>
          <a:xfrm>
            <a:off x="6450807" y="5447159"/>
            <a:ext cx="1509712" cy="400110"/>
          </a:xfrm>
          <a:prstGeom prst="rect">
            <a:avLst/>
          </a:prstGeom>
          <a:noFill/>
        </p:spPr>
        <p:txBody>
          <a:bodyPr wrap="square" rtlCol="0">
            <a:spAutoFit/>
          </a:bodyPr>
          <a:lstStyle/>
          <a:p>
            <a:pPr algn="ctr"/>
            <a:r>
              <a:rPr lang="zh-CN" altLang="en-US" sz="2000" dirty="0" smtClean="0">
                <a:solidFill>
                  <a:srgbClr val="0070C0"/>
                </a:solidFill>
                <a:latin typeface="微软雅黑" pitchFamily="34" charset="-122"/>
                <a:ea typeface="微软雅黑" pitchFamily="34" charset="-122"/>
              </a:rPr>
              <a:t>有限点</a:t>
            </a:r>
            <a:r>
              <a:rPr lang="en-US" altLang="zh-CN" sz="2000" dirty="0" smtClean="0">
                <a:solidFill>
                  <a:srgbClr val="0070C0"/>
                </a:solidFill>
                <a:latin typeface="微软雅黑" pitchFamily="34" charset="-122"/>
                <a:ea typeface="微软雅黑" pitchFamily="34" charset="-122"/>
              </a:rPr>
              <a:t>h(n)</a:t>
            </a:r>
            <a:endParaRPr lang="zh-CN" altLang="en-US" sz="2000"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30790747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1390"/>
                                        </p:tgtEl>
                                        <p:attrNameLst>
                                          <p:attrName>style.visibility</p:attrName>
                                        </p:attrNameLst>
                                      </p:cBhvr>
                                      <p:to>
                                        <p:strVal val="visible"/>
                                      </p:to>
                                    </p:set>
                                    <p:animEffect transition="in" filter="wipe(up)">
                                      <p:cBhvr>
                                        <p:cTn id="7" dur="500"/>
                                        <p:tgtEl>
                                          <p:spTgt spid="101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101393"/>
                                        </p:tgtEl>
                                        <p:attrNameLst>
                                          <p:attrName>style.visibility</p:attrName>
                                        </p:attrNameLst>
                                      </p:cBhvr>
                                      <p:to>
                                        <p:strVal val="visible"/>
                                      </p:to>
                                    </p:set>
                                    <p:animEffect transition="in" filter="slide(fromTop)">
                                      <p:cBhvr>
                                        <p:cTn id="12" dur="2000"/>
                                        <p:tgtEl>
                                          <p:spTgt spid="1013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394"/>
                                        </p:tgtEl>
                                        <p:attrNameLst>
                                          <p:attrName>style.visibility</p:attrName>
                                        </p:attrNameLst>
                                      </p:cBhvr>
                                      <p:to>
                                        <p:strVal val="visible"/>
                                      </p:to>
                                    </p:set>
                                    <p:animEffect transition="in" filter="wipe(left)">
                                      <p:cBhvr>
                                        <p:cTn id="17" dur="500"/>
                                        <p:tgtEl>
                                          <p:spTgt spid="101394"/>
                                        </p:tgtEl>
                                      </p:cBhvr>
                                    </p:animEffect>
                                  </p:childTnLst>
                                </p:cTn>
                              </p:par>
                            </p:childTnLst>
                          </p:cTn>
                        </p:par>
                        <p:par>
                          <p:cTn id="18" fill="hold" nodeType="after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101392"/>
                                        </p:tgtEl>
                                        <p:attrNameLst>
                                          <p:attrName>style.visibility</p:attrName>
                                        </p:attrNameLst>
                                      </p:cBhvr>
                                      <p:to>
                                        <p:strVal val="visible"/>
                                      </p:to>
                                    </p:set>
                                    <p:animEffect transition="in" filter="slide(fromBottom)">
                                      <p:cBhvr>
                                        <p:cTn id="21" dur="2000"/>
                                        <p:tgtEl>
                                          <p:spTgt spid="1013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1396"/>
                                        </p:tgtEl>
                                        <p:attrNameLst>
                                          <p:attrName>style.visibility</p:attrName>
                                        </p:attrNameLst>
                                      </p:cBhvr>
                                      <p:to>
                                        <p:strVal val="visible"/>
                                      </p:to>
                                    </p:set>
                                    <p:animEffect transition="in" filter="wipe(left)">
                                      <p:cBhvr>
                                        <p:cTn id="26" dur="500"/>
                                        <p:tgtEl>
                                          <p:spTgt spid="101396"/>
                                        </p:tgtEl>
                                      </p:cBhvr>
                                    </p:animEffect>
                                  </p:childTnLst>
                                </p:cTn>
                              </p:par>
                            </p:childTnLst>
                          </p:cTn>
                        </p:par>
                        <p:par>
                          <p:cTn id="27" fill="hold" nodeType="afterGroup">
                            <p:stCondLst>
                              <p:cond delay="500"/>
                            </p:stCondLst>
                            <p:childTnLst>
                              <p:par>
                                <p:cTn id="28" presetID="12" presetClass="entr" presetSubtype="4" fill="hold" nodeType="afterEffect">
                                  <p:stCondLst>
                                    <p:cond delay="0"/>
                                  </p:stCondLst>
                                  <p:childTnLst>
                                    <p:set>
                                      <p:cBhvr>
                                        <p:cTn id="29" dur="1" fill="hold">
                                          <p:stCondLst>
                                            <p:cond delay="0"/>
                                          </p:stCondLst>
                                        </p:cTn>
                                        <p:tgtEl>
                                          <p:spTgt spid="101395"/>
                                        </p:tgtEl>
                                        <p:attrNameLst>
                                          <p:attrName>style.visibility</p:attrName>
                                        </p:attrNameLst>
                                      </p:cBhvr>
                                      <p:to>
                                        <p:strVal val="visible"/>
                                      </p:to>
                                    </p:set>
                                    <p:animEffect transition="in" filter="slide(fromBottom)">
                                      <p:cBhvr>
                                        <p:cTn id="30" dur="2000"/>
                                        <p:tgtEl>
                                          <p:spTgt spid="10139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398"/>
                                        </p:tgtEl>
                                        <p:attrNameLst>
                                          <p:attrName>style.visibility</p:attrName>
                                        </p:attrNameLst>
                                      </p:cBhvr>
                                      <p:to>
                                        <p:strVal val="visible"/>
                                      </p:to>
                                    </p:set>
                                    <p:animEffect transition="in" filter="wipe(up)">
                                      <p:cBhvr>
                                        <p:cTn id="35" dur="500"/>
                                        <p:tgtEl>
                                          <p:spTgt spid="101398"/>
                                        </p:tgtEl>
                                      </p:cBhvr>
                                    </p:animEffect>
                                  </p:childTnLst>
                                </p:cTn>
                              </p:par>
                            </p:childTnLst>
                          </p:cTn>
                        </p:par>
                        <p:par>
                          <p:cTn id="36" fill="hold" nodeType="afterGroup">
                            <p:stCondLst>
                              <p:cond delay="500"/>
                            </p:stCondLst>
                            <p:childTnLst>
                              <p:par>
                                <p:cTn id="37" presetID="12" presetClass="entr" presetSubtype="4" fill="hold" nodeType="afterEffect">
                                  <p:stCondLst>
                                    <p:cond delay="0"/>
                                  </p:stCondLst>
                                  <p:childTnLst>
                                    <p:set>
                                      <p:cBhvr>
                                        <p:cTn id="38" dur="1" fill="hold">
                                          <p:stCondLst>
                                            <p:cond delay="0"/>
                                          </p:stCondLst>
                                        </p:cTn>
                                        <p:tgtEl>
                                          <p:spTgt spid="101397"/>
                                        </p:tgtEl>
                                        <p:attrNameLst>
                                          <p:attrName>style.visibility</p:attrName>
                                        </p:attrNameLst>
                                      </p:cBhvr>
                                      <p:to>
                                        <p:strVal val="visible"/>
                                      </p:to>
                                    </p:set>
                                    <p:animEffect transition="in" filter="slide(fromBottom)">
                                      <p:cBhvr>
                                        <p:cTn id="39" dur="2000"/>
                                        <p:tgtEl>
                                          <p:spTgt spid="10139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101391">
                                            <p:txEl>
                                              <p:pRg st="0" end="0"/>
                                            </p:txEl>
                                          </p:spTgt>
                                        </p:tgtEl>
                                        <p:attrNameLst>
                                          <p:attrName>style.visibility</p:attrName>
                                        </p:attrNameLst>
                                      </p:cBhvr>
                                      <p:to>
                                        <p:strVal val="visible"/>
                                      </p:to>
                                    </p:set>
                                    <p:animEffect transition="in" filter="wipe(down)">
                                      <p:cBhvr>
                                        <p:cTn id="44" dur="500"/>
                                        <p:tgtEl>
                                          <p:spTgt spid="101391">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1" fill="hold" nodeType="clickEffect">
                                  <p:stCondLst>
                                    <p:cond delay="0"/>
                                  </p:stCondLst>
                                  <p:childTnLst>
                                    <p:set>
                                      <p:cBhvr>
                                        <p:cTn id="48" dur="1" fill="hold">
                                          <p:stCondLst>
                                            <p:cond delay="0"/>
                                          </p:stCondLst>
                                        </p:cTn>
                                        <p:tgtEl>
                                          <p:spTgt spid="101399"/>
                                        </p:tgtEl>
                                        <p:attrNameLst>
                                          <p:attrName>style.visibility</p:attrName>
                                        </p:attrNameLst>
                                      </p:cBhvr>
                                      <p:to>
                                        <p:strVal val="visible"/>
                                      </p:to>
                                    </p:set>
                                    <p:animEffect transition="in" filter="slide(fromTop)">
                                      <p:cBhvr>
                                        <p:cTn id="49" dur="2000"/>
                                        <p:tgtEl>
                                          <p:spTgt spid="10139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1400"/>
                                        </p:tgtEl>
                                        <p:attrNameLst>
                                          <p:attrName>style.visibility</p:attrName>
                                        </p:attrNameLst>
                                      </p:cBhvr>
                                      <p:to>
                                        <p:strVal val="visible"/>
                                      </p:to>
                                    </p:set>
                                    <p:animEffect transition="in" filter="wipe(left)">
                                      <p:cBhvr>
                                        <p:cTn id="54" dur="500"/>
                                        <p:tgtEl>
                                          <p:spTgt spid="101400"/>
                                        </p:tgtEl>
                                      </p:cBhvr>
                                    </p:animEffect>
                                  </p:childTnLst>
                                </p:cTn>
                              </p:par>
                            </p:childTnLst>
                          </p:cTn>
                        </p:par>
                        <p:par>
                          <p:cTn id="55" fill="hold" nodeType="afterGroup">
                            <p:stCondLst>
                              <p:cond delay="500"/>
                            </p:stCondLst>
                            <p:childTnLst>
                              <p:par>
                                <p:cTn id="56" presetID="12" presetClass="entr" presetSubtype="4" fill="hold" nodeType="afterEffect">
                                  <p:stCondLst>
                                    <p:cond delay="0"/>
                                  </p:stCondLst>
                                  <p:childTnLst>
                                    <p:set>
                                      <p:cBhvr>
                                        <p:cTn id="57" dur="1" fill="hold">
                                          <p:stCondLst>
                                            <p:cond delay="0"/>
                                          </p:stCondLst>
                                        </p:cTn>
                                        <p:tgtEl>
                                          <p:spTgt spid="101401"/>
                                        </p:tgtEl>
                                        <p:attrNameLst>
                                          <p:attrName>style.visibility</p:attrName>
                                        </p:attrNameLst>
                                      </p:cBhvr>
                                      <p:to>
                                        <p:strVal val="visible"/>
                                      </p:to>
                                    </p:set>
                                    <p:animEffect transition="in" filter="slide(fromBottom)">
                                      <p:cBhvr>
                                        <p:cTn id="58" dur="2000"/>
                                        <p:tgtEl>
                                          <p:spTgt spid="10140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1403"/>
                                        </p:tgtEl>
                                        <p:attrNameLst>
                                          <p:attrName>style.visibility</p:attrName>
                                        </p:attrNameLst>
                                      </p:cBhvr>
                                      <p:to>
                                        <p:strVal val="visible"/>
                                      </p:to>
                                    </p:set>
                                    <p:animEffect transition="in" filter="wipe(left)">
                                      <p:cBhvr>
                                        <p:cTn id="63" dur="500"/>
                                        <p:tgtEl>
                                          <p:spTgt spid="101403"/>
                                        </p:tgtEl>
                                      </p:cBhvr>
                                    </p:animEffect>
                                  </p:childTnLst>
                                </p:cTn>
                              </p:par>
                            </p:childTnLst>
                          </p:cTn>
                        </p:par>
                        <p:par>
                          <p:cTn id="64" fill="hold" nodeType="afterGroup">
                            <p:stCondLst>
                              <p:cond delay="500"/>
                            </p:stCondLst>
                            <p:childTnLst>
                              <p:par>
                                <p:cTn id="65" presetID="12" presetClass="entr" presetSubtype="4" fill="hold" nodeType="afterEffect">
                                  <p:stCondLst>
                                    <p:cond delay="0"/>
                                  </p:stCondLst>
                                  <p:childTnLst>
                                    <p:set>
                                      <p:cBhvr>
                                        <p:cTn id="66" dur="1" fill="hold">
                                          <p:stCondLst>
                                            <p:cond delay="0"/>
                                          </p:stCondLst>
                                        </p:cTn>
                                        <p:tgtEl>
                                          <p:spTgt spid="101402"/>
                                        </p:tgtEl>
                                        <p:attrNameLst>
                                          <p:attrName>style.visibility</p:attrName>
                                        </p:attrNameLst>
                                      </p:cBhvr>
                                      <p:to>
                                        <p:strVal val="visible"/>
                                      </p:to>
                                    </p:set>
                                    <p:animEffect transition="in" filter="slide(fromBottom)">
                                      <p:cBhvr>
                                        <p:cTn id="67" dur="2000"/>
                                        <p:tgtEl>
                                          <p:spTgt spid="10140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01404"/>
                                        </p:tgtEl>
                                        <p:attrNameLst>
                                          <p:attrName>style.visibility</p:attrName>
                                        </p:attrNameLst>
                                      </p:cBhvr>
                                      <p:to>
                                        <p:strVal val="visible"/>
                                      </p:to>
                                    </p:set>
                                    <p:animEffect transition="in" filter="wipe(down)">
                                      <p:cBhvr>
                                        <p:cTn id="72" dur="500"/>
                                        <p:tgtEl>
                                          <p:spTgt spid="101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0" grpId="0" autoUpdateAnimBg="0"/>
      <p:bldP spid="101394" grpId="0" animBg="1" autoUpdateAnimBg="0"/>
      <p:bldP spid="101396" grpId="0" animBg="1" autoUpdateAnimBg="0"/>
      <p:bldP spid="101398" grpId="0" animBg="1" autoUpdateAnimBg="0"/>
      <p:bldP spid="101400" grpId="0" animBg="1" autoUpdateAnimBg="0"/>
      <p:bldP spid="101403" grpId="0" animBg="1" autoUpdateAnimBg="0"/>
      <p:bldP spid="101404"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lgn="l"/>
            <a:r>
              <a:rPr lang="zh-CN" altLang="en-US" sz="2800" dirty="0" smtClean="0">
                <a:latin typeface="微软雅黑" pitchFamily="34" charset="-122"/>
                <a:ea typeface="微软雅黑" pitchFamily="34" charset="-122"/>
              </a:rPr>
              <a:t>利用</a:t>
            </a:r>
            <a:r>
              <a:rPr lang="zh-CN" altLang="en-US" sz="2800" dirty="0">
                <a:latin typeface="微软雅黑" pitchFamily="34" charset="-122"/>
                <a:ea typeface="微软雅黑" pitchFamily="34" charset="-122"/>
              </a:rPr>
              <a:t>频率采样法设计</a:t>
            </a:r>
            <a:r>
              <a:rPr lang="en-US" altLang="zh-CN" sz="2800" dirty="0">
                <a:latin typeface="微软雅黑" pitchFamily="34" charset="-122"/>
                <a:ea typeface="微软雅黑" pitchFamily="34" charset="-122"/>
              </a:rPr>
              <a:t>FIR</a:t>
            </a:r>
            <a:r>
              <a:rPr lang="zh-CN" altLang="en-US" sz="2800" dirty="0">
                <a:latin typeface="微软雅黑" pitchFamily="34" charset="-122"/>
                <a:ea typeface="微软雅黑" pitchFamily="34" charset="-122"/>
              </a:rPr>
              <a:t>滤波器 </a:t>
            </a:r>
          </a:p>
        </p:txBody>
      </p:sp>
      <p:sp>
        <p:nvSpPr>
          <p:cNvPr id="101379" name="Rectangle 3"/>
          <p:cNvSpPr>
            <a:spLocks noGrp="1" noChangeArrowheads="1"/>
          </p:cNvSpPr>
          <p:nvPr>
            <p:ph type="body" idx="1"/>
          </p:nvPr>
        </p:nvSpPr>
        <p:spPr>
          <a:xfrm>
            <a:off x="609600" y="1828800"/>
            <a:ext cx="7772400" cy="1676400"/>
          </a:xfrm>
        </p:spPr>
        <p:txBody>
          <a:bodyPr/>
          <a:lstStyle/>
          <a:p>
            <a:pPr marL="0" indent="0" algn="just">
              <a:buNone/>
            </a:pPr>
            <a:r>
              <a:rPr lang="zh-CN" altLang="en-US" sz="2400" dirty="0" smtClean="0">
                <a:latin typeface="微软雅黑" pitchFamily="34" charset="-122"/>
                <a:ea typeface="微软雅黑" pitchFamily="34" charset="-122"/>
              </a:rPr>
              <a:t>设</a:t>
            </a:r>
            <a:r>
              <a:rPr lang="zh-CN" altLang="en-US" sz="2400" dirty="0">
                <a:latin typeface="微软雅黑" pitchFamily="34" charset="-122"/>
                <a:ea typeface="微软雅黑" pitchFamily="34" charset="-122"/>
              </a:rPr>
              <a:t>待设计的滤波器的传输函数用</a:t>
            </a:r>
            <a:r>
              <a:rPr lang="en-US" altLang="zh-CN" sz="2400" dirty="0" err="1">
                <a:latin typeface="微软雅黑" pitchFamily="34" charset="-122"/>
                <a:ea typeface="微软雅黑" pitchFamily="34" charset="-122"/>
              </a:rPr>
              <a:t>H</a:t>
            </a:r>
            <a:r>
              <a:rPr lang="en-US" altLang="zh-CN" sz="2400" baseline="-25000" dirty="0" err="1">
                <a:latin typeface="微软雅黑" pitchFamily="34" charset="-122"/>
                <a:ea typeface="微软雅黑" pitchFamily="34" charset="-122"/>
              </a:rPr>
              <a:t>d</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e</a:t>
            </a:r>
            <a:r>
              <a:rPr lang="en-US" altLang="zh-CN" sz="2400" baseline="30000" dirty="0" err="1">
                <a:latin typeface="微软雅黑" pitchFamily="34" charset="-122"/>
                <a:ea typeface="微软雅黑" pitchFamily="34" charset="-122"/>
              </a:rPr>
              <a:t>jω</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表示，对它在</a:t>
            </a:r>
            <a:r>
              <a:rPr lang="en-US" altLang="zh-CN" sz="2400" dirty="0">
                <a:latin typeface="微软雅黑" pitchFamily="34" charset="-122"/>
                <a:ea typeface="微软雅黑" pitchFamily="34" charset="-122"/>
              </a:rPr>
              <a:t>ω=0</a:t>
            </a:r>
            <a:r>
              <a:rPr lang="zh-CN" altLang="en-US" sz="2400" dirty="0">
                <a:latin typeface="微软雅黑" pitchFamily="34" charset="-122"/>
                <a:ea typeface="微软雅黑" pitchFamily="34" charset="-122"/>
              </a:rPr>
              <a:t>到</a:t>
            </a:r>
            <a:r>
              <a:rPr lang="en-US" altLang="zh-CN" sz="2400" dirty="0">
                <a:latin typeface="微软雅黑" pitchFamily="34" charset="-122"/>
                <a:ea typeface="微软雅黑" pitchFamily="34" charset="-122"/>
              </a:rPr>
              <a:t>2π</a:t>
            </a:r>
            <a:r>
              <a:rPr lang="zh-CN" altLang="en-US" sz="2400" dirty="0">
                <a:latin typeface="微软雅黑" pitchFamily="34" charset="-122"/>
                <a:ea typeface="微软雅黑" pitchFamily="34" charset="-122"/>
              </a:rPr>
              <a:t>之间等间隔采样</a:t>
            </a:r>
            <a:r>
              <a:rPr lang="en-US" altLang="zh-CN" sz="2400" dirty="0">
                <a:latin typeface="微软雅黑" pitchFamily="34" charset="-122"/>
                <a:ea typeface="微软雅黑" pitchFamily="34" charset="-122"/>
              </a:rPr>
              <a:t>N</a:t>
            </a:r>
            <a:r>
              <a:rPr lang="zh-CN" altLang="en-US" sz="2400" dirty="0">
                <a:latin typeface="微软雅黑" pitchFamily="34" charset="-122"/>
                <a:ea typeface="微软雅黑" pitchFamily="34" charset="-122"/>
              </a:rPr>
              <a:t>点，得到</a:t>
            </a:r>
            <a:r>
              <a:rPr lang="en-US" altLang="zh-CN" sz="2400" dirty="0" err="1">
                <a:latin typeface="微软雅黑" pitchFamily="34" charset="-122"/>
                <a:ea typeface="微软雅黑" pitchFamily="34" charset="-122"/>
              </a:rPr>
              <a:t>H</a:t>
            </a:r>
            <a:r>
              <a:rPr lang="en-US" altLang="zh-CN" sz="2400" baseline="-25000" dirty="0" err="1">
                <a:latin typeface="微软雅黑" pitchFamily="34" charset="-122"/>
                <a:ea typeface="微软雅黑" pitchFamily="34" charset="-122"/>
              </a:rPr>
              <a:t>d</a:t>
            </a:r>
            <a:r>
              <a:rPr lang="en-US" altLang="zh-CN" sz="2400" dirty="0">
                <a:latin typeface="微软雅黑" pitchFamily="34" charset="-122"/>
                <a:ea typeface="微软雅黑" pitchFamily="34" charset="-122"/>
              </a:rPr>
              <a:t>(k)</a:t>
            </a:r>
            <a:r>
              <a:rPr lang="zh-CN" altLang="en-US"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p:txBody>
      </p:sp>
      <p:graphicFrame>
        <p:nvGraphicFramePr>
          <p:cNvPr id="101380" name="Object 4"/>
          <p:cNvGraphicFramePr>
            <a:graphicFrameLocks noChangeAspect="1"/>
          </p:cNvGraphicFramePr>
          <p:nvPr>
            <p:extLst>
              <p:ext uri="{D42A27DB-BD31-4B8C-83A1-F6EECF244321}">
                <p14:modId xmlns:p14="http://schemas.microsoft.com/office/powerpoint/2010/main" val="4255612960"/>
              </p:ext>
            </p:extLst>
          </p:nvPr>
        </p:nvGraphicFramePr>
        <p:xfrm>
          <a:off x="1206500" y="2819400"/>
          <a:ext cx="5386388" cy="2808288"/>
        </p:xfrm>
        <a:graphic>
          <a:graphicData uri="http://schemas.openxmlformats.org/presentationml/2006/ole">
            <mc:AlternateContent xmlns:mc="http://schemas.openxmlformats.org/markup-compatibility/2006">
              <mc:Choice xmlns:v="urn:schemas-microsoft-com:vml" Requires="v">
                <p:oleObj spid="_x0000_s441365" name="Equation" r:id="rId3" imgW="2679480" imgH="1396800" progId="Equation.DSMT4">
                  <p:embed/>
                </p:oleObj>
              </mc:Choice>
              <mc:Fallback>
                <p:oleObj name="Equation" r:id="rId3" imgW="2679480" imgH="1396800" progId="Equation.DSMT4">
                  <p:embed/>
                  <p:pic>
                    <p:nvPicPr>
                      <p:cNvPr id="0" name=""/>
                      <p:cNvPicPr>
                        <a:picLocks noChangeAspect="1" noChangeArrowheads="1"/>
                      </p:cNvPicPr>
                      <p:nvPr/>
                    </p:nvPicPr>
                    <p:blipFill>
                      <a:blip r:embed="rId4"/>
                      <a:srcRect/>
                      <a:stretch>
                        <a:fillRect/>
                      </a:stretch>
                    </p:blipFill>
                    <p:spPr bwMode="auto">
                      <a:xfrm>
                        <a:off x="1206500" y="2819400"/>
                        <a:ext cx="5386388" cy="280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1" name="Text Box 5"/>
          <p:cNvSpPr txBox="1">
            <a:spLocks noChangeArrowheads="1"/>
          </p:cNvSpPr>
          <p:nvPr/>
        </p:nvSpPr>
        <p:spPr bwMode="auto">
          <a:xfrm>
            <a:off x="609600" y="3969745"/>
            <a:ext cx="5562600" cy="511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64" tIns="46033" rIns="92064" bIns="46033" numCol="1" anchor="t" anchorCtr="0" compatLnSpc="1">
            <a:prstTxWarp prst="textNoShape">
              <a:avLst/>
            </a:prstTxWarp>
          </a:bodyPr>
          <a:lstStyle>
            <a:lvl1pPr marL="0" indent="0" algn="just">
              <a:lnSpc>
                <a:spcPct val="125000"/>
              </a:lnSpc>
              <a:buSzPct val="125000"/>
              <a:buFont typeface="Wingdings" panose="05000000000000000000" pitchFamily="2" charset="2"/>
              <a:buNone/>
              <a:defRPr>
                <a:latin typeface="微软雅黑" pitchFamily="34" charset="-122"/>
                <a:ea typeface="微软雅黑" pitchFamily="34" charset="-122"/>
                <a:cs typeface="Times New Roman" pitchFamily="18" charset="0"/>
              </a:defRPr>
            </a:lvl1pPr>
            <a:lvl2pPr marL="862013" indent="-341313">
              <a:lnSpc>
                <a:spcPct val="125000"/>
              </a:lnSpc>
              <a:buSzPct val="100000"/>
              <a:buFont typeface="Wingdings" panose="05000000000000000000" pitchFamily="2" charset="2"/>
              <a:buChar char="l"/>
              <a:defRPr>
                <a:latin typeface="宋体" pitchFamily="2" charset="-122"/>
                <a:ea typeface="宋体" pitchFamily="2" charset="-122"/>
                <a:cs typeface="Times New Roman" pitchFamily="18" charset="0"/>
              </a:defRPr>
            </a:lvl2pPr>
            <a:lvl3pPr marL="1204913" indent="-228600">
              <a:lnSpc>
                <a:spcPct val="125000"/>
              </a:lnSpc>
              <a:buSzPct val="100000"/>
              <a:buFont typeface="Wingdings" panose="05000000000000000000" pitchFamily="2" charset="2"/>
              <a:buChar char="p"/>
              <a:defRPr sz="2000">
                <a:latin typeface="宋体" pitchFamily="2" charset="-122"/>
                <a:ea typeface="宋体" pitchFamily="2" charset="-122"/>
                <a:cs typeface="Times New Roman" pitchFamily="18" charset="0"/>
              </a:defRPr>
            </a:lvl3pPr>
            <a:lvl4pPr marL="1546225" indent="-119063">
              <a:lnSpc>
                <a:spcPct val="125000"/>
              </a:lnSpc>
              <a:buSzPct val="100000"/>
              <a:buFont typeface="Wingdings" panose="05000000000000000000" pitchFamily="2" charset="2"/>
              <a:buChar char="u"/>
              <a:defRPr sz="1800">
                <a:latin typeface="宋体" pitchFamily="2" charset="-122"/>
                <a:ea typeface="宋体" pitchFamily="2" charset="-122"/>
                <a:cs typeface="Times New Roman" pitchFamily="18" charset="0"/>
              </a:defRPr>
            </a:lvl4pPr>
            <a:lvl5pPr>
              <a:lnSpc>
                <a:spcPct val="125000"/>
              </a:lnSpc>
              <a:buSzPct val="100000"/>
              <a:buChar char=" "/>
              <a:defRPr sz="1600">
                <a:latin typeface="宋体" pitchFamily="2" charset="-122"/>
                <a:ea typeface="宋体" pitchFamily="2" charset="-122"/>
                <a:cs typeface="Times New Roman" pitchFamily="18" charset="0"/>
              </a:defRPr>
            </a:lvl5pPr>
            <a:lvl6pPr eaLnBrk="0" fontAlgn="base" hangingPunct="0">
              <a:lnSpc>
                <a:spcPct val="90000"/>
              </a:lnSpc>
              <a:spcBef>
                <a:spcPct val="25000"/>
              </a:spcBef>
              <a:spcAft>
                <a:spcPct val="0"/>
              </a:spcAft>
              <a:buSzPct val="100000"/>
              <a:buChar char=" "/>
              <a:defRPr sz="1400">
                <a:latin typeface="+mn-lt"/>
              </a:defRPr>
            </a:lvl6pPr>
            <a:lvl7pPr eaLnBrk="0" fontAlgn="base" hangingPunct="0">
              <a:lnSpc>
                <a:spcPct val="90000"/>
              </a:lnSpc>
              <a:spcBef>
                <a:spcPct val="25000"/>
              </a:spcBef>
              <a:spcAft>
                <a:spcPct val="0"/>
              </a:spcAft>
              <a:buSzPct val="100000"/>
              <a:buChar char=" "/>
              <a:defRPr sz="1400">
                <a:latin typeface="+mn-lt"/>
              </a:defRPr>
            </a:lvl7pPr>
            <a:lvl8pPr eaLnBrk="0" fontAlgn="base" hangingPunct="0">
              <a:lnSpc>
                <a:spcPct val="90000"/>
              </a:lnSpc>
              <a:spcBef>
                <a:spcPct val="25000"/>
              </a:spcBef>
              <a:spcAft>
                <a:spcPct val="0"/>
              </a:spcAft>
              <a:buSzPct val="100000"/>
              <a:buChar char=" "/>
              <a:defRPr sz="1400">
                <a:latin typeface="+mn-lt"/>
              </a:defRPr>
            </a:lvl8pPr>
            <a:lvl9pPr eaLnBrk="0" fontAlgn="base" hangingPunct="0">
              <a:lnSpc>
                <a:spcPct val="90000"/>
              </a:lnSpc>
              <a:spcBef>
                <a:spcPct val="25000"/>
              </a:spcBef>
              <a:spcAft>
                <a:spcPct val="0"/>
              </a:spcAft>
              <a:buSzPct val="100000"/>
              <a:buChar char=" "/>
              <a:defRPr sz="1400">
                <a:latin typeface="+mn-lt"/>
              </a:defRPr>
            </a:lvl9pPr>
          </a:lstStyle>
          <a:p>
            <a:r>
              <a:rPr lang="zh-CN" altLang="en-US" dirty="0"/>
              <a:t>再对</a:t>
            </a:r>
            <a:r>
              <a:rPr lang="en-US" altLang="zh-CN" dirty="0"/>
              <a:t>N</a:t>
            </a:r>
            <a:r>
              <a:rPr lang="zh-CN" altLang="en-US" dirty="0"/>
              <a:t>点</a:t>
            </a:r>
            <a:r>
              <a:rPr lang="en-US" altLang="zh-CN" dirty="0" err="1"/>
              <a:t>Hd</a:t>
            </a:r>
            <a:r>
              <a:rPr lang="en-US" altLang="zh-CN" dirty="0"/>
              <a:t>(k)</a:t>
            </a:r>
            <a:r>
              <a:rPr lang="zh-CN" altLang="en-US" dirty="0"/>
              <a:t>进行</a:t>
            </a:r>
            <a:r>
              <a:rPr lang="en-US" altLang="zh-CN" dirty="0"/>
              <a:t>IDFT</a:t>
            </a:r>
            <a:r>
              <a:rPr lang="zh-CN" altLang="en-US" dirty="0"/>
              <a:t>，得到</a:t>
            </a:r>
            <a:r>
              <a:rPr lang="en-US" altLang="zh-CN" dirty="0"/>
              <a:t>h(n)</a:t>
            </a:r>
            <a:r>
              <a:rPr lang="zh-CN" altLang="en-US" dirty="0"/>
              <a:t>， </a:t>
            </a:r>
          </a:p>
        </p:txBody>
      </p:sp>
      <p:sp>
        <p:nvSpPr>
          <p:cNvPr id="2" name="TextBox 1"/>
          <p:cNvSpPr txBox="1"/>
          <p:nvPr/>
        </p:nvSpPr>
        <p:spPr>
          <a:xfrm>
            <a:off x="685800" y="990600"/>
            <a:ext cx="5943600" cy="461665"/>
          </a:xfrm>
          <a:prstGeom prst="rect">
            <a:avLst/>
          </a:prstGeom>
          <a:noFill/>
        </p:spPr>
        <p:txBody>
          <a:bodyPr wrap="square" rtlCol="0">
            <a:spAutoFit/>
          </a:bodyPr>
          <a:lstStyle/>
          <a:p>
            <a:r>
              <a:rPr lang="en-US" altLang="zh-CN" dirty="0" smtClean="0">
                <a:solidFill>
                  <a:schemeClr val="accent1">
                    <a:lumMod val="75000"/>
                  </a:schemeClr>
                </a:solidFill>
                <a:latin typeface="微软雅黑" pitchFamily="34" charset="-122"/>
                <a:ea typeface="微软雅黑" pitchFamily="34" charset="-122"/>
              </a:rPr>
              <a:t>1</a:t>
            </a:r>
            <a:r>
              <a:rPr lang="zh-CN" altLang="en-US" dirty="0" smtClean="0">
                <a:solidFill>
                  <a:schemeClr val="accent1">
                    <a:lumMod val="75000"/>
                  </a:schemeClr>
                </a:solidFill>
                <a:latin typeface="微软雅黑" pitchFamily="34" charset="-122"/>
                <a:ea typeface="微软雅黑" pitchFamily="34" charset="-122"/>
              </a:rPr>
              <a:t>、频率采样法设计</a:t>
            </a:r>
            <a:r>
              <a:rPr lang="en-US" altLang="zh-CN" dirty="0" smtClean="0">
                <a:solidFill>
                  <a:schemeClr val="accent1">
                    <a:lumMod val="75000"/>
                  </a:schemeClr>
                </a:solidFill>
                <a:latin typeface="微软雅黑" pitchFamily="34" charset="-122"/>
                <a:ea typeface="微软雅黑" pitchFamily="34" charset="-122"/>
              </a:rPr>
              <a:t>FIR</a:t>
            </a:r>
            <a:r>
              <a:rPr lang="zh-CN" altLang="en-US" dirty="0" smtClean="0">
                <a:solidFill>
                  <a:schemeClr val="accent1">
                    <a:lumMod val="75000"/>
                  </a:schemeClr>
                </a:solidFill>
                <a:latin typeface="微软雅黑" pitchFamily="34" charset="-122"/>
                <a:ea typeface="微软雅黑" pitchFamily="34" charset="-122"/>
              </a:rPr>
              <a:t>滤波器的基本思想</a:t>
            </a:r>
            <a:endParaRPr lang="zh-CN" altLang="en-US" dirty="0">
              <a:solidFill>
                <a:schemeClr val="accent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488820719"/>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609600" y="1752600"/>
            <a:ext cx="7772400" cy="1524000"/>
          </a:xfrm>
        </p:spPr>
        <p:txBody>
          <a:bodyPr/>
          <a:lstStyle/>
          <a:p>
            <a:pPr marL="0" indent="0">
              <a:buNone/>
            </a:pPr>
            <a:r>
              <a:rPr lang="en-US" altLang="zh-CN" sz="2400" dirty="0" smtClean="0">
                <a:latin typeface="微软雅黑" pitchFamily="34" charset="-122"/>
                <a:ea typeface="微软雅黑" pitchFamily="34" charset="-122"/>
              </a:rPr>
              <a:t>h(n</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作为所设计的滤波器的单位取样响应，其系统函数</a:t>
            </a:r>
            <a:r>
              <a:rPr lang="en-US" altLang="zh-CN" sz="2400" dirty="0">
                <a:latin typeface="微软雅黑" pitchFamily="34" charset="-122"/>
                <a:ea typeface="微软雅黑" pitchFamily="34" charset="-122"/>
              </a:rPr>
              <a:t>H(z)</a:t>
            </a:r>
            <a:r>
              <a:rPr lang="zh-CN" altLang="en-US" sz="2400" dirty="0">
                <a:latin typeface="微软雅黑" pitchFamily="34" charset="-122"/>
                <a:ea typeface="微软雅黑" pitchFamily="34" charset="-122"/>
              </a:rPr>
              <a:t>为 </a:t>
            </a:r>
          </a:p>
        </p:txBody>
      </p:sp>
      <p:graphicFrame>
        <p:nvGraphicFramePr>
          <p:cNvPr id="102404" name="Object 4"/>
          <p:cNvGraphicFramePr>
            <a:graphicFrameLocks noChangeAspect="1"/>
          </p:cNvGraphicFramePr>
          <p:nvPr>
            <p:extLst>
              <p:ext uri="{D42A27DB-BD31-4B8C-83A1-F6EECF244321}">
                <p14:modId xmlns:p14="http://schemas.microsoft.com/office/powerpoint/2010/main" val="952800069"/>
              </p:ext>
            </p:extLst>
          </p:nvPr>
        </p:nvGraphicFramePr>
        <p:xfrm>
          <a:off x="2438400" y="2590800"/>
          <a:ext cx="2667000" cy="944563"/>
        </p:xfrm>
        <a:graphic>
          <a:graphicData uri="http://schemas.openxmlformats.org/presentationml/2006/ole">
            <mc:AlternateContent xmlns:mc="http://schemas.openxmlformats.org/markup-compatibility/2006">
              <mc:Choice xmlns:v="urn:schemas-microsoft-com:vml" Requires="v">
                <p:oleObj spid="_x0000_s442408" name="Equation" r:id="rId3" imgW="1218960" imgH="431640" progId="Equation.DSMT4">
                  <p:embed/>
                </p:oleObj>
              </mc:Choice>
              <mc:Fallback>
                <p:oleObj name="Equation" r:id="rId3" imgW="121896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90800"/>
                        <a:ext cx="266700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5" name="Object 5"/>
          <p:cNvGraphicFramePr>
            <a:graphicFrameLocks noChangeAspect="1"/>
          </p:cNvGraphicFramePr>
          <p:nvPr>
            <p:extLst>
              <p:ext uri="{D42A27DB-BD31-4B8C-83A1-F6EECF244321}">
                <p14:modId xmlns:p14="http://schemas.microsoft.com/office/powerpoint/2010/main" val="978567020"/>
              </p:ext>
            </p:extLst>
          </p:nvPr>
        </p:nvGraphicFramePr>
        <p:xfrm>
          <a:off x="1981200" y="4419600"/>
          <a:ext cx="4038600" cy="1089025"/>
        </p:xfrm>
        <a:graphic>
          <a:graphicData uri="http://schemas.openxmlformats.org/presentationml/2006/ole">
            <mc:AlternateContent xmlns:mc="http://schemas.openxmlformats.org/markup-compatibility/2006">
              <mc:Choice xmlns:v="urn:schemas-microsoft-com:vml" Requires="v">
                <p:oleObj spid="_x0000_s442409" name="Equation" r:id="rId5" imgW="1930320" imgH="520560" progId="Equation.DSMT4">
                  <p:embed/>
                </p:oleObj>
              </mc:Choice>
              <mc:Fallback>
                <p:oleObj name="Equation" r:id="rId5" imgW="1930320" imgH="520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419600"/>
                        <a:ext cx="4038600"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2"/>
          <p:cNvSpPr>
            <a:spLocks noGrp="1" noChangeArrowheads="1"/>
          </p:cNvSpPr>
          <p:nvPr>
            <p:ph type="title"/>
          </p:nvPr>
        </p:nvSpPr>
        <p:spPr>
          <a:xfrm>
            <a:off x="1066800" y="0"/>
            <a:ext cx="7086600" cy="838200"/>
          </a:xfrm>
        </p:spPr>
        <p:txBody>
          <a:bodyPr/>
          <a:lstStyle/>
          <a:p>
            <a:pPr algn="l"/>
            <a:r>
              <a:rPr lang="zh-CN" altLang="en-US" sz="2800" dirty="0" smtClean="0">
                <a:latin typeface="微软雅黑" pitchFamily="34" charset="-122"/>
                <a:ea typeface="微软雅黑" pitchFamily="34" charset="-122"/>
              </a:rPr>
              <a:t>利用</a:t>
            </a:r>
            <a:r>
              <a:rPr lang="zh-CN" altLang="en-US" sz="2800" dirty="0">
                <a:latin typeface="微软雅黑" pitchFamily="34" charset="-122"/>
                <a:ea typeface="微软雅黑" pitchFamily="34" charset="-122"/>
              </a:rPr>
              <a:t>频率采样法设计</a:t>
            </a:r>
            <a:r>
              <a:rPr lang="en-US" altLang="zh-CN" sz="2800" dirty="0">
                <a:latin typeface="微软雅黑" pitchFamily="34" charset="-122"/>
                <a:ea typeface="微软雅黑" pitchFamily="34" charset="-122"/>
              </a:rPr>
              <a:t>FIR</a:t>
            </a:r>
            <a:r>
              <a:rPr lang="zh-CN" altLang="en-US" sz="2800" dirty="0">
                <a:latin typeface="微软雅黑" pitchFamily="34" charset="-122"/>
                <a:ea typeface="微软雅黑" pitchFamily="34" charset="-122"/>
              </a:rPr>
              <a:t>滤波器 </a:t>
            </a:r>
          </a:p>
        </p:txBody>
      </p:sp>
      <p:sp>
        <p:nvSpPr>
          <p:cNvPr id="3" name="TextBox 2"/>
          <p:cNvSpPr txBox="1"/>
          <p:nvPr/>
        </p:nvSpPr>
        <p:spPr>
          <a:xfrm>
            <a:off x="762000" y="3657600"/>
            <a:ext cx="7467600" cy="511807"/>
          </a:xfrm>
          <a:prstGeom prst="rect">
            <a:avLst/>
          </a:prstGeom>
          <a:noFill/>
          <a:ln>
            <a:noFill/>
          </a:ln>
        </p:spPr>
        <p:txBody>
          <a:bodyPr vert="horz" wrap="square" lIns="92064" tIns="46033" rIns="92064" bIns="46033" numCol="1" anchor="t" anchorCtr="0" compatLnSpc="1">
            <a:prstTxWarp prst="textNoShape">
              <a:avLst/>
            </a:prstTxWarp>
          </a:bodyPr>
          <a:lstStyle>
            <a:lvl1pPr marL="0" indent="0">
              <a:lnSpc>
                <a:spcPct val="125000"/>
              </a:lnSpc>
              <a:buSzPct val="125000"/>
              <a:buFont typeface="Wingdings" panose="05000000000000000000" pitchFamily="2" charset="2"/>
              <a:buNone/>
              <a:defRPr>
                <a:latin typeface="微软雅黑" pitchFamily="34" charset="-122"/>
                <a:ea typeface="微软雅黑" pitchFamily="34" charset="-122"/>
                <a:cs typeface="Times New Roman" pitchFamily="18" charset="0"/>
              </a:defRPr>
            </a:lvl1pPr>
            <a:lvl2pPr marL="862013" indent="-341313">
              <a:lnSpc>
                <a:spcPct val="125000"/>
              </a:lnSpc>
              <a:buSzPct val="100000"/>
              <a:buFont typeface="Wingdings" panose="05000000000000000000" pitchFamily="2" charset="2"/>
              <a:buChar char="l"/>
              <a:defRPr>
                <a:latin typeface="宋体" pitchFamily="2" charset="-122"/>
                <a:ea typeface="宋体" pitchFamily="2" charset="-122"/>
                <a:cs typeface="Times New Roman" pitchFamily="18" charset="0"/>
              </a:defRPr>
            </a:lvl2pPr>
            <a:lvl3pPr marL="1204913" indent="-228600">
              <a:lnSpc>
                <a:spcPct val="125000"/>
              </a:lnSpc>
              <a:buSzPct val="100000"/>
              <a:buFont typeface="Wingdings" panose="05000000000000000000" pitchFamily="2" charset="2"/>
              <a:buChar char="p"/>
              <a:defRPr sz="2000">
                <a:latin typeface="宋体" pitchFamily="2" charset="-122"/>
                <a:ea typeface="宋体" pitchFamily="2" charset="-122"/>
                <a:cs typeface="Times New Roman" pitchFamily="18" charset="0"/>
              </a:defRPr>
            </a:lvl3pPr>
            <a:lvl4pPr marL="1546225" indent="-119063">
              <a:lnSpc>
                <a:spcPct val="125000"/>
              </a:lnSpc>
              <a:buSzPct val="100000"/>
              <a:buFont typeface="Wingdings" panose="05000000000000000000" pitchFamily="2" charset="2"/>
              <a:buChar char="u"/>
              <a:defRPr sz="1800">
                <a:latin typeface="宋体" pitchFamily="2" charset="-122"/>
                <a:ea typeface="宋体" pitchFamily="2" charset="-122"/>
                <a:cs typeface="Times New Roman" pitchFamily="18" charset="0"/>
              </a:defRPr>
            </a:lvl4pPr>
            <a:lvl5pPr>
              <a:lnSpc>
                <a:spcPct val="125000"/>
              </a:lnSpc>
              <a:buSzPct val="100000"/>
              <a:buChar char=" "/>
              <a:defRPr sz="1600">
                <a:latin typeface="宋体" pitchFamily="2" charset="-122"/>
                <a:ea typeface="宋体" pitchFamily="2" charset="-122"/>
                <a:cs typeface="Times New Roman" pitchFamily="18" charset="0"/>
              </a:defRPr>
            </a:lvl5pPr>
            <a:lvl6pPr eaLnBrk="0" fontAlgn="base" hangingPunct="0">
              <a:lnSpc>
                <a:spcPct val="90000"/>
              </a:lnSpc>
              <a:spcBef>
                <a:spcPct val="25000"/>
              </a:spcBef>
              <a:spcAft>
                <a:spcPct val="0"/>
              </a:spcAft>
              <a:buSzPct val="100000"/>
              <a:buChar char=" "/>
              <a:defRPr sz="1400">
                <a:latin typeface="+mn-lt"/>
              </a:defRPr>
            </a:lvl6pPr>
            <a:lvl7pPr eaLnBrk="0" fontAlgn="base" hangingPunct="0">
              <a:lnSpc>
                <a:spcPct val="90000"/>
              </a:lnSpc>
              <a:spcBef>
                <a:spcPct val="25000"/>
              </a:spcBef>
              <a:spcAft>
                <a:spcPct val="0"/>
              </a:spcAft>
              <a:buSzPct val="100000"/>
              <a:buChar char=" "/>
              <a:defRPr sz="1400">
                <a:latin typeface="+mn-lt"/>
              </a:defRPr>
            </a:lvl7pPr>
            <a:lvl8pPr eaLnBrk="0" fontAlgn="base" hangingPunct="0">
              <a:lnSpc>
                <a:spcPct val="90000"/>
              </a:lnSpc>
              <a:spcBef>
                <a:spcPct val="25000"/>
              </a:spcBef>
              <a:spcAft>
                <a:spcPct val="0"/>
              </a:spcAft>
              <a:buSzPct val="100000"/>
              <a:buChar char=" "/>
              <a:defRPr sz="1400">
                <a:latin typeface="+mn-lt"/>
              </a:defRPr>
            </a:lvl8pPr>
            <a:lvl9pPr eaLnBrk="0" fontAlgn="base" hangingPunct="0">
              <a:lnSpc>
                <a:spcPct val="90000"/>
              </a:lnSpc>
              <a:spcBef>
                <a:spcPct val="25000"/>
              </a:spcBef>
              <a:spcAft>
                <a:spcPct val="0"/>
              </a:spcAft>
              <a:buSzPct val="100000"/>
              <a:buChar char=" "/>
              <a:defRPr sz="1400">
                <a:latin typeface="+mn-lt"/>
              </a:defRPr>
            </a:lvl9pPr>
          </a:lstStyle>
          <a:p>
            <a:r>
              <a:rPr lang="en-US" altLang="zh-CN" dirty="0"/>
              <a:t>H(z)</a:t>
            </a:r>
            <a:r>
              <a:rPr lang="zh-CN" altLang="en-US" dirty="0"/>
              <a:t>还可以用频率域采样理论表示：</a:t>
            </a:r>
          </a:p>
        </p:txBody>
      </p:sp>
      <p:sp>
        <p:nvSpPr>
          <p:cNvPr id="12" name="TextBox 11"/>
          <p:cNvSpPr txBox="1"/>
          <p:nvPr/>
        </p:nvSpPr>
        <p:spPr>
          <a:xfrm>
            <a:off x="685800" y="990600"/>
            <a:ext cx="5943600" cy="461665"/>
          </a:xfrm>
          <a:prstGeom prst="rect">
            <a:avLst/>
          </a:prstGeom>
          <a:noFill/>
        </p:spPr>
        <p:txBody>
          <a:bodyPr wrap="square" rtlCol="0">
            <a:spAutoFit/>
          </a:bodyPr>
          <a:lstStyle/>
          <a:p>
            <a:r>
              <a:rPr lang="en-US" altLang="zh-CN" dirty="0" smtClean="0">
                <a:solidFill>
                  <a:schemeClr val="accent1">
                    <a:lumMod val="75000"/>
                  </a:schemeClr>
                </a:solidFill>
                <a:latin typeface="微软雅黑" pitchFamily="34" charset="-122"/>
                <a:ea typeface="微软雅黑" pitchFamily="34" charset="-122"/>
              </a:rPr>
              <a:t>1</a:t>
            </a:r>
            <a:r>
              <a:rPr lang="zh-CN" altLang="en-US" dirty="0" smtClean="0">
                <a:solidFill>
                  <a:schemeClr val="accent1">
                    <a:lumMod val="75000"/>
                  </a:schemeClr>
                </a:solidFill>
                <a:latin typeface="微软雅黑" pitchFamily="34" charset="-122"/>
                <a:ea typeface="微软雅黑" pitchFamily="34" charset="-122"/>
              </a:rPr>
              <a:t>、频率采样法设计</a:t>
            </a:r>
            <a:r>
              <a:rPr lang="en-US" altLang="zh-CN" dirty="0" smtClean="0">
                <a:solidFill>
                  <a:schemeClr val="accent1">
                    <a:lumMod val="75000"/>
                  </a:schemeClr>
                </a:solidFill>
                <a:latin typeface="微软雅黑" pitchFamily="34" charset="-122"/>
                <a:ea typeface="微软雅黑" pitchFamily="34" charset="-122"/>
              </a:rPr>
              <a:t>FIR</a:t>
            </a:r>
            <a:r>
              <a:rPr lang="zh-CN" altLang="en-US" dirty="0" smtClean="0">
                <a:solidFill>
                  <a:schemeClr val="accent1">
                    <a:lumMod val="75000"/>
                  </a:schemeClr>
                </a:solidFill>
                <a:latin typeface="微软雅黑" pitchFamily="34" charset="-122"/>
                <a:ea typeface="微软雅黑" pitchFamily="34" charset="-122"/>
              </a:rPr>
              <a:t>滤波器的基本思想</a:t>
            </a:r>
            <a:endParaRPr lang="zh-CN" altLang="en-US" dirty="0">
              <a:solidFill>
                <a:schemeClr val="accent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231298834"/>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498972" y="930275"/>
            <a:ext cx="7772400" cy="2895600"/>
          </a:xfrm>
        </p:spPr>
        <p:txBody>
          <a:bodyPr/>
          <a:lstStyle/>
          <a:p>
            <a:pPr marL="0" indent="0" algn="just">
              <a:buNone/>
            </a:pPr>
            <a:r>
              <a:rPr lang="en-US" altLang="zh-CN" sz="2400" dirty="0" smtClean="0">
                <a:solidFill>
                  <a:schemeClr val="accent1">
                    <a:lumMod val="75000"/>
                  </a:schemeClr>
                </a:solidFill>
                <a:latin typeface="微软雅黑" pitchFamily="34" charset="-122"/>
                <a:ea typeface="微软雅黑" pitchFamily="34" charset="-122"/>
              </a:rPr>
              <a:t>2</a:t>
            </a:r>
            <a:r>
              <a:rPr lang="zh-CN" altLang="en-US" sz="2400" dirty="0" smtClean="0">
                <a:solidFill>
                  <a:schemeClr val="accent1">
                    <a:lumMod val="75000"/>
                  </a:schemeClr>
                </a:solidFill>
                <a:latin typeface="微软雅黑" pitchFamily="34" charset="-122"/>
                <a:ea typeface="微软雅黑" pitchFamily="34" charset="-122"/>
              </a:rPr>
              <a:t>、用</a:t>
            </a:r>
            <a:r>
              <a:rPr lang="zh-CN" altLang="en-US" sz="2400" dirty="0">
                <a:solidFill>
                  <a:schemeClr val="accent1">
                    <a:lumMod val="75000"/>
                  </a:schemeClr>
                </a:solidFill>
                <a:latin typeface="微软雅黑" pitchFamily="34" charset="-122"/>
                <a:ea typeface="微软雅黑" pitchFamily="34" charset="-122"/>
              </a:rPr>
              <a:t>频率采样法设计线性相位滤波器的条件</a:t>
            </a:r>
          </a:p>
          <a:p>
            <a:pPr marL="0" indent="0" algn="just">
              <a:buNone/>
            </a:pPr>
            <a:r>
              <a:rPr lang="en-US" altLang="zh-CN" sz="2400" dirty="0" smtClean="0">
                <a:latin typeface="微软雅黑" pitchFamily="34" charset="-122"/>
                <a:ea typeface="微软雅黑" pitchFamily="34" charset="-122"/>
              </a:rPr>
              <a:t>FIR</a:t>
            </a:r>
            <a:r>
              <a:rPr lang="zh-CN" altLang="en-US" sz="2400" dirty="0">
                <a:latin typeface="微软雅黑" pitchFamily="34" charset="-122"/>
                <a:ea typeface="微软雅黑" pitchFamily="34" charset="-122"/>
              </a:rPr>
              <a:t>滤波器具有线性相位的条件是</a:t>
            </a:r>
            <a:r>
              <a:rPr lang="en-US" altLang="zh-CN" sz="2400" dirty="0">
                <a:latin typeface="微软雅黑" pitchFamily="34" charset="-122"/>
                <a:ea typeface="微软雅黑" pitchFamily="34" charset="-122"/>
              </a:rPr>
              <a:t>h(n)</a:t>
            </a:r>
            <a:r>
              <a:rPr lang="zh-CN" altLang="en-US" sz="2400" dirty="0">
                <a:latin typeface="微软雅黑" pitchFamily="34" charset="-122"/>
                <a:ea typeface="微软雅黑" pitchFamily="34" charset="-122"/>
              </a:rPr>
              <a:t>是实序列，且满足</a:t>
            </a:r>
            <a:r>
              <a:rPr lang="en-US" altLang="zh-CN" sz="2400" dirty="0">
                <a:latin typeface="微软雅黑" pitchFamily="34" charset="-122"/>
                <a:ea typeface="微软雅黑" pitchFamily="34" charset="-122"/>
              </a:rPr>
              <a:t>h(n)=h(N-n-1)</a:t>
            </a:r>
            <a:r>
              <a:rPr lang="zh-CN" altLang="en-US" sz="2400" dirty="0">
                <a:latin typeface="微软雅黑" pitchFamily="34" charset="-122"/>
                <a:ea typeface="微软雅黑" pitchFamily="34" charset="-122"/>
              </a:rPr>
              <a:t>，在此基础上</a:t>
            </a:r>
            <a:r>
              <a:rPr lang="zh-CN" altLang="en-US" sz="2400" dirty="0" smtClean="0">
                <a:latin typeface="微软雅黑" pitchFamily="34" charset="-122"/>
                <a:ea typeface="微软雅黑" pitchFamily="34" charset="-122"/>
              </a:rPr>
              <a:t>我们推导</a:t>
            </a:r>
            <a:r>
              <a:rPr lang="zh-CN" altLang="en-US" sz="2400" dirty="0">
                <a:latin typeface="微软雅黑" pitchFamily="34" charset="-122"/>
                <a:ea typeface="微软雅黑" pitchFamily="34" charset="-122"/>
              </a:rPr>
              <a:t>出其传输函数应满足的条件是：</a:t>
            </a:r>
          </a:p>
          <a:p>
            <a:endParaRPr lang="en-US" altLang="zh-CN" dirty="0"/>
          </a:p>
        </p:txBody>
      </p:sp>
      <p:graphicFrame>
        <p:nvGraphicFramePr>
          <p:cNvPr id="103428" name="Object 4"/>
          <p:cNvGraphicFramePr>
            <a:graphicFrameLocks noChangeAspect="1"/>
          </p:cNvGraphicFramePr>
          <p:nvPr>
            <p:extLst>
              <p:ext uri="{D42A27DB-BD31-4B8C-83A1-F6EECF244321}">
                <p14:modId xmlns:p14="http://schemas.microsoft.com/office/powerpoint/2010/main" val="186811791"/>
              </p:ext>
            </p:extLst>
          </p:nvPr>
        </p:nvGraphicFramePr>
        <p:xfrm>
          <a:off x="2052810" y="3368675"/>
          <a:ext cx="3810000" cy="2559050"/>
        </p:xfrm>
        <a:graphic>
          <a:graphicData uri="http://schemas.openxmlformats.org/presentationml/2006/ole">
            <mc:AlternateContent xmlns:mc="http://schemas.openxmlformats.org/markup-compatibility/2006">
              <mc:Choice xmlns:v="urn:schemas-microsoft-com:vml" Requires="v">
                <p:oleObj spid="_x0000_s443412" name="Equation" r:id="rId3" imgW="1739880" imgH="1168200" progId="Equation.DSMT4">
                  <p:embed/>
                </p:oleObj>
              </mc:Choice>
              <mc:Fallback>
                <p:oleObj name="Equation" r:id="rId3" imgW="1739880" imgH="116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810" y="3368675"/>
                        <a:ext cx="3810000" cy="255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32" name="Text Box 8"/>
          <p:cNvSpPr txBox="1">
            <a:spLocks noChangeArrowheads="1"/>
          </p:cNvSpPr>
          <p:nvPr/>
        </p:nvSpPr>
        <p:spPr bwMode="auto">
          <a:xfrm>
            <a:off x="5685622" y="4846637"/>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奇数 </a:t>
            </a:r>
          </a:p>
        </p:txBody>
      </p:sp>
      <p:sp>
        <p:nvSpPr>
          <p:cNvPr id="103433" name="Text Box 9"/>
          <p:cNvSpPr txBox="1">
            <a:spLocks noChangeArrowheads="1"/>
          </p:cNvSpPr>
          <p:nvPr/>
        </p:nvSpPr>
        <p:spPr bwMode="auto">
          <a:xfrm>
            <a:off x="5867400" y="54102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偶数 </a:t>
            </a:r>
          </a:p>
        </p:txBody>
      </p:sp>
      <p:sp>
        <p:nvSpPr>
          <p:cNvPr id="11" name="Rectangle 2"/>
          <p:cNvSpPr>
            <a:spLocks noGrp="1" noChangeArrowheads="1"/>
          </p:cNvSpPr>
          <p:nvPr>
            <p:ph type="title"/>
          </p:nvPr>
        </p:nvSpPr>
        <p:spPr>
          <a:xfrm>
            <a:off x="1066800" y="0"/>
            <a:ext cx="7086600" cy="838200"/>
          </a:xfrm>
        </p:spPr>
        <p:txBody>
          <a:bodyPr/>
          <a:lstStyle/>
          <a:p>
            <a:pPr algn="l"/>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、利用</a:t>
            </a:r>
            <a:r>
              <a:rPr lang="zh-CN" altLang="en-US" sz="2800" dirty="0">
                <a:latin typeface="微软雅黑" pitchFamily="34" charset="-122"/>
                <a:ea typeface="微软雅黑" pitchFamily="34" charset="-122"/>
              </a:rPr>
              <a:t>频率采样法设计</a:t>
            </a:r>
            <a:r>
              <a:rPr lang="en-US" altLang="zh-CN" sz="2800" dirty="0">
                <a:latin typeface="微软雅黑" pitchFamily="34" charset="-122"/>
                <a:ea typeface="微软雅黑" pitchFamily="34" charset="-122"/>
              </a:rPr>
              <a:t>FIR</a:t>
            </a:r>
            <a:r>
              <a:rPr lang="zh-CN" altLang="en-US" sz="2800" dirty="0">
                <a:latin typeface="微软雅黑" pitchFamily="34" charset="-122"/>
                <a:ea typeface="微软雅黑" pitchFamily="34" charset="-122"/>
              </a:rPr>
              <a:t>滤波器 </a:t>
            </a:r>
          </a:p>
        </p:txBody>
      </p:sp>
    </p:spTree>
    <p:extLst>
      <p:ext uri="{BB962C8B-B14F-4D97-AF65-F5344CB8AC3E}">
        <p14:creationId xmlns:p14="http://schemas.microsoft.com/office/powerpoint/2010/main" val="2734069389"/>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685800" y="1584325"/>
            <a:ext cx="7772400" cy="1143000"/>
          </a:xfrm>
        </p:spPr>
        <p:txBody>
          <a:bodyPr/>
          <a:lstStyle/>
          <a:p>
            <a:pPr marL="0" indent="0">
              <a:buNone/>
            </a:pPr>
            <a:r>
              <a:rPr lang="zh-CN" altLang="en-US" dirty="0" smtClean="0"/>
              <a:t>在</a:t>
            </a:r>
            <a:r>
              <a:rPr lang="en-US" altLang="zh-CN" dirty="0"/>
              <a:t>ω=0~2π</a:t>
            </a:r>
            <a:r>
              <a:rPr lang="zh-CN" altLang="en-US" dirty="0"/>
              <a:t>之间等间隔采样</a:t>
            </a:r>
            <a:r>
              <a:rPr lang="en-US" altLang="zh-CN" dirty="0"/>
              <a:t>N</a:t>
            </a:r>
            <a:r>
              <a:rPr lang="zh-CN" altLang="en-US" dirty="0"/>
              <a:t>点， </a:t>
            </a:r>
          </a:p>
        </p:txBody>
      </p:sp>
      <p:graphicFrame>
        <p:nvGraphicFramePr>
          <p:cNvPr id="104452" name="Object 4"/>
          <p:cNvGraphicFramePr>
            <a:graphicFrameLocks noChangeAspect="1"/>
          </p:cNvGraphicFramePr>
          <p:nvPr>
            <p:extLst>
              <p:ext uri="{D42A27DB-BD31-4B8C-83A1-F6EECF244321}">
                <p14:modId xmlns:p14="http://schemas.microsoft.com/office/powerpoint/2010/main" val="1018862066"/>
              </p:ext>
            </p:extLst>
          </p:nvPr>
        </p:nvGraphicFramePr>
        <p:xfrm>
          <a:off x="1981200" y="2117725"/>
          <a:ext cx="4038600" cy="876300"/>
        </p:xfrm>
        <a:graphic>
          <a:graphicData uri="http://schemas.openxmlformats.org/presentationml/2006/ole">
            <mc:AlternateContent xmlns:mc="http://schemas.openxmlformats.org/markup-compatibility/2006">
              <mc:Choice xmlns:v="urn:schemas-microsoft-com:vml" Requires="v">
                <p:oleObj spid="_x0000_s444469" name="Equation" r:id="rId3" imgW="1815840" imgH="393480" progId="Equation.DSMT4">
                  <p:embed/>
                </p:oleObj>
              </mc:Choice>
              <mc:Fallback>
                <p:oleObj name="Equation" r:id="rId3" imgW="181584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117725"/>
                        <a:ext cx="40386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53" name="Text Box 5"/>
          <p:cNvSpPr txBox="1">
            <a:spLocks noChangeArrowheads="1"/>
          </p:cNvSpPr>
          <p:nvPr/>
        </p:nvSpPr>
        <p:spPr bwMode="auto">
          <a:xfrm>
            <a:off x="762000" y="3032125"/>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a:t> </a:t>
            </a:r>
            <a:r>
              <a:rPr lang="zh-CN" altLang="en-US" sz="2400" dirty="0"/>
              <a:t>将</a:t>
            </a:r>
            <a:r>
              <a:rPr lang="en-US" altLang="zh-CN" sz="2400" dirty="0"/>
              <a:t>ω=</a:t>
            </a:r>
            <a:r>
              <a:rPr lang="en-US" altLang="zh-CN" sz="2400" dirty="0" err="1"/>
              <a:t>ω</a:t>
            </a:r>
            <a:r>
              <a:rPr lang="en-US" altLang="zh-CN" sz="2400" baseline="-25000" dirty="0" err="1"/>
              <a:t>k</a:t>
            </a:r>
            <a:r>
              <a:rPr lang="zh-CN" altLang="en-US" sz="2400" dirty="0" smtClean="0"/>
              <a:t>代入上四式</a:t>
            </a:r>
            <a:r>
              <a:rPr lang="zh-CN" altLang="en-US" sz="2400" dirty="0"/>
              <a:t>中，并写成</a:t>
            </a:r>
            <a:r>
              <a:rPr lang="en-US" altLang="zh-CN" sz="2400" dirty="0"/>
              <a:t>k</a:t>
            </a:r>
            <a:r>
              <a:rPr lang="zh-CN" altLang="en-US" sz="2400" dirty="0"/>
              <a:t>的函数：</a:t>
            </a:r>
          </a:p>
        </p:txBody>
      </p:sp>
      <p:graphicFrame>
        <p:nvGraphicFramePr>
          <p:cNvPr id="104454" name="Object 6"/>
          <p:cNvGraphicFramePr>
            <a:graphicFrameLocks noChangeAspect="1"/>
          </p:cNvGraphicFramePr>
          <p:nvPr>
            <p:extLst>
              <p:ext uri="{D42A27DB-BD31-4B8C-83A1-F6EECF244321}">
                <p14:modId xmlns:p14="http://schemas.microsoft.com/office/powerpoint/2010/main" val="1719671903"/>
              </p:ext>
            </p:extLst>
          </p:nvPr>
        </p:nvGraphicFramePr>
        <p:xfrm>
          <a:off x="2057400" y="3827462"/>
          <a:ext cx="3962400" cy="1363663"/>
        </p:xfrm>
        <a:graphic>
          <a:graphicData uri="http://schemas.openxmlformats.org/presentationml/2006/ole">
            <mc:AlternateContent xmlns:mc="http://schemas.openxmlformats.org/markup-compatibility/2006">
              <mc:Choice xmlns:v="urn:schemas-microsoft-com:vml" Requires="v">
                <p:oleObj spid="_x0000_s444470" name="Equation" r:id="rId5" imgW="1917360" imgH="660240" progId="Equation.DSMT4">
                  <p:embed/>
                </p:oleObj>
              </mc:Choice>
              <mc:Fallback>
                <p:oleObj name="Equation" r:id="rId5" imgW="1917360" imgH="660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827462"/>
                        <a:ext cx="3962400" cy="1363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7" name="Object 9"/>
          <p:cNvGraphicFramePr>
            <a:graphicFrameLocks noChangeAspect="1"/>
          </p:cNvGraphicFramePr>
          <p:nvPr>
            <p:extLst>
              <p:ext uri="{D42A27DB-BD31-4B8C-83A1-F6EECF244321}">
                <p14:modId xmlns:p14="http://schemas.microsoft.com/office/powerpoint/2010/main" val="4282715164"/>
              </p:ext>
            </p:extLst>
          </p:nvPr>
        </p:nvGraphicFramePr>
        <p:xfrm>
          <a:off x="2133600" y="5427662"/>
          <a:ext cx="3200400" cy="973138"/>
        </p:xfrm>
        <a:graphic>
          <a:graphicData uri="http://schemas.openxmlformats.org/presentationml/2006/ole">
            <mc:AlternateContent xmlns:mc="http://schemas.openxmlformats.org/markup-compatibility/2006">
              <mc:Choice xmlns:v="urn:schemas-microsoft-com:vml" Requires="v">
                <p:oleObj spid="_x0000_s444471" name="Equation" r:id="rId7" imgW="1587240" imgH="482400" progId="Equation.DSMT4">
                  <p:embed/>
                </p:oleObj>
              </mc:Choice>
              <mc:Fallback>
                <p:oleObj name="Equation" r:id="rId7" imgW="1587240" imgH="482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5427662"/>
                        <a:ext cx="320040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58" name="Text Box 10"/>
          <p:cNvSpPr txBox="1">
            <a:spLocks noChangeArrowheads="1"/>
          </p:cNvSpPr>
          <p:nvPr/>
        </p:nvSpPr>
        <p:spPr bwMode="auto">
          <a:xfrm>
            <a:off x="5105400" y="5427662"/>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奇数 </a:t>
            </a:r>
          </a:p>
        </p:txBody>
      </p:sp>
      <p:sp>
        <p:nvSpPr>
          <p:cNvPr id="104459" name="Text Box 11"/>
          <p:cNvSpPr txBox="1">
            <a:spLocks noChangeArrowheads="1"/>
          </p:cNvSpPr>
          <p:nvPr/>
        </p:nvSpPr>
        <p:spPr bwMode="auto">
          <a:xfrm>
            <a:off x="5257800" y="5961062"/>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偶数 </a:t>
            </a:r>
          </a:p>
        </p:txBody>
      </p:sp>
      <p:sp>
        <p:nvSpPr>
          <p:cNvPr id="2" name="矩形 1"/>
          <p:cNvSpPr/>
          <p:nvPr/>
        </p:nvSpPr>
        <p:spPr>
          <a:xfrm>
            <a:off x="762000" y="914400"/>
            <a:ext cx="6324600" cy="461665"/>
          </a:xfrm>
          <a:prstGeom prst="rect">
            <a:avLst/>
          </a:prstGeom>
        </p:spPr>
        <p:txBody>
          <a:bodyPr wrap="square">
            <a:spAutoFit/>
          </a:bodyPr>
          <a:lstStyle/>
          <a:p>
            <a:pPr marL="0" indent="0" algn="just">
              <a:buNone/>
            </a:pPr>
            <a:r>
              <a:rPr lang="en-US" altLang="zh-CN" dirty="0">
                <a:solidFill>
                  <a:schemeClr val="accent1">
                    <a:lumMod val="75000"/>
                  </a:schemeClr>
                </a:solidFill>
                <a:latin typeface="微软雅黑" pitchFamily="34" charset="-122"/>
                <a:ea typeface="微软雅黑" pitchFamily="34" charset="-122"/>
              </a:rPr>
              <a:t>2</a:t>
            </a:r>
            <a:r>
              <a:rPr lang="zh-CN" altLang="en-US" dirty="0">
                <a:solidFill>
                  <a:schemeClr val="accent1">
                    <a:lumMod val="75000"/>
                  </a:schemeClr>
                </a:solidFill>
                <a:latin typeface="微软雅黑" pitchFamily="34" charset="-122"/>
                <a:ea typeface="微软雅黑" pitchFamily="34" charset="-122"/>
              </a:rPr>
              <a:t>、用频率采样法设计线性相位滤波器的条件</a:t>
            </a:r>
          </a:p>
        </p:txBody>
      </p:sp>
      <p:sp>
        <p:nvSpPr>
          <p:cNvPr id="16" name="Rectangle 2"/>
          <p:cNvSpPr>
            <a:spLocks noGrp="1" noChangeArrowheads="1"/>
          </p:cNvSpPr>
          <p:nvPr>
            <p:ph type="title"/>
          </p:nvPr>
        </p:nvSpPr>
        <p:spPr>
          <a:xfrm>
            <a:off x="1066800" y="0"/>
            <a:ext cx="7086600" cy="838200"/>
          </a:xfrm>
        </p:spPr>
        <p:txBody>
          <a:bodyPr/>
          <a:lstStyle/>
          <a:p>
            <a:pPr algn="l"/>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、利用</a:t>
            </a:r>
            <a:r>
              <a:rPr lang="zh-CN" altLang="en-US" sz="2800" dirty="0">
                <a:latin typeface="微软雅黑" pitchFamily="34" charset="-122"/>
                <a:ea typeface="微软雅黑" pitchFamily="34" charset="-122"/>
              </a:rPr>
              <a:t>频率采样法设计</a:t>
            </a:r>
            <a:r>
              <a:rPr lang="en-US" altLang="zh-CN" sz="2800" dirty="0">
                <a:latin typeface="微软雅黑" pitchFamily="34" charset="-122"/>
                <a:ea typeface="微软雅黑" pitchFamily="34" charset="-122"/>
              </a:rPr>
              <a:t>FIR</a:t>
            </a:r>
            <a:r>
              <a:rPr lang="zh-CN" altLang="en-US" sz="2800" dirty="0">
                <a:latin typeface="微软雅黑" pitchFamily="34" charset="-122"/>
                <a:ea typeface="微软雅黑" pitchFamily="34" charset="-122"/>
              </a:rPr>
              <a:t>滤波器 </a:t>
            </a:r>
          </a:p>
        </p:txBody>
      </p:sp>
    </p:spTree>
    <p:extLst>
      <p:ext uri="{BB962C8B-B14F-4D97-AF65-F5344CB8AC3E}">
        <p14:creationId xmlns:p14="http://schemas.microsoft.com/office/powerpoint/2010/main" val="1592220829"/>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533400" y="1600200"/>
            <a:ext cx="7772400" cy="1600200"/>
          </a:xfrm>
        </p:spPr>
        <p:txBody>
          <a:bodyPr/>
          <a:lstStyle/>
          <a:p>
            <a:pPr marL="0" indent="0" algn="just">
              <a:buNone/>
            </a:pPr>
            <a:r>
              <a:rPr lang="zh-CN" altLang="en-US" sz="2400" dirty="0" smtClean="0"/>
              <a:t>设</a:t>
            </a:r>
            <a:r>
              <a:rPr lang="zh-CN" altLang="en-US" sz="2400" dirty="0"/>
              <a:t>用理想低通作为希望设计的滤波器，截止频率为</a:t>
            </a:r>
            <a:r>
              <a:rPr lang="en-US" altLang="zh-CN" sz="2400" dirty="0" err="1"/>
              <a:t>ω</a:t>
            </a:r>
            <a:r>
              <a:rPr lang="en-US" altLang="zh-CN" sz="2400" baseline="-25000" dirty="0" err="1"/>
              <a:t>c</a:t>
            </a:r>
            <a:r>
              <a:rPr lang="zh-CN" altLang="en-US" sz="2400" dirty="0"/>
              <a:t>，采样点数</a:t>
            </a:r>
            <a:r>
              <a:rPr lang="en-US" altLang="zh-CN" sz="2400" dirty="0"/>
              <a:t>N</a:t>
            </a:r>
            <a:r>
              <a:rPr lang="zh-CN" altLang="en-US" sz="2400" dirty="0"/>
              <a:t>，</a:t>
            </a:r>
            <a:r>
              <a:rPr lang="en-US" altLang="zh-CN" sz="2400" dirty="0"/>
              <a:t>H</a:t>
            </a:r>
            <a:r>
              <a:rPr lang="en-US" altLang="zh-CN" sz="2400" baseline="-25000" dirty="0"/>
              <a:t>g</a:t>
            </a:r>
            <a:r>
              <a:rPr lang="en-US" altLang="zh-CN" sz="2400" dirty="0"/>
              <a:t>(k)</a:t>
            </a:r>
            <a:r>
              <a:rPr lang="zh-CN" altLang="en-US" sz="2400" dirty="0"/>
              <a:t>和</a:t>
            </a:r>
            <a:r>
              <a:rPr lang="en-US" altLang="zh-CN" sz="2400" dirty="0"/>
              <a:t>θ(k)</a:t>
            </a:r>
            <a:r>
              <a:rPr lang="zh-CN" altLang="en-US" sz="2400" dirty="0"/>
              <a:t>用下面公式计算：</a:t>
            </a:r>
          </a:p>
          <a:p>
            <a:pPr algn="just"/>
            <a:endParaRPr lang="en-US" altLang="zh-CN" sz="2400" dirty="0" smtClean="0"/>
          </a:p>
          <a:p>
            <a:pPr algn="just"/>
            <a:r>
              <a:rPr lang="en-US" altLang="zh-CN" sz="2400" dirty="0" smtClean="0"/>
              <a:t>N</a:t>
            </a:r>
            <a:r>
              <a:rPr lang="en-US" altLang="zh-CN" sz="2400" dirty="0"/>
              <a:t>=</a:t>
            </a:r>
            <a:r>
              <a:rPr lang="zh-CN" altLang="en-US" sz="2400" dirty="0"/>
              <a:t>奇数时，</a:t>
            </a:r>
          </a:p>
          <a:p>
            <a:pPr algn="just"/>
            <a:endParaRPr lang="zh-CN" altLang="en-US" sz="2400" dirty="0"/>
          </a:p>
          <a:p>
            <a:endParaRPr lang="en-US" altLang="zh-CN" sz="2400" dirty="0"/>
          </a:p>
        </p:txBody>
      </p:sp>
      <p:graphicFrame>
        <p:nvGraphicFramePr>
          <p:cNvPr id="105476" name="Object 4"/>
          <p:cNvGraphicFramePr>
            <a:graphicFrameLocks noChangeAspect="1"/>
          </p:cNvGraphicFramePr>
          <p:nvPr>
            <p:extLst>
              <p:ext uri="{D42A27DB-BD31-4B8C-83A1-F6EECF244321}">
                <p14:modId xmlns:p14="http://schemas.microsoft.com/office/powerpoint/2010/main" val="2804379501"/>
              </p:ext>
            </p:extLst>
          </p:nvPr>
        </p:nvGraphicFramePr>
        <p:xfrm>
          <a:off x="1752600" y="3316287"/>
          <a:ext cx="5486400" cy="2322513"/>
        </p:xfrm>
        <a:graphic>
          <a:graphicData uri="http://schemas.openxmlformats.org/presentationml/2006/ole">
            <mc:AlternateContent xmlns:mc="http://schemas.openxmlformats.org/markup-compatibility/2006">
              <mc:Choice xmlns:v="urn:schemas-microsoft-com:vml" Requires="v">
                <p:oleObj spid="_x0000_s445459" name="Equation" r:id="rId3" imgW="2577960" imgH="1091880" progId="Equation.DSMT4">
                  <p:embed/>
                </p:oleObj>
              </mc:Choice>
              <mc:Fallback>
                <p:oleObj name="Equation" r:id="rId3" imgW="2577960" imgH="1091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316287"/>
                        <a:ext cx="5486400" cy="232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矩形 6"/>
          <p:cNvSpPr/>
          <p:nvPr/>
        </p:nvSpPr>
        <p:spPr>
          <a:xfrm>
            <a:off x="762000" y="914400"/>
            <a:ext cx="6324600" cy="461665"/>
          </a:xfrm>
          <a:prstGeom prst="rect">
            <a:avLst/>
          </a:prstGeom>
        </p:spPr>
        <p:txBody>
          <a:bodyPr wrap="square">
            <a:spAutoFit/>
          </a:bodyPr>
          <a:lstStyle/>
          <a:p>
            <a:pPr marL="0" indent="0" algn="just">
              <a:buNone/>
            </a:pPr>
            <a:r>
              <a:rPr lang="en-US" altLang="zh-CN" dirty="0">
                <a:solidFill>
                  <a:schemeClr val="accent1">
                    <a:lumMod val="75000"/>
                  </a:schemeClr>
                </a:solidFill>
                <a:latin typeface="微软雅黑" pitchFamily="34" charset="-122"/>
                <a:ea typeface="微软雅黑" pitchFamily="34" charset="-122"/>
              </a:rPr>
              <a:t>2</a:t>
            </a:r>
            <a:r>
              <a:rPr lang="zh-CN" altLang="en-US" dirty="0">
                <a:solidFill>
                  <a:schemeClr val="accent1">
                    <a:lumMod val="75000"/>
                  </a:schemeClr>
                </a:solidFill>
                <a:latin typeface="微软雅黑" pitchFamily="34" charset="-122"/>
                <a:ea typeface="微软雅黑" pitchFamily="34" charset="-122"/>
              </a:rPr>
              <a:t>、用频率采样法设计线性相位滤波器的条件</a:t>
            </a:r>
          </a:p>
        </p:txBody>
      </p:sp>
      <p:sp>
        <p:nvSpPr>
          <p:cNvPr id="8" name="Rectangle 2"/>
          <p:cNvSpPr>
            <a:spLocks noGrp="1" noChangeArrowheads="1"/>
          </p:cNvSpPr>
          <p:nvPr>
            <p:ph type="title"/>
          </p:nvPr>
        </p:nvSpPr>
        <p:spPr>
          <a:xfrm>
            <a:off x="1066800" y="0"/>
            <a:ext cx="7086600" cy="838200"/>
          </a:xfrm>
        </p:spPr>
        <p:txBody>
          <a:bodyPr/>
          <a:lstStyle/>
          <a:p>
            <a:pPr algn="l"/>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、利用</a:t>
            </a:r>
            <a:r>
              <a:rPr lang="zh-CN" altLang="en-US" sz="2800" dirty="0">
                <a:latin typeface="微软雅黑" pitchFamily="34" charset="-122"/>
                <a:ea typeface="微软雅黑" pitchFamily="34" charset="-122"/>
              </a:rPr>
              <a:t>频率采样法设计</a:t>
            </a:r>
            <a:r>
              <a:rPr lang="en-US" altLang="zh-CN" sz="2800" dirty="0">
                <a:latin typeface="微软雅黑" pitchFamily="34" charset="-122"/>
                <a:ea typeface="微软雅黑" pitchFamily="34" charset="-122"/>
              </a:rPr>
              <a:t>FIR</a:t>
            </a:r>
            <a:r>
              <a:rPr lang="zh-CN" altLang="en-US" sz="2800" dirty="0">
                <a:latin typeface="微软雅黑" pitchFamily="34" charset="-122"/>
                <a:ea typeface="微软雅黑" pitchFamily="34" charset="-122"/>
              </a:rPr>
              <a:t>滤波器 </a:t>
            </a:r>
          </a:p>
        </p:txBody>
      </p:sp>
    </p:spTree>
    <p:extLst>
      <p:ext uri="{BB962C8B-B14F-4D97-AF65-F5344CB8AC3E}">
        <p14:creationId xmlns:p14="http://schemas.microsoft.com/office/powerpoint/2010/main" val="11768165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bwMode="auto">
          <a:xfrm>
            <a:off x="381000" y="1066800"/>
            <a:ext cx="8229600" cy="54340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r>
              <a:rPr lang="zh-CN" altLang="en-US" sz="2800" b="1" dirty="0">
                <a:solidFill>
                  <a:srgbClr val="CC0000"/>
                </a:solidFill>
              </a:rPr>
              <a:t>两边取模：</a:t>
            </a:r>
          </a:p>
        </p:txBody>
      </p:sp>
      <p:graphicFrame>
        <p:nvGraphicFramePr>
          <p:cNvPr id="61443" name="Object 3"/>
          <p:cNvGraphicFramePr>
            <a:graphicFrameLocks noChangeAspect="1"/>
          </p:cNvGraphicFramePr>
          <p:nvPr>
            <p:extLst>
              <p:ext uri="{D42A27DB-BD31-4B8C-83A1-F6EECF244321}">
                <p14:modId xmlns:p14="http://schemas.microsoft.com/office/powerpoint/2010/main" val="1693402818"/>
              </p:ext>
            </p:extLst>
          </p:nvPr>
        </p:nvGraphicFramePr>
        <p:xfrm>
          <a:off x="2209800" y="1600200"/>
          <a:ext cx="4762500" cy="593725"/>
        </p:xfrm>
        <a:graphic>
          <a:graphicData uri="http://schemas.openxmlformats.org/presentationml/2006/ole">
            <mc:AlternateContent xmlns:mc="http://schemas.openxmlformats.org/markup-compatibility/2006">
              <mc:Choice xmlns:v="urn:schemas-microsoft-com:vml" Requires="v">
                <p:oleObj spid="_x0000_s359730" r:id="rId3" imgW="1803717" imgH="228917" progId="Equation.3">
                  <p:embed/>
                </p:oleObj>
              </mc:Choice>
              <mc:Fallback>
                <p:oleObj r:id="rId3" imgW="1803717" imgH="2289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00200"/>
                        <a:ext cx="4762500" cy="593725"/>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4" name="Text Box 4"/>
          <p:cNvSpPr txBox="1">
            <a:spLocks noChangeArrowheads="1"/>
          </p:cNvSpPr>
          <p:nvPr/>
        </p:nvSpPr>
        <p:spPr bwMode="auto">
          <a:xfrm>
            <a:off x="685800" y="3657600"/>
            <a:ext cx="214312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lIns="0" tIns="0" rIns="0" bIns="0">
            <a:spAutoFit/>
          </a:bodyPr>
          <a:lstStyle/>
          <a:p>
            <a:pPr algn="just">
              <a:spcBef>
                <a:spcPct val="50000"/>
              </a:spcBef>
              <a:buClr>
                <a:schemeClr val="folHlink"/>
              </a:buClr>
              <a:buSzPct val="60000"/>
              <a:buFont typeface="Wingdings" pitchFamily="2" charset="2"/>
              <a:buNone/>
            </a:pPr>
            <a:r>
              <a:rPr lang="zh-CN" altLang="en-US" sz="2800" b="1" dirty="0">
                <a:solidFill>
                  <a:srgbClr val="CC0000"/>
                </a:solidFill>
              </a:rPr>
              <a:t>两边取相位：</a:t>
            </a:r>
          </a:p>
        </p:txBody>
      </p:sp>
      <p:graphicFrame>
        <p:nvGraphicFramePr>
          <p:cNvPr id="61445" name="Object 5"/>
          <p:cNvGraphicFramePr>
            <a:graphicFrameLocks noChangeAspect="1"/>
          </p:cNvGraphicFramePr>
          <p:nvPr/>
        </p:nvGraphicFramePr>
        <p:xfrm>
          <a:off x="468313" y="2276475"/>
          <a:ext cx="7772400" cy="1082675"/>
        </p:xfrm>
        <a:graphic>
          <a:graphicData uri="http://schemas.openxmlformats.org/presentationml/2006/ole">
            <mc:AlternateContent xmlns:mc="http://schemas.openxmlformats.org/markup-compatibility/2006">
              <mc:Choice xmlns:v="urn:schemas-microsoft-com:vml" Requires="v">
                <p:oleObj spid="_x0000_s359731" r:id="rId5" imgW="3226117" imgH="457517" progId="Equation.3">
                  <p:embed/>
                </p:oleObj>
              </mc:Choice>
              <mc:Fallback>
                <p:oleObj r:id="rId5" imgW="3226117" imgH="4575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2276475"/>
                        <a:ext cx="77724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6" name="Object 6"/>
          <p:cNvGraphicFramePr>
            <a:graphicFrameLocks noChangeAspect="1"/>
          </p:cNvGraphicFramePr>
          <p:nvPr/>
        </p:nvGraphicFramePr>
        <p:xfrm>
          <a:off x="1752600" y="4191000"/>
          <a:ext cx="5402263" cy="593725"/>
        </p:xfrm>
        <a:graphic>
          <a:graphicData uri="http://schemas.openxmlformats.org/presentationml/2006/ole">
            <mc:AlternateContent xmlns:mc="http://schemas.openxmlformats.org/markup-compatibility/2006">
              <mc:Choice xmlns:v="urn:schemas-microsoft-com:vml" Requires="v">
                <p:oleObj spid="_x0000_s359732" r:id="rId7" imgW="2045017" imgH="228917" progId="Equation.3">
                  <p:embed/>
                </p:oleObj>
              </mc:Choice>
              <mc:Fallback>
                <p:oleObj r:id="rId7" imgW="2045017" imgH="2289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4191000"/>
                        <a:ext cx="5402263" cy="593725"/>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7" name="Object 7"/>
          <p:cNvGraphicFramePr>
            <a:graphicFrameLocks noChangeAspect="1"/>
          </p:cNvGraphicFramePr>
          <p:nvPr/>
        </p:nvGraphicFramePr>
        <p:xfrm>
          <a:off x="434975" y="4929188"/>
          <a:ext cx="8328025" cy="1090612"/>
        </p:xfrm>
        <a:graphic>
          <a:graphicData uri="http://schemas.openxmlformats.org/presentationml/2006/ole">
            <mc:AlternateContent xmlns:mc="http://schemas.openxmlformats.org/markup-compatibility/2006">
              <mc:Choice xmlns:v="urn:schemas-microsoft-com:vml" Requires="v">
                <p:oleObj spid="_x0000_s359733" r:id="rId9" imgW="3237412" imgH="431930" progId="Equation.3">
                  <p:embed/>
                </p:oleObj>
              </mc:Choice>
              <mc:Fallback>
                <p:oleObj r:id="rId9" imgW="3237412" imgH="43193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975" y="4929188"/>
                        <a:ext cx="8328025"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8" name="Rectangle 8"/>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1800" b="1">
                <a:solidFill>
                  <a:schemeClr val="bg1"/>
                </a:solidFill>
                <a:latin typeface="华文宋体" pitchFamily="2" charset="-122"/>
                <a:ea typeface="华文宋体" pitchFamily="2" charset="-122"/>
              </a:rPr>
              <a:t>一、线性相位</a:t>
            </a:r>
            <a:r>
              <a:rPr lang="en-US" sz="1800" b="1">
                <a:solidFill>
                  <a:schemeClr val="bg1"/>
                </a:solidFill>
                <a:latin typeface="华文宋体" pitchFamily="2" charset="-122"/>
                <a:ea typeface="华文宋体" pitchFamily="2" charset="-122"/>
              </a:rPr>
              <a:t>FIR</a:t>
            </a:r>
            <a:r>
              <a:rPr lang="zh-CN" altLang="en-US" sz="1800" b="1">
                <a:solidFill>
                  <a:schemeClr val="bg1"/>
                </a:solidFill>
                <a:latin typeface="华文宋体" pitchFamily="2" charset="-122"/>
                <a:ea typeface="华文宋体" pitchFamily="2" charset="-122"/>
              </a:rPr>
              <a:t>数字滤波器</a:t>
            </a:r>
          </a:p>
        </p:txBody>
      </p:sp>
      <p:sp>
        <p:nvSpPr>
          <p:cNvPr id="9" name="矩形 8"/>
          <p:cNvSpPr/>
          <p:nvPr/>
        </p:nvSpPr>
        <p:spPr>
          <a:xfrm>
            <a:off x="914400" y="230485"/>
            <a:ext cx="5334000" cy="461665"/>
          </a:xfrm>
          <a:prstGeom prst="rect">
            <a:avLst/>
          </a:prstGeom>
        </p:spPr>
        <p:txBody>
          <a:bodyPr wrap="square">
            <a:spAutoFit/>
          </a:bodyPr>
          <a:lstStyle/>
          <a:p>
            <a:r>
              <a:rPr lang="zh-CN" altLang="en-US" dirty="0">
                <a:solidFill>
                  <a:srgbClr val="002060"/>
                </a:solidFill>
                <a:latin typeface="微软雅黑" pitchFamily="34" charset="-122"/>
                <a:ea typeface="微软雅黑" pitchFamily="34" charset="-122"/>
              </a:rPr>
              <a:t>线性相位</a:t>
            </a:r>
            <a:r>
              <a:rPr lang="en-US" altLang="zh-CN" dirty="0">
                <a:solidFill>
                  <a:srgbClr val="002060"/>
                </a:solidFill>
                <a:latin typeface="微软雅黑" pitchFamily="34" charset="-122"/>
                <a:ea typeface="微软雅黑" pitchFamily="34" charset="-122"/>
              </a:rPr>
              <a:t>FIR</a:t>
            </a:r>
            <a:r>
              <a:rPr lang="zh-CN" altLang="en-US" dirty="0">
                <a:solidFill>
                  <a:srgbClr val="002060"/>
                </a:solidFill>
                <a:latin typeface="微软雅黑" pitchFamily="34" charset="-122"/>
                <a:ea typeface="微软雅黑" pitchFamily="34" charset="-122"/>
              </a:rPr>
              <a:t>数字滤波器的条件和特点 </a:t>
            </a:r>
            <a:endParaRPr lang="zh-CN" altLang="en-US" dirty="0">
              <a:solidFill>
                <a:srgbClr val="002060"/>
              </a:solidFill>
            </a:endParaRPr>
          </a:p>
        </p:txBody>
      </p:sp>
    </p:spTree>
    <p:extLst>
      <p:ext uri="{BB962C8B-B14F-4D97-AF65-F5344CB8AC3E}">
        <p14:creationId xmlns:p14="http://schemas.microsoft.com/office/powerpoint/2010/main" val="397609836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 calcmode="lin" valueType="num">
                                      <p:cBhvr additive="base">
                                        <p:cTn id="7" dur="500" fill="hold"/>
                                        <p:tgtEl>
                                          <p:spTgt spid="61443"/>
                                        </p:tgtEl>
                                        <p:attrNameLst>
                                          <p:attrName>ppt_x</p:attrName>
                                        </p:attrNameLst>
                                      </p:cBhvr>
                                      <p:tavLst>
                                        <p:tav tm="0">
                                          <p:val>
                                            <p:strVal val="0-#ppt_w/2"/>
                                          </p:val>
                                        </p:tav>
                                        <p:tav tm="100000">
                                          <p:val>
                                            <p:strVal val="#ppt_x"/>
                                          </p:val>
                                        </p:tav>
                                      </p:tavLst>
                                    </p:anim>
                                    <p:anim calcmode="lin" valueType="num">
                                      <p:cBhvr additive="base">
                                        <p:cTn id="8" dur="500" fill="hold"/>
                                        <p:tgtEl>
                                          <p:spTgt spid="614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1445"/>
                                        </p:tgtEl>
                                        <p:attrNameLst>
                                          <p:attrName>style.visibility</p:attrName>
                                        </p:attrNameLst>
                                      </p:cBhvr>
                                      <p:to>
                                        <p:strVal val="visible"/>
                                      </p:to>
                                    </p:set>
                                    <p:anim calcmode="lin" valueType="num">
                                      <p:cBhvr additive="base">
                                        <p:cTn id="13" dur="500" fill="hold"/>
                                        <p:tgtEl>
                                          <p:spTgt spid="61445"/>
                                        </p:tgtEl>
                                        <p:attrNameLst>
                                          <p:attrName>ppt_x</p:attrName>
                                        </p:attrNameLst>
                                      </p:cBhvr>
                                      <p:tavLst>
                                        <p:tav tm="0">
                                          <p:val>
                                            <p:strVal val="0-#ppt_w/2"/>
                                          </p:val>
                                        </p:tav>
                                        <p:tav tm="100000">
                                          <p:val>
                                            <p:strVal val="#ppt_x"/>
                                          </p:val>
                                        </p:tav>
                                      </p:tavLst>
                                    </p:anim>
                                    <p:anim calcmode="lin" valueType="num">
                                      <p:cBhvr additive="base">
                                        <p:cTn id="14"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1444"/>
                                        </p:tgtEl>
                                        <p:attrNameLst>
                                          <p:attrName>style.visibility</p:attrName>
                                        </p:attrNameLst>
                                      </p:cBhvr>
                                      <p:to>
                                        <p:strVal val="visible"/>
                                      </p:to>
                                    </p:set>
                                    <p:animEffect transition="in" filter="wipe(down)">
                                      <p:cBhvr>
                                        <p:cTn id="19" dur="500"/>
                                        <p:tgtEl>
                                          <p:spTgt spid="6144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1446"/>
                                        </p:tgtEl>
                                        <p:attrNameLst>
                                          <p:attrName>style.visibility</p:attrName>
                                        </p:attrNameLst>
                                      </p:cBhvr>
                                      <p:to>
                                        <p:strVal val="visible"/>
                                      </p:to>
                                    </p:set>
                                    <p:anim calcmode="lin" valueType="num">
                                      <p:cBhvr additive="base">
                                        <p:cTn id="24" dur="500" fill="hold"/>
                                        <p:tgtEl>
                                          <p:spTgt spid="61446"/>
                                        </p:tgtEl>
                                        <p:attrNameLst>
                                          <p:attrName>ppt_x</p:attrName>
                                        </p:attrNameLst>
                                      </p:cBhvr>
                                      <p:tavLst>
                                        <p:tav tm="0">
                                          <p:val>
                                            <p:strVal val="0-#ppt_w/2"/>
                                          </p:val>
                                        </p:tav>
                                        <p:tav tm="100000">
                                          <p:val>
                                            <p:strVal val="#ppt_x"/>
                                          </p:val>
                                        </p:tav>
                                      </p:tavLst>
                                    </p:anim>
                                    <p:anim calcmode="lin" valueType="num">
                                      <p:cBhvr additive="base">
                                        <p:cTn id="25" dur="500" fill="hold"/>
                                        <p:tgtEl>
                                          <p:spTgt spid="6144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61447"/>
                                        </p:tgtEl>
                                        <p:attrNameLst>
                                          <p:attrName>style.visibility</p:attrName>
                                        </p:attrNameLst>
                                      </p:cBhvr>
                                      <p:to>
                                        <p:strVal val="visible"/>
                                      </p:to>
                                    </p:set>
                                    <p:anim calcmode="lin" valueType="num">
                                      <p:cBhvr additive="base">
                                        <p:cTn id="30" dur="500" fill="hold"/>
                                        <p:tgtEl>
                                          <p:spTgt spid="61447"/>
                                        </p:tgtEl>
                                        <p:attrNameLst>
                                          <p:attrName>ppt_x</p:attrName>
                                        </p:attrNameLst>
                                      </p:cBhvr>
                                      <p:tavLst>
                                        <p:tav tm="0">
                                          <p:val>
                                            <p:strVal val="0-#ppt_w/2"/>
                                          </p:val>
                                        </p:tav>
                                        <p:tav tm="100000">
                                          <p:val>
                                            <p:strVal val="#ppt_x"/>
                                          </p:val>
                                        </p:tav>
                                      </p:tavLst>
                                    </p:anim>
                                    <p:anim calcmode="lin" valueType="num">
                                      <p:cBhvr additive="base">
                                        <p:cTn id="31" dur="500" fill="hold"/>
                                        <p:tgtEl>
                                          <p:spTgt spid="61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33400" y="1524000"/>
            <a:ext cx="7772400" cy="1066800"/>
          </a:xfrm>
        </p:spPr>
        <p:txBody>
          <a:bodyPr/>
          <a:lstStyle/>
          <a:p>
            <a:pPr marL="0" indent="0">
              <a:buNone/>
            </a:pPr>
            <a:r>
              <a:rPr lang="en-US" altLang="zh-CN" dirty="0" smtClean="0"/>
              <a:t>N</a:t>
            </a:r>
            <a:r>
              <a:rPr lang="en-US" altLang="zh-CN" dirty="0"/>
              <a:t>=</a:t>
            </a:r>
            <a:r>
              <a:rPr lang="zh-CN" altLang="en-US" dirty="0"/>
              <a:t>偶数时</a:t>
            </a:r>
            <a:r>
              <a:rPr lang="zh-CN" altLang="en-US" dirty="0" smtClean="0"/>
              <a:t>，需满足 </a:t>
            </a:r>
            <a:endParaRPr lang="zh-CN" altLang="en-US" dirty="0"/>
          </a:p>
        </p:txBody>
      </p:sp>
      <p:graphicFrame>
        <p:nvGraphicFramePr>
          <p:cNvPr id="106500" name="Object 4"/>
          <p:cNvGraphicFramePr>
            <a:graphicFrameLocks noChangeAspect="1"/>
          </p:cNvGraphicFramePr>
          <p:nvPr>
            <p:extLst>
              <p:ext uri="{D42A27DB-BD31-4B8C-83A1-F6EECF244321}">
                <p14:modId xmlns:p14="http://schemas.microsoft.com/office/powerpoint/2010/main" val="1642920836"/>
              </p:ext>
            </p:extLst>
          </p:nvPr>
        </p:nvGraphicFramePr>
        <p:xfrm>
          <a:off x="1676400" y="2590800"/>
          <a:ext cx="5486400" cy="2484438"/>
        </p:xfrm>
        <a:graphic>
          <a:graphicData uri="http://schemas.openxmlformats.org/presentationml/2006/ole">
            <mc:AlternateContent xmlns:mc="http://schemas.openxmlformats.org/markup-compatibility/2006">
              <mc:Choice xmlns:v="urn:schemas-microsoft-com:vml" Requires="v">
                <p:oleObj spid="_x0000_s446484" name="Equation" r:id="rId3" imgW="2577960" imgH="1168200" progId="Equation.DSMT4">
                  <p:embed/>
                </p:oleObj>
              </mc:Choice>
              <mc:Fallback>
                <p:oleObj name="Equation" r:id="rId3" imgW="2577960" imgH="116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590800"/>
                        <a:ext cx="5486400" cy="248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a:spLocks noGrp="1" noChangeArrowheads="1"/>
          </p:cNvSpPr>
          <p:nvPr>
            <p:ph type="title"/>
          </p:nvPr>
        </p:nvSpPr>
        <p:spPr>
          <a:xfrm>
            <a:off x="1066800" y="0"/>
            <a:ext cx="7086600" cy="838200"/>
          </a:xfrm>
        </p:spPr>
        <p:txBody>
          <a:bodyPr/>
          <a:lstStyle/>
          <a:p>
            <a:pPr algn="l"/>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、利用</a:t>
            </a:r>
            <a:r>
              <a:rPr lang="zh-CN" altLang="en-US" sz="2800" dirty="0">
                <a:latin typeface="微软雅黑" pitchFamily="34" charset="-122"/>
                <a:ea typeface="微软雅黑" pitchFamily="34" charset="-122"/>
              </a:rPr>
              <a:t>频率采样法设计</a:t>
            </a:r>
            <a:r>
              <a:rPr lang="en-US" altLang="zh-CN" sz="2800" dirty="0">
                <a:latin typeface="微软雅黑" pitchFamily="34" charset="-122"/>
                <a:ea typeface="微软雅黑" pitchFamily="34" charset="-122"/>
              </a:rPr>
              <a:t>FIR</a:t>
            </a:r>
            <a:r>
              <a:rPr lang="zh-CN" altLang="en-US" sz="2800" dirty="0">
                <a:latin typeface="微软雅黑" pitchFamily="34" charset="-122"/>
                <a:ea typeface="微软雅黑" pitchFamily="34" charset="-122"/>
              </a:rPr>
              <a:t>滤波器 </a:t>
            </a:r>
          </a:p>
        </p:txBody>
      </p:sp>
      <p:sp>
        <p:nvSpPr>
          <p:cNvPr id="8" name="矩形 7"/>
          <p:cNvSpPr/>
          <p:nvPr/>
        </p:nvSpPr>
        <p:spPr>
          <a:xfrm>
            <a:off x="762000" y="914400"/>
            <a:ext cx="6324600" cy="461665"/>
          </a:xfrm>
          <a:prstGeom prst="rect">
            <a:avLst/>
          </a:prstGeom>
        </p:spPr>
        <p:txBody>
          <a:bodyPr wrap="square">
            <a:spAutoFit/>
          </a:bodyPr>
          <a:lstStyle/>
          <a:p>
            <a:pPr marL="0" indent="0" algn="just">
              <a:buNone/>
            </a:pPr>
            <a:r>
              <a:rPr lang="en-US" altLang="zh-CN" dirty="0">
                <a:solidFill>
                  <a:schemeClr val="accent1">
                    <a:lumMod val="75000"/>
                  </a:schemeClr>
                </a:solidFill>
                <a:latin typeface="微软雅黑" pitchFamily="34" charset="-122"/>
                <a:ea typeface="微软雅黑" pitchFamily="34" charset="-122"/>
              </a:rPr>
              <a:t>2</a:t>
            </a:r>
            <a:r>
              <a:rPr lang="zh-CN" altLang="en-US" dirty="0">
                <a:solidFill>
                  <a:schemeClr val="accent1">
                    <a:lumMod val="75000"/>
                  </a:schemeClr>
                </a:solidFill>
                <a:latin typeface="微软雅黑" pitchFamily="34" charset="-122"/>
                <a:ea typeface="微软雅黑" pitchFamily="34" charset="-122"/>
              </a:rPr>
              <a:t>、用频率采样法设计线性相位滤波器的条件</a:t>
            </a:r>
          </a:p>
        </p:txBody>
      </p:sp>
    </p:spTree>
    <p:extLst>
      <p:ext uri="{BB962C8B-B14F-4D97-AF65-F5344CB8AC3E}">
        <p14:creationId xmlns:p14="http://schemas.microsoft.com/office/powerpoint/2010/main" val="2780316120"/>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609600" y="1371600"/>
            <a:ext cx="7772400" cy="5638800"/>
          </a:xfrm>
        </p:spPr>
        <p:txBody>
          <a:bodyPr/>
          <a:lstStyle/>
          <a:p>
            <a:pPr marL="0" indent="0" algn="just">
              <a:buNone/>
            </a:pPr>
            <a:r>
              <a:rPr lang="zh-CN" altLang="en-US" sz="2400" dirty="0" smtClean="0">
                <a:latin typeface="微软雅黑" pitchFamily="34" charset="-122"/>
                <a:ea typeface="微软雅黑" pitchFamily="34" charset="-122"/>
              </a:rPr>
              <a:t>待</a:t>
            </a:r>
            <a:r>
              <a:rPr lang="zh-CN" altLang="en-US" sz="2400" dirty="0">
                <a:latin typeface="微软雅黑" pitchFamily="34" charset="-122"/>
                <a:ea typeface="微软雅黑" pitchFamily="34" charset="-122"/>
              </a:rPr>
              <a:t>设计</a:t>
            </a:r>
            <a:r>
              <a:rPr lang="zh-CN" altLang="en-US" sz="2400" dirty="0" smtClean="0">
                <a:latin typeface="微软雅黑" pitchFamily="34" charset="-122"/>
                <a:ea typeface="微软雅黑" pitchFamily="34" charset="-122"/>
              </a:rPr>
              <a:t>的理想滤波器</a:t>
            </a:r>
            <a:r>
              <a:rPr lang="zh-CN" altLang="en-US" sz="2400" dirty="0">
                <a:latin typeface="微软雅黑" pitchFamily="34" charset="-122"/>
                <a:ea typeface="微软雅黑" pitchFamily="34" charset="-122"/>
              </a:rPr>
              <a:t>为</a:t>
            </a:r>
            <a:r>
              <a:rPr lang="en-US" altLang="zh-CN" sz="2400" dirty="0" err="1">
                <a:latin typeface="微软雅黑" pitchFamily="34" charset="-122"/>
                <a:ea typeface="微软雅黑" pitchFamily="34" charset="-122"/>
              </a:rPr>
              <a:t>H</a:t>
            </a:r>
            <a:r>
              <a:rPr lang="en-US" altLang="zh-CN" sz="2400" baseline="-25000" dirty="0" err="1">
                <a:latin typeface="微软雅黑" pitchFamily="34" charset="-122"/>
                <a:ea typeface="微软雅黑" pitchFamily="34" charset="-122"/>
              </a:rPr>
              <a:t>d</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e</a:t>
            </a:r>
            <a:r>
              <a:rPr lang="en-US" altLang="zh-CN" sz="2400" baseline="30000" dirty="0" err="1">
                <a:latin typeface="微软雅黑" pitchFamily="34" charset="-122"/>
                <a:ea typeface="微软雅黑" pitchFamily="34" charset="-122"/>
              </a:rPr>
              <a:t>jω</a:t>
            </a:r>
            <a:r>
              <a:rPr lang="en-US" altLang="zh-CN"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对应的单位取样</a:t>
            </a:r>
            <a:r>
              <a:rPr lang="zh-CN" altLang="en-US" sz="2400" dirty="0" smtClean="0">
                <a:latin typeface="微软雅黑" pitchFamily="34" charset="-122"/>
                <a:ea typeface="微软雅黑" pitchFamily="34" charset="-122"/>
              </a:rPr>
              <a:t>响应</a:t>
            </a:r>
            <a:r>
              <a:rPr lang="en-US" altLang="zh-CN" sz="2400" dirty="0" err="1" smtClean="0">
                <a:latin typeface="微软雅黑" pitchFamily="34" charset="-122"/>
                <a:ea typeface="微软雅黑" pitchFamily="34" charset="-122"/>
              </a:rPr>
              <a:t>h</a:t>
            </a:r>
            <a:r>
              <a:rPr lang="en-US" altLang="zh-CN" sz="2400" baseline="-25000" dirty="0" err="1" smtClean="0">
                <a:latin typeface="微软雅黑" pitchFamily="34" charset="-122"/>
                <a:ea typeface="微软雅黑" pitchFamily="34" charset="-122"/>
              </a:rPr>
              <a:t>d</a:t>
            </a:r>
            <a:r>
              <a:rPr lang="en-US" altLang="zh-CN" sz="2400" dirty="0" smtClean="0">
                <a:latin typeface="微软雅黑" pitchFamily="34" charset="-122"/>
                <a:ea typeface="微软雅黑" pitchFamily="34" charset="-122"/>
              </a:rPr>
              <a:t>(n)</a:t>
            </a:r>
            <a:r>
              <a:rPr lang="zh-CN" altLang="en-US" sz="2400" dirty="0" smtClean="0">
                <a:latin typeface="微软雅黑" pitchFamily="34" charset="-122"/>
                <a:ea typeface="微软雅黑" pitchFamily="34" charset="-122"/>
              </a:rPr>
              <a:t>为无限长</a:t>
            </a:r>
            <a:endParaRPr lang="zh-CN" altLang="en-US" sz="2400" dirty="0">
              <a:latin typeface="微软雅黑" pitchFamily="34" charset="-122"/>
              <a:ea typeface="微软雅黑" pitchFamily="34" charset="-122"/>
            </a:endParaRPr>
          </a:p>
          <a:p>
            <a:endParaRPr lang="en-US" altLang="zh-CN" dirty="0"/>
          </a:p>
        </p:txBody>
      </p:sp>
      <p:graphicFrame>
        <p:nvGraphicFramePr>
          <p:cNvPr id="107524" name="Object 4"/>
          <p:cNvGraphicFramePr>
            <a:graphicFrameLocks noChangeAspect="1"/>
          </p:cNvGraphicFramePr>
          <p:nvPr>
            <p:extLst>
              <p:ext uri="{D42A27DB-BD31-4B8C-83A1-F6EECF244321}">
                <p14:modId xmlns:p14="http://schemas.microsoft.com/office/powerpoint/2010/main" val="1782086061"/>
              </p:ext>
            </p:extLst>
          </p:nvPr>
        </p:nvGraphicFramePr>
        <p:xfrm>
          <a:off x="2133600" y="2362200"/>
          <a:ext cx="4419600" cy="900113"/>
        </p:xfrm>
        <a:graphic>
          <a:graphicData uri="http://schemas.openxmlformats.org/presentationml/2006/ole">
            <mc:AlternateContent xmlns:mc="http://schemas.openxmlformats.org/markup-compatibility/2006">
              <mc:Choice xmlns:v="urn:schemas-microsoft-com:vml" Requires="v">
                <p:oleObj spid="_x0000_s447528" name="Equation" r:id="rId3" imgW="1930320" imgH="393480" progId="Equation.DSMT4">
                  <p:embed/>
                </p:oleObj>
              </mc:Choice>
              <mc:Fallback>
                <p:oleObj name="Equation" r:id="rId3" imgW="193032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62200"/>
                        <a:ext cx="441960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5" name="Text Box 5"/>
          <p:cNvSpPr txBox="1">
            <a:spLocks noChangeArrowheads="1"/>
          </p:cNvSpPr>
          <p:nvPr/>
        </p:nvSpPr>
        <p:spPr bwMode="auto">
          <a:xfrm>
            <a:off x="609600" y="3352800"/>
            <a:ext cx="7772400" cy="219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zh-CN" altLang="en-US" sz="2400" dirty="0" smtClean="0"/>
              <a:t>则由频率域采样定理知道，在</a:t>
            </a:r>
            <a:r>
              <a:rPr lang="zh-CN" altLang="en-US" sz="2400" dirty="0"/>
              <a:t>频域</a:t>
            </a:r>
            <a:r>
              <a:rPr lang="en-US" altLang="zh-CN" sz="2400" dirty="0"/>
              <a:t>0~2π</a:t>
            </a:r>
            <a:r>
              <a:rPr lang="zh-CN" altLang="en-US" sz="2400" dirty="0"/>
              <a:t>之间等间隔采样</a:t>
            </a:r>
            <a:r>
              <a:rPr lang="en-US" altLang="zh-CN" sz="2400" dirty="0"/>
              <a:t>N</a:t>
            </a:r>
            <a:r>
              <a:rPr lang="zh-CN" altLang="en-US" sz="2400" dirty="0"/>
              <a:t>点，利用</a:t>
            </a:r>
            <a:r>
              <a:rPr lang="en-US" altLang="zh-CN" sz="2400" dirty="0"/>
              <a:t>IDFT</a:t>
            </a:r>
            <a:r>
              <a:rPr lang="zh-CN" altLang="en-US" sz="2400" dirty="0"/>
              <a:t>得到的</a:t>
            </a:r>
            <a:r>
              <a:rPr lang="en-US" altLang="zh-CN" sz="2400" dirty="0"/>
              <a:t>h(n)</a:t>
            </a:r>
            <a:r>
              <a:rPr lang="zh-CN" altLang="en-US" sz="2400" dirty="0"/>
              <a:t>应是</a:t>
            </a:r>
            <a:r>
              <a:rPr lang="en-US" altLang="zh-CN" sz="2400" dirty="0" err="1"/>
              <a:t>h</a:t>
            </a:r>
            <a:r>
              <a:rPr lang="en-US" altLang="zh-CN" sz="2400" baseline="-25000" dirty="0" err="1"/>
              <a:t>d</a:t>
            </a:r>
            <a:r>
              <a:rPr lang="en-US" altLang="zh-CN" sz="2400" dirty="0"/>
              <a:t>(n)</a:t>
            </a:r>
            <a:r>
              <a:rPr lang="zh-CN" altLang="en-US" sz="2400" dirty="0"/>
              <a:t>以</a:t>
            </a:r>
            <a:r>
              <a:rPr lang="en-US" altLang="zh-CN" sz="2400" dirty="0"/>
              <a:t>N</a:t>
            </a:r>
            <a:r>
              <a:rPr lang="zh-CN" altLang="en-US" sz="2400" dirty="0"/>
              <a:t>为周期，周期性延拓乘以</a:t>
            </a:r>
            <a:r>
              <a:rPr lang="en-US" altLang="zh-CN" sz="2400" dirty="0"/>
              <a:t>R</a:t>
            </a:r>
            <a:r>
              <a:rPr lang="en-US" altLang="zh-CN" sz="2400" baseline="-25000" dirty="0"/>
              <a:t>N</a:t>
            </a:r>
            <a:r>
              <a:rPr lang="en-US" altLang="zh-CN" sz="2400" dirty="0"/>
              <a:t>(ω)</a:t>
            </a:r>
            <a:r>
              <a:rPr lang="zh-CN" altLang="en-US" sz="2400" dirty="0"/>
              <a:t>，即</a:t>
            </a:r>
          </a:p>
          <a:p>
            <a:pPr>
              <a:lnSpc>
                <a:spcPct val="130000"/>
              </a:lnSpc>
              <a:spcBef>
                <a:spcPct val="50000"/>
              </a:spcBef>
            </a:pPr>
            <a:endParaRPr lang="en-US" altLang="zh-CN" sz="2400" dirty="0"/>
          </a:p>
        </p:txBody>
      </p:sp>
      <p:graphicFrame>
        <p:nvGraphicFramePr>
          <p:cNvPr id="107526" name="Object 6"/>
          <p:cNvGraphicFramePr>
            <a:graphicFrameLocks noChangeAspect="1"/>
          </p:cNvGraphicFramePr>
          <p:nvPr>
            <p:extLst>
              <p:ext uri="{D42A27DB-BD31-4B8C-83A1-F6EECF244321}">
                <p14:modId xmlns:p14="http://schemas.microsoft.com/office/powerpoint/2010/main" val="8360030"/>
              </p:ext>
            </p:extLst>
          </p:nvPr>
        </p:nvGraphicFramePr>
        <p:xfrm>
          <a:off x="2438400" y="4648200"/>
          <a:ext cx="3886200" cy="936625"/>
        </p:xfrm>
        <a:graphic>
          <a:graphicData uri="http://schemas.openxmlformats.org/presentationml/2006/ole">
            <mc:AlternateContent xmlns:mc="http://schemas.openxmlformats.org/markup-compatibility/2006">
              <mc:Choice xmlns:v="urn:schemas-microsoft-com:vml" Requires="v">
                <p:oleObj spid="_x0000_s447529" name="Equation" r:id="rId5" imgW="1790640" imgH="431640" progId="Equation.DSMT4">
                  <p:embed/>
                </p:oleObj>
              </mc:Choice>
              <mc:Fallback>
                <p:oleObj name="Equation" r:id="rId5" imgW="179064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648200"/>
                        <a:ext cx="3886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812638" y="990600"/>
            <a:ext cx="3759362" cy="461665"/>
          </a:xfrm>
          <a:prstGeom prst="rect">
            <a:avLst/>
          </a:prstGeom>
        </p:spPr>
        <p:txBody>
          <a:bodyPr wrap="none">
            <a:spAutoFit/>
          </a:bodyPr>
          <a:lstStyle/>
          <a:p>
            <a:pPr algn="just"/>
            <a:r>
              <a:rPr lang="en-US" altLang="zh-CN" dirty="0">
                <a:solidFill>
                  <a:schemeClr val="accent1">
                    <a:lumMod val="75000"/>
                  </a:schemeClr>
                </a:solidFill>
                <a:latin typeface="微软雅黑" pitchFamily="34" charset="-122"/>
                <a:ea typeface="微软雅黑" pitchFamily="34" charset="-122"/>
              </a:rPr>
              <a:t>3</a:t>
            </a:r>
            <a:r>
              <a:rPr lang="zh-CN" altLang="en-US" dirty="0">
                <a:solidFill>
                  <a:schemeClr val="accent1">
                    <a:lumMod val="75000"/>
                  </a:schemeClr>
                </a:solidFill>
                <a:latin typeface="微软雅黑" pitchFamily="34" charset="-122"/>
                <a:ea typeface="微软雅黑" pitchFamily="34" charset="-122"/>
              </a:rPr>
              <a:t>、逼近误差及其改进措施</a:t>
            </a:r>
          </a:p>
        </p:txBody>
      </p:sp>
      <p:sp>
        <p:nvSpPr>
          <p:cNvPr id="9" name="Rectangle 2"/>
          <p:cNvSpPr>
            <a:spLocks noGrp="1" noChangeArrowheads="1"/>
          </p:cNvSpPr>
          <p:nvPr>
            <p:ph type="title"/>
          </p:nvPr>
        </p:nvSpPr>
        <p:spPr>
          <a:xfrm>
            <a:off x="1066800" y="152400"/>
            <a:ext cx="7086600" cy="685800"/>
          </a:xfrm>
        </p:spPr>
        <p:txBody>
          <a:bodyPr/>
          <a:lstStyle/>
          <a:p>
            <a:pPr algn="l"/>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、利用</a:t>
            </a:r>
            <a:r>
              <a:rPr lang="zh-CN" altLang="en-US" sz="2800" dirty="0">
                <a:latin typeface="微软雅黑" pitchFamily="34" charset="-122"/>
                <a:ea typeface="微软雅黑" pitchFamily="34" charset="-122"/>
              </a:rPr>
              <a:t>频率采样法设计</a:t>
            </a:r>
            <a:r>
              <a:rPr lang="en-US" altLang="zh-CN" sz="2800" dirty="0">
                <a:latin typeface="微软雅黑" pitchFamily="34" charset="-122"/>
                <a:ea typeface="微软雅黑" pitchFamily="34" charset="-122"/>
              </a:rPr>
              <a:t>FIR</a:t>
            </a:r>
            <a:r>
              <a:rPr lang="zh-CN" altLang="en-US" sz="2800" dirty="0">
                <a:latin typeface="微软雅黑" pitchFamily="34" charset="-122"/>
                <a:ea typeface="微软雅黑" pitchFamily="34" charset="-122"/>
              </a:rPr>
              <a:t>滤波器 </a:t>
            </a:r>
          </a:p>
        </p:txBody>
      </p:sp>
      <p:sp>
        <p:nvSpPr>
          <p:cNvPr id="3" name="TextBox 2"/>
          <p:cNvSpPr txBox="1"/>
          <p:nvPr/>
        </p:nvSpPr>
        <p:spPr>
          <a:xfrm>
            <a:off x="762000" y="5638800"/>
            <a:ext cx="7950362" cy="830997"/>
          </a:xfrm>
          <a:prstGeom prst="rect">
            <a:avLst/>
          </a:prstGeom>
          <a:noFill/>
        </p:spPr>
        <p:txBody>
          <a:bodyPr wrap="square" rtlCol="0">
            <a:spAutoFit/>
          </a:bodyPr>
          <a:lstStyle/>
          <a:p>
            <a:r>
              <a:rPr lang="en-US" altLang="zh-CN" dirty="0" smtClean="0">
                <a:solidFill>
                  <a:schemeClr val="accent1">
                    <a:lumMod val="75000"/>
                  </a:schemeClr>
                </a:solidFill>
                <a:latin typeface="微软雅黑" pitchFamily="34" charset="-122"/>
                <a:ea typeface="微软雅黑" pitchFamily="34" charset="-122"/>
              </a:rPr>
              <a:t>h(n)</a:t>
            </a:r>
            <a:r>
              <a:rPr lang="zh-CN" altLang="en-US" dirty="0" smtClean="0">
                <a:solidFill>
                  <a:schemeClr val="accent1">
                    <a:lumMod val="75000"/>
                  </a:schemeClr>
                </a:solidFill>
                <a:latin typeface="微软雅黑" pitchFamily="34" charset="-122"/>
                <a:ea typeface="微软雅黑" pitchFamily="34" charset="-122"/>
              </a:rPr>
              <a:t>存在混叠而失真。</a:t>
            </a:r>
            <a:r>
              <a:rPr lang="en-US" altLang="zh-CN" dirty="0" smtClean="0">
                <a:solidFill>
                  <a:schemeClr val="accent1">
                    <a:lumMod val="75000"/>
                  </a:schemeClr>
                </a:solidFill>
                <a:latin typeface="微软雅黑" pitchFamily="34" charset="-122"/>
                <a:ea typeface="微软雅黑" pitchFamily="34" charset="-122"/>
              </a:rPr>
              <a:t>N</a:t>
            </a:r>
            <a:r>
              <a:rPr lang="zh-CN" altLang="en-US" dirty="0" smtClean="0">
                <a:solidFill>
                  <a:schemeClr val="accent1">
                    <a:lumMod val="75000"/>
                  </a:schemeClr>
                </a:solidFill>
                <a:latin typeface="微软雅黑" pitchFamily="34" charset="-122"/>
                <a:ea typeface="微软雅黑" pitchFamily="34" charset="-122"/>
              </a:rPr>
              <a:t>越大，混叠越小，设计出的滤波器越逼近</a:t>
            </a:r>
            <a:r>
              <a:rPr lang="en-US" altLang="zh-CN" dirty="0" err="1" smtClean="0">
                <a:solidFill>
                  <a:schemeClr val="accent1">
                    <a:lumMod val="75000"/>
                  </a:schemeClr>
                </a:solidFill>
                <a:latin typeface="微软雅黑" pitchFamily="34" charset="-122"/>
                <a:ea typeface="微软雅黑" pitchFamily="34" charset="-122"/>
              </a:rPr>
              <a:t>H</a:t>
            </a:r>
            <a:r>
              <a:rPr lang="en-US" altLang="zh-CN" baseline="-25000" dirty="0" err="1" smtClean="0">
                <a:solidFill>
                  <a:schemeClr val="accent1">
                    <a:lumMod val="75000"/>
                  </a:schemeClr>
                </a:solidFill>
                <a:latin typeface="微软雅黑" pitchFamily="34" charset="-122"/>
                <a:ea typeface="微软雅黑" pitchFamily="34" charset="-122"/>
              </a:rPr>
              <a:t>d</a:t>
            </a:r>
            <a:r>
              <a:rPr lang="en-US" altLang="zh-CN" dirty="0" smtClean="0">
                <a:solidFill>
                  <a:schemeClr val="accent1">
                    <a:lumMod val="75000"/>
                  </a:schemeClr>
                </a:solidFill>
                <a:latin typeface="微软雅黑" pitchFamily="34" charset="-122"/>
                <a:ea typeface="微软雅黑" pitchFamily="34" charset="-122"/>
              </a:rPr>
              <a:t>(</a:t>
            </a:r>
            <a:r>
              <a:rPr lang="en-US" altLang="zh-CN" dirty="0" err="1" smtClean="0">
                <a:solidFill>
                  <a:schemeClr val="accent1">
                    <a:lumMod val="75000"/>
                  </a:schemeClr>
                </a:solidFill>
                <a:latin typeface="微软雅黑" pitchFamily="34" charset="-122"/>
                <a:ea typeface="微软雅黑" pitchFamily="34" charset="-122"/>
              </a:rPr>
              <a:t>e</a:t>
            </a:r>
            <a:r>
              <a:rPr lang="en-US" altLang="zh-CN" baseline="30000" dirty="0" err="1" smtClean="0">
                <a:solidFill>
                  <a:schemeClr val="accent1">
                    <a:lumMod val="75000"/>
                  </a:schemeClr>
                </a:solidFill>
                <a:latin typeface="微软雅黑" pitchFamily="34" charset="-122"/>
                <a:ea typeface="微软雅黑" pitchFamily="34" charset="-122"/>
              </a:rPr>
              <a:t>jω</a:t>
            </a:r>
            <a:r>
              <a:rPr lang="en-US" altLang="zh-CN" dirty="0">
                <a:solidFill>
                  <a:schemeClr val="accent1">
                    <a:lumMod val="75000"/>
                  </a:schemeClr>
                </a:solidFill>
                <a:latin typeface="微软雅黑" pitchFamily="34" charset="-122"/>
                <a:ea typeface="微软雅黑" pitchFamily="34" charset="-122"/>
              </a:rPr>
              <a:t>)</a:t>
            </a:r>
            <a:endParaRPr lang="zh-CN" altLang="en-US" dirty="0">
              <a:solidFill>
                <a:schemeClr val="accent1">
                  <a:lumMod val="75000"/>
                </a:schemeClr>
              </a:solidFill>
              <a:latin typeface="微软雅黑" pitchFamily="34" charset="-122"/>
              <a:ea typeface="微软雅黑" pitchFamily="34" charset="-122"/>
            </a:endParaRPr>
          </a:p>
        </p:txBody>
      </p:sp>
      <p:sp>
        <p:nvSpPr>
          <p:cNvPr id="4" name="矩形 3"/>
          <p:cNvSpPr/>
          <p:nvPr/>
        </p:nvSpPr>
        <p:spPr>
          <a:xfrm>
            <a:off x="4584700" y="6238964"/>
            <a:ext cx="3618298" cy="461665"/>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zh-CN" dirty="0" smtClean="0">
                <a:solidFill>
                  <a:schemeClr val="accent1">
                    <a:lumMod val="75000"/>
                  </a:schemeClr>
                </a:solidFill>
                <a:latin typeface="微软雅黑" pitchFamily="34" charset="-122"/>
                <a:ea typeface="微软雅黑" pitchFamily="34" charset="-122"/>
              </a:rPr>
              <a:t>——</a:t>
            </a:r>
            <a:r>
              <a:rPr lang="zh-CN" altLang="en-US" dirty="0" smtClean="0">
                <a:solidFill>
                  <a:schemeClr val="accent1">
                    <a:lumMod val="75000"/>
                  </a:schemeClr>
                </a:solidFill>
                <a:latin typeface="微软雅黑" pitchFamily="34" charset="-122"/>
                <a:ea typeface="微软雅黑" pitchFamily="34" charset="-122"/>
              </a:rPr>
              <a:t>这是时域分析的观点</a:t>
            </a:r>
            <a:endParaRPr lang="zh-CN" altLang="en-US" dirty="0">
              <a:solidFill>
                <a:schemeClr val="accent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81798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8" name="Object 4"/>
          <p:cNvGraphicFramePr>
            <a:graphicFrameLocks noChangeAspect="1"/>
          </p:cNvGraphicFramePr>
          <p:nvPr>
            <p:extLst>
              <p:ext uri="{D42A27DB-BD31-4B8C-83A1-F6EECF244321}">
                <p14:modId xmlns:p14="http://schemas.microsoft.com/office/powerpoint/2010/main" val="1196618322"/>
              </p:ext>
            </p:extLst>
          </p:nvPr>
        </p:nvGraphicFramePr>
        <p:xfrm>
          <a:off x="685800" y="2267129"/>
          <a:ext cx="7550150" cy="3257550"/>
        </p:xfrm>
        <a:graphic>
          <a:graphicData uri="http://schemas.openxmlformats.org/presentationml/2006/ole">
            <mc:AlternateContent xmlns:mc="http://schemas.openxmlformats.org/markup-compatibility/2006">
              <mc:Choice xmlns:v="urn:schemas-microsoft-com:vml" Requires="v">
                <p:oleObj spid="_x0000_s448535" name="Equation" r:id="rId3" imgW="3327120" imgH="1434960" progId="Equation.DSMT4">
                  <p:embed/>
                </p:oleObj>
              </mc:Choice>
              <mc:Fallback>
                <p:oleObj name="Equation" r:id="rId3" imgW="3327120" imgH="1434960" progId="Equation.DSMT4">
                  <p:embed/>
                  <p:pic>
                    <p:nvPicPr>
                      <p:cNvPr id="0" name=""/>
                      <p:cNvPicPr>
                        <a:picLocks noChangeAspect="1" noChangeArrowheads="1"/>
                      </p:cNvPicPr>
                      <p:nvPr/>
                    </p:nvPicPr>
                    <p:blipFill>
                      <a:blip r:embed="rId4"/>
                      <a:srcRect/>
                      <a:stretch>
                        <a:fillRect/>
                      </a:stretch>
                    </p:blipFill>
                    <p:spPr bwMode="auto">
                      <a:xfrm>
                        <a:off x="685800" y="2267129"/>
                        <a:ext cx="7550150" cy="325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533400" y="1066800"/>
            <a:ext cx="8229600" cy="1200329"/>
          </a:xfrm>
          <a:prstGeom prst="rect">
            <a:avLst/>
          </a:prstGeom>
        </p:spPr>
        <p:txBody>
          <a:bodyPr wrap="square">
            <a:spAutoFit/>
          </a:bodyPr>
          <a:lstStyle/>
          <a:p>
            <a:pPr algn="just"/>
            <a:r>
              <a:rPr lang="zh-CN" altLang="en-US" dirty="0" smtClean="0">
                <a:solidFill>
                  <a:schemeClr val="accent1">
                    <a:lumMod val="75000"/>
                  </a:schemeClr>
                </a:solidFill>
                <a:latin typeface="微软雅黑" pitchFamily="34" charset="-122"/>
                <a:ea typeface="微软雅黑" pitchFamily="34" charset="-122"/>
              </a:rPr>
              <a:t>从频域来看：</a:t>
            </a:r>
            <a:endParaRPr lang="en-US" altLang="zh-CN" dirty="0">
              <a:solidFill>
                <a:schemeClr val="accent1">
                  <a:lumMod val="75000"/>
                </a:schemeClr>
              </a:solidFill>
              <a:latin typeface="微软雅黑" pitchFamily="34" charset="-122"/>
              <a:ea typeface="微软雅黑" pitchFamily="34" charset="-122"/>
            </a:endParaRPr>
          </a:p>
          <a:p>
            <a:pPr algn="just"/>
            <a:r>
              <a:rPr lang="zh-CN" altLang="en-US" dirty="0" smtClean="0"/>
              <a:t>由</a:t>
            </a:r>
            <a:r>
              <a:rPr lang="zh-CN" altLang="en-US" dirty="0"/>
              <a:t>采样定理表明，频率域等间隔采样</a:t>
            </a:r>
            <a:r>
              <a:rPr lang="en-US" altLang="zh-CN" dirty="0"/>
              <a:t>H(k)</a:t>
            </a:r>
            <a:r>
              <a:rPr lang="zh-CN" altLang="en-US" dirty="0"/>
              <a:t>，经过</a:t>
            </a:r>
            <a:r>
              <a:rPr lang="en-US" altLang="zh-CN" dirty="0"/>
              <a:t>IDFT</a:t>
            </a:r>
            <a:r>
              <a:rPr lang="zh-CN" altLang="en-US" dirty="0"/>
              <a:t>得到</a:t>
            </a:r>
            <a:r>
              <a:rPr lang="en-US" altLang="zh-CN" dirty="0"/>
              <a:t>h(n)</a:t>
            </a:r>
            <a:r>
              <a:rPr lang="zh-CN" altLang="en-US" dirty="0"/>
              <a:t>，其</a:t>
            </a:r>
            <a:r>
              <a:rPr lang="en-US" altLang="zh-CN" dirty="0"/>
              <a:t>Z</a:t>
            </a:r>
            <a:r>
              <a:rPr lang="zh-CN" altLang="en-US" dirty="0"/>
              <a:t>变换</a:t>
            </a:r>
            <a:r>
              <a:rPr lang="en-US" altLang="zh-CN" dirty="0"/>
              <a:t>H(z)</a:t>
            </a:r>
            <a:r>
              <a:rPr lang="zh-CN" altLang="en-US" dirty="0"/>
              <a:t>和</a:t>
            </a:r>
            <a:r>
              <a:rPr lang="en-US" altLang="zh-CN" dirty="0"/>
              <a:t>H(k)</a:t>
            </a:r>
            <a:r>
              <a:rPr lang="zh-CN" altLang="en-US" dirty="0"/>
              <a:t>的关系为</a:t>
            </a:r>
          </a:p>
        </p:txBody>
      </p:sp>
      <p:sp>
        <p:nvSpPr>
          <p:cNvPr id="6" name="TextBox 5"/>
          <p:cNvSpPr txBox="1"/>
          <p:nvPr/>
        </p:nvSpPr>
        <p:spPr>
          <a:xfrm>
            <a:off x="533400" y="5638800"/>
            <a:ext cx="8153400" cy="830997"/>
          </a:xfrm>
          <a:prstGeom prst="rect">
            <a:avLst/>
          </a:prstGeom>
          <a:noFill/>
        </p:spPr>
        <p:txBody>
          <a:bodyPr wrap="square" rtlCol="0">
            <a:spAutoFit/>
          </a:bodyPr>
          <a:lstStyle/>
          <a:p>
            <a:r>
              <a:rPr lang="zh-CN" altLang="en-US" dirty="0" smtClean="0">
                <a:solidFill>
                  <a:schemeClr val="accent5">
                    <a:lumMod val="50000"/>
                  </a:schemeClr>
                </a:solidFill>
                <a:latin typeface="微软雅黑" pitchFamily="34" charset="-122"/>
                <a:ea typeface="微软雅黑" pitchFamily="34" charset="-122"/>
              </a:rPr>
              <a:t>上式为频域内插表达式，对于理想</a:t>
            </a:r>
            <a:r>
              <a:rPr lang="en-US" altLang="zh-CN" dirty="0" err="1" smtClean="0">
                <a:solidFill>
                  <a:schemeClr val="accent5">
                    <a:lumMod val="50000"/>
                  </a:schemeClr>
                </a:solidFill>
                <a:latin typeface="微软雅黑" pitchFamily="34" charset="-122"/>
                <a:ea typeface="微软雅黑" pitchFamily="34" charset="-122"/>
              </a:rPr>
              <a:t>H</a:t>
            </a:r>
            <a:r>
              <a:rPr lang="en-US" altLang="zh-CN" baseline="-25000" dirty="0" err="1" smtClean="0">
                <a:solidFill>
                  <a:schemeClr val="accent5">
                    <a:lumMod val="50000"/>
                  </a:schemeClr>
                </a:solidFill>
                <a:latin typeface="微软雅黑" pitchFamily="34" charset="-122"/>
                <a:ea typeface="微软雅黑" pitchFamily="34" charset="-122"/>
              </a:rPr>
              <a:t>d</a:t>
            </a:r>
            <a:r>
              <a:rPr lang="en-US" altLang="zh-CN" dirty="0" smtClean="0">
                <a:solidFill>
                  <a:schemeClr val="accent5">
                    <a:lumMod val="50000"/>
                  </a:schemeClr>
                </a:solidFill>
                <a:latin typeface="微软雅黑" pitchFamily="34" charset="-122"/>
                <a:ea typeface="微软雅黑" pitchFamily="34" charset="-122"/>
              </a:rPr>
              <a:t>(</a:t>
            </a:r>
            <a:r>
              <a:rPr lang="en-US" altLang="zh-CN" dirty="0" err="1" smtClean="0">
                <a:solidFill>
                  <a:schemeClr val="accent5">
                    <a:lumMod val="50000"/>
                  </a:schemeClr>
                </a:solidFill>
                <a:latin typeface="微软雅黑" pitchFamily="34" charset="-122"/>
                <a:ea typeface="微软雅黑" pitchFamily="34" charset="-122"/>
              </a:rPr>
              <a:t>e</a:t>
            </a:r>
            <a:r>
              <a:rPr lang="en-US" altLang="zh-CN" baseline="30000" dirty="0" err="1" smtClean="0">
                <a:solidFill>
                  <a:schemeClr val="accent5">
                    <a:lumMod val="50000"/>
                  </a:schemeClr>
                </a:solidFill>
                <a:latin typeface="微软雅黑" pitchFamily="34" charset="-122"/>
                <a:ea typeface="微软雅黑" pitchFamily="34" charset="-122"/>
              </a:rPr>
              <a:t>jw</a:t>
            </a:r>
            <a:r>
              <a:rPr lang="en-US" altLang="zh-CN" dirty="0" smtClean="0">
                <a:solidFill>
                  <a:schemeClr val="accent5">
                    <a:lumMod val="50000"/>
                  </a:schemeClr>
                </a:solidFill>
                <a:latin typeface="微软雅黑" pitchFamily="34" charset="-122"/>
                <a:ea typeface="微软雅黑" pitchFamily="34" charset="-122"/>
              </a:rPr>
              <a:t>),</a:t>
            </a:r>
            <a:r>
              <a:rPr lang="zh-CN" altLang="en-US" dirty="0" smtClean="0">
                <a:solidFill>
                  <a:schemeClr val="accent5">
                    <a:lumMod val="50000"/>
                  </a:schemeClr>
                </a:solidFill>
                <a:latin typeface="微软雅黑" pitchFamily="34" charset="-122"/>
                <a:ea typeface="微软雅黑" pitchFamily="34" charset="-122"/>
              </a:rPr>
              <a:t>有限长度的求和结果</a:t>
            </a:r>
            <a:r>
              <a:rPr lang="en-US" altLang="zh-CN" dirty="0" smtClean="0">
                <a:solidFill>
                  <a:schemeClr val="accent5">
                    <a:lumMod val="50000"/>
                  </a:schemeClr>
                </a:solidFill>
                <a:latin typeface="微软雅黑" pitchFamily="34" charset="-122"/>
                <a:ea typeface="微软雅黑" pitchFamily="34" charset="-122"/>
              </a:rPr>
              <a:t>H(</a:t>
            </a:r>
            <a:r>
              <a:rPr lang="en-US" altLang="zh-CN" dirty="0" err="1" smtClean="0">
                <a:solidFill>
                  <a:schemeClr val="accent5">
                    <a:lumMod val="50000"/>
                  </a:schemeClr>
                </a:solidFill>
                <a:latin typeface="微软雅黑" pitchFamily="34" charset="-122"/>
                <a:ea typeface="微软雅黑" pitchFamily="34" charset="-122"/>
              </a:rPr>
              <a:t>e</a:t>
            </a:r>
            <a:r>
              <a:rPr lang="en-US" altLang="zh-CN" baseline="30000" dirty="0" err="1" smtClean="0">
                <a:solidFill>
                  <a:schemeClr val="accent5">
                    <a:lumMod val="50000"/>
                  </a:schemeClr>
                </a:solidFill>
                <a:latin typeface="微软雅黑" pitchFamily="34" charset="-122"/>
                <a:ea typeface="微软雅黑" pitchFamily="34" charset="-122"/>
              </a:rPr>
              <a:t>jw</a:t>
            </a:r>
            <a:r>
              <a:rPr lang="en-US" altLang="zh-CN" dirty="0" smtClean="0">
                <a:solidFill>
                  <a:schemeClr val="accent5">
                    <a:lumMod val="50000"/>
                  </a:schemeClr>
                </a:solidFill>
                <a:latin typeface="微软雅黑" pitchFamily="34" charset="-122"/>
                <a:ea typeface="微软雅黑" pitchFamily="34" charset="-122"/>
              </a:rPr>
              <a:t>)</a:t>
            </a:r>
            <a:r>
              <a:rPr lang="zh-CN" altLang="en-US" dirty="0" smtClean="0">
                <a:solidFill>
                  <a:schemeClr val="accent5">
                    <a:lumMod val="50000"/>
                  </a:schemeClr>
                </a:solidFill>
                <a:latin typeface="微软雅黑" pitchFamily="34" charset="-122"/>
                <a:ea typeface="微软雅黑" pitchFamily="34" charset="-122"/>
              </a:rPr>
              <a:t> 很难</a:t>
            </a:r>
            <a:r>
              <a:rPr lang="zh-CN" altLang="en-US" dirty="0" smtClean="0">
                <a:solidFill>
                  <a:srgbClr val="FF0000"/>
                </a:solidFill>
                <a:latin typeface="微软雅黑" pitchFamily="34" charset="-122"/>
                <a:ea typeface="微软雅黑" pitchFamily="34" charset="-122"/>
              </a:rPr>
              <a:t>有效逼近</a:t>
            </a:r>
            <a:r>
              <a:rPr lang="en-US" altLang="zh-CN" dirty="0" err="1">
                <a:solidFill>
                  <a:schemeClr val="accent5">
                    <a:lumMod val="50000"/>
                  </a:schemeClr>
                </a:solidFill>
                <a:latin typeface="微软雅黑" pitchFamily="34" charset="-122"/>
                <a:ea typeface="微软雅黑" pitchFamily="34" charset="-122"/>
              </a:rPr>
              <a:t>H</a:t>
            </a:r>
            <a:r>
              <a:rPr lang="en-US" altLang="zh-CN" baseline="-25000" dirty="0" err="1">
                <a:solidFill>
                  <a:schemeClr val="accent5">
                    <a:lumMod val="50000"/>
                  </a:schemeClr>
                </a:solidFill>
                <a:latin typeface="微软雅黑" pitchFamily="34" charset="-122"/>
                <a:ea typeface="微软雅黑" pitchFamily="34" charset="-122"/>
              </a:rPr>
              <a:t>d</a:t>
            </a:r>
            <a:r>
              <a:rPr lang="en-US" altLang="zh-CN" dirty="0">
                <a:solidFill>
                  <a:schemeClr val="accent5">
                    <a:lumMod val="50000"/>
                  </a:schemeClr>
                </a:solidFill>
                <a:latin typeface="微软雅黑" pitchFamily="34" charset="-122"/>
                <a:ea typeface="微软雅黑" pitchFamily="34" charset="-122"/>
              </a:rPr>
              <a:t>(</a:t>
            </a:r>
            <a:r>
              <a:rPr lang="en-US" altLang="zh-CN" dirty="0" err="1">
                <a:solidFill>
                  <a:schemeClr val="accent5">
                    <a:lumMod val="50000"/>
                  </a:schemeClr>
                </a:solidFill>
                <a:latin typeface="微软雅黑" pitchFamily="34" charset="-122"/>
                <a:ea typeface="微软雅黑" pitchFamily="34" charset="-122"/>
              </a:rPr>
              <a:t>e</a:t>
            </a:r>
            <a:r>
              <a:rPr lang="en-US" altLang="zh-CN" baseline="30000" dirty="0" err="1">
                <a:solidFill>
                  <a:schemeClr val="accent5">
                    <a:lumMod val="50000"/>
                  </a:schemeClr>
                </a:solidFill>
                <a:latin typeface="微软雅黑" pitchFamily="34" charset="-122"/>
                <a:ea typeface="微软雅黑" pitchFamily="34" charset="-122"/>
              </a:rPr>
              <a:t>jw</a:t>
            </a:r>
            <a:r>
              <a:rPr lang="en-US" altLang="zh-CN" dirty="0" smtClean="0">
                <a:solidFill>
                  <a:schemeClr val="accent5">
                    <a:lumMod val="50000"/>
                  </a:schemeClr>
                </a:solidFill>
                <a:latin typeface="微软雅黑" pitchFamily="34" charset="-122"/>
                <a:ea typeface="微软雅黑" pitchFamily="34" charset="-122"/>
              </a:rPr>
              <a:t>)</a:t>
            </a:r>
            <a:r>
              <a:rPr lang="zh-CN" altLang="en-US" dirty="0" smtClean="0">
                <a:solidFill>
                  <a:schemeClr val="accent5">
                    <a:lumMod val="50000"/>
                  </a:schemeClr>
                </a:solidFill>
                <a:latin typeface="微软雅黑" pitchFamily="34" charset="-122"/>
                <a:ea typeface="微软雅黑" pitchFamily="34" charset="-122"/>
              </a:rPr>
              <a:t>，存在</a:t>
            </a:r>
            <a:r>
              <a:rPr lang="zh-CN" altLang="en-US" dirty="0" smtClean="0">
                <a:solidFill>
                  <a:srgbClr val="FF0000"/>
                </a:solidFill>
                <a:latin typeface="微软雅黑" pitchFamily="34" charset="-122"/>
                <a:ea typeface="微软雅黑" pitchFamily="34" charset="-122"/>
              </a:rPr>
              <a:t>吉布斯效应</a:t>
            </a:r>
            <a:endParaRPr lang="zh-CN" altLang="en-US" dirty="0">
              <a:solidFill>
                <a:srgbClr val="FF0000"/>
              </a:solidFill>
              <a:latin typeface="微软雅黑" pitchFamily="34" charset="-122"/>
              <a:ea typeface="微软雅黑" pitchFamily="34" charset="-122"/>
            </a:endParaRPr>
          </a:p>
        </p:txBody>
      </p:sp>
      <p:sp>
        <p:nvSpPr>
          <p:cNvPr id="5" name="Rectangle 2"/>
          <p:cNvSpPr>
            <a:spLocks noGrp="1" noChangeArrowheads="1"/>
          </p:cNvSpPr>
          <p:nvPr>
            <p:ph type="title"/>
          </p:nvPr>
        </p:nvSpPr>
        <p:spPr>
          <a:xfrm>
            <a:off x="1066800" y="152400"/>
            <a:ext cx="7086600" cy="685800"/>
          </a:xfrm>
        </p:spPr>
        <p:txBody>
          <a:bodyPr/>
          <a:lstStyle/>
          <a:p>
            <a:pPr algn="l"/>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、利用</a:t>
            </a:r>
            <a:r>
              <a:rPr lang="zh-CN" altLang="en-US" sz="2800" dirty="0">
                <a:latin typeface="微软雅黑" pitchFamily="34" charset="-122"/>
                <a:ea typeface="微软雅黑" pitchFamily="34" charset="-122"/>
              </a:rPr>
              <a:t>频率采样法设计</a:t>
            </a:r>
            <a:r>
              <a:rPr lang="en-US" altLang="zh-CN" sz="2800" dirty="0">
                <a:latin typeface="微软雅黑" pitchFamily="34" charset="-122"/>
                <a:ea typeface="微软雅黑" pitchFamily="34" charset="-122"/>
              </a:rPr>
              <a:t>FIR</a:t>
            </a:r>
            <a:r>
              <a:rPr lang="zh-CN" altLang="en-US" sz="2800" dirty="0">
                <a:latin typeface="微软雅黑" pitchFamily="34" charset="-122"/>
                <a:ea typeface="微软雅黑" pitchFamily="34" charset="-122"/>
              </a:rPr>
              <a:t>滤波器 </a:t>
            </a:r>
          </a:p>
        </p:txBody>
      </p:sp>
    </p:spTree>
    <p:extLst>
      <p:ext uri="{BB962C8B-B14F-4D97-AF65-F5344CB8AC3E}">
        <p14:creationId xmlns:p14="http://schemas.microsoft.com/office/powerpoint/2010/main" val="1893622031"/>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066800" y="152400"/>
            <a:ext cx="7086600" cy="685800"/>
          </a:xfrm>
        </p:spPr>
        <p:txBody>
          <a:bodyPr/>
          <a:lstStyle/>
          <a:p>
            <a:pPr algn="l"/>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、利用</a:t>
            </a:r>
            <a:r>
              <a:rPr lang="zh-CN" altLang="en-US" sz="2800" dirty="0">
                <a:latin typeface="微软雅黑" pitchFamily="34" charset="-122"/>
                <a:ea typeface="微软雅黑" pitchFamily="34" charset="-122"/>
              </a:rPr>
              <a:t>频率采样法设计</a:t>
            </a:r>
            <a:r>
              <a:rPr lang="en-US" altLang="zh-CN" sz="2800" dirty="0">
                <a:latin typeface="微软雅黑" pitchFamily="34" charset="-122"/>
                <a:ea typeface="微软雅黑" pitchFamily="34" charset="-122"/>
              </a:rPr>
              <a:t>FIR</a:t>
            </a:r>
            <a:r>
              <a:rPr lang="zh-CN" altLang="en-US" sz="2800" dirty="0">
                <a:latin typeface="微软雅黑" pitchFamily="34" charset="-122"/>
                <a:ea typeface="微软雅黑" pitchFamily="34" charset="-122"/>
              </a:rPr>
              <a:t>滤波器 </a:t>
            </a:r>
          </a:p>
        </p:txBody>
      </p:sp>
      <p:pic>
        <p:nvPicPr>
          <p:cNvPr id="4720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391400" cy="5540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648813"/>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066800" y="152400"/>
            <a:ext cx="7086600" cy="685800"/>
          </a:xfrm>
        </p:spPr>
        <p:txBody>
          <a:bodyPr/>
          <a:lstStyle/>
          <a:p>
            <a:pPr algn="l"/>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、利用</a:t>
            </a:r>
            <a:r>
              <a:rPr lang="zh-CN" altLang="en-US" sz="2800" dirty="0">
                <a:latin typeface="微软雅黑" pitchFamily="34" charset="-122"/>
                <a:ea typeface="微软雅黑" pitchFamily="34" charset="-122"/>
              </a:rPr>
              <a:t>频率采样法设计</a:t>
            </a:r>
            <a:r>
              <a:rPr lang="en-US" altLang="zh-CN" sz="2800" dirty="0">
                <a:latin typeface="微软雅黑" pitchFamily="34" charset="-122"/>
                <a:ea typeface="微软雅黑" pitchFamily="34" charset="-122"/>
              </a:rPr>
              <a:t>FIR</a:t>
            </a:r>
            <a:r>
              <a:rPr lang="zh-CN" altLang="en-US" sz="2800" dirty="0">
                <a:latin typeface="微软雅黑" pitchFamily="34" charset="-122"/>
                <a:ea typeface="微软雅黑" pitchFamily="34" charset="-122"/>
              </a:rPr>
              <a:t>滤波器 </a:t>
            </a:r>
          </a:p>
        </p:txBody>
      </p:sp>
      <p:sp>
        <p:nvSpPr>
          <p:cNvPr id="2" name="TextBox 1"/>
          <p:cNvSpPr txBox="1"/>
          <p:nvPr/>
        </p:nvSpPr>
        <p:spPr>
          <a:xfrm>
            <a:off x="304800" y="1143000"/>
            <a:ext cx="8305800" cy="461665"/>
          </a:xfrm>
          <a:prstGeom prst="rect">
            <a:avLst/>
          </a:prstGeom>
        </p:spPr>
        <p:txBody>
          <a:bodyPr wrap="square">
            <a:spAutoFit/>
          </a:bodyPr>
          <a:lstStyle>
            <a:defPPr>
              <a:defRPr lang="en-US"/>
            </a:defPPr>
            <a:lvl1pPr>
              <a:defRPr>
                <a:latin typeface="微软雅黑" pitchFamily="34" charset="-122"/>
                <a:ea typeface="微软雅黑" pitchFamily="34" charset="-122"/>
              </a:defRPr>
            </a:lvl1pPr>
          </a:lstStyle>
          <a:p>
            <a:r>
              <a:rPr lang="zh-CN" altLang="en-US" dirty="0">
                <a:solidFill>
                  <a:srgbClr val="00B0F0"/>
                </a:solidFill>
              </a:rPr>
              <a:t>从公式和图均可刊出</a:t>
            </a:r>
            <a:r>
              <a:rPr lang="en-US" altLang="zh-CN" dirty="0" smtClean="0">
                <a:solidFill>
                  <a:srgbClr val="00B0F0"/>
                </a:solidFill>
              </a:rPr>
              <a:t>:</a:t>
            </a:r>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205446806"/>
              </p:ext>
            </p:extLst>
          </p:nvPr>
        </p:nvGraphicFramePr>
        <p:xfrm>
          <a:off x="4495800" y="2328565"/>
          <a:ext cx="1371600" cy="472440"/>
        </p:xfrm>
        <a:graphic>
          <a:graphicData uri="http://schemas.openxmlformats.org/presentationml/2006/ole">
            <mc:AlternateContent xmlns:mc="http://schemas.openxmlformats.org/markup-compatibility/2006">
              <mc:Choice xmlns:v="urn:schemas-microsoft-com:vml" Requires="v">
                <p:oleObj spid="_x0000_s473103" name="Equation" r:id="rId3" imgW="1143000" imgH="393480" progId="Equation.DSMT4">
                  <p:embed/>
                </p:oleObj>
              </mc:Choice>
              <mc:Fallback>
                <p:oleObj name="Equation" r:id="rId3" imgW="1143000" imgH="393480" progId="Equation.DSMT4">
                  <p:embed/>
                  <p:pic>
                    <p:nvPicPr>
                      <p:cNvPr id="0" name=""/>
                      <p:cNvPicPr/>
                      <p:nvPr/>
                    </p:nvPicPr>
                    <p:blipFill>
                      <a:blip r:embed="rId4"/>
                      <a:stretch>
                        <a:fillRect/>
                      </a:stretch>
                    </p:blipFill>
                    <p:spPr>
                      <a:xfrm>
                        <a:off x="4495800" y="2328565"/>
                        <a:ext cx="1371600" cy="472440"/>
                      </a:xfrm>
                      <a:prstGeom prst="rect">
                        <a:avLst/>
                      </a:prstGeom>
                    </p:spPr>
                  </p:pic>
                </p:oleObj>
              </mc:Fallback>
            </mc:AlternateContent>
          </a:graphicData>
        </a:graphic>
      </p:graphicFrame>
      <p:sp>
        <p:nvSpPr>
          <p:cNvPr id="4" name="矩形 3"/>
          <p:cNvSpPr/>
          <p:nvPr/>
        </p:nvSpPr>
        <p:spPr>
          <a:xfrm>
            <a:off x="304801" y="2209800"/>
            <a:ext cx="8839200" cy="461665"/>
          </a:xfrm>
          <a:prstGeom prst="rect">
            <a:avLst/>
          </a:prstGeom>
        </p:spPr>
        <p:txBody>
          <a:bodyPr wrap="square">
            <a:spAutoFit/>
          </a:bodyPr>
          <a:lstStyle/>
          <a:p>
            <a:r>
              <a:rPr lang="zh-CN" altLang="en-US" dirty="0" smtClean="0">
                <a:latin typeface="微软雅黑" pitchFamily="34" charset="-122"/>
                <a:ea typeface="微软雅黑" pitchFamily="34" charset="-122"/>
              </a:rPr>
              <a:t>在</a:t>
            </a:r>
            <a:r>
              <a:rPr lang="zh-CN" altLang="en-US" dirty="0">
                <a:latin typeface="微软雅黑" pitchFamily="34" charset="-122"/>
                <a:ea typeface="微软雅黑" pitchFamily="34" charset="-122"/>
              </a:rPr>
              <a:t>采样点之间，</a:t>
            </a:r>
            <a:r>
              <a:rPr lang="en-US" altLang="zh-CN" dirty="0">
                <a:latin typeface="微软雅黑" pitchFamily="34" charset="-122"/>
                <a:ea typeface="微软雅黑" pitchFamily="34" charset="-122"/>
              </a:rPr>
              <a:t>H(</a:t>
            </a:r>
            <a:r>
              <a:rPr lang="en-US" altLang="zh-CN" dirty="0" err="1">
                <a:latin typeface="微软雅黑" pitchFamily="34" charset="-122"/>
                <a:ea typeface="微软雅黑" pitchFamily="34" charset="-122"/>
              </a:rPr>
              <a:t>e</a:t>
            </a:r>
            <a:r>
              <a:rPr lang="en-US" altLang="zh-CN" baseline="30000" dirty="0" err="1">
                <a:latin typeface="微软雅黑" pitchFamily="34" charset="-122"/>
                <a:ea typeface="微软雅黑" pitchFamily="34" charset="-122"/>
              </a:rPr>
              <a:t>jw</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由</a:t>
            </a:r>
            <a:r>
              <a:rPr lang="en-US" altLang="zh-CN" dirty="0">
                <a:latin typeface="微软雅黑" pitchFamily="34" charset="-122"/>
                <a:ea typeface="微软雅黑" pitchFamily="34" charset="-122"/>
              </a:rPr>
              <a:t>N</a:t>
            </a:r>
            <a:r>
              <a:rPr lang="zh-CN" altLang="en-US" dirty="0" smtClean="0">
                <a:latin typeface="微软雅黑" pitchFamily="34" charset="-122"/>
                <a:ea typeface="微软雅黑" pitchFamily="34" charset="-122"/>
              </a:rPr>
              <a:t>项                 </a:t>
            </a:r>
            <a:r>
              <a:rPr lang="zh-CN" altLang="en-US" dirty="0">
                <a:latin typeface="微软雅黑" pitchFamily="34" charset="-122"/>
                <a:ea typeface="微软雅黑" pitchFamily="34" charset="-122"/>
              </a:rPr>
              <a:t>之</a:t>
            </a:r>
            <a:r>
              <a:rPr lang="zh-CN" altLang="en-US" dirty="0" smtClean="0">
                <a:latin typeface="微软雅黑" pitchFamily="34" charset="-122"/>
                <a:ea typeface="微软雅黑" pitchFamily="34" charset="-122"/>
              </a:rPr>
              <a:t>和形成，存在误差。                    </a:t>
            </a:r>
            <a:endParaRPr lang="zh-CN" altLang="en-US" baseline="-25000" dirty="0">
              <a:latin typeface="微软雅黑" pitchFamily="34" charset="-122"/>
              <a:ea typeface="微软雅黑" pitchFamily="34" charset="-122"/>
            </a:endParaRPr>
          </a:p>
        </p:txBody>
      </p:sp>
      <p:sp>
        <p:nvSpPr>
          <p:cNvPr id="8" name="矩形 7"/>
          <p:cNvSpPr/>
          <p:nvPr/>
        </p:nvSpPr>
        <p:spPr>
          <a:xfrm>
            <a:off x="342901" y="3276600"/>
            <a:ext cx="8839200" cy="461665"/>
          </a:xfrm>
          <a:prstGeom prst="rect">
            <a:avLst/>
          </a:prstGeom>
        </p:spPr>
        <p:txBody>
          <a:bodyPr wrap="square">
            <a:spAutoFit/>
          </a:bodyPr>
          <a:lstStyle/>
          <a:p>
            <a:r>
              <a:rPr lang="zh-CN" altLang="en-US" dirty="0" smtClean="0">
                <a:latin typeface="微软雅黑" pitchFamily="34" charset="-122"/>
                <a:ea typeface="微软雅黑" pitchFamily="34" charset="-122"/>
              </a:rPr>
              <a:t>通带与阻带产生纹波，不能满足阻带衰减要求</a:t>
            </a:r>
            <a:endParaRPr lang="zh-CN" altLang="en-US" dirty="0">
              <a:latin typeface="微软雅黑" pitchFamily="34" charset="-122"/>
              <a:ea typeface="微软雅黑" pitchFamily="34" charset="-122"/>
            </a:endParaRPr>
          </a:p>
        </p:txBody>
      </p:sp>
      <p:sp>
        <p:nvSpPr>
          <p:cNvPr id="9" name="矩形 8"/>
          <p:cNvSpPr/>
          <p:nvPr/>
        </p:nvSpPr>
        <p:spPr>
          <a:xfrm>
            <a:off x="292100" y="4038600"/>
            <a:ext cx="8839200" cy="461665"/>
          </a:xfrm>
          <a:prstGeom prst="rect">
            <a:avLst/>
          </a:prstGeom>
        </p:spPr>
        <p:txBody>
          <a:bodyPr wrap="square">
            <a:spAutoFit/>
          </a:bodyPr>
          <a:lstStyle/>
          <a:p>
            <a:r>
              <a:rPr lang="zh-CN" altLang="en-US" dirty="0" smtClean="0">
                <a:latin typeface="微软雅黑" pitchFamily="34" charset="-122"/>
                <a:ea typeface="微软雅黑" pitchFamily="34" charset="-122"/>
              </a:rPr>
              <a:t>增加</a:t>
            </a:r>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15</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75</a:t>
            </a:r>
            <a:r>
              <a:rPr lang="zh-CN" altLang="en-US" dirty="0" smtClean="0">
                <a:latin typeface="微软雅黑" pitchFamily="34" charset="-122"/>
                <a:ea typeface="微软雅黑" pitchFamily="34" charset="-122"/>
              </a:rPr>
              <a:t>）可以降低过度带，但很难降低纹波幅度；</a:t>
            </a:r>
            <a:endParaRPr lang="zh-CN" altLang="en-US" dirty="0">
              <a:latin typeface="微软雅黑" pitchFamily="34" charset="-122"/>
              <a:ea typeface="微软雅黑" pitchFamily="34" charset="-122"/>
            </a:endParaRPr>
          </a:p>
        </p:txBody>
      </p:sp>
      <p:sp>
        <p:nvSpPr>
          <p:cNvPr id="10" name="矩形 9"/>
          <p:cNvSpPr/>
          <p:nvPr/>
        </p:nvSpPr>
        <p:spPr>
          <a:xfrm>
            <a:off x="304801" y="4724400"/>
            <a:ext cx="8839200" cy="461665"/>
          </a:xfrm>
          <a:prstGeom prst="rect">
            <a:avLst/>
          </a:prstGeom>
        </p:spPr>
        <p:txBody>
          <a:bodyPr wrap="square">
            <a:spAutoFit/>
          </a:bodyPr>
          <a:lstStyle/>
          <a:p>
            <a:r>
              <a:rPr lang="zh-CN" altLang="en-US" dirty="0" smtClean="0">
                <a:latin typeface="微软雅黑" pitchFamily="34" charset="-122"/>
                <a:ea typeface="微软雅黑" pitchFamily="34" charset="-122"/>
              </a:rPr>
              <a:t>增加</a:t>
            </a:r>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可以降低过度带，但很难降低纹波幅度；</a:t>
            </a:r>
            <a:endParaRPr lang="zh-CN" altLang="en-US" dirty="0">
              <a:latin typeface="微软雅黑" pitchFamily="34" charset="-122"/>
              <a:ea typeface="微软雅黑" pitchFamily="34" charset="-122"/>
            </a:endParaRPr>
          </a:p>
        </p:txBody>
      </p:sp>
      <p:sp>
        <p:nvSpPr>
          <p:cNvPr id="5" name="TextBox 4"/>
          <p:cNvSpPr txBox="1"/>
          <p:nvPr/>
        </p:nvSpPr>
        <p:spPr>
          <a:xfrm>
            <a:off x="342901" y="5524500"/>
            <a:ext cx="8382000" cy="954107"/>
          </a:xfrm>
          <a:prstGeom prst="rect">
            <a:avLst/>
          </a:prstGeom>
          <a:noFill/>
        </p:spPr>
        <p:txBody>
          <a:bodyPr wrap="square" rtlCol="0">
            <a:spAutoFit/>
          </a:bodyPr>
          <a:lstStyle/>
          <a:p>
            <a:r>
              <a:rPr lang="zh-CN" altLang="en-US" sz="2800" dirty="0" smtClean="0">
                <a:solidFill>
                  <a:srgbClr val="FF0000"/>
                </a:solidFill>
                <a:latin typeface="楷体" pitchFamily="49" charset="-122"/>
                <a:ea typeface="楷体" pitchFamily="49" charset="-122"/>
              </a:rPr>
              <a:t>可见，</a:t>
            </a:r>
            <a:r>
              <a:rPr lang="zh-CN" altLang="en-US" sz="2800" dirty="0" smtClean="0">
                <a:solidFill>
                  <a:srgbClr val="0000CC"/>
                </a:solidFill>
                <a:latin typeface="楷体" pitchFamily="49" charset="-122"/>
                <a:ea typeface="楷体" pitchFamily="49" charset="-122"/>
              </a:rPr>
              <a:t>直接对理想滤波器的频率响应采样</a:t>
            </a:r>
            <a:r>
              <a:rPr lang="zh-CN" altLang="en-US" sz="2800" dirty="0" smtClean="0">
                <a:solidFill>
                  <a:srgbClr val="FF0000"/>
                </a:solidFill>
                <a:latin typeface="楷体" pitchFamily="49" charset="-122"/>
                <a:ea typeface="楷体" pitchFamily="49" charset="-122"/>
              </a:rPr>
              <a:t>的方法不能满足对阻带衰减要求。</a:t>
            </a:r>
            <a:endParaRPr lang="zh-CN" altLang="en-US" sz="2800" dirty="0">
              <a:solidFill>
                <a:srgbClr val="FF0000"/>
              </a:solidFill>
              <a:latin typeface="楷体" pitchFamily="49" charset="-122"/>
              <a:ea typeface="楷体" pitchFamily="49" charset="-122"/>
            </a:endParaRPr>
          </a:p>
        </p:txBody>
      </p:sp>
      <p:sp>
        <p:nvSpPr>
          <p:cNvPr id="6" name="矩形 5"/>
          <p:cNvSpPr/>
          <p:nvPr/>
        </p:nvSpPr>
        <p:spPr>
          <a:xfrm>
            <a:off x="342901" y="1621830"/>
            <a:ext cx="7086600" cy="461665"/>
          </a:xfrm>
          <a:prstGeom prst="rect">
            <a:avLst/>
          </a:prstGeom>
        </p:spPr>
        <p:txBody>
          <a:bodyPr wrap="square">
            <a:spAutoFit/>
          </a:bodyPr>
          <a:lstStyle/>
          <a:p>
            <a:r>
              <a:rPr lang="zh-CN" altLang="en-US" dirty="0" smtClean="0">
                <a:latin typeface="微软雅黑" pitchFamily="34" charset="-122"/>
                <a:ea typeface="微软雅黑" pitchFamily="34" charset="-122"/>
              </a:rPr>
              <a:t>在</a:t>
            </a:r>
            <a:r>
              <a:rPr lang="zh-CN" altLang="en-US" dirty="0">
                <a:latin typeface="微软雅黑" pitchFamily="34" charset="-122"/>
                <a:ea typeface="微软雅黑" pitchFamily="34" charset="-122"/>
              </a:rPr>
              <a:t>采样频点</a:t>
            </a:r>
            <a:r>
              <a:rPr lang="en-US" altLang="zh-CN" dirty="0" err="1">
                <a:latin typeface="微软雅黑" pitchFamily="34" charset="-122"/>
                <a:ea typeface="微软雅黑" pitchFamily="34" charset="-122"/>
              </a:rPr>
              <a:t>wk</a:t>
            </a:r>
            <a:r>
              <a:rPr lang="en-US" altLang="zh-CN" dirty="0">
                <a:latin typeface="微软雅黑" pitchFamily="34" charset="-122"/>
                <a:ea typeface="微软雅黑" pitchFamily="34" charset="-122"/>
              </a:rPr>
              <a:t>=2πk/N</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H(</a:t>
            </a:r>
            <a:r>
              <a:rPr lang="en-US" altLang="zh-CN" dirty="0" err="1">
                <a:latin typeface="微软雅黑" pitchFamily="34" charset="-122"/>
                <a:ea typeface="微软雅黑" pitchFamily="34" charset="-122"/>
              </a:rPr>
              <a:t>ejwk</a:t>
            </a:r>
            <a:r>
              <a:rPr lang="en-US" altLang="zh-CN" dirty="0">
                <a:latin typeface="微软雅黑" pitchFamily="34" charset="-122"/>
                <a:ea typeface="微软雅黑" pitchFamily="34" charset="-122"/>
              </a:rPr>
              <a:t>)=H(k)</a:t>
            </a:r>
            <a:endParaRPr lang="zh-CN" altLang="en-US" dirty="0">
              <a:latin typeface="微软雅黑" pitchFamily="34" charset="-122"/>
              <a:ea typeface="微软雅黑" pitchFamily="34" charset="-122"/>
            </a:endParaRPr>
          </a:p>
        </p:txBody>
      </p:sp>
      <p:sp>
        <p:nvSpPr>
          <p:cNvPr id="11" name="矩形 10"/>
          <p:cNvSpPr/>
          <p:nvPr/>
        </p:nvSpPr>
        <p:spPr>
          <a:xfrm>
            <a:off x="355600" y="2738566"/>
            <a:ext cx="7645399" cy="461665"/>
          </a:xfrm>
          <a:prstGeom prst="rect">
            <a:avLst/>
          </a:prstGeom>
        </p:spPr>
        <p:txBody>
          <a:bodyPr wrap="square">
            <a:spAutoFit/>
          </a:bodyPr>
          <a:lstStyle/>
          <a:p>
            <a:r>
              <a:rPr lang="zh-CN" altLang="en-US" dirty="0">
                <a:latin typeface="微软雅黑" pitchFamily="34" charset="-122"/>
                <a:ea typeface="微软雅黑" pitchFamily="34" charset="-122"/>
              </a:rPr>
              <a:t>频域幅度特性曲线的间断点处形成过渡带；</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3123456764"/>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066800" y="152400"/>
            <a:ext cx="7086600" cy="685800"/>
          </a:xfrm>
        </p:spPr>
        <p:txBody>
          <a:bodyPr/>
          <a:lstStyle/>
          <a:p>
            <a:pPr algn="l"/>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、利用</a:t>
            </a:r>
            <a:r>
              <a:rPr lang="zh-CN" altLang="en-US" sz="2800" dirty="0">
                <a:latin typeface="微软雅黑" pitchFamily="34" charset="-122"/>
                <a:ea typeface="微软雅黑" pitchFamily="34" charset="-122"/>
              </a:rPr>
              <a:t>频率采样法设计</a:t>
            </a:r>
            <a:r>
              <a:rPr lang="en-US" altLang="zh-CN" sz="2800" dirty="0">
                <a:latin typeface="微软雅黑" pitchFamily="34" charset="-122"/>
                <a:ea typeface="微软雅黑" pitchFamily="34" charset="-122"/>
              </a:rPr>
              <a:t>FIR</a:t>
            </a:r>
            <a:r>
              <a:rPr lang="zh-CN" altLang="en-US" sz="2800" dirty="0">
                <a:latin typeface="微软雅黑" pitchFamily="34" charset="-122"/>
                <a:ea typeface="微软雅黑" pitchFamily="34" charset="-122"/>
              </a:rPr>
              <a:t>滤波器 </a:t>
            </a:r>
          </a:p>
        </p:txBody>
      </p:sp>
      <p:pic>
        <p:nvPicPr>
          <p:cNvPr id="474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6629400" cy="496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62000" y="6172200"/>
            <a:ext cx="7620000" cy="457200"/>
          </a:xfrm>
          <a:prstGeom prst="rect">
            <a:avLst/>
          </a:prstGeom>
          <a:noFill/>
        </p:spPr>
        <p:txBody>
          <a:bodyPr wrap="square" rtlCol="0">
            <a:spAutoFit/>
          </a:bodyPr>
          <a:lstStyle/>
          <a:p>
            <a:r>
              <a:rPr lang="zh-CN" altLang="en-US" dirty="0" smtClean="0"/>
              <a:t>不同采样点数</a:t>
            </a:r>
            <a:endParaRPr lang="zh-CN" altLang="en-US" dirty="0"/>
          </a:p>
        </p:txBody>
      </p:sp>
    </p:spTree>
    <p:extLst>
      <p:ext uri="{BB962C8B-B14F-4D97-AF65-F5344CB8AC3E}">
        <p14:creationId xmlns:p14="http://schemas.microsoft.com/office/powerpoint/2010/main" val="2885442225"/>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573" name="Object 5"/>
          <p:cNvGraphicFramePr>
            <a:graphicFrameLocks noChangeAspect="1"/>
          </p:cNvGraphicFramePr>
          <p:nvPr>
            <p:extLst>
              <p:ext uri="{D42A27DB-BD31-4B8C-83A1-F6EECF244321}">
                <p14:modId xmlns:p14="http://schemas.microsoft.com/office/powerpoint/2010/main" val="2684610215"/>
              </p:ext>
            </p:extLst>
          </p:nvPr>
        </p:nvGraphicFramePr>
        <p:xfrm>
          <a:off x="152400" y="1076624"/>
          <a:ext cx="4120690" cy="5324176"/>
        </p:xfrm>
        <a:graphic>
          <a:graphicData uri="http://schemas.openxmlformats.org/presentationml/2006/ole">
            <mc:AlternateContent xmlns:mc="http://schemas.openxmlformats.org/markup-compatibility/2006">
              <mc:Choice xmlns:v="urn:schemas-microsoft-com:vml" Requires="v">
                <p:oleObj spid="_x0000_s449559" name="Image" r:id="rId3" imgW="4261224" imgH="5505306" progId="Photoshop.Image.6">
                  <p:embed/>
                </p:oleObj>
              </mc:Choice>
              <mc:Fallback>
                <p:oleObj name="Image" r:id="rId3" imgW="4261224" imgH="5505306"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076624"/>
                        <a:ext cx="4120690" cy="5324176"/>
                      </a:xfrm>
                      <a:prstGeom prst="rect">
                        <a:avLst/>
                      </a:prstGeom>
                      <a:noFill/>
                      <a:ln>
                        <a:noFill/>
                      </a:ln>
                      <a:effectLst/>
                      <a:extLst/>
                    </p:spPr>
                  </p:pic>
                </p:oleObj>
              </mc:Fallback>
            </mc:AlternateContent>
          </a:graphicData>
        </a:graphic>
      </p:graphicFrame>
      <p:sp>
        <p:nvSpPr>
          <p:cNvPr id="7" name="Rectangle 2"/>
          <p:cNvSpPr>
            <a:spLocks noGrp="1" noChangeArrowheads="1"/>
          </p:cNvSpPr>
          <p:nvPr>
            <p:ph type="title"/>
          </p:nvPr>
        </p:nvSpPr>
        <p:spPr>
          <a:xfrm>
            <a:off x="1066800" y="152400"/>
            <a:ext cx="7086600" cy="685800"/>
          </a:xfrm>
        </p:spPr>
        <p:txBody>
          <a:bodyPr/>
          <a:lstStyle/>
          <a:p>
            <a:pPr algn="l"/>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、利用</a:t>
            </a:r>
            <a:r>
              <a:rPr lang="zh-CN" altLang="en-US" sz="2800" dirty="0">
                <a:latin typeface="微软雅黑" pitchFamily="34" charset="-122"/>
                <a:ea typeface="微软雅黑" pitchFamily="34" charset="-122"/>
              </a:rPr>
              <a:t>频率采样法设计</a:t>
            </a:r>
            <a:r>
              <a:rPr lang="en-US" altLang="zh-CN" sz="2800" dirty="0">
                <a:latin typeface="微软雅黑" pitchFamily="34" charset="-122"/>
                <a:ea typeface="微软雅黑" pitchFamily="34" charset="-122"/>
              </a:rPr>
              <a:t>FIR</a:t>
            </a:r>
            <a:r>
              <a:rPr lang="zh-CN" altLang="en-US" sz="2800" dirty="0">
                <a:latin typeface="微软雅黑" pitchFamily="34" charset="-122"/>
                <a:ea typeface="微软雅黑" pitchFamily="34" charset="-122"/>
              </a:rPr>
              <a:t>滤波器 </a:t>
            </a:r>
          </a:p>
        </p:txBody>
      </p:sp>
      <p:sp>
        <p:nvSpPr>
          <p:cNvPr id="2" name="TextBox 1"/>
          <p:cNvSpPr txBox="1"/>
          <p:nvPr/>
        </p:nvSpPr>
        <p:spPr>
          <a:xfrm>
            <a:off x="4343400" y="1143000"/>
            <a:ext cx="4648200" cy="3416320"/>
          </a:xfrm>
          <a:prstGeom prst="rect">
            <a:avLst/>
          </a:prstGeom>
          <a:noFill/>
        </p:spPr>
        <p:txBody>
          <a:bodyPr wrap="square" rtlCol="0">
            <a:spAutoFit/>
          </a:bodyPr>
          <a:lstStyle/>
          <a:p>
            <a:r>
              <a:rPr lang="zh-CN" altLang="en-US" dirty="0" smtClean="0"/>
              <a:t>解决方案：</a:t>
            </a:r>
            <a:endParaRPr lang="en-US" altLang="zh-CN" dirty="0" smtClean="0"/>
          </a:p>
          <a:p>
            <a:endParaRPr lang="en-US" altLang="zh-CN" dirty="0" smtClean="0"/>
          </a:p>
          <a:p>
            <a:r>
              <a:rPr lang="zh-CN" altLang="en-US" dirty="0" smtClean="0"/>
              <a:t>借鉴窗函数设计法中增加过渡带宽度来换取阻带衰减的增加</a:t>
            </a:r>
            <a:endParaRPr lang="en-US" altLang="zh-CN" dirty="0" smtClean="0"/>
          </a:p>
          <a:p>
            <a:endParaRPr lang="en-US" altLang="zh-CN" dirty="0" smtClean="0"/>
          </a:p>
          <a:p>
            <a:r>
              <a:rPr lang="zh-CN" altLang="en-US" dirty="0" smtClean="0"/>
              <a:t>具体来说：</a:t>
            </a:r>
            <a:endParaRPr lang="en-US" altLang="zh-CN" dirty="0" smtClean="0"/>
          </a:p>
          <a:p>
            <a:r>
              <a:rPr lang="zh-CN" altLang="en-US" dirty="0" smtClean="0"/>
              <a:t>在间断点内插一个或多个过度采样点，使不连续点变成缓慢过渡带，可以有效增加阻带衰减。</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710756138"/>
              </p:ext>
            </p:extLst>
          </p:nvPr>
        </p:nvGraphicFramePr>
        <p:xfrm>
          <a:off x="4343400" y="4953000"/>
          <a:ext cx="4368800" cy="741680"/>
        </p:xfrm>
        <a:graphic>
          <a:graphicData uri="http://schemas.openxmlformats.org/drawingml/2006/table">
            <a:tbl>
              <a:tblPr firstRow="1" bandRow="1">
                <a:tableStyleId>{5C22544A-7EE6-4342-B048-85BDC9FD1C3A}</a:tableStyleId>
              </a:tblPr>
              <a:tblGrid>
                <a:gridCol w="1524000"/>
                <a:gridCol w="990600"/>
                <a:gridCol w="914400"/>
                <a:gridCol w="939800"/>
              </a:tblGrid>
              <a:tr h="370840">
                <a:tc>
                  <a:txBody>
                    <a:bodyPr/>
                    <a:lstStyle/>
                    <a:p>
                      <a:r>
                        <a:rPr lang="zh-CN" altLang="en-US" dirty="0" smtClean="0"/>
                        <a:t>插值点数</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r>
              <a:tr h="370840">
                <a:tc>
                  <a:txBody>
                    <a:bodyPr/>
                    <a:lstStyle/>
                    <a:p>
                      <a:r>
                        <a:rPr lang="zh-CN" altLang="en-US" dirty="0" smtClean="0"/>
                        <a:t>阻带衰减</a:t>
                      </a:r>
                      <a:r>
                        <a:rPr lang="en-US" altLang="zh-CN" dirty="0" smtClean="0"/>
                        <a:t>(dB)</a:t>
                      </a:r>
                      <a:endParaRPr lang="zh-CN" altLang="en-US" dirty="0"/>
                    </a:p>
                  </a:txBody>
                  <a:tcPr/>
                </a:tc>
                <a:tc>
                  <a:txBody>
                    <a:bodyPr/>
                    <a:lstStyle/>
                    <a:p>
                      <a:r>
                        <a:rPr lang="en-US" altLang="zh-CN" dirty="0" smtClean="0"/>
                        <a:t>44-54</a:t>
                      </a:r>
                      <a:endParaRPr lang="zh-CN" altLang="en-US" dirty="0"/>
                    </a:p>
                  </a:txBody>
                  <a:tcPr/>
                </a:tc>
                <a:tc>
                  <a:txBody>
                    <a:bodyPr/>
                    <a:lstStyle/>
                    <a:p>
                      <a:r>
                        <a:rPr lang="en-US" altLang="zh-CN" dirty="0" smtClean="0"/>
                        <a:t>65-75</a:t>
                      </a:r>
                      <a:endParaRPr lang="zh-CN" altLang="en-US" dirty="0"/>
                    </a:p>
                  </a:txBody>
                  <a:tcPr/>
                </a:tc>
                <a:tc>
                  <a:txBody>
                    <a:bodyPr/>
                    <a:lstStyle/>
                    <a:p>
                      <a:r>
                        <a:rPr lang="en-US" altLang="zh-CN" dirty="0" smtClean="0"/>
                        <a:t>85-95</a:t>
                      </a:r>
                      <a:endParaRPr lang="zh-CN" altLang="en-US" dirty="0"/>
                    </a:p>
                  </a:txBody>
                  <a:tcPr/>
                </a:tc>
              </a:tr>
            </a:tbl>
          </a:graphicData>
        </a:graphic>
      </p:graphicFrame>
    </p:spTree>
    <p:extLst>
      <p:ext uri="{BB962C8B-B14F-4D97-AF65-F5344CB8AC3E}">
        <p14:creationId xmlns:p14="http://schemas.microsoft.com/office/powerpoint/2010/main" val="2295419144"/>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755649" y="844550"/>
            <a:ext cx="7777163"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b="1" dirty="0" smtClean="0">
                <a:solidFill>
                  <a:srgbClr val="0000CC"/>
                </a:solidFill>
                <a:latin typeface="微软雅黑" pitchFamily="34" charset="-122"/>
                <a:ea typeface="微软雅黑" pitchFamily="34" charset="-122"/>
              </a:rPr>
              <a:t>4</a:t>
            </a:r>
            <a:r>
              <a:rPr lang="zh-CN" altLang="en-US" b="1" dirty="0">
                <a:solidFill>
                  <a:srgbClr val="0000CC"/>
                </a:solidFill>
                <a:latin typeface="微软雅黑" pitchFamily="34" charset="-122"/>
                <a:ea typeface="微软雅黑" pitchFamily="34" charset="-122"/>
              </a:rPr>
              <a:t>． 频率采样法设计步骤</a:t>
            </a:r>
          </a:p>
          <a:p>
            <a:pPr>
              <a:lnSpc>
                <a:spcPct val="130000"/>
              </a:lnSpc>
            </a:pPr>
            <a:r>
              <a:rPr lang="zh-CN" altLang="en-US" b="1" dirty="0" smtClean="0">
                <a:solidFill>
                  <a:srgbClr val="0000CC"/>
                </a:solidFill>
                <a:latin typeface="微软雅黑" pitchFamily="34" charset="-122"/>
                <a:ea typeface="微软雅黑" pitchFamily="34" charset="-122"/>
              </a:rPr>
              <a:t>（</a:t>
            </a:r>
            <a:r>
              <a:rPr lang="zh-CN" altLang="en-US" b="1" dirty="0">
                <a:solidFill>
                  <a:srgbClr val="0000CC"/>
                </a:solidFill>
                <a:latin typeface="微软雅黑" pitchFamily="34" charset="-122"/>
                <a:ea typeface="微软雅黑" pitchFamily="34" charset="-122"/>
              </a:rPr>
              <a:t>1） 根据阻带最小衰减</a:t>
            </a:r>
            <a:r>
              <a:rPr lang="zh-CN" altLang="en-US" b="1" i="1" dirty="0">
                <a:solidFill>
                  <a:srgbClr val="0000CC"/>
                </a:solidFill>
                <a:latin typeface="微软雅黑" pitchFamily="34" charset="-122"/>
                <a:ea typeface="微软雅黑" pitchFamily="34" charset="-122"/>
                <a:sym typeface="Symbol" pitchFamily="18" charset="2"/>
              </a:rPr>
              <a:t></a:t>
            </a:r>
            <a:r>
              <a:rPr lang="zh-CN" altLang="en-US" b="1" dirty="0">
                <a:solidFill>
                  <a:srgbClr val="0000CC"/>
                </a:solidFill>
                <a:latin typeface="微软雅黑" pitchFamily="34" charset="-122"/>
                <a:ea typeface="微软雅黑" pitchFamily="34" charset="-122"/>
              </a:rPr>
              <a:t> </a:t>
            </a:r>
            <a:r>
              <a:rPr lang="zh-CN" altLang="en-US" b="1" baseline="-25000" dirty="0">
                <a:solidFill>
                  <a:srgbClr val="0000CC"/>
                </a:solidFill>
                <a:latin typeface="微软雅黑" pitchFamily="34" charset="-122"/>
                <a:ea typeface="微软雅黑" pitchFamily="34" charset="-122"/>
              </a:rPr>
              <a:t>s</a:t>
            </a:r>
            <a:r>
              <a:rPr lang="zh-CN" altLang="en-US" b="1" dirty="0">
                <a:solidFill>
                  <a:srgbClr val="0000CC"/>
                </a:solidFill>
                <a:latin typeface="微软雅黑" pitchFamily="34" charset="-122"/>
                <a:ea typeface="微软雅黑" pitchFamily="34" charset="-122"/>
              </a:rPr>
              <a:t>选择过渡带采样点的个数</a:t>
            </a:r>
            <a:r>
              <a:rPr lang="zh-CN" altLang="en-US" b="1" i="1" dirty="0" smtClean="0">
                <a:solidFill>
                  <a:srgbClr val="0000CC"/>
                </a:solidFill>
                <a:latin typeface="微软雅黑" pitchFamily="34" charset="-122"/>
                <a:ea typeface="微软雅黑" pitchFamily="34" charset="-122"/>
              </a:rPr>
              <a:t>m</a:t>
            </a:r>
            <a:r>
              <a:rPr lang="zh-CN" altLang="en-US" dirty="0">
                <a:solidFill>
                  <a:srgbClr val="0000CC"/>
                </a:solidFill>
                <a:latin typeface="微软雅黑" pitchFamily="34" charset="-122"/>
                <a:ea typeface="微软雅黑" pitchFamily="34" charset="-122"/>
              </a:rPr>
              <a:t>（2） 确定过渡带宽度Bt，估算频域采样点数（即滤波器长度）N。</a:t>
            </a:r>
          </a:p>
          <a:p>
            <a:pPr>
              <a:lnSpc>
                <a:spcPct val="130000"/>
              </a:lnSpc>
            </a:pPr>
            <a:r>
              <a:rPr lang="zh-CN" altLang="en-US" dirty="0" smtClean="0"/>
              <a:t>      </a:t>
            </a:r>
            <a:r>
              <a:rPr lang="zh-CN" altLang="en-US" b="1" dirty="0" smtClean="0"/>
              <a:t>如果</a:t>
            </a:r>
            <a:r>
              <a:rPr lang="zh-CN" altLang="en-US" b="1" dirty="0"/>
              <a:t>增加</a:t>
            </a:r>
            <a:r>
              <a:rPr lang="zh-CN" altLang="en-US" b="1" i="1" dirty="0"/>
              <a:t>m</a:t>
            </a:r>
            <a:r>
              <a:rPr lang="zh-CN" altLang="en-US" b="1" dirty="0"/>
              <a:t>个过渡带采样点，则过渡带宽度近似变成(</a:t>
            </a:r>
            <a:r>
              <a:rPr lang="zh-CN" altLang="en-US" b="1" i="1" dirty="0"/>
              <a:t>m</a:t>
            </a:r>
            <a:r>
              <a:rPr lang="zh-CN" altLang="en-US" b="1" dirty="0"/>
              <a:t>+1)2π/</a:t>
            </a:r>
            <a:r>
              <a:rPr lang="zh-CN" altLang="en-US" b="1" i="1" dirty="0"/>
              <a:t>N</a:t>
            </a:r>
            <a:r>
              <a:rPr lang="zh-CN" altLang="en-US" b="1" dirty="0"/>
              <a:t>。</a:t>
            </a:r>
          </a:p>
          <a:p>
            <a:pPr>
              <a:lnSpc>
                <a:spcPct val="130000"/>
              </a:lnSpc>
            </a:pPr>
            <a:r>
              <a:rPr lang="zh-CN" altLang="en-US" b="1" dirty="0"/>
              <a:t>       当</a:t>
            </a:r>
            <a:r>
              <a:rPr lang="zh-CN" altLang="en-US" b="1" i="1" dirty="0"/>
              <a:t>N</a:t>
            </a:r>
            <a:r>
              <a:rPr lang="zh-CN" altLang="en-US" b="1" dirty="0"/>
              <a:t>确定时，</a:t>
            </a:r>
            <a:r>
              <a:rPr lang="zh-CN" altLang="en-US" b="1" i="1" dirty="0"/>
              <a:t>m</a:t>
            </a:r>
            <a:r>
              <a:rPr lang="zh-CN" altLang="en-US" b="1" dirty="0"/>
              <a:t>越大，过渡带越宽。如果给定过渡带宽度</a:t>
            </a:r>
            <a:r>
              <a:rPr lang="zh-CN" altLang="en-US" b="1" i="1" dirty="0"/>
              <a:t>B</a:t>
            </a:r>
            <a:r>
              <a:rPr lang="zh-CN" altLang="en-US" b="1" baseline="-25000" dirty="0"/>
              <a:t>t</a:t>
            </a:r>
            <a:r>
              <a:rPr lang="zh-CN" altLang="en-US" b="1" dirty="0"/>
              <a:t>，则要求(</a:t>
            </a:r>
            <a:r>
              <a:rPr lang="zh-CN" altLang="en-US" b="1" i="1" dirty="0"/>
              <a:t>m</a:t>
            </a:r>
            <a:r>
              <a:rPr lang="zh-CN" altLang="en-US" b="1" dirty="0"/>
              <a:t>+1)2π/</a:t>
            </a:r>
            <a:r>
              <a:rPr lang="zh-CN" altLang="en-US" b="1" i="1" dirty="0"/>
              <a:t>N</a:t>
            </a:r>
            <a:r>
              <a:rPr lang="zh-CN" altLang="en-US" b="1" dirty="0"/>
              <a:t>≤</a:t>
            </a:r>
            <a:r>
              <a:rPr lang="zh-CN" altLang="en-US" b="1" i="1" dirty="0"/>
              <a:t>B</a:t>
            </a:r>
            <a:r>
              <a:rPr lang="zh-CN" altLang="en-US" b="1" baseline="-25000" dirty="0"/>
              <a:t>t</a:t>
            </a:r>
            <a:r>
              <a:rPr lang="zh-CN" altLang="en-US" b="1" dirty="0"/>
              <a:t> ，滤波器长度N必须满足如下估算公式:</a:t>
            </a:r>
          </a:p>
        </p:txBody>
      </p:sp>
      <p:graphicFrame>
        <p:nvGraphicFramePr>
          <p:cNvPr id="49157" name="Object 5"/>
          <p:cNvGraphicFramePr>
            <a:graphicFrameLocks noChangeAspect="1"/>
          </p:cNvGraphicFramePr>
          <p:nvPr>
            <p:extLst>
              <p:ext uri="{D42A27DB-BD31-4B8C-83A1-F6EECF244321}">
                <p14:modId xmlns:p14="http://schemas.microsoft.com/office/powerpoint/2010/main" val="3247458412"/>
              </p:ext>
            </p:extLst>
          </p:nvPr>
        </p:nvGraphicFramePr>
        <p:xfrm>
          <a:off x="3429000" y="5258066"/>
          <a:ext cx="2016125" cy="949325"/>
        </p:xfrm>
        <a:graphic>
          <a:graphicData uri="http://schemas.openxmlformats.org/presentationml/2006/ole">
            <mc:AlternateContent xmlns:mc="http://schemas.openxmlformats.org/markup-compatibility/2006">
              <mc:Choice xmlns:v="urn:schemas-microsoft-com:vml" Requires="v">
                <p:oleObj spid="_x0000_s475147" r:id="rId3" imgW="825459" imgH="393846" progId="Equation.DSMT4">
                  <p:embed/>
                </p:oleObj>
              </mc:Choice>
              <mc:Fallback>
                <p:oleObj r:id="rId3" imgW="825459" imgH="39384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5258066"/>
                        <a:ext cx="2016125" cy="94932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txBox="1">
            <a:spLocks noChangeArrowheads="1"/>
          </p:cNvSpPr>
          <p:nvPr/>
        </p:nvSpPr>
        <p:spPr>
          <a:xfrm>
            <a:off x="1066800" y="152400"/>
            <a:ext cx="7086600" cy="685800"/>
          </a:xfrm>
          <a:prstGeom prst="rect">
            <a:avLst/>
          </a:prstGeom>
        </p:spPr>
        <p:txBody>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smtClean="0">
                <a:latin typeface="微软雅黑" pitchFamily="34" charset="-122"/>
                <a:ea typeface="微软雅黑" pitchFamily="34" charset="-122"/>
              </a:rPr>
              <a:t>3</a:t>
            </a:r>
            <a:r>
              <a:rPr lang="zh-CN" altLang="en-US" smtClean="0">
                <a:latin typeface="微软雅黑" pitchFamily="34" charset="-122"/>
                <a:ea typeface="微软雅黑" pitchFamily="34" charset="-122"/>
              </a:rPr>
              <a:t>、利用频率采样法设计</a:t>
            </a:r>
            <a:r>
              <a:rPr lang="en-US" altLang="zh-CN" smtClean="0">
                <a:latin typeface="微软雅黑" pitchFamily="34" charset="-122"/>
                <a:ea typeface="微软雅黑" pitchFamily="34" charset="-122"/>
              </a:rPr>
              <a:t>FIR</a:t>
            </a:r>
            <a:r>
              <a:rPr lang="zh-CN" altLang="en-US" smtClean="0">
                <a:latin typeface="微软雅黑" pitchFamily="34" charset="-122"/>
                <a:ea typeface="微软雅黑" pitchFamily="34" charset="-122"/>
              </a:rPr>
              <a:t>滤波器 </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58978459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9154">
                                            <p:txEl>
                                              <p:pRg st="2" end="2"/>
                                            </p:txEl>
                                          </p:spTgt>
                                        </p:tgtEl>
                                        <p:attrNameLst>
                                          <p:attrName>style.visibility</p:attrName>
                                        </p:attrNameLst>
                                      </p:cBhvr>
                                      <p:to>
                                        <p:strVal val="visible"/>
                                      </p:to>
                                    </p:set>
                                    <p:animEffect transition="in" filter="wipe(up)">
                                      <p:cBhvr>
                                        <p:cTn id="7" dur="500"/>
                                        <p:tgtEl>
                                          <p:spTgt spid="4915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9154">
                                            <p:txEl>
                                              <p:pRg st="3" end="3"/>
                                            </p:txEl>
                                          </p:spTgt>
                                        </p:tgtEl>
                                        <p:attrNameLst>
                                          <p:attrName>style.visibility</p:attrName>
                                        </p:attrNameLst>
                                      </p:cBhvr>
                                      <p:to>
                                        <p:strVal val="visible"/>
                                      </p:to>
                                    </p:set>
                                    <p:animEffect transition="in" filter="wipe(up)">
                                      <p:cBhvr>
                                        <p:cTn id="12" dur="500"/>
                                        <p:tgtEl>
                                          <p:spTgt spid="491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12775" y="914400"/>
            <a:ext cx="7200900"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b="1" dirty="0" smtClean="0">
                <a:solidFill>
                  <a:srgbClr val="0000CC"/>
                </a:solidFill>
                <a:latin typeface="微软雅黑" pitchFamily="34" charset="-122"/>
                <a:ea typeface="微软雅黑" pitchFamily="34" charset="-122"/>
              </a:rPr>
              <a:t>（</a:t>
            </a:r>
            <a:r>
              <a:rPr lang="en-US" altLang="zh-CN" b="1" dirty="0">
                <a:solidFill>
                  <a:srgbClr val="0000CC"/>
                </a:solidFill>
                <a:latin typeface="微软雅黑" pitchFamily="34" charset="-122"/>
                <a:ea typeface="微软雅黑" pitchFamily="34" charset="-122"/>
              </a:rPr>
              <a:t>3</a:t>
            </a:r>
            <a:r>
              <a:rPr lang="zh-CN" altLang="en-US" b="1" dirty="0">
                <a:solidFill>
                  <a:srgbClr val="0000CC"/>
                </a:solidFill>
                <a:latin typeface="微软雅黑" pitchFamily="34" charset="-122"/>
                <a:ea typeface="微软雅黑" pitchFamily="34" charset="-122"/>
              </a:rPr>
              <a:t>） 构造一个希望逼近的频率响应函数</a:t>
            </a:r>
            <a:r>
              <a:rPr lang="en-US" altLang="zh-CN" b="1" dirty="0">
                <a:solidFill>
                  <a:srgbClr val="0000CC"/>
                </a:solidFill>
                <a:latin typeface="微软雅黑" pitchFamily="34" charset="-122"/>
                <a:ea typeface="微软雅黑" pitchFamily="34" charset="-122"/>
              </a:rPr>
              <a:t>: </a:t>
            </a:r>
          </a:p>
          <a:p>
            <a:pPr>
              <a:lnSpc>
                <a:spcPct val="130000"/>
              </a:lnSpc>
            </a:pPr>
            <a:r>
              <a:rPr lang="en-US" altLang="zh-CN" b="1" dirty="0"/>
              <a:t></a:t>
            </a:r>
          </a:p>
          <a:p>
            <a:pPr>
              <a:lnSpc>
                <a:spcPct val="130000"/>
              </a:lnSpc>
            </a:pPr>
            <a:endParaRPr lang="en-US" altLang="zh-CN" dirty="0" smtClean="0"/>
          </a:p>
          <a:p>
            <a:pPr>
              <a:lnSpc>
                <a:spcPct val="130000"/>
              </a:lnSpc>
            </a:pPr>
            <a:r>
              <a:rPr lang="zh-CN" altLang="en-US" dirty="0">
                <a:solidFill>
                  <a:srgbClr val="0000CC"/>
                </a:solidFill>
                <a:latin typeface="微软雅黑" pitchFamily="34" charset="-122"/>
                <a:ea typeface="微软雅黑" pitchFamily="34" charset="-122"/>
              </a:rPr>
              <a:t>（</a:t>
            </a:r>
            <a:r>
              <a:rPr lang="en-US" altLang="zh-CN" dirty="0">
                <a:solidFill>
                  <a:srgbClr val="0000CC"/>
                </a:solidFill>
                <a:latin typeface="微软雅黑" pitchFamily="34" charset="-122"/>
                <a:ea typeface="微软雅黑" pitchFamily="34" charset="-122"/>
              </a:rPr>
              <a:t>4</a:t>
            </a:r>
            <a:r>
              <a:rPr lang="zh-CN" altLang="en-US" dirty="0">
                <a:solidFill>
                  <a:srgbClr val="0000CC"/>
                </a:solidFill>
                <a:latin typeface="微软雅黑" pitchFamily="34" charset="-122"/>
                <a:ea typeface="微软雅黑" pitchFamily="34" charset="-122"/>
              </a:rPr>
              <a:t>） 按照（</a:t>
            </a:r>
            <a:r>
              <a:rPr lang="en-US" altLang="zh-CN" dirty="0">
                <a:solidFill>
                  <a:srgbClr val="0000CC"/>
                </a:solidFill>
                <a:latin typeface="微软雅黑" pitchFamily="34" charset="-122"/>
                <a:ea typeface="微软雅黑" pitchFamily="34" charset="-122"/>
              </a:rPr>
              <a:t>7.3.1</a:t>
            </a:r>
            <a:r>
              <a:rPr lang="zh-CN" altLang="en-US" dirty="0">
                <a:solidFill>
                  <a:srgbClr val="0000CC"/>
                </a:solidFill>
                <a:latin typeface="微软雅黑" pitchFamily="34" charset="-122"/>
                <a:ea typeface="微软雅黑" pitchFamily="34" charset="-122"/>
              </a:rPr>
              <a:t>）式进行频域采样</a:t>
            </a:r>
            <a:r>
              <a:rPr lang="en-US" altLang="zh-CN" dirty="0">
                <a:solidFill>
                  <a:srgbClr val="0000CC"/>
                </a:solidFill>
                <a:latin typeface="微软雅黑" pitchFamily="34" charset="-122"/>
                <a:ea typeface="微软雅黑" pitchFamily="34" charset="-122"/>
              </a:rPr>
              <a:t>: </a:t>
            </a:r>
          </a:p>
        </p:txBody>
      </p:sp>
      <p:graphicFrame>
        <p:nvGraphicFramePr>
          <p:cNvPr id="50179" name="Object 3"/>
          <p:cNvGraphicFramePr>
            <a:graphicFrameLocks noChangeAspect="1"/>
          </p:cNvGraphicFramePr>
          <p:nvPr>
            <p:extLst>
              <p:ext uri="{D42A27DB-BD31-4B8C-83A1-F6EECF244321}">
                <p14:modId xmlns:p14="http://schemas.microsoft.com/office/powerpoint/2010/main" val="1143834510"/>
              </p:ext>
            </p:extLst>
          </p:nvPr>
        </p:nvGraphicFramePr>
        <p:xfrm>
          <a:off x="1979613" y="1495425"/>
          <a:ext cx="4105275" cy="638175"/>
        </p:xfrm>
        <a:graphic>
          <a:graphicData uri="http://schemas.openxmlformats.org/presentationml/2006/ole">
            <mc:AlternateContent xmlns:mc="http://schemas.openxmlformats.org/markup-compatibility/2006">
              <mc:Choice xmlns:v="urn:schemas-microsoft-com:vml" Requires="v">
                <p:oleObj spid="_x0000_s476189" r:id="rId3" imgW="1537017" imgH="241617" progId="Equation.DSMT4">
                  <p:embed/>
                </p:oleObj>
              </mc:Choice>
              <mc:Fallback>
                <p:oleObj r:id="rId3" imgW="1537017" imgH="2416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495425"/>
                        <a:ext cx="41052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0" name="Object 4"/>
          <p:cNvGraphicFramePr>
            <a:graphicFrameLocks noChangeAspect="1"/>
          </p:cNvGraphicFramePr>
          <p:nvPr/>
        </p:nvGraphicFramePr>
        <p:xfrm>
          <a:off x="1116013" y="2997200"/>
          <a:ext cx="6985000" cy="862013"/>
        </p:xfrm>
        <a:graphic>
          <a:graphicData uri="http://schemas.openxmlformats.org/presentationml/2006/ole">
            <mc:AlternateContent xmlns:mc="http://schemas.openxmlformats.org/markup-compatibility/2006">
              <mc:Choice xmlns:v="urn:schemas-microsoft-com:vml" Requires="v">
                <p:oleObj spid="_x0000_s476190" r:id="rId5" imgW="3480117" imgH="432117" progId="Equation.DSMT4">
                  <p:embed/>
                </p:oleObj>
              </mc:Choice>
              <mc:Fallback>
                <p:oleObj r:id="rId5" imgW="3480117" imgH="4321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997200"/>
                        <a:ext cx="6985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1" name="Object 5"/>
          <p:cNvGraphicFramePr>
            <a:graphicFrameLocks noChangeAspect="1"/>
          </p:cNvGraphicFramePr>
          <p:nvPr/>
        </p:nvGraphicFramePr>
        <p:xfrm>
          <a:off x="1116013" y="4076700"/>
          <a:ext cx="5184775" cy="823913"/>
        </p:xfrm>
        <a:graphic>
          <a:graphicData uri="http://schemas.openxmlformats.org/presentationml/2006/ole">
            <mc:AlternateContent xmlns:mc="http://schemas.openxmlformats.org/markup-compatibility/2006">
              <mc:Choice xmlns:v="urn:schemas-microsoft-com:vml" Requires="v">
                <p:oleObj spid="_x0000_s476191" r:id="rId7" imgW="2400617" imgH="381317" progId="Equation.DSMT4">
                  <p:embed/>
                </p:oleObj>
              </mc:Choice>
              <mc:Fallback>
                <p:oleObj r:id="rId7" imgW="2400617" imgH="3813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4076700"/>
                        <a:ext cx="51847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Text Box 6"/>
          <p:cNvSpPr txBox="1">
            <a:spLocks noChangeArrowheads="1"/>
          </p:cNvSpPr>
          <p:nvPr/>
        </p:nvSpPr>
        <p:spPr bwMode="auto">
          <a:xfrm>
            <a:off x="612775" y="5122863"/>
            <a:ext cx="75596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t>并加入过渡带采样。过渡带采样值可以设置为经验值，或用累试法确定，也可以采用优化算法估算。</a:t>
            </a:r>
          </a:p>
        </p:txBody>
      </p:sp>
    </p:spTree>
    <p:extLst>
      <p:ext uri="{BB962C8B-B14F-4D97-AF65-F5344CB8AC3E}">
        <p14:creationId xmlns:p14="http://schemas.microsoft.com/office/powerpoint/2010/main" val="37575096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wipe(left)">
                                      <p:cBhvr>
                                        <p:cTn id="7" dur="500"/>
                                        <p:tgtEl>
                                          <p:spTgt spid="50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181"/>
                                        </p:tgtEl>
                                        <p:attrNameLst>
                                          <p:attrName>style.visibility</p:attrName>
                                        </p:attrNameLst>
                                      </p:cBhvr>
                                      <p:to>
                                        <p:strVal val="visible"/>
                                      </p:to>
                                    </p:set>
                                    <p:animEffect transition="in" filter="wipe(left)">
                                      <p:cBhvr>
                                        <p:cTn id="12" dur="500"/>
                                        <p:tgtEl>
                                          <p:spTgt spid="50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2"/>
                                        </p:tgtEl>
                                        <p:attrNameLst>
                                          <p:attrName>style.visibility</p:attrName>
                                        </p:attrNameLst>
                                      </p:cBhvr>
                                      <p:to>
                                        <p:strVal val="visible"/>
                                      </p:to>
                                    </p:set>
                                    <p:animEffect transition="in" filter="wipe(left)">
                                      <p:cBhvr>
                                        <p:cTn id="1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bldLvl="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684213" y="981075"/>
            <a:ext cx="7415212"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b="1" dirty="0" smtClean="0"/>
              <a:t>（</a:t>
            </a:r>
            <a:r>
              <a:rPr lang="en-US" altLang="zh-CN" b="1" dirty="0" smtClean="0"/>
              <a:t>5</a:t>
            </a:r>
            <a:r>
              <a:rPr lang="zh-CN" altLang="en-US" b="1" dirty="0" smtClean="0"/>
              <a:t>） </a:t>
            </a:r>
            <a:r>
              <a:rPr lang="zh-CN" altLang="en-US" b="1" dirty="0" smtClean="0">
                <a:solidFill>
                  <a:srgbClr val="0000CC"/>
                </a:solidFill>
                <a:latin typeface="微软雅黑" pitchFamily="34" charset="-122"/>
                <a:ea typeface="微软雅黑" pitchFamily="34" charset="-122"/>
              </a:rPr>
              <a:t>对</a:t>
            </a:r>
            <a:r>
              <a:rPr lang="en-US" altLang="zh-CN" b="1" i="1" dirty="0">
                <a:solidFill>
                  <a:srgbClr val="0000CC"/>
                </a:solidFill>
                <a:latin typeface="微软雅黑" pitchFamily="34" charset="-122"/>
                <a:ea typeface="微软雅黑" pitchFamily="34" charset="-122"/>
              </a:rPr>
              <a:t>H</a:t>
            </a:r>
            <a:r>
              <a:rPr lang="en-US" altLang="zh-CN" b="1" dirty="0">
                <a:solidFill>
                  <a:srgbClr val="0000CC"/>
                </a:solidFill>
                <a:latin typeface="微软雅黑" pitchFamily="34" charset="-122"/>
                <a:ea typeface="微软雅黑" pitchFamily="34" charset="-122"/>
              </a:rPr>
              <a:t>(</a:t>
            </a:r>
            <a:r>
              <a:rPr lang="en-US" altLang="zh-CN" b="1" i="1" dirty="0">
                <a:solidFill>
                  <a:srgbClr val="0000CC"/>
                </a:solidFill>
                <a:latin typeface="微软雅黑" pitchFamily="34" charset="-122"/>
                <a:ea typeface="微软雅黑" pitchFamily="34" charset="-122"/>
              </a:rPr>
              <a:t>k</a:t>
            </a:r>
            <a:r>
              <a:rPr lang="en-US" altLang="zh-CN" b="1" dirty="0">
                <a:solidFill>
                  <a:srgbClr val="0000CC"/>
                </a:solidFill>
                <a:latin typeface="微软雅黑" pitchFamily="34" charset="-122"/>
                <a:ea typeface="微软雅黑" pitchFamily="34" charset="-122"/>
              </a:rPr>
              <a:t>)</a:t>
            </a:r>
            <a:r>
              <a:rPr lang="zh-CN" altLang="en-US" b="1" dirty="0">
                <a:solidFill>
                  <a:srgbClr val="0000CC"/>
                </a:solidFill>
                <a:latin typeface="微软雅黑" pitchFamily="34" charset="-122"/>
                <a:ea typeface="微软雅黑" pitchFamily="34" charset="-122"/>
              </a:rPr>
              <a:t>进行</a:t>
            </a:r>
            <a:r>
              <a:rPr lang="en-US" altLang="zh-CN" b="1" i="1" dirty="0">
                <a:solidFill>
                  <a:srgbClr val="0000CC"/>
                </a:solidFill>
                <a:latin typeface="微软雅黑" pitchFamily="34" charset="-122"/>
                <a:ea typeface="微软雅黑" pitchFamily="34" charset="-122"/>
              </a:rPr>
              <a:t>N</a:t>
            </a:r>
            <a:r>
              <a:rPr lang="zh-CN" altLang="en-US" b="1" dirty="0">
                <a:solidFill>
                  <a:srgbClr val="0000CC"/>
                </a:solidFill>
                <a:latin typeface="微软雅黑" pitchFamily="34" charset="-122"/>
                <a:ea typeface="微软雅黑" pitchFamily="34" charset="-122"/>
              </a:rPr>
              <a:t>点</a:t>
            </a:r>
            <a:r>
              <a:rPr lang="en-US" altLang="zh-CN" b="1" dirty="0">
                <a:solidFill>
                  <a:srgbClr val="0000CC"/>
                </a:solidFill>
                <a:latin typeface="微软雅黑" pitchFamily="34" charset="-122"/>
                <a:ea typeface="微软雅黑" pitchFamily="34" charset="-122"/>
              </a:rPr>
              <a:t>IDFT</a:t>
            </a:r>
            <a:r>
              <a:rPr lang="zh-CN" altLang="en-US" b="1" dirty="0"/>
              <a:t>，得到第一类线性相位</a:t>
            </a:r>
            <a:r>
              <a:rPr lang="en-US" altLang="zh-CN" b="1" dirty="0"/>
              <a:t>FIR</a:t>
            </a:r>
            <a:r>
              <a:rPr lang="zh-CN" altLang="en-US" b="1" dirty="0"/>
              <a:t>数字滤波器的单位脉冲响应：　　　　　　　　　　　　　　　　	</a:t>
            </a:r>
          </a:p>
        </p:txBody>
      </p:sp>
      <p:graphicFrame>
        <p:nvGraphicFramePr>
          <p:cNvPr id="51203" name="Object 3"/>
          <p:cNvGraphicFramePr>
            <a:graphicFrameLocks noChangeAspect="1"/>
          </p:cNvGraphicFramePr>
          <p:nvPr/>
        </p:nvGraphicFramePr>
        <p:xfrm>
          <a:off x="684213" y="2060575"/>
          <a:ext cx="7632700" cy="1008063"/>
        </p:xfrm>
        <a:graphic>
          <a:graphicData uri="http://schemas.openxmlformats.org/presentationml/2006/ole">
            <mc:AlternateContent xmlns:mc="http://schemas.openxmlformats.org/markup-compatibility/2006">
              <mc:Choice xmlns:v="urn:schemas-microsoft-com:vml" Requires="v">
                <p:oleObj spid="_x0000_s477195" r:id="rId3" imgW="3175317" imgH="419417" progId="Equation.DSMT4">
                  <p:embed/>
                </p:oleObj>
              </mc:Choice>
              <mc:Fallback>
                <p:oleObj r:id="rId3" imgW="3175317" imgH="419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060575"/>
                        <a:ext cx="76327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4" name="Text Box 4"/>
          <p:cNvSpPr txBox="1">
            <a:spLocks noChangeArrowheads="1"/>
          </p:cNvSpPr>
          <p:nvPr/>
        </p:nvSpPr>
        <p:spPr bwMode="auto">
          <a:xfrm>
            <a:off x="684213" y="3079750"/>
            <a:ext cx="7704137"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b="1" dirty="0" smtClean="0"/>
              <a:t>（</a:t>
            </a:r>
            <a:r>
              <a:rPr lang="en-US" altLang="zh-CN" b="1" dirty="0"/>
              <a:t>6</a:t>
            </a:r>
            <a:r>
              <a:rPr lang="zh-CN" altLang="en-US" b="1" dirty="0"/>
              <a:t>） </a:t>
            </a:r>
            <a:r>
              <a:rPr lang="zh-CN" altLang="en-US" b="1" dirty="0">
                <a:solidFill>
                  <a:srgbClr val="0000CC"/>
                </a:solidFill>
                <a:latin typeface="微软雅黑" pitchFamily="34" charset="-122"/>
                <a:ea typeface="微软雅黑" pitchFamily="34" charset="-122"/>
              </a:rPr>
              <a:t>检验设计结果</a:t>
            </a:r>
            <a:r>
              <a:rPr lang="zh-CN" altLang="en-US" b="1" dirty="0"/>
              <a:t>。如果阻带最小衰减未达到指标要求，则要改变过渡带采样值，直到满足指标要求为止。如果滤波器边界频率未达到指标要求，则要微调</a:t>
            </a:r>
            <a:r>
              <a:rPr lang="en-US" altLang="zh-CN" b="1" i="1" dirty="0" err="1"/>
              <a:t>H</a:t>
            </a:r>
            <a:r>
              <a:rPr lang="en-US" altLang="zh-CN" b="1" baseline="-25000" dirty="0" err="1"/>
              <a:t>dg</a:t>
            </a:r>
            <a:r>
              <a:rPr lang="en-US" altLang="zh-CN" b="1" dirty="0"/>
              <a:t>(</a:t>
            </a:r>
            <a:r>
              <a:rPr lang="en-US" altLang="zh-CN" b="1" i="1" dirty="0"/>
              <a:t>ω</a:t>
            </a:r>
            <a:r>
              <a:rPr lang="en-US" altLang="zh-CN" b="1" dirty="0"/>
              <a:t>)</a:t>
            </a:r>
            <a:r>
              <a:rPr lang="zh-CN" altLang="en-US" b="1" dirty="0"/>
              <a:t>的边界频率。 </a:t>
            </a:r>
            <a:r>
              <a:rPr lang="zh-CN" altLang="en-US" b="1" dirty="0" smtClean="0"/>
              <a:t></a:t>
            </a:r>
            <a:endParaRPr lang="zh-CN" altLang="en-US" b="1" dirty="0"/>
          </a:p>
        </p:txBody>
      </p:sp>
      <p:sp>
        <p:nvSpPr>
          <p:cNvPr id="5" name="Rectangle 2"/>
          <p:cNvSpPr txBox="1">
            <a:spLocks noChangeArrowheads="1"/>
          </p:cNvSpPr>
          <p:nvPr/>
        </p:nvSpPr>
        <p:spPr>
          <a:xfrm>
            <a:off x="1066800" y="152400"/>
            <a:ext cx="7086600" cy="685800"/>
          </a:xfrm>
          <a:prstGeom prst="rect">
            <a:avLst/>
          </a:prstGeom>
        </p:spPr>
        <p:txBody>
          <a:bodyPr/>
          <a:lstStyle>
            <a:lvl1pPr algn="ctr" rtl="0" eaLnBrk="0" fontAlgn="base" hangingPunct="0">
              <a:spcBef>
                <a:spcPct val="0"/>
              </a:spcBef>
              <a:spcAft>
                <a:spcPct val="0"/>
              </a:spcAft>
              <a:defRPr sz="2800" b="1">
                <a:solidFill>
                  <a:schemeClr val="tx2"/>
                </a:solidFill>
                <a:latin typeface="+mj-lt"/>
                <a:ea typeface="+mj-ea"/>
                <a:cs typeface="+mj-cs"/>
              </a:defRPr>
            </a:lvl1pPr>
            <a:lvl2pPr algn="ctr" rtl="0" eaLnBrk="0" fontAlgn="base" hangingPunct="0">
              <a:spcBef>
                <a:spcPct val="0"/>
              </a:spcBef>
              <a:spcAft>
                <a:spcPct val="0"/>
              </a:spcAft>
              <a:defRPr sz="2800" b="1">
                <a:solidFill>
                  <a:schemeClr val="tx2"/>
                </a:solidFill>
                <a:latin typeface="Arial" charset="0"/>
              </a:defRPr>
            </a:lvl2pPr>
            <a:lvl3pPr algn="ctr" rtl="0" eaLnBrk="0" fontAlgn="base" hangingPunct="0">
              <a:spcBef>
                <a:spcPct val="0"/>
              </a:spcBef>
              <a:spcAft>
                <a:spcPct val="0"/>
              </a:spcAft>
              <a:defRPr sz="2800" b="1">
                <a:solidFill>
                  <a:schemeClr val="tx2"/>
                </a:solidFill>
                <a:latin typeface="Arial" charset="0"/>
              </a:defRPr>
            </a:lvl3pPr>
            <a:lvl4pPr algn="ctr" rtl="0" eaLnBrk="0" fontAlgn="base" hangingPunct="0">
              <a:spcBef>
                <a:spcPct val="0"/>
              </a:spcBef>
              <a:spcAft>
                <a:spcPct val="0"/>
              </a:spcAft>
              <a:defRPr sz="2800" b="1">
                <a:solidFill>
                  <a:schemeClr val="tx2"/>
                </a:solidFill>
                <a:latin typeface="Arial" charset="0"/>
              </a:defRPr>
            </a:lvl4pPr>
            <a:lvl5pPr algn="ctr" rtl="0" eaLnBrk="0" fontAlgn="base" hangingPunct="0">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a:lstStyle>
          <a:p>
            <a:pPr algn="l"/>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、利用频率采样法设计</a:t>
            </a:r>
            <a:r>
              <a:rPr lang="en-US" altLang="zh-CN" dirty="0" smtClean="0">
                <a:latin typeface="微软雅黑" pitchFamily="34" charset="-122"/>
                <a:ea typeface="微软雅黑" pitchFamily="34" charset="-122"/>
              </a:rPr>
              <a:t>FIR</a:t>
            </a:r>
            <a:r>
              <a:rPr lang="zh-CN" altLang="en-US" dirty="0" smtClean="0">
                <a:latin typeface="微软雅黑" pitchFamily="34" charset="-122"/>
                <a:ea typeface="微软雅黑" pitchFamily="34" charset="-122"/>
              </a:rPr>
              <a:t>滤波器 </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57441022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left)">
                                      <p:cBhvr>
                                        <p:cTn id="7" dur="500"/>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04">
                                            <p:txEl>
                                              <p:pRg st="0" end="0"/>
                                            </p:txEl>
                                          </p:spTgt>
                                        </p:tgtEl>
                                        <p:attrNameLst>
                                          <p:attrName>style.visibility</p:attrName>
                                        </p:attrNameLst>
                                      </p:cBhvr>
                                      <p:to>
                                        <p:strVal val="visible"/>
                                      </p:to>
                                    </p:set>
                                    <p:animEffect transition="in" filter="wipe(left)">
                                      <p:cBhvr>
                                        <p:cTn id="12" dur="500"/>
                                        <p:tgtEl>
                                          <p:spTgt spid="512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J-Whi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J-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PJ-Whi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J-Whi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J-Whi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J-Whi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J-Whi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J-Whi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J-Whi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39035</TotalTime>
  <Pages>1</Pages>
  <Words>4672</Words>
  <Application>Microsoft Office PowerPoint</Application>
  <PresentationFormat>全屏显示(4:3)</PresentationFormat>
  <Paragraphs>548</Paragraphs>
  <Slides>102</Slides>
  <Notes>1</Notes>
  <HiddenSlides>0</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102</vt:i4>
      </vt:variant>
    </vt:vector>
  </HeadingPairs>
  <TitlesOfParts>
    <vt:vector size="110" baseType="lpstr">
      <vt:lpstr>PJ-White</vt:lpstr>
      <vt:lpstr>Microsoft 公式 3.0</vt:lpstr>
      <vt:lpstr>Equation</vt:lpstr>
      <vt:lpstr>MathType 6.0 Equation</vt:lpstr>
      <vt:lpstr>公式</vt:lpstr>
      <vt:lpstr>Bitmap Image</vt:lpstr>
      <vt:lpstr>BMP 图像</vt:lpstr>
      <vt:lpstr>Image</vt:lpstr>
      <vt:lpstr>数 字 信 号 处 理</vt:lpstr>
      <vt:lpstr>第七章  FIR滤波器设计</vt:lpstr>
      <vt:lpstr>数字信号处理主要内容</vt:lpstr>
      <vt:lpstr>第七章 有限脉冲响应数字滤波器的设计 </vt:lpstr>
      <vt:lpstr>PowerPoint 演示文稿</vt:lpstr>
      <vt:lpstr>PowerPoint 演示文稿</vt:lpstr>
      <vt:lpstr>PowerPoint 演示文稿</vt:lpstr>
      <vt:lpstr>PowerPoint 演示文稿</vt:lpstr>
      <vt:lpstr>一、线性相位FIR数字滤波器</vt:lpstr>
      <vt:lpstr>一、线性相位FIR数字滤波器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二、线性相位FIR滤波器的时域约束条件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第七章 有限脉冲响应数字滤波器的设计 </vt:lpstr>
      <vt:lpstr>PowerPoint 演示文稿</vt:lpstr>
      <vt:lpstr>2 利用窗函数法设计FIR滤波器</vt:lpstr>
      <vt:lpstr>2 利用窗函数法设计FIR滤波器</vt:lpstr>
      <vt:lpstr>2 利用窗函数法设计FIR滤波器</vt:lpstr>
      <vt:lpstr>PowerPoint 演示文稿</vt:lpstr>
      <vt:lpstr>PowerPoint 演示文稿</vt:lpstr>
      <vt:lpstr>2 利用窗函数法设计FIR滤波器</vt:lpstr>
      <vt:lpstr>2 利用窗函数法设计FIR滤波器</vt:lpstr>
      <vt:lpstr>2 利用窗函数法设计FIR滤波器</vt:lpstr>
      <vt:lpstr>PowerPoint 演示文稿</vt:lpstr>
      <vt:lpstr>2 利用窗函数法设计FIR滤波器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窗函数法设计FIR滤波器的步骤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课堂练习</vt:lpstr>
      <vt:lpstr>课堂练习</vt:lpstr>
      <vt:lpstr>PowerPoint 演示文稿</vt:lpstr>
      <vt:lpstr>第七章 有限脉冲响应数字滤波器的设计 </vt:lpstr>
      <vt:lpstr>利用频率采样法设计FIR滤波器 </vt:lpstr>
      <vt:lpstr>利用频率采样法设计FIR滤波器 </vt:lpstr>
      <vt:lpstr>利用频率采样法设计FIR滤波器 </vt:lpstr>
      <vt:lpstr>3、利用频率采样法设计FIR滤波器 </vt:lpstr>
      <vt:lpstr>3、利用频率采样法设计FIR滤波器 </vt:lpstr>
      <vt:lpstr>3、利用频率采样法设计FIR滤波器 </vt:lpstr>
      <vt:lpstr>3、利用频率采样法设计FIR滤波器 </vt:lpstr>
      <vt:lpstr>3、利用频率采样法设计FIR滤波器 </vt:lpstr>
      <vt:lpstr>3、利用频率采样法设计FIR滤波器 </vt:lpstr>
      <vt:lpstr>3、利用频率采样法设计FIR滤波器 </vt:lpstr>
      <vt:lpstr>3、利用频率采样法设计FIR滤波器 </vt:lpstr>
      <vt:lpstr>3、利用频率采样法设计FIR滤波器 </vt:lpstr>
      <vt:lpstr>3、利用频率采样法设计FIR滤波器 </vt:lpstr>
      <vt:lpstr>PowerPoint 演示文稿</vt:lpstr>
      <vt:lpstr>PowerPoint 演示文稿</vt:lpstr>
      <vt:lpstr>PowerPoint 演示文稿</vt:lpstr>
      <vt:lpstr>第七章 有限脉冲响应数字滤波器的设计 </vt:lpstr>
      <vt:lpstr>4、IIR和FIR数字滤波器的比较</vt:lpstr>
      <vt:lpstr>PowerPoint 演示文稿</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Systolic FFT Architecture for FPGAs</dc:title>
  <dc:creator>Preston Jackson</dc:creator>
  <cp:lastModifiedBy>laitao</cp:lastModifiedBy>
  <cp:revision>1524</cp:revision>
  <cp:lastPrinted>2001-06-18T18:57:59Z</cp:lastPrinted>
  <dcterms:created xsi:type="dcterms:W3CDTF">2004-07-20T15:10:20Z</dcterms:created>
  <dcterms:modified xsi:type="dcterms:W3CDTF">2019-12-17T17:06:27Z</dcterms:modified>
</cp:coreProperties>
</file>