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52" r:id="rId2"/>
    <p:sldId id="558" r:id="rId3"/>
    <p:sldId id="556" r:id="rId4"/>
    <p:sldId id="582" r:id="rId5"/>
    <p:sldId id="583" r:id="rId6"/>
    <p:sldId id="592" r:id="rId7"/>
    <p:sldId id="591" r:id="rId8"/>
    <p:sldId id="584" r:id="rId9"/>
    <p:sldId id="585" r:id="rId10"/>
    <p:sldId id="586" r:id="rId11"/>
    <p:sldId id="587" r:id="rId12"/>
    <p:sldId id="588" r:id="rId13"/>
    <p:sldId id="593" r:id="rId14"/>
    <p:sldId id="596" r:id="rId15"/>
    <p:sldId id="606" r:id="rId16"/>
    <p:sldId id="607" r:id="rId17"/>
    <p:sldId id="609" r:id="rId18"/>
    <p:sldId id="608" r:id="rId19"/>
    <p:sldId id="611" r:id="rId20"/>
    <p:sldId id="559" r:id="rId21"/>
    <p:sldId id="600" r:id="rId22"/>
    <p:sldId id="602" r:id="rId23"/>
    <p:sldId id="603" r:id="rId24"/>
    <p:sldId id="604" r:id="rId25"/>
    <p:sldId id="605" r:id="rId26"/>
    <p:sldId id="601" r:id="rId27"/>
    <p:sldId id="512" r:id="rId28"/>
    <p:sldId id="445" r:id="rId29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3F3"/>
    <a:srgbClr val="FFE7E7"/>
    <a:srgbClr val="FFCCCC"/>
    <a:srgbClr val="FFEFFF"/>
    <a:srgbClr val="FF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1" autoAdjust="0"/>
    <p:restoredTop sz="94076" autoAdjust="0"/>
  </p:normalViewPr>
  <p:slideViewPr>
    <p:cSldViewPr>
      <p:cViewPr varScale="1">
        <p:scale>
          <a:sx n="96" d="100"/>
          <a:sy n="96" d="100"/>
        </p:scale>
        <p:origin x="429" y="45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919AE560-AADD-491A-8188-699F17426580}" type="datetime1">
              <a:rPr lang="zh-CN" altLang="en-US" smtClean="0"/>
              <a:t>2019/10/10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B03103F6-6CA5-4D42-B8D0-A68F771720B5}" type="datetime1">
              <a:rPr lang="zh-CN" altLang="en-US" smtClean="0"/>
              <a:t>2019/10/10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E0D0D0-5E8C-43B7-A95C-C14D0BF7DA80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2019/10/10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5486400" cy="5486400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10/10/2019 2:19:37 PM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54000"/>
            <a:ext cx="739974" cy="742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ode/&#25968;&#23383;&#20449;&#21495;&#22788;&#29702;&#65288;&#31532;&#22235;&#29256;&#65289;&#65288;&#39640;&#35199;&#20840;&#65289;&#20363;&#39064;&#31243;&#24207;&#38598;/ep331.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hyperlink" Target="https://baike.baidu.com/item/%E7%94%B5%E5%AD%90%E5%B7%A5%E7%A8%8B" TargetMode="Externa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11" Type="http://schemas.openxmlformats.org/officeDocument/2006/relationships/image" Target="../media/image23.emf"/><Relationship Id="rId5" Type="http://schemas.openxmlformats.org/officeDocument/2006/relationships/hyperlink" Target="https://baike.baidu.com/item/%E7%A8%80%E7%96%8F" TargetMode="External"/><Relationship Id="rId10" Type="http://schemas.openxmlformats.org/officeDocument/2006/relationships/image" Target="../media/image11.emf"/><Relationship Id="rId4" Type="http://schemas.openxmlformats.org/officeDocument/2006/relationships/hyperlink" Target="https://baike.baidu.com/item/%E4%BF%A1%E5%8F%B7%E5%A4%84%E7%90%86" TargetMode="External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hyperlink" Target="code/&#25968;&#23383;&#20449;&#21495;&#22788;&#29702;&#65288;&#31532;&#22235;&#29256;&#65289;&#65288;&#39640;&#35199;&#20840;&#65289;&#20363;&#39064;&#31243;&#24207;&#38598;/fig321.m" TargetMode="Externa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ea typeface="宋体" panose="02010600030101010101" pitchFamily="2" charset="-122"/>
              </a:rPr>
              <a:t>数字信号处理</a:t>
            </a:r>
            <a:endParaRPr lang="en-US" altLang="zh-CN" sz="5400" dirty="0" smtClean="0">
              <a:ea typeface="宋体" panose="02010600030101010101" pitchFamily="2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邓振淼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中山大学电子与通信工程学院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ea typeface="宋体" panose="02010600030101010101" pitchFamily="2" charset="-122"/>
              </a:rPr>
              <a:t>2019-8-28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DFT</a:t>
            </a:r>
            <a:r>
              <a:rPr lang="zh-CN" altLang="en-US" dirty="0" smtClean="0"/>
              <a:t>的共轭对称性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的对称性是指关于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dirty="0" smtClean="0"/>
                  <a:t>/2</a:t>
                </a:r>
                <a:r>
                  <a:rPr lang="zh-CN" altLang="en-US" sz="2400" dirty="0" smtClean="0"/>
                  <a:t>的对称性。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表示有限长共轭对称序列和共轭反对称序列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𝑒𝑝</m:t>
                          </m:r>
                        </m:sub>
                      </m:sSub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𝑒𝑝</m:t>
                          </m:r>
                        </m:sub>
                        <m:sup>
                          <m:r>
                            <a:rPr lang="zh-CN" altLang="en-US" sz="24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zh-CN" altLang="en-US" sz="24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,0≤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为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偶数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/>
                  <a:t>时，有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任何有限长序列可表示成</a:t>
                </a:r>
                <a:r>
                  <a:rPr lang="zh-CN" altLang="en-US" sz="2400" dirty="0"/>
                  <a:t>共轭</a:t>
                </a:r>
                <a:r>
                  <a:rPr lang="zh-CN" altLang="en-US" sz="2400" dirty="0" smtClean="0"/>
                  <a:t>对称和</a:t>
                </a:r>
                <a:r>
                  <a:rPr lang="zh-CN" altLang="en-US" sz="2400" dirty="0"/>
                  <a:t>共轭</a:t>
                </a:r>
                <a:r>
                  <a:rPr lang="zh-CN" altLang="en-US" sz="2400" dirty="0" smtClean="0"/>
                  <a:t>反对称分量之和：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𝑒𝑝</m:t>
                          </m:r>
                        </m:sub>
                      </m:sSub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,0≤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𝑒𝑝</m:t>
                          </m:r>
                        </m:sub>
                      </m:sSub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zh-CN" altLang="en-US" sz="24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 algn="just">
                  <a:buNone/>
                </a:pPr>
                <a:r>
                  <a:rPr lang="zh-CN" altLang="en-US" sz="2400" dirty="0" smtClean="0"/>
                  <a:t>于是：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i="1" dirty="0">
                    <a:solidFill>
                      <a:srgbClr val="0000CC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zh-CN" altLang="en-US" sz="2400" dirty="0" smtClean="0">
                    <a:solidFill>
                      <a:srgbClr val="0000CC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0000CC"/>
                    </a:solidFill>
                  </a:rPr>
                  <a:t> </a:t>
                </a:r>
                <a:endParaRPr lang="en-US" altLang="zh-CN" sz="2400" dirty="0">
                  <a:solidFill>
                    <a:srgbClr val="0000CC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16" r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DFT</a:t>
            </a:r>
            <a:r>
              <a:rPr lang="zh-CN" altLang="en-US" dirty="0"/>
              <a:t>的共轭对称性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534400" cy="57912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表示为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，其中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baseline="-250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0000CC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baseline="-250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>
                  <a:solidFill>
                    <a:srgbClr val="0000CC"/>
                  </a:solidFill>
                </a:endParaRPr>
              </a:p>
              <a:p>
                <a:r>
                  <a:rPr lang="zh-CN" altLang="en-US" sz="2400" dirty="0" smtClean="0"/>
                  <a:t>则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𝑒𝑝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zh-CN" altLang="en-US" sz="2400" dirty="0" smtClean="0"/>
                  <a:t>其中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如果将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表示为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其中</a:t>
                </a:r>
                <a:endParaRPr lang="en-US" altLang="zh-CN" sz="240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zh-CN" altLang="en-US" sz="2400" dirty="0"/>
                  <a:t>  </a:t>
                </a:r>
                <a:r>
                  <a:rPr lang="zh-CN" altLang="en-US" sz="2400" dirty="0" smtClean="0"/>
                  <a:t>则     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0" indent="0" algn="just">
                  <a:buNone/>
                </a:pPr>
                <a:r>
                  <a:rPr lang="zh-CN" altLang="en-US" sz="2400" dirty="0" smtClean="0"/>
                  <a:t> 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𝐑𝐞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𝐃𝐅𝐓</m:t>
                    </m:r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/>
              </a:p>
              <a:p>
                <a:pPr marL="0" indent="0" algn="just">
                  <a:buNone/>
                </a:pPr>
                <a:r>
                  <a:rPr lang="zh-CN" altLang="en-US" sz="2400" dirty="0" smtClean="0">
                    <a:solidFill>
                      <a:srgbClr val="0000CC"/>
                    </a:solidFill>
                  </a:rPr>
                  <a:t>      </a:t>
                </a:r>
                <a:r>
                  <a:rPr lang="en-US" altLang="zh-CN" sz="2400" dirty="0" smtClean="0">
                    <a:solidFill>
                      <a:srgbClr val="0000CC"/>
                    </a:solidFill>
                  </a:rPr>
                  <a:t>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𝐈𝐦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𝐃𝐅𝐓</m:t>
                    </m:r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24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534400" cy="5791200"/>
              </a:xfrm>
              <a:blipFill>
                <a:blip r:embed="rId2"/>
                <a:stretch>
                  <a:fillRect l="-1429" t="-9474" b="-2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849766" y="297188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2" name="下箭头 1"/>
          <p:cNvSpPr/>
          <p:nvPr/>
        </p:nvSpPr>
        <p:spPr bwMode="auto">
          <a:xfrm>
            <a:off x="2544966" y="1981200"/>
            <a:ext cx="304800" cy="1163707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6248400" y="2001907"/>
            <a:ext cx="304800" cy="11430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77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DFT</a:t>
            </a:r>
            <a:r>
              <a:rPr lang="zh-CN" altLang="en-US" dirty="0"/>
              <a:t>的共轭对称性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的共轭对称性总结：如果序列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的实部和虚部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包括</a:t>
                </a:r>
                <a:r>
                  <a:rPr lang="en-US" altLang="zh-CN" sz="2400" dirty="0" smtClean="0"/>
                  <a:t>j)</a:t>
                </a:r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分别为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的共轭对称分量和共轭反对称分量；而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的共轭对称分量和共轭反对称分量的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分别为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的实部和虚部乘以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有限长序列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的共轭对称性：设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/>
                      <m:t>长度为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实序列，且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DFT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2400" i="1" baseline="-250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满足下列对称性：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共轭对称，即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zh-CN" altLang="en-US" sz="2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>
                  <a:solidFill>
                    <a:srgbClr val="0000CC"/>
                  </a:solidFill>
                </a:endParaRPr>
              </a:p>
              <a:p>
                <a:pPr lvl="1"/>
                <a:r>
                  <a:rPr lang="zh-CN" altLang="en-US" sz="2000" dirty="0" smtClean="0"/>
                  <a:t>如果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是实偶对称序列，即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，则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实偶对称，即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dirty="0" smtClean="0"/>
                  <a:t>实</a:t>
                </a:r>
                <a:r>
                  <a:rPr lang="zh-CN" altLang="en-US" sz="2000" dirty="0"/>
                  <a:t>奇</a:t>
                </a:r>
                <a:r>
                  <a:rPr lang="zh-CN" altLang="en-US" sz="2000" dirty="0" smtClean="0"/>
                  <a:t>对称</a:t>
                </a:r>
                <a:r>
                  <a:rPr lang="zh-CN" altLang="en-US" sz="2000" dirty="0"/>
                  <a:t>序列，即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纯虚奇对称</a:t>
                </a:r>
                <a:r>
                  <a:rPr lang="zh-CN" altLang="en-US" sz="2000" dirty="0"/>
                  <a:t>，即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r>
                  <a:rPr lang="zh-CN" altLang="en-US" sz="2400" dirty="0" smtClean="0"/>
                  <a:t>应用于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计算可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减小计算量</a:t>
                </a:r>
                <a:r>
                  <a:rPr lang="zh-CN" altLang="en-US" sz="2400" dirty="0" smtClean="0"/>
                  <a:t>：计算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实</a:t>
                </a:r>
                <a:r>
                  <a:rPr lang="zh-CN" altLang="en-US" sz="2400" dirty="0" smtClean="0"/>
                  <a:t>序列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/>
                  <a:t>偶数只需计算前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400" dirty="0" smtClean="0"/>
                  <a:t>+1</a:t>
                </a:r>
                <a:r>
                  <a:rPr lang="zh-CN" altLang="en-US" sz="2400" dirty="0" smtClean="0"/>
                  <a:t>点，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为奇数时，只</a:t>
                </a:r>
                <a:r>
                  <a:rPr lang="zh-CN" altLang="en-US" sz="2400" dirty="0"/>
                  <a:t>需</a:t>
                </a:r>
                <a:r>
                  <a:rPr lang="zh-CN" altLang="en-US" sz="2400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 smtClean="0"/>
                  <a:t>点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16" r="-1143" b="-3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761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</a:t>
            </a:r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例</a:t>
                </a:r>
                <a:r>
                  <a:rPr lang="en-US" altLang="zh-CN" sz="2000" dirty="0" smtClean="0"/>
                  <a:t>3.2.2 </a:t>
                </a:r>
                <a:r>
                  <a:rPr lang="zh-CN" altLang="en-US" sz="2000" dirty="0" smtClean="0"/>
                  <a:t>利用</a:t>
                </a:r>
                <a:r>
                  <a:rPr lang="en-US" altLang="zh-CN" sz="2000" dirty="0" smtClean="0"/>
                  <a:t>DFT</a:t>
                </a:r>
                <a:r>
                  <a:rPr lang="zh-CN" altLang="en-US" sz="2000" dirty="0" smtClean="0"/>
                  <a:t>的共轭对称性，设计一种高效算法，通过计算一个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 smtClean="0"/>
                  <a:t>点</a:t>
                </a:r>
                <a:r>
                  <a:rPr lang="en-US" altLang="zh-CN" sz="2000" dirty="0" smtClean="0"/>
                  <a:t>DFT</a:t>
                </a:r>
                <a:r>
                  <a:rPr lang="zh-CN" altLang="en-US" sz="2000" dirty="0" smtClean="0"/>
                  <a:t>，计算两个实序列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 smtClean="0"/>
                  <a:t>点</a:t>
                </a:r>
                <a:r>
                  <a:rPr lang="en-US" altLang="zh-CN" sz="2000" dirty="0" smtClean="0"/>
                  <a:t>DFT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解：构造新序列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，对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进行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点</a:t>
                </a:r>
                <a:r>
                  <a:rPr lang="en-US" altLang="zh-CN" sz="2000" dirty="0" smtClean="0"/>
                  <a:t>DFT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0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DFT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)]=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𝑒𝑝</m:t>
                              </m:r>
                            </m:sub>
                          </m:sSub>
                          <m:r>
                            <a:rPr lang="zh-CN" altLang="en-US" sz="20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sz="20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而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 sz="2000" i="0">
                        <a:latin typeface="Cambria Math" panose="02040503050406030204" pitchFamily="18" charset="0"/>
                      </a:rPr>
                      <m:t>DFT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)]=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 sz="2000" i="0">
                        <a:latin typeface="Cambria Math" panose="02040503050406030204" pitchFamily="18" charset="0"/>
                      </a:rPr>
                      <m:t>DFT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)]=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zh-CN" altLang="en-US" sz="2000" dirty="0" smtClean="0"/>
                  <a:t>于是由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可以求得两个实序列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点</a:t>
                </a:r>
                <a:r>
                  <a:rPr lang="en-US" altLang="zh-CN" sz="2000" dirty="0" smtClean="0"/>
                  <a:t>DFT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DFT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)]=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DFT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r>
                  <a:rPr lang="zh-CN" altLang="en-US" sz="2000" dirty="0" smtClean="0"/>
                  <a:t>一个经典的结论。</a:t>
                </a:r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25" r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DFT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很多应用里，例如图像处理，</a:t>
            </a:r>
            <a:r>
              <a:rPr lang="zh-CN" altLang="en-US" sz="2400" dirty="0"/>
              <a:t>信号</a:t>
            </a:r>
            <a:r>
              <a:rPr lang="zh-CN" altLang="en-US" sz="2400" dirty="0" smtClean="0"/>
              <a:t>是实信号，希望有基于实信号的变换，但是又希望这种变换能够有快速算法。</a:t>
            </a:r>
            <a:endParaRPr lang="en-US" altLang="zh-CN" sz="2400" dirty="0" smtClean="0"/>
          </a:p>
          <a:p>
            <a:r>
              <a:rPr lang="en-US" altLang="zh-CN" sz="2400" dirty="0" smtClean="0"/>
              <a:t>DCT</a:t>
            </a:r>
            <a:r>
              <a:rPr lang="zh-CN" altLang="en-US" sz="2400" dirty="0" smtClean="0"/>
              <a:t>有几种，区别是周期序列的构成方式。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2351629"/>
            <a:ext cx="5969000" cy="41253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08201" y="6324600"/>
            <a:ext cx="506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(a)DCT-1;  (b)DCT-2;  (c)DCT-3;  (d)DCT-4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09893"/>
              </p:ext>
            </p:extLst>
          </p:nvPr>
        </p:nvGraphicFramePr>
        <p:xfrm>
          <a:off x="2057400" y="24003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4" imgW="914400" imgH="181440" progId="Equation.DSMT4">
                  <p:embed/>
                </p:oleObj>
              </mc:Choice>
              <mc:Fallback>
                <p:oleObj name="Equation" r:id="rId4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2400300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083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DFT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以</a:t>
                </a:r>
                <a:r>
                  <a:rPr lang="en-US" altLang="zh-CN" sz="2400" dirty="0"/>
                  <a:t>DCT-2</a:t>
                </a:r>
                <a:r>
                  <a:rPr lang="zh-CN" altLang="en-US" sz="2400" dirty="0"/>
                  <a:t>为例：</a:t>
                </a:r>
                <a:r>
                  <a:rPr lang="zh-CN" altLang="en-US" sz="2400" dirty="0" smtClean="0"/>
                  <a:t>设</a:t>
                </a:r>
                <a:r>
                  <a:rPr lang="zh-CN" altLang="en-US" sz="2400" dirty="0"/>
                  <a:t>长度为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的有限</a:t>
                </a:r>
                <a:r>
                  <a:rPr lang="zh-CN" altLang="en-US" sz="2400" dirty="0" smtClean="0"/>
                  <a:t>长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实</a:t>
                </a:r>
                <a:r>
                  <a:rPr lang="zh-CN" altLang="en-US" sz="2400" dirty="0" smtClean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，利用它构成一个新的序列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=0,1,⋯,2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r>
                  <a:rPr lang="zh-CN" altLang="en-US" sz="2400" dirty="0" smtClean="0"/>
                  <a:t>则其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den>
                            </m:f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=0,1,⋯,2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/>
                  <a:t>。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den>
                            </m:f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den>
                                </m:f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den>
                                </m:f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den>
                            </m:f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zh-CN" altLang="en-US" sz="24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den>
                                </m:f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因此：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den>
                                </m:f>
                                <m:r>
                                  <a:rPr lang="zh-CN" altLang="en-US" sz="24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0213" b="62801"/>
          <a:stretch/>
        </p:blipFill>
        <p:spPr>
          <a:xfrm>
            <a:off x="6096000" y="2438400"/>
            <a:ext cx="2971800" cy="153457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5000" y="1981200"/>
            <a:ext cx="4953000" cy="1828800"/>
            <a:chOff x="1905000" y="1981200"/>
            <a:chExt cx="4953000" cy="1828800"/>
          </a:xfrm>
        </p:grpSpPr>
        <p:sp>
          <p:nvSpPr>
            <p:cNvPr id="8" name="矩形 7"/>
            <p:cNvSpPr/>
            <p:nvPr/>
          </p:nvSpPr>
          <p:spPr bwMode="auto">
            <a:xfrm>
              <a:off x="1905000" y="1981200"/>
              <a:ext cx="1447800" cy="457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矩形标注 8"/>
            <p:cNvSpPr/>
            <p:nvPr/>
          </p:nvSpPr>
          <p:spPr bwMode="auto">
            <a:xfrm>
              <a:off x="6248400" y="2667000"/>
              <a:ext cx="609600" cy="1143000"/>
            </a:xfrm>
            <a:prstGeom prst="wedgeRectCallout">
              <a:avLst>
                <a:gd name="adj1" fmla="val -556682"/>
                <a:gd name="adj2" fmla="val -69324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57600" y="1981200"/>
            <a:ext cx="3810000" cy="1828800"/>
            <a:chOff x="1905000" y="1981200"/>
            <a:chExt cx="3810000" cy="1828800"/>
          </a:xfrm>
        </p:grpSpPr>
        <p:sp>
          <p:nvSpPr>
            <p:cNvPr id="12" name="矩形 11"/>
            <p:cNvSpPr/>
            <p:nvPr/>
          </p:nvSpPr>
          <p:spPr bwMode="auto">
            <a:xfrm>
              <a:off x="1905000" y="1981200"/>
              <a:ext cx="2133600" cy="457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矩形标注 12"/>
            <p:cNvSpPr/>
            <p:nvPr/>
          </p:nvSpPr>
          <p:spPr bwMode="auto">
            <a:xfrm>
              <a:off x="5105400" y="2667000"/>
              <a:ext cx="609600" cy="1143000"/>
            </a:xfrm>
            <a:prstGeom prst="wedgeRectCallout">
              <a:avLst>
                <a:gd name="adj1" fmla="val -404795"/>
                <a:gd name="adj2" fmla="val -69827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charset="0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1600200" y="5486400"/>
            <a:ext cx="6400800" cy="838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84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DFT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因此可用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实</a:t>
                </a:r>
                <a:r>
                  <a:rPr lang="zh-CN" altLang="en-US" sz="2400" dirty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点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，即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den>
                                  </m:f>
                                  <m:r>
                                    <a:rPr lang="zh-CN" altLang="en-US" sz="24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 smtClean="0"/>
                  <a:t>或用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点对称延拓序列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表示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den>
                                  </m:f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 smtClean="0"/>
                  <a:t>有没有更快速的算法呢？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考虑构造一个序列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，则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−1),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是什么？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 bwMode="auto">
          <a:xfrm>
            <a:off x="1371600" y="1557959"/>
            <a:ext cx="6400800" cy="49944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00200" y="2472359"/>
            <a:ext cx="5943600" cy="49944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25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考虑构造一个序列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，则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−1),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 smtClean="0"/>
                  <a:t>请计算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点</a:t>
                </a:r>
                <a:r>
                  <a:rPr lang="en-US" altLang="zh-CN" sz="2000" dirty="0" smtClean="0"/>
                  <a:t>DFT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  <a:p>
                <a:r>
                  <a:rPr lang="zh-CN" altLang="en-US" sz="2000" dirty="0" smtClean="0"/>
                  <a:t>解：请大家思考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的频谱与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有何关系？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对于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 smtClean="0"/>
                  <a:t>，有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 smtClean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den>
                            </m:f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den>
                                </m:f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/>
                  <a:t>，有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877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383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562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zh-CN" altLang="en-US" sz="2000" smtClean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zh-CN" altLang="en-US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/>
                  <a:t>更进一步，有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Re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(4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562600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 bwMode="auto">
          <a:xfrm>
            <a:off x="4495800" y="5105400"/>
            <a:ext cx="3124200" cy="838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46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又</a:t>
                </a:r>
                <a:r>
                  <a:rPr lang="zh-CN" altLang="en-US" sz="2000" dirty="0" smtClean="0"/>
                  <a:t>双</a:t>
                </a:r>
                <a:r>
                  <a:rPr lang="zh-CN" altLang="en-US" sz="2000" dirty="0"/>
                  <a:t>叒进</a:t>
                </a:r>
                <a:r>
                  <a:rPr lang="zh-CN" altLang="en-US" sz="2000" dirty="0" smtClean="0"/>
                  <a:t>一步：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200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num>
                                  <m:den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Re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于是：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(4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sz="2000" dirty="0" smtClean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b="1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sz="2000" dirty="0" smtClean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可见，可以用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点</a:t>
                </a:r>
                <a:r>
                  <a:rPr lang="en-US" altLang="zh-CN" sz="2000" dirty="0" smtClean="0"/>
                  <a:t>DFT</a:t>
                </a:r>
                <a:r>
                  <a:rPr lang="zh-CN" altLang="en-US" sz="2000" dirty="0" smtClean="0"/>
                  <a:t>，而不是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点</a:t>
                </a:r>
                <a:r>
                  <a:rPr lang="en-US" altLang="zh-CN" sz="2000" dirty="0" smtClean="0"/>
                  <a:t>DFT</a:t>
                </a:r>
                <a:r>
                  <a:rPr lang="zh-CN" altLang="en-US" sz="2000" dirty="0" smtClean="0"/>
                  <a:t>就可以实现</a:t>
                </a:r>
                <a:r>
                  <a:rPr lang="en-US" altLang="zh-CN" sz="2000" dirty="0" smtClean="0"/>
                  <a:t>DCT-2</a:t>
                </a:r>
                <a:r>
                  <a:rPr lang="zh-CN" altLang="en-US" sz="2000" dirty="0" smtClean="0"/>
                  <a:t>。再进一步，利用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是实序列，可利用奇偶对称性来计算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dirty="0" smtClean="0"/>
                  <a:t>点复</a:t>
                </a:r>
                <a:r>
                  <a:rPr lang="en-US" altLang="zh-CN" sz="2000" dirty="0" smtClean="0"/>
                  <a:t>DFT</a:t>
                </a:r>
                <a:r>
                  <a:rPr lang="zh-CN" altLang="en-US" sz="2000" dirty="0" smtClean="0"/>
                  <a:t>中的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。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r="-786" b="-2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 bwMode="auto">
          <a:xfrm>
            <a:off x="4495800" y="3048000"/>
            <a:ext cx="3124200" cy="838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71600" y="4419600"/>
            <a:ext cx="6400800" cy="1447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2" name="上弧形箭头 1"/>
          <p:cNvSpPr/>
          <p:nvPr/>
        </p:nvSpPr>
        <p:spPr bwMode="auto">
          <a:xfrm>
            <a:off x="1828800" y="1600200"/>
            <a:ext cx="3962400" cy="304800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20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离散傅里叶变换</a:t>
            </a:r>
            <a:r>
              <a:rPr lang="en-US" altLang="zh-CN" dirty="0" smtClean="0"/>
              <a:t>(DFT)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离散傅里叶变换的定义及物理意义</a:t>
            </a:r>
            <a:endParaRPr lang="en-US" altLang="zh-CN" dirty="0" smtClean="0"/>
          </a:p>
          <a:p>
            <a:r>
              <a:rPr lang="zh-CN" altLang="en-US" dirty="0"/>
              <a:t>离散傅里叶变换</a:t>
            </a:r>
            <a:r>
              <a:rPr lang="zh-CN" altLang="en-US" dirty="0" smtClean="0"/>
              <a:t>的基本性质</a:t>
            </a:r>
            <a:endParaRPr lang="en-US" altLang="zh-CN" dirty="0" smtClean="0"/>
          </a:p>
          <a:p>
            <a:r>
              <a:rPr lang="zh-CN" altLang="en-US" dirty="0" smtClean="0"/>
              <a:t>频率域采样</a:t>
            </a:r>
            <a:endParaRPr lang="en-US" altLang="zh-CN" dirty="0" smtClean="0"/>
          </a:p>
          <a:p>
            <a:r>
              <a:rPr lang="en-US" altLang="zh-CN" dirty="0" smtClean="0"/>
              <a:t>DFT</a:t>
            </a:r>
            <a:r>
              <a:rPr lang="zh-CN" altLang="en-US" dirty="0" smtClean="0"/>
              <a:t>应用举例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001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离散傅里叶变换</a:t>
            </a:r>
            <a:r>
              <a:rPr lang="en-US" altLang="zh-CN" smtClean="0"/>
              <a:t>(DFT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离散傅里叶变换的定义及物理意义</a:t>
            </a:r>
            <a:endParaRPr lang="en-US" altLang="zh-CN" dirty="0" smtClean="0"/>
          </a:p>
          <a:p>
            <a:r>
              <a:rPr lang="zh-CN" altLang="en-US" dirty="0"/>
              <a:t>离散傅里叶变换</a:t>
            </a:r>
            <a:r>
              <a:rPr lang="zh-CN" altLang="en-US" dirty="0" smtClean="0"/>
              <a:t>的基本性质</a:t>
            </a:r>
            <a:endParaRPr lang="en-US" altLang="zh-CN" dirty="0" smtClean="0"/>
          </a:p>
          <a:p>
            <a:r>
              <a:rPr lang="zh-CN" altLang="en-US" dirty="0" smtClean="0"/>
              <a:t>频率域采样</a:t>
            </a:r>
            <a:endParaRPr lang="en-US" altLang="zh-CN" dirty="0" smtClean="0"/>
          </a:p>
          <a:p>
            <a:r>
              <a:rPr lang="en-US" altLang="zh-CN" dirty="0" smtClean="0"/>
              <a:t>DFT</a:t>
            </a:r>
            <a:r>
              <a:rPr lang="zh-CN" altLang="en-US" dirty="0" smtClean="0"/>
              <a:t>应用举例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162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频率域采样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534400" cy="60198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表示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zh-CN" alt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点等间隔</a:t>
                </a:r>
                <a:r>
                  <a:rPr lang="zh-CN" altLang="en-US" sz="2400" dirty="0" smtClean="0">
                    <a:solidFill>
                      <a:srgbClr val="0000CC"/>
                    </a:solidFill>
                  </a:rPr>
                  <a:t>采样</a:t>
                </a:r>
                <a:r>
                  <a:rPr lang="zh-CN" altLang="en-US" sz="2400" dirty="0" smtClean="0"/>
                  <a:t>。对其做</a:t>
                </a:r>
                <a:r>
                  <a:rPr lang="en-US" altLang="zh-CN" sz="2400" dirty="0" smtClean="0"/>
                  <a:t>IDFT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baseline="-2500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/>
                        <m:t>IDFT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 smtClean="0"/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/>
                  <a:t>点</a:t>
                </a:r>
                <a:r>
                  <a:rPr lang="en-US" altLang="zh-CN" sz="2400" dirty="0"/>
                  <a:t>DFT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第二种物理</a:t>
                </a:r>
                <a:r>
                  <a:rPr lang="zh-CN" altLang="en-US" sz="2400" dirty="0" smtClean="0">
                    <a:solidFill>
                      <a:srgbClr val="0000CC"/>
                    </a:solidFill>
                  </a:rPr>
                  <a:t>意义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DFS</a:t>
                </a:r>
                <a:r>
                  <a:rPr lang="zh-CN" altLang="en-US" sz="2400" dirty="0" smtClean="0"/>
                  <a:t>序数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的主值序列，即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bSup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于是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sz="24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534400" cy="6019800"/>
              </a:xfrm>
              <a:blipFill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477000" y="1066800"/>
            <a:ext cx="2133600" cy="3733800"/>
            <a:chOff x="6477000" y="1600200"/>
            <a:chExt cx="2133600" cy="3733800"/>
          </a:xfrm>
        </p:grpSpPr>
        <p:sp>
          <p:nvSpPr>
            <p:cNvPr id="2" name="圆角矩形标注 1"/>
            <p:cNvSpPr/>
            <p:nvPr/>
          </p:nvSpPr>
          <p:spPr bwMode="auto">
            <a:xfrm>
              <a:off x="6477000" y="1600200"/>
              <a:ext cx="2133600" cy="685800"/>
            </a:xfrm>
            <a:prstGeom prst="wedgeRoundRectCallout">
              <a:avLst>
                <a:gd name="adj1" fmla="val 1281"/>
                <a:gd name="adj2" fmla="val 437782"/>
                <a:gd name="adj3" fmla="val 16667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7239000" y="4953000"/>
              <a:ext cx="685800" cy="381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298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频率域采样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𝑖𝑁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为整数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因此：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于是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𝑖𝑁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频域采样定理</a:t>
                </a:r>
                <a:r>
                  <a:rPr lang="zh-CN" altLang="en-US" sz="2400" dirty="0" smtClean="0"/>
                  <a:t>：如果序列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的长度为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 smtClean="0"/>
                  <a:t>，则只有当频域采样点数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 smtClean="0"/>
                  <a:t>时，才有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</a:rPr>
                        <m:t>IDFT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/>
                  <a:t>  即可由频域采样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恢复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，否则产生时域混叠现象。</a:t>
                </a:r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r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77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𝑘𝑛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sup>
                            </m:sSub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𝑘𝑁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𝑘𝑁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 smtClean="0"/>
                  <a:t>，因此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  <m:f>
                          <m:fPr>
                            <m:type m:val="li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频率域采样的内插公式和内插函数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143000" y="3429000"/>
            <a:ext cx="7470577" cy="1223665"/>
            <a:chOff x="1143000" y="3429000"/>
            <a:chExt cx="7470577" cy="1223665"/>
          </a:xfrm>
        </p:grpSpPr>
        <p:sp>
          <p:nvSpPr>
            <p:cNvPr id="11" name="矩形 10"/>
            <p:cNvSpPr/>
            <p:nvPr/>
          </p:nvSpPr>
          <p:spPr bwMode="auto">
            <a:xfrm>
              <a:off x="1143000" y="3429000"/>
              <a:ext cx="6858000" cy="762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74475" y="41910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复频域内插公式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95400" y="4267200"/>
            <a:ext cx="5006102" cy="762000"/>
            <a:chOff x="1295400" y="3429000"/>
            <a:chExt cx="5006102" cy="762000"/>
          </a:xfrm>
        </p:grpSpPr>
        <p:sp>
          <p:nvSpPr>
            <p:cNvPr id="15" name="矩形 14"/>
            <p:cNvSpPr/>
            <p:nvPr/>
          </p:nvSpPr>
          <p:spPr bwMode="auto">
            <a:xfrm>
              <a:off x="1295400" y="3429000"/>
              <a:ext cx="2667000" cy="762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62400" y="35814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复频域内插函数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86000" y="5029200"/>
            <a:ext cx="6626423" cy="609600"/>
            <a:chOff x="2286000" y="3429000"/>
            <a:chExt cx="6626423" cy="609600"/>
          </a:xfrm>
        </p:grpSpPr>
        <p:sp>
          <p:nvSpPr>
            <p:cNvPr id="21" name="矩形 20"/>
            <p:cNvSpPr/>
            <p:nvPr/>
          </p:nvSpPr>
          <p:spPr bwMode="auto">
            <a:xfrm>
              <a:off x="2286000" y="3429000"/>
              <a:ext cx="4572000" cy="6096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81098" y="350520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频域内插公式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09097" y="5715000"/>
            <a:ext cx="6298526" cy="685800"/>
            <a:chOff x="1295399" y="3429000"/>
            <a:chExt cx="6298526" cy="685800"/>
          </a:xfrm>
        </p:grpSpPr>
        <p:sp>
          <p:nvSpPr>
            <p:cNvPr id="24" name="矩形 23"/>
            <p:cNvSpPr/>
            <p:nvPr/>
          </p:nvSpPr>
          <p:spPr bwMode="auto">
            <a:xfrm>
              <a:off x="1295399" y="3429000"/>
              <a:ext cx="4270177" cy="685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62600" y="350520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频域内插函数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311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3.3.1 </a:t>
            </a:r>
            <a:r>
              <a:rPr lang="zh-CN" altLang="en-US" sz="2400" dirty="0" smtClean="0"/>
              <a:t>长度这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的三角形序列右图所示。编写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程序验证频域采样理论。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% </a:t>
            </a:r>
            <a:r>
              <a:rPr lang="zh-CN" altLang="en-US" sz="2400" dirty="0">
                <a:solidFill>
                  <a:srgbClr val="0000CC"/>
                </a:solidFill>
              </a:rPr>
              <a:t>频域采样理论验证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M=26;N=32;n=0:M;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%</a:t>
            </a:r>
            <a:r>
              <a:rPr lang="zh-CN" altLang="en-US" sz="2400" dirty="0">
                <a:solidFill>
                  <a:srgbClr val="0000CC"/>
                </a:solidFill>
              </a:rPr>
              <a:t>产生</a:t>
            </a:r>
            <a:r>
              <a:rPr lang="en-US" altLang="zh-CN" sz="2400" dirty="0">
                <a:solidFill>
                  <a:srgbClr val="0000CC"/>
                </a:solidFill>
              </a:rPr>
              <a:t>M</a:t>
            </a:r>
            <a:r>
              <a:rPr lang="zh-CN" altLang="en-US" sz="2400" dirty="0">
                <a:solidFill>
                  <a:srgbClr val="0000CC"/>
                </a:solidFill>
              </a:rPr>
              <a:t>长三角波</a:t>
            </a:r>
            <a:r>
              <a:rPr lang="zh-CN" altLang="en-US" sz="2400">
                <a:solidFill>
                  <a:srgbClr val="0000CC"/>
                </a:solidFill>
              </a:rPr>
              <a:t>序列</a:t>
            </a:r>
            <a:r>
              <a:rPr lang="en-US" altLang="zh-CN" sz="2400" smtClean="0">
                <a:solidFill>
                  <a:srgbClr val="0000CC"/>
                </a:solidFill>
              </a:rPr>
              <a:t>x(n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xa</a:t>
            </a:r>
            <a:r>
              <a:rPr lang="en-US" altLang="zh-CN" sz="2400" dirty="0">
                <a:solidFill>
                  <a:srgbClr val="0000CC"/>
                </a:solidFill>
              </a:rPr>
              <a:t>=0:M/2;  </a:t>
            </a:r>
            <a:r>
              <a:rPr lang="en-US" altLang="zh-CN" sz="2400" dirty="0" err="1">
                <a:solidFill>
                  <a:srgbClr val="0000CC"/>
                </a:solidFill>
              </a:rPr>
              <a:t>xb</a:t>
            </a:r>
            <a:r>
              <a:rPr lang="en-US" altLang="zh-CN" sz="2400">
                <a:solidFill>
                  <a:srgbClr val="0000CC"/>
                </a:solidFill>
              </a:rPr>
              <a:t>= </a:t>
            </a:r>
            <a:r>
              <a:rPr lang="en-US" altLang="zh-CN" sz="2400" smtClean="0">
                <a:solidFill>
                  <a:srgbClr val="0000CC"/>
                </a:solidFill>
              </a:rPr>
              <a:t>ceil(M/2</a:t>
            </a:r>
            <a:r>
              <a:rPr lang="en-US" altLang="zh-CN" sz="2400" dirty="0">
                <a:solidFill>
                  <a:srgbClr val="0000CC"/>
                </a:solidFill>
              </a:rPr>
              <a:t>)-1:-1:0; </a:t>
            </a:r>
            <a:r>
              <a:rPr lang="en-US" altLang="zh-CN" sz="2400" dirty="0" err="1">
                <a:solidFill>
                  <a:srgbClr val="0000CC"/>
                </a:solidFill>
              </a:rPr>
              <a:t>xn</a:t>
            </a:r>
            <a:r>
              <a:rPr lang="en-US" altLang="zh-CN" sz="2400" dirty="0">
                <a:solidFill>
                  <a:srgbClr val="0000CC"/>
                </a:solidFill>
              </a:rPr>
              <a:t>=[</a:t>
            </a:r>
            <a:r>
              <a:rPr lang="en-US" altLang="zh-CN" sz="2400" dirty="0" err="1">
                <a:solidFill>
                  <a:srgbClr val="0000CC"/>
                </a:solidFill>
              </a:rPr>
              <a:t>xa,xb</a:t>
            </a:r>
            <a:r>
              <a:rPr lang="en-US" altLang="zh-CN" sz="2400" dirty="0">
                <a:solidFill>
                  <a:srgbClr val="0000CC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smtClean="0">
                <a:solidFill>
                  <a:srgbClr val="0000CC"/>
                </a:solidFill>
              </a:rPr>
              <a:t>Xk=fft(xn,512</a:t>
            </a:r>
            <a:r>
              <a:rPr lang="en-US" altLang="zh-CN" sz="2400" dirty="0">
                <a:solidFill>
                  <a:srgbClr val="0000CC"/>
                </a:solidFill>
              </a:rPr>
              <a:t>);%512</a:t>
            </a:r>
            <a:r>
              <a:rPr lang="zh-CN" altLang="en-US" sz="2400">
                <a:solidFill>
                  <a:srgbClr val="0000CC"/>
                </a:solidFill>
              </a:rPr>
              <a:t>点</a:t>
            </a:r>
            <a:r>
              <a:rPr lang="en-US" altLang="zh-CN" sz="2400" smtClean="0">
                <a:solidFill>
                  <a:srgbClr val="0000CC"/>
                </a:solidFill>
              </a:rPr>
              <a:t>FFT[x(n</a:t>
            </a:r>
            <a:r>
              <a:rPr lang="en-US" altLang="zh-CN" sz="2400" dirty="0">
                <a:solidFill>
                  <a:srgbClr val="0000CC"/>
                </a:solidFill>
              </a:rPr>
              <a:t>)]</a:t>
            </a:r>
          </a:p>
          <a:p>
            <a:pPr marL="0" indent="0">
              <a:buNone/>
            </a:pPr>
            <a:r>
              <a:rPr lang="en-US" altLang="zh-CN" sz="2400" smtClean="0">
                <a:solidFill>
                  <a:srgbClr val="0000CC"/>
                </a:solidFill>
              </a:rPr>
              <a:t>X32k=fft(xn,32</a:t>
            </a:r>
            <a:r>
              <a:rPr lang="en-US" altLang="zh-CN" sz="2400" dirty="0">
                <a:solidFill>
                  <a:srgbClr val="0000CC"/>
                </a:solidFill>
              </a:rPr>
              <a:t>);%32</a:t>
            </a:r>
            <a:r>
              <a:rPr lang="zh-CN" altLang="en-US" sz="2400">
                <a:solidFill>
                  <a:srgbClr val="0000CC"/>
                </a:solidFill>
              </a:rPr>
              <a:t>点</a:t>
            </a:r>
            <a:r>
              <a:rPr lang="en-US" altLang="zh-CN" sz="2400" smtClean="0">
                <a:solidFill>
                  <a:srgbClr val="0000CC"/>
                </a:solidFill>
              </a:rPr>
              <a:t>FFT[x(n</a:t>
            </a:r>
            <a:r>
              <a:rPr lang="en-US" altLang="zh-CN" sz="2400" dirty="0">
                <a:solidFill>
                  <a:srgbClr val="0000CC"/>
                </a:solidFill>
              </a:rPr>
              <a:t>)]</a:t>
            </a:r>
          </a:p>
          <a:p>
            <a:pPr marL="0" indent="0">
              <a:buNone/>
            </a:pPr>
            <a:r>
              <a:rPr lang="en-US" altLang="zh-CN" sz="2400" smtClean="0">
                <a:solidFill>
                  <a:srgbClr val="0000CC"/>
                </a:solidFill>
              </a:rPr>
              <a:t>x32n=ifft(X32k</a:t>
            </a:r>
            <a:r>
              <a:rPr lang="en-US" altLang="zh-CN" sz="2400" dirty="0">
                <a:solidFill>
                  <a:srgbClr val="0000CC"/>
                </a:solidFill>
              </a:rPr>
              <a:t>);%32</a:t>
            </a:r>
            <a:r>
              <a:rPr lang="zh-CN" altLang="en-US" sz="2400">
                <a:solidFill>
                  <a:srgbClr val="0000CC"/>
                </a:solidFill>
              </a:rPr>
              <a:t>点</a:t>
            </a:r>
            <a:r>
              <a:rPr lang="en-US" altLang="zh-CN" sz="2400" smtClean="0">
                <a:solidFill>
                  <a:srgbClr val="0000CC"/>
                </a:solidFill>
              </a:rPr>
              <a:t>IFFT[X32(k</a:t>
            </a:r>
            <a:r>
              <a:rPr lang="en-US" altLang="zh-CN" sz="2400" dirty="0">
                <a:solidFill>
                  <a:srgbClr val="0000CC"/>
                </a:solidFill>
              </a:rPr>
              <a:t>)]</a:t>
            </a:r>
            <a:r>
              <a:rPr lang="zh-CN" altLang="en-US" sz="2400">
                <a:solidFill>
                  <a:srgbClr val="0000CC"/>
                </a:solidFill>
              </a:rPr>
              <a:t>得到</a:t>
            </a:r>
            <a:r>
              <a:rPr lang="en-US" altLang="zh-CN" sz="2400" smtClean="0">
                <a:solidFill>
                  <a:srgbClr val="0000CC"/>
                </a:solidFill>
              </a:rPr>
              <a:t>x32(n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smtClean="0">
                <a:solidFill>
                  <a:srgbClr val="0000CC"/>
                </a:solidFill>
              </a:rPr>
              <a:t>X16k=X32k(1:2:N</a:t>
            </a:r>
            <a:r>
              <a:rPr lang="en-US" altLang="zh-CN" sz="2400" dirty="0">
                <a:solidFill>
                  <a:srgbClr val="0000CC"/>
                </a:solidFill>
              </a:rPr>
              <a:t>);%</a:t>
            </a:r>
            <a:r>
              <a:rPr lang="zh-CN" altLang="en-US" sz="2400" dirty="0">
                <a:solidFill>
                  <a:srgbClr val="0000CC"/>
                </a:solidFill>
              </a:rPr>
              <a:t>隔点抽取</a:t>
            </a:r>
            <a:r>
              <a:rPr lang="en-US" altLang="zh-CN" sz="2400" dirty="0">
                <a:solidFill>
                  <a:srgbClr val="0000CC"/>
                </a:solidFill>
              </a:rPr>
              <a:t>X32k</a:t>
            </a:r>
            <a:r>
              <a:rPr lang="zh-CN" altLang="en-US" sz="2400">
                <a:solidFill>
                  <a:srgbClr val="0000CC"/>
                </a:solidFill>
              </a:rPr>
              <a:t>得到</a:t>
            </a:r>
            <a:r>
              <a:rPr lang="en-US" altLang="zh-CN" sz="2400" smtClean="0">
                <a:solidFill>
                  <a:srgbClr val="0000CC"/>
                </a:solidFill>
              </a:rPr>
              <a:t>X16(K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smtClean="0">
                <a:solidFill>
                  <a:srgbClr val="0000CC"/>
                </a:solidFill>
              </a:rPr>
              <a:t>x16n=ifft(X16k,N/2</a:t>
            </a:r>
            <a:r>
              <a:rPr lang="en-US" altLang="zh-CN" sz="2400" dirty="0">
                <a:solidFill>
                  <a:srgbClr val="0000CC"/>
                </a:solidFill>
              </a:rPr>
              <a:t>);%16</a:t>
            </a:r>
            <a:r>
              <a:rPr lang="zh-CN" altLang="en-US" sz="2400">
                <a:solidFill>
                  <a:srgbClr val="0000CC"/>
                </a:solidFill>
              </a:rPr>
              <a:t>点</a:t>
            </a:r>
            <a:r>
              <a:rPr lang="en-US" altLang="zh-CN" sz="2400" smtClean="0">
                <a:solidFill>
                  <a:srgbClr val="0000CC"/>
                </a:solidFill>
              </a:rPr>
              <a:t>IFFT[X16(k</a:t>
            </a:r>
            <a:r>
              <a:rPr lang="en-US" altLang="zh-CN" sz="2400" dirty="0">
                <a:solidFill>
                  <a:srgbClr val="0000CC"/>
                </a:solidFill>
              </a:rPr>
              <a:t>)]</a:t>
            </a:r>
            <a:r>
              <a:rPr lang="zh-CN" altLang="en-US" sz="2400">
                <a:solidFill>
                  <a:srgbClr val="0000CC"/>
                </a:solidFill>
              </a:rPr>
              <a:t>得到</a:t>
            </a:r>
            <a:r>
              <a:rPr lang="en-US" altLang="zh-CN" sz="2400" smtClean="0">
                <a:solidFill>
                  <a:srgbClr val="0000CC"/>
                </a:solidFill>
              </a:rPr>
              <a:t>x16(n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6024" y="1981200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ep331.m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031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8534400" cy="63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3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频率域采样的思考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是否</a:t>
            </a:r>
            <a:r>
              <a:rPr lang="en-US" altLang="zh-CN" sz="2400" dirty="0" err="1" smtClean="0"/>
              <a:t>Nyquist</a:t>
            </a:r>
            <a:r>
              <a:rPr lang="zh-CN" altLang="en-US" sz="2400" dirty="0" smtClean="0"/>
              <a:t>采样频率就是最小的了？还有没有可能用比它更小的采样频率采样？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0000CC"/>
                </a:solidFill>
              </a:rPr>
              <a:t>压缩</a:t>
            </a:r>
            <a:r>
              <a:rPr lang="zh-CN" altLang="en-US" sz="2400" dirty="0" smtClean="0">
                <a:solidFill>
                  <a:srgbClr val="0000CC"/>
                </a:solidFill>
              </a:rPr>
              <a:t>感知</a:t>
            </a:r>
            <a:r>
              <a:rPr lang="en-US" altLang="zh-CN" sz="2400" dirty="0" smtClean="0"/>
              <a:t>(Compressed sensing)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也被称为压缩采样</a:t>
            </a:r>
            <a:r>
              <a:rPr lang="en-US" altLang="zh-CN" sz="2400" dirty="0" smtClean="0"/>
              <a:t>(Compressive sampling)</a:t>
            </a:r>
            <a:r>
              <a:rPr lang="zh-CN" altLang="en-US" sz="2400" dirty="0"/>
              <a:t>或稀疏采样</a:t>
            </a:r>
            <a:r>
              <a:rPr lang="en-US" altLang="zh-CN" sz="2400" dirty="0" smtClean="0"/>
              <a:t>(Sparse sampling)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是一种寻找欠定线性系统的稀疏解的技术。压缩感知被应用于</a:t>
            </a:r>
            <a:r>
              <a:rPr lang="zh-CN" altLang="en-US" sz="2400" dirty="0">
                <a:hlinkClick r:id="rId3"/>
              </a:rPr>
              <a:t>电子工程</a:t>
            </a:r>
            <a:r>
              <a:rPr lang="zh-CN" altLang="en-US" sz="2400" dirty="0"/>
              <a:t>尤其是</a:t>
            </a:r>
            <a:r>
              <a:rPr lang="zh-CN" altLang="en-US" sz="2400" dirty="0">
                <a:hlinkClick r:id="rId4"/>
              </a:rPr>
              <a:t>信号处理</a:t>
            </a:r>
            <a:r>
              <a:rPr lang="zh-CN" altLang="en-US" sz="2400" dirty="0"/>
              <a:t>中，用于获取和重构稀疏或可压缩的信号。这个方法利用讯号</a:t>
            </a:r>
            <a:r>
              <a:rPr lang="zh-CN" altLang="en-US" sz="2400" dirty="0">
                <a:hlinkClick r:id="rId5"/>
              </a:rPr>
              <a:t>稀疏</a:t>
            </a:r>
            <a:r>
              <a:rPr lang="zh-CN" altLang="en-US" sz="2400" dirty="0"/>
              <a:t>的特性，相较于奈奎斯特理论，得以从较少的测量值还原出原来整个欲得知的讯号。</a:t>
            </a:r>
          </a:p>
        </p:txBody>
      </p:sp>
      <p:pic>
        <p:nvPicPr>
          <p:cNvPr id="4" name="图片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88633"/>
            <a:ext cx="3228185" cy="211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84463"/>
              </p:ext>
            </p:extLst>
          </p:nvPr>
        </p:nvGraphicFramePr>
        <p:xfrm>
          <a:off x="2133600" y="4743450"/>
          <a:ext cx="1038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7" imgW="1038407" imgH="438357" progId="Equation.DSMT4">
                  <p:embed/>
                </p:oleObj>
              </mc:Choice>
              <mc:Fallback>
                <p:oleObj name="Equation" r:id="rId7" imgW="1038407" imgH="4383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4743450"/>
                        <a:ext cx="10382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35711"/>
              </p:ext>
            </p:extLst>
          </p:nvPr>
        </p:nvGraphicFramePr>
        <p:xfrm>
          <a:off x="6400800" y="6351311"/>
          <a:ext cx="90011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9" imgW="900086" imgH="233489" progId="Equation.DSMT4">
                  <p:embed/>
                </p:oleObj>
              </mc:Choice>
              <mc:Fallback>
                <p:oleObj name="Equation" r:id="rId9" imgW="900086" imgH="2334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0800" y="6351311"/>
                        <a:ext cx="900113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6" name="图片 10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50121" r="5690"/>
          <a:stretch/>
        </p:blipFill>
        <p:spPr bwMode="auto">
          <a:xfrm>
            <a:off x="30321" y="5231697"/>
            <a:ext cx="3246279" cy="139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4759689"/>
            <a:ext cx="3188422" cy="148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3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课后习题</a:t>
            </a:r>
            <a:r>
              <a:rPr lang="en-US" altLang="zh-CN" sz="2000" dirty="0" smtClean="0"/>
              <a:t>P116-121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13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15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314972" y="319220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55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 algn="ctr">
              <a:buFontTx/>
              <a:buNone/>
            </a:pPr>
            <a:r>
              <a:rPr lang="zh-CN" altLang="en-US" sz="6000" b="0" smtClean="0"/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562600"/>
              </a:xfrm>
            </p:spPr>
            <p:txBody>
              <a:bodyPr/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线性性质</a:t>
                </a:r>
                <a:endParaRPr lang="en-US" altLang="zh-CN" sz="24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如果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为两个有限长序列，长度分别为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，其中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为常数，取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，则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DFT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4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分别为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CN" altLang="en-US" sz="2400" dirty="0"/>
                      <m:t>和</m:t>
                    </m:r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>
                    <a:solidFill>
                      <a:srgbClr val="0000CC"/>
                    </a:solidFill>
                  </a:rPr>
                  <a:t>循环移位性质</a:t>
                </a:r>
                <a:endParaRPr lang="en-US" altLang="zh-CN" sz="2400" dirty="0">
                  <a:solidFill>
                    <a:srgbClr val="0000CC"/>
                  </a:solidFill>
                </a:endParaRPr>
              </a:p>
              <a:p>
                <a:r>
                  <a:rPr lang="zh-CN" altLang="en-US" sz="2400" dirty="0" smtClean="0"/>
                  <a:t>序列的循环移位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/>
                  <a:t>有限长序列，长度</a:t>
                </a:r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的循环移位定义为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562600"/>
              </a:xfrm>
              <a:blipFill>
                <a:blip r:embed="rId2"/>
                <a:stretch>
                  <a:fillRect l="-1404" t="-1645" b="-7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6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为例，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时域循环移位定理</a:t>
                </a:r>
                <a:endParaRPr lang="en-US" altLang="zh-CN" sz="24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sz="2400" dirty="0"/>
                      <m:t>长度为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</a:t>
                </a:r>
                <a:r>
                  <a:rPr lang="zh-CN" altLang="en-US" sz="2400" dirty="0"/>
                  <a:t>有限长序列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的循环移位，则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𝐷𝐹𝑇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 sz="2400" i="0">
                        <a:latin typeface="Cambria Math" panose="02040503050406030204" pitchFamily="18" charset="0"/>
                      </a:rPr>
                      <m:t>DFT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9" t="-9868" r="-643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3400" y="1371600"/>
            <a:ext cx="10031300" cy="30099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76043" y="1100795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hlinkClick r:id="rId5" action="ppaction://hlinkfile"/>
              </a:rPr>
              <a:t>fig321.m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412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534400" cy="5867400"/>
              </a:xfrm>
            </p:spPr>
            <p:txBody>
              <a:bodyPr/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频域循环移位定理</a:t>
                </a:r>
                <a:endParaRPr lang="en-US" altLang="zh-CN" sz="24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en-US" sz="2200" dirty="0" smtClean="0"/>
                  <a:t>如果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𝐷𝐹𝑇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sz="2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zh-CN" altLang="en-US" sz="2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，则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IDFT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𝑛𝑙</m:t>
                          </m:r>
                        </m:sup>
                      </m:sSubSup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循环卷积定理</a:t>
                </a:r>
                <a:endParaRPr lang="en-US" altLang="zh-CN" sz="24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en-US" altLang="zh-CN" sz="2200" dirty="0" smtClean="0"/>
                  <a:t>DFT</a:t>
                </a:r>
                <a:r>
                  <a:rPr lang="zh-CN" altLang="en-US" sz="2200" dirty="0" smtClean="0"/>
                  <a:t>中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最重要的定理</a:t>
                </a:r>
                <a:r>
                  <a:rPr lang="zh-CN" altLang="en-US" sz="2200" dirty="0" smtClean="0"/>
                  <a:t>！计算系统输入和单位脉冲响应的卷积，用</a:t>
                </a:r>
                <a:r>
                  <a:rPr lang="en-US" altLang="zh-CN" sz="2200" dirty="0" smtClean="0"/>
                  <a:t>FFT</a:t>
                </a:r>
                <a:r>
                  <a:rPr lang="zh-CN" altLang="en-US" sz="2200" dirty="0" smtClean="0"/>
                  <a:t>实现</a:t>
                </a:r>
                <a:r>
                  <a:rPr lang="en-US" altLang="zh-CN" sz="2200" dirty="0" smtClean="0"/>
                  <a:t>FIR</a:t>
                </a:r>
                <a:r>
                  <a:rPr lang="zh-CN" altLang="en-US" sz="2200" dirty="0" smtClean="0"/>
                  <a:t>滤波器等。</a:t>
                </a:r>
                <a:endParaRPr lang="en-US" altLang="zh-CN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/>
                  <a:t>两个有限长序列的循环卷积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en-US" sz="2200" dirty="0" smtClean="0"/>
                  <a:t>设序列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zh-CN" altLang="en-US" sz="2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的长度分别为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2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2200" dirty="0" smtClean="0"/>
                  <a:t>，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为循环卷积的区间长度，则它们的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200" dirty="0" smtClean="0"/>
                  <a:t>点循环卷积定义为</a:t>
                </a:r>
                <a:endParaRPr lang="en-US" altLang="zh-CN" sz="2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nary>
                      </m:e>
                    </m:d>
                    <m:sSub>
                      <m:sSub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zh-CN" altLang="en-US" sz="2200" dirty="0" smtClean="0"/>
                  <a:t>为与线性卷积区别，用</a:t>
                </a:r>
                <a:r>
                  <a:rPr lang="zh-CN" altLang="en-US" sz="2200" dirty="0" smtClean="0">
                    <a:latin typeface="Cambria Math" panose="02040503050406030204" pitchFamily="18" charset="0"/>
                  </a:rPr>
                  <a:t>⊛</a:t>
                </a:r>
                <a:r>
                  <a:rPr lang="zh-CN" altLang="en-US" sz="2200" dirty="0" smtClean="0"/>
                  <a:t>表示循环卷积</a:t>
                </a:r>
                <a:r>
                  <a:rPr lang="zh-CN" altLang="en-US" sz="2200" dirty="0"/>
                  <a:t>，用○表示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200" dirty="0"/>
                  <a:t>点</a:t>
                </a:r>
                <a:r>
                  <a:rPr lang="zh-CN" altLang="en-US" sz="2200" dirty="0" smtClean="0"/>
                  <a:t>循环卷积。</a:t>
                </a:r>
                <a:endParaRPr lang="en-US" altLang="zh-CN" sz="2200" dirty="0" smtClean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534400" cy="5867400"/>
              </a:xfrm>
              <a:blipFill>
                <a:blip r:embed="rId3"/>
                <a:stretch>
                  <a:fillRect l="-2429" t="-1247" r="-714" b="-1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066"/>
              </p:ext>
            </p:extLst>
          </p:nvPr>
        </p:nvGraphicFramePr>
        <p:xfrm>
          <a:off x="8597900" y="1403350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4" imgW="101520" imgH="152280" progId="Equation.DSMT4">
                  <p:embed/>
                </p:oleObj>
              </mc:Choice>
              <mc:Fallback>
                <p:oleObj name="Equation" r:id="rId4" imgW="101520" imgH="1522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7900" y="1403350"/>
                        <a:ext cx="1016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706000" y="6300000"/>
                <a:ext cx="3577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00" y="6300000"/>
                <a:ext cx="35779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966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循环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倒相序列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的产生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标题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16" t="-7246" r="-516" b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zh-CN" altLang="en-US" sz="2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200" dirty="0" smtClean="0"/>
              </a:p>
              <a:p>
                <a:pPr marL="0" indent="0" algn="just">
                  <a:buNone/>
                </a:pPr>
                <a:r>
                  <a:rPr lang="zh-CN" altLang="en-US" sz="2200" dirty="0" smtClean="0">
                    <a:solidFill>
                      <a:srgbClr val="0000CC"/>
                    </a:solidFill>
                  </a:rPr>
                  <a:t>例</a:t>
                </a:r>
                <a:r>
                  <a:rPr lang="en-US" altLang="zh-CN" sz="2200" dirty="0" smtClean="0">
                    <a:solidFill>
                      <a:srgbClr val="0000CC"/>
                    </a:solidFill>
                  </a:rPr>
                  <a:t>3.2.1</a:t>
                </a:r>
                <a:r>
                  <a:rPr lang="zh-CN" altLang="en-US" sz="2200" dirty="0" smtClean="0"/>
                  <a:t>：计算长度为</a:t>
                </a:r>
                <a:r>
                  <a:rPr lang="en-US" altLang="zh-CN" sz="2200" dirty="0" smtClean="0"/>
                  <a:t>4</a:t>
                </a:r>
                <a:r>
                  <a:rPr lang="zh-CN" altLang="en-US" sz="2200" dirty="0" smtClean="0"/>
                  <a:t>的序列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4</a:t>
                </a:r>
                <a:r>
                  <a:rPr lang="zh-CN" altLang="en-US" sz="2200" dirty="0" smtClean="0"/>
                  <a:t>点和</a:t>
                </a:r>
                <a:r>
                  <a:rPr lang="en-US" altLang="zh-CN" sz="2200" dirty="0" smtClean="0"/>
                  <a:t>8</a:t>
                </a:r>
                <a:r>
                  <a:rPr lang="zh-CN" altLang="en-US" sz="2200" dirty="0" smtClean="0"/>
                  <a:t>点循环卷积。</a:t>
                </a:r>
                <a:endParaRPr lang="en-US" altLang="zh-CN" sz="22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)={1,2,3,4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)={1,1,1,1</m:t>
                          </m:r>
                        </m:e>
                      </m:d>
                    </m:oMath>
                  </m:oMathPara>
                </a14:m>
                <a:endParaRPr lang="en-US" altLang="zh-CN" sz="2200" dirty="0" smtClean="0"/>
              </a:p>
              <a:p>
                <a:pPr marL="0" indent="0" algn="just">
                  <a:buNone/>
                </a:pPr>
                <a:r>
                  <a:rPr lang="zh-CN" altLang="en-US" sz="2200" dirty="0" smtClean="0"/>
                  <a:t>解：</a:t>
                </a:r>
                <a:endParaRPr lang="en-US" altLang="zh-CN" sz="22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200" dirty="0" smtClean="0"/>
              </a:p>
              <a:p>
                <a:pPr marL="0" indent="0" algn="ctr">
                  <a:buNone/>
                </a:pPr>
                <a:endParaRPr lang="zh-CN" altLang="en-US" sz="22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1274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4495800"/>
                <a:ext cx="8534400" cy="20574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当循环卷积区间长度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大于等于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的长度时，循环卷积结果等于线性卷积。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</a:rPr>
                      <m:t>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</a:rPr>
                  <a:t>大于等于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的长度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</a:rPr>
                      <m:t>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,</a:t>
                </a: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>
                    <a:solidFill>
                      <a:srgbClr val="0000CC"/>
                    </a:solidFill>
                  </a:rPr>
                  <a:t>小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的长度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495800"/>
                <a:ext cx="8534400" cy="2057400"/>
              </a:xfrm>
              <a:blipFill>
                <a:blip r:embed="rId3"/>
                <a:stretch>
                  <a:fillRect l="-1429" t="-26706" b="-35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456726"/>
              </p:ext>
            </p:extLst>
          </p:nvPr>
        </p:nvGraphicFramePr>
        <p:xfrm>
          <a:off x="228599" y="965200"/>
          <a:ext cx="4345497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4" imgW="2070000" imgH="1536480" progId="Equation.DSMT4">
                  <p:embed/>
                </p:oleObj>
              </mc:Choice>
              <mc:Fallback>
                <p:oleObj name="Equation" r:id="rId4" imgW="2070000" imgH="1536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599" y="965200"/>
                        <a:ext cx="4345497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42945"/>
              </p:ext>
            </p:extLst>
          </p:nvPr>
        </p:nvGraphicFramePr>
        <p:xfrm>
          <a:off x="3987800" y="29337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6" imgW="914400" imgH="181440" progId="Equation.DSMT4">
                  <p:embed/>
                </p:oleObj>
              </mc:Choice>
              <mc:Fallback>
                <p:oleObj name="Equation" r:id="rId6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7800" y="2933700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199" y="685800"/>
            <a:ext cx="5175780" cy="3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10600" cy="5562600"/>
              </a:xfrm>
            </p:spPr>
            <p:txBody>
              <a:bodyPr/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时域循环卷积定理</a:t>
                </a:r>
                <a:endParaRPr lang="en-US" altLang="zh-CN" sz="24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en-US" sz="2400" dirty="0" smtClean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的长度分别为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点循环卷积为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</a:rPr>
                      <m:t>⊛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</m:e>
                    </m:d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点</a:t>
                </a:r>
                <a:r>
                  <a:rPr lang="en-US" altLang="zh-CN" sz="2400" dirty="0" smtClean="0"/>
                  <a:t>DFT</a:t>
                </a:r>
                <a:r>
                  <a:rPr lang="zh-CN" altLang="en-US" sz="2400" dirty="0" smtClean="0"/>
                  <a:t>为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DFT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zh-CN" altLang="en-US" sz="240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DFT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DFT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证明：自己看，就是把定义代入然后变量代换，很简单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</a:t>
                </a:r>
                <a:endParaRPr lang="en-US" altLang="zh-CN" sz="2400" dirty="0" smtClean="0">
                  <a:sym typeface="Wingdings" panose="05000000000000000000" pitchFamily="2" charset="2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10600" cy="5562600"/>
              </a:xfrm>
              <a:blipFill>
                <a:blip r:embed="rId2"/>
                <a:stretch>
                  <a:fillRect l="-1415" t="-1645" r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590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频域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循环卷积定理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en-US" sz="2400" dirty="0" smtClean="0"/>
                  <a:t>如果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，则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DFT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2400" i="1" baseline="-250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</a:rPr>
                      <m:t>⊛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zh-CN" alt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zh-CN" altLang="en-US" sz="2400" dirty="0" smtClean="0"/>
                  <a:t>或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</a:rPr>
                      <m:t>⊛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DFT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DFT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</a:rPr>
                  <a:t>复共轭序列的</a:t>
                </a:r>
                <a:r>
                  <a:rPr lang="en-US" altLang="zh-CN" sz="2400" dirty="0" smtClean="0">
                    <a:solidFill>
                      <a:srgbClr val="0000CC"/>
                    </a:solidFill>
                  </a:rPr>
                  <a:t>DFT</a:t>
                </a:r>
                <a:endParaRPr lang="en-US" altLang="zh-CN" sz="2400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en-US" sz="2400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/>
                      <m:t>长度为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复共轭序列，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DFT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r>
                      <a:rPr lang="zh-CN" altLang="en-US" sz="2400" b="1" i="0">
                        <a:latin typeface="Cambria Math" panose="02040503050406030204" pitchFamily="18" charset="0"/>
                      </a:rPr>
                      <m:t>𝐃𝐅𝐓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zh-CN" altLang="en-US" sz="24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),0≤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16" r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4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34208</TotalTime>
  <Pages>1</Pages>
  <Words>3728</Words>
  <Application>Microsoft Office PowerPoint</Application>
  <PresentationFormat>全屏显示(4:3)</PresentationFormat>
  <Paragraphs>252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Arial</vt:lpstr>
      <vt:lpstr>Cambria Math</vt:lpstr>
      <vt:lpstr>Times New Roman</vt:lpstr>
      <vt:lpstr>Wingdings</vt:lpstr>
      <vt:lpstr>PJ-White</vt:lpstr>
      <vt:lpstr>Equation</vt:lpstr>
      <vt:lpstr>数字信号处理</vt:lpstr>
      <vt:lpstr>离散傅里叶变换(DFT)</vt:lpstr>
      <vt:lpstr>离散傅里叶变换的基本性质</vt:lpstr>
      <vt:lpstr>离散傅里叶变换的基本性质</vt:lpstr>
      <vt:lpstr>离散傅里叶变换的基本性质</vt:lpstr>
      <vt:lpstr>循环倒相序列x((n-m))_L的产生</vt:lpstr>
      <vt:lpstr>举例</vt:lpstr>
      <vt:lpstr>离散傅里叶变换的基本性质</vt:lpstr>
      <vt:lpstr>离散傅里叶变换的基本性质</vt:lpstr>
      <vt:lpstr>DFT的共轭对称性</vt:lpstr>
      <vt:lpstr>DFT的共轭对称性</vt:lpstr>
      <vt:lpstr>DFT的共轭对称性</vt:lpstr>
      <vt:lpstr>举例</vt:lpstr>
      <vt:lpstr>DCT的DFT计算</vt:lpstr>
      <vt:lpstr>DCT的DFT计算</vt:lpstr>
      <vt:lpstr>DCT的DFT计算</vt:lpstr>
      <vt:lpstr>举例</vt:lpstr>
      <vt:lpstr>PowerPoint 演示文稿</vt:lpstr>
      <vt:lpstr>PowerPoint 演示文稿</vt:lpstr>
      <vt:lpstr>离散傅里叶变换(DFT)</vt:lpstr>
      <vt:lpstr>频率域采样</vt:lpstr>
      <vt:lpstr>频率域采样</vt:lpstr>
      <vt:lpstr>频率域采样的内插公式和内插函数</vt:lpstr>
      <vt:lpstr>举例</vt:lpstr>
      <vt:lpstr>举例</vt:lpstr>
      <vt:lpstr>频率域采样的思考</vt:lpstr>
      <vt:lpstr>作业</vt:lpstr>
      <vt:lpstr>PowerPoint 演示文稿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subject/>
  <dc:creator>Preston Jackson</dc:creator>
  <cp:keywords/>
  <dc:description/>
  <cp:lastModifiedBy>Zhenmiao Deng</cp:lastModifiedBy>
  <cp:revision>1348</cp:revision>
  <cp:lastPrinted>2001-06-18T18:57:59Z</cp:lastPrinted>
  <dcterms:created xsi:type="dcterms:W3CDTF">2004-07-20T15:10:20Z</dcterms:created>
  <dcterms:modified xsi:type="dcterms:W3CDTF">2019-10-10T06:22:12Z</dcterms:modified>
</cp:coreProperties>
</file>