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52" r:id="rId2"/>
    <p:sldId id="486" r:id="rId3"/>
    <p:sldId id="513" r:id="rId4"/>
    <p:sldId id="514" r:id="rId5"/>
    <p:sldId id="526" r:id="rId6"/>
    <p:sldId id="549" r:id="rId7"/>
    <p:sldId id="515" r:id="rId8"/>
    <p:sldId id="522" r:id="rId9"/>
    <p:sldId id="524" r:id="rId10"/>
    <p:sldId id="525" r:id="rId11"/>
    <p:sldId id="527" r:id="rId12"/>
    <p:sldId id="531" r:id="rId13"/>
    <p:sldId id="528" r:id="rId14"/>
    <p:sldId id="529" r:id="rId15"/>
    <p:sldId id="532" r:id="rId16"/>
    <p:sldId id="540" r:id="rId17"/>
    <p:sldId id="541" r:id="rId18"/>
    <p:sldId id="539" r:id="rId19"/>
    <p:sldId id="550" r:id="rId20"/>
    <p:sldId id="551" r:id="rId21"/>
    <p:sldId id="445" r:id="rId22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F3F3"/>
    <a:srgbClr val="FFE7E7"/>
    <a:srgbClr val="FFCCCC"/>
    <a:srgbClr val="FFEFFF"/>
    <a:srgbClr val="FF66FF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1" autoAdjust="0"/>
    <p:restoredTop sz="84415" autoAdjust="0"/>
  </p:normalViewPr>
  <p:slideViewPr>
    <p:cSldViewPr>
      <p:cViewPr varScale="1">
        <p:scale>
          <a:sx n="81" d="100"/>
          <a:sy n="81" d="100"/>
        </p:scale>
        <p:origin x="864" y="39"/>
      </p:cViewPr>
      <p:guideLst>
        <p:guide orient="horz" pos="3936"/>
        <p:guide pos="1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22" y="-62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8801989A-47EB-4DA4-84FD-5499659DC1D6}" type="datetime1">
              <a:rPr lang="zh-CN" altLang="en-US"/>
              <a:pPr>
                <a:defRPr/>
              </a:pPr>
              <a:t>2019/9/6</a:t>
            </a:fld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anose="02020603050405020304" pitchFamily="18" charset="0"/>
              </a:defRPr>
            </a:lvl1pPr>
          </a:lstStyle>
          <a:p>
            <a:fld id="{10453FC3-BE48-43BB-88C2-B7AF9B4FB9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A1B2F172-C033-45F9-86EC-C37C39BA5801}" type="datetime1">
              <a:rPr lang="zh-CN" altLang="en-US"/>
              <a:pPr>
                <a:defRPr/>
              </a:pPr>
              <a:t>2019/9/6</a:t>
            </a:fld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anose="02020603050405020304" pitchFamily="18" charset="0"/>
              </a:defRPr>
            </a:lvl1pPr>
          </a:lstStyle>
          <a:p>
            <a:fld id="{A3B93D8A-71E5-473E-A99F-5CDE7223B29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4403725"/>
            <a:ext cx="51244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0" tIns="46765" rIns="93530" bIns="46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02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18038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5A0F5C-25C0-4820-9D4D-4442A0B0B805}" type="slidenum">
              <a:rPr lang="en-US" altLang="zh-CN" sz="1000" b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zh-CN" sz="10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3956050" y="0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956050" y="8807450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51" tIns="0" rIns="19351" bIns="0" anchor="b"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000" b="0" i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3954463" y="0"/>
            <a:ext cx="30305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3954463" y="8807450"/>
            <a:ext cx="30305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51" tIns="0" rIns="19351" bIns="0" anchor="b"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000" b="0" i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5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76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11277" name="日期占位符 1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30391E-6A46-4636-8D30-5E65D4AA103F}" type="datetime1">
              <a:rPr lang="zh-CN" altLang="en-US" sz="10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2019/9/6</a:t>
            </a:fld>
            <a:endParaRPr lang="en-US" altLang="zh-CN" sz="1000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B2F172-C033-45F9-86EC-C37C39BA5801}" type="datetime1">
              <a:rPr lang="zh-CN" altLang="en-US" smtClean="0"/>
              <a:pPr>
                <a:defRPr/>
              </a:pPr>
              <a:t>2019/9/6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93D8A-71E5-473E-A99F-5CDE7223B29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90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838200"/>
          </a:xfrm>
        </p:spPr>
        <p:txBody>
          <a:bodyPr/>
          <a:lstStyle>
            <a:lvl1pPr>
              <a:lnSpc>
                <a:spcPct val="100000"/>
              </a:lnSpc>
              <a:defRPr sz="36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5626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1627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838200"/>
          </a:xfrm>
        </p:spPr>
        <p:txBody>
          <a:bodyPr/>
          <a:lstStyle>
            <a:lvl1pPr>
              <a:lnSpc>
                <a:spcPct val="100000"/>
              </a:lnSpc>
              <a:defRPr sz="36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90600"/>
            <a:ext cx="4343400" cy="53340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0"/>
          </p:nvPr>
        </p:nvSpPr>
        <p:spPr>
          <a:xfrm>
            <a:off x="4648200" y="990600"/>
            <a:ext cx="4343400" cy="53340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8108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7816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62000"/>
            <a:ext cx="5486400" cy="5486400"/>
          </a:xfrm>
          <a:prstGeom prst="rect">
            <a:avLst/>
          </a:prstGeom>
        </p:spPr>
      </p:pic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525588"/>
            <a:ext cx="7772400" cy="1565275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  <a:ln w="12700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 marL="0" indent="0" algn="ctr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  <a:defRPr sz="2200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3984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7086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534400" cy="555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57200" y="655320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64" tIns="46033" rIns="92064" bIns="46033" anchor="ctr"/>
          <a:lstStyle/>
          <a:p>
            <a:pPr algn="ctr">
              <a:defRPr/>
            </a:pPr>
            <a:fld id="{02DEF9D2-B74C-4817-A442-C725520E258D}" type="datetime9">
              <a:rPr lang="en-US" altLang="zh-CN" sz="700">
                <a:latin typeface="Arial" charset="0"/>
                <a:ea typeface="宋体" charset="-122"/>
              </a:rPr>
              <a:pPr algn="ctr">
                <a:defRPr/>
              </a:pPr>
              <a:t>9/6/2019 3:13:51 PM</a:t>
            </a:fld>
            <a:endParaRPr lang="en-US" altLang="zh-CN" sz="700" dirty="0">
              <a:latin typeface="Arial" charset="0"/>
              <a:ea typeface="宋体" charset="-122"/>
            </a:endParaRPr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>
            <a:off x="-152400" y="6705600"/>
            <a:ext cx="9525000" cy="0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-228600" y="838200"/>
            <a:ext cx="9525000" cy="0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9" name="Rectangle 1084"/>
          <p:cNvSpPr>
            <a:spLocks noChangeArrowheads="1"/>
          </p:cNvSpPr>
          <p:nvPr userDrawn="1"/>
        </p:nvSpPr>
        <p:spPr bwMode="auto">
          <a:xfrm>
            <a:off x="7315200" y="6550025"/>
            <a:ext cx="1801775" cy="30841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333399"/>
                </a:solidFill>
                <a:latin typeface="Arial" charset="0"/>
                <a:ea typeface="宋体" charset="-122"/>
              </a:rPr>
              <a:t>电子与通信工程学院</a:t>
            </a:r>
            <a:endParaRPr lang="en-US" altLang="zh-CN" sz="1400" dirty="0">
              <a:solidFill>
                <a:srgbClr val="333399"/>
              </a:solidFill>
              <a:latin typeface="Arial" charset="0"/>
              <a:ea typeface="宋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6" y="54000"/>
            <a:ext cx="739974" cy="742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</p:sldLayoutIdLst>
  <p:transition>
    <p:fade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25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+mn-lt"/>
        </a:defRPr>
      </a:lvl2pPr>
      <a:lvl3pPr marL="1204913" indent="-2286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p"/>
        <a:defRPr sz="2000" b="1">
          <a:solidFill>
            <a:schemeClr val="tx1"/>
          </a:solidFill>
          <a:latin typeface="+mn-lt"/>
        </a:defRPr>
      </a:lvl3pPr>
      <a:lvl4pPr marL="1546225" indent="-11906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u"/>
        <a:defRPr b="1">
          <a:solidFill>
            <a:schemeClr val="tx1"/>
          </a:solidFill>
          <a:latin typeface="+mn-lt"/>
        </a:defRPr>
      </a:lvl4pPr>
      <a:lvl5pPr marL="1828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</a:defRPr>
      </a:lvl5pPr>
      <a:lvl6pPr marL="22860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743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2004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657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90%89%E5%B8%83%E6%96%AF%E6%95%88%E5%BA%94/6345938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aike.baidu.com/item/%E7%9F%A9%E5%BD%A2%E8%84%89%E5%86%B2/10697028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hyperlink" Target="code/&#30452;&#27969;&#20998;&#37327;Demo/DCDemo.m" TargetMode="Externa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5652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5400" dirty="0" smtClean="0">
                <a:ea typeface="宋体" panose="02010600030101010101" pitchFamily="2" charset="-122"/>
              </a:rPr>
              <a:t>数字信号处理</a:t>
            </a:r>
            <a:endParaRPr lang="en-US" altLang="zh-CN" sz="5400" dirty="0" smtClean="0">
              <a:ea typeface="宋体" panose="02010600030101010101" pitchFamily="2" charset="-122"/>
            </a:endParaRPr>
          </a:p>
        </p:txBody>
      </p:sp>
      <p:sp>
        <p:nvSpPr>
          <p:cNvPr id="3075" name="Text Box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  <a:noFill/>
          <a:ln w="9525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ea typeface="宋体" panose="02010600030101010101" pitchFamily="2" charset="-122"/>
              </a:rPr>
              <a:t>邓振淼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ea typeface="宋体" panose="02010600030101010101" pitchFamily="2" charset="-122"/>
              </a:rPr>
              <a:t>中山大学电子与通信工程学院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ea typeface="宋体" panose="02010600030101010101" pitchFamily="2" charset="-122"/>
              </a:rPr>
              <a:t>2019-8-28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共轭对称</a:t>
            </a:r>
            <a:r>
              <a:rPr lang="zh-CN" altLang="en-US" dirty="0" smtClean="0">
                <a:solidFill>
                  <a:srgbClr val="0000CC"/>
                </a:solidFill>
              </a:rPr>
              <a:t>序列</a:t>
            </a:r>
            <a:r>
              <a:rPr lang="zh-CN" altLang="en-US" dirty="0" smtClean="0">
                <a:solidFill>
                  <a:schemeClr val="tx1"/>
                </a:solidFill>
              </a:rPr>
              <a:t>与</a:t>
            </a:r>
            <a:r>
              <a:rPr lang="zh-CN" altLang="en-US" dirty="0">
                <a:solidFill>
                  <a:srgbClr val="0000CC"/>
                </a:solidFill>
              </a:rPr>
              <a:t>共轭</a:t>
            </a:r>
            <a:r>
              <a:rPr lang="zh-CN" altLang="en-US" dirty="0" smtClean="0">
                <a:solidFill>
                  <a:srgbClr val="0000CC"/>
                </a:solidFill>
              </a:rPr>
              <a:t>反对称序列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6868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    </a:t>
                </a:r>
                <a:r>
                  <a:rPr lang="zh-CN" altLang="en-US" dirty="0" smtClean="0">
                    <a:latin typeface="Times New Roman" panose="02020603050405020304" pitchFamily="18" charset="0"/>
                  </a:rPr>
                  <a:t>设序列满足下式：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</m:t>
                        </m:r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</a:rPr>
                  <a:t>，则称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</a:rPr>
                  <a:t>为</a:t>
                </a:r>
                <a:r>
                  <a:rPr lang="zh-CN" altLang="en-US" dirty="0" smtClean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共轭对称序列</a:t>
                </a:r>
                <a:r>
                  <a:rPr lang="zh-CN" altLang="en-US" dirty="0" smtClean="0">
                    <a:latin typeface="Times New Roman" panose="02020603050405020304" pitchFamily="18" charset="0"/>
                  </a:rPr>
                  <a:t>。将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</a:rPr>
                  <a:t>用实部与虚部表示</a:t>
                </a:r>
                <a:endParaRPr lang="en-US" altLang="zh-CN" dirty="0" smtClean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𝑒𝑟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dirty="0">
                          <a:latin typeface="Cambria Math" panose="02040503050406030204" pitchFamily="18" charset="0"/>
                        </a:rPr>
                        <m:t>用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dirty="0">
                          <a:latin typeface="Cambria Math" panose="02040503050406030204" pitchFamily="18" charset="0"/>
                        </a:rPr>
                        <m:t>代替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并取共轭，得到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𝑒𝑟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于是有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𝑒𝑟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𝑒𝑟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𝑒𝑖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𝑒𝑖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。即</a:t>
                </a:r>
                <a:r>
                  <a:rPr lang="zh-CN" altLang="en-US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共轭对称序列</a:t>
                </a:r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实部是偶函数</a:t>
                </a:r>
                <a:r>
                  <a:rPr lang="zh-CN" altLang="en-US" dirty="0" smtClean="0"/>
                  <a:t>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虚部是奇函数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定义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共轭反对称</a:t>
                </a:r>
                <a:r>
                  <a:rPr lang="zh-CN" altLang="en-US" dirty="0" smtClean="0">
                    <a:solidFill>
                      <a:srgbClr val="0000CC"/>
                    </a:solidFill>
                  </a:rPr>
                  <a:t>序列</a:t>
                </a:r>
                <a:r>
                  <a:rPr lang="zh-CN" altLang="en-US" dirty="0" smtClean="0"/>
                  <a:t>：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</m:t>
                        </m:r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写成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即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实部为奇函数</a:t>
                </a:r>
                <a:r>
                  <a:rPr lang="zh-CN" altLang="en-US" dirty="0" smtClean="0"/>
                  <a:t>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虚部是偶函数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686800" cy="5562600"/>
              </a:xfrm>
              <a:blipFill>
                <a:blip r:embed="rId2"/>
                <a:stretch>
                  <a:fillRect l="-1404" t="-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821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共轭对称序列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zh-CN" altLang="en-US" dirty="0">
                <a:solidFill>
                  <a:srgbClr val="0000CC"/>
                </a:solidFill>
              </a:rPr>
              <a:t>共轭反对称序列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>
                    <a:solidFill>
                      <a:srgbClr val="0000CC"/>
                    </a:solidFill>
                  </a:rPr>
                  <a:t>重要结论</a:t>
                </a:r>
                <a:r>
                  <a:rPr lang="zh-CN" altLang="en-US" sz="2400" dirty="0" smtClean="0"/>
                  <a:t>：一对序列可用共轭对称与反对称序列之和表示：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，由于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，因此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zh-CN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zh-CN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r>
                  <a:rPr lang="zh-CN" altLang="en-US" sz="2400" dirty="0" smtClean="0"/>
                  <a:t>对于频域函数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，也有类似结论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zh-CN" alt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zh-CN" alt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zh-CN" alt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zh-CN" alt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zh-CN" altLang="en-US" sz="2400">
                        <a:latin typeface="Cambria Math" panose="02040503050406030204" pitchFamily="18" charset="0"/>
                      </a:rPr>
                      <m:t>)=−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分别为</m:t>
                    </m:r>
                  </m:oMath>
                </a14:m>
                <a:r>
                  <a:rPr lang="zh-CN" altLang="en-US" sz="2400" dirty="0"/>
                  <a:t>共轭对称与反对称</a:t>
                </a:r>
                <a:r>
                  <a:rPr lang="zh-CN" altLang="en-US" sz="2400" dirty="0" smtClean="0"/>
                  <a:t>序列。于是有下面公式成立：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 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1645" r="-857" b="-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615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序列傅里叶变换的性质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en-US" altLang="zh-CN" dirty="0" smtClean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FT</a:t>
                </a:r>
                <a:r>
                  <a:rPr lang="zh-CN" altLang="en-US" dirty="0" smtClean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的对称性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将序列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分成实部和虚部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，对其进行傅里叶变换，得到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b="0" i="0" baseline="-2500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FT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zh-CN" altLang="en-US" b="0" dirty="0" smtClean="0"/>
                  <a:t>。</a:t>
                </a:r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将</a:t>
                </a:r>
                <a:r>
                  <a:rPr lang="zh-CN" altLang="en-US" dirty="0"/>
                  <a:t>序列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分成共轭对称和共轭反对称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部分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，对其进行傅里叶变换，得到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FT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FT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𝐨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7" t="-1425" r="-1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160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序列傅里叶变换的性质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CC"/>
                    </a:solidFill>
                  </a:rPr>
                  <a:t>时域卷积定理</a:t>
                </a:r>
                <a:endParaRPr lang="en-US" altLang="zh-CN" dirty="0" smtClean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，则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00CC"/>
                    </a:solidFill>
                  </a:rPr>
                  <a:t>频域卷积定理</a:t>
                </a:r>
                <a:endParaRPr lang="en-US" altLang="zh-CN" dirty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，则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)∗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r>
                  <a:rPr lang="zh-CN" altLang="en-US" dirty="0">
                    <a:solidFill>
                      <a:srgbClr val="0000CC"/>
                    </a:solidFill>
                  </a:rPr>
                  <a:t>帕斯维尔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(</a:t>
                </a:r>
                <a:r>
                  <a:rPr lang="en-US" altLang="zh-CN" dirty="0" err="1">
                    <a:solidFill>
                      <a:srgbClr val="0000CC"/>
                    </a:solidFill>
                  </a:rPr>
                  <a:t>Parseval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)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定理</a:t>
                </a:r>
                <a:endParaRPr lang="en-US" altLang="zh-CN" dirty="0">
                  <a:solidFill>
                    <a:srgbClr val="0000CC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nary>
                          <m:naryPr>
                            <m:limLoc m:val="subSup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0000CC"/>
                    </a:solidFill>
                  </a:rPr>
                  <a:t>  </a:t>
                </a:r>
                <a:r>
                  <a:rPr lang="zh-CN" altLang="en-US" dirty="0" smtClean="0"/>
                  <a:t>帕斯维尔定理表明信号时域能量和频域能量的关系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7" t="-1535" r="-143" b="-3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56932" y="5181600"/>
            <a:ext cx="4057868" cy="990600"/>
            <a:chOff x="56932" y="5181600"/>
            <a:chExt cx="4057868" cy="990600"/>
          </a:xfrm>
        </p:grpSpPr>
        <p:sp>
          <p:nvSpPr>
            <p:cNvPr id="14" name="矩形标注 13"/>
            <p:cNvSpPr/>
            <p:nvPr/>
          </p:nvSpPr>
          <p:spPr bwMode="auto">
            <a:xfrm>
              <a:off x="1600200" y="5181600"/>
              <a:ext cx="2514600" cy="990600"/>
            </a:xfrm>
            <a:prstGeom prst="wedgeRectCallout">
              <a:avLst>
                <a:gd name="adj1" fmla="val -57666"/>
                <a:gd name="adj2" fmla="val 7711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932" y="5334000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</a:rPr>
                <a:t>时域总能量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572000" y="4857690"/>
            <a:ext cx="4495800" cy="1314510"/>
            <a:chOff x="4572000" y="4857690"/>
            <a:chExt cx="4495800" cy="1314510"/>
          </a:xfrm>
        </p:grpSpPr>
        <p:sp>
          <p:nvSpPr>
            <p:cNvPr id="16" name="矩形标注 15"/>
            <p:cNvSpPr/>
            <p:nvPr/>
          </p:nvSpPr>
          <p:spPr bwMode="auto">
            <a:xfrm>
              <a:off x="4572000" y="5181600"/>
              <a:ext cx="2895600" cy="990600"/>
            </a:xfrm>
            <a:prstGeom prst="wedgeRectCallout">
              <a:avLst>
                <a:gd name="adj1" fmla="val 58259"/>
                <a:gd name="adj2" fmla="val -42314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600732" y="4857690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</a:rPr>
                <a:t>频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域总能量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314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序列傅里叶变换的性质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14399"/>
            <a:ext cx="6248400" cy="5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31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序列傅里叶变换的性质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95400"/>
            <a:ext cx="675669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理想</a:t>
            </a:r>
            <a:r>
              <a:rPr lang="zh-CN" altLang="en-US" dirty="0">
                <a:solidFill>
                  <a:srgbClr val="0000FF"/>
                </a:solidFill>
              </a:rPr>
              <a:t>低通滤波器的平方可</a:t>
            </a:r>
            <a:r>
              <a:rPr lang="zh-CN" altLang="en-US" dirty="0" smtClean="0">
                <a:solidFill>
                  <a:srgbClr val="0000FF"/>
                </a:solidFill>
              </a:rPr>
              <a:t>加性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212915"/>
              </p:ext>
            </p:extLst>
          </p:nvPr>
        </p:nvGraphicFramePr>
        <p:xfrm>
          <a:off x="4686442" y="1599600"/>
          <a:ext cx="4457558" cy="12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" name="Equation" r:id="rId3" imgW="1612800" imgH="469800" progId="Equation.DSMT4">
                  <p:embed/>
                </p:oleObj>
              </mc:Choice>
              <mc:Fallback>
                <p:oleObj name="Equation" r:id="rId3" imgW="1612800" imgH="4698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442" y="1599600"/>
                        <a:ext cx="4457558" cy="12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77020"/>
              </p:ext>
            </p:extLst>
          </p:nvPr>
        </p:nvGraphicFramePr>
        <p:xfrm>
          <a:off x="196850" y="2859088"/>
          <a:ext cx="8755063" cy="331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" name="Equation" r:id="rId5" imgW="2476440" imgH="1066680" progId="Equation.DSMT4">
                  <p:embed/>
                </p:oleObj>
              </mc:Choice>
              <mc:Fallback>
                <p:oleObj name="Equation" r:id="rId5" imgW="2476440" imgH="106668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2859088"/>
                        <a:ext cx="8755063" cy="331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81000" y="6024106"/>
            <a:ext cx="8001000" cy="549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Aft>
                <a:spcPts val="2400"/>
              </a:spcAft>
              <a:buSzPct val="80000"/>
            </a:pPr>
            <a:r>
              <a:rPr lang="en-US" altLang="zh-CN" i="1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kern="0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lp</a:t>
            </a:r>
            <a:r>
              <a:rPr lang="en-US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非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因果，非绝对可和，但平方可和（帕塞瓦尔定理）</a:t>
            </a:r>
          </a:p>
        </p:txBody>
      </p:sp>
    </p:spTree>
    <p:extLst>
      <p:ext uri="{BB962C8B-B14F-4D97-AF65-F5344CB8AC3E}">
        <p14:creationId xmlns:p14="http://schemas.microsoft.com/office/powerpoint/2010/main" val="34661290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序列的傅里叶变换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FF"/>
                </a:solidFill>
              </a:rPr>
              <a:t>严格说来，理想低通滤波器并不存在</a:t>
            </a:r>
            <a:r>
              <a:rPr lang="en-US" altLang="zh-CN" sz="3200" dirty="0">
                <a:solidFill>
                  <a:srgbClr val="0000FF"/>
                </a:solidFill>
              </a:rPr>
              <a:t>(</a:t>
            </a:r>
            <a:r>
              <a:rPr lang="zh-CN" altLang="en-US" sz="3200" dirty="0">
                <a:solidFill>
                  <a:srgbClr val="FF0000"/>
                </a:solidFill>
              </a:rPr>
              <a:t>无限项求和</a:t>
            </a:r>
            <a:r>
              <a:rPr lang="en-US" altLang="zh-CN" sz="3200" dirty="0" smtClean="0">
                <a:solidFill>
                  <a:srgbClr val="0000FF"/>
                </a:solidFill>
              </a:rPr>
              <a:t>)</a:t>
            </a:r>
          </a:p>
          <a:p>
            <a:endParaRPr lang="en-US" altLang="zh-CN" sz="3200" dirty="0">
              <a:solidFill>
                <a:srgbClr val="0000FF"/>
              </a:solidFill>
            </a:endParaRPr>
          </a:p>
          <a:p>
            <a:endParaRPr lang="en-US" altLang="zh-CN" sz="3200" dirty="0" smtClean="0">
              <a:solidFill>
                <a:srgbClr val="0000FF"/>
              </a:solidFill>
            </a:endParaRPr>
          </a:p>
          <a:p>
            <a:endParaRPr lang="en-US" altLang="zh-CN" sz="3200" dirty="0">
              <a:solidFill>
                <a:srgbClr val="0000FF"/>
              </a:solidFill>
            </a:endParaRPr>
          </a:p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用有限项表示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逼近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endParaRPr lang="zh-CN" altLang="en-US" sz="32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829641"/>
              </p:ext>
            </p:extLst>
          </p:nvPr>
        </p:nvGraphicFramePr>
        <p:xfrm>
          <a:off x="517525" y="2325687"/>
          <a:ext cx="8528050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" name="Equation" r:id="rId3" imgW="2336760" imgH="368280" progId="Equation.DSMT4">
                  <p:embed/>
                </p:oleObj>
              </mc:Choice>
              <mc:Fallback>
                <p:oleObj name="Equation" r:id="rId3" imgW="2336760" imgH="36828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2325687"/>
                        <a:ext cx="8528050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48838"/>
              </p:ext>
            </p:extLst>
          </p:nvPr>
        </p:nvGraphicFramePr>
        <p:xfrm>
          <a:off x="1295400" y="4789487"/>
          <a:ext cx="6353175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Equation" r:id="rId5" imgW="1536480" imgH="368280" progId="Equation.DSMT4">
                  <p:embed/>
                </p:oleObj>
              </mc:Choice>
              <mc:Fallback>
                <p:oleObj name="Equation" r:id="rId5" imgW="1536480" imgH="36828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89487"/>
                        <a:ext cx="6353175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8245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无限逼近理想低通滤波器图示：</a:t>
            </a:r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1600" y="1676400"/>
            <a:ext cx="6286500" cy="487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6400800" y="1752600"/>
            <a:ext cx="2743200" cy="2819400"/>
            <a:chOff x="6400800" y="1752600"/>
            <a:chExt cx="2743200" cy="2819400"/>
          </a:xfrm>
        </p:grpSpPr>
        <p:sp>
          <p:nvSpPr>
            <p:cNvPr id="2" name="椭圆 1"/>
            <p:cNvSpPr/>
            <p:nvPr/>
          </p:nvSpPr>
          <p:spPr bwMode="auto">
            <a:xfrm>
              <a:off x="6400800" y="4038600"/>
              <a:ext cx="533400" cy="53340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云形标注 2"/>
            <p:cNvSpPr/>
            <p:nvPr/>
          </p:nvSpPr>
          <p:spPr bwMode="auto">
            <a:xfrm>
              <a:off x="7239000" y="1752600"/>
              <a:ext cx="1905000" cy="1295400"/>
            </a:xfrm>
            <a:prstGeom prst="cloudCallout">
              <a:avLst>
                <a:gd name="adj1" fmla="val -67226"/>
                <a:gd name="adj2" fmla="val 128658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吉伯斯效应</a:t>
              </a:r>
            </a:p>
          </p:txBody>
        </p:sp>
      </p:grpSp>
      <p:sp>
        <p:nvSpPr>
          <p:cNvPr id="8" name="圆角矩形 7"/>
          <p:cNvSpPr/>
          <p:nvPr/>
        </p:nvSpPr>
        <p:spPr bwMode="auto">
          <a:xfrm>
            <a:off x="990600" y="1981200"/>
            <a:ext cx="5791200" cy="36576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b="0"/>
              <a:t>吉伯斯现象</a:t>
            </a:r>
            <a:r>
              <a:rPr lang="en-US" altLang="zh-CN" b="0"/>
              <a:t>Gibbs phenomenon</a:t>
            </a:r>
            <a:r>
              <a:rPr lang="zh-CN" altLang="en-US" b="0"/>
              <a:t>（又叫</a:t>
            </a:r>
            <a:r>
              <a:rPr lang="zh-CN" altLang="en-US" b="0">
                <a:hlinkClick r:id="rId3"/>
              </a:rPr>
              <a:t>吉布斯效应</a:t>
            </a:r>
            <a:r>
              <a:rPr lang="zh-CN" altLang="en-US" b="0"/>
              <a:t>）： 将具有不连续点的周期函数（如</a:t>
            </a:r>
            <a:r>
              <a:rPr lang="zh-CN" altLang="en-US" b="0">
                <a:hlinkClick r:id="rId4"/>
              </a:rPr>
              <a:t>矩形脉冲</a:t>
            </a:r>
            <a:r>
              <a:rPr lang="en-US" altLang="zh-CN" b="0"/>
              <a:t>)</a:t>
            </a:r>
            <a:r>
              <a:rPr lang="zh-CN" altLang="en-US" b="0"/>
              <a:t>进行傅立叶级数展开后，选取有限项进行合成。当选取的项数越多，在所合成的波形中出现的峰起越靠近原信号的不连续点。当选取的项数很大时，该峰起值趋于一个常数，大约等于总跳变值的</a:t>
            </a:r>
            <a:r>
              <a:rPr lang="en-US" altLang="zh-CN" b="0"/>
              <a:t>9%</a:t>
            </a:r>
            <a:r>
              <a:rPr lang="zh-CN" altLang="en-US" b="0"/>
              <a:t>。这种现象称为吉伯斯现象。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905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确定下列序列的离散傅里叶变换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752600"/>
            <a:ext cx="2585921" cy="1295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546" y="1752599"/>
            <a:ext cx="4315454" cy="11947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3212511"/>
            <a:ext cx="4670149" cy="123904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533400" y="3099791"/>
            <a:ext cx="1600200" cy="32920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98" y="4716675"/>
            <a:ext cx="4886906" cy="11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970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时域离散信号和系统的频域分析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334000"/>
          </a:xfrm>
        </p:spPr>
        <p:txBody>
          <a:bodyPr/>
          <a:lstStyle/>
          <a:p>
            <a:r>
              <a:rPr lang="zh-CN" altLang="en-US" dirty="0" smtClean="0"/>
              <a:t>引言</a:t>
            </a:r>
            <a:endParaRPr lang="en-US" altLang="zh-CN" dirty="0" smtClean="0"/>
          </a:p>
          <a:p>
            <a:r>
              <a:rPr lang="zh-CN" altLang="en-US" dirty="0" smtClean="0"/>
              <a:t>时域离散信号的傅里叶变换定义及性质</a:t>
            </a:r>
            <a:endParaRPr lang="en-US" altLang="zh-CN" dirty="0" smtClean="0"/>
          </a:p>
          <a:p>
            <a:r>
              <a:rPr lang="zh-CN" altLang="en-US" dirty="0" smtClean="0"/>
              <a:t>周期序列</a:t>
            </a:r>
            <a:r>
              <a:rPr lang="zh-CN" altLang="en-US" dirty="0"/>
              <a:t>的</a:t>
            </a:r>
            <a:r>
              <a:rPr lang="zh-CN" altLang="en-US" dirty="0" smtClean="0"/>
              <a:t>离散傅里叶级数及傅里叶变换表示式</a:t>
            </a:r>
            <a:endParaRPr lang="en-US" altLang="zh-CN" dirty="0" smtClean="0"/>
          </a:p>
          <a:p>
            <a:r>
              <a:rPr lang="zh-CN" altLang="en-US" dirty="0" smtClean="0"/>
              <a:t>时域</a:t>
            </a:r>
            <a:r>
              <a:rPr lang="zh-CN" altLang="en-US" dirty="0"/>
              <a:t>离散信号的</a:t>
            </a:r>
            <a:r>
              <a:rPr lang="zh-CN" altLang="en-US" dirty="0" smtClean="0"/>
              <a:t>傅里叶变换与模拟信号傅里叶变换之间的关系</a:t>
            </a:r>
            <a:endParaRPr lang="en-US" altLang="zh-CN" dirty="0" smtClean="0"/>
          </a:p>
          <a:p>
            <a:r>
              <a:rPr lang="zh-CN" altLang="en-US" dirty="0" smtClean="0"/>
              <a:t>序列的</a:t>
            </a:r>
            <a:r>
              <a:rPr lang="en-US" altLang="zh-CN" dirty="0" smtClean="0"/>
              <a:t>Z</a:t>
            </a:r>
            <a:r>
              <a:rPr lang="zh-CN" altLang="en-US" dirty="0" smtClean="0"/>
              <a:t>变换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Z</a:t>
            </a:r>
            <a:r>
              <a:rPr lang="zh-CN" altLang="en-US" dirty="0" smtClean="0"/>
              <a:t>变换分析信号和系统的频响特性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12040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0" dirty="0" smtClean="0"/>
                  <a:t>2.(a)</a:t>
                </a:r>
                <a:r>
                  <a:rPr lang="zh-CN" altLang="en-US" b="0" dirty="0" smtClean="0"/>
                  <a:t>一个</a:t>
                </a:r>
                <a:r>
                  <a:rPr lang="en-US" altLang="zh-CN" b="0" dirty="0" smtClean="0"/>
                  <a:t>LTI</a:t>
                </a:r>
                <a:r>
                  <a:rPr lang="zh-CN" altLang="en-US" b="0" dirty="0" smtClean="0"/>
                  <a:t>的单位脉冲响应为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b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b="0">
                            <a:latin typeface="Cambria Math" panose="02040503050406030204" pitchFamily="18" charset="0"/>
                          </a:rPr>
                          <m:t>)=</m:t>
                        </m:r>
                        <m:sSup>
                          <m:sSupPr>
                            <m:ctrlPr>
                              <a:rPr lang="zh-CN" alt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b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 smtClean="0"/>
                  <a:t>，其中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b="0" dirty="0" smtClean="0"/>
                  <a:t>为实数且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b="0" dirty="0" smtClean="0"/>
                  <a:t>。如果输入为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b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b="0">
                            <a:latin typeface="Cambria Math" panose="02040503050406030204" pitchFamily="18" charset="0"/>
                          </a:rPr>
                          <m:t>)=</m:t>
                        </m:r>
                        <m:sSup>
                          <m:sSupPr>
                            <m:ctrlPr>
                              <a:rPr lang="zh-CN" alt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b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b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b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&lt;1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b="0" dirty="0" smtClean="0"/>
                  <a:t>请通过详细计算卷积和确定系统的输出并写成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zh-CN" altLang="en-US" b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b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zh-CN" altLang="en-US" b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0" dirty="0" smtClean="0"/>
                  <a:t>形式。</a:t>
                </a:r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  (b)</a:t>
                </a:r>
                <a:r>
                  <a:rPr lang="zh-CN" altLang="en-US" b="0" dirty="0" smtClean="0"/>
                  <a:t>通过计算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 smtClean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>
                        <a:latin typeface="Cambria Math" panose="02040503050406030204" pitchFamily="18" charset="0"/>
                      </a:rPr>
                      <m:t>y</m:t>
                    </m:r>
                    <m:r>
                      <a:rPr lang="zh-CN" altLang="en-US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 smtClean="0"/>
                  <a:t>的变换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b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zh-CN" alt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 smtClean="0"/>
                  <a:t>，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zh-CN" altLang="en-US" b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0" dirty="0" smtClean="0"/>
                  <a:t>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zh-CN" altLang="en-US" b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zh-CN" alt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 smtClean="0"/>
                  <a:t>，证明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zh-CN" altLang="en-US" b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zh-CN" altLang="en-US" b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zh-CN" altLang="en-US" b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zh-CN" altLang="en-US" b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b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0" dirty="0" smtClean="0"/>
                  <a:t>。</a:t>
                </a:r>
                <a:endParaRPr lang="zh-CN" altLang="en-US" b="0" dirty="0"/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7" t="-1535" r="-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4258324" y="3198168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4338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21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 b="0" smtClean="0"/>
          </a:p>
          <a:p>
            <a:pPr>
              <a:buFontTx/>
              <a:buNone/>
            </a:pPr>
            <a:endParaRPr lang="en-US" altLang="zh-CN" b="0" smtClean="0"/>
          </a:p>
          <a:p>
            <a:pPr>
              <a:buFontTx/>
              <a:buNone/>
            </a:pPr>
            <a:endParaRPr lang="en-US" altLang="zh-CN" b="0" smtClean="0"/>
          </a:p>
          <a:p>
            <a:pPr>
              <a:buFontTx/>
              <a:buNone/>
            </a:pPr>
            <a:endParaRPr lang="en-US" altLang="zh-CN" b="0" smtClean="0"/>
          </a:p>
          <a:p>
            <a:pPr algn="ctr">
              <a:buFontTx/>
              <a:buNone/>
            </a:pPr>
            <a:r>
              <a:rPr lang="zh-CN" altLang="en-US" sz="6000" b="0" smtClean="0"/>
              <a:t>谢谢！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时域：连续变量时间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系统：微分方程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频率域：傅里叶变换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	     </a:t>
            </a:r>
            <a:r>
              <a:rPr lang="zh-CN" altLang="en-US" dirty="0" smtClean="0"/>
              <a:t>拉普拉斯变换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时域</a:t>
            </a:r>
            <a:r>
              <a:rPr lang="zh-CN" altLang="en-US" dirty="0" smtClean="0"/>
              <a:t>：时域离散序列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系统</a:t>
            </a:r>
            <a:r>
              <a:rPr lang="zh-CN" altLang="en-US" dirty="0" smtClean="0"/>
              <a:t>：差分方程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频率域：傅里叶变换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     </a:t>
            </a:r>
            <a:r>
              <a:rPr lang="en-US" altLang="zh-CN" dirty="0" smtClean="0"/>
              <a:t>Z</a:t>
            </a:r>
            <a:r>
              <a:rPr lang="zh-CN" altLang="en-US" dirty="0" smtClean="0"/>
              <a:t>变换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4800" y="9906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模拟系统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4648200" y="9906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离散系统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93277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时域离散信号和系统的频域分析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334000"/>
          </a:xfrm>
        </p:spPr>
        <p:txBody>
          <a:bodyPr/>
          <a:lstStyle/>
          <a:p>
            <a:r>
              <a:rPr lang="zh-CN" altLang="en-US" dirty="0" smtClean="0"/>
              <a:t>引言</a:t>
            </a:r>
            <a:endParaRPr lang="en-US" altLang="zh-CN" dirty="0" smtClean="0"/>
          </a:p>
          <a:p>
            <a:r>
              <a:rPr lang="zh-CN" altLang="en-US" dirty="0" smtClean="0"/>
              <a:t>时域离散信号的傅里叶变换定义及性质</a:t>
            </a:r>
            <a:endParaRPr lang="en-US" altLang="zh-CN" dirty="0" smtClean="0"/>
          </a:p>
          <a:p>
            <a:r>
              <a:rPr lang="zh-CN" altLang="en-US" dirty="0" smtClean="0"/>
              <a:t>周期序列</a:t>
            </a:r>
            <a:r>
              <a:rPr lang="zh-CN" altLang="en-US" dirty="0"/>
              <a:t>的</a:t>
            </a:r>
            <a:r>
              <a:rPr lang="zh-CN" altLang="en-US" dirty="0" smtClean="0"/>
              <a:t>离散傅里叶级数及傅里叶变换表示式</a:t>
            </a:r>
            <a:endParaRPr lang="en-US" altLang="zh-CN" dirty="0" smtClean="0"/>
          </a:p>
          <a:p>
            <a:r>
              <a:rPr lang="zh-CN" altLang="en-US" dirty="0" smtClean="0"/>
              <a:t>时域</a:t>
            </a:r>
            <a:r>
              <a:rPr lang="zh-CN" altLang="en-US" dirty="0"/>
              <a:t>离散信号的</a:t>
            </a:r>
            <a:r>
              <a:rPr lang="zh-CN" altLang="en-US" dirty="0" smtClean="0"/>
              <a:t>傅里叶变换与模拟信号傅里叶变换之间的关系</a:t>
            </a:r>
            <a:endParaRPr lang="en-US" altLang="zh-CN" dirty="0" smtClean="0"/>
          </a:p>
          <a:p>
            <a:r>
              <a:rPr lang="zh-CN" altLang="en-US" dirty="0" smtClean="0"/>
              <a:t>序列的</a:t>
            </a:r>
            <a:r>
              <a:rPr lang="en-US" altLang="zh-CN" dirty="0" smtClean="0"/>
              <a:t>Z</a:t>
            </a:r>
            <a:r>
              <a:rPr lang="zh-CN" altLang="en-US" dirty="0" smtClean="0"/>
              <a:t>变换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Z</a:t>
            </a:r>
            <a:r>
              <a:rPr lang="zh-CN" altLang="en-US" dirty="0" smtClean="0"/>
              <a:t>变换分析信号和系统的频响特性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17851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</a:t>
            </a:r>
            <a:r>
              <a:rPr lang="en-US" altLang="zh-CN" dirty="0"/>
              <a:t>·</a:t>
            </a:r>
            <a:r>
              <a:rPr lang="zh-CN" altLang="en-US" dirty="0"/>
              <a:t>巴普蒂斯</a:t>
            </a:r>
            <a:r>
              <a:rPr lang="en-US" altLang="zh-CN" dirty="0"/>
              <a:t>·</a:t>
            </a:r>
            <a:r>
              <a:rPr lang="zh-CN" altLang="en-US" dirty="0"/>
              <a:t>约瑟夫</a:t>
            </a:r>
            <a:r>
              <a:rPr lang="en-US" altLang="zh-CN" dirty="0"/>
              <a:t>·</a:t>
            </a:r>
            <a:r>
              <a:rPr lang="zh-CN" altLang="en-US" dirty="0"/>
              <a:t>傅立叶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04800" y="990600"/>
            <a:ext cx="7010400" cy="5562600"/>
          </a:xfrm>
        </p:spPr>
        <p:txBody>
          <a:bodyPr/>
          <a:lstStyle/>
          <a:p>
            <a:r>
              <a:rPr lang="zh-CN" altLang="en-US" b="0" dirty="0" smtClean="0"/>
              <a:t>法国</a:t>
            </a:r>
            <a:r>
              <a:rPr lang="zh-CN" altLang="en-US" b="0" dirty="0"/>
              <a:t>数学家和物理学家，因提出傅立叶级数及其在热传播上的应用而闻名 </a:t>
            </a:r>
          </a:p>
          <a:p>
            <a:r>
              <a:rPr lang="zh-CN" altLang="en-US" b="0" dirty="0" smtClean="0"/>
              <a:t>傅立叶</a:t>
            </a:r>
            <a:r>
              <a:rPr lang="zh-CN" altLang="en-US" b="0" dirty="0"/>
              <a:t>变换和傅立叶定律为他而命名 </a:t>
            </a:r>
          </a:p>
          <a:p>
            <a:r>
              <a:rPr lang="zh-CN" altLang="en-US" b="0" dirty="0" smtClean="0"/>
              <a:t>傅立叶</a:t>
            </a:r>
            <a:r>
              <a:rPr lang="zh-CN" altLang="en-US" b="0" dirty="0"/>
              <a:t>也被普遍认为温室效应的发现者 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990600"/>
            <a:ext cx="1845579" cy="223395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934200" y="3276600"/>
            <a:ext cx="228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1200" b="0" dirty="0">
                <a:latin typeface="Times New Roman" panose="02020603050405020304" pitchFamily="18" charset="0"/>
              </a:rPr>
              <a:t>21 March 1768 – 16 May 1830) </a:t>
            </a:r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00400"/>
            <a:ext cx="5715000" cy="34480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960275" y="4343400"/>
            <a:ext cx="2031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为我们提供了</a:t>
            </a:r>
            <a:endParaRPr lang="en-US" altLang="zh-CN" dirty="0" smtClean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一个观察信号</a:t>
            </a:r>
            <a:endParaRPr lang="en-US" altLang="zh-CN" dirty="0" smtClean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的新的视角，</a:t>
            </a:r>
            <a:endParaRPr lang="en-US" altLang="zh-CN" dirty="0" smtClean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新的工具。</a:t>
            </a:r>
            <a:endParaRPr lang="zh-CN" altLang="en-US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872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b="46698"/>
          <a:stretch/>
        </p:blipFill>
        <p:spPr>
          <a:xfrm>
            <a:off x="3489839" y="762001"/>
            <a:ext cx="6111361" cy="2438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t="48305"/>
          <a:stretch/>
        </p:blipFill>
        <p:spPr>
          <a:xfrm>
            <a:off x="3489839" y="3962400"/>
            <a:ext cx="6111361" cy="23649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0" y="312420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图中的信号有几个信号呢？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b="50187"/>
          <a:stretch/>
        </p:blipFill>
        <p:spPr>
          <a:xfrm>
            <a:off x="-304800" y="1295399"/>
            <a:ext cx="4495800" cy="167640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/>
          <a:srcRect t="47923"/>
          <a:stretch/>
        </p:blipFill>
        <p:spPr>
          <a:xfrm>
            <a:off x="-304800" y="3962400"/>
            <a:ext cx="4495800" cy="1752600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 bwMode="auto">
          <a:xfrm>
            <a:off x="1905000" y="2971800"/>
            <a:ext cx="381000" cy="10668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24399" y="312420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上面两个信号有何区别呢？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 bwMode="auto">
          <a:xfrm>
            <a:off x="5105400" y="2971800"/>
            <a:ext cx="381000" cy="10668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下箭头 16"/>
          <p:cNvSpPr/>
          <p:nvPr/>
        </p:nvSpPr>
        <p:spPr bwMode="auto">
          <a:xfrm>
            <a:off x="7772400" y="2971800"/>
            <a:ext cx="381000" cy="10668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95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时域离散信号的</a:t>
            </a:r>
            <a:r>
              <a:rPr lang="zh-CN" altLang="en-US" dirty="0" smtClean="0"/>
              <a:t>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序列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的傅里叶变换定义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zh-CN" altLang="en-US">
                        <a:latin typeface="Cambria Math" panose="02040503050406030204" pitchFamily="18" charset="0"/>
                      </a:rPr>
                      <m:t>FT</m:t>
                    </m:r>
                    <m:r>
                      <m:rPr>
                        <m:nor/>
                      </m:rPr>
                      <a:rPr lang="zh-CN" altLang="en-US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)]=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>
                        <a:latin typeface="Cambria Math" panose="02040503050406030204" pitchFamily="18" charset="0"/>
                      </a:rPr>
                      <m:t>FT</m:t>
                    </m:r>
                  </m:oMath>
                </a14:m>
                <a:r>
                  <a:rPr lang="zh-CN" altLang="en-US" dirty="0" smtClean="0"/>
                  <a:t>是傅里叶变换的缩写。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>
                        <a:latin typeface="Cambria Math" panose="02040503050406030204" pitchFamily="18" charset="0"/>
                      </a:rPr>
                      <m:t>FT</m:t>
                    </m:r>
                    <m:r>
                      <m:rPr>
                        <m:nor/>
                      </m:rPr>
                      <a:rPr lang="zh-CN" altLang="en-US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zh-CN" altLang="en-US" dirty="0"/>
                  <a:t>存在的充要条件是序列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绝对可和，即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|&lt;∞</m:t>
                        </m:r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r>
                  <a:rPr lang="zh-CN" altLang="en-US" dirty="0" smtClean="0"/>
                  <a:t>傅里叶反变换公式：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zh-CN" altLang="en-US">
                        <a:latin typeface="Cambria Math" panose="02040503050406030204" pitchFamily="18" charset="0"/>
                      </a:rPr>
                      <m:t>IFT</m:t>
                    </m:r>
                    <m:r>
                      <m:rPr>
                        <m:nor/>
                      </m:rPr>
                      <a:rPr lang="zh-CN" altLang="en-US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)]=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subSup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e>
                    </m:nary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7" t="-1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690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60" y="4146755"/>
            <a:ext cx="3301740" cy="248264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  <a:buSzPct val="125000"/>
            </a:pPr>
            <a:r>
              <a:rPr lang="zh-CN" altLang="en-US" dirty="0" smtClean="0"/>
              <a:t>时域离散信号</a:t>
            </a:r>
            <a:r>
              <a:rPr lang="zh-CN" altLang="en-US" dirty="0"/>
              <a:t>傅里叶变换的性质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FT</a:t>
                </a:r>
                <a:r>
                  <a:rPr lang="zh-CN" altLang="en-US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的周期性</a:t>
                </a:r>
                <a:endParaRPr lang="en-US" altLang="zh-CN" dirty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r>
                  <a:rPr lang="zh-CN" altLang="en-US" sz="2400" dirty="0" smtClean="0"/>
                  <a:t>可见</a:t>
                </a:r>
                <a:r>
                  <a:rPr lang="en-US" altLang="zh-CN" sz="2400" dirty="0" smtClean="0"/>
                  <a:t>FT</a:t>
                </a:r>
                <a:r>
                  <a:rPr lang="zh-CN" altLang="en-US" sz="2400" dirty="0" smtClean="0"/>
                  <a:t>是频率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2400" dirty="0" smtClean="0"/>
                  <a:t>的周期函数，周期为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 smtClean="0"/>
                  <a:t>有以下结论：</a:t>
                </a:r>
                <a:endParaRPr lang="en-US" altLang="zh-CN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=0,±2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,±4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r>
                  <a:rPr lang="zh-CN" altLang="en-US" dirty="0" smtClean="0"/>
                  <a:t>上频谱相同，表示的是直流分量。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离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=0,±2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,±4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r>
                  <a:rPr lang="zh-CN" altLang="en-US" dirty="0" smtClean="0"/>
                  <a:t>越远频率越高，最高频率为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CN" alt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7" t="-1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 bwMode="auto">
          <a:xfrm>
            <a:off x="7543800" y="1676400"/>
            <a:ext cx="609600" cy="3048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8" y="4114800"/>
            <a:ext cx="3377982" cy="2514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4111385"/>
            <a:ext cx="3262026" cy="2441815"/>
          </a:xfrm>
          <a:prstGeom prst="rect">
            <a:avLst/>
          </a:prstGeom>
        </p:spPr>
      </p:pic>
      <p:sp>
        <p:nvSpPr>
          <p:cNvPr id="12" name="圆角矩形标注 11"/>
          <p:cNvSpPr/>
          <p:nvPr/>
        </p:nvSpPr>
        <p:spPr bwMode="auto">
          <a:xfrm>
            <a:off x="6858000" y="3048000"/>
            <a:ext cx="1295400" cy="457200"/>
          </a:xfrm>
          <a:prstGeom prst="wedgeRoundRectCallout">
            <a:avLst>
              <a:gd name="adj1" fmla="val -300909"/>
              <a:gd name="adj2" fmla="val 319274"/>
              <a:gd name="adj3" fmla="val 16667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46223" y="2205335"/>
            <a:ext cx="1845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6" action="ppaction://hlinkfile"/>
              </a:rPr>
              <a:t>DCDemo.m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986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序列傅里叶变换的性质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zh-CN" altLang="en-US" dirty="0" smtClean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线性</a:t>
                </a:r>
                <a:endParaRPr lang="en-US" altLang="zh-CN" dirty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1" i="0" baseline="-25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zh-CN" altLang="en-US">
                        <a:latin typeface="Cambria Math" panose="02040503050406030204" pitchFamily="18" charset="0"/>
                      </a:rPr>
                      <m:t>FT</m:t>
                    </m:r>
                    <m:r>
                      <m:rPr>
                        <m:nor/>
                      </m:rPr>
                      <a:rPr lang="zh-CN" altLang="en-US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1" i="0" baseline="-2500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zh-CN" altLang="en-US">
                        <a:latin typeface="Cambria Math" panose="02040503050406030204" pitchFamily="18" charset="0"/>
                      </a:rPr>
                      <m:t>FT</m:t>
                    </m:r>
                    <m:r>
                      <m:rPr>
                        <m:nor/>
                      </m:rPr>
                      <a:rPr lang="zh-CN" altLang="en-US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aseline="-25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则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FT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aseline="-2500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aseline="-2500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)]=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aseline="-2500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aseline="-2500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dirty="0" smtClean="0"/>
                  <a:t>是常数。</a:t>
                </a:r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zh-CN" altLang="en-US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时移与频移性质</a:t>
                </a:r>
                <a:endParaRPr lang="en-US" altLang="zh-CN" dirty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zh-CN" altLang="en-US">
                        <a:latin typeface="Cambria Math" panose="02040503050406030204" pitchFamily="18" charset="0"/>
                      </a:rPr>
                      <m:t>FT</m:t>
                    </m:r>
                    <m:r>
                      <m:rPr>
                        <m:nor/>
                      </m:rPr>
                      <a:rPr lang="zh-CN" altLang="en-US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zh-CN" altLang="en-US" dirty="0" smtClean="0"/>
                  <a:t>，那么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FT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1" i="0" baseline="-2500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aseline="-2500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FT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aseline="-2500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aseline="-2500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7" t="-1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118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J-Whi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J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J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30029</TotalTime>
  <Pages>1</Pages>
  <Words>1584</Words>
  <Application>Microsoft Office PowerPoint</Application>
  <PresentationFormat>全屏显示(4:3)</PresentationFormat>
  <Paragraphs>138</Paragraphs>
  <Slides>21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黑体</vt:lpstr>
      <vt:lpstr>华文中宋</vt:lpstr>
      <vt:lpstr>宋体</vt:lpstr>
      <vt:lpstr>Arial</vt:lpstr>
      <vt:lpstr>Cambria Math</vt:lpstr>
      <vt:lpstr>Times New Roman</vt:lpstr>
      <vt:lpstr>Wingdings</vt:lpstr>
      <vt:lpstr>PJ-White</vt:lpstr>
      <vt:lpstr>Equation</vt:lpstr>
      <vt:lpstr>数字信号处理</vt:lpstr>
      <vt:lpstr>时域离散信号和系统的频域分析</vt:lpstr>
      <vt:lpstr>引言</vt:lpstr>
      <vt:lpstr>时域离散信号和系统的频域分析</vt:lpstr>
      <vt:lpstr>让·巴普蒂斯·约瑟夫·傅立叶</vt:lpstr>
      <vt:lpstr>PowerPoint 演示文稿</vt:lpstr>
      <vt:lpstr>时域离散信号的傅里叶变换</vt:lpstr>
      <vt:lpstr>时域离散信号傅里叶变换的性质</vt:lpstr>
      <vt:lpstr>序列傅里叶变换的性质</vt:lpstr>
      <vt:lpstr>共轭对称序列与共轭反对称序列</vt:lpstr>
      <vt:lpstr>共轭对称序列与共轭反对称序列</vt:lpstr>
      <vt:lpstr>序列傅里叶变换的性质</vt:lpstr>
      <vt:lpstr>序列傅里叶变换的性质</vt:lpstr>
      <vt:lpstr>序列傅里叶变换的性质</vt:lpstr>
      <vt:lpstr>序列傅里叶变换的性质</vt:lpstr>
      <vt:lpstr>举例</vt:lpstr>
      <vt:lpstr>序列的傅里叶变换</vt:lpstr>
      <vt:lpstr>PowerPoint 演示文稿</vt:lpstr>
      <vt:lpstr>作业</vt:lpstr>
      <vt:lpstr>作业</vt:lpstr>
      <vt:lpstr>PowerPoint 演示文稿</vt:lpstr>
    </vt:vector>
  </TitlesOfParts>
  <Company>MIT Lincoln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Systolic FFT Architecture for FPGAs</dc:title>
  <dc:subject/>
  <dc:creator>Preston Jackson</dc:creator>
  <cp:keywords/>
  <dc:description/>
  <cp:lastModifiedBy>Zhenmiao Deng</cp:lastModifiedBy>
  <cp:revision>893</cp:revision>
  <cp:lastPrinted>2001-06-18T18:57:59Z</cp:lastPrinted>
  <dcterms:created xsi:type="dcterms:W3CDTF">2004-07-20T15:10:20Z</dcterms:created>
  <dcterms:modified xsi:type="dcterms:W3CDTF">2019-09-06T07:48:05Z</dcterms:modified>
</cp:coreProperties>
</file>