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2" r:id="rId2"/>
    <p:sldId id="516" r:id="rId3"/>
    <p:sldId id="517" r:id="rId4"/>
    <p:sldId id="533" r:id="rId5"/>
    <p:sldId id="534" r:id="rId6"/>
    <p:sldId id="535" r:id="rId7"/>
    <p:sldId id="536" r:id="rId8"/>
    <p:sldId id="537" r:id="rId9"/>
    <p:sldId id="542" r:id="rId10"/>
    <p:sldId id="545" r:id="rId11"/>
    <p:sldId id="546" r:id="rId12"/>
    <p:sldId id="547" r:id="rId13"/>
    <p:sldId id="548" r:id="rId14"/>
    <p:sldId id="549" r:id="rId15"/>
    <p:sldId id="518" r:id="rId16"/>
    <p:sldId id="519" r:id="rId17"/>
    <p:sldId id="544" r:id="rId18"/>
    <p:sldId id="512" r:id="rId19"/>
    <p:sldId id="445" r:id="rId2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3F3"/>
    <a:srgbClr val="FFE7E7"/>
    <a:srgbClr val="FFCCCC"/>
    <a:srgbClr val="FFEFFF"/>
    <a:srgbClr val="FF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1" autoAdjust="0"/>
    <p:restoredTop sz="84415" autoAdjust="0"/>
  </p:normalViewPr>
  <p:slideViewPr>
    <p:cSldViewPr>
      <p:cViewPr varScale="1">
        <p:scale>
          <a:sx n="61" d="100"/>
          <a:sy n="61" d="100"/>
        </p:scale>
        <p:origin x="546" y="54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801989A-47EB-4DA4-84FD-5499659DC1D6}" type="datetime1">
              <a:rPr lang="zh-CN" altLang="en-US" smtClean="0"/>
              <a:pPr>
                <a:defRPr/>
              </a:pPr>
              <a:t>2019/9/11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2019/9/11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0391E-6A46-4636-8D30-5E65D4AA103F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2019/9/11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5486400" cy="5486400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9/11/2019 8:20:10 AM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54000"/>
            <a:ext cx="739974" cy="742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6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2" Type="http://schemas.openxmlformats.org/officeDocument/2006/relationships/image" Target="../media/image28.emf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Relationship Id="rId8" Type="http://schemas.openxmlformats.org/officeDocument/2006/relationships/image" Target="../media/image37.png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ea typeface="宋体" panose="02010600030101010101" pitchFamily="2" charset="-122"/>
              </a:rPr>
              <a:t>数字信号处理</a:t>
            </a:r>
            <a:endParaRPr lang="en-US" altLang="zh-CN" sz="5400" dirty="0" smtClean="0">
              <a:ea typeface="宋体" panose="02010600030101010101" pitchFamily="2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邓振淼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中山大学电子与通信工程学院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ea typeface="宋体" panose="02010600030101010101" pitchFamily="2" charset="-122"/>
              </a:rPr>
              <a:t>2019-8-28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200" dirty="0" smtClean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sz="2200" dirty="0" smtClean="0">
                    <a:solidFill>
                      <a:srgbClr val="0000CC"/>
                    </a:solidFill>
                  </a:rPr>
                  <a:t>2</a:t>
                </a:r>
                <a:r>
                  <a:rPr lang="zh-CN" altLang="en-US" sz="2200" dirty="0" smtClean="0"/>
                  <a:t>：请用</a:t>
                </a:r>
                <a:r>
                  <a:rPr lang="en-US" altLang="zh-CN" sz="2200" dirty="0" smtClean="0"/>
                  <a:t>FT</a:t>
                </a:r>
                <a:r>
                  <a:rPr lang="zh-CN" altLang="en-US" sz="2200" dirty="0" smtClean="0"/>
                  <a:t>的性质和基本的</a:t>
                </a:r>
                <a:r>
                  <a:rPr lang="en-US" altLang="zh-CN" sz="2200" dirty="0" smtClean="0"/>
                  <a:t>FT</a:t>
                </a:r>
                <a:r>
                  <a:rPr lang="zh-CN" altLang="en-US" sz="2200" dirty="0" smtClean="0"/>
                  <a:t>对求序列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FT</a:t>
                </a:r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解：令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，由表</a:t>
                </a:r>
                <a:r>
                  <a:rPr lang="en-US" altLang="zh-CN" sz="2200" dirty="0" smtClean="0"/>
                  <a:t>2.3.2</a:t>
                </a:r>
                <a:r>
                  <a:rPr lang="zh-CN" altLang="en-US" sz="2200" dirty="0" smtClean="0"/>
                  <a:t>，可得</a:t>
                </a:r>
                <a:endParaRPr lang="en-US" altLang="zh-CN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200" dirty="0" smtClean="0"/>
                  <a:t> </a:t>
                </a:r>
              </a:p>
              <a:p>
                <a:r>
                  <a:rPr lang="zh-CN" altLang="en-US" sz="2200" dirty="0" smtClean="0"/>
                  <a:t>为了由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/>
                  <a:t>求得，先将其延时</a:t>
                </a:r>
                <a:r>
                  <a:rPr lang="en-US" altLang="zh-CN" sz="2200" dirty="0" smtClean="0"/>
                  <a:t>5</a:t>
                </a:r>
                <a:r>
                  <a:rPr lang="zh-CN" altLang="en-US" sz="2200" dirty="0" smtClean="0"/>
                  <a:t>个样本，即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，根据</a:t>
                </a:r>
                <a:r>
                  <a:rPr lang="en-US" altLang="zh-CN" sz="2200" dirty="0" smtClean="0"/>
                  <a:t>FT</a:t>
                </a:r>
                <a:r>
                  <a:rPr lang="zh-CN" altLang="en-US" sz="2200" dirty="0" smtClean="0"/>
                  <a:t>的时移性质，可得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/>
                  <a:t>，因此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sz="2200" dirty="0" smtClean="0"/>
                  <a:t>又因为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，再根据</a:t>
                </a:r>
                <a:r>
                  <a:rPr lang="en-US" altLang="zh-CN" sz="2200" dirty="0" smtClean="0"/>
                  <a:t>FT</a:t>
                </a:r>
                <a:r>
                  <a:rPr lang="zh-CN" altLang="en-US" sz="2200" dirty="0" smtClean="0"/>
                  <a:t>的线性性质，可得</a:t>
                </a:r>
                <a:endParaRPr lang="en-US" altLang="zh-C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1800" dirty="0" smtClean="0">
                    <a:solidFill>
                      <a:srgbClr val="0000CC"/>
                    </a:solidFill>
                  </a:rPr>
                  <a:t>本例来自奥本海姆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《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数字信号处理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》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2.24</a:t>
                </a:r>
                <a:endParaRPr lang="zh-CN" altLang="en-US" sz="1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8882" b="-5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522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200" dirty="0" smtClean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sz="2200" dirty="0" smtClean="0">
                    <a:solidFill>
                      <a:srgbClr val="0000CC"/>
                    </a:solidFill>
                  </a:rPr>
                  <a:t>3</a:t>
                </a:r>
                <a:r>
                  <a:rPr lang="zh-CN" altLang="en-US" sz="2200" dirty="0" smtClean="0">
                    <a:solidFill>
                      <a:srgbClr val="0000CC"/>
                    </a:solidFill>
                  </a:rPr>
                  <a:t>：</a:t>
                </a:r>
                <a:r>
                  <a:rPr lang="zh-CN" altLang="en-US" sz="2200" dirty="0" smtClean="0"/>
                  <a:t>设序列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的傅里叶变换为</a:t>
                </a:r>
                <a:endParaRPr lang="en-US" altLang="zh-CN" sz="2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)(1−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200" dirty="0" smtClean="0"/>
                  <a:t>  求</a:t>
                </a:r>
                <a:r>
                  <a:rPr lang="zh-CN" altLang="en-US" sz="2200" dirty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r>
                  <a:rPr lang="zh-CN" altLang="en-US" sz="2200" dirty="0" smtClean="0"/>
                  <a:t>解：直接求解将生成一个积分式，求解非常困难。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将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/>
                  <a:t>展开，得到</a:t>
                </a:r>
                <a:endParaRPr lang="en-US" altLang="zh-CN" sz="2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den>
                            </m:f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den>
                            </m:f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200" dirty="0" smtClean="0"/>
                  <a:t> </a:t>
                </a:r>
              </a:p>
              <a:p>
                <a:r>
                  <a:rPr lang="zh-CN" altLang="en-US" sz="2200" dirty="0" smtClean="0"/>
                  <a:t>于是根据线性性和变换对，得到</a:t>
                </a:r>
                <a:endParaRPr lang="en-US" altLang="zh-CN" sz="2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)−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 </a:t>
                </a:r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1800" dirty="0">
                    <a:solidFill>
                      <a:srgbClr val="0000CC"/>
                    </a:solidFill>
                  </a:rPr>
                  <a:t>奥本海姆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《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数字信号处理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》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2.25</a:t>
                </a:r>
              </a:p>
              <a:p>
                <a:endParaRPr lang="zh-CN" altLang="en-US" sz="22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9978" b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839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例</a:t>
            </a:r>
            <a:r>
              <a:rPr lang="en-US" altLang="zh-CN" sz="2400" dirty="0" smtClean="0">
                <a:solidFill>
                  <a:srgbClr val="0000CC"/>
                </a:solidFill>
              </a:rPr>
              <a:t>4</a:t>
            </a:r>
            <a:r>
              <a:rPr lang="zh-CN" altLang="en-US" sz="2400" dirty="0" smtClean="0">
                <a:solidFill>
                  <a:srgbClr val="0000CC"/>
                </a:solidFill>
              </a:rPr>
              <a:t>：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25044" t="64706"/>
          <a:stretch/>
        </p:blipFill>
        <p:spPr>
          <a:xfrm>
            <a:off x="430879" y="4419600"/>
            <a:ext cx="7844659" cy="15348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15480" b="68627"/>
          <a:stretch/>
        </p:blipFill>
        <p:spPr>
          <a:xfrm>
            <a:off x="374603" y="1524000"/>
            <a:ext cx="8845597" cy="1364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31372" r="20368" b="33333"/>
          <a:stretch/>
        </p:blipFill>
        <p:spPr>
          <a:xfrm>
            <a:off x="374603" y="2895600"/>
            <a:ext cx="8334035" cy="15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例</a:t>
            </a: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187"/>
            <a:ext cx="8257054" cy="9464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8001000" y="2209800"/>
            <a:ext cx="789454" cy="33687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0877" y="2590800"/>
            <a:ext cx="5793723" cy="706058"/>
            <a:chOff x="530877" y="2590800"/>
            <a:chExt cx="5793723" cy="70605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77" y="2590800"/>
              <a:ext cx="4770317" cy="3346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0915" y="2610000"/>
              <a:ext cx="1053685" cy="31549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971800"/>
              <a:ext cx="2777895" cy="325058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546016" y="3346766"/>
            <a:ext cx="5509343" cy="726717"/>
            <a:chOff x="546016" y="3346766"/>
            <a:chExt cx="5509343" cy="72671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016" y="3346766"/>
              <a:ext cx="5498317" cy="28203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4200" y="3657600"/>
              <a:ext cx="2931159" cy="415883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2621" y="4114800"/>
            <a:ext cx="1647579" cy="564071"/>
          </a:xfrm>
          <a:prstGeom prst="rect">
            <a:avLst/>
          </a:prstGeom>
        </p:spPr>
      </p:pic>
      <p:sp>
        <p:nvSpPr>
          <p:cNvPr id="14" name="右弧形箭头 13"/>
          <p:cNvSpPr/>
          <p:nvPr/>
        </p:nvSpPr>
        <p:spPr bwMode="auto">
          <a:xfrm>
            <a:off x="6055359" y="3962400"/>
            <a:ext cx="269241" cy="45720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877" y="4720188"/>
            <a:ext cx="4269723" cy="39198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4200" y="5153487"/>
            <a:ext cx="2739579" cy="664457"/>
          </a:xfrm>
          <a:prstGeom prst="rect">
            <a:avLst/>
          </a:prstGeom>
        </p:spPr>
      </p:pic>
      <p:sp>
        <p:nvSpPr>
          <p:cNvPr id="18" name="右弧形箭头 17"/>
          <p:cNvSpPr/>
          <p:nvPr/>
        </p:nvSpPr>
        <p:spPr bwMode="auto">
          <a:xfrm>
            <a:off x="6055359" y="4495800"/>
            <a:ext cx="345441" cy="106680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3400" y="5844301"/>
            <a:ext cx="4995115" cy="587972"/>
            <a:chOff x="533400" y="5844301"/>
            <a:chExt cx="4995115" cy="58797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59462" y="5844301"/>
              <a:ext cx="2069053" cy="58797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533400" y="5943600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 smtClean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根据傅里叶变换对，可得</a:t>
              </a:r>
              <a:endParaRPr lang="zh-CN" altLang="en-US" sz="1600" b="0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451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33400" y="990600"/>
            <a:ext cx="5351264" cy="1021556"/>
            <a:chOff x="533400" y="990600"/>
            <a:chExt cx="5351264" cy="1021556"/>
          </a:xfrm>
        </p:grpSpPr>
        <p:sp>
          <p:nvSpPr>
            <p:cNvPr id="4" name="文本框 3"/>
            <p:cNvSpPr txBox="1"/>
            <p:nvPr/>
          </p:nvSpPr>
          <p:spPr>
            <a:xfrm>
              <a:off x="533400" y="990600"/>
              <a:ext cx="3672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 smtClean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再根据傅里叶变换对和时移性质，可得</a:t>
              </a:r>
              <a:endParaRPr lang="zh-CN" altLang="en-US" sz="1600" b="0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1371600"/>
              <a:ext cx="3065264" cy="64055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33400" y="1947446"/>
            <a:ext cx="5522389" cy="873660"/>
            <a:chOff x="533400" y="1947446"/>
            <a:chExt cx="5522389" cy="87366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0" y="2362200"/>
              <a:ext cx="3007789" cy="45890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33400" y="1947446"/>
              <a:ext cx="2441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 smtClean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最终得到单位脉冲响应为</a:t>
              </a:r>
              <a:endParaRPr lang="zh-CN" altLang="en-US" sz="1600" b="0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374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时域离散信号和系统的频域分析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时域离散信号的傅里叶变换定义及性质</a:t>
            </a:r>
            <a:endParaRPr lang="en-US" altLang="zh-CN" dirty="0" smtClean="0"/>
          </a:p>
          <a:p>
            <a:r>
              <a:rPr lang="zh-CN" altLang="en-US" dirty="0" smtClean="0"/>
              <a:t>周期序列</a:t>
            </a:r>
            <a:r>
              <a:rPr lang="zh-CN" altLang="en-US" dirty="0"/>
              <a:t>的</a:t>
            </a:r>
            <a:r>
              <a:rPr lang="zh-CN" altLang="en-US" dirty="0" smtClean="0"/>
              <a:t>离散傅里叶级数及傅里叶变换表示式</a:t>
            </a:r>
            <a:endParaRPr lang="en-US" altLang="zh-CN" dirty="0" smtClean="0"/>
          </a:p>
          <a:p>
            <a:r>
              <a:rPr lang="zh-CN" altLang="en-US" dirty="0" smtClean="0"/>
              <a:t>时域</a:t>
            </a:r>
            <a:r>
              <a:rPr lang="zh-CN" altLang="en-US" dirty="0"/>
              <a:t>离散信号的</a:t>
            </a:r>
            <a:r>
              <a:rPr lang="zh-CN" altLang="en-US" dirty="0" smtClean="0"/>
              <a:t>傅里叶变换与模拟信号傅里叶变换之间的关系</a:t>
            </a:r>
            <a:endParaRPr lang="en-US" altLang="zh-CN" dirty="0" smtClean="0"/>
          </a:p>
          <a:p>
            <a:r>
              <a:rPr lang="zh-CN" altLang="en-US" dirty="0" smtClean="0"/>
              <a:t>序列的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变换分析信号和系统的频响特性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014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离散信号与模拟信号</a:t>
            </a:r>
            <a:r>
              <a:rPr lang="en-US" altLang="zh-CN" dirty="0" smtClean="0"/>
              <a:t>FT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前面学过，采样信号和模拟信号的关系为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对其做</a:t>
                </a:r>
                <a:r>
                  <a:rPr lang="en-US" altLang="zh-CN" sz="2400" dirty="0" smtClean="0"/>
                  <a:t>FT</a:t>
                </a:r>
                <a:r>
                  <a:rPr lang="zh-CN" altLang="en-US" sz="2400" dirty="0" smtClean="0"/>
                  <a:t>得到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再根据采样定理式（</a:t>
                </a:r>
                <a:r>
                  <a:rPr lang="en-US" altLang="zh-CN" sz="2400" dirty="0" smtClean="0"/>
                  <a:t>1.5.5</a:t>
                </a:r>
                <a:r>
                  <a:rPr lang="zh-CN" altLang="en-US" sz="2400" dirty="0" smtClean="0"/>
                  <a:t>）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可得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1316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172200" y="2971800"/>
            <a:ext cx="2819400" cy="1214735"/>
            <a:chOff x="5334000" y="2971800"/>
            <a:chExt cx="2819400" cy="1214735"/>
          </a:xfrm>
        </p:grpSpPr>
        <p:sp>
          <p:nvSpPr>
            <p:cNvPr id="7" name="云形标注 6"/>
            <p:cNvSpPr/>
            <p:nvPr/>
          </p:nvSpPr>
          <p:spPr bwMode="auto">
            <a:xfrm>
              <a:off x="5334000" y="2971800"/>
              <a:ext cx="2819400" cy="1214735"/>
            </a:xfrm>
            <a:prstGeom prst="cloudCallout">
              <a:avLst>
                <a:gd name="adj1" fmla="val -110389"/>
                <a:gd name="adj2" fmla="val 1344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5791200" y="3505200"/>
                  <a:ext cx="12972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505200"/>
                  <a:ext cx="12972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5791200" y="3124200"/>
                  <a:ext cx="22895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124200"/>
                  <a:ext cx="2289537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29333" r="-27200" b="-20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下箭头 3"/>
          <p:cNvSpPr/>
          <p:nvPr/>
        </p:nvSpPr>
        <p:spPr bwMode="auto">
          <a:xfrm>
            <a:off x="4189277" y="3666530"/>
            <a:ext cx="304800" cy="300335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等号 8"/>
          <p:cNvSpPr/>
          <p:nvPr/>
        </p:nvSpPr>
        <p:spPr bwMode="auto">
          <a:xfrm rot="18236388">
            <a:off x="760277" y="3299066"/>
            <a:ext cx="990600" cy="378767"/>
          </a:xfrm>
          <a:prstGeom prst="mathEqua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519"/>
              </p:ext>
            </p:extLst>
          </p:nvPr>
        </p:nvGraphicFramePr>
        <p:xfrm>
          <a:off x="4152900" y="2933700"/>
          <a:ext cx="9144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6" imgW="914400" imgH="233280" progId="Equation.DSMT4">
                  <p:embed/>
                </p:oleObj>
              </mc:Choice>
              <mc:Fallback>
                <p:oleObj name="Equation" r:id="rId6" imgW="914400" imgH="23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2900" y="2933700"/>
                        <a:ext cx="91440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下箭头 17"/>
          <p:cNvSpPr/>
          <p:nvPr/>
        </p:nvSpPr>
        <p:spPr bwMode="auto">
          <a:xfrm rot="19870333">
            <a:off x="5789477" y="5423595"/>
            <a:ext cx="304800" cy="596205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77000" y="4119265"/>
            <a:ext cx="2667000" cy="1214735"/>
            <a:chOff x="6934200" y="4728865"/>
            <a:chExt cx="2819400" cy="1214735"/>
          </a:xfrm>
        </p:grpSpPr>
        <p:sp>
          <p:nvSpPr>
            <p:cNvPr id="15" name="云形标注 14"/>
            <p:cNvSpPr/>
            <p:nvPr/>
          </p:nvSpPr>
          <p:spPr bwMode="auto">
            <a:xfrm>
              <a:off x="6934200" y="4728865"/>
              <a:ext cx="2819400" cy="1214735"/>
            </a:xfrm>
            <a:prstGeom prst="cloudCallout">
              <a:avLst>
                <a:gd name="adj1" fmla="val -66227"/>
                <a:gd name="adj2" fmla="val 7464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7086600" y="4900044"/>
                  <a:ext cx="2372316" cy="783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900044"/>
                  <a:ext cx="2372316" cy="7838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04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离散信号与模拟信号</a:t>
            </a:r>
            <a:r>
              <a:rPr lang="en-US" altLang="zh-CN" dirty="0"/>
              <a:t>FT</a:t>
            </a:r>
            <a:r>
              <a:rPr lang="zh-CN" altLang="en-US" dirty="0"/>
              <a:t>的关系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时域离散信号的频谱是模拟信号频谱的周期延拓。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模拟信号的</a:t>
            </a:r>
            <a:r>
              <a:rPr lang="en-US" altLang="zh-CN" dirty="0" smtClean="0"/>
              <a:t>FT</a:t>
            </a:r>
            <a:r>
              <a:rPr lang="zh-CN" altLang="en-US" dirty="0" smtClean="0"/>
              <a:t>可由计算相应的离散信号的</a:t>
            </a:r>
            <a:r>
              <a:rPr lang="en-US" altLang="zh-CN" dirty="0" smtClean="0"/>
              <a:t>FT</a:t>
            </a:r>
            <a:r>
              <a:rPr lang="zh-CN" altLang="en-US" dirty="0" smtClean="0"/>
              <a:t>得到。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675800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752600" y="2441648"/>
                <a:ext cx="752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441648"/>
                <a:ext cx="752706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818049" y="2433935"/>
                <a:ext cx="11443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49" y="2433935"/>
                <a:ext cx="1144351" cy="461665"/>
              </a:xfrm>
              <a:prstGeom prst="rect">
                <a:avLst/>
              </a:prstGeom>
              <a:blipFill>
                <a:blip r:embed="rId4"/>
                <a:stretch>
                  <a:fillRect t="-122368" r="-57447" b="-19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08374" y="2438400"/>
                <a:ext cx="863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74" y="2438400"/>
                <a:ext cx="863826" cy="461665"/>
              </a:xfrm>
              <a:prstGeom prst="rect">
                <a:avLst/>
              </a:prstGeom>
              <a:blipFill>
                <a:blip r:embed="rId5"/>
                <a:stretch>
                  <a:fillRect l="-19718" t="-122368" r="-75352" b="-19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715523" y="2438400"/>
                <a:ext cx="5234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23" y="2438400"/>
                <a:ext cx="52347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346630" y="243840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0" y="2438400"/>
                <a:ext cx="4539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057400" y="5558135"/>
                <a:ext cx="858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558135"/>
                <a:ext cx="85811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332881" y="5562600"/>
                <a:ext cx="688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81" y="5562600"/>
                <a:ext cx="68820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990481" y="5562600"/>
                <a:ext cx="6288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81" y="5562600"/>
                <a:ext cx="62889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791200" y="5562600"/>
                <a:ext cx="4589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562600"/>
                <a:ext cx="45897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552081" y="556260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081" y="5562600"/>
                <a:ext cx="4539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142983" y="4034135"/>
                <a:ext cx="8288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83" y="4034135"/>
                <a:ext cx="82881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934200" y="4038600"/>
                <a:ext cx="599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38600"/>
                <a:ext cx="5995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352800" y="4034135"/>
                <a:ext cx="12204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34135"/>
                <a:ext cx="1220462" cy="461665"/>
              </a:xfrm>
              <a:prstGeom prst="rect">
                <a:avLst/>
              </a:prstGeom>
              <a:blipFill>
                <a:blip r:embed="rId15"/>
                <a:stretch>
                  <a:fillRect t="-122368" r="-54000" b="-19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715000" y="4034135"/>
                <a:ext cx="939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034135"/>
                <a:ext cx="939936" cy="461665"/>
              </a:xfrm>
              <a:prstGeom prst="rect">
                <a:avLst/>
              </a:prstGeom>
              <a:blipFill>
                <a:blip r:embed="rId16"/>
                <a:stretch>
                  <a:fillRect l="-9091" t="-122368" r="-70779" b="-19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495800" y="403860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038600"/>
                <a:ext cx="45397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752600" y="6019800"/>
                <a:ext cx="668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019800"/>
                <a:ext cx="66877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723256" y="6019800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56" y="6019800"/>
                <a:ext cx="43954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5600" y="6019800"/>
                <a:ext cx="901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019800"/>
                <a:ext cx="901209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424021" y="6019800"/>
                <a:ext cx="671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21" y="6019800"/>
                <a:ext cx="671979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343400" y="601980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6019800"/>
                <a:ext cx="45397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133600" y="4572000"/>
                <a:ext cx="668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72000"/>
                <a:ext cx="668773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951856" y="4572000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56" y="4572000"/>
                <a:ext cx="43954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276600" y="4572000"/>
                <a:ext cx="901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572000"/>
                <a:ext cx="90120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715000" y="4567535"/>
                <a:ext cx="671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567535"/>
                <a:ext cx="671979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572000" y="457200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72000"/>
                <a:ext cx="453970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133600" y="3052465"/>
                <a:ext cx="668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052465"/>
                <a:ext cx="66877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951856" y="3052465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56" y="3052465"/>
                <a:ext cx="43954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276600" y="3052465"/>
                <a:ext cx="901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052465"/>
                <a:ext cx="901209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715000" y="3048000"/>
                <a:ext cx="671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048000"/>
                <a:ext cx="671979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572000" y="3052465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52465"/>
                <a:ext cx="453970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7620000" y="2514600"/>
                <a:ext cx="4485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514600"/>
                <a:ext cx="448584" cy="461665"/>
              </a:xfrm>
              <a:prstGeom prst="rect">
                <a:avLst/>
              </a:prstGeom>
              <a:blipFill>
                <a:blip r:embed="rId32"/>
                <a:stretch>
                  <a:fillRect l="-135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602159" y="3048000"/>
                <a:ext cx="5512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159" y="3048000"/>
                <a:ext cx="551241" cy="461665"/>
              </a:xfrm>
              <a:prstGeom prst="rect">
                <a:avLst/>
              </a:prstGeom>
              <a:blipFill>
                <a:blip r:embed="rId33"/>
                <a:stretch>
                  <a:fillRect l="-1099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590913" y="4038600"/>
                <a:ext cx="4862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13" y="4038600"/>
                <a:ext cx="4862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7574202" y="4567535"/>
                <a:ext cx="5791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02" y="4567535"/>
                <a:ext cx="579198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578024" y="5558135"/>
                <a:ext cx="4991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024" y="5558135"/>
                <a:ext cx="499176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620000" y="6019800"/>
                <a:ext cx="5920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6019800"/>
                <a:ext cx="59208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81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课后习题</a:t>
            </a:r>
            <a:r>
              <a:rPr lang="en-US" altLang="zh-CN" sz="3200" dirty="0" smtClean="0"/>
              <a:t>P78-82:1(1)(3)(5)(7)(9)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5(2)(4)(6),6(1)(4),10,12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155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 algn="ctr">
              <a:buFontTx/>
              <a:buNone/>
            </a:pPr>
            <a:r>
              <a:rPr lang="zh-CN" altLang="en-US" sz="6000" b="0" smtClean="0"/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时域离散信号和系统的频域分析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时域离散信号的傅里叶变换定义及性质</a:t>
            </a:r>
            <a:endParaRPr lang="en-US" altLang="zh-CN" dirty="0" smtClean="0"/>
          </a:p>
          <a:p>
            <a:r>
              <a:rPr lang="zh-CN" altLang="en-US" dirty="0" smtClean="0"/>
              <a:t>周期序列</a:t>
            </a:r>
            <a:r>
              <a:rPr lang="zh-CN" altLang="en-US" dirty="0"/>
              <a:t>的</a:t>
            </a:r>
            <a:r>
              <a:rPr lang="zh-CN" altLang="en-US" dirty="0" smtClean="0"/>
              <a:t>离散傅里叶级数及傅里叶变换表示式</a:t>
            </a:r>
            <a:endParaRPr lang="en-US" altLang="zh-CN" dirty="0" smtClean="0"/>
          </a:p>
          <a:p>
            <a:r>
              <a:rPr lang="zh-CN" altLang="en-US" dirty="0" smtClean="0"/>
              <a:t>时域</a:t>
            </a:r>
            <a:r>
              <a:rPr lang="zh-CN" altLang="en-US" dirty="0"/>
              <a:t>离散信号的</a:t>
            </a:r>
            <a:r>
              <a:rPr lang="zh-CN" altLang="en-US" dirty="0" smtClean="0"/>
              <a:t>傅里叶变换与模拟信号傅里叶变换之间的关系</a:t>
            </a:r>
            <a:endParaRPr lang="en-US" altLang="zh-CN" dirty="0" smtClean="0"/>
          </a:p>
          <a:p>
            <a:r>
              <a:rPr lang="zh-CN" altLang="en-US" dirty="0" smtClean="0"/>
              <a:t>序列的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变换分析信号和系统的频响特性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037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周期序列的离散傅里叶级数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周期序列不满足绝对可和条件，其</a:t>
                </a:r>
                <a:r>
                  <a:rPr lang="en-US" altLang="zh-CN" dirty="0" smtClean="0"/>
                  <a:t>FT</a:t>
                </a:r>
                <a:r>
                  <a:rPr lang="zh-CN" altLang="en-US" dirty="0" smtClean="0"/>
                  <a:t>不存在。但由于其周期性</a:t>
                </a:r>
                <a:r>
                  <a:rPr lang="zh-CN" altLang="en-US" dirty="0"/>
                  <a:t>，因此通过引入奇异函数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/>
                  <a:t>可</a:t>
                </a:r>
                <a:r>
                  <a:rPr lang="zh-CN" altLang="en-US" dirty="0" smtClean="0"/>
                  <a:t>展开为傅里叶级数。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是以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为周期的周期序列，将其展开为傅里叶级数如下：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,0≤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均为整数，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也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周期序列，满足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𝑙𝑁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1500" b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04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离散傅里叶级数定义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，得到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zh-CN" alt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7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𝐃𝐅𝐒</m:t>
                    </m:r>
                    <m:r>
                      <a:rPr lang="en-US" altLang="zh-CN" sz="2700" b="1" i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zh-CN" altLang="en-US" sz="2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7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700" b="1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7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sz="2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7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7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sz="27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zh-CN" altLang="en-US" sz="27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  <m:r>
                      <a:rPr lang="zh-CN" altLang="en-US" sz="2700">
                        <a:latin typeface="Cambria Math" panose="02040503050406030204" pitchFamily="18" charset="0"/>
                      </a:rPr>
                      <m:t>,−∞&lt;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70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也是以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为周期的周期序列，称为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的离散傅里叶级数，用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表示。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𝐈𝐃𝐅𝐒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 smtClean="0"/>
                  <a:t>可见，周期序列可分解为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次谐波，第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个谐波频率为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=(2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=0,1,2,⋯,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，幅度为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即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</m:t>
                    </m:r>
                  </m:oMath>
                </a14:m>
                <a:r>
                  <a:rPr lang="zh-CN" altLang="en-US" dirty="0" smtClean="0"/>
                  <a:t>以表示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的频谱规律。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425" r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00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66800" y="-14421"/>
            <a:ext cx="7086600" cy="852621"/>
          </a:xfrm>
        </p:spPr>
        <p:txBody>
          <a:bodyPr/>
          <a:lstStyle/>
          <a:p>
            <a:r>
              <a:rPr lang="zh-CN" altLang="en-US" dirty="0" smtClean="0"/>
              <a:t>周期序列的傅里叶变换表示式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94897"/>
                <a:ext cx="8534400" cy="5658303"/>
              </a:xfrm>
            </p:spPr>
            <p:txBody>
              <a:bodyPr/>
              <a:lstStyle/>
              <a:p>
                <a:r>
                  <a:rPr lang="zh-CN" altLang="en-US" dirty="0" smtClean="0"/>
                  <a:t>模拟信号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的傅里叶变换是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处的单位冲激函数，强度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时域离散信号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为有理数，其</a:t>
                </a:r>
                <a:r>
                  <a:rPr lang="en-US" altLang="zh-CN" dirty="0" smtClean="0"/>
                  <a:t>FT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傅里叶反变换定义为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94897"/>
                <a:ext cx="8534400" cy="5658303"/>
              </a:xfrm>
              <a:blipFill>
                <a:blip r:embed="rId3"/>
                <a:stretch>
                  <a:fillRect l="-1857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305567"/>
              </p:ext>
            </p:extLst>
          </p:nvPr>
        </p:nvGraphicFramePr>
        <p:xfrm>
          <a:off x="1447800" y="1981200"/>
          <a:ext cx="6400800" cy="69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" name="Equation" r:id="rId4" imgW="4267080" imgH="457200" progId="Equation.DSMT4">
                  <p:embed/>
                </p:oleObj>
              </mc:Choice>
              <mc:Fallback>
                <p:oleObj name="Equation" r:id="rId4" imgW="4267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981200"/>
                        <a:ext cx="6400800" cy="697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15648"/>
              </p:ext>
            </p:extLst>
          </p:nvPr>
        </p:nvGraphicFramePr>
        <p:xfrm>
          <a:off x="1562100" y="3556000"/>
          <a:ext cx="6505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Equation" r:id="rId6" imgW="3974760" imgH="380880" progId="Equation.DSMT4">
                  <p:embed/>
                </p:oleObj>
              </mc:Choice>
              <mc:Fallback>
                <p:oleObj name="Equation" r:id="rId6" imgW="397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2100" y="3556000"/>
                        <a:ext cx="650557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74103"/>
              </p:ext>
            </p:extLst>
          </p:nvPr>
        </p:nvGraphicFramePr>
        <p:xfrm>
          <a:off x="1828800" y="4496453"/>
          <a:ext cx="5950028" cy="85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8" imgW="3555720" imgH="507960" progId="Equation.DSMT4">
                  <p:embed/>
                </p:oleObj>
              </mc:Choice>
              <mc:Fallback>
                <p:oleObj name="Equation" r:id="rId8" imgW="3555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800" y="4496453"/>
                        <a:ext cx="5950028" cy="850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下箭头 17"/>
          <p:cNvSpPr/>
          <p:nvPr/>
        </p:nvSpPr>
        <p:spPr bwMode="auto">
          <a:xfrm>
            <a:off x="1905000" y="2514600"/>
            <a:ext cx="228600" cy="1219200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6629400" y="2496982"/>
            <a:ext cx="228600" cy="1219200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419600" y="2362200"/>
            <a:ext cx="4747752" cy="1828800"/>
            <a:chOff x="4419600" y="2362200"/>
            <a:chExt cx="4747752" cy="1828800"/>
          </a:xfrm>
        </p:grpSpPr>
        <p:sp>
          <p:nvSpPr>
            <p:cNvPr id="20" name="云形标注 19"/>
            <p:cNvSpPr/>
            <p:nvPr/>
          </p:nvSpPr>
          <p:spPr bwMode="auto">
            <a:xfrm>
              <a:off x="7772400" y="2362200"/>
              <a:ext cx="1394952" cy="1254106"/>
            </a:xfrm>
            <a:prstGeom prst="cloudCallout">
              <a:avLst>
                <a:gd name="adj1" fmla="val -206885"/>
                <a:gd name="adj2" fmla="val 508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 smtClean="0">
                  <a:latin typeface="Arial" charset="0"/>
                </a:rPr>
                <a:t>为什么是周期性的？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419600" y="3556000"/>
              <a:ext cx="1143000" cy="635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834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周期序列的傅里叶变换表示式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对于一般周期序列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，先展开为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，其第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次谐波为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类似于复指数序列的</a:t>
                </a:r>
                <a:r>
                  <a:rPr lang="en-US" altLang="zh-CN" dirty="0" smtClean="0"/>
                  <a:t>FT</a:t>
                </a:r>
                <a:r>
                  <a:rPr lang="zh-CN" altLang="en-US" dirty="0" smtClean="0"/>
                  <a:t>，其</a:t>
                </a:r>
                <a:r>
                  <a:rPr lang="en-US" altLang="zh-CN" dirty="0" smtClean="0"/>
                  <a:t>FT</a:t>
                </a:r>
                <a:r>
                  <a:rPr lang="zh-CN" altLang="en-US" dirty="0" smtClean="0"/>
                  <a:t>为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=0,1,2,⋯,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如果考虑周期性，则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𝐃𝐅𝐒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535" r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63460"/>
              </p:ext>
            </p:extLst>
          </p:nvPr>
        </p:nvGraphicFramePr>
        <p:xfrm>
          <a:off x="1044575" y="2400300"/>
          <a:ext cx="7543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4" imgW="4609800" imgH="571320" progId="Equation.DSMT4">
                  <p:embed/>
                </p:oleObj>
              </mc:Choice>
              <mc:Fallback>
                <p:oleObj name="Equation" r:id="rId4" imgW="4609800" imgH="57132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4575" y="2400300"/>
                        <a:ext cx="75438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7939"/>
              </p:ext>
            </p:extLst>
          </p:nvPr>
        </p:nvGraphicFramePr>
        <p:xfrm>
          <a:off x="1820863" y="3973513"/>
          <a:ext cx="62976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6" imgW="3848040" imgH="558720" progId="Equation.DSMT4">
                  <p:embed/>
                </p:oleObj>
              </mc:Choice>
              <mc:Fallback>
                <p:oleObj name="Equation" r:id="rId6" imgW="3848040" imgH="5587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0863" y="3973513"/>
                        <a:ext cx="629761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124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基本序列的傅里叶变换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2" y="990600"/>
            <a:ext cx="761113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32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CC"/>
                    </a:solidFill>
                  </a:rPr>
                  <a:t>1</a:t>
                </a:r>
                <a:r>
                  <a:rPr lang="zh-CN" altLang="en-US" dirty="0" smtClean="0"/>
                  <a:t>：设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，将其以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dirty="0" smtClean="0"/>
                  <a:t>为周期进行延拓得到</a:t>
                </a:r>
                <a:r>
                  <a:rPr lang="zh-CN" altLang="en-US" dirty="0"/>
                  <a:t>周期序列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FT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981200"/>
            <a:ext cx="746502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96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解：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 smtClean="0"/>
                  <a:t>FT</a:t>
                </a:r>
                <a:r>
                  <a:rPr lang="zh-CN" altLang="en-US" dirty="0"/>
                  <a:t>为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上式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中为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的离散傅里叶级数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𝐃𝐅𝐒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，于是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74610"/>
              </p:ext>
            </p:extLst>
          </p:nvPr>
        </p:nvGraphicFramePr>
        <p:xfrm>
          <a:off x="1524000" y="1660525"/>
          <a:ext cx="62769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4" imgW="3835080" imgH="558720" progId="Equation.DSMT4">
                  <p:embed/>
                </p:oleObj>
              </mc:Choice>
              <mc:Fallback>
                <p:oleObj name="Equation" r:id="rId4" imgW="3835080" imgH="55872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660525"/>
                        <a:ext cx="62769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90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30089</TotalTime>
  <Pages>1</Pages>
  <Words>1500</Words>
  <Application>Microsoft Office PowerPoint</Application>
  <PresentationFormat>全屏显示(4:3)</PresentationFormat>
  <Paragraphs>161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楷体_GB2312</vt:lpstr>
      <vt:lpstr>宋体</vt:lpstr>
      <vt:lpstr>Arial</vt:lpstr>
      <vt:lpstr>Cambria Math</vt:lpstr>
      <vt:lpstr>Times New Roman</vt:lpstr>
      <vt:lpstr>Wingdings</vt:lpstr>
      <vt:lpstr>PJ-White</vt:lpstr>
      <vt:lpstr>MathType 6.0 Equation</vt:lpstr>
      <vt:lpstr>Equation</vt:lpstr>
      <vt:lpstr>数字信号处理</vt:lpstr>
      <vt:lpstr>时域离散信号和系统的频域分析</vt:lpstr>
      <vt:lpstr>周期序列的离散傅里叶级数</vt:lpstr>
      <vt:lpstr>离散傅里叶级数定义</vt:lpstr>
      <vt:lpstr>周期序列的傅里叶变换表示式</vt:lpstr>
      <vt:lpstr>周期序列的傅里叶变换表示式</vt:lpstr>
      <vt:lpstr>基本序列的傅里叶变换</vt:lpstr>
      <vt:lpstr>举例</vt:lpstr>
      <vt:lpstr>举例</vt:lpstr>
      <vt:lpstr>举例</vt:lpstr>
      <vt:lpstr>举例</vt:lpstr>
      <vt:lpstr>举例</vt:lpstr>
      <vt:lpstr>举例</vt:lpstr>
      <vt:lpstr>举例</vt:lpstr>
      <vt:lpstr>时域离散信号和系统的频域分析</vt:lpstr>
      <vt:lpstr>离散信号与模拟信号FT的关系</vt:lpstr>
      <vt:lpstr>离散信号与模拟信号FT的关系</vt:lpstr>
      <vt:lpstr>作业</vt:lpstr>
      <vt:lpstr>PowerPoint 演示文稿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subject/>
  <dc:creator>Preston Jackson</dc:creator>
  <cp:keywords/>
  <dc:description/>
  <cp:lastModifiedBy>Zhenmiao Deng</cp:lastModifiedBy>
  <cp:revision>908</cp:revision>
  <cp:lastPrinted>2001-06-18T18:57:59Z</cp:lastPrinted>
  <dcterms:created xsi:type="dcterms:W3CDTF">2004-07-20T15:10:20Z</dcterms:created>
  <dcterms:modified xsi:type="dcterms:W3CDTF">2019-09-11T00:48:04Z</dcterms:modified>
</cp:coreProperties>
</file>