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452" r:id="rId2"/>
    <p:sldId id="552" r:id="rId3"/>
    <p:sldId id="664" r:id="rId4"/>
    <p:sldId id="553" r:id="rId5"/>
    <p:sldId id="648" r:id="rId6"/>
    <p:sldId id="649" r:id="rId7"/>
    <p:sldId id="561" r:id="rId8"/>
    <p:sldId id="65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652" r:id="rId17"/>
    <p:sldId id="653" r:id="rId18"/>
    <p:sldId id="569" r:id="rId19"/>
    <p:sldId id="570" r:id="rId20"/>
    <p:sldId id="571" r:id="rId21"/>
    <p:sldId id="656" r:id="rId22"/>
    <p:sldId id="657" r:id="rId23"/>
    <p:sldId id="660" r:id="rId24"/>
    <p:sldId id="572" r:id="rId25"/>
    <p:sldId id="650" r:id="rId26"/>
    <p:sldId id="573" r:id="rId27"/>
    <p:sldId id="575" r:id="rId28"/>
    <p:sldId id="576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654" r:id="rId37"/>
    <p:sldId id="585" r:id="rId38"/>
    <p:sldId id="586" r:id="rId39"/>
    <p:sldId id="587" r:id="rId40"/>
    <p:sldId id="588" r:id="rId41"/>
    <p:sldId id="589" r:id="rId42"/>
    <p:sldId id="590" r:id="rId43"/>
    <p:sldId id="591" r:id="rId44"/>
    <p:sldId id="592" r:id="rId45"/>
    <p:sldId id="593" r:id="rId46"/>
    <p:sldId id="594" r:id="rId47"/>
    <p:sldId id="595" r:id="rId48"/>
    <p:sldId id="596" r:id="rId49"/>
    <p:sldId id="597" r:id="rId50"/>
    <p:sldId id="598" r:id="rId51"/>
    <p:sldId id="599" r:id="rId52"/>
    <p:sldId id="600" r:id="rId53"/>
    <p:sldId id="601" r:id="rId54"/>
    <p:sldId id="602" r:id="rId55"/>
    <p:sldId id="603" r:id="rId56"/>
    <p:sldId id="655" r:id="rId57"/>
    <p:sldId id="604" r:id="rId58"/>
    <p:sldId id="663" r:id="rId59"/>
    <p:sldId id="605" r:id="rId60"/>
    <p:sldId id="606" r:id="rId61"/>
    <p:sldId id="607" r:id="rId62"/>
    <p:sldId id="608" r:id="rId63"/>
    <p:sldId id="609" r:id="rId64"/>
    <p:sldId id="659" r:id="rId65"/>
    <p:sldId id="661" r:id="rId66"/>
    <p:sldId id="610" r:id="rId67"/>
    <p:sldId id="611" r:id="rId68"/>
    <p:sldId id="612" r:id="rId69"/>
    <p:sldId id="613" r:id="rId70"/>
    <p:sldId id="614" r:id="rId71"/>
    <p:sldId id="615" r:id="rId72"/>
    <p:sldId id="616" r:id="rId73"/>
    <p:sldId id="617" r:id="rId74"/>
    <p:sldId id="662" r:id="rId75"/>
    <p:sldId id="618" r:id="rId76"/>
    <p:sldId id="619" r:id="rId77"/>
    <p:sldId id="445" r:id="rId78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36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7E7"/>
    <a:srgbClr val="CC00FF"/>
    <a:srgbClr val="0000CC"/>
    <a:srgbClr val="FF00FF"/>
    <a:srgbClr val="FFF3F3"/>
    <a:srgbClr val="FFCCCC"/>
    <a:srgbClr val="FFEFFF"/>
    <a:srgbClr val="FF66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84415" autoAdjust="0"/>
  </p:normalViewPr>
  <p:slideViewPr>
    <p:cSldViewPr>
      <p:cViewPr varScale="1">
        <p:scale>
          <a:sx n="75" d="100"/>
          <a:sy n="75" d="100"/>
        </p:scale>
        <p:origin x="-1950" y="-90"/>
      </p:cViewPr>
      <p:guideLst>
        <p:guide orient="horz" pos="3936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22" y="-6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5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8801989A-47EB-4DA4-84FD-5499659DC1D6}" type="datetime1">
              <a:rPr lang="zh-CN" altLang="en-US"/>
              <a:pPr>
                <a:defRPr/>
              </a:pPr>
              <a:t>2019/11/6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10453FC3-BE48-43BB-88C2-B7AF9B4FB9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99180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A1B2F172-C033-45F9-86EC-C37C39BA5801}" type="datetime1">
              <a:rPr lang="zh-CN" altLang="en-US"/>
              <a:pPr>
                <a:defRPr/>
              </a:pPr>
              <a:t>2019/11/6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A3B93D8A-71E5-473E-A99F-5CDE7223B2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403725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0" tIns="46765" rIns="93530" bIns="46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2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34680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5A0F5C-25C0-4820-9D4D-4442A0B0B805}" type="slidenum">
              <a:rPr lang="en-US" altLang="zh-CN" sz="10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z="1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956050" y="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956050" y="880745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954463" y="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3954463" y="880745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76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11277" name="日期占位符 1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0391E-6A46-4636-8D30-5E65D4AA103F}" type="datetime1">
              <a:rPr lang="zh-CN" altLang="en-US" sz="10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2019/11/6</a:t>
            </a:fld>
            <a:endParaRPr lang="en-US" altLang="zh-CN" sz="1000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1627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0"/>
          </p:nvPr>
        </p:nvSpPr>
        <p:spPr>
          <a:xfrm>
            <a:off x="46482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8108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81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ln w="12700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04800" y="685800"/>
            <a:ext cx="8534400" cy="5334000"/>
          </a:xfrm>
          <a:prstGeom prst="rect">
            <a:avLst/>
          </a:prstGeom>
          <a:blipFill dpi="0" rotWithShape="1">
            <a:blip r:embed="rId2">
              <a:alphaModFix amt="24000"/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984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29C8357-CDD0-4C00-B63D-11D131A5CE41}" type="datetime1">
              <a:rPr lang="zh-CN" altLang="en-US" smtClean="0">
                <a:solidFill>
                  <a:srgbClr val="000000"/>
                </a:solidFill>
              </a:rPr>
              <a:pPr/>
              <a:t>2019/11/6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第五章   时域离散系统的网络结构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91275"/>
            <a:ext cx="2133600" cy="457200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12CC7B19-6328-4140-981D-01B797141122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6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01000" cy="6096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29C8357-CDD0-4C00-B63D-11D131A5CE41}" type="datetime1">
              <a:rPr lang="zh-CN" altLang="en-US" smtClean="0">
                <a:solidFill>
                  <a:srgbClr val="000000"/>
                </a:solidFill>
              </a:rPr>
              <a:pPr/>
              <a:t>2019/11/6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第五章   时域离散系统的网络结构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91275"/>
            <a:ext cx="2133600" cy="457200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12CC7B19-6328-4140-981D-01B797141122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6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995363"/>
            <a:ext cx="8229600" cy="58531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29C8357-CDD0-4C00-B63D-11D131A5CE41}" type="datetime1">
              <a:rPr lang="zh-CN" altLang="en-US" smtClean="0">
                <a:solidFill>
                  <a:srgbClr val="000000"/>
                </a:solidFill>
              </a:rPr>
              <a:pPr/>
              <a:t>2019/11/6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第五章   时域离散系统的网络结构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91275"/>
            <a:ext cx="2133600" cy="457200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12CC7B19-6328-4140-981D-01B797141122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29C8357-CDD0-4C00-B63D-11D131A5CE41}" type="datetime1">
              <a:rPr lang="zh-CN" altLang="en-US" smtClean="0">
                <a:solidFill>
                  <a:srgbClr val="000000"/>
                </a:solidFill>
              </a:rPr>
              <a:pPr/>
              <a:t>2019/11/6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第五章   时域离散系统的网络结构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91275"/>
            <a:ext cx="2133600" cy="457200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12CC7B19-6328-4140-981D-01B797141122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6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08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55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57200" y="65532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 anchor="ctr"/>
          <a:lstStyle/>
          <a:p>
            <a:pPr algn="ctr">
              <a:defRPr/>
            </a:pPr>
            <a:fld id="{02DEF9D2-B74C-4817-A442-C725520E258D}" type="datetime9">
              <a:rPr lang="en-US" altLang="zh-CN" sz="700">
                <a:latin typeface="Arial" charset="0"/>
                <a:ea typeface="宋体" charset="-122"/>
              </a:rPr>
              <a:pPr algn="ctr">
                <a:defRPr/>
              </a:pPr>
              <a:t>11/6/2019 8:17:42 PM</a:t>
            </a:fld>
            <a:endParaRPr lang="en-US" altLang="zh-CN" sz="700" dirty="0">
              <a:latin typeface="Arial" charset="0"/>
              <a:ea typeface="宋体" charset="-122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-152400" y="67056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-228600" y="8382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" name="Rectangle 1084"/>
          <p:cNvSpPr>
            <a:spLocks noChangeArrowheads="1"/>
          </p:cNvSpPr>
          <p:nvPr userDrawn="1"/>
        </p:nvSpPr>
        <p:spPr bwMode="auto">
          <a:xfrm>
            <a:off x="7315200" y="6550025"/>
            <a:ext cx="1801775" cy="3084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333399"/>
                </a:solidFill>
                <a:latin typeface="Arial" charset="0"/>
                <a:ea typeface="宋体" charset="-122"/>
              </a:rPr>
              <a:t>电子与通信工程学院</a:t>
            </a:r>
            <a:endParaRPr lang="en-US" altLang="zh-CN" sz="1400" dirty="0">
              <a:solidFill>
                <a:srgbClr val="333399"/>
              </a:solidFill>
              <a:latin typeface="Arial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6" y="54000"/>
            <a:ext cx="739974" cy="742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90" r:id="rId5"/>
    <p:sldLayoutId id="2147484191" r:id="rId6"/>
    <p:sldLayoutId id="2147484192" r:id="rId7"/>
    <p:sldLayoutId id="2147484193" r:id="rId8"/>
  </p:sldLayoutIdLst>
  <p:transition>
    <p:fade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25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</a:defRPr>
      </a:lvl2pPr>
      <a:lvl3pPr marL="1204913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p"/>
        <a:defRPr sz="2000" b="1">
          <a:solidFill>
            <a:schemeClr val="tx1"/>
          </a:solidFill>
          <a:latin typeface="+mn-lt"/>
        </a:defRPr>
      </a:lvl3pPr>
      <a:lvl4pPr marL="1546225" indent="-11906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u"/>
        <a:defRPr b="1">
          <a:solidFill>
            <a:schemeClr val="tx1"/>
          </a:solidFill>
          <a:latin typeface="+mn-lt"/>
        </a:defRPr>
      </a:lvl4pPr>
      <a:lvl5pPr marL="1828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6.png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51.jpeg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60.png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75.png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7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81.wmf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58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4.w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8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6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9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9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10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image" Target="../media/image10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0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10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17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119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22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5.bin"/><Relationship Id="rId7" Type="http://schemas.openxmlformats.org/officeDocument/2006/relationships/image" Target="../media/image123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125.jpeg"/><Relationship Id="rId4" Type="http://schemas.openxmlformats.org/officeDocument/2006/relationships/image" Target="../media/image53.wmf"/><Relationship Id="rId9" Type="http://schemas.openxmlformats.org/officeDocument/2006/relationships/image" Target="../media/image1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27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28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56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 字 信 号 处 理</a:t>
            </a:r>
            <a:endParaRPr lang="en-US" altLang="zh-CN" sz="5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Text Box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733800"/>
            <a:ext cx="4419600" cy="2286000"/>
          </a:xfrm>
          <a:noFill/>
          <a:ln w="952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赖 涛  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ltnudt@163.com  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电话：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15837128224(</a:t>
            </a:r>
            <a:r>
              <a:rPr lang="en-US" altLang="zh-CN" sz="2400" dirty="0" err="1" smtClean="0">
                <a:solidFill>
                  <a:srgbClr val="002060"/>
                </a:solidFill>
                <a:ea typeface="宋体" panose="02010600030101010101" pitchFamily="2" charset="-122"/>
              </a:rPr>
              <a:t>weixin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QQ:645205308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106" name="Group 74"/>
          <p:cNvGrpSpPr>
            <a:grpSpLocks/>
          </p:cNvGrpSpPr>
          <p:nvPr/>
        </p:nvGrpSpPr>
        <p:grpSpPr bwMode="auto">
          <a:xfrm>
            <a:off x="1666874" y="3505200"/>
            <a:ext cx="3078162" cy="838200"/>
            <a:chOff x="1124" y="2736"/>
            <a:chExt cx="1939" cy="528"/>
          </a:xfrm>
        </p:grpSpPr>
        <p:sp>
          <p:nvSpPr>
            <p:cNvPr id="428107" name="Text Box 75"/>
            <p:cNvSpPr txBox="1">
              <a:spLocks noChangeArrowheads="1"/>
            </p:cNvSpPr>
            <p:nvPr/>
          </p:nvSpPr>
          <p:spPr bwMode="auto">
            <a:xfrm>
              <a:off x="2442" y="2846"/>
              <a:ext cx="621" cy="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36000"/>
            <a:lstStyle/>
            <a:p>
              <a:pPr eaLnBrk="1" hangingPunct="1"/>
              <a:endParaRPr kumimoji="1" lang="en-US" altLang="zh-CN" sz="2000" b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  <a:p>
              <a:endParaRPr kumimoji="1" lang="en-US" altLang="zh-CN" sz="200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428108" name="Line 76"/>
            <p:cNvSpPr>
              <a:spLocks noChangeShapeType="1"/>
            </p:cNvSpPr>
            <p:nvPr/>
          </p:nvSpPr>
          <p:spPr bwMode="auto">
            <a:xfrm>
              <a:off x="1440" y="2832"/>
              <a:ext cx="3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28109" name="Text Box 77"/>
            <p:cNvSpPr txBox="1">
              <a:spLocks noChangeArrowheads="1"/>
            </p:cNvSpPr>
            <p:nvPr/>
          </p:nvSpPr>
          <p:spPr bwMode="auto">
            <a:xfrm>
              <a:off x="1751" y="2983"/>
              <a:ext cx="121" cy="2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 b="0" smtClean="0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</a:rPr>
                <a:t>a</a:t>
              </a:r>
            </a:p>
            <a:p>
              <a:endParaRPr kumimoji="1" lang="en-US" altLang="zh-CN" sz="2000" b="0" smtClean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28110" name="Line 78"/>
            <p:cNvSpPr>
              <a:spLocks noChangeShapeType="1"/>
            </p:cNvSpPr>
            <p:nvPr/>
          </p:nvSpPr>
          <p:spPr bwMode="auto">
            <a:xfrm flipV="1">
              <a:off x="1920" y="2928"/>
              <a:ext cx="0" cy="2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28111" name="Text Box 79"/>
            <p:cNvSpPr txBox="1">
              <a:spLocks noChangeArrowheads="1"/>
            </p:cNvSpPr>
            <p:nvPr/>
          </p:nvSpPr>
          <p:spPr bwMode="auto">
            <a:xfrm>
              <a:off x="2448" y="273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 b="0" smtClean="0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</a:rPr>
                <a:t>a</a:t>
              </a:r>
              <a:r>
                <a:rPr kumimoji="1" lang="en-US" altLang="zh-CN" sz="2000" b="0" smtClean="0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  <a:sym typeface="Symbol" pitchFamily="18" charset="2"/>
                </a:rPr>
                <a:t></a:t>
              </a:r>
              <a:r>
                <a:rPr kumimoji="1" lang="en-US" altLang="zh-CN" sz="2000" b="0" smtClean="0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</a:rPr>
                <a:t>x(n)</a:t>
              </a:r>
              <a:endParaRPr kumimoji="1" lang="en-US" altLang="zh-CN" sz="2000" b="0" smtClean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endParaRPr>
            </a:p>
          </p:txBody>
        </p:sp>
        <p:sp>
          <p:nvSpPr>
            <p:cNvPr id="428112" name="Line 80"/>
            <p:cNvSpPr>
              <a:spLocks noChangeShapeType="1"/>
            </p:cNvSpPr>
            <p:nvPr/>
          </p:nvSpPr>
          <p:spPr bwMode="auto">
            <a:xfrm>
              <a:off x="2016" y="2832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28113" name="AutoShape 81"/>
            <p:cNvSpPr>
              <a:spLocks noChangeArrowheads="1"/>
            </p:cNvSpPr>
            <p:nvPr/>
          </p:nvSpPr>
          <p:spPr bwMode="auto">
            <a:xfrm>
              <a:off x="1824" y="2736"/>
              <a:ext cx="207" cy="192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28114" name="Text Box 82"/>
            <p:cNvSpPr txBox="1">
              <a:spLocks noChangeArrowheads="1"/>
            </p:cNvSpPr>
            <p:nvPr/>
          </p:nvSpPr>
          <p:spPr bwMode="auto">
            <a:xfrm>
              <a:off x="1124" y="2736"/>
              <a:ext cx="364" cy="2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 b="0" smtClean="0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</a:rPr>
                <a:t>x(n)</a:t>
              </a:r>
            </a:p>
          </p:txBody>
        </p:sp>
      </p:grpSp>
      <p:grpSp>
        <p:nvGrpSpPr>
          <p:cNvPr id="428130" name="Group 98"/>
          <p:cNvGrpSpPr>
            <a:grpSpLocks/>
          </p:cNvGrpSpPr>
          <p:nvPr/>
        </p:nvGrpSpPr>
        <p:grpSpPr bwMode="auto">
          <a:xfrm>
            <a:off x="376237" y="1066801"/>
            <a:ext cx="8462963" cy="2944813"/>
            <a:chOff x="271" y="593"/>
            <a:chExt cx="5331" cy="1855"/>
          </a:xfrm>
        </p:grpSpPr>
        <p:sp>
          <p:nvSpPr>
            <p:cNvPr id="428079" name="Rectangle 47"/>
            <p:cNvSpPr>
              <a:spLocks noChangeArrowheads="1"/>
            </p:cNvSpPr>
            <p:nvPr/>
          </p:nvSpPr>
          <p:spPr bwMode="auto">
            <a:xfrm>
              <a:off x="1017" y="593"/>
              <a:ext cx="10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000" b="0" dirty="0" smtClean="0">
                  <a:solidFill>
                    <a:srgbClr val="990000"/>
                  </a:solidFill>
                  <a:latin typeface="方正粗黑宋简体" pitchFamily="2" charset="-122"/>
                  <a:ea typeface="方正粗黑宋简体" pitchFamily="2" charset="-122"/>
                </a:rPr>
                <a:t>方框图表示法</a:t>
              </a:r>
            </a:p>
          </p:txBody>
        </p:sp>
        <p:sp>
          <p:nvSpPr>
            <p:cNvPr id="428080" name="Rectangle 48"/>
            <p:cNvSpPr>
              <a:spLocks noChangeArrowheads="1"/>
            </p:cNvSpPr>
            <p:nvPr/>
          </p:nvSpPr>
          <p:spPr bwMode="auto">
            <a:xfrm>
              <a:off x="3346" y="593"/>
              <a:ext cx="22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000" b="0" dirty="0" smtClean="0">
                  <a:solidFill>
                    <a:srgbClr val="990000"/>
                  </a:solidFill>
                  <a:latin typeface="方正粗黑宋简体" pitchFamily="2" charset="-122"/>
                  <a:ea typeface="方正粗黑宋简体" pitchFamily="2" charset="-122"/>
                </a:rPr>
                <a:t>流图表示法</a:t>
              </a:r>
            </a:p>
          </p:txBody>
        </p:sp>
        <p:grpSp>
          <p:nvGrpSpPr>
            <p:cNvPr id="428082" name="Group 50"/>
            <p:cNvGrpSpPr>
              <a:grpSpLocks/>
            </p:cNvGrpSpPr>
            <p:nvPr/>
          </p:nvGrpSpPr>
          <p:grpSpPr bwMode="auto">
            <a:xfrm>
              <a:off x="1094" y="1111"/>
              <a:ext cx="1920" cy="336"/>
              <a:chOff x="144" y="1248"/>
              <a:chExt cx="1920" cy="336"/>
            </a:xfrm>
          </p:grpSpPr>
          <p:sp>
            <p:nvSpPr>
              <p:cNvPr id="428083" name="Text Box 51"/>
              <p:cNvSpPr txBox="1">
                <a:spLocks noChangeArrowheads="1"/>
              </p:cNvSpPr>
              <p:nvPr/>
            </p:nvSpPr>
            <p:spPr bwMode="auto">
              <a:xfrm>
                <a:off x="144" y="1296"/>
                <a:ext cx="364" cy="2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kumimoji="1" lang="en-US" altLang="zh-CN" sz="18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x(n)</a:t>
                </a:r>
              </a:p>
            </p:txBody>
          </p:sp>
          <p:sp>
            <p:nvSpPr>
              <p:cNvPr id="428084" name="Text Box 52"/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27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eaLnBrk="1" hangingPunct="1"/>
                <a:r>
                  <a:rPr kumimoji="1" lang="en-US" altLang="zh-CN" sz="20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 z </a:t>
                </a:r>
                <a:r>
                  <a:rPr kumimoji="1" lang="en-US" altLang="zh-CN" sz="2000" b="0" baseline="3000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  <a:sym typeface="Symbol" pitchFamily="18" charset="2"/>
                  </a:rPr>
                  <a:t>-</a:t>
                </a:r>
                <a:r>
                  <a:rPr kumimoji="1" lang="en-US" altLang="zh-CN" sz="2000" b="0" baseline="3000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1</a:t>
                </a:r>
                <a:endParaRPr kumimoji="1" lang="en-US" altLang="zh-CN" sz="2000" b="0" baseline="3000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  <a:sym typeface="Symbol" pitchFamily="18" charset="2"/>
                </a:endParaRPr>
              </a:p>
            </p:txBody>
          </p:sp>
          <p:sp>
            <p:nvSpPr>
              <p:cNvPr id="428085" name="Line 53"/>
              <p:cNvSpPr>
                <a:spLocks noChangeShapeType="1"/>
              </p:cNvSpPr>
              <p:nvPr/>
            </p:nvSpPr>
            <p:spPr bwMode="auto">
              <a:xfrm>
                <a:off x="480" y="139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 b="0" smtClean="0">
                  <a:solidFill>
                    <a:srgbClr val="000000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  <p:sp>
            <p:nvSpPr>
              <p:cNvPr id="428086" name="Line 54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3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 b="0" smtClean="0">
                  <a:solidFill>
                    <a:srgbClr val="000000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  <p:sp>
            <p:nvSpPr>
              <p:cNvPr id="428087" name="Text Box 55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kumimoji="1" lang="en-US" altLang="zh-CN" sz="18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x(n-1)</a:t>
                </a:r>
              </a:p>
            </p:txBody>
          </p:sp>
        </p:grpSp>
        <p:sp>
          <p:nvSpPr>
            <p:cNvPr id="428089" name="Rectangle 57"/>
            <p:cNvSpPr>
              <a:spLocks noChangeArrowheads="1"/>
            </p:cNvSpPr>
            <p:nvPr/>
          </p:nvSpPr>
          <p:spPr bwMode="auto">
            <a:xfrm>
              <a:off x="271" y="1111"/>
              <a:ext cx="7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000" b="0" dirty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rPr>
                <a:t>延时单元</a:t>
              </a:r>
            </a:p>
          </p:txBody>
        </p:sp>
        <p:grpSp>
          <p:nvGrpSpPr>
            <p:cNvPr id="428091" name="Group 59"/>
            <p:cNvGrpSpPr>
              <a:grpSpLocks/>
            </p:cNvGrpSpPr>
            <p:nvPr/>
          </p:nvGrpSpPr>
          <p:grpSpPr bwMode="auto">
            <a:xfrm>
              <a:off x="3392" y="1015"/>
              <a:ext cx="2166" cy="409"/>
              <a:chOff x="3402" y="1175"/>
              <a:chExt cx="2166" cy="409"/>
            </a:xfrm>
          </p:grpSpPr>
          <p:sp>
            <p:nvSpPr>
              <p:cNvPr id="428092" name="Text Box 60"/>
              <p:cNvSpPr txBox="1">
                <a:spLocks noChangeArrowheads="1"/>
              </p:cNvSpPr>
              <p:nvPr/>
            </p:nvSpPr>
            <p:spPr bwMode="auto">
              <a:xfrm>
                <a:off x="3402" y="1296"/>
                <a:ext cx="34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kumimoji="1" lang="en-US" altLang="zh-CN" sz="18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x(n)</a:t>
                </a:r>
              </a:p>
              <a:p>
                <a:endParaRPr kumimoji="1" lang="en-US" altLang="zh-CN" sz="2000" b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  <p:sp>
            <p:nvSpPr>
              <p:cNvPr id="428093" name="Text Box 61"/>
              <p:cNvSpPr txBox="1">
                <a:spLocks noChangeArrowheads="1"/>
              </p:cNvSpPr>
              <p:nvPr/>
            </p:nvSpPr>
            <p:spPr bwMode="auto">
              <a:xfrm>
                <a:off x="4224" y="1175"/>
                <a:ext cx="332" cy="2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kumimoji="1" lang="en-US" altLang="zh-CN" sz="20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Z</a:t>
                </a:r>
                <a:r>
                  <a:rPr kumimoji="1" lang="en-US" altLang="zh-CN" sz="2000" b="0" baseline="3000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  <a:sym typeface="Symbol" pitchFamily="18" charset="2"/>
                  </a:rPr>
                  <a:t></a:t>
                </a:r>
                <a:r>
                  <a:rPr kumimoji="1" lang="en-US" altLang="zh-CN" sz="2000" b="0" baseline="3000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1</a:t>
                </a:r>
                <a:endParaRPr kumimoji="1" lang="en-US" altLang="zh-CN" sz="2000" b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  <a:sym typeface="Symbol" pitchFamily="18" charset="2"/>
                </a:endParaRPr>
              </a:p>
              <a:p>
                <a:endParaRPr kumimoji="1" lang="en-US" altLang="zh-CN" sz="2000" b="0" baseline="3000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  <a:sym typeface="Symbol" pitchFamily="18" charset="2"/>
                </a:endParaRPr>
              </a:p>
            </p:txBody>
          </p:sp>
          <p:sp>
            <p:nvSpPr>
              <p:cNvPr id="428094" name="Text Box 62"/>
              <p:cNvSpPr txBox="1">
                <a:spLocks noChangeArrowheads="1"/>
              </p:cNvSpPr>
              <p:nvPr/>
            </p:nvSpPr>
            <p:spPr bwMode="auto">
              <a:xfrm>
                <a:off x="5041" y="1296"/>
                <a:ext cx="527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kumimoji="1" lang="en-US" altLang="zh-CN" sz="18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x(n-1)</a:t>
                </a:r>
              </a:p>
              <a:p>
                <a:endParaRPr kumimoji="1" lang="en-US" altLang="zh-CN" sz="2000" b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  <p:sp>
            <p:nvSpPr>
              <p:cNvPr id="428095" name="Line 63"/>
              <p:cNvSpPr>
                <a:spLocks noChangeShapeType="1"/>
              </p:cNvSpPr>
              <p:nvPr/>
            </p:nvSpPr>
            <p:spPr bwMode="auto">
              <a:xfrm flipV="1">
                <a:off x="3792" y="1432"/>
                <a:ext cx="622" cy="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 b="0" smtClean="0">
                  <a:solidFill>
                    <a:srgbClr val="000000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  <p:sp>
            <p:nvSpPr>
              <p:cNvPr id="428096" name="Line 64"/>
              <p:cNvSpPr>
                <a:spLocks noChangeShapeType="1"/>
              </p:cNvSpPr>
              <p:nvPr/>
            </p:nvSpPr>
            <p:spPr bwMode="auto">
              <a:xfrm>
                <a:off x="4368" y="1440"/>
                <a:ext cx="57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 b="0" smtClean="0">
                  <a:solidFill>
                    <a:srgbClr val="000000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</p:grpSp>
        <p:sp>
          <p:nvSpPr>
            <p:cNvPr id="428097" name="Rectangle 65"/>
            <p:cNvSpPr>
              <a:spLocks noChangeArrowheads="1"/>
            </p:cNvSpPr>
            <p:nvPr/>
          </p:nvSpPr>
          <p:spPr bwMode="auto">
            <a:xfrm>
              <a:off x="271" y="1543"/>
              <a:ext cx="7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000" b="0" dirty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rPr>
                <a:t>加法单元</a:t>
              </a:r>
            </a:p>
          </p:txBody>
        </p:sp>
        <p:sp>
          <p:nvSpPr>
            <p:cNvPr id="428098" name="Text Box 66"/>
            <p:cNvSpPr txBox="1">
              <a:spLocks noChangeArrowheads="1"/>
            </p:cNvSpPr>
            <p:nvPr/>
          </p:nvSpPr>
          <p:spPr bwMode="auto">
            <a:xfrm>
              <a:off x="1094" y="1591"/>
              <a:ext cx="3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1800" b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rPr>
                <a:t>x</a:t>
              </a:r>
              <a:r>
                <a:rPr kumimoji="1" lang="en-US" altLang="zh-CN" sz="1800" b="0" baseline="-3000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rPr>
                <a:t>1</a:t>
              </a:r>
              <a:r>
                <a:rPr kumimoji="1" lang="en-US" altLang="zh-CN" sz="1800" b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rPr>
                <a:t>(n)</a:t>
              </a:r>
            </a:p>
          </p:txBody>
        </p:sp>
        <p:sp>
          <p:nvSpPr>
            <p:cNvPr id="428099" name="Text Box 67"/>
            <p:cNvSpPr txBox="1">
              <a:spLocks noChangeArrowheads="1"/>
            </p:cNvSpPr>
            <p:nvPr/>
          </p:nvSpPr>
          <p:spPr bwMode="auto">
            <a:xfrm>
              <a:off x="3350" y="1582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1800" b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rPr>
                <a:t>x</a:t>
              </a:r>
              <a:r>
                <a:rPr kumimoji="1" lang="en-US" altLang="zh-CN" sz="1800" b="0" baseline="-3000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rPr>
                <a:t>1</a:t>
              </a:r>
              <a:r>
                <a:rPr kumimoji="1" lang="en-US" altLang="zh-CN" sz="1800" b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rPr>
                <a:t>(n)</a:t>
              </a:r>
            </a:p>
            <a:p>
              <a:endParaRPr kumimoji="1" lang="en-US" altLang="zh-CN" sz="1800" b="0" smtClean="0">
                <a:solidFill>
                  <a:srgbClr val="0000CC"/>
                </a:solidFill>
                <a:latin typeface="方正粗黑宋简体" pitchFamily="2" charset="-122"/>
                <a:ea typeface="方正粗黑宋简体" pitchFamily="2" charset="-122"/>
              </a:endParaRPr>
            </a:p>
          </p:txBody>
        </p:sp>
        <p:sp>
          <p:nvSpPr>
            <p:cNvPr id="428100" name="Line 68"/>
            <p:cNvSpPr>
              <a:spLocks noChangeShapeType="1"/>
            </p:cNvSpPr>
            <p:nvPr/>
          </p:nvSpPr>
          <p:spPr bwMode="auto">
            <a:xfrm>
              <a:off x="3878" y="1678"/>
              <a:ext cx="3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srgbClr val="000000"/>
                </a:solidFill>
                <a:latin typeface="方正粗黑宋简体" pitchFamily="2" charset="-122"/>
                <a:ea typeface="方正粗黑宋简体" pitchFamily="2" charset="-122"/>
              </a:endParaRPr>
            </a:p>
          </p:txBody>
        </p:sp>
        <p:sp>
          <p:nvSpPr>
            <p:cNvPr id="428101" name="Line 69"/>
            <p:cNvSpPr>
              <a:spLocks noChangeShapeType="1"/>
            </p:cNvSpPr>
            <p:nvPr/>
          </p:nvSpPr>
          <p:spPr bwMode="auto">
            <a:xfrm>
              <a:off x="4214" y="1678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srgbClr val="000000"/>
                </a:solidFill>
                <a:latin typeface="方正粗黑宋简体" pitchFamily="2" charset="-122"/>
                <a:ea typeface="方正粗黑宋简体" pitchFamily="2" charset="-122"/>
              </a:endParaRPr>
            </a:p>
          </p:txBody>
        </p:sp>
        <p:sp>
          <p:nvSpPr>
            <p:cNvPr id="428102" name="Line 70"/>
            <p:cNvSpPr>
              <a:spLocks noChangeShapeType="1"/>
            </p:cNvSpPr>
            <p:nvPr/>
          </p:nvSpPr>
          <p:spPr bwMode="auto">
            <a:xfrm flipH="1">
              <a:off x="4406" y="1655"/>
              <a:ext cx="18" cy="2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srgbClr val="000000"/>
                </a:solidFill>
                <a:latin typeface="方正粗黑宋简体" pitchFamily="2" charset="-122"/>
                <a:ea typeface="方正粗黑宋简体" pitchFamily="2" charset="-122"/>
              </a:endParaRPr>
            </a:p>
          </p:txBody>
        </p:sp>
        <p:sp>
          <p:nvSpPr>
            <p:cNvPr id="428103" name="Text Box 71"/>
            <p:cNvSpPr txBox="1">
              <a:spLocks noChangeArrowheads="1"/>
            </p:cNvSpPr>
            <p:nvPr/>
          </p:nvSpPr>
          <p:spPr bwMode="auto">
            <a:xfrm>
              <a:off x="4454" y="1831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1800" b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rPr>
                <a:t>x</a:t>
              </a:r>
              <a:r>
                <a:rPr kumimoji="1" lang="en-US" altLang="zh-CN" sz="1800" b="0" baseline="-3000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rPr>
                <a:t>2</a:t>
              </a:r>
              <a:r>
                <a:rPr kumimoji="1" lang="en-US" altLang="zh-CN" sz="1800" b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rPr>
                <a:t>(n)</a:t>
              </a:r>
            </a:p>
          </p:txBody>
        </p:sp>
        <p:sp>
          <p:nvSpPr>
            <p:cNvPr id="428104" name="Line 72"/>
            <p:cNvSpPr>
              <a:spLocks noChangeShapeType="1"/>
            </p:cNvSpPr>
            <p:nvPr/>
          </p:nvSpPr>
          <p:spPr bwMode="auto">
            <a:xfrm flipV="1">
              <a:off x="4406" y="1687"/>
              <a:ext cx="0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srgbClr val="000000"/>
                </a:solidFill>
                <a:latin typeface="方正粗黑宋简体" pitchFamily="2" charset="-122"/>
                <a:ea typeface="方正粗黑宋简体" pitchFamily="2" charset="-122"/>
              </a:endParaRPr>
            </a:p>
          </p:txBody>
        </p:sp>
        <p:sp>
          <p:nvSpPr>
            <p:cNvPr id="428105" name="Rectangle 73"/>
            <p:cNvSpPr>
              <a:spLocks noChangeArrowheads="1"/>
            </p:cNvSpPr>
            <p:nvPr/>
          </p:nvSpPr>
          <p:spPr bwMode="auto">
            <a:xfrm>
              <a:off x="291" y="2071"/>
              <a:ext cx="7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000" b="0" dirty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rPr>
                <a:t>乘法单元</a:t>
              </a:r>
            </a:p>
          </p:txBody>
        </p:sp>
        <p:grpSp>
          <p:nvGrpSpPr>
            <p:cNvPr id="428115" name="Group 83"/>
            <p:cNvGrpSpPr>
              <a:grpSpLocks/>
            </p:cNvGrpSpPr>
            <p:nvPr/>
          </p:nvGrpSpPr>
          <p:grpSpPr bwMode="auto">
            <a:xfrm>
              <a:off x="3542" y="2023"/>
              <a:ext cx="2045" cy="425"/>
              <a:chOff x="3312" y="2743"/>
              <a:chExt cx="2045" cy="425"/>
            </a:xfrm>
          </p:grpSpPr>
          <p:sp>
            <p:nvSpPr>
              <p:cNvPr id="428116" name="Text Box 84"/>
              <p:cNvSpPr txBox="1">
                <a:spLocks noChangeArrowheads="1"/>
              </p:cNvSpPr>
              <p:nvPr/>
            </p:nvSpPr>
            <p:spPr bwMode="auto">
              <a:xfrm>
                <a:off x="4176" y="2743"/>
                <a:ext cx="144" cy="2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kumimoji="1" lang="en-US" altLang="zh-CN" sz="18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a</a:t>
                </a:r>
              </a:p>
            </p:txBody>
          </p:sp>
          <p:sp>
            <p:nvSpPr>
              <p:cNvPr id="428117" name="Line 85"/>
              <p:cNvSpPr>
                <a:spLocks noChangeShapeType="1"/>
              </p:cNvSpPr>
              <p:nvPr/>
            </p:nvSpPr>
            <p:spPr bwMode="auto">
              <a:xfrm>
                <a:off x="3744" y="2983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 b="0" smtClean="0">
                  <a:solidFill>
                    <a:srgbClr val="000000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  <p:sp>
            <p:nvSpPr>
              <p:cNvPr id="428118" name="Line 86"/>
              <p:cNvSpPr>
                <a:spLocks noChangeShapeType="1"/>
              </p:cNvSpPr>
              <p:nvPr/>
            </p:nvSpPr>
            <p:spPr bwMode="auto">
              <a:xfrm>
                <a:off x="4128" y="2983"/>
                <a:ext cx="540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 b="0" smtClean="0">
                  <a:solidFill>
                    <a:srgbClr val="000000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  <p:sp>
            <p:nvSpPr>
              <p:cNvPr id="428119" name="Text Box 87"/>
              <p:cNvSpPr txBox="1">
                <a:spLocks noChangeArrowheads="1"/>
              </p:cNvSpPr>
              <p:nvPr/>
            </p:nvSpPr>
            <p:spPr bwMode="auto">
              <a:xfrm>
                <a:off x="3312" y="2887"/>
                <a:ext cx="342" cy="2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kumimoji="1" lang="en-US" altLang="zh-CN" sz="18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x(n)</a:t>
                </a:r>
              </a:p>
              <a:p>
                <a:endParaRPr kumimoji="1" lang="en-US" altLang="zh-CN" sz="1800" b="0" smtClean="0">
                  <a:solidFill>
                    <a:srgbClr val="0000CC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  <p:sp>
            <p:nvSpPr>
              <p:cNvPr id="428120" name="Rectangle 88"/>
              <p:cNvSpPr>
                <a:spLocks noChangeArrowheads="1"/>
              </p:cNvSpPr>
              <p:nvPr/>
            </p:nvSpPr>
            <p:spPr bwMode="auto">
              <a:xfrm>
                <a:off x="4800" y="2890"/>
                <a:ext cx="5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a</a:t>
                </a:r>
                <a:r>
                  <a:rPr kumimoji="1" lang="en-US" altLang="zh-CN" sz="18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  <a:sym typeface="Symbol" pitchFamily="18" charset="2"/>
                  </a:rPr>
                  <a:t></a:t>
                </a:r>
                <a:r>
                  <a:rPr kumimoji="1" lang="en-US" altLang="zh-CN" sz="18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x(n)</a:t>
                </a:r>
              </a:p>
            </p:txBody>
          </p:sp>
        </p:grpSp>
        <p:grpSp>
          <p:nvGrpSpPr>
            <p:cNvPr id="428121" name="Group 89"/>
            <p:cNvGrpSpPr>
              <a:grpSpLocks/>
            </p:cNvGrpSpPr>
            <p:nvPr/>
          </p:nvGrpSpPr>
          <p:grpSpPr bwMode="auto">
            <a:xfrm>
              <a:off x="1478" y="1577"/>
              <a:ext cx="1698" cy="542"/>
              <a:chOff x="1488" y="1858"/>
              <a:chExt cx="1698" cy="542"/>
            </a:xfrm>
          </p:grpSpPr>
          <p:sp>
            <p:nvSpPr>
              <p:cNvPr id="428122" name="AutoShape 90"/>
              <p:cNvSpPr>
                <a:spLocks noChangeArrowheads="1"/>
              </p:cNvSpPr>
              <p:nvPr/>
            </p:nvSpPr>
            <p:spPr bwMode="auto">
              <a:xfrm>
                <a:off x="1824" y="1920"/>
                <a:ext cx="207" cy="202"/>
              </a:xfrm>
              <a:prstGeom prst="flowChartOr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1600" b="0" smtClean="0">
                  <a:solidFill>
                    <a:srgbClr val="000000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  <p:sp>
            <p:nvSpPr>
              <p:cNvPr id="428123" name="Text Box 91"/>
              <p:cNvSpPr txBox="1">
                <a:spLocks noChangeArrowheads="1"/>
              </p:cNvSpPr>
              <p:nvPr/>
            </p:nvSpPr>
            <p:spPr bwMode="auto">
              <a:xfrm>
                <a:off x="1988" y="2160"/>
                <a:ext cx="364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kumimoji="1" lang="en-US" altLang="zh-CN" sz="18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x</a:t>
                </a:r>
                <a:r>
                  <a:rPr kumimoji="1" lang="en-US" altLang="zh-CN" sz="1800" b="0" baseline="-3000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2</a:t>
                </a:r>
                <a:r>
                  <a:rPr kumimoji="1" lang="en-US" altLang="zh-CN" sz="1800" b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(n)</a:t>
                </a:r>
              </a:p>
            </p:txBody>
          </p:sp>
          <p:sp>
            <p:nvSpPr>
              <p:cNvPr id="428124" name="Line 92"/>
              <p:cNvSpPr>
                <a:spLocks noChangeShapeType="1"/>
              </p:cNvSpPr>
              <p:nvPr/>
            </p:nvSpPr>
            <p:spPr bwMode="auto">
              <a:xfrm flipV="1">
                <a:off x="192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 b="0" smtClean="0">
                  <a:solidFill>
                    <a:srgbClr val="000000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  <p:sp>
            <p:nvSpPr>
              <p:cNvPr id="428125" name="Text Box 93"/>
              <p:cNvSpPr txBox="1">
                <a:spLocks noChangeArrowheads="1"/>
              </p:cNvSpPr>
              <p:nvPr/>
            </p:nvSpPr>
            <p:spPr bwMode="auto">
              <a:xfrm>
                <a:off x="2322" y="1858"/>
                <a:ext cx="864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kumimoji="1" lang="en-US" altLang="zh-CN" sz="1800" b="0" dirty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x</a:t>
                </a:r>
                <a:r>
                  <a:rPr kumimoji="1" lang="en-US" altLang="zh-CN" sz="1800" b="0" baseline="-30000" dirty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1</a:t>
                </a:r>
                <a:r>
                  <a:rPr kumimoji="1" lang="en-US" altLang="zh-CN" sz="1800" b="0" dirty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(n)+x</a:t>
                </a:r>
                <a:r>
                  <a:rPr kumimoji="1" lang="en-US" altLang="zh-CN" sz="1800" b="0" baseline="-30000" dirty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2</a:t>
                </a:r>
                <a:r>
                  <a:rPr kumimoji="1" lang="en-US" altLang="zh-CN" sz="1800" b="0" dirty="0" smtClean="0">
                    <a:solidFill>
                      <a:srgbClr val="0000CC"/>
                    </a:solidFill>
                    <a:latin typeface="方正粗黑宋简体" pitchFamily="2" charset="-122"/>
                    <a:ea typeface="方正粗黑宋简体" pitchFamily="2" charset="-122"/>
                  </a:rPr>
                  <a:t>(n)</a:t>
                </a:r>
              </a:p>
            </p:txBody>
          </p:sp>
          <p:sp>
            <p:nvSpPr>
              <p:cNvPr id="428126" name="Line 94"/>
              <p:cNvSpPr>
                <a:spLocks noChangeShapeType="1"/>
              </p:cNvSpPr>
              <p:nvPr/>
            </p:nvSpPr>
            <p:spPr bwMode="auto">
              <a:xfrm>
                <a:off x="2016" y="201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 b="0" smtClean="0">
                  <a:solidFill>
                    <a:srgbClr val="000000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  <p:sp>
            <p:nvSpPr>
              <p:cNvPr id="428127" name="Line 95"/>
              <p:cNvSpPr>
                <a:spLocks noChangeShapeType="1"/>
              </p:cNvSpPr>
              <p:nvPr/>
            </p:nvSpPr>
            <p:spPr bwMode="auto">
              <a:xfrm>
                <a:off x="1488" y="201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 b="0" smtClean="0">
                  <a:solidFill>
                    <a:srgbClr val="000000"/>
                  </a:solidFill>
                  <a:latin typeface="方正粗黑宋简体" pitchFamily="2" charset="-122"/>
                  <a:ea typeface="方正粗黑宋简体" pitchFamily="2" charset="-122"/>
                </a:endParaRPr>
              </a:p>
            </p:txBody>
          </p:sp>
        </p:grpSp>
        <p:sp>
          <p:nvSpPr>
            <p:cNvPr id="428128" name="Line 96"/>
            <p:cNvSpPr>
              <a:spLocks noChangeShapeType="1"/>
            </p:cNvSpPr>
            <p:nvPr/>
          </p:nvSpPr>
          <p:spPr bwMode="auto">
            <a:xfrm>
              <a:off x="4400" y="1687"/>
              <a:ext cx="3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srgbClr val="000000"/>
                </a:solidFill>
                <a:latin typeface="方正粗黑宋简体" pitchFamily="2" charset="-122"/>
                <a:ea typeface="方正粗黑宋简体" pitchFamily="2" charset="-122"/>
              </a:endParaRPr>
            </a:p>
          </p:txBody>
        </p:sp>
      </p:grpSp>
      <p:sp>
        <p:nvSpPr>
          <p:cNvPr id="428129" name="AutoShape 97"/>
          <p:cNvSpPr>
            <a:spLocks noChangeArrowheads="1"/>
          </p:cNvSpPr>
          <p:nvPr/>
        </p:nvSpPr>
        <p:spPr bwMode="auto">
          <a:xfrm>
            <a:off x="146050" y="4373562"/>
            <a:ext cx="8712200" cy="2103437"/>
          </a:xfrm>
          <a:prstGeom prst="wedgeRectCallout">
            <a:avLst>
              <a:gd name="adj1" fmla="val 32199"/>
              <a:gd name="adj2" fmla="val -3070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kumimoji="1" lang="en-US" altLang="zh-CN" sz="2000" b="0" dirty="0" smtClean="0">
                <a:solidFill>
                  <a:srgbClr val="7030A0"/>
                </a:solidFill>
                <a:latin typeface="黑体" pitchFamily="49" charset="-122"/>
              </a:rPr>
              <a:t>Z</a:t>
            </a:r>
            <a:r>
              <a:rPr kumimoji="1" lang="en-US" altLang="zh-CN" sz="2000" b="0" baseline="30000" dirty="0" smtClean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</a:t>
            </a:r>
            <a:r>
              <a:rPr kumimoji="1" lang="en-US" altLang="zh-CN" sz="2000" b="0" baseline="30000" dirty="0" smtClean="0">
                <a:solidFill>
                  <a:srgbClr val="7030A0"/>
                </a:solidFill>
                <a:latin typeface="黑体" pitchFamily="49" charset="-122"/>
              </a:rPr>
              <a:t>1</a:t>
            </a:r>
            <a:r>
              <a:rPr kumimoji="1" lang="zh-CN" altLang="en-US" sz="2000" b="0" dirty="0" smtClean="0">
                <a:solidFill>
                  <a:srgbClr val="7030A0"/>
                </a:solidFill>
                <a:latin typeface="黑体" pitchFamily="49" charset="-122"/>
              </a:rPr>
              <a:t>和</a:t>
            </a:r>
            <a:r>
              <a:rPr kumimoji="1" lang="en-US" altLang="zh-CN" sz="2000" b="0" dirty="0" smtClean="0">
                <a:solidFill>
                  <a:srgbClr val="7030A0"/>
                </a:solidFill>
                <a:latin typeface="黑体" pitchFamily="49" charset="-122"/>
              </a:rPr>
              <a:t>a</a:t>
            </a:r>
            <a:r>
              <a:rPr kumimoji="1" lang="zh-CN" altLang="en-US" sz="2000" b="0" dirty="0" smtClean="0">
                <a:solidFill>
                  <a:srgbClr val="7030A0"/>
                </a:solidFill>
                <a:latin typeface="黑体" pitchFamily="49" charset="-122"/>
              </a:rPr>
              <a:t>为支路增益，箭头表示信号流动方向；</a:t>
            </a:r>
            <a:endParaRPr kumimoji="1" lang="en-US" altLang="zh-CN" sz="2000" b="0" dirty="0" smtClean="0">
              <a:solidFill>
                <a:srgbClr val="7030A0"/>
              </a:solidFill>
              <a:latin typeface="黑体" pitchFamily="49" charset="-122"/>
            </a:endParaRPr>
          </a:p>
          <a:p>
            <a:pPr eaLnBrk="1" hangingPunct="1">
              <a:lnSpc>
                <a:spcPct val="135000"/>
              </a:lnSpc>
            </a:pPr>
            <a:r>
              <a:rPr kumimoji="1" lang="zh-CN" altLang="en-US" sz="2000" b="0" dirty="0" smtClean="0">
                <a:solidFill>
                  <a:srgbClr val="7030A0"/>
                </a:solidFill>
                <a:latin typeface="黑体" pitchFamily="49" charset="-122"/>
              </a:rPr>
              <a:t>两个变量相加，用一圆点表示</a:t>
            </a:r>
            <a:r>
              <a:rPr kumimoji="1" lang="zh-CN" altLang="en-US" sz="2000" b="0" dirty="0">
                <a:solidFill>
                  <a:srgbClr val="7030A0"/>
                </a:solidFill>
                <a:latin typeface="黑体" pitchFamily="49" charset="-122"/>
              </a:rPr>
              <a:t>；</a:t>
            </a:r>
            <a:endParaRPr kumimoji="1" lang="en-US" altLang="zh-CN" sz="2000" b="0" dirty="0" smtClean="0">
              <a:solidFill>
                <a:srgbClr val="7030A0"/>
              </a:solidFill>
              <a:latin typeface="黑体" pitchFamily="49" charset="-122"/>
            </a:endParaRPr>
          </a:p>
          <a:p>
            <a:pPr eaLnBrk="1" hangingPunct="1">
              <a:lnSpc>
                <a:spcPct val="135000"/>
              </a:lnSpc>
            </a:pPr>
            <a:r>
              <a:rPr kumimoji="1" lang="zh-CN" altLang="en-US" sz="2000" b="0" dirty="0" smtClean="0">
                <a:solidFill>
                  <a:srgbClr val="7030A0"/>
                </a:solidFill>
                <a:latin typeface="黑体" pitchFamily="49" charset="-122"/>
              </a:rPr>
              <a:t>信号流图的的圆点</a:t>
            </a:r>
            <a:r>
              <a:rPr kumimoji="1" lang="en-US" altLang="zh-CN" sz="2000" b="0" dirty="0" smtClean="0">
                <a:solidFill>
                  <a:srgbClr val="7030A0"/>
                </a:solidFill>
                <a:latin typeface="黑体" pitchFamily="49" charset="-122"/>
              </a:rPr>
              <a:t>(</a:t>
            </a:r>
            <a:r>
              <a:rPr kumimoji="1" lang="en-US" altLang="zh-CN" sz="2000" b="0" dirty="0" smtClean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</a:t>
            </a:r>
            <a:r>
              <a:rPr kumimoji="1" lang="en-US" altLang="zh-CN" sz="2000" b="0" dirty="0" smtClean="0">
                <a:solidFill>
                  <a:srgbClr val="7030A0"/>
                </a:solidFill>
                <a:latin typeface="黑体" pitchFamily="49" charset="-122"/>
              </a:rPr>
              <a:t>)</a:t>
            </a:r>
            <a:r>
              <a:rPr kumimoji="1" lang="zh-CN" altLang="en-US" sz="2000" b="0" dirty="0" smtClean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表示节点，有输入</a:t>
            </a:r>
            <a:r>
              <a:rPr kumimoji="1" lang="en-US" altLang="zh-CN" sz="2000" b="0" dirty="0" smtClean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(x(n))</a:t>
            </a:r>
            <a:r>
              <a:rPr kumimoji="1" lang="zh-CN" altLang="en-US" sz="2000" b="0" dirty="0" smtClean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、输出</a:t>
            </a:r>
            <a:r>
              <a:rPr kumimoji="1" lang="en-US" altLang="zh-CN" sz="2000" b="0" dirty="0" smtClean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(y(n))</a:t>
            </a:r>
            <a:r>
              <a:rPr kumimoji="1" lang="zh-CN" altLang="en-US" sz="2000" b="0" dirty="0" smtClean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、中间节点</a:t>
            </a:r>
            <a:r>
              <a:rPr kumimoji="1" lang="en-US" altLang="zh-CN" sz="2000" b="0" dirty="0" smtClean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(</a:t>
            </a:r>
            <a:r>
              <a:rPr kumimoji="1" lang="zh-CN" altLang="en-US" sz="2000" b="0" dirty="0" smtClean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汇节点，源节点</a:t>
            </a:r>
            <a:r>
              <a:rPr kumimoji="1" lang="en-US" altLang="zh-CN" sz="2000" b="0" dirty="0" smtClean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)</a:t>
            </a:r>
            <a:r>
              <a:rPr kumimoji="1" lang="zh-CN" altLang="en-US" sz="2000" b="0" dirty="0" smtClean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；每个节点处的信号称为节点变量，节点间连线称为支路</a:t>
            </a:r>
            <a:r>
              <a:rPr kumimoji="1" lang="zh-CN" altLang="en-US" sz="2000" b="0" dirty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；</a:t>
            </a:r>
            <a:endParaRPr kumimoji="1" lang="en-US" altLang="zh-CN" sz="2000" b="0" dirty="0" smtClean="0">
              <a:solidFill>
                <a:srgbClr val="7030A0"/>
              </a:solidFill>
              <a:latin typeface="黑体" pitchFamily="49" charset="-122"/>
              <a:sym typeface="Symbol" pitchFamily="18" charset="2"/>
            </a:endParaRPr>
          </a:p>
          <a:p>
            <a:pPr eaLnBrk="1" hangingPunct="1">
              <a:lnSpc>
                <a:spcPct val="135000"/>
              </a:lnSpc>
            </a:pPr>
            <a:r>
              <a:rPr kumimoji="1" lang="zh-CN" altLang="en-US" sz="2000" b="0" dirty="0" smtClean="0">
                <a:solidFill>
                  <a:srgbClr val="7030A0"/>
                </a:solidFill>
                <a:latin typeface="黑体" pitchFamily="49" charset="-122"/>
                <a:sym typeface="Symbol" pitchFamily="18" charset="2"/>
              </a:rPr>
              <a:t>所以信号流图由连接节点的一些有方向性的支路构成。</a:t>
            </a:r>
            <a:r>
              <a:rPr kumimoji="1" lang="zh-CN" altLang="en-US" sz="2000" b="0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 </a:t>
            </a:r>
            <a:endParaRPr kumimoji="1" lang="zh-CN" altLang="en-US" sz="2000" b="0" i="1" dirty="0" smtClean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939800" y="152400"/>
            <a:ext cx="62992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信号流图表示网络结构</a:t>
            </a:r>
          </a:p>
        </p:txBody>
      </p:sp>
      <p:sp>
        <p:nvSpPr>
          <p:cNvPr id="53" name="Text Box 93"/>
          <p:cNvSpPr txBox="1">
            <a:spLocks noChangeArrowheads="1"/>
          </p:cNvSpPr>
          <p:nvPr/>
        </p:nvSpPr>
        <p:spPr bwMode="auto">
          <a:xfrm>
            <a:off x="7721600" y="2697163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kumimoji="1" lang="en-US" altLang="zh-CN" sz="1800" b="0" dirty="0" smtClean="0">
                <a:solidFill>
                  <a:srgbClr val="0000CC"/>
                </a:solidFill>
                <a:latin typeface="方正粗黑宋简体" pitchFamily="2" charset="-122"/>
                <a:ea typeface="方正粗黑宋简体" pitchFamily="2" charset="-122"/>
              </a:rPr>
              <a:t>x</a:t>
            </a:r>
            <a:r>
              <a:rPr kumimoji="1" lang="en-US" altLang="zh-CN" sz="1800" b="0" baseline="-30000" dirty="0" smtClean="0">
                <a:solidFill>
                  <a:srgbClr val="0000CC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kumimoji="1" lang="en-US" altLang="zh-CN" sz="1800" b="0" dirty="0" smtClean="0">
                <a:solidFill>
                  <a:srgbClr val="0000CC"/>
                </a:solidFill>
                <a:latin typeface="方正粗黑宋简体" pitchFamily="2" charset="-122"/>
                <a:ea typeface="方正粗黑宋简体" pitchFamily="2" charset="-122"/>
              </a:rPr>
              <a:t>(n)+x</a:t>
            </a:r>
            <a:r>
              <a:rPr kumimoji="1" lang="en-US" altLang="zh-CN" sz="1800" b="0" baseline="-30000" dirty="0" smtClean="0">
                <a:solidFill>
                  <a:srgbClr val="0000CC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kumimoji="1" lang="en-US" altLang="zh-CN" sz="1800" b="0" dirty="0" smtClean="0">
                <a:solidFill>
                  <a:srgbClr val="0000CC"/>
                </a:solidFill>
                <a:latin typeface="方正粗黑宋简体" pitchFamily="2" charset="-122"/>
                <a:ea typeface="方正粗黑宋简体" pitchFamily="2" charset="-122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103717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746124" y="1260475"/>
            <a:ext cx="8093075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不同的信号流图代表不同的运算方法，而对于同一个系统函数可以有多种信号流图相对应。</a:t>
            </a:r>
            <a:endParaRPr lang="en-US" altLang="zh-CN" sz="28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从基本运算考虑，满足以下条件，称为</a:t>
            </a:r>
            <a:r>
              <a:rPr lang="zh-CN" altLang="en-US" sz="2800" b="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基本信号流图</a:t>
            </a:r>
            <a:r>
              <a:rPr lang="zh-CN" altLang="en-US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信号流图</a:t>
            </a:r>
            <a:r>
              <a:rPr lang="zh-CN" altLang="en-US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中所有支路的增益是常数或者是</a:t>
            </a:r>
            <a:r>
              <a:rPr lang="en-US" altLang="zh-CN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b="0" baseline="30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流图环路中必须存在延时</a:t>
            </a:r>
            <a:r>
              <a:rPr lang="zh-CN" altLang="en-US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支路</a:t>
            </a:r>
            <a:r>
              <a:rPr lang="en-US" altLang="zh-CN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如果环路不存在延时，可能无法计算；</a:t>
            </a:r>
            <a:endParaRPr lang="zh-CN" altLang="en-US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节点和支路的数目是有限的。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39800" y="152400"/>
            <a:ext cx="62992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信号流图表示网络结构</a:t>
            </a: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4" y="5334000"/>
            <a:ext cx="27527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91150"/>
            <a:ext cx="19526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6172200"/>
            <a:ext cx="23145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6999" y="5360253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不可计算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但可解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39344" y="5612705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？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802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5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5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5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idx="1"/>
          </p:nvPr>
        </p:nvSpPr>
        <p:spPr>
          <a:xfrm>
            <a:off x="341313" y="1223963"/>
            <a:ext cx="8686800" cy="54102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990033"/>
                </a:solidFill>
                <a:latin typeface="华文新魏" pitchFamily="2" charset="-122"/>
              </a:rPr>
              <a:t>                     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dirty="0">
              <a:solidFill>
                <a:srgbClr val="990033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dirty="0">
              <a:solidFill>
                <a:srgbClr val="990033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dirty="0">
              <a:solidFill>
                <a:srgbClr val="990033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1000" dirty="0">
              <a:latin typeface="华文新魏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华文新魏" pitchFamily="2" charset="-122"/>
              </a:rPr>
              <a:t>        </a:t>
            </a:r>
            <a:r>
              <a:rPr lang="zh-CN" altLang="en-US" sz="2400" dirty="0">
                <a:latin typeface="华文新魏" pitchFamily="2" charset="-122"/>
              </a:rPr>
              <a:t>基本信号流图对应一种</a:t>
            </a:r>
            <a:r>
              <a:rPr lang="zh-CN" altLang="en-US" sz="2400" dirty="0">
                <a:solidFill>
                  <a:srgbClr val="0000CC"/>
                </a:solidFill>
                <a:latin typeface="华文新魏" pitchFamily="2" charset="-122"/>
              </a:rPr>
              <a:t>具体的运算方法</a:t>
            </a:r>
            <a:r>
              <a:rPr lang="zh-CN" altLang="en-US" sz="2400" dirty="0">
                <a:latin typeface="华文新魏" pitchFamily="2" charset="-122"/>
              </a:rPr>
              <a:t>，非基本信号流图不能用一种具体的运算方法来实现。网络结构可以通过基本信号流图来</a:t>
            </a:r>
            <a:r>
              <a:rPr lang="zh-CN" altLang="en-US" sz="2400" dirty="0">
                <a:solidFill>
                  <a:srgbClr val="0000CC"/>
                </a:solidFill>
                <a:latin typeface="华文新魏" pitchFamily="2" charset="-122"/>
              </a:rPr>
              <a:t>描述</a:t>
            </a:r>
            <a:r>
              <a:rPr lang="zh-CN" altLang="en-US" sz="2400" dirty="0">
                <a:latin typeface="华文新魏" pitchFamily="2" charset="-122"/>
              </a:rPr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990033"/>
              </a:solidFill>
              <a:latin typeface="华文新魏" pitchFamily="2" charset="-122"/>
            </a:endParaRPr>
          </a:p>
        </p:txBody>
      </p:sp>
      <p:grpSp>
        <p:nvGrpSpPr>
          <p:cNvPr id="616472" name="Group 24"/>
          <p:cNvGrpSpPr>
            <a:grpSpLocks/>
          </p:cNvGrpSpPr>
          <p:nvPr/>
        </p:nvGrpSpPr>
        <p:grpSpPr bwMode="auto">
          <a:xfrm>
            <a:off x="927100" y="2259013"/>
            <a:ext cx="6731000" cy="1350962"/>
            <a:chOff x="584" y="1423"/>
            <a:chExt cx="4240" cy="851"/>
          </a:xfrm>
        </p:grpSpPr>
        <p:sp>
          <p:nvSpPr>
            <p:cNvPr id="616452" name="Text Box 4"/>
            <p:cNvSpPr txBox="1">
              <a:spLocks noChangeArrowheads="1"/>
            </p:cNvSpPr>
            <p:nvPr/>
          </p:nvSpPr>
          <p:spPr bwMode="auto">
            <a:xfrm>
              <a:off x="3787" y="1423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grpSp>
          <p:nvGrpSpPr>
            <p:cNvPr id="616453" name="Group 5"/>
            <p:cNvGrpSpPr>
              <a:grpSpLocks/>
            </p:cNvGrpSpPr>
            <p:nvPr/>
          </p:nvGrpSpPr>
          <p:grpSpPr bwMode="auto">
            <a:xfrm>
              <a:off x="584" y="1480"/>
              <a:ext cx="1903" cy="794"/>
              <a:chOff x="480" y="2160"/>
              <a:chExt cx="1903" cy="794"/>
            </a:xfrm>
          </p:grpSpPr>
          <p:sp>
            <p:nvSpPr>
              <p:cNvPr id="616454" name="Text Box 6"/>
              <p:cNvSpPr txBox="1">
                <a:spLocks noChangeArrowheads="1"/>
              </p:cNvSpPr>
              <p:nvPr/>
            </p:nvSpPr>
            <p:spPr bwMode="auto">
              <a:xfrm>
                <a:off x="480" y="2256"/>
                <a:ext cx="368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b="0" smtClean="0">
                    <a:solidFill>
                      <a:srgbClr val="000000"/>
                    </a:solidFill>
                    <a:latin typeface="华文新魏" pitchFamily="2" charset="-122"/>
                    <a:ea typeface="华文新魏" pitchFamily="2" charset="-122"/>
                  </a:rPr>
                  <a:t>x(n)</a:t>
                </a:r>
              </a:p>
            </p:txBody>
          </p:sp>
          <p:sp>
            <p:nvSpPr>
              <p:cNvPr id="616455" name="Text Box 7"/>
              <p:cNvSpPr txBox="1">
                <a:spLocks noChangeArrowheads="1"/>
              </p:cNvSpPr>
              <p:nvPr/>
            </p:nvSpPr>
            <p:spPr bwMode="auto">
              <a:xfrm>
                <a:off x="2016" y="2264"/>
                <a:ext cx="367" cy="2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b="0" smtClean="0">
                    <a:solidFill>
                      <a:srgbClr val="000000"/>
                    </a:solidFill>
                    <a:latin typeface="华文新魏" pitchFamily="2" charset="-122"/>
                    <a:ea typeface="华文新魏" pitchFamily="2" charset="-122"/>
                  </a:rPr>
                  <a:t>y(n)</a:t>
                </a:r>
              </a:p>
            </p:txBody>
          </p:sp>
          <p:sp>
            <p:nvSpPr>
              <p:cNvPr id="616456" name="Text Box 8"/>
              <p:cNvSpPr txBox="1">
                <a:spLocks noChangeArrowheads="1"/>
              </p:cNvSpPr>
              <p:nvPr/>
            </p:nvSpPr>
            <p:spPr bwMode="auto">
              <a:xfrm>
                <a:off x="1312" y="2160"/>
                <a:ext cx="36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b="0" smtClean="0">
                    <a:solidFill>
                      <a:srgbClr val="000000"/>
                    </a:solidFill>
                    <a:latin typeface="华文新魏" pitchFamily="2" charset="-122"/>
                    <a:ea typeface="华文新魏" pitchFamily="2" charset="-122"/>
                  </a:rPr>
                  <a:t>H(z)</a:t>
                </a:r>
              </a:p>
            </p:txBody>
          </p:sp>
          <p:sp>
            <p:nvSpPr>
              <p:cNvPr id="616457" name="Line 9"/>
              <p:cNvSpPr>
                <a:spLocks noChangeShapeType="1"/>
              </p:cNvSpPr>
              <p:nvPr/>
            </p:nvSpPr>
            <p:spPr bwMode="auto">
              <a:xfrm flipV="1">
                <a:off x="912" y="2440"/>
                <a:ext cx="645" cy="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/>
              <a:lstStyle/>
              <a:p>
                <a:pPr eaLnBrk="1" hangingPunct="1"/>
                <a:endParaRPr lang="zh-CN" altLang="en-US" sz="1800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6458" name="Line 10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/>
              <a:lstStyle/>
              <a:p>
                <a:pPr eaLnBrk="1" hangingPunct="1"/>
                <a:endParaRPr lang="zh-CN" altLang="en-US" sz="1800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6459" name="Text Box 11"/>
              <p:cNvSpPr txBox="1">
                <a:spLocks noChangeArrowheads="1"/>
              </p:cNvSpPr>
              <p:nvPr/>
            </p:nvSpPr>
            <p:spPr bwMode="auto">
              <a:xfrm>
                <a:off x="1200" y="270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0" dirty="0" smtClean="0">
                    <a:solidFill>
                      <a:srgbClr val="000000"/>
                    </a:solidFill>
                    <a:latin typeface="黑体" pitchFamily="49" charset="-122"/>
                  </a:rPr>
                  <a:t>图</a:t>
                </a:r>
                <a:r>
                  <a:rPr kumimoji="1" lang="en-US" altLang="zh-CN" sz="2000" b="0" dirty="0" smtClean="0">
                    <a:solidFill>
                      <a:srgbClr val="000000"/>
                    </a:solidFill>
                    <a:latin typeface="黑体" pitchFamily="49" charset="-122"/>
                  </a:rPr>
                  <a:t>1</a:t>
                </a:r>
              </a:p>
            </p:txBody>
          </p:sp>
        </p:grpSp>
        <p:grpSp>
          <p:nvGrpSpPr>
            <p:cNvPr id="616460" name="Group 12"/>
            <p:cNvGrpSpPr>
              <a:grpSpLocks/>
            </p:cNvGrpSpPr>
            <p:nvPr/>
          </p:nvGrpSpPr>
          <p:grpSpPr bwMode="auto">
            <a:xfrm>
              <a:off x="2937" y="1536"/>
              <a:ext cx="1887" cy="738"/>
              <a:chOff x="2993" y="2256"/>
              <a:chExt cx="1887" cy="738"/>
            </a:xfrm>
          </p:grpSpPr>
          <p:sp>
            <p:nvSpPr>
              <p:cNvPr id="616461" name="Text Box 13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240" cy="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smtClean="0">
                    <a:solidFill>
                      <a:srgbClr val="000000"/>
                    </a:solidFill>
                    <a:latin typeface="华文新魏" pitchFamily="2" charset="-122"/>
                    <a:ea typeface="华文新魏" pitchFamily="2" charset="-122"/>
                  </a:rPr>
                  <a:t>-b</a:t>
                </a:r>
              </a:p>
            </p:txBody>
          </p:sp>
          <p:sp>
            <p:nvSpPr>
              <p:cNvPr id="616462" name="Freeform 14"/>
              <p:cNvSpPr>
                <a:spLocks/>
              </p:cNvSpPr>
              <p:nvPr/>
            </p:nvSpPr>
            <p:spPr bwMode="auto">
              <a:xfrm flipH="1">
                <a:off x="3696" y="2400"/>
                <a:ext cx="576" cy="279"/>
              </a:xfrm>
              <a:custGeom>
                <a:avLst/>
                <a:gdLst>
                  <a:gd name="T0" fmla="*/ 900 w 900"/>
                  <a:gd name="T1" fmla="*/ 0 h 468"/>
                  <a:gd name="T2" fmla="*/ 540 w 900"/>
                  <a:gd name="T3" fmla="*/ 468 h 468"/>
                  <a:gd name="T4" fmla="*/ 0 w 900"/>
                  <a:gd name="T5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468">
                    <a:moveTo>
                      <a:pt x="900" y="0"/>
                    </a:moveTo>
                    <a:cubicBezTo>
                      <a:pt x="795" y="234"/>
                      <a:pt x="690" y="468"/>
                      <a:pt x="540" y="468"/>
                    </a:cubicBezTo>
                    <a:cubicBezTo>
                      <a:pt x="390" y="468"/>
                      <a:pt x="195" y="234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3810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lIns="0" tIns="0" rIns="0"/>
              <a:lstStyle/>
              <a:p>
                <a:pPr eaLnBrk="1" hangingPunct="1"/>
                <a:endParaRPr lang="zh-CN" altLang="en-US" sz="1800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6463" name="Text Box 15"/>
              <p:cNvSpPr txBox="1">
                <a:spLocks noChangeArrowheads="1"/>
              </p:cNvSpPr>
              <p:nvPr/>
            </p:nvSpPr>
            <p:spPr bwMode="auto">
              <a:xfrm>
                <a:off x="2993" y="2304"/>
                <a:ext cx="367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b="0" smtClean="0">
                    <a:solidFill>
                      <a:srgbClr val="000000"/>
                    </a:solidFill>
                    <a:latin typeface="华文新魏" pitchFamily="2" charset="-122"/>
                    <a:ea typeface="华文新魏" pitchFamily="2" charset="-122"/>
                  </a:rPr>
                  <a:t>x(n)</a:t>
                </a:r>
              </a:p>
            </p:txBody>
          </p:sp>
          <p:sp>
            <p:nvSpPr>
              <p:cNvPr id="616464" name="Text Box 16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368" cy="2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b="0" smtClean="0">
                    <a:solidFill>
                      <a:srgbClr val="000000"/>
                    </a:solidFill>
                    <a:latin typeface="华文新魏" pitchFamily="2" charset="-122"/>
                    <a:ea typeface="华文新魏" pitchFamily="2" charset="-122"/>
                  </a:rPr>
                  <a:t>y(n)</a:t>
                </a:r>
              </a:p>
            </p:txBody>
          </p:sp>
          <p:sp>
            <p:nvSpPr>
              <p:cNvPr id="616465" name="Line 17"/>
              <p:cNvSpPr>
                <a:spLocks noChangeShapeType="1"/>
              </p:cNvSpPr>
              <p:nvPr/>
            </p:nvSpPr>
            <p:spPr bwMode="auto">
              <a:xfrm>
                <a:off x="3840" y="2400"/>
                <a:ext cx="61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/>
              <a:lstStyle/>
              <a:p>
                <a:pPr eaLnBrk="1" hangingPunct="1"/>
                <a:endParaRPr lang="zh-CN" altLang="en-US" sz="1800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6466" name="Line 18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59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/>
              <a:lstStyle/>
              <a:p>
                <a:pPr eaLnBrk="1" hangingPunct="1"/>
                <a:endParaRPr lang="zh-CN" altLang="en-US" sz="1800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6467" name="Text Box 19"/>
              <p:cNvSpPr txBox="1">
                <a:spLocks noChangeArrowheads="1"/>
              </p:cNvSpPr>
              <p:nvPr/>
            </p:nvSpPr>
            <p:spPr bwMode="auto">
              <a:xfrm>
                <a:off x="3808" y="2744"/>
                <a:ext cx="4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0" dirty="0" smtClean="0">
                    <a:solidFill>
                      <a:srgbClr val="000000"/>
                    </a:solidFill>
                    <a:latin typeface="黑体" pitchFamily="49" charset="-122"/>
                  </a:rPr>
                  <a:t>图</a:t>
                </a:r>
                <a:r>
                  <a:rPr kumimoji="1" lang="en-US" altLang="zh-CN" sz="2000" b="0" dirty="0" smtClean="0">
                    <a:solidFill>
                      <a:srgbClr val="000000"/>
                    </a:solidFill>
                    <a:latin typeface="黑体" pitchFamily="49" charset="-122"/>
                  </a:rPr>
                  <a:t>2</a:t>
                </a:r>
              </a:p>
            </p:txBody>
          </p:sp>
        </p:grpSp>
      </p:grpSp>
      <p:sp>
        <p:nvSpPr>
          <p:cNvPr id="616468" name="Rectangle 20"/>
          <p:cNvSpPr>
            <a:spLocks noChangeArrowheads="1"/>
          </p:cNvSpPr>
          <p:nvPr/>
        </p:nvSpPr>
        <p:spPr bwMode="auto">
          <a:xfrm>
            <a:off x="531813" y="5562599"/>
            <a:ext cx="82359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b="0" dirty="0" smtClean="0">
                <a:solidFill>
                  <a:srgbClr val="003399"/>
                </a:solidFill>
                <a:latin typeface="黑体" pitchFamily="49" charset="-122"/>
              </a:rPr>
              <a:t>    </a:t>
            </a: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以上两图都不满足基本信号流图的条件，</a:t>
            </a:r>
            <a:r>
              <a:rPr lang="zh-CN" altLang="en-US" b="0" dirty="0" smtClean="0">
                <a:solidFill>
                  <a:srgbClr val="0000CC"/>
                </a:solidFill>
                <a:latin typeface="华文新魏" pitchFamily="2" charset="-122"/>
              </a:rPr>
              <a:t>图</a:t>
            </a:r>
            <a:r>
              <a:rPr lang="en-US" altLang="zh-CN" b="0" dirty="0" smtClean="0">
                <a:solidFill>
                  <a:srgbClr val="0000CC"/>
                </a:solidFill>
                <a:latin typeface="华文新魏" pitchFamily="2" charset="-122"/>
              </a:rPr>
              <a:t>1</a:t>
            </a:r>
            <a:r>
              <a:rPr lang="zh-CN" altLang="en-US" b="0" dirty="0" smtClean="0">
                <a:solidFill>
                  <a:srgbClr val="0000CC"/>
                </a:solidFill>
                <a:latin typeface="华文新魏" pitchFamily="2" charset="-122"/>
              </a:rPr>
              <a:t>支路的增益不是常数或</a:t>
            </a:r>
            <a:r>
              <a:rPr lang="en-US" altLang="zh-CN" b="0" dirty="0" smtClean="0">
                <a:solidFill>
                  <a:srgbClr val="0000CC"/>
                </a:solidFill>
                <a:latin typeface="华文新魏" pitchFamily="2" charset="-122"/>
              </a:rPr>
              <a:t>Z</a:t>
            </a:r>
            <a:r>
              <a:rPr lang="en-US" altLang="zh-CN" b="0" baseline="30000" dirty="0" smtClean="0">
                <a:solidFill>
                  <a:srgbClr val="0000CC"/>
                </a:solidFill>
                <a:latin typeface="华文新魏" pitchFamily="2" charset="-122"/>
              </a:rPr>
              <a:t>-1</a:t>
            </a:r>
            <a:r>
              <a:rPr lang="zh-CN" altLang="en-US" b="0" dirty="0" smtClean="0">
                <a:solidFill>
                  <a:srgbClr val="0000CC"/>
                </a:solidFill>
                <a:latin typeface="华文新魏" pitchFamily="2" charset="-122"/>
              </a:rPr>
              <a:t>，图</a:t>
            </a:r>
            <a:r>
              <a:rPr lang="en-US" altLang="zh-CN" b="0" dirty="0" smtClean="0">
                <a:solidFill>
                  <a:srgbClr val="0000CC"/>
                </a:solidFill>
                <a:latin typeface="华文新魏" pitchFamily="2" charset="-122"/>
              </a:rPr>
              <a:t>2</a:t>
            </a:r>
            <a:r>
              <a:rPr lang="zh-CN" altLang="en-US" b="0" dirty="0" smtClean="0">
                <a:solidFill>
                  <a:srgbClr val="0000CC"/>
                </a:solidFill>
                <a:latin typeface="华文新魏" pitchFamily="2" charset="-122"/>
              </a:rPr>
              <a:t>的流图环路中没有延时支路</a:t>
            </a:r>
            <a:r>
              <a:rPr kumimoji="1" lang="zh-CN" altLang="en-US" b="0" dirty="0" smtClean="0">
                <a:solidFill>
                  <a:srgbClr val="003399"/>
                </a:solidFill>
                <a:latin typeface="黑体" pitchFamily="49" charset="-122"/>
              </a:rPr>
              <a:t>。</a:t>
            </a:r>
          </a:p>
        </p:txBody>
      </p:sp>
      <p:sp>
        <p:nvSpPr>
          <p:cNvPr id="616474" name="Rectangle 26"/>
          <p:cNvSpPr>
            <a:spLocks noChangeArrowheads="1"/>
          </p:cNvSpPr>
          <p:nvPr/>
        </p:nvSpPr>
        <p:spPr bwMode="auto">
          <a:xfrm>
            <a:off x="901700" y="1203326"/>
            <a:ext cx="76482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rgbClr val="990033"/>
                </a:solidFill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例题</a:t>
            </a:r>
            <a:r>
              <a:rPr lang="en-US" altLang="zh-CN" sz="2800" b="0" dirty="0">
                <a:solidFill>
                  <a:srgbClr val="990033"/>
                </a:solidFill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1</a:t>
            </a:r>
            <a:r>
              <a:rPr lang="zh-CN" altLang="en-US" sz="2800" b="0" dirty="0">
                <a:solidFill>
                  <a:srgbClr val="990033"/>
                </a:solidFill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：</a:t>
            </a:r>
            <a:r>
              <a:rPr lang="zh-CN" altLang="en-US" sz="3000" b="0" dirty="0" smtClean="0">
                <a:solidFill>
                  <a:srgbClr val="990033"/>
                </a:solidFill>
                <a:latin typeface="华文新魏" pitchFamily="2" charset="-122"/>
              </a:rPr>
              <a:t>判断下列两图是否为基本信号流图。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939800" y="152400"/>
            <a:ext cx="62992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信号流图表示网络结构</a:t>
            </a:r>
          </a:p>
        </p:txBody>
      </p:sp>
    </p:spTree>
    <p:extLst>
      <p:ext uri="{BB962C8B-B14F-4D97-AF65-F5344CB8AC3E}">
        <p14:creationId xmlns:p14="http://schemas.microsoft.com/office/powerpoint/2010/main" val="1717130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ChangeArrowheads="1"/>
          </p:cNvSpPr>
          <p:nvPr/>
        </p:nvSpPr>
        <p:spPr bwMode="auto">
          <a:xfrm>
            <a:off x="609600" y="1676400"/>
            <a:ext cx="787558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由基本信号流图求系统函数</a:t>
            </a:r>
            <a:r>
              <a:rPr lang="en-US" altLang="zh-CN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H(z)</a:t>
            </a: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的过程</a:t>
            </a:r>
            <a:endParaRPr lang="en-US" altLang="zh-CN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给定的信号流图，设置中间节点变量</a:t>
            </a:r>
            <a:r>
              <a:rPr lang="zh-CN" altLang="en-US" sz="26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，列出各节点变量方程；</a:t>
            </a:r>
            <a:endParaRPr lang="en-US" altLang="zh-CN" sz="2600" b="0" dirty="0" smtClean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形成联立方程组；</a:t>
            </a:r>
            <a:endParaRPr lang="en-US" altLang="zh-CN" sz="2600" b="0" dirty="0" smtClean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求解方程组，消除</a:t>
            </a:r>
            <a:r>
              <a:rPr lang="zh-CN" altLang="en-US" sz="26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中间节点</a:t>
            </a: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26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，确定</a:t>
            </a: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流图的输入与输出</a:t>
            </a:r>
            <a:r>
              <a:rPr lang="zh-CN" altLang="en-US" sz="26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关系；</a:t>
            </a:r>
            <a:endParaRPr lang="en-US" altLang="zh-CN" sz="2600" b="0" dirty="0" smtClean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输入、输出关系求出系统函数</a:t>
            </a:r>
            <a:r>
              <a:rPr lang="en-US" altLang="zh-CN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H(z)</a:t>
            </a: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endParaRPr lang="zh-CN" altLang="en-US" sz="2600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endParaRPr lang="en-US" altLang="zh-CN" sz="2600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39800" y="152400"/>
            <a:ext cx="62992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信号流图表示网络结构</a:t>
            </a:r>
          </a:p>
        </p:txBody>
      </p:sp>
    </p:spTree>
    <p:extLst>
      <p:ext uri="{BB962C8B-B14F-4D97-AF65-F5344CB8AC3E}">
        <p14:creationId xmlns:p14="http://schemas.microsoft.com/office/powerpoint/2010/main" val="1354667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7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7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7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7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idx="1"/>
          </p:nvPr>
        </p:nvSpPr>
        <p:spPr>
          <a:xfrm>
            <a:off x="315913" y="1058863"/>
            <a:ext cx="8686800" cy="5410200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b="0" dirty="0">
                <a:solidFill>
                  <a:srgbClr val="990033"/>
                </a:solidFill>
                <a:latin typeface="华文琥珀" pitchFamily="2" charset="-122"/>
                <a:ea typeface="华文琥珀" pitchFamily="2" charset="-122"/>
              </a:rPr>
              <a:t>例题</a:t>
            </a:r>
            <a:r>
              <a:rPr lang="en-US" altLang="zh-CN" b="0" dirty="0">
                <a:solidFill>
                  <a:srgbClr val="990033"/>
                </a:solidFill>
                <a:latin typeface="华文琥珀" pitchFamily="2" charset="-122"/>
                <a:ea typeface="华文琥珀" pitchFamily="2" charset="-122"/>
              </a:rPr>
              <a:t>1</a:t>
            </a:r>
            <a:r>
              <a:rPr lang="zh-CN" altLang="en-US" b="0" dirty="0">
                <a:solidFill>
                  <a:srgbClr val="990033"/>
                </a:solidFill>
                <a:latin typeface="华文琥珀" pitchFamily="2" charset="-122"/>
                <a:ea typeface="华文琥珀" pitchFamily="2" charset="-122"/>
              </a:rPr>
              <a:t>：</a:t>
            </a:r>
            <a:r>
              <a:rPr lang="zh-CN" altLang="en-US" sz="2400" dirty="0" smtClean="0">
                <a:latin typeface="华文新魏" pitchFamily="2" charset="-122"/>
              </a:rPr>
              <a:t>已知</a:t>
            </a:r>
            <a:r>
              <a:rPr lang="zh-CN" altLang="en-US" sz="2400" dirty="0">
                <a:latin typeface="华文新魏" pitchFamily="2" charset="-122"/>
              </a:rPr>
              <a:t>基本信号流图如下，求其系统函数</a:t>
            </a:r>
            <a:r>
              <a:rPr lang="en-US" altLang="zh-CN" sz="2400" dirty="0">
                <a:latin typeface="华文新魏" pitchFamily="2" charset="-122"/>
              </a:rPr>
              <a:t>H(z)</a:t>
            </a:r>
            <a:r>
              <a:rPr lang="zh-CN" altLang="en-US" sz="2400" dirty="0">
                <a:latin typeface="华文新魏" pitchFamily="2" charset="-122"/>
              </a:rPr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2400" dirty="0">
              <a:solidFill>
                <a:srgbClr val="990033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dirty="0">
              <a:solidFill>
                <a:srgbClr val="990033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dirty="0">
              <a:solidFill>
                <a:srgbClr val="990033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 smtClean="0">
              <a:solidFill>
                <a:srgbClr val="0000CC"/>
              </a:solidFill>
              <a:latin typeface="华文新魏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 smtClean="0">
              <a:solidFill>
                <a:srgbClr val="0000CC"/>
              </a:solidFill>
              <a:latin typeface="华文新魏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华文新魏" pitchFamily="2" charset="-122"/>
              </a:rPr>
              <a:t>解</a:t>
            </a:r>
            <a:r>
              <a:rPr lang="en-US" altLang="zh-CN" sz="2400" dirty="0">
                <a:solidFill>
                  <a:srgbClr val="0000CC"/>
                </a:solidFill>
                <a:latin typeface="华文新魏" pitchFamily="2" charset="-122"/>
              </a:rPr>
              <a:t>:</a:t>
            </a:r>
            <a:r>
              <a:rPr lang="en-US" altLang="zh-CN" sz="2400" dirty="0">
                <a:latin typeface="华文新魏" pitchFamily="2" charset="-122"/>
              </a:rPr>
              <a:t>(1)</a:t>
            </a:r>
            <a:r>
              <a:rPr lang="zh-CN" altLang="en-US" sz="2400" dirty="0">
                <a:latin typeface="华文新魏" pitchFamily="2" charset="-122"/>
              </a:rPr>
              <a:t>首先在信号流图中，设置中间节点变量</a:t>
            </a:r>
            <a:r>
              <a:rPr lang="en-US" altLang="zh-CN" sz="2400" dirty="0">
                <a:latin typeface="华文新魏" pitchFamily="2" charset="-122"/>
              </a:rPr>
              <a:t>w</a:t>
            </a:r>
            <a:r>
              <a:rPr lang="en-US" altLang="zh-CN" sz="2400" baseline="-30000" dirty="0">
                <a:latin typeface="华文新魏" pitchFamily="2" charset="-122"/>
              </a:rPr>
              <a:t>2</a:t>
            </a:r>
            <a:r>
              <a:rPr lang="en-US" altLang="zh-CN" sz="2400" baseline="30000" dirty="0">
                <a:latin typeface="华文新魏" pitchFamily="2" charset="-122"/>
              </a:rPr>
              <a:t>'</a:t>
            </a:r>
            <a:r>
              <a:rPr lang="en-US" altLang="zh-CN" sz="2400" dirty="0">
                <a:latin typeface="华文新魏" pitchFamily="2" charset="-122"/>
              </a:rPr>
              <a:t>(n)</a:t>
            </a:r>
            <a:r>
              <a:rPr lang="zh-CN" altLang="en-US" sz="2400" dirty="0">
                <a:latin typeface="华文新魏" pitchFamily="2" charset="-122"/>
              </a:rPr>
              <a:t>、</a:t>
            </a:r>
            <a:r>
              <a:rPr lang="en-US" altLang="zh-CN" sz="2400" dirty="0">
                <a:latin typeface="华文新魏" pitchFamily="2" charset="-122"/>
              </a:rPr>
              <a:t>w</a:t>
            </a:r>
            <a:r>
              <a:rPr lang="en-US" altLang="zh-CN" sz="2400" baseline="-30000" dirty="0">
                <a:latin typeface="华文新魏" pitchFamily="2" charset="-122"/>
              </a:rPr>
              <a:t>2</a:t>
            </a:r>
            <a:r>
              <a:rPr lang="en-US" altLang="zh-CN" sz="2400" dirty="0">
                <a:latin typeface="华文新魏" pitchFamily="2" charset="-122"/>
              </a:rPr>
              <a:t>(n) </a:t>
            </a:r>
            <a:r>
              <a:rPr lang="zh-CN" altLang="en-US" sz="2400" dirty="0">
                <a:latin typeface="华文新魏" pitchFamily="2" charset="-122"/>
              </a:rPr>
              <a:t>、</a:t>
            </a:r>
            <a:r>
              <a:rPr lang="en-US" altLang="zh-CN" sz="2400" dirty="0">
                <a:latin typeface="华文新魏" pitchFamily="2" charset="-122"/>
              </a:rPr>
              <a:t>w</a:t>
            </a:r>
            <a:r>
              <a:rPr lang="en-US" altLang="zh-CN" sz="2400" baseline="-30000" dirty="0">
                <a:latin typeface="华文新魏" pitchFamily="2" charset="-122"/>
              </a:rPr>
              <a:t>1</a:t>
            </a:r>
            <a:r>
              <a:rPr lang="en-US" altLang="zh-CN" sz="2400" dirty="0">
                <a:latin typeface="华文新魏" pitchFamily="2" charset="-122"/>
              </a:rPr>
              <a:t>(n)</a:t>
            </a:r>
            <a:r>
              <a:rPr lang="zh-CN" altLang="en-US" sz="2400" dirty="0">
                <a:latin typeface="华文新魏" pitchFamily="2" charset="-122"/>
              </a:rPr>
              <a:t>，列出节点变量状态方程；并对各方程求</a:t>
            </a:r>
            <a:r>
              <a:rPr lang="en-US" altLang="zh-CN" sz="2400" dirty="0">
                <a:latin typeface="华文新魏" pitchFamily="2" charset="-122"/>
              </a:rPr>
              <a:t>Z</a:t>
            </a:r>
            <a:r>
              <a:rPr lang="zh-CN" altLang="en-US" sz="2400" dirty="0">
                <a:latin typeface="华文新魏" pitchFamily="2" charset="-122"/>
              </a:rPr>
              <a:t>变换。</a:t>
            </a:r>
            <a:endParaRPr lang="zh-CN" altLang="en-US" sz="2400" dirty="0">
              <a:solidFill>
                <a:srgbClr val="0000FF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990033"/>
              </a:solidFill>
              <a:latin typeface="华文新魏" pitchFamily="2" charset="-122"/>
            </a:endParaRPr>
          </a:p>
        </p:txBody>
      </p:sp>
      <p:grpSp>
        <p:nvGrpSpPr>
          <p:cNvPr id="618545" name="Group 49"/>
          <p:cNvGrpSpPr>
            <a:grpSpLocks/>
          </p:cNvGrpSpPr>
          <p:nvPr/>
        </p:nvGrpSpPr>
        <p:grpSpPr bwMode="auto">
          <a:xfrm>
            <a:off x="904875" y="2538414"/>
            <a:ext cx="7065962" cy="1981200"/>
            <a:chOff x="867" y="1338"/>
            <a:chExt cx="4451" cy="1248"/>
          </a:xfrm>
        </p:grpSpPr>
        <p:sp>
          <p:nvSpPr>
            <p:cNvPr id="618520" name="Text Box 24"/>
            <p:cNvSpPr txBox="1">
              <a:spLocks noChangeArrowheads="1"/>
            </p:cNvSpPr>
            <p:nvPr/>
          </p:nvSpPr>
          <p:spPr bwMode="auto">
            <a:xfrm>
              <a:off x="867" y="1696"/>
              <a:ext cx="485" cy="3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x(n)</a:t>
              </a:r>
            </a:p>
          </p:txBody>
        </p:sp>
        <p:sp>
          <p:nvSpPr>
            <p:cNvPr id="618521" name="Text Box 25"/>
            <p:cNvSpPr txBox="1">
              <a:spLocks noChangeArrowheads="1"/>
            </p:cNvSpPr>
            <p:nvPr/>
          </p:nvSpPr>
          <p:spPr bwMode="auto">
            <a:xfrm>
              <a:off x="4786" y="1696"/>
              <a:ext cx="532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y(n)</a:t>
              </a:r>
            </a:p>
          </p:txBody>
        </p:sp>
        <p:sp>
          <p:nvSpPr>
            <p:cNvPr id="618522" name="Text Box 26"/>
            <p:cNvSpPr txBox="1">
              <a:spLocks noChangeArrowheads="1"/>
            </p:cNvSpPr>
            <p:nvPr/>
          </p:nvSpPr>
          <p:spPr bwMode="auto">
            <a:xfrm>
              <a:off x="1413" y="162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CN" sz="2000" b="0" smtClean="0">
                  <a:solidFill>
                    <a:srgbClr val="660066"/>
                  </a:solidFill>
                  <a:latin typeface="华文新魏" pitchFamily="2" charset="-122"/>
                  <a:ea typeface="华文新魏" pitchFamily="2" charset="-122"/>
                </a:rPr>
                <a:t>W</a:t>
              </a:r>
              <a:r>
                <a:rPr kumimoji="1" lang="en-US" altLang="zh-CN" sz="2000" b="0" baseline="-25000" smtClean="0">
                  <a:solidFill>
                    <a:srgbClr val="660066"/>
                  </a:solidFill>
                  <a:latin typeface="华文新魏" pitchFamily="2" charset="-122"/>
                  <a:ea typeface="华文新魏" pitchFamily="2" charset="-122"/>
                </a:rPr>
                <a:t>2</a:t>
              </a:r>
              <a:r>
                <a:rPr kumimoji="1" lang="en-US" altLang="zh-CN" sz="2000" b="0" baseline="30000" smtClean="0">
                  <a:solidFill>
                    <a:srgbClr val="660066"/>
                  </a:solidFill>
                  <a:latin typeface="Times New Roman"/>
                  <a:ea typeface="华文新魏" pitchFamily="2" charset="-122"/>
                </a:rPr>
                <a:t>’</a:t>
              </a:r>
              <a:r>
                <a:rPr kumimoji="1" lang="en-US" altLang="zh-CN" sz="2000" b="0" smtClean="0">
                  <a:solidFill>
                    <a:srgbClr val="660066"/>
                  </a:solidFill>
                  <a:latin typeface="华文新魏" pitchFamily="2" charset="-122"/>
                  <a:ea typeface="华文新魏" pitchFamily="2" charset="-122"/>
                </a:rPr>
                <a:t>(n)</a:t>
              </a:r>
            </a:p>
          </p:txBody>
        </p:sp>
        <p:sp>
          <p:nvSpPr>
            <p:cNvPr id="618523" name="Text Box 27"/>
            <p:cNvSpPr txBox="1">
              <a:spLocks noChangeArrowheads="1"/>
            </p:cNvSpPr>
            <p:nvPr/>
          </p:nvSpPr>
          <p:spPr bwMode="auto">
            <a:xfrm>
              <a:off x="2651" y="1776"/>
              <a:ext cx="5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dirty="0" smtClean="0">
                  <a:solidFill>
                    <a:srgbClr val="660066"/>
                  </a:solidFill>
                  <a:latin typeface="华文新魏" pitchFamily="2" charset="-122"/>
                  <a:ea typeface="华文新魏" pitchFamily="2" charset="-122"/>
                </a:rPr>
                <a:t>W</a:t>
              </a:r>
              <a:r>
                <a:rPr kumimoji="1" lang="en-US" altLang="zh-CN" sz="2000" b="0" baseline="-25000" dirty="0" smtClean="0">
                  <a:solidFill>
                    <a:srgbClr val="660066"/>
                  </a:solidFill>
                  <a:latin typeface="华文新魏" pitchFamily="2" charset="-122"/>
                  <a:ea typeface="华文新魏" pitchFamily="2" charset="-122"/>
                </a:rPr>
                <a:t>2</a:t>
              </a:r>
              <a:r>
                <a:rPr kumimoji="1" lang="en-US" altLang="zh-CN" sz="2000" b="0" dirty="0" smtClean="0">
                  <a:solidFill>
                    <a:srgbClr val="660066"/>
                  </a:solidFill>
                  <a:latin typeface="华文新魏" pitchFamily="2" charset="-122"/>
                  <a:ea typeface="华文新魏" pitchFamily="2" charset="-122"/>
                </a:rPr>
                <a:t>(n)</a:t>
              </a:r>
            </a:p>
          </p:txBody>
        </p:sp>
        <p:sp>
          <p:nvSpPr>
            <p:cNvPr id="618524" name="Text Box 28"/>
            <p:cNvSpPr txBox="1">
              <a:spLocks noChangeArrowheads="1"/>
            </p:cNvSpPr>
            <p:nvPr/>
          </p:nvSpPr>
          <p:spPr bwMode="auto">
            <a:xfrm>
              <a:off x="3904" y="2144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dirty="0" smtClean="0">
                  <a:solidFill>
                    <a:srgbClr val="660066"/>
                  </a:solidFill>
                  <a:latin typeface="华文新魏" pitchFamily="2" charset="-122"/>
                  <a:ea typeface="华文新魏" pitchFamily="2" charset="-122"/>
                </a:rPr>
                <a:t>W</a:t>
              </a:r>
              <a:r>
                <a:rPr kumimoji="1" lang="en-US" altLang="zh-CN" sz="2000" b="0" baseline="-25000" dirty="0" smtClean="0">
                  <a:solidFill>
                    <a:srgbClr val="660066"/>
                  </a:solidFill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kumimoji="1" lang="en-US" altLang="zh-CN" sz="2000" b="0" dirty="0" smtClean="0">
                  <a:solidFill>
                    <a:srgbClr val="660066"/>
                  </a:solidFill>
                  <a:latin typeface="华文新魏" pitchFamily="2" charset="-122"/>
                  <a:ea typeface="华文新魏" pitchFamily="2" charset="-122"/>
                </a:rPr>
                <a:t>(n)</a:t>
              </a:r>
            </a:p>
          </p:txBody>
        </p:sp>
        <p:sp>
          <p:nvSpPr>
            <p:cNvPr id="618525" name="Text Box 29"/>
            <p:cNvSpPr txBox="1">
              <a:spLocks noChangeArrowheads="1"/>
            </p:cNvSpPr>
            <p:nvPr/>
          </p:nvSpPr>
          <p:spPr bwMode="auto">
            <a:xfrm>
              <a:off x="3626" y="1741"/>
              <a:ext cx="253" cy="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z</a:t>
              </a:r>
              <a:r>
                <a:rPr lang="en-US" altLang="zh-CN" b="0" baseline="3000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-1</a:t>
              </a:r>
              <a:endParaRPr lang="en-US" altLang="zh-CN" b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18526" name="Text Box 30"/>
            <p:cNvSpPr txBox="1">
              <a:spLocks noChangeArrowheads="1"/>
            </p:cNvSpPr>
            <p:nvPr/>
          </p:nvSpPr>
          <p:spPr bwMode="auto">
            <a:xfrm>
              <a:off x="3069" y="1562"/>
              <a:ext cx="232" cy="2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b</a:t>
              </a:r>
              <a:r>
                <a:rPr lang="en-US" altLang="zh-CN" b="0" baseline="-2500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1</a:t>
              </a:r>
              <a:endParaRPr lang="en-US" altLang="zh-CN" b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18527" name="Text Box 31"/>
            <p:cNvSpPr txBox="1">
              <a:spLocks noChangeArrowheads="1"/>
            </p:cNvSpPr>
            <p:nvPr/>
          </p:nvSpPr>
          <p:spPr bwMode="auto">
            <a:xfrm>
              <a:off x="2280" y="1347"/>
              <a:ext cx="230" cy="2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b</a:t>
              </a:r>
              <a:r>
                <a:rPr lang="en-US" altLang="zh-CN" b="0" baseline="-2500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0</a:t>
              </a:r>
              <a:endParaRPr lang="en-US" altLang="zh-CN" b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18528" name="Text Box 32"/>
            <p:cNvSpPr txBox="1">
              <a:spLocks noChangeArrowheads="1"/>
            </p:cNvSpPr>
            <p:nvPr/>
          </p:nvSpPr>
          <p:spPr bwMode="auto">
            <a:xfrm>
              <a:off x="3533" y="2323"/>
              <a:ext cx="319" cy="2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-a</a:t>
              </a:r>
              <a:r>
                <a:rPr lang="en-US" altLang="zh-CN" b="0" baseline="-2500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2</a:t>
              </a:r>
              <a:endParaRPr lang="en-US" altLang="zh-CN" b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18529" name="Text Box 33"/>
            <p:cNvSpPr txBox="1">
              <a:spLocks noChangeArrowheads="1"/>
            </p:cNvSpPr>
            <p:nvPr/>
          </p:nvSpPr>
          <p:spPr bwMode="auto">
            <a:xfrm>
              <a:off x="2785" y="2189"/>
              <a:ext cx="377" cy="3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-a</a:t>
              </a:r>
              <a:r>
                <a:rPr lang="en-US" altLang="zh-CN" b="0" baseline="-2500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1</a:t>
              </a:r>
              <a:endParaRPr lang="en-US" altLang="zh-CN" b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18530" name="Text Box 34"/>
            <p:cNvSpPr txBox="1">
              <a:spLocks noChangeArrowheads="1"/>
            </p:cNvSpPr>
            <p:nvPr/>
          </p:nvSpPr>
          <p:spPr bwMode="auto">
            <a:xfrm>
              <a:off x="4183" y="1748"/>
              <a:ext cx="232" cy="2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altLang="zh-CN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b</a:t>
              </a:r>
              <a:r>
                <a:rPr lang="en-US" altLang="zh-CN" b="0" baseline="-2500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2</a:t>
              </a:r>
              <a:endParaRPr lang="en-US" altLang="zh-CN" b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18531" name="Freeform 35"/>
            <p:cNvSpPr>
              <a:spLocks/>
            </p:cNvSpPr>
            <p:nvPr/>
          </p:nvSpPr>
          <p:spPr bwMode="auto">
            <a:xfrm>
              <a:off x="1863" y="1338"/>
              <a:ext cx="3009" cy="692"/>
            </a:xfrm>
            <a:custGeom>
              <a:avLst/>
              <a:gdLst>
                <a:gd name="T0" fmla="*/ 0 w 3113"/>
                <a:gd name="T1" fmla="*/ 679 h 720"/>
                <a:gd name="T2" fmla="*/ 1634 w 3113"/>
                <a:gd name="T3" fmla="*/ 7 h 720"/>
                <a:gd name="T4" fmla="*/ 3113 w 3113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3" h="720">
                  <a:moveTo>
                    <a:pt x="0" y="679"/>
                  </a:moveTo>
                  <a:cubicBezTo>
                    <a:pt x="560" y="343"/>
                    <a:pt x="1115" y="0"/>
                    <a:pt x="1634" y="7"/>
                  </a:cubicBezTo>
                  <a:cubicBezTo>
                    <a:pt x="2153" y="14"/>
                    <a:pt x="2805" y="572"/>
                    <a:pt x="3113" y="72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18532" name="Freeform 36"/>
            <p:cNvSpPr>
              <a:spLocks/>
            </p:cNvSpPr>
            <p:nvPr/>
          </p:nvSpPr>
          <p:spPr bwMode="auto">
            <a:xfrm>
              <a:off x="3102" y="1607"/>
              <a:ext cx="1783" cy="453"/>
            </a:xfrm>
            <a:custGeom>
              <a:avLst/>
              <a:gdLst>
                <a:gd name="T0" fmla="*/ 0 w 1845"/>
                <a:gd name="T1" fmla="*/ 601 h 601"/>
                <a:gd name="T2" fmla="*/ 656 w 1845"/>
                <a:gd name="T3" fmla="*/ 5 h 601"/>
                <a:gd name="T4" fmla="*/ 1845 w 1845"/>
                <a:gd name="T5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5" h="601">
                  <a:moveTo>
                    <a:pt x="0" y="601"/>
                  </a:moveTo>
                  <a:cubicBezTo>
                    <a:pt x="178" y="303"/>
                    <a:pt x="349" y="10"/>
                    <a:pt x="656" y="5"/>
                  </a:cubicBezTo>
                  <a:cubicBezTo>
                    <a:pt x="963" y="0"/>
                    <a:pt x="1597" y="454"/>
                    <a:pt x="1845" y="572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18533" name="Freeform 37"/>
            <p:cNvSpPr>
              <a:spLocks/>
            </p:cNvSpPr>
            <p:nvPr/>
          </p:nvSpPr>
          <p:spPr bwMode="auto">
            <a:xfrm>
              <a:off x="1863" y="2059"/>
              <a:ext cx="2191" cy="443"/>
            </a:xfrm>
            <a:custGeom>
              <a:avLst/>
              <a:gdLst>
                <a:gd name="T0" fmla="*/ 2267 w 2267"/>
                <a:gd name="T1" fmla="*/ 1 h 596"/>
                <a:gd name="T2" fmla="*/ 1118 w 2267"/>
                <a:gd name="T3" fmla="*/ 596 h 596"/>
                <a:gd name="T4" fmla="*/ 0 w 2267"/>
                <a:gd name="T5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7" h="596">
                  <a:moveTo>
                    <a:pt x="2267" y="1"/>
                  </a:moveTo>
                  <a:cubicBezTo>
                    <a:pt x="1857" y="299"/>
                    <a:pt x="1496" y="596"/>
                    <a:pt x="1118" y="596"/>
                  </a:cubicBezTo>
                  <a:cubicBezTo>
                    <a:pt x="740" y="596"/>
                    <a:pt x="233" y="124"/>
                    <a:pt x="0" y="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18534" name="Line 38"/>
            <p:cNvSpPr>
              <a:spLocks noChangeShapeType="1"/>
            </p:cNvSpPr>
            <p:nvPr/>
          </p:nvSpPr>
          <p:spPr bwMode="auto">
            <a:xfrm>
              <a:off x="1213" y="2038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18535" name="Freeform 39"/>
            <p:cNvSpPr>
              <a:spLocks/>
            </p:cNvSpPr>
            <p:nvPr/>
          </p:nvSpPr>
          <p:spPr bwMode="auto">
            <a:xfrm>
              <a:off x="1863" y="2030"/>
              <a:ext cx="1239" cy="248"/>
            </a:xfrm>
            <a:custGeom>
              <a:avLst/>
              <a:gdLst>
                <a:gd name="T0" fmla="*/ 1282 w 1282"/>
                <a:gd name="T1" fmla="*/ 29 h 331"/>
                <a:gd name="T2" fmla="*/ 790 w 1282"/>
                <a:gd name="T3" fmla="*/ 326 h 331"/>
                <a:gd name="T4" fmla="*/ 0 w 1282"/>
                <a:gd name="T5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2" h="331">
                  <a:moveTo>
                    <a:pt x="1282" y="29"/>
                  </a:moveTo>
                  <a:cubicBezTo>
                    <a:pt x="1118" y="178"/>
                    <a:pt x="1004" y="331"/>
                    <a:pt x="790" y="326"/>
                  </a:cubicBezTo>
                  <a:cubicBezTo>
                    <a:pt x="576" y="321"/>
                    <a:pt x="165" y="68"/>
                    <a:pt x="0" y="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18536" name="Line 40"/>
            <p:cNvSpPr>
              <a:spLocks noChangeShapeType="1"/>
            </p:cNvSpPr>
            <p:nvPr/>
          </p:nvSpPr>
          <p:spPr bwMode="auto">
            <a:xfrm flipH="1">
              <a:off x="2744" y="2189"/>
              <a:ext cx="139" cy="1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18537" name="Line 41"/>
            <p:cNvSpPr>
              <a:spLocks noChangeShapeType="1"/>
            </p:cNvSpPr>
            <p:nvPr/>
          </p:nvSpPr>
          <p:spPr bwMode="auto">
            <a:xfrm flipV="1">
              <a:off x="3260" y="1719"/>
              <a:ext cx="159" cy="15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18538" name="Text Box 42"/>
            <p:cNvSpPr txBox="1">
              <a:spLocks noChangeArrowheads="1"/>
            </p:cNvSpPr>
            <p:nvPr/>
          </p:nvSpPr>
          <p:spPr bwMode="auto">
            <a:xfrm>
              <a:off x="2373" y="1683"/>
              <a:ext cx="257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z</a:t>
              </a:r>
              <a:r>
                <a:rPr lang="en-US" altLang="zh-CN" b="0" baseline="3000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-1</a:t>
              </a:r>
              <a:endParaRPr lang="en-US" altLang="zh-CN" b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18539" name="Line 43"/>
            <p:cNvSpPr>
              <a:spLocks noChangeShapeType="1"/>
            </p:cNvSpPr>
            <p:nvPr/>
          </p:nvSpPr>
          <p:spPr bwMode="auto">
            <a:xfrm flipV="1">
              <a:off x="1677" y="2038"/>
              <a:ext cx="8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18540" name="Line 44"/>
            <p:cNvSpPr>
              <a:spLocks noChangeShapeType="1"/>
            </p:cNvSpPr>
            <p:nvPr/>
          </p:nvSpPr>
          <p:spPr bwMode="auto">
            <a:xfrm>
              <a:off x="2466" y="2038"/>
              <a:ext cx="129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18541" name="Line 45"/>
            <p:cNvSpPr>
              <a:spLocks noChangeShapeType="1"/>
            </p:cNvSpPr>
            <p:nvPr/>
          </p:nvSpPr>
          <p:spPr bwMode="auto">
            <a:xfrm>
              <a:off x="4368" y="2038"/>
              <a:ext cx="4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18542" name="Line 46"/>
            <p:cNvSpPr>
              <a:spLocks noChangeShapeType="1"/>
            </p:cNvSpPr>
            <p:nvPr/>
          </p:nvSpPr>
          <p:spPr bwMode="auto">
            <a:xfrm>
              <a:off x="3719" y="2038"/>
              <a:ext cx="6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18543" name="Line 47"/>
            <p:cNvSpPr>
              <a:spLocks noChangeShapeType="1"/>
            </p:cNvSpPr>
            <p:nvPr/>
          </p:nvSpPr>
          <p:spPr bwMode="auto">
            <a:xfrm flipH="1">
              <a:off x="3394" y="2278"/>
              <a:ext cx="278" cy="13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18544" name="Freeform 48"/>
            <p:cNvSpPr>
              <a:spLocks/>
            </p:cNvSpPr>
            <p:nvPr/>
          </p:nvSpPr>
          <p:spPr bwMode="auto">
            <a:xfrm>
              <a:off x="2373" y="1573"/>
              <a:ext cx="232" cy="123"/>
            </a:xfrm>
            <a:custGeom>
              <a:avLst/>
              <a:gdLst>
                <a:gd name="T0" fmla="*/ 0 w 192"/>
                <a:gd name="T1" fmla="*/ 118 h 118"/>
                <a:gd name="T2" fmla="*/ 192 w 192"/>
                <a:gd name="T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118">
                  <a:moveTo>
                    <a:pt x="0" y="118"/>
                  </a:moveTo>
                  <a:lnTo>
                    <a:pt x="192" y="0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939800" y="152400"/>
            <a:ext cx="62992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信号流图表示网络结构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1650" y="1752600"/>
            <a:ext cx="577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C00FF"/>
                </a:solidFill>
                <a:latin typeface="华文楷体" pitchFamily="2" charset="-122"/>
                <a:ea typeface="华文楷体" pitchFamily="2" charset="-122"/>
              </a:rPr>
              <a:t>掌握流图分析与系统函数求解方法！！！</a:t>
            </a:r>
            <a:endParaRPr lang="zh-CN" altLang="en-US" dirty="0">
              <a:solidFill>
                <a:srgbClr val="CC00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90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idx="1"/>
          </p:nvPr>
        </p:nvSpPr>
        <p:spPr>
          <a:xfrm>
            <a:off x="431800" y="2992438"/>
            <a:ext cx="8389938" cy="12604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黑体" pitchFamily="49" charset="-122"/>
              </a:rPr>
              <a:t>(2)</a:t>
            </a:r>
            <a:r>
              <a:rPr kumimoji="1" lang="zh-CN" altLang="en-US" sz="2400" dirty="0">
                <a:latin typeface="黑体" pitchFamily="49" charset="-122"/>
              </a:rPr>
              <a:t>求解状态变量的</a:t>
            </a:r>
            <a:r>
              <a:rPr kumimoji="1" lang="en-US" altLang="zh-CN" sz="2400" dirty="0">
                <a:latin typeface="黑体" pitchFamily="49" charset="-122"/>
              </a:rPr>
              <a:t>Z</a:t>
            </a:r>
            <a:r>
              <a:rPr kumimoji="1" lang="zh-CN" altLang="en-US" sz="2400" dirty="0">
                <a:latin typeface="黑体" pitchFamily="49" charset="-122"/>
              </a:rPr>
              <a:t>变换方程，</a:t>
            </a:r>
            <a:r>
              <a:rPr kumimoji="1" lang="zh-CN" altLang="en-US" sz="2400" dirty="0">
                <a:solidFill>
                  <a:srgbClr val="0000CC"/>
                </a:solidFill>
                <a:latin typeface="黑体" pitchFamily="49" charset="-122"/>
              </a:rPr>
              <a:t>用</a:t>
            </a:r>
            <a:r>
              <a:rPr kumimoji="1" lang="en-US" altLang="zh-CN" sz="2400" dirty="0">
                <a:solidFill>
                  <a:srgbClr val="0000CC"/>
                </a:solidFill>
                <a:latin typeface="黑体" pitchFamily="49" charset="-122"/>
              </a:rPr>
              <a:t>X(z)</a:t>
            </a:r>
            <a:r>
              <a:rPr kumimoji="1" lang="zh-CN" altLang="en-US" sz="2400" dirty="0">
                <a:solidFill>
                  <a:srgbClr val="0000CC"/>
                </a:solidFill>
                <a:latin typeface="黑体" pitchFamily="49" charset="-122"/>
              </a:rPr>
              <a:t>和常数，</a:t>
            </a:r>
            <a:r>
              <a:rPr kumimoji="1" lang="en-US" altLang="zh-CN" sz="2400" dirty="0">
                <a:solidFill>
                  <a:srgbClr val="0000CC"/>
                </a:solidFill>
                <a:latin typeface="黑体" pitchFamily="49" charset="-122"/>
              </a:rPr>
              <a:t>Z</a:t>
            </a:r>
            <a:r>
              <a:rPr kumimoji="1" lang="en-US" altLang="zh-CN" sz="2400" baseline="30000" dirty="0">
                <a:solidFill>
                  <a:srgbClr val="0000CC"/>
                </a:solidFill>
                <a:latin typeface="黑体" pitchFamily="49" charset="-122"/>
              </a:rPr>
              <a:t>-m</a:t>
            </a:r>
            <a:r>
              <a:rPr kumimoji="1" lang="zh-CN" altLang="en-US" sz="2400" dirty="0">
                <a:latin typeface="黑体" pitchFamily="49" charset="-122"/>
              </a:rPr>
              <a:t>表示</a:t>
            </a:r>
            <a:r>
              <a:rPr kumimoji="1" lang="en-US" altLang="zh-CN" sz="2400" dirty="0">
                <a:latin typeface="黑体" pitchFamily="49" charset="-122"/>
              </a:rPr>
              <a:t>Y(z),</a:t>
            </a:r>
            <a:r>
              <a:rPr kumimoji="1" lang="zh-CN" altLang="en-US" sz="2400" dirty="0">
                <a:latin typeface="黑体" pitchFamily="49" charset="-122"/>
              </a:rPr>
              <a:t>根据</a:t>
            </a:r>
            <a:r>
              <a:rPr kumimoji="1" lang="en-US" altLang="zh-CN" sz="2400" dirty="0">
                <a:latin typeface="黑体" pitchFamily="49" charset="-122"/>
              </a:rPr>
              <a:t>H(z)=Y(z)/X(z)</a:t>
            </a:r>
            <a:r>
              <a:rPr kumimoji="1" lang="zh-CN" altLang="en-US" sz="2400" dirty="0">
                <a:latin typeface="黑体" pitchFamily="49" charset="-122"/>
              </a:rPr>
              <a:t>，求出系统函数</a:t>
            </a:r>
            <a:r>
              <a:rPr kumimoji="1" lang="en-US" altLang="zh-CN" sz="2400" dirty="0">
                <a:latin typeface="黑体" pitchFamily="49" charset="-122"/>
              </a:rPr>
              <a:t>H(z)</a:t>
            </a:r>
            <a:r>
              <a:rPr kumimoji="1" lang="zh-CN" altLang="en-US" sz="2400" dirty="0">
                <a:latin typeface="黑体" pitchFamily="49" charset="-122"/>
              </a:rPr>
              <a:t>。</a:t>
            </a:r>
          </a:p>
        </p:txBody>
      </p:sp>
      <p:graphicFrame>
        <p:nvGraphicFramePr>
          <p:cNvPr id="62058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617937"/>
              </p:ext>
            </p:extLst>
          </p:nvPr>
        </p:nvGraphicFramePr>
        <p:xfrm>
          <a:off x="571500" y="3886200"/>
          <a:ext cx="838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7" name="公式" r:id="rId3" imgW="4635360" imgH="444240" progId="Equation.3">
                  <p:embed/>
                </p:oleObj>
              </mc:Choice>
              <mc:Fallback>
                <p:oleObj name="公式" r:id="rId3" imgW="4635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886200"/>
                        <a:ext cx="838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82" name="Object 38"/>
          <p:cNvGraphicFramePr>
            <a:graphicFrameLocks noChangeAspect="1"/>
          </p:cNvGraphicFramePr>
          <p:nvPr/>
        </p:nvGraphicFramePr>
        <p:xfrm>
          <a:off x="611188" y="4733925"/>
          <a:ext cx="76962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8" name="Equation" r:id="rId5" imgW="3708360" imgH="457200" progId="Equation.3">
                  <p:embed/>
                </p:oleObj>
              </mc:Choice>
              <mc:Fallback>
                <p:oleObj name="Equation" r:id="rId5" imgW="3708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33925"/>
                        <a:ext cx="76962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83" name="Object 39"/>
          <p:cNvGraphicFramePr>
            <a:graphicFrameLocks noChangeAspect="1"/>
          </p:cNvGraphicFramePr>
          <p:nvPr/>
        </p:nvGraphicFramePr>
        <p:xfrm>
          <a:off x="657225" y="5768975"/>
          <a:ext cx="640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9" name="公式" r:id="rId7" imgW="2260440" imgH="457200" progId="Equation.3">
                  <p:embed/>
                </p:oleObj>
              </mc:Choice>
              <mc:Fallback>
                <p:oleObj name="公式" r:id="rId7" imgW="2260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5768975"/>
                        <a:ext cx="6400800" cy="9144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939800" y="152400"/>
            <a:ext cx="62992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信号流图表示网络结构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473776"/>
              </p:ext>
            </p:extLst>
          </p:nvPr>
        </p:nvGraphicFramePr>
        <p:xfrm>
          <a:off x="4855322" y="1143000"/>
          <a:ext cx="4310449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0" name="Equation" r:id="rId9" imgW="2311200" imgH="939600" progId="Equation.DSMT4">
                  <p:embed/>
                </p:oleObj>
              </mc:Choice>
              <mc:Fallback>
                <p:oleObj name="Equation" r:id="rId9" imgW="23112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5322" y="1143000"/>
                        <a:ext cx="4310449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670830"/>
              </p:ext>
            </p:extLst>
          </p:nvPr>
        </p:nvGraphicFramePr>
        <p:xfrm>
          <a:off x="152400" y="1143000"/>
          <a:ext cx="428676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1" name="Equation" r:id="rId11" imgW="2298600" imgH="939600" progId="Equation.DSMT4">
                  <p:embed/>
                </p:oleObj>
              </mc:Choice>
              <mc:Fallback>
                <p:oleObj name="Equation" r:id="rId11" imgW="22986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143000"/>
                        <a:ext cx="4286765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 bwMode="auto">
          <a:xfrm>
            <a:off x="4089400" y="1676400"/>
            <a:ext cx="635000" cy="3810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6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idx="1"/>
          </p:nvPr>
        </p:nvSpPr>
        <p:spPr>
          <a:xfrm>
            <a:off x="315913" y="1138238"/>
            <a:ext cx="8686800" cy="5410200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b="0" dirty="0" smtClean="0">
                <a:solidFill>
                  <a:schemeClr val="accent1"/>
                </a:solidFill>
                <a:latin typeface="华文琥珀" pitchFamily="2" charset="-122"/>
                <a:ea typeface="华文琥珀" pitchFamily="2" charset="-122"/>
              </a:rPr>
              <a:t>习题：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已知基本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信号流图如下，求其系统函数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H(z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).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dirty="0">
              <a:solidFill>
                <a:srgbClr val="990033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dirty="0">
              <a:solidFill>
                <a:srgbClr val="990033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 smtClean="0">
              <a:solidFill>
                <a:srgbClr val="0000CC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990033"/>
              </a:solidFill>
              <a:latin typeface="华文新魏" pitchFamily="2" charset="-122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939800" y="152400"/>
            <a:ext cx="62992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信号流图表示网络结构</a:t>
            </a:r>
          </a:p>
        </p:txBody>
      </p:sp>
      <p:pic>
        <p:nvPicPr>
          <p:cNvPr id="1198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247900"/>
            <a:ext cx="677548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5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5410200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b="0" dirty="0">
                <a:solidFill>
                  <a:srgbClr val="990033"/>
                </a:solidFill>
                <a:latin typeface="华文琥珀" pitchFamily="2" charset="-122"/>
                <a:ea typeface="华文琥珀" pitchFamily="2" charset="-122"/>
              </a:rPr>
              <a:t>练习题</a:t>
            </a:r>
            <a:r>
              <a:rPr lang="en-US" altLang="zh-CN" b="0" dirty="0" smtClean="0">
                <a:solidFill>
                  <a:srgbClr val="990033"/>
                </a:solidFill>
                <a:latin typeface="华文琥珀" pitchFamily="2" charset="-122"/>
                <a:ea typeface="华文琥珀" pitchFamily="2" charset="-122"/>
              </a:rPr>
              <a:t>1</a:t>
            </a:r>
            <a:r>
              <a:rPr lang="zh-CN" altLang="en-US" b="0" dirty="0">
                <a:solidFill>
                  <a:srgbClr val="990033"/>
                </a:solidFill>
                <a:latin typeface="华文琥珀" pitchFamily="2" charset="-122"/>
                <a:ea typeface="华文琥珀" pitchFamily="2" charset="-122"/>
              </a:rPr>
              <a:t>：</a:t>
            </a:r>
            <a:r>
              <a:rPr lang="zh-CN" altLang="en-US" sz="2400" dirty="0" smtClean="0">
                <a:solidFill>
                  <a:srgbClr val="990033"/>
                </a:solidFill>
                <a:latin typeface="华文新魏" pitchFamily="2" charset="-122"/>
              </a:rPr>
              <a:t>已知基本</a:t>
            </a:r>
            <a:r>
              <a:rPr lang="zh-CN" altLang="en-US" sz="2400" dirty="0">
                <a:solidFill>
                  <a:srgbClr val="990033"/>
                </a:solidFill>
                <a:latin typeface="华文新魏" pitchFamily="2" charset="-122"/>
              </a:rPr>
              <a:t>信号流图如下，求其系统函数</a:t>
            </a:r>
            <a:r>
              <a:rPr lang="en-US" altLang="zh-CN" sz="2400" dirty="0">
                <a:solidFill>
                  <a:srgbClr val="990033"/>
                </a:solidFill>
                <a:latin typeface="华文新魏" pitchFamily="2" charset="-122"/>
              </a:rPr>
              <a:t>H(z</a:t>
            </a:r>
            <a:r>
              <a:rPr lang="en-US" altLang="zh-CN" sz="2400" dirty="0" smtClean="0">
                <a:solidFill>
                  <a:srgbClr val="990033"/>
                </a:solidFill>
                <a:latin typeface="华文新魏" pitchFamily="2" charset="-122"/>
              </a:rPr>
              <a:t>).</a:t>
            </a:r>
            <a:endParaRPr lang="zh-CN" altLang="en-US" sz="2400" dirty="0">
              <a:solidFill>
                <a:srgbClr val="990033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dirty="0">
              <a:solidFill>
                <a:srgbClr val="990033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dirty="0">
              <a:solidFill>
                <a:srgbClr val="990033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1000" dirty="0">
              <a:latin typeface="华文新魏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 smtClean="0">
              <a:solidFill>
                <a:srgbClr val="0000CC"/>
              </a:solidFill>
              <a:latin typeface="华文新魏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990033"/>
              </a:solidFill>
              <a:latin typeface="华文新魏" pitchFamily="2" charset="-122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939800" y="152400"/>
            <a:ext cx="62992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信号流图表示网络结构</a:t>
            </a:r>
          </a:p>
        </p:txBody>
      </p:sp>
      <p:pic>
        <p:nvPicPr>
          <p:cNvPr id="1198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70459"/>
            <a:ext cx="3049974" cy="144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1625"/>
            <a:ext cx="23145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22955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657600"/>
            <a:ext cx="27527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657600"/>
            <a:ext cx="25908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066800" y="5491160"/>
            <a:ext cx="2543175" cy="885825"/>
            <a:chOff x="6096000" y="3929062"/>
            <a:chExt cx="2543175" cy="885825"/>
          </a:xfrm>
        </p:grpSpPr>
        <p:pic>
          <p:nvPicPr>
            <p:cNvPr id="12083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9425" y="3929062"/>
              <a:ext cx="1809750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841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129087"/>
              <a:ext cx="7334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084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2" y="5257798"/>
            <a:ext cx="18669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4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2" y="5953123"/>
            <a:ext cx="3105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 bwMode="auto">
          <a:xfrm>
            <a:off x="2771775" y="2490787"/>
            <a:ext cx="428625" cy="252413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457200" y="4169568"/>
            <a:ext cx="428625" cy="252413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3962399" y="4169568"/>
            <a:ext cx="428625" cy="252413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33387" y="5772147"/>
            <a:ext cx="428625" cy="252413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3875087" y="5779290"/>
            <a:ext cx="428625" cy="252413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8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ChangeArrowheads="1"/>
          </p:cNvSpPr>
          <p:nvPr/>
        </p:nvSpPr>
        <p:spPr bwMode="auto">
          <a:xfrm>
            <a:off x="746125" y="1260475"/>
            <a:ext cx="7875588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网络结构分类：按脉冲响应的长度分类</a:t>
            </a: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无限脉冲响应（</a:t>
            </a:r>
            <a:r>
              <a:rPr lang="en-US" altLang="zh-CN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IIR</a:t>
            </a: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）网络</a:t>
            </a: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endParaRPr lang="zh-CN" altLang="en-US" sz="2600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有限脉冲响应（</a:t>
            </a:r>
            <a:r>
              <a:rPr lang="en-US" altLang="zh-CN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FIR</a:t>
            </a: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）网络</a:t>
            </a: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endParaRPr lang="zh-CN" altLang="en-US" sz="2600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endParaRPr lang="en-US" altLang="zh-CN" sz="2600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39800" y="152400"/>
            <a:ext cx="62992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信号流图表示网络结构</a:t>
            </a:r>
          </a:p>
        </p:txBody>
      </p:sp>
    </p:spTree>
    <p:extLst>
      <p:ext uri="{BB962C8B-B14F-4D97-AF65-F5344CB8AC3E}">
        <p14:creationId xmlns:p14="http://schemas.microsoft.com/office/powerpoint/2010/main" val="2832754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21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21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1074737" y="84139"/>
            <a:ext cx="6994525" cy="677862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网络结构的分类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657225" y="1223963"/>
            <a:ext cx="81311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差分方程</a:t>
            </a: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函数</a:t>
            </a: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en-US" altLang="zh-CN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IIR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滤波器在结构上</a:t>
            </a:r>
            <a:r>
              <a:rPr lang="zh-CN" altLang="en-US" sz="3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输出到输入的</a:t>
            </a:r>
            <a:r>
              <a:rPr lang="zh-CN" altLang="en-US" sz="3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endParaRPr lang="zh-CN" altLang="en-US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638892"/>
              </p:ext>
            </p:extLst>
          </p:nvPr>
        </p:nvGraphicFramePr>
        <p:xfrm>
          <a:off x="2494755" y="1981200"/>
          <a:ext cx="44561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8" name="Equation" r:id="rId3" imgW="2184400" imgH="431800" progId="Equation.DSMT4">
                  <p:embed/>
                </p:oleObj>
              </mc:Choice>
              <mc:Fallback>
                <p:oleObj name="Equation" r:id="rId3" imgW="2184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755" y="1981200"/>
                        <a:ext cx="4456113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5" name="Rectangle 9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graphicFrame>
        <p:nvGraphicFramePr>
          <p:cNvPr id="434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95047"/>
              </p:ext>
            </p:extLst>
          </p:nvPr>
        </p:nvGraphicFramePr>
        <p:xfrm>
          <a:off x="2590800" y="3689350"/>
          <a:ext cx="3421062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9" name="Equation" r:id="rId5" imgW="1714500" imgH="838200" progId="Equation.DSMT4">
                  <p:embed/>
                </p:oleObj>
              </mc:Choice>
              <mc:Fallback>
                <p:oleObj name="Equation" r:id="rId5" imgW="17145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9350"/>
                        <a:ext cx="3421062" cy="167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234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628775"/>
            <a:ext cx="7632700" cy="16303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第五章 </a:t>
            </a:r>
            <a:r>
              <a:rPr lang="en-US" altLang="zh-CN" sz="4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4000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时域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离散系统的网络结构</a:t>
            </a:r>
          </a:p>
        </p:txBody>
      </p:sp>
    </p:spTree>
    <p:extLst>
      <p:ext uri="{BB962C8B-B14F-4D97-AF65-F5344CB8AC3E}">
        <p14:creationId xmlns:p14="http://schemas.microsoft.com/office/powerpoint/2010/main" val="2400253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ChangeArrowheads="1"/>
          </p:cNvSpPr>
          <p:nvPr/>
        </p:nvSpPr>
        <p:spPr bwMode="auto">
          <a:xfrm>
            <a:off x="476250" y="1493838"/>
            <a:ext cx="8131175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差分方程</a:t>
            </a: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系统函数</a:t>
            </a: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en-US" altLang="zh-CN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FIR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滤波器的结构上不存在输出到输入的反馈，信号流图中</a:t>
            </a:r>
            <a:r>
              <a:rPr lang="zh-CN" altLang="en-US" sz="3000" b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不存在环路 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graphicFrame>
        <p:nvGraphicFramePr>
          <p:cNvPr id="436229" name="Object 5"/>
          <p:cNvGraphicFramePr>
            <a:graphicFrameLocks noChangeAspect="1"/>
          </p:cNvGraphicFramePr>
          <p:nvPr/>
        </p:nvGraphicFramePr>
        <p:xfrm>
          <a:off x="3041650" y="1449388"/>
          <a:ext cx="25638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2" name="Equation" r:id="rId3" imgW="1257120" imgH="431640" progId="Equation.DSMT4">
                  <p:embed/>
                </p:oleObj>
              </mc:Choice>
              <mc:Fallback>
                <p:oleObj name="Equation" r:id="rId3" imgW="1257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1449388"/>
                        <a:ext cx="2563813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graphicFrame>
        <p:nvGraphicFramePr>
          <p:cNvPr id="436232" name="Object 8"/>
          <p:cNvGraphicFramePr>
            <a:graphicFrameLocks noChangeAspect="1"/>
          </p:cNvGraphicFramePr>
          <p:nvPr/>
        </p:nvGraphicFramePr>
        <p:xfrm>
          <a:off x="3132138" y="2708275"/>
          <a:ext cx="22510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3" name="Equation" r:id="rId5" imgW="1016000" imgH="431800" progId="Equation.DSMT4">
                  <p:embed/>
                </p:oleObj>
              </mc:Choice>
              <mc:Fallback>
                <p:oleObj name="Equation" r:id="rId5" imgW="1016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08275"/>
                        <a:ext cx="22510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 txBox="1">
            <a:spLocks noChangeArrowheads="1"/>
          </p:cNvSpPr>
          <p:nvPr/>
        </p:nvSpPr>
        <p:spPr bwMode="auto">
          <a:xfrm>
            <a:off x="1074737" y="84139"/>
            <a:ext cx="69945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网络结构的分类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2119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1074737" y="84139"/>
            <a:ext cx="6994525" cy="677862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网络结构的分类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356625" y="838200"/>
            <a:ext cx="81311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为什么有反馈就会导致无限长的响应？</a:t>
            </a: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zh-CN" altLang="en-US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以一阶</a:t>
            </a:r>
            <a:r>
              <a:rPr lang="en-US" altLang="zh-CN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IIR</a:t>
            </a:r>
            <a:r>
              <a:rPr lang="zh-CN" altLang="en-US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系统函数为例</a:t>
            </a:r>
            <a:endParaRPr lang="zh-CN" altLang="en-US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graphicFrame>
        <p:nvGraphicFramePr>
          <p:cNvPr id="434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064806"/>
              </p:ext>
            </p:extLst>
          </p:nvPr>
        </p:nvGraphicFramePr>
        <p:xfrm>
          <a:off x="914400" y="1841500"/>
          <a:ext cx="19256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6"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41500"/>
                        <a:ext cx="19256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60500"/>
            <a:ext cx="3095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31225" y="2888831"/>
            <a:ext cx="8783174" cy="1938992"/>
            <a:chOff x="657225" y="3066631"/>
            <a:chExt cx="8783174" cy="1938992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3743311"/>
                </p:ext>
              </p:extLst>
            </p:nvPr>
          </p:nvGraphicFramePr>
          <p:xfrm>
            <a:off x="3910012" y="3124200"/>
            <a:ext cx="585788" cy="374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17" name="Equation" r:id="rId6" imgW="317160" imgH="203040" progId="Equation.DSMT4">
                    <p:embed/>
                  </p:oleObj>
                </mc:Choice>
                <mc:Fallback>
                  <p:oleObj name="Equation" r:id="rId6" imgW="317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10012" y="3124200"/>
                          <a:ext cx="585788" cy="3749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657225" y="3066631"/>
              <a:ext cx="878317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281238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5">
                    <a:lumMod val="50000"/>
                  </a:schemeClr>
                </a:buClr>
                <a:buSzPct val="65000"/>
              </a:pPr>
              <a:r>
                <a:rPr lang="zh-CN" altLang="en-US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输入为单位</a:t>
              </a:r>
              <a:r>
                <a:rPr lang="zh-CN" altLang="en-US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脉冲序列        ，当经过上述网络时，输入样本在</a:t>
              </a:r>
              <a:endParaRPr lang="en-US" altLang="zh-CN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2281238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5">
                    <a:lumMod val="50000"/>
                  </a:schemeClr>
                </a:buClr>
                <a:buSzPct val="65000"/>
              </a:pPr>
              <a:r>
                <a:rPr lang="zh-CN" altLang="en-US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反馈回路上乘以了一个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zh-CN" altLang="en-US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，要么增长（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|a|&gt;1</a:t>
              </a:r>
              <a:r>
                <a:rPr lang="zh-CN" altLang="en-US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）或衰减（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|a|&lt;1</a:t>
              </a:r>
              <a:r>
                <a:rPr lang="zh-CN" altLang="en-US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2281238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5">
                    <a:lumMod val="50000"/>
                  </a:schemeClr>
                </a:buClr>
                <a:buSzPct val="65000"/>
              </a:pPr>
              <a:r>
                <a:rPr lang="zh-CN" altLang="en-US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持续不断的循环，所以脉冲响应就是                    ，产生了无限</a:t>
              </a:r>
              <a:endParaRPr lang="en-US" altLang="zh-CN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2281238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5">
                    <a:lumMod val="50000"/>
                  </a:schemeClr>
                </a:buClr>
                <a:buSzPct val="65000"/>
              </a:pPr>
              <a:r>
                <a:rPr lang="zh-CN" altLang="en-US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脉冲响应。</a:t>
              </a:r>
              <a:endParaRPr lang="zh-CN" altLang="en-US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1219326"/>
                </p:ext>
              </p:extLst>
            </p:nvPr>
          </p:nvGraphicFramePr>
          <p:xfrm>
            <a:off x="5716587" y="4057179"/>
            <a:ext cx="1722438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18" name="Equation" r:id="rId8" imgW="863280" imgH="228600" progId="Equation.DSMT4">
                    <p:embed/>
                  </p:oleObj>
                </mc:Choice>
                <mc:Fallback>
                  <p:oleObj name="Equation" r:id="rId8" imgW="86328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6587" y="4057179"/>
                          <a:ext cx="1722438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/>
          <p:cNvSpPr/>
          <p:nvPr/>
        </p:nvSpPr>
        <p:spPr>
          <a:xfrm>
            <a:off x="343925" y="4827823"/>
            <a:ext cx="864767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zh-CN" altLang="en-US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系统有极点，则必有反馈，则必定导致无限长脉冲响应。有反馈不一定有极点</a:t>
            </a:r>
            <a:endParaRPr lang="en-US" altLang="zh-CN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zh-CN" altLang="en-US" b="0" dirty="0" smtClean="0">
                <a:solidFill>
                  <a:srgbClr val="C00000"/>
                </a:solidFill>
                <a:latin typeface="华文琥珀" pitchFamily="2" charset="-122"/>
                <a:ea typeface="华文琥珀" pitchFamily="2" charset="-122"/>
              </a:rPr>
              <a:t>给出：</a:t>
            </a:r>
            <a:r>
              <a:rPr lang="zh-CN" altLang="en-US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脉冲响应为有限长的充分条件</a:t>
            </a:r>
            <a:endParaRPr lang="en-US" altLang="zh-CN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系统函数无极点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523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1074737" y="84139"/>
            <a:ext cx="6994525" cy="677862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网络结构的分类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356625" y="1054100"/>
            <a:ext cx="81311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zh-CN" altLang="en-US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下图所示的网络具有一个反馈回路，但脉冲响应却是有限的。</a:t>
            </a:r>
            <a:endParaRPr lang="en-US" altLang="zh-CN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zh-CN" altLang="en-US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原因：系统的极点与一个零点相抵消的缘故。</a:t>
            </a:r>
            <a:endParaRPr lang="en-US" altLang="zh-CN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endParaRPr lang="en-US" altLang="zh-CN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endParaRPr lang="zh-CN" altLang="en-US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25" y="5043723"/>
            <a:ext cx="184731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endParaRPr lang="zh-CN" altLang="en-US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09787"/>
            <a:ext cx="4033217" cy="203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273085"/>
              </p:ext>
            </p:extLst>
          </p:nvPr>
        </p:nvGraphicFramePr>
        <p:xfrm>
          <a:off x="1515202" y="4191000"/>
          <a:ext cx="5814020" cy="85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6" name="Equation" r:id="rId4" imgW="2857320" imgH="419040" progId="Equation.DSMT4">
                  <p:embed/>
                </p:oleObj>
              </mc:Choice>
              <mc:Fallback>
                <p:oleObj name="Equation" r:id="rId4" imgW="2857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5202" y="4191000"/>
                        <a:ext cx="5814020" cy="85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61146"/>
              </p:ext>
            </p:extLst>
          </p:nvPr>
        </p:nvGraphicFramePr>
        <p:xfrm>
          <a:off x="2895600" y="5278851"/>
          <a:ext cx="28686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7" name="Equation" r:id="rId6" imgW="1409400" imgH="203040" progId="Equation.DSMT4">
                  <p:embed/>
                </p:oleObj>
              </mc:Choice>
              <mc:Fallback>
                <p:oleObj name="Equation" r:id="rId6" imgW="140940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78851"/>
                        <a:ext cx="28686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6557" y="5791200"/>
            <a:ext cx="703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这个有反馈的网络，但是没有极点，可以简化成一个一阶</a:t>
            </a:r>
            <a:r>
              <a:rPr lang="en-US" altLang="zh-CN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FIR</a:t>
            </a:r>
            <a:r>
              <a:rPr lang="zh-CN" altLang="en-US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系统</a:t>
            </a:r>
            <a:endParaRPr lang="zh-CN" altLang="en-US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476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3925888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1133475"/>
            <a:ext cx="7021513" cy="4886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为什么学习本章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用信号流图表示网络结构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无限长脉冲响应基本网络结构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有限长脉冲响应基本网络结构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系统的线性相位结构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 FIR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系统的频率采样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结构</a:t>
            </a:r>
            <a:endParaRPr lang="en-US" altLang="zh-CN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格型网格结构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4354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304800" y="9906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对于有理系统函数，有多种运算网络结构</a:t>
            </a:r>
            <a:endParaRPr lang="en-US" altLang="zh-CN" sz="30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66800" lvl="1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</a:pPr>
            <a:r>
              <a:rPr lang="zh-CN" altLang="en-US" sz="2600" b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en-US" altLang="zh-CN" sz="2600" b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600" b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型结构 </a:t>
            </a:r>
          </a:p>
          <a:p>
            <a:pPr marL="1066800" lvl="1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</a:pPr>
            <a:r>
              <a:rPr lang="zh-CN" altLang="en-US" sz="2600" b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en-US" altLang="zh-CN" sz="2600" b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2600" b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型结构</a:t>
            </a:r>
          </a:p>
          <a:p>
            <a:pPr marL="1066800" lvl="1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</a:pPr>
            <a:r>
              <a:rPr lang="zh-CN" altLang="en-US" sz="2600" b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级联型结构</a:t>
            </a:r>
          </a:p>
          <a:p>
            <a:pPr marL="1066800" lvl="1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</a:pPr>
            <a:r>
              <a:rPr lang="zh-CN" altLang="en-US" sz="2600" b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并联型结构 </a:t>
            </a:r>
          </a:p>
          <a:p>
            <a:pPr marL="609600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用户诉求</a:t>
            </a:r>
            <a:endParaRPr lang="en-US" altLang="zh-CN" sz="30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66800" lvl="1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</a:pPr>
            <a:r>
              <a:rPr lang="zh-CN" altLang="en-US" sz="2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耗时考虑，乘法更少</a:t>
            </a:r>
            <a:endParaRPr lang="en-US" altLang="zh-CN" sz="26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66800" lvl="1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</a:pPr>
            <a:r>
              <a:rPr lang="zh-CN" altLang="en-US" sz="2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耗资考虑，延时单元更少（延时对应寄存器）</a:t>
            </a:r>
            <a:endParaRPr lang="en-US" altLang="zh-CN" sz="26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66800" lvl="1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</a:pPr>
            <a:r>
              <a:rPr lang="zh-CN" altLang="en-US" sz="2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算法可分割性，并行性</a:t>
            </a:r>
            <a:endParaRPr lang="en-US" altLang="zh-CN" sz="26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66800" lvl="1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</a:pPr>
            <a:r>
              <a:rPr lang="zh-CN" altLang="en-US" sz="2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处理器之间的通信，独立性</a:t>
            </a:r>
            <a:endParaRPr lang="en-US" altLang="zh-CN" sz="26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66800" lvl="1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</a:pPr>
            <a:r>
              <a:rPr lang="zh-CN" altLang="en-US" sz="2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有限精度影响，计算受有限字长影响的灵敏度低</a:t>
            </a:r>
            <a:endParaRPr lang="en-US" altLang="zh-CN" sz="2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系统的基本网络结构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8359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5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5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5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35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35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35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5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35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35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35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35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81940"/>
              </p:ext>
            </p:extLst>
          </p:nvPr>
        </p:nvGraphicFramePr>
        <p:xfrm>
          <a:off x="2133600" y="1828800"/>
          <a:ext cx="45720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9" name="Equation" r:id="rId3" imgW="2070000" imgH="431640" progId="Equation.DSMT4">
                  <p:embed/>
                </p:oleObj>
              </mc:Choice>
              <mc:Fallback>
                <p:oleObj name="Equation" r:id="rId3" imgW="207000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28800"/>
                        <a:ext cx="45720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657504"/>
              </p:ext>
            </p:extLst>
          </p:nvPr>
        </p:nvGraphicFramePr>
        <p:xfrm>
          <a:off x="2667000" y="3202632"/>
          <a:ext cx="35687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0" name="Equation" r:id="rId5" imgW="1676160" imgH="838080" progId="Equation.DSMT4">
                  <p:embed/>
                </p:oleObj>
              </mc:Choice>
              <mc:Fallback>
                <p:oleObj name="Equation" r:id="rId5" imgW="1676160" imgH="8380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2632"/>
                        <a:ext cx="35687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1259532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LTI</a:t>
            </a:r>
            <a:r>
              <a:rPr lang="zh-CN" altLang="en-US" dirty="0" smtClean="0"/>
              <a:t>系统的差分方程为：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971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对应的系统函数为：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543636"/>
              </p:ext>
            </p:extLst>
          </p:nvPr>
        </p:nvGraphicFramePr>
        <p:xfrm>
          <a:off x="1752600" y="5029200"/>
          <a:ext cx="557053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1" name="Equation" r:id="rId7" imgW="2616120" imgH="634680" progId="Equation.DSMT4">
                  <p:embed/>
                </p:oleObj>
              </mc:Choice>
              <mc:Fallback>
                <p:oleObj name="Equation" r:id="rId7" imgW="2616120" imgH="6346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557053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系统的基本网络结构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2446728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3" name="Picture 5" descr="6t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738812" cy="305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215900" y="1142999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0" dirty="0" smtClean="0">
                <a:solidFill>
                  <a:srgbClr val="000000"/>
                </a:solidFill>
              </a:rPr>
              <a:t>直接</a:t>
            </a:r>
            <a:r>
              <a:rPr kumimoji="1" lang="en-US" altLang="zh-CN" b="0" dirty="0" smtClean="0">
                <a:solidFill>
                  <a:srgbClr val="000000"/>
                </a:solidFill>
              </a:rPr>
              <a:t>I</a:t>
            </a:r>
            <a:r>
              <a:rPr kumimoji="1" lang="zh-CN" altLang="en-US" b="0" dirty="0" smtClean="0">
                <a:solidFill>
                  <a:srgbClr val="000000"/>
                </a:solidFill>
              </a:rPr>
              <a:t>型按照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系统的基本网络结构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451573"/>
              </p:ext>
            </p:extLst>
          </p:nvPr>
        </p:nvGraphicFramePr>
        <p:xfrm>
          <a:off x="2133600" y="928390"/>
          <a:ext cx="557053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5" name="Equation" r:id="rId4" imgW="2616120" imgH="634680" progId="Equation.DSMT4">
                  <p:embed/>
                </p:oleObj>
              </mc:Choice>
              <mc:Fallback>
                <p:oleObj name="Equation" r:id="rId4" imgW="2616120" imgH="6346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28390"/>
                        <a:ext cx="557053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704866"/>
              </p:ext>
            </p:extLst>
          </p:nvPr>
        </p:nvGraphicFramePr>
        <p:xfrm>
          <a:off x="762000" y="1746250"/>
          <a:ext cx="7208837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6" name="Equation" r:id="rId6" imgW="3390840" imgH="863280" progId="Equation.DSMT4">
                  <p:embed/>
                </p:oleObj>
              </mc:Choice>
              <mc:Fallback>
                <p:oleObj name="Equation" r:id="rId6" imgW="3390840" imgH="8632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46250"/>
                        <a:ext cx="7208837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288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594" name="Object 2"/>
          <p:cNvGraphicFramePr>
            <a:graphicFrameLocks noChangeAspect="1"/>
          </p:cNvGraphicFramePr>
          <p:nvPr/>
        </p:nvGraphicFramePr>
        <p:xfrm>
          <a:off x="4419600" y="34290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6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290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01" name="Rectangle 9"/>
          <p:cNvSpPr>
            <a:spLocks noChangeArrowheads="1"/>
          </p:cNvSpPr>
          <p:nvPr/>
        </p:nvSpPr>
        <p:spPr bwMode="auto">
          <a:xfrm>
            <a:off x="152400" y="1371600"/>
            <a:ext cx="881380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3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3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结构简单、清晰，易于理解；</a:t>
            </a: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sz="3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3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所用运算单元多，延时支路较多； </a:t>
            </a:r>
            <a:endParaRPr lang="en-US" altLang="zh-CN" sz="32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en-US" altLang="zh-CN" sz="32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3200" baseline="-250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3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aseline="-25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3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常数</a:t>
            </a:r>
            <a:r>
              <a:rPr lang="zh-CN" altLang="en-US" sz="3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对滤波器的性能控制作用不明显；</a:t>
            </a:r>
            <a:endParaRPr lang="en-US" altLang="zh-CN" sz="32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3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零、极点关系不明显，调整困难</a:t>
            </a:r>
            <a:r>
              <a:rPr lang="zh-CN" altLang="en-US" sz="3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3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系统的基本网络结构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9591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2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22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2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22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22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22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566738" y="1358900"/>
            <a:ext cx="80406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en-US" altLang="zh-CN" sz="3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3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型结构是由下式构成：</a:t>
            </a: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sz="30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zh-CN" altLang="en-US" sz="3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sz="30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sz="30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zh-CN" altLang="en-US" sz="3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0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zh-CN" altLang="en-US" sz="3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graphicFrame>
        <p:nvGraphicFramePr>
          <p:cNvPr id="438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542307"/>
              </p:ext>
            </p:extLst>
          </p:nvPr>
        </p:nvGraphicFramePr>
        <p:xfrm>
          <a:off x="2424113" y="2362200"/>
          <a:ext cx="36004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6" name="Equation" r:id="rId3" imgW="1308100" imgH="228600" progId="Equation.DSMT4">
                  <p:embed/>
                </p:oleObj>
              </mc:Choice>
              <mc:Fallback>
                <p:oleObj name="Equation" r:id="rId3" imgW="130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362200"/>
                        <a:ext cx="360045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graphicFrame>
        <p:nvGraphicFramePr>
          <p:cNvPr id="438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19348"/>
              </p:ext>
            </p:extLst>
          </p:nvPr>
        </p:nvGraphicFramePr>
        <p:xfrm>
          <a:off x="1524000" y="4191000"/>
          <a:ext cx="55800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7" name="Equation" r:id="rId5" imgW="2260600" imgH="228600" progId="Equation.DSMT4">
                  <p:embed/>
                </p:oleObj>
              </mc:Choice>
              <mc:Fallback>
                <p:oleObj name="Equation" r:id="rId5" imgW="2260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91000"/>
                        <a:ext cx="55800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系统的基本网络结构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6738" y="3159002"/>
            <a:ext cx="4647426" cy="56470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对线性非移变系统，有</a:t>
            </a:r>
          </a:p>
        </p:txBody>
      </p:sp>
      <p:sp>
        <p:nvSpPr>
          <p:cNvPr id="3" name="矩形 2"/>
          <p:cNvSpPr/>
          <p:nvPr/>
        </p:nvSpPr>
        <p:spPr>
          <a:xfrm>
            <a:off x="566738" y="502920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交换两个网络次序，得到直接</a:t>
            </a:r>
            <a:r>
              <a:rPr lang="en-US" altLang="zh-CN" sz="3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3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型结构</a:t>
            </a:r>
          </a:p>
        </p:txBody>
      </p:sp>
    </p:spTree>
    <p:extLst>
      <p:ext uri="{BB962C8B-B14F-4D97-AF65-F5344CB8AC3E}">
        <p14:creationId xmlns:p14="http://schemas.microsoft.com/office/powerpoint/2010/main" val="1271111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/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71800" y="2374171"/>
            <a:ext cx="6000750" cy="4255830"/>
            <a:chOff x="914400" y="914400"/>
            <a:chExt cx="8134350" cy="6068498"/>
          </a:xfrm>
        </p:grpSpPr>
        <p:pic>
          <p:nvPicPr>
            <p:cNvPr id="628738" name="Picture 2" descr="y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914400"/>
              <a:ext cx="8134350" cy="5468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8739" name="Text Box 3"/>
            <p:cNvSpPr txBox="1">
              <a:spLocks noChangeArrowheads="1"/>
            </p:cNvSpPr>
            <p:nvPr/>
          </p:nvSpPr>
          <p:spPr bwMode="auto">
            <a:xfrm>
              <a:off x="3048000" y="6324598"/>
              <a:ext cx="1139138" cy="65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(z)</a:t>
              </a:r>
            </a:p>
          </p:txBody>
        </p:sp>
        <p:sp>
          <p:nvSpPr>
            <p:cNvPr id="628740" name="Rectangle 4"/>
            <p:cNvSpPr>
              <a:spLocks noChangeArrowheads="1"/>
            </p:cNvSpPr>
            <p:nvPr/>
          </p:nvSpPr>
          <p:spPr bwMode="auto">
            <a:xfrm>
              <a:off x="2354262" y="1485900"/>
              <a:ext cx="2089150" cy="4681537"/>
            </a:xfrm>
            <a:prstGeom prst="rect">
              <a:avLst/>
            </a:prstGeom>
            <a:noFill/>
            <a:ln w="47625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pic>
          <p:nvPicPr>
            <p:cNvPr id="628741" name="Picture 5" descr="y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575" y="1266825"/>
              <a:ext cx="2028825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8742" name="Text Box 6"/>
            <p:cNvSpPr txBox="1">
              <a:spLocks noChangeArrowheads="1"/>
            </p:cNvSpPr>
            <p:nvPr/>
          </p:nvSpPr>
          <p:spPr bwMode="auto">
            <a:xfrm>
              <a:off x="6169025" y="6303961"/>
              <a:ext cx="1116913" cy="65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(z)</a:t>
              </a:r>
            </a:p>
          </p:txBody>
        </p:sp>
        <p:sp>
          <p:nvSpPr>
            <p:cNvPr id="628743" name="Rectangle 7"/>
            <p:cNvSpPr>
              <a:spLocks noChangeArrowheads="1"/>
            </p:cNvSpPr>
            <p:nvPr/>
          </p:nvSpPr>
          <p:spPr bwMode="auto">
            <a:xfrm>
              <a:off x="5541962" y="1439862"/>
              <a:ext cx="2089150" cy="4681538"/>
            </a:xfrm>
            <a:prstGeom prst="rect">
              <a:avLst/>
            </a:prstGeom>
            <a:noFill/>
            <a:ln w="47625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8744" name="Oval 8"/>
            <p:cNvSpPr>
              <a:spLocks noChangeArrowheads="1"/>
            </p:cNvSpPr>
            <p:nvPr/>
          </p:nvSpPr>
          <p:spPr bwMode="auto">
            <a:xfrm>
              <a:off x="3722687" y="993775"/>
              <a:ext cx="2376488" cy="5616575"/>
            </a:xfrm>
            <a:prstGeom prst="ellipse">
              <a:avLst/>
            </a:prstGeom>
            <a:noFill/>
            <a:ln w="476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339322"/>
              </p:ext>
            </p:extLst>
          </p:nvPr>
        </p:nvGraphicFramePr>
        <p:xfrm>
          <a:off x="1760498" y="1008921"/>
          <a:ext cx="557053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7" name="Equation" r:id="rId5" imgW="2616120" imgH="634680" progId="Equation.DSMT4">
                  <p:embed/>
                </p:oleObj>
              </mc:Choice>
              <mc:Fallback>
                <p:oleObj name="Equation" r:id="rId5" imgW="2616120" imgH="6346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498" y="1008921"/>
                        <a:ext cx="557053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" y="12147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系统函数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2523698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引入中间变量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差分方程组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819568"/>
              </p:ext>
            </p:extLst>
          </p:nvPr>
        </p:nvGraphicFramePr>
        <p:xfrm>
          <a:off x="147638" y="3502025"/>
          <a:ext cx="3844925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8" name="Equation" r:id="rId7" imgW="1803240" imgH="888840" progId="Equation.DSMT4">
                  <p:embed/>
                </p:oleObj>
              </mc:Choice>
              <mc:Fallback>
                <p:oleObj name="Equation" r:id="rId7" imgW="1803240" imgH="8888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3502025"/>
                        <a:ext cx="3844925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系统的基本网络结构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1675" y="4449115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可合并</a:t>
            </a:r>
          </a:p>
        </p:txBody>
      </p:sp>
    </p:spTree>
    <p:extLst>
      <p:ext uri="{BB962C8B-B14F-4D97-AF65-F5344CB8AC3E}">
        <p14:creationId xmlns:p14="http://schemas.microsoft.com/office/powerpoint/2010/main" val="694274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019800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数字信号处理主要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pic>
        <p:nvPicPr>
          <p:cNvPr id="129026" name="Picture 2" descr="C:\Users\laitao\Desktop\图片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900233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43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489359"/>
              </p:ext>
            </p:extLst>
          </p:nvPr>
        </p:nvGraphicFramePr>
        <p:xfrm>
          <a:off x="4876800" y="2313879"/>
          <a:ext cx="4414225" cy="2680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8" name="Visio" r:id="rId3" imgW="2493360" imgH="1349280" progId="Visio.Drawing.11">
                  <p:embed/>
                </p:oleObj>
              </mc:Choice>
              <mc:Fallback>
                <p:oleObj name="Visio" r:id="rId3" imgW="2493360" imgH="13492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13879"/>
                        <a:ext cx="4414225" cy="2680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380999" y="1252210"/>
            <a:ext cx="5502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7030A0"/>
                </a:solidFill>
                <a:latin typeface="黑体" pitchFamily="49" charset="-122"/>
              </a:rPr>
              <a:t>左右合并后：仅需</a:t>
            </a:r>
            <a:r>
              <a:rPr lang="en-US" altLang="zh-CN" sz="2800" dirty="0" smtClean="0">
                <a:solidFill>
                  <a:srgbClr val="7030A0"/>
                </a:solidFill>
                <a:latin typeface="黑体" pitchFamily="49" charset="-122"/>
              </a:rPr>
              <a:t>N</a:t>
            </a:r>
            <a:r>
              <a:rPr lang="zh-CN" altLang="en-US" sz="2800" dirty="0" smtClean="0">
                <a:solidFill>
                  <a:srgbClr val="7030A0"/>
                </a:solidFill>
                <a:latin typeface="黑体" pitchFamily="49" charset="-122"/>
              </a:rPr>
              <a:t>个延时单元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系统的基本网络结构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7803" y="2133600"/>
            <a:ext cx="4248150" cy="3229187"/>
            <a:chOff x="-2514600" y="2429837"/>
            <a:chExt cx="6000750" cy="4427090"/>
          </a:xfrm>
        </p:grpSpPr>
        <p:pic>
          <p:nvPicPr>
            <p:cNvPr id="7" name="Picture 2" descr="y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14600" y="2429837"/>
              <a:ext cx="6000750" cy="3835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-1115322" y="6224002"/>
              <a:ext cx="1116952" cy="63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(z)</a:t>
              </a:r>
            </a:p>
          </p:txBody>
        </p:sp>
        <p:pic>
          <p:nvPicPr>
            <p:cNvPr id="10" name="Picture 5" descr="y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18" y="2676992"/>
              <a:ext cx="1496674" cy="3259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001309" y="6209529"/>
              <a:ext cx="1089129" cy="63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(z)</a:t>
              </a:r>
            </a:p>
          </p:txBody>
        </p:sp>
      </p:grpSp>
      <p:sp>
        <p:nvSpPr>
          <p:cNvPr id="3" name="右箭头 2"/>
          <p:cNvSpPr/>
          <p:nvPr/>
        </p:nvSpPr>
        <p:spPr bwMode="auto">
          <a:xfrm>
            <a:off x="4191000" y="3733800"/>
            <a:ext cx="990600" cy="3810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0" y="31242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合并</a:t>
            </a:r>
            <a:endParaRPr lang="zh-CN" altLang="en-US" sz="2800" dirty="0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276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673100" y="914400"/>
            <a:ext cx="8088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b="0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例题：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用直接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黑体" pitchFamily="49" charset="-122"/>
              </a:rPr>
              <a:t>I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型及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黑体" pitchFamily="49" charset="-122"/>
              </a:rPr>
              <a:t>II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型实现以下系统函数：</a:t>
            </a:r>
          </a:p>
        </p:txBody>
      </p:sp>
      <p:graphicFrame>
        <p:nvGraphicFramePr>
          <p:cNvPr id="541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25902"/>
              </p:ext>
            </p:extLst>
          </p:nvPr>
        </p:nvGraphicFramePr>
        <p:xfrm>
          <a:off x="2563018" y="1418432"/>
          <a:ext cx="371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8" name="Equation" r:id="rId3" imgW="3708360" imgH="888840" progId="Equation.DSMT4">
                  <p:embed/>
                </p:oleObj>
              </mc:Choice>
              <mc:Fallback>
                <p:oleObj name="Equation" r:id="rId3" imgW="37083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018" y="1418432"/>
                        <a:ext cx="37131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685800" y="2307432"/>
            <a:ext cx="746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b="0" smtClean="0">
                <a:solidFill>
                  <a:srgbClr val="000000"/>
                </a:solidFill>
                <a:latin typeface="黑体" pitchFamily="49" charset="-122"/>
              </a:rPr>
              <a:t>解：根据</a:t>
            </a:r>
            <a:r>
              <a:rPr kumimoji="1" lang="en-US" altLang="zh-CN" sz="2800" b="0" smtClean="0">
                <a:solidFill>
                  <a:srgbClr val="000000"/>
                </a:solidFill>
                <a:latin typeface="黑体" pitchFamily="49" charset="-122"/>
              </a:rPr>
              <a:t>IIR</a:t>
            </a:r>
            <a:r>
              <a:rPr kumimoji="1" lang="zh-CN" altLang="en-US" sz="2800" b="0" smtClean="0">
                <a:solidFill>
                  <a:srgbClr val="000000"/>
                </a:solidFill>
                <a:latin typeface="黑体" pitchFamily="49" charset="-122"/>
              </a:rPr>
              <a:t>滤波器的系统函数标准式</a:t>
            </a:r>
          </a:p>
        </p:txBody>
      </p:sp>
      <p:graphicFrame>
        <p:nvGraphicFramePr>
          <p:cNvPr id="541701" name="Object 5"/>
          <p:cNvGraphicFramePr>
            <a:graphicFrameLocks noChangeAspect="1"/>
          </p:cNvGraphicFramePr>
          <p:nvPr/>
        </p:nvGraphicFramePr>
        <p:xfrm>
          <a:off x="1285875" y="5319713"/>
          <a:ext cx="39068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9" name="Equation" r:id="rId5" imgW="3911400" imgH="888840" progId="Equation.DSMT4">
                  <p:embed/>
                </p:oleObj>
              </mc:Choice>
              <mc:Fallback>
                <p:oleObj name="Equation" r:id="rId5" imgW="39114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319713"/>
                        <a:ext cx="39068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1371600" y="473868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b="0" smtClean="0">
                <a:solidFill>
                  <a:srgbClr val="000000"/>
                </a:solidFill>
                <a:latin typeface="黑体" pitchFamily="49" charset="-122"/>
              </a:rPr>
              <a:t>将系统函数整理为：</a:t>
            </a:r>
          </a:p>
        </p:txBody>
      </p:sp>
      <p:graphicFrame>
        <p:nvGraphicFramePr>
          <p:cNvPr id="541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291146"/>
              </p:ext>
            </p:extLst>
          </p:nvPr>
        </p:nvGraphicFramePr>
        <p:xfrm>
          <a:off x="2590800" y="2889251"/>
          <a:ext cx="3941763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0" name="Equation" r:id="rId7" imgW="3936960" imgH="1854000" progId="Equation.DSMT4">
                  <p:embed/>
                </p:oleObj>
              </mc:Choice>
              <mc:Fallback>
                <p:oleObj name="Equation" r:id="rId7" imgW="393696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89251"/>
                        <a:ext cx="3941763" cy="184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5292725" y="5273675"/>
          <a:ext cx="3340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1" name="Equation" r:id="rId9" imgW="3340080" imgH="1066680" progId="Equation.DSMT4">
                  <p:embed/>
                </p:oleObj>
              </mc:Choice>
              <mc:Fallback>
                <p:oleObj name="Equation" r:id="rId9" imgW="334008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273675"/>
                        <a:ext cx="3340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系统的基本网络结构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例题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1475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autoUpdateAnimBg="0"/>
      <p:bldP spid="541700" grpId="0" autoUpdateAnimBg="0"/>
      <p:bldP spid="54170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9" name="Rectangle 9"/>
          <p:cNvSpPr>
            <a:spLocks noChangeArrowheads="1"/>
          </p:cNvSpPr>
          <p:nvPr/>
        </p:nvSpPr>
        <p:spPr bwMode="auto">
          <a:xfrm>
            <a:off x="784225" y="3670299"/>
            <a:ext cx="292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直接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黑体" pitchFamily="49" charset="-122"/>
              </a:rPr>
              <a:t>I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型：</a:t>
            </a:r>
          </a:p>
        </p:txBody>
      </p:sp>
      <p:pic>
        <p:nvPicPr>
          <p:cNvPr id="542730" name="Picture 10" descr="P5-1(a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0"/>
          <a:stretch/>
        </p:blipFill>
        <p:spPr bwMode="auto">
          <a:xfrm>
            <a:off x="38100" y="4411105"/>
            <a:ext cx="4419600" cy="1811895"/>
          </a:xfrm>
          <a:prstGeom prst="rect">
            <a:avLst/>
          </a:prstGeom>
          <a:solidFill>
            <a:srgbClr val="3333CC"/>
          </a:solidFill>
        </p:spPr>
      </p:pic>
      <p:sp>
        <p:nvSpPr>
          <p:cNvPr id="542731" name="Rectangle 11"/>
          <p:cNvSpPr>
            <a:spLocks noChangeArrowheads="1"/>
          </p:cNvSpPr>
          <p:nvPr/>
        </p:nvSpPr>
        <p:spPr bwMode="auto">
          <a:xfrm>
            <a:off x="4729163" y="3657600"/>
            <a:ext cx="323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直接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黑体" pitchFamily="49" charset="-122"/>
              </a:rPr>
              <a:t>II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型：</a:t>
            </a:r>
          </a:p>
        </p:txBody>
      </p:sp>
      <p:graphicFrame>
        <p:nvGraphicFramePr>
          <p:cNvPr id="5427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66997"/>
              </p:ext>
            </p:extLst>
          </p:nvPr>
        </p:nvGraphicFramePr>
        <p:xfrm>
          <a:off x="2179638" y="990600"/>
          <a:ext cx="416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30" name="Equation" r:id="rId4" imgW="4165560" imgH="1066680" progId="Equation.DSMT4">
                  <p:embed/>
                </p:oleObj>
              </mc:Choice>
              <mc:Fallback>
                <p:oleObj name="Equation" r:id="rId4" imgW="41655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990600"/>
                        <a:ext cx="416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33" name="Picture 13" descr="P5-1(b)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0"/>
          <a:stretch/>
        </p:blipFill>
        <p:spPr bwMode="auto">
          <a:xfrm>
            <a:off x="4716463" y="4448640"/>
            <a:ext cx="4406900" cy="1774360"/>
          </a:xfrm>
          <a:prstGeom prst="rect">
            <a:avLst/>
          </a:prstGeom>
          <a:solidFill>
            <a:srgbClr val="3333CC"/>
          </a:solidFill>
        </p:spPr>
      </p:pic>
      <p:sp>
        <p:nvSpPr>
          <p:cNvPr id="542734" name="Line 14"/>
          <p:cNvSpPr>
            <a:spLocks noChangeShapeType="1"/>
          </p:cNvSpPr>
          <p:nvPr/>
        </p:nvSpPr>
        <p:spPr bwMode="auto">
          <a:xfrm>
            <a:off x="2996406" y="5408613"/>
            <a:ext cx="67468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系统的基本网络结构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例题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580714"/>
              </p:ext>
            </p:extLst>
          </p:nvPr>
        </p:nvGraphicFramePr>
        <p:xfrm>
          <a:off x="1676400" y="2362200"/>
          <a:ext cx="6449646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31" name="Equation" r:id="rId7" imgW="5537160" imgH="914400" progId="Equation.DSMT4">
                  <p:embed/>
                </p:oleObj>
              </mc:Choice>
              <mc:Fallback>
                <p:oleObj name="Equation" r:id="rId7" imgW="5537160" imgH="914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6449646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1550" y="1295400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71550" y="2286000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369732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9" grpId="0" autoUpdateAnimBg="0"/>
      <p:bldP spid="54273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7435850" cy="727075"/>
          </a:xfrm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解题注意方法：</a:t>
            </a:r>
            <a:endParaRPr lang="zh-CN" altLang="en-US" sz="3200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540750" cy="570547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系统函数要化为负幂次有理分式，且分母常数项系数为</a:t>
            </a:r>
            <a:r>
              <a:rPr lang="en-US" altLang="zh-CN" sz="2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，其他项为</a:t>
            </a:r>
            <a:r>
              <a:rPr lang="en-US" altLang="zh-CN" sz="2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600" b="0" baseline="-25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的形式；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差分方程要化为后向差分方程，左边只有一项</a:t>
            </a:r>
            <a:r>
              <a:rPr lang="en-US" altLang="zh-CN" sz="2600" b="0" dirty="0">
                <a:latin typeface="微软雅黑" pitchFamily="34" charset="-122"/>
                <a:ea typeface="微软雅黑" pitchFamily="34" charset="-122"/>
              </a:rPr>
              <a:t>y(n)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，且其系数为</a:t>
            </a:r>
            <a:r>
              <a:rPr lang="en-US" altLang="zh-CN" sz="2600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600" b="0" dirty="0" smtClean="0">
                <a:latin typeface="微软雅黑" pitchFamily="34" charset="-122"/>
                <a:ea typeface="微软雅黑" pitchFamily="34" charset="-122"/>
              </a:rPr>
              <a:t>画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信号流图</a:t>
            </a:r>
            <a:r>
              <a:rPr lang="zh-CN" altLang="en-US" sz="2600" b="0" dirty="0" smtClean="0">
                <a:latin typeface="微软雅黑" pitchFamily="34" charset="-122"/>
                <a:ea typeface="微软雅黑" pitchFamily="34" charset="-122"/>
              </a:rPr>
              <a:t>，前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向支路的系数就是系统函数（或差分方程）中的系数</a:t>
            </a:r>
            <a:r>
              <a:rPr lang="en-US" altLang="zh-CN" sz="2600" b="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600" b="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后向支路的系数就是系统函数（或差分方程中的系数）中的系数</a:t>
            </a:r>
            <a:r>
              <a:rPr lang="en-US" altLang="zh-CN" sz="2600" b="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600" b="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空缺</a:t>
            </a:r>
            <a:r>
              <a:rPr lang="zh-CN" altLang="en-US" sz="2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项（即当</a:t>
            </a:r>
            <a:r>
              <a:rPr lang="en-US" altLang="zh-CN" sz="2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≠</a:t>
            </a:r>
            <a:r>
              <a:rPr lang="en-US" altLang="zh-CN" sz="2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时）</a:t>
            </a:r>
            <a:r>
              <a:rPr lang="zh-CN" altLang="en-US" sz="2600" b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在画信号流图时标出对应系数为零或断开该支路。</a:t>
            </a:r>
            <a:endParaRPr lang="zh-CN" altLang="en-US" sz="2600" b="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系统的基本网络结构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例题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283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811" name="Group 3"/>
          <p:cNvGrpSpPr>
            <a:grpSpLocks/>
          </p:cNvGrpSpPr>
          <p:nvPr/>
        </p:nvGrpSpPr>
        <p:grpSpPr bwMode="auto">
          <a:xfrm>
            <a:off x="1422400" y="1042988"/>
            <a:ext cx="6553200" cy="2519362"/>
            <a:chOff x="2715" y="2265"/>
            <a:chExt cx="5969" cy="1941"/>
          </a:xfrm>
        </p:grpSpPr>
        <p:sp>
          <p:nvSpPr>
            <p:cNvPr id="631812" name="Line 4"/>
            <p:cNvSpPr>
              <a:spLocks noChangeShapeType="1"/>
            </p:cNvSpPr>
            <p:nvPr/>
          </p:nvSpPr>
          <p:spPr bwMode="auto">
            <a:xfrm>
              <a:off x="4342" y="2758"/>
              <a:ext cx="1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13" name="Line 5"/>
            <p:cNvSpPr>
              <a:spLocks noChangeShapeType="1"/>
            </p:cNvSpPr>
            <p:nvPr/>
          </p:nvSpPr>
          <p:spPr bwMode="auto">
            <a:xfrm>
              <a:off x="4342" y="4161"/>
              <a:ext cx="12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14" name="Line 6"/>
            <p:cNvSpPr>
              <a:spLocks noChangeShapeType="1"/>
            </p:cNvSpPr>
            <p:nvPr/>
          </p:nvSpPr>
          <p:spPr bwMode="auto">
            <a:xfrm>
              <a:off x="4342" y="3492"/>
              <a:ext cx="12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15" name="Line 7"/>
            <p:cNvSpPr>
              <a:spLocks noChangeShapeType="1"/>
            </p:cNvSpPr>
            <p:nvPr/>
          </p:nvSpPr>
          <p:spPr bwMode="auto">
            <a:xfrm>
              <a:off x="5609" y="3492"/>
              <a:ext cx="12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16" name="Line 8"/>
            <p:cNvSpPr>
              <a:spLocks noChangeShapeType="1"/>
            </p:cNvSpPr>
            <p:nvPr/>
          </p:nvSpPr>
          <p:spPr bwMode="auto">
            <a:xfrm>
              <a:off x="6876" y="2757"/>
              <a:ext cx="0" cy="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17" name="Line 9"/>
            <p:cNvSpPr>
              <a:spLocks noChangeShapeType="1"/>
            </p:cNvSpPr>
            <p:nvPr/>
          </p:nvSpPr>
          <p:spPr bwMode="auto">
            <a:xfrm>
              <a:off x="3256" y="2757"/>
              <a:ext cx="10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18" name="Line 10"/>
            <p:cNvSpPr>
              <a:spLocks noChangeShapeType="1"/>
            </p:cNvSpPr>
            <p:nvPr/>
          </p:nvSpPr>
          <p:spPr bwMode="auto">
            <a:xfrm>
              <a:off x="4342" y="2757"/>
              <a:ext cx="12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19" name="Line 11"/>
            <p:cNvSpPr>
              <a:spLocks noChangeShapeType="1"/>
            </p:cNvSpPr>
            <p:nvPr/>
          </p:nvSpPr>
          <p:spPr bwMode="auto">
            <a:xfrm>
              <a:off x="5609" y="2757"/>
              <a:ext cx="12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20" name="Line 12"/>
            <p:cNvSpPr>
              <a:spLocks noChangeShapeType="1"/>
            </p:cNvSpPr>
            <p:nvPr/>
          </p:nvSpPr>
          <p:spPr bwMode="auto">
            <a:xfrm>
              <a:off x="6876" y="2757"/>
              <a:ext cx="12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21" name="Line 13"/>
            <p:cNvSpPr>
              <a:spLocks noChangeShapeType="1"/>
            </p:cNvSpPr>
            <p:nvPr/>
          </p:nvSpPr>
          <p:spPr bwMode="auto">
            <a:xfrm>
              <a:off x="5609" y="2757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22" name="Line 14"/>
            <p:cNvSpPr>
              <a:spLocks noChangeShapeType="1"/>
            </p:cNvSpPr>
            <p:nvPr/>
          </p:nvSpPr>
          <p:spPr bwMode="auto">
            <a:xfrm>
              <a:off x="5609" y="3522"/>
              <a:ext cx="1" cy="6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23" name="Line 15"/>
            <p:cNvSpPr>
              <a:spLocks noChangeShapeType="1"/>
            </p:cNvSpPr>
            <p:nvPr/>
          </p:nvSpPr>
          <p:spPr bwMode="auto">
            <a:xfrm>
              <a:off x="4342" y="3501"/>
              <a:ext cx="1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24" name="Line 16"/>
            <p:cNvSpPr>
              <a:spLocks noChangeShapeType="1"/>
            </p:cNvSpPr>
            <p:nvPr/>
          </p:nvSpPr>
          <p:spPr bwMode="auto">
            <a:xfrm>
              <a:off x="3799" y="2757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25" name="Line 17"/>
            <p:cNvSpPr>
              <a:spLocks noChangeShapeType="1"/>
            </p:cNvSpPr>
            <p:nvPr/>
          </p:nvSpPr>
          <p:spPr bwMode="auto">
            <a:xfrm>
              <a:off x="4704" y="2757"/>
              <a:ext cx="3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26" name="Line 18"/>
            <p:cNvSpPr>
              <a:spLocks noChangeShapeType="1"/>
            </p:cNvSpPr>
            <p:nvPr/>
          </p:nvSpPr>
          <p:spPr bwMode="auto">
            <a:xfrm>
              <a:off x="5971" y="2757"/>
              <a:ext cx="3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27" name="Line 19"/>
            <p:cNvSpPr>
              <a:spLocks noChangeShapeType="1"/>
            </p:cNvSpPr>
            <p:nvPr/>
          </p:nvSpPr>
          <p:spPr bwMode="auto">
            <a:xfrm>
              <a:off x="7419" y="2757"/>
              <a:ext cx="3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28" name="Line 20"/>
            <p:cNvSpPr>
              <a:spLocks noChangeShapeType="1"/>
            </p:cNvSpPr>
            <p:nvPr/>
          </p:nvSpPr>
          <p:spPr bwMode="auto">
            <a:xfrm flipH="1" flipV="1">
              <a:off x="4704" y="3494"/>
              <a:ext cx="3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29" name="Line 21"/>
            <p:cNvSpPr>
              <a:spLocks noChangeShapeType="1"/>
            </p:cNvSpPr>
            <p:nvPr/>
          </p:nvSpPr>
          <p:spPr bwMode="auto">
            <a:xfrm flipH="1" flipV="1">
              <a:off x="4646" y="4162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30" name="Line 22"/>
            <p:cNvSpPr>
              <a:spLocks noChangeShapeType="1"/>
            </p:cNvSpPr>
            <p:nvPr/>
          </p:nvSpPr>
          <p:spPr bwMode="auto">
            <a:xfrm>
              <a:off x="6152" y="3489"/>
              <a:ext cx="3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31" name="Line 23"/>
            <p:cNvSpPr>
              <a:spLocks noChangeShapeType="1"/>
            </p:cNvSpPr>
            <p:nvPr/>
          </p:nvSpPr>
          <p:spPr bwMode="auto">
            <a:xfrm flipV="1">
              <a:off x="4342" y="3849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32" name="Line 24"/>
            <p:cNvSpPr>
              <a:spLocks noChangeShapeType="1"/>
            </p:cNvSpPr>
            <p:nvPr/>
          </p:nvSpPr>
          <p:spPr bwMode="auto">
            <a:xfrm flipV="1">
              <a:off x="4342" y="3069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33" name="Line 25"/>
            <p:cNvSpPr>
              <a:spLocks noChangeShapeType="1"/>
            </p:cNvSpPr>
            <p:nvPr/>
          </p:nvSpPr>
          <p:spPr bwMode="auto">
            <a:xfrm flipV="1">
              <a:off x="6876" y="3069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34" name="Line 26"/>
            <p:cNvSpPr>
              <a:spLocks noChangeShapeType="1"/>
            </p:cNvSpPr>
            <p:nvPr/>
          </p:nvSpPr>
          <p:spPr bwMode="auto">
            <a:xfrm>
              <a:off x="5609" y="298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35" name="Line 27"/>
            <p:cNvSpPr>
              <a:spLocks noChangeShapeType="1"/>
            </p:cNvSpPr>
            <p:nvPr/>
          </p:nvSpPr>
          <p:spPr bwMode="auto">
            <a:xfrm>
              <a:off x="5609" y="3693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1836" name="Text Box 28"/>
            <p:cNvSpPr txBox="1">
              <a:spLocks noChangeArrowheads="1"/>
            </p:cNvSpPr>
            <p:nvPr/>
          </p:nvSpPr>
          <p:spPr bwMode="auto">
            <a:xfrm>
              <a:off x="5609" y="2913"/>
              <a:ext cx="543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lang="en-US" altLang="zh-CN" baseline="3000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-1</a:t>
              </a:r>
              <a:endParaRPr lang="en-US" altLang="zh-CN" dirty="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31837" name="Text Box 29"/>
            <p:cNvSpPr txBox="1">
              <a:spLocks noChangeArrowheads="1"/>
            </p:cNvSpPr>
            <p:nvPr/>
          </p:nvSpPr>
          <p:spPr bwMode="auto">
            <a:xfrm>
              <a:off x="5609" y="3582"/>
              <a:ext cx="543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lang="en-US" altLang="zh-CN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lang="en-US" altLang="zh-CN" baseline="300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-1</a:t>
              </a:r>
              <a:endParaRPr lang="en-US" altLang="zh-CN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31838" name="Text Box 30"/>
            <p:cNvSpPr txBox="1">
              <a:spLocks noChangeArrowheads="1"/>
            </p:cNvSpPr>
            <p:nvPr/>
          </p:nvSpPr>
          <p:spPr bwMode="auto">
            <a:xfrm>
              <a:off x="4523" y="3033"/>
              <a:ext cx="72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lang="en-US" altLang="zh-CN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1.2</a:t>
              </a:r>
              <a:endParaRPr lang="en-US" altLang="zh-CN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31839" name="Text Box 31"/>
            <p:cNvSpPr txBox="1">
              <a:spLocks noChangeArrowheads="1"/>
            </p:cNvSpPr>
            <p:nvPr/>
          </p:nvSpPr>
          <p:spPr bwMode="auto">
            <a:xfrm>
              <a:off x="4523" y="3702"/>
              <a:ext cx="90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lang="en-US" altLang="zh-CN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-0.72</a:t>
              </a:r>
              <a:endParaRPr lang="en-US" altLang="zh-CN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31840" name="Text Box 32"/>
            <p:cNvSpPr txBox="1">
              <a:spLocks noChangeArrowheads="1"/>
            </p:cNvSpPr>
            <p:nvPr/>
          </p:nvSpPr>
          <p:spPr bwMode="auto">
            <a:xfrm>
              <a:off x="2715" y="2352"/>
              <a:ext cx="72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lang="en-US" altLang="zh-CN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x(n)</a:t>
              </a:r>
              <a:endParaRPr lang="en-US" altLang="zh-CN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31841" name="Text Box 33"/>
            <p:cNvSpPr txBox="1">
              <a:spLocks noChangeArrowheads="1"/>
            </p:cNvSpPr>
            <p:nvPr/>
          </p:nvSpPr>
          <p:spPr bwMode="auto">
            <a:xfrm>
              <a:off x="7960" y="2265"/>
              <a:ext cx="72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lang="en-US" altLang="zh-CN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y(n)</a:t>
              </a:r>
              <a:endParaRPr lang="en-US" altLang="zh-CN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631842" name="Text Box 34"/>
          <p:cNvSpPr txBox="1">
            <a:spLocks noChangeArrowheads="1"/>
          </p:cNvSpPr>
          <p:nvPr/>
        </p:nvSpPr>
        <p:spPr bwMode="auto">
          <a:xfrm>
            <a:off x="611188" y="3581400"/>
            <a:ext cx="8280400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</a:rPr>
              <a:t>数字滤波器的结构如图 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</a:rPr>
              <a:t>、写出它的差分方程和系统函数；</a:t>
            </a:r>
            <a:endParaRPr lang="en-US" altLang="zh-CN" sz="28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</a:rPr>
              <a:t>、判断系统的稳定性和因果性。</a:t>
            </a:r>
          </a:p>
          <a:p>
            <a:pPr eaLnBrk="1" hangingPunct="1">
              <a:lnSpc>
                <a:spcPct val="120000"/>
              </a:lnSpc>
            </a:pPr>
            <a:endParaRPr lang="zh-CN" altLang="en-US" sz="1800" b="0" dirty="0" smtClean="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系统的基本网络结构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练习题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08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83820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graphicFrame>
        <p:nvGraphicFramePr>
          <p:cNvPr id="632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88929"/>
              </p:ext>
            </p:extLst>
          </p:nvPr>
        </p:nvGraphicFramePr>
        <p:xfrm>
          <a:off x="2993231" y="1066800"/>
          <a:ext cx="4186238" cy="99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31" name="Equation" r:id="rId3" imgW="1688760" imgH="419040" progId="Equation.DSMT4">
                  <p:embed/>
                </p:oleObj>
              </mc:Choice>
              <mc:Fallback>
                <p:oleObj name="Equation" r:id="rId3" imgW="1688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231" y="1066800"/>
                        <a:ext cx="4186238" cy="9946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6" name="Rectangle 4"/>
          <p:cNvSpPr>
            <a:spLocks noChangeArrowheads="1"/>
          </p:cNvSpPr>
          <p:nvPr/>
        </p:nvSpPr>
        <p:spPr bwMode="auto">
          <a:xfrm>
            <a:off x="83820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graphicFrame>
        <p:nvGraphicFramePr>
          <p:cNvPr id="632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21596"/>
              </p:ext>
            </p:extLst>
          </p:nvPr>
        </p:nvGraphicFramePr>
        <p:xfrm>
          <a:off x="958850" y="2209800"/>
          <a:ext cx="7750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32" name="公式" r:id="rId5" imgW="2895480" imgH="215640" progId="Equation.3">
                  <p:embed/>
                </p:oleObj>
              </mc:Choice>
              <mc:Fallback>
                <p:oleObj name="公式" r:id="rId5" imgW="289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209800"/>
                        <a:ext cx="7750175" cy="469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838200" y="2895600"/>
            <a:ext cx="7488237" cy="382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H(z)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的极点为：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=0.6+j0.6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=0.6-j0.6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极点均在单位圆内。如果假设系统为稳定，则收敛域必须包含该单位圆，因此可以断定收敛域为               ，则系统为因果。如果系统不稳定，则系统为左序列，为非因果。 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系统的是否因果、稳定与收敛域有关。一个系统函数如果不给出收敛域，是无法判断因果稳定的 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(P54)</a:t>
            </a:r>
            <a:endParaRPr lang="zh-CN" altLang="en-US" sz="1600" b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328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练习题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935685"/>
              </p:ext>
            </p:extLst>
          </p:nvPr>
        </p:nvGraphicFramePr>
        <p:xfrm>
          <a:off x="6781800" y="4038600"/>
          <a:ext cx="1143000" cy="601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33" name="Equation" r:id="rId7" imgW="482400" imgH="253800" progId="Equation.DSMT4">
                  <p:embed/>
                </p:oleObj>
              </mc:Choice>
              <mc:Fallback>
                <p:oleObj name="Equation" r:id="rId7" imgW="482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1800" y="4038600"/>
                        <a:ext cx="1143000" cy="601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2065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这是一个直接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II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型结构图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206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2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2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32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7924800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中，直接型结构由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个行向量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Matlab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表示与实现</a:t>
            </a:r>
            <a:endParaRPr lang="zh-CN" altLang="en-US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743623"/>
              </p:ext>
            </p:extLst>
          </p:nvPr>
        </p:nvGraphicFramePr>
        <p:xfrm>
          <a:off x="457200" y="1905000"/>
          <a:ext cx="750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18" name="Equation" r:id="rId3" imgW="2501640" imgH="228600" progId="Equation.DSMT4">
                  <p:embed/>
                </p:oleObj>
              </mc:Choice>
              <mc:Fallback>
                <p:oleObj name="Equation" r:id="rId3" imgW="250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905000"/>
                        <a:ext cx="750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9600" y="2590800"/>
            <a:ext cx="7924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直接型系统函数为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321830"/>
              </p:ext>
            </p:extLst>
          </p:nvPr>
        </p:nvGraphicFramePr>
        <p:xfrm>
          <a:off x="3048000" y="3124200"/>
          <a:ext cx="2209800" cy="182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19" name="Equation" r:id="rId5" imgW="1015920" imgH="838080" progId="Equation.DSMT4">
                  <p:embed/>
                </p:oleObj>
              </mc:Choice>
              <mc:Fallback>
                <p:oleObj name="Equation" r:id="rId5" imgW="10159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3124200"/>
                        <a:ext cx="2209800" cy="182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5257800"/>
            <a:ext cx="7924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28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yn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=filter(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B,A,xn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可以完成对输入信号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xn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的滤波，其系统函数如上所示。输出向量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yn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为零状态响应，长度与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xn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相等。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883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3300"/>
            <a:ext cx="7580312" cy="1139825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型与直接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型的对比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2103437"/>
            <a:ext cx="8229600" cy="45307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同</a:t>
            </a:r>
            <a:r>
              <a:rPr lang="zh-CN" altLang="en-US" b="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b="0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都是</a:t>
            </a:r>
            <a:r>
              <a:rPr lang="zh-CN" altLang="en-US" dirty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直接型的实现方法，共同的缺点是系数</a:t>
            </a:r>
            <a:r>
              <a:rPr lang="en-US" altLang="zh-CN" dirty="0" err="1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a</a:t>
            </a:r>
            <a:r>
              <a:rPr lang="en-US" altLang="zh-CN" baseline="-25000" dirty="0" err="1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dirty="0" err="1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,b</a:t>
            </a:r>
            <a:r>
              <a:rPr lang="en-US" altLang="zh-CN" baseline="-25000" dirty="0" err="1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zh-CN" altLang="en-US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对</a:t>
            </a:r>
            <a:r>
              <a:rPr lang="zh-CN" altLang="en-US" dirty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滤波器的性能控制不明显</a:t>
            </a:r>
            <a:r>
              <a:rPr lang="zh-CN" altLang="en-US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，因为</a:t>
            </a:r>
            <a:r>
              <a:rPr lang="zh-CN" altLang="en-US" dirty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它们与系统函数的零、极点关系不明显，因而调整困难；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直接</a:t>
            </a:r>
            <a:r>
              <a:rPr lang="zh-CN" altLang="en-US" dirty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型结构极点对系数的变化过于灵敏，容易出现不稳定或产生较大误差。</a:t>
            </a: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异</a:t>
            </a:r>
            <a:r>
              <a:rPr lang="zh-CN" altLang="en-US" b="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b="0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II</a:t>
            </a:r>
            <a:r>
              <a:rPr lang="zh-CN" altLang="en-US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型所</a:t>
            </a:r>
            <a:r>
              <a:rPr lang="zh-CN" altLang="en-US" dirty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需的延时单元较少，可节省存储单元或寄存器。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和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型对比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9367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44137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441378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44138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441382" name="Rectangle 3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441384" name="Rectangle 4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441386" name="Rectangle 42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441391" name="Text Box 47"/>
          <p:cNvSpPr txBox="1">
            <a:spLocks noChangeArrowheads="1"/>
          </p:cNvSpPr>
          <p:nvPr/>
        </p:nvSpPr>
        <p:spPr bwMode="auto">
          <a:xfrm>
            <a:off x="457200" y="1190626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0" dirty="0" smtClean="0">
                <a:solidFill>
                  <a:srgbClr val="0000CC"/>
                </a:solidFill>
                <a:latin typeface="黑体" pitchFamily="49" charset="-122"/>
              </a:rPr>
              <a:t>先将系统函数按零、极点进行因式分解</a:t>
            </a:r>
          </a:p>
        </p:txBody>
      </p:sp>
      <p:pic>
        <p:nvPicPr>
          <p:cNvPr id="441394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4953000"/>
            <a:ext cx="6705600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1395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" y="2346325"/>
            <a:ext cx="87598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级联型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1995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228600" y="996953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zh-CN" altLang="en-US" b="0" dirty="0" smtClean="0">
                <a:solidFill>
                  <a:srgbClr val="0000CC"/>
                </a:solidFill>
                <a:latin typeface="黑体" pitchFamily="49" charset="-122"/>
              </a:rPr>
              <a:t>再将共轭因子展开，构成实系数二阶因子， 则得</a:t>
            </a:r>
          </a:p>
        </p:txBody>
      </p:sp>
      <p:sp>
        <p:nvSpPr>
          <p:cNvPr id="442374" name="Rectangle 6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graphicFrame>
        <p:nvGraphicFramePr>
          <p:cNvPr id="442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21262"/>
              </p:ext>
            </p:extLst>
          </p:nvPr>
        </p:nvGraphicFramePr>
        <p:xfrm>
          <a:off x="1095375" y="1643063"/>
          <a:ext cx="6186488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4" name="Equation" r:id="rId3" imgW="3035160" imgH="863280" progId="Equation.DSMT4">
                  <p:embed/>
                </p:oleObj>
              </mc:Choice>
              <mc:Fallback>
                <p:oleObj name="Equation" r:id="rId3" imgW="30351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643063"/>
                        <a:ext cx="6186488" cy="176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5" name="Rectangle 7"/>
          <p:cNvSpPr>
            <a:spLocks noChangeArrowheads="1"/>
          </p:cNvSpPr>
          <p:nvPr/>
        </p:nvSpPr>
        <p:spPr bwMode="auto">
          <a:xfrm>
            <a:off x="581252" y="3429000"/>
            <a:ext cx="79216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</a:pPr>
            <a:r>
              <a:rPr kumimoji="1" lang="en-US" altLang="zh-CN" dirty="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  <a:latin typeface="黑体" pitchFamily="49" charset="-122"/>
              </a:rPr>
              <a:t>为了简化级联形式，将实系数的两个一阶因子组合成二阶因子（或将一阶因子看成是二阶因子的退化形式），</a:t>
            </a: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</a:rPr>
              <a:t>则整个可写成实系数二阶因子的形式：</a:t>
            </a:r>
          </a:p>
        </p:txBody>
      </p:sp>
      <p:sp>
        <p:nvSpPr>
          <p:cNvPr id="442377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graphicFrame>
        <p:nvGraphicFramePr>
          <p:cNvPr id="442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3345"/>
              </p:ext>
            </p:extLst>
          </p:nvPr>
        </p:nvGraphicFramePr>
        <p:xfrm>
          <a:off x="1082675" y="5105400"/>
          <a:ext cx="74898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5" name="Equation" r:id="rId5" imgW="2908080" imgH="457200" progId="Equation.DSMT4">
                  <p:embed/>
                </p:oleObj>
              </mc:Choice>
              <mc:Fallback>
                <p:oleObj name="Equation" r:id="rId5" imgW="2908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5105400"/>
                        <a:ext cx="748982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级联型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4745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3925888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1133475"/>
            <a:ext cx="7021513" cy="4886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为什么学习本章</a:t>
            </a:r>
            <a:endParaRPr lang="zh-CN" altLang="en-US" sz="32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用信号流图表示网络结构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无限长脉冲响应基本网络结构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有限长脉冲响应基本网络结构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系统的线性相位结构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 FIR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系统的频率采样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结构</a:t>
            </a:r>
            <a:endParaRPr lang="en-US" altLang="zh-CN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格型网格结构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1661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4444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444430" name="Rectangle 1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444435" name="Rectangle 19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444438" name="Rectangle 22"/>
          <p:cNvSpPr>
            <a:spLocks noChangeArrowheads="1"/>
          </p:cNvSpPr>
          <p:nvPr/>
        </p:nvSpPr>
        <p:spPr bwMode="auto">
          <a:xfrm>
            <a:off x="230188" y="1265238"/>
            <a:ext cx="82280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IIR</a:t>
            </a:r>
            <a:r>
              <a:rPr kumimoji="1" lang="zh-CN" altLang="en-US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的级联型网络结构：</a:t>
            </a:r>
            <a:r>
              <a:rPr kumimoji="1" lang="en-US" altLang="zh-CN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H(z)= H</a:t>
            </a:r>
            <a:r>
              <a:rPr kumimoji="1" lang="en-US" altLang="zh-CN" b="0" baseline="-25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(z)H</a:t>
            </a:r>
            <a:r>
              <a:rPr kumimoji="1" lang="en-US" altLang="zh-CN" b="0" baseline="-25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(z)</a:t>
            </a:r>
            <a:r>
              <a:rPr kumimoji="1" lang="en-US" altLang="zh-CN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  <a:r>
              <a:rPr kumimoji="1" lang="en-US" altLang="zh-CN" b="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b="0" baseline="-250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kumimoji="1" lang="en-US" altLang="zh-CN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(z)</a:t>
            </a:r>
            <a:r>
              <a:rPr kumimoji="1" lang="zh-CN" altLang="en-US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kumimoji="1" lang="en-US" altLang="zh-CN" b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kumimoji="1" lang="zh-CN" altLang="en-US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级联型示意图：</a:t>
            </a:r>
          </a:p>
        </p:txBody>
      </p:sp>
      <p:grpSp>
        <p:nvGrpSpPr>
          <p:cNvPr id="444439" name="Group 23"/>
          <p:cNvGrpSpPr>
            <a:grpSpLocks/>
          </p:cNvGrpSpPr>
          <p:nvPr/>
        </p:nvGrpSpPr>
        <p:grpSpPr bwMode="auto">
          <a:xfrm>
            <a:off x="1150938" y="2573338"/>
            <a:ext cx="6553200" cy="457200"/>
            <a:chOff x="432" y="1296"/>
            <a:chExt cx="4128" cy="288"/>
          </a:xfrm>
        </p:grpSpPr>
        <p:sp>
          <p:nvSpPr>
            <p:cNvPr id="444440" name="Line 24"/>
            <p:cNvSpPr>
              <a:spLocks noChangeShapeType="1"/>
            </p:cNvSpPr>
            <p:nvPr/>
          </p:nvSpPr>
          <p:spPr bwMode="auto">
            <a:xfrm>
              <a:off x="2784" y="1440"/>
              <a:ext cx="336" cy="0"/>
            </a:xfrm>
            <a:prstGeom prst="line">
              <a:avLst/>
            </a:prstGeom>
            <a:noFill/>
            <a:ln w="762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44441" name="Text Box 25"/>
            <p:cNvSpPr txBox="1">
              <a:spLocks noChangeArrowheads="1"/>
            </p:cNvSpPr>
            <p:nvPr/>
          </p:nvSpPr>
          <p:spPr bwMode="auto">
            <a:xfrm>
              <a:off x="4224" y="1296"/>
              <a:ext cx="3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y(n)</a:t>
              </a:r>
            </a:p>
            <a:p>
              <a:endParaRPr kumimoji="1"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44442" name="Text Box 26"/>
            <p:cNvSpPr txBox="1">
              <a:spLocks noChangeArrowheads="1"/>
            </p:cNvSpPr>
            <p:nvPr/>
          </p:nvSpPr>
          <p:spPr bwMode="auto">
            <a:xfrm>
              <a:off x="432" y="1296"/>
              <a:ext cx="33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x(n)</a:t>
              </a:r>
            </a:p>
            <a:p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44443" name="Line 27"/>
            <p:cNvSpPr>
              <a:spLocks noChangeShapeType="1"/>
            </p:cNvSpPr>
            <p:nvPr/>
          </p:nvSpPr>
          <p:spPr bwMode="auto">
            <a:xfrm>
              <a:off x="816" y="1440"/>
              <a:ext cx="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44444" name="Text Box 28"/>
            <p:cNvSpPr txBox="1">
              <a:spLocks noChangeArrowheads="1"/>
            </p:cNvSpPr>
            <p:nvPr/>
          </p:nvSpPr>
          <p:spPr bwMode="auto">
            <a:xfrm>
              <a:off x="1152" y="1344"/>
              <a:ext cx="528" cy="240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H</a:t>
              </a:r>
              <a:r>
                <a:rPr kumimoji="1" lang="en-US" altLang="zh-CN" sz="2000" b="0" baseline="-30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kumimoji="1"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(z)</a:t>
              </a:r>
            </a:p>
          </p:txBody>
        </p:sp>
        <p:sp>
          <p:nvSpPr>
            <p:cNvPr id="444445" name="Line 29"/>
            <p:cNvSpPr>
              <a:spLocks noChangeShapeType="1"/>
            </p:cNvSpPr>
            <p:nvPr/>
          </p:nvSpPr>
          <p:spPr bwMode="auto">
            <a:xfrm>
              <a:off x="1680" y="1440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44446" name="Text Box 30"/>
            <p:cNvSpPr txBox="1">
              <a:spLocks noChangeArrowheads="1"/>
            </p:cNvSpPr>
            <p:nvPr/>
          </p:nvSpPr>
          <p:spPr bwMode="auto">
            <a:xfrm>
              <a:off x="1920" y="1344"/>
              <a:ext cx="528" cy="240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CN" sz="2000" b="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 H</a:t>
              </a:r>
              <a:r>
                <a:rPr kumimoji="1" lang="en-US" altLang="zh-CN" sz="2000" b="0" baseline="-3000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2</a:t>
              </a:r>
              <a:r>
                <a:rPr kumimoji="1" lang="en-US" altLang="zh-CN" sz="2000" b="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(z)</a:t>
              </a:r>
            </a:p>
          </p:txBody>
        </p:sp>
        <p:sp>
          <p:nvSpPr>
            <p:cNvPr id="444447" name="Line 31"/>
            <p:cNvSpPr>
              <a:spLocks noChangeShapeType="1"/>
            </p:cNvSpPr>
            <p:nvPr/>
          </p:nvSpPr>
          <p:spPr bwMode="auto">
            <a:xfrm>
              <a:off x="2448" y="1440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44448" name="Text Box 32"/>
            <p:cNvSpPr txBox="1">
              <a:spLocks noChangeArrowheads="1"/>
            </p:cNvSpPr>
            <p:nvPr/>
          </p:nvSpPr>
          <p:spPr bwMode="auto">
            <a:xfrm>
              <a:off x="3408" y="1344"/>
              <a:ext cx="528" cy="240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H</a:t>
              </a:r>
              <a:r>
                <a:rPr kumimoji="1" lang="en-US" altLang="zh-CN" sz="2000" b="0" baseline="-30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k</a:t>
              </a:r>
              <a:r>
                <a:rPr kumimoji="1"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(z)</a:t>
              </a:r>
            </a:p>
          </p:txBody>
        </p:sp>
        <p:sp>
          <p:nvSpPr>
            <p:cNvPr id="444449" name="Line 33"/>
            <p:cNvSpPr>
              <a:spLocks noChangeShapeType="1"/>
            </p:cNvSpPr>
            <p:nvPr/>
          </p:nvSpPr>
          <p:spPr bwMode="auto">
            <a:xfrm>
              <a:off x="3936" y="1440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44450" name="Line 34"/>
            <p:cNvSpPr>
              <a:spLocks noChangeShapeType="1"/>
            </p:cNvSpPr>
            <p:nvPr/>
          </p:nvSpPr>
          <p:spPr bwMode="auto">
            <a:xfrm>
              <a:off x="3168" y="1440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44454" name="Group 38"/>
          <p:cNvGrpSpPr>
            <a:grpSpLocks/>
          </p:cNvGrpSpPr>
          <p:nvPr/>
        </p:nvGrpSpPr>
        <p:grpSpPr bwMode="auto">
          <a:xfrm>
            <a:off x="0" y="3924300"/>
            <a:ext cx="9144000" cy="2109788"/>
            <a:chOff x="0" y="2472"/>
            <a:chExt cx="5760" cy="1329"/>
          </a:xfrm>
        </p:grpSpPr>
        <p:graphicFrame>
          <p:nvGraphicFramePr>
            <p:cNvPr id="444451" name="Object 35"/>
            <p:cNvGraphicFramePr>
              <a:graphicFrameLocks noChangeAspect="1"/>
            </p:cNvGraphicFramePr>
            <p:nvPr/>
          </p:nvGraphicFramePr>
          <p:xfrm>
            <a:off x="0" y="2472"/>
            <a:ext cx="5760" cy="1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7" name="VISIO" r:id="rId3" imgW="5381640" imgH="1039680" progId="Visio.Drawing.4">
                    <p:embed/>
                  </p:oleObj>
                </mc:Choice>
                <mc:Fallback>
                  <p:oleObj name="VISIO" r:id="rId3" imgW="5381640" imgH="1039680" progId="Visio.Drawing.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72"/>
                          <a:ext cx="5760" cy="1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4452" name="Text Box 36"/>
            <p:cNvSpPr txBox="1">
              <a:spLocks noChangeArrowheads="1"/>
            </p:cNvSpPr>
            <p:nvPr/>
          </p:nvSpPr>
          <p:spPr bwMode="auto">
            <a:xfrm>
              <a:off x="697" y="3549"/>
              <a:ext cx="45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(a)</a:t>
              </a:r>
              <a:r>
                <a:rPr kumimoji="1" lang="zh-CN" altLang="en-US" sz="2000" b="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直接</a:t>
              </a:r>
              <a:r>
                <a:rPr kumimoji="1" lang="en-US" altLang="zh-CN" sz="2000" b="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II</a:t>
              </a:r>
              <a:r>
                <a:rPr kumimoji="1" lang="zh-CN" altLang="en-US" sz="2000" b="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型一阶网络结构；                     </a:t>
              </a:r>
              <a:r>
                <a:rPr kumimoji="1" lang="en-US" altLang="zh-CN" sz="2000" b="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(b)</a:t>
              </a:r>
              <a:r>
                <a:rPr kumimoji="1" lang="zh-CN" altLang="en-US" sz="2000" b="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直接</a:t>
              </a:r>
              <a:r>
                <a:rPr kumimoji="1" lang="en-US" altLang="zh-CN" sz="2000" b="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II</a:t>
              </a:r>
              <a:r>
                <a:rPr kumimoji="1" lang="zh-CN" altLang="en-US" sz="2000" b="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型二阶网络结构 </a:t>
              </a:r>
            </a:p>
          </p:txBody>
        </p:sp>
      </p:grpSp>
      <p:sp>
        <p:nvSpPr>
          <p:cNvPr id="444453" name="Rectangle 37"/>
          <p:cNvSpPr>
            <a:spLocks noChangeArrowheads="1"/>
          </p:cNvSpPr>
          <p:nvPr/>
        </p:nvSpPr>
        <p:spPr bwMode="auto">
          <a:xfrm>
            <a:off x="3132138" y="3302000"/>
            <a:ext cx="34210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9999"/>
              </a:buCl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2060"/>
                </a:solidFill>
              </a:rPr>
              <a:t>级联型结构不是唯一的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级联型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8611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023" name="Group 15"/>
          <p:cNvGrpSpPr>
            <a:grpSpLocks/>
          </p:cNvGrpSpPr>
          <p:nvPr/>
        </p:nvGrpSpPr>
        <p:grpSpPr bwMode="auto">
          <a:xfrm>
            <a:off x="483394" y="2133600"/>
            <a:ext cx="8326438" cy="2138362"/>
            <a:chOff x="272" y="1395"/>
            <a:chExt cx="5245" cy="1347"/>
          </a:xfrm>
        </p:grpSpPr>
        <p:pic>
          <p:nvPicPr>
            <p:cNvPr id="683012" name="Picture 4" descr="6t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" y="1480"/>
              <a:ext cx="5245" cy="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83016" name="Object 8"/>
            <p:cNvGraphicFramePr>
              <a:graphicFrameLocks noChangeAspect="1"/>
            </p:cNvGraphicFramePr>
            <p:nvPr/>
          </p:nvGraphicFramePr>
          <p:xfrm>
            <a:off x="4581" y="1451"/>
            <a:ext cx="25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3" name="公式" r:id="rId4" imgW="228600" imgH="228600" progId="Equation.3">
                    <p:embed/>
                  </p:oleObj>
                </mc:Choice>
                <mc:Fallback>
                  <p:oleObj name="公式" r:id="rId4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1451"/>
                          <a:ext cx="25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3018" name="Object 10"/>
            <p:cNvGraphicFramePr>
              <a:graphicFrameLocks noChangeAspect="1"/>
            </p:cNvGraphicFramePr>
            <p:nvPr/>
          </p:nvGraphicFramePr>
          <p:xfrm>
            <a:off x="3107" y="1423"/>
            <a:ext cx="2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4" name="公式" r:id="rId6" imgW="228600" imgH="228600" progId="Equation.3">
                    <p:embed/>
                  </p:oleObj>
                </mc:Choice>
                <mc:Fallback>
                  <p:oleObj name="公式" r:id="rId6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423"/>
                          <a:ext cx="2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3022" name="Object 14"/>
            <p:cNvGraphicFramePr>
              <a:graphicFrameLocks noChangeAspect="1"/>
            </p:cNvGraphicFramePr>
            <p:nvPr/>
          </p:nvGraphicFramePr>
          <p:xfrm>
            <a:off x="1576" y="1395"/>
            <a:ext cx="25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5" name="公式" r:id="rId8" imgW="228600" imgH="228600" progId="Equation.3">
                    <p:embed/>
                  </p:oleObj>
                </mc:Choice>
                <mc:Fallback>
                  <p:oleObj name="公式" r:id="rId8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1395"/>
                          <a:ext cx="25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级联型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394" y="1143000"/>
            <a:ext cx="7898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一个六阶系统函数用三个直接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II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型的级联表示：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56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49967" y="758825"/>
            <a:ext cx="7445375" cy="1139825"/>
          </a:xfrm>
        </p:spPr>
        <p:txBody>
          <a:bodyPr/>
          <a:lstStyle/>
          <a:p>
            <a:pPr algn="l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级联型结构的优点</a:t>
            </a:r>
          </a:p>
        </p:txBody>
      </p:sp>
      <p:sp>
        <p:nvSpPr>
          <p:cNvPr id="700418" name="Rectangle 2"/>
          <p:cNvSpPr>
            <a:spLocks noChangeArrowheads="1"/>
          </p:cNvSpPr>
          <p:nvPr/>
        </p:nvSpPr>
        <p:spPr bwMode="auto">
          <a:xfrm>
            <a:off x="649967" y="1752600"/>
            <a:ext cx="81454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所需存储器最少，系统结构组成灵活；该结构</a:t>
            </a: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应用广泛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09600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一个基本节与滤波器的一对极点和一对零点有关。</a:t>
            </a:r>
          </a:p>
          <a:p>
            <a:pPr marL="609600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系数    、 </a:t>
            </a: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、    可以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单独调整滤波器第   对零点，而不影响其它零点、极点。</a:t>
            </a:r>
          </a:p>
          <a:p>
            <a:pPr marL="609600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系数    、     单独调整滤波器第    对极点，而不影响其它零点、极点。 </a:t>
            </a:r>
          </a:p>
        </p:txBody>
      </p:sp>
      <p:graphicFrame>
        <p:nvGraphicFramePr>
          <p:cNvPr id="70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103048"/>
              </p:ext>
            </p:extLst>
          </p:nvPr>
        </p:nvGraphicFramePr>
        <p:xfrm>
          <a:off x="2806700" y="3810000"/>
          <a:ext cx="5016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57" name="Equation" r:id="rId3" imgW="241200" imgH="228600" progId="Equation.DSMT4">
                  <p:embed/>
                </p:oleObj>
              </mc:Choice>
              <mc:Fallback>
                <p:oleObj name="Equation" r:id="rId3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810000"/>
                        <a:ext cx="5016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496817"/>
              </p:ext>
            </p:extLst>
          </p:nvPr>
        </p:nvGraphicFramePr>
        <p:xfrm>
          <a:off x="4038600" y="3781425"/>
          <a:ext cx="5222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58" name="Equation" r:id="rId5" imgW="241300" imgH="228600" progId="Equation.DSMT4">
                  <p:embed/>
                </p:oleObj>
              </mc:Choice>
              <mc:Fallback>
                <p:oleObj name="Equation" r:id="rId5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781425"/>
                        <a:ext cx="5222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26701"/>
              </p:ext>
            </p:extLst>
          </p:nvPr>
        </p:nvGraphicFramePr>
        <p:xfrm>
          <a:off x="2819400" y="4800600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59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495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20548"/>
              </p:ext>
            </p:extLst>
          </p:nvPr>
        </p:nvGraphicFramePr>
        <p:xfrm>
          <a:off x="3657600" y="4800600"/>
          <a:ext cx="56673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60" name="Equation" r:id="rId9" imgW="241300" imgH="228600" progId="Equation.DSMT4">
                  <p:embed/>
                </p:oleObj>
              </mc:Choice>
              <mc:Fallback>
                <p:oleObj name="Equation" r:id="rId9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0"/>
                        <a:ext cx="566738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903281"/>
              </p:ext>
            </p:extLst>
          </p:nvPr>
        </p:nvGraphicFramePr>
        <p:xfrm>
          <a:off x="8427130" y="3810000"/>
          <a:ext cx="339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61" name="Equation" r:id="rId11" imgW="126725" imgH="177415" progId="Equation.DSMT4">
                  <p:embed/>
                </p:oleObj>
              </mc:Choice>
              <mc:Fallback>
                <p:oleObj name="Equation" r:id="rId11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7130" y="3810000"/>
                        <a:ext cx="3397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722445"/>
              </p:ext>
            </p:extLst>
          </p:nvPr>
        </p:nvGraphicFramePr>
        <p:xfrm>
          <a:off x="7391400" y="4800600"/>
          <a:ext cx="339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62" name="Equation" r:id="rId13" imgW="126725" imgH="177415" progId="Equation.DSMT4">
                  <p:embed/>
                </p:oleObj>
              </mc:Choice>
              <mc:Fallback>
                <p:oleObj name="Equation" r:id="rId13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800600"/>
                        <a:ext cx="3397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级联型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21639"/>
              </p:ext>
            </p:extLst>
          </p:nvPr>
        </p:nvGraphicFramePr>
        <p:xfrm>
          <a:off x="3429000" y="3810000"/>
          <a:ext cx="47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63" name="Equation" r:id="rId14" imgW="228600" imgH="228600" progId="Equation.DSMT4">
                  <p:embed/>
                </p:oleObj>
              </mc:Choice>
              <mc:Fallback>
                <p:oleObj name="Equation" r:id="rId14" imgW="228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0000"/>
                        <a:ext cx="476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114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990600"/>
            <a:ext cx="5921375" cy="1139825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级联型结构的缺点</a:t>
            </a:r>
          </a:p>
        </p:txBody>
      </p:sp>
      <p:sp>
        <p:nvSpPr>
          <p:cNvPr id="701442" name="Rectangle 2"/>
          <p:cNvSpPr>
            <a:spLocks noChangeArrowheads="1"/>
          </p:cNvSpPr>
          <p:nvPr/>
        </p:nvSpPr>
        <p:spPr bwMode="auto">
          <a:xfrm>
            <a:off x="657224" y="1905000"/>
            <a:ext cx="81454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存在误差</a:t>
            </a: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积累，前级误差会传递到后级；但级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联结构中后面的网络输出不会传送到前面，所以运算误差的积累相对于直接型要小；</a:t>
            </a: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零、极点配合关系着网络最优化的问题，而最佳配合关系不易确定。级联结构可以有许多不同搭配关系，不同方案性能不同。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级联型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7856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ChangeArrowheads="1"/>
          </p:cNvSpPr>
          <p:nvPr/>
        </p:nvSpPr>
        <p:spPr bwMode="auto">
          <a:xfrm>
            <a:off x="836613" y="1157288"/>
            <a:ext cx="653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习题2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：设系统的系统函数为</a:t>
            </a:r>
          </a:p>
        </p:txBody>
      </p:sp>
      <p:pic>
        <p:nvPicPr>
          <p:cNvPr id="6932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741488"/>
            <a:ext cx="56165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566738" y="2732088"/>
            <a:ext cx="8326437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试画出各种可能的级联型结构， 并指出哪一种最好。</a:t>
            </a:r>
            <a:endParaRPr kumimoji="1" lang="zh-CN" altLang="en-US" b="0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10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   解：由于系统函数的分子和分母各有两个因式，因而可以有两种级联型结构。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　　　　　　　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(z)=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sz="2800" b="0" baseline="-25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sz="2800" b="0" baseline="-25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</a:t>
            </a:r>
          </a:p>
        </p:txBody>
      </p:sp>
      <p:pic>
        <p:nvPicPr>
          <p:cNvPr id="6932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10200"/>
            <a:ext cx="7056438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级联型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438" y="561989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第一种</a:t>
            </a:r>
          </a:p>
        </p:txBody>
      </p:sp>
    </p:spTree>
    <p:extLst>
      <p:ext uri="{BB962C8B-B14F-4D97-AF65-F5344CB8AC3E}">
        <p14:creationId xmlns:p14="http://schemas.microsoft.com/office/powerpoint/2010/main" val="660425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71438" y="944040"/>
            <a:ext cx="6048375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zh-CN" altLang="en-US" sz="2800" b="0" dirty="0" smtClean="0">
                <a:solidFill>
                  <a:srgbClr val="C00000"/>
                </a:solidFill>
                <a:latin typeface="黑体" pitchFamily="49" charset="-122"/>
              </a:rPr>
              <a:t>第一种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画出级联型结构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50180" y="3238500"/>
            <a:ext cx="7272337" cy="790575"/>
            <a:chOff x="827088" y="2349500"/>
            <a:chExt cx="7272337" cy="790575"/>
          </a:xfrm>
        </p:grpSpPr>
        <p:pic>
          <p:nvPicPr>
            <p:cNvPr id="6942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2349500"/>
              <a:ext cx="7272337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4276" name="Text Box 4"/>
            <p:cNvSpPr txBox="1">
              <a:spLocks noChangeArrowheads="1"/>
            </p:cNvSpPr>
            <p:nvPr/>
          </p:nvSpPr>
          <p:spPr bwMode="auto">
            <a:xfrm>
              <a:off x="3924300" y="2522538"/>
              <a:ext cx="7207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，</a:t>
              </a:r>
            </a:p>
          </p:txBody>
        </p:sp>
      </p:grp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162558" y="4024015"/>
            <a:ext cx="37753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0" dirty="0" smtClean="0">
                <a:solidFill>
                  <a:srgbClr val="C00000"/>
                </a:solidFill>
                <a:latin typeface="黑体" pitchFamily="49" charset="-122"/>
              </a:rPr>
              <a:t>第二种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画出级联型结构</a:t>
            </a:r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762000" y="6096000"/>
            <a:ext cx="7786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kumimoji="1" lang="en-US" altLang="zh-CN" b="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zh-CN" altLang="en-US" sz="2800" b="0" dirty="0" smtClean="0">
                <a:solidFill>
                  <a:srgbClr val="C00000"/>
                </a:solidFill>
                <a:latin typeface="黑体" pitchFamily="49" charset="-122"/>
              </a:rPr>
              <a:t>第一种级联型结构最好， 因为用的延时器少。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级联型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9" name="Picture 3" descr="5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75"/>
          <a:stretch/>
        </p:blipFill>
        <p:spPr bwMode="auto">
          <a:xfrm>
            <a:off x="1616075" y="1752600"/>
            <a:ext cx="5715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338" y="342359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第二种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 descr="5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14" b="8333"/>
          <a:stretch/>
        </p:blipFill>
        <p:spPr bwMode="auto">
          <a:xfrm>
            <a:off x="1905000" y="4541842"/>
            <a:ext cx="5715000" cy="14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850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299" name="Picture 3" descr="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47" y="1676400"/>
            <a:ext cx="5715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级联型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6061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579438" y="990600"/>
            <a:ext cx="8040687" cy="129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并联型</a:t>
            </a: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表示 </a:t>
            </a:r>
            <a:endParaRPr lang="zh-CN" altLang="en-US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881063" y="1623463"/>
            <a:ext cx="7650162" cy="262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b="0" dirty="0" smtClean="0">
                <a:solidFill>
                  <a:srgbClr val="0000CC"/>
                </a:solidFill>
                <a:latin typeface="黑体" pitchFamily="49" charset="-122"/>
              </a:rPr>
              <a:t>将</a:t>
            </a:r>
            <a:r>
              <a:rPr kumimoji="1" lang="en-US" altLang="zh-CN" b="0" dirty="0" smtClean="0">
                <a:solidFill>
                  <a:srgbClr val="0000CC"/>
                </a:solidFill>
                <a:latin typeface="黑体" pitchFamily="49" charset="-122"/>
              </a:rPr>
              <a:t>H</a:t>
            </a:r>
            <a:r>
              <a:rPr kumimoji="1" lang="zh-CN" altLang="en-US" b="0" dirty="0" smtClean="0">
                <a:solidFill>
                  <a:srgbClr val="0000CC"/>
                </a:solidFill>
                <a:latin typeface="黑体" pitchFamily="49" charset="-122"/>
              </a:rPr>
              <a:t>（</a:t>
            </a:r>
            <a:r>
              <a:rPr kumimoji="1" lang="en-US" altLang="zh-CN" b="0" dirty="0" smtClean="0">
                <a:solidFill>
                  <a:srgbClr val="0000CC"/>
                </a:solidFill>
                <a:latin typeface="黑体" pitchFamily="49" charset="-122"/>
              </a:rPr>
              <a:t>Z</a:t>
            </a:r>
            <a:r>
              <a:rPr kumimoji="1" lang="zh-CN" altLang="en-US" b="0" dirty="0" smtClean="0">
                <a:solidFill>
                  <a:srgbClr val="0000CC"/>
                </a:solidFill>
                <a:latin typeface="黑体" pitchFamily="49" charset="-122"/>
              </a:rPr>
              <a:t>）展成部分分式形式</a:t>
            </a:r>
            <a:r>
              <a:rPr kumimoji="1" lang="en-US" altLang="zh-CN" b="0" dirty="0" smtClean="0">
                <a:solidFill>
                  <a:srgbClr val="0000CC"/>
                </a:solidFill>
                <a:latin typeface="黑体" pitchFamily="49" charset="-122"/>
              </a:rPr>
              <a:t>:</a:t>
            </a:r>
          </a:p>
          <a:p>
            <a:pPr eaLnBrk="1" hangingPunct="1"/>
            <a:endParaRPr kumimoji="1" lang="en-US" altLang="zh-CN" b="0" dirty="0" smtClean="0">
              <a:solidFill>
                <a:srgbClr val="0000CC"/>
              </a:solidFill>
              <a:latin typeface="黑体" pitchFamily="49" charset="-122"/>
            </a:endParaRPr>
          </a:p>
          <a:p>
            <a:pPr eaLnBrk="1" hangingPunct="1"/>
            <a:endParaRPr kumimoji="1" lang="en-US" altLang="zh-CN" sz="4000" b="0" dirty="0" smtClean="0">
              <a:solidFill>
                <a:srgbClr val="0000CC"/>
              </a:solidFill>
              <a:latin typeface="黑体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0" dirty="0" smtClean="0">
                <a:solidFill>
                  <a:srgbClr val="000000"/>
                </a:solidFill>
                <a:latin typeface="黑体" pitchFamily="49" charset="-122"/>
              </a:rPr>
              <a:t>    </a:t>
            </a: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式中，</a:t>
            </a:r>
            <a:r>
              <a:rPr kumimoji="1" lang="en-US" altLang="zh-CN" b="0" dirty="0" smtClean="0">
                <a:solidFill>
                  <a:srgbClr val="FF0000"/>
                </a:solidFill>
                <a:latin typeface="黑体" pitchFamily="49" charset="-122"/>
              </a:rPr>
              <a:t>H</a:t>
            </a:r>
            <a:r>
              <a:rPr kumimoji="1" lang="en-US" altLang="zh-CN" b="0" baseline="-25000" dirty="0" smtClean="0">
                <a:solidFill>
                  <a:srgbClr val="FF0000"/>
                </a:solidFill>
                <a:latin typeface="黑体" pitchFamily="49" charset="-122"/>
              </a:rPr>
              <a:t>i</a:t>
            </a:r>
            <a:r>
              <a:rPr kumimoji="1" lang="en-US" altLang="zh-CN" b="0" dirty="0" smtClean="0">
                <a:solidFill>
                  <a:srgbClr val="FF0000"/>
                </a:solidFill>
                <a:latin typeface="黑体" pitchFamily="49" charset="-122"/>
              </a:rPr>
              <a:t>(z)</a:t>
            </a:r>
            <a:r>
              <a:rPr kumimoji="1" lang="zh-CN" altLang="en-US" b="0" dirty="0" smtClean="0">
                <a:solidFill>
                  <a:srgbClr val="FF0000"/>
                </a:solidFill>
                <a:latin typeface="黑体" pitchFamily="49" charset="-122"/>
              </a:rPr>
              <a:t>通常为一阶网络和二阶网络</a:t>
            </a: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，网络系统均为实数。二阶网络的系统函数一般为：</a:t>
            </a:r>
            <a:endParaRPr kumimoji="1" lang="zh-CN" altLang="en-US" b="0" dirty="0" smtClean="0">
              <a:solidFill>
                <a:srgbClr val="0000CC"/>
              </a:solidFill>
              <a:latin typeface="黑体" pitchFamily="49" charset="-122"/>
            </a:endParaRPr>
          </a:p>
          <a:p>
            <a:pPr eaLnBrk="1" hangingPunct="1"/>
            <a:endParaRPr kumimoji="1" lang="en-US" altLang="zh-CN" b="0" dirty="0" smtClean="0">
              <a:solidFill>
                <a:srgbClr val="0000CC"/>
              </a:solidFill>
              <a:latin typeface="黑体" pitchFamily="49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6463" y="4935374"/>
            <a:ext cx="75771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kumimoji="1" lang="zh-CN" altLang="en-US" b="0" dirty="0">
                <a:solidFill>
                  <a:srgbClr val="000000"/>
                </a:solidFill>
                <a:latin typeface="黑体" pitchFamily="49" charset="-122"/>
              </a:rPr>
              <a:t>式中，</a:t>
            </a:r>
            <a:r>
              <a:rPr kumimoji="1" lang="en-US" altLang="zh-CN" b="0" dirty="0">
                <a:solidFill>
                  <a:srgbClr val="000000"/>
                </a:solidFill>
                <a:latin typeface="黑体" pitchFamily="49" charset="-122"/>
              </a:rPr>
              <a:t>β</a:t>
            </a:r>
            <a:r>
              <a:rPr kumimoji="1" lang="en-US" altLang="zh-CN" b="0" baseline="-25000" dirty="0">
                <a:solidFill>
                  <a:srgbClr val="000000"/>
                </a:solidFill>
                <a:latin typeface="黑体" pitchFamily="49" charset="-122"/>
              </a:rPr>
              <a:t>0i</a:t>
            </a:r>
            <a:r>
              <a:rPr kumimoji="1" lang="zh-CN" altLang="en-US" b="0" dirty="0">
                <a:solidFill>
                  <a:srgbClr val="000000"/>
                </a:solidFill>
                <a:latin typeface="黑体" pitchFamily="49" charset="-122"/>
              </a:rPr>
              <a:t>、</a:t>
            </a:r>
            <a:r>
              <a:rPr kumimoji="1" lang="en-US" altLang="zh-CN" b="0" dirty="0">
                <a:solidFill>
                  <a:srgbClr val="000000"/>
                </a:solidFill>
                <a:latin typeface="黑体" pitchFamily="49" charset="-122"/>
              </a:rPr>
              <a:t>β</a:t>
            </a:r>
            <a:r>
              <a:rPr kumimoji="1" lang="en-US" altLang="zh-CN" b="0" baseline="-25000" dirty="0">
                <a:solidFill>
                  <a:srgbClr val="000000"/>
                </a:solidFill>
                <a:latin typeface="黑体" pitchFamily="49" charset="-122"/>
              </a:rPr>
              <a:t>1i</a:t>
            </a:r>
            <a:r>
              <a:rPr kumimoji="1" lang="zh-CN" altLang="en-US" b="0" dirty="0">
                <a:solidFill>
                  <a:srgbClr val="000000"/>
                </a:solidFill>
                <a:latin typeface="黑体" pitchFamily="49" charset="-122"/>
              </a:rPr>
              <a:t>、</a:t>
            </a:r>
            <a:r>
              <a:rPr kumimoji="1" lang="en-US" altLang="zh-CN" b="0" dirty="0">
                <a:solidFill>
                  <a:srgbClr val="000000"/>
                </a:solidFill>
                <a:latin typeface="黑体" pitchFamily="49" charset="-122"/>
              </a:rPr>
              <a:t>α</a:t>
            </a:r>
            <a:r>
              <a:rPr kumimoji="1" lang="en-US" altLang="zh-CN" b="0" baseline="-25000" dirty="0">
                <a:solidFill>
                  <a:srgbClr val="000000"/>
                </a:solidFill>
                <a:latin typeface="黑体" pitchFamily="49" charset="-122"/>
              </a:rPr>
              <a:t>1i</a:t>
            </a:r>
            <a:r>
              <a:rPr kumimoji="1" lang="zh-CN" altLang="en-US" b="0" dirty="0">
                <a:solidFill>
                  <a:srgbClr val="000000"/>
                </a:solidFill>
                <a:latin typeface="黑体" pitchFamily="49" charset="-122"/>
              </a:rPr>
              <a:t>和</a:t>
            </a:r>
            <a:r>
              <a:rPr kumimoji="1" lang="en-US" altLang="zh-CN" b="0" dirty="0">
                <a:solidFill>
                  <a:srgbClr val="000000"/>
                </a:solidFill>
                <a:latin typeface="黑体" pitchFamily="49" charset="-122"/>
              </a:rPr>
              <a:t>α</a:t>
            </a:r>
            <a:r>
              <a:rPr kumimoji="1" lang="en-US" altLang="zh-CN" b="0" baseline="-25000" dirty="0">
                <a:solidFill>
                  <a:srgbClr val="000000"/>
                </a:solidFill>
                <a:latin typeface="黑体" pitchFamily="49" charset="-122"/>
              </a:rPr>
              <a:t>2i</a:t>
            </a:r>
            <a:r>
              <a:rPr kumimoji="1" lang="zh-CN" altLang="en-US" b="0" dirty="0">
                <a:solidFill>
                  <a:srgbClr val="000000"/>
                </a:solidFill>
                <a:latin typeface="黑体" pitchFamily="49" charset="-122"/>
              </a:rPr>
              <a:t>都是实数。如果</a:t>
            </a:r>
            <a:r>
              <a:rPr kumimoji="1" lang="en-US" altLang="zh-CN" b="0" dirty="0">
                <a:solidFill>
                  <a:srgbClr val="000000"/>
                </a:solidFill>
                <a:latin typeface="黑体" pitchFamily="49" charset="-122"/>
              </a:rPr>
              <a:t>β</a:t>
            </a:r>
            <a:r>
              <a:rPr kumimoji="1" lang="en-US" altLang="zh-CN" b="0" baseline="-25000" dirty="0">
                <a:solidFill>
                  <a:srgbClr val="000000"/>
                </a:solidFill>
                <a:latin typeface="黑体" pitchFamily="49" charset="-122"/>
              </a:rPr>
              <a:t>1i</a:t>
            </a:r>
            <a:r>
              <a:rPr kumimoji="1" lang="en-US" altLang="zh-CN" b="0" dirty="0">
                <a:solidFill>
                  <a:srgbClr val="000000"/>
                </a:solidFill>
                <a:latin typeface="黑体" pitchFamily="49" charset="-122"/>
              </a:rPr>
              <a:t>=a</a:t>
            </a:r>
            <a:r>
              <a:rPr kumimoji="1" lang="en-US" altLang="zh-CN" b="0" baseline="-25000" dirty="0">
                <a:solidFill>
                  <a:srgbClr val="000000"/>
                </a:solidFill>
                <a:latin typeface="黑体" pitchFamily="49" charset="-122"/>
              </a:rPr>
              <a:t>2i</a:t>
            </a:r>
            <a:r>
              <a:rPr kumimoji="1" lang="en-US" altLang="zh-CN" b="0" dirty="0">
                <a:solidFill>
                  <a:srgbClr val="000000"/>
                </a:solidFill>
                <a:latin typeface="黑体" pitchFamily="49" charset="-122"/>
              </a:rPr>
              <a:t>=0</a:t>
            </a:r>
            <a:r>
              <a:rPr kumimoji="1" lang="zh-CN" altLang="en-US" b="0" dirty="0">
                <a:solidFill>
                  <a:srgbClr val="000000"/>
                </a:solidFill>
                <a:latin typeface="黑体" pitchFamily="49" charset="-122"/>
              </a:rPr>
              <a:t>则构成一阶网络。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67219"/>
              </p:ext>
            </p:extLst>
          </p:nvPr>
        </p:nvGraphicFramePr>
        <p:xfrm>
          <a:off x="2165609" y="2133600"/>
          <a:ext cx="5008043" cy="53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6" name="Equation" r:id="rId3" imgW="2145960" imgH="228600" progId="Equation.DSMT4">
                  <p:embed/>
                </p:oleObj>
              </mc:Choice>
              <mc:Fallback>
                <p:oleObj name="Equation" r:id="rId3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5609" y="2133600"/>
                        <a:ext cx="5008043" cy="533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414909"/>
              </p:ext>
            </p:extLst>
          </p:nvPr>
        </p:nvGraphicFramePr>
        <p:xfrm>
          <a:off x="2819400" y="3886200"/>
          <a:ext cx="3283214" cy="968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7" name="Equation" r:id="rId5" imgW="1549080" imgH="457200" progId="Equation.DSMT4">
                  <p:embed/>
                </p:oleObj>
              </mc:Choice>
              <mc:Fallback>
                <p:oleObj name="Equation" r:id="rId5" imgW="1549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886200"/>
                        <a:ext cx="3283214" cy="968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251603"/>
              </p:ext>
            </p:extLst>
          </p:nvPr>
        </p:nvGraphicFramePr>
        <p:xfrm>
          <a:off x="3455987" y="5638800"/>
          <a:ext cx="22875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8" name="Equation" r:id="rId7" imgW="1079280" imgH="431640" progId="Equation.DSMT4">
                  <p:embed/>
                </p:oleObj>
              </mc:Choice>
              <mc:Fallback>
                <p:oleObj name="Equation" r:id="rId7" imgW="107928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7" y="5638800"/>
                        <a:ext cx="22875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186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566738" y="1223963"/>
            <a:ext cx="80406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并联型</a:t>
            </a: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表示 </a:t>
            </a:r>
            <a:endParaRPr lang="zh-CN" altLang="en-US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auto">
          <a:xfrm>
            <a:off x="566739" y="1763713"/>
            <a:ext cx="7993062" cy="206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其输出</a:t>
            </a:r>
            <a:r>
              <a:rPr kumimoji="1" lang="en-US" altLang="zh-CN" b="0" dirty="0" smtClean="0">
                <a:solidFill>
                  <a:srgbClr val="000000"/>
                </a:solidFill>
                <a:latin typeface="黑体" pitchFamily="49" charset="-122"/>
              </a:rPr>
              <a:t>Y(z)</a:t>
            </a: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表示为：</a:t>
            </a:r>
            <a:r>
              <a:rPr kumimoji="1" lang="zh-CN" altLang="en-US" b="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</a:t>
            </a: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</a:pPr>
            <a:endParaRPr kumimoji="1" lang="en-US" altLang="zh-CN" sz="2000" b="0" dirty="0" smtClean="0">
              <a:solidFill>
                <a:srgbClr val="4C6D4E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将</a:t>
            </a:r>
            <a:r>
              <a:rPr kumimoji="1" lang="en-US" altLang="zh-CN" b="0" dirty="0" smtClean="0">
                <a:solidFill>
                  <a:srgbClr val="000000"/>
                </a:solidFill>
                <a:latin typeface="黑体" pitchFamily="49" charset="-122"/>
              </a:rPr>
              <a:t>x(n)</a:t>
            </a: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送入每个二阶</a:t>
            </a:r>
            <a:r>
              <a:rPr kumimoji="1" lang="en-US" altLang="zh-CN" b="0" dirty="0" smtClean="0">
                <a:solidFill>
                  <a:srgbClr val="000000"/>
                </a:solidFill>
                <a:latin typeface="黑体" pitchFamily="49" charset="-122"/>
              </a:rPr>
              <a:t>(</a:t>
            </a: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或一阶</a:t>
            </a:r>
            <a:r>
              <a:rPr kumimoji="1" lang="en-US" altLang="zh-CN" b="0" dirty="0" smtClean="0">
                <a:solidFill>
                  <a:srgbClr val="000000"/>
                </a:solidFill>
                <a:latin typeface="黑体" pitchFamily="49" charset="-122"/>
              </a:rPr>
              <a:t>)</a:t>
            </a: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网络后，将所有输出相加得到输出</a:t>
            </a:r>
            <a:r>
              <a:rPr kumimoji="1" lang="en-US" altLang="zh-CN" b="0" dirty="0" smtClean="0">
                <a:solidFill>
                  <a:srgbClr val="000000"/>
                </a:solidFill>
                <a:latin typeface="黑体" pitchFamily="49" charset="-122"/>
              </a:rPr>
              <a:t>y(n)</a:t>
            </a:r>
            <a:r>
              <a:rPr kumimoji="1" lang="zh-CN" altLang="en-US" b="0" dirty="0">
                <a:solidFill>
                  <a:srgbClr val="000000"/>
                </a:solidFill>
                <a:latin typeface="黑体" pitchFamily="49" charset="-122"/>
              </a:rPr>
              <a:t>。</a:t>
            </a:r>
            <a:endParaRPr kumimoji="1" lang="en-US" altLang="zh-CN" b="0" dirty="0" smtClean="0">
              <a:solidFill>
                <a:srgbClr val="000000"/>
              </a:solidFill>
              <a:latin typeface="黑体" pitchFamily="49" charset="-122"/>
            </a:endParaRPr>
          </a:p>
        </p:txBody>
      </p:sp>
      <p:grpSp>
        <p:nvGrpSpPr>
          <p:cNvPr id="624677" name="Group 37"/>
          <p:cNvGrpSpPr>
            <a:grpSpLocks/>
          </p:cNvGrpSpPr>
          <p:nvPr/>
        </p:nvGrpSpPr>
        <p:grpSpPr bwMode="auto">
          <a:xfrm>
            <a:off x="381000" y="3840957"/>
            <a:ext cx="3792538" cy="2320925"/>
            <a:chOff x="2483" y="2443"/>
            <a:chExt cx="2389" cy="1462"/>
          </a:xfrm>
        </p:grpSpPr>
        <p:sp>
          <p:nvSpPr>
            <p:cNvPr id="624651" name="Line 11"/>
            <p:cNvSpPr>
              <a:spLocks noChangeShapeType="1"/>
            </p:cNvSpPr>
            <p:nvPr/>
          </p:nvSpPr>
          <p:spPr bwMode="auto">
            <a:xfrm>
              <a:off x="4398" y="2715"/>
              <a:ext cx="3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52" name="Line 12"/>
            <p:cNvSpPr>
              <a:spLocks noChangeShapeType="1"/>
            </p:cNvSpPr>
            <p:nvPr/>
          </p:nvSpPr>
          <p:spPr bwMode="auto">
            <a:xfrm flipV="1">
              <a:off x="2573" y="2705"/>
              <a:ext cx="236" cy="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53" name="Line 13"/>
            <p:cNvSpPr>
              <a:spLocks noChangeShapeType="1"/>
            </p:cNvSpPr>
            <p:nvPr/>
          </p:nvSpPr>
          <p:spPr bwMode="auto">
            <a:xfrm>
              <a:off x="2935" y="2724"/>
              <a:ext cx="0" cy="3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54" name="Line 14"/>
            <p:cNvSpPr>
              <a:spLocks noChangeShapeType="1"/>
            </p:cNvSpPr>
            <p:nvPr/>
          </p:nvSpPr>
          <p:spPr bwMode="auto">
            <a:xfrm>
              <a:off x="2935" y="3046"/>
              <a:ext cx="4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55" name="Line 15"/>
            <p:cNvSpPr>
              <a:spLocks noChangeShapeType="1"/>
            </p:cNvSpPr>
            <p:nvPr/>
          </p:nvSpPr>
          <p:spPr bwMode="auto">
            <a:xfrm>
              <a:off x="2935" y="3046"/>
              <a:ext cx="0" cy="3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56" name="Line 16"/>
            <p:cNvSpPr>
              <a:spLocks noChangeShapeType="1"/>
            </p:cNvSpPr>
            <p:nvPr/>
          </p:nvSpPr>
          <p:spPr bwMode="auto">
            <a:xfrm>
              <a:off x="2935" y="3367"/>
              <a:ext cx="0" cy="32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57" name="Line 17"/>
            <p:cNvSpPr>
              <a:spLocks noChangeShapeType="1"/>
            </p:cNvSpPr>
            <p:nvPr/>
          </p:nvSpPr>
          <p:spPr bwMode="auto">
            <a:xfrm>
              <a:off x="2935" y="3691"/>
              <a:ext cx="0" cy="1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58" name="Line 18"/>
            <p:cNvSpPr>
              <a:spLocks noChangeShapeType="1"/>
            </p:cNvSpPr>
            <p:nvPr/>
          </p:nvSpPr>
          <p:spPr bwMode="auto">
            <a:xfrm>
              <a:off x="2935" y="3367"/>
              <a:ext cx="4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59" name="Line 19"/>
            <p:cNvSpPr>
              <a:spLocks noChangeShapeType="1"/>
            </p:cNvSpPr>
            <p:nvPr/>
          </p:nvSpPr>
          <p:spPr bwMode="auto">
            <a:xfrm>
              <a:off x="2935" y="3797"/>
              <a:ext cx="4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60" name="Line 20"/>
            <p:cNvSpPr>
              <a:spLocks noChangeShapeType="1"/>
            </p:cNvSpPr>
            <p:nvPr/>
          </p:nvSpPr>
          <p:spPr bwMode="auto">
            <a:xfrm>
              <a:off x="3849" y="3797"/>
              <a:ext cx="4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61" name="Line 21"/>
            <p:cNvSpPr>
              <a:spLocks noChangeShapeType="1"/>
            </p:cNvSpPr>
            <p:nvPr/>
          </p:nvSpPr>
          <p:spPr bwMode="auto">
            <a:xfrm>
              <a:off x="3849" y="3367"/>
              <a:ext cx="4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62" name="Line 22"/>
            <p:cNvSpPr>
              <a:spLocks noChangeShapeType="1"/>
            </p:cNvSpPr>
            <p:nvPr/>
          </p:nvSpPr>
          <p:spPr bwMode="auto">
            <a:xfrm>
              <a:off x="3849" y="3046"/>
              <a:ext cx="4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63" name="Line 23"/>
            <p:cNvSpPr>
              <a:spLocks noChangeShapeType="1"/>
            </p:cNvSpPr>
            <p:nvPr/>
          </p:nvSpPr>
          <p:spPr bwMode="auto">
            <a:xfrm flipV="1">
              <a:off x="4307" y="3583"/>
              <a:ext cx="0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64" name="Line 24"/>
            <p:cNvSpPr>
              <a:spLocks noChangeShapeType="1"/>
            </p:cNvSpPr>
            <p:nvPr/>
          </p:nvSpPr>
          <p:spPr bwMode="auto">
            <a:xfrm flipV="1">
              <a:off x="4307" y="3367"/>
              <a:ext cx="0" cy="216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65" name="Line 25"/>
            <p:cNvSpPr>
              <a:spLocks noChangeShapeType="1"/>
            </p:cNvSpPr>
            <p:nvPr/>
          </p:nvSpPr>
          <p:spPr bwMode="auto">
            <a:xfrm flipV="1">
              <a:off x="4307" y="3153"/>
              <a:ext cx="0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66" name="Line 26"/>
            <p:cNvSpPr>
              <a:spLocks noChangeShapeType="1"/>
            </p:cNvSpPr>
            <p:nvPr/>
          </p:nvSpPr>
          <p:spPr bwMode="auto">
            <a:xfrm flipV="1">
              <a:off x="4307" y="2832"/>
              <a:ext cx="0" cy="3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67" name="Line 27"/>
            <p:cNvSpPr>
              <a:spLocks noChangeShapeType="1"/>
            </p:cNvSpPr>
            <p:nvPr/>
          </p:nvSpPr>
          <p:spPr bwMode="auto">
            <a:xfrm flipV="1">
              <a:off x="4307" y="2724"/>
              <a:ext cx="0" cy="1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68" name="Text Box 28"/>
            <p:cNvSpPr txBox="1">
              <a:spLocks noChangeArrowheads="1"/>
            </p:cNvSpPr>
            <p:nvPr/>
          </p:nvSpPr>
          <p:spPr bwMode="auto">
            <a:xfrm>
              <a:off x="3393" y="2509"/>
              <a:ext cx="152" cy="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b="0" smtClean="0">
                  <a:solidFill>
                    <a:srgbClr val="000000"/>
                  </a:solidFill>
                  <a:latin typeface="Times New Roman"/>
                  <a:ea typeface="华文新魏" pitchFamily="2" charset="-122"/>
                </a:rPr>
                <a:t> </a:t>
              </a:r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r>
                <a:rPr kumimoji="1" lang="en-US" altLang="zh-CN" b="0" smtClean="0">
                  <a:solidFill>
                    <a:srgbClr val="000000"/>
                  </a:solidFill>
                  <a:latin typeface="Times New Roman"/>
                  <a:ea typeface="华文新魏" pitchFamily="2" charset="-122"/>
                </a:rPr>
                <a:t> </a:t>
              </a:r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24669" name="Line 29"/>
            <p:cNvSpPr>
              <a:spLocks noChangeShapeType="1"/>
            </p:cNvSpPr>
            <p:nvPr/>
          </p:nvSpPr>
          <p:spPr bwMode="auto">
            <a:xfrm>
              <a:off x="2783" y="2715"/>
              <a:ext cx="91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24670" name="Text Box 30"/>
            <p:cNvSpPr txBox="1">
              <a:spLocks noChangeArrowheads="1"/>
            </p:cNvSpPr>
            <p:nvPr/>
          </p:nvSpPr>
          <p:spPr bwMode="auto">
            <a:xfrm>
              <a:off x="4462" y="2490"/>
              <a:ext cx="410" cy="1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y(n)</a:t>
              </a:r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24671" name="Text Box 31"/>
            <p:cNvSpPr txBox="1">
              <a:spLocks noChangeArrowheads="1"/>
            </p:cNvSpPr>
            <p:nvPr/>
          </p:nvSpPr>
          <p:spPr bwMode="auto">
            <a:xfrm>
              <a:off x="2483" y="2443"/>
              <a:ext cx="332" cy="2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x(n)</a:t>
              </a:r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24672" name="Text Box 32"/>
            <p:cNvSpPr txBox="1">
              <a:spLocks noChangeArrowheads="1"/>
            </p:cNvSpPr>
            <p:nvPr/>
          </p:nvSpPr>
          <p:spPr bwMode="auto">
            <a:xfrm>
              <a:off x="3393" y="3691"/>
              <a:ext cx="456" cy="2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H</a:t>
              </a:r>
              <a:r>
                <a:rPr kumimoji="1" lang="en-US" altLang="zh-CN" sz="2000" b="0" baseline="-30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k</a:t>
              </a:r>
              <a:r>
                <a:rPr kumimoji="1"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(z)</a:t>
              </a:r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24673" name="Text Box 33"/>
            <p:cNvSpPr txBox="1">
              <a:spLocks noChangeArrowheads="1"/>
            </p:cNvSpPr>
            <p:nvPr/>
          </p:nvSpPr>
          <p:spPr bwMode="auto">
            <a:xfrm>
              <a:off x="3393" y="3261"/>
              <a:ext cx="456" cy="2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H</a:t>
              </a:r>
              <a:r>
                <a:rPr kumimoji="1" lang="en-US" altLang="zh-CN" sz="2000" b="0" baseline="-30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2</a:t>
              </a:r>
              <a:r>
                <a:rPr kumimoji="1"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(z)</a:t>
              </a:r>
            </a:p>
          </p:txBody>
        </p:sp>
        <p:sp>
          <p:nvSpPr>
            <p:cNvPr id="624674" name="Text Box 34"/>
            <p:cNvSpPr txBox="1">
              <a:spLocks noChangeArrowheads="1"/>
            </p:cNvSpPr>
            <p:nvPr/>
          </p:nvSpPr>
          <p:spPr bwMode="auto">
            <a:xfrm>
              <a:off x="3393" y="2939"/>
              <a:ext cx="456" cy="2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CN" sz="2000" b="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H</a:t>
              </a:r>
              <a:r>
                <a:rPr kumimoji="1" lang="en-US" altLang="zh-CN" sz="2000" b="0" baseline="-3000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kumimoji="1" lang="en-US" altLang="zh-CN" sz="2000" b="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(z)</a:t>
              </a:r>
            </a:p>
          </p:txBody>
        </p:sp>
        <p:sp>
          <p:nvSpPr>
            <p:cNvPr id="624675" name="Text Box 35"/>
            <p:cNvSpPr txBox="1">
              <a:spLocks noChangeArrowheads="1"/>
            </p:cNvSpPr>
            <p:nvPr/>
          </p:nvSpPr>
          <p:spPr bwMode="auto">
            <a:xfrm>
              <a:off x="3586" y="2468"/>
              <a:ext cx="152" cy="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a</a:t>
              </a:r>
            </a:p>
          </p:txBody>
        </p:sp>
        <p:sp>
          <p:nvSpPr>
            <p:cNvPr id="624676" name="Line 36"/>
            <p:cNvSpPr>
              <a:spLocks noChangeShapeType="1"/>
            </p:cNvSpPr>
            <p:nvPr/>
          </p:nvSpPr>
          <p:spPr bwMode="auto">
            <a:xfrm flipV="1">
              <a:off x="3692" y="2715"/>
              <a:ext cx="7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70405" name="Text Box 5"/>
          <p:cNvSpPr txBox="1">
            <a:spLocks noChangeArrowheads="1"/>
          </p:cNvSpPr>
          <p:nvPr/>
        </p:nvSpPr>
        <p:spPr bwMode="auto">
          <a:xfrm>
            <a:off x="4343400" y="4493920"/>
            <a:ext cx="4500562" cy="1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 dirty="0" smtClean="0">
                <a:solidFill>
                  <a:srgbClr val="FF0000"/>
                </a:solidFill>
                <a:latin typeface="黑体" pitchFamily="49" charset="-122"/>
                <a:sym typeface="SansSerif" pitchFamily="2" charset="2"/>
              </a:rPr>
              <a:t>H</a:t>
            </a:r>
            <a:r>
              <a:rPr lang="en-US" altLang="zh-CN" b="0" baseline="-25000" dirty="0" smtClean="0">
                <a:solidFill>
                  <a:srgbClr val="FF0000"/>
                </a:solidFill>
                <a:latin typeface="黑体" pitchFamily="49" charset="-122"/>
                <a:sym typeface="SansSerif" pitchFamily="2" charset="2"/>
              </a:rPr>
              <a:t>i</a:t>
            </a:r>
            <a:r>
              <a:rPr lang="en-US" altLang="zh-CN" b="0" dirty="0" smtClean="0">
                <a:solidFill>
                  <a:srgbClr val="FF0000"/>
                </a:solidFill>
                <a:latin typeface="黑体" pitchFamily="49" charset="-122"/>
                <a:sym typeface="SansSerif" pitchFamily="2" charset="2"/>
              </a:rPr>
              <a:t>(z)</a:t>
            </a:r>
            <a:r>
              <a:rPr lang="zh-CN" altLang="en-US" b="0" dirty="0" smtClean="0">
                <a:solidFill>
                  <a:srgbClr val="FF0000"/>
                </a:solidFill>
                <a:latin typeface="黑体" pitchFamily="49" charset="-122"/>
                <a:sym typeface="SansSerif" pitchFamily="2" charset="2"/>
              </a:rPr>
              <a:t>采用直接型表示；</a:t>
            </a:r>
            <a:endParaRPr lang="en-US" altLang="zh-CN" b="0" dirty="0" smtClean="0">
              <a:solidFill>
                <a:srgbClr val="FF0000"/>
              </a:solidFill>
              <a:latin typeface="黑体" pitchFamily="49" charset="-122"/>
              <a:sym typeface="SansSerif" pitchFamily="2" charset="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>
                <a:solidFill>
                  <a:srgbClr val="FF0000"/>
                </a:solidFill>
                <a:latin typeface="黑体" pitchFamily="49" charset="-122"/>
                <a:sym typeface="SansSerif" pitchFamily="2" charset="2"/>
              </a:rPr>
              <a:t>并联形成总的系统函数。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985041"/>
              </p:ext>
            </p:extLst>
          </p:nvPr>
        </p:nvGraphicFramePr>
        <p:xfrm>
          <a:off x="1648871" y="2286000"/>
          <a:ext cx="6628354" cy="51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4" name="Equation" r:id="rId3" imgW="3288960" imgH="253800" progId="Equation.DSMT4">
                  <p:embed/>
                </p:oleObj>
              </mc:Choice>
              <mc:Fallback>
                <p:oleObj name="Equation" r:id="rId3" imgW="328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8871" y="2286000"/>
                        <a:ext cx="6628354" cy="511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078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556390"/>
              </p:ext>
            </p:extLst>
          </p:nvPr>
        </p:nvGraphicFramePr>
        <p:xfrm>
          <a:off x="971550" y="1721220"/>
          <a:ext cx="7080250" cy="488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3" name="Visio" r:id="rId3" imgW="2493360" imgH="2501280" progId="Visio.Drawing.11">
                  <p:embed/>
                </p:oleObj>
              </mc:Choice>
              <mc:Fallback>
                <p:oleObj name="Visio" r:id="rId3" imgW="2493360" imgH="25012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21220"/>
                        <a:ext cx="7080250" cy="4886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219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同时带常数、一阶和二阶网络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的并联型网络结构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768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596900" y="128589"/>
            <a:ext cx="8229600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1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、网络结构的研究价值</a:t>
            </a:r>
          </a:p>
        </p:txBody>
      </p:sp>
      <p:sp>
        <p:nvSpPr>
          <p:cNvPr id="607240" name="Rectangle 8"/>
          <p:cNvSpPr>
            <a:spLocks noChangeArrowheads="1"/>
          </p:cNvSpPr>
          <p:nvPr/>
        </p:nvSpPr>
        <p:spPr bwMode="auto">
          <a:xfrm>
            <a:off x="635000" y="1142999"/>
            <a:ext cx="791210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  <a:r>
              <a:rPr lang="en-US" altLang="zh-CN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</a:t>
            </a:r>
            <a:endParaRPr lang="en-US" altLang="zh-CN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zh-CN" altLang="en-US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单位脉冲响应</a:t>
            </a: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差分方程</a:t>
            </a:r>
            <a:endParaRPr lang="en-US" altLang="zh-CN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914432"/>
              </p:ext>
            </p:extLst>
          </p:nvPr>
        </p:nvGraphicFramePr>
        <p:xfrm>
          <a:off x="3755118" y="1828800"/>
          <a:ext cx="8540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9" name="Equation" r:id="rId3" imgW="368280" imgH="203040" progId="Equation.DSMT4">
                  <p:embed/>
                </p:oleObj>
              </mc:Choice>
              <mc:Fallback>
                <p:oleObj name="Equation" r:id="rId3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118" y="1828800"/>
                        <a:ext cx="854075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784621"/>
              </p:ext>
            </p:extLst>
          </p:nvPr>
        </p:nvGraphicFramePr>
        <p:xfrm>
          <a:off x="1752600" y="2426833"/>
          <a:ext cx="37163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0" name="Equation" r:id="rId5" imgW="1600200" imgH="419040" progId="Equation.DSMT4">
                  <p:embed/>
                </p:oleObj>
              </mc:Choice>
              <mc:Fallback>
                <p:oleObj name="Equation" r:id="rId5" imgW="1600200" imgH="419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26833"/>
                        <a:ext cx="371633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48705"/>
              </p:ext>
            </p:extLst>
          </p:nvPr>
        </p:nvGraphicFramePr>
        <p:xfrm>
          <a:off x="1676400" y="4481739"/>
          <a:ext cx="4483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1" name="Equation" r:id="rId7" imgW="1930320" imgH="241200" progId="Equation.DSMT4">
                  <p:embed/>
                </p:oleObj>
              </mc:Choice>
              <mc:Fallback>
                <p:oleObj name="Equation" r:id="rId7" imgW="1930320" imgH="241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81739"/>
                        <a:ext cx="44831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729921"/>
              </p:ext>
            </p:extLst>
          </p:nvPr>
        </p:nvGraphicFramePr>
        <p:xfrm>
          <a:off x="1682750" y="6096000"/>
          <a:ext cx="5162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2" name="Equation" r:id="rId9" imgW="2222280" imgH="228600" progId="Equation.DSMT4">
                  <p:embed/>
                </p:oleObj>
              </mc:Choice>
              <mc:Fallback>
                <p:oleObj name="Equation" r:id="rId9" imgW="22222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6096000"/>
                        <a:ext cx="5162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标注 6"/>
          <p:cNvSpPr/>
          <p:nvPr/>
        </p:nvSpPr>
        <p:spPr bwMode="auto">
          <a:xfrm>
            <a:off x="6388100" y="3429000"/>
            <a:ext cx="2120900" cy="1143000"/>
          </a:xfrm>
          <a:prstGeom prst="wedgeRectCallout">
            <a:avLst>
              <a:gd name="adj1" fmla="val -47779"/>
              <a:gd name="adj2" fmla="val 7014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无限长脉冲响应 ，用离散卷积运算不现实</a:t>
            </a:r>
          </a:p>
        </p:txBody>
      </p:sp>
      <p:sp>
        <p:nvSpPr>
          <p:cNvPr id="11" name="矩形标注 10"/>
          <p:cNvSpPr/>
          <p:nvPr/>
        </p:nvSpPr>
        <p:spPr bwMode="auto">
          <a:xfrm>
            <a:off x="6845300" y="4953000"/>
            <a:ext cx="2120900" cy="1143000"/>
          </a:xfrm>
          <a:prstGeom prst="wedgeRectCallout">
            <a:avLst>
              <a:gd name="adj1" fmla="val -56162"/>
              <a:gd name="adj2" fmla="val 70139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可以采用递推来实现，适合实时计算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3400" y="992190"/>
            <a:ext cx="7747000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800" b="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LTI</a:t>
            </a:r>
            <a:r>
              <a:rPr lang="zh-CN" altLang="en-US" sz="2800" b="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离散系统的三种表示形式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9300" y="1672804"/>
            <a:ext cx="3327400" cy="1184698"/>
          </a:xfrm>
          <a:prstGeom prst="rect">
            <a:avLst/>
          </a:prstGeom>
          <a:solidFill>
            <a:srgbClr val="FFE7E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i="0" u="none" strike="noStrike" cap="none" normalizeH="0" baseline="0">
                <a:ln>
                  <a:noFill/>
                </a:ln>
                <a:effectLst/>
                <a:latin typeface="Arial" charset="0"/>
              </a:defRPr>
            </a:lvl1pPr>
          </a:lstStyle>
          <a:p>
            <a:r>
              <a:rPr lang="zh-CN" altLang="en-US" dirty="0"/>
              <a:t>适合系统设计与分析，</a:t>
            </a:r>
            <a:endParaRPr lang="en-US" altLang="zh-CN" dirty="0"/>
          </a:p>
          <a:p>
            <a:r>
              <a:rPr lang="zh-CN" altLang="en-US" dirty="0" smtClean="0"/>
              <a:t>比如因果、稳定、滤波特性等分析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699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510463" cy="7556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并联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型结构的优点</a:t>
            </a:r>
          </a:p>
        </p:txBody>
      </p:sp>
      <p:sp>
        <p:nvSpPr>
          <p:cNvPr id="70246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9958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并联结构可以</a:t>
            </a:r>
            <a:r>
              <a:rPr lang="zh-CN" altLang="en-US" sz="2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单独调整极点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位置。所以，在要求</a:t>
            </a:r>
            <a:r>
              <a:rPr lang="zh-CN" altLang="en-US" sz="2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准确传输极点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的场合，宜采用这种结构。</a:t>
            </a:r>
          </a:p>
          <a:p>
            <a:pPr>
              <a:lnSpc>
                <a:spcPct val="150000"/>
              </a:lnSpc>
            </a:pP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各并联基本节的误差相互没有影响，</a:t>
            </a:r>
            <a:r>
              <a:rPr lang="zh-CN" altLang="en-US" sz="2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无误差积累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，因此，并联形式</a:t>
            </a:r>
            <a:r>
              <a:rPr lang="zh-CN" altLang="en-US" sz="2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运算误差最小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600" b="0" dirty="0" smtClean="0"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节并联，可同时对输入信号进行运算，因此并联型结构</a:t>
            </a:r>
            <a:r>
              <a:rPr lang="zh-CN" altLang="en-US" sz="2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运算速度快</a:t>
            </a:r>
            <a:r>
              <a:rPr lang="zh-CN" altLang="en-US" sz="2600" b="0" dirty="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zh-CN" altLang="en-US" sz="26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2193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143000"/>
            <a:ext cx="7510463" cy="6826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并联型结构的缺点</a:t>
            </a:r>
          </a:p>
        </p:txBody>
      </p:sp>
      <p:sp>
        <p:nvSpPr>
          <p:cNvPr id="70349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8001000" cy="3962400"/>
          </a:xfrm>
          <a:noFill/>
          <a:ln>
            <a:noFill/>
          </a:ln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像级联型那样</a:t>
            </a:r>
            <a:r>
              <a:rPr lang="zh-CN" altLang="en-US" sz="2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单独调整零点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600" b="0" dirty="0" smtClean="0">
                <a:latin typeface="微软雅黑" pitchFamily="34" charset="-122"/>
                <a:ea typeface="微软雅黑" pitchFamily="34" charset="-122"/>
              </a:rPr>
              <a:t>位置。</a:t>
            </a:r>
            <a:endParaRPr lang="en-US" altLang="zh-CN" sz="2600" b="0" dirty="0" smtClean="0">
              <a:latin typeface="微软雅黑" pitchFamily="34" charset="-122"/>
              <a:ea typeface="微软雅黑" pitchFamily="34" charset="-122"/>
            </a:endParaRPr>
          </a:p>
          <a:p>
            <a:pPr marL="520700" lvl="1" indent="0">
              <a:lnSpc>
                <a:spcPct val="150000"/>
              </a:lnSpc>
              <a:buNone/>
            </a:pPr>
            <a:r>
              <a:rPr lang="zh-CN" altLang="en-US" sz="2200" b="0" dirty="0" smtClean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因为并联型各子系统的零点，并非整个系统函数的零点。</a:t>
            </a:r>
            <a:endParaRPr lang="en-US" altLang="zh-CN" sz="2200" b="0" dirty="0" smtClean="0">
              <a:solidFill>
                <a:srgbClr val="CC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600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600" b="0" dirty="0">
                <a:latin typeface="微软雅黑" pitchFamily="34" charset="-122"/>
                <a:ea typeface="微软雅黑" pitchFamily="34" charset="-122"/>
              </a:rPr>
              <a:t>H(z)</a:t>
            </a:r>
            <a:r>
              <a:rPr lang="zh-CN" altLang="en-US" sz="2600" b="0" dirty="0">
                <a:latin typeface="微软雅黑" pitchFamily="34" charset="-122"/>
                <a:ea typeface="微软雅黑" pitchFamily="34" charset="-122"/>
              </a:rPr>
              <a:t>有多阶极点时，部分分式展开不易。</a:t>
            </a:r>
          </a:p>
          <a:p>
            <a:pPr>
              <a:lnSpc>
                <a:spcPct val="150000"/>
              </a:lnSpc>
            </a:pPr>
            <a:endParaRPr lang="en-US" altLang="zh-CN" sz="26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25603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990600"/>
            <a:ext cx="9067800" cy="3328988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sz="2800" dirty="0" smtClean="0">
                <a:solidFill>
                  <a:srgbClr val="CC00FF"/>
                </a:solidFill>
                <a:latin typeface="华文琥珀" pitchFamily="2" charset="-122"/>
                <a:ea typeface="华文琥珀" pitchFamily="2" charset="-122"/>
              </a:rPr>
              <a:t>例题</a:t>
            </a:r>
            <a:r>
              <a:rPr kumimoji="1" lang="en-US" altLang="zh-CN" sz="2800" dirty="0" smtClean="0">
                <a:solidFill>
                  <a:srgbClr val="CC00FF"/>
                </a:solidFill>
                <a:latin typeface="华文琥珀" pitchFamily="2" charset="-122"/>
                <a:ea typeface="华文琥珀" pitchFamily="2" charset="-122"/>
              </a:rPr>
              <a:t>:</a:t>
            </a:r>
            <a:r>
              <a:rPr kumimoji="1" lang="zh-CN" altLang="en-US" sz="2400" dirty="0">
                <a:latin typeface="黑体" pitchFamily="49" charset="-122"/>
              </a:rPr>
              <a:t>若系统函数</a:t>
            </a:r>
            <a:r>
              <a:rPr lang="zh-CN" altLang="en-US" sz="2400" dirty="0">
                <a:solidFill>
                  <a:schemeClr val="tx2"/>
                </a:solidFill>
              </a:rPr>
              <a:t>                            </a:t>
            </a:r>
            <a:r>
              <a:rPr kumimoji="1" lang="zh-CN" altLang="en-US" sz="2400" dirty="0" smtClean="0">
                <a:latin typeface="黑体" pitchFamily="49" charset="-122"/>
              </a:rPr>
              <a:t>，</a:t>
            </a:r>
            <a:r>
              <a:rPr kumimoji="1" lang="zh-CN" altLang="en-US" sz="2400" dirty="0">
                <a:latin typeface="黑体" pitchFamily="49" charset="-122"/>
              </a:rPr>
              <a:t>求</a:t>
            </a:r>
            <a:r>
              <a:rPr kumimoji="1" lang="en-US" altLang="zh-CN" sz="2400" dirty="0">
                <a:latin typeface="黑体" pitchFamily="49" charset="-122"/>
              </a:rPr>
              <a:t>H(z)</a:t>
            </a:r>
            <a:r>
              <a:rPr kumimoji="1" lang="zh-CN" altLang="en-US" sz="2400" dirty="0">
                <a:latin typeface="黑体" pitchFamily="49" charset="-122"/>
              </a:rPr>
              <a:t>的并联型结构。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黑体" pitchFamily="49" charset="-122"/>
              </a:rPr>
              <a:t>解</a:t>
            </a:r>
            <a:r>
              <a:rPr kumimoji="1" lang="zh-CN" altLang="en-US" sz="2400" dirty="0" smtClean="0">
                <a:latin typeface="黑体" pitchFamily="49" charset="-122"/>
              </a:rPr>
              <a:t>：</a:t>
            </a:r>
            <a:r>
              <a:rPr kumimoji="1" lang="en-US" altLang="zh-CN" sz="2400" dirty="0" smtClean="0"/>
              <a:t>z</a:t>
            </a:r>
            <a:r>
              <a:rPr kumimoji="1" lang="en-US" altLang="zh-CN" sz="2400" baseline="-25000" dirty="0" smtClean="0"/>
              <a:t>1</a:t>
            </a:r>
            <a:r>
              <a:rPr kumimoji="1" lang="en-US" altLang="zh-CN" sz="2400" dirty="0" smtClean="0"/>
              <a:t>=0.5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z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=0.25 </a:t>
            </a:r>
            <a:r>
              <a:rPr kumimoji="1" lang="zh-CN" altLang="en-US" sz="2400" dirty="0" smtClean="0"/>
              <a:t>为单阶极点，可以采用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部分分式展开法（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P58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）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黑体" pitchFamily="49" charset="-122"/>
              </a:rPr>
              <a:t>  </a:t>
            </a:r>
            <a:endParaRPr kumimoji="1" lang="en-US" altLang="zh-CN" sz="2800" dirty="0">
              <a:latin typeface="黑体" pitchFamily="49" charset="-122"/>
            </a:endParaRPr>
          </a:p>
        </p:txBody>
      </p:sp>
      <p:graphicFrame>
        <p:nvGraphicFramePr>
          <p:cNvPr id="69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416759"/>
              </p:ext>
            </p:extLst>
          </p:nvPr>
        </p:nvGraphicFramePr>
        <p:xfrm>
          <a:off x="2743200" y="990600"/>
          <a:ext cx="381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8" name="Equation" r:id="rId3" imgW="4152600" imgH="457200" progId="Equation.DSMT4">
                  <p:embed/>
                </p:oleObj>
              </mc:Choice>
              <mc:Fallback>
                <p:oleObj name="Equation" r:id="rId3" imgW="4152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518" r="33333"/>
                      <a:stretch>
                        <a:fillRect/>
                      </a:stretch>
                    </p:blipFill>
                    <p:spPr bwMode="auto">
                      <a:xfrm>
                        <a:off x="2743200" y="990600"/>
                        <a:ext cx="3810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54225"/>
              </p:ext>
            </p:extLst>
          </p:nvPr>
        </p:nvGraphicFramePr>
        <p:xfrm>
          <a:off x="762000" y="3657600"/>
          <a:ext cx="76962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9" name="Equation" r:id="rId5" imgW="3238200" imgH="444240" progId="Equation.DSMT4">
                  <p:embed/>
                </p:oleObj>
              </mc:Choice>
              <mc:Fallback>
                <p:oleObj name="Equation" r:id="rId5" imgW="3238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76962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1207" name="Rectangle 7"/>
          <p:cNvSpPr>
            <a:spLocks noChangeArrowheads="1"/>
          </p:cNvSpPr>
          <p:nvPr/>
        </p:nvSpPr>
        <p:spPr bwMode="auto">
          <a:xfrm>
            <a:off x="8513763" y="551021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endParaRPr kumimoji="1" lang="zh-CN" altLang="zh-CN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6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602077"/>
              </p:ext>
            </p:extLst>
          </p:nvPr>
        </p:nvGraphicFramePr>
        <p:xfrm>
          <a:off x="4572000" y="2554037"/>
          <a:ext cx="3109983" cy="857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0" name="Equation" r:id="rId7" imgW="1612800" imgH="444240" progId="Equation.DSMT4">
                  <p:embed/>
                </p:oleObj>
              </mc:Choice>
              <mc:Fallback>
                <p:oleObj name="Equation" r:id="rId7" imgW="1612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2554037"/>
                        <a:ext cx="3109983" cy="857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50495"/>
              </p:ext>
            </p:extLst>
          </p:nvPr>
        </p:nvGraphicFramePr>
        <p:xfrm>
          <a:off x="148640" y="4833938"/>
          <a:ext cx="8719796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1" name="Equation" r:id="rId9" imgW="3949560" imgH="444240" progId="Equation.DSMT4">
                  <p:embed/>
                </p:oleObj>
              </mc:Choice>
              <mc:Fallback>
                <p:oleObj name="Equation" r:id="rId9" imgW="394956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40" y="4833938"/>
                        <a:ext cx="8719796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579205"/>
              </p:ext>
            </p:extLst>
          </p:nvPr>
        </p:nvGraphicFramePr>
        <p:xfrm>
          <a:off x="166688" y="5692775"/>
          <a:ext cx="89519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2" name="Equation" r:id="rId11" imgW="4216320" imgH="444240" progId="Equation.DSMT4">
                  <p:embed/>
                </p:oleObj>
              </mc:Choice>
              <mc:Fallback>
                <p:oleObj name="Equation" r:id="rId11" imgW="4216320" imgH="4442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5692775"/>
                        <a:ext cx="8951912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74700" y="2819400"/>
            <a:ext cx="37465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H(z)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表示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成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z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正幂等式，</a:t>
            </a:r>
          </a:p>
        </p:txBody>
      </p:sp>
    </p:spTree>
    <p:extLst>
      <p:ext uri="{BB962C8B-B14F-4D97-AF65-F5344CB8AC3E}">
        <p14:creationId xmlns:p14="http://schemas.microsoft.com/office/powerpoint/2010/main" val="2876750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dirty="0">
              <a:latin typeface="华文新魏" pitchFamily="2" charset="-122"/>
            </a:endParaRPr>
          </a:p>
          <a:p>
            <a:pPr algn="ctr">
              <a:lnSpc>
                <a:spcPct val="130000"/>
              </a:lnSpc>
              <a:buFont typeface="Wingdings" pitchFamily="2" charset="2"/>
              <a:buNone/>
            </a:pPr>
            <a:endParaRPr kumimoji="1" lang="en-US" altLang="zh-CN" sz="2800" dirty="0">
              <a:latin typeface="黑体" pitchFamily="49" charset="-122"/>
            </a:endParaRPr>
          </a:p>
        </p:txBody>
      </p:sp>
      <p:graphicFrame>
        <p:nvGraphicFramePr>
          <p:cNvPr id="69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006230"/>
              </p:ext>
            </p:extLst>
          </p:nvPr>
        </p:nvGraphicFramePr>
        <p:xfrm>
          <a:off x="606425" y="2236788"/>
          <a:ext cx="7518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7" name="Equation" r:id="rId3" imgW="4152600" imgH="393480" progId="Equation.DSMT4">
                  <p:embed/>
                </p:oleObj>
              </mc:Choice>
              <mc:Fallback>
                <p:oleObj name="Equation" r:id="rId3" imgW="4152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2236788"/>
                        <a:ext cx="75184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280988" y="3151188"/>
            <a:ext cx="8847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0" dirty="0" smtClean="0">
                <a:solidFill>
                  <a:srgbClr val="000000"/>
                </a:solidFill>
                <a:latin typeface="黑体" pitchFamily="49" charset="-122"/>
              </a:rPr>
              <a:t>    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将上式每一部分用直接型结构实现，其并联型结构如下图：</a:t>
            </a:r>
          </a:p>
        </p:txBody>
      </p:sp>
      <p:grpSp>
        <p:nvGrpSpPr>
          <p:cNvPr id="692230" name="Group 6"/>
          <p:cNvGrpSpPr>
            <a:grpSpLocks/>
          </p:cNvGrpSpPr>
          <p:nvPr/>
        </p:nvGrpSpPr>
        <p:grpSpPr bwMode="auto">
          <a:xfrm>
            <a:off x="730250" y="4321176"/>
            <a:ext cx="7620000" cy="2303462"/>
            <a:chOff x="288" y="1717"/>
            <a:chExt cx="4800" cy="1451"/>
          </a:xfrm>
        </p:grpSpPr>
        <p:sp>
          <p:nvSpPr>
            <p:cNvPr id="692231" name="Text Box 7"/>
            <p:cNvSpPr txBox="1">
              <a:spLocks noChangeArrowheads="1"/>
            </p:cNvSpPr>
            <p:nvPr/>
          </p:nvSpPr>
          <p:spPr bwMode="auto">
            <a:xfrm>
              <a:off x="2496" y="2293"/>
              <a:ext cx="33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0.5</a:t>
              </a:r>
            </a:p>
            <a:p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92232" name="Text Box 8"/>
            <p:cNvSpPr txBox="1">
              <a:spLocks noChangeArrowheads="1"/>
            </p:cNvSpPr>
            <p:nvPr/>
          </p:nvSpPr>
          <p:spPr bwMode="auto">
            <a:xfrm>
              <a:off x="2928" y="2293"/>
              <a:ext cx="336" cy="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eaLnBrk="1" hangingPunct="1"/>
              <a:r>
                <a:rPr kumimoji="1" lang="en-US" altLang="zh-CN" b="0" dirty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z</a:t>
              </a:r>
              <a:r>
                <a:rPr kumimoji="1" lang="en-US" altLang="zh-CN" b="0" baseline="3000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-1</a:t>
              </a:r>
              <a:endParaRPr kumimoji="1" lang="en-US" altLang="zh-CN" b="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92233" name="Text Box 9"/>
            <p:cNvSpPr txBox="1">
              <a:spLocks noChangeArrowheads="1"/>
            </p:cNvSpPr>
            <p:nvPr/>
          </p:nvSpPr>
          <p:spPr bwMode="auto">
            <a:xfrm>
              <a:off x="3120" y="2005"/>
              <a:ext cx="432" cy="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18</a:t>
              </a:r>
            </a:p>
          </p:txBody>
        </p:sp>
        <p:sp>
          <p:nvSpPr>
            <p:cNvPr id="692234" name="Line 10"/>
            <p:cNvSpPr>
              <a:spLocks noChangeShapeType="1"/>
            </p:cNvSpPr>
            <p:nvPr/>
          </p:nvSpPr>
          <p:spPr bwMode="auto">
            <a:xfrm>
              <a:off x="4036" y="1968"/>
              <a:ext cx="4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35" name="Line 11"/>
            <p:cNvSpPr>
              <a:spLocks noChangeShapeType="1"/>
            </p:cNvSpPr>
            <p:nvPr/>
          </p:nvSpPr>
          <p:spPr bwMode="auto">
            <a:xfrm>
              <a:off x="925" y="1968"/>
              <a:ext cx="6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36" name="Line 12"/>
            <p:cNvSpPr>
              <a:spLocks noChangeShapeType="1"/>
            </p:cNvSpPr>
            <p:nvPr/>
          </p:nvSpPr>
          <p:spPr bwMode="auto">
            <a:xfrm flipH="1">
              <a:off x="1728" y="1957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37" name="Line 13"/>
            <p:cNvSpPr>
              <a:spLocks noChangeShapeType="1"/>
            </p:cNvSpPr>
            <p:nvPr/>
          </p:nvSpPr>
          <p:spPr bwMode="auto">
            <a:xfrm>
              <a:off x="1728" y="2245"/>
              <a:ext cx="9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38" name="Line 14"/>
            <p:cNvSpPr>
              <a:spLocks noChangeShapeType="1"/>
            </p:cNvSpPr>
            <p:nvPr/>
          </p:nvSpPr>
          <p:spPr bwMode="auto">
            <a:xfrm>
              <a:off x="1728" y="2245"/>
              <a:ext cx="0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39" name="Line 15"/>
            <p:cNvSpPr>
              <a:spLocks noChangeShapeType="1"/>
            </p:cNvSpPr>
            <p:nvPr/>
          </p:nvSpPr>
          <p:spPr bwMode="auto">
            <a:xfrm>
              <a:off x="2665" y="2245"/>
              <a:ext cx="6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40" name="Line 16"/>
            <p:cNvSpPr>
              <a:spLocks noChangeShapeType="1"/>
            </p:cNvSpPr>
            <p:nvPr/>
          </p:nvSpPr>
          <p:spPr bwMode="auto">
            <a:xfrm flipH="1" flipV="1">
              <a:off x="3600" y="2485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41" name="Line 17"/>
            <p:cNvSpPr>
              <a:spLocks noChangeShapeType="1"/>
            </p:cNvSpPr>
            <p:nvPr/>
          </p:nvSpPr>
          <p:spPr bwMode="auto">
            <a:xfrm flipV="1">
              <a:off x="3600" y="2101"/>
              <a:ext cx="0" cy="3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42" name="Line 18"/>
            <p:cNvSpPr>
              <a:spLocks noChangeShapeType="1"/>
            </p:cNvSpPr>
            <p:nvPr/>
          </p:nvSpPr>
          <p:spPr bwMode="auto">
            <a:xfrm flipV="1">
              <a:off x="3600" y="1957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2377" y="1717"/>
              <a:ext cx="207" cy="3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b="0" smtClean="0">
                  <a:solidFill>
                    <a:srgbClr val="000000"/>
                  </a:solidFill>
                  <a:latin typeface="Times New Roman"/>
                  <a:ea typeface="华文新魏" pitchFamily="2" charset="-122"/>
                </a:rPr>
                <a:t> </a:t>
              </a:r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r>
                <a:rPr kumimoji="1" lang="en-US" altLang="zh-CN" b="0" smtClean="0">
                  <a:solidFill>
                    <a:srgbClr val="000000"/>
                  </a:solidFill>
                  <a:latin typeface="Times New Roman"/>
                  <a:ea typeface="华文新魏" pitchFamily="2" charset="-122"/>
                </a:rPr>
                <a:t> </a:t>
              </a:r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92244" name="Line 20"/>
            <p:cNvSpPr>
              <a:spLocks noChangeShapeType="1"/>
            </p:cNvSpPr>
            <p:nvPr/>
          </p:nvSpPr>
          <p:spPr bwMode="auto">
            <a:xfrm>
              <a:off x="1548" y="1968"/>
              <a:ext cx="12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45" name="Text Box 21"/>
            <p:cNvSpPr txBox="1">
              <a:spLocks noChangeArrowheads="1"/>
            </p:cNvSpPr>
            <p:nvPr/>
          </p:nvSpPr>
          <p:spPr bwMode="auto">
            <a:xfrm>
              <a:off x="4658" y="1813"/>
              <a:ext cx="430" cy="2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y(n)</a:t>
              </a:r>
            </a:p>
            <a:p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92246" name="Text Box 22"/>
            <p:cNvSpPr txBox="1">
              <a:spLocks noChangeArrowheads="1"/>
            </p:cNvSpPr>
            <p:nvPr/>
          </p:nvSpPr>
          <p:spPr bwMode="auto">
            <a:xfrm>
              <a:off x="288" y="1861"/>
              <a:ext cx="430" cy="2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x(n)</a:t>
              </a:r>
            </a:p>
            <a:p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92247" name="Text Box 23"/>
            <p:cNvSpPr txBox="1">
              <a:spLocks noChangeArrowheads="1"/>
            </p:cNvSpPr>
            <p:nvPr/>
          </p:nvSpPr>
          <p:spPr bwMode="auto">
            <a:xfrm>
              <a:off x="2792" y="1717"/>
              <a:ext cx="207" cy="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8</a:t>
              </a:r>
            </a:p>
            <a:p>
              <a:endParaRPr kumimoji="1" lang="en-US" altLang="zh-CN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92248" name="Line 24"/>
            <p:cNvSpPr>
              <a:spLocks noChangeShapeType="1"/>
            </p:cNvSpPr>
            <p:nvPr/>
          </p:nvSpPr>
          <p:spPr bwMode="auto">
            <a:xfrm>
              <a:off x="2792" y="1968"/>
              <a:ext cx="12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49" name="Line 25"/>
            <p:cNvSpPr>
              <a:spLocks noChangeShapeType="1"/>
            </p:cNvSpPr>
            <p:nvPr/>
          </p:nvSpPr>
          <p:spPr bwMode="auto">
            <a:xfrm>
              <a:off x="3264" y="224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50" name="Line 26"/>
            <p:cNvSpPr>
              <a:spLocks noChangeShapeType="1"/>
            </p:cNvSpPr>
            <p:nvPr/>
          </p:nvSpPr>
          <p:spPr bwMode="auto">
            <a:xfrm>
              <a:off x="2976" y="224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51" name="Line 27"/>
            <p:cNvSpPr>
              <a:spLocks noChangeShapeType="1"/>
            </p:cNvSpPr>
            <p:nvPr/>
          </p:nvSpPr>
          <p:spPr bwMode="auto">
            <a:xfrm flipH="1">
              <a:off x="2448" y="253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52" name="Line 28"/>
            <p:cNvSpPr>
              <a:spLocks noChangeShapeType="1"/>
            </p:cNvSpPr>
            <p:nvPr/>
          </p:nvSpPr>
          <p:spPr bwMode="auto">
            <a:xfrm flipH="1">
              <a:off x="2208" y="25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53" name="Line 29"/>
            <p:cNvSpPr>
              <a:spLocks noChangeShapeType="1"/>
            </p:cNvSpPr>
            <p:nvPr/>
          </p:nvSpPr>
          <p:spPr bwMode="auto">
            <a:xfrm flipV="1">
              <a:off x="2208" y="224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54" name="Text Box 30"/>
            <p:cNvSpPr txBox="1">
              <a:spLocks noChangeArrowheads="1"/>
            </p:cNvSpPr>
            <p:nvPr/>
          </p:nvSpPr>
          <p:spPr bwMode="auto">
            <a:xfrm>
              <a:off x="2400" y="2917"/>
              <a:ext cx="432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0.25</a:t>
              </a:r>
            </a:p>
          </p:txBody>
        </p:sp>
        <p:sp>
          <p:nvSpPr>
            <p:cNvPr id="692255" name="Text Box 31"/>
            <p:cNvSpPr txBox="1">
              <a:spLocks noChangeArrowheads="1"/>
            </p:cNvSpPr>
            <p:nvPr/>
          </p:nvSpPr>
          <p:spPr bwMode="auto">
            <a:xfrm>
              <a:off x="2928" y="2917"/>
              <a:ext cx="336" cy="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eaLnBrk="1" hangingPunct="1"/>
              <a:r>
                <a:rPr kumimoji="1" lang="en-US" altLang="zh-CN" b="0" dirty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z</a:t>
              </a:r>
              <a:r>
                <a:rPr kumimoji="1" lang="en-US" altLang="zh-CN" b="0" baseline="3000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-1</a:t>
              </a:r>
              <a:endParaRPr kumimoji="1" lang="en-US" altLang="zh-CN" b="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92256" name="Line 32"/>
            <p:cNvSpPr>
              <a:spLocks noChangeShapeType="1"/>
            </p:cNvSpPr>
            <p:nvPr/>
          </p:nvSpPr>
          <p:spPr bwMode="auto">
            <a:xfrm>
              <a:off x="1728" y="2869"/>
              <a:ext cx="9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57" name="Line 33"/>
            <p:cNvSpPr>
              <a:spLocks noChangeShapeType="1"/>
            </p:cNvSpPr>
            <p:nvPr/>
          </p:nvSpPr>
          <p:spPr bwMode="auto">
            <a:xfrm>
              <a:off x="2665" y="2869"/>
              <a:ext cx="6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58" name="Line 34"/>
            <p:cNvSpPr>
              <a:spLocks noChangeShapeType="1"/>
            </p:cNvSpPr>
            <p:nvPr/>
          </p:nvSpPr>
          <p:spPr bwMode="auto">
            <a:xfrm>
              <a:off x="3264" y="286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59" name="Line 35"/>
            <p:cNvSpPr>
              <a:spLocks noChangeShapeType="1"/>
            </p:cNvSpPr>
            <p:nvPr/>
          </p:nvSpPr>
          <p:spPr bwMode="auto">
            <a:xfrm>
              <a:off x="2976" y="286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60" name="Line 36"/>
            <p:cNvSpPr>
              <a:spLocks noChangeShapeType="1"/>
            </p:cNvSpPr>
            <p:nvPr/>
          </p:nvSpPr>
          <p:spPr bwMode="auto">
            <a:xfrm flipH="1">
              <a:off x="2448" y="3157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61" name="Line 37"/>
            <p:cNvSpPr>
              <a:spLocks noChangeShapeType="1"/>
            </p:cNvSpPr>
            <p:nvPr/>
          </p:nvSpPr>
          <p:spPr bwMode="auto">
            <a:xfrm flipH="1">
              <a:off x="2208" y="3157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62" name="Line 38"/>
            <p:cNvSpPr>
              <a:spLocks noChangeShapeType="1"/>
            </p:cNvSpPr>
            <p:nvPr/>
          </p:nvSpPr>
          <p:spPr bwMode="auto">
            <a:xfrm flipV="1">
              <a:off x="2208" y="286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92263" name="Text Box 39"/>
            <p:cNvSpPr txBox="1">
              <a:spLocks noChangeArrowheads="1"/>
            </p:cNvSpPr>
            <p:nvPr/>
          </p:nvSpPr>
          <p:spPr bwMode="auto">
            <a:xfrm>
              <a:off x="3024" y="2581"/>
              <a:ext cx="432" cy="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kumimoji="1" lang="zh-CN" altLang="en-US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－</a:t>
              </a:r>
              <a:r>
                <a:rPr kumimoji="1" lang="en-US" altLang="zh-CN" b="0" smtClean="0">
                  <a:solidFill>
                    <a:srgbClr val="003399"/>
                  </a:solidFill>
                  <a:latin typeface="华文新魏" pitchFamily="2" charset="-122"/>
                  <a:ea typeface="华文新魏" pitchFamily="2" charset="-122"/>
                </a:rPr>
                <a:t>25</a:t>
              </a:r>
            </a:p>
          </p:txBody>
        </p:sp>
      </p:grpSp>
      <p:sp>
        <p:nvSpPr>
          <p:cNvPr id="81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433734"/>
              </p:ext>
            </p:extLst>
          </p:nvPr>
        </p:nvGraphicFramePr>
        <p:xfrm>
          <a:off x="709613" y="1066800"/>
          <a:ext cx="77374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8" name="Equation" r:id="rId5" imgW="3644640" imgH="444240" progId="Equation.DSMT4">
                  <p:embed/>
                </p:oleObj>
              </mc:Choice>
              <mc:Fallback>
                <p:oleObj name="Equation" r:id="rId5" imgW="3644640" imgH="4442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066800"/>
                        <a:ext cx="77374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788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03" name="Object 3"/>
          <p:cNvGraphicFramePr>
            <a:graphicFrameLocks noChangeAspect="1"/>
          </p:cNvGraphicFramePr>
          <p:nvPr/>
        </p:nvGraphicFramePr>
        <p:xfrm>
          <a:off x="2232025" y="1854200"/>
          <a:ext cx="36893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4" name="Equation" r:id="rId3" imgW="1600200" imgH="419040" progId="Equation.3">
                  <p:embed/>
                </p:oleObj>
              </mc:Choice>
              <mc:Fallback>
                <p:oleObj name="Equation" r:id="rId3" imgW="1600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854200"/>
                        <a:ext cx="36893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4" name="Object 4"/>
          <p:cNvGraphicFramePr>
            <a:graphicFrameLocks noChangeAspect="1"/>
          </p:cNvGraphicFramePr>
          <p:nvPr/>
        </p:nvGraphicFramePr>
        <p:xfrm>
          <a:off x="2232025" y="4689475"/>
          <a:ext cx="32210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5" name="Equation" r:id="rId5" imgW="1396800" imgH="393480" progId="Equation.3">
                  <p:embed/>
                </p:oleObj>
              </mc:Choice>
              <mc:Fallback>
                <p:oleObj name="Equation" r:id="rId5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689475"/>
                        <a:ext cx="322103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06" name="Text Box 6"/>
          <p:cNvSpPr txBox="1">
            <a:spLocks noChangeArrowheads="1"/>
          </p:cNvSpPr>
          <p:nvPr/>
        </p:nvSpPr>
        <p:spPr bwMode="auto">
          <a:xfrm>
            <a:off x="746125" y="1223963"/>
            <a:ext cx="547211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 smtClean="0">
                <a:solidFill>
                  <a:schemeClr val="accent1"/>
                </a:solidFill>
                <a:latin typeface="华文琥珀" pitchFamily="2" charset="-122"/>
                <a:ea typeface="华文琥珀" pitchFamily="2" charset="-122"/>
              </a:rPr>
              <a:t>习题：</a:t>
            </a:r>
            <a:r>
              <a:rPr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设系统函数如下式：</a:t>
            </a:r>
          </a:p>
        </p:txBody>
      </p:sp>
      <p:sp>
        <p:nvSpPr>
          <p:cNvPr id="870407" name="Text Box 7"/>
          <p:cNvSpPr txBox="1">
            <a:spLocks noChangeArrowheads="1"/>
          </p:cNvSpPr>
          <p:nvPr/>
        </p:nvSpPr>
        <p:spPr bwMode="auto">
          <a:xfrm>
            <a:off x="838200" y="3048000"/>
            <a:ext cx="5976937" cy="44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试画出它的并联型结构图。</a:t>
            </a:r>
          </a:p>
        </p:txBody>
      </p:sp>
      <p:sp>
        <p:nvSpPr>
          <p:cNvPr id="870408" name="Text Box 8"/>
          <p:cNvSpPr txBox="1">
            <a:spLocks noChangeArrowheads="1"/>
          </p:cNvSpPr>
          <p:nvPr/>
        </p:nvSpPr>
        <p:spPr bwMode="auto">
          <a:xfrm>
            <a:off x="566738" y="3743325"/>
            <a:ext cx="5761037" cy="44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解： 首先将系统函数写成下式</a:t>
            </a:r>
            <a:r>
              <a:rPr lang="en-US" altLang="zh-CN" sz="2800" b="0" dirty="0" smtClean="0">
                <a:solidFill>
                  <a:srgbClr val="000000"/>
                </a:solidFill>
                <a:latin typeface="黑体" pitchFamily="49" charset="-122"/>
              </a:rPr>
              <a:t>: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7067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62038" y="949325"/>
            <a:ext cx="7772400" cy="515938"/>
          </a:xfrm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将分母进行因式分解，得到</a:t>
            </a:r>
            <a:r>
              <a:rPr lang="en-US" altLang="zh-CN" dirty="0"/>
              <a:t>:</a:t>
            </a:r>
          </a:p>
        </p:txBody>
      </p:sp>
      <p:graphicFrame>
        <p:nvGraphicFramePr>
          <p:cNvPr id="69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617185"/>
              </p:ext>
            </p:extLst>
          </p:nvPr>
        </p:nvGraphicFramePr>
        <p:xfrm>
          <a:off x="4514850" y="40417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6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417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71070"/>
              </p:ext>
            </p:extLst>
          </p:nvPr>
        </p:nvGraphicFramePr>
        <p:xfrm>
          <a:off x="2057400" y="1600200"/>
          <a:ext cx="36020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66" name="Equation" r:id="rId5" imgW="1562040" imgH="419040" progId="Equation.DSMT4">
                  <p:embed/>
                </p:oleObj>
              </mc:Choice>
              <mc:Fallback>
                <p:oleObj name="Equation" r:id="rId5" imgW="1562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36020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14840"/>
              </p:ext>
            </p:extLst>
          </p:nvPr>
        </p:nvGraphicFramePr>
        <p:xfrm>
          <a:off x="1676400" y="2667000"/>
          <a:ext cx="5284787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67" name="Equation" r:id="rId7" imgW="2705040" imgH="1879560" progId="Equation.DSMT4">
                  <p:embed/>
                </p:oleObj>
              </mc:Choice>
              <mc:Fallback>
                <p:oleObj name="Equation" r:id="rId7" imgW="270504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5284787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6568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49362"/>
            <a:ext cx="7772400" cy="515938"/>
          </a:xfrm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并联型结构图为</a:t>
            </a:r>
            <a:endParaRPr lang="en-US" altLang="zh-CN" dirty="0"/>
          </a:p>
        </p:txBody>
      </p:sp>
      <p:graphicFrame>
        <p:nvGraphicFramePr>
          <p:cNvPr id="69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77560"/>
              </p:ext>
            </p:extLst>
          </p:nvPr>
        </p:nvGraphicFramePr>
        <p:xfrm>
          <a:off x="4514850" y="40417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417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24400"/>
              </p:ext>
            </p:extLst>
          </p:nvPr>
        </p:nvGraphicFramePr>
        <p:xfrm>
          <a:off x="2239962" y="4648200"/>
          <a:ext cx="35226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7" name="Equation" r:id="rId5" imgW="1803240" imgH="583920" progId="Equation.DSMT4">
                  <p:embed/>
                </p:oleObj>
              </mc:Choice>
              <mc:Fallback>
                <p:oleObj name="Equation" r:id="rId5" imgW="18032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2" y="4648200"/>
                        <a:ext cx="352266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764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65300"/>
            <a:ext cx="7392987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3660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ChangeArrowheads="1"/>
          </p:cNvSpPr>
          <p:nvPr/>
        </p:nvSpPr>
        <p:spPr bwMode="auto">
          <a:xfrm>
            <a:off x="566737" y="1066800"/>
            <a:ext cx="80406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转置形式（流图倒置）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如果将原网络中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所有支路的方向加以反转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，并将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输入和输出相互交换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，则网络的系统函数不会改变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（可由梅森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Mason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公示得出，附录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转置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结构 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5667" name="Picture 3" descr="6t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06459"/>
            <a:ext cx="2820988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70" name="Picture 6" descr="6t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7" y="3506459"/>
            <a:ext cx="270351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672" name="Text Box 8"/>
          <p:cNvSpPr txBox="1">
            <a:spLocks noChangeArrowheads="1"/>
          </p:cNvSpPr>
          <p:nvPr/>
        </p:nvSpPr>
        <p:spPr bwMode="auto">
          <a:xfrm>
            <a:off x="4394200" y="4314029"/>
            <a:ext cx="946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0000CC"/>
                </a:solidFill>
                <a:latin typeface="华文琥珀" pitchFamily="2" charset="-122"/>
                <a:ea typeface="华文琥珀" pitchFamily="2" charset="-122"/>
              </a:rPr>
              <a:t>转置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网络结构的转置定理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5866"/>
              </p:ext>
            </p:extLst>
          </p:nvPr>
        </p:nvGraphicFramePr>
        <p:xfrm>
          <a:off x="3820158" y="6084300"/>
          <a:ext cx="2195833" cy="46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9" name="Equation" r:id="rId5" imgW="1079280" imgH="228600" progId="Equation.DSMT4">
                  <p:embed/>
                </p:oleObj>
              </mc:Choice>
              <mc:Fallback>
                <p:oleObj name="Equation" r:id="rId5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0158" y="6084300"/>
                        <a:ext cx="2195833" cy="46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左右箭头 3"/>
          <p:cNvSpPr/>
          <p:nvPr/>
        </p:nvSpPr>
        <p:spPr bwMode="auto">
          <a:xfrm>
            <a:off x="4140200" y="4968546"/>
            <a:ext cx="1422400" cy="594054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87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5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5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5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5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ChangeArrowheads="1"/>
          </p:cNvSpPr>
          <p:nvPr/>
        </p:nvSpPr>
        <p:spPr bwMode="auto">
          <a:xfrm>
            <a:off x="566737" y="1066800"/>
            <a:ext cx="80406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一阶转置结构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阶转置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课后习题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中有两个网络互为转置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网络结构的转置定理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763000" cy="112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/>
          <a:stretch/>
        </p:blipFill>
        <p:spPr bwMode="auto">
          <a:xfrm>
            <a:off x="208720" y="4114800"/>
            <a:ext cx="859237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26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5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25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1119641" y="96043"/>
            <a:ext cx="65881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800" dirty="0" smtClean="0">
                <a:solidFill>
                  <a:srgbClr val="003399"/>
                </a:solidFill>
              </a:rPr>
              <a:t>IIR</a:t>
            </a:r>
            <a:r>
              <a:rPr lang="zh-CN" altLang="en-US" sz="3800" dirty="0" smtClean="0">
                <a:solidFill>
                  <a:srgbClr val="003399"/>
                </a:solidFill>
              </a:rPr>
              <a:t>基本网络结构特点比较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13185"/>
              </p:ext>
            </p:extLst>
          </p:nvPr>
        </p:nvGraphicFramePr>
        <p:xfrm>
          <a:off x="457200" y="1447800"/>
          <a:ext cx="84582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245640"/>
                <a:gridCol w="1983460"/>
                <a:gridCol w="2114550"/>
              </a:tblGrid>
              <a:tr h="838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bg1"/>
                          </a:solidFill>
                          <a:latin typeface="黑体" pitchFamily="49" charset="-122"/>
                          <a:ea typeface="+mn-ea"/>
                          <a:cs typeface="+mn-cs"/>
                        </a:rPr>
                        <a:t>项目</a:t>
                      </a:r>
                      <a:r>
                        <a:rPr lang="en-US" altLang="zh-CN" sz="2800" b="1" kern="1200" dirty="0" smtClean="0">
                          <a:solidFill>
                            <a:schemeClr val="bg1"/>
                          </a:solidFill>
                          <a:latin typeface="黑体" pitchFamily="49" charset="-122"/>
                          <a:ea typeface="+mn-ea"/>
                          <a:cs typeface="+mn-cs"/>
                        </a:rPr>
                        <a:t>|</a:t>
                      </a:r>
                      <a:r>
                        <a:rPr lang="zh-CN" altLang="en-US" sz="2800" b="1" kern="1200" dirty="0" smtClean="0">
                          <a:solidFill>
                            <a:schemeClr val="bg1"/>
                          </a:solidFill>
                          <a:latin typeface="黑体" pitchFamily="49" charset="-122"/>
                          <a:ea typeface="+mn-ea"/>
                          <a:cs typeface="+mn-cs"/>
                        </a:rPr>
                        <a:t>类型</a:t>
                      </a:r>
                      <a:endParaRPr lang="zh-CN" altLang="en-US" sz="2800" b="1" kern="1200" dirty="0">
                        <a:solidFill>
                          <a:schemeClr val="bg1"/>
                        </a:solidFill>
                        <a:latin typeface="黑体" pitchFamily="49" charset="-122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黑体" pitchFamily="49" charset="-122"/>
                        </a:rPr>
                        <a:t>直接</a:t>
                      </a:r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latin typeface="黑体" pitchFamily="49" charset="-122"/>
                        </a:rPr>
                        <a:t>Ⅰ(Ⅱ)</a:t>
                      </a: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黑体" pitchFamily="49" charset="-122"/>
                        </a:rPr>
                        <a:t>型</a:t>
                      </a:r>
                    </a:p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黑体" pitchFamily="49" charset="-122"/>
                        </a:rPr>
                        <a:t>级联型</a:t>
                      </a:r>
                    </a:p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黑体" pitchFamily="49" charset="-122"/>
                        </a:rPr>
                        <a:t>并联型</a:t>
                      </a:r>
                    </a:p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000000"/>
                          </a:solidFill>
                          <a:latin typeface="黑体" pitchFamily="49" charset="-122"/>
                        </a:rPr>
                        <a:t>所需延时单元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  <a:latin typeface="黑体" pitchFamily="49" charset="-122"/>
                        </a:rPr>
                        <a:t>2N(N)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  <a:latin typeface="黑体" pitchFamily="49" charset="-122"/>
                        </a:rPr>
                        <a:t>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黑体" pitchFamily="49" charset="-122"/>
                        </a:rPr>
                        <a:t>N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000000"/>
                          </a:solidFill>
                          <a:latin typeface="黑体" pitchFamily="49" charset="-122"/>
                        </a:rPr>
                        <a:t>运算误差</a:t>
                      </a:r>
                    </a:p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000000"/>
                          </a:solidFill>
                          <a:latin typeface="黑体" pitchFamily="49" charset="-122"/>
                        </a:rPr>
                        <a:t>较大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优于直接型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优于直接型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000000"/>
                          </a:solidFill>
                          <a:latin typeface="黑体" pitchFamily="49" charset="-122"/>
                        </a:rPr>
                        <a:t>运算速度</a:t>
                      </a:r>
                    </a:p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000000"/>
                          </a:solidFill>
                          <a:latin typeface="黑体" pitchFamily="49" charset="-122"/>
                        </a:rPr>
                        <a:t>一般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000000"/>
                          </a:solidFill>
                          <a:latin typeface="黑体" pitchFamily="49" charset="-122"/>
                        </a:rPr>
                        <a:t>一般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最快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808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0" name="Rectangle 8"/>
          <p:cNvSpPr>
            <a:spLocks noChangeArrowheads="1"/>
          </p:cNvSpPr>
          <p:nvPr/>
        </p:nvSpPr>
        <p:spPr bwMode="auto">
          <a:xfrm>
            <a:off x="635000" y="1142999"/>
            <a:ext cx="791210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LTI</a:t>
            </a: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离散系统</a:t>
            </a:r>
            <a:endParaRPr lang="en-US" altLang="zh-CN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endParaRPr lang="en-US" altLang="zh-CN" sz="2600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endParaRPr lang="en-US" altLang="zh-CN" sz="2600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对于同一个</a:t>
            </a:r>
            <a:r>
              <a:rPr lang="en-US" altLang="zh-CN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LTI</a:t>
            </a: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离散系统，有无限种运算结构；</a:t>
            </a:r>
            <a:endParaRPr lang="en-US" altLang="zh-CN" sz="2600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当变量和系数以无限精度表示时，不同运算结构是等价的；</a:t>
            </a:r>
            <a:endParaRPr lang="en-US" altLang="zh-CN" sz="2600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当以有限精度表示时，可能存在巨大差异</a:t>
            </a:r>
            <a:endParaRPr lang="en-US" altLang="zh-CN" sz="2600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344487" lvl="1" algn="r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</a:pPr>
            <a:r>
              <a:rPr lang="en-US" altLang="zh-CN" sz="26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——</a:t>
            </a:r>
            <a:r>
              <a:rPr lang="zh-CN" altLang="en-US" sz="26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因此，有必要研究不同运算结构。</a:t>
            </a:r>
            <a:endParaRPr lang="en-US" altLang="zh-CN" sz="26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endParaRPr lang="en-US" altLang="zh-CN" sz="30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855075"/>
              </p:ext>
            </p:extLst>
          </p:nvPr>
        </p:nvGraphicFramePr>
        <p:xfrm>
          <a:off x="228601" y="1954510"/>
          <a:ext cx="4572000" cy="95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9" name="Equation" r:id="rId3" imgW="2070000" imgH="431640" progId="Equation.DSMT4">
                  <p:embed/>
                </p:oleObj>
              </mc:Choice>
              <mc:Fallback>
                <p:oleObj name="Equation" r:id="rId3" imgW="2070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1954510"/>
                        <a:ext cx="4572000" cy="956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14924"/>
              </p:ext>
            </p:extLst>
          </p:nvPr>
        </p:nvGraphicFramePr>
        <p:xfrm>
          <a:off x="5297488" y="1524000"/>
          <a:ext cx="3570287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10" name="Equation" r:id="rId5" imgW="1676160" imgH="838080" progId="Equation.DSMT4">
                  <p:embed/>
                </p:oleObj>
              </mc:Choice>
              <mc:Fallback>
                <p:oleObj name="Equation" r:id="rId5" imgW="1676160" imgH="838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1524000"/>
                        <a:ext cx="3570287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右箭头 7"/>
          <p:cNvSpPr/>
          <p:nvPr/>
        </p:nvSpPr>
        <p:spPr bwMode="auto">
          <a:xfrm>
            <a:off x="4876800" y="2286000"/>
            <a:ext cx="381000" cy="2286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96900" y="128589"/>
            <a:ext cx="8229600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1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、网络结构的研究价值</a:t>
            </a:r>
          </a:p>
        </p:txBody>
      </p:sp>
    </p:spTree>
    <p:extLst>
      <p:ext uri="{BB962C8B-B14F-4D97-AF65-F5344CB8AC3E}">
        <p14:creationId xmlns:p14="http://schemas.microsoft.com/office/powerpoint/2010/main" val="1134977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6256" y="1295400"/>
            <a:ext cx="7327900" cy="406400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1"/>
                </a:solidFill>
                <a:latin typeface="华文琥珀" pitchFamily="2" charset="-122"/>
                <a:ea typeface="华文琥珀" pitchFamily="2" charset="-122"/>
              </a:rPr>
              <a:t>习</a:t>
            </a:r>
            <a:r>
              <a:rPr lang="zh-CN" altLang="en-US" sz="2800" dirty="0" smtClean="0">
                <a:solidFill>
                  <a:schemeClr val="accent1"/>
                </a:solidFill>
                <a:latin typeface="华文琥珀" pitchFamily="2" charset="-122"/>
                <a:ea typeface="华文琥珀" pitchFamily="2" charset="-122"/>
              </a:rPr>
              <a:t>题</a:t>
            </a:r>
            <a:r>
              <a:rPr lang="zh-CN" altLang="en-US" sz="2800" dirty="0" smtClean="0"/>
              <a:t>：已知</a:t>
            </a:r>
            <a:r>
              <a:rPr lang="zh-CN" altLang="en-US" sz="2800" dirty="0"/>
              <a:t>某三阶数字滤波器的系统函数为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08500"/>
            <a:ext cx="8229600" cy="16224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画</a:t>
            </a:r>
            <a:r>
              <a:rPr lang="zh-CN" altLang="en-US" dirty="0"/>
              <a:t>出其直接型、级联型和并联型结构。</a:t>
            </a:r>
          </a:p>
        </p:txBody>
      </p:sp>
      <p:pic>
        <p:nvPicPr>
          <p:cNvPr id="557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393950"/>
            <a:ext cx="5265737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例题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0721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223963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将系统函数</a:t>
            </a:r>
            <a:r>
              <a:rPr lang="en-US" altLang="zh-CN" b="1" i="1" dirty="0"/>
              <a:t>H</a:t>
            </a:r>
            <a:r>
              <a:rPr lang="en-US" altLang="zh-CN" b="1" dirty="0"/>
              <a:t>(</a:t>
            </a:r>
            <a:r>
              <a:rPr lang="en-US" altLang="zh-CN" b="1" i="1" dirty="0"/>
              <a:t>z</a:t>
            </a:r>
            <a:r>
              <a:rPr lang="en-US" altLang="zh-CN" b="1" dirty="0"/>
              <a:t>)</a:t>
            </a:r>
            <a:r>
              <a:rPr lang="zh-CN" altLang="en-US" dirty="0"/>
              <a:t>表达为</a:t>
            </a:r>
          </a:p>
        </p:txBody>
      </p:sp>
      <p:pic>
        <p:nvPicPr>
          <p:cNvPr id="558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1719263"/>
            <a:ext cx="5032375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2501900" y="1673225"/>
            <a:ext cx="1800225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pic>
        <p:nvPicPr>
          <p:cNvPr id="5580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2" y="4114800"/>
            <a:ext cx="43656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581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直接型（</a:t>
            </a:r>
            <a:r>
              <a:rPr lang="en-US" altLang="zh-CN" dirty="0" smtClean="0"/>
              <a:t>II</a:t>
            </a:r>
            <a:r>
              <a:rPr lang="zh-CN" altLang="en-US" dirty="0" smtClean="0"/>
              <a:t>型）</a:t>
            </a:r>
            <a:endParaRPr lang="zh-CN" alt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例题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4159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1288"/>
            <a:ext cx="8435975" cy="45307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将系统函数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z</a:t>
            </a:r>
            <a:r>
              <a:rPr lang="en-US" altLang="zh-CN" sz="2800" b="1" dirty="0"/>
              <a:t>)</a:t>
            </a:r>
            <a:r>
              <a:rPr lang="zh-CN" altLang="en-US" sz="2800" dirty="0"/>
              <a:t>表达为一阶、二阶实系数分式之</a:t>
            </a:r>
            <a:r>
              <a:rPr lang="zh-CN" altLang="en-US" sz="2800" dirty="0" smtClean="0"/>
              <a:t>积，可得级联型</a:t>
            </a:r>
            <a:endParaRPr lang="zh-CN" altLang="en-US" sz="2800" dirty="0"/>
          </a:p>
        </p:txBody>
      </p:sp>
      <p:pic>
        <p:nvPicPr>
          <p:cNvPr id="559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79688"/>
            <a:ext cx="432117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9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103688"/>
            <a:ext cx="63722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例题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7680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8229600" cy="4816475"/>
          </a:xfrm>
        </p:spPr>
        <p:txBody>
          <a:bodyPr/>
          <a:lstStyle/>
          <a:p>
            <a:r>
              <a:rPr lang="zh-CN" altLang="en-US" dirty="0"/>
              <a:t>将系统函数</a:t>
            </a:r>
            <a:r>
              <a:rPr lang="en-US" altLang="zh-CN" b="1" i="1" dirty="0"/>
              <a:t>H</a:t>
            </a:r>
            <a:r>
              <a:rPr lang="en-US" altLang="zh-CN" b="1" dirty="0"/>
              <a:t>(</a:t>
            </a:r>
            <a:r>
              <a:rPr lang="en-US" altLang="zh-CN" b="1" i="1" dirty="0"/>
              <a:t>z</a:t>
            </a:r>
            <a:r>
              <a:rPr lang="en-US" altLang="zh-CN" b="1" dirty="0"/>
              <a:t>)</a:t>
            </a:r>
            <a:r>
              <a:rPr lang="zh-CN" altLang="en-US" dirty="0"/>
              <a:t>表达为部分分式之和的</a:t>
            </a:r>
            <a:r>
              <a:rPr lang="zh-CN" altLang="en-US" dirty="0" smtClean="0"/>
              <a:t>形式，可得并联型</a:t>
            </a:r>
            <a:endParaRPr lang="zh-CN" altLang="en-US" dirty="0"/>
          </a:p>
        </p:txBody>
      </p:sp>
      <p:pic>
        <p:nvPicPr>
          <p:cNvPr id="5601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44767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01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563812"/>
            <a:ext cx="467995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例题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7353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71550" y="15240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作业题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课后习题</a:t>
            </a:r>
            <a:r>
              <a:rPr lang="en-US" altLang="zh-CN" sz="4000" dirty="0" smtClean="0"/>
              <a:t>1;6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1374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3925888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1133475"/>
            <a:ext cx="7021513" cy="4886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为什么学习本章</a:t>
            </a:r>
            <a:endParaRPr lang="zh-CN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用信号流图表示网络结构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无限长脉冲响应基本网络结构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有限长脉冲响应基本网络结构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系统的线性相位结构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 FIR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系统的频率采样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结构</a:t>
            </a:r>
            <a:endParaRPr lang="en-US" altLang="zh-CN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格型网格结构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5427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746124" y="5157788"/>
            <a:ext cx="81010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</a:rPr>
              <a:t>      h(n)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Times New Roman" pitchFamily="18" charset="0"/>
              </a:rPr>
              <a:t>为一个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Times New Roman" pitchFamily="18" charset="0"/>
              </a:rPr>
              <a:t>点序列，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H(z)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Times New Roman" pitchFamily="18" charset="0"/>
              </a:rPr>
              <a:t>处为（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</a:rPr>
              <a:t>N-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Times New Roman" pitchFamily="18" charset="0"/>
              </a:rPr>
              <a:t>）阶极点，有（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Times New Roman" pitchFamily="18" charset="0"/>
              </a:rPr>
              <a:t>）个零点。</a:t>
            </a:r>
          </a:p>
        </p:txBody>
      </p:sp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720725" y="1071652"/>
            <a:ext cx="80121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FIR</a:t>
            </a:r>
            <a:r>
              <a:rPr lang="zh-CN" altLang="en-US" sz="28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网络没有反馈支路，没有环路；</a:t>
            </a:r>
            <a:endParaRPr lang="en-US" altLang="zh-CN" sz="2800" dirty="0" smtClean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、所有极点都在</a:t>
            </a:r>
            <a:r>
              <a:rPr lang="en-US" altLang="zh-CN" sz="28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处。收敛域为</a:t>
            </a:r>
            <a:endParaRPr lang="en-US" altLang="zh-CN" sz="2800" dirty="0" smtClean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8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、单位脉冲响应是有限长的。</a:t>
            </a:r>
            <a:endParaRPr kumimoji="1" lang="zh-CN" altLang="en-US" sz="1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519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61396"/>
              </p:ext>
            </p:extLst>
          </p:nvPr>
        </p:nvGraphicFramePr>
        <p:xfrm>
          <a:off x="5943600" y="1789658"/>
          <a:ext cx="12668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0" name="Equation" r:id="rId3" imgW="431640" imgH="203040" progId="Equation.DSMT4">
                  <p:embed/>
                </p:oleObj>
              </mc:Choice>
              <mc:Fallback>
                <p:oleObj name="Equation" r:id="rId3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89658"/>
                        <a:ext cx="12668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219200" y="206797"/>
            <a:ext cx="5073825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系统的基本网路结构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22750"/>
              </p:ext>
            </p:extLst>
          </p:nvPr>
        </p:nvGraphicFramePr>
        <p:xfrm>
          <a:off x="2783344" y="3100388"/>
          <a:ext cx="3509681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1" name="Equation" r:id="rId5" imgW="1473120" imgH="863280" progId="Equation.DSMT4">
                  <p:embed/>
                </p:oleObj>
              </mc:Choice>
              <mc:Fallback>
                <p:oleObj name="Equation" r:id="rId5" imgW="14731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3344" y="3100388"/>
                        <a:ext cx="3509681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064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6613" y="1179513"/>
            <a:ext cx="7416800" cy="944562"/>
          </a:xfrm>
        </p:spPr>
        <p:txBody>
          <a:bodyPr/>
          <a:lstStyle/>
          <a:p>
            <a:r>
              <a:rPr lang="en-US" altLang="zh-CN" sz="2600"/>
              <a:t>FIR</a:t>
            </a:r>
            <a:r>
              <a:rPr lang="zh-CN" altLang="en-US" sz="2600"/>
              <a:t>滤波器的差分方程</a:t>
            </a:r>
          </a:p>
          <a:p>
            <a:endParaRPr lang="zh-CN" altLang="en-US" sz="2600"/>
          </a:p>
          <a:p>
            <a:endParaRPr lang="zh-CN" altLang="en-US" sz="2600"/>
          </a:p>
          <a:p>
            <a:endParaRPr lang="zh-CN" altLang="en-US" sz="2600"/>
          </a:p>
          <a:p>
            <a:endParaRPr lang="en-US" altLang="zh-CN" sz="260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9283DF03-48E0-4E92-B75A-C39494D7000C}" type="datetime1">
              <a:rPr lang="zh-CN" altLang="en-US">
                <a:solidFill>
                  <a:srgbClr val="000000"/>
                </a:solidFill>
              </a:rPr>
              <a:pPr/>
              <a:t>2019/11/6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第五章   时域离散系统的网络结构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D824EC2D-F4FC-45F8-BFF1-258AE1E05BDF}" type="slidenum">
              <a:rPr lang="en-US" altLang="zh-CN">
                <a:solidFill>
                  <a:srgbClr val="000000"/>
                </a:solidFill>
              </a:rPr>
              <a:pPr/>
              <a:t>67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36936" name="Object 8"/>
          <p:cNvGraphicFramePr>
            <a:graphicFrameLocks noChangeAspect="1"/>
          </p:cNvGraphicFramePr>
          <p:nvPr/>
        </p:nvGraphicFramePr>
        <p:xfrm>
          <a:off x="50800" y="2420938"/>
          <a:ext cx="4103688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02" name="公式" r:id="rId3" imgW="1180800" imgH="1066680" progId="Equation.3">
                  <p:embed/>
                </p:oleObj>
              </mc:Choice>
              <mc:Fallback>
                <p:oleObj name="公式" r:id="rId3" imgW="118080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2420938"/>
                        <a:ext cx="4103688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470077"/>
              </p:ext>
            </p:extLst>
          </p:nvPr>
        </p:nvGraphicFramePr>
        <p:xfrm>
          <a:off x="5430838" y="2970213"/>
          <a:ext cx="3714750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03" name="Equation" r:id="rId5" imgW="1002960" imgH="634680" progId="Equation.DSMT4">
                  <p:embed/>
                </p:oleObj>
              </mc:Choice>
              <mc:Fallback>
                <p:oleObj name="Equation" r:id="rId5" imgW="10029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2970213"/>
                        <a:ext cx="3714750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6938" name="Group 10"/>
          <p:cNvGrpSpPr>
            <a:grpSpLocks/>
          </p:cNvGrpSpPr>
          <p:nvPr/>
        </p:nvGrpSpPr>
        <p:grpSpPr bwMode="auto">
          <a:xfrm>
            <a:off x="4154488" y="2994025"/>
            <a:ext cx="1296987" cy="650875"/>
            <a:chOff x="2617" y="1206"/>
            <a:chExt cx="817" cy="410"/>
          </a:xfrm>
        </p:grpSpPr>
        <p:sp>
          <p:nvSpPr>
            <p:cNvPr id="636939" name="Line 11"/>
            <p:cNvSpPr>
              <a:spLocks noChangeShapeType="1"/>
            </p:cNvSpPr>
            <p:nvPr/>
          </p:nvSpPr>
          <p:spPr bwMode="auto">
            <a:xfrm>
              <a:off x="2617" y="1616"/>
              <a:ext cx="817" cy="0"/>
            </a:xfrm>
            <a:prstGeom prst="line">
              <a:avLst/>
            </a:prstGeom>
            <a:noFill/>
            <a:ln w="603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636940" name="Text Box 12"/>
            <p:cNvSpPr txBox="1">
              <a:spLocks noChangeArrowheads="1"/>
            </p:cNvSpPr>
            <p:nvPr/>
          </p:nvSpPr>
          <p:spPr bwMode="auto">
            <a:xfrm>
              <a:off x="2663" y="1206"/>
              <a:ext cx="7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200" baseline="-250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32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=0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76416"/>
              </p:ext>
            </p:extLst>
          </p:nvPr>
        </p:nvGraphicFramePr>
        <p:xfrm>
          <a:off x="6858000" y="4876800"/>
          <a:ext cx="800100" cy="453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04" name="Equation" r:id="rId7" imgW="291960" imgH="164880" progId="Equation.DSMT4">
                  <p:embed/>
                </p:oleObj>
              </mc:Choice>
              <mc:Fallback>
                <p:oleObj name="Equation" r:id="rId7" imgW="2919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0" y="4876800"/>
                        <a:ext cx="800100" cy="453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219200" y="206797"/>
            <a:ext cx="5073825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系统的基本网路结构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56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7954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037738940"/>
              </p:ext>
            </p:extLst>
          </p:nvPr>
        </p:nvGraphicFramePr>
        <p:xfrm>
          <a:off x="1739472" y="2124075"/>
          <a:ext cx="5665055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0" name="公式" r:id="rId3" imgW="2031840" imgH="1130040" progId="Equation.3">
                  <p:embed/>
                </p:oleObj>
              </mc:Choice>
              <mc:Fallback>
                <p:oleObj name="公式" r:id="rId3" imgW="203184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472" y="2124075"/>
                        <a:ext cx="5665055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836613" y="1179513"/>
            <a:ext cx="7416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CC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滤波器的差分方程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CC"/>
              </a:buClr>
              <a:buSzPct val="65000"/>
              <a:buFont typeface="Wingdings" pitchFamily="2" charset="2"/>
              <a:buChar char="n"/>
            </a:pPr>
            <a:endParaRPr lang="zh-CN" altLang="en-US" sz="2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CC"/>
              </a:buClr>
              <a:buSzPct val="65000"/>
              <a:buFont typeface="Wingdings" pitchFamily="2" charset="2"/>
              <a:buChar char="n"/>
            </a:pPr>
            <a:endParaRPr lang="zh-CN" altLang="en-US" sz="2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CC"/>
              </a:buClr>
              <a:buSzPct val="65000"/>
              <a:buFont typeface="Wingdings" pitchFamily="2" charset="2"/>
              <a:buChar char="n"/>
            </a:pPr>
            <a:endParaRPr lang="zh-CN" altLang="en-US" sz="2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CC"/>
              </a:buClr>
              <a:buSzPct val="65000"/>
              <a:buFont typeface="Wingdings" pitchFamily="2" charset="2"/>
              <a:buChar char="n"/>
            </a:pPr>
            <a:endParaRPr lang="en-US" altLang="zh-CN" sz="2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200" y="206797"/>
            <a:ext cx="5073825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系统的基本网路结构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32227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8980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19898156"/>
              </p:ext>
            </p:extLst>
          </p:nvPr>
        </p:nvGraphicFramePr>
        <p:xfrm>
          <a:off x="0" y="791572"/>
          <a:ext cx="5292725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61" name="VISIO" r:id="rId3" imgW="2493360" imgH="1349280" progId="Visio.Drawing.4">
                  <p:embed/>
                </p:oleObj>
              </mc:Choice>
              <mc:Fallback>
                <p:oleObj name="VISIO" r:id="rId3" imgW="2493360" imgH="134928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91572"/>
                        <a:ext cx="5292725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8981" name="Picture 5" descr="ys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791572"/>
            <a:ext cx="4211637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38978" name="Object 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23190072"/>
              </p:ext>
            </p:extLst>
          </p:nvPr>
        </p:nvGraphicFramePr>
        <p:xfrm>
          <a:off x="457200" y="5867400"/>
          <a:ext cx="30763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62" name="公式" r:id="rId6" imgW="1803240" imgH="431640" progId="Equation.3">
                  <p:embed/>
                </p:oleObj>
              </mc:Choice>
              <mc:Fallback>
                <p:oleObj name="公式" r:id="rId6" imgW="1803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867400"/>
                        <a:ext cx="307638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3" name="Object 7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05093251"/>
              </p:ext>
            </p:extLst>
          </p:nvPr>
        </p:nvGraphicFramePr>
        <p:xfrm>
          <a:off x="125412" y="3505200"/>
          <a:ext cx="8893175" cy="24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63" name="Visio" r:id="rId8" imgW="3357360" imgH="917280" progId="Visio.Drawing.11">
                  <p:embed/>
                </p:oleObj>
              </mc:Choice>
              <mc:Fallback>
                <p:oleObj name="Visio" r:id="rId8" imgW="3357360" imgH="9172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" y="3505200"/>
                        <a:ext cx="8893175" cy="243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8982" name="Text Box 6"/>
          <p:cNvSpPr txBox="1">
            <a:spLocks noChangeArrowheads="1"/>
          </p:cNvSpPr>
          <p:nvPr/>
        </p:nvSpPr>
        <p:spPr bwMode="auto">
          <a:xfrm>
            <a:off x="4572000" y="1960563"/>
            <a:ext cx="2305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h(n)=b</a:t>
            </a:r>
            <a:r>
              <a:rPr lang="en-US" altLang="zh-CN" sz="2800" baseline="-25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i=0,1,….,N-1</a:t>
            </a:r>
          </a:p>
        </p:txBody>
      </p:sp>
      <p:sp>
        <p:nvSpPr>
          <p:cNvPr id="7" name="矩形 6"/>
          <p:cNvSpPr/>
          <p:nvPr/>
        </p:nvSpPr>
        <p:spPr>
          <a:xfrm>
            <a:off x="1219200" y="206797"/>
            <a:ext cx="5073825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系统的基本网路结构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8104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8839200" cy="59436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2400" dirty="0" smtClean="0">
              <a:latin typeface="黑体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黑体" pitchFamily="49" charset="-122"/>
              </a:rPr>
              <a:t>	  </a:t>
            </a:r>
            <a:r>
              <a:rPr lang="zh-CN" altLang="en-US" sz="2400" dirty="0" smtClean="0">
                <a:latin typeface="黑体" pitchFamily="49" charset="-122"/>
              </a:rPr>
              <a:t>例</a:t>
            </a:r>
            <a:r>
              <a:rPr lang="en-US" altLang="zh-CN" sz="2400" dirty="0" smtClean="0">
                <a:latin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</a:rPr>
              <a:t>：以下系统函数，有多种实现结构：</a:t>
            </a:r>
            <a:endParaRPr lang="zh-CN" altLang="en-US" dirty="0">
              <a:latin typeface="黑体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dirty="0">
              <a:latin typeface="黑体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dirty="0">
              <a:latin typeface="黑体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2400" dirty="0">
              <a:latin typeface="黑体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zh-CN" dirty="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14408" name="AutoShape 8"/>
          <p:cNvSpPr>
            <a:spLocks noChangeArrowheads="1"/>
          </p:cNvSpPr>
          <p:nvPr/>
        </p:nvSpPr>
        <p:spPr bwMode="auto">
          <a:xfrm>
            <a:off x="762000" y="4495800"/>
            <a:ext cx="7404100" cy="1981200"/>
          </a:xfrm>
          <a:prstGeom prst="wedgeRoundRectCallout">
            <a:avLst>
              <a:gd name="adj1" fmla="val -46352"/>
              <a:gd name="adj2" fmla="val 12519"/>
              <a:gd name="adj3" fmla="val 16667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p"/>
            </a:pP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不同的系统函数对应</a:t>
            </a:r>
            <a:r>
              <a:rPr kumimoji="1" lang="zh-CN" altLang="en-US" b="0" dirty="0" smtClean="0">
                <a:solidFill>
                  <a:srgbClr val="FF0000"/>
                </a:solidFill>
                <a:latin typeface="黑体" pitchFamily="49" charset="-122"/>
              </a:rPr>
              <a:t>不同的算法</a:t>
            </a:r>
            <a:r>
              <a:rPr kumimoji="1" lang="zh-CN" altLang="en-US" b="0" dirty="0">
                <a:solidFill>
                  <a:srgbClr val="FF0000"/>
                </a:solidFill>
                <a:latin typeface="黑体" pitchFamily="49" charset="-122"/>
              </a:rPr>
              <a:t>；</a:t>
            </a:r>
            <a:endParaRPr kumimoji="1" lang="en-US" altLang="zh-CN" b="0" dirty="0" smtClean="0">
              <a:solidFill>
                <a:srgbClr val="FF0000"/>
              </a:solidFill>
              <a:latin typeface="黑体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p"/>
            </a:pP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不同的算法直接影响系统</a:t>
            </a:r>
            <a:r>
              <a:rPr kumimoji="1" lang="zh-CN" altLang="en-US" b="0" dirty="0" smtClean="0">
                <a:solidFill>
                  <a:srgbClr val="FF0000"/>
                </a:solidFill>
                <a:latin typeface="黑体" pitchFamily="49" charset="-122"/>
              </a:rPr>
              <a:t>运算误差，运算速度</a:t>
            </a:r>
            <a:r>
              <a:rPr kumimoji="1" lang="en-US" altLang="zh-CN" b="0" dirty="0" smtClean="0">
                <a:solidFill>
                  <a:srgbClr val="FF0000"/>
                </a:solidFill>
                <a:latin typeface="黑体" pitchFamily="49" charset="-122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p"/>
            </a:pPr>
            <a:r>
              <a:rPr kumimoji="1"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同时影响系统的</a:t>
            </a:r>
            <a:r>
              <a:rPr kumimoji="1" lang="zh-CN" altLang="en-US" b="0" dirty="0" smtClean="0">
                <a:solidFill>
                  <a:srgbClr val="FF0000"/>
                </a:solidFill>
                <a:latin typeface="黑体" pitchFamily="49" charset="-122"/>
              </a:rPr>
              <a:t>复杂程度和成本</a:t>
            </a:r>
          </a:p>
        </p:txBody>
      </p:sp>
      <p:grpSp>
        <p:nvGrpSpPr>
          <p:cNvPr id="614411" name="Group 11"/>
          <p:cNvGrpSpPr>
            <a:grpSpLocks/>
          </p:cNvGrpSpPr>
          <p:nvPr/>
        </p:nvGrpSpPr>
        <p:grpSpPr bwMode="auto">
          <a:xfrm>
            <a:off x="914400" y="1752600"/>
            <a:ext cx="3822700" cy="2462212"/>
            <a:chOff x="1248" y="1392"/>
            <a:chExt cx="2408" cy="1551"/>
          </a:xfrm>
        </p:grpSpPr>
        <p:graphicFrame>
          <p:nvGraphicFramePr>
            <p:cNvPr id="6144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7710402"/>
                </p:ext>
              </p:extLst>
            </p:nvPr>
          </p:nvGraphicFramePr>
          <p:xfrm>
            <a:off x="1256" y="1392"/>
            <a:ext cx="2400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40" name="Equation" r:id="rId3" imgW="1866600" imgH="1206360" progId="Equation.DSMT4">
                    <p:embed/>
                  </p:oleObj>
                </mc:Choice>
                <mc:Fallback>
                  <p:oleObj name="Equation" r:id="rId3" imgW="1866600" imgH="1206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64990"/>
                        <a:stretch>
                          <a:fillRect/>
                        </a:stretch>
                      </p:blipFill>
                      <p:spPr bwMode="auto">
                        <a:xfrm>
                          <a:off x="1256" y="1392"/>
                          <a:ext cx="2400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981468"/>
                </p:ext>
              </p:extLst>
            </p:nvPr>
          </p:nvGraphicFramePr>
          <p:xfrm>
            <a:off x="1248" y="1920"/>
            <a:ext cx="236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41" name="Equation" r:id="rId5" imgW="1841400" imgH="1218960" progId="Equation.DSMT4">
                    <p:embed/>
                  </p:oleObj>
                </mc:Choice>
                <mc:Fallback>
                  <p:oleObj name="Equation" r:id="rId5" imgW="1841400" imgH="1218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 t="34042" b="31915"/>
                        <a:stretch>
                          <a:fillRect/>
                        </a:stretch>
                      </p:blipFill>
                      <p:spPr bwMode="auto">
                        <a:xfrm>
                          <a:off x="1248" y="1920"/>
                          <a:ext cx="2368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14" name="Object 14"/>
            <p:cNvGraphicFramePr>
              <a:graphicFrameLocks noChangeAspect="1"/>
            </p:cNvGraphicFramePr>
            <p:nvPr/>
          </p:nvGraphicFramePr>
          <p:xfrm>
            <a:off x="1248" y="2448"/>
            <a:ext cx="2400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42" name="Equation" r:id="rId7" imgW="1866600" imgH="1206360" progId="Equation.DSMT4">
                    <p:embed/>
                  </p:oleObj>
                </mc:Choice>
                <mc:Fallback>
                  <p:oleObj name="Equation" r:id="rId7" imgW="1866600" imgH="1206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68085"/>
                        <a:stretch>
                          <a:fillRect/>
                        </a:stretch>
                      </p:blipFill>
                      <p:spPr bwMode="auto">
                        <a:xfrm>
                          <a:off x="1248" y="2448"/>
                          <a:ext cx="2400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6900" y="128589"/>
            <a:ext cx="8229600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1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、网络结构的研究价值</a:t>
            </a:r>
          </a:p>
        </p:txBody>
      </p:sp>
      <p:sp>
        <p:nvSpPr>
          <p:cNvPr id="2" name="矩形 1"/>
          <p:cNvSpPr/>
          <p:nvPr/>
        </p:nvSpPr>
        <p:spPr>
          <a:xfrm>
            <a:off x="5105400" y="2755900"/>
            <a:ext cx="2646878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0" dirty="0">
                <a:solidFill>
                  <a:srgbClr val="0000CC"/>
                </a:solidFill>
                <a:latin typeface="黑体" pitchFamily="49" charset="-122"/>
              </a:rPr>
              <a:t>H</a:t>
            </a:r>
            <a:r>
              <a:rPr kumimoji="1" lang="en-US" altLang="zh-CN" b="0" baseline="-25000" dirty="0">
                <a:solidFill>
                  <a:srgbClr val="0000CC"/>
                </a:solidFill>
                <a:latin typeface="黑体" pitchFamily="49" charset="-122"/>
              </a:rPr>
              <a:t>1</a:t>
            </a:r>
            <a:r>
              <a:rPr kumimoji="1" lang="en-US" altLang="zh-CN" b="0" dirty="0">
                <a:solidFill>
                  <a:srgbClr val="0000CC"/>
                </a:solidFill>
                <a:latin typeface="黑体" pitchFamily="49" charset="-122"/>
              </a:rPr>
              <a:t>(z)=H</a:t>
            </a:r>
            <a:r>
              <a:rPr kumimoji="1" lang="en-US" altLang="zh-CN" b="0" baseline="-25000" dirty="0">
                <a:solidFill>
                  <a:srgbClr val="0000CC"/>
                </a:solidFill>
                <a:latin typeface="黑体" pitchFamily="49" charset="-122"/>
              </a:rPr>
              <a:t>2</a:t>
            </a:r>
            <a:r>
              <a:rPr kumimoji="1" lang="en-US" altLang="zh-CN" b="0" dirty="0">
                <a:solidFill>
                  <a:srgbClr val="0000CC"/>
                </a:solidFill>
                <a:latin typeface="黑体" pitchFamily="49" charset="-122"/>
              </a:rPr>
              <a:t>(z)=H</a:t>
            </a:r>
            <a:r>
              <a:rPr kumimoji="1" lang="en-US" altLang="zh-CN" b="0" baseline="-25000" dirty="0">
                <a:solidFill>
                  <a:srgbClr val="0000CC"/>
                </a:solidFill>
                <a:latin typeface="黑体" pitchFamily="49" charset="-122"/>
              </a:rPr>
              <a:t>3</a:t>
            </a:r>
            <a:r>
              <a:rPr kumimoji="1" lang="en-US" altLang="zh-CN" b="0" dirty="0">
                <a:solidFill>
                  <a:srgbClr val="0000CC"/>
                </a:solidFill>
                <a:latin typeface="黑体" pitchFamily="49" charset="-122"/>
              </a:rPr>
              <a:t>(z)</a:t>
            </a:r>
          </a:p>
        </p:txBody>
      </p:sp>
    </p:spTree>
    <p:extLst>
      <p:ext uri="{BB962C8B-B14F-4D97-AF65-F5344CB8AC3E}">
        <p14:creationId xmlns:p14="http://schemas.microsoft.com/office/powerpoint/2010/main" val="4109117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296863" y="985837"/>
            <a:ext cx="8640762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kumimoji="1" lang="zh-CN" altLang="en-US" sz="2800" b="0" dirty="0">
                <a:solidFill>
                  <a:srgbClr val="C00000"/>
                </a:solidFill>
                <a:latin typeface="华文琥珀" pitchFamily="2" charset="-122"/>
                <a:ea typeface="华文琥珀" pitchFamily="2" charset="-122"/>
              </a:rPr>
              <a:t>例题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黑体" pitchFamily="49" charset="-122"/>
              </a:rPr>
              <a:t>  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假设系统的系统函数为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  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)=1+2.88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zh-CN" altLang="en-US" sz="2800" b="0" baseline="30000" dirty="0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0" baseline="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+3.4048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zh-CN" altLang="en-US" sz="2800" b="0" baseline="30000" dirty="0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0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+1.74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zh-CN" altLang="en-US" sz="2800" b="0" baseline="30000" dirty="0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0" baseline="30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+0.4</a:t>
            </a:r>
            <a:r>
              <a:rPr kumimoji="1" lang="en-US" altLang="zh-CN" sz="2800" b="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zh-CN" altLang="en-US" sz="2800" b="0" baseline="30000" dirty="0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0" baseline="30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0" dirty="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画出系统的直接型结构以及描述系统的差分方程。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解：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黑体" pitchFamily="49" charset="-122"/>
              </a:rPr>
              <a:t>系统的差分方程为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zh-CN" altLang="en-US" b="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y(n)=x(n)+2.88x(n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1)+3.4048x(n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2)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                        +1.74x(n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3)+0.4x(n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4)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0" dirty="0" smtClean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Times New Roman" pitchFamily="18" charset="0"/>
              </a:rPr>
              <a:t>其直接型结构如图所示。 </a:t>
            </a:r>
          </a:p>
        </p:txBody>
      </p:sp>
      <p:pic>
        <p:nvPicPr>
          <p:cNvPr id="705539" name="Picture 3" descr="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305425"/>
            <a:ext cx="5715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219200" y="206797"/>
            <a:ext cx="5073825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系统的基本网路结构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0715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836613" y="1268413"/>
            <a:ext cx="8101012" cy="5265737"/>
          </a:xfrm>
        </p:spPr>
        <p:txBody>
          <a:bodyPr/>
          <a:lstStyle/>
          <a:p>
            <a:pPr marL="571500" indent="-571500"/>
            <a:r>
              <a:rPr lang="en-US" altLang="zh-CN" sz="2800" dirty="0"/>
              <a:t>H(z)</a:t>
            </a:r>
            <a:r>
              <a:rPr lang="zh-CN" altLang="en-US" sz="2800" dirty="0"/>
              <a:t>进行因式分解，并将</a:t>
            </a:r>
            <a:r>
              <a:rPr lang="zh-CN" altLang="en-US" sz="2800" dirty="0">
                <a:solidFill>
                  <a:srgbClr val="FF0000"/>
                </a:solidFill>
              </a:rPr>
              <a:t>共轭成对</a:t>
            </a:r>
            <a:r>
              <a:rPr lang="zh-CN" altLang="en-US" sz="2800" dirty="0"/>
              <a:t>的零点放在一起，形成一个系数为实数的</a:t>
            </a:r>
            <a:r>
              <a:rPr lang="zh-CN" altLang="en-US" sz="2800" dirty="0">
                <a:solidFill>
                  <a:srgbClr val="FF0000"/>
                </a:solidFill>
              </a:rPr>
              <a:t>二阶网络</a:t>
            </a:r>
            <a:r>
              <a:rPr lang="zh-CN" altLang="en-US" sz="2800" dirty="0"/>
              <a:t>，形式如下：</a:t>
            </a:r>
          </a:p>
          <a:p>
            <a:pPr marL="571500" indent="-571500"/>
            <a:endParaRPr lang="zh-CN" altLang="en-US" sz="2800" dirty="0"/>
          </a:p>
          <a:p>
            <a:pPr marL="571500" indent="-571500">
              <a:buFont typeface="Wingdings" pitchFamily="2" charset="2"/>
              <a:buNone/>
            </a:pPr>
            <a:endParaRPr lang="en-US" altLang="zh-CN" sz="3400" dirty="0"/>
          </a:p>
        </p:txBody>
      </p:sp>
      <p:sp>
        <p:nvSpPr>
          <p:cNvPr id="453637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1422400" y="2708275"/>
          <a:ext cx="4284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88" name="Equation" r:id="rId3" imgW="2082600" imgH="431640" progId="Equation.3">
                  <p:embed/>
                </p:oleObj>
              </mc:Choice>
              <mc:Fallback>
                <p:oleObj name="Equation" r:id="rId3" imgW="2082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708275"/>
                        <a:ext cx="42846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2" name="AutoShape 10"/>
          <p:cNvSpPr>
            <a:spLocks noChangeArrowheads="1"/>
          </p:cNvSpPr>
          <p:nvPr/>
        </p:nvSpPr>
        <p:spPr bwMode="auto">
          <a:xfrm>
            <a:off x="5967413" y="2573338"/>
            <a:ext cx="3048000" cy="914400"/>
          </a:xfrm>
          <a:prstGeom prst="wedgeRectCallout">
            <a:avLst>
              <a:gd name="adj1" fmla="val -65315"/>
              <a:gd name="adj2" fmla="val -11977"/>
            </a:avLst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kumimoji="1" lang="en-US" altLang="zh-CN" sz="2000" b="0" smtClean="0">
                <a:solidFill>
                  <a:srgbClr val="000000"/>
                </a:solidFill>
                <a:latin typeface="黑体" pitchFamily="49" charset="-122"/>
              </a:rPr>
              <a:t>β</a:t>
            </a:r>
            <a:r>
              <a:rPr kumimoji="1" lang="en-US" altLang="zh-CN" sz="2000" b="0" baseline="-25000" smtClean="0">
                <a:solidFill>
                  <a:srgbClr val="000000"/>
                </a:solidFill>
                <a:latin typeface="黑体" pitchFamily="49" charset="-122"/>
              </a:rPr>
              <a:t>0i</a:t>
            </a:r>
            <a:r>
              <a:rPr kumimoji="1" lang="zh-CN" altLang="en-US" sz="2000" b="0" smtClean="0">
                <a:solidFill>
                  <a:srgbClr val="000000"/>
                </a:solidFill>
                <a:latin typeface="黑体" pitchFamily="49" charset="-122"/>
              </a:rPr>
              <a:t>、</a:t>
            </a:r>
            <a:r>
              <a:rPr kumimoji="1" lang="en-US" altLang="zh-CN" sz="2000" b="0" smtClean="0">
                <a:solidFill>
                  <a:srgbClr val="000000"/>
                </a:solidFill>
                <a:latin typeface="黑体" pitchFamily="49" charset="-122"/>
              </a:rPr>
              <a:t>β</a:t>
            </a:r>
            <a:r>
              <a:rPr kumimoji="1" lang="en-US" altLang="zh-CN" sz="2000" b="0" baseline="-25000" smtClean="0">
                <a:solidFill>
                  <a:srgbClr val="000000"/>
                </a:solidFill>
                <a:latin typeface="黑体" pitchFamily="49" charset="-122"/>
              </a:rPr>
              <a:t>1i</a:t>
            </a:r>
            <a:r>
              <a:rPr kumimoji="1" lang="zh-CN" altLang="en-US" sz="2000" b="0" smtClean="0">
                <a:solidFill>
                  <a:srgbClr val="000000"/>
                </a:solidFill>
                <a:latin typeface="黑体" pitchFamily="49" charset="-122"/>
              </a:rPr>
              <a:t>、</a:t>
            </a:r>
            <a:r>
              <a:rPr kumimoji="1" lang="en-US" altLang="zh-CN" sz="2000" b="0" smtClean="0">
                <a:solidFill>
                  <a:srgbClr val="000000"/>
                </a:solidFill>
                <a:latin typeface="黑体" pitchFamily="49" charset="-122"/>
              </a:rPr>
              <a:t>β</a:t>
            </a:r>
            <a:r>
              <a:rPr kumimoji="1" lang="en-US" altLang="zh-CN" sz="2000" b="0" baseline="-25000" smtClean="0">
                <a:solidFill>
                  <a:srgbClr val="000000"/>
                </a:solidFill>
                <a:latin typeface="黑体" pitchFamily="49" charset="-122"/>
              </a:rPr>
              <a:t>2</a:t>
            </a:r>
            <a:r>
              <a:rPr kumimoji="1" lang="zh-CN" altLang="en-US" sz="2000" b="0" smtClean="0">
                <a:solidFill>
                  <a:srgbClr val="000000"/>
                </a:solidFill>
                <a:latin typeface="黑体" pitchFamily="49" charset="-122"/>
              </a:rPr>
              <a:t>都是实数。如果</a:t>
            </a:r>
            <a:r>
              <a:rPr kumimoji="1" lang="en-US" altLang="zh-CN" sz="2000" b="0" smtClean="0">
                <a:solidFill>
                  <a:srgbClr val="000000"/>
                </a:solidFill>
                <a:latin typeface="黑体" pitchFamily="49" charset="-122"/>
              </a:rPr>
              <a:t>β</a:t>
            </a:r>
            <a:r>
              <a:rPr kumimoji="1" lang="en-US" altLang="zh-CN" sz="2000" b="0" baseline="-25000" smtClean="0">
                <a:solidFill>
                  <a:srgbClr val="000000"/>
                </a:solidFill>
                <a:latin typeface="黑体" pitchFamily="49" charset="-122"/>
              </a:rPr>
              <a:t>2i</a:t>
            </a:r>
            <a:r>
              <a:rPr kumimoji="1" lang="en-US" altLang="zh-CN" sz="2000" b="0" smtClean="0">
                <a:solidFill>
                  <a:srgbClr val="000000"/>
                </a:solidFill>
                <a:latin typeface="黑体" pitchFamily="49" charset="-122"/>
              </a:rPr>
              <a:t>=0</a:t>
            </a:r>
            <a:r>
              <a:rPr kumimoji="1" lang="zh-CN" altLang="en-US" sz="2000" b="0" smtClean="0">
                <a:solidFill>
                  <a:srgbClr val="000000"/>
                </a:solidFill>
                <a:latin typeface="黑体" pitchFamily="49" charset="-122"/>
              </a:rPr>
              <a:t>则为</a:t>
            </a:r>
            <a:r>
              <a:rPr kumimoji="1" lang="zh-CN" altLang="en-US" sz="2000" b="0" smtClean="0">
                <a:solidFill>
                  <a:srgbClr val="0000CC"/>
                </a:solidFill>
                <a:latin typeface="黑体" pitchFamily="49" charset="-122"/>
              </a:rPr>
              <a:t>一阶网络</a:t>
            </a:r>
            <a:r>
              <a:rPr kumimoji="1" lang="zh-CN" altLang="en-US" sz="2000" b="0" smtClean="0">
                <a:solidFill>
                  <a:srgbClr val="000000"/>
                </a:solidFill>
                <a:latin typeface="黑体" pitchFamily="49" charset="-122"/>
              </a:rPr>
              <a:t>。</a:t>
            </a:r>
          </a:p>
        </p:txBody>
      </p:sp>
      <p:grpSp>
        <p:nvGrpSpPr>
          <p:cNvPr id="453643" name="Group 11"/>
          <p:cNvGrpSpPr>
            <a:grpSpLocks/>
          </p:cNvGrpSpPr>
          <p:nvPr/>
        </p:nvGrpSpPr>
        <p:grpSpPr bwMode="auto">
          <a:xfrm>
            <a:off x="1106488" y="3654425"/>
            <a:ext cx="7600950" cy="2530475"/>
            <a:chOff x="462" y="1920"/>
            <a:chExt cx="4788" cy="1594"/>
          </a:xfrm>
        </p:grpSpPr>
        <p:sp>
          <p:nvSpPr>
            <p:cNvPr id="453644" name="Text Box 12"/>
            <p:cNvSpPr txBox="1">
              <a:spLocks noChangeArrowheads="1"/>
            </p:cNvSpPr>
            <p:nvPr/>
          </p:nvSpPr>
          <p:spPr bwMode="auto">
            <a:xfrm>
              <a:off x="3936" y="2412"/>
              <a:ext cx="311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</a:t>
              </a:r>
              <a:r>
                <a:rPr lang="en-US" altLang="zh-CN" sz="2000" b="0" baseline="-25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1L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pPr algn="just"/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45" name="Text Box 13"/>
            <p:cNvSpPr txBox="1">
              <a:spLocks noChangeArrowheads="1"/>
            </p:cNvSpPr>
            <p:nvPr/>
          </p:nvSpPr>
          <p:spPr bwMode="auto">
            <a:xfrm>
              <a:off x="3984" y="2880"/>
              <a:ext cx="292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</a:t>
              </a:r>
              <a:r>
                <a:rPr lang="en-US" altLang="zh-CN" sz="2000" b="0" baseline="-25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2L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pPr algn="just"/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46" name="Text Box 14"/>
            <p:cNvSpPr txBox="1">
              <a:spLocks noChangeArrowheads="1"/>
            </p:cNvSpPr>
            <p:nvPr/>
          </p:nvSpPr>
          <p:spPr bwMode="auto">
            <a:xfrm>
              <a:off x="2420" y="2844"/>
              <a:ext cx="268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</a:t>
              </a:r>
              <a:r>
                <a:rPr lang="en-US" altLang="zh-CN" sz="2000" b="0" baseline="-25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22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pPr algn="just"/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47" name="Text Box 15"/>
            <p:cNvSpPr txBox="1">
              <a:spLocks noChangeArrowheads="1"/>
            </p:cNvSpPr>
            <p:nvPr/>
          </p:nvSpPr>
          <p:spPr bwMode="auto">
            <a:xfrm>
              <a:off x="2400" y="2412"/>
              <a:ext cx="268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</a:t>
              </a:r>
              <a:r>
                <a:rPr lang="en-US" altLang="zh-CN" sz="2000" b="0" baseline="-25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12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pPr algn="just"/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3865" y="1932"/>
              <a:ext cx="311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</a:t>
              </a:r>
              <a:r>
                <a:rPr lang="en-US" altLang="zh-CN" sz="2000" b="0" baseline="-25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0L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pPr algn="just"/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49" name="Text Box 17"/>
            <p:cNvSpPr txBox="1">
              <a:spLocks noChangeArrowheads="1"/>
            </p:cNvSpPr>
            <p:nvPr/>
          </p:nvSpPr>
          <p:spPr bwMode="auto">
            <a:xfrm>
              <a:off x="2400" y="1932"/>
              <a:ext cx="268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</a:t>
              </a:r>
              <a:r>
                <a:rPr lang="en-US" altLang="zh-CN" sz="2000" b="0" baseline="-25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02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pPr algn="just"/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50" name="Text Box 18"/>
            <p:cNvSpPr txBox="1">
              <a:spLocks noChangeArrowheads="1"/>
            </p:cNvSpPr>
            <p:nvPr/>
          </p:nvSpPr>
          <p:spPr bwMode="auto">
            <a:xfrm>
              <a:off x="462" y="1920"/>
              <a:ext cx="402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x(n)</a:t>
              </a:r>
            </a:p>
          </p:txBody>
        </p:sp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4848" y="1968"/>
              <a:ext cx="402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y(n)</a:t>
              </a: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>
              <a:off x="669" y="2196"/>
              <a:ext cx="2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53" name="Line 21"/>
            <p:cNvSpPr>
              <a:spLocks noChangeShapeType="1"/>
            </p:cNvSpPr>
            <p:nvPr/>
          </p:nvSpPr>
          <p:spPr bwMode="auto">
            <a:xfrm flipV="1">
              <a:off x="1874" y="2196"/>
              <a:ext cx="0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54" name="Line 22"/>
            <p:cNvSpPr>
              <a:spLocks noChangeShapeType="1"/>
            </p:cNvSpPr>
            <p:nvPr/>
          </p:nvSpPr>
          <p:spPr bwMode="auto">
            <a:xfrm flipV="1">
              <a:off x="1874" y="2682"/>
              <a:ext cx="0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55" name="Line 23"/>
            <p:cNvSpPr>
              <a:spLocks noChangeShapeType="1"/>
            </p:cNvSpPr>
            <p:nvPr/>
          </p:nvSpPr>
          <p:spPr bwMode="auto">
            <a:xfrm>
              <a:off x="4708" y="2196"/>
              <a:ext cx="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56" name="Line 24"/>
            <p:cNvSpPr>
              <a:spLocks noChangeShapeType="1"/>
            </p:cNvSpPr>
            <p:nvPr/>
          </p:nvSpPr>
          <p:spPr bwMode="auto">
            <a:xfrm flipV="1">
              <a:off x="2946" y="2196"/>
              <a:ext cx="0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57" name="Line 25"/>
            <p:cNvSpPr>
              <a:spLocks noChangeShapeType="1"/>
            </p:cNvSpPr>
            <p:nvPr/>
          </p:nvSpPr>
          <p:spPr bwMode="auto">
            <a:xfrm flipV="1">
              <a:off x="2946" y="2682"/>
              <a:ext cx="0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58" name="Line 26"/>
            <p:cNvSpPr>
              <a:spLocks noChangeShapeType="1"/>
            </p:cNvSpPr>
            <p:nvPr/>
          </p:nvSpPr>
          <p:spPr bwMode="auto">
            <a:xfrm flipV="1">
              <a:off x="4440" y="2196"/>
              <a:ext cx="0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59" name="Line 27"/>
            <p:cNvSpPr>
              <a:spLocks noChangeShapeType="1"/>
            </p:cNvSpPr>
            <p:nvPr/>
          </p:nvSpPr>
          <p:spPr bwMode="auto">
            <a:xfrm flipV="1">
              <a:off x="4440" y="2682"/>
              <a:ext cx="0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60" name="Line 28"/>
            <p:cNvSpPr>
              <a:spLocks noChangeShapeType="1"/>
            </p:cNvSpPr>
            <p:nvPr/>
          </p:nvSpPr>
          <p:spPr bwMode="auto">
            <a:xfrm>
              <a:off x="2946" y="2196"/>
              <a:ext cx="938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61" name="Line 29"/>
            <p:cNvSpPr>
              <a:spLocks noChangeShapeType="1"/>
            </p:cNvSpPr>
            <p:nvPr/>
          </p:nvSpPr>
          <p:spPr bwMode="auto">
            <a:xfrm>
              <a:off x="3637" y="2196"/>
              <a:ext cx="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62" name="Text Box 30"/>
            <p:cNvSpPr txBox="1">
              <a:spLocks noChangeArrowheads="1"/>
            </p:cNvSpPr>
            <p:nvPr/>
          </p:nvSpPr>
          <p:spPr bwMode="auto">
            <a:xfrm>
              <a:off x="1248" y="1932"/>
              <a:ext cx="267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</a:t>
              </a:r>
              <a:r>
                <a:rPr lang="en-US" altLang="zh-CN" sz="2000" b="0" baseline="-25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01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pPr algn="just"/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63" name="Text Box 31"/>
            <p:cNvSpPr txBox="1">
              <a:spLocks noChangeArrowheads="1"/>
            </p:cNvSpPr>
            <p:nvPr/>
          </p:nvSpPr>
          <p:spPr bwMode="auto">
            <a:xfrm>
              <a:off x="1344" y="2412"/>
              <a:ext cx="267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</a:t>
              </a:r>
              <a:r>
                <a:rPr lang="en-US" altLang="zh-CN" sz="2000" b="0" baseline="-25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11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pPr algn="just"/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64" name="Text Box 32"/>
            <p:cNvSpPr txBox="1">
              <a:spLocks noChangeArrowheads="1"/>
            </p:cNvSpPr>
            <p:nvPr/>
          </p:nvSpPr>
          <p:spPr bwMode="auto">
            <a:xfrm>
              <a:off x="1344" y="2880"/>
              <a:ext cx="267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</a:t>
              </a:r>
              <a:r>
                <a:rPr lang="en-US" altLang="zh-CN" sz="2000" b="0" baseline="-25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21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pPr algn="just"/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65" name="Line 33"/>
            <p:cNvSpPr>
              <a:spLocks noChangeShapeType="1"/>
            </p:cNvSpPr>
            <p:nvPr/>
          </p:nvSpPr>
          <p:spPr bwMode="auto">
            <a:xfrm>
              <a:off x="1473" y="2682"/>
              <a:ext cx="4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66" name="Line 34"/>
            <p:cNvSpPr>
              <a:spLocks noChangeShapeType="1"/>
            </p:cNvSpPr>
            <p:nvPr/>
          </p:nvSpPr>
          <p:spPr bwMode="auto">
            <a:xfrm>
              <a:off x="1339" y="2196"/>
              <a:ext cx="6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67" name="Text Box 35"/>
            <p:cNvSpPr txBox="1">
              <a:spLocks noChangeArrowheads="1"/>
            </p:cNvSpPr>
            <p:nvPr/>
          </p:nvSpPr>
          <p:spPr bwMode="auto">
            <a:xfrm>
              <a:off x="1008" y="2358"/>
              <a:ext cx="268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z</a:t>
              </a:r>
              <a:r>
                <a:rPr lang="en-US" altLang="zh-CN" sz="2000" b="0" baseline="30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-1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68" name="Text Box 36"/>
            <p:cNvSpPr txBox="1">
              <a:spLocks noChangeArrowheads="1"/>
            </p:cNvSpPr>
            <p:nvPr/>
          </p:nvSpPr>
          <p:spPr bwMode="auto">
            <a:xfrm>
              <a:off x="1008" y="2796"/>
              <a:ext cx="268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z</a:t>
              </a:r>
              <a:r>
                <a:rPr lang="en-US" altLang="zh-CN" sz="2000" b="0" baseline="30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-1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69" name="Text Box 37"/>
            <p:cNvSpPr txBox="1">
              <a:spLocks noChangeArrowheads="1"/>
            </p:cNvSpPr>
            <p:nvPr/>
          </p:nvSpPr>
          <p:spPr bwMode="auto">
            <a:xfrm>
              <a:off x="2064" y="2364"/>
              <a:ext cx="268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z</a:t>
              </a:r>
              <a:r>
                <a:rPr lang="en-US" altLang="zh-CN" sz="2000" b="0" baseline="30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-1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70" name="Text Box 38"/>
            <p:cNvSpPr txBox="1">
              <a:spLocks noChangeArrowheads="1"/>
            </p:cNvSpPr>
            <p:nvPr/>
          </p:nvSpPr>
          <p:spPr bwMode="auto">
            <a:xfrm>
              <a:off x="2084" y="2796"/>
              <a:ext cx="268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z</a:t>
              </a:r>
              <a:r>
                <a:rPr lang="en-US" altLang="zh-CN" sz="2000" b="0" baseline="30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-1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71" name="Text Box 39"/>
            <p:cNvSpPr txBox="1">
              <a:spLocks noChangeArrowheads="1"/>
            </p:cNvSpPr>
            <p:nvPr/>
          </p:nvSpPr>
          <p:spPr bwMode="auto">
            <a:xfrm>
              <a:off x="3600" y="2358"/>
              <a:ext cx="268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z</a:t>
              </a:r>
              <a:r>
                <a:rPr lang="en-US" altLang="zh-CN" sz="2000" b="0" baseline="30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-1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72" name="Text Box 40"/>
            <p:cNvSpPr txBox="1">
              <a:spLocks noChangeArrowheads="1"/>
            </p:cNvSpPr>
            <p:nvPr/>
          </p:nvSpPr>
          <p:spPr bwMode="auto">
            <a:xfrm>
              <a:off x="3637" y="2844"/>
              <a:ext cx="268" cy="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altLang="zh-CN" sz="2000" b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z</a:t>
              </a:r>
              <a:r>
                <a:rPr lang="en-US" altLang="zh-CN" sz="2000" b="0" baseline="3000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-1</a:t>
              </a:r>
              <a:endParaRPr lang="en-US" altLang="zh-CN" sz="2000" b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3673" name="Line 41"/>
            <p:cNvSpPr>
              <a:spLocks noChangeShapeType="1"/>
            </p:cNvSpPr>
            <p:nvPr/>
          </p:nvSpPr>
          <p:spPr bwMode="auto">
            <a:xfrm>
              <a:off x="3637" y="2682"/>
              <a:ext cx="0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74" name="Line 42"/>
            <p:cNvSpPr>
              <a:spLocks noChangeShapeType="1"/>
            </p:cNvSpPr>
            <p:nvPr/>
          </p:nvSpPr>
          <p:spPr bwMode="auto">
            <a:xfrm>
              <a:off x="3637" y="3168"/>
              <a:ext cx="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75" name="Line 43"/>
            <p:cNvSpPr>
              <a:spLocks noChangeShapeType="1"/>
            </p:cNvSpPr>
            <p:nvPr/>
          </p:nvSpPr>
          <p:spPr bwMode="auto">
            <a:xfrm>
              <a:off x="3637" y="2196"/>
              <a:ext cx="0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76" name="Line 44"/>
            <p:cNvSpPr>
              <a:spLocks noChangeShapeType="1"/>
            </p:cNvSpPr>
            <p:nvPr/>
          </p:nvSpPr>
          <p:spPr bwMode="auto">
            <a:xfrm>
              <a:off x="3637" y="2682"/>
              <a:ext cx="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77" name="Line 45"/>
            <p:cNvSpPr>
              <a:spLocks noChangeShapeType="1"/>
            </p:cNvSpPr>
            <p:nvPr/>
          </p:nvSpPr>
          <p:spPr bwMode="auto">
            <a:xfrm>
              <a:off x="1071" y="2682"/>
              <a:ext cx="0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78" name="Line 46"/>
            <p:cNvSpPr>
              <a:spLocks noChangeShapeType="1"/>
            </p:cNvSpPr>
            <p:nvPr/>
          </p:nvSpPr>
          <p:spPr bwMode="auto">
            <a:xfrm>
              <a:off x="1071" y="2196"/>
              <a:ext cx="0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79" name="Line 47"/>
            <p:cNvSpPr>
              <a:spLocks noChangeShapeType="1"/>
            </p:cNvSpPr>
            <p:nvPr/>
          </p:nvSpPr>
          <p:spPr bwMode="auto">
            <a:xfrm>
              <a:off x="1071" y="3168"/>
              <a:ext cx="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80" name="Line 48"/>
            <p:cNvSpPr>
              <a:spLocks noChangeShapeType="1"/>
            </p:cNvSpPr>
            <p:nvPr/>
          </p:nvSpPr>
          <p:spPr bwMode="auto">
            <a:xfrm>
              <a:off x="1071" y="2682"/>
              <a:ext cx="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81" name="Line 49"/>
            <p:cNvSpPr>
              <a:spLocks noChangeShapeType="1"/>
            </p:cNvSpPr>
            <p:nvPr/>
          </p:nvSpPr>
          <p:spPr bwMode="auto">
            <a:xfrm>
              <a:off x="937" y="2196"/>
              <a:ext cx="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82" name="Line 50"/>
            <p:cNvSpPr>
              <a:spLocks noChangeShapeType="1"/>
            </p:cNvSpPr>
            <p:nvPr/>
          </p:nvSpPr>
          <p:spPr bwMode="auto">
            <a:xfrm>
              <a:off x="2142" y="2682"/>
              <a:ext cx="0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83" name="Line 51"/>
            <p:cNvSpPr>
              <a:spLocks noChangeShapeType="1"/>
            </p:cNvSpPr>
            <p:nvPr/>
          </p:nvSpPr>
          <p:spPr bwMode="auto">
            <a:xfrm>
              <a:off x="2142" y="3168"/>
              <a:ext cx="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84" name="Line 52"/>
            <p:cNvSpPr>
              <a:spLocks noChangeShapeType="1"/>
            </p:cNvSpPr>
            <p:nvPr/>
          </p:nvSpPr>
          <p:spPr bwMode="auto">
            <a:xfrm>
              <a:off x="2142" y="2682"/>
              <a:ext cx="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85" name="Line 53"/>
            <p:cNvSpPr>
              <a:spLocks noChangeShapeType="1"/>
            </p:cNvSpPr>
            <p:nvPr/>
          </p:nvSpPr>
          <p:spPr bwMode="auto">
            <a:xfrm>
              <a:off x="2142" y="2196"/>
              <a:ext cx="0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86" name="Line 54"/>
            <p:cNvSpPr>
              <a:spLocks noChangeShapeType="1"/>
            </p:cNvSpPr>
            <p:nvPr/>
          </p:nvSpPr>
          <p:spPr bwMode="auto">
            <a:xfrm>
              <a:off x="2008" y="2196"/>
              <a:ext cx="5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87" name="Line 55"/>
            <p:cNvSpPr>
              <a:spLocks noChangeShapeType="1"/>
            </p:cNvSpPr>
            <p:nvPr/>
          </p:nvSpPr>
          <p:spPr bwMode="auto">
            <a:xfrm>
              <a:off x="1473" y="3168"/>
              <a:ext cx="4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88" name="Line 56"/>
            <p:cNvSpPr>
              <a:spLocks noChangeShapeType="1"/>
            </p:cNvSpPr>
            <p:nvPr/>
          </p:nvSpPr>
          <p:spPr bwMode="auto">
            <a:xfrm>
              <a:off x="2544" y="2682"/>
              <a:ext cx="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89" name="Line 57"/>
            <p:cNvSpPr>
              <a:spLocks noChangeShapeType="1"/>
            </p:cNvSpPr>
            <p:nvPr/>
          </p:nvSpPr>
          <p:spPr bwMode="auto">
            <a:xfrm>
              <a:off x="2544" y="3168"/>
              <a:ext cx="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90" name="Line 58"/>
            <p:cNvSpPr>
              <a:spLocks noChangeShapeType="1"/>
            </p:cNvSpPr>
            <p:nvPr/>
          </p:nvSpPr>
          <p:spPr bwMode="auto">
            <a:xfrm>
              <a:off x="2544" y="2196"/>
              <a:ext cx="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91" name="Line 59"/>
            <p:cNvSpPr>
              <a:spLocks noChangeShapeType="1"/>
            </p:cNvSpPr>
            <p:nvPr/>
          </p:nvSpPr>
          <p:spPr bwMode="auto">
            <a:xfrm>
              <a:off x="4039" y="2682"/>
              <a:ext cx="4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92" name="Line 60"/>
            <p:cNvSpPr>
              <a:spLocks noChangeShapeType="1"/>
            </p:cNvSpPr>
            <p:nvPr/>
          </p:nvSpPr>
          <p:spPr bwMode="auto">
            <a:xfrm>
              <a:off x="4039" y="3168"/>
              <a:ext cx="4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93" name="Line 61"/>
            <p:cNvSpPr>
              <a:spLocks noChangeShapeType="1"/>
            </p:cNvSpPr>
            <p:nvPr/>
          </p:nvSpPr>
          <p:spPr bwMode="auto">
            <a:xfrm>
              <a:off x="4039" y="2196"/>
              <a:ext cx="6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0" smtClean="0">
                <a:solidFill>
                  <a:srgbClr val="000000"/>
                </a:solidFill>
              </a:endParaRPr>
            </a:p>
          </p:txBody>
        </p:sp>
        <p:sp>
          <p:nvSpPr>
            <p:cNvPr id="453694" name="Text Box 62"/>
            <p:cNvSpPr txBox="1">
              <a:spLocks noChangeArrowheads="1"/>
            </p:cNvSpPr>
            <p:nvPr/>
          </p:nvSpPr>
          <p:spPr bwMode="auto">
            <a:xfrm>
              <a:off x="1152" y="3264"/>
              <a:ext cx="30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黑体" pitchFamily="49" charset="-122"/>
                </a:rPr>
                <a:t>FIR</a:t>
              </a:r>
              <a:r>
                <a:rPr kumimoji="1" lang="zh-CN" altLang="en-US" sz="2000" b="0" smtClean="0">
                  <a:solidFill>
                    <a:srgbClr val="000000"/>
                  </a:solidFill>
                  <a:latin typeface="黑体" pitchFamily="49" charset="-122"/>
                </a:rPr>
                <a:t>级联型网络结构示意图</a:t>
              </a:r>
            </a:p>
          </p:txBody>
        </p:sp>
      </p:grpSp>
      <p:sp>
        <p:nvSpPr>
          <p:cNvPr id="60" name="矩形 59"/>
          <p:cNvSpPr/>
          <p:nvPr/>
        </p:nvSpPr>
        <p:spPr>
          <a:xfrm>
            <a:off x="1219200" y="206797"/>
            <a:ext cx="6272213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系统的基本网路结构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-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级联型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8044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9600" cy="4530725"/>
          </a:xfrm>
        </p:spPr>
        <p:txBody>
          <a:bodyPr/>
          <a:lstStyle/>
          <a:p>
            <a:pPr marL="0" indent="0" eaLnBrk="0" hangingPunct="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solidFill>
                  <a:srgbClr val="C00000"/>
                </a:solidFill>
                <a:latin typeface="华文琥珀" pitchFamily="2" charset="-122"/>
                <a:ea typeface="华文琥珀" pitchFamily="2" charset="-122"/>
              </a:rPr>
              <a:t>例题：</a:t>
            </a:r>
            <a:r>
              <a:rPr kumimoji="1" lang="zh-CN" altLang="en-US" sz="2800" dirty="0" smtClean="0">
                <a:latin typeface="黑体" pitchFamily="49" charset="-122"/>
              </a:rPr>
              <a:t>设</a:t>
            </a:r>
            <a:r>
              <a:rPr kumimoji="1" lang="en-US" altLang="zh-CN" sz="2800" dirty="0">
                <a:latin typeface="黑体" pitchFamily="49" charset="-122"/>
              </a:rPr>
              <a:t>FIR</a:t>
            </a:r>
            <a:r>
              <a:rPr kumimoji="1" lang="zh-CN" altLang="en-US" sz="2800" dirty="0">
                <a:latin typeface="黑体" pitchFamily="49" charset="-122"/>
              </a:rPr>
              <a:t>网络系统函数</a:t>
            </a:r>
            <a:r>
              <a:rPr kumimoji="1" lang="en-US" altLang="zh-CN" sz="2800" dirty="0">
                <a:latin typeface="黑体" pitchFamily="49" charset="-122"/>
              </a:rPr>
              <a:t>H(z)</a:t>
            </a:r>
            <a:r>
              <a:rPr kumimoji="1" lang="zh-CN" altLang="en-US" sz="2800" dirty="0">
                <a:latin typeface="黑体" pitchFamily="49" charset="-122"/>
              </a:rPr>
              <a:t>如下式：</a:t>
            </a:r>
          </a:p>
          <a:p>
            <a:pPr marL="0" indent="0" eaLnBrk="0" hangingPunct="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黑体" pitchFamily="49" charset="-122"/>
              </a:rPr>
              <a:t>        </a:t>
            </a:r>
            <a:r>
              <a:rPr kumimoji="1" lang="en-US" altLang="zh-CN" sz="2800" dirty="0">
                <a:latin typeface="Times New Roman" pitchFamily="18" charset="0"/>
              </a:rPr>
              <a:t>H(z)=0.96+2.0z</a:t>
            </a:r>
            <a:r>
              <a:rPr kumimoji="1" lang="en-US" altLang="zh-CN" sz="2800" baseline="30000" dirty="0">
                <a:latin typeface="Times New Roman" pitchFamily="18" charset="0"/>
                <a:ea typeface=""/>
                <a:cs typeface=""/>
              </a:rPr>
              <a:t>-1</a:t>
            </a:r>
            <a:r>
              <a:rPr kumimoji="1" lang="en-US" altLang="zh-CN" sz="2800" dirty="0">
                <a:latin typeface="Times New Roman" pitchFamily="18" charset="0"/>
              </a:rPr>
              <a:t>+2.8z</a:t>
            </a:r>
            <a:r>
              <a:rPr kumimoji="1" lang="en-US" altLang="zh-CN" sz="2800" baseline="30000" dirty="0">
                <a:latin typeface="Times New Roman" pitchFamily="18" charset="0"/>
                <a:ea typeface=""/>
                <a:cs typeface=""/>
              </a:rPr>
              <a:t>-2</a:t>
            </a:r>
            <a:r>
              <a:rPr kumimoji="1" lang="en-US" altLang="zh-CN" sz="2800" dirty="0">
                <a:latin typeface="Times New Roman" pitchFamily="18" charset="0"/>
              </a:rPr>
              <a:t>+1.5z</a:t>
            </a:r>
            <a:r>
              <a:rPr kumimoji="1" lang="en-US" altLang="zh-CN" sz="2800" baseline="30000" dirty="0">
                <a:latin typeface="Times New Roman" pitchFamily="18" charset="0"/>
                <a:ea typeface=""/>
                <a:cs typeface=""/>
              </a:rPr>
              <a:t>-3</a:t>
            </a:r>
          </a:p>
          <a:p>
            <a:pPr marL="0" indent="0" eaLnBrk="0" hangingPunct="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     </a:t>
            </a:r>
            <a:r>
              <a:rPr kumimoji="1" lang="zh-CN" altLang="en-US" sz="2800" dirty="0">
                <a:latin typeface="Times New Roman" pitchFamily="18" charset="0"/>
              </a:rPr>
              <a:t>画出</a:t>
            </a:r>
            <a:r>
              <a:rPr kumimoji="1" lang="en-US" altLang="zh-CN" sz="2800" dirty="0">
                <a:latin typeface="Times New Roman" pitchFamily="18" charset="0"/>
              </a:rPr>
              <a:t>H(z)</a:t>
            </a:r>
            <a:r>
              <a:rPr kumimoji="1" lang="zh-CN" altLang="en-US" sz="2800" dirty="0">
                <a:latin typeface="Times New Roman" pitchFamily="18" charset="0"/>
              </a:rPr>
              <a:t>的直接型结构和级联型结构。 </a:t>
            </a:r>
          </a:p>
          <a:p>
            <a:pPr marL="0" indent="0" algn="just">
              <a:buFont typeface="Wingdings" pitchFamily="2" charset="2"/>
              <a:buNone/>
            </a:pPr>
            <a:endParaRPr kumimoji="1" lang="zh-CN" altLang="en-US" sz="1400" dirty="0">
              <a:latin typeface="Times New Roman" pitchFamily="18" charset="0"/>
            </a:endParaRPr>
          </a:p>
          <a:p>
            <a:pPr marL="0" indent="0" algn="just"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</a:rPr>
              <a:t>解：将</a:t>
            </a:r>
            <a:r>
              <a:rPr kumimoji="1" lang="en-US" altLang="zh-CN" sz="2800" dirty="0">
                <a:latin typeface="Times New Roman" pitchFamily="18" charset="0"/>
              </a:rPr>
              <a:t>H(z)</a:t>
            </a:r>
            <a:r>
              <a:rPr kumimoji="1" lang="zh-CN" altLang="en-US" sz="2800" dirty="0">
                <a:latin typeface="Times New Roman" pitchFamily="18" charset="0"/>
              </a:rPr>
              <a:t>进行因式分解，得到：</a:t>
            </a:r>
          </a:p>
          <a:p>
            <a:pPr marL="0" indent="0" algn="just"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</a:rPr>
              <a:t>             </a:t>
            </a:r>
            <a:r>
              <a:rPr kumimoji="1" lang="en-US" altLang="zh-CN" sz="2800" dirty="0">
                <a:latin typeface="Times New Roman" pitchFamily="18" charset="0"/>
              </a:rPr>
              <a:t>H(z)=(0.6+0.5z</a:t>
            </a:r>
            <a:r>
              <a:rPr kumimoji="1" lang="en-US" altLang="zh-CN" sz="2800" baseline="30000" dirty="0">
                <a:latin typeface="Times New Roman" pitchFamily="18" charset="0"/>
                <a:ea typeface=""/>
                <a:cs typeface=""/>
              </a:rPr>
              <a:t>-1</a:t>
            </a:r>
            <a:r>
              <a:rPr kumimoji="1" lang="en-US" altLang="zh-CN" sz="2800" dirty="0">
                <a:latin typeface="Times New Roman" pitchFamily="18" charset="0"/>
              </a:rPr>
              <a:t>)(1.6+2z</a:t>
            </a:r>
            <a:r>
              <a:rPr kumimoji="1" lang="en-US" altLang="zh-CN" sz="2800" baseline="30000" dirty="0">
                <a:latin typeface="Times New Roman" pitchFamily="18" charset="0"/>
                <a:ea typeface=""/>
                <a:cs typeface=""/>
              </a:rPr>
              <a:t>-1</a:t>
            </a:r>
            <a:r>
              <a:rPr kumimoji="1" lang="en-US" altLang="zh-CN" sz="2800" dirty="0">
                <a:latin typeface="Times New Roman" pitchFamily="18" charset="0"/>
              </a:rPr>
              <a:t>+3z</a:t>
            </a:r>
            <a:r>
              <a:rPr kumimoji="1" lang="en-US" altLang="zh-CN" sz="2800" baseline="30000" dirty="0">
                <a:latin typeface="Times New Roman" pitchFamily="18" charset="0"/>
                <a:ea typeface=""/>
                <a:cs typeface=""/>
              </a:rPr>
              <a:t>-2</a:t>
            </a:r>
            <a:r>
              <a:rPr kumimoji="1" lang="en-US" altLang="zh-CN" sz="2800" dirty="0">
                <a:latin typeface="Times New Roman" pitchFamily="18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800" dirty="0">
                <a:latin typeface="Times New Roman" pitchFamily="18" charset="0"/>
              </a:rPr>
              <a:t>      </a:t>
            </a:r>
            <a:r>
              <a:rPr kumimoji="1" lang="zh-CN" altLang="en-US" sz="2800" dirty="0">
                <a:latin typeface="Times New Roman" pitchFamily="18" charset="0"/>
              </a:rPr>
              <a:t>其直接型结构和级联型结构如图所示。</a:t>
            </a:r>
            <a:r>
              <a:rPr lang="zh-CN" altLang="en-US" b="1" dirty="0">
                <a:latin typeface="Times New Roman" pitchFamily="18" charset="0"/>
              </a:rPr>
              <a:t> </a:t>
            </a:r>
          </a:p>
          <a:p>
            <a:pPr marL="0" indent="0" eaLnBrk="0" hangingPunct="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800" dirty="0">
              <a:latin typeface="Times New Roman" pitchFamily="18" charset="0"/>
            </a:endParaRPr>
          </a:p>
        </p:txBody>
      </p:sp>
      <p:graphicFrame>
        <p:nvGraphicFramePr>
          <p:cNvPr id="69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528779"/>
              </p:ext>
            </p:extLst>
          </p:nvPr>
        </p:nvGraphicFramePr>
        <p:xfrm>
          <a:off x="152400" y="4906963"/>
          <a:ext cx="853440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2" name="VISIO" r:id="rId3" imgW="5021640" imgH="1147680" progId="Visio.Drawing.4">
                  <p:embed/>
                </p:oleObj>
              </mc:Choice>
              <mc:Fallback>
                <p:oleObj name="VISIO" r:id="rId3" imgW="5021640" imgH="114768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06963"/>
                        <a:ext cx="8534400" cy="195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219200" y="206797"/>
            <a:ext cx="6272213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系统的基本网路结构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-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级联型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509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534400" cy="5265737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Char char="n"/>
            </a:pPr>
            <a:r>
              <a:rPr lang="zh-CN" altLang="en-US" sz="3200" kern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级</a:t>
            </a:r>
            <a:r>
              <a:rPr lang="zh-CN" altLang="en-US" sz="32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联型结构的特点</a:t>
            </a:r>
          </a:p>
          <a:p>
            <a:pPr marL="1128713" lvl="1" indent="-609600" defTabSz="2281238" ea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p"/>
            </a:pPr>
            <a:r>
              <a:rPr lang="zh-CN" altLang="en-US" sz="28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级联型结构每一个一阶因子控制一个实数零点</a:t>
            </a:r>
          </a:p>
          <a:p>
            <a:pPr marL="1128713" lvl="1" indent="-609600" defTabSz="2281238" ea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p"/>
            </a:pPr>
            <a:r>
              <a:rPr lang="zh-CN" altLang="en-US" sz="28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每一个二阶因子控制一对共轭零点。</a:t>
            </a:r>
          </a:p>
          <a:p>
            <a:pPr marL="1128713" lvl="1" indent="-609600" defTabSz="2281238" ea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p"/>
            </a:pPr>
            <a:r>
              <a:rPr lang="zh-CN" altLang="en-US" sz="28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调整零点位置比直接型方便</a:t>
            </a:r>
            <a:r>
              <a:rPr lang="zh-CN" altLang="en-US" sz="2800" kern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2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8713" lvl="1" indent="-609600" defTabSz="2281238" ea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p"/>
            </a:pPr>
            <a:r>
              <a:rPr lang="zh-CN" altLang="en-US" sz="2800" kern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所</a:t>
            </a:r>
            <a:r>
              <a:rPr lang="zh-CN" altLang="en-US" sz="28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需要的系数比直接型多，因而需要的乘法器多。 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 b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9200" y="206797"/>
            <a:ext cx="6272213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 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FIR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系统的基本网路结构</a:t>
            </a:r>
            <a:r>
              <a:rPr lang="en-US" altLang="zh-CN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-</a:t>
            </a:r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级联型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7731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3925888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1133475"/>
            <a:ext cx="7021513" cy="4886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为什么学习本章</a:t>
            </a:r>
            <a:endParaRPr lang="zh-CN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用信号流图表示网络结构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无限长脉冲响应基本网络结构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有限长脉冲响应基本网络结构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</a:t>
            </a:r>
            <a:r>
              <a:rPr lang="en-US" altLang="zh-C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系统的线性相位结构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 FIR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系统的频率采样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结构</a:t>
            </a:r>
            <a:endParaRPr lang="en-US" altLang="zh-CN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格型网格结构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0340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>
          <a:xfrm>
            <a:off x="830263" y="2282825"/>
            <a:ext cx="7772400" cy="1598613"/>
          </a:xfrm>
        </p:spPr>
        <p:txBody>
          <a:bodyPr/>
          <a:lstStyle/>
          <a:p>
            <a:pPr marL="0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</a:rPr>
              <a:t>线性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</a:rPr>
              <a:t>相位：</a:t>
            </a:r>
            <a:r>
              <a:rPr lang="zh-CN" altLang="en-US" sz="2600" b="1" dirty="0">
                <a:solidFill>
                  <a:srgbClr val="002060"/>
                </a:solidFill>
              </a:rPr>
              <a:t>是指滤波器产生的相移与输入信号频率成</a:t>
            </a:r>
            <a:r>
              <a:rPr lang="zh-CN" altLang="en-US" sz="2600" b="1" dirty="0" smtClean="0">
                <a:solidFill>
                  <a:srgbClr val="CC00FF"/>
                </a:solidFill>
              </a:rPr>
              <a:t>线性关系</a:t>
            </a:r>
            <a:r>
              <a:rPr lang="zh-CN" altLang="en-US" sz="2600" dirty="0" smtClean="0">
                <a:solidFill>
                  <a:srgbClr val="002060"/>
                </a:solidFill>
              </a:rPr>
              <a:t>；这种滤波器的</a:t>
            </a:r>
            <a:r>
              <a:rPr lang="zh-CN" altLang="en-US" sz="2600" dirty="0" smtClean="0">
                <a:solidFill>
                  <a:srgbClr val="CC00FF"/>
                </a:solidFill>
              </a:rPr>
              <a:t>群延时为一常数</a:t>
            </a:r>
            <a:r>
              <a:rPr lang="zh-CN" altLang="en-US" sz="2600" dirty="0" smtClean="0">
                <a:solidFill>
                  <a:srgbClr val="002060"/>
                </a:solidFill>
              </a:rPr>
              <a:t>。</a:t>
            </a:r>
            <a:endParaRPr lang="zh-CN" altLang="en-US" sz="2600" dirty="0">
              <a:solidFill>
                <a:srgbClr val="002060"/>
              </a:solidFill>
            </a:endParaRP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0" y="1341438"/>
            <a:ext cx="4932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zh-CN" sz="3200" dirty="0" smtClean="0">
                <a:solidFill>
                  <a:srgbClr val="002060"/>
                </a:solidFill>
                <a:latin typeface="黑体" pitchFamily="49" charset="-122"/>
              </a:rPr>
              <a:t>（1）线性相位的定义</a:t>
            </a:r>
            <a:endParaRPr lang="zh-CN" altLang="en-US" sz="3200" dirty="0" smtClean="0">
              <a:solidFill>
                <a:srgbClr val="002060"/>
              </a:solidFill>
              <a:latin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38100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FIR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的线性相位是非常重要的，因为数据传输</a:t>
            </a:r>
            <a:r>
              <a:rPr lang="zh-CN" altLang="en-US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以及信号处理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都要求系统具有线性</a:t>
            </a:r>
            <a:r>
              <a:rPr lang="zh-CN" altLang="en-US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相位（保证信号不失真）</a:t>
            </a:r>
            <a:endParaRPr lang="en-US" altLang="zh-CN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FIR</a:t>
            </a:r>
            <a:r>
              <a:rPr lang="zh-CN" altLang="en-US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滤波器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由于它的冲激响应是有限长的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因而有可能</a:t>
            </a:r>
            <a:r>
              <a:rPr lang="zh-CN" altLang="en-US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做成严格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线性相位的。</a:t>
            </a:r>
          </a:p>
        </p:txBody>
      </p:sp>
      <p:sp>
        <p:nvSpPr>
          <p:cNvPr id="4" name="矩形 3"/>
          <p:cNvSpPr/>
          <p:nvPr/>
        </p:nvSpPr>
        <p:spPr>
          <a:xfrm>
            <a:off x="1193839" y="228600"/>
            <a:ext cx="453201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FIR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系统的线性相位结构</a:t>
            </a:r>
          </a:p>
        </p:txBody>
      </p:sp>
    </p:spTree>
    <p:extLst>
      <p:ext uri="{BB962C8B-B14F-4D97-AF65-F5344CB8AC3E}">
        <p14:creationId xmlns:p14="http://schemas.microsoft.com/office/powerpoint/2010/main" val="26261008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idx="1"/>
          </p:nvPr>
        </p:nvSpPr>
        <p:spPr>
          <a:xfrm>
            <a:off x="566738" y="954088"/>
            <a:ext cx="7926387" cy="5445125"/>
          </a:xfrm>
        </p:spPr>
        <p:txBody>
          <a:bodyPr/>
          <a:lstStyle/>
          <a:p>
            <a:pPr marL="0" indent="0">
              <a:lnSpc>
                <a:spcPct val="175000"/>
              </a:lnSpc>
              <a:buClr>
                <a:srgbClr val="00FF00"/>
              </a:buClr>
              <a:buNone/>
            </a:pPr>
            <a:r>
              <a:rPr lang="zh-CN" altLang="en-US" sz="2600" b="1" dirty="0">
                <a:latin typeface="宋体" pitchFamily="2" charset="-122"/>
              </a:rPr>
              <a:t>若</a:t>
            </a:r>
            <a:r>
              <a:rPr lang="en-US" altLang="en-US" sz="2600" b="1" dirty="0">
                <a:latin typeface="宋体" pitchFamily="2" charset="-122"/>
              </a:rPr>
              <a:t>FIR </a:t>
            </a:r>
            <a:r>
              <a:rPr lang="zh-CN" altLang="en-US" sz="2600" b="1" dirty="0" smtClean="0">
                <a:latin typeface="宋体" pitchFamily="2" charset="-122"/>
              </a:rPr>
              <a:t>系统的</a:t>
            </a:r>
            <a:r>
              <a:rPr lang="en-US" altLang="zh-CN" sz="2600" b="1" dirty="0">
                <a:latin typeface="宋体" pitchFamily="2" charset="-122"/>
              </a:rPr>
              <a:t>h(n)</a:t>
            </a:r>
            <a:r>
              <a:rPr lang="zh-CN" altLang="en-US" sz="2600" b="1" dirty="0">
                <a:latin typeface="宋体" pitchFamily="2" charset="-122"/>
              </a:rPr>
              <a:t>是实数，且满足对称性。即满足约束条件：</a:t>
            </a:r>
          </a:p>
          <a:p>
            <a:pPr>
              <a:lnSpc>
                <a:spcPct val="17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b="1" dirty="0">
                <a:latin typeface="宋体" pitchFamily="2" charset="-122"/>
              </a:rPr>
              <a:t>       偶对称   </a:t>
            </a:r>
            <a:r>
              <a:rPr lang="en-US" altLang="zh-CN" sz="2600" b="1" dirty="0">
                <a:latin typeface="宋体" pitchFamily="2" charset="-122"/>
              </a:rPr>
              <a:t>h(n)=h(N-1-n);</a:t>
            </a:r>
          </a:p>
          <a:p>
            <a:pPr>
              <a:lnSpc>
                <a:spcPct val="175000"/>
              </a:lnSpc>
              <a:buFont typeface="Wingdings" pitchFamily="2" charset="2"/>
              <a:buNone/>
            </a:pPr>
            <a:r>
              <a:rPr lang="en-US" altLang="zh-CN" sz="2600" b="1" dirty="0">
                <a:latin typeface="宋体" pitchFamily="2" charset="-122"/>
              </a:rPr>
              <a:t>       </a:t>
            </a:r>
            <a:r>
              <a:rPr lang="zh-CN" altLang="en-US" sz="2600" b="1" dirty="0">
                <a:latin typeface="宋体" pitchFamily="2" charset="-122"/>
              </a:rPr>
              <a:t>奇对称   </a:t>
            </a:r>
            <a:r>
              <a:rPr lang="en-US" altLang="zh-CN" sz="2600" b="1" dirty="0">
                <a:latin typeface="宋体" pitchFamily="2" charset="-122"/>
              </a:rPr>
              <a:t>h(n)=-h(N-1-n);</a:t>
            </a:r>
          </a:p>
          <a:p>
            <a:pPr>
              <a:lnSpc>
                <a:spcPct val="175000"/>
              </a:lnSpc>
              <a:buFont typeface="Wingdings" pitchFamily="2" charset="2"/>
              <a:buNone/>
            </a:pPr>
            <a:r>
              <a:rPr lang="en-US" altLang="zh-CN" sz="2600" b="1" dirty="0">
                <a:latin typeface="宋体" pitchFamily="2" charset="-122"/>
              </a:rPr>
              <a:t>   </a:t>
            </a:r>
            <a:r>
              <a:rPr lang="zh-CN" altLang="en-US" sz="2600" b="1" dirty="0">
                <a:latin typeface="宋体" pitchFamily="2" charset="-122"/>
              </a:rPr>
              <a:t>也就是说</a:t>
            </a:r>
            <a:r>
              <a:rPr lang="en-US" altLang="zh-CN" sz="2600" b="1" dirty="0">
                <a:latin typeface="宋体" pitchFamily="2" charset="-122"/>
              </a:rPr>
              <a:t>h(n)</a:t>
            </a:r>
            <a:r>
              <a:rPr lang="zh-CN" altLang="en-US" sz="2600" b="1" dirty="0">
                <a:latin typeface="宋体" pitchFamily="2" charset="-122"/>
              </a:rPr>
              <a:t>的对称中心在（</a:t>
            </a:r>
            <a:r>
              <a:rPr lang="en-US" altLang="zh-CN" sz="2600" b="1" dirty="0">
                <a:latin typeface="宋体" pitchFamily="2" charset="-122"/>
              </a:rPr>
              <a:t>N-1</a:t>
            </a:r>
            <a:r>
              <a:rPr lang="zh-CN" altLang="en-US" sz="2600" b="1" dirty="0">
                <a:latin typeface="宋体" pitchFamily="2" charset="-122"/>
              </a:rPr>
              <a:t>）</a:t>
            </a:r>
            <a:r>
              <a:rPr lang="en-US" altLang="zh-CN" sz="2600" b="1" dirty="0">
                <a:latin typeface="宋体" pitchFamily="2" charset="-122"/>
              </a:rPr>
              <a:t>/2</a:t>
            </a:r>
            <a:r>
              <a:rPr lang="zh-CN" altLang="en-US" sz="2600" b="1" dirty="0">
                <a:latin typeface="宋体" pitchFamily="2" charset="-122"/>
              </a:rPr>
              <a:t>，则这种</a:t>
            </a:r>
            <a:r>
              <a:rPr lang="en-US" altLang="zh-CN" sz="2600" b="1" dirty="0">
                <a:latin typeface="宋体" pitchFamily="2" charset="-122"/>
              </a:rPr>
              <a:t>FIR</a:t>
            </a:r>
            <a:r>
              <a:rPr lang="zh-CN" altLang="en-US" sz="2600" b="1" dirty="0">
                <a:latin typeface="宋体" pitchFamily="2" charset="-122"/>
              </a:rPr>
              <a:t>滤波器就具有严格线性相位。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600" b="1" dirty="0">
                <a:latin typeface="宋体" pitchFamily="2" charset="-122"/>
              </a:rPr>
              <a:t>  下面我们针对</a:t>
            </a:r>
            <a:r>
              <a:rPr lang="en-US" altLang="zh-CN" sz="2600" b="1" dirty="0">
                <a:latin typeface="宋体" pitchFamily="2" charset="-122"/>
              </a:rPr>
              <a:t>h(n</a:t>
            </a:r>
            <a:r>
              <a:rPr lang="zh-CN" altLang="en-US" sz="2600" b="1" dirty="0">
                <a:latin typeface="宋体" pitchFamily="2" charset="-122"/>
              </a:rPr>
              <a:t>）的</a:t>
            </a:r>
            <a:r>
              <a:rPr lang="zh-CN" altLang="zh-CN" sz="2600" b="1" dirty="0">
                <a:latin typeface="宋体" pitchFamily="2" charset="-122"/>
              </a:rPr>
              <a:t>奇、偶进行讨论。</a:t>
            </a:r>
          </a:p>
        </p:txBody>
      </p:sp>
      <p:sp>
        <p:nvSpPr>
          <p:cNvPr id="5" name="矩形 4"/>
          <p:cNvSpPr/>
          <p:nvPr/>
        </p:nvSpPr>
        <p:spPr>
          <a:xfrm>
            <a:off x="1193839" y="228600"/>
            <a:ext cx="453201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FIR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系统的线性相位结构</a:t>
            </a:r>
          </a:p>
        </p:txBody>
      </p:sp>
    </p:spTree>
    <p:extLst>
      <p:ext uri="{BB962C8B-B14F-4D97-AF65-F5344CB8AC3E}">
        <p14:creationId xmlns:p14="http://schemas.microsoft.com/office/powerpoint/2010/main" val="37964925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b="0" dirty="0" smtClean="0"/>
          </a:p>
          <a:p>
            <a:pPr>
              <a:buFontTx/>
              <a:buNone/>
            </a:pPr>
            <a:endParaRPr lang="en-US" altLang="zh-CN" b="0" dirty="0" smtClean="0"/>
          </a:p>
          <a:p>
            <a:pPr>
              <a:buFontTx/>
              <a:buNone/>
            </a:pPr>
            <a:endParaRPr lang="en-US" altLang="zh-CN" b="0" dirty="0" smtClean="0"/>
          </a:p>
          <a:p>
            <a:pPr algn="ctr">
              <a:buFontTx/>
              <a:buNone/>
            </a:pPr>
            <a:endParaRPr lang="en-US" altLang="zh-CN" b="0" dirty="0" smtClean="0"/>
          </a:p>
          <a:p>
            <a:pPr algn="ctr">
              <a:buFontTx/>
              <a:buNone/>
            </a:pPr>
            <a:r>
              <a:rPr lang="zh-CN" altLang="en-US" sz="6000" b="0" dirty="0" smtClean="0">
                <a:latin typeface="华文琥珀" pitchFamily="2" charset="-122"/>
                <a:ea typeface="华文琥珀" pitchFamily="2" charset="-122"/>
              </a:rPr>
              <a:t>谢谢！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3925888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1133475"/>
            <a:ext cx="7021513" cy="4886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为什么学习本章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用信号流图表示网络结构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无限长脉冲响应基本网络结构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有限长脉冲响应基本网络结构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系统的线性相位结构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 FIR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系统的频率采样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结构</a:t>
            </a:r>
            <a:endParaRPr lang="en-US" altLang="zh-CN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格型网格结构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189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746125" y="1260475"/>
            <a:ext cx="7642225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实现数字信号处理的</a:t>
            </a:r>
            <a:r>
              <a:rPr lang="zh-CN" altLang="en-US" sz="3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三种</a:t>
            </a:r>
            <a:r>
              <a:rPr lang="zh-CN" altLang="en-US" sz="30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基本运算单元</a:t>
            </a:r>
            <a:r>
              <a:rPr lang="zh-CN" altLang="en-US" sz="3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0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加法器</a:t>
            </a: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单位延迟器</a:t>
            </a: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常数乘法器</a:t>
            </a:r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792163" y="3833813"/>
            <a:ext cx="7561262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defTabSz="2281238" eaLnBrk="1" hangingPunct="1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3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三种基本运算的表示法： </a:t>
            </a: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方框图法</a:t>
            </a:r>
          </a:p>
          <a:p>
            <a:pPr marL="990600" lvl="1" indent="-646113" defTabSz="2281238" eaLnBrk="1" hangingPunct="1">
              <a:lnSpc>
                <a:spcPct val="110000"/>
              </a:lnSpc>
              <a:spcBef>
                <a:spcPct val="20000"/>
              </a:spcBef>
              <a:buClr>
                <a:srgbClr val="4C6D4E"/>
              </a:buClr>
              <a:buSzPct val="60000"/>
              <a:buFont typeface="Wingdings" pitchFamily="2" charset="2"/>
              <a:buChar char="q"/>
            </a:pPr>
            <a:r>
              <a:rPr lang="zh-CN" altLang="en-US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信号流图法</a:t>
            </a:r>
          </a:p>
        </p:txBody>
      </p:sp>
      <p:sp>
        <p:nvSpPr>
          <p:cNvPr id="427018" name="Rectangle 10"/>
          <p:cNvSpPr>
            <a:spLocks noChangeArrowheads="1"/>
          </p:cNvSpPr>
          <p:nvPr/>
        </p:nvSpPr>
        <p:spPr bwMode="auto">
          <a:xfrm>
            <a:off x="939800" y="152400"/>
            <a:ext cx="62992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信号流图表示网络结构</a:t>
            </a:r>
          </a:p>
        </p:txBody>
      </p:sp>
    </p:spTree>
    <p:extLst>
      <p:ext uri="{BB962C8B-B14F-4D97-AF65-F5344CB8AC3E}">
        <p14:creationId xmlns:p14="http://schemas.microsoft.com/office/powerpoint/2010/main" val="3012501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7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27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7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27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27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27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27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build="p"/>
      <p:bldP spid="427013" grpId="0" build="p"/>
    </p:bldLst>
  </p:timing>
</p:sld>
</file>

<file path=ppt/theme/theme1.xml><?xml version="1.0" encoding="utf-8"?>
<a:theme xmlns:a="http://schemas.openxmlformats.org/drawingml/2006/main" name="PJ-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J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J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31863</TotalTime>
  <Pages>1</Pages>
  <Words>3619</Words>
  <Application>Microsoft Office PowerPoint</Application>
  <PresentationFormat>全屏显示(4:3)</PresentationFormat>
  <Paragraphs>564</Paragraphs>
  <Slides>77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77</vt:i4>
      </vt:variant>
    </vt:vector>
  </HeadingPairs>
  <TitlesOfParts>
    <vt:vector size="82" baseType="lpstr">
      <vt:lpstr>PJ-White</vt:lpstr>
      <vt:lpstr>Equation</vt:lpstr>
      <vt:lpstr>公式</vt:lpstr>
      <vt:lpstr>Visio</vt:lpstr>
      <vt:lpstr>VISIO</vt:lpstr>
      <vt:lpstr>数 字 信 号 处 理</vt:lpstr>
      <vt:lpstr>第五章  时域离散系统的网络结构</vt:lpstr>
      <vt:lpstr>数字信号处理主要内容</vt:lpstr>
      <vt:lpstr>主要内容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网络结构的分类</vt:lpstr>
      <vt:lpstr>PowerPoint 演示文稿</vt:lpstr>
      <vt:lpstr>网络结构的分类</vt:lpstr>
      <vt:lpstr>网络结构的分类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解题注意方法：</vt:lpstr>
      <vt:lpstr>PowerPoint 演示文稿</vt:lpstr>
      <vt:lpstr>PowerPoint 演示文稿</vt:lpstr>
      <vt:lpstr>MATLAB中，直接型结构由2个行向量B和A表示</vt:lpstr>
      <vt:lpstr>直接I型与直接II型的对比</vt:lpstr>
      <vt:lpstr>PowerPoint 演示文稿</vt:lpstr>
      <vt:lpstr>PowerPoint 演示文稿</vt:lpstr>
      <vt:lpstr>PowerPoint 演示文稿</vt:lpstr>
      <vt:lpstr>PowerPoint 演示文稿</vt:lpstr>
      <vt:lpstr>级联型结构的优点</vt:lpstr>
      <vt:lpstr>级联型结构的缺点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并联型结构的优点</vt:lpstr>
      <vt:lpstr>并联型结构的缺点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习题：已知某三阶数字滤波器的系统函数为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Systolic FFT Architecture for FPGAs</dc:title>
  <dc:creator>Preston Jackson</dc:creator>
  <cp:lastModifiedBy>laitao</cp:lastModifiedBy>
  <cp:revision>1059</cp:revision>
  <cp:lastPrinted>2001-06-18T18:57:59Z</cp:lastPrinted>
  <dcterms:created xsi:type="dcterms:W3CDTF">2004-07-20T15:10:20Z</dcterms:created>
  <dcterms:modified xsi:type="dcterms:W3CDTF">2019-11-06T12:49:37Z</dcterms:modified>
</cp:coreProperties>
</file>