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2" r:id="rId2"/>
    <p:sldId id="552" r:id="rId3"/>
    <p:sldId id="664" r:id="rId4"/>
    <p:sldId id="553" r:id="rId5"/>
    <p:sldId id="729" r:id="rId6"/>
    <p:sldId id="730" r:id="rId7"/>
    <p:sldId id="732" r:id="rId8"/>
    <p:sldId id="727" r:id="rId9"/>
    <p:sldId id="733" r:id="rId10"/>
    <p:sldId id="735" r:id="rId11"/>
    <p:sldId id="736" r:id="rId12"/>
    <p:sldId id="856" r:id="rId13"/>
    <p:sldId id="739" r:id="rId14"/>
    <p:sldId id="740" r:id="rId15"/>
    <p:sldId id="742" r:id="rId16"/>
    <p:sldId id="744" r:id="rId17"/>
    <p:sldId id="746" r:id="rId18"/>
    <p:sldId id="857" r:id="rId19"/>
    <p:sldId id="756" r:id="rId20"/>
    <p:sldId id="757" r:id="rId21"/>
    <p:sldId id="761" r:id="rId22"/>
    <p:sldId id="763" r:id="rId23"/>
    <p:sldId id="765" r:id="rId24"/>
    <p:sldId id="767" r:id="rId25"/>
    <p:sldId id="769" r:id="rId26"/>
    <p:sldId id="770" r:id="rId27"/>
    <p:sldId id="771" r:id="rId28"/>
    <p:sldId id="772" r:id="rId29"/>
    <p:sldId id="774" r:id="rId30"/>
    <p:sldId id="775" r:id="rId31"/>
    <p:sldId id="858" r:id="rId32"/>
    <p:sldId id="776" r:id="rId33"/>
    <p:sldId id="778" r:id="rId34"/>
    <p:sldId id="780" r:id="rId35"/>
    <p:sldId id="781" r:id="rId36"/>
    <p:sldId id="859" r:id="rId37"/>
    <p:sldId id="783" r:id="rId38"/>
    <p:sldId id="785" r:id="rId39"/>
    <p:sldId id="789" r:id="rId40"/>
    <p:sldId id="860" r:id="rId41"/>
    <p:sldId id="445" r:id="rId42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FFE7E7"/>
    <a:srgbClr val="FF00FF"/>
    <a:srgbClr val="FFF3F3"/>
    <a:srgbClr val="FFCCCC"/>
    <a:srgbClr val="FFEFFF"/>
    <a:srgbClr val="FF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6000" autoAdjust="0"/>
  </p:normalViewPr>
  <p:slideViewPr>
    <p:cSldViewPr>
      <p:cViewPr>
        <p:scale>
          <a:sx n="100" d="100"/>
          <a:sy n="100" d="100"/>
        </p:scale>
        <p:origin x="-1230" y="600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801989A-47EB-4DA4-84FD-5499659DC1D6}" type="datetime1">
              <a:rPr lang="zh-CN" altLang="en-US"/>
              <a:pPr>
                <a:defRPr/>
              </a:pPr>
              <a:t>2019/12/17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99180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A1B2F172-C033-45F9-86EC-C37C39BA5801}" type="datetime1">
              <a:rPr lang="zh-CN" altLang="en-US"/>
              <a:pPr>
                <a:defRPr/>
              </a:pPr>
              <a:t>2019/12/17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34680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0391E-6A46-4636-8D30-5E65D4AA103F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2019/12/17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04800" y="685800"/>
            <a:ext cx="8534400" cy="5334000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12/17/2019 4:00:57 PM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椭圆 9"/>
          <p:cNvSpPr/>
          <p:nvPr userDrawn="1"/>
        </p:nvSpPr>
        <p:spPr bwMode="auto">
          <a:xfrm>
            <a:off x="203200" y="152400"/>
            <a:ext cx="609600" cy="609600"/>
          </a:xfrm>
          <a:prstGeom prst="ellipse">
            <a:avLst/>
          </a:prstGeom>
          <a:blipFill dpi="0" rotWithShape="1">
            <a:blip r:embed="rId6">
              <a:alphaModFix amt="38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 字 信 号 处 理</a:t>
            </a:r>
            <a:endParaRPr lang="en-US" altLang="zh-CN" sz="5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733800"/>
            <a:ext cx="4419600" cy="22860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赖 涛  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ltnudt@163.com  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电话：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15837128224(</a:t>
            </a:r>
            <a:r>
              <a:rPr lang="en-US" altLang="zh-CN" sz="2400" dirty="0" err="1" smtClean="0">
                <a:solidFill>
                  <a:srgbClr val="002060"/>
                </a:solidFill>
                <a:ea typeface="宋体" panose="02010600030101010101" pitchFamily="2" charset="-122"/>
              </a:rPr>
              <a:t>weixin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QQ:645205308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roup 39"/>
          <p:cNvGrpSpPr>
            <a:grpSpLocks/>
          </p:cNvGrpSpPr>
          <p:nvPr/>
        </p:nvGrpSpPr>
        <p:grpSpPr bwMode="auto">
          <a:xfrm>
            <a:off x="1877695" y="1090613"/>
            <a:ext cx="5060950" cy="5316537"/>
            <a:chOff x="1202" y="687"/>
            <a:chExt cx="3188" cy="3349"/>
          </a:xfrm>
        </p:grpSpPr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1202" y="3748"/>
              <a:ext cx="31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 </a:t>
              </a:r>
              <a:r>
                <a:rPr kumimoji="1" lang="zh-CN" altLang="en-US"/>
                <a:t>图</a:t>
              </a:r>
              <a:r>
                <a:rPr kumimoji="1" lang="en-US" altLang="zh-CN"/>
                <a:t>8.2.1  </a:t>
              </a:r>
              <a:r>
                <a:rPr kumimoji="1" lang="zh-CN" altLang="en-US"/>
                <a:t>数字信号的时域抽取示意图 </a:t>
              </a:r>
            </a:p>
          </p:txBody>
        </p:sp>
        <p:pic>
          <p:nvPicPr>
            <p:cNvPr id="2089" name="Picture 41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" y="687"/>
              <a:ext cx="1970" cy="2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1013426" y="160785"/>
            <a:ext cx="581441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定义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8342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0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14631"/>
              </p:ext>
            </p:extLst>
          </p:nvPr>
        </p:nvGraphicFramePr>
        <p:xfrm>
          <a:off x="4953000" y="2574925"/>
          <a:ext cx="922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6" name="公式" r:id="rId3" imgW="393480" imgH="203040" progId="Equation.3">
                  <p:embed/>
                </p:oleObj>
              </mc:Choice>
              <mc:Fallback>
                <p:oleObj name="公式" r:id="rId3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74925"/>
                        <a:ext cx="9223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755650" y="1066800"/>
            <a:ext cx="78486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降低了采样频率， 会引起频谱混叠现象。 </a:t>
            </a:r>
            <a:endParaRPr kumimoji="1"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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是连续信号</a:t>
            </a:r>
            <a:r>
              <a:rPr kumimoji="1" lang="en-US" altLang="zh-CN" i="1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的采样信号， 则</a:t>
            </a:r>
            <a:r>
              <a:rPr kumimoji="1" lang="en-US" altLang="zh-CN" i="1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的傅里叶变换</a:t>
            </a:r>
            <a:r>
              <a:rPr kumimoji="1" lang="en-US" altLang="zh-CN" i="1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kumimoji="1" lang="en-US" altLang="zh-CN" i="1" dirty="0" err="1">
                <a:latin typeface="微软雅黑" pitchFamily="34" charset="-122"/>
                <a:ea typeface="微软雅黑" pitchFamily="34" charset="-122"/>
              </a:rPr>
              <a:t>Ω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和　　　　将分别是 </a:t>
            </a:r>
          </a:p>
        </p:txBody>
      </p:sp>
      <p:graphicFrame>
        <p:nvGraphicFramePr>
          <p:cNvPr id="209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53304"/>
              </p:ext>
            </p:extLst>
          </p:nvPr>
        </p:nvGraphicFramePr>
        <p:xfrm>
          <a:off x="2556671" y="3079659"/>
          <a:ext cx="32194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7" name="Equation" r:id="rId5" imgW="2031840" imgH="368280" progId="Equation.DSMT4">
                  <p:embed/>
                </p:oleObj>
              </mc:Choice>
              <mc:Fallback>
                <p:oleObj name="Equation" r:id="rId5" imgW="2031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71" y="3079659"/>
                        <a:ext cx="32194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58938"/>
              </p:ext>
            </p:extLst>
          </p:nvPr>
        </p:nvGraphicFramePr>
        <p:xfrm>
          <a:off x="2514600" y="3733800"/>
          <a:ext cx="3578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8" name="Equation" r:id="rId7" imgW="2133360" imgH="507960" progId="Equation.DSMT4">
                  <p:embed/>
                </p:oleObj>
              </mc:Choice>
              <mc:Fallback>
                <p:oleObj name="Equation" r:id="rId7" imgW="2133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3578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00117" y="160785"/>
            <a:ext cx="653255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频谱混叠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37114"/>
              </p:ext>
            </p:extLst>
          </p:nvPr>
        </p:nvGraphicFramePr>
        <p:xfrm>
          <a:off x="609600" y="4648200"/>
          <a:ext cx="769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9" name="Equation" r:id="rId9" imgW="4254480" imgH="482400" progId="Equation.DSMT4">
                  <p:embed/>
                </p:oleObj>
              </mc:Choice>
              <mc:Fallback>
                <p:oleObj name="Equation" r:id="rId9" imgW="4254480" imgH="4824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769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5764857"/>
            <a:ext cx="414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采样造成频谱周期延拓！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01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" name="Picture 8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005637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00117" y="160785"/>
            <a:ext cx="653255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频谱混叠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6938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6" name="Group 68"/>
          <p:cNvGrpSpPr>
            <a:grpSpLocks/>
          </p:cNvGrpSpPr>
          <p:nvPr/>
        </p:nvGrpSpPr>
        <p:grpSpPr bwMode="auto">
          <a:xfrm>
            <a:off x="304800" y="1752600"/>
            <a:ext cx="8381999" cy="2973388"/>
            <a:chOff x="192" y="151"/>
            <a:chExt cx="5280" cy="1873"/>
          </a:xfrm>
        </p:grpSpPr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192" y="151"/>
              <a:ext cx="5280" cy="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如果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将采样率降低到原来的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1/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， 即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DT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， 当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D=4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时， 得到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y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及其频谱</a:t>
              </a:r>
              <a:r>
                <a:rPr kumimoji="1" lang="zh-CN" altLang="en-US" i="1" dirty="0">
                  <a:latin typeface="微软雅黑" pitchFamily="34" charset="-122"/>
                  <a:ea typeface="微软雅黑" pitchFamily="34" charset="-122"/>
                </a:rPr>
                <a:t>　　　</a:t>
              </a:r>
              <a:r>
                <a:rPr kumimoji="1" lang="zh-CN" altLang="en-US" i="1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endParaRPr kumimoji="1" lang="en-US" altLang="zh-CN" i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kumimoji="1" lang="en-US" altLang="zh-CN" i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i="1" dirty="0" smtClean="0">
                  <a:latin typeface="微软雅黑" pitchFamily="34" charset="-122"/>
                  <a:ea typeface="微软雅黑" pitchFamily="34" charset="-122"/>
                </a:rPr>
                <a:t>y</a:t>
              </a:r>
              <a:r>
                <a:rPr kumimoji="1" lang="en-US" altLang="zh-CN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 smtClean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i="1" dirty="0" smtClean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为对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抽取的结果， </a:t>
              </a:r>
              <a:r>
                <a:rPr kumimoji="1" lang="zh-CN" altLang="en-US" i="1" dirty="0">
                  <a:latin typeface="微软雅黑" pitchFamily="34" charset="-122"/>
                  <a:ea typeface="微软雅黑" pitchFamily="34" charset="-122"/>
                </a:rPr>
                <a:t>　　　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y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的傅里叶变换。 </a:t>
              </a:r>
              <a:r>
                <a:rPr kumimoji="1" lang="zh-CN" altLang="en-US" i="1" dirty="0">
                  <a:latin typeface="微软雅黑" pitchFamily="34" charset="-122"/>
                  <a:ea typeface="微软雅黑" pitchFamily="34" charset="-122"/>
                </a:rPr>
                <a:t>　　　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的周期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Ω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sa2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=2π/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=2π/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DT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1=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Ω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sa1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。 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                         </a:t>
              </a:r>
              <a:endParaRPr kumimoji="1"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dirty="0" smtClean="0">
                  <a:latin typeface="微软雅黑" pitchFamily="34" charset="-122"/>
                  <a:ea typeface="微软雅黑" pitchFamily="34" charset="-122"/>
                </a:rPr>
                <a:t>             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周期是　　　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 周期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1/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。 </a:t>
              </a:r>
            </a:p>
          </p:txBody>
        </p:sp>
        <p:graphicFrame>
          <p:nvGraphicFramePr>
            <p:cNvPr id="2120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822177"/>
                </p:ext>
              </p:extLst>
            </p:nvPr>
          </p:nvGraphicFramePr>
          <p:xfrm>
            <a:off x="2112" y="487"/>
            <a:ext cx="62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68" name="公式" r:id="rId3" imgW="380880" imgH="203040" progId="Equation.3">
                    <p:embed/>
                  </p:oleObj>
                </mc:Choice>
                <mc:Fallback>
                  <p:oleObj name="公式" r:id="rId3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487"/>
                          <a:ext cx="62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21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3661780"/>
                </p:ext>
              </p:extLst>
            </p:nvPr>
          </p:nvGraphicFramePr>
          <p:xfrm>
            <a:off x="2976" y="1099"/>
            <a:ext cx="62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69" name="公式" r:id="rId5" imgW="380880" imgH="203040" progId="Equation.3">
                    <p:embed/>
                  </p:oleObj>
                </mc:Choice>
                <mc:Fallback>
                  <p:oleObj name="公式" r:id="rId5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099"/>
                          <a:ext cx="62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49799"/>
              </p:ext>
            </p:extLst>
          </p:nvPr>
        </p:nvGraphicFramePr>
        <p:xfrm>
          <a:off x="2819399" y="4224390"/>
          <a:ext cx="941461" cy="50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0" name="Equation" r:id="rId6" imgW="520560" imgH="279360" progId="Equation.DSMT4">
                  <p:embed/>
                </p:oleObj>
              </mc:Choice>
              <mc:Fallback>
                <p:oleObj name="Equation" r:id="rId6" imgW="520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4224390"/>
                        <a:ext cx="941461" cy="501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00117" y="160785"/>
            <a:ext cx="653255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频谱混叠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1066800"/>
            <a:ext cx="363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降采样导致频谱混叠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382796"/>
              </p:ext>
            </p:extLst>
          </p:nvPr>
        </p:nvGraphicFramePr>
        <p:xfrm>
          <a:off x="409575" y="4200526"/>
          <a:ext cx="9921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1" name="公式" r:id="rId8" imgW="380880" imgH="203040" progId="Equation.3">
                  <p:embed/>
                </p:oleObj>
              </mc:Choice>
              <mc:Fallback>
                <p:oleObj name="公式" r:id="rId8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200526"/>
                        <a:ext cx="9921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69185"/>
              </p:ext>
            </p:extLst>
          </p:nvPr>
        </p:nvGraphicFramePr>
        <p:xfrm>
          <a:off x="1216818" y="3733800"/>
          <a:ext cx="992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2" name="公式" r:id="rId9" imgW="315107" imgH="268815" progId="Equation.3">
                  <p:embed/>
                </p:oleObj>
              </mc:Choice>
              <mc:Fallback>
                <p:oleObj name="公式" r:id="rId9" imgW="315107" imgH="268815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18" y="3733800"/>
                        <a:ext cx="9921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1181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" name="Picture 8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248399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00117" y="160785"/>
            <a:ext cx="653255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频谱混叠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86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74" y="4241800"/>
            <a:ext cx="6475025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6077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7" name="Group 89"/>
          <p:cNvGrpSpPr>
            <a:grpSpLocks/>
          </p:cNvGrpSpPr>
          <p:nvPr/>
        </p:nvGrpSpPr>
        <p:grpSpPr bwMode="auto">
          <a:xfrm>
            <a:off x="685800" y="1143000"/>
            <a:ext cx="7705725" cy="4302125"/>
            <a:chOff x="521" y="436"/>
            <a:chExt cx="4854" cy="2710"/>
          </a:xfrm>
        </p:grpSpPr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521" y="436"/>
              <a:ext cx="4854" cy="2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可见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， 　　　是有混叠的， 无法从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y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中恢复出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来。 </a:t>
              </a:r>
              <a:endParaRPr kumimoji="1"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随意</a:t>
              </a:r>
              <a:r>
                <a:rPr kumimoji="1"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kumimoji="1" lang="en-US" altLang="zh-CN" i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i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进行抽取是不行的。 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只有在抽取后仍能满足采样定理时才能恢复出原来的信号</a:t>
              </a:r>
              <a:r>
                <a:rPr kumimoji="1" lang="en-US" altLang="zh-CN" i="1" dirty="0" err="1"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en-US" altLang="zh-CN" baseline="-25000" dirty="0" err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， 否则就必须另外采取措施。 通常采取的措施是抗混叠滤波。 </a:t>
              </a:r>
              <a:endParaRPr kumimoji="1"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所谓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抗混叠滤波， 就是在抽取之前先对信号进行低通滤波， 把信号的频带限制在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Ω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sa2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/2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以下。 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图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为抗混叠</a:t>
              </a: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滤波器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  <p:graphicFrame>
          <p:nvGraphicFramePr>
            <p:cNvPr id="2139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2527990"/>
                </p:ext>
              </p:extLst>
            </p:nvPr>
          </p:nvGraphicFramePr>
          <p:xfrm>
            <a:off x="1193" y="484"/>
            <a:ext cx="57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43" name="公式" r:id="rId3" imgW="406080" imgH="203040" progId="Equation.3">
                    <p:embed/>
                  </p:oleObj>
                </mc:Choice>
                <mc:Fallback>
                  <p:oleObj name="公式" r:id="rId3" imgW="406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484"/>
                          <a:ext cx="57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Picture 96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562600"/>
            <a:ext cx="623411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38200" y="159645"/>
            <a:ext cx="6891630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抗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混叠滤波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1093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roup 99"/>
          <p:cNvGrpSpPr>
            <a:grpSpLocks/>
          </p:cNvGrpSpPr>
          <p:nvPr/>
        </p:nvGrpSpPr>
        <p:grpSpPr bwMode="auto">
          <a:xfrm>
            <a:off x="761998" y="2133600"/>
            <a:ext cx="7273925" cy="3930650"/>
            <a:chOff x="521" y="629"/>
            <a:chExt cx="4582" cy="2476"/>
          </a:xfrm>
        </p:grpSpPr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521" y="1253"/>
              <a:ext cx="4582" cy="1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dirty="0"/>
                <a:t>所以， 在理想情况下， 抗混叠低通滤波器</a:t>
              </a:r>
              <a:r>
                <a:rPr kumimoji="1" lang="en-US" altLang="zh-CN" i="1" dirty="0"/>
                <a:t>h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n</a:t>
              </a:r>
              <a:r>
                <a:rPr kumimoji="1" lang="en-US" altLang="zh-CN" baseline="-25000" dirty="0"/>
                <a:t>1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1</a:t>
              </a:r>
              <a:r>
                <a:rPr kumimoji="1" lang="en-US" altLang="zh-CN" dirty="0"/>
                <a:t>)</a:t>
              </a:r>
              <a:r>
                <a:rPr kumimoji="1" lang="zh-CN" altLang="en-US" dirty="0"/>
                <a:t>的频率响应</a:t>
              </a:r>
              <a:r>
                <a:rPr kumimoji="1" lang="en-US" altLang="zh-CN" i="1" dirty="0"/>
                <a:t>H</a:t>
              </a:r>
              <a:r>
                <a:rPr kumimoji="1" lang="en-US" altLang="zh-CN" dirty="0"/>
                <a:t>(</a:t>
              </a:r>
              <a:r>
                <a:rPr kumimoji="1" lang="en-US" altLang="zh-CN" dirty="0" err="1"/>
                <a:t>e</a:t>
              </a:r>
              <a:r>
                <a:rPr kumimoji="1" lang="en-US" altLang="zh-CN" baseline="30000" dirty="0" err="1"/>
                <a:t>j</a:t>
              </a:r>
              <a:r>
                <a:rPr kumimoji="1" lang="en-US" altLang="zh-CN" i="1" baseline="30000" dirty="0" err="1"/>
                <a:t>ω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由下式给出</a:t>
              </a:r>
              <a:r>
                <a:rPr kumimoji="1" lang="en-US" altLang="zh-CN" dirty="0"/>
                <a:t>:</a:t>
              </a:r>
            </a:p>
            <a:p>
              <a:pPr>
                <a:lnSpc>
                  <a:spcPct val="130000"/>
                </a:lnSpc>
              </a:pPr>
              <a:endParaRPr kumimoji="1" lang="en-US" altLang="zh-CN" dirty="0"/>
            </a:p>
            <a:p>
              <a:pPr>
                <a:lnSpc>
                  <a:spcPct val="130000"/>
                </a:lnSpc>
              </a:pPr>
              <a:endParaRPr kumimoji="1" lang="en-US" altLang="zh-CN" dirty="0"/>
            </a:p>
            <a:p>
              <a:pPr>
                <a:lnSpc>
                  <a:spcPct val="130000"/>
                </a:lnSpc>
              </a:pPr>
              <a:r>
                <a:rPr kumimoji="1" lang="en-US" altLang="zh-CN" dirty="0"/>
                <a:t>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dirty="0"/>
                <a:t>                                                                    </a:t>
              </a:r>
              <a:endParaRPr kumimoji="1" lang="zh-CN" altLang="en-US" dirty="0"/>
            </a:p>
          </p:txBody>
        </p:sp>
        <p:graphicFrame>
          <p:nvGraphicFramePr>
            <p:cNvPr id="2149" name="Object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979522"/>
                </p:ext>
              </p:extLst>
            </p:nvPr>
          </p:nvGraphicFramePr>
          <p:xfrm>
            <a:off x="1778" y="629"/>
            <a:ext cx="1800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5" name="Equation" r:id="rId3" imgW="1650960" imgH="558720" progId="Equation.DSMT4">
                    <p:embed/>
                  </p:oleObj>
                </mc:Choice>
                <mc:Fallback>
                  <p:oleObj name="Equation" r:id="rId3" imgW="165096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629"/>
                          <a:ext cx="1800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" name="Object 102"/>
            <p:cNvGraphicFramePr>
              <a:graphicFrameLocks noChangeAspect="1"/>
            </p:cNvGraphicFramePr>
            <p:nvPr/>
          </p:nvGraphicFramePr>
          <p:xfrm>
            <a:off x="1429" y="2017"/>
            <a:ext cx="231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6" name="Equation" r:id="rId5" imgW="1562040" imgH="444240" progId="Equation.DSMT4">
                    <p:embed/>
                  </p:oleObj>
                </mc:Choice>
                <mc:Fallback>
                  <p:oleObj name="Equation" r:id="rId5" imgW="15620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017"/>
                          <a:ext cx="2313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762000" y="1066800"/>
            <a:ext cx="363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抗混叠滤波器的设计要求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0117" y="160785"/>
            <a:ext cx="653255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频谱混叠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999" y="1676400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滤波器阻带截止频率为               ，对应的数字频率为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55658"/>
              </p:ext>
            </p:extLst>
          </p:nvPr>
        </p:nvGraphicFramePr>
        <p:xfrm>
          <a:off x="4038600" y="1721965"/>
          <a:ext cx="1010545" cy="37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27" name="Equation" r:id="rId7" imgW="761760" imgH="279360" progId="Equation.DSMT4">
                  <p:embed/>
                </p:oleObj>
              </mc:Choice>
              <mc:Fallback>
                <p:oleObj name="Equation" r:id="rId7" imgW="76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1721965"/>
                        <a:ext cx="1010545" cy="370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3964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1" name="Group 113"/>
          <p:cNvGrpSpPr>
            <a:grpSpLocks/>
          </p:cNvGrpSpPr>
          <p:nvPr/>
        </p:nvGrpSpPr>
        <p:grpSpPr bwMode="auto">
          <a:xfrm>
            <a:off x="1454150" y="1225550"/>
            <a:ext cx="6234113" cy="5091113"/>
            <a:chOff x="916" y="772"/>
            <a:chExt cx="3927" cy="3207"/>
          </a:xfrm>
        </p:grpSpPr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1067" y="3688"/>
              <a:ext cx="3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dirty="0" smtClean="0"/>
                <a:t>抗混叠滤波前后信号</a:t>
              </a:r>
              <a:r>
                <a:rPr kumimoji="1" lang="zh-CN" altLang="en-US" dirty="0"/>
                <a:t>的时域和频域示意图</a:t>
              </a:r>
            </a:p>
          </p:txBody>
        </p:sp>
        <p:pic>
          <p:nvPicPr>
            <p:cNvPr id="2163" name="Picture 115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772"/>
              <a:ext cx="3927" cy="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900117" y="160785"/>
            <a:ext cx="653255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频谱混叠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9087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133475"/>
            <a:ext cx="8686800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引言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信号的整数倍抽取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信号的整数倍内插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I/D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的采样率转换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8.5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整数倍抽取和内插在数字语音系统中的应用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采样率转换滤波器的高效实现方法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8.7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采样率转换器的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440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Rectangle 198"/>
          <p:cNvSpPr>
            <a:spLocks noChangeArrowheads="1"/>
          </p:cNvSpPr>
          <p:nvPr/>
        </p:nvSpPr>
        <p:spPr bwMode="auto">
          <a:xfrm>
            <a:off x="152659" y="1066800"/>
            <a:ext cx="6981566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 整数倍内插的概念与内插方法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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定义：整数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I 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倍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内插是在已知的相邻两个原采样点之间插入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－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个新采样值的点。 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内插方法一：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对序列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x(n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D/A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转换， 得到原来的模拟信号</a:t>
            </a:r>
            <a:r>
              <a:rPr kumimoji="1" lang="en-US" altLang="zh-CN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(t)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， 然后再对</a:t>
            </a:r>
            <a:r>
              <a:rPr kumimoji="1" lang="en-US" altLang="zh-CN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(t)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进行更高采样率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的采样得到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y(n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这里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=IT</a:t>
            </a:r>
            <a:r>
              <a:rPr kumimoji="1"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</a:pP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为大于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的整数， 称为内插因子。 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该方法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不经济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的， 且易对信号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产生损伤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。 实际工作中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采用其它内插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方法。</a:t>
            </a:r>
          </a:p>
        </p:txBody>
      </p:sp>
      <p:sp>
        <p:nvSpPr>
          <p:cNvPr id="2" name="矩形 1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08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0"/>
            <a:ext cx="1568450" cy="467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3504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628775"/>
            <a:ext cx="7632700" cy="16303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八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章 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多采样率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数字信号处理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25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Rectangle 202"/>
          <p:cNvSpPr>
            <a:spLocks noChangeArrowheads="1"/>
          </p:cNvSpPr>
          <p:nvPr/>
        </p:nvSpPr>
        <p:spPr bwMode="auto">
          <a:xfrm>
            <a:off x="304800" y="1066800"/>
            <a:ext cx="63246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内插方法二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零值内插：</a:t>
            </a:r>
            <a:endParaRPr kumimoji="1"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 smtClean="0"/>
              <a:t>整数</a:t>
            </a:r>
            <a:r>
              <a:rPr kumimoji="1" lang="zh-CN" altLang="en-US" dirty="0"/>
              <a:t>内插是先在已知采样序列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1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的相邻两个样点之间等间隔插入</a:t>
            </a:r>
            <a:r>
              <a:rPr kumimoji="1" lang="en-US" altLang="zh-CN" i="1" dirty="0"/>
              <a:t>I</a:t>
            </a:r>
            <a:r>
              <a:rPr kumimoji="1" lang="zh-CN" altLang="en-US" i="1" dirty="0"/>
              <a:t>－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值点， 然后进行低通滤波， 即可求得</a:t>
            </a:r>
            <a:r>
              <a:rPr kumimoji="1" lang="en-US" altLang="zh-CN" dirty="0"/>
              <a:t>I</a:t>
            </a:r>
            <a:r>
              <a:rPr kumimoji="1" lang="zh-CN" altLang="en-US" dirty="0"/>
              <a:t>倍内插的结果</a:t>
            </a:r>
            <a:r>
              <a:rPr kumimoji="1" lang="zh-CN" altLang="en-US" dirty="0" smtClean="0"/>
              <a:t>。  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1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6234112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18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93" y="1524000"/>
            <a:ext cx="2400300" cy="467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1998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Rectangle 221"/>
          <p:cNvSpPr>
            <a:spLocks noChangeArrowheads="1"/>
          </p:cNvSpPr>
          <p:nvPr/>
        </p:nvSpPr>
        <p:spPr bwMode="auto">
          <a:xfrm>
            <a:off x="381000" y="1066800"/>
            <a:ext cx="83820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． 整数倍内插的频域解释</a:t>
            </a:r>
            <a:r>
              <a:rPr kumimoji="1" lang="zh-CN" altLang="en-US" b="1" dirty="0">
                <a:solidFill>
                  <a:srgbClr val="0000CC"/>
                </a:solidFill>
              </a:rPr>
              <a:t>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 smtClean="0"/>
              <a:t>回答以下问题：零</a:t>
            </a:r>
            <a:r>
              <a:rPr kumimoji="1" lang="zh-CN" altLang="en-US" dirty="0"/>
              <a:t>值内插方案中，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1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 </a:t>
            </a:r>
            <a:r>
              <a:rPr kumimoji="1" lang="en-US" altLang="zh-CN" i="1" dirty="0"/>
              <a:t>v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及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的频谱关系是怎样的</a:t>
            </a:r>
            <a:r>
              <a:rPr kumimoji="1" lang="zh-CN" altLang="en-US" dirty="0" smtClean="0"/>
              <a:t>？为什么</a:t>
            </a:r>
            <a:r>
              <a:rPr kumimoji="1" lang="en-US" altLang="zh-CN" i="1" dirty="0"/>
              <a:t>v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经低通滤波就能得出采样率升高</a:t>
            </a:r>
            <a:r>
              <a:rPr kumimoji="1" lang="en-US" altLang="zh-CN" dirty="0"/>
              <a:t>I</a:t>
            </a:r>
            <a:r>
              <a:rPr kumimoji="1" lang="zh-CN" altLang="en-US" dirty="0" smtClean="0"/>
              <a:t>倍？低通滤波器有什么技术要求？ </a:t>
            </a:r>
            <a:r>
              <a:rPr kumimoji="1" lang="zh-CN" altLang="en-US" dirty="0"/>
              <a:t>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　　为了回答上面的问题， 设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1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为模拟信号</a:t>
            </a:r>
            <a:r>
              <a:rPr kumimoji="1" lang="en-US" altLang="zh-CN" i="1" dirty="0" err="1"/>
              <a:t>x</a:t>
            </a:r>
            <a:r>
              <a:rPr kumimoji="1" lang="en-US" altLang="zh-CN" baseline="-25000" dirty="0" err="1"/>
              <a:t>a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t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的采样序列， 并假定</a:t>
            </a:r>
            <a:r>
              <a:rPr kumimoji="1" lang="en-US" altLang="zh-CN" i="1" dirty="0" err="1"/>
              <a:t>x</a:t>
            </a:r>
            <a:r>
              <a:rPr kumimoji="1" lang="en-US" altLang="zh-CN" baseline="-25000" dirty="0" err="1"/>
              <a:t>a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t</a:t>
            </a:r>
            <a:r>
              <a:rPr kumimoji="1" lang="en-US" altLang="zh-CN" dirty="0"/>
              <a:t>)</a:t>
            </a:r>
            <a:r>
              <a:rPr kumimoji="1" lang="zh-CN" altLang="en-US" dirty="0"/>
              <a:t>及其傅里叶变换</a:t>
            </a:r>
            <a:r>
              <a:rPr kumimoji="1" lang="en-US" altLang="zh-CN" i="1" dirty="0" err="1"/>
              <a:t>X</a:t>
            </a:r>
            <a:r>
              <a:rPr kumimoji="1" lang="en-US" altLang="zh-CN" baseline="-25000" dirty="0" err="1"/>
              <a:t>a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j</a:t>
            </a:r>
            <a:r>
              <a:rPr kumimoji="1" lang="en-US" altLang="zh-CN" i="1" dirty="0" err="1"/>
              <a:t>Ω</a:t>
            </a:r>
            <a:r>
              <a:rPr kumimoji="1" lang="en-US" altLang="zh-CN" dirty="0"/>
              <a:t>)</a:t>
            </a:r>
            <a:r>
              <a:rPr kumimoji="1" lang="zh-CN" altLang="en-US" dirty="0"/>
              <a:t>如图</a:t>
            </a:r>
            <a:r>
              <a:rPr kumimoji="1" lang="en-US" altLang="zh-CN" dirty="0"/>
              <a:t>8.3.4</a:t>
            </a:r>
            <a:r>
              <a:rPr kumimoji="1" lang="zh-CN" altLang="en-US" dirty="0"/>
              <a:t>所示。 </a:t>
            </a:r>
          </a:p>
        </p:txBody>
      </p:sp>
      <p:sp>
        <p:nvSpPr>
          <p:cNvPr id="3" name="矩形 2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26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124325"/>
            <a:ext cx="6234113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256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7" name="Group 229"/>
          <p:cNvGrpSpPr>
            <a:grpSpLocks/>
          </p:cNvGrpSpPr>
          <p:nvPr/>
        </p:nvGrpSpPr>
        <p:grpSpPr bwMode="auto">
          <a:xfrm>
            <a:off x="533400" y="996950"/>
            <a:ext cx="8229599" cy="3194050"/>
            <a:chOff x="521" y="436"/>
            <a:chExt cx="5184" cy="2012"/>
          </a:xfrm>
        </p:grpSpPr>
        <p:sp>
          <p:nvSpPr>
            <p:cNvPr id="2278" name="Rectangle 230"/>
            <p:cNvSpPr>
              <a:spLocks noChangeArrowheads="1"/>
            </p:cNvSpPr>
            <p:nvPr/>
          </p:nvSpPr>
          <p:spPr bwMode="auto">
            <a:xfrm>
              <a:off x="521" y="436"/>
              <a:ext cx="5184" cy="2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zh-CN" altLang="en-US" dirty="0" smtClean="0"/>
                <a:t>按照</a:t>
              </a:r>
              <a:r>
                <a:rPr kumimoji="1" lang="zh-CN" altLang="en-US" dirty="0"/>
                <a:t>内插的概念， </a:t>
              </a:r>
              <a:r>
                <a:rPr kumimoji="1" lang="en-US" altLang="zh-CN" i="1" dirty="0"/>
                <a:t>y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n</a:t>
              </a:r>
              <a:r>
                <a:rPr kumimoji="1" lang="en-US" altLang="zh-CN" baseline="-25000" dirty="0"/>
                <a:t>2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2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应为以采样间隔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2</a:t>
              </a:r>
              <a:r>
                <a:rPr kumimoji="1" lang="zh-CN" altLang="en-US" dirty="0"/>
                <a:t>对</a:t>
              </a:r>
              <a:r>
                <a:rPr kumimoji="1" lang="en-US" altLang="zh-CN" i="1" dirty="0" err="1"/>
                <a:t>x</a:t>
              </a:r>
              <a:r>
                <a:rPr kumimoji="1" lang="en-US" altLang="zh-CN" baseline="-25000" dirty="0" err="1"/>
                <a:t>a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t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的采样序列， 且满足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2</a:t>
              </a:r>
              <a:r>
                <a:rPr kumimoji="1" lang="en-US" altLang="zh-CN" dirty="0"/>
                <a:t>=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1</a:t>
              </a:r>
              <a:r>
                <a:rPr kumimoji="1" lang="en-US" altLang="zh-CN" dirty="0"/>
                <a:t>/</a:t>
              </a:r>
              <a:r>
                <a:rPr kumimoji="1" lang="en-US" altLang="zh-CN" i="1" dirty="0"/>
                <a:t>I</a:t>
              </a:r>
              <a:r>
                <a:rPr kumimoji="1" lang="zh-CN" altLang="en-US" dirty="0"/>
                <a:t>。 于是</a:t>
              </a:r>
              <a:r>
                <a:rPr kumimoji="1" lang="en-US" altLang="zh-CN" i="1" dirty="0"/>
                <a:t>x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n</a:t>
              </a:r>
              <a:r>
                <a:rPr kumimoji="1" lang="en-US" altLang="zh-CN" baseline="-25000" dirty="0"/>
                <a:t>1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1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、 </a:t>
              </a:r>
              <a:r>
                <a:rPr kumimoji="1" lang="en-US" altLang="zh-CN" i="1" dirty="0"/>
                <a:t>y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n</a:t>
              </a:r>
              <a:r>
                <a:rPr kumimoji="1" lang="en-US" altLang="zh-CN" baseline="-25000" dirty="0"/>
                <a:t>2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2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及其傅里叶变换　　　　、 　　　　应该如</a:t>
              </a:r>
              <a:r>
                <a:rPr kumimoji="1" lang="zh-CN" altLang="en-US" dirty="0" smtClean="0"/>
                <a:t>图所</a:t>
              </a:r>
              <a:r>
                <a:rPr kumimoji="1" lang="zh-CN" altLang="en-US" dirty="0"/>
                <a:t>示。</a:t>
              </a:r>
            </a:p>
            <a:p>
              <a:pPr>
                <a:lnSpc>
                  <a:spcPct val="140000"/>
                </a:lnSpc>
              </a:pPr>
              <a:r>
                <a:rPr kumimoji="1" lang="zh-CN" altLang="en-US" dirty="0"/>
                <a:t> 　　　　和　　　　均为周期函数， 若二者都用模拟频率</a:t>
              </a:r>
              <a:r>
                <a:rPr kumimoji="1" lang="en-US" altLang="zh-CN" i="1" dirty="0"/>
                <a:t>Ω</a:t>
              </a:r>
              <a:r>
                <a:rPr kumimoji="1" lang="zh-CN" altLang="en-US" dirty="0"/>
                <a:t>表示， 则　　　　　　　　　， 周期为</a:t>
              </a:r>
              <a:r>
                <a:rPr kumimoji="1" lang="en-US" altLang="zh-CN" i="1" dirty="0"/>
                <a:t>Ω</a:t>
              </a:r>
              <a:r>
                <a:rPr kumimoji="1" lang="en-US" altLang="zh-CN" baseline="-25000" dirty="0"/>
                <a:t>sa1</a:t>
              </a:r>
              <a:r>
                <a:rPr kumimoji="1" lang="en-US" altLang="zh-CN" dirty="0"/>
                <a:t>=2π/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1</a:t>
              </a:r>
              <a:r>
                <a:rPr kumimoji="1" lang="en-US" altLang="zh-CN" dirty="0"/>
                <a:t>; </a:t>
              </a:r>
              <a:r>
                <a:rPr kumimoji="1" lang="zh-CN" altLang="en-US" dirty="0"/>
                <a:t>　　　　　　　　　</a:t>
              </a:r>
              <a:r>
                <a:rPr kumimoji="1" lang="zh-CN" altLang="en-US" dirty="0" smtClean="0"/>
                <a:t>      </a:t>
              </a:r>
              <a:endParaRPr kumimoji="1" lang="en-US" altLang="zh-CN" dirty="0" smtClean="0"/>
            </a:p>
            <a:p>
              <a:pPr>
                <a:lnSpc>
                  <a:spcPct val="140000"/>
                </a:lnSpc>
              </a:pPr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                            </a:t>
              </a:r>
              <a:r>
                <a:rPr kumimoji="1" lang="zh-CN" altLang="en-US" dirty="0" smtClean="0"/>
                <a:t>， </a:t>
              </a:r>
              <a:r>
                <a:rPr kumimoji="1" lang="zh-CN" altLang="en-US" dirty="0"/>
                <a:t>周期为</a:t>
              </a:r>
              <a:r>
                <a:rPr kumimoji="1" lang="en-US" altLang="zh-CN" i="1" dirty="0"/>
                <a:t>Ω</a:t>
              </a:r>
              <a:r>
                <a:rPr kumimoji="1" lang="en-US" altLang="zh-CN" baseline="-25000" dirty="0"/>
                <a:t>sa2</a:t>
              </a:r>
              <a:r>
                <a:rPr kumimoji="1" lang="en-US" altLang="zh-CN" dirty="0"/>
                <a:t>=2π/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2</a:t>
              </a:r>
              <a:r>
                <a:rPr kumimoji="1" lang="en-US" altLang="zh-CN" dirty="0"/>
                <a:t>=2π/(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1</a:t>
              </a:r>
              <a:r>
                <a:rPr kumimoji="1" lang="en-US" altLang="zh-CN" dirty="0"/>
                <a:t>/</a:t>
              </a:r>
              <a:r>
                <a:rPr kumimoji="1" lang="en-US" altLang="zh-CN" i="1" dirty="0"/>
                <a:t>I</a:t>
              </a:r>
              <a:r>
                <a:rPr kumimoji="1" lang="en-US" altLang="zh-CN" dirty="0"/>
                <a:t>)=</a:t>
              </a:r>
              <a:r>
                <a:rPr kumimoji="1" lang="en-US" altLang="zh-CN" i="1" dirty="0"/>
                <a:t>IΩ</a:t>
              </a:r>
              <a:r>
                <a:rPr kumimoji="1" lang="en-US" altLang="zh-CN" baseline="-25000" dirty="0"/>
                <a:t>sa1</a:t>
              </a:r>
              <a:r>
                <a:rPr kumimoji="1" lang="zh-CN" altLang="en-US" dirty="0" smtClean="0"/>
                <a:t>。</a:t>
              </a:r>
              <a:endParaRPr kumimoji="1" lang="zh-CN" altLang="en-US" dirty="0"/>
            </a:p>
          </p:txBody>
        </p:sp>
        <p:graphicFrame>
          <p:nvGraphicFramePr>
            <p:cNvPr id="2279" name="Object 2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2336978"/>
                </p:ext>
              </p:extLst>
            </p:nvPr>
          </p:nvGraphicFramePr>
          <p:xfrm>
            <a:off x="857" y="1140"/>
            <a:ext cx="59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24" name="公式" r:id="rId3" imgW="393480" imgH="203040" progId="Equation.3">
                    <p:embed/>
                  </p:oleObj>
                </mc:Choice>
                <mc:Fallback>
                  <p:oleObj name="公式" r:id="rId3" imgW="393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1140"/>
                          <a:ext cx="59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0" name="Object 2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303312"/>
                </p:ext>
              </p:extLst>
            </p:nvPr>
          </p:nvGraphicFramePr>
          <p:xfrm>
            <a:off x="1769" y="1103"/>
            <a:ext cx="6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25" name="公式" r:id="rId5" imgW="406080" imgH="203040" progId="Equation.3">
                    <p:embed/>
                  </p:oleObj>
                </mc:Choice>
                <mc:Fallback>
                  <p:oleObj name="公式" r:id="rId5" imgW="406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1103"/>
                          <a:ext cx="6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1" name="Object 233"/>
            <p:cNvGraphicFramePr>
              <a:graphicFrameLocks noChangeAspect="1"/>
            </p:cNvGraphicFramePr>
            <p:nvPr/>
          </p:nvGraphicFramePr>
          <p:xfrm>
            <a:off x="612" y="1480"/>
            <a:ext cx="59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26" name="公式" r:id="rId7" imgW="393480" imgH="203040" progId="Equation.3">
                    <p:embed/>
                  </p:oleObj>
                </mc:Choice>
                <mc:Fallback>
                  <p:oleObj name="公式" r:id="rId7" imgW="393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80"/>
                          <a:ext cx="59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2" name="Object 234"/>
            <p:cNvGraphicFramePr>
              <a:graphicFrameLocks noChangeAspect="1"/>
            </p:cNvGraphicFramePr>
            <p:nvPr/>
          </p:nvGraphicFramePr>
          <p:xfrm>
            <a:off x="1655" y="1434"/>
            <a:ext cx="6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27" name="公式" r:id="rId8" imgW="406080" imgH="203040" progId="Equation.3">
                    <p:embed/>
                  </p:oleObj>
                </mc:Choice>
                <mc:Fallback>
                  <p:oleObj name="公式" r:id="rId8" imgW="406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6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3" name="Object 2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512997"/>
                </p:ext>
              </p:extLst>
            </p:nvPr>
          </p:nvGraphicFramePr>
          <p:xfrm>
            <a:off x="1625" y="1780"/>
            <a:ext cx="158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28" name="公式" r:id="rId9" imgW="952200" imgH="203040" progId="Equation.3">
                    <p:embed/>
                  </p:oleObj>
                </mc:Choice>
                <mc:Fallback>
                  <p:oleObj name="公式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1780"/>
                          <a:ext cx="158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4" name="Object 2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842833"/>
                </p:ext>
              </p:extLst>
            </p:nvPr>
          </p:nvGraphicFramePr>
          <p:xfrm>
            <a:off x="545" y="2068"/>
            <a:ext cx="154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29" name="公式" r:id="rId11" imgW="927000" imgH="203040" progId="Equation.3">
                    <p:embed/>
                  </p:oleObj>
                </mc:Choice>
                <mc:Fallback>
                  <p:oleObj name="公式" r:id="rId11" imgW="927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068"/>
                          <a:ext cx="154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Picture 243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97325"/>
            <a:ext cx="4405312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9566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Rectangle 246"/>
          <p:cNvSpPr>
            <a:spLocks noChangeArrowheads="1"/>
          </p:cNvSpPr>
          <p:nvPr/>
        </p:nvSpPr>
        <p:spPr bwMode="auto">
          <a:xfrm>
            <a:off x="533400" y="914400"/>
            <a:ext cx="7921625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/>
              <a:t>分析</a:t>
            </a:r>
            <a:r>
              <a:rPr kumimoji="1" lang="en-US" altLang="zh-CN" i="1" dirty="0" smtClean="0"/>
              <a:t>v</a:t>
            </a:r>
            <a:r>
              <a:rPr kumimoji="1" lang="en-US" altLang="zh-CN" dirty="0" smtClean="0"/>
              <a:t>(</a:t>
            </a:r>
            <a:r>
              <a:rPr kumimoji="1" lang="en-US" altLang="zh-CN" i="1" dirty="0" smtClean="0"/>
              <a:t>n</a:t>
            </a:r>
            <a:r>
              <a:rPr kumimoji="1" lang="en-US" altLang="zh-CN" baseline="-25000" dirty="0" smtClean="0"/>
              <a:t>2</a:t>
            </a:r>
            <a:r>
              <a:rPr kumimoji="1" lang="en-US" altLang="zh-CN" i="1" dirty="0" smtClean="0"/>
              <a:t>T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的频谱， 最后讨论为了得到满足插值要求的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 </a:t>
            </a:r>
            <a:r>
              <a:rPr kumimoji="1" lang="zh-CN" altLang="en-US" dirty="0"/>
              <a:t>对</a:t>
            </a:r>
            <a:r>
              <a:rPr kumimoji="1" lang="en-US" altLang="zh-CN" i="1" dirty="0"/>
              <a:t>h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的技术要求。 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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　　　　　　　　　　　　　　　　　　　　　　</a:t>
            </a:r>
            <a:endParaRPr kumimoji="1" lang="en-US" altLang="zh-CN" dirty="0" smtClean="0"/>
          </a:p>
          <a:p>
            <a:pPr>
              <a:lnSpc>
                <a:spcPct val="130000"/>
              </a:lnSpc>
            </a:pPr>
            <a:endParaRPr kumimoji="1" lang="zh-CN" altLang="en-US" dirty="0"/>
          </a:p>
          <a:p>
            <a:pPr>
              <a:lnSpc>
                <a:spcPct val="130000"/>
              </a:lnSpc>
            </a:pPr>
            <a:r>
              <a:rPr kumimoji="1" lang="en-US" altLang="zh-CN" i="1" dirty="0"/>
              <a:t>v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的傅里叶变换</a:t>
            </a:r>
            <a:r>
              <a:rPr kumimoji="1" lang="zh-CN" altLang="en-US" i="1" dirty="0"/>
              <a:t>　　　　</a:t>
            </a:r>
            <a:r>
              <a:rPr kumimoji="1" lang="zh-CN" altLang="en-US" dirty="0"/>
              <a:t>为 </a:t>
            </a:r>
          </a:p>
        </p:txBody>
      </p:sp>
      <p:graphicFrame>
        <p:nvGraphicFramePr>
          <p:cNvPr id="2295" name="Object 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79208"/>
              </p:ext>
            </p:extLst>
          </p:nvPr>
        </p:nvGraphicFramePr>
        <p:xfrm>
          <a:off x="1882775" y="1957388"/>
          <a:ext cx="55419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9" name="Equation" r:id="rId3" imgW="2806560" imgH="685800" progId="Equation.DSMT4">
                  <p:embed/>
                </p:oleObj>
              </mc:Choice>
              <mc:Fallback>
                <p:oleObj name="Equation" r:id="rId3" imgW="28065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1957388"/>
                        <a:ext cx="554196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6" name="Object 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199666"/>
              </p:ext>
            </p:extLst>
          </p:nvPr>
        </p:nvGraphicFramePr>
        <p:xfrm>
          <a:off x="3581400" y="3343009"/>
          <a:ext cx="11303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0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43009"/>
                        <a:ext cx="11303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8" name="Object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46014"/>
              </p:ext>
            </p:extLst>
          </p:nvPr>
        </p:nvGraphicFramePr>
        <p:xfrm>
          <a:off x="1143000" y="3916097"/>
          <a:ext cx="7172325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1" name="Equation" r:id="rId7" imgW="4343400" imgH="1460160" progId="Equation.DSMT4">
                  <p:embed/>
                </p:oleObj>
              </mc:Choice>
              <mc:Fallback>
                <p:oleObj name="Equation" r:id="rId7" imgW="4343400" imgH="1460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16097"/>
                        <a:ext cx="7172325" cy="240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013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" name="Picture 266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43000"/>
            <a:ext cx="6840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43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0" y="4772025"/>
            <a:ext cx="6982876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弧形箭头 1"/>
          <p:cNvSpPr/>
          <p:nvPr/>
        </p:nvSpPr>
        <p:spPr bwMode="auto">
          <a:xfrm flipH="1">
            <a:off x="7135274" y="3733800"/>
            <a:ext cx="599025" cy="2438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2875" y="4503241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798" y="3135690"/>
            <a:ext cx="83820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采用低通滤波即可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353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Group 274"/>
          <p:cNvGrpSpPr>
            <a:grpSpLocks/>
          </p:cNvGrpSpPr>
          <p:nvPr/>
        </p:nvGrpSpPr>
        <p:grpSpPr bwMode="auto">
          <a:xfrm>
            <a:off x="827087" y="1143000"/>
            <a:ext cx="7489825" cy="3754438"/>
            <a:chOff x="521" y="391"/>
            <a:chExt cx="4718" cy="2365"/>
          </a:xfrm>
        </p:grpSpPr>
        <p:sp>
          <p:nvSpPr>
            <p:cNvPr id="2323" name="Rectangle 275"/>
            <p:cNvSpPr>
              <a:spLocks noChangeArrowheads="1"/>
            </p:cNvSpPr>
            <p:nvPr/>
          </p:nvSpPr>
          <p:spPr bwMode="auto">
            <a:xfrm>
              <a:off x="521" y="391"/>
              <a:ext cx="4718" cy="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dirty="0"/>
                <a:t>将理想镜像滤波器的阻带截止频率换算成数字频率为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</a:t>
              </a:r>
            </a:p>
            <a:p>
              <a:pPr>
                <a:lnSpc>
                  <a:spcPct val="130000"/>
                </a:lnSpc>
              </a:pPr>
              <a:endParaRPr kumimoji="1" lang="zh-CN" altLang="en-US" dirty="0"/>
            </a:p>
            <a:p>
              <a:pPr>
                <a:lnSpc>
                  <a:spcPct val="130000"/>
                </a:lnSpc>
              </a:pPr>
              <a:endParaRPr kumimoji="1" lang="zh-CN" altLang="en-US" dirty="0"/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所以， 理想情况下， 镜像滤波器</a:t>
              </a:r>
              <a:r>
                <a:rPr kumimoji="1" lang="en-US" altLang="zh-CN" i="1" dirty="0"/>
                <a:t>h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n</a:t>
              </a:r>
              <a:r>
                <a:rPr kumimoji="1" lang="en-US" altLang="zh-CN" baseline="-25000" dirty="0"/>
                <a:t>2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2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的频率响应特性为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 smtClean="0"/>
                <a:t>      </a:t>
              </a:r>
              <a:r>
                <a:rPr kumimoji="1" lang="zh-CN" altLang="en-US" dirty="0"/>
                <a:t>　　　　　　　　　　　　　　	 </a:t>
              </a:r>
            </a:p>
          </p:txBody>
        </p:sp>
        <p:graphicFrame>
          <p:nvGraphicFramePr>
            <p:cNvPr id="2324" name="Object 2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387645"/>
                </p:ext>
              </p:extLst>
            </p:nvPr>
          </p:nvGraphicFramePr>
          <p:xfrm>
            <a:off x="1968" y="823"/>
            <a:ext cx="1619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6" name="Equation" r:id="rId3" imgW="1473120" imgH="558720" progId="Equation.DSMT4">
                    <p:embed/>
                  </p:oleObj>
                </mc:Choice>
                <mc:Fallback>
                  <p:oleObj name="Equation" r:id="rId3" imgW="147312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823"/>
                          <a:ext cx="1619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5" name="Object 2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4500322"/>
                </p:ext>
              </p:extLst>
            </p:nvPr>
          </p:nvGraphicFramePr>
          <p:xfrm>
            <a:off x="1344" y="2071"/>
            <a:ext cx="2494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7" name="Equation" r:id="rId5" imgW="1612900" imgH="444500" progId="Equation.DSMT4">
                    <p:embed/>
                  </p:oleObj>
                </mc:Choice>
                <mc:Fallback>
                  <p:oleObj name="Equation" r:id="rId5" imgW="16129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071"/>
                          <a:ext cx="2494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Picture 271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6046787" cy="164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68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8" name="Group 280"/>
          <p:cNvGrpSpPr>
            <a:grpSpLocks/>
          </p:cNvGrpSpPr>
          <p:nvPr/>
        </p:nvGrpSpPr>
        <p:grpSpPr bwMode="auto">
          <a:xfrm>
            <a:off x="971550" y="1143000"/>
            <a:ext cx="7345363" cy="3889375"/>
            <a:chOff x="612" y="436"/>
            <a:chExt cx="4627" cy="2450"/>
          </a:xfrm>
        </p:grpSpPr>
        <p:sp>
          <p:nvSpPr>
            <p:cNvPr id="2329" name="Rectangle 281"/>
            <p:cNvSpPr>
              <a:spLocks noChangeArrowheads="1"/>
            </p:cNvSpPr>
            <p:nvPr/>
          </p:nvSpPr>
          <p:spPr bwMode="auto">
            <a:xfrm>
              <a:off x="612" y="436"/>
              <a:ext cx="4627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dirty="0"/>
                <a:t>式中， </a:t>
              </a:r>
              <a:r>
                <a:rPr kumimoji="1" lang="en-US" altLang="zh-CN" i="1" dirty="0"/>
                <a:t>C</a:t>
              </a:r>
              <a:r>
                <a:rPr kumimoji="1" lang="zh-CN" altLang="en-US" dirty="0"/>
                <a:t>为定标系数。 因此输出频谱为</a:t>
              </a:r>
            </a:p>
            <a:p>
              <a:pPr>
                <a:lnSpc>
                  <a:spcPct val="130000"/>
                </a:lnSpc>
              </a:pPr>
              <a:endParaRPr kumimoji="1" lang="zh-CN" altLang="en-US" dirty="0"/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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　　　　　　　　　　　　　　　　　	     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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定标系数</a:t>
              </a:r>
              <a:r>
                <a:rPr kumimoji="1" lang="en-US" altLang="zh-CN" i="1" dirty="0"/>
                <a:t>C</a:t>
              </a:r>
              <a:r>
                <a:rPr kumimoji="1" lang="zh-CN" altLang="en-US" dirty="0"/>
                <a:t>的作用是， 在</a:t>
              </a:r>
              <a:r>
                <a:rPr kumimoji="1" lang="en-US" altLang="zh-CN" i="1" dirty="0"/>
                <a:t>m</a:t>
              </a:r>
              <a:r>
                <a:rPr kumimoji="1" lang="en-US" altLang="zh-CN" dirty="0"/>
                <a:t>=0, ±</a:t>
              </a:r>
              <a:r>
                <a:rPr kumimoji="1" lang="en-US" altLang="zh-CN" i="1" dirty="0"/>
                <a:t>I</a:t>
              </a:r>
              <a:r>
                <a:rPr kumimoji="1" lang="en-US" altLang="zh-CN" dirty="0"/>
                <a:t>, ±2</a:t>
              </a:r>
              <a:r>
                <a:rPr kumimoji="1" lang="en-US" altLang="zh-CN" i="1" dirty="0"/>
                <a:t>I</a:t>
              </a:r>
              <a:r>
                <a:rPr kumimoji="1" lang="en-US" altLang="zh-CN" dirty="0"/>
                <a:t>, ±3</a:t>
              </a:r>
              <a:r>
                <a:rPr kumimoji="1" lang="en-US" altLang="zh-CN" i="1" dirty="0"/>
                <a:t>I</a:t>
              </a:r>
              <a:r>
                <a:rPr kumimoji="1" lang="en-US" altLang="zh-CN" dirty="0"/>
                <a:t>, …</a:t>
              </a:r>
              <a:r>
                <a:rPr kumimoji="1" lang="zh-CN" altLang="en-US" dirty="0"/>
                <a:t>时， 确保输出序列</a:t>
              </a:r>
              <a:r>
                <a:rPr kumimoji="1" lang="en-US" altLang="zh-CN" i="1" dirty="0"/>
                <a:t>y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m</a:t>
              </a:r>
              <a:r>
                <a:rPr kumimoji="1" lang="en-US" altLang="zh-CN" dirty="0"/>
                <a:t>)=</a:t>
              </a:r>
              <a:r>
                <a:rPr kumimoji="1" lang="en-US" altLang="zh-CN" i="1" dirty="0"/>
                <a:t>x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m</a:t>
              </a:r>
              <a:r>
                <a:rPr kumimoji="1" lang="en-US" altLang="zh-CN" dirty="0"/>
                <a:t>/</a:t>
              </a:r>
              <a:r>
                <a:rPr kumimoji="1" lang="en-US" altLang="zh-CN" i="1" dirty="0"/>
                <a:t>I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。 为了计算简单， 取</a:t>
              </a:r>
              <a:r>
                <a:rPr kumimoji="1" lang="en-US" altLang="zh-CN" i="1" dirty="0"/>
                <a:t>m</a:t>
              </a:r>
              <a:r>
                <a:rPr kumimoji="1" lang="en-US" altLang="zh-CN" dirty="0"/>
                <a:t>=0</a:t>
              </a:r>
              <a:r>
                <a:rPr kumimoji="1" lang="zh-CN" altLang="en-US" dirty="0"/>
                <a:t>来求解</a:t>
              </a:r>
              <a:r>
                <a:rPr kumimoji="1" lang="en-US" altLang="zh-CN" i="1" dirty="0"/>
                <a:t>C</a:t>
              </a:r>
              <a:r>
                <a:rPr kumimoji="1" lang="zh-CN" altLang="en-US" dirty="0"/>
                <a:t>的值。 </a:t>
              </a:r>
            </a:p>
          </p:txBody>
        </p:sp>
        <p:graphicFrame>
          <p:nvGraphicFramePr>
            <p:cNvPr id="2330" name="Object 2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6913719"/>
                </p:ext>
              </p:extLst>
            </p:nvPr>
          </p:nvGraphicFramePr>
          <p:xfrm>
            <a:off x="1104" y="1060"/>
            <a:ext cx="2767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8" name="Equation" r:id="rId3" imgW="2005729" imgH="545863" progId="Equation.DSMT4">
                    <p:embed/>
                  </p:oleObj>
                </mc:Choice>
                <mc:Fallback>
                  <p:oleObj name="Equation" r:id="rId3" imgW="2005729" imgH="5458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60"/>
                          <a:ext cx="2767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760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3" name="Group 285"/>
          <p:cNvGrpSpPr>
            <a:grpSpLocks/>
          </p:cNvGrpSpPr>
          <p:nvPr/>
        </p:nvGrpSpPr>
        <p:grpSpPr bwMode="auto">
          <a:xfrm>
            <a:off x="1116013" y="1196975"/>
            <a:ext cx="6769100" cy="4129088"/>
            <a:chOff x="703" y="754"/>
            <a:chExt cx="4264" cy="2601"/>
          </a:xfrm>
        </p:grpSpPr>
        <p:sp>
          <p:nvSpPr>
            <p:cNvPr id="2334" name="Rectangle 286"/>
            <p:cNvSpPr>
              <a:spLocks noChangeArrowheads="1"/>
            </p:cNvSpPr>
            <p:nvPr/>
          </p:nvSpPr>
          <p:spPr bwMode="auto">
            <a:xfrm>
              <a:off x="703" y="1661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因为</a:t>
              </a:r>
              <a:r>
                <a:rPr kumimoji="1" lang="en-US" altLang="zh-CN" i="1"/>
                <a:t>ω</a:t>
              </a:r>
              <a:r>
                <a:rPr kumimoji="1" lang="en-US" altLang="zh-CN" baseline="-25000"/>
                <a:t>2</a:t>
              </a:r>
              <a:r>
                <a:rPr kumimoji="1" lang="en-US" altLang="zh-CN"/>
                <a:t>=</a:t>
              </a:r>
              <a:r>
                <a:rPr kumimoji="1" lang="en-US" altLang="zh-CN" i="1"/>
                <a:t>ω</a:t>
              </a:r>
              <a:r>
                <a:rPr kumimoji="1" lang="en-US" altLang="zh-CN" baseline="-25000"/>
                <a:t>1</a:t>
              </a:r>
              <a:r>
                <a:rPr kumimoji="1" lang="en-US" altLang="zh-CN"/>
                <a:t>/</a:t>
              </a:r>
              <a:r>
                <a:rPr kumimoji="1" lang="en-US" altLang="zh-CN" i="1"/>
                <a:t>I</a:t>
              </a:r>
              <a:r>
                <a:rPr kumimoji="1" lang="zh-CN" altLang="en-US"/>
                <a:t>， 所以</a:t>
              </a:r>
            </a:p>
          </p:txBody>
        </p:sp>
        <p:sp>
          <p:nvSpPr>
            <p:cNvPr id="2335" name="Rectangle 287"/>
            <p:cNvSpPr>
              <a:spLocks noChangeArrowheads="1"/>
            </p:cNvSpPr>
            <p:nvPr/>
          </p:nvSpPr>
          <p:spPr bwMode="auto">
            <a:xfrm>
              <a:off x="748" y="3067"/>
              <a:ext cx="2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由此得出， 定标系数</a:t>
              </a:r>
              <a:r>
                <a:rPr kumimoji="1" lang="en-US" altLang="zh-CN" i="1"/>
                <a:t>C</a:t>
              </a:r>
              <a:r>
                <a:rPr kumimoji="1" lang="en-US" altLang="zh-CN"/>
                <a:t>=</a:t>
              </a:r>
              <a:r>
                <a:rPr kumimoji="1" lang="en-US" altLang="zh-CN" i="1"/>
                <a:t>I</a:t>
              </a:r>
              <a:r>
                <a:rPr kumimoji="1" lang="zh-CN" altLang="en-US"/>
                <a:t>。 </a:t>
              </a:r>
            </a:p>
          </p:txBody>
        </p:sp>
        <p:graphicFrame>
          <p:nvGraphicFramePr>
            <p:cNvPr id="2336" name="Object 288"/>
            <p:cNvGraphicFramePr>
              <a:graphicFrameLocks noChangeAspect="1"/>
            </p:cNvGraphicFramePr>
            <p:nvPr/>
          </p:nvGraphicFramePr>
          <p:xfrm>
            <a:off x="703" y="754"/>
            <a:ext cx="4264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34" name="Equation" r:id="rId3" imgW="2667000" imgH="355600" progId="Equation.DSMT4">
                    <p:embed/>
                  </p:oleObj>
                </mc:Choice>
                <mc:Fallback>
                  <p:oleObj name="Equation" r:id="rId3" imgW="2667000" imgH="355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754"/>
                          <a:ext cx="4264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7" name="Object 289"/>
            <p:cNvGraphicFramePr>
              <a:graphicFrameLocks noChangeAspect="1"/>
            </p:cNvGraphicFramePr>
            <p:nvPr/>
          </p:nvGraphicFramePr>
          <p:xfrm>
            <a:off x="1066" y="2238"/>
            <a:ext cx="3266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35" name="Equation" r:id="rId5" imgW="2349500" imgH="355600" progId="Equation.DSMT4">
                    <p:embed/>
                  </p:oleObj>
                </mc:Choice>
                <mc:Fallback>
                  <p:oleObj name="Equation" r:id="rId5" imgW="2349500" imgH="355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38"/>
                          <a:ext cx="3266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771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Rectangle 292"/>
          <p:cNvSpPr>
            <a:spLocks noChangeArrowheads="1"/>
          </p:cNvSpPr>
          <p:nvPr/>
        </p:nvSpPr>
        <p:spPr bwMode="auto">
          <a:xfrm>
            <a:off x="228600" y="990600"/>
            <a:ext cx="7129463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en-US" altLang="zh-CN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1"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内插器的输入、 输出关系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/>
              <a:t>　　</a:t>
            </a:r>
            <a:r>
              <a:rPr kumimoji="1" lang="en-US" altLang="zh-CN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 时域输入、 输出关系</a:t>
            </a:r>
            <a:r>
              <a:rPr kumimoji="1" lang="zh-CN" altLang="en-US" dirty="0"/>
              <a:t>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/>
              <a:t>　　</a:t>
            </a:r>
            <a:r>
              <a:rPr kumimoji="1" lang="zh-CN" altLang="en-US" dirty="0" smtClean="0"/>
              <a:t></a:t>
            </a:r>
            <a:endParaRPr kumimoji="1" lang="zh-CN" altLang="en-US" dirty="0"/>
          </a:p>
        </p:txBody>
      </p:sp>
      <p:graphicFrame>
        <p:nvGraphicFramePr>
          <p:cNvPr id="2341" name="Object 2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07833"/>
              </p:ext>
            </p:extLst>
          </p:nvPr>
        </p:nvGraphicFramePr>
        <p:xfrm>
          <a:off x="2971800" y="2133600"/>
          <a:ext cx="4083014" cy="86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7" name="公式" r:id="rId3" imgW="2159000" imgH="457200" progId="Equation.3">
                  <p:embed/>
                </p:oleObj>
              </mc:Choice>
              <mc:Fallback>
                <p:oleObj name="公式" r:id="rId3" imgW="2159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4083014" cy="863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2" name="Object 2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03408"/>
              </p:ext>
            </p:extLst>
          </p:nvPr>
        </p:nvGraphicFramePr>
        <p:xfrm>
          <a:off x="2438400" y="2971800"/>
          <a:ext cx="4743450" cy="101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8" name="公式" r:id="rId5" imgW="2971800" imgH="635000" progId="Equation.3">
                  <p:embed/>
                </p:oleObj>
              </mc:Choice>
              <mc:Fallback>
                <p:oleObj name="公式" r:id="rId5" imgW="297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4743450" cy="1017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3" name="Rectangle 295"/>
          <p:cNvSpPr>
            <a:spLocks noChangeArrowheads="1"/>
          </p:cNvSpPr>
          <p:nvPr/>
        </p:nvSpPr>
        <p:spPr bwMode="auto">
          <a:xfrm>
            <a:off x="822124" y="31877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/>
              <a:t>因为</a:t>
            </a:r>
          </a:p>
        </p:txBody>
      </p:sp>
      <p:sp>
        <p:nvSpPr>
          <p:cNvPr id="7" name="矩形 6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81019"/>
              </p:ext>
            </p:extLst>
          </p:nvPr>
        </p:nvGraphicFramePr>
        <p:xfrm>
          <a:off x="2406902" y="4038600"/>
          <a:ext cx="372111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9" name="Equation" r:id="rId7" imgW="2370667" imgH="1196622" progId="Equation.DSMT4">
                  <p:embed/>
                </p:oleObj>
              </mc:Choice>
              <mc:Fallback>
                <p:oleObj name="Equation" r:id="rId7" imgW="2370667" imgH="1196622" progId="Equation.DSMT4">
                  <p:embed/>
                  <p:pic>
                    <p:nvPicPr>
                      <p:cNvPr id="0" name="Object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902" y="4038600"/>
                        <a:ext cx="372111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22124" y="2286000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由图</a:t>
            </a:r>
            <a:r>
              <a:rPr kumimoji="1" lang="en-US" altLang="zh-CN" dirty="0"/>
              <a:t>8.3.2</a:t>
            </a:r>
            <a:r>
              <a:rPr kumimoji="1" lang="zh-CN" altLang="en-US" dirty="0"/>
              <a:t>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4953000"/>
            <a:ext cx="175260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可以采用卷积求解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252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3" name="Object 3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7532"/>
              </p:ext>
            </p:extLst>
          </p:nvPr>
        </p:nvGraphicFramePr>
        <p:xfrm>
          <a:off x="1747873" y="2286000"/>
          <a:ext cx="1743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4" name="公式" r:id="rId3" imgW="901440" imgH="203040" progId="Equation.3">
                  <p:embed/>
                </p:oleObj>
              </mc:Choice>
              <mc:Fallback>
                <p:oleObj name="公式" r:id="rId3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73" y="2286000"/>
                        <a:ext cx="17430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4" name="Group 306"/>
          <p:cNvGrpSpPr>
            <a:grpSpLocks/>
          </p:cNvGrpSpPr>
          <p:nvPr/>
        </p:nvGrpSpPr>
        <p:grpSpPr bwMode="auto">
          <a:xfrm>
            <a:off x="900113" y="2203450"/>
            <a:ext cx="7416800" cy="3889375"/>
            <a:chOff x="567" y="436"/>
            <a:chExt cx="4672" cy="2450"/>
          </a:xfrm>
        </p:grpSpPr>
        <p:sp>
          <p:nvSpPr>
            <p:cNvPr id="2355" name="Rectangle 307"/>
            <p:cNvSpPr>
              <a:spLocks noChangeArrowheads="1"/>
            </p:cNvSpPr>
            <p:nvPr/>
          </p:nvSpPr>
          <p:spPr bwMode="auto">
            <a:xfrm>
              <a:off x="567" y="436"/>
              <a:ext cx="4672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dirty="0" smtClean="0"/>
                <a:t>已知</a:t>
              </a:r>
              <a:r>
                <a:rPr kumimoji="1" lang="zh-CN" altLang="en-US" dirty="0"/>
                <a:t>　　　　　　， 所以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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　　　　　　　　　　　　　　　　　　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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 smtClean="0"/>
                <a:t>输入</a:t>
              </a:r>
              <a:r>
                <a:rPr kumimoji="1" lang="en-US" altLang="zh-CN" i="1" dirty="0"/>
                <a:t>x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n</a:t>
              </a:r>
              <a:r>
                <a:rPr kumimoji="1" lang="en-US" altLang="zh-CN" baseline="-25000" dirty="0"/>
                <a:t>1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1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</a:t>
              </a:r>
              <a:r>
                <a:rPr kumimoji="1" lang="en-US" altLang="zh-CN" dirty="0"/>
                <a:t>Z</a:t>
              </a:r>
              <a:r>
                <a:rPr kumimoji="1" lang="zh-CN" altLang="en-US" dirty="0"/>
                <a:t>变换</a:t>
              </a:r>
              <a:r>
                <a:rPr kumimoji="1" lang="en-US" altLang="zh-CN" i="1" dirty="0"/>
                <a:t>X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z</a:t>
              </a:r>
              <a:r>
                <a:rPr kumimoji="1" lang="en-US" altLang="zh-CN" baseline="-25000" dirty="0"/>
                <a:t>1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与输出</a:t>
              </a:r>
              <a:r>
                <a:rPr kumimoji="1" lang="en-US" altLang="zh-CN" i="1" dirty="0"/>
                <a:t>y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n</a:t>
              </a:r>
              <a:r>
                <a:rPr kumimoji="1" lang="en-US" altLang="zh-CN" baseline="-25000" dirty="0"/>
                <a:t>2</a:t>
              </a:r>
              <a:r>
                <a:rPr kumimoji="1" lang="en-US" altLang="zh-CN" i="1" dirty="0"/>
                <a:t>T</a:t>
              </a:r>
              <a:r>
                <a:rPr kumimoji="1" lang="en-US" altLang="zh-CN" baseline="-25000" dirty="0"/>
                <a:t>2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</a:t>
              </a:r>
              <a:r>
                <a:rPr kumimoji="1" lang="en-US" altLang="zh-CN" dirty="0"/>
                <a:t>Z</a:t>
              </a:r>
              <a:r>
                <a:rPr kumimoji="1" lang="zh-CN" altLang="en-US" dirty="0"/>
                <a:t>变换</a:t>
              </a:r>
              <a:r>
                <a:rPr kumimoji="1" lang="en-US" altLang="zh-CN" i="1" dirty="0"/>
                <a:t>Y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z</a:t>
              </a:r>
              <a:r>
                <a:rPr kumimoji="1" lang="en-US" altLang="zh-CN" baseline="-25000" dirty="0"/>
                <a:t>2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的关系推导如下： 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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dirty="0"/>
                <a:t>　　　　　　　　　　　　　　　　　　　　</a:t>
              </a:r>
            </a:p>
          </p:txBody>
        </p:sp>
        <p:graphicFrame>
          <p:nvGraphicFramePr>
            <p:cNvPr id="2356" name="Object 308"/>
            <p:cNvGraphicFramePr>
              <a:graphicFrameLocks noChangeAspect="1"/>
            </p:cNvGraphicFramePr>
            <p:nvPr/>
          </p:nvGraphicFramePr>
          <p:xfrm>
            <a:off x="930" y="1014"/>
            <a:ext cx="3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75" name="公式" r:id="rId5" imgW="2197080" imgH="203040" progId="Equation.3">
                    <p:embed/>
                  </p:oleObj>
                </mc:Choice>
                <mc:Fallback>
                  <p:oleObj name="公式" r:id="rId5" imgW="2197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014"/>
                          <a:ext cx="34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" name="Rectangle 309"/>
            <p:cNvSpPr>
              <a:spLocks noChangeArrowheads="1"/>
            </p:cNvSpPr>
            <p:nvPr/>
          </p:nvSpPr>
          <p:spPr bwMode="auto">
            <a:xfrm>
              <a:off x="4513" y="1071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en-US" dirty="0"/>
            </a:p>
          </p:txBody>
        </p:sp>
        <p:graphicFrame>
          <p:nvGraphicFramePr>
            <p:cNvPr id="2358" name="Object 3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3934673"/>
                </p:ext>
              </p:extLst>
            </p:nvPr>
          </p:nvGraphicFramePr>
          <p:xfrm>
            <a:off x="1725" y="2456"/>
            <a:ext cx="192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76" name="公式" r:id="rId7" imgW="1333500" imgH="215900" progId="Equation.3">
                    <p:embed/>
                  </p:oleObj>
                </mc:Choice>
                <mc:Fallback>
                  <p:oleObj name="公式" r:id="rId7" imgW="13335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2456"/>
                          <a:ext cx="192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9" name="Object 3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97225"/>
              </p:ext>
            </p:extLst>
          </p:nvPr>
        </p:nvGraphicFramePr>
        <p:xfrm>
          <a:off x="3124200" y="1600200"/>
          <a:ext cx="32083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7" name="公式" r:id="rId9" imgW="1269720" imgH="203040" progId="Equation.3">
                  <p:embed/>
                </p:oleObj>
              </mc:Choice>
              <mc:Fallback>
                <p:oleObj name="公式" r:id="rId9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32083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" name="Rectangle 313"/>
          <p:cNvSpPr>
            <a:spLocks noChangeArrowheads="1"/>
          </p:cNvSpPr>
          <p:nvPr/>
        </p:nvSpPr>
        <p:spPr bwMode="auto">
          <a:xfrm>
            <a:off x="393736" y="1069976"/>
            <a:ext cx="45239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 频域输入、 输出关系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　</a:t>
            </a:r>
          </a:p>
        </p:txBody>
      </p:sp>
      <p:sp>
        <p:nvSpPr>
          <p:cNvPr id="11" name="矩形 10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93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019800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数字信号处理主要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pic>
        <p:nvPicPr>
          <p:cNvPr id="129026" name="Picture 2" descr="C:\Users\laitao\Desktop\图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900233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3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roup 316"/>
          <p:cNvGrpSpPr>
            <a:grpSpLocks/>
          </p:cNvGrpSpPr>
          <p:nvPr/>
        </p:nvGrpSpPr>
        <p:grpSpPr bwMode="auto">
          <a:xfrm>
            <a:off x="971550" y="835025"/>
            <a:ext cx="7545388" cy="5321299"/>
            <a:chOff x="612" y="526"/>
            <a:chExt cx="4753" cy="3352"/>
          </a:xfrm>
        </p:grpSpPr>
        <p:sp>
          <p:nvSpPr>
            <p:cNvPr id="2365" name="Rectangle 317"/>
            <p:cNvSpPr>
              <a:spLocks noChangeArrowheads="1"/>
            </p:cNvSpPr>
            <p:nvPr/>
          </p:nvSpPr>
          <p:spPr bwMode="auto">
            <a:xfrm>
              <a:off x="612" y="526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dirty="0" smtClean="0"/>
                <a:t>由于</a:t>
              </a:r>
              <a:endParaRPr kumimoji="1" lang="zh-CN" altLang="en-US" dirty="0"/>
            </a:p>
          </p:txBody>
        </p:sp>
        <p:sp>
          <p:nvSpPr>
            <p:cNvPr id="2368" name="Rectangle 320"/>
            <p:cNvSpPr>
              <a:spLocks noChangeArrowheads="1"/>
            </p:cNvSpPr>
            <p:nvPr/>
          </p:nvSpPr>
          <p:spPr bwMode="auto">
            <a:xfrm>
              <a:off x="612" y="3113"/>
              <a:ext cx="471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dirty="0" smtClean="0"/>
                <a:t>式</a:t>
              </a:r>
              <a:r>
                <a:rPr kumimoji="1" lang="zh-CN" altLang="en-US" dirty="0"/>
                <a:t>中所有变量都为</a:t>
              </a:r>
              <a:r>
                <a:rPr kumimoji="1" lang="en-US" altLang="zh-CN" i="1" dirty="0"/>
                <a:t>z</a:t>
              </a:r>
              <a:r>
                <a:rPr kumimoji="1" lang="en-US" altLang="zh-CN" baseline="-25000" dirty="0"/>
                <a:t>2</a:t>
              </a:r>
              <a:r>
                <a:rPr kumimoji="1" lang="zh-CN" altLang="en-US" dirty="0"/>
                <a:t>， 所以可去掉下标， 得到：</a:t>
              </a:r>
            </a:p>
            <a:p>
              <a:r>
                <a:rPr kumimoji="1" lang="zh-CN" altLang="en-US" dirty="0"/>
                <a:t></a:t>
              </a:r>
            </a:p>
            <a:p>
              <a:r>
                <a:rPr kumimoji="1" lang="zh-CN" altLang="en-US" dirty="0"/>
                <a:t>　　　　　　　　　　　　　　　　　　　　</a:t>
              </a:r>
              <a:endParaRPr kumimoji="1" lang="en-US" altLang="zh-CN" dirty="0"/>
            </a:p>
          </p:txBody>
        </p:sp>
        <p:graphicFrame>
          <p:nvGraphicFramePr>
            <p:cNvPr id="2369" name="Object 3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460647"/>
                </p:ext>
              </p:extLst>
            </p:nvPr>
          </p:nvGraphicFramePr>
          <p:xfrm>
            <a:off x="809" y="905"/>
            <a:ext cx="4402" cy="1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5" name="Equation" r:id="rId3" imgW="4647960" imgH="1701720" progId="Equation.DSMT4">
                    <p:embed/>
                  </p:oleObj>
                </mc:Choice>
                <mc:Fallback>
                  <p:oleObj name="Equation" r:id="rId3" imgW="4647960" imgH="1701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905"/>
                          <a:ext cx="4402" cy="1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0" name="Rectangle 322"/>
            <p:cNvSpPr>
              <a:spLocks noChangeArrowheads="1"/>
            </p:cNvSpPr>
            <p:nvPr/>
          </p:nvSpPr>
          <p:spPr bwMode="auto">
            <a:xfrm>
              <a:off x="3079" y="15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为</a:t>
              </a:r>
            </a:p>
          </p:txBody>
        </p:sp>
        <p:sp>
          <p:nvSpPr>
            <p:cNvPr id="2371" name="Rectangle 323"/>
            <p:cNvSpPr>
              <a:spLocks noChangeArrowheads="1"/>
            </p:cNvSpPr>
            <p:nvPr/>
          </p:nvSpPr>
          <p:spPr bwMode="auto">
            <a:xfrm>
              <a:off x="3452" y="155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的整数倍即</a:t>
              </a:r>
            </a:p>
          </p:txBody>
        </p:sp>
        <p:sp>
          <p:nvSpPr>
            <p:cNvPr id="2372" name="Rectangle 324"/>
            <p:cNvSpPr>
              <a:spLocks noChangeArrowheads="1"/>
            </p:cNvSpPr>
            <p:nvPr/>
          </p:nvSpPr>
          <p:spPr bwMode="auto">
            <a:xfrm>
              <a:off x="5057" y="157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时</a:t>
              </a:r>
            </a:p>
          </p:txBody>
        </p:sp>
        <p:graphicFrame>
          <p:nvGraphicFramePr>
            <p:cNvPr id="2373" name="Object 3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8548792"/>
                </p:ext>
              </p:extLst>
            </p:nvPr>
          </p:nvGraphicFramePr>
          <p:xfrm>
            <a:off x="1650" y="2640"/>
            <a:ext cx="167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6" name="公式" r:id="rId5" imgW="1308100" imgH="228600" progId="Equation.3">
                    <p:embed/>
                  </p:oleObj>
                </mc:Choice>
                <mc:Fallback>
                  <p:oleObj name="公式" r:id="rId5" imgW="1308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2640"/>
                          <a:ext cx="167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4" name="Object 326"/>
            <p:cNvGraphicFramePr>
              <a:graphicFrameLocks noChangeAspect="1"/>
            </p:cNvGraphicFramePr>
            <p:nvPr/>
          </p:nvGraphicFramePr>
          <p:xfrm>
            <a:off x="1882" y="3566"/>
            <a:ext cx="161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7" name="公式" r:id="rId7" imgW="1181100" imgH="228600" progId="Equation.3">
                    <p:embed/>
                  </p:oleObj>
                </mc:Choice>
                <mc:Fallback>
                  <p:oleObj name="公式" r:id="rId7" imgW="1181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566"/>
                          <a:ext cx="161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971364" y="182704"/>
            <a:ext cx="32960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8.3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信号的整数倍内插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43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133475"/>
            <a:ext cx="8686800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引言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信号的整数倍抽取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信号的整数倍内插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I/D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的采样率转换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8.5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整数倍抽取和内插在数字语音系统中的应用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采样率转换滤波器的高效实现方法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8.7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采样率转换器的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435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Rectangle 330"/>
          <p:cNvSpPr>
            <a:spLocks noChangeArrowheads="1"/>
          </p:cNvSpPr>
          <p:nvPr/>
        </p:nvSpPr>
        <p:spPr bwMode="auto">
          <a:xfrm>
            <a:off x="655638" y="1313765"/>
            <a:ext cx="8382000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有理数因子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I/D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采样率转换的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一般做法如下图所示。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</a:t>
            </a:r>
          </a:p>
        </p:txBody>
      </p:sp>
      <p:sp>
        <p:nvSpPr>
          <p:cNvPr id="2" name="矩形 1"/>
          <p:cNvSpPr/>
          <p:nvPr/>
        </p:nvSpPr>
        <p:spPr>
          <a:xfrm>
            <a:off x="1066800" y="194102"/>
            <a:ext cx="5019323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8.4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I/D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的采样率转换</a:t>
            </a:r>
          </a:p>
        </p:txBody>
      </p:sp>
      <p:pic>
        <p:nvPicPr>
          <p:cNvPr id="7" name="Picture 335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67000"/>
            <a:ext cx="74168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4212" y="4267200"/>
            <a:ext cx="7850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具体方法：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首先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对输入序列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x(n)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按整数因子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内插， 然后再对内插器的输出序列按整数因子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抽取， 达到按有理数因子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I/D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的采样率转换。 应当注意， 先内插后抽取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才能最大限度地保留输入序列的频谱成分。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06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Rectangle 338"/>
          <p:cNvSpPr>
            <a:spLocks noChangeArrowheads="1"/>
          </p:cNvSpPr>
          <p:nvPr/>
        </p:nvSpPr>
        <p:spPr bwMode="auto">
          <a:xfrm>
            <a:off x="457200" y="1317010"/>
            <a:ext cx="822959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/>
              <a:t>用</a:t>
            </a:r>
            <a:r>
              <a:rPr kumimoji="1" lang="en-US" altLang="zh-CN" i="1" dirty="0" err="1" smtClean="0"/>
              <a:t>F</a:t>
            </a:r>
            <a:r>
              <a:rPr kumimoji="1" lang="en-US" altLang="zh-CN" i="1" baseline="-25000" dirty="0" err="1" smtClean="0"/>
              <a:t>x</a:t>
            </a:r>
            <a:r>
              <a:rPr kumimoji="1" lang="en-US" altLang="zh-CN" dirty="0" smtClean="0"/>
              <a:t>=1/</a:t>
            </a:r>
            <a:r>
              <a:rPr kumimoji="1" lang="en-US" altLang="zh-CN" i="1" dirty="0" err="1" smtClean="0"/>
              <a:t>T</a:t>
            </a:r>
            <a:r>
              <a:rPr kumimoji="1" lang="en-US" altLang="zh-CN" i="1" baseline="-25000" dirty="0" err="1" smtClean="0"/>
              <a:t>x</a:t>
            </a:r>
            <a:r>
              <a:rPr kumimoji="1" lang="zh-CN" altLang="en-US" dirty="0"/>
              <a:t>和</a:t>
            </a:r>
            <a:r>
              <a:rPr kumimoji="1" lang="en-US" altLang="zh-CN" i="1" dirty="0"/>
              <a:t>F</a:t>
            </a:r>
            <a:r>
              <a:rPr kumimoji="1" lang="en-US" altLang="zh-CN" i="1" baseline="-25000" dirty="0"/>
              <a:t>Y</a:t>
            </a:r>
            <a:r>
              <a:rPr kumimoji="1" lang="en-US" altLang="zh-CN" dirty="0"/>
              <a:t>=1/</a:t>
            </a:r>
            <a:r>
              <a:rPr kumimoji="1" lang="en-US" altLang="zh-CN" i="1" dirty="0"/>
              <a:t>T</a:t>
            </a:r>
            <a:r>
              <a:rPr kumimoji="1" lang="en-US" altLang="zh-CN" i="1" baseline="-25000" dirty="0"/>
              <a:t>y</a:t>
            </a:r>
            <a:r>
              <a:rPr kumimoji="1" lang="zh-CN" altLang="en-US" dirty="0"/>
              <a:t>分别表示输入序列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)</a:t>
            </a:r>
            <a:r>
              <a:rPr kumimoji="1" lang="zh-CN" altLang="en-US" dirty="0"/>
              <a:t>和输出序列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的采样频率， 则</a:t>
            </a:r>
            <a:r>
              <a:rPr kumimoji="1" lang="en-US" altLang="zh-CN" i="1" dirty="0" err="1"/>
              <a:t>F</a:t>
            </a:r>
            <a:r>
              <a:rPr kumimoji="1" lang="en-US" altLang="zh-CN" i="1" baseline="-25000" dirty="0" err="1"/>
              <a:t>y</a:t>
            </a:r>
            <a:r>
              <a:rPr kumimoji="1" lang="en-US" altLang="zh-CN" dirty="0"/>
              <a:t>=(</a:t>
            </a:r>
            <a:r>
              <a:rPr kumimoji="1" lang="en-US" altLang="zh-CN" i="1" dirty="0"/>
              <a:t>I</a:t>
            </a:r>
            <a:r>
              <a:rPr kumimoji="1" lang="en-US" altLang="zh-CN" dirty="0"/>
              <a:t>/</a:t>
            </a:r>
            <a:r>
              <a:rPr kumimoji="1" lang="en-US" altLang="zh-CN" i="1" dirty="0"/>
              <a:t>D</a:t>
            </a:r>
            <a:r>
              <a:rPr kumimoji="1" lang="en-US" altLang="zh-CN" dirty="0"/>
              <a:t>)</a:t>
            </a:r>
            <a:r>
              <a:rPr kumimoji="1" lang="en-US" altLang="zh-CN" i="1" dirty="0" err="1"/>
              <a:t>F</a:t>
            </a:r>
            <a:r>
              <a:rPr kumimoji="1" lang="en-US" altLang="zh-CN" i="1" baseline="-25000" dirty="0" err="1"/>
              <a:t>x</a:t>
            </a:r>
            <a:r>
              <a:rPr kumimoji="1" lang="zh-CN" altLang="en-US" dirty="0"/>
              <a:t>。 </a:t>
            </a:r>
            <a:endParaRPr kumimoji="1" lang="en-US" altLang="zh-CN" dirty="0" smtClean="0"/>
          </a:p>
          <a:p>
            <a:pPr>
              <a:lnSpc>
                <a:spcPct val="130000"/>
              </a:lnSpc>
            </a:pPr>
            <a:r>
              <a:rPr kumimoji="1" lang="zh-CN" altLang="en-US" dirty="0" smtClean="0"/>
              <a:t>图</a:t>
            </a:r>
            <a:r>
              <a:rPr kumimoji="1" lang="zh-CN" altLang="en-US" dirty="0"/>
              <a:t>中镜像滤波器</a:t>
            </a:r>
            <a:r>
              <a:rPr kumimoji="1" lang="en-US" altLang="zh-CN" i="1" dirty="0" err="1"/>
              <a:t>h</a:t>
            </a:r>
            <a:r>
              <a:rPr kumimoji="1" lang="en-US" altLang="zh-CN" i="1" baseline="-25000" dirty="0" err="1"/>
              <a:t>I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)</a:t>
            </a:r>
            <a:r>
              <a:rPr kumimoji="1" lang="zh-CN" altLang="en-US" dirty="0"/>
              <a:t>和抗混叠滤波器</a:t>
            </a:r>
            <a:r>
              <a:rPr kumimoji="1" lang="en-US" altLang="zh-CN" i="1" dirty="0" err="1"/>
              <a:t>h</a:t>
            </a:r>
            <a:r>
              <a:rPr kumimoji="1" lang="en-US" altLang="zh-CN" i="1" baseline="-25000" dirty="0" err="1"/>
              <a:t>D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)</a:t>
            </a:r>
            <a:r>
              <a:rPr kumimoji="1" lang="zh-CN" altLang="en-US" dirty="0"/>
              <a:t>级联， </a:t>
            </a:r>
            <a:r>
              <a:rPr kumimoji="1" lang="zh-CN" altLang="en-US" dirty="0" smtClean="0"/>
              <a:t>且</a:t>
            </a:r>
            <a:r>
              <a:rPr kumimoji="1" lang="zh-CN" altLang="en-US" dirty="0"/>
              <a:t>工作在相同的采样频率</a:t>
            </a:r>
            <a:r>
              <a:rPr kumimoji="1" lang="en-US" altLang="zh-CN" i="1" dirty="0" err="1"/>
              <a:t>IF</a:t>
            </a:r>
            <a:r>
              <a:rPr kumimoji="1" lang="en-US" altLang="zh-CN" i="1" baseline="-25000" dirty="0" err="1"/>
              <a:t>x</a:t>
            </a:r>
            <a:r>
              <a:rPr kumimoji="1" lang="zh-CN" altLang="en-US" dirty="0"/>
              <a:t>， 因此完全可以将它们合成为一个等效滤波器</a:t>
            </a:r>
            <a:r>
              <a:rPr kumimoji="1" lang="en-US" altLang="zh-CN" i="1" dirty="0"/>
              <a:t>h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 </a:t>
            </a:r>
            <a:r>
              <a:rPr kumimoji="1" lang="zh-CN" altLang="en-US" dirty="0"/>
              <a:t></a:t>
            </a:r>
          </a:p>
        </p:txBody>
      </p:sp>
      <p:sp>
        <p:nvSpPr>
          <p:cNvPr id="3" name="矩形 2"/>
          <p:cNvSpPr/>
          <p:nvPr/>
        </p:nvSpPr>
        <p:spPr>
          <a:xfrm>
            <a:off x="1066800" y="194102"/>
            <a:ext cx="5019323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8.4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I/D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的采样率转换</a:t>
            </a:r>
          </a:p>
        </p:txBody>
      </p:sp>
      <p:pic>
        <p:nvPicPr>
          <p:cNvPr id="6" name="Picture 34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0" y="4495800"/>
            <a:ext cx="77041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057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4" name="Group 346"/>
          <p:cNvGrpSpPr>
            <a:grpSpLocks/>
          </p:cNvGrpSpPr>
          <p:nvPr/>
        </p:nvGrpSpPr>
        <p:grpSpPr bwMode="auto">
          <a:xfrm>
            <a:off x="533401" y="1123950"/>
            <a:ext cx="8153401" cy="4283075"/>
            <a:chOff x="336" y="708"/>
            <a:chExt cx="5136" cy="2698"/>
          </a:xfrm>
        </p:grpSpPr>
        <p:sp>
          <p:nvSpPr>
            <p:cNvPr id="2395" name="Rectangle 347"/>
            <p:cNvSpPr>
              <a:spLocks noChangeArrowheads="1"/>
            </p:cNvSpPr>
            <p:nvPr/>
          </p:nvSpPr>
          <p:spPr bwMode="auto">
            <a:xfrm>
              <a:off x="336" y="708"/>
              <a:ext cx="51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如前所述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， 理想情况下， </a:t>
              </a:r>
              <a:r>
                <a:rPr kumimoji="1" lang="en-US" altLang="zh-CN" dirty="0" err="1" smtClean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baseline="-25000" dirty="0" err="1" smtClean="0"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kumimoji="1" lang="en-US" altLang="zh-CN" dirty="0" smtClean="0">
                  <a:latin typeface="微软雅黑" pitchFamily="34" charset="-122"/>
                  <a:ea typeface="微软雅黑" pitchFamily="34" charset="-122"/>
                </a:rPr>
                <a:t>(l)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kumimoji="1" lang="en-US" altLang="zh-CN" dirty="0" err="1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baseline="-25000" dirty="0" err="1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(l)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均为理想低通滤波器， 所以等效滤波器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h(l)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仍是理想低通滤波器， 其等效带宽应当是</a:t>
              </a:r>
              <a:r>
                <a:rPr kumimoji="1" lang="en-US" altLang="zh-CN" dirty="0" err="1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baseline="-25000" dirty="0" err="1"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(l)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kumimoji="1" lang="en-US" altLang="zh-CN" dirty="0" err="1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baseline="-25000" dirty="0" err="1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(l)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中最小的带宽。 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h(l)</a:t>
              </a:r>
              <a:r>
                <a:rPr kumimoji="1" lang="zh-CN" altLang="en-US" dirty="0">
                  <a:latin typeface="微软雅黑" pitchFamily="34" charset="-122"/>
                  <a:ea typeface="微软雅黑" pitchFamily="34" charset="-122"/>
                </a:rPr>
                <a:t>的频率响应为</a:t>
              </a:r>
            </a:p>
          </p:txBody>
        </p:sp>
        <p:graphicFrame>
          <p:nvGraphicFramePr>
            <p:cNvPr id="2397" name="Object 349"/>
            <p:cNvGraphicFramePr>
              <a:graphicFrameLocks noChangeAspect="1"/>
            </p:cNvGraphicFramePr>
            <p:nvPr/>
          </p:nvGraphicFramePr>
          <p:xfrm>
            <a:off x="839" y="2024"/>
            <a:ext cx="3891" cy="1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22" name="Equation" r:id="rId3" imgW="2234880" imgH="799920" progId="Equation.DSMT4">
                    <p:embed/>
                  </p:oleObj>
                </mc:Choice>
                <mc:Fallback>
                  <p:oleObj name="Equation" r:id="rId3" imgW="2234880" imgH="799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24"/>
                          <a:ext cx="3891" cy="1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1066800" y="194102"/>
            <a:ext cx="5019323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8.4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I/D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的采样率转换</a:t>
            </a:r>
          </a:p>
        </p:txBody>
      </p:sp>
    </p:spTree>
    <p:extLst>
      <p:ext uri="{BB962C8B-B14F-4D97-AF65-F5344CB8AC3E}">
        <p14:creationId xmlns:p14="http://schemas.microsoft.com/office/powerpoint/2010/main" val="9770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Rectangle 352"/>
          <p:cNvSpPr>
            <a:spLocks noChangeArrowheads="1"/>
          </p:cNvSpPr>
          <p:nvPr/>
        </p:nvSpPr>
        <p:spPr bwMode="auto">
          <a:xfrm>
            <a:off x="228600" y="990600"/>
            <a:ext cx="8686799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序列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y(m)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的时域表达式。 零值内插器的输出序列为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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　　　　　　　　　　　　　　　　	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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线性滤波器输出序列为</a:t>
            </a:r>
          </a:p>
          <a:p>
            <a:pPr>
              <a:lnSpc>
                <a:spcPct val="130000"/>
              </a:lnSpc>
            </a:pP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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　　　　　　　　　　　　　　　　　	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</a:t>
            </a:r>
          </a:p>
        </p:txBody>
      </p:sp>
      <p:grpSp>
        <p:nvGrpSpPr>
          <p:cNvPr id="2401" name="Group 353"/>
          <p:cNvGrpSpPr>
            <a:grpSpLocks/>
          </p:cNvGrpSpPr>
          <p:nvPr/>
        </p:nvGrpSpPr>
        <p:grpSpPr bwMode="auto">
          <a:xfrm>
            <a:off x="1981199" y="1600686"/>
            <a:ext cx="4249738" cy="1263651"/>
            <a:chOff x="1180" y="926"/>
            <a:chExt cx="2677" cy="796"/>
          </a:xfrm>
        </p:grpSpPr>
        <p:graphicFrame>
          <p:nvGraphicFramePr>
            <p:cNvPr id="2402" name="Object 3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333932"/>
                </p:ext>
              </p:extLst>
            </p:nvPr>
          </p:nvGraphicFramePr>
          <p:xfrm>
            <a:off x="1180" y="926"/>
            <a:ext cx="2677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87" name="Equation" r:id="rId3" imgW="2031840" imgH="609480" progId="Equation.DSMT4">
                    <p:embed/>
                  </p:oleObj>
                </mc:Choice>
                <mc:Fallback>
                  <p:oleObj name="Equation" r:id="rId3" imgW="203184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926"/>
                          <a:ext cx="2677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3" name="Rectangle 355"/>
            <p:cNvSpPr>
              <a:spLocks noChangeArrowheads="1"/>
            </p:cNvSpPr>
            <p:nvPr/>
          </p:nvSpPr>
          <p:spPr bwMode="auto">
            <a:xfrm>
              <a:off x="2392" y="1406"/>
              <a:ext cx="10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/>
                <a:t>其它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066800" y="194102"/>
            <a:ext cx="5019323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8.4 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I/D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的采样率转换</a:t>
            </a:r>
          </a:p>
        </p:txBody>
      </p:sp>
      <p:graphicFrame>
        <p:nvGraphicFramePr>
          <p:cNvPr id="8" name="Object 3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11394"/>
              </p:ext>
            </p:extLst>
          </p:nvPr>
        </p:nvGraphicFramePr>
        <p:xfrm>
          <a:off x="1871661" y="3505200"/>
          <a:ext cx="5400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8" name="Equation" r:id="rId5" imgW="2336800" imgH="419100" progId="Equation.DSMT4">
                  <p:embed/>
                </p:oleObj>
              </mc:Choice>
              <mc:Fallback>
                <p:oleObj name="Equation" r:id="rId5" imgW="2336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1" y="3505200"/>
                        <a:ext cx="54006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3600"/>
              </p:ext>
            </p:extLst>
          </p:nvPr>
        </p:nvGraphicFramePr>
        <p:xfrm>
          <a:off x="1981200" y="4572000"/>
          <a:ext cx="47513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9" name="Equation" r:id="rId7" imgW="2044700" imgH="419100" progId="Equation.DSMT4">
                  <p:embed/>
                </p:oleObj>
              </mc:Choice>
              <mc:Fallback>
                <p:oleObj name="Equation" r:id="rId7" imgW="2044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47513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66700" y="5414128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如果线性滤波器用</a:t>
            </a:r>
            <a:r>
              <a:rPr kumimoji="1" lang="en-US" altLang="zh-CN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FIR</a:t>
            </a:r>
            <a:r>
              <a:rPr kumimoji="1" lang="zh-CN" altLang="en-US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滤波器实现， 则可以上式计算输出序列</a:t>
            </a:r>
            <a:r>
              <a:rPr kumimoji="1" lang="en-US" altLang="zh-CN" i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kumimoji="1" lang="en-US" altLang="zh-CN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44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133475"/>
            <a:ext cx="8686800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引言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信号的整数倍抽取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信号的整数倍内插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I/D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的采样率转换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8.5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整数倍抽取和内插在数字语音系统中的应用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采样率转换滤波器的高效实现方法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8.7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采样率转换器的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055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Rectangle 365"/>
          <p:cNvSpPr>
            <a:spLocks noChangeArrowheads="1"/>
          </p:cNvSpPr>
          <p:nvPr/>
        </p:nvSpPr>
        <p:spPr bwMode="auto">
          <a:xfrm>
            <a:off x="304800" y="1066800"/>
            <a:ext cx="82804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/>
              <a:t>一些定义：为了叙述</a:t>
            </a:r>
            <a:r>
              <a:rPr kumimoji="1" lang="zh-CN" altLang="en-US" dirty="0"/>
              <a:t>方便， 首先</a:t>
            </a:r>
            <a:r>
              <a:rPr kumimoji="1" lang="zh-CN" altLang="en-US" dirty="0" smtClean="0"/>
              <a:t>说明信号</a:t>
            </a:r>
            <a:r>
              <a:rPr kumimoji="1" lang="zh-CN" altLang="en-US" dirty="0"/>
              <a:t>时域和频域的表示方法和描述符号。 设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t</a:t>
            </a:r>
            <a:r>
              <a:rPr kumimoji="1" lang="en-US" altLang="zh-CN" dirty="0"/>
              <a:t>)</a:t>
            </a:r>
            <a:r>
              <a:rPr kumimoji="1" lang="zh-CN" altLang="en-US" dirty="0"/>
              <a:t>为模拟信号，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表示对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t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的采样序列，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mT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是对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进行采样率转换（内插或抽取）后的序列。 并定义 </a:t>
            </a:r>
          </a:p>
        </p:txBody>
      </p:sp>
      <p:graphicFrame>
        <p:nvGraphicFramePr>
          <p:cNvPr id="2414" name="Object 3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69083"/>
              </p:ext>
            </p:extLst>
          </p:nvPr>
        </p:nvGraphicFramePr>
        <p:xfrm>
          <a:off x="3047030" y="3124200"/>
          <a:ext cx="23764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1" name="Equation" r:id="rId3" imgW="1002865" imgH="190417" progId="Equation.DSMT4">
                  <p:embed/>
                </p:oleObj>
              </mc:Choice>
              <mc:Fallback>
                <p:oleObj name="Equation" r:id="rId3" imgW="100286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30" y="3124200"/>
                        <a:ext cx="23764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5" name="Object 3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915447"/>
              </p:ext>
            </p:extLst>
          </p:nvPr>
        </p:nvGraphicFramePr>
        <p:xfrm>
          <a:off x="1931018" y="3733800"/>
          <a:ext cx="46085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2" name="Equation" r:id="rId5" imgW="1752600" imgH="215900" progId="Equation.DSMT4">
                  <p:embed/>
                </p:oleObj>
              </mc:Choice>
              <mc:Fallback>
                <p:oleObj name="Equation" r:id="rId5" imgW="1752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018" y="3733800"/>
                        <a:ext cx="46085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" name="Object 3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60191"/>
              </p:ext>
            </p:extLst>
          </p:nvPr>
        </p:nvGraphicFramePr>
        <p:xfrm>
          <a:off x="2021505" y="4419600"/>
          <a:ext cx="44275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3" name="Equation" r:id="rId7" imgW="1790700" imgH="215900" progId="Equation.DSMT4">
                  <p:embed/>
                </p:oleObj>
              </mc:Choice>
              <mc:Fallback>
                <p:oleObj name="Equation" r:id="rId7" imgW="1790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505" y="4419600"/>
                        <a:ext cx="44275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" name="Rectangle 369"/>
          <p:cNvSpPr>
            <a:spLocks noChangeArrowheads="1"/>
          </p:cNvSpPr>
          <p:nvPr/>
        </p:nvSpPr>
        <p:spPr bwMode="auto">
          <a:xfrm>
            <a:off x="904875" y="228600"/>
            <a:ext cx="6660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8.5  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整数倍抽取和内插在数字语音系统中的应用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519472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本节全部以模拟角频率</a:t>
            </a:r>
            <a:r>
              <a:rPr kumimoji="1" lang="en-US" altLang="zh-CN" baseline="-25000" dirty="0"/>
              <a:t>Ω</a:t>
            </a:r>
            <a:r>
              <a:rPr kumimoji="1" lang="zh-CN" altLang="en-US" dirty="0"/>
              <a:t>为自变量（横坐标）， 并采用上面定义的符号， 来绘制应用系统中各信号的频谱曲线。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44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Rectangle 375"/>
          <p:cNvSpPr>
            <a:spLocks noChangeArrowheads="1"/>
          </p:cNvSpPr>
          <p:nvPr/>
        </p:nvSpPr>
        <p:spPr bwMode="auto">
          <a:xfrm>
            <a:off x="228600" y="914400"/>
            <a:ext cx="868679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b="1" dirty="0" smtClean="0"/>
              <a:t>8.5.1  </a:t>
            </a:r>
            <a:r>
              <a:rPr kumimoji="1" lang="zh-CN" altLang="en-US" sz="2000" b="1" dirty="0" smtClean="0"/>
              <a:t>数字</a:t>
            </a:r>
            <a:r>
              <a:rPr kumimoji="1" lang="zh-CN" altLang="en-US" sz="2000" b="1" dirty="0"/>
              <a:t>语音系统中的信号采样过程</a:t>
            </a:r>
            <a:r>
              <a:rPr kumimoji="1" lang="zh-CN" altLang="en-US" sz="2000" b="1" dirty="0" smtClean="0"/>
              <a:t>及存在</a:t>
            </a:r>
            <a:r>
              <a:rPr kumimoji="1" lang="zh-CN" altLang="en-US" sz="2000" b="1" dirty="0"/>
              <a:t>的问题</a:t>
            </a:r>
          </a:p>
          <a:p>
            <a:pPr>
              <a:lnSpc>
                <a:spcPct val="130000"/>
              </a:lnSpc>
            </a:pPr>
            <a:endParaRPr kumimoji="1" lang="en-US" altLang="zh-CN" dirty="0"/>
          </a:p>
          <a:p>
            <a:pPr>
              <a:lnSpc>
                <a:spcPct val="130000"/>
              </a:lnSpc>
            </a:pPr>
            <a:endParaRPr kumimoji="1" lang="en-US" altLang="zh-CN" dirty="0" smtClean="0"/>
          </a:p>
          <a:p>
            <a:pPr>
              <a:lnSpc>
                <a:spcPct val="130000"/>
              </a:lnSpc>
            </a:pPr>
            <a:endParaRPr kumimoji="1" lang="en-US" altLang="zh-CN" dirty="0"/>
          </a:p>
          <a:p>
            <a:pPr>
              <a:lnSpc>
                <a:spcPct val="130000"/>
              </a:lnSpc>
            </a:pPr>
            <a:endParaRPr kumimoji="1" lang="en-US" altLang="zh-CN" dirty="0" smtClean="0"/>
          </a:p>
          <a:p>
            <a:pPr>
              <a:lnSpc>
                <a:spcPct val="130000"/>
              </a:lnSpc>
            </a:pPr>
            <a:endParaRPr kumimoji="1" lang="en-US" altLang="zh-CN" dirty="0"/>
          </a:p>
        </p:txBody>
      </p:sp>
      <p:sp>
        <p:nvSpPr>
          <p:cNvPr id="3" name="Rectangle 369"/>
          <p:cNvSpPr>
            <a:spLocks noChangeArrowheads="1"/>
          </p:cNvSpPr>
          <p:nvPr/>
        </p:nvSpPr>
        <p:spPr bwMode="auto">
          <a:xfrm>
            <a:off x="904875" y="228600"/>
            <a:ext cx="6660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8.5  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整数倍抽取和内插在数字语音系统中的应用</a:t>
            </a:r>
          </a:p>
        </p:txBody>
      </p:sp>
      <p:pic>
        <p:nvPicPr>
          <p:cNvPr id="4" name="Picture 37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600200"/>
            <a:ext cx="4219574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00025" y="1447800"/>
            <a:ext cx="414337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itchFamily="2" charset="2"/>
              <a:buChar char="u"/>
            </a:pPr>
            <a:r>
              <a:rPr kumimoji="1" lang="en-US" altLang="zh-CN" sz="2000" i="1" dirty="0" smtClean="0"/>
              <a:t>x</a:t>
            </a:r>
            <a:r>
              <a:rPr kumimoji="1" lang="en-US" altLang="zh-CN" sz="2000" dirty="0" smtClean="0"/>
              <a:t>(</a:t>
            </a:r>
            <a:r>
              <a:rPr kumimoji="1" lang="en-US" altLang="zh-CN" sz="2000" i="1" dirty="0" smtClean="0"/>
              <a:t>t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为模拟信号， 其有用频谱分布范围为［－</a:t>
            </a:r>
            <a:r>
              <a:rPr kumimoji="1" lang="en-US" altLang="zh-CN" sz="2000" i="1" dirty="0" err="1"/>
              <a:t>f</a:t>
            </a:r>
            <a:r>
              <a:rPr kumimoji="1" lang="en-US" altLang="zh-CN" sz="2000" baseline="-25000" dirty="0" err="1"/>
              <a:t>h</a:t>
            </a:r>
            <a:r>
              <a:rPr kumimoji="1" lang="en-US" altLang="zh-CN" sz="2000" dirty="0"/>
              <a:t>, </a:t>
            </a:r>
            <a:r>
              <a:rPr kumimoji="1" lang="en-US" altLang="zh-CN" sz="2000" i="1" dirty="0" err="1"/>
              <a:t>f</a:t>
            </a:r>
            <a:r>
              <a:rPr kumimoji="1" lang="en-US" altLang="zh-CN" sz="2000" baseline="-25000" dirty="0" err="1"/>
              <a:t>h</a:t>
            </a:r>
            <a:r>
              <a:rPr kumimoji="1" lang="zh-CN" altLang="en-US" sz="2000" dirty="0"/>
              <a:t>］， </a:t>
            </a:r>
            <a:r>
              <a:rPr kumimoji="1" lang="en-US" altLang="zh-CN" sz="2000" i="1" dirty="0" err="1" smtClean="0"/>
              <a:t>f</a:t>
            </a:r>
            <a:r>
              <a:rPr kumimoji="1" lang="en-US" altLang="zh-CN" sz="2000" baseline="-25000" dirty="0" err="1" smtClean="0"/>
              <a:t>h</a:t>
            </a:r>
            <a:r>
              <a:rPr kumimoji="1" lang="zh-CN" altLang="en-US" sz="2000" dirty="0" smtClean="0"/>
              <a:t>表示有用最高频率成分。 </a:t>
            </a:r>
            <a:r>
              <a:rPr kumimoji="1" lang="zh-CN" altLang="en-US" sz="2000" dirty="0"/>
              <a:t>信号中一般含有干扰噪声， 其频带宽度远大于</a:t>
            </a:r>
            <a:r>
              <a:rPr kumimoji="1" lang="en-US" altLang="zh-CN" sz="2000" i="1" dirty="0" err="1" smtClean="0"/>
              <a:t>f</a:t>
            </a:r>
            <a:r>
              <a:rPr kumimoji="1" lang="en-US" altLang="zh-CN" sz="2000" baseline="-25000" dirty="0" err="1" smtClean="0"/>
              <a:t>h</a:t>
            </a:r>
            <a:r>
              <a:rPr kumimoji="1" lang="zh-CN" altLang="en-US" sz="2000" baseline="-25000" dirty="0" smtClean="0"/>
              <a:t>。</a:t>
            </a:r>
            <a:endParaRPr kumimoji="1" lang="en-US" altLang="zh-CN" sz="2000" baseline="-25000" dirty="0" smtClean="0"/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u"/>
            </a:pPr>
            <a:r>
              <a:rPr kumimoji="1" lang="zh-CN" altLang="en-US" sz="2000" dirty="0" smtClean="0"/>
              <a:t>电话系统中，</a:t>
            </a:r>
            <a:r>
              <a:rPr kumimoji="1" lang="en-US" altLang="zh-CN" sz="2000" i="1" dirty="0"/>
              <a:t> </a:t>
            </a:r>
            <a:r>
              <a:rPr kumimoji="1" lang="en-US" altLang="zh-CN" sz="2000" i="1" dirty="0" err="1" smtClean="0"/>
              <a:t>f</a:t>
            </a:r>
            <a:r>
              <a:rPr kumimoji="1" lang="en-US" altLang="zh-CN" sz="2000" baseline="-25000" dirty="0" err="1" smtClean="0"/>
              <a:t>h</a:t>
            </a:r>
            <a:r>
              <a:rPr kumimoji="1" lang="en-US" altLang="zh-CN" sz="2000" dirty="0" smtClean="0"/>
              <a:t>=4KHz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u"/>
            </a:pPr>
            <a:r>
              <a:rPr kumimoji="1" lang="zh-CN" altLang="en-US" sz="2000" dirty="0" smtClean="0"/>
              <a:t>采样率为</a:t>
            </a:r>
            <a:r>
              <a:rPr kumimoji="1" lang="en-US" altLang="zh-CN" sz="2000" dirty="0" smtClean="0"/>
              <a:t>8KHz</a:t>
            </a:r>
            <a:r>
              <a:rPr kumimoji="1" lang="zh-CN" altLang="en-US" sz="2000" dirty="0" smtClean="0"/>
              <a:t>，要求低通滤波器为理想滤波器，不可实现。</a:t>
            </a:r>
            <a:endParaRPr kumimoji="1" lang="en-US" altLang="zh-CN" sz="2000" dirty="0" smtClean="0"/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u"/>
            </a:pPr>
            <a:r>
              <a:rPr kumimoji="1" lang="zh-CN" altLang="en-US" sz="2000" dirty="0" smtClean="0"/>
              <a:t>提高采样率，比如</a:t>
            </a:r>
            <a:r>
              <a:rPr kumimoji="1" lang="en-US" altLang="zh-CN" sz="2000" dirty="0" smtClean="0"/>
              <a:t>16KHz</a:t>
            </a:r>
            <a:r>
              <a:rPr kumimoji="1" lang="zh-CN" altLang="en-US" sz="2000" dirty="0" smtClean="0"/>
              <a:t>，降低预滤波难度；数据量增加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倍，传输难度增加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倍</a:t>
            </a:r>
            <a:endParaRPr kumimoji="1"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024" y="5867400"/>
            <a:ext cx="4143375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问题：如何采用整数因子抽取与内插解决数据量与预滤波的矛盾？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4165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Rectangle 389"/>
          <p:cNvSpPr>
            <a:spLocks noChangeArrowheads="1"/>
          </p:cNvSpPr>
          <p:nvPr/>
        </p:nvSpPr>
        <p:spPr bwMode="auto">
          <a:xfrm>
            <a:off x="152400" y="838200"/>
            <a:ext cx="4419600" cy="465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b="1" dirty="0"/>
              <a:t>8.5.2  </a:t>
            </a:r>
            <a:r>
              <a:rPr kumimoji="1" lang="zh-CN" altLang="en-US" sz="2000" b="1" dirty="0"/>
              <a:t>数字语音系统中改进的</a:t>
            </a:r>
            <a:r>
              <a:rPr kumimoji="1" lang="en-US" altLang="zh-CN" sz="2000" b="1" dirty="0"/>
              <a:t>A/D</a:t>
            </a:r>
            <a:r>
              <a:rPr kumimoji="1" lang="zh-CN" altLang="en-US" sz="2000" b="1" dirty="0"/>
              <a:t>转换方案</a:t>
            </a:r>
            <a:r>
              <a:rPr kumimoji="1" lang="zh-CN" altLang="en-US" sz="2800" b="1" dirty="0"/>
              <a:t>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 smtClean="0"/>
              <a:t> </a:t>
            </a:r>
            <a:r>
              <a:rPr kumimoji="1" lang="zh-CN" altLang="en-US" sz="2000" dirty="0"/>
              <a:t>先用较高的采样率进行采样， 如采样率</a:t>
            </a:r>
            <a:r>
              <a:rPr kumimoji="1" lang="en-US" altLang="zh-CN" sz="2000" i="1" dirty="0"/>
              <a:t>F</a:t>
            </a:r>
            <a:r>
              <a:rPr kumimoji="1" lang="en-US" altLang="zh-CN" sz="2000" baseline="-25000" dirty="0"/>
              <a:t>sa1</a:t>
            </a:r>
            <a:r>
              <a:rPr kumimoji="1" lang="en-US" altLang="zh-CN" sz="2000" dirty="0"/>
              <a:t>=1/</a:t>
            </a:r>
            <a:r>
              <a:rPr kumimoji="1" lang="en-US" altLang="zh-CN" sz="2000" i="1" dirty="0"/>
              <a:t>T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=16 kHz</a:t>
            </a:r>
            <a:r>
              <a:rPr kumimoji="1" lang="zh-CN" altLang="en-US" sz="2000" dirty="0"/>
              <a:t>， 经过</a:t>
            </a:r>
            <a:r>
              <a:rPr kumimoji="1" lang="en-US" altLang="zh-CN" sz="2000" dirty="0"/>
              <a:t>A/D</a:t>
            </a:r>
            <a:r>
              <a:rPr kumimoji="1" lang="zh-CN" altLang="en-US" sz="2000" dirty="0"/>
              <a:t>后， 再按因子</a:t>
            </a:r>
            <a:r>
              <a:rPr kumimoji="1" lang="en-US" altLang="zh-CN" sz="2000" i="1" dirty="0"/>
              <a:t>D</a:t>
            </a:r>
            <a:r>
              <a:rPr kumimoji="1" lang="en-US" altLang="zh-CN" sz="2000" dirty="0"/>
              <a:t>=2</a:t>
            </a:r>
            <a:r>
              <a:rPr kumimoji="1" lang="zh-CN" altLang="en-US" sz="2000" dirty="0"/>
              <a:t>抽取， 把采样率降至</a:t>
            </a:r>
            <a:r>
              <a:rPr kumimoji="1" lang="en-US" altLang="zh-CN" sz="2000" dirty="0"/>
              <a:t>8 kHz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>
              <a:lnSpc>
                <a:spcPct val="130000"/>
              </a:lnSpc>
            </a:pPr>
            <a:r>
              <a:rPr kumimoji="1" lang="zh-CN" altLang="en-US" sz="2000" dirty="0" smtClean="0"/>
              <a:t>模拟</a:t>
            </a:r>
            <a:r>
              <a:rPr kumimoji="1" lang="zh-CN" altLang="en-US" sz="2000" dirty="0"/>
              <a:t>预滤波器</a:t>
            </a:r>
            <a:r>
              <a:rPr kumimoji="1" lang="en-US" altLang="zh-CN" sz="2000" i="1" dirty="0"/>
              <a:t>g</a:t>
            </a:r>
            <a:r>
              <a:rPr kumimoji="1" lang="en-US" altLang="zh-CN" sz="2000" dirty="0"/>
              <a:t>(</a:t>
            </a:r>
            <a:r>
              <a:rPr kumimoji="1" lang="en-US" altLang="zh-CN" sz="2000" i="1" dirty="0"/>
              <a:t>t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的过渡带为</a:t>
            </a:r>
            <a:r>
              <a:rPr kumimoji="1" lang="en-US" altLang="zh-CN" sz="2000" dirty="0"/>
              <a:t>4≤</a:t>
            </a:r>
            <a:r>
              <a:rPr kumimoji="1" lang="en-US" altLang="zh-CN" sz="2000" i="1" dirty="0"/>
              <a:t>f</a:t>
            </a:r>
            <a:r>
              <a:rPr kumimoji="1" lang="en-US" altLang="zh-CN" sz="2000" dirty="0"/>
              <a:t>≤12 </a:t>
            </a:r>
            <a:r>
              <a:rPr kumimoji="1" lang="en-US" altLang="zh-CN" sz="2000" dirty="0" smtClean="0"/>
              <a:t>kHz</a:t>
            </a:r>
            <a:r>
              <a:rPr kumimoji="1" lang="zh-CN" altLang="en-US" sz="2000" dirty="0"/>
              <a:t>，</a:t>
            </a:r>
            <a:r>
              <a:rPr kumimoji="1" lang="zh-CN" altLang="en-US" sz="2000" dirty="0" smtClean="0"/>
              <a:t>会</a:t>
            </a:r>
            <a:r>
              <a:rPr kumimoji="1" lang="zh-CN" altLang="en-US" sz="2000" dirty="0"/>
              <a:t>导致采样信号</a:t>
            </a:r>
            <a:r>
              <a:rPr kumimoji="1" lang="en-US" altLang="zh-CN" sz="2000" i="1" dirty="0"/>
              <a:t>w</a:t>
            </a:r>
            <a:r>
              <a:rPr kumimoji="1" lang="en-US" altLang="zh-CN" sz="2000" dirty="0"/>
              <a:t>(</a:t>
            </a:r>
            <a:r>
              <a:rPr kumimoji="1" lang="en-US" altLang="zh-CN" sz="2000" i="1" dirty="0"/>
              <a:t>nT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的频谱　　　　在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～</a:t>
            </a:r>
            <a:r>
              <a:rPr kumimoji="1" lang="en-US" altLang="zh-CN" sz="2000" dirty="0"/>
              <a:t>12  kHz</a:t>
            </a:r>
            <a:r>
              <a:rPr kumimoji="1" lang="zh-CN" altLang="en-US" sz="2000" dirty="0"/>
              <a:t>的频带中发生混叠， </a:t>
            </a:r>
            <a:r>
              <a:rPr kumimoji="1" lang="zh-CN" altLang="en-US" sz="2000" dirty="0" smtClean="0"/>
              <a:t> 但混叠</a:t>
            </a:r>
            <a:r>
              <a:rPr kumimoji="1" lang="zh-CN" altLang="en-US" sz="2000" dirty="0"/>
              <a:t>在抽取前用数字滤波器</a:t>
            </a:r>
            <a:r>
              <a:rPr kumimoji="1" lang="en-US" altLang="zh-CN" sz="2000" i="1" dirty="0"/>
              <a:t>h</a:t>
            </a:r>
            <a:r>
              <a:rPr kumimoji="1" lang="en-US" altLang="zh-CN" sz="2000" dirty="0"/>
              <a:t>(</a:t>
            </a:r>
            <a:r>
              <a:rPr kumimoji="1" lang="en-US" altLang="zh-CN" sz="2000" i="1" dirty="0"/>
              <a:t>nT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滤掉了。</a:t>
            </a:r>
          </a:p>
        </p:txBody>
      </p:sp>
      <p:sp>
        <p:nvSpPr>
          <p:cNvPr id="5" name="Rectangle 369"/>
          <p:cNvSpPr>
            <a:spLocks noChangeArrowheads="1"/>
          </p:cNvSpPr>
          <p:nvPr/>
        </p:nvSpPr>
        <p:spPr bwMode="auto">
          <a:xfrm>
            <a:off x="904875" y="228600"/>
            <a:ext cx="6660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8.5  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整数倍抽取和内插在数字语音系统中的应用</a:t>
            </a:r>
          </a:p>
        </p:txBody>
      </p:sp>
      <p:pic>
        <p:nvPicPr>
          <p:cNvPr id="6" name="Picture 40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690265"/>
            <a:ext cx="4038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638800"/>
            <a:ext cx="42672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避开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了模拟滤波器难题，将问题转移到数字滤波器设计上。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799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133475"/>
            <a:ext cx="8686800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引言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信号的整数倍抽取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信号的整数倍内插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I/D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的采样率转换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8.5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整数倍抽取和内插在数字语音系统中的应用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采样率转换滤波器的高效实现方法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8.7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采样率转换器的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661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84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dirty="0" smtClean="0"/>
          </a:p>
          <a:p>
            <a:pPr>
              <a:buFontTx/>
              <a:buNone/>
            </a:pPr>
            <a:endParaRPr lang="en-US" altLang="zh-CN" b="0" dirty="0" smtClean="0"/>
          </a:p>
          <a:p>
            <a:pPr>
              <a:buFontTx/>
              <a:buNone/>
            </a:pPr>
            <a:endParaRPr lang="en-US" altLang="zh-CN" b="0" dirty="0" smtClean="0"/>
          </a:p>
          <a:p>
            <a:pPr algn="ctr">
              <a:buFontTx/>
              <a:buNone/>
            </a:pPr>
            <a:endParaRPr lang="en-US" altLang="zh-CN" b="0" dirty="0" smtClean="0"/>
          </a:p>
          <a:p>
            <a:pPr algn="ctr">
              <a:buFontTx/>
              <a:buNone/>
            </a:pPr>
            <a:r>
              <a:rPr lang="zh-CN" altLang="en-US" sz="6000" b="0" dirty="0" smtClean="0">
                <a:latin typeface="华文琥珀" pitchFamily="2" charset="-122"/>
                <a:ea typeface="华文琥珀" pitchFamily="2" charset="-122"/>
              </a:rPr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56001" y="914400"/>
            <a:ext cx="7777163" cy="51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 </a:t>
            </a:r>
            <a:r>
              <a:rPr kumimoji="1" lang="zh-CN" altLang="en-US" dirty="0" smtClean="0"/>
              <a:t>数字电视中</a:t>
            </a:r>
            <a:r>
              <a:rPr kumimoji="1" lang="zh-CN" altLang="en-US" dirty="0"/>
              <a:t>， </a:t>
            </a:r>
            <a:r>
              <a:rPr kumimoji="1" lang="zh-CN" altLang="en-US" dirty="0" smtClean="0"/>
              <a:t>一般</a:t>
            </a:r>
            <a:r>
              <a:rPr kumimoji="1" lang="zh-CN" altLang="en-US" dirty="0"/>
              <a:t>按</a:t>
            </a:r>
            <a:r>
              <a:rPr kumimoji="1" lang="en-US" altLang="zh-CN" dirty="0"/>
              <a:t>4∶4∶4</a:t>
            </a:r>
            <a:r>
              <a:rPr kumimoji="1" lang="zh-CN" altLang="en-US" dirty="0"/>
              <a:t>标准或</a:t>
            </a:r>
            <a:r>
              <a:rPr kumimoji="1" lang="en-US" altLang="zh-CN" dirty="0"/>
              <a:t>4∶2∶2</a:t>
            </a:r>
            <a:r>
              <a:rPr kumimoji="1" lang="zh-CN" altLang="en-US" dirty="0"/>
              <a:t>标准采集数字电视信号， 再根据不同</a:t>
            </a:r>
            <a:r>
              <a:rPr kumimoji="1" lang="zh-CN" altLang="en-US" dirty="0" smtClean="0"/>
              <a:t>的质量</a:t>
            </a:r>
            <a:r>
              <a:rPr kumimoji="1" lang="zh-CN" altLang="en-US" dirty="0"/>
              <a:t>要求， 将其转换成其它标准的数字信号（如</a:t>
            </a:r>
            <a:r>
              <a:rPr kumimoji="1" lang="en-US" altLang="zh-CN" dirty="0"/>
              <a:t>4∶2∶2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4∶1∶1</a:t>
            </a:r>
            <a:r>
              <a:rPr kumimoji="1" lang="zh-CN" altLang="en-US" dirty="0"/>
              <a:t>，  </a:t>
            </a:r>
            <a:r>
              <a:rPr kumimoji="1" lang="en-US" altLang="zh-CN" dirty="0"/>
              <a:t>2∶1∶1</a:t>
            </a:r>
            <a:r>
              <a:rPr kumimoji="1" lang="zh-CN" altLang="en-US" dirty="0"/>
              <a:t>等标准）进行处理、 传输。 </a:t>
            </a:r>
            <a:r>
              <a:rPr kumimoji="1" lang="zh-CN" altLang="en-US" dirty="0" smtClean="0"/>
              <a:t>要求</a:t>
            </a:r>
            <a:r>
              <a:rPr kumimoji="1" lang="zh-CN" altLang="en-US" dirty="0"/>
              <a:t>数字电视演播室系统工作在多采样率状态。 （</a:t>
            </a:r>
            <a:r>
              <a:rPr kumimoji="1" lang="en-US" altLang="zh-CN" dirty="0"/>
              <a:t>4∶2∶2</a:t>
            </a:r>
            <a:r>
              <a:rPr kumimoji="1" lang="zh-CN" altLang="en-US" dirty="0"/>
              <a:t>标准的含义是“亮度信号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的采样率</a:t>
            </a:r>
            <a:r>
              <a:rPr kumimoji="1" lang="en-US" altLang="zh-CN" dirty="0"/>
              <a:t>: </a:t>
            </a:r>
            <a:r>
              <a:rPr kumimoji="1" lang="zh-CN" altLang="en-US" dirty="0"/>
              <a:t>红色差信号</a:t>
            </a:r>
            <a:r>
              <a:rPr kumimoji="1" lang="en-US" altLang="zh-CN" dirty="0"/>
              <a:t>R-Y</a:t>
            </a:r>
            <a:r>
              <a:rPr kumimoji="1" lang="zh-CN" altLang="en-US" dirty="0"/>
              <a:t>的采样率</a:t>
            </a:r>
            <a:r>
              <a:rPr kumimoji="1" lang="en-US" altLang="zh-CN" dirty="0"/>
              <a:t>:</a:t>
            </a:r>
            <a:r>
              <a:rPr kumimoji="1" lang="zh-CN" altLang="en-US" dirty="0"/>
              <a:t>蓝色差信号</a:t>
            </a:r>
            <a:r>
              <a:rPr kumimoji="1" lang="en-US" altLang="zh-CN" dirty="0"/>
              <a:t>B-Y</a:t>
            </a:r>
            <a:r>
              <a:rPr kumimoji="1" lang="zh-CN" altLang="en-US" dirty="0"/>
              <a:t>的采样率</a:t>
            </a:r>
            <a:r>
              <a:rPr kumimoji="1" lang="en-US" altLang="zh-CN" dirty="0"/>
              <a:t>=4∶2∶2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。）</a:t>
            </a:r>
            <a:endParaRPr kumimoji="1" lang="en-US" altLang="zh-CN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 </a:t>
            </a:r>
            <a:r>
              <a:rPr kumimoji="1" lang="zh-CN" altLang="en-US" dirty="0" smtClean="0"/>
              <a:t>数字电话中</a:t>
            </a:r>
            <a:r>
              <a:rPr kumimoji="1" lang="zh-CN" altLang="en-US" dirty="0"/>
              <a:t>， 传输的</a:t>
            </a:r>
            <a:r>
              <a:rPr kumimoji="1" lang="zh-CN" altLang="en-US" dirty="0" smtClean="0"/>
              <a:t>信号有语音、传真、或视频</a:t>
            </a:r>
            <a:r>
              <a:rPr kumimoji="1" lang="zh-CN" altLang="en-US" dirty="0"/>
              <a:t>信号， 这些信号的带宽相差甚远。 所以， 该系统应具有多采样率功能， 并根据所传输的信号自动完成采样率转换。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9949" y="228600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多采样率的必要性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0013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28600" y="1309567"/>
            <a:ext cx="8763000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 对一个</a:t>
            </a:r>
            <a:r>
              <a:rPr kumimoji="1" lang="zh-CN" altLang="en-US" dirty="0">
                <a:solidFill>
                  <a:srgbClr val="FF0000"/>
                </a:solidFill>
              </a:rPr>
              <a:t>非平稳随机信号</a:t>
            </a:r>
            <a:r>
              <a:rPr kumimoji="1" lang="zh-CN" altLang="en-US" dirty="0"/>
              <a:t>（如语音信号）作谱分析或编码时， 对不同的信号段， 可根据其频率成分的不同而采用不同的采样率， 以达到既满足采样定理， 又最大限度地减少数据量的目的。 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 smtClean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在大多数场合，</a:t>
            </a:r>
            <a:r>
              <a:rPr kumimoji="1" lang="zh-CN" altLang="en-US" dirty="0" smtClean="0"/>
              <a:t>由于模拟滤波器设计难度大，会采用远高于奈奎斯特的采样率，然后采用数字滤波滤除噪声和干扰，再降低采样率进行处理、播放、传输或存储。</a:t>
            </a:r>
            <a:r>
              <a:rPr kumimoji="1" lang="zh-CN" altLang="en-US" dirty="0"/>
              <a:t>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9949" y="228600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多采样率的必要性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200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560942" y="1295400"/>
            <a:ext cx="7854950" cy="33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/>
              <a:t>采样率</a:t>
            </a:r>
            <a:r>
              <a:rPr kumimoji="1" lang="zh-CN" altLang="en-US" dirty="0"/>
              <a:t>转换通常分为“抽取（</a:t>
            </a:r>
            <a:r>
              <a:rPr kumimoji="1" lang="en-US" altLang="zh-CN" dirty="0"/>
              <a:t>Decimation</a:t>
            </a:r>
            <a:r>
              <a:rPr kumimoji="1" lang="zh-CN" altLang="en-US" dirty="0"/>
              <a:t>）”和“插值（</a:t>
            </a:r>
            <a:r>
              <a:rPr kumimoji="1" lang="en-US" altLang="zh-CN" dirty="0"/>
              <a:t>Interpolation</a:t>
            </a:r>
            <a:r>
              <a:rPr kumimoji="1" lang="zh-CN" altLang="en-US" dirty="0"/>
              <a:t>）”。 抽取是降低采样率以去掉多余数据的过程， 而插值则是提高采样率以增加数据的过程。 </a:t>
            </a:r>
            <a:endParaRPr kumimoji="1" lang="en-US" altLang="zh-CN" dirty="0" smtClean="0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/>
              <a:t>本章</a:t>
            </a:r>
            <a:r>
              <a:rPr kumimoji="1" lang="zh-CN" altLang="en-US" dirty="0"/>
              <a:t>先讨论抽取和插值的一般概念， 然后讨论其几种基本的实现方法。 本章所涉及的内容也是语音及图像数据压缩新技术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子带编码的重要理论基础。 </a:t>
            </a:r>
          </a:p>
        </p:txBody>
      </p:sp>
      <p:sp>
        <p:nvSpPr>
          <p:cNvPr id="2068" name="AutoShape 2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388350" y="6308725"/>
            <a:ext cx="755650" cy="549275"/>
          </a:xfrm>
          <a:prstGeom prst="actionButtonBackPrevious">
            <a:avLst/>
          </a:prstGeom>
          <a:solidFill>
            <a:srgbClr val="00CC99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kumimoji="1" lang="zh-CN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109949" y="228600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多采样率的必要性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1642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925888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133475"/>
            <a:ext cx="8686800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引言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信号的整数倍抽取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信号的整数倍内插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按有理数因子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I/D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的采样率转换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8.5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整数倍抽取和内插在数字语音系统中的应用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采样率转换滤波器的高效实现方法 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8.7  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采样率转换器的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91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611188" y="990600"/>
            <a:ext cx="8064500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/>
              <a:t>设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1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是连续信号</a:t>
            </a:r>
            <a:r>
              <a:rPr kumimoji="1" lang="en-US" altLang="zh-CN" i="1" dirty="0" err="1"/>
              <a:t>x</a:t>
            </a:r>
            <a:r>
              <a:rPr kumimoji="1" lang="en-US" altLang="zh-CN" baseline="-25000" dirty="0" err="1"/>
              <a:t>a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t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的采样序列， 采样率</a:t>
            </a:r>
            <a:r>
              <a:rPr kumimoji="1" lang="en-US" altLang="zh-CN" i="1" dirty="0"/>
              <a:t>F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=1/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(Hz)</a:t>
            </a:r>
            <a:r>
              <a:rPr kumimoji="1" lang="zh-CN" altLang="en-US" dirty="0"/>
              <a:t>， 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称为采样间隔， 单位为秒， 即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</a:t>
            </a:r>
          </a:p>
          <a:p>
            <a:pPr>
              <a:lnSpc>
                <a:spcPct val="130000"/>
              </a:lnSpc>
            </a:pPr>
            <a:endParaRPr kumimoji="1" lang="zh-CN" altLang="en-US" dirty="0"/>
          </a:p>
          <a:p>
            <a:pPr>
              <a:lnSpc>
                <a:spcPct val="130000"/>
              </a:lnSpc>
            </a:pP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倍抽取降采样率降低到</a:t>
            </a:r>
            <a:r>
              <a:rPr kumimoji="1" lang="en-US" altLang="zh-CN" dirty="0" smtClean="0"/>
              <a:t>1/D</a:t>
            </a:r>
            <a:r>
              <a:rPr kumimoji="1" lang="zh-CN" altLang="en-US" dirty="0" smtClean="0"/>
              <a:t>，符号为               。 对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1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每</a:t>
            </a:r>
            <a:r>
              <a:rPr kumimoji="1" lang="en-US" altLang="zh-CN" i="1" dirty="0"/>
              <a:t>D</a:t>
            </a:r>
            <a:r>
              <a:rPr kumimoji="1" lang="zh-CN" altLang="en-US" dirty="0"/>
              <a:t>点抽取</a:t>
            </a:r>
            <a:r>
              <a:rPr kumimoji="1" lang="en-US" altLang="zh-CN" dirty="0"/>
              <a:t>1</a:t>
            </a:r>
            <a:r>
              <a:rPr kumimoji="1" lang="zh-CN" altLang="en-US" dirty="0"/>
              <a:t>点， 抽取的样点依次组成新序列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的采样间隔为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zh-CN" altLang="en-US" dirty="0" smtClean="0"/>
              <a:t>， 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与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的关系为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0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01656"/>
              </p:ext>
            </p:extLst>
          </p:nvPr>
        </p:nvGraphicFramePr>
        <p:xfrm>
          <a:off x="2743200" y="2133600"/>
          <a:ext cx="29527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7" name="公式" r:id="rId3" imgW="850680" imgH="177480" progId="Equation.3">
                  <p:embed/>
                </p:oleObj>
              </mc:Choice>
              <mc:Fallback>
                <p:oleObj name="公式" r:id="rId3" imgW="850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29527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13426" y="160785"/>
            <a:ext cx="581441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8.2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、信号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的整数倍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定义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914441"/>
              </p:ext>
            </p:extLst>
          </p:nvPr>
        </p:nvGraphicFramePr>
        <p:xfrm>
          <a:off x="3505200" y="4443853"/>
          <a:ext cx="13319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8" name="公式" r:id="rId5" imgW="558558" imgH="215806" progId="Equation.3">
                  <p:embed/>
                </p:oleObj>
              </mc:Choice>
              <mc:Fallback>
                <p:oleObj name="公式" r:id="rId5" imgW="5585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43853"/>
                        <a:ext cx="13319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5943600" y="2971800"/>
            <a:ext cx="884238" cy="466725"/>
          </a:xfrm>
          <a:prstGeom prst="rect">
            <a:avLst/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dirty="0"/>
              <a:t>↓D </a:t>
            </a: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737438"/>
              </p:ext>
            </p:extLst>
          </p:nvPr>
        </p:nvGraphicFramePr>
        <p:xfrm>
          <a:off x="2819400" y="4953000"/>
          <a:ext cx="28082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9" name="公式" r:id="rId7" imgW="1205977" imgH="215806" progId="Equation.3">
                  <p:embed/>
                </p:oleObj>
              </mc:Choice>
              <mc:Fallback>
                <p:oleObj name="公式" r:id="rId7" imgW="120597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28082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55255" y="5486400"/>
            <a:ext cx="538359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/>
              <a:t>当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D</a:t>
            </a:r>
            <a:r>
              <a:rPr kumimoji="1" lang="zh-CN" altLang="en-US" dirty="0"/>
              <a:t>时，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)=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baseline="-25000" dirty="0"/>
              <a:t>1</a:t>
            </a:r>
            <a:r>
              <a:rPr kumimoji="1" lang="en-US" altLang="zh-CN" i="1" dirty="0"/>
              <a:t>T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153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33375</TotalTime>
  <Pages>1</Pages>
  <Words>1947</Words>
  <Application>Microsoft Office PowerPoint</Application>
  <PresentationFormat>全屏显示(4:3)</PresentationFormat>
  <Paragraphs>206</Paragraphs>
  <Slides>41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PJ-White</vt:lpstr>
      <vt:lpstr>Microsoft 公式 3.0</vt:lpstr>
      <vt:lpstr>MathType 5.0 Equation</vt:lpstr>
      <vt:lpstr>MathType 6.0 Equation</vt:lpstr>
      <vt:lpstr>数 字 信 号 处 理</vt:lpstr>
      <vt:lpstr>第八章  多采样率数字信号处理</vt:lpstr>
      <vt:lpstr>数字信号处理主要内容</vt:lpstr>
      <vt:lpstr>主要内容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creator>Preston Jackson</dc:creator>
  <cp:lastModifiedBy>laitao</cp:lastModifiedBy>
  <cp:revision>1168</cp:revision>
  <cp:lastPrinted>2001-06-18T18:57:59Z</cp:lastPrinted>
  <dcterms:created xsi:type="dcterms:W3CDTF">2004-07-20T15:10:20Z</dcterms:created>
  <dcterms:modified xsi:type="dcterms:W3CDTF">2019-12-17T16:46:35Z</dcterms:modified>
</cp:coreProperties>
</file>