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52" r:id="rId2"/>
    <p:sldId id="552" r:id="rId3"/>
    <p:sldId id="664" r:id="rId4"/>
    <p:sldId id="665" r:id="rId5"/>
    <p:sldId id="666" r:id="rId6"/>
    <p:sldId id="667" r:id="rId7"/>
    <p:sldId id="668" r:id="rId8"/>
    <p:sldId id="786" r:id="rId9"/>
    <p:sldId id="785" r:id="rId10"/>
    <p:sldId id="669" r:id="rId11"/>
    <p:sldId id="670" r:id="rId12"/>
    <p:sldId id="787" r:id="rId13"/>
    <p:sldId id="671" r:id="rId14"/>
    <p:sldId id="791" r:id="rId15"/>
    <p:sldId id="672" r:id="rId16"/>
    <p:sldId id="673" r:id="rId17"/>
    <p:sldId id="674" r:id="rId18"/>
    <p:sldId id="675" r:id="rId19"/>
    <p:sldId id="677" r:id="rId20"/>
    <p:sldId id="678" r:id="rId21"/>
    <p:sldId id="679" r:id="rId22"/>
    <p:sldId id="680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788" r:id="rId37"/>
    <p:sldId id="789" r:id="rId38"/>
    <p:sldId id="790" r:id="rId39"/>
    <p:sldId id="695" r:id="rId40"/>
    <p:sldId id="792" r:id="rId41"/>
    <p:sldId id="696" r:id="rId42"/>
    <p:sldId id="697" r:id="rId43"/>
    <p:sldId id="698" r:id="rId44"/>
    <p:sldId id="699" r:id="rId45"/>
    <p:sldId id="701" r:id="rId46"/>
    <p:sldId id="702" r:id="rId47"/>
    <p:sldId id="445" r:id="rId48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36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CC00FF"/>
    <a:srgbClr val="FFE7E7"/>
    <a:srgbClr val="FF00FF"/>
    <a:srgbClr val="FFF3F3"/>
    <a:srgbClr val="FFCCCC"/>
    <a:srgbClr val="FFEFFF"/>
    <a:srgbClr val="FF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6000" autoAdjust="0"/>
  </p:normalViewPr>
  <p:slideViewPr>
    <p:cSldViewPr>
      <p:cViewPr varScale="1">
        <p:scale>
          <a:sx n="86" d="100"/>
          <a:sy n="86" d="100"/>
        </p:scale>
        <p:origin x="-1620" y="-78"/>
      </p:cViewPr>
      <p:guideLst>
        <p:guide orient="horz" pos="393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22" y="-6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8801989A-47EB-4DA4-84FD-5499659DC1D6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10453FC3-BE48-43BB-88C2-B7AF9B4FB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99180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A1B2F172-C033-45F9-86EC-C37C39BA5801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anose="02020603050405020304" pitchFamily="18" charset="0"/>
              </a:defRPr>
            </a:lvl1pPr>
          </a:lstStyle>
          <a:p>
            <a:fld id="{A3B93D8A-71E5-473E-A99F-5CDE7223B2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3725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0" tIns="46765" rIns="93530" bIns="46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34680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A0F5C-25C0-4820-9D4D-4442A0B0B805}" type="slidenum">
              <a:rPr lang="en-US" altLang="zh-CN" sz="1000" b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z="1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95605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6050" y="880745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54463" y="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4463" y="8807450"/>
            <a:ext cx="30305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51" tIns="0" rIns="19351" bIns="0" anchor="b"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000" b="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7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11277" name="日期占位符 1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0391E-6A46-4636-8D30-5E65D4AA103F}" type="datetime1">
              <a:rPr lang="zh-CN" altLang="en-US" sz="10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2019/11/20</a:t>
            </a:fld>
            <a:endParaRPr lang="en-US" altLang="zh-CN" sz="1000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B2F172-C033-45F9-86EC-C37C39BA5801}" type="datetime1">
              <a:rPr lang="zh-CN" altLang="en-US" smtClean="0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93D8A-71E5-473E-A99F-5CDE7223B29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0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62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838200"/>
          </a:xfrm>
        </p:spPr>
        <p:txBody>
          <a:bodyPr/>
          <a:lstStyle>
            <a:lvl1pPr>
              <a:lnSpc>
                <a:spcPct val="100000"/>
              </a:lnSpc>
              <a:defRPr sz="36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48200" y="990600"/>
            <a:ext cx="4343400" cy="5334000"/>
          </a:xfrm>
        </p:spPr>
        <p:txBody>
          <a:bodyPr/>
          <a:lstStyle>
            <a:lvl1pPr>
              <a:buFont typeface="Wingdings" pitchFamily="2" charset="2"/>
              <a:buChar char="Ø"/>
              <a:defRPr sz="2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400">
                <a:latin typeface="宋体" pitchFamily="2" charset="-122"/>
                <a:ea typeface="宋体" pitchFamily="2" charset="-122"/>
                <a:cs typeface="Times New Roman" pitchFamily="18" charset="0"/>
              </a:defRPr>
            </a:lvl2pPr>
            <a:lvl3pPr>
              <a:buFont typeface="Wingdings" pitchFamily="2" charset="2"/>
              <a:buChar char="p"/>
              <a:defRPr sz="2000">
                <a:latin typeface="宋体" pitchFamily="2" charset="-122"/>
                <a:ea typeface="宋体" pitchFamily="2" charset="-122"/>
                <a:cs typeface="Times New Roman" pitchFamily="18" charset="0"/>
              </a:defRPr>
            </a:lvl3pPr>
            <a:lvl4pPr>
              <a:buFont typeface="Wingdings" pitchFamily="2" charset="2"/>
              <a:buChar char="u"/>
              <a:defRPr sz="1800">
                <a:latin typeface="宋体" pitchFamily="2" charset="-122"/>
                <a:ea typeface="宋体" pitchFamily="2" charset="-122"/>
                <a:cs typeface="Times New Roman" pitchFamily="18" charset="0"/>
              </a:defRPr>
            </a:lvl4pPr>
            <a:lvl5pPr>
              <a:defRPr sz="1600">
                <a:latin typeface="宋体" pitchFamily="2" charset="-122"/>
                <a:ea typeface="宋体" pitchFamily="2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10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81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ln w="12700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04800" y="685800"/>
            <a:ext cx="8534400" cy="5334000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84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27C32-0B64-4C1A-8BAC-DB11B72306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301462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9227-6998-4785-AF2A-1E6A77E5C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04375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5532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64" tIns="46033" rIns="92064" bIns="46033" anchor="ctr"/>
          <a:lstStyle/>
          <a:p>
            <a:pPr algn="ctr">
              <a:defRPr/>
            </a:pPr>
            <a:fld id="{02DEF9D2-B74C-4817-A442-C725520E258D}" type="datetime9">
              <a:rPr lang="en-US" altLang="zh-CN" sz="700">
                <a:latin typeface="Arial" charset="0"/>
                <a:ea typeface="宋体" charset="-122"/>
              </a:rPr>
              <a:pPr algn="ctr">
                <a:defRPr/>
              </a:pPr>
              <a:t>11/20/2019 7:42:05 AM</a:t>
            </a:fld>
            <a:endParaRPr lang="en-US" altLang="zh-CN" sz="700" dirty="0">
              <a:latin typeface="Arial" charset="0"/>
              <a:ea typeface="宋体" charset="-122"/>
            </a:endParaRPr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-152400" y="67056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-228600" y="838200"/>
            <a:ext cx="95250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Rectangle 1084"/>
          <p:cNvSpPr>
            <a:spLocks noChangeArrowheads="1"/>
          </p:cNvSpPr>
          <p:nvPr userDrawn="1"/>
        </p:nvSpPr>
        <p:spPr bwMode="auto">
          <a:xfrm>
            <a:off x="7315200" y="6550025"/>
            <a:ext cx="1801775" cy="3084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333399"/>
                </a:solidFill>
                <a:latin typeface="Arial" charset="0"/>
                <a:ea typeface="宋体" charset="-122"/>
              </a:rPr>
              <a:t>电子与通信工程学院</a:t>
            </a:r>
            <a:endParaRPr lang="en-US" altLang="zh-CN" sz="1400" dirty="0">
              <a:solidFill>
                <a:srgbClr val="333399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椭圆 9"/>
          <p:cNvSpPr/>
          <p:nvPr userDrawn="1"/>
        </p:nvSpPr>
        <p:spPr bwMode="auto">
          <a:xfrm>
            <a:off x="203200" y="152400"/>
            <a:ext cx="609600" cy="609600"/>
          </a:xfrm>
          <a:prstGeom prst="ellipse">
            <a:avLst/>
          </a:prstGeom>
          <a:blipFill dpi="0" rotWithShape="1">
            <a:blip r:embed="rId8">
              <a:alphaModFix amt="38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</p:sldLayoutIdLst>
  <p:transition>
    <p:fad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2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</a:defRPr>
      </a:lvl2pPr>
      <a:lvl3pPr marL="1204913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+mn-lt"/>
        </a:defRPr>
      </a:lvl3pPr>
      <a:lvl4pPr marL="1546225" indent="-11906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u"/>
        <a:defRPr b="1">
          <a:solidFill>
            <a:schemeClr val="tx1"/>
          </a:solidFill>
          <a:latin typeface="+mn-lt"/>
        </a:defRPr>
      </a:lvl4pPr>
      <a:lvl5pPr marL="1828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png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slide" Target="slide30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5" Type="http://schemas.openxmlformats.org/officeDocument/2006/relationships/slide" Target="slide4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slide" Target="slide33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56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 字 信 号 处 理</a:t>
            </a:r>
            <a:endParaRPr lang="en-US" altLang="zh-CN" sz="5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Text Box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733800"/>
            <a:ext cx="4419600" cy="2286000"/>
          </a:xfrm>
          <a:noFill/>
          <a:ln w="952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赖 涛  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ltnudt@163.com  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电话：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15837128224(</a:t>
            </a:r>
            <a:r>
              <a:rPr lang="en-US" altLang="zh-CN" sz="2400" dirty="0" err="1" smtClean="0">
                <a:solidFill>
                  <a:srgbClr val="002060"/>
                </a:solidFill>
                <a:ea typeface="宋体" panose="02010600030101010101" pitchFamily="2" charset="-122"/>
              </a:rPr>
              <a:t>weixin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QQ:645205308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低通滤波器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的技术要求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29328"/>
              </p:ext>
            </p:extLst>
          </p:nvPr>
        </p:nvGraphicFramePr>
        <p:xfrm>
          <a:off x="226764" y="1989137"/>
          <a:ext cx="5414686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3" name="Image" r:id="rId3" imgW="4976327" imgH="2958367" progId="Photoshop.Image.6">
                  <p:embed/>
                </p:oleObj>
              </mc:Choice>
              <mc:Fallback>
                <p:oleObj name="Image" r:id="rId3" imgW="4976327" imgH="295836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64" y="1989137"/>
                        <a:ext cx="5414686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782767" y="1946275"/>
            <a:ext cx="229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l-GR" altLang="zh-CN">
                <a:cs typeface="Times New Roman" pitchFamily="18" charset="0"/>
              </a:rPr>
              <a:t>ω</a:t>
            </a:r>
            <a:r>
              <a:rPr lang="en-US" altLang="zh-CN" baseline="-25000">
                <a:cs typeface="Times New Roman" pitchFamily="18" charset="0"/>
              </a:rPr>
              <a:t>p</a:t>
            </a:r>
            <a:r>
              <a:rPr lang="zh-CN" altLang="en-US">
                <a:cs typeface="Times New Roman" pitchFamily="18" charset="0"/>
              </a:rPr>
              <a:t>－通带截止频率</a:t>
            </a:r>
            <a:endParaRPr lang="zh-CN" altLang="el-GR">
              <a:cs typeface="Times New Roman" pitchFamily="18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782767" y="2416175"/>
            <a:ext cx="227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l-GR" altLang="zh-CN" dirty="0">
                <a:cs typeface="Times New Roman" pitchFamily="18" charset="0"/>
              </a:rPr>
              <a:t>ω</a:t>
            </a:r>
            <a:r>
              <a:rPr lang="en-US" altLang="zh-CN" baseline="-25000" dirty="0">
                <a:cs typeface="Times New Roman" pitchFamily="18" charset="0"/>
              </a:rPr>
              <a:t>s</a:t>
            </a:r>
            <a:r>
              <a:rPr lang="zh-CN" altLang="en-US" dirty="0">
                <a:cs typeface="Times New Roman" pitchFamily="18" charset="0"/>
              </a:rPr>
              <a:t>－阻带截止频率</a:t>
            </a:r>
            <a:endParaRPr lang="zh-CN" altLang="el-GR" dirty="0">
              <a:cs typeface="Times New Roman" pitchFamily="18" charset="0"/>
            </a:endParaRP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5782767" y="3856038"/>
            <a:ext cx="268446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cs typeface="Times New Roman" pitchFamily="18" charset="0"/>
              </a:rPr>
              <a:t>阻带：频带</a:t>
            </a:r>
            <a:r>
              <a:rPr lang="el-GR" altLang="zh-CN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[</a:t>
            </a:r>
            <a:r>
              <a:rPr lang="el-GR" altLang="zh-CN">
                <a:cs typeface="Times New Roman" pitchFamily="18" charset="0"/>
              </a:rPr>
              <a:t>ω</a:t>
            </a:r>
            <a:r>
              <a:rPr lang="en-US" altLang="zh-CN" baseline="-25000">
                <a:cs typeface="Times New Roman" pitchFamily="18" charset="0"/>
              </a:rPr>
              <a:t>s</a:t>
            </a:r>
            <a:r>
              <a:rPr lang="en-US" altLang="zh-CN">
                <a:cs typeface="Times New Roman" pitchFamily="18" charset="0"/>
              </a:rPr>
              <a:t>,</a:t>
            </a:r>
            <a:r>
              <a:rPr lang="el-GR" altLang="zh-CN">
                <a:cs typeface="Times New Roman" pitchFamily="18" charset="0"/>
              </a:rPr>
              <a:t>π</a:t>
            </a:r>
            <a:r>
              <a:rPr lang="en-US" altLang="zh-CN">
                <a:cs typeface="Times New Roman" pitchFamily="18" charset="0"/>
              </a:rPr>
              <a:t>]</a:t>
            </a:r>
            <a:r>
              <a:rPr lang="zh-CN" altLang="en-US">
                <a:cs typeface="Times New Roman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cs typeface="Times New Roman" pitchFamily="18" charset="0"/>
              </a:rPr>
              <a:t>            幅值 </a:t>
            </a:r>
            <a:r>
              <a:rPr lang="en-US" altLang="zh-CN">
                <a:cs typeface="Times New Roman" pitchFamily="18" charset="0"/>
              </a:rPr>
              <a:t>[0,</a:t>
            </a:r>
            <a:r>
              <a:rPr lang="el-GR" altLang="zh-CN">
                <a:cs typeface="Times New Roman" pitchFamily="18" charset="0"/>
              </a:rPr>
              <a:t>δ</a:t>
            </a:r>
            <a:r>
              <a:rPr lang="en-US" altLang="zh-CN" baseline="-25000">
                <a:cs typeface="Times New Roman" pitchFamily="18" charset="0"/>
              </a:rPr>
              <a:t>2</a:t>
            </a:r>
            <a:r>
              <a:rPr lang="en-US" altLang="zh-CN">
                <a:cs typeface="Times New Roman" pitchFamily="18" charset="0"/>
              </a:rPr>
              <a:t>]</a:t>
            </a:r>
            <a:endParaRPr lang="el-GR" altLang="zh-CN">
              <a:cs typeface="Times New Roman" pitchFamily="18" charset="0"/>
            </a:endParaRP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782767" y="2901950"/>
            <a:ext cx="2540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cs typeface="Times New Roman" pitchFamily="18" charset="0"/>
              </a:rPr>
              <a:t>通带：频带</a:t>
            </a:r>
            <a:r>
              <a:rPr lang="el-GR" altLang="zh-CN" dirty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[0,</a:t>
            </a:r>
            <a:r>
              <a:rPr lang="el-GR" altLang="zh-CN" dirty="0">
                <a:latin typeface="宋体" pitchFamily="2" charset="-122"/>
              </a:rPr>
              <a:t>ω</a:t>
            </a:r>
            <a:r>
              <a:rPr lang="en-US" altLang="zh-CN" baseline="-25000" dirty="0"/>
              <a:t>p</a:t>
            </a:r>
            <a:r>
              <a:rPr lang="en-US" altLang="zh-CN" dirty="0">
                <a:cs typeface="Times New Roman" pitchFamily="18" charset="0"/>
              </a:rPr>
              <a:t>]</a:t>
            </a:r>
            <a:r>
              <a:rPr lang="zh-CN" altLang="en-US" dirty="0">
                <a:cs typeface="Times New Roman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cs typeface="Times New Roman" pitchFamily="18" charset="0"/>
              </a:rPr>
              <a:t>            幅值 </a:t>
            </a:r>
            <a:r>
              <a:rPr lang="en-US" altLang="zh-CN" dirty="0">
                <a:cs typeface="Times New Roman" pitchFamily="18" charset="0"/>
              </a:rPr>
              <a:t>[1-</a:t>
            </a:r>
            <a:r>
              <a:rPr lang="el-GR" altLang="zh-CN" dirty="0">
                <a:cs typeface="Times New Roman" pitchFamily="18" charset="0"/>
              </a:rPr>
              <a:t>δ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, 1]</a:t>
            </a:r>
            <a:endParaRPr lang="el-GR" altLang="zh-CN" dirty="0">
              <a:cs typeface="Times New Roman" pitchFamily="18" charset="0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782767" y="4775200"/>
            <a:ext cx="246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cs typeface="Times New Roman" pitchFamily="18" charset="0"/>
              </a:rPr>
              <a:t>过渡带：</a:t>
            </a:r>
            <a:r>
              <a:rPr lang="el-GR" altLang="zh-CN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[</a:t>
            </a:r>
            <a:r>
              <a:rPr lang="el-GR" altLang="zh-CN">
                <a:latin typeface="宋体" pitchFamily="2" charset="-122"/>
              </a:rPr>
              <a:t>ω</a:t>
            </a:r>
            <a:r>
              <a:rPr lang="en-US" altLang="zh-CN" baseline="-25000"/>
              <a:t>p </a:t>
            </a:r>
            <a:r>
              <a:rPr lang="en-US" altLang="zh-CN"/>
              <a:t>,</a:t>
            </a:r>
            <a:r>
              <a:rPr lang="el-GR" altLang="zh-CN">
                <a:latin typeface="宋体" pitchFamily="2" charset="-122"/>
              </a:rPr>
              <a:t>ω</a:t>
            </a:r>
            <a:r>
              <a:rPr lang="en-US" altLang="zh-CN" baseline="-25000"/>
              <a:t>s</a:t>
            </a:r>
            <a:r>
              <a:rPr lang="en-US" altLang="zh-CN"/>
              <a:t>,</a:t>
            </a:r>
            <a:r>
              <a:rPr lang="en-US" altLang="zh-CN">
                <a:cs typeface="Times New Roman" pitchFamily="18" charset="0"/>
              </a:rPr>
              <a:t>]</a:t>
            </a:r>
            <a:endParaRPr lang="el-GR" altLang="zh-CN">
              <a:cs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52218" y="3548062"/>
            <a:ext cx="3130551" cy="3081338"/>
            <a:chOff x="1712" y="2589"/>
            <a:chExt cx="1972" cy="1941"/>
          </a:xfrm>
        </p:grpSpPr>
        <p:sp>
          <p:nvSpPr>
            <p:cNvPr id="3086" name="AutoShape 16"/>
            <p:cNvSpPr>
              <a:spLocks noChangeArrowheads="1"/>
            </p:cNvSpPr>
            <p:nvPr/>
          </p:nvSpPr>
          <p:spPr bwMode="auto">
            <a:xfrm>
              <a:off x="1712" y="3810"/>
              <a:ext cx="1972" cy="720"/>
            </a:xfrm>
            <a:prstGeom prst="wedgeRectCallout">
              <a:avLst>
                <a:gd name="adj1" fmla="val -47598"/>
                <a:gd name="adj2" fmla="val -921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40000"/>
                </a:spcBef>
              </a:pPr>
              <a:r>
                <a:rPr lang="en-US" altLang="zh-CN" dirty="0"/>
                <a:t>3dB</a:t>
              </a:r>
              <a:r>
                <a:rPr lang="zh-CN" altLang="en-US" dirty="0"/>
                <a:t>通带截止频率</a:t>
              </a:r>
            </a:p>
            <a:p>
              <a:pPr>
                <a:lnSpc>
                  <a:spcPct val="130000"/>
                </a:lnSpc>
                <a:spcBef>
                  <a:spcPct val="40000"/>
                </a:spcBef>
              </a:pPr>
              <a:r>
                <a:rPr lang="zh-CN" altLang="en-US" dirty="0"/>
                <a:t>当幅度下降到 </a:t>
              </a:r>
              <a:r>
                <a:rPr lang="zh-CN" altLang="en-US" dirty="0" smtClean="0"/>
                <a:t>       时</a:t>
              </a:r>
              <a:endParaRPr lang="zh-CN" altLang="en-US" dirty="0"/>
            </a:p>
            <a:p>
              <a:endParaRPr lang="en-US" altLang="zh-CN" dirty="0"/>
            </a:p>
          </p:txBody>
        </p:sp>
        <p:graphicFrame>
          <p:nvGraphicFramePr>
            <p:cNvPr id="307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652720"/>
                </p:ext>
              </p:extLst>
            </p:nvPr>
          </p:nvGraphicFramePr>
          <p:xfrm>
            <a:off x="1986" y="2589"/>
            <a:ext cx="149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04" name="Equation" r:id="rId5" imgW="1079280" imgH="241200" progId="Equation.DSMT4">
                    <p:embed/>
                  </p:oleObj>
                </mc:Choice>
                <mc:Fallback>
                  <p:oleObj name="Equation" r:id="rId5" imgW="1079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2589"/>
                          <a:ext cx="1492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045301"/>
                </p:ext>
              </p:extLst>
            </p:nvPr>
          </p:nvGraphicFramePr>
          <p:xfrm>
            <a:off x="2921" y="4250"/>
            <a:ext cx="4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05" name="Equation" r:id="rId7" imgW="419040" imgH="215640" progId="Equation.DSMT4">
                    <p:embed/>
                  </p:oleObj>
                </mc:Choice>
                <mc:Fallback>
                  <p:oleObj name="Equation" r:id="rId7" imgW="419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4250"/>
                          <a:ext cx="44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66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5" grpId="0"/>
      <p:bldP spid="52236" grpId="0"/>
      <p:bldP spid="52237" grpId="0"/>
      <p:bldP spid="52238" grpId="0"/>
      <p:bldP spid="522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534400" cy="2019455"/>
          </a:xfrm>
        </p:spPr>
        <p:txBody>
          <a:bodyPr wrap="square" anchor="ctr" anchorCtr="0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通带内和阻带内允许的衰减一般用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数表示，通带内允许的最大衰减用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400" b="0" baseline="-250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表示，阻带内允许的最小衰减用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400" b="0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400" b="0" baseline="-250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400" b="0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分别定义为：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841001"/>
              </p:ext>
            </p:extLst>
          </p:nvPr>
        </p:nvGraphicFramePr>
        <p:xfrm>
          <a:off x="1676400" y="3352800"/>
          <a:ext cx="5334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7" name="Equation" r:id="rId3" imgW="2666880" imgH="1091880" progId="Equation.DSMT4">
                  <p:embed/>
                </p:oleObj>
              </mc:Choice>
              <mc:Fallback>
                <p:oleObj name="Equation" r:id="rId3" imgW="266688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53340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低通滤波器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的技术要求</a:t>
            </a:r>
          </a:p>
        </p:txBody>
      </p:sp>
    </p:spTree>
    <p:extLst>
      <p:ext uri="{BB962C8B-B14F-4D97-AF65-F5344CB8AC3E}">
        <p14:creationId xmlns:p14="http://schemas.microsoft.com/office/powerpoint/2010/main" val="1631959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009263" cy="3276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片段常数特性：</a:t>
            </a:r>
            <a:endParaRPr lang="en-US" altLang="zh-CN" sz="2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选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频滤波器对于幅频特性曲线形状无具体要求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仅要求纹波幅度小于某个常数。</a:t>
            </a:r>
            <a:r>
              <a:rPr lang="en-US" altLang="zh-CN" dirty="0" smtClean="0"/>
              <a:t>  </a:t>
            </a:r>
          </a:p>
          <a:p>
            <a:pPr algn="just" eaLnBrk="1" hangingPunct="1">
              <a:buFontTx/>
              <a:buNone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对于单调下降幅频特性，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000" b="0" baseline="-250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000" b="0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分别定义为：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17306"/>
              </p:ext>
            </p:extLst>
          </p:nvPr>
        </p:nvGraphicFramePr>
        <p:xfrm>
          <a:off x="1447800" y="3276600"/>
          <a:ext cx="6172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0" name="Equation" r:id="rId3" imgW="3085920" imgH="571320" progId="Equation.DSMT4">
                  <p:embed/>
                </p:oleObj>
              </mc:Choice>
              <mc:Fallback>
                <p:oleObj name="Equation" r:id="rId3" imgW="30859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6172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81000" y="4676745"/>
            <a:ext cx="701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如将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|H(e</a:t>
            </a:r>
            <a:r>
              <a:rPr lang="en-US" altLang="zh-CN" b="0" baseline="30000" dirty="0">
                <a:latin typeface="微软雅黑" pitchFamily="34" charset="-122"/>
                <a:ea typeface="微软雅黑" pitchFamily="34" charset="-122"/>
              </a:rPr>
              <a:t>j0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)|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归一化为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表示成：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55976"/>
              </p:ext>
            </p:extLst>
          </p:nvPr>
        </p:nvGraphicFramePr>
        <p:xfrm>
          <a:off x="838200" y="5334000"/>
          <a:ext cx="69802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1" name="Equation" r:id="rId5" imgW="3213000" imgH="304560" progId="Equation.DSMT4">
                  <p:embed/>
                </p:oleObj>
              </mc:Choice>
              <mc:Fallback>
                <p:oleObj name="Equation" r:id="rId5" imgW="3213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69802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49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47529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3. 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数字滤波器设计方法概述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滤波器的设计方法：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借助于模拟滤波器的设计方法进行；</a:t>
            </a:r>
          </a:p>
          <a:p>
            <a:pPr algn="just" eaLnBrk="1" hangingPunct="1">
              <a:buFontTx/>
              <a:buNone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0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(s) →H(z) </a:t>
            </a:r>
          </a:p>
          <a:p>
            <a:pPr algn="just" eaLnBrk="1" hangingPunct="1">
              <a:buFontTx/>
              <a:buNone/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直接在频域或时域中设计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滤波器的设计方法：</a:t>
            </a:r>
          </a:p>
          <a:p>
            <a:pPr algn="just" eaLnBrk="1" hangingPunct="1">
              <a:buFontTx/>
              <a:buNone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        窗函数法</a:t>
            </a:r>
          </a:p>
          <a:p>
            <a:pPr algn="just" eaLnBrk="1" hangingPunct="1">
              <a:buFontTx/>
              <a:buNone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        频率采样法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切比雪夫等纹波逼近法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特殊的线性相位滤波器设计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滤波器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全通相位校正网络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FIR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滤波器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198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第六章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无限脉冲响应数字滤波器的设计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5105400"/>
          </a:xfrm>
          <a:noFill/>
          <a:ln>
            <a:noFill/>
          </a:ln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  <a:buChar char="p"/>
            </a:pPr>
            <a:r>
              <a:rPr lang="en-US" altLang="zh-CN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数字滤波器的基本概念</a:t>
            </a:r>
          </a:p>
          <a:p>
            <a:pPr>
              <a:lnSpc>
                <a:spcPct val="200000"/>
              </a:lnSpc>
              <a:buChar char="p"/>
            </a:pPr>
            <a:r>
              <a:rPr lang="en-US" altLang="zh-CN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模拟滤波器的设计</a:t>
            </a:r>
          </a:p>
          <a:p>
            <a:pPr>
              <a:lnSpc>
                <a:spcPct val="200000"/>
              </a:lnSpc>
              <a:buChar char="p"/>
            </a:pPr>
            <a:r>
              <a:rPr lang="en-US" altLang="zh-CN" sz="300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用脉冲响应不变法设计</a:t>
            </a:r>
            <a:r>
              <a:rPr lang="en-US" altLang="zh-CN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数字低通滤波器</a:t>
            </a:r>
          </a:p>
          <a:p>
            <a:pPr>
              <a:lnSpc>
                <a:spcPct val="200000"/>
              </a:lnSpc>
              <a:buChar char="p"/>
            </a:pPr>
            <a:r>
              <a:rPr lang="en-US" altLang="zh-CN" sz="300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用双线性变换法设计</a:t>
            </a:r>
            <a:r>
              <a:rPr lang="en-US" altLang="zh-CN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数字低通滤波器</a:t>
            </a:r>
          </a:p>
          <a:p>
            <a:pPr>
              <a:lnSpc>
                <a:spcPct val="200000"/>
              </a:lnSpc>
              <a:buChar char="p"/>
            </a:pPr>
            <a:endParaRPr lang="en-US" altLang="zh-CN" sz="300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679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086600" cy="609600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、模拟滤波器的设计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几种典型滤波器的比较：</a:t>
            </a:r>
          </a:p>
          <a:p>
            <a:pPr algn="just" eaLnBrk="1" hangingPunct="1"/>
            <a:r>
              <a:rPr lang="zh-CN" altLang="en-US" dirty="0" smtClean="0"/>
              <a:t> 巴特沃斯</a:t>
            </a:r>
            <a:r>
              <a:rPr lang="en-US" altLang="zh-CN" dirty="0" smtClean="0"/>
              <a:t>(Butterworth)</a:t>
            </a:r>
            <a:r>
              <a:rPr lang="zh-CN" altLang="en-US" dirty="0" smtClean="0"/>
              <a:t>滤波器：具有单调下降的幅频特性</a:t>
            </a:r>
          </a:p>
          <a:p>
            <a:pPr eaLnBrk="1" hangingPunct="1"/>
            <a:r>
              <a:rPr lang="zh-CN" altLang="en-US" dirty="0" smtClean="0"/>
              <a:t> 切比雪夫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Chebyshev</a:t>
            </a:r>
            <a:r>
              <a:rPr lang="en-US" altLang="zh-CN" dirty="0" smtClean="0"/>
              <a:t>)</a:t>
            </a:r>
            <a:r>
              <a:rPr lang="zh-CN" altLang="en-US" dirty="0" smtClean="0"/>
              <a:t>滤波器：幅度特性在通带或阻带内有波动，选择性更好 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椭圆</a:t>
            </a:r>
            <a:r>
              <a:rPr lang="en-US" altLang="zh-CN" dirty="0" smtClean="0"/>
              <a:t>(Ellipse)</a:t>
            </a:r>
            <a:r>
              <a:rPr lang="zh-CN" altLang="en-US" dirty="0" smtClean="0"/>
              <a:t>滤波器：选择性最好，但通带和阻带内都存在等纹波，相位非线性稍严重</a:t>
            </a:r>
          </a:p>
          <a:p>
            <a:pPr algn="just" eaLnBrk="1" hangingPunct="1"/>
            <a:r>
              <a:rPr lang="zh-CN" altLang="en-US" dirty="0" smtClean="0"/>
              <a:t>贝塞尔</a:t>
            </a:r>
            <a:r>
              <a:rPr lang="en-US" altLang="zh-CN" dirty="0" smtClean="0"/>
              <a:t>(Bessel)</a:t>
            </a:r>
            <a:r>
              <a:rPr lang="zh-CN" altLang="en-US" dirty="0" smtClean="0"/>
              <a:t>滤波器：通带内有较好的线性相位特性</a:t>
            </a:r>
          </a:p>
        </p:txBody>
      </p:sp>
    </p:spTree>
    <p:extLst>
      <p:ext uri="{BB962C8B-B14F-4D97-AF65-F5344CB8AC3E}">
        <p14:creationId xmlns:p14="http://schemas.microsoft.com/office/powerpoint/2010/main" val="1638005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514600" y="5562600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各种</a:t>
            </a:r>
            <a:r>
              <a:rPr lang="zh-CN" altLang="en-US" dirty="0"/>
              <a:t>理想滤波器的幅频特性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86251"/>
              </p:ext>
            </p:extLst>
          </p:nvPr>
        </p:nvGraphicFramePr>
        <p:xfrm>
          <a:off x="1828800" y="1093462"/>
          <a:ext cx="56388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0" name="VISIO" r:id="rId3" imgW="2295720" imgH="1816200" progId="Visio.Drawing.4">
                  <p:embed/>
                </p:oleObj>
              </mc:Choice>
              <mc:Fallback>
                <p:oleObj name="VISIO" r:id="rId3" imgW="2295720" imgH="181620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93462"/>
                        <a:ext cx="5638800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086600" cy="609600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、模拟滤波器的设计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892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9488"/>
            <a:ext cx="7772400" cy="30241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模拟低通滤波器的设计指标及逼近方法</a:t>
            </a:r>
          </a:p>
          <a:p>
            <a:pPr algn="just" eaLnBrk="1" hangingPunct="1">
              <a:buFontTx/>
              <a:buNone/>
            </a:pPr>
            <a:r>
              <a:rPr lang="zh-CN" altLang="en-US" dirty="0" smtClean="0"/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设计指标：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α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通带截止频率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阻带截止频率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/α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通带最大衰减系数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阻带最小衰减系数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对于单调下降的幅度特性，可表示成：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4116"/>
              </p:ext>
            </p:extLst>
          </p:nvPr>
        </p:nvGraphicFramePr>
        <p:xfrm>
          <a:off x="2667000" y="3795713"/>
          <a:ext cx="302418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4" name="公式" r:id="rId3" imgW="1422360" imgH="1117440" progId="Equation.3">
                  <p:embed/>
                </p:oleObj>
              </mc:Choice>
              <mc:Fallback>
                <p:oleObj name="公式" r:id="rId3" imgW="142236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95713"/>
                        <a:ext cx="3024187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086600" cy="609600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、模拟滤波器的设计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863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7772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Ω=0</a:t>
            </a:r>
            <a:r>
              <a:rPr lang="zh-CN" altLang="en-US" dirty="0" smtClean="0"/>
              <a:t>处幅度已归一化到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|H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(j0)|=1,α</a:t>
            </a:r>
            <a:r>
              <a:rPr lang="en-US" altLang="zh-CN" baseline="-25000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α</a:t>
            </a:r>
            <a:r>
              <a:rPr lang="en-US" altLang="zh-CN" baseline="-25000" dirty="0" smtClean="0"/>
              <a:t>s</a:t>
            </a:r>
            <a:r>
              <a:rPr lang="zh-CN" altLang="en-US" dirty="0" smtClean="0"/>
              <a:t>表示为</a:t>
            </a:r>
          </a:p>
          <a:p>
            <a:pPr algn="just" eaLnBrk="1" hangingPunct="1">
              <a:buFontTx/>
              <a:buNone/>
            </a:pPr>
            <a:endParaRPr lang="zh-CN" altLang="en-US" dirty="0" smtClean="0"/>
          </a:p>
          <a:p>
            <a:pPr algn="just" eaLnBrk="1" hangingPunct="1">
              <a:buFontTx/>
              <a:buNone/>
            </a:pPr>
            <a:endParaRPr lang="zh-CN" altLang="en-US" dirty="0" smtClean="0"/>
          </a:p>
          <a:p>
            <a:pPr algn="just" eaLnBrk="1" hangingPunct="1">
              <a:buFontTx/>
              <a:buNone/>
            </a:pPr>
            <a:endParaRPr lang="zh-CN" altLang="en-US" dirty="0" smtClean="0"/>
          </a:p>
          <a:p>
            <a:pPr algn="just" eaLnBrk="1" hangingPunct="1">
              <a:buFontTx/>
              <a:buNone/>
            </a:pPr>
            <a:endParaRPr lang="en-US" altLang="zh-CN" sz="2400" dirty="0" smtClean="0"/>
          </a:p>
          <a:p>
            <a:pPr algn="just" eaLnBrk="1" hangingPunct="1">
              <a:buFontTx/>
              <a:buNone/>
            </a:pPr>
            <a:r>
              <a:rPr lang="zh-CN" altLang="en-US" sz="2400" dirty="0" smtClean="0"/>
              <a:t>图中</a:t>
            </a:r>
            <a:r>
              <a:rPr lang="en-US" altLang="zh-CN" sz="2400" dirty="0" err="1" smtClean="0"/>
              <a:t>Ω</a:t>
            </a:r>
            <a:r>
              <a:rPr lang="en-US" altLang="zh-CN" sz="2400" baseline="-25000" dirty="0" err="1" smtClean="0"/>
              <a:t>c</a:t>
            </a:r>
            <a:r>
              <a:rPr lang="zh-CN" altLang="en-US" sz="2400" dirty="0" smtClean="0"/>
              <a:t>称为</a:t>
            </a:r>
            <a:r>
              <a:rPr lang="en-US" altLang="zh-CN" sz="2400" dirty="0" smtClean="0"/>
              <a:t>3dB</a:t>
            </a:r>
            <a:r>
              <a:rPr lang="zh-CN" altLang="en-US" sz="2400" dirty="0" smtClean="0"/>
              <a:t>截止频率，因此 </a:t>
            </a:r>
          </a:p>
          <a:p>
            <a:pPr algn="just"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007805"/>
              </p:ext>
            </p:extLst>
          </p:nvPr>
        </p:nvGraphicFramePr>
        <p:xfrm>
          <a:off x="609600" y="2438400"/>
          <a:ext cx="28194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7" name="Equation" r:id="rId3" imgW="1422360" imgH="583920" progId="Equation.DSMT4">
                  <p:embed/>
                </p:oleObj>
              </mc:Choice>
              <mc:Fallback>
                <p:oleObj name="Equation" r:id="rId3" imgW="14223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28194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72076"/>
              </p:ext>
            </p:extLst>
          </p:nvPr>
        </p:nvGraphicFramePr>
        <p:xfrm>
          <a:off x="152400" y="5257800"/>
          <a:ext cx="59055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8" name="Equation" r:id="rId5" imgW="2565360" imgH="266400" progId="Equation.DSMT4">
                  <p:embed/>
                </p:oleObj>
              </mc:Choice>
              <mc:Fallback>
                <p:oleObj name="Equation" r:id="rId5" imgW="2565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257800"/>
                        <a:ext cx="59055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086600" cy="609600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、模拟滤波器的设计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430198"/>
              </p:ext>
            </p:extLst>
          </p:nvPr>
        </p:nvGraphicFramePr>
        <p:xfrm>
          <a:off x="4572000" y="2133600"/>
          <a:ext cx="4343400" cy="292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9" name="Image" r:id="rId7" imgW="3673469" imgH="2478367" progId="Photoshop.Image.6">
                  <p:embed/>
                </p:oleObj>
              </mc:Choice>
              <mc:Fallback>
                <p:oleObj name="Image" r:id="rId7" imgW="3673469" imgH="2478367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4343400" cy="292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548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981075"/>
            <a:ext cx="7918450" cy="2600325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滤波器的技术指标给定后，需要设计一个传输函数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(s)</a:t>
            </a:r>
            <a:r>
              <a:rPr lang="zh-CN" altLang="en-US" dirty="0" smtClean="0"/>
              <a:t>，使其幅度平方函数满足给定的指标</a:t>
            </a:r>
            <a:r>
              <a:rPr lang="en-US" altLang="zh-CN" dirty="0" smtClean="0"/>
              <a:t>α</a:t>
            </a:r>
            <a:r>
              <a:rPr lang="en-US" altLang="zh-CN" baseline="-25000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α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.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一般滤波器的单位冲激响应为实数，因此</a:t>
            </a:r>
          </a:p>
          <a:p>
            <a:pPr marL="0" indent="0"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360661"/>
              </p:ext>
            </p:extLst>
          </p:nvPr>
        </p:nvGraphicFramePr>
        <p:xfrm>
          <a:off x="2209800" y="3352800"/>
          <a:ext cx="3816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6" name="公式" r:id="rId3" imgW="1828800" imgH="279360" progId="Equation.3">
                  <p:embed/>
                </p:oleObj>
              </mc:Choice>
              <mc:Fallback>
                <p:oleObj name="公式" r:id="rId3" imgW="1828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38163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3534142"/>
              </p:ext>
            </p:extLst>
          </p:nvPr>
        </p:nvGraphicFramePr>
        <p:xfrm>
          <a:off x="2743200" y="4114800"/>
          <a:ext cx="26955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7" name="公式" r:id="rId5" imgW="1257120" imgH="279360" progId="Equation.3">
                  <p:embed/>
                </p:oleObj>
              </mc:Choice>
              <mc:Fallback>
                <p:oleObj name="公式" r:id="rId5" imgW="1257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0"/>
                        <a:ext cx="26955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086600" cy="609600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、模拟滤波器的设计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8006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必须因果稳定，因此极点 必须落在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平面左半部分。相应的</a:t>
            </a:r>
            <a:r>
              <a:rPr lang="en-US" altLang="zh-CN" dirty="0"/>
              <a:t>H</a:t>
            </a:r>
            <a:r>
              <a:rPr lang="en-US" altLang="zh-CN" baseline="-25000" dirty="0"/>
              <a:t>a</a:t>
            </a:r>
            <a:r>
              <a:rPr lang="en-US" altLang="zh-CN" dirty="0" smtClean="0"/>
              <a:t>(-s)</a:t>
            </a:r>
            <a:r>
              <a:rPr lang="zh-CN" altLang="en-US" dirty="0" smtClean="0"/>
              <a:t>极点必然落在右半平面；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这</a:t>
            </a:r>
            <a:r>
              <a:rPr lang="zh-CN" altLang="en-US" dirty="0" smtClean="0"/>
              <a:t>是由</a:t>
            </a:r>
            <a:r>
              <a:rPr lang="en-US" altLang="zh-CN" dirty="0"/>
              <a:t>|H</a:t>
            </a:r>
            <a:r>
              <a:rPr lang="en-US" altLang="zh-CN" baseline="-25000" dirty="0"/>
              <a:t>a</a:t>
            </a:r>
            <a:r>
              <a:rPr lang="en-US" altLang="zh-CN" dirty="0"/>
              <a:t>(</a:t>
            </a:r>
            <a:r>
              <a:rPr lang="en-US" altLang="zh-CN" dirty="0" err="1"/>
              <a:t>jΩ</a:t>
            </a:r>
            <a:r>
              <a:rPr lang="en-US" altLang="zh-CN" dirty="0"/>
              <a:t>)|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求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(s)</a:t>
            </a:r>
            <a:r>
              <a:rPr lang="zh-CN" altLang="en-US" dirty="0" smtClean="0"/>
              <a:t>的原则；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五类典型滤波器都有确知的幅度平方函数表达式。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0220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628775"/>
            <a:ext cx="7632700" cy="16303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六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章 </a:t>
            </a: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4000" dirty="0" smtClean="0">
                <a:latin typeface="华文新魏" pitchFamily="2" charset="-122"/>
                <a:ea typeface="华文新魏" pitchFamily="2" charset="-122"/>
              </a:rPr>
              <a:t>IIR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滤波器设计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25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2325"/>
            <a:ext cx="7772400" cy="1905000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巴特沃斯低通滤波器的设计方法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巴特沃斯低通滤波器的幅度平方函数</a:t>
            </a:r>
            <a:r>
              <a:rPr lang="en-US" altLang="zh-CN" dirty="0" smtClean="0"/>
              <a:t>|H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jΩ</a:t>
            </a:r>
            <a:r>
              <a:rPr lang="en-US" altLang="zh-CN" dirty="0" smtClean="0"/>
              <a:t>)|</a:t>
            </a:r>
            <a:r>
              <a:rPr lang="en-US" altLang="zh-CN" baseline="30000" dirty="0" smtClean="0"/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用下式表示：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362200" y="6308725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/>
              <a:t>巴特沃斯</a:t>
            </a:r>
            <a:r>
              <a:rPr lang="zh-CN" altLang="en-US" dirty="0"/>
              <a:t>幅度特性和</a:t>
            </a:r>
            <a:r>
              <a:rPr lang="en-US" altLang="zh-CN" dirty="0"/>
              <a:t>N</a:t>
            </a:r>
            <a:r>
              <a:rPr lang="zh-CN" altLang="en-US" dirty="0"/>
              <a:t>的关系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719917"/>
              </p:ext>
            </p:extLst>
          </p:nvPr>
        </p:nvGraphicFramePr>
        <p:xfrm>
          <a:off x="1447800" y="3429000"/>
          <a:ext cx="5867400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8" name="Image" r:id="rId3" imgW="5240816" imgH="2635102" progId="Photoshop.Image.6">
                  <p:embed/>
                </p:oleObj>
              </mc:Choice>
              <mc:Fallback>
                <p:oleObj name="Image" r:id="rId3" imgW="5240816" imgH="2635102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5867400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AutoShape 8"/>
          <p:cNvSpPr>
            <a:spLocks/>
          </p:cNvSpPr>
          <p:nvPr/>
        </p:nvSpPr>
        <p:spPr bwMode="auto">
          <a:xfrm>
            <a:off x="6588612" y="3323422"/>
            <a:ext cx="2062775" cy="690563"/>
          </a:xfrm>
          <a:prstGeom prst="borderCallout2">
            <a:avLst>
              <a:gd name="adj1" fmla="val 16551"/>
              <a:gd name="adj2" fmla="val -7079"/>
              <a:gd name="adj3" fmla="val 16551"/>
              <a:gd name="adj4" fmla="val -33333"/>
              <a:gd name="adj5" fmla="val -45977"/>
              <a:gd name="adj6" fmla="val -60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/>
              <a:t>滤波器阶数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086600" cy="609600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、模拟滤波器的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巴特沃斯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66932"/>
              </p:ext>
            </p:extLst>
          </p:nvPr>
        </p:nvGraphicFramePr>
        <p:xfrm>
          <a:off x="2743200" y="2286000"/>
          <a:ext cx="2819400" cy="120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9" name="Equation" r:id="rId5" imgW="1460160" imgH="622080" progId="Equation.DSMT4">
                  <p:embed/>
                </p:oleObj>
              </mc:Choice>
              <mc:Fallback>
                <p:oleObj name="Equation" r:id="rId5" imgW="14601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286000"/>
                        <a:ext cx="2819400" cy="120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030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84525"/>
            <a:ext cx="6838950" cy="735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将幅度平方函数</a:t>
            </a:r>
            <a:r>
              <a:rPr lang="en-US" altLang="zh-CN" dirty="0" smtClean="0"/>
              <a:t>|H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jΩ</a:t>
            </a:r>
            <a:r>
              <a:rPr lang="en-US" altLang="zh-CN" dirty="0" smtClean="0"/>
              <a:t>)|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写成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的函数： 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693260"/>
              </p:ext>
            </p:extLst>
          </p:nvPr>
        </p:nvGraphicFramePr>
        <p:xfrm>
          <a:off x="3021292" y="3888581"/>
          <a:ext cx="3352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3" name="Equation" r:id="rId3" imgW="1765080" imgH="622080" progId="Equation.DSMT4">
                  <p:embed/>
                </p:oleObj>
              </mc:Choice>
              <mc:Fallback>
                <p:oleObj name="Equation" r:id="rId3" imgW="17650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292" y="3888581"/>
                        <a:ext cx="3352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57200" y="5013325"/>
            <a:ext cx="807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/>
              <a:t>      </a:t>
            </a:r>
            <a:r>
              <a:rPr lang="zh-CN" altLang="en-US" sz="2400"/>
              <a:t>此式表明幅度平方函数有</a:t>
            </a:r>
            <a:r>
              <a:rPr lang="en-US" altLang="zh-CN" sz="2400"/>
              <a:t>2N</a:t>
            </a:r>
            <a:r>
              <a:rPr lang="zh-CN" altLang="en-US" sz="2400"/>
              <a:t>个极点，极点</a:t>
            </a:r>
            <a:r>
              <a:rPr lang="en-US" altLang="zh-CN" sz="2400"/>
              <a:t>s</a:t>
            </a:r>
            <a:r>
              <a:rPr lang="en-US" altLang="zh-CN" sz="2400" baseline="-25000"/>
              <a:t>k</a:t>
            </a:r>
            <a:r>
              <a:rPr lang="zh-CN" altLang="en-US" sz="2400"/>
              <a:t>用下式表示：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/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32819"/>
              </p:ext>
            </p:extLst>
          </p:nvPr>
        </p:nvGraphicFramePr>
        <p:xfrm>
          <a:off x="1752600" y="5699125"/>
          <a:ext cx="4495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4" name="Equation" r:id="rId5" imgW="1981080" imgH="342720" progId="Equation.DSMT4">
                  <p:embed/>
                </p:oleObj>
              </mc:Choice>
              <mc:Fallback>
                <p:oleObj name="Equation" r:id="rId5" imgW="1981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99125"/>
                        <a:ext cx="4495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663575" y="922338"/>
            <a:ext cx="8068234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）极点在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平面上象限对称；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）极点决不会落在虚轴上，因而滤波器才有可能稳定；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为奇，实轴上有极点；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为偶，实轴上无极点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086600" cy="609600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、模拟滤波器的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巴特沃斯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527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Group 14"/>
          <p:cNvGrpSpPr>
            <a:grpSpLocks/>
          </p:cNvGrpSpPr>
          <p:nvPr/>
        </p:nvGrpSpPr>
        <p:grpSpPr bwMode="auto">
          <a:xfrm>
            <a:off x="611188" y="1066800"/>
            <a:ext cx="7993062" cy="1296987"/>
            <a:chOff x="385" y="391"/>
            <a:chExt cx="5035" cy="817"/>
          </a:xfrm>
        </p:grpSpPr>
        <p:sp>
          <p:nvSpPr>
            <p:cNvPr id="12295" name="Text Box 10"/>
            <p:cNvSpPr txBox="1">
              <a:spLocks noChangeArrowheads="1"/>
            </p:cNvSpPr>
            <p:nvPr/>
          </p:nvSpPr>
          <p:spPr bwMode="auto">
            <a:xfrm>
              <a:off x="385" y="391"/>
              <a:ext cx="5035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2400" dirty="0"/>
                <a:t>式中，                                 ，</a:t>
              </a:r>
              <a:r>
                <a:rPr lang="en-US" altLang="zh-CN" sz="2400" dirty="0"/>
                <a:t>2N</a:t>
              </a:r>
              <a:r>
                <a:rPr lang="zh-CN" altLang="en-US" sz="2400" dirty="0"/>
                <a:t>个极点等间隔分布在半径为</a:t>
              </a:r>
              <a:r>
                <a:rPr lang="el-GR" altLang="zh-CN" sz="2400" dirty="0">
                  <a:cs typeface="Times New Roman" pitchFamily="18" charset="0"/>
                </a:rPr>
                <a:t>Ω</a:t>
              </a:r>
              <a:r>
                <a:rPr lang="en-US" altLang="zh-CN" sz="2400" baseline="-25000" dirty="0">
                  <a:cs typeface="Times New Roman" pitchFamily="18" charset="0"/>
                </a:rPr>
                <a:t>c</a:t>
              </a:r>
              <a:r>
                <a:rPr lang="zh-CN" altLang="en-US" sz="2400" dirty="0"/>
                <a:t>的圆（巴特沃斯圆）上，间隔为        </a:t>
              </a:r>
              <a:r>
                <a:rPr lang="zh-CN" altLang="en-US" sz="2400" dirty="0" smtClean="0"/>
                <a:t> </a:t>
              </a:r>
              <a:r>
                <a:rPr lang="en-US" altLang="zh-CN" sz="2400" dirty="0"/>
                <a:t>rad</a:t>
              </a:r>
            </a:p>
          </p:txBody>
        </p:sp>
        <p:graphicFrame>
          <p:nvGraphicFramePr>
            <p:cNvPr id="12291" name="Object 7"/>
            <p:cNvGraphicFramePr>
              <a:graphicFrameLocks noChangeAspect="1"/>
            </p:cNvGraphicFramePr>
            <p:nvPr/>
          </p:nvGraphicFramePr>
          <p:xfrm>
            <a:off x="975" y="514"/>
            <a:ext cx="151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44" name="公式" r:id="rId3" imgW="1079280" imgH="203040" progId="Equation.3">
                    <p:embed/>
                  </p:oleObj>
                </mc:Choice>
                <mc:Fallback>
                  <p:oleObj name="公式" r:id="rId3" imgW="1079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514"/>
                          <a:ext cx="151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11"/>
            <p:cNvGraphicFramePr>
              <a:graphicFrameLocks noChangeAspect="1"/>
            </p:cNvGraphicFramePr>
            <p:nvPr/>
          </p:nvGraphicFramePr>
          <p:xfrm>
            <a:off x="3470" y="754"/>
            <a:ext cx="23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45" name="公式" r:id="rId5" imgW="203040" imgH="393480" progId="Equation.3">
                    <p:embed/>
                  </p:oleObj>
                </mc:Choice>
                <mc:Fallback>
                  <p:oleObj name="公式" r:id="rId5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754"/>
                          <a:ext cx="23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694777"/>
              </p:ext>
            </p:extLst>
          </p:nvPr>
        </p:nvGraphicFramePr>
        <p:xfrm>
          <a:off x="922338" y="3429000"/>
          <a:ext cx="4106862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6" name="Equation" r:id="rId7" imgW="1841400" imgH="914400" progId="Equation.DSMT4">
                  <p:embed/>
                </p:oleObj>
              </mc:Choice>
              <mc:Fallback>
                <p:oleObj name="Equation" r:id="rId7" imgW="1841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429000"/>
                        <a:ext cx="4106862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5"/>
          <p:cNvSpPr txBox="1">
            <a:spLocks noChangeArrowheads="1"/>
          </p:cNvSpPr>
          <p:nvPr/>
        </p:nvSpPr>
        <p:spPr bwMode="auto">
          <a:xfrm>
            <a:off x="1314450" y="23622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/>
              <a:t>设</a:t>
            </a:r>
            <a:r>
              <a:rPr lang="en-US" altLang="zh-CN" sz="2400"/>
              <a:t>N=3</a:t>
            </a:r>
            <a:r>
              <a:rPr lang="zh-CN" altLang="en-US" sz="2400"/>
              <a:t>，极点有</a:t>
            </a:r>
            <a:r>
              <a:rPr lang="en-US" altLang="zh-CN" sz="2400"/>
              <a:t>6</a:t>
            </a:r>
            <a:r>
              <a:rPr lang="zh-CN" altLang="en-US" sz="2400"/>
              <a:t>个，它们分别为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046437"/>
              </p:ext>
            </p:extLst>
          </p:nvPr>
        </p:nvGraphicFramePr>
        <p:xfrm>
          <a:off x="5330772" y="2895600"/>
          <a:ext cx="3279828" cy="291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7" name="Image" r:id="rId9" imgW="4124082" imgH="3663673" progId="Photoshop.Image.6">
                  <p:embed/>
                </p:oleObj>
              </mc:Choice>
              <mc:Fallback>
                <p:oleObj name="Image" r:id="rId9" imgW="4124082" imgH="3663673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772" y="2895600"/>
                        <a:ext cx="3279828" cy="2913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9253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822325"/>
            <a:ext cx="8443912" cy="17430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为形成稳定的滤波器，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个极点中只取</a:t>
            </a:r>
            <a:r>
              <a:rPr lang="en-US" altLang="zh-CN" dirty="0" smtClean="0"/>
              <a:t>s</a:t>
            </a:r>
            <a:r>
              <a:rPr lang="zh-CN" altLang="en-US" dirty="0" smtClean="0"/>
              <a:t>平面左半平面的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个极点构成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(s)</a:t>
            </a:r>
            <a:r>
              <a:rPr lang="zh-CN" altLang="en-US" dirty="0" smtClean="0"/>
              <a:t>，而右半平面的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个极点构成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(-s)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(s)</a:t>
            </a:r>
            <a:r>
              <a:rPr lang="zh-CN" altLang="en-US" dirty="0" smtClean="0"/>
              <a:t>的表示式为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140026"/>
              </p:ext>
            </p:extLst>
          </p:nvPr>
        </p:nvGraphicFramePr>
        <p:xfrm>
          <a:off x="2590800" y="2590800"/>
          <a:ext cx="27432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4" name="Equation" r:id="rId3" imgW="1231560" imgH="647640" progId="Equation.DSMT4">
                  <p:embed/>
                </p:oleObj>
              </mc:Choice>
              <mc:Fallback>
                <p:oleObj name="Equation" r:id="rId3" imgW="12315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27432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042988" y="4221163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仍已</a:t>
            </a:r>
            <a:r>
              <a:rPr lang="en-US" altLang="zh-CN" sz="2400" dirty="0"/>
              <a:t>N=3</a:t>
            </a:r>
            <a:r>
              <a:rPr lang="zh-CN" altLang="en-US" sz="2400" dirty="0"/>
              <a:t>为例，取</a:t>
            </a:r>
            <a:r>
              <a:rPr lang="en-US" altLang="zh-CN" sz="2400" dirty="0"/>
              <a:t>s</a:t>
            </a:r>
            <a:r>
              <a:rPr lang="zh-CN" altLang="en-US" sz="2400" dirty="0"/>
              <a:t>平面左半平面的极点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组成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(s)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133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5299"/>
              </p:ext>
            </p:extLst>
          </p:nvPr>
        </p:nvGraphicFramePr>
        <p:xfrm>
          <a:off x="1901825" y="4875213"/>
          <a:ext cx="45243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5" name="Equation" r:id="rId5" imgW="2349360" imgH="558720" progId="Equation.DSMT4">
                  <p:embed/>
                </p:oleObj>
              </mc:Choice>
              <mc:Fallback>
                <p:oleObj name="Equation" r:id="rId5" imgW="2349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875213"/>
                        <a:ext cx="45243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AutoShap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532813" y="5878513"/>
            <a:ext cx="215900" cy="503237"/>
          </a:xfrm>
          <a:prstGeom prst="curvedLeftArrow">
            <a:avLst>
              <a:gd name="adj1" fmla="val 46618"/>
              <a:gd name="adj2" fmla="val 932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3991638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由于各滤波器的幅频特性不同，为使设计统一，将所有的频率归一化。这里采用对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3dB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截止频率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归一化，归一化后的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表示为 </a:t>
            </a:r>
          </a:p>
          <a:p>
            <a:pPr algn="just" eaLnBrk="1" hangingPunct="1">
              <a:buFontTx/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式中，令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p=</a:t>
            </a:r>
            <a:r>
              <a:rPr lang="el-GR" altLang="zh-CN" sz="2400" dirty="0">
                <a:latin typeface="微软雅黑" pitchFamily="34" charset="-122"/>
                <a:ea typeface="微软雅黑" pitchFamily="34" charset="-122"/>
              </a:rPr>
              <a:t> 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jλ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=s/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λ=Ω/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2400" dirty="0" smtClean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归一化频率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2400" dirty="0" smtClean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归一化复变量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，这样归一化巴特沃斯的传输函数为</a:t>
            </a:r>
          </a:p>
          <a:p>
            <a:pPr algn="just"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34792"/>
              </p:ext>
            </p:extLst>
          </p:nvPr>
        </p:nvGraphicFramePr>
        <p:xfrm>
          <a:off x="2590800" y="2540000"/>
          <a:ext cx="2895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0" name="Equation" r:id="rId3" imgW="1447560" imgH="634680" progId="Equation.DSMT4">
                  <p:embed/>
                </p:oleObj>
              </mc:Choice>
              <mc:Fallback>
                <p:oleObj name="Equation" r:id="rId3" imgW="14475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40000"/>
                        <a:ext cx="2895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11408"/>
              </p:ext>
            </p:extLst>
          </p:nvPr>
        </p:nvGraphicFramePr>
        <p:xfrm>
          <a:off x="2971800" y="5257800"/>
          <a:ext cx="2590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1" name="Equation" r:id="rId5" imgW="1333440" imgH="622080" progId="Equation.DSMT4">
                  <p:embed/>
                </p:oleObj>
              </mc:Choice>
              <mc:Fallback>
                <p:oleObj name="Equation" r:id="rId5" imgW="13334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5908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325052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066800"/>
            <a:ext cx="82296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式中，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b="0" baseline="-25000" dirty="0" err="1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为归一化极点，用下式表示：</a:t>
            </a:r>
          </a:p>
          <a:p>
            <a:pPr eaLnBrk="1" hangingPunct="1">
              <a:buFontTx/>
              <a:buNone/>
            </a:pPr>
            <a:endParaRPr lang="zh-CN" altLang="en-US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进一步整理，得到的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Ha(p)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的分母是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阶多项式，用下式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表示： 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107705"/>
              </p:ext>
            </p:extLst>
          </p:nvPr>
        </p:nvGraphicFramePr>
        <p:xfrm>
          <a:off x="2133600" y="1752600"/>
          <a:ext cx="434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3" name="Equation" r:id="rId3" imgW="1955520" imgH="342720" progId="Equation.DSMT4">
                  <p:embed/>
                </p:oleObj>
              </mc:Choice>
              <mc:Fallback>
                <p:oleObj name="Equation" r:id="rId3" imgW="1955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434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83207"/>
              </p:ext>
            </p:extLst>
          </p:nvPr>
        </p:nvGraphicFramePr>
        <p:xfrm>
          <a:off x="1752600" y="3429000"/>
          <a:ext cx="57610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4" name="公式" r:id="rId5" imgW="2895480" imgH="431640" progId="Equation.3">
                  <p:embed/>
                </p:oleObj>
              </mc:Choice>
              <mc:Fallback>
                <p:oleObj name="公式" r:id="rId5" imgW="2895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57610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755650" y="4764274"/>
            <a:ext cx="8013700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式中，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系数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baseline="-25000" dirty="0" err="1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k=0,1,2,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,N-1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，以及极点可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得。另外，表中还给出了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="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(p)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的分母因式分解形式中的各系数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只要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确定阶数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，查表即得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="0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(p)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及各极点。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587199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438400" y="960437"/>
            <a:ext cx="533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巴特沃斯</a:t>
            </a:r>
            <a:r>
              <a:rPr lang="zh-CN" altLang="en-US" dirty="0"/>
              <a:t>归一化低通滤波器参数 </a:t>
            </a: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0" y="1295400"/>
          <a:ext cx="91440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7" name="Image" r:id="rId3" imgW="10893061" imgH="5593469" progId="Photoshop.Image.6">
                  <p:embed/>
                </p:oleObj>
              </mc:Choice>
              <mc:Fallback>
                <p:oleObj name="Image" r:id="rId3" imgW="10893061" imgH="559346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9144000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6165850"/>
            <a:ext cx="144462" cy="431800"/>
          </a:xfrm>
          <a:prstGeom prst="curvedRightArrow">
            <a:avLst>
              <a:gd name="adj1" fmla="val 59780"/>
              <a:gd name="adj2" fmla="val 11956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856663" y="6143625"/>
            <a:ext cx="144462" cy="431800"/>
          </a:xfrm>
          <a:prstGeom prst="curvedRightArrow">
            <a:avLst>
              <a:gd name="adj1" fmla="val 59780"/>
              <a:gd name="adj2" fmla="val 11956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2532282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0" y="990600"/>
          <a:ext cx="914400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1" name="Image" r:id="rId3" imgW="10932245" imgH="5583673" progId="Photoshop.Image.6">
                  <p:embed/>
                </p:oleObj>
              </mc:Choice>
              <mc:Fallback>
                <p:oleObj name="Image" r:id="rId3" imgW="10932245" imgH="558367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99942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81883"/>
              </p:ext>
            </p:extLst>
          </p:nvPr>
        </p:nvGraphicFramePr>
        <p:xfrm>
          <a:off x="0" y="1066800"/>
          <a:ext cx="91440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6" name="Image" r:id="rId3" imgW="10912653" imgH="5524898" progId="Photoshop.Image.6">
                  <p:embed/>
                </p:oleObj>
              </mc:Choice>
              <mc:Fallback>
                <p:oleObj name="Image" r:id="rId3" imgW="10912653" imgH="552489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44000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419372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48200"/>
            <a:ext cx="6550025" cy="6000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整理可得：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  <p:graphicFrame>
        <p:nvGraphicFramePr>
          <p:cNvPr id="2048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63223"/>
              </p:ext>
            </p:extLst>
          </p:nvPr>
        </p:nvGraphicFramePr>
        <p:xfrm>
          <a:off x="4267200" y="3812740"/>
          <a:ext cx="1960562" cy="74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2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2740"/>
                        <a:ext cx="1960562" cy="740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495855" y="990600"/>
            <a:ext cx="80645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zh-CN" altLang="en-US" sz="2400" dirty="0"/>
              <a:t>阶数</a:t>
            </a:r>
            <a:r>
              <a:rPr lang="en-US" altLang="zh-CN" sz="2400" dirty="0"/>
              <a:t>N</a:t>
            </a:r>
            <a:r>
              <a:rPr lang="zh-CN" altLang="en-US" sz="2400" dirty="0"/>
              <a:t>的大小主要影响幅度特性的下降速度，它由技术指标</a:t>
            </a:r>
            <a:r>
              <a:rPr lang="en-US" altLang="zh-CN" dirty="0"/>
              <a:t>α</a:t>
            </a:r>
            <a:r>
              <a:rPr lang="en-US" altLang="zh-CN" baseline="-25000" dirty="0"/>
              <a:t>p</a:t>
            </a:r>
            <a:r>
              <a:rPr lang="en-US" altLang="zh-CN" dirty="0"/>
              <a:t>, </a:t>
            </a:r>
            <a:r>
              <a:rPr lang="en-US" altLang="zh-CN" dirty="0" err="1"/>
              <a:t>Ω</a:t>
            </a:r>
            <a:r>
              <a:rPr lang="en-US" altLang="zh-CN" baseline="-25000" dirty="0" err="1"/>
              <a:t>p</a:t>
            </a:r>
            <a:r>
              <a:rPr lang="en-US" altLang="zh-CN" dirty="0"/>
              <a:t>,α</a:t>
            </a:r>
            <a:r>
              <a:rPr lang="en-US" altLang="zh-CN" baseline="-25000" dirty="0"/>
              <a:t>s</a:t>
            </a:r>
            <a:r>
              <a:rPr lang="zh-CN" altLang="en-US" dirty="0"/>
              <a:t>和</a:t>
            </a:r>
            <a:r>
              <a:rPr lang="en-US" altLang="zh-CN" dirty="0" err="1"/>
              <a:t>Ω</a:t>
            </a:r>
            <a:r>
              <a:rPr lang="en-US" altLang="zh-CN" baseline="-25000" dirty="0" err="1"/>
              <a:t>s</a:t>
            </a:r>
            <a:r>
              <a:rPr lang="zh-CN" altLang="en-US" sz="2400" dirty="0"/>
              <a:t>确定。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25553"/>
              </p:ext>
            </p:extLst>
          </p:nvPr>
        </p:nvGraphicFramePr>
        <p:xfrm>
          <a:off x="3543300" y="5181600"/>
          <a:ext cx="30861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3" name="公式" r:id="rId5" imgW="1384200" imgH="545760" progId="Equation.3">
                  <p:embed/>
                </p:oleObj>
              </mc:Choice>
              <mc:Fallback>
                <p:oleObj name="公式" r:id="rId5" imgW="1384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181600"/>
                        <a:ext cx="30861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357809"/>
              </p:ext>
            </p:extLst>
          </p:nvPr>
        </p:nvGraphicFramePr>
        <p:xfrm>
          <a:off x="990600" y="1905000"/>
          <a:ext cx="52832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4" name="Equation" r:id="rId7" imgW="2984400" imgH="990360" progId="Equation.DSMT4">
                  <p:embed/>
                </p:oleObj>
              </mc:Choice>
              <mc:Fallback>
                <p:oleObj name="Equation" r:id="rId7" imgW="29844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5283200" cy="175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395217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同理可得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 bwMode="auto">
          <a:xfrm>
            <a:off x="6400800" y="2743200"/>
            <a:ext cx="457200" cy="1524000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右弧形箭头 5"/>
          <p:cNvSpPr/>
          <p:nvPr/>
        </p:nvSpPr>
        <p:spPr bwMode="auto">
          <a:xfrm>
            <a:off x="7047123" y="3531824"/>
            <a:ext cx="381000" cy="2492566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20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019800" cy="779462"/>
          </a:xfrm>
        </p:spPr>
        <p:txBody>
          <a:bodyPr/>
          <a:lstStyle/>
          <a:p>
            <a:pPr algn="l"/>
            <a:r>
              <a:rPr lang="zh-CN" altLang="en-US" sz="3800" b="1" dirty="0" smtClean="0">
                <a:latin typeface="方正粗黑宋简体" pitchFamily="2" charset="-122"/>
                <a:ea typeface="方正粗黑宋简体" pitchFamily="2" charset="-122"/>
              </a:rPr>
              <a:t>数字信号处理主要</a:t>
            </a:r>
            <a:r>
              <a:rPr lang="zh-CN" altLang="en-US" sz="3800" b="1" dirty="0">
                <a:latin typeface="方正粗黑宋简体" pitchFamily="2" charset="-122"/>
                <a:ea typeface="方正粗黑宋简体" pitchFamily="2" charset="-122"/>
              </a:rPr>
              <a:t>内容</a:t>
            </a:r>
          </a:p>
        </p:txBody>
      </p:sp>
      <p:pic>
        <p:nvPicPr>
          <p:cNvPr id="129026" name="Picture 2" descr="C:\Users\laitao\Desktop\图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900233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4953000" y="914400"/>
            <a:ext cx="1219200" cy="144780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43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9552"/>
            <a:ext cx="8305800" cy="109904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用上式求出的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取最小整数作为所求滤波器阶数。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3dB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截止频率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，可由通道要求或阻带要求给出：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87180"/>
              </p:ext>
            </p:extLst>
          </p:nvPr>
        </p:nvGraphicFramePr>
        <p:xfrm>
          <a:off x="4256088" y="4037013"/>
          <a:ext cx="320040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6" name="Equation" r:id="rId3" imgW="1422360" imgH="711000" progId="Equation.DSMT4">
                  <p:embed/>
                </p:oleObj>
              </mc:Choice>
              <mc:Fallback>
                <p:oleObj name="Equation" r:id="rId3" imgW="1422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4037013"/>
                        <a:ext cx="320040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608587" y="10551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令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637088" y="101709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由下式表示： </a:t>
            </a:r>
          </a:p>
        </p:txBody>
      </p:sp>
      <p:graphicFrame>
        <p:nvGraphicFramePr>
          <p:cNvPr id="2150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92452"/>
              </p:ext>
            </p:extLst>
          </p:nvPr>
        </p:nvGraphicFramePr>
        <p:xfrm>
          <a:off x="1366838" y="825796"/>
          <a:ext cx="31670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7" name="公式" r:id="rId5" imgW="1714320" imgH="495000" progId="Equation.3">
                  <p:embed/>
                </p:oleObj>
              </mc:Choice>
              <mc:Fallback>
                <p:oleObj name="公式" r:id="rId5" imgW="1714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825796"/>
                        <a:ext cx="316706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745498"/>
              </p:ext>
            </p:extLst>
          </p:nvPr>
        </p:nvGraphicFramePr>
        <p:xfrm>
          <a:off x="3783806" y="1828800"/>
          <a:ext cx="150018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8" name="公式" r:id="rId7" imgW="672840" imgH="457200" progId="Equation.3">
                  <p:embed/>
                </p:oleObj>
              </mc:Choice>
              <mc:Fallback>
                <p:oleObj name="公式" r:id="rId7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806" y="1828800"/>
                        <a:ext cx="150018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759043"/>
              </p:ext>
            </p:extLst>
          </p:nvPr>
        </p:nvGraphicFramePr>
        <p:xfrm>
          <a:off x="1447800" y="5029200"/>
          <a:ext cx="19605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9" name="Equation" r:id="rId9" imgW="1143000" imgH="431640" progId="Equation.DSMT4">
                  <p:embed/>
                </p:oleObj>
              </mc:Choice>
              <mc:Fallback>
                <p:oleObj name="Equation" r:id="rId9" imgW="11430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19605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23453"/>
              </p:ext>
            </p:extLst>
          </p:nvPr>
        </p:nvGraphicFramePr>
        <p:xfrm>
          <a:off x="1447800" y="4114800"/>
          <a:ext cx="20050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0" name="Equation" r:id="rId11" imgW="1168200" imgH="457200" progId="Equation.DSMT4">
                  <p:embed/>
                </p:oleObj>
              </mc:Choice>
              <mc:Fallback>
                <p:oleObj name="Equation" r:id="rId11" imgW="11682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20050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3733800" y="4799013"/>
            <a:ext cx="4572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187" y="5791200"/>
            <a:ext cx="792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以第一种求出，则通道指标刚好满足要求，阻带有剩余；</a:t>
            </a:r>
            <a:endParaRPr lang="en-US" altLang="zh-CN" dirty="0" smtClean="0"/>
          </a:p>
          <a:p>
            <a:r>
              <a:rPr lang="zh-CN" altLang="en-US" dirty="0" smtClean="0"/>
              <a:t>以第二种求出，则阻带指标刚好满足要求，通带有剩余。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81093"/>
              </p:ext>
            </p:extLst>
          </p:nvPr>
        </p:nvGraphicFramePr>
        <p:xfrm>
          <a:off x="408977" y="5995347"/>
          <a:ext cx="399219" cy="42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1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977" y="5995347"/>
                        <a:ext cx="399219" cy="422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063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4051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低通巴特沃斯滤波器的设计步骤如下：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根据技术指标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,α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,Ωs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，求出滤波器的阶数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按照                                                 式，求出归一化极点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代入                      式，得到归一化传输函数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(p)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。也可查表 直接得到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(p)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(p)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去归一化。将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p=s/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(p)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，得到实际的滤波器传输函数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Ha(s)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48372"/>
              </p:ext>
            </p:extLst>
          </p:nvPr>
        </p:nvGraphicFramePr>
        <p:xfrm>
          <a:off x="1676400" y="2362200"/>
          <a:ext cx="434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5" name="Equation" r:id="rId3" imgW="1955800" imgH="342900" progId="Equation.DSMT4">
                  <p:embed/>
                </p:oleObj>
              </mc:Choice>
              <mc:Fallback>
                <p:oleObj name="Equation" r:id="rId3" imgW="19558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34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822121"/>
              </p:ext>
            </p:extLst>
          </p:nvPr>
        </p:nvGraphicFramePr>
        <p:xfrm>
          <a:off x="3733800" y="2971800"/>
          <a:ext cx="1828800" cy="85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6" name="Equation" r:id="rId5" imgW="1333500" imgH="622300" progId="Equation.DSMT4">
                  <p:embed/>
                </p:oleObj>
              </mc:Choice>
              <mc:Fallback>
                <p:oleObj name="Equation" r:id="rId5" imgW="13335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1828800" cy="8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288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218488" cy="217963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dirty="0" smtClean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例</a:t>
            </a:r>
            <a:r>
              <a:rPr lang="en-US" altLang="zh-CN" sz="2400" dirty="0" smtClean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1</a:t>
            </a:r>
            <a:r>
              <a:rPr lang="zh-CN" altLang="en-US" sz="2400" dirty="0" smtClean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：</a:t>
            </a:r>
            <a:r>
              <a:rPr lang="en-US" altLang="zh-CN" sz="2400" dirty="0" smtClean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 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已知通带截止频率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400" baseline="-25000" dirty="0" err="1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=5kHz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，通带最大衰减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α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=2dB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，阻带截止频率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400" baseline="-25000" dirty="0" err="1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=12kHz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，阻带最小衰减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α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=30dB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，按照以上技术指标设计巴特沃斯低通滤波器。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解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331913" y="2708275"/>
            <a:ext cx="2505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确定阶数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22535" name="Object 14"/>
          <p:cNvGraphicFramePr>
            <a:graphicFrameLocks noChangeAspect="1"/>
          </p:cNvGraphicFramePr>
          <p:nvPr/>
        </p:nvGraphicFramePr>
        <p:xfrm>
          <a:off x="2000250" y="3357563"/>
          <a:ext cx="38576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1" name="公式" r:id="rId3" imgW="1739880" imgH="469800" progId="Equation.3">
                  <p:embed/>
                </p:oleObj>
              </mc:Choice>
              <mc:Fallback>
                <p:oleObj name="公式" r:id="rId3" imgW="1739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57563"/>
                        <a:ext cx="38576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4"/>
          <p:cNvGraphicFramePr>
            <a:graphicFrameLocks noChangeAspect="1"/>
          </p:cNvGraphicFramePr>
          <p:nvPr/>
        </p:nvGraphicFramePr>
        <p:xfrm>
          <a:off x="2000250" y="4500563"/>
          <a:ext cx="21463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2" name="公式" r:id="rId5" imgW="1028520" imgH="444240" progId="Equation.3">
                  <p:embed/>
                </p:oleObj>
              </mc:Choice>
              <mc:Fallback>
                <p:oleObj name="公式" r:id="rId5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500563"/>
                        <a:ext cx="21463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4"/>
          <p:cNvGraphicFramePr>
            <a:graphicFrameLocks noChangeAspect="1"/>
          </p:cNvGraphicFramePr>
          <p:nvPr/>
        </p:nvGraphicFramePr>
        <p:xfrm>
          <a:off x="2079625" y="5483225"/>
          <a:ext cx="38496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3" name="公式" r:id="rId7" imgW="1726920" imgH="457200" progId="Equation.3">
                  <p:embed/>
                </p:oleObj>
              </mc:Choice>
              <mc:Fallback>
                <p:oleObj name="公式" r:id="rId7" imgW="1726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5483225"/>
                        <a:ext cx="38496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990942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9187"/>
            <a:ext cx="77724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(2)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(6.2.12)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式，其极点为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447800" y="4212229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归一化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传输函数为</a:t>
            </a:r>
          </a:p>
        </p:txBody>
      </p:sp>
      <p:graphicFrame>
        <p:nvGraphicFramePr>
          <p:cNvPr id="235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91932"/>
              </p:ext>
            </p:extLst>
          </p:nvPr>
        </p:nvGraphicFramePr>
        <p:xfrm>
          <a:off x="2428875" y="4948237"/>
          <a:ext cx="327977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8" name="Equation" r:id="rId3" imgW="1333440" imgH="622080" progId="Equation.DSMT4">
                  <p:embed/>
                </p:oleObj>
              </mc:Choice>
              <mc:Fallback>
                <p:oleObj name="Equation" r:id="rId3" imgW="13334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948237"/>
                        <a:ext cx="327977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18544"/>
              </p:ext>
            </p:extLst>
          </p:nvPr>
        </p:nvGraphicFramePr>
        <p:xfrm>
          <a:off x="2000250" y="1947862"/>
          <a:ext cx="4357688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9" name="公式" r:id="rId5" imgW="1739880" imgH="685800" progId="Equation.3">
                  <p:embed/>
                </p:oleObj>
              </mc:Choice>
              <mc:Fallback>
                <p:oleObj name="公式" r:id="rId5" imgW="17398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947862"/>
                        <a:ext cx="4357688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1649991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7" y="990600"/>
            <a:ext cx="8805863" cy="25431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上式分母可以展开成为五阶多项式，或者将共轭极点放在一起，形成因式分解形式。这里不如直接查表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6.2.1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N=5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，直接查表得到：</a:t>
            </a:r>
          </a:p>
          <a:p>
            <a:pPr algn="just" eaLnBrk="1" hangingPunct="1">
              <a:spcBef>
                <a:spcPts val="2400"/>
              </a:spcBef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极点：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-0.3090±j0.9511,-0.8090±j0.5878; -1.0000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22486"/>
              </p:ext>
            </p:extLst>
          </p:nvPr>
        </p:nvGraphicFramePr>
        <p:xfrm>
          <a:off x="1219200" y="3359150"/>
          <a:ext cx="60928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5" name="Equation" r:id="rId4" imgW="2628720" imgH="431640" progId="Equation.DSMT4">
                  <p:embed/>
                </p:oleObj>
              </mc:Choice>
              <mc:Fallback>
                <p:oleObj name="Equation" r:id="rId4" imgW="262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9150"/>
                        <a:ext cx="60928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23900" y="4648200"/>
            <a:ext cx="7620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dirty="0"/>
              <a:t>    </a:t>
            </a:r>
            <a:r>
              <a:rPr lang="zh-CN" altLang="en-US" sz="2400" dirty="0"/>
              <a:t>式中    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=1.0000,b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=3.2361,b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=5.2361,b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=5.2361,b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=3.2361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</p:spTree>
    <p:extLst>
      <p:ext uri="{BB962C8B-B14F-4D97-AF65-F5344CB8AC3E}">
        <p14:creationId xmlns:p14="http://schemas.microsoft.com/office/powerpoint/2010/main" val="1569060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(3)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Ha(p)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去归一化，先求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3dB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截止频率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按照通带要求，得到：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914400" y="3144838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dirty="0"/>
              <a:t>将</a:t>
            </a:r>
            <a:r>
              <a:rPr lang="en-US" altLang="zh-CN" sz="2400" dirty="0" err="1"/>
              <a:t>Ω</a:t>
            </a:r>
            <a:r>
              <a:rPr lang="en-US" altLang="zh-CN" sz="2400" baseline="-25000" dirty="0" err="1"/>
              <a:t>c</a:t>
            </a:r>
            <a:r>
              <a:rPr lang="zh-CN" altLang="en-US" sz="2400" dirty="0" smtClean="0"/>
              <a:t>代入阻带要求，</a:t>
            </a:r>
            <a:r>
              <a:rPr lang="zh-CN" altLang="en-US" sz="2400" dirty="0"/>
              <a:t>得到：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952500" y="4513263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/>
              <a:t>将</a:t>
            </a:r>
            <a:r>
              <a:rPr lang="en-US" altLang="zh-CN" sz="2400"/>
              <a:t>p=s/Ω</a:t>
            </a:r>
            <a:r>
              <a:rPr lang="en-US" altLang="zh-CN" sz="2400" baseline="-25000"/>
              <a:t>c</a:t>
            </a:r>
            <a:r>
              <a:rPr lang="zh-CN" altLang="en-US" sz="2400"/>
              <a:t>代入</a:t>
            </a:r>
            <a:r>
              <a:rPr lang="en-US" altLang="zh-CN" sz="2400"/>
              <a:t>H</a:t>
            </a:r>
            <a:r>
              <a:rPr lang="en-US" altLang="zh-CN" sz="2400" baseline="-25000"/>
              <a:t>a</a:t>
            </a:r>
            <a:r>
              <a:rPr lang="en-US" altLang="zh-CN" sz="2400"/>
              <a:t>(p)</a:t>
            </a:r>
            <a:r>
              <a:rPr lang="zh-CN" altLang="en-US" sz="2400"/>
              <a:t>中得到：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4353"/>
              </p:ext>
            </p:extLst>
          </p:nvPr>
        </p:nvGraphicFramePr>
        <p:xfrm>
          <a:off x="827088" y="5062538"/>
          <a:ext cx="7696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13" name="Equation" r:id="rId3" imgW="3568680" imgH="457200" progId="Equation.DSMT4">
                  <p:embed/>
                </p:oleObj>
              </mc:Choice>
              <mc:Fallback>
                <p:oleObj name="Equation" r:id="rId3" imgW="3568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62538"/>
                        <a:ext cx="7696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955203"/>
              </p:ext>
            </p:extLst>
          </p:nvPr>
        </p:nvGraphicFramePr>
        <p:xfrm>
          <a:off x="1835150" y="2222500"/>
          <a:ext cx="56165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14" name="公式" r:id="rId5" imgW="2730240" imgH="355320" progId="Equation.3">
                  <p:embed/>
                </p:oleObj>
              </mc:Choice>
              <mc:Fallback>
                <p:oleObj name="公式" r:id="rId5" imgW="27302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22500"/>
                        <a:ext cx="56165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422387"/>
              </p:ext>
            </p:extLst>
          </p:nvPr>
        </p:nvGraphicFramePr>
        <p:xfrm>
          <a:off x="1676400" y="3628662"/>
          <a:ext cx="53546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15" name="公式" r:id="rId7" imgW="2692080" imgH="342720" progId="Equation.3">
                  <p:embed/>
                </p:oleObj>
              </mc:Choice>
              <mc:Fallback>
                <p:oleObj name="公式" r:id="rId7" imgW="2692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28662"/>
                        <a:ext cx="535463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2800" y="3602038"/>
            <a:ext cx="18288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/>
              <a:t>此时算出的阻带截止频率比设计指标小；也就是说阻带有冗余。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4224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工具箱函数设计巴特沃斯滤波器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工具箱函数</a:t>
            </a:r>
            <a:r>
              <a:rPr lang="en-US" altLang="zh-CN" dirty="0" err="1" smtClean="0"/>
              <a:t>buttap,buttord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调用格式</a:t>
            </a:r>
            <a:r>
              <a:rPr lang="en-US" altLang="zh-CN" dirty="0" smtClean="0"/>
              <a:t>[Z,P,K]=</a:t>
            </a:r>
            <a:r>
              <a:rPr lang="en-US" altLang="zh-CN" dirty="0" err="1" smtClean="0"/>
              <a:t>buttap</a:t>
            </a:r>
            <a:r>
              <a:rPr lang="en-US" altLang="zh-CN" dirty="0" smtClean="0"/>
              <a:t>(N);</a:t>
            </a:r>
            <a:r>
              <a:rPr lang="zh-CN" altLang="en-US" dirty="0" smtClean="0"/>
              <a:t>得到的系统函数为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pl-PL" altLang="zh-CN" sz="2000" dirty="0" smtClean="0"/>
              <a:t>[</a:t>
            </a:r>
            <a:r>
              <a:rPr lang="en-US" altLang="zh-CN" sz="2000" dirty="0" smtClean="0"/>
              <a:t>Z</a:t>
            </a:r>
            <a:r>
              <a:rPr lang="pl-PL" altLang="zh-CN" sz="2000" dirty="0" smtClean="0"/>
              <a:t>,</a:t>
            </a:r>
            <a:r>
              <a:rPr lang="en-US" altLang="zh-CN" sz="2000" dirty="0" smtClean="0"/>
              <a:t>P</a:t>
            </a:r>
            <a:r>
              <a:rPr lang="pl-PL" altLang="zh-CN" sz="2000" dirty="0" smtClean="0"/>
              <a:t>,</a:t>
            </a:r>
            <a:r>
              <a:rPr lang="en-US" altLang="zh-CN" sz="2000" dirty="0" smtClean="0"/>
              <a:t>K</a:t>
            </a:r>
            <a:r>
              <a:rPr lang="pl-PL" altLang="zh-CN" sz="2000" dirty="0" smtClean="0"/>
              <a:t>]=</a:t>
            </a:r>
            <a:r>
              <a:rPr lang="pl-PL" altLang="zh-CN" sz="2000" dirty="0"/>
              <a:t>buttap(2)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Z</a:t>
            </a:r>
            <a:r>
              <a:rPr lang="pl-PL" altLang="zh-CN" sz="2000" dirty="0" smtClean="0"/>
              <a:t>=[]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P</a:t>
            </a:r>
            <a:r>
              <a:rPr lang="pl-PL" altLang="zh-CN" sz="2000" dirty="0" smtClean="0"/>
              <a:t>=-</a:t>
            </a:r>
            <a:r>
              <a:rPr lang="pl-PL" altLang="zh-CN" sz="2000" dirty="0"/>
              <a:t>0.7071 + </a:t>
            </a:r>
            <a:r>
              <a:rPr lang="pl-PL" altLang="zh-CN" sz="2000" dirty="0" smtClean="0"/>
              <a:t>0.7071i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；</a:t>
            </a:r>
            <a:r>
              <a:rPr lang="pl-PL" altLang="zh-CN" sz="2000" dirty="0" smtClean="0"/>
              <a:t>-</a:t>
            </a:r>
            <a:r>
              <a:rPr lang="pl-PL" altLang="zh-CN" sz="2000" dirty="0"/>
              <a:t>0.7071 - </a:t>
            </a:r>
            <a:r>
              <a:rPr lang="pl-PL" altLang="zh-CN" sz="2000" dirty="0" smtClean="0"/>
              <a:t>0.7071i</a:t>
            </a:r>
            <a:r>
              <a:rPr lang="zh-CN" altLang="en-US" sz="2000" dirty="0" smtClean="0"/>
              <a:t>；</a:t>
            </a:r>
            <a:r>
              <a:rPr lang="en-US" altLang="zh-CN" sz="2400" dirty="0" smtClean="0"/>
              <a:t>K=1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[B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A]=zp2tf(Z,P,K)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B=0,0,1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A=1,1.4142,1</a:t>
            </a:r>
            <a:r>
              <a:rPr lang="zh-CN" altLang="en-US" sz="2000" dirty="0" smtClean="0"/>
              <a:t>；</a:t>
            </a:r>
            <a:endParaRPr lang="pt-BR" altLang="zh-CN" sz="2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巴特沃斯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87801"/>
              </p:ext>
            </p:extLst>
          </p:nvPr>
        </p:nvGraphicFramePr>
        <p:xfrm>
          <a:off x="2438400" y="2667000"/>
          <a:ext cx="310991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9" name="Equation" r:id="rId3" imgW="1600200" imgH="838080" progId="Equation.DSMT4">
                  <p:embed/>
                </p:oleObj>
              </mc:Choice>
              <mc:Fallback>
                <p:oleObj name="Equation" r:id="rId3" imgW="160020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3109912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004"/>
              </p:ext>
            </p:extLst>
          </p:nvPr>
        </p:nvGraphicFramePr>
        <p:xfrm>
          <a:off x="3352800" y="5791200"/>
          <a:ext cx="3136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0" name="Equation" r:id="rId5" imgW="1612800" imgH="419040" progId="Equation.DSMT4">
                  <p:embed/>
                </p:oleObj>
              </mc:Choice>
              <mc:Fallback>
                <p:oleObj name="Equation" r:id="rId5" imgW="161280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91200"/>
                        <a:ext cx="3136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797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工具箱函数设计巴特沃斯滤波器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调用格式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N,wc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]=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buttord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wp,ws,Rp,As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已知通带边界频率</a:t>
            </a:r>
            <a:r>
              <a:rPr lang="en-US" altLang="zh-CN" sz="2400" dirty="0" err="1" smtClean="0"/>
              <a:t>wp</a:t>
            </a:r>
            <a:r>
              <a:rPr lang="zh-CN" altLang="en-US" sz="2400" dirty="0" smtClean="0"/>
              <a:t>、阻带边界频率</a:t>
            </a:r>
            <a:r>
              <a:rPr lang="en-US" altLang="zh-CN" sz="2400" dirty="0" err="1" smtClean="0"/>
              <a:t>ws</a:t>
            </a:r>
            <a:r>
              <a:rPr lang="zh-CN" altLang="en-US" sz="2400" dirty="0" smtClean="0"/>
              <a:t>、通带最大衰减</a:t>
            </a:r>
            <a:r>
              <a:rPr lang="en-US" altLang="zh-CN" sz="2400" dirty="0" err="1" smtClean="0"/>
              <a:t>Rp</a:t>
            </a:r>
            <a:r>
              <a:rPr lang="zh-CN" altLang="en-US" sz="2400" dirty="0" smtClean="0"/>
              <a:t>、阻带最小衰减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，求滤波器阶数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与截止频率</a:t>
            </a:r>
            <a:r>
              <a:rPr lang="en-US" altLang="zh-CN" sz="2400" dirty="0" err="1" smtClean="0"/>
              <a:t>wc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要求：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≤</a:t>
            </a:r>
            <a:r>
              <a:rPr lang="en-US" altLang="zh-CN" sz="2400" dirty="0" err="1" smtClean="0"/>
              <a:t>wp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0</a:t>
            </a:r>
            <a:r>
              <a:rPr lang="zh-CN" altLang="en-US" sz="2400" dirty="0"/>
              <a:t>≤</a:t>
            </a:r>
            <a:r>
              <a:rPr lang="en-US" altLang="zh-CN" sz="2400" dirty="0" err="1" smtClean="0"/>
              <a:t>ws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</a:t>
            </a:r>
            <a:r>
              <a:rPr lang="en-US" altLang="zh-CN" sz="2400" dirty="0" err="1" smtClean="0"/>
              <a:t>Rp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单位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ws</a:t>
            </a:r>
            <a:r>
              <a:rPr lang="zh-CN" altLang="en-US" sz="2400" dirty="0" smtClean="0"/>
              <a:t>≤</a:t>
            </a:r>
            <a:r>
              <a:rPr lang="en-US" altLang="zh-CN" sz="2400" dirty="0" err="1" smtClean="0"/>
              <a:t>wp</a:t>
            </a:r>
            <a:r>
              <a:rPr lang="zh-CN" altLang="en-US" sz="2400" dirty="0" smtClean="0"/>
              <a:t>时，为高通滤波器；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wp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ws</a:t>
            </a:r>
            <a:r>
              <a:rPr lang="zh-CN" altLang="en-US" sz="2400" dirty="0" smtClean="0"/>
              <a:t>为二元矢量时，为带通或带组滤波器，此时</a:t>
            </a:r>
            <a:r>
              <a:rPr lang="en-US" altLang="zh-CN" sz="2400" dirty="0" err="1" smtClean="0"/>
              <a:t>wc</a:t>
            </a:r>
            <a:r>
              <a:rPr lang="zh-CN" altLang="en-US" sz="2400" dirty="0" smtClean="0"/>
              <a:t>也为二元矢量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巴特沃斯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477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工具箱函数设计巴特沃斯滤波器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例</a:t>
            </a:r>
            <a:r>
              <a:rPr lang="en-US" altLang="zh-CN" sz="2400" dirty="0" smtClean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2</a:t>
            </a:r>
            <a:r>
              <a:rPr lang="zh-CN" altLang="en-US" sz="2400" dirty="0" smtClean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：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求解例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clc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clear all; close all;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=2*pi*5e3;ws=2*pi*12e3;Rp=2;As=30;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N,wc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buttord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wp,ws,Rp,As,'s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[B,A]=butter(N,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,'s');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k=0:511;fk=0:14000/512:14000;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=2*pi*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freqs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B,A,wk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figure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plot(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/1000,20*log10(abs(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)),'linewidth',3);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grid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on;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xlabel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kHz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)’);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ylabel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‘幅频特性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(dB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)')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axis([0,14,-40,5])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90600" y="1524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、模拟滤波器的设计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巴特沃斯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438400"/>
            <a:ext cx="3228975" cy="242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118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91" y="76200"/>
            <a:ext cx="7772400" cy="731838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切比雪夫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576" y="1011716"/>
            <a:ext cx="8218488" cy="2401888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Butterworth</a:t>
            </a: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滤波器的缺点：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频率特性曲线是频率的单调函数，当通带边界处满足指标要求时，通带内有余量。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更有效的设计方法：选择具有等波纹性的逼近函数，使精确度均匀分布在整个通带或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阻带内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可降低阶数。</a:t>
            </a:r>
          </a:p>
          <a:p>
            <a:pPr marL="0" indent="0" algn="r" eaLnBrk="1" hangingPunct="1">
              <a:buNone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Chebyshev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Filter</a:t>
            </a:r>
          </a:p>
          <a:p>
            <a:pPr eaLnBrk="1" hangingPunct="1">
              <a:buFont typeface="Wingdings" pitchFamily="2" charset="2"/>
              <a:buChar char="u"/>
            </a:pPr>
            <a:endParaRPr lang="zh-CN" altLang="en-US" sz="2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760413" y="2563813"/>
            <a:ext cx="7915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25000"/>
              </a:lnSpc>
              <a:buSzPct val="125000"/>
              <a:buFont typeface="Wingdings" pitchFamily="2" charset="2"/>
              <a:buChar char="u"/>
            </a:pPr>
            <a:endParaRPr lang="en-US" altLang="zh-CN" sz="28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971550" y="4691062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</a:pPr>
            <a:r>
              <a:rPr lang="en-US" altLang="zh-CN" sz="2400" dirty="0" err="1"/>
              <a:t>Chebyshev</a:t>
            </a:r>
            <a:r>
              <a:rPr lang="en-US" altLang="zh-CN" sz="2400" dirty="0" err="1">
                <a:latin typeface="宋体" pitchFamily="2" charset="-122"/>
              </a:rPr>
              <a:t>Ⅰ</a:t>
            </a:r>
            <a:r>
              <a:rPr lang="zh-CN" altLang="en-US" sz="2400" dirty="0">
                <a:latin typeface="宋体" pitchFamily="2" charset="-122"/>
              </a:rPr>
              <a:t>型滤波器：振幅特性在</a:t>
            </a:r>
            <a:r>
              <a:rPr lang="zh-CN" altLang="en-US" sz="2400" dirty="0"/>
              <a:t>通带内等波纹，在</a:t>
            </a:r>
            <a:r>
              <a:rPr lang="zh-CN" altLang="en-US" sz="2400" dirty="0" smtClean="0"/>
              <a:t>阻带</a:t>
            </a:r>
            <a:r>
              <a:rPr lang="zh-CN" altLang="en-US" sz="2400" dirty="0"/>
              <a:t>内单调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971550" y="5626100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</a:pPr>
            <a:r>
              <a:rPr lang="en-US" altLang="zh-CN" sz="2400" dirty="0" err="1"/>
              <a:t>Chebyshev</a:t>
            </a:r>
            <a:r>
              <a:rPr lang="en-US" altLang="zh-CN" sz="2400" dirty="0" err="1">
                <a:latin typeface="宋体" pitchFamily="2" charset="-122"/>
              </a:rPr>
              <a:t>Ⅱ</a:t>
            </a:r>
            <a:r>
              <a:rPr lang="zh-CN" altLang="en-US" sz="2400" dirty="0">
                <a:latin typeface="宋体" pitchFamily="2" charset="-122"/>
              </a:rPr>
              <a:t>型滤波器：振幅特性在</a:t>
            </a:r>
            <a:r>
              <a:rPr lang="zh-CN" altLang="en-US" sz="2400" dirty="0"/>
              <a:t>通带内单调，在</a:t>
            </a:r>
            <a:r>
              <a:rPr lang="zh-CN" altLang="en-US" sz="2400" dirty="0" smtClean="0"/>
              <a:t>阻带内</a:t>
            </a:r>
            <a:r>
              <a:rPr lang="zh-CN" altLang="en-US" sz="2400" dirty="0"/>
              <a:t>等波纹</a:t>
            </a:r>
          </a:p>
        </p:txBody>
      </p:sp>
      <p:sp>
        <p:nvSpPr>
          <p:cNvPr id="216071" name="AutoShape 7"/>
          <p:cNvSpPr>
            <a:spLocks/>
          </p:cNvSpPr>
          <p:nvPr/>
        </p:nvSpPr>
        <p:spPr bwMode="auto">
          <a:xfrm>
            <a:off x="827088" y="4978400"/>
            <a:ext cx="144462" cy="936625"/>
          </a:xfrm>
          <a:prstGeom prst="leftBrace">
            <a:avLst>
              <a:gd name="adj1" fmla="val 54029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88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/>
      <p:bldP spid="216070" grpId="0"/>
      <p:bldP spid="2160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第六章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无限脉冲响应数字滤波器的设计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5105400"/>
          </a:xfrm>
          <a:noFill/>
          <a:ln>
            <a:noFill/>
          </a:ln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  <a:buChar char="p"/>
            </a:pPr>
            <a:r>
              <a:rPr lang="en-US" altLang="zh-CN" sz="3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数字滤波器的基本概念</a:t>
            </a:r>
          </a:p>
          <a:p>
            <a:pPr>
              <a:lnSpc>
                <a:spcPct val="200000"/>
              </a:lnSpc>
              <a:buChar char="p"/>
            </a:pPr>
            <a:r>
              <a:rPr lang="en-US" altLang="zh-CN" sz="300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模拟滤波器的设计</a:t>
            </a:r>
          </a:p>
          <a:p>
            <a:pPr>
              <a:lnSpc>
                <a:spcPct val="200000"/>
              </a:lnSpc>
              <a:buChar char="p"/>
            </a:pPr>
            <a:r>
              <a:rPr lang="en-US" altLang="zh-CN" sz="300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用脉冲响应不变法设计</a:t>
            </a:r>
            <a:r>
              <a:rPr lang="en-US" altLang="zh-CN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数字低通滤波器</a:t>
            </a:r>
          </a:p>
          <a:p>
            <a:pPr>
              <a:lnSpc>
                <a:spcPct val="200000"/>
              </a:lnSpc>
              <a:buChar char="p"/>
            </a:pPr>
            <a:r>
              <a:rPr lang="en-US" altLang="zh-CN" sz="300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用双线性变换法设计</a:t>
            </a:r>
            <a:r>
              <a:rPr lang="en-US" altLang="zh-CN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IIR</a:t>
            </a:r>
            <a:r>
              <a:rPr lang="zh-CN" altLang="en-US" sz="3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数字低通滤波器</a:t>
            </a:r>
          </a:p>
          <a:p>
            <a:pPr>
              <a:lnSpc>
                <a:spcPct val="200000"/>
              </a:lnSpc>
              <a:buChar char="p"/>
            </a:pPr>
            <a:endParaRPr lang="en-US" altLang="zh-CN" sz="300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819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743433" name="Group 9"/>
          <p:cNvGrpSpPr>
            <a:grpSpLocks/>
          </p:cNvGrpSpPr>
          <p:nvPr/>
        </p:nvGrpSpPr>
        <p:grpSpPr bwMode="auto">
          <a:xfrm>
            <a:off x="539750" y="1341438"/>
            <a:ext cx="7920038" cy="4325937"/>
            <a:chOff x="340" y="1267"/>
            <a:chExt cx="4989" cy="2725"/>
          </a:xfrm>
        </p:grpSpPr>
        <p:sp>
          <p:nvSpPr>
            <p:cNvPr id="743427" name="Rectangle 3"/>
            <p:cNvSpPr>
              <a:spLocks noChangeArrowheads="1"/>
            </p:cNvSpPr>
            <p:nvPr/>
          </p:nvSpPr>
          <p:spPr bwMode="auto">
            <a:xfrm>
              <a:off x="528" y="3701"/>
              <a:ext cx="4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 smtClean="0"/>
                <a:t>不同</a:t>
              </a:r>
              <a:r>
                <a:rPr lang="zh-CN" altLang="en-US" dirty="0"/>
                <a:t>阶数的切比雪夫</a:t>
              </a:r>
              <a:r>
                <a:rPr lang="en-US" altLang="zh-CN" dirty="0"/>
                <a:t>Ⅰ</a:t>
              </a:r>
              <a:r>
                <a:rPr lang="zh-CN" altLang="en-US" dirty="0"/>
                <a:t>型和</a:t>
              </a:r>
              <a:r>
                <a:rPr lang="en-US" altLang="zh-CN" dirty="0"/>
                <a:t>Ⅱ</a:t>
              </a:r>
              <a:r>
                <a:rPr lang="zh-CN" altLang="en-US" dirty="0"/>
                <a:t>型滤波器幅频特性 </a:t>
              </a:r>
            </a:p>
          </p:txBody>
        </p:sp>
        <p:pic>
          <p:nvPicPr>
            <p:cNvPr id="743432" name="Picture 8" descr="6-2-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267"/>
              <a:ext cx="4989" cy="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89791" y="152400"/>
            <a:ext cx="7772400" cy="731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切比雪夫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45048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20112" cy="195897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zh-CN" altLang="en-US" dirty="0" smtClean="0"/>
              <a:t>切比雪夫</a:t>
            </a:r>
            <a:r>
              <a:rPr lang="en-US" altLang="zh-CN" dirty="0" smtClean="0"/>
              <a:t>Ⅰ</a:t>
            </a:r>
            <a:r>
              <a:rPr lang="zh-CN" altLang="en-US" dirty="0" smtClean="0"/>
              <a:t>型滤波器的设计方法。</a:t>
            </a:r>
            <a:endParaRPr lang="en-US" altLang="zh-CN" dirty="0" smtClean="0"/>
          </a:p>
          <a:p>
            <a:pPr marL="0" indent="0" algn="just" eaLnBrk="1" hangingPunct="1">
              <a:buNone/>
            </a:pPr>
            <a:r>
              <a:rPr lang="zh-CN" altLang="en-US" dirty="0" smtClean="0"/>
              <a:t>分别画出阶数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为奇数与偶数时的切比雪夫</a:t>
            </a:r>
            <a:r>
              <a:rPr lang="en-US" altLang="zh-CN" dirty="0" smtClean="0"/>
              <a:t>Ⅰ</a:t>
            </a:r>
            <a:r>
              <a:rPr lang="zh-CN" altLang="en-US" dirty="0" smtClean="0"/>
              <a:t>型滤波器幅频特性。其幅度平方函数用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(Ω)</a:t>
            </a:r>
            <a:r>
              <a:rPr lang="zh-CN" altLang="en-US" dirty="0" smtClean="0"/>
              <a:t>表示： 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867699"/>
              </p:ext>
            </p:extLst>
          </p:nvPr>
        </p:nvGraphicFramePr>
        <p:xfrm>
          <a:off x="2133600" y="3200400"/>
          <a:ext cx="4648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3" name="Equation" r:id="rId3" imgW="2209680" imgH="634680" progId="Equation.DSMT4">
                  <p:embed/>
                </p:oleObj>
              </mc:Choice>
              <mc:Fallback>
                <p:oleObj name="Equation" r:id="rId3" imgW="22096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6482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685800" y="5027784"/>
            <a:ext cx="770413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/>
              <a:t>式</a:t>
            </a:r>
            <a:r>
              <a:rPr lang="zh-CN" altLang="en-US" sz="2400" dirty="0"/>
              <a:t>中，</a:t>
            </a:r>
            <a:r>
              <a:rPr lang="en-US" altLang="zh-CN" sz="2400" dirty="0"/>
              <a:t>ε</a:t>
            </a:r>
            <a:r>
              <a:rPr lang="zh-CN" altLang="en-US" sz="2400" dirty="0"/>
              <a:t>为小于</a:t>
            </a:r>
            <a:r>
              <a:rPr lang="en-US" altLang="zh-CN" sz="2400" dirty="0"/>
              <a:t>1</a:t>
            </a:r>
            <a:r>
              <a:rPr lang="zh-CN" altLang="en-US" sz="2400" dirty="0"/>
              <a:t>的正数，表示通带内幅度波动的程度，</a:t>
            </a:r>
            <a:r>
              <a:rPr lang="en-US" altLang="zh-CN" sz="2400" dirty="0"/>
              <a:t>ε</a:t>
            </a:r>
            <a:r>
              <a:rPr lang="zh-CN" altLang="en-US" sz="2400" dirty="0"/>
              <a:t>愈大，波动幅度也愈大。</a:t>
            </a:r>
            <a:r>
              <a:rPr lang="en-US" altLang="zh-CN" sz="2400" dirty="0" err="1"/>
              <a:t>Ω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称为通带截止频率。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91" y="76200"/>
            <a:ext cx="7772400" cy="731838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切比雪夫</a:t>
            </a:r>
          </a:p>
        </p:txBody>
      </p:sp>
    </p:spTree>
    <p:extLst>
      <p:ext uri="{BB962C8B-B14F-4D97-AF65-F5344CB8AC3E}">
        <p14:creationId xmlns:p14="http://schemas.microsoft.com/office/powerpoint/2010/main" val="414644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514600" y="5638800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6.2.5  </a:t>
            </a:r>
            <a:r>
              <a:rPr lang="zh-CN" altLang="en-US"/>
              <a:t>切比雪夫</a:t>
            </a:r>
            <a:r>
              <a:rPr lang="en-US" altLang="zh-CN"/>
              <a:t>Ⅰ</a:t>
            </a:r>
            <a:r>
              <a:rPr lang="zh-CN" altLang="en-US"/>
              <a:t>型滤波器幅频特性 </a:t>
            </a:r>
          </a:p>
        </p:txBody>
      </p:sp>
      <p:graphicFrame>
        <p:nvGraphicFramePr>
          <p:cNvPr id="27650" name="Object 6"/>
          <p:cNvGraphicFramePr>
            <a:graphicFrameLocks noChangeAspect="1"/>
          </p:cNvGraphicFramePr>
          <p:nvPr/>
        </p:nvGraphicFramePr>
        <p:xfrm>
          <a:off x="323850" y="1268413"/>
          <a:ext cx="8532813" cy="409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7" name="Image" r:id="rId3" imgW="6906122" imgH="3311020" progId="Photoshop.Image.6">
                  <p:embed/>
                </p:oleObj>
              </mc:Choice>
              <mc:Fallback>
                <p:oleObj name="Image" r:id="rId3" imgW="6906122" imgH="331102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68413"/>
                        <a:ext cx="8532813" cy="409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5013325"/>
            <a:ext cx="142875" cy="288925"/>
          </a:xfrm>
          <a:prstGeom prst="curvedRightArrow">
            <a:avLst>
              <a:gd name="adj1" fmla="val 40444"/>
              <a:gd name="adj2" fmla="val 8088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91" y="76200"/>
            <a:ext cx="7772400" cy="731838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切比雪夫</a:t>
            </a:r>
          </a:p>
        </p:txBody>
      </p:sp>
    </p:spTree>
    <p:extLst>
      <p:ext uri="{BB962C8B-B14F-4D97-AF65-F5344CB8AC3E}">
        <p14:creationId xmlns:p14="http://schemas.microsoft.com/office/powerpoint/2010/main" val="206152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04875"/>
            <a:ext cx="7772400" cy="11715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λ=Ω/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，称为对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的归一化频率。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阶切比雪夫多项式，定义为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06092"/>
              </p:ext>
            </p:extLst>
          </p:nvPr>
        </p:nvGraphicFramePr>
        <p:xfrm>
          <a:off x="2151063" y="2003425"/>
          <a:ext cx="41370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1" name="Equation" r:id="rId3" imgW="1968480" imgH="533160" progId="Equation.DSMT4">
                  <p:embed/>
                </p:oleObj>
              </mc:Choice>
              <mc:Fallback>
                <p:oleObj name="Equation" r:id="rId3" imgW="19684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2003425"/>
                        <a:ext cx="41370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811481" y="3124200"/>
            <a:ext cx="7848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/>
              <a:t>当</a:t>
            </a:r>
            <a:r>
              <a:rPr lang="en-US" altLang="zh-CN" sz="2400" dirty="0"/>
              <a:t>N=0</a:t>
            </a:r>
            <a:r>
              <a:rPr lang="zh-CN" altLang="en-US" sz="2400" dirty="0"/>
              <a:t>时，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(x)=1</a:t>
            </a:r>
            <a:r>
              <a:rPr lang="zh-CN" altLang="en-US" sz="2400" dirty="0"/>
              <a:t>；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/>
              <a:t>当</a:t>
            </a:r>
            <a:r>
              <a:rPr lang="en-US" altLang="zh-CN" sz="2400" dirty="0"/>
              <a:t>N=1</a:t>
            </a:r>
            <a:r>
              <a:rPr lang="zh-CN" altLang="en-US" sz="2400" dirty="0"/>
              <a:t>时，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(x)=x</a:t>
            </a:r>
            <a:r>
              <a:rPr lang="zh-CN" altLang="en-US" sz="2400" dirty="0"/>
              <a:t>；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/>
              <a:t>当</a:t>
            </a:r>
            <a:r>
              <a:rPr lang="en-US" altLang="zh-CN" sz="2400" dirty="0"/>
              <a:t>N=2</a:t>
            </a:r>
            <a:r>
              <a:rPr lang="zh-CN" altLang="en-US" sz="2400" dirty="0"/>
              <a:t>时，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(x)=2x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-1</a:t>
            </a:r>
            <a:r>
              <a:rPr lang="zh-CN" altLang="en-US" sz="2400" dirty="0"/>
              <a:t>；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/>
              <a:t>当</a:t>
            </a:r>
            <a:r>
              <a:rPr lang="en-US" altLang="zh-CN" sz="2400" dirty="0"/>
              <a:t>N=3</a:t>
            </a:r>
            <a:r>
              <a:rPr lang="zh-CN" altLang="en-US" sz="2400" dirty="0"/>
              <a:t>时，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(x)=4x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-3x</a:t>
            </a:r>
            <a:r>
              <a:rPr lang="zh-CN" altLang="en-US" sz="2400" dirty="0"/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由此可归纳出高阶切比雪夫多项式的递推公式为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/>
              <a:t>C </a:t>
            </a:r>
            <a:r>
              <a:rPr lang="en-US" altLang="zh-CN" sz="2400" baseline="-25000" dirty="0"/>
              <a:t>N+1</a:t>
            </a:r>
            <a:r>
              <a:rPr lang="en-US" altLang="zh-CN" sz="2400" dirty="0"/>
              <a:t> (x)=2xC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(x)</a:t>
            </a:r>
            <a:r>
              <a:rPr lang="zh-CN" altLang="en-US" sz="2400" dirty="0"/>
              <a:t>－</a:t>
            </a:r>
            <a:r>
              <a:rPr lang="en-US" altLang="zh-CN" sz="2400" dirty="0"/>
              <a:t>C 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 (x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91" y="76200"/>
            <a:ext cx="7772400" cy="731838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切比雪夫</a:t>
            </a:r>
          </a:p>
        </p:txBody>
      </p:sp>
    </p:spTree>
    <p:extLst>
      <p:ext uri="{BB962C8B-B14F-4D97-AF65-F5344CB8AC3E}">
        <p14:creationId xmlns:p14="http://schemas.microsoft.com/office/powerpoint/2010/main" val="481124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4800600" cy="41243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6.2.6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示出了阶数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N=0,4,5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时的切比雪夫多项式特性。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由图可见：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切比雪夫多项式的过零点在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|x|≤1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的范围内；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|x|&lt;1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|C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(x)|≤1,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|x|&lt;1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范围内具有等波纹性；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|x|&gt;1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是双曲线函数，随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单调上升。 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34164"/>
              </p:ext>
            </p:extLst>
          </p:nvPr>
        </p:nvGraphicFramePr>
        <p:xfrm>
          <a:off x="5093425" y="1066800"/>
          <a:ext cx="405516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6" name="Image" r:id="rId3" imgW="4643265" imgH="4711837" progId="Photoshop.Image.6">
                  <p:embed/>
                </p:oleObj>
              </mc:Choice>
              <mc:Fallback>
                <p:oleObj name="Image" r:id="rId3" imgW="4643265" imgH="4711837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425" y="1066800"/>
                        <a:ext cx="405516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91" y="76200"/>
            <a:ext cx="7772400" cy="731838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切比雪夫</a:t>
            </a:r>
          </a:p>
        </p:txBody>
      </p:sp>
    </p:spTree>
    <p:extLst>
      <p:ext uri="{BB962C8B-B14F-4D97-AF65-F5344CB8AC3E}">
        <p14:creationId xmlns:p14="http://schemas.microsoft.com/office/powerpoint/2010/main" val="945952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890588"/>
            <a:ext cx="7920037" cy="3529012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hlinkClick r:id="rId3" action="ppaction://hlinksldjump"/>
              </a:rPr>
              <a:t>(6.2.19)</a:t>
            </a:r>
            <a:r>
              <a:rPr lang="zh-CN" altLang="en-US" dirty="0" smtClean="0"/>
              <a:t>式，平方幅度函数与三个参数即</a:t>
            </a:r>
            <a:r>
              <a:rPr lang="en-US" altLang="zh-CN" dirty="0" err="1" smtClean="0"/>
              <a:t>ε,Ω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有关。其中</a:t>
            </a:r>
            <a:r>
              <a:rPr lang="en-US" altLang="zh-CN" dirty="0" smtClean="0"/>
              <a:t>ε</a:t>
            </a:r>
            <a:r>
              <a:rPr lang="zh-CN" altLang="en-US" dirty="0" smtClean="0"/>
              <a:t>与通带内允许的波动大小有关。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dirty="0" smtClean="0"/>
              <a:t>       定义</a:t>
            </a:r>
            <a:r>
              <a:rPr lang="zh-CN" altLang="en-US" b="1" dirty="0" smtClean="0"/>
              <a:t>允许的通带波纹</a:t>
            </a:r>
            <a:r>
              <a:rPr lang="en-US" altLang="zh-CN" b="1" dirty="0" smtClean="0"/>
              <a:t>δ</a:t>
            </a:r>
            <a:r>
              <a:rPr lang="zh-CN" altLang="en-US" dirty="0" smtClean="0"/>
              <a:t>用下式表示：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524000" y="50673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因此 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91037"/>
              </p:ext>
            </p:extLst>
          </p:nvPr>
        </p:nvGraphicFramePr>
        <p:xfrm>
          <a:off x="2971800" y="5524500"/>
          <a:ext cx="2286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6" name="Equation" r:id="rId4" imgW="1015920" imgH="457200" progId="Equation.DSMT4">
                  <p:embed/>
                </p:oleObj>
              </mc:Choice>
              <mc:Fallback>
                <p:oleObj name="Equation" r:id="rId4" imgW="1015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24500"/>
                        <a:ext cx="2286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48852"/>
              </p:ext>
            </p:extLst>
          </p:nvPr>
        </p:nvGraphicFramePr>
        <p:xfrm>
          <a:off x="2819400" y="3200400"/>
          <a:ext cx="24479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7" name="公式" r:id="rId6" imgW="1206360" imgH="457200" progId="Equation.3">
                  <p:embed/>
                </p:oleObj>
              </mc:Choice>
              <mc:Fallback>
                <p:oleObj name="公式" r:id="rId6" imgW="1206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24479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7511593"/>
              </p:ext>
            </p:extLst>
          </p:nvPr>
        </p:nvGraphicFramePr>
        <p:xfrm>
          <a:off x="2266950" y="4033838"/>
          <a:ext cx="37449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8" name="公式" r:id="rId8" imgW="2019240" imgH="393480" progId="Equation.3">
                  <p:embed/>
                </p:oleObj>
              </mc:Choice>
              <mc:Fallback>
                <p:oleObj name="公式" r:id="rId8" imgW="201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033838"/>
                        <a:ext cx="37449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91" y="76200"/>
            <a:ext cx="7772400" cy="731838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切比雪夫</a:t>
            </a:r>
          </a:p>
        </p:txBody>
      </p:sp>
    </p:spTree>
    <p:extLst>
      <p:ext uri="{BB962C8B-B14F-4D97-AF65-F5344CB8AC3E}">
        <p14:creationId xmlns:p14="http://schemas.microsoft.com/office/powerpoint/2010/main" val="5225549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91" y="76200"/>
            <a:ext cx="7772400" cy="731838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模拟滤波器设计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切比雪夫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57200" y="1066800"/>
            <a:ext cx="7874000" cy="5438776"/>
            <a:chOff x="288" y="618"/>
            <a:chExt cx="4960" cy="3426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88" y="3753"/>
              <a:ext cx="4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/>
                <a:t>四</a:t>
              </a:r>
              <a:r>
                <a:rPr lang="zh-CN" altLang="en-US" dirty="0"/>
                <a:t>阶切比雪夫</a:t>
              </a:r>
              <a:r>
                <a:rPr lang="en-US" altLang="zh-CN" dirty="0"/>
                <a:t>Ⅰ</a:t>
              </a:r>
              <a:r>
                <a:rPr lang="zh-CN" altLang="en-US" dirty="0"/>
                <a:t>型和巴特沃斯低通滤波器的幅频特性比较</a:t>
              </a:r>
            </a:p>
          </p:txBody>
        </p:sp>
        <p:pic>
          <p:nvPicPr>
            <p:cNvPr id="7" name="Picture 9" descr="6-2-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618"/>
              <a:ext cx="3692" cy="2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1660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0" dirty="0" smtClean="0"/>
          </a:p>
          <a:p>
            <a:pPr>
              <a:buFontTx/>
              <a:buNone/>
            </a:pPr>
            <a:endParaRPr lang="en-US" altLang="zh-CN" b="0" dirty="0" smtClean="0"/>
          </a:p>
          <a:p>
            <a:pPr>
              <a:buFontTx/>
              <a:buNone/>
            </a:pPr>
            <a:endParaRPr lang="en-US" altLang="zh-CN" b="0" dirty="0" smtClean="0"/>
          </a:p>
          <a:p>
            <a:pPr algn="ctr">
              <a:buFontTx/>
              <a:buNone/>
            </a:pPr>
            <a:endParaRPr lang="en-US" altLang="zh-CN" b="0" dirty="0" smtClean="0"/>
          </a:p>
          <a:p>
            <a:pPr algn="ctr">
              <a:buFontTx/>
              <a:buNone/>
            </a:pPr>
            <a:r>
              <a:rPr lang="zh-CN" altLang="en-US" sz="6000" b="0" dirty="0" smtClean="0">
                <a:latin typeface="华文琥珀" pitchFamily="2" charset="-122"/>
                <a:ea typeface="华文琥珀" pitchFamily="2" charset="-122"/>
              </a:rPr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0925"/>
            <a:ext cx="8305800" cy="49688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、字滤波器的分类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）经典滤波器 </a:t>
            </a:r>
            <a:r>
              <a:rPr lang="en-US" altLang="zh-CN" sz="2400" b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400" b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一般滤波器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特点：输入信号中有用的频率成分和希望滤除的频率成分各占不同的频带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举例：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Butterworth Filter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Chebyshev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Filter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Ellipse Filter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Bessel Filter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）现代滤波器</a:t>
            </a:r>
            <a:endParaRPr lang="zh-CN" altLang="en-US" sz="2400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特点：频带重叠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举例：维纳滤波器、卡尔曼滤波器、自适应滤波器</a:t>
            </a:r>
          </a:p>
          <a:p>
            <a:pPr algn="just" eaLnBrk="1" hangingPunct="1">
              <a:buFont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851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72167"/>
              </p:ext>
            </p:extLst>
          </p:nvPr>
        </p:nvGraphicFramePr>
        <p:xfrm>
          <a:off x="1810544" y="4648200"/>
          <a:ext cx="55943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4" name="Equation" r:id="rId3" imgW="2958840" imgH="838080" progId="Equation.DSMT4">
                  <p:embed/>
                </p:oleObj>
              </mc:Choice>
              <mc:Fallback>
                <p:oleObj name="Equation" r:id="rId3" imgW="29588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544" y="4648200"/>
                        <a:ext cx="55943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831850" y="3087687"/>
            <a:ext cx="7772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实现的网络结构或者从单位脉冲响应分类，可以分成无限脉冲响应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(IIR)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滤波器和有限脉冲响应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(FIR)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滤波器。它们的系统函数分别为：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611188" y="855662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经典滤波器分类：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27088" y="1287462"/>
            <a:ext cx="7561262" cy="1901826"/>
            <a:chOff x="521" y="572"/>
            <a:chExt cx="4763" cy="1198"/>
          </a:xfrm>
        </p:grpSpPr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521" y="572"/>
              <a:ext cx="4763" cy="1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342900" indent="-342900" eaLnBrk="1" hangingPunct="1">
                <a:lnSpc>
                  <a:spcPct val="120000"/>
                </a:lnSpc>
                <a:spcBef>
                  <a:spcPct val="10000"/>
                </a:spcBef>
                <a:buFont typeface="Wingdings" pitchFamily="2" charset="2"/>
                <a:buChar char="u"/>
              </a:pPr>
              <a:r>
                <a:rPr lang="zh-CN" altLang="en-US" sz="2400" b="0" dirty="0" smtClean="0"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</a:rPr>
                <a:t>功能上分：低通、高通、带通、带阻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</a:rPr>
                <a:t>       数字滤波器的传输函数               以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l-GR" altLang="zh-CN" sz="2400" b="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π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为周期，低通频带位于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l-GR" altLang="zh-CN" sz="2400" b="0" dirty="0">
                  <a:latin typeface="微软雅黑" pitchFamily="34" charset="-122"/>
                  <a:ea typeface="微软雅黑" pitchFamily="34" charset="-122"/>
                </a:rPr>
                <a:t>π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</a:rPr>
                <a:t>的整数倍附近；高通频带位于</a:t>
              </a:r>
              <a:r>
                <a:rPr lang="el-GR" altLang="zh-CN" sz="2400" b="0" dirty="0">
                  <a:latin typeface="微软雅黑" pitchFamily="34" charset="-122"/>
                  <a:ea typeface="微软雅黑" pitchFamily="34" charset="-122"/>
                </a:rPr>
                <a:t>π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</a:rPr>
                <a:t>的奇数倍附近</a:t>
              </a:r>
              <a:r>
                <a:rPr lang="zh-CN" altLang="en-US" sz="2400" b="0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24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02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84679"/>
                </p:ext>
              </p:extLst>
            </p:nvPr>
          </p:nvGraphicFramePr>
          <p:xfrm>
            <a:off x="3041" y="913"/>
            <a:ext cx="55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5" name="公式" r:id="rId5" imgW="495000" imgH="228600" progId="Equation.3">
                    <p:embed/>
                  </p:oleObj>
                </mc:Choice>
                <mc:Fallback>
                  <p:oleObj name="公式" r:id="rId5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913"/>
                          <a:ext cx="55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47624"/>
            <a:ext cx="77724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25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</a:defRPr>
            </a:lvl2pPr>
            <a:lvl3pPr marL="1204913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+mn-lt"/>
              </a:defRPr>
            </a:lvl3pPr>
            <a:lvl4pPr marL="1546225" indent="-1190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+mn-lt"/>
              </a:defRPr>
            </a:lvl4pPr>
            <a:lvl5pPr marL="1828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5pPr>
            <a:lvl6pPr marL="22860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743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2004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657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7703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352800" y="5913436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理想</a:t>
            </a:r>
            <a:r>
              <a:rPr lang="zh-CN" altLang="en-US" dirty="0"/>
              <a:t>低通、高通、带通、带阻滤波器幅度特性 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78101"/>
              </p:ext>
            </p:extLst>
          </p:nvPr>
        </p:nvGraphicFramePr>
        <p:xfrm>
          <a:off x="3276600" y="990600"/>
          <a:ext cx="5257800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8" name="VISIO" r:id="rId3" imgW="2653920" imgH="2468520" progId="Visio.Drawing.4">
                  <p:embed/>
                </p:oleObj>
              </mc:Choice>
              <mc:Fallback>
                <p:oleObj name="VISIO" r:id="rId3" imgW="2653920" imgH="246852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5257800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28194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数字滤波器中，能处理的最高的频率成分是采样率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zh-CN" baseline="-25000" dirty="0" err="1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的一半。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1" y="3652093"/>
            <a:ext cx="28194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不可避免存在频谱混的的现象</a:t>
            </a:r>
          </a:p>
        </p:txBody>
      </p:sp>
    </p:spTree>
    <p:extLst>
      <p:ext uri="{BB962C8B-B14F-4D97-AF65-F5344CB8AC3E}">
        <p14:creationId xmlns:p14="http://schemas.microsoft.com/office/powerpoint/2010/main" val="54566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2971800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、数字滤波器的技术指标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dirty="0" smtClean="0"/>
              <a:t>通常用的数字滤波器一般属于选频滤波器。假设数</a:t>
            </a:r>
            <a:endParaRPr lang="en-US" altLang="zh-CN" dirty="0" smtClean="0"/>
          </a:p>
          <a:p>
            <a:pPr algn="just" eaLnBrk="1" hangingPunct="1">
              <a:buFontTx/>
              <a:buNone/>
            </a:pPr>
            <a:r>
              <a:rPr lang="zh-CN" altLang="en-US" dirty="0" smtClean="0"/>
              <a:t>字滤波器的传输函数</a:t>
            </a:r>
            <a:r>
              <a:rPr lang="en-US" altLang="zh-CN" dirty="0" smtClean="0"/>
              <a:t>H(</a:t>
            </a:r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jω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用下式表示： 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94976"/>
              </p:ext>
            </p:extLst>
          </p:nvPr>
        </p:nvGraphicFramePr>
        <p:xfrm>
          <a:off x="2895600" y="2971800"/>
          <a:ext cx="32972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0" name="Equation" r:id="rId3" imgW="1447560" imgH="279360" progId="Equation.DSMT4">
                  <p:embed/>
                </p:oleObj>
              </mc:Choice>
              <mc:Fallback>
                <p:oleObj name="Equation" r:id="rId3" imgW="144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32972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1148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幅频特性              表示信号通过滤波器后各频率成分</a:t>
            </a:r>
            <a:r>
              <a:rPr lang="zh-CN" altLang="en-US" dirty="0" smtClean="0">
                <a:solidFill>
                  <a:srgbClr val="CC00FF"/>
                </a:solidFill>
                <a:latin typeface="华文楷体" pitchFamily="2" charset="-122"/>
                <a:ea typeface="华文楷体" pitchFamily="2" charset="-122"/>
              </a:rPr>
              <a:t>振幅衰减情况</a:t>
            </a:r>
            <a:endParaRPr lang="en-US" altLang="zh-CN" dirty="0" smtClean="0">
              <a:solidFill>
                <a:srgbClr val="CC00FF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相频特性            反映各频率成分通过滤波器后在时间上的</a:t>
            </a:r>
            <a:r>
              <a:rPr lang="zh-CN" altLang="en-US" dirty="0" smtClean="0">
                <a:solidFill>
                  <a:srgbClr val="CC00FF"/>
                </a:solidFill>
                <a:latin typeface="华文楷体" pitchFamily="2" charset="-122"/>
                <a:ea typeface="华文楷体" pitchFamily="2" charset="-122"/>
              </a:rPr>
              <a:t>延时情况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27223"/>
              </p:ext>
            </p:extLst>
          </p:nvPr>
        </p:nvGraphicFramePr>
        <p:xfrm>
          <a:off x="2438400" y="4114800"/>
          <a:ext cx="914400" cy="47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1" name="Equation" r:id="rId5" imgW="533160" imgH="279360" progId="Equation.DSMT4">
                  <p:embed/>
                </p:oleObj>
              </mc:Choice>
              <mc:Fallback>
                <p:oleObj name="Equation" r:id="rId5" imgW="533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4114800"/>
                        <a:ext cx="914400" cy="478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16477"/>
              </p:ext>
            </p:extLst>
          </p:nvPr>
        </p:nvGraphicFramePr>
        <p:xfrm>
          <a:off x="2438400" y="5257800"/>
          <a:ext cx="762000" cy="44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2" name="Equation" r:id="rId7" imgW="241200" imgH="139680" progId="Equation.DSMT4">
                  <p:embed/>
                </p:oleObj>
              </mc:Choice>
              <mc:Fallback>
                <p:oleObj name="Equation" r:id="rId7" imgW="2412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5257800"/>
                        <a:ext cx="762000" cy="441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809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029200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数字滤波器的技术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</a:p>
          <a:p>
            <a:pPr algn="just" eaLnBrk="1" hangingPunct="1"/>
            <a:r>
              <a:rPr lang="zh-CN" altLang="en-US" sz="2400" dirty="0" smtClean="0"/>
              <a:t>即使幅频特性一样，相频特性不一样，输出波形也可能</a:t>
            </a:r>
            <a:r>
              <a:rPr lang="zh-CN" altLang="en-US" sz="2400" dirty="0" smtClean="0">
                <a:solidFill>
                  <a:srgbClr val="CC00CC"/>
                </a:solidFill>
              </a:rPr>
              <a:t>完全不同</a:t>
            </a:r>
            <a:endParaRPr lang="en-US" altLang="zh-CN" sz="2400" dirty="0" smtClean="0">
              <a:solidFill>
                <a:srgbClr val="CC00CC"/>
              </a:solidFill>
            </a:endParaRPr>
          </a:p>
          <a:p>
            <a:pPr algn="just" eaLnBrk="1" hangingPunct="1"/>
            <a:r>
              <a:rPr lang="zh-CN" altLang="en-US" sz="2400" dirty="0" smtClean="0"/>
              <a:t>一般选频滤波器的技术指标由幅频特性给出，因为对于若干典型滤波器（巴特沃斯、契比雪夫、贝塞尔、椭圆），</a:t>
            </a:r>
            <a:r>
              <a:rPr lang="zh-CN" altLang="en-US" sz="2400" dirty="0" smtClean="0">
                <a:solidFill>
                  <a:srgbClr val="CC00CC"/>
                </a:solidFill>
              </a:rPr>
              <a:t>相频特性是确定</a:t>
            </a:r>
            <a:r>
              <a:rPr lang="zh-CN" altLang="en-US" sz="2400" dirty="0" smtClean="0"/>
              <a:t>的，所以设计中不作要求。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如对输出波形有</a:t>
            </a:r>
            <a:r>
              <a:rPr lang="zh-CN" altLang="en-US" sz="2400" dirty="0" smtClean="0">
                <a:solidFill>
                  <a:srgbClr val="CC00CC"/>
                </a:solidFill>
              </a:rPr>
              <a:t>保真要求</a:t>
            </a:r>
            <a:r>
              <a:rPr lang="zh-CN" altLang="en-US" sz="2400" dirty="0" smtClean="0"/>
              <a:t>（信号传输、图像处理），则要求采用线性相位滤波器，即</a:t>
            </a:r>
            <a:r>
              <a:rPr lang="en-US" altLang="zh-CN" sz="2400" dirty="0" smtClean="0"/>
              <a:t>FIR</a:t>
            </a:r>
            <a:r>
              <a:rPr lang="zh-CN" altLang="en-US" sz="2400" dirty="0" smtClean="0"/>
              <a:t>滤波器</a:t>
            </a:r>
            <a:endParaRPr lang="en-US" altLang="zh-CN" sz="2400" dirty="0" smtClean="0"/>
          </a:p>
          <a:p>
            <a:pPr algn="just" eaLnBrk="1" hangingPunct="1"/>
            <a:r>
              <a:rPr lang="zh-CN" altLang="en-US" sz="2400" dirty="0" smtClean="0"/>
              <a:t>由于滤波器是有限阶的，因此通带和阻带允许误差，即</a:t>
            </a:r>
            <a:r>
              <a:rPr lang="zh-CN" altLang="en-US" sz="2400" dirty="0" smtClean="0">
                <a:solidFill>
                  <a:srgbClr val="7030A0"/>
                </a:solidFill>
              </a:rPr>
              <a:t>通道增益有起伏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7030A0"/>
                </a:solidFill>
              </a:rPr>
              <a:t>阻带不是衰减到零</a:t>
            </a:r>
            <a:r>
              <a:rPr lang="zh-CN" altLang="en-US" sz="2400" dirty="0" smtClean="0"/>
              <a:t>，且存在</a:t>
            </a:r>
            <a:r>
              <a:rPr lang="zh-CN" altLang="en-US" sz="2400" dirty="0" smtClean="0">
                <a:solidFill>
                  <a:srgbClr val="CC00CC"/>
                </a:solidFill>
              </a:rPr>
              <a:t>过渡带。</a:t>
            </a:r>
            <a:endParaRPr lang="en-US" altLang="zh-CN" sz="2400" dirty="0" smtClean="0">
              <a:solidFill>
                <a:srgbClr val="CC00CC"/>
              </a:solidFill>
            </a:endParaRPr>
          </a:p>
          <a:p>
            <a:pPr algn="just" eaLnBrk="1" hangingPunct="1"/>
            <a:endParaRPr lang="en-US" altLang="zh-CN" sz="2400" dirty="0" smtClean="0"/>
          </a:p>
          <a:p>
            <a:pPr algn="just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08038"/>
          </a:xfrm>
          <a:noFill/>
          <a:ln>
            <a:noFill/>
          </a:ln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数字滤波器的基本概念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8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-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J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J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33394</TotalTime>
  <Pages>1</Pages>
  <Words>2467</Words>
  <Application>Microsoft Office PowerPoint</Application>
  <PresentationFormat>全屏显示(4:3)</PresentationFormat>
  <Paragraphs>255</Paragraphs>
  <Slides>47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PJ-White</vt:lpstr>
      <vt:lpstr>Equation</vt:lpstr>
      <vt:lpstr>公式</vt:lpstr>
      <vt:lpstr>VISIO</vt:lpstr>
      <vt:lpstr>Image</vt:lpstr>
      <vt:lpstr>MathType 6.0 Equation</vt:lpstr>
      <vt:lpstr>数 字 信 号 处 理</vt:lpstr>
      <vt:lpstr>第六章  IIR滤波器设计</vt:lpstr>
      <vt:lpstr>数字信号处理主要内容</vt:lpstr>
      <vt:lpstr>第六章无限脉冲响应数字滤波器的设计 </vt:lpstr>
      <vt:lpstr> 1  数字滤波器的基本概念 </vt:lpstr>
      <vt:lpstr>PowerPoint 演示文稿</vt:lpstr>
      <vt:lpstr> 1  数字滤波器的基本概念 </vt:lpstr>
      <vt:lpstr> 1  数字滤波器的基本概念 </vt:lpstr>
      <vt:lpstr> 1  数字滤波器的基本概念 </vt:lpstr>
      <vt:lpstr> 1  数字滤波器的基本概念 </vt:lpstr>
      <vt:lpstr> 1  数字滤波器的基本概念 </vt:lpstr>
      <vt:lpstr> 1  数字滤波器的基本概念 </vt:lpstr>
      <vt:lpstr> 1  数字滤波器的基本概念 </vt:lpstr>
      <vt:lpstr>第六章无限脉冲响应数字滤波器的设计 </vt:lpstr>
      <vt:lpstr> 2、模拟滤波器的设计 </vt:lpstr>
      <vt:lpstr> 2、模拟滤波器的设计 </vt:lpstr>
      <vt:lpstr> 2、模拟滤波器的设计 </vt:lpstr>
      <vt:lpstr> 2、模拟滤波器的设计 </vt:lpstr>
      <vt:lpstr> 2、模拟滤波器的设计  </vt:lpstr>
      <vt:lpstr> 2、模拟滤波器的设计-巴特沃斯  </vt:lpstr>
      <vt:lpstr> 2、模拟滤波器的设计-巴特沃斯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模拟滤波器设计-切比雪夫</vt:lpstr>
      <vt:lpstr>PowerPoint 演示文稿</vt:lpstr>
      <vt:lpstr>2. 模拟滤波器设计-切比雪夫</vt:lpstr>
      <vt:lpstr>2. 模拟滤波器设计-切比雪夫</vt:lpstr>
      <vt:lpstr>2. 模拟滤波器设计-切比雪夫</vt:lpstr>
      <vt:lpstr>2. 模拟滤波器设计-切比雪夫</vt:lpstr>
      <vt:lpstr>2. 模拟滤波器设计-切比雪夫</vt:lpstr>
      <vt:lpstr>2. 模拟滤波器设计-切比雪夫</vt:lpstr>
      <vt:lpstr>PowerPoint 演示文稿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Systolic FFT Architecture for FPGAs</dc:title>
  <dc:creator>Preston Jackson</dc:creator>
  <cp:lastModifiedBy>laitao</cp:lastModifiedBy>
  <cp:revision>1191</cp:revision>
  <cp:lastPrinted>2001-06-18T18:57:59Z</cp:lastPrinted>
  <dcterms:created xsi:type="dcterms:W3CDTF">2004-07-20T15:10:20Z</dcterms:created>
  <dcterms:modified xsi:type="dcterms:W3CDTF">2019-11-19T23:47:45Z</dcterms:modified>
</cp:coreProperties>
</file>