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4"/>
  </p:notesMasterIdLst>
  <p:handoutMasterIdLst>
    <p:handoutMasterId r:id="rId65"/>
  </p:handoutMasterIdLst>
  <p:sldIdLst>
    <p:sldId id="280" r:id="rId2"/>
    <p:sldId id="298" r:id="rId3"/>
    <p:sldId id="281" r:id="rId4"/>
    <p:sldId id="299" r:id="rId5"/>
    <p:sldId id="282" r:id="rId6"/>
    <p:sldId id="257" r:id="rId7"/>
    <p:sldId id="284" r:id="rId8"/>
    <p:sldId id="285" r:id="rId9"/>
    <p:sldId id="300" r:id="rId10"/>
    <p:sldId id="286" r:id="rId11"/>
    <p:sldId id="287" r:id="rId12"/>
    <p:sldId id="289" r:id="rId13"/>
    <p:sldId id="331" r:id="rId14"/>
    <p:sldId id="338" r:id="rId15"/>
    <p:sldId id="290" r:id="rId16"/>
    <p:sldId id="333" r:id="rId17"/>
    <p:sldId id="332" r:id="rId18"/>
    <p:sldId id="334" r:id="rId19"/>
    <p:sldId id="337" r:id="rId20"/>
    <p:sldId id="339" r:id="rId21"/>
    <p:sldId id="291" r:id="rId22"/>
    <p:sldId id="292" r:id="rId23"/>
    <p:sldId id="335" r:id="rId24"/>
    <p:sldId id="293" r:id="rId25"/>
    <p:sldId id="304" r:id="rId26"/>
    <p:sldId id="302" r:id="rId27"/>
    <p:sldId id="303" r:id="rId28"/>
    <p:sldId id="305" r:id="rId29"/>
    <p:sldId id="307" r:id="rId30"/>
    <p:sldId id="308" r:id="rId31"/>
    <p:sldId id="309" r:id="rId32"/>
    <p:sldId id="310" r:id="rId33"/>
    <p:sldId id="306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294" r:id="rId49"/>
    <p:sldId id="325" r:id="rId50"/>
    <p:sldId id="326" r:id="rId51"/>
    <p:sldId id="327" r:id="rId52"/>
    <p:sldId id="328" r:id="rId53"/>
    <p:sldId id="329" r:id="rId54"/>
    <p:sldId id="295" r:id="rId55"/>
    <p:sldId id="296" r:id="rId56"/>
    <p:sldId id="297" r:id="rId57"/>
    <p:sldId id="330" r:id="rId58"/>
    <p:sldId id="342" r:id="rId59"/>
    <p:sldId id="343" r:id="rId60"/>
    <p:sldId id="344" r:id="rId61"/>
    <p:sldId id="336" r:id="rId62"/>
    <p:sldId id="341" r:id="rId6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0" autoAdjust="0"/>
    <p:restoredTop sz="88683" autoAdjust="0"/>
  </p:normalViewPr>
  <p:slideViewPr>
    <p:cSldViewPr>
      <p:cViewPr varScale="1">
        <p:scale>
          <a:sx n="103" d="100"/>
          <a:sy n="103" d="100"/>
        </p:scale>
        <p:origin x="2318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508AE40D-70E7-4F1B-B7B7-46B699977640}" type="datetimeFigureOut">
              <a:rPr lang="zh-CN" altLang="en-US"/>
              <a:pPr>
                <a:defRPr/>
              </a:pPr>
              <a:t>2018/9/10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02A5D51D-3782-44C1-812C-17BEFDAD03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charset="0"/>
              </a:defRPr>
            </a:lvl1pPr>
          </a:lstStyle>
          <a:p>
            <a:pPr>
              <a:defRPr/>
            </a:pPr>
            <a:fld id="{32CE9342-8E7B-4028-80C8-59D37F88E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CE9342-8E7B-4028-80C8-59D37F88E092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6214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828602-94DE-41FA-9B1F-0171304CEA02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See some examples</a:t>
            </a:r>
          </a:p>
          <a:p>
            <a:r>
              <a:rPr lang="en-US" altLang="zh-CN"/>
              <a:t>11111(1C) = -0</a:t>
            </a:r>
          </a:p>
          <a:p>
            <a:r>
              <a:rPr lang="en-US" altLang="zh-CN"/>
              <a:t>10000(1C) = -15</a:t>
            </a:r>
          </a:p>
          <a:p>
            <a:r>
              <a:rPr lang="en-US" altLang="zh-CN"/>
              <a:t>Note there are 32 dots can be expressed for a 5-bit code. 15 dots are placed on the positive axis while 15 dots are placed on the negative axis. The left two dots are on zero. </a:t>
            </a:r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B77D6D-A039-4E4D-888C-B642F9BA23F8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See some examples</a:t>
            </a:r>
          </a:p>
          <a:p>
            <a:r>
              <a:rPr lang="en-US" altLang="zh-CN"/>
              <a:t>11111(2C) = -1</a:t>
            </a:r>
          </a:p>
          <a:p>
            <a:r>
              <a:rPr lang="en-US" altLang="zh-CN"/>
              <a:t>10000(1C) = -16</a:t>
            </a:r>
          </a:p>
          <a:p>
            <a:r>
              <a:rPr lang="en-US" altLang="zh-CN"/>
              <a:t>Note there are 32 dots can be expressed for a 5-bit code. 15 dots are placed on the positive axis while 16 dots are placed on the negative axis. The left one dot is on zero.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215E7A-982B-4E3E-9410-D9067B490343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https://blog.csdn.net/tercel_zhang/article/details/52537726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CE9342-8E7B-4028-80C8-59D37F88E092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323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8"/>
          <p:cNvSpPr>
            <a:spLocks noGrp="1"/>
          </p:cNvSpPr>
          <p:nvPr>
            <p:ph type="ctrTitle"/>
          </p:nvPr>
        </p:nvSpPr>
        <p:spPr>
          <a:xfrm>
            <a:off x="612648" y="1499616"/>
            <a:ext cx="7772400" cy="1472184"/>
          </a:xfrm>
          <a:ln>
            <a:noFill/>
          </a:ln>
        </p:spPr>
        <p:txBody>
          <a:bodyPr tIns="0"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latinLnBrk="0">
              <a:spcBef>
                <a:spcPct val="0"/>
              </a:spcBef>
              <a:buNone/>
              <a:defRPr sz="6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Forme 16"/>
          <p:cNvSpPr>
            <a:spLocks noGrp="1"/>
          </p:cNvSpPr>
          <p:nvPr>
            <p:ph type="subTitle" idx="1"/>
          </p:nvPr>
        </p:nvSpPr>
        <p:spPr>
          <a:xfrm>
            <a:off x="1981200" y="3026568"/>
            <a:ext cx="6400800" cy="1752600"/>
          </a:xfrm>
        </p:spPr>
        <p:txBody>
          <a:bodyPr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Rectangl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0D0D28D7-9592-4EB0-9FCA-542F74EF38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94C29-9D09-4C2E-948A-DF8801F162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ACA30-4516-4115-B63F-21C1E8E21F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D5479-8B06-4C52-A978-76FCDF9518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Form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620B5-EB0B-44B1-8885-DD88B26D45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 latinLnBrk="0">
              <a:spcBef>
                <a:spcPct val="0"/>
              </a:spcBef>
              <a:buNone/>
              <a:defRPr lang="en-US" sz="60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Forme 2"/>
          <p:cNvSpPr>
            <a:spLocks noGrp="1"/>
          </p:cNvSpPr>
          <p:nvPr>
            <p:ph type="body" idx="1"/>
          </p:nvPr>
        </p:nvSpPr>
        <p:spPr>
          <a:xfrm>
            <a:off x="533400" y="2676528"/>
            <a:ext cx="7772400" cy="1509712"/>
          </a:xfrm>
        </p:spPr>
        <p:txBody>
          <a:bodyPr/>
          <a:lstStyle>
            <a:lvl1pPr marL="329184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Rectangl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E91C25BD-76F7-435A-9FE8-C6F21B1EBB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Forme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Forme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25B1E-79BB-4F62-A5C3-35BF92490B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Form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539496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Forme 3"/>
          <p:cNvSpPr>
            <a:spLocks noGrp="1"/>
          </p:cNvSpPr>
          <p:nvPr>
            <p:ph type="body" sz="half" idx="2"/>
          </p:nvPr>
        </p:nvSpPr>
        <p:spPr>
          <a:xfrm>
            <a:off x="4645025" y="1859757"/>
            <a:ext cx="4041775" cy="534987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Forme 4"/>
          <p:cNvSpPr>
            <a:spLocks noGrp="1"/>
          </p:cNvSpPr>
          <p:nvPr>
            <p:ph sz="quarter" idx="3"/>
          </p:nvPr>
        </p:nvSpPr>
        <p:spPr>
          <a:xfrm>
            <a:off x="457200" y="2418557"/>
            <a:ext cx="4040188" cy="3941763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Forme 5"/>
          <p:cNvSpPr>
            <a:spLocks noGrp="1"/>
          </p:cNvSpPr>
          <p:nvPr>
            <p:ph sz="quarter" idx="4"/>
          </p:nvPr>
        </p:nvSpPr>
        <p:spPr>
          <a:xfrm>
            <a:off x="4645025" y="2418557"/>
            <a:ext cx="4041775" cy="3941763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Rectangl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B082-585D-4ED8-87E5-20F4044F67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latinLnBrk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0681-4D1E-4BEB-9CD2-8FD4BBCED7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9BF32-44F1-4DDD-BA03-1B16F93CFD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 latinLnBrk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Forme 2"/>
          <p:cNvSpPr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Forme 3"/>
          <p:cNvSpPr>
            <a:spLocks noGrp="1"/>
          </p:cNvSpPr>
          <p:nvPr>
            <p:ph sz="half" idx="2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BCC75-6B81-4163-95A9-CCC678C4A9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1"/>
          <p:cNvSpPr>
            <a:spLocks noGrp="1"/>
          </p:cNvSpPr>
          <p:nvPr>
            <p:ph type="title"/>
          </p:nvPr>
        </p:nvSpPr>
        <p:spPr>
          <a:xfrm>
            <a:off x="6255544" y="3021808"/>
            <a:ext cx="2514600" cy="457200"/>
          </a:xfrm>
        </p:spPr>
        <p:txBody>
          <a:bodyPr/>
          <a:lstStyle>
            <a:lvl1pPr algn="l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Forme 3"/>
          <p:cNvSpPr>
            <a:spLocks noGrp="1"/>
          </p:cNvSpPr>
          <p:nvPr>
            <p:ph type="body" sz="half" idx="2"/>
          </p:nvPr>
        </p:nvSpPr>
        <p:spPr>
          <a:xfrm>
            <a:off x="6255544" y="3500440"/>
            <a:ext cx="2209800" cy="2130552"/>
          </a:xfrm>
        </p:spPr>
        <p:txBody>
          <a:bodyPr lIns="0" rIns="0" bIns="0"/>
          <a:lstStyle>
            <a:lvl1pPr marL="0" indent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" name="Rectangle à coins arrondis 2"/>
          <p:cNvSpPr>
            <a:spLocks noGrp="1"/>
          </p:cNvSpPr>
          <p:nvPr>
            <p:ph type="pic" idx="1"/>
          </p:nvPr>
        </p:nvSpPr>
        <p:spPr>
          <a:xfrm>
            <a:off x="747712" y="1524000"/>
            <a:ext cx="5029200" cy="4114800"/>
          </a:xfrm>
          <a:prstGeom prst="roundRect">
            <a:avLst>
              <a:gd name="adj" fmla="val 4167"/>
            </a:avLst>
          </a:prstGeom>
          <a:solidFill>
            <a:schemeClr val="bg2"/>
          </a:solidFill>
          <a:ln w="3000">
            <a:solidFill>
              <a:schemeClr val="bg2">
                <a:shade val="3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buNone/>
              <a:defRPr sz="3200"/>
            </a:lvl1pPr>
          </a:lstStyle>
          <a:p>
            <a:pPr lvl="0"/>
            <a:r>
              <a:rPr lang="en-US" altLang="zh-CN" noProof="0"/>
              <a:t>Click icon to add picture</a:t>
            </a:r>
            <a:endParaRPr lang="en-US" noProof="0" dirty="0"/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031A5-D784-41C0-B3B7-E5C66E0D5C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Constantia" pitchFamily="18" charset="0"/>
            </a:endParaRPr>
          </a:p>
        </p:txBody>
      </p:sp>
      <p:sp>
        <p:nvSpPr>
          <p:cNvPr id="8" name="Forme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Constantia" pitchFamily="18" charset="0"/>
            </a:endParaRPr>
          </a:p>
        </p:txBody>
      </p:sp>
      <p:sp>
        <p:nvSpPr>
          <p:cNvPr id="17412" name="Rectangle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7413" name="Rectangle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21"/>
          <p:cNvSpPr>
            <a:spLocks noGrp="1"/>
          </p:cNvSpPr>
          <p:nvPr>
            <p:ph type="ftr" sz="quarter" idx="3"/>
          </p:nvPr>
        </p:nvSpPr>
        <p:spPr bwMode="auto">
          <a:xfrm>
            <a:off x="25908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17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pPr>
              <a:defRPr/>
            </a:pPr>
            <a:fld id="{0151A170-BF3E-4892-8992-5E8D78543E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7417" name="Group 9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orme 11"/>
            <p:cNvSpPr>
              <a:spLocks/>
            </p:cNvSpPr>
            <p:nvPr userDrawn="1"/>
          </p:nvSpPr>
          <p:spPr bwMode="auto">
            <a:xfrm rot="21435692">
              <a:off x="-21862" y="202262"/>
              <a:ext cx="9162324" cy="64777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Constantia" pitchFamily="18" charset="0"/>
                <a:ea typeface="宋体" pitchFamily="2" charset="-122"/>
              </a:endParaRPr>
            </a:p>
          </p:txBody>
        </p:sp>
        <p:sp>
          <p:nvSpPr>
            <p:cNvPr id="13" name="Forme 12"/>
            <p:cNvSpPr>
              <a:spLocks/>
            </p:cNvSpPr>
            <p:nvPr userDrawn="1"/>
          </p:nvSpPr>
          <p:spPr bwMode="auto">
            <a:xfrm rot="21435692">
              <a:off x="-15525" y="275829"/>
              <a:ext cx="9175050" cy="529475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Constantia" pitchFamily="18" charset="0"/>
                <a:ea typeface="宋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36" r:id="rId2"/>
    <p:sldLayoutId id="2147484044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5" r:id="rId10"/>
    <p:sldLayoutId id="2147484046" r:id="rId11"/>
    <p:sldLayoutId id="2147484047" r:id="rId12"/>
  </p:sldLayoutIdLst>
  <p:hf hdr="0" ftr="0" dt="0"/>
  <p:txStyles>
    <p:title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marL="342900" indent="-342900" algn="l" defTabSz="-13873163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marL="342900" indent="-342900" algn="l" defTabSz="-13873163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marL="342900" indent="-342900" algn="l" defTabSz="-13873163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defTabSz="-13873163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8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9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3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2648" y="548680"/>
            <a:ext cx="7772400" cy="2736304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4800" dirty="0"/>
              <a:t>Chapter 2  </a:t>
            </a:r>
            <a:br>
              <a:rPr lang="en-US" altLang="zh-CN" sz="4800" dirty="0"/>
            </a:br>
            <a:r>
              <a:rPr lang="en-US" altLang="zh-CN" sz="4800" dirty="0"/>
              <a:t>Number Systems, Operations, and Codes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EB0FB7-2A74-4E3F-A3CE-6801989CFD43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5D5CA89-029F-4EEC-8441-86E706CEC08F}" type="slidenum">
              <a:rPr lang="zh-CN" altLang="en-US" smtClean="0"/>
              <a:pPr/>
              <a:t>10</a:t>
            </a:fld>
            <a:endParaRPr lang="en-US" altLang="zh-CN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755650" y="1484313"/>
          <a:ext cx="4032250" cy="417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Visio" r:id="rId5" imgW="2856281" imgH="3322930" progId="">
                  <p:embed/>
                </p:oleObj>
              </mc:Choice>
              <mc:Fallback>
                <p:oleObj name="Visio" r:id="rId5" imgW="2856281" imgH="332293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84313"/>
                        <a:ext cx="4032250" cy="417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5076825" y="1196975"/>
          <a:ext cx="3148013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7" imgW="2265045" imgH="3420262" progId="">
                  <p:embed/>
                </p:oleObj>
              </mc:Choice>
              <mc:Fallback>
                <p:oleObj name="Visio" r:id="rId7" imgW="2265045" imgH="3420262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196975"/>
                        <a:ext cx="3148013" cy="475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7"/>
          <p:cNvGraphicFramePr>
            <a:graphicFrameLocks noChangeAspect="1"/>
          </p:cNvGraphicFramePr>
          <p:nvPr/>
        </p:nvGraphicFramePr>
        <p:xfrm>
          <a:off x="1908175" y="5949950"/>
          <a:ext cx="46799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公式" r:id="rId9" imgW="2044440" imgH="228600" progId="Equation.3">
                  <p:embed/>
                </p:oleObj>
              </mc:Choice>
              <mc:Fallback>
                <p:oleObj name="公式" r:id="rId9" imgW="204444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949950"/>
                        <a:ext cx="467995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0"/>
          <p:cNvSpPr>
            <a:spLocks noChangeArrowheads="1"/>
          </p:cNvSpPr>
          <p:nvPr/>
        </p:nvSpPr>
        <p:spPr bwMode="auto">
          <a:xfrm>
            <a:off x="1331913" y="549275"/>
            <a:ext cx="63309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ea typeface="宋体" pitchFamily="2" charset="-122"/>
              </a:rPr>
              <a:t>Conversion from decimal to binary</a:t>
            </a:r>
            <a:endParaRPr lang="zh-CN" altLang="en-US" sz="3200" b="1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50B018-828E-41C3-89C8-978D1CC4A5F6}" type="slidenum">
              <a:rPr lang="zh-CN" altLang="en-US" smtClean="0"/>
              <a:pPr/>
              <a:t>11</a:t>
            </a:fld>
            <a:endParaRPr lang="en-US" altLang="zh-CN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84213" y="692150"/>
            <a:ext cx="784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800">
                <a:ea typeface="宋体" pitchFamily="2" charset="-122"/>
              </a:rPr>
              <a:t>Binary-to-hexadecimal conversion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CN" altLang="en-US" sz="2800"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CN" altLang="en-US" sz="2800"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CN" altLang="en-US" sz="2800"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800">
                <a:ea typeface="宋体" pitchFamily="2" charset="-122"/>
              </a:rPr>
              <a:t>Hexadecimal-to-binary conversion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2339975" y="1412875"/>
          <a:ext cx="38068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2120760" imgH="685800" progId="Equation.DSMT4">
                  <p:embed/>
                </p:oleObj>
              </mc:Choice>
              <mc:Fallback>
                <p:oleObj name="Equation" r:id="rId3" imgW="212076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412875"/>
                        <a:ext cx="380682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2195513" y="3644900"/>
          <a:ext cx="4392612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公式" r:id="rId5" imgW="2565360" imgH="672840" progId="Equation.3">
                  <p:embed/>
                </p:oleObj>
              </mc:Choice>
              <mc:Fallback>
                <p:oleObj name="公式" r:id="rId5" imgW="2565360" imgH="672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644900"/>
                        <a:ext cx="4392612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/>
              <a:t>2.3 Signed Numbers </a:t>
            </a:r>
            <a:r>
              <a:rPr lang="zh-CN" altLang="en-US"/>
              <a:t>（符号数）</a:t>
            </a:r>
            <a:endParaRPr lang="en-US" altLang="zh-CN"/>
          </a:p>
        </p:txBody>
      </p:sp>
      <p:sp>
        <p:nvSpPr>
          <p:cNvPr id="28675" name="Content Placeholder 19"/>
          <p:cNvSpPr>
            <a:spLocks noGrp="1"/>
          </p:cNvSpPr>
          <p:nvPr>
            <p:ph idx="1"/>
          </p:nvPr>
        </p:nvSpPr>
        <p:spPr>
          <a:xfrm>
            <a:off x="468313" y="1916113"/>
            <a:ext cx="8229600" cy="2305050"/>
          </a:xfrm>
        </p:spPr>
        <p:txBody>
          <a:bodyPr/>
          <a:lstStyle/>
          <a:p>
            <a:pPr eaLnBrk="1" hangingPunct="1"/>
            <a:r>
              <a:rPr lang="en-US" altLang="zh-CN" b="1"/>
              <a:t>Sign-magnitude form </a:t>
            </a:r>
            <a:r>
              <a:rPr lang="zh-CN" altLang="en-US" b="1"/>
              <a:t>（原码形式）</a:t>
            </a:r>
            <a:endParaRPr lang="en-US" altLang="zh-CN" b="1"/>
          </a:p>
          <a:p>
            <a:pPr eaLnBrk="1" hangingPunct="1"/>
            <a:r>
              <a:rPr lang="en-US" altLang="zh-CN" b="1"/>
              <a:t>1’s complement form</a:t>
            </a:r>
            <a:r>
              <a:rPr lang="zh-CN" altLang="en-US" b="1"/>
              <a:t>（反码形式）</a:t>
            </a:r>
            <a:endParaRPr lang="en-US" altLang="zh-CN" b="1"/>
          </a:p>
          <a:p>
            <a:pPr eaLnBrk="1" hangingPunct="1"/>
            <a:r>
              <a:rPr lang="en-US" altLang="zh-CN" b="1"/>
              <a:t>2’s complement form</a:t>
            </a:r>
            <a:r>
              <a:rPr lang="zh-CN" altLang="en-US" b="1"/>
              <a:t>（补码形式）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B83A04A-A30B-42C3-9E72-0462B1CB1771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BE790EA-0DB6-4001-AE64-C1EC6C541E70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29699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defTabSz="-13873163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altLang="zh-CN" sz="26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 signed number consists of both sign and magnitude information</a:t>
            </a:r>
          </a:p>
          <a:p>
            <a:pPr marL="342900" indent="-342900" defTabSz="-13873163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altLang="zh-CN" sz="26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 sign indicates whether a number is positive or negative</a:t>
            </a:r>
          </a:p>
          <a:p>
            <a:pPr marL="342900" indent="-342900" defTabSz="-13873163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altLang="zh-CN" sz="26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 magnitude is the value of the number</a:t>
            </a:r>
          </a:p>
          <a:p>
            <a:pPr marL="342900" indent="-342900" defTabSz="-13873163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altLang="zh-CN" sz="26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 sign bit</a:t>
            </a:r>
          </a:p>
          <a:p>
            <a:pPr marL="742950" lvl="1" indent="-285750" defTabSz="-138731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 ‘0’(zero) sign bit indicates a positive number and a ‘1’ sign bit indicates a negative number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7489" y="4797152"/>
            <a:ext cx="291643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00011001</a:t>
            </a:r>
          </a:p>
        </p:txBody>
      </p:sp>
      <p:sp>
        <p:nvSpPr>
          <p:cNvPr id="5" name="Rectangle 4"/>
          <p:cNvSpPr/>
          <p:nvPr/>
        </p:nvSpPr>
        <p:spPr>
          <a:xfrm>
            <a:off x="4607889" y="4797152"/>
            <a:ext cx="291643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10011001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47813" y="5661025"/>
            <a:ext cx="22320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48263" y="5661025"/>
            <a:ext cx="22320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1043782" y="5876131"/>
            <a:ext cx="431800" cy="1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4643438" y="5876925"/>
            <a:ext cx="431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6" name="TextBox 9"/>
          <p:cNvSpPr txBox="1">
            <a:spLocks noChangeArrowheads="1"/>
          </p:cNvSpPr>
          <p:nvPr/>
        </p:nvSpPr>
        <p:spPr bwMode="auto">
          <a:xfrm>
            <a:off x="900113" y="6092825"/>
            <a:ext cx="1295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Sign</a:t>
            </a:r>
            <a:endParaRPr lang="zh-CN" altLang="en-US"/>
          </a:p>
        </p:txBody>
      </p:sp>
      <p:sp>
        <p:nvSpPr>
          <p:cNvPr id="29707" name="TextBox 10"/>
          <p:cNvSpPr txBox="1">
            <a:spLocks noChangeArrowheads="1"/>
          </p:cNvSpPr>
          <p:nvPr/>
        </p:nvSpPr>
        <p:spPr bwMode="auto">
          <a:xfrm>
            <a:off x="4500563" y="6064250"/>
            <a:ext cx="1295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Sign</a:t>
            </a:r>
            <a:endParaRPr lang="zh-CN" altLang="en-US"/>
          </a:p>
        </p:txBody>
      </p:sp>
      <p:sp>
        <p:nvSpPr>
          <p:cNvPr id="29708" name="TextBox 11"/>
          <p:cNvSpPr txBox="1">
            <a:spLocks noChangeArrowheads="1"/>
          </p:cNvSpPr>
          <p:nvPr/>
        </p:nvSpPr>
        <p:spPr bwMode="auto">
          <a:xfrm>
            <a:off x="1908175" y="5661025"/>
            <a:ext cx="16557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Magnitude</a:t>
            </a:r>
            <a:endParaRPr lang="zh-CN" altLang="en-US"/>
          </a:p>
        </p:txBody>
      </p:sp>
      <p:sp>
        <p:nvSpPr>
          <p:cNvPr id="29709" name="TextBox 12"/>
          <p:cNvSpPr txBox="1">
            <a:spLocks noChangeArrowheads="1"/>
          </p:cNvSpPr>
          <p:nvPr/>
        </p:nvSpPr>
        <p:spPr bwMode="auto">
          <a:xfrm>
            <a:off x="5580063" y="5661025"/>
            <a:ext cx="16557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Magnitude</a:t>
            </a:r>
            <a:endParaRPr lang="zh-CN" altLang="en-US"/>
          </a:p>
        </p:txBody>
      </p:sp>
      <p:sp>
        <p:nvSpPr>
          <p:cNvPr id="29710" name="Rectangle 13"/>
          <p:cNvSpPr>
            <a:spLocks noChangeArrowheads="1"/>
          </p:cNvSpPr>
          <p:nvPr/>
        </p:nvSpPr>
        <p:spPr bwMode="auto">
          <a:xfrm>
            <a:off x="2627313" y="620713"/>
            <a:ext cx="46482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/>
              <a:t>Sign-magnitude Form </a:t>
            </a:r>
            <a:endParaRPr lang="zh-CN" altLang="en-US" sz="36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01BE84A-F3DE-490A-900B-79AAAC3C0392}" type="slidenum">
              <a:rPr lang="zh-CN" altLang="en-US" smtClean="0"/>
              <a:pPr/>
              <a:t>14</a:t>
            </a:fld>
            <a:endParaRPr lang="en-US" altLang="zh-CN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42988" y="836613"/>
          <a:ext cx="684076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6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Decimal 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Sign-magnitude form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0001 1001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-25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1001 1001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39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0010 0111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-39</a:t>
                      </a:r>
                      <a:endParaRPr lang="zh-CN" altLang="en-US" sz="2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1010 0111</a:t>
                      </a:r>
                      <a:endParaRPr lang="zh-CN" altLang="en-US" sz="2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933"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0000 0000</a:t>
                      </a:r>
                    </a:p>
                    <a:p>
                      <a:pPr algn="ctr"/>
                      <a:r>
                        <a:rPr lang="en-US" altLang="zh-CN" sz="2800" dirty="0"/>
                        <a:t>1000 0000</a:t>
                      </a:r>
                      <a:endParaRPr lang="zh-CN" alt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170" name="Object 23"/>
          <p:cNvGraphicFramePr>
            <a:graphicFrameLocks noChangeAspect="1"/>
          </p:cNvGraphicFramePr>
          <p:nvPr/>
        </p:nvGraphicFramePr>
        <p:xfrm>
          <a:off x="1116013" y="5229225"/>
          <a:ext cx="64801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3" imgW="3327120" imgH="609480" progId="Equation.DSMT4">
                  <p:embed/>
                </p:oleObj>
              </mc:Choice>
              <mc:Fallback>
                <p:oleObj name="Equation" r:id="rId3" imgW="3327120" imgH="6094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229225"/>
                        <a:ext cx="6480175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6" name="Rectangle 3"/>
          <p:cNvSpPr>
            <a:spLocks noChangeArrowheads="1"/>
          </p:cNvSpPr>
          <p:nvPr/>
        </p:nvSpPr>
        <p:spPr bwMode="auto">
          <a:xfrm>
            <a:off x="755650" y="333375"/>
            <a:ext cx="1346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C00000"/>
                </a:solidFill>
                <a:ea typeface="宋体" pitchFamily="2" charset="-122"/>
              </a:rPr>
              <a:t>Example</a:t>
            </a:r>
            <a:endParaRPr lang="zh-CN" altLang="en-US" b="1" i="1">
              <a:solidFill>
                <a:srgbClr val="C0000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5650" y="4264025"/>
            <a:ext cx="1346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C00000"/>
                </a:solidFill>
                <a:ea typeface="宋体" pitchFamily="2" charset="-122"/>
              </a:rPr>
              <a:t>Example</a:t>
            </a:r>
            <a:endParaRPr lang="zh-CN" altLang="en-US" b="1" i="1">
              <a:solidFill>
                <a:srgbClr val="C00000"/>
              </a:solidFill>
            </a:endParaRPr>
          </a:p>
        </p:txBody>
      </p:sp>
      <p:graphicFrame>
        <p:nvGraphicFramePr>
          <p:cNvPr id="2" name="Object 25"/>
          <p:cNvGraphicFramePr>
            <a:graphicFrameLocks noChangeAspect="1"/>
          </p:cNvGraphicFramePr>
          <p:nvPr/>
        </p:nvGraphicFramePr>
        <p:xfrm>
          <a:off x="2484438" y="4365625"/>
          <a:ext cx="16573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5" imgW="850680" imgH="406080" progId="Equation.DSMT4">
                  <p:embed/>
                </p:oleObj>
              </mc:Choice>
              <mc:Fallback>
                <p:oleObj name="Equation" r:id="rId5" imgW="850680" imgH="40608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365625"/>
                        <a:ext cx="1657350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4"/>
          <p:cNvSpPr>
            <a:spLocks noGrp="1"/>
          </p:cNvSpPr>
          <p:nvPr>
            <p:ph type="title"/>
          </p:nvPr>
        </p:nvSpPr>
        <p:spPr>
          <a:xfrm>
            <a:off x="395288" y="333375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zh-CN" sz="36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1’s Complement Form of Signed Numbers</a:t>
            </a:r>
            <a:endParaRPr lang="zh-CN" altLang="en-US" sz="360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844675"/>
            <a:ext cx="8229600" cy="1728788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Positive numbers: the same as the positive sign-magnitude numbers</a:t>
            </a:r>
          </a:p>
          <a:p>
            <a:pPr eaLnBrk="1" hangingPunct="1"/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Negative numbers: the 1’s complements of the corresponding positive numbers</a:t>
            </a:r>
          </a:p>
          <a:p>
            <a:pPr lvl="1" eaLnBrk="1" hangingPunct="1"/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Change all 1s to 0s and all 0s to 1s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70E2640-0B7A-4FCF-91CB-2F56F376B3C1}" type="slidenum">
              <a:rPr lang="zh-CN" altLang="en-US" smtClean="0"/>
              <a:pPr/>
              <a:t>15</a:t>
            </a:fld>
            <a:endParaRPr lang="en-US" altLang="zh-CN"/>
          </a:p>
        </p:txBody>
      </p:sp>
      <p:pic>
        <p:nvPicPr>
          <p:cNvPr id="30725" name="Picture 4" descr="fg02_002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538" y="4365625"/>
            <a:ext cx="3810000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4C3797-E057-48EB-934F-67AED1501368}" type="slidenum">
              <a:rPr lang="zh-CN" altLang="en-US" smtClean="0"/>
              <a:pPr/>
              <a:t>16</a:t>
            </a:fld>
            <a:endParaRPr lang="en-US" altLang="zh-CN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8313" y="981075"/>
          <a:ext cx="7848873" cy="3487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92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Decimal number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Sing-magnitude form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1’ s</a:t>
                      </a:r>
                      <a:r>
                        <a:rPr lang="en-US" altLang="zh-CN" sz="1800" baseline="0" dirty="0"/>
                        <a:t> complement form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25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0001 1001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0001 1001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-25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1001 1001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1110 0110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39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0010 0111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0010 0111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-39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1010 0111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1101 1000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6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0000 0000</a:t>
                      </a:r>
                    </a:p>
                    <a:p>
                      <a:pPr algn="ctr"/>
                      <a:r>
                        <a:rPr lang="en-US" altLang="zh-CN" sz="2800" dirty="0"/>
                        <a:t>1000</a:t>
                      </a:r>
                      <a:r>
                        <a:rPr lang="en-US" altLang="zh-CN" sz="2800" baseline="0" dirty="0"/>
                        <a:t> 0000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0000 0000</a:t>
                      </a:r>
                    </a:p>
                    <a:p>
                      <a:pPr algn="ctr"/>
                      <a:r>
                        <a:rPr lang="en-US" altLang="zh-CN" sz="2800" dirty="0"/>
                        <a:t>1111 1111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223" name="Rectangle 3"/>
          <p:cNvSpPr>
            <a:spLocks noChangeArrowheads="1"/>
          </p:cNvSpPr>
          <p:nvPr/>
        </p:nvSpPr>
        <p:spPr bwMode="auto">
          <a:xfrm>
            <a:off x="755650" y="333375"/>
            <a:ext cx="1346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>
                <a:ea typeface="宋体" pitchFamily="2" charset="-122"/>
              </a:rPr>
              <a:t>Example</a:t>
            </a:r>
            <a:endParaRPr lang="zh-CN" altLang="en-US" b="1" i="1"/>
          </a:p>
        </p:txBody>
      </p:sp>
      <p:graphicFrame>
        <p:nvGraphicFramePr>
          <p:cNvPr id="8194" name="Object 30"/>
          <p:cNvGraphicFramePr>
            <a:graphicFrameLocks noChangeAspect="1"/>
          </p:cNvGraphicFramePr>
          <p:nvPr/>
        </p:nvGraphicFramePr>
        <p:xfrm>
          <a:off x="758825" y="5476875"/>
          <a:ext cx="7126288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4" imgW="3492360" imgH="583920" progId="Equation.DSMT4">
                  <p:embed/>
                </p:oleObj>
              </mc:Choice>
              <mc:Fallback>
                <p:oleObj name="Equation" r:id="rId4" imgW="3492360" imgH="58392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5476875"/>
                        <a:ext cx="7126288" cy="1192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等腰三角形 5"/>
          <p:cNvSpPr/>
          <p:nvPr/>
        </p:nvSpPr>
        <p:spPr>
          <a:xfrm flipV="1">
            <a:off x="6516688" y="5194300"/>
            <a:ext cx="215900" cy="2889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55650" y="4484688"/>
            <a:ext cx="1346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>
                <a:ea typeface="宋体" pitchFamily="2" charset="-122"/>
              </a:rPr>
              <a:t>Example</a:t>
            </a:r>
            <a:endParaRPr lang="zh-CN" altLang="en-US" b="1" i="1"/>
          </a:p>
        </p:txBody>
      </p:sp>
      <p:graphicFrame>
        <p:nvGraphicFramePr>
          <p:cNvPr id="8224" name="Object 32"/>
          <p:cNvGraphicFramePr>
            <a:graphicFrameLocks noChangeAspect="1"/>
          </p:cNvGraphicFramePr>
          <p:nvPr/>
        </p:nvGraphicFramePr>
        <p:xfrm>
          <a:off x="2411413" y="4584700"/>
          <a:ext cx="1995487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6" imgW="977760" imgH="457200" progId="Equation.DSMT4">
                  <p:embed/>
                </p:oleObj>
              </mc:Choice>
              <mc:Fallback>
                <p:oleObj name="Equation" r:id="rId6" imgW="977760" imgH="4572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584700"/>
                        <a:ext cx="1995487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3" grpId="0"/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2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zh-CN" sz="36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2’s Complement Form of Signed Numbers</a:t>
            </a:r>
            <a:endParaRPr lang="zh-CN" altLang="en-US" sz="3600" b="1"/>
          </a:p>
        </p:txBody>
      </p:sp>
      <p:sp>
        <p:nvSpPr>
          <p:cNvPr id="31747" name="Content Placeholder 3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178117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Positive numbers: the same as the sign magnitude and 1’s complement forms</a:t>
            </a:r>
          </a:p>
          <a:p>
            <a:pPr eaLnBrk="1" hangingPunct="1"/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Negative numbers: the 2’s complements of the corresponding positive numbers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>
                <a:ea typeface="宋体" pitchFamily="2" charset="-122"/>
              </a:rPr>
              <a:t>Adding 1 to the LSB of the 1’s complement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>
                <a:ea typeface="宋体" pitchFamily="2" charset="-122"/>
              </a:rPr>
              <a:t>2’s complement = ( 1’s complement ) +1 </a:t>
            </a:r>
            <a:endParaRPr lang="en-US" altLang="zh-CN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/>
            <a:endParaRPr lang="zh-CN" altLang="en-US"/>
          </a:p>
        </p:txBody>
      </p:sp>
      <p:sp>
        <p:nvSpPr>
          <p:cNvPr id="3174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442149-06C1-4474-A0C9-C30B049579D0}" type="slidenum">
              <a:rPr lang="zh-CN" altLang="en-US" smtClean="0"/>
              <a:pPr/>
              <a:t>17</a:t>
            </a:fld>
            <a:endParaRPr lang="en-US" altLang="zh-CN"/>
          </a:p>
        </p:txBody>
      </p:sp>
      <p:pic>
        <p:nvPicPr>
          <p:cNvPr id="31749" name="Picture 4" descr="fg02_003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2575" y="4149725"/>
            <a:ext cx="5540375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9E0B99-EF4B-43AF-83F4-EB62EB68A2C6}" type="slidenum">
              <a:rPr lang="zh-CN" altLang="en-US" smtClean="0"/>
              <a:pPr/>
              <a:t>18</a:t>
            </a:fld>
            <a:endParaRPr lang="en-US" altLang="zh-CN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11188" y="908050"/>
          <a:ext cx="784887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Decimal number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Sing-magnitude form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1’ s</a:t>
                      </a:r>
                      <a:r>
                        <a:rPr lang="en-US" altLang="zh-CN" sz="1800" baseline="0" dirty="0"/>
                        <a:t> complement form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2’s complement form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0001 1001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0001 1001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0001 1001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-25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1001 1001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1110 0110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1110 0111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0010 0111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0010 0111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0010 0111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-39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1010 0111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1101 1000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1101 1001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0000 0000 </a:t>
                      </a:r>
                    </a:p>
                    <a:p>
                      <a:pPr algn="ctr"/>
                      <a:r>
                        <a:rPr lang="en-US" altLang="zh-CN" sz="2400" dirty="0"/>
                        <a:t>1000</a:t>
                      </a:r>
                      <a:r>
                        <a:rPr lang="en-US" altLang="zh-CN" sz="2400" baseline="0" dirty="0"/>
                        <a:t> 0000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0000 0000</a:t>
                      </a:r>
                    </a:p>
                    <a:p>
                      <a:pPr algn="ctr"/>
                      <a:r>
                        <a:rPr lang="en-US" altLang="zh-CN" sz="2400" dirty="0"/>
                        <a:t>1111 1111 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0000 0000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258" name="Rectangle 3"/>
          <p:cNvSpPr>
            <a:spLocks noChangeArrowheads="1"/>
          </p:cNvSpPr>
          <p:nvPr/>
        </p:nvSpPr>
        <p:spPr bwMode="auto">
          <a:xfrm>
            <a:off x="684213" y="376238"/>
            <a:ext cx="1346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C00000"/>
                </a:solidFill>
                <a:ea typeface="宋体" pitchFamily="2" charset="-122"/>
              </a:rPr>
              <a:t>Example</a:t>
            </a:r>
            <a:endParaRPr lang="zh-CN" altLang="en-US" b="1" i="1">
              <a:solidFill>
                <a:srgbClr val="C00000"/>
              </a:solidFill>
            </a:endParaRPr>
          </a:p>
        </p:txBody>
      </p:sp>
      <p:graphicFrame>
        <p:nvGraphicFramePr>
          <p:cNvPr id="9218" name="Object 36"/>
          <p:cNvGraphicFramePr>
            <a:graphicFrameLocks noChangeAspect="1"/>
          </p:cNvGraphicFramePr>
          <p:nvPr/>
        </p:nvGraphicFramePr>
        <p:xfrm>
          <a:off x="684213" y="5229225"/>
          <a:ext cx="7281862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4" imgW="3568680" imgH="583920" progId="Equation.DSMT4">
                  <p:embed/>
                </p:oleObj>
              </mc:Choice>
              <mc:Fallback>
                <p:oleObj name="Equation" r:id="rId4" imgW="3568680" imgH="58392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229225"/>
                        <a:ext cx="7281862" cy="1192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04850" y="4224338"/>
            <a:ext cx="1346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C00000"/>
                </a:solidFill>
                <a:ea typeface="宋体" pitchFamily="2" charset="-122"/>
              </a:rPr>
              <a:t>Example</a:t>
            </a:r>
            <a:endParaRPr lang="zh-CN" altLang="en-US" b="1" i="1">
              <a:solidFill>
                <a:srgbClr val="C00000"/>
              </a:solidFill>
            </a:endParaRPr>
          </a:p>
        </p:txBody>
      </p:sp>
      <p:graphicFrame>
        <p:nvGraphicFramePr>
          <p:cNvPr id="9254" name="Object 38"/>
          <p:cNvGraphicFramePr>
            <a:graphicFrameLocks noChangeAspect="1"/>
          </p:cNvGraphicFramePr>
          <p:nvPr/>
        </p:nvGraphicFramePr>
        <p:xfrm>
          <a:off x="2339975" y="4295775"/>
          <a:ext cx="202088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6" imgW="990360" imgH="457200" progId="Equation.DSMT4">
                  <p:embed/>
                </p:oleObj>
              </mc:Choice>
              <mc:Fallback>
                <p:oleObj name="Equation" r:id="rId6" imgW="990360" imgH="4572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295775"/>
                        <a:ext cx="2020888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b="1" dirty="0"/>
              <a:t>Range of Singed Integer Numbers That Can be represented</a:t>
            </a:r>
            <a:endParaRPr lang="zh-CN" altLang="en-US" sz="4000" b="1" dirty="0"/>
          </a:p>
        </p:txBody>
      </p:sp>
      <p:sp>
        <p:nvSpPr>
          <p:cNvPr id="10245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C774D8-FF6D-4311-93A9-8C319AD00F43}" type="slidenum">
              <a:rPr lang="zh-CN" altLang="en-US" smtClean="0"/>
              <a:pPr/>
              <a:t>19</a:t>
            </a:fld>
            <a:endParaRPr lang="en-US" altLang="zh-CN"/>
          </a:p>
        </p:txBody>
      </p:sp>
      <p:sp>
        <p:nvSpPr>
          <p:cNvPr id="10246" name="TextBox 3"/>
          <p:cNvSpPr txBox="1">
            <a:spLocks noChangeArrowheads="1"/>
          </p:cNvSpPr>
          <p:nvPr/>
        </p:nvSpPr>
        <p:spPr bwMode="auto">
          <a:xfrm>
            <a:off x="539750" y="2205038"/>
            <a:ext cx="770413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For 2’s complement signed numbers, the range of  values for n-bit numbers is</a:t>
            </a:r>
            <a:endParaRPr lang="zh-CN" altLang="en-US" dirty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725738" y="3213100"/>
          <a:ext cx="29765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3" imgW="1282680" imgH="279360" progId="Equation.DSMT4">
                  <p:embed/>
                </p:oleObj>
              </mc:Choice>
              <mc:Fallback>
                <p:oleObj name="Equation" r:id="rId3" imgW="1282680" imgH="279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3213100"/>
                        <a:ext cx="2976562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6084168" y="2924944"/>
            <a:ext cx="241604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" pitchFamily="18" charset="0"/>
              </a:rPr>
              <a:t>WHY?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Times" pitchFamily="18" charset="0"/>
            </a:endParaRPr>
          </a:p>
        </p:txBody>
      </p: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500034" y="3857628"/>
            <a:ext cx="8207376" cy="2371728"/>
            <a:chOff x="499358" y="3857446"/>
            <a:chExt cx="8208774" cy="2372421"/>
          </a:xfrm>
        </p:grpSpPr>
        <p:graphicFrame>
          <p:nvGraphicFramePr>
            <p:cNvPr id="10243" name="Object 3"/>
            <p:cNvGraphicFramePr>
              <a:graphicFrameLocks noChangeAspect="1"/>
            </p:cNvGraphicFramePr>
            <p:nvPr/>
          </p:nvGraphicFramePr>
          <p:xfrm>
            <a:off x="570808" y="4357659"/>
            <a:ext cx="8137324" cy="1872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" name="Equation" r:id="rId5" imgW="2869920" imgH="660240" progId="Equation.DSMT4">
                    <p:embed/>
                  </p:oleObj>
                </mc:Choice>
                <mc:Fallback>
                  <p:oleObj name="Equation" r:id="rId5" imgW="2869920" imgH="6602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808" y="4357659"/>
                          <a:ext cx="8137324" cy="1872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9" name="TextBox 7"/>
            <p:cNvSpPr txBox="1">
              <a:spLocks noChangeArrowheads="1"/>
            </p:cNvSpPr>
            <p:nvPr/>
          </p:nvSpPr>
          <p:spPr bwMode="auto">
            <a:xfrm>
              <a:off x="499358" y="3857446"/>
              <a:ext cx="16734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Example</a:t>
              </a:r>
              <a:endParaRPr lang="zh-CN" altLang="en-US" b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E50B88-CD39-488C-ADEC-84737ADA1A5C}" type="slidenum">
              <a:rPr lang="zh-CN" altLang="en-US" smtClean="0"/>
              <a:pPr/>
              <a:t>2</a:t>
            </a:fld>
            <a:endParaRPr lang="en-US" altLang="zh-CN"/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468313" y="12684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80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What does 5132.13 really mean?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80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Depends on the number base!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80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Assuming base 10: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altLang="zh-CN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5132.13</a:t>
            </a:r>
            <a:r>
              <a:rPr lang="en-US" altLang="zh-CN" baseline="-2500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10</a:t>
            </a:r>
            <a:r>
              <a:rPr lang="en-US" altLang="zh-CN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= </a:t>
            </a:r>
            <a:r>
              <a:rPr lang="en-US" altLang="zh-CN" b="1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5</a:t>
            </a:r>
            <a:r>
              <a:rPr lang="en-US" altLang="zh-CN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x10</a:t>
            </a:r>
            <a:r>
              <a:rPr lang="en-US" altLang="zh-CN" baseline="3000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en-US" altLang="zh-CN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+ </a:t>
            </a:r>
            <a:r>
              <a:rPr lang="en-US" altLang="zh-CN" b="1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x10</a:t>
            </a:r>
            <a:r>
              <a:rPr lang="en-US" altLang="zh-CN" baseline="3000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en-US" altLang="zh-CN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+ </a:t>
            </a:r>
            <a:r>
              <a:rPr lang="en-US" altLang="zh-CN" b="1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en-US" altLang="zh-CN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x10</a:t>
            </a:r>
            <a:r>
              <a:rPr lang="en-US" altLang="zh-CN" baseline="3000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+ </a:t>
            </a:r>
            <a:r>
              <a:rPr lang="en-US" altLang="zh-CN" b="1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en-US" altLang="zh-CN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x10</a:t>
            </a:r>
            <a:r>
              <a:rPr lang="en-US" altLang="zh-CN" baseline="3000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lang="en-US" altLang="zh-CN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+ </a:t>
            </a:r>
            <a:r>
              <a:rPr lang="en-US" altLang="zh-CN" b="1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x10</a:t>
            </a:r>
            <a:r>
              <a:rPr lang="en-US" altLang="zh-CN" baseline="3000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-1</a:t>
            </a:r>
            <a:r>
              <a:rPr lang="en-US" altLang="zh-CN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+ </a:t>
            </a:r>
            <a:r>
              <a:rPr lang="en-US" altLang="zh-CN" b="1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en-US" altLang="zh-CN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x10</a:t>
            </a:r>
            <a:r>
              <a:rPr lang="en-US" altLang="zh-CN" baseline="3000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-2</a:t>
            </a:r>
            <a:r>
              <a:rPr lang="en-US" altLang="zh-CN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altLang="zh-CN" sz="900"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80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Assuming base 6: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altLang="zh-CN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5132.13</a:t>
            </a:r>
            <a:r>
              <a:rPr lang="en-US" altLang="zh-CN" baseline="-2500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6</a:t>
            </a:r>
            <a:r>
              <a:rPr lang="en-US" altLang="zh-CN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= </a:t>
            </a:r>
            <a:r>
              <a:rPr lang="en-US" altLang="zh-CN" b="1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5</a:t>
            </a:r>
            <a:r>
              <a:rPr lang="en-US" altLang="zh-CN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x6</a:t>
            </a:r>
            <a:r>
              <a:rPr lang="en-US" altLang="zh-CN" baseline="3000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en-US" altLang="zh-CN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+ </a:t>
            </a:r>
            <a:r>
              <a:rPr lang="en-US" altLang="zh-CN" b="1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x6</a:t>
            </a:r>
            <a:r>
              <a:rPr lang="en-US" altLang="zh-CN" baseline="3000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en-US" altLang="zh-CN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+ </a:t>
            </a:r>
            <a:r>
              <a:rPr lang="en-US" altLang="zh-CN" b="1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en-US" altLang="zh-CN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x6</a:t>
            </a:r>
            <a:r>
              <a:rPr lang="en-US" altLang="zh-CN" baseline="3000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+ </a:t>
            </a:r>
            <a:r>
              <a:rPr lang="en-US" altLang="zh-CN" b="1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en-US" altLang="zh-CN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x6</a:t>
            </a:r>
            <a:r>
              <a:rPr lang="en-US" altLang="zh-CN" baseline="3000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0 </a:t>
            </a:r>
            <a:r>
              <a:rPr lang="en-US" altLang="zh-CN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+ </a:t>
            </a:r>
            <a:r>
              <a:rPr lang="en-US" altLang="zh-CN" b="1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x6</a:t>
            </a:r>
            <a:r>
              <a:rPr lang="en-US" altLang="zh-CN" baseline="3000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-1</a:t>
            </a:r>
            <a:r>
              <a:rPr lang="en-US" altLang="zh-CN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+ </a:t>
            </a:r>
            <a:r>
              <a:rPr lang="en-US" altLang="zh-CN" b="1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en-US" altLang="zh-CN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x6</a:t>
            </a:r>
            <a:r>
              <a:rPr lang="en-US" altLang="zh-CN" baseline="3000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-2</a:t>
            </a:r>
            <a:r>
              <a:rPr lang="en-US" altLang="zh-CN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altLang="zh-CN" sz="900"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80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We often use a subscript to indicate the base.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altLang="zh-CN" sz="3200"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96A67D-F014-4702-ABA8-F9F837E2D43C}" type="slidenum">
              <a:rPr lang="zh-CN" altLang="en-US" smtClean="0"/>
              <a:pPr/>
              <a:t>20</a:t>
            </a:fld>
            <a:endParaRPr lang="en-US" altLang="zh-CN"/>
          </a:p>
        </p:txBody>
      </p:sp>
      <p:cxnSp>
        <p:nvCxnSpPr>
          <p:cNvPr id="4" name="直接箭头连接符 3"/>
          <p:cNvCxnSpPr/>
          <p:nvPr/>
        </p:nvCxnSpPr>
        <p:spPr>
          <a:xfrm>
            <a:off x="539750" y="6381750"/>
            <a:ext cx="792003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9750" y="1401763"/>
          <a:ext cx="8208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39750" y="1762125"/>
          <a:ext cx="8208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0000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0001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0010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0011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0100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0101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0110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0111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1000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1001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1010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1011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1100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1101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1110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1111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39750" y="3130550"/>
          <a:ext cx="8208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1111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1110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1101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1100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1011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1010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1001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1000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0000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0001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0010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0011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0100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0101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0110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0111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39750" y="2770188"/>
          <a:ext cx="8208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-6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39750" y="4498975"/>
          <a:ext cx="8208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1000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1001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1010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1011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1100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1101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1110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1111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0000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0001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0010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0011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0100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0101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0110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0111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39750" y="4149725"/>
          <a:ext cx="8208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-7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-6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-5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-0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39750" y="5722938"/>
          <a:ext cx="8208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1000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1001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1010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1011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1100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1101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1110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1111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0000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0001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0010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0011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0100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0101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0110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0111</a:t>
                      </a:r>
                      <a:endParaRPr lang="zh-CN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39750" y="5362575"/>
          <a:ext cx="8208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-8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-7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-6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-5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060" name="TextBox 12"/>
          <p:cNvSpPr txBox="1">
            <a:spLocks noChangeArrowheads="1"/>
          </p:cNvSpPr>
          <p:nvPr/>
        </p:nvSpPr>
        <p:spPr bwMode="auto">
          <a:xfrm>
            <a:off x="468313" y="806450"/>
            <a:ext cx="7343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Unsigned integer numbers (magnitude)</a:t>
            </a:r>
            <a:endParaRPr lang="zh-CN" altLang="en-US"/>
          </a:p>
        </p:txBody>
      </p:sp>
      <p:sp>
        <p:nvSpPr>
          <p:cNvPr id="33061" name="TextBox 13"/>
          <p:cNvSpPr txBox="1">
            <a:spLocks noChangeArrowheads="1"/>
          </p:cNvSpPr>
          <p:nvPr/>
        </p:nvSpPr>
        <p:spPr bwMode="auto">
          <a:xfrm>
            <a:off x="468313" y="2247900"/>
            <a:ext cx="73437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Signed integer numbers (sign-magnitude form)</a:t>
            </a:r>
            <a:endParaRPr lang="zh-CN" altLang="en-US"/>
          </a:p>
        </p:txBody>
      </p:sp>
      <p:sp>
        <p:nvSpPr>
          <p:cNvPr id="33062" name="TextBox 14"/>
          <p:cNvSpPr txBox="1">
            <a:spLocks noChangeArrowheads="1"/>
          </p:cNvSpPr>
          <p:nvPr/>
        </p:nvSpPr>
        <p:spPr bwMode="auto">
          <a:xfrm>
            <a:off x="468313" y="3614738"/>
            <a:ext cx="7343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Signed integer numbers (1’s complement form)</a:t>
            </a:r>
            <a:endParaRPr lang="zh-CN" altLang="en-US"/>
          </a:p>
        </p:txBody>
      </p:sp>
      <p:sp>
        <p:nvSpPr>
          <p:cNvPr id="33063" name="TextBox 15"/>
          <p:cNvSpPr txBox="1">
            <a:spLocks noChangeArrowheads="1"/>
          </p:cNvSpPr>
          <p:nvPr/>
        </p:nvSpPr>
        <p:spPr bwMode="auto">
          <a:xfrm>
            <a:off x="468313" y="4911725"/>
            <a:ext cx="7343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Signed integer numbers (2’s complement form)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title"/>
          </p:nvPr>
        </p:nvSpPr>
        <p:spPr>
          <a:xfrm>
            <a:off x="914400" y="1889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400"/>
              <a:t>Floating-point Numbers</a:t>
            </a:r>
            <a:endParaRPr lang="zh-CN" altLang="en-US" sz="440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484313"/>
            <a:ext cx="8675687" cy="4389437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A floating-point number consists of two parts plus a sign.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The </a:t>
            </a:r>
            <a:r>
              <a:rPr lang="en-US" altLang="zh-CN" b="1" i="1">
                <a:ea typeface="宋体" pitchFamily="2" charset="-122"/>
              </a:rPr>
              <a:t>mantissa</a:t>
            </a:r>
            <a:r>
              <a:rPr lang="zh-CN" altLang="en-US" b="1" i="1">
                <a:ea typeface="宋体" pitchFamily="2" charset="-122"/>
              </a:rPr>
              <a:t>（尾数部分）</a:t>
            </a:r>
            <a:r>
              <a:rPr lang="en-US" altLang="zh-CN">
                <a:ea typeface="宋体" pitchFamily="2" charset="-122"/>
              </a:rPr>
              <a:t>: the part of a floating-point number that represents the magnitude of the number.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The </a:t>
            </a:r>
            <a:r>
              <a:rPr lang="en-US" altLang="zh-CN" b="1" i="1">
                <a:ea typeface="宋体" pitchFamily="2" charset="-122"/>
              </a:rPr>
              <a:t>exponent</a:t>
            </a:r>
            <a:r>
              <a:rPr lang="zh-CN" altLang="en-US" b="1" i="1">
                <a:ea typeface="宋体" pitchFamily="2" charset="-122"/>
              </a:rPr>
              <a:t>（指数部分）</a:t>
            </a:r>
            <a:r>
              <a:rPr lang="en-US" altLang="zh-CN">
                <a:ea typeface="宋体" pitchFamily="2" charset="-122"/>
              </a:rPr>
              <a:t>: the part of a floating-point number that represents the number of places that the decimal point (or binary point) is to be moved.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 Single-precision: 32 bits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Double-precision: 64 bits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Extended-precision: 80 bits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D8A53E4-FED4-4795-AB70-830510CD4457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61EFB5-071B-4074-9A68-CA1FA5A73116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755650" y="620713"/>
            <a:ext cx="1584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latin typeface="华文彩云" pitchFamily="2" charset="-122"/>
                <a:ea typeface="华文彩云" pitchFamily="2" charset="-122"/>
              </a:rPr>
              <a:t>Example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1071538" y="1214422"/>
            <a:ext cx="7167591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ea typeface="宋体" pitchFamily="2" charset="-122"/>
              </a:rPr>
              <a:t>1 0110 1001 0001 = 1.0110 1001 0001 x 2</a:t>
            </a:r>
            <a:r>
              <a:rPr lang="en-US" altLang="zh-CN" b="1" baseline="30000" dirty="0">
                <a:ea typeface="宋体" pitchFamily="2" charset="-122"/>
              </a:rPr>
              <a:t>12</a:t>
            </a:r>
            <a:r>
              <a:rPr lang="en-US" altLang="zh-CN" b="1" dirty="0">
                <a:ea typeface="宋体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</a:rPr>
              <a:t>(Assuming this is a positive number)</a:t>
            </a:r>
          </a:p>
        </p:txBody>
      </p:sp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1042988" y="2276475"/>
            <a:ext cx="6119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i="1" dirty="0">
                <a:ea typeface="宋体" pitchFamily="2" charset="-122"/>
              </a:rPr>
              <a:t>Exponent </a:t>
            </a:r>
            <a:r>
              <a:rPr lang="en-US" altLang="zh-CN" dirty="0">
                <a:ea typeface="宋体" pitchFamily="2" charset="-122"/>
              </a:rPr>
              <a:t> 12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a typeface="宋体" pitchFamily="2" charset="-122"/>
              </a:rPr>
              <a:t>+127</a:t>
            </a:r>
            <a:r>
              <a:rPr lang="en-US" altLang="zh-CN" dirty="0">
                <a:ea typeface="宋体" pitchFamily="2" charset="-122"/>
              </a:rPr>
              <a:t>=139 ---------&gt;1000 1011</a:t>
            </a:r>
          </a:p>
        </p:txBody>
      </p:sp>
      <p:sp>
        <p:nvSpPr>
          <p:cNvPr id="34822" name="Text Box 8"/>
          <p:cNvSpPr txBox="1">
            <a:spLocks noChangeArrowheads="1"/>
          </p:cNvSpPr>
          <p:nvPr/>
        </p:nvSpPr>
        <p:spPr bwMode="auto">
          <a:xfrm>
            <a:off x="1042988" y="2852738"/>
            <a:ext cx="6672284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>
                <a:ea typeface="宋体" pitchFamily="2" charset="-122"/>
              </a:rPr>
              <a:t>Mantissa</a:t>
            </a:r>
            <a:r>
              <a:rPr lang="en-US" altLang="zh-CN" dirty="0">
                <a:ea typeface="宋体" pitchFamily="2" charset="-122"/>
              </a:rPr>
              <a:t>  0110 1001 0001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</a:rPr>
              <a:t>(The 1 left of the binary point is not included)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42988" y="4143380"/>
          <a:ext cx="6337300" cy="914400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仿宋_GB2312" pitchFamily="49" charset="-122"/>
                        </a:rPr>
                        <a:t>S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仿宋_GB2312" pitchFamily="49" charset="-122"/>
                        </a:rPr>
                        <a:t>Exponent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Mantissa (Fraction)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仿宋_GB2312" pitchFamily="49" charset="-122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仿宋_GB2312" pitchFamily="49" charset="-122"/>
                        </a:rPr>
                        <a:t>1000 1011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01101001000100000000000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837" name="Line 23"/>
          <p:cNvSpPr>
            <a:spLocks noChangeShapeType="1"/>
          </p:cNvSpPr>
          <p:nvPr/>
        </p:nvSpPr>
        <p:spPr bwMode="auto">
          <a:xfrm>
            <a:off x="1476375" y="5418142"/>
            <a:ext cx="20161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8" name="Line 24"/>
          <p:cNvSpPr>
            <a:spLocks noChangeShapeType="1"/>
          </p:cNvSpPr>
          <p:nvPr/>
        </p:nvSpPr>
        <p:spPr bwMode="auto">
          <a:xfrm>
            <a:off x="3490913" y="5418142"/>
            <a:ext cx="38893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9" name="Line 25"/>
          <p:cNvSpPr>
            <a:spLocks noChangeShapeType="1"/>
          </p:cNvSpPr>
          <p:nvPr/>
        </p:nvSpPr>
        <p:spPr bwMode="auto">
          <a:xfrm>
            <a:off x="1044575" y="5130805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0" name="Line 26"/>
          <p:cNvSpPr>
            <a:spLocks noChangeShapeType="1"/>
          </p:cNvSpPr>
          <p:nvPr/>
        </p:nvSpPr>
        <p:spPr bwMode="auto">
          <a:xfrm>
            <a:off x="1476375" y="5130805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1" name="Line 27"/>
          <p:cNvSpPr>
            <a:spLocks noChangeShapeType="1"/>
          </p:cNvSpPr>
          <p:nvPr/>
        </p:nvSpPr>
        <p:spPr bwMode="auto">
          <a:xfrm>
            <a:off x="3492500" y="5130805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2" name="Line 28"/>
          <p:cNvSpPr>
            <a:spLocks noChangeShapeType="1"/>
          </p:cNvSpPr>
          <p:nvPr/>
        </p:nvSpPr>
        <p:spPr bwMode="auto">
          <a:xfrm>
            <a:off x="7380288" y="5130805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3" name="Text Box 29"/>
          <p:cNvSpPr txBox="1">
            <a:spLocks noChangeArrowheads="1"/>
          </p:cNvSpPr>
          <p:nvPr/>
        </p:nvSpPr>
        <p:spPr bwMode="auto">
          <a:xfrm>
            <a:off x="1042988" y="513080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ea typeface="宋体" pitchFamily="2" charset="-122"/>
              </a:rPr>
              <a:t>1 bit</a:t>
            </a:r>
          </a:p>
        </p:txBody>
      </p:sp>
      <p:sp>
        <p:nvSpPr>
          <p:cNvPr id="34844" name="Text Box 30"/>
          <p:cNvSpPr txBox="1">
            <a:spLocks noChangeArrowheads="1"/>
          </p:cNvSpPr>
          <p:nvPr/>
        </p:nvSpPr>
        <p:spPr bwMode="auto">
          <a:xfrm>
            <a:off x="2124075" y="513080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ea typeface="宋体" pitchFamily="2" charset="-122"/>
              </a:rPr>
              <a:t>8 bit</a:t>
            </a:r>
          </a:p>
        </p:txBody>
      </p:sp>
      <p:sp>
        <p:nvSpPr>
          <p:cNvPr id="34845" name="Text Box 31"/>
          <p:cNvSpPr txBox="1">
            <a:spLocks noChangeArrowheads="1"/>
          </p:cNvSpPr>
          <p:nvPr/>
        </p:nvSpPr>
        <p:spPr bwMode="auto">
          <a:xfrm>
            <a:off x="5219700" y="513080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ea typeface="宋体" pitchFamily="2" charset="-122"/>
              </a:rPr>
              <a:t>23 bit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11E9A00-2283-4D8D-AA44-B9D00A23602E}" type="slidenum">
              <a:rPr lang="zh-CN" altLang="en-US" smtClean="0"/>
              <a:pPr/>
              <a:t>23</a:t>
            </a:fld>
            <a:endParaRPr lang="en-US" altLang="zh-CN"/>
          </a:p>
        </p:txBody>
      </p:sp>
      <p:sp>
        <p:nvSpPr>
          <p:cNvPr id="11268" name="TextBox 2"/>
          <p:cNvSpPr txBox="1">
            <a:spLocks noChangeArrowheads="1"/>
          </p:cNvSpPr>
          <p:nvPr/>
        </p:nvSpPr>
        <p:spPr bwMode="auto">
          <a:xfrm>
            <a:off x="755650" y="981075"/>
            <a:ext cx="7416800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1">
                <a:solidFill>
                  <a:srgbClr val="C00000"/>
                </a:solidFill>
                <a:latin typeface="华文彩云" pitchFamily="2" charset="-122"/>
                <a:ea typeface="华文彩云" pitchFamily="2" charset="-122"/>
              </a:rPr>
              <a:t>Example</a:t>
            </a:r>
          </a:p>
          <a:p>
            <a:r>
              <a:rPr lang="en-US" altLang="zh-CN"/>
              <a:t>Determine the binary value of the following floating-point binary number.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71550" y="2349500"/>
          <a:ext cx="640871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Exponent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ea typeface="宋体" pitchFamily="2" charset="-122"/>
                        </a:rPr>
                        <a:t>Mantissa (Fraction)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10010001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ea typeface="宋体" pitchFamily="2" charset="-122"/>
                        </a:rPr>
                        <a:t>10001110001000000000000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331913" y="3644900"/>
          <a:ext cx="5684837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3" imgW="2070000" imgH="812520" progId="Equation.DSMT4">
                  <p:embed/>
                </p:oleObj>
              </mc:Choice>
              <mc:Fallback>
                <p:oleObj name="Equation" r:id="rId3" imgW="2070000" imgH="8125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644900"/>
                        <a:ext cx="5684837" cy="223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4000" dirty="0"/>
              <a:t>2.4 Arithmetic Operations with Binary Numbers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Addition 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Subtraction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Multiplication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Division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BCDD4ED-9F1A-4F53-B717-E009A8B8266F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41DC97A-2335-41A4-92AE-1C651F0BFF71}" type="slidenum">
              <a:rPr lang="zh-CN" altLang="en-US" smtClean="0"/>
              <a:pPr/>
              <a:t>25</a:t>
            </a:fld>
            <a:endParaRPr lang="en-US" altLang="zh-CN"/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4400" b="1">
                <a:solidFill>
                  <a:schemeClr val="tx2"/>
                </a:solidFill>
                <a:ea typeface="宋体" pitchFamily="2" charset="-122"/>
              </a:rPr>
              <a:t>For Unsigned Numbers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2A2D68E-6BB2-42EF-98CB-0FE230CA4730}" type="slidenum">
              <a:rPr lang="zh-CN" altLang="en-US" smtClean="0"/>
              <a:pPr/>
              <a:t>26</a:t>
            </a:fld>
            <a:endParaRPr lang="en-US" altLang="zh-CN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Binary Addition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1692275" y="1557338"/>
            <a:ext cx="5976938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b="1">
                <a:latin typeface="Arial" charset="0"/>
                <a:ea typeface="宋体" pitchFamily="2" charset="-122"/>
                <a:cs typeface="Arial" charset="0"/>
              </a:rPr>
              <a:t>0 + 0 = 0</a:t>
            </a:r>
          </a:p>
          <a:p>
            <a:pPr>
              <a:lnSpc>
                <a:spcPts val="2600"/>
              </a:lnSpc>
            </a:pPr>
            <a:r>
              <a:rPr lang="en-US" altLang="zh-CN" b="1">
                <a:latin typeface="Arial" charset="0"/>
                <a:ea typeface="宋体" pitchFamily="2" charset="-122"/>
                <a:cs typeface="Arial" charset="0"/>
              </a:rPr>
              <a:t>0 + 1 = 1</a:t>
            </a:r>
          </a:p>
          <a:p>
            <a:pPr>
              <a:lnSpc>
                <a:spcPts val="2600"/>
              </a:lnSpc>
            </a:pPr>
            <a:r>
              <a:rPr lang="en-US" altLang="zh-CN" b="1">
                <a:latin typeface="Arial" charset="0"/>
                <a:ea typeface="宋体" pitchFamily="2" charset="-122"/>
                <a:cs typeface="Arial" charset="0"/>
              </a:rPr>
              <a:t>1 + 0 = 1</a:t>
            </a:r>
          </a:p>
          <a:p>
            <a:pPr>
              <a:lnSpc>
                <a:spcPts val="2600"/>
              </a:lnSpc>
            </a:pPr>
            <a:r>
              <a:rPr lang="en-US" altLang="zh-CN" b="1">
                <a:latin typeface="Arial" charset="0"/>
                <a:ea typeface="宋体" pitchFamily="2" charset="-122"/>
                <a:cs typeface="Arial" charset="0"/>
              </a:rPr>
              <a:t>1 + 1 = 0  </a:t>
            </a:r>
            <a:r>
              <a:rPr lang="en-US" altLang="zh-CN">
                <a:latin typeface="Comic Sans MS" pitchFamily="66" charset="0"/>
                <a:ea typeface="宋体" pitchFamily="2" charset="-122"/>
                <a:cs typeface="Arial" charset="0"/>
              </a:rPr>
              <a:t>and carry </a:t>
            </a:r>
            <a:r>
              <a:rPr lang="en-US" altLang="zh-CN" b="1">
                <a:latin typeface="Arial" charset="0"/>
                <a:ea typeface="宋体" pitchFamily="2" charset="-122"/>
                <a:cs typeface="Arial" charset="0"/>
              </a:rPr>
              <a:t>1</a:t>
            </a:r>
            <a:r>
              <a:rPr lang="en-US" altLang="zh-CN">
                <a:latin typeface="Comic Sans MS" pitchFamily="66" charset="0"/>
                <a:ea typeface="宋体" pitchFamily="2" charset="-122"/>
                <a:cs typeface="Arial" charset="0"/>
              </a:rPr>
              <a:t> to the next column</a:t>
            </a:r>
            <a:endParaRPr lang="en-US" altLang="zh-CN" sz="2000" b="1">
              <a:latin typeface="Comic Sans MS" pitchFamily="66" charset="0"/>
              <a:ea typeface="宋体" pitchFamily="2" charset="-122"/>
              <a:cs typeface="Arial" charset="0"/>
            </a:endParaRP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762000" y="3268663"/>
            <a:ext cx="1377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latin typeface="Comic Sans MS" pitchFamily="66" charset="0"/>
                <a:ea typeface="宋体" pitchFamily="2" charset="-122"/>
                <a:cs typeface="Arial" charset="0"/>
              </a:rPr>
              <a:t>Examples:</a:t>
            </a:r>
            <a:endParaRPr lang="en-US" altLang="zh-CN" sz="1800" b="1">
              <a:latin typeface="Comic Sans MS" pitchFamily="66" charset="0"/>
              <a:ea typeface="宋体" pitchFamily="2" charset="-122"/>
              <a:cs typeface="Arial" charset="0"/>
            </a:endParaRP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1403350" y="4068763"/>
            <a:ext cx="2236788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600" b="1">
                <a:latin typeface="Courier New" pitchFamily="49" charset="0"/>
                <a:ea typeface="宋体" pitchFamily="2" charset="-122"/>
                <a:cs typeface="Arial" charset="0"/>
              </a:rPr>
              <a:t> </a:t>
            </a:r>
            <a:endParaRPr lang="zh-CN" altLang="en-US" sz="1000" b="1">
              <a:latin typeface="Courier New" pitchFamily="49" charset="0"/>
              <a:ea typeface="宋体" pitchFamily="2" charset="-122"/>
              <a:cs typeface="Arial" charset="0"/>
            </a:endParaRPr>
          </a:p>
          <a:p>
            <a:pPr eaLnBrk="1" hangingPunct="1"/>
            <a:r>
              <a:rPr lang="zh-CN" altLang="en-US" sz="2000" b="1">
                <a:latin typeface="Courier New" pitchFamily="49" charset="0"/>
                <a:ea typeface="宋体" pitchFamily="2" charset="-122"/>
                <a:cs typeface="Arial" charset="0"/>
              </a:rPr>
              <a:t>  </a:t>
            </a:r>
            <a:r>
              <a:rPr lang="en-US" altLang="zh-CN" sz="2000" b="1">
                <a:latin typeface="Courier New" pitchFamily="49" charset="0"/>
                <a:ea typeface="宋体" pitchFamily="2" charset="-122"/>
                <a:cs typeface="Arial" charset="0"/>
              </a:rPr>
              <a:t>0101   (5</a:t>
            </a:r>
            <a:r>
              <a:rPr lang="en-US" altLang="zh-CN" sz="20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20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  <a:endParaRPr lang="en-US" altLang="zh-CN" sz="2000" b="1" baseline="-25000">
              <a:latin typeface="Courier New" pitchFamily="49" charset="0"/>
              <a:ea typeface="宋体" pitchFamily="2" charset="-122"/>
              <a:cs typeface="Arial" charset="0"/>
            </a:endParaRPr>
          </a:p>
          <a:p>
            <a:pPr eaLnBrk="1" hangingPunct="1"/>
            <a:r>
              <a:rPr lang="en-US" altLang="zh-CN" sz="2000" b="1" u="sng">
                <a:latin typeface="Courier New" pitchFamily="49" charset="0"/>
                <a:ea typeface="宋体" pitchFamily="2" charset="-122"/>
                <a:cs typeface="Arial" charset="0"/>
              </a:rPr>
              <a:t>+ 0010</a:t>
            </a:r>
            <a:r>
              <a:rPr lang="en-US" altLang="zh-CN" sz="2000" b="1">
                <a:latin typeface="Courier New" pitchFamily="49" charset="0"/>
                <a:ea typeface="宋体" pitchFamily="2" charset="-122"/>
                <a:cs typeface="Arial" charset="0"/>
              </a:rPr>
              <a:t>   (2</a:t>
            </a:r>
            <a:r>
              <a:rPr lang="en-US" altLang="zh-CN" sz="20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20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</a:p>
          <a:p>
            <a:pPr eaLnBrk="1" hangingPunct="1"/>
            <a:r>
              <a:rPr lang="en-US" altLang="zh-CN" sz="2000" b="1">
                <a:latin typeface="Courier New" pitchFamily="49" charset="0"/>
                <a:ea typeface="宋体" pitchFamily="2" charset="-122"/>
                <a:cs typeface="Arial" charset="0"/>
              </a:rPr>
              <a:t>  0111   (7</a:t>
            </a:r>
            <a:r>
              <a:rPr lang="en-US" altLang="zh-CN" sz="20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20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  <a:endParaRPr lang="en-US" altLang="zh-CN" sz="2000" b="1" u="sng">
              <a:latin typeface="Courier New" pitchFamily="49" charset="0"/>
              <a:ea typeface="宋体" pitchFamily="2" charset="-122"/>
              <a:cs typeface="Arial" charset="0"/>
            </a:endParaRPr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7294563" y="3981450"/>
            <a:ext cx="9667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>
                <a:latin typeface="Comic Sans MS" pitchFamily="66" charset="0"/>
                <a:ea typeface="宋体" pitchFamily="2" charset="-122"/>
                <a:cs typeface="Arial" charset="0"/>
              </a:rPr>
              <a:t>Carries</a:t>
            </a:r>
            <a:endParaRPr lang="en-US" altLang="zh-CN" sz="1800" b="1">
              <a:latin typeface="Comic Sans MS" pitchFamily="66" charset="0"/>
              <a:ea typeface="宋体" pitchFamily="2" charset="-122"/>
              <a:cs typeface="Arial" charset="0"/>
            </a:endParaRPr>
          </a:p>
        </p:txBody>
      </p:sp>
      <p:sp>
        <p:nvSpPr>
          <p:cNvPr id="37896" name="Line 7"/>
          <p:cNvSpPr>
            <a:spLocks noChangeShapeType="1"/>
          </p:cNvSpPr>
          <p:nvPr/>
        </p:nvSpPr>
        <p:spPr bwMode="auto">
          <a:xfrm flipH="1">
            <a:off x="5856288" y="4149725"/>
            <a:ext cx="1484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Text Box 8"/>
          <p:cNvSpPr txBox="1">
            <a:spLocks noChangeArrowheads="1"/>
          </p:cNvSpPr>
          <p:nvPr/>
        </p:nvSpPr>
        <p:spPr bwMode="auto">
          <a:xfrm>
            <a:off x="4932363" y="4059238"/>
            <a:ext cx="2236787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600" b="1">
                <a:latin typeface="Courier New" pitchFamily="49" charset="0"/>
                <a:ea typeface="宋体" pitchFamily="2" charset="-122"/>
                <a:cs typeface="Arial" charset="0"/>
              </a:rPr>
              <a:t>        </a:t>
            </a:r>
            <a:r>
              <a:rPr lang="en-US" altLang="zh-CN" sz="1000" b="1">
                <a:latin typeface="Courier New" pitchFamily="49" charset="0"/>
                <a:ea typeface="宋体" pitchFamily="2" charset="-122"/>
                <a:cs typeface="Arial" charset="0"/>
              </a:rPr>
              <a:t>1 1 1</a:t>
            </a:r>
          </a:p>
          <a:p>
            <a:pPr eaLnBrk="1" hangingPunct="1"/>
            <a:r>
              <a:rPr lang="en-US" altLang="zh-CN" sz="2000" b="1">
                <a:latin typeface="Courier New" pitchFamily="49" charset="0"/>
                <a:ea typeface="宋体" pitchFamily="2" charset="-122"/>
                <a:cs typeface="Arial" charset="0"/>
              </a:rPr>
              <a:t>  0101   (5</a:t>
            </a:r>
            <a:r>
              <a:rPr lang="en-US" altLang="zh-CN" sz="20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20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  <a:endParaRPr lang="en-US" altLang="zh-CN" sz="2000" b="1" baseline="-25000">
              <a:latin typeface="Courier New" pitchFamily="49" charset="0"/>
              <a:ea typeface="宋体" pitchFamily="2" charset="-122"/>
              <a:cs typeface="Arial" charset="0"/>
            </a:endParaRPr>
          </a:p>
          <a:p>
            <a:pPr eaLnBrk="1" hangingPunct="1"/>
            <a:r>
              <a:rPr lang="en-US" altLang="zh-CN" sz="2000" b="1" u="sng">
                <a:latin typeface="Courier New" pitchFamily="49" charset="0"/>
                <a:ea typeface="宋体" pitchFamily="2" charset="-122"/>
                <a:cs typeface="Arial" charset="0"/>
              </a:rPr>
              <a:t>+ 0011</a:t>
            </a:r>
            <a:r>
              <a:rPr lang="en-US" altLang="zh-CN" sz="2000" b="1">
                <a:latin typeface="Courier New" pitchFamily="49" charset="0"/>
                <a:ea typeface="宋体" pitchFamily="2" charset="-122"/>
                <a:cs typeface="Arial" charset="0"/>
              </a:rPr>
              <a:t>   (3</a:t>
            </a:r>
            <a:r>
              <a:rPr lang="en-US" altLang="zh-CN" sz="20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20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</a:p>
          <a:p>
            <a:pPr eaLnBrk="1" hangingPunct="1"/>
            <a:r>
              <a:rPr lang="en-US" altLang="zh-CN" sz="2000" b="1">
                <a:latin typeface="Courier New" pitchFamily="49" charset="0"/>
                <a:ea typeface="宋体" pitchFamily="2" charset="-122"/>
                <a:cs typeface="Arial" charset="0"/>
              </a:rPr>
              <a:t>  1000   (8</a:t>
            </a:r>
            <a:r>
              <a:rPr lang="en-US" altLang="zh-CN" sz="20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20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  <a:endParaRPr lang="en-US" altLang="zh-CN" sz="2000" b="1" u="sng">
              <a:latin typeface="Courier New" pitchFamily="49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95F4B62-5A22-45EC-BD73-5762E1FAEC78}" type="slidenum">
              <a:rPr lang="zh-CN" altLang="en-US" smtClean="0"/>
              <a:pPr/>
              <a:t>27</a:t>
            </a:fld>
            <a:endParaRPr lang="en-US" altLang="zh-CN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Binary Addition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1295400" y="1582738"/>
            <a:ext cx="519112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latin typeface="Comic Sans MS" pitchFamily="66" charset="0"/>
                <a:ea typeface="宋体" pitchFamily="2" charset="-122"/>
                <a:cs typeface="Arial" charset="0"/>
              </a:rPr>
              <a:t>Add 6-bit numbers 45</a:t>
            </a:r>
            <a:r>
              <a:rPr lang="en-US" altLang="zh-CN" sz="2000" baseline="-25000">
                <a:latin typeface="Comic Sans MS" pitchFamily="66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2000">
                <a:latin typeface="Comic Sans MS" pitchFamily="66" charset="0"/>
                <a:ea typeface="宋体" pitchFamily="2" charset="-122"/>
                <a:cs typeface="Arial" charset="0"/>
              </a:rPr>
              <a:t> and 44</a:t>
            </a:r>
            <a:r>
              <a:rPr lang="en-US" altLang="zh-CN" sz="2000" baseline="-25000">
                <a:latin typeface="Comic Sans MS" pitchFamily="66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2000">
                <a:latin typeface="Comic Sans MS" pitchFamily="66" charset="0"/>
                <a:ea typeface="宋体" pitchFamily="2" charset="-122"/>
                <a:cs typeface="Arial" charset="0"/>
              </a:rPr>
              <a:t> in binary</a:t>
            </a:r>
            <a:endParaRPr lang="en-US" altLang="zh-CN" sz="1800" b="1">
              <a:latin typeface="Comic Sans MS" pitchFamily="66" charset="0"/>
              <a:ea typeface="宋体" pitchFamily="2" charset="-122"/>
              <a:cs typeface="Arial" charset="0"/>
            </a:endParaRP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6202363" y="2727325"/>
            <a:ext cx="9667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>
                <a:latin typeface="Comic Sans MS" pitchFamily="66" charset="0"/>
                <a:ea typeface="宋体" pitchFamily="2" charset="-122"/>
                <a:cs typeface="Arial" charset="0"/>
              </a:rPr>
              <a:t>Carries</a:t>
            </a:r>
            <a:endParaRPr lang="en-US" altLang="zh-CN" sz="1800" b="1">
              <a:latin typeface="Comic Sans MS" pitchFamily="66" charset="0"/>
              <a:ea typeface="宋体" pitchFamily="2" charset="-122"/>
              <a:cs typeface="Arial" charset="0"/>
            </a:endParaRPr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 flipH="1">
            <a:off x="3962400" y="2895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58" name="Text Box 6"/>
          <p:cNvSpPr txBox="1">
            <a:spLocks noChangeArrowheads="1"/>
          </p:cNvSpPr>
          <p:nvPr/>
        </p:nvSpPr>
        <p:spPr bwMode="auto">
          <a:xfrm>
            <a:off x="3038475" y="2805113"/>
            <a:ext cx="269875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700" b="1" dirty="0">
                <a:latin typeface="Courier New" pitchFamily="49" charset="0"/>
                <a:ea typeface="宋体" pitchFamily="2" charset="-122"/>
                <a:cs typeface="Arial" charset="0"/>
              </a:rPr>
              <a:t>    </a:t>
            </a:r>
            <a:r>
              <a:rPr lang="en-US" altLang="zh-CN" sz="1050" b="1" dirty="0">
                <a:latin typeface="Courier New" pitchFamily="49" charset="0"/>
                <a:ea typeface="宋体" pitchFamily="2" charset="-122"/>
                <a:cs typeface="Arial" charset="0"/>
              </a:rPr>
              <a:t>1   1 1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Arial" charset="0"/>
              </a:rPr>
              <a:t>  101101   (45</a:t>
            </a:r>
            <a:r>
              <a:rPr lang="en-US" altLang="zh-CN" sz="2000" b="1" baseline="-25000" dirty="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  <a:endParaRPr lang="en-US" altLang="zh-CN" sz="2000" b="1" baseline="-25000" dirty="0">
              <a:latin typeface="Courier New" pitchFamily="49" charset="0"/>
              <a:ea typeface="宋体" pitchFamily="2" charset="-122"/>
              <a:cs typeface="Arial" charset="0"/>
            </a:endParaRPr>
          </a:p>
          <a:p>
            <a:pPr eaLnBrk="1" hangingPunct="1">
              <a:defRPr/>
            </a:pPr>
            <a:r>
              <a:rPr lang="en-US" altLang="zh-CN" sz="2000" b="1" u="sng" dirty="0">
                <a:latin typeface="Courier New" pitchFamily="49" charset="0"/>
                <a:ea typeface="宋体" pitchFamily="2" charset="-122"/>
                <a:cs typeface="Arial" charset="0"/>
              </a:rPr>
              <a:t>+ 101100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Arial" charset="0"/>
              </a:rPr>
              <a:t>   (44</a:t>
            </a:r>
            <a:r>
              <a:rPr lang="en-US" altLang="zh-CN" sz="2000" b="1" baseline="-25000" dirty="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Arial" charset="0"/>
              </a:rPr>
              <a:t> 1011001   (89</a:t>
            </a:r>
            <a:r>
              <a:rPr lang="en-US" altLang="zh-CN" sz="2000" b="1" baseline="-25000" dirty="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  <a:endParaRPr lang="en-US" altLang="zh-CN" sz="2000" b="1" u="sng" dirty="0">
              <a:latin typeface="Courier New" pitchFamily="49" charset="0"/>
              <a:ea typeface="宋体" pitchFamily="2" charset="-122"/>
              <a:cs typeface="Arial" charset="0"/>
            </a:endParaRPr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82550" y="4627563"/>
            <a:ext cx="9031288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If the operands are </a:t>
            </a:r>
            <a:r>
              <a:rPr lang="en-US" altLang="zh-CN" i="1" u="sng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unsigned</a:t>
            </a:r>
            <a:r>
              <a:rPr lang="en-US" altLang="zh-CN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, you can use the final carry-out </a:t>
            </a:r>
            <a:br>
              <a:rPr lang="en-US" altLang="zh-CN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cs typeface="Arial" charset="0"/>
              </a:rPr>
            </a:br>
            <a:r>
              <a:rPr lang="en-US" altLang="zh-CN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as the MSB of the result.</a:t>
            </a:r>
          </a:p>
          <a:p>
            <a:pPr algn="ctr"/>
            <a:endParaRPr lang="en-US" altLang="zh-CN">
              <a:solidFill>
                <a:srgbClr val="0000FF"/>
              </a:solidFill>
              <a:latin typeface="Comic Sans MS" pitchFamily="66" charset="0"/>
              <a:ea typeface="宋体" pitchFamily="2" charset="-122"/>
              <a:cs typeface="Arial" charset="0"/>
            </a:endParaRPr>
          </a:p>
          <a:p>
            <a:pPr algn="ctr"/>
            <a:r>
              <a:rPr lang="en-US" altLang="zh-CN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Adding 2 </a:t>
            </a:r>
            <a:r>
              <a:rPr lang="en-US" altLang="zh-CN" i="1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k</a:t>
            </a:r>
            <a:r>
              <a:rPr lang="en-US" altLang="zh-CN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-bit numbers </a:t>
            </a:r>
            <a:r>
              <a:rPr lang="en-US" altLang="zh-CN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cs typeface="Arial" charset="0"/>
                <a:sym typeface="Wingdings" pitchFamily="2" charset="2"/>
              </a:rPr>
              <a:t> </a:t>
            </a:r>
            <a:r>
              <a:rPr lang="en-US" altLang="zh-CN" i="1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cs typeface="Arial" charset="0"/>
                <a:sym typeface="Wingdings" pitchFamily="2" charset="2"/>
              </a:rPr>
              <a:t>k</a:t>
            </a:r>
            <a:r>
              <a:rPr lang="en-US" altLang="zh-CN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cs typeface="Arial" charset="0"/>
                <a:sym typeface="Wingdings" pitchFamily="2" charset="2"/>
              </a:rPr>
              <a:t>+1 bit result</a:t>
            </a:r>
            <a:endParaRPr lang="en-US" altLang="zh-CN">
              <a:solidFill>
                <a:srgbClr val="0000FF"/>
              </a:solidFill>
              <a:latin typeface="Comic Sans MS" pitchFamily="66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781F6B-4982-48DE-B3F7-D0C23E64DF14}" type="slidenum">
              <a:rPr lang="zh-CN" altLang="en-US" smtClean="0"/>
              <a:pPr/>
              <a:t>28</a:t>
            </a:fld>
            <a:endParaRPr lang="en-US" altLang="zh-CN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More Binary Addition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3132138" y="1844675"/>
            <a:ext cx="2592387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600" b="1">
                <a:latin typeface="Courier New" pitchFamily="49" charset="0"/>
                <a:ea typeface="宋体" pitchFamily="2" charset="-122"/>
                <a:cs typeface="Arial" charset="0"/>
              </a:rPr>
              <a:t>    </a:t>
            </a:r>
            <a:r>
              <a:rPr lang="en-US" altLang="zh-CN" sz="1000" b="1">
                <a:latin typeface="Courier New" pitchFamily="49" charset="0"/>
                <a:ea typeface="宋体" pitchFamily="2" charset="-122"/>
                <a:cs typeface="Arial" charset="0"/>
              </a:rPr>
              <a:t>1 1 1 1</a:t>
            </a:r>
          </a:p>
          <a:p>
            <a:pPr eaLnBrk="1" hangingPunct="1"/>
            <a:r>
              <a:rPr lang="en-US" altLang="zh-CN" sz="2000" b="1">
                <a:latin typeface="Courier New" pitchFamily="49" charset="0"/>
                <a:ea typeface="宋体" pitchFamily="2" charset="-122"/>
                <a:cs typeface="Arial" charset="0"/>
              </a:rPr>
              <a:t>  1111   (15</a:t>
            </a:r>
            <a:r>
              <a:rPr lang="en-US" altLang="zh-CN" sz="20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20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  <a:endParaRPr lang="en-US" altLang="zh-CN" sz="2000" b="1" baseline="-25000">
              <a:latin typeface="Courier New" pitchFamily="49" charset="0"/>
              <a:ea typeface="宋体" pitchFamily="2" charset="-122"/>
              <a:cs typeface="Arial" charset="0"/>
            </a:endParaRPr>
          </a:p>
          <a:p>
            <a:pPr eaLnBrk="1" hangingPunct="1"/>
            <a:r>
              <a:rPr lang="en-US" altLang="zh-CN" sz="2000" b="1" u="sng">
                <a:latin typeface="Courier New" pitchFamily="49" charset="0"/>
                <a:ea typeface="宋体" pitchFamily="2" charset="-122"/>
                <a:cs typeface="Arial" charset="0"/>
              </a:rPr>
              <a:t>+ 0001</a:t>
            </a:r>
            <a:r>
              <a:rPr lang="en-US" altLang="zh-CN" sz="2000" b="1">
                <a:latin typeface="Courier New" pitchFamily="49" charset="0"/>
                <a:ea typeface="宋体" pitchFamily="2" charset="-122"/>
                <a:cs typeface="Arial" charset="0"/>
              </a:rPr>
              <a:t>   (1</a:t>
            </a:r>
            <a:r>
              <a:rPr lang="en-US" altLang="zh-CN" sz="20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20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</a:p>
          <a:p>
            <a:pPr eaLnBrk="1" hangingPunct="1"/>
            <a:r>
              <a:rPr lang="en-US" altLang="zh-CN" sz="2000" b="1">
                <a:latin typeface="Courier New" pitchFamily="49" charset="0"/>
                <a:ea typeface="宋体" pitchFamily="2" charset="-122"/>
                <a:cs typeface="Arial" charset="0"/>
              </a:rPr>
              <a:t>  0000   (0</a:t>
            </a:r>
            <a:r>
              <a:rPr lang="en-US" altLang="zh-CN" sz="20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20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  <a:endParaRPr lang="en-US" altLang="zh-CN" sz="2000" b="1" u="sng">
              <a:latin typeface="Courier New" pitchFamily="49" charset="0"/>
              <a:ea typeface="宋体" pitchFamily="2" charset="-122"/>
              <a:cs typeface="Arial" charset="0"/>
            </a:endParaRP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242888" y="3529013"/>
            <a:ext cx="862965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If you don’t want a 5-bit result, just keep the lower 4 bits.</a:t>
            </a:r>
          </a:p>
          <a:p>
            <a:pPr algn="ctr"/>
            <a:endParaRPr lang="en-US" altLang="zh-CN">
              <a:solidFill>
                <a:srgbClr val="0000FF"/>
              </a:solidFill>
              <a:latin typeface="Comic Sans MS" pitchFamily="66" charset="0"/>
              <a:ea typeface="宋体" pitchFamily="2" charset="-122"/>
              <a:cs typeface="Arial" charset="0"/>
            </a:endParaRPr>
          </a:p>
          <a:p>
            <a:pPr algn="ctr"/>
            <a:r>
              <a:rPr lang="en-US" altLang="zh-CN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Here, 4 bits is insufficient to hold the result (16).</a:t>
            </a:r>
          </a:p>
          <a:p>
            <a:pPr algn="ctr"/>
            <a:endParaRPr lang="en-US" altLang="zh-CN">
              <a:solidFill>
                <a:srgbClr val="0000FF"/>
              </a:solidFill>
              <a:latin typeface="Comic Sans MS" pitchFamily="66" charset="0"/>
              <a:ea typeface="宋体" pitchFamily="2" charset="-122"/>
              <a:cs typeface="Arial" charset="0"/>
            </a:endParaRPr>
          </a:p>
          <a:p>
            <a:pPr algn="ctr"/>
            <a:r>
              <a:rPr lang="en-US" altLang="zh-CN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It </a:t>
            </a:r>
            <a:r>
              <a:rPr lang="en-US" altLang="zh-CN" i="1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rolls over </a:t>
            </a:r>
            <a:r>
              <a:rPr lang="en-US" altLang="zh-CN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back to 0.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757D339-69CE-4E03-A0EC-D36622FFCD2F}" type="slidenum">
              <a:rPr lang="zh-CN" altLang="en-US" smtClean="0"/>
              <a:pPr/>
              <a:t>29</a:t>
            </a:fld>
            <a:endParaRPr lang="en-US" altLang="zh-CN"/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4400" b="1">
                <a:solidFill>
                  <a:schemeClr val="tx2"/>
                </a:solidFill>
                <a:ea typeface="宋体" pitchFamily="2" charset="-122"/>
              </a:rPr>
              <a:t>For Signed Numbers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/>
              <a:t>2.1 Decimal Numbers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628775"/>
            <a:ext cx="7702550" cy="41148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The position of each digit in a decimal number indicates the magnitude of the quantity represented and can be assigned a weight</a:t>
            </a:r>
          </a:p>
          <a:p>
            <a:pPr eaLnBrk="1" hangingPunct="1"/>
            <a:r>
              <a:rPr lang="en-US" altLang="zh-CN" sz="2800">
                <a:ea typeface="宋体" pitchFamily="2" charset="-122"/>
              </a:rPr>
              <a:t>Example</a:t>
            </a:r>
          </a:p>
          <a:p>
            <a:pPr lvl="2" eaLnBrk="1" hangingPunct="1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5236.71 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= 5×1000+2×100+3×10+6×1+7×0.1+1×0.01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= 5×10</a:t>
            </a:r>
            <a:r>
              <a:rPr lang="en-US" altLang="zh-CN" sz="2400" baseline="30000">
                <a:solidFill>
                  <a:srgbClr val="000000"/>
                </a:solidFill>
                <a:ea typeface="宋体" pitchFamily="2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+2×10</a:t>
            </a:r>
            <a:r>
              <a:rPr lang="en-US" altLang="zh-CN" sz="2400" baseline="30000">
                <a:solidFill>
                  <a:srgbClr val="000000"/>
                </a:solidFill>
                <a:ea typeface="宋体" pitchFamily="2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+3×10</a:t>
            </a:r>
            <a:r>
              <a:rPr lang="en-US" altLang="zh-CN" sz="2400" baseline="3000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+6×10</a:t>
            </a:r>
            <a:r>
              <a:rPr lang="en-US" altLang="zh-CN" sz="2400" baseline="30000">
                <a:solidFill>
                  <a:srgbClr val="000000"/>
                </a:solidFill>
                <a:ea typeface="宋体" pitchFamily="2" charset="-122"/>
              </a:rPr>
              <a:t>0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+7×10</a:t>
            </a:r>
            <a:r>
              <a:rPr lang="en-US" altLang="zh-CN" sz="2400" baseline="30000">
                <a:solidFill>
                  <a:srgbClr val="000000"/>
                </a:solidFill>
                <a:ea typeface="宋体" pitchFamily="2" charset="-122"/>
              </a:rPr>
              <a:t>-1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+1×10</a:t>
            </a:r>
            <a:r>
              <a:rPr lang="en-US" altLang="zh-CN" sz="2400" baseline="30000">
                <a:solidFill>
                  <a:srgbClr val="000000"/>
                </a:solidFill>
                <a:ea typeface="宋体" pitchFamily="2" charset="-122"/>
              </a:rPr>
              <a:t>-2</a:t>
            </a:r>
          </a:p>
        </p:txBody>
      </p:sp>
      <p:sp>
        <p:nvSpPr>
          <p:cNvPr id="2560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CD9E7A-3366-4421-92B5-7A9BB84BB189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C7525A4-745A-4F75-8C9A-E26E4ED0B262}" type="slidenum">
              <a:rPr lang="zh-CN" altLang="en-US" smtClean="0"/>
              <a:pPr/>
              <a:t>30</a:t>
            </a:fld>
            <a:endParaRPr lang="en-US" altLang="zh-CN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395288" y="8366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4400" b="1">
                <a:solidFill>
                  <a:schemeClr val="tx2"/>
                </a:solidFill>
                <a:ea typeface="宋体" pitchFamily="2" charset="-122"/>
              </a:rPr>
              <a:t>Negative Binary Numbers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611188" y="2079625"/>
            <a:ext cx="7591425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Several ways of representing negative numbers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Most obvious is to add a sign (+ or -) to the binary integer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FBDA399-C56E-4D09-AB0B-4936BD23E873}" type="slidenum">
              <a:rPr lang="zh-CN" altLang="en-US" smtClean="0"/>
              <a:pPr/>
              <a:t>31</a:t>
            </a:fld>
            <a:endParaRPr lang="en-US" altLang="zh-CN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Sign-Magnitude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3576638" y="1363663"/>
            <a:ext cx="1985962" cy="779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dirty="0">
                <a:ea typeface="宋体" pitchFamily="2" charset="-122"/>
              </a:rPr>
              <a:t>0 is ‘+’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dirty="0">
                <a:ea typeface="宋体" pitchFamily="2" charset="-122"/>
              </a:rPr>
              <a:t>1 is ‘-’</a:t>
            </a:r>
          </a:p>
        </p:txBody>
      </p:sp>
      <p:graphicFrame>
        <p:nvGraphicFramePr>
          <p:cNvPr id="12290" name="Object 1024"/>
          <p:cNvGraphicFramePr>
            <a:graphicFrameLocks noChangeAspect="1"/>
          </p:cNvGraphicFramePr>
          <p:nvPr/>
        </p:nvGraphicFramePr>
        <p:xfrm>
          <a:off x="1979613" y="2276475"/>
          <a:ext cx="5299075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Worksheet" r:id="rId3" imgW="3391054" imgH="1790838" progId="Excel.Sheet.8">
                  <p:embed/>
                </p:oleObj>
              </mc:Choice>
              <mc:Fallback>
                <p:oleObj name="Worksheet" r:id="rId3" imgW="3391054" imgH="1790838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276475"/>
                        <a:ext cx="5299075" cy="279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8"/>
          <p:cNvSpPr>
            <a:spLocks noChangeArrowheads="1"/>
          </p:cNvSpPr>
          <p:nvPr/>
        </p:nvSpPr>
        <p:spPr bwMode="auto">
          <a:xfrm>
            <a:off x="2590800" y="5334000"/>
            <a:ext cx="3890963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Easy to interpret number value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57C752-F4B1-4B37-AA84-7D2043092A94}" type="slidenum">
              <a:rPr lang="zh-CN" altLang="en-US" smtClean="0"/>
              <a:pPr/>
              <a:t>32</a:t>
            </a:fld>
            <a:endParaRPr lang="en-US" altLang="zh-CN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Sign-Magnitude Examples</a:t>
            </a:r>
          </a:p>
        </p:txBody>
      </p:sp>
      <p:sp>
        <p:nvSpPr>
          <p:cNvPr id="137223" name="Text Box 5"/>
          <p:cNvSpPr txBox="1">
            <a:spLocks noChangeArrowheads="1"/>
          </p:cNvSpPr>
          <p:nvPr/>
        </p:nvSpPr>
        <p:spPr bwMode="auto">
          <a:xfrm>
            <a:off x="900113" y="2071688"/>
            <a:ext cx="3195637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700" b="1">
                <a:latin typeface="Courier New" pitchFamily="49" charset="0"/>
                <a:ea typeface="宋体" pitchFamily="2" charset="-122"/>
                <a:cs typeface="Arial" charset="0"/>
              </a:rPr>
              <a:t>               </a:t>
            </a:r>
            <a:r>
              <a:rPr lang="en-US" altLang="zh-CN" sz="1050" b="1">
                <a:latin typeface="Courier New" pitchFamily="49" charset="0"/>
                <a:ea typeface="宋体" pitchFamily="2" charset="-122"/>
                <a:cs typeface="Arial" charset="0"/>
              </a:rPr>
              <a:t>0 0 0</a:t>
            </a:r>
          </a:p>
          <a:p>
            <a:pPr eaLnBrk="1" hangingPunct="1">
              <a:defRPr/>
            </a:pPr>
            <a:r>
              <a:rPr lang="en-US" altLang="zh-CN" b="1">
                <a:latin typeface="Courier New" pitchFamily="49" charset="0"/>
                <a:ea typeface="宋体" pitchFamily="2" charset="-122"/>
                <a:cs typeface="Arial" charset="0"/>
              </a:rPr>
              <a:t>  0 0011   (+3</a:t>
            </a:r>
            <a:r>
              <a:rPr lang="en-US" altLang="zh-CN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  <a:endParaRPr lang="en-US" altLang="zh-CN" b="1" baseline="-25000">
              <a:latin typeface="Courier New" pitchFamily="49" charset="0"/>
              <a:ea typeface="宋体" pitchFamily="2" charset="-122"/>
              <a:cs typeface="Arial" charset="0"/>
            </a:endParaRPr>
          </a:p>
          <a:p>
            <a:pPr eaLnBrk="1" hangingPunct="1">
              <a:defRPr/>
            </a:pPr>
            <a:r>
              <a:rPr lang="en-US" altLang="zh-CN" b="1" u="sng">
                <a:latin typeface="Courier New" pitchFamily="49" charset="0"/>
                <a:ea typeface="宋体" pitchFamily="2" charset="-122"/>
                <a:cs typeface="Arial" charset="0"/>
              </a:rPr>
              <a:t>+ 0 0100</a:t>
            </a:r>
            <a:r>
              <a:rPr lang="en-US" altLang="zh-CN" b="1">
                <a:latin typeface="Courier New" pitchFamily="49" charset="0"/>
                <a:ea typeface="宋体" pitchFamily="2" charset="-122"/>
                <a:cs typeface="Arial" charset="0"/>
              </a:rPr>
              <a:t>   (+4</a:t>
            </a:r>
            <a:r>
              <a:rPr lang="en-US" altLang="zh-CN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</a:p>
          <a:p>
            <a:pPr eaLnBrk="1" hangingPunct="1">
              <a:defRPr/>
            </a:pPr>
            <a:r>
              <a:rPr lang="en-US" altLang="zh-CN" b="1">
                <a:latin typeface="Courier New" pitchFamily="49" charset="0"/>
                <a:ea typeface="宋体" pitchFamily="2" charset="-122"/>
                <a:cs typeface="Arial" charset="0"/>
              </a:rPr>
              <a:t>  0 0111   (+7</a:t>
            </a:r>
            <a:r>
              <a:rPr lang="en-US" altLang="zh-CN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  <a:endParaRPr lang="en-US" altLang="zh-CN" b="1" u="sng">
              <a:latin typeface="Courier New" pitchFamily="49" charset="0"/>
              <a:ea typeface="宋体" pitchFamily="2" charset="-122"/>
              <a:cs typeface="Arial" charset="0"/>
            </a:endParaRP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0" y="4487863"/>
            <a:ext cx="91440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Signs are the same, just add the magnitudes</a:t>
            </a:r>
          </a:p>
        </p:txBody>
      </p:sp>
      <p:sp>
        <p:nvSpPr>
          <p:cNvPr id="137225" name="Text Box 7"/>
          <p:cNvSpPr txBox="1">
            <a:spLocks noChangeArrowheads="1"/>
          </p:cNvSpPr>
          <p:nvPr/>
        </p:nvSpPr>
        <p:spPr bwMode="auto">
          <a:xfrm>
            <a:off x="5497513" y="2071688"/>
            <a:ext cx="3195637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700" b="1">
                <a:latin typeface="Courier New" pitchFamily="49" charset="0"/>
                <a:ea typeface="宋体" pitchFamily="2" charset="-122"/>
                <a:cs typeface="Arial" charset="0"/>
              </a:rPr>
              <a:t>               </a:t>
            </a:r>
            <a:r>
              <a:rPr lang="en-US" altLang="zh-CN" sz="1050" b="1">
                <a:latin typeface="Courier New" pitchFamily="49" charset="0"/>
                <a:ea typeface="宋体" pitchFamily="2" charset="-122"/>
                <a:cs typeface="Arial" charset="0"/>
              </a:rPr>
              <a:t>0 0 0</a:t>
            </a:r>
          </a:p>
          <a:p>
            <a:pPr eaLnBrk="1" hangingPunct="1">
              <a:defRPr/>
            </a:pPr>
            <a:r>
              <a:rPr lang="en-US" altLang="zh-CN" b="1">
                <a:latin typeface="Courier New" pitchFamily="49" charset="0"/>
                <a:ea typeface="宋体" pitchFamily="2" charset="-122"/>
                <a:cs typeface="Arial" charset="0"/>
              </a:rPr>
              <a:t>  1 0011   (-3</a:t>
            </a:r>
            <a:r>
              <a:rPr lang="en-US" altLang="zh-CN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  <a:endParaRPr lang="en-US" altLang="zh-CN" b="1" baseline="-25000">
              <a:latin typeface="Courier New" pitchFamily="49" charset="0"/>
              <a:ea typeface="宋体" pitchFamily="2" charset="-122"/>
              <a:cs typeface="Arial" charset="0"/>
            </a:endParaRPr>
          </a:p>
          <a:p>
            <a:pPr eaLnBrk="1" hangingPunct="1">
              <a:defRPr/>
            </a:pPr>
            <a:r>
              <a:rPr lang="en-US" altLang="zh-CN" b="1" u="sng">
                <a:latin typeface="Courier New" pitchFamily="49" charset="0"/>
                <a:ea typeface="宋体" pitchFamily="2" charset="-122"/>
                <a:cs typeface="Arial" charset="0"/>
              </a:rPr>
              <a:t>+ 1 0100</a:t>
            </a:r>
            <a:r>
              <a:rPr lang="en-US" altLang="zh-CN" b="1">
                <a:latin typeface="Courier New" pitchFamily="49" charset="0"/>
                <a:ea typeface="宋体" pitchFamily="2" charset="-122"/>
                <a:cs typeface="Arial" charset="0"/>
              </a:rPr>
              <a:t>   (-4</a:t>
            </a:r>
            <a:r>
              <a:rPr lang="en-US" altLang="zh-CN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</a:p>
          <a:p>
            <a:pPr eaLnBrk="1" hangingPunct="1">
              <a:defRPr/>
            </a:pPr>
            <a:r>
              <a:rPr lang="en-US" altLang="zh-CN" b="1">
                <a:latin typeface="Courier New" pitchFamily="49" charset="0"/>
                <a:ea typeface="宋体" pitchFamily="2" charset="-122"/>
                <a:cs typeface="Arial" charset="0"/>
              </a:rPr>
              <a:t>  1 0111   (-7</a:t>
            </a:r>
            <a:r>
              <a:rPr lang="en-US" altLang="zh-CN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  <a:endParaRPr lang="en-US" altLang="zh-CN" b="1" u="sng">
              <a:latin typeface="Courier New" pitchFamily="49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FAFC696-F9F4-4EAC-A37E-9769BB85B30E}" type="slidenum">
              <a:rPr lang="zh-CN" altLang="en-US" smtClean="0"/>
              <a:pPr/>
              <a:t>33</a:t>
            </a:fld>
            <a:endParaRPr lang="en-US" altLang="zh-CN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457200" y="5000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3600" b="1" dirty="0">
                <a:solidFill>
                  <a:schemeClr val="tx2"/>
                </a:solidFill>
                <a:ea typeface="宋体" pitchFamily="2" charset="-122"/>
              </a:rPr>
              <a:t>Another Sign-Magnitude Example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356225" y="2185988"/>
            <a:ext cx="24161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800" b="1">
                <a:latin typeface="Courier New" pitchFamily="49" charset="0"/>
                <a:ea typeface="宋体" pitchFamily="2" charset="-122"/>
                <a:cs typeface="Arial" charset="0"/>
              </a:rPr>
              <a:t>  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0 0101   (+5</a:t>
            </a:r>
            <a:r>
              <a:rPr lang="en-US" altLang="zh-CN" sz="18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  <a:endParaRPr lang="en-US" altLang="zh-CN" sz="1800" b="1" baseline="-25000">
              <a:latin typeface="Courier New" pitchFamily="49" charset="0"/>
              <a:ea typeface="宋体" pitchFamily="2" charset="-122"/>
              <a:cs typeface="Arial" charset="0"/>
            </a:endParaRPr>
          </a:p>
          <a:p>
            <a:pPr eaLnBrk="1" hangingPunct="1"/>
            <a:r>
              <a:rPr lang="en-US" altLang="zh-CN" sz="1800" b="1" u="sng">
                <a:latin typeface="Courier New" pitchFamily="49" charset="0"/>
                <a:ea typeface="宋体" pitchFamily="2" charset="-122"/>
                <a:cs typeface="Arial" charset="0"/>
              </a:rPr>
              <a:t>+ 1 0011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   (-3</a:t>
            </a:r>
            <a:r>
              <a:rPr lang="en-US" altLang="zh-CN" sz="18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</a:p>
          <a:p>
            <a:pPr eaLnBrk="1" hangingPunct="1"/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   </a:t>
            </a:r>
            <a:endParaRPr lang="en-US" altLang="zh-CN" sz="1800" b="1" u="sng">
              <a:latin typeface="Courier New" pitchFamily="49" charset="0"/>
              <a:ea typeface="宋体" pitchFamily="2" charset="-122"/>
              <a:cs typeface="Arial" charset="0"/>
            </a:endParaRPr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2014538" y="2178050"/>
            <a:ext cx="23717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800">
                <a:latin typeface="Comic Sans MS" pitchFamily="66" charset="0"/>
                <a:ea typeface="宋体" pitchFamily="2" charset="-122"/>
                <a:cs typeface="Arial" charset="0"/>
              </a:rPr>
              <a:t>Signs are different:</a:t>
            </a:r>
          </a:p>
          <a:p>
            <a:r>
              <a:rPr lang="en-US" altLang="zh-CN" sz="1800">
                <a:latin typeface="Comic Sans MS" pitchFamily="66" charset="0"/>
                <a:ea typeface="宋体" pitchFamily="2" charset="-122"/>
                <a:cs typeface="Arial" charset="0"/>
              </a:rPr>
              <a:t>determine which has</a:t>
            </a:r>
            <a:br>
              <a:rPr lang="en-US" altLang="zh-CN" sz="1800">
                <a:latin typeface="Comic Sans MS" pitchFamily="66" charset="0"/>
                <a:ea typeface="宋体" pitchFamily="2" charset="-122"/>
                <a:cs typeface="Arial" charset="0"/>
              </a:rPr>
            </a:br>
            <a:r>
              <a:rPr lang="en-US" altLang="zh-CN" sz="1800">
                <a:latin typeface="Comic Sans MS" pitchFamily="66" charset="0"/>
                <a:ea typeface="宋体" pitchFamily="2" charset="-122"/>
                <a:cs typeface="Arial" charset="0"/>
              </a:rPr>
              <a:t>larger magnitude</a:t>
            </a:r>
          </a:p>
        </p:txBody>
      </p:sp>
      <p:sp>
        <p:nvSpPr>
          <p:cNvPr id="44038" name="Line 7"/>
          <p:cNvSpPr>
            <a:spLocks noChangeShapeType="1"/>
          </p:cNvSpPr>
          <p:nvPr/>
        </p:nvSpPr>
        <p:spPr bwMode="auto">
          <a:xfrm flipV="1">
            <a:off x="4419600" y="25146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2014538" y="3654425"/>
            <a:ext cx="27813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800">
                <a:latin typeface="Comic Sans MS" pitchFamily="66" charset="0"/>
                <a:ea typeface="宋体" pitchFamily="2" charset="-122"/>
                <a:cs typeface="Arial" charset="0"/>
              </a:rPr>
              <a:t>Put larger magnitude </a:t>
            </a:r>
            <a:br>
              <a:rPr lang="en-US" altLang="zh-CN" sz="1800">
                <a:latin typeface="Comic Sans MS" pitchFamily="66" charset="0"/>
                <a:ea typeface="宋体" pitchFamily="2" charset="-122"/>
                <a:cs typeface="Arial" charset="0"/>
              </a:rPr>
            </a:br>
            <a:r>
              <a:rPr lang="en-US" altLang="zh-CN" sz="1800">
                <a:latin typeface="Comic Sans MS" pitchFamily="66" charset="0"/>
                <a:ea typeface="宋体" pitchFamily="2" charset="-122"/>
                <a:cs typeface="Arial" charset="0"/>
              </a:rPr>
              <a:t>number on top</a:t>
            </a:r>
          </a:p>
          <a:p>
            <a:endParaRPr lang="en-US" altLang="zh-CN" sz="1800">
              <a:latin typeface="Comic Sans MS" pitchFamily="66" charset="0"/>
              <a:ea typeface="宋体" pitchFamily="2" charset="-122"/>
              <a:cs typeface="Arial" charset="0"/>
            </a:endParaRPr>
          </a:p>
          <a:p>
            <a:r>
              <a:rPr lang="en-US" altLang="zh-CN" sz="1800">
                <a:latin typeface="Comic Sans MS" pitchFamily="66" charset="0"/>
                <a:ea typeface="宋体" pitchFamily="2" charset="-122"/>
                <a:cs typeface="Arial" charset="0"/>
              </a:rPr>
              <a:t>Subtract</a:t>
            </a:r>
          </a:p>
          <a:p>
            <a:endParaRPr lang="en-US" altLang="zh-CN" sz="1800">
              <a:latin typeface="Comic Sans MS" pitchFamily="66" charset="0"/>
              <a:ea typeface="宋体" pitchFamily="2" charset="-122"/>
              <a:cs typeface="Arial" charset="0"/>
            </a:endParaRPr>
          </a:p>
          <a:p>
            <a:r>
              <a:rPr lang="en-US" altLang="zh-CN" sz="1800">
                <a:latin typeface="Comic Sans MS" pitchFamily="66" charset="0"/>
                <a:ea typeface="宋体" pitchFamily="2" charset="-122"/>
                <a:cs typeface="Arial" charset="0"/>
              </a:rPr>
              <a:t>Result has sign of larger</a:t>
            </a:r>
            <a:br>
              <a:rPr lang="en-US" altLang="zh-CN" sz="1800">
                <a:latin typeface="Comic Sans MS" pitchFamily="66" charset="0"/>
                <a:ea typeface="宋体" pitchFamily="2" charset="-122"/>
                <a:cs typeface="Arial" charset="0"/>
              </a:rPr>
            </a:br>
            <a:r>
              <a:rPr lang="en-US" altLang="zh-CN" sz="1800">
                <a:latin typeface="Comic Sans MS" pitchFamily="66" charset="0"/>
                <a:ea typeface="宋体" pitchFamily="2" charset="-122"/>
                <a:cs typeface="Arial" charset="0"/>
              </a:rPr>
              <a:t>magnitude number…</a:t>
            </a:r>
          </a:p>
        </p:txBody>
      </p:sp>
      <p:sp>
        <p:nvSpPr>
          <p:cNvPr id="44040" name="Text Box 9"/>
          <p:cNvSpPr txBox="1">
            <a:spLocks noChangeArrowheads="1"/>
          </p:cNvSpPr>
          <p:nvPr/>
        </p:nvSpPr>
        <p:spPr bwMode="auto">
          <a:xfrm>
            <a:off x="5356225" y="3808413"/>
            <a:ext cx="24161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800" b="1">
                <a:latin typeface="Courier New" pitchFamily="49" charset="0"/>
                <a:ea typeface="宋体" pitchFamily="2" charset="-122"/>
                <a:cs typeface="Arial" charset="0"/>
              </a:rPr>
              <a:t>  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0 0101   (+5</a:t>
            </a:r>
            <a:r>
              <a:rPr lang="en-US" altLang="zh-CN" sz="18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  <a:endParaRPr lang="en-US" altLang="zh-CN" sz="1800" b="1" baseline="-25000">
              <a:latin typeface="Courier New" pitchFamily="49" charset="0"/>
              <a:ea typeface="宋体" pitchFamily="2" charset="-122"/>
              <a:cs typeface="Arial" charset="0"/>
            </a:endParaRPr>
          </a:p>
          <a:p>
            <a:pPr eaLnBrk="1" hangingPunct="1"/>
            <a:r>
              <a:rPr lang="en-US" altLang="zh-CN" sz="1800" b="1" u="sng">
                <a:latin typeface="Courier New" pitchFamily="49" charset="0"/>
                <a:ea typeface="宋体" pitchFamily="2" charset="-122"/>
                <a:cs typeface="Arial" charset="0"/>
              </a:rPr>
              <a:t>- 1 0011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   (-3</a:t>
            </a:r>
            <a:r>
              <a:rPr lang="en-US" altLang="zh-CN" sz="18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</a:p>
          <a:p>
            <a:pPr eaLnBrk="1" hangingPunct="1"/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  0 0010   (+2</a:t>
            </a:r>
            <a:r>
              <a:rPr lang="en-US" altLang="zh-CN" sz="18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  <a:endParaRPr lang="en-US" altLang="zh-CN" sz="1800" b="1" u="sng">
              <a:latin typeface="Courier New" pitchFamily="49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DC8249-4ED0-4B7C-8505-8F42B3594C4F}" type="slidenum">
              <a:rPr lang="zh-CN" altLang="en-US" smtClean="0"/>
              <a:pPr/>
              <a:t>34</a:t>
            </a:fld>
            <a:endParaRPr lang="en-US" altLang="zh-CN"/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468313" y="5492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3600" b="1" dirty="0">
                <a:solidFill>
                  <a:schemeClr val="tx2"/>
                </a:solidFill>
                <a:ea typeface="宋体" pitchFamily="2" charset="-122"/>
              </a:rPr>
              <a:t>Yet Another Sign-Magnitude Example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5356225" y="2185988"/>
            <a:ext cx="24161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800" b="1">
                <a:latin typeface="Courier New" pitchFamily="49" charset="0"/>
                <a:ea typeface="宋体" pitchFamily="2" charset="-122"/>
                <a:cs typeface="Arial" charset="0"/>
              </a:rPr>
              <a:t>  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0 0010   (+2</a:t>
            </a:r>
            <a:r>
              <a:rPr lang="en-US" altLang="zh-CN" sz="18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  <a:endParaRPr lang="en-US" altLang="zh-CN" sz="1800" b="1" baseline="-25000">
              <a:latin typeface="Courier New" pitchFamily="49" charset="0"/>
              <a:ea typeface="宋体" pitchFamily="2" charset="-122"/>
              <a:cs typeface="Arial" charset="0"/>
            </a:endParaRPr>
          </a:p>
          <a:p>
            <a:pPr eaLnBrk="1" hangingPunct="1"/>
            <a:r>
              <a:rPr lang="en-US" altLang="zh-CN" sz="1800" b="1" u="sng">
                <a:latin typeface="Courier New" pitchFamily="49" charset="0"/>
                <a:ea typeface="宋体" pitchFamily="2" charset="-122"/>
                <a:cs typeface="Arial" charset="0"/>
              </a:rPr>
              <a:t>+ 1 0101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   (-5</a:t>
            </a:r>
            <a:r>
              <a:rPr lang="en-US" altLang="zh-CN" sz="18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</a:p>
          <a:p>
            <a:pPr eaLnBrk="1" hangingPunct="1"/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   </a:t>
            </a:r>
            <a:endParaRPr lang="en-US" altLang="zh-CN" sz="1800" b="1" u="sng">
              <a:latin typeface="Courier New" pitchFamily="49" charset="0"/>
              <a:ea typeface="宋体" pitchFamily="2" charset="-122"/>
              <a:cs typeface="Arial" charset="0"/>
            </a:endParaRP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2014538" y="2178050"/>
            <a:ext cx="24399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800">
                <a:latin typeface="Comic Sans MS" pitchFamily="66" charset="0"/>
                <a:ea typeface="宋体" pitchFamily="2" charset="-122"/>
                <a:cs typeface="Arial" charset="0"/>
              </a:rPr>
              <a:t>Signs are different:</a:t>
            </a:r>
          </a:p>
          <a:p>
            <a:r>
              <a:rPr lang="en-US" altLang="zh-CN" sz="1800">
                <a:latin typeface="Comic Sans MS" pitchFamily="66" charset="0"/>
                <a:ea typeface="宋体" pitchFamily="2" charset="-122"/>
                <a:cs typeface="Arial" charset="0"/>
              </a:rPr>
              <a:t>determine which has </a:t>
            </a:r>
          </a:p>
          <a:p>
            <a:r>
              <a:rPr lang="en-US" altLang="zh-CN" sz="1800">
                <a:latin typeface="Comic Sans MS" pitchFamily="66" charset="0"/>
                <a:ea typeface="宋体" pitchFamily="2" charset="-122"/>
                <a:cs typeface="Arial" charset="0"/>
              </a:rPr>
              <a:t>larger magnitude</a:t>
            </a:r>
          </a:p>
        </p:txBody>
      </p:sp>
      <p:sp>
        <p:nvSpPr>
          <p:cNvPr id="45062" name="Line 5"/>
          <p:cNvSpPr>
            <a:spLocks noChangeShapeType="1"/>
          </p:cNvSpPr>
          <p:nvPr/>
        </p:nvSpPr>
        <p:spPr bwMode="auto">
          <a:xfrm flipV="1">
            <a:off x="4419600" y="25146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2014538" y="3654425"/>
            <a:ext cx="27813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800">
                <a:latin typeface="Comic Sans MS" pitchFamily="66" charset="0"/>
                <a:ea typeface="宋体" pitchFamily="2" charset="-122"/>
                <a:cs typeface="Arial" charset="0"/>
              </a:rPr>
              <a:t>Put larger magnitude </a:t>
            </a:r>
            <a:br>
              <a:rPr lang="en-US" altLang="zh-CN" sz="1800">
                <a:latin typeface="Comic Sans MS" pitchFamily="66" charset="0"/>
                <a:ea typeface="宋体" pitchFamily="2" charset="-122"/>
                <a:cs typeface="Arial" charset="0"/>
              </a:rPr>
            </a:br>
            <a:r>
              <a:rPr lang="en-US" altLang="zh-CN" sz="1800">
                <a:latin typeface="Comic Sans MS" pitchFamily="66" charset="0"/>
                <a:ea typeface="宋体" pitchFamily="2" charset="-122"/>
                <a:cs typeface="Arial" charset="0"/>
              </a:rPr>
              <a:t>number on top</a:t>
            </a:r>
          </a:p>
          <a:p>
            <a:endParaRPr lang="en-US" altLang="zh-CN" sz="1800">
              <a:latin typeface="Comic Sans MS" pitchFamily="66" charset="0"/>
              <a:ea typeface="宋体" pitchFamily="2" charset="-122"/>
              <a:cs typeface="Arial" charset="0"/>
            </a:endParaRPr>
          </a:p>
          <a:p>
            <a:r>
              <a:rPr lang="en-US" altLang="zh-CN" sz="1800">
                <a:latin typeface="Comic Sans MS" pitchFamily="66" charset="0"/>
                <a:ea typeface="宋体" pitchFamily="2" charset="-122"/>
                <a:cs typeface="Arial" charset="0"/>
              </a:rPr>
              <a:t>Subtract</a:t>
            </a:r>
          </a:p>
          <a:p>
            <a:endParaRPr lang="en-US" altLang="zh-CN" sz="1800">
              <a:latin typeface="Comic Sans MS" pitchFamily="66" charset="0"/>
              <a:ea typeface="宋体" pitchFamily="2" charset="-122"/>
              <a:cs typeface="Arial" charset="0"/>
            </a:endParaRPr>
          </a:p>
          <a:p>
            <a:r>
              <a:rPr lang="en-US" altLang="zh-CN" sz="1800">
                <a:latin typeface="Comic Sans MS" pitchFamily="66" charset="0"/>
                <a:ea typeface="宋体" pitchFamily="2" charset="-122"/>
                <a:cs typeface="Arial" charset="0"/>
              </a:rPr>
              <a:t>Result has sign of larger</a:t>
            </a:r>
            <a:br>
              <a:rPr lang="en-US" altLang="zh-CN" sz="1800">
                <a:latin typeface="Comic Sans MS" pitchFamily="66" charset="0"/>
                <a:ea typeface="宋体" pitchFamily="2" charset="-122"/>
                <a:cs typeface="Arial" charset="0"/>
              </a:rPr>
            </a:br>
            <a:r>
              <a:rPr lang="en-US" altLang="zh-CN" sz="1800">
                <a:latin typeface="Comic Sans MS" pitchFamily="66" charset="0"/>
                <a:ea typeface="宋体" pitchFamily="2" charset="-122"/>
                <a:cs typeface="Arial" charset="0"/>
              </a:rPr>
              <a:t>magnitude number…</a:t>
            </a:r>
          </a:p>
        </p:txBody>
      </p:sp>
      <p:sp>
        <p:nvSpPr>
          <p:cNvPr id="45064" name="Text Box 7"/>
          <p:cNvSpPr txBox="1">
            <a:spLocks noChangeArrowheads="1"/>
          </p:cNvSpPr>
          <p:nvPr/>
        </p:nvSpPr>
        <p:spPr bwMode="auto">
          <a:xfrm>
            <a:off x="5356225" y="3808413"/>
            <a:ext cx="24161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800" b="1">
                <a:latin typeface="Courier New" pitchFamily="49" charset="0"/>
                <a:ea typeface="宋体" pitchFamily="2" charset="-122"/>
                <a:cs typeface="Arial" charset="0"/>
              </a:rPr>
              <a:t>  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1 0101   (-5</a:t>
            </a:r>
            <a:r>
              <a:rPr lang="en-US" altLang="zh-CN" sz="18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  <a:endParaRPr lang="en-US" altLang="zh-CN" sz="1800" b="1" baseline="-25000">
              <a:latin typeface="Courier New" pitchFamily="49" charset="0"/>
              <a:ea typeface="宋体" pitchFamily="2" charset="-122"/>
              <a:cs typeface="Arial" charset="0"/>
            </a:endParaRPr>
          </a:p>
          <a:p>
            <a:pPr eaLnBrk="1" hangingPunct="1"/>
            <a:r>
              <a:rPr lang="en-US" altLang="zh-CN" sz="1800" b="1" u="sng">
                <a:latin typeface="Courier New" pitchFamily="49" charset="0"/>
                <a:ea typeface="宋体" pitchFamily="2" charset="-122"/>
                <a:cs typeface="Arial" charset="0"/>
              </a:rPr>
              <a:t>- 0 0010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   (+2</a:t>
            </a:r>
            <a:r>
              <a:rPr lang="en-US" altLang="zh-CN" sz="18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</a:p>
          <a:p>
            <a:pPr eaLnBrk="1" hangingPunct="1"/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  1 0011   (-3</a:t>
            </a:r>
            <a:r>
              <a:rPr lang="en-US" altLang="zh-CN" sz="18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  <a:endParaRPr lang="en-US" altLang="zh-CN" sz="1800" b="1" u="sng">
              <a:latin typeface="Courier New" pitchFamily="49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0B47B9-80E4-4507-9200-96DB3BA5E4D7}" type="slidenum">
              <a:rPr lang="zh-CN" altLang="en-US" smtClean="0"/>
              <a:pPr/>
              <a:t>35</a:t>
            </a:fld>
            <a:endParaRPr lang="en-US" altLang="zh-CN"/>
          </a:p>
        </p:txBody>
      </p:sp>
      <p:sp>
        <p:nvSpPr>
          <p:cNvPr id="46083" name="Rectangle 2050"/>
          <p:cNvSpPr>
            <a:spLocks noChangeArrowheads="1"/>
          </p:cNvSpPr>
          <p:nvPr/>
        </p:nvSpPr>
        <p:spPr bwMode="auto">
          <a:xfrm>
            <a:off x="457200" y="4857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Sign-Magnitude Form</a:t>
            </a:r>
          </a:p>
        </p:txBody>
      </p:sp>
      <p:sp>
        <p:nvSpPr>
          <p:cNvPr id="46084" name="Rectangle 2051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Addition requires two separate operations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2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addition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2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subtraction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Several decisions: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2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Signs same or different?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2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Which operand is larger?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2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What is sign of final result?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Two zeroes (+0, -0)</a:t>
            </a:r>
            <a:endParaRPr lang="en-US" altLang="zh-CN" sz="3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385CD4-DFA6-40DE-A4E6-FCA0BD64AA2A}" type="slidenum">
              <a:rPr lang="zh-CN" altLang="en-US" smtClean="0"/>
              <a:pPr/>
              <a:t>36</a:t>
            </a:fld>
            <a:endParaRPr lang="en-US" altLang="zh-CN"/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Sign-Magnitude</a:t>
            </a: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1747838" y="1736725"/>
            <a:ext cx="5648325" cy="301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>
                <a:ea typeface="宋体" pitchFamily="2" charset="-122"/>
              </a:rPr>
              <a:t>Advantages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2800">
                <a:ea typeface="宋体" pitchFamily="2" charset="-122"/>
              </a:rPr>
              <a:t>Easy to understand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endParaRPr lang="en-US" altLang="zh-CN" sz="2800"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>
                <a:ea typeface="宋体" pitchFamily="2" charset="-122"/>
              </a:rPr>
              <a:t>Disadvantages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2800">
                <a:ea typeface="宋体" pitchFamily="2" charset="-122"/>
              </a:rPr>
              <a:t>Two different 0s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2800">
                <a:ea typeface="宋体" pitchFamily="2" charset="-122"/>
              </a:rPr>
              <a:t>Hard to implement in logic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AF7F9B3-8266-409D-9D7B-EE0482BA1832}" type="slidenum">
              <a:rPr lang="zh-CN" altLang="en-US" smtClean="0"/>
              <a:pPr/>
              <a:t>37</a:t>
            </a:fld>
            <a:endParaRPr lang="en-US" altLang="zh-CN"/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One’s Complement</a:t>
            </a:r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457200" y="1143000"/>
            <a:ext cx="8229600" cy="2786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ea typeface="宋体" pitchFamily="2" charset="-122"/>
              </a:rPr>
              <a:t>Positive numbers are the same as sign-magnitude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ea typeface="宋体" pitchFamily="2" charset="-122"/>
              </a:rPr>
              <a:t>-N is represented as the 1’s complement of N: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altLang="zh-CN" sz="3200" dirty="0">
                <a:ea typeface="宋体" pitchFamily="2" charset="-122"/>
              </a:rPr>
              <a:t>-N = N’</a:t>
            </a:r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3143240" y="4000504"/>
          <a:ext cx="3011488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Worksheet" r:id="rId3" imgW="2343210" imgH="1790640" progId="Excel.Sheet.8">
                  <p:embed/>
                </p:oleObj>
              </mc:Choice>
              <mc:Fallback>
                <p:oleObj name="Worksheet" r:id="rId3" imgW="2343210" imgH="1790640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4000504"/>
                        <a:ext cx="3011488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B26BA10-AC4F-4596-951F-B4222038FF03}" type="slidenum">
              <a:rPr lang="zh-CN" altLang="en-US" smtClean="0"/>
              <a:pPr/>
              <a:t>38</a:t>
            </a:fld>
            <a:endParaRPr lang="en-US" altLang="zh-CN"/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One’s Complement Examples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1143000" y="2286000"/>
            <a:ext cx="2416175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500" b="1">
                <a:latin typeface="Courier New" pitchFamily="49" charset="0"/>
                <a:ea typeface="宋体" pitchFamily="2" charset="-122"/>
                <a:cs typeface="Arial" charset="0"/>
              </a:rPr>
              <a:t> </a:t>
            </a:r>
            <a:endParaRPr lang="zh-CN" altLang="en-US" sz="900" b="1">
              <a:latin typeface="Courier New" pitchFamily="49" charset="0"/>
              <a:ea typeface="宋体" pitchFamily="2" charset="-122"/>
              <a:cs typeface="Arial" charset="0"/>
            </a:endParaRPr>
          </a:p>
          <a:p>
            <a:pPr eaLnBrk="1" hangingPunct="1"/>
            <a:r>
              <a:rPr lang="zh-CN" altLang="en-US" sz="1800" b="1">
                <a:latin typeface="Courier New" pitchFamily="49" charset="0"/>
                <a:ea typeface="宋体" pitchFamily="2" charset="-122"/>
                <a:cs typeface="Arial" charset="0"/>
              </a:rPr>
              <a:t>  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000101   (5</a:t>
            </a:r>
            <a:r>
              <a:rPr lang="en-US" altLang="zh-CN" sz="18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  <a:endParaRPr lang="en-US" altLang="zh-CN" sz="1800" b="1" baseline="-25000">
              <a:latin typeface="Courier New" pitchFamily="49" charset="0"/>
              <a:ea typeface="宋体" pitchFamily="2" charset="-122"/>
              <a:cs typeface="Arial" charset="0"/>
            </a:endParaRPr>
          </a:p>
          <a:p>
            <a:pPr eaLnBrk="1" hangingPunct="1"/>
            <a:r>
              <a:rPr lang="en-US" altLang="zh-CN" sz="1800" b="1" u="sng">
                <a:latin typeface="Courier New" pitchFamily="49" charset="0"/>
                <a:ea typeface="宋体" pitchFamily="2" charset="-122"/>
                <a:cs typeface="Arial" charset="0"/>
              </a:rPr>
              <a:t>+ 010100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   (20</a:t>
            </a:r>
            <a:r>
              <a:rPr lang="en-US" altLang="zh-CN" sz="18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</a:p>
          <a:p>
            <a:pPr eaLnBrk="1" hangingPunct="1"/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  011001   (25</a:t>
            </a:r>
            <a:r>
              <a:rPr lang="en-US" altLang="zh-CN" sz="18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  <a:endParaRPr lang="en-US" altLang="zh-CN" sz="1800" b="1" u="sng">
              <a:latin typeface="Courier New" pitchFamily="49" charset="0"/>
              <a:ea typeface="宋体" pitchFamily="2" charset="-122"/>
              <a:cs typeface="Arial" charset="0"/>
            </a:endParaRP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5410200" y="2330450"/>
            <a:ext cx="2689225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00" b="1">
                <a:latin typeface="Courier New" pitchFamily="49" charset="0"/>
                <a:ea typeface="宋体" pitchFamily="2" charset="-122"/>
                <a:cs typeface="Arial" charset="0"/>
              </a:rPr>
              <a:t>        </a:t>
            </a:r>
            <a:r>
              <a:rPr lang="en-US" altLang="zh-CN" sz="900" b="1">
                <a:latin typeface="Courier New" pitchFamily="49" charset="0"/>
                <a:ea typeface="宋体" pitchFamily="2" charset="-122"/>
                <a:cs typeface="Arial" charset="0"/>
              </a:rPr>
              <a:t>1 1 0 0</a:t>
            </a:r>
          </a:p>
          <a:p>
            <a:pPr eaLnBrk="1" hangingPunct="1"/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  0101   (5</a:t>
            </a:r>
            <a:r>
              <a:rPr lang="en-US" altLang="zh-CN" sz="18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  <a:endParaRPr lang="en-US" altLang="zh-CN" sz="1800" b="1" baseline="-25000">
              <a:latin typeface="Courier New" pitchFamily="49" charset="0"/>
              <a:ea typeface="宋体" pitchFamily="2" charset="-122"/>
              <a:cs typeface="Arial" charset="0"/>
            </a:endParaRPr>
          </a:p>
          <a:p>
            <a:pPr eaLnBrk="1" hangingPunct="1"/>
            <a:r>
              <a:rPr lang="en-US" altLang="zh-CN" sz="1800" b="1" u="sng">
                <a:latin typeface="Courier New" pitchFamily="49" charset="0"/>
                <a:ea typeface="宋体" pitchFamily="2" charset="-122"/>
                <a:cs typeface="Arial" charset="0"/>
              </a:rPr>
              <a:t>+ 1100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   (-3</a:t>
            </a:r>
            <a:r>
              <a:rPr lang="en-US" altLang="zh-CN" sz="18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</a:p>
          <a:p>
            <a:pPr eaLnBrk="1" hangingPunct="1"/>
            <a:r>
              <a:rPr lang="en-US" altLang="zh-CN" sz="1800" b="1" u="sng">
                <a:latin typeface="Courier New" pitchFamily="49" charset="0"/>
                <a:ea typeface="宋体" pitchFamily="2" charset="-122"/>
                <a:cs typeface="Arial" charset="0"/>
              </a:rPr>
              <a:t>  0001</a:t>
            </a:r>
            <a:br>
              <a:rPr lang="en-US" altLang="zh-CN" sz="1800" b="1" u="sng">
                <a:latin typeface="Courier New" pitchFamily="49" charset="0"/>
                <a:ea typeface="宋体" pitchFamily="2" charset="-122"/>
                <a:cs typeface="Arial" charset="0"/>
              </a:rPr>
            </a:b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  0010   (+2</a:t>
            </a:r>
            <a:r>
              <a:rPr lang="en-US" altLang="zh-CN" sz="18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)    </a:t>
            </a:r>
            <a:endParaRPr lang="en-US" altLang="zh-CN" sz="1800" b="1" u="sng">
              <a:latin typeface="Courier New" pitchFamily="49" charset="0"/>
              <a:ea typeface="宋体" pitchFamily="2" charset="-122"/>
              <a:cs typeface="Arial" charset="0"/>
            </a:endParaRPr>
          </a:p>
        </p:txBody>
      </p:sp>
      <p:sp>
        <p:nvSpPr>
          <p:cNvPr id="48134" name="Freeform 7"/>
          <p:cNvSpPr>
            <a:spLocks/>
          </p:cNvSpPr>
          <p:nvPr/>
        </p:nvSpPr>
        <p:spPr bwMode="auto">
          <a:xfrm>
            <a:off x="5710238" y="2287588"/>
            <a:ext cx="842962" cy="914400"/>
          </a:xfrm>
          <a:custGeom>
            <a:avLst/>
            <a:gdLst>
              <a:gd name="T0" fmla="*/ 2147483647 w 531"/>
              <a:gd name="T1" fmla="*/ 2147483647 h 576"/>
              <a:gd name="T2" fmla="*/ 0 w 531"/>
              <a:gd name="T3" fmla="*/ 0 h 576"/>
              <a:gd name="T4" fmla="*/ 2147483647 w 531"/>
              <a:gd name="T5" fmla="*/ 0 h 576"/>
              <a:gd name="T6" fmla="*/ 2147483647 w 531"/>
              <a:gd name="T7" fmla="*/ 2147483647 h 576"/>
              <a:gd name="T8" fmla="*/ 2147483647 w 531"/>
              <a:gd name="T9" fmla="*/ 2147483647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1"/>
              <a:gd name="T16" fmla="*/ 0 h 576"/>
              <a:gd name="T17" fmla="*/ 531 w 531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1" h="576">
                <a:moveTo>
                  <a:pt x="3" y="48"/>
                </a:moveTo>
                <a:lnTo>
                  <a:pt x="0" y="0"/>
                </a:lnTo>
                <a:lnTo>
                  <a:pt x="531" y="0"/>
                </a:lnTo>
                <a:lnTo>
                  <a:pt x="531" y="576"/>
                </a:lnTo>
                <a:lnTo>
                  <a:pt x="387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35" name="Rectangle 8"/>
          <p:cNvSpPr>
            <a:spLocks noChangeArrowheads="1"/>
          </p:cNvSpPr>
          <p:nvPr/>
        </p:nvSpPr>
        <p:spPr bwMode="auto">
          <a:xfrm>
            <a:off x="6302375" y="2940050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800">
                <a:latin typeface="Arial" charset="0"/>
                <a:ea typeface="宋体" pitchFamily="2" charset="-122"/>
                <a:cs typeface="Arial" charset="0"/>
              </a:rPr>
              <a:t>+</a:t>
            </a:r>
          </a:p>
        </p:txBody>
      </p:sp>
      <p:sp>
        <p:nvSpPr>
          <p:cNvPr id="48136" name="Text Box 9"/>
          <p:cNvSpPr txBox="1">
            <a:spLocks noChangeArrowheads="1"/>
          </p:cNvSpPr>
          <p:nvPr/>
        </p:nvSpPr>
        <p:spPr bwMode="auto">
          <a:xfrm>
            <a:off x="2598738" y="4421188"/>
            <a:ext cx="51736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If there is a carry out on the left, it must be</a:t>
            </a:r>
            <a:br>
              <a:rPr lang="en-US" altLang="zh-CN" sz="180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cs typeface="Arial" charset="0"/>
              </a:rPr>
            </a:br>
            <a:r>
              <a:rPr lang="en-US" altLang="zh-CN" sz="1800" i="1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wrapped around</a:t>
            </a:r>
            <a:r>
              <a:rPr lang="en-US" altLang="zh-CN" sz="180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 and added back in on the right</a:t>
            </a:r>
          </a:p>
        </p:txBody>
      </p:sp>
      <p:sp>
        <p:nvSpPr>
          <p:cNvPr id="48137" name="Line 10"/>
          <p:cNvSpPr>
            <a:spLocks noChangeShapeType="1"/>
          </p:cNvSpPr>
          <p:nvPr/>
        </p:nvSpPr>
        <p:spPr bwMode="auto">
          <a:xfrm flipV="1">
            <a:off x="4648200" y="2514600"/>
            <a:ext cx="914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55C60D-18F5-453D-AD07-D87F5D138EA5}" type="slidenum">
              <a:rPr lang="zh-CN" altLang="en-US" smtClean="0"/>
              <a:pPr/>
              <a:t>39</a:t>
            </a:fld>
            <a:endParaRPr lang="en-US" altLang="zh-CN"/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609600" y="658813"/>
            <a:ext cx="792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One’s Complement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755650" y="1628775"/>
            <a:ext cx="76200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>
                <a:ea typeface="宋体" pitchFamily="2" charset="-122"/>
              </a:rPr>
              <a:t>Addition complicated by end around carry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>
                <a:ea typeface="宋体" pitchFamily="2" charset="-122"/>
              </a:rPr>
              <a:t>No decisions (unlike sign-magnitude)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>
                <a:ea typeface="宋体" pitchFamily="2" charset="-122"/>
              </a:rPr>
              <a:t>Still two zeroes (+0, -0)</a:t>
            </a:r>
            <a:endParaRPr lang="en-US" altLang="zh-CN" sz="360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0DCC7D-F872-416B-8095-BA3AEFCECBF1}" type="slidenum">
              <a:rPr lang="zh-CN" altLang="en-US" smtClean="0"/>
              <a:pPr/>
              <a:t>4</a:t>
            </a:fld>
            <a:endParaRPr lang="en-US" altLang="zh-CN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684213" y="1916113"/>
          <a:ext cx="7956550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3644640" imgH="990360" progId="Equation.DSMT4">
                  <p:embed/>
                </p:oleObj>
              </mc:Choice>
              <mc:Fallback>
                <p:oleObj name="Equation" r:id="rId3" imgW="3644640" imgH="990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16113"/>
                        <a:ext cx="7956550" cy="216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755650" y="908050"/>
            <a:ext cx="605631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tx2"/>
                </a:solidFill>
                <a:ea typeface="宋体" pitchFamily="2" charset="-122"/>
              </a:rPr>
              <a:t>For an arbitrary decimal number</a:t>
            </a:r>
            <a:endParaRPr lang="zh-CN" altLang="en-US" sz="3200" b="1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7CF739-61F3-43BD-B0E0-872908067CFD}" type="slidenum">
              <a:rPr lang="zh-CN" altLang="en-US" smtClean="0"/>
              <a:pPr/>
              <a:t>40</a:t>
            </a:fld>
            <a:endParaRPr lang="en-US" altLang="zh-CN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One’s Complement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1747838" y="1736725"/>
            <a:ext cx="56483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>
                <a:ea typeface="宋体" pitchFamily="2" charset="-122"/>
              </a:rPr>
              <a:t>Advantages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2800">
                <a:ea typeface="宋体" pitchFamily="2" charset="-122"/>
              </a:rPr>
              <a:t>Easy to generate –N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2800">
                <a:ea typeface="宋体" pitchFamily="2" charset="-122"/>
              </a:rPr>
              <a:t>Only one addition process</a:t>
            </a:r>
            <a:br>
              <a:rPr lang="en-US" altLang="zh-CN" sz="2800">
                <a:ea typeface="宋体" pitchFamily="2" charset="-122"/>
              </a:rPr>
            </a:br>
            <a:endParaRPr lang="en-US" altLang="zh-CN" sz="2800"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>
                <a:ea typeface="宋体" pitchFamily="2" charset="-122"/>
              </a:rPr>
              <a:t>Disadvantages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2800">
                <a:ea typeface="宋体" pitchFamily="2" charset="-122"/>
              </a:rPr>
              <a:t>End around carry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2800">
                <a:ea typeface="宋体" pitchFamily="2" charset="-122"/>
              </a:rPr>
              <a:t>Two different 0s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endParaRPr lang="zh-CN" altLang="en-US" sz="280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F18C18-7A85-48BE-9544-9FA83E27B3D6}" type="slidenum">
              <a:rPr lang="zh-CN" altLang="en-US" smtClean="0"/>
              <a:pPr/>
              <a:t>41</a:t>
            </a:fld>
            <a:endParaRPr lang="en-US" altLang="zh-CN"/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Two’s Complement</a:t>
            </a: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>
                <a:ea typeface="宋体" pitchFamily="2" charset="-122"/>
              </a:rPr>
              <a:t>Treat positional digits differently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1600200" y="2590800"/>
            <a:ext cx="6442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0111</a:t>
            </a:r>
            <a:r>
              <a:rPr lang="en-US" altLang="zh-CN" baseline="-25000">
                <a:latin typeface="Arial" charset="0"/>
                <a:ea typeface="宋体" pitchFamily="2" charset="-122"/>
                <a:cs typeface="Arial" charset="0"/>
              </a:rPr>
              <a:t>2C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= -0 x 2</a:t>
            </a:r>
            <a:r>
              <a:rPr lang="en-US" altLang="zh-CN" baseline="30000">
                <a:latin typeface="Arial" charset="0"/>
                <a:ea typeface="宋体" pitchFamily="2" charset="-122"/>
                <a:cs typeface="Arial" charset="0"/>
              </a:rPr>
              <a:t>3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+ 1 x 2</a:t>
            </a:r>
            <a:r>
              <a:rPr lang="en-US" altLang="zh-CN" baseline="30000">
                <a:latin typeface="Arial" charset="0"/>
                <a:ea typeface="宋体" pitchFamily="2" charset="-122"/>
                <a:cs typeface="Arial" charset="0"/>
              </a:rPr>
              <a:t>2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+ 1 x 2</a:t>
            </a:r>
            <a:r>
              <a:rPr lang="en-US" altLang="zh-CN" baseline="30000">
                <a:latin typeface="Arial" charset="0"/>
                <a:ea typeface="宋体" pitchFamily="2" charset="-122"/>
                <a:cs typeface="Arial" charset="0"/>
              </a:rPr>
              <a:t>1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+ 1 x 2</a:t>
            </a:r>
            <a:r>
              <a:rPr lang="en-US" altLang="zh-CN" baseline="30000">
                <a:latin typeface="Arial" charset="0"/>
                <a:ea typeface="宋体" pitchFamily="2" charset="-122"/>
                <a:cs typeface="Arial" charset="0"/>
              </a:rPr>
              <a:t>0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= 7</a:t>
            </a:r>
            <a:r>
              <a:rPr lang="en-US" altLang="zh-CN" baseline="-25000">
                <a:latin typeface="Arial" charset="0"/>
                <a:ea typeface="宋体" pitchFamily="2" charset="-122"/>
                <a:cs typeface="Arial" charset="0"/>
              </a:rPr>
              <a:t>10</a:t>
            </a:r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1600200" y="3429000"/>
            <a:ext cx="654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1111</a:t>
            </a:r>
            <a:r>
              <a:rPr lang="en-US" altLang="zh-CN" baseline="-25000">
                <a:latin typeface="Arial" charset="0"/>
                <a:ea typeface="宋体" pitchFamily="2" charset="-122"/>
                <a:cs typeface="Arial" charset="0"/>
              </a:rPr>
              <a:t>2C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= -1 x 2</a:t>
            </a:r>
            <a:r>
              <a:rPr lang="en-US" altLang="zh-CN" baseline="30000">
                <a:latin typeface="Arial" charset="0"/>
                <a:ea typeface="宋体" pitchFamily="2" charset="-122"/>
                <a:cs typeface="Arial" charset="0"/>
              </a:rPr>
              <a:t>3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+ 1 x 2</a:t>
            </a:r>
            <a:r>
              <a:rPr lang="en-US" altLang="zh-CN" baseline="30000">
                <a:latin typeface="Arial" charset="0"/>
                <a:ea typeface="宋体" pitchFamily="2" charset="-122"/>
                <a:cs typeface="Arial" charset="0"/>
              </a:rPr>
              <a:t>2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+ 1 x 2</a:t>
            </a:r>
            <a:r>
              <a:rPr lang="en-US" altLang="zh-CN" baseline="30000">
                <a:latin typeface="Arial" charset="0"/>
                <a:ea typeface="宋体" pitchFamily="2" charset="-122"/>
                <a:cs typeface="Arial" charset="0"/>
              </a:rPr>
              <a:t>1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+ 1 x 2</a:t>
            </a:r>
            <a:r>
              <a:rPr lang="en-US" altLang="zh-CN" baseline="30000">
                <a:latin typeface="Arial" charset="0"/>
                <a:ea typeface="宋体" pitchFamily="2" charset="-122"/>
                <a:cs typeface="Arial" charset="0"/>
              </a:rPr>
              <a:t>0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= -1</a:t>
            </a:r>
            <a:r>
              <a:rPr lang="en-US" altLang="zh-CN" baseline="-25000">
                <a:latin typeface="Arial" charset="0"/>
                <a:ea typeface="宋体" pitchFamily="2" charset="-122"/>
                <a:cs typeface="Arial" charset="0"/>
              </a:rPr>
              <a:t>10</a:t>
            </a:r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1619250" y="5335588"/>
            <a:ext cx="61880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Most significant bit (MSB) given negative weight…</a:t>
            </a:r>
          </a:p>
          <a:p>
            <a:pPr eaLnBrk="1" hangingPunct="1"/>
            <a:r>
              <a:rPr lang="en-US" altLang="zh-CN" sz="200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Other bits same as in unsigned</a:t>
            </a:r>
            <a:endParaRPr lang="en-US" altLang="zh-CN" sz="2000" baseline="-25000">
              <a:solidFill>
                <a:srgbClr val="0000FF"/>
              </a:solidFill>
              <a:latin typeface="Comic Sans MS" pitchFamily="66" charset="0"/>
              <a:ea typeface="宋体" pitchFamily="2" charset="-122"/>
              <a:cs typeface="Arial" charset="0"/>
            </a:endParaRPr>
          </a:p>
        </p:txBody>
      </p:sp>
      <p:sp>
        <p:nvSpPr>
          <p:cNvPr id="51208" name="Line 7"/>
          <p:cNvSpPr>
            <a:spLocks noChangeShapeType="1"/>
          </p:cNvSpPr>
          <p:nvPr/>
        </p:nvSpPr>
        <p:spPr bwMode="auto">
          <a:xfrm flipH="1" flipV="1">
            <a:off x="3124200" y="3810000"/>
            <a:ext cx="685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6DCD69-340E-40BA-896D-DE0CD6E8D5C3}" type="slidenum">
              <a:rPr lang="zh-CN" altLang="en-US" smtClean="0"/>
              <a:pPr/>
              <a:t>42</a:t>
            </a:fld>
            <a:endParaRPr lang="en-US" altLang="zh-CN"/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Two’s Complement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3162300" y="1679575"/>
          <a:ext cx="3024188" cy="233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Worksheet" r:id="rId3" imgW="2343210" imgH="1790640" progId="Excel.Sheet.8">
                  <p:embed/>
                </p:oleObj>
              </mc:Choice>
              <mc:Fallback>
                <p:oleObj name="Worksheet" r:id="rId3" imgW="2343210" imgH="179064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1679575"/>
                        <a:ext cx="3024188" cy="233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CDDCE8A-BFDA-43E6-B8C3-BF06C8F81D8B}" type="slidenum">
              <a:rPr lang="zh-CN" altLang="en-US" smtClean="0"/>
              <a:pPr/>
              <a:t>43</a:t>
            </a:fld>
            <a:endParaRPr lang="en-US" altLang="zh-CN"/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71406" y="557213"/>
            <a:ext cx="89725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4000" b="1" dirty="0">
                <a:solidFill>
                  <a:schemeClr val="tx2"/>
                </a:solidFill>
                <a:ea typeface="宋体" pitchFamily="2" charset="-122"/>
              </a:rPr>
              <a:t>Sign-Extension in 2’s Complement</a:t>
            </a: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>
                <a:ea typeface="宋体" pitchFamily="2" charset="-122"/>
              </a:rPr>
              <a:t>To make a </a:t>
            </a:r>
            <a:r>
              <a:rPr lang="en-US" altLang="zh-CN" sz="3200" i="1">
                <a:ea typeface="宋体" pitchFamily="2" charset="-122"/>
              </a:rPr>
              <a:t>k</a:t>
            </a:r>
            <a:r>
              <a:rPr lang="en-US" altLang="zh-CN" sz="3200">
                <a:ea typeface="宋体" pitchFamily="2" charset="-122"/>
              </a:rPr>
              <a:t>-bit number wider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2800">
                <a:ea typeface="宋体" pitchFamily="2" charset="-122"/>
              </a:rPr>
              <a:t>replicate sign bit</a:t>
            </a: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762000" y="2971800"/>
            <a:ext cx="4135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110</a:t>
            </a:r>
            <a:r>
              <a:rPr lang="en-US" altLang="zh-CN" baseline="-25000">
                <a:latin typeface="Arial" charset="0"/>
                <a:ea typeface="宋体" pitchFamily="2" charset="-122"/>
                <a:cs typeface="Arial" charset="0"/>
              </a:rPr>
              <a:t>2C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= -1 x 2</a:t>
            </a:r>
            <a:r>
              <a:rPr lang="en-US" altLang="zh-CN" baseline="30000">
                <a:latin typeface="Arial" charset="0"/>
                <a:ea typeface="宋体" pitchFamily="2" charset="-122"/>
                <a:cs typeface="Arial" charset="0"/>
              </a:rPr>
              <a:t>2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+ 1 x 2</a:t>
            </a:r>
            <a:r>
              <a:rPr lang="en-US" altLang="zh-CN" baseline="30000">
                <a:latin typeface="Arial" charset="0"/>
                <a:ea typeface="宋体" pitchFamily="2" charset="-122"/>
                <a:cs typeface="Arial" charset="0"/>
              </a:rPr>
              <a:t>1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= -2</a:t>
            </a:r>
            <a:r>
              <a:rPr lang="en-US" altLang="zh-CN" baseline="-25000">
                <a:latin typeface="Arial" charset="0"/>
                <a:ea typeface="宋体" pitchFamily="2" charset="-122"/>
                <a:cs typeface="Arial" charset="0"/>
              </a:rPr>
              <a:t>10</a:t>
            </a:r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762000" y="3733800"/>
            <a:ext cx="542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1110</a:t>
            </a:r>
            <a:r>
              <a:rPr lang="en-US" altLang="zh-CN" baseline="-25000">
                <a:latin typeface="Arial" charset="0"/>
                <a:ea typeface="宋体" pitchFamily="2" charset="-122"/>
                <a:cs typeface="Arial" charset="0"/>
              </a:rPr>
              <a:t>2C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= -1 x 2</a:t>
            </a:r>
            <a:r>
              <a:rPr lang="en-US" altLang="zh-CN" baseline="30000">
                <a:latin typeface="Arial" charset="0"/>
                <a:ea typeface="宋体" pitchFamily="2" charset="-122"/>
                <a:cs typeface="Arial" charset="0"/>
              </a:rPr>
              <a:t>3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+ 1 x 2</a:t>
            </a:r>
            <a:r>
              <a:rPr lang="en-US" altLang="zh-CN" baseline="30000">
                <a:latin typeface="Arial" charset="0"/>
                <a:ea typeface="宋体" pitchFamily="2" charset="-122"/>
                <a:cs typeface="Arial" charset="0"/>
              </a:rPr>
              <a:t>2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+ 1 x 2</a:t>
            </a:r>
            <a:r>
              <a:rPr lang="en-US" altLang="zh-CN" baseline="30000">
                <a:latin typeface="Arial" charset="0"/>
                <a:ea typeface="宋体" pitchFamily="2" charset="-122"/>
                <a:cs typeface="Arial" charset="0"/>
              </a:rPr>
              <a:t>1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= -2</a:t>
            </a:r>
            <a:r>
              <a:rPr lang="en-US" altLang="zh-CN" baseline="-25000">
                <a:latin typeface="Arial" charset="0"/>
                <a:ea typeface="宋体" pitchFamily="2" charset="-122"/>
                <a:cs typeface="Arial" charset="0"/>
              </a:rPr>
              <a:t>10</a:t>
            </a:r>
          </a:p>
        </p:txBody>
      </p:sp>
      <p:sp>
        <p:nvSpPr>
          <p:cNvPr id="52231" name="Rectangle 6"/>
          <p:cNvSpPr>
            <a:spLocks noChangeArrowheads="1"/>
          </p:cNvSpPr>
          <p:nvPr/>
        </p:nvSpPr>
        <p:spPr bwMode="auto">
          <a:xfrm>
            <a:off x="762000" y="4419600"/>
            <a:ext cx="671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11110</a:t>
            </a:r>
            <a:r>
              <a:rPr lang="en-US" altLang="zh-CN" baseline="-25000">
                <a:latin typeface="Arial" charset="0"/>
                <a:ea typeface="宋体" pitchFamily="2" charset="-122"/>
                <a:cs typeface="Arial" charset="0"/>
              </a:rPr>
              <a:t>2C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= -1 x 2</a:t>
            </a:r>
            <a:r>
              <a:rPr lang="en-US" altLang="zh-CN" baseline="30000">
                <a:latin typeface="Arial" charset="0"/>
                <a:ea typeface="宋体" pitchFamily="2" charset="-122"/>
                <a:cs typeface="Arial" charset="0"/>
              </a:rPr>
              <a:t>4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+ 1 x 2</a:t>
            </a:r>
            <a:r>
              <a:rPr lang="en-US" altLang="zh-CN" baseline="30000">
                <a:latin typeface="Arial" charset="0"/>
                <a:ea typeface="宋体" pitchFamily="2" charset="-122"/>
                <a:cs typeface="Arial" charset="0"/>
              </a:rPr>
              <a:t>3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+ 1 x 2</a:t>
            </a:r>
            <a:r>
              <a:rPr lang="en-US" altLang="zh-CN" baseline="30000">
                <a:latin typeface="Arial" charset="0"/>
                <a:ea typeface="宋体" pitchFamily="2" charset="-122"/>
                <a:cs typeface="Arial" charset="0"/>
              </a:rPr>
              <a:t>2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+ 1 x 2</a:t>
            </a:r>
            <a:r>
              <a:rPr lang="en-US" altLang="zh-CN" baseline="30000">
                <a:latin typeface="Arial" charset="0"/>
                <a:ea typeface="宋体" pitchFamily="2" charset="-122"/>
                <a:cs typeface="Arial" charset="0"/>
              </a:rPr>
              <a:t>1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= -2</a:t>
            </a:r>
            <a:r>
              <a:rPr lang="en-US" altLang="zh-CN" baseline="-25000">
                <a:latin typeface="Arial" charset="0"/>
                <a:ea typeface="宋体" pitchFamily="2" charset="-122"/>
                <a:cs typeface="Arial" charset="0"/>
              </a:rPr>
              <a:t>10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8575078-1536-4F2D-97EF-FF6575522ADF}" type="slidenum">
              <a:rPr lang="zh-CN" altLang="en-US" smtClean="0"/>
              <a:pPr/>
              <a:t>44</a:t>
            </a:fld>
            <a:endParaRPr lang="en-US" altLang="zh-CN"/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457200" y="5572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More Sign-Extension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282950" y="1981200"/>
            <a:ext cx="2813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010</a:t>
            </a:r>
            <a:r>
              <a:rPr lang="en-US" altLang="zh-CN" baseline="-25000">
                <a:latin typeface="Arial" charset="0"/>
                <a:ea typeface="宋体" pitchFamily="2" charset="-122"/>
                <a:cs typeface="Arial" charset="0"/>
              </a:rPr>
              <a:t>2C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= 1 x 2</a:t>
            </a:r>
            <a:r>
              <a:rPr lang="en-US" altLang="zh-CN" baseline="30000">
                <a:latin typeface="Arial" charset="0"/>
                <a:ea typeface="宋体" pitchFamily="2" charset="-122"/>
                <a:cs typeface="Arial" charset="0"/>
              </a:rPr>
              <a:t>1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= 2</a:t>
            </a:r>
            <a:r>
              <a:rPr lang="en-US" altLang="zh-CN" baseline="-25000">
                <a:latin typeface="Arial" charset="0"/>
                <a:ea typeface="宋体" pitchFamily="2" charset="-122"/>
                <a:cs typeface="Arial" charset="0"/>
              </a:rPr>
              <a:t>10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111500" y="2667000"/>
            <a:ext cx="29829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0010</a:t>
            </a:r>
            <a:r>
              <a:rPr lang="en-US" altLang="zh-CN" baseline="-25000">
                <a:latin typeface="Arial" charset="0"/>
                <a:ea typeface="宋体" pitchFamily="2" charset="-122"/>
                <a:cs typeface="Arial" charset="0"/>
              </a:rPr>
              <a:t>2C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= 1 x 2</a:t>
            </a:r>
            <a:r>
              <a:rPr lang="en-US" altLang="zh-CN" baseline="30000">
                <a:latin typeface="Arial" charset="0"/>
                <a:ea typeface="宋体" pitchFamily="2" charset="-122"/>
                <a:cs typeface="Arial" charset="0"/>
              </a:rPr>
              <a:t>1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= 2</a:t>
            </a:r>
            <a:r>
              <a:rPr lang="en-US" altLang="zh-CN" baseline="-25000">
                <a:latin typeface="Arial" charset="0"/>
                <a:ea typeface="宋体" pitchFamily="2" charset="-122"/>
                <a:cs typeface="Arial" charset="0"/>
              </a:rPr>
              <a:t>10</a:t>
            </a:r>
          </a:p>
          <a:p>
            <a:pPr eaLnBrk="1" hangingPunct="1"/>
            <a:endParaRPr lang="zh-CN" altLang="en-US" baseline="-25000"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2930525" y="3352800"/>
            <a:ext cx="31527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00010</a:t>
            </a:r>
            <a:r>
              <a:rPr lang="en-US" altLang="zh-CN" baseline="-25000">
                <a:latin typeface="Arial" charset="0"/>
                <a:ea typeface="宋体" pitchFamily="2" charset="-122"/>
                <a:cs typeface="Arial" charset="0"/>
              </a:rPr>
              <a:t>2C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= 1 x 2</a:t>
            </a:r>
            <a:r>
              <a:rPr lang="en-US" altLang="zh-CN" baseline="30000">
                <a:latin typeface="Arial" charset="0"/>
                <a:ea typeface="宋体" pitchFamily="2" charset="-122"/>
                <a:cs typeface="Arial" charset="0"/>
              </a:rPr>
              <a:t>1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= 2</a:t>
            </a:r>
            <a:r>
              <a:rPr lang="en-US" altLang="zh-CN" baseline="-25000">
                <a:latin typeface="Arial" charset="0"/>
                <a:ea typeface="宋体" pitchFamily="2" charset="-122"/>
                <a:cs typeface="Arial" charset="0"/>
              </a:rPr>
              <a:t>10</a:t>
            </a:r>
          </a:p>
          <a:p>
            <a:pPr eaLnBrk="1" hangingPunct="1"/>
            <a:endParaRPr lang="zh-CN" altLang="en-US" baseline="-25000"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2178050" y="5029200"/>
            <a:ext cx="5462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Works for both positive and negative numbers!</a:t>
            </a:r>
            <a:endParaRPr lang="en-US" altLang="zh-CN" sz="2000" baseline="-25000">
              <a:solidFill>
                <a:srgbClr val="0000FF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D3D005-D19E-43C0-87CF-63254F5E07CA}" type="slidenum">
              <a:rPr lang="zh-CN" altLang="en-US" smtClean="0"/>
              <a:pPr/>
              <a:t>45</a:t>
            </a:fld>
            <a:endParaRPr lang="en-US" altLang="zh-CN"/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457200" y="5969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4000">
                <a:solidFill>
                  <a:schemeClr val="tx2"/>
                </a:solidFill>
                <a:ea typeface="宋体" pitchFamily="2" charset="-122"/>
              </a:rPr>
              <a:t>Negating a 2’s Complement Number</a:t>
            </a: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457200" y="1922463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eaLnBrk="1" hangingPunct="1">
              <a:spcBef>
                <a:spcPct val="20000"/>
              </a:spcBef>
              <a:buFont typeface="Comic Sans MS" pitchFamily="66" charset="0"/>
              <a:buAutoNum type="arabicPeriod"/>
            </a:pPr>
            <a:r>
              <a:rPr lang="en-US" altLang="zh-CN" sz="3200">
                <a:ea typeface="宋体" pitchFamily="2" charset="-122"/>
              </a:rPr>
              <a:t>Invert all the bits</a:t>
            </a:r>
          </a:p>
          <a:p>
            <a:pPr marL="514350" indent="-514350" eaLnBrk="1" hangingPunct="1">
              <a:spcBef>
                <a:spcPct val="20000"/>
              </a:spcBef>
              <a:buFont typeface="Comic Sans MS" pitchFamily="66" charset="0"/>
              <a:buAutoNum type="arabicPeriod"/>
            </a:pPr>
            <a:r>
              <a:rPr lang="en-US" altLang="zh-CN" sz="3200">
                <a:ea typeface="宋体" pitchFamily="2" charset="-122"/>
              </a:rPr>
              <a:t>Add 1</a:t>
            </a: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1682750" y="3581400"/>
            <a:ext cx="6005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+2</a:t>
            </a:r>
            <a:r>
              <a:rPr lang="en-US" altLang="zh-CN" baseline="-25000">
                <a:latin typeface="Arial" charset="0"/>
                <a:ea typeface="宋体" pitchFamily="2" charset="-122"/>
                <a:cs typeface="Arial" charset="0"/>
              </a:rPr>
              <a:t>10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= 0010</a:t>
            </a:r>
            <a:r>
              <a:rPr lang="en-US" altLang="zh-CN" baseline="-25000">
                <a:latin typeface="Arial" charset="0"/>
                <a:ea typeface="宋体" pitchFamily="2" charset="-122"/>
                <a:cs typeface="Arial" charset="0"/>
              </a:rPr>
              <a:t>2C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 →  1101 + 1 = 1110</a:t>
            </a:r>
            <a:r>
              <a:rPr lang="en-US" altLang="zh-CN" baseline="-25000">
                <a:latin typeface="Arial" charset="0"/>
                <a:ea typeface="宋体" pitchFamily="2" charset="-122"/>
                <a:cs typeface="Arial" charset="0"/>
              </a:rPr>
              <a:t>2C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= -2</a:t>
            </a:r>
            <a:r>
              <a:rPr lang="en-US" altLang="zh-CN" baseline="-25000">
                <a:latin typeface="Arial" charset="0"/>
                <a:ea typeface="宋体" pitchFamily="2" charset="-122"/>
                <a:cs typeface="Arial" charset="0"/>
              </a:rPr>
              <a:t>10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682750" y="4724400"/>
            <a:ext cx="6005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-2</a:t>
            </a:r>
            <a:r>
              <a:rPr lang="en-US" altLang="zh-CN" baseline="-25000">
                <a:latin typeface="Arial" charset="0"/>
                <a:ea typeface="宋体" pitchFamily="2" charset="-122"/>
                <a:cs typeface="Arial" charset="0"/>
              </a:rPr>
              <a:t>10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= 1110</a:t>
            </a:r>
            <a:r>
              <a:rPr lang="en-US" altLang="zh-CN" baseline="-25000">
                <a:latin typeface="Arial" charset="0"/>
                <a:ea typeface="宋体" pitchFamily="2" charset="-122"/>
                <a:cs typeface="Arial" charset="0"/>
              </a:rPr>
              <a:t>2C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 →  0001 + 1 = 0010</a:t>
            </a:r>
            <a:r>
              <a:rPr lang="en-US" altLang="zh-CN" baseline="-25000">
                <a:latin typeface="Arial" charset="0"/>
                <a:ea typeface="宋体" pitchFamily="2" charset="-122"/>
                <a:cs typeface="Arial" charset="0"/>
              </a:rPr>
              <a:t>2C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 = +2</a:t>
            </a:r>
            <a:r>
              <a:rPr lang="en-US" altLang="zh-CN" baseline="-25000">
                <a:latin typeface="Arial" charset="0"/>
                <a:ea typeface="宋体" pitchFamily="2" charset="-122"/>
                <a:cs typeface="Arial" charset="0"/>
              </a:rPr>
              <a:t>10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91049E-D687-483C-8AE5-2E9B584E23BA}" type="slidenum">
              <a:rPr lang="zh-CN" altLang="en-US" smtClean="0"/>
              <a:pPr/>
              <a:t>46</a:t>
            </a:fld>
            <a:endParaRPr lang="en-US" altLang="zh-CN"/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Two’s Complement Addition</a:t>
            </a:r>
          </a:p>
        </p:txBody>
      </p:sp>
      <p:sp>
        <p:nvSpPr>
          <p:cNvPr id="55300" name="Text Box 6"/>
          <p:cNvSpPr txBox="1">
            <a:spLocks noChangeArrowheads="1"/>
          </p:cNvSpPr>
          <p:nvPr/>
        </p:nvSpPr>
        <p:spPr bwMode="auto">
          <a:xfrm>
            <a:off x="1371600" y="1905000"/>
            <a:ext cx="2143125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500" b="1">
                <a:latin typeface="Courier New" pitchFamily="49" charset="0"/>
                <a:ea typeface="宋体" pitchFamily="2" charset="-122"/>
                <a:cs typeface="Arial" charset="0"/>
              </a:rPr>
              <a:t>        </a:t>
            </a:r>
            <a:r>
              <a:rPr lang="en-US" altLang="zh-CN" sz="900" b="1">
                <a:latin typeface="Courier New" pitchFamily="49" charset="0"/>
                <a:ea typeface="宋体" pitchFamily="2" charset="-122"/>
                <a:cs typeface="Arial" charset="0"/>
              </a:rPr>
              <a:t>0 0 1</a:t>
            </a:r>
          </a:p>
          <a:p>
            <a:pPr eaLnBrk="1" hangingPunct="1"/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  0101   (+5</a:t>
            </a:r>
            <a:r>
              <a:rPr lang="en-US" altLang="zh-CN" sz="18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  <a:endParaRPr lang="en-US" altLang="zh-CN" sz="1800" b="1" baseline="-25000">
              <a:latin typeface="Courier New" pitchFamily="49" charset="0"/>
              <a:ea typeface="宋体" pitchFamily="2" charset="-122"/>
              <a:cs typeface="Arial" charset="0"/>
            </a:endParaRPr>
          </a:p>
          <a:p>
            <a:pPr eaLnBrk="1" hangingPunct="1"/>
            <a:r>
              <a:rPr lang="en-US" altLang="zh-CN" sz="1800" b="1" u="sng">
                <a:latin typeface="Courier New" pitchFamily="49" charset="0"/>
                <a:ea typeface="宋体" pitchFamily="2" charset="-122"/>
                <a:cs typeface="Arial" charset="0"/>
              </a:rPr>
              <a:t>+ 0001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   (+1</a:t>
            </a:r>
            <a:r>
              <a:rPr lang="en-US" altLang="zh-CN" sz="18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</a:p>
          <a:p>
            <a:pPr eaLnBrk="1" hangingPunct="1"/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  0110   (+6</a:t>
            </a:r>
            <a:r>
              <a:rPr lang="en-US" altLang="zh-CN" sz="18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  <a:endParaRPr lang="en-US" altLang="zh-CN" sz="1800" b="1" u="sng">
              <a:latin typeface="Courier New" pitchFamily="49" charset="0"/>
              <a:ea typeface="宋体" pitchFamily="2" charset="-122"/>
              <a:cs typeface="Arial" charset="0"/>
            </a:endParaRPr>
          </a:p>
        </p:txBody>
      </p:sp>
      <p:sp>
        <p:nvSpPr>
          <p:cNvPr id="55301" name="Text Box 7"/>
          <p:cNvSpPr txBox="1">
            <a:spLocks noChangeArrowheads="1"/>
          </p:cNvSpPr>
          <p:nvPr/>
        </p:nvSpPr>
        <p:spPr bwMode="auto">
          <a:xfrm>
            <a:off x="5562600" y="1905000"/>
            <a:ext cx="2143125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500" b="1">
                <a:latin typeface="Courier New" pitchFamily="49" charset="0"/>
                <a:ea typeface="宋体" pitchFamily="2" charset="-122"/>
                <a:cs typeface="Arial" charset="0"/>
              </a:rPr>
              <a:t>        </a:t>
            </a:r>
            <a:r>
              <a:rPr lang="en-US" altLang="zh-CN" sz="900" b="1">
                <a:latin typeface="Courier New" pitchFamily="49" charset="0"/>
                <a:ea typeface="宋体" pitchFamily="2" charset="-122"/>
                <a:cs typeface="Arial" charset="0"/>
              </a:rPr>
              <a:t>1 1 1</a:t>
            </a:r>
          </a:p>
          <a:p>
            <a:pPr eaLnBrk="1" hangingPunct="1"/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  1011   (-5</a:t>
            </a:r>
            <a:r>
              <a:rPr lang="en-US" altLang="zh-CN" sz="18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  <a:endParaRPr lang="en-US" altLang="zh-CN" sz="1800" b="1" baseline="-25000">
              <a:latin typeface="Courier New" pitchFamily="49" charset="0"/>
              <a:ea typeface="宋体" pitchFamily="2" charset="-122"/>
              <a:cs typeface="Arial" charset="0"/>
            </a:endParaRPr>
          </a:p>
          <a:p>
            <a:pPr eaLnBrk="1" hangingPunct="1"/>
            <a:r>
              <a:rPr lang="en-US" altLang="zh-CN" sz="1800" b="1" u="sng">
                <a:latin typeface="Courier New" pitchFamily="49" charset="0"/>
                <a:ea typeface="宋体" pitchFamily="2" charset="-122"/>
                <a:cs typeface="Arial" charset="0"/>
              </a:rPr>
              <a:t>+ 1111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   (-1</a:t>
            </a:r>
            <a:r>
              <a:rPr lang="en-US" altLang="zh-CN" sz="18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</a:p>
          <a:p>
            <a:pPr eaLnBrk="1" hangingPunct="1"/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  1010   (-6</a:t>
            </a:r>
            <a:r>
              <a:rPr lang="en-US" altLang="zh-CN" sz="18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  <a:endParaRPr lang="en-US" altLang="zh-CN" sz="1800" b="1" u="sng">
              <a:latin typeface="Courier New" pitchFamily="49" charset="0"/>
              <a:ea typeface="宋体" pitchFamily="2" charset="-122"/>
              <a:cs typeface="Arial" charset="0"/>
            </a:endParaRPr>
          </a:p>
        </p:txBody>
      </p:sp>
      <p:sp>
        <p:nvSpPr>
          <p:cNvPr id="55302" name="Text Box 9"/>
          <p:cNvSpPr txBox="1">
            <a:spLocks noChangeArrowheads="1"/>
          </p:cNvSpPr>
          <p:nvPr/>
        </p:nvSpPr>
        <p:spPr bwMode="auto">
          <a:xfrm>
            <a:off x="1371600" y="4419600"/>
            <a:ext cx="2143125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500" b="1">
                <a:latin typeface="Courier New" pitchFamily="49" charset="0"/>
                <a:ea typeface="宋体" pitchFamily="2" charset="-122"/>
                <a:cs typeface="Arial" charset="0"/>
              </a:rPr>
              <a:t>        </a:t>
            </a:r>
            <a:r>
              <a:rPr lang="en-US" altLang="zh-CN" sz="900" b="1">
                <a:latin typeface="Courier New" pitchFamily="49" charset="0"/>
                <a:ea typeface="宋体" pitchFamily="2" charset="-122"/>
                <a:cs typeface="Arial" charset="0"/>
              </a:rPr>
              <a:t>1 1 0</a:t>
            </a:r>
          </a:p>
          <a:p>
            <a:pPr eaLnBrk="1" hangingPunct="1"/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  0110   (+6</a:t>
            </a:r>
            <a:r>
              <a:rPr lang="en-US" altLang="zh-CN" sz="18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  <a:endParaRPr lang="en-US" altLang="zh-CN" sz="1800" b="1" baseline="-25000">
              <a:latin typeface="Courier New" pitchFamily="49" charset="0"/>
              <a:ea typeface="宋体" pitchFamily="2" charset="-122"/>
              <a:cs typeface="Arial" charset="0"/>
            </a:endParaRPr>
          </a:p>
          <a:p>
            <a:pPr eaLnBrk="1" hangingPunct="1"/>
            <a:r>
              <a:rPr lang="en-US" altLang="zh-CN" sz="1800" b="1" u="sng">
                <a:latin typeface="Courier New" pitchFamily="49" charset="0"/>
                <a:ea typeface="宋体" pitchFamily="2" charset="-122"/>
                <a:cs typeface="Arial" charset="0"/>
              </a:rPr>
              <a:t>+ 1111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   (-1</a:t>
            </a:r>
            <a:r>
              <a:rPr lang="en-US" altLang="zh-CN" sz="18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</a:p>
          <a:p>
            <a:pPr eaLnBrk="1" hangingPunct="1"/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  0101   (+5</a:t>
            </a:r>
            <a:r>
              <a:rPr lang="en-US" altLang="zh-CN" sz="1800" b="1" baseline="-25000">
                <a:latin typeface="Courier New" pitchFamily="49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1800" b="1">
                <a:latin typeface="Courier New" pitchFamily="49" charset="0"/>
                <a:ea typeface="宋体" pitchFamily="2" charset="-122"/>
                <a:cs typeface="Arial" charset="0"/>
              </a:rPr>
              <a:t>)</a:t>
            </a:r>
            <a:endParaRPr lang="en-US" altLang="zh-CN" sz="1800" b="1" u="sng">
              <a:latin typeface="Courier New" pitchFamily="49" charset="0"/>
              <a:ea typeface="宋体" pitchFamily="2" charset="-122"/>
              <a:cs typeface="Arial" charset="0"/>
            </a:endParaRPr>
          </a:p>
        </p:txBody>
      </p:sp>
      <p:sp>
        <p:nvSpPr>
          <p:cNvPr id="55303" name="Rectangle 10"/>
          <p:cNvSpPr>
            <a:spLocks noChangeArrowheads="1"/>
          </p:cNvSpPr>
          <p:nvPr/>
        </p:nvSpPr>
        <p:spPr bwMode="auto">
          <a:xfrm>
            <a:off x="4670425" y="4021138"/>
            <a:ext cx="384492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80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Operation is same as for unsigned.</a:t>
            </a:r>
          </a:p>
          <a:p>
            <a:pPr eaLnBrk="1" hangingPunct="1"/>
            <a:r>
              <a:rPr lang="en-US" altLang="zh-CN" sz="180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Same rules, same procedure.</a:t>
            </a:r>
          </a:p>
          <a:p>
            <a:pPr eaLnBrk="1" hangingPunct="1"/>
            <a:endParaRPr lang="en-US" altLang="zh-CN" sz="1800">
              <a:solidFill>
                <a:srgbClr val="0000FF"/>
              </a:solidFill>
              <a:latin typeface="Comic Sans MS" pitchFamily="66" charset="0"/>
              <a:ea typeface="宋体" pitchFamily="2" charset="-122"/>
              <a:cs typeface="Arial" charset="0"/>
            </a:endParaRPr>
          </a:p>
          <a:p>
            <a:pPr eaLnBrk="1" hangingPunct="1"/>
            <a:r>
              <a:rPr lang="en-US" altLang="zh-CN" sz="180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Interpretation of operands and </a:t>
            </a:r>
          </a:p>
          <a:p>
            <a:pPr eaLnBrk="1" hangingPunct="1"/>
            <a:r>
              <a:rPr lang="en-US" altLang="zh-CN" sz="180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results are different.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F561C6-A416-43F0-A216-FCB315F5109C}" type="slidenum">
              <a:rPr lang="zh-CN" altLang="en-US" smtClean="0"/>
              <a:pPr/>
              <a:t>47</a:t>
            </a:fld>
            <a:endParaRPr lang="en-US" altLang="zh-CN"/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611188" y="620713"/>
            <a:ext cx="792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Two’s Complement</a:t>
            </a: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1103313" y="1600200"/>
            <a:ext cx="7018337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>
                <a:ea typeface="宋体" pitchFamily="2" charset="-122"/>
              </a:rPr>
              <a:t>Addition always the same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>
                <a:ea typeface="宋体" pitchFamily="2" charset="-122"/>
              </a:rPr>
              <a:t>Only 1 zero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>
                <a:ea typeface="宋体" pitchFamily="2" charset="-122"/>
              </a:rPr>
              <a:t>Negation somewhat complicated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altLang="zh-CN" sz="3200"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600" b="1" i="1">
                <a:ea typeface="宋体" pitchFamily="2" charset="-122"/>
              </a:rPr>
              <a:t>The representation of choice</a:t>
            </a:r>
            <a:endParaRPr lang="en-US" altLang="zh-CN" sz="4000" b="1" i="1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2.5 Binary Coded Decimal (BCD)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A way to express each of the decimal digits with a binary code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The 8421 Code</a:t>
            </a:r>
          </a:p>
          <a:p>
            <a:pPr lvl="2" eaLnBrk="1" hangingPunct="1"/>
            <a:r>
              <a:rPr lang="en-US" altLang="zh-CN">
                <a:ea typeface="宋体" pitchFamily="2" charset="-122"/>
              </a:rPr>
              <a:t>0 --------&gt; 0000</a:t>
            </a:r>
          </a:p>
          <a:p>
            <a:pPr lvl="2" eaLnBrk="1" hangingPunct="1"/>
            <a:r>
              <a:rPr lang="en-US" altLang="zh-CN">
                <a:ea typeface="宋体" pitchFamily="2" charset="-122"/>
              </a:rPr>
              <a:t>1 --------&gt; 0001</a:t>
            </a:r>
          </a:p>
          <a:p>
            <a:pPr lvl="2" eaLnBrk="1" hangingPunct="1"/>
            <a:r>
              <a:rPr lang="en-US" altLang="zh-CN">
                <a:ea typeface="宋体" pitchFamily="2" charset="-122"/>
              </a:rPr>
              <a:t>…</a:t>
            </a:r>
          </a:p>
          <a:p>
            <a:pPr lvl="2" eaLnBrk="1" hangingPunct="1"/>
            <a:r>
              <a:rPr lang="en-US" altLang="zh-CN">
                <a:ea typeface="宋体" pitchFamily="2" charset="-122"/>
              </a:rPr>
              <a:t>9 --------&gt; 1001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B22DCDC-ED51-47A8-87EE-F81378D02769}" type="slidenum">
              <a:rPr lang="zh-CN" altLang="en-US" smtClean="0"/>
              <a:pPr/>
              <a:t>48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CB2558C-5EE7-4638-9E7E-F90A5D688F91}" type="slidenum">
              <a:rPr lang="zh-CN" altLang="en-US" smtClean="0"/>
              <a:pPr/>
              <a:t>49</a:t>
            </a:fld>
            <a:endParaRPr lang="en-US" altLang="zh-CN"/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995363" y="1747838"/>
          <a:ext cx="2016125" cy="296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Worksheet" r:id="rId3" imgW="1971641" imgH="2905128" progId="Excel.Sheet.8">
                  <p:embed/>
                </p:oleObj>
              </mc:Choice>
              <mc:Fallback>
                <p:oleObj name="Worksheet" r:id="rId3" imgW="1971641" imgH="2905128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1747838"/>
                        <a:ext cx="2016125" cy="296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4802188" y="1662113"/>
            <a:ext cx="31607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800">
                <a:latin typeface="Comic Sans MS" pitchFamily="66" charset="0"/>
                <a:ea typeface="宋体" pitchFamily="2" charset="-122"/>
                <a:cs typeface="Arial" charset="0"/>
              </a:rPr>
              <a:t>Convert </a:t>
            </a:r>
            <a:r>
              <a:rPr lang="en-US" altLang="zh-CN" sz="1800" b="1">
                <a:latin typeface="Arial" charset="0"/>
                <a:ea typeface="宋体" pitchFamily="2" charset="-122"/>
                <a:cs typeface="Arial" charset="0"/>
              </a:rPr>
              <a:t>2496</a:t>
            </a:r>
            <a:r>
              <a:rPr lang="en-US" altLang="zh-CN" sz="1800" b="1" baseline="-25000">
                <a:latin typeface="Arial" charset="0"/>
                <a:ea typeface="宋体" pitchFamily="2" charset="-122"/>
                <a:cs typeface="Arial" charset="0"/>
              </a:rPr>
              <a:t>10</a:t>
            </a:r>
            <a:r>
              <a:rPr lang="en-US" altLang="zh-CN" sz="1800">
                <a:latin typeface="Comic Sans MS" pitchFamily="66" charset="0"/>
                <a:ea typeface="宋体" pitchFamily="2" charset="-122"/>
                <a:cs typeface="Arial" charset="0"/>
              </a:rPr>
              <a:t> to BCD Code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4572000" y="2590800"/>
            <a:ext cx="333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 b="1">
                <a:latin typeface="Arial" charset="0"/>
                <a:ea typeface="宋体" pitchFamily="2" charset="-122"/>
                <a:cs typeface="Arial" charset="0"/>
              </a:rPr>
              <a:t>2            4             9            6</a:t>
            </a:r>
            <a:endParaRPr lang="en-US" altLang="zh-CN" sz="1800" b="1"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4267200" y="3429000"/>
            <a:ext cx="4298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600" b="1">
                <a:latin typeface="Comic Sans MS" pitchFamily="66" charset="0"/>
                <a:ea typeface="宋体" pitchFamily="2" charset="-122"/>
                <a:cs typeface="Arial" charset="0"/>
              </a:rPr>
              <a:t>0 0 1 0   0 1 0 0   1 0 0 1   0 1 1 0   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3657600" y="4191000"/>
            <a:ext cx="4840288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800">
                <a:latin typeface="Comic Sans MS" pitchFamily="66" charset="0"/>
                <a:ea typeface="宋体" pitchFamily="2" charset="-122"/>
                <a:cs typeface="Arial" charset="0"/>
              </a:rPr>
              <a:t>Note this is very different from converting</a:t>
            </a:r>
          </a:p>
          <a:p>
            <a:r>
              <a:rPr lang="en-US" altLang="zh-CN" sz="1800">
                <a:latin typeface="Comic Sans MS" pitchFamily="66" charset="0"/>
                <a:ea typeface="宋体" pitchFamily="2" charset="-122"/>
                <a:cs typeface="Arial" charset="0"/>
              </a:rPr>
              <a:t>to binary which yields:</a:t>
            </a:r>
          </a:p>
          <a:p>
            <a:endParaRPr lang="en-US" altLang="zh-CN" sz="1800">
              <a:latin typeface="Comic Sans MS" pitchFamily="66" charset="0"/>
              <a:ea typeface="宋体" pitchFamily="2" charset="-122"/>
              <a:cs typeface="Arial" charset="0"/>
            </a:endParaRPr>
          </a:p>
          <a:p>
            <a:r>
              <a:rPr lang="en-US" altLang="zh-CN" sz="1800">
                <a:latin typeface="Comic Sans MS" pitchFamily="66" charset="0"/>
                <a:ea typeface="宋体" pitchFamily="2" charset="-122"/>
                <a:cs typeface="Arial" charset="0"/>
              </a:rPr>
              <a:t>	</a:t>
            </a:r>
            <a:r>
              <a:rPr lang="en-US" altLang="zh-CN" sz="2000" b="1">
                <a:latin typeface="Arial" charset="0"/>
                <a:ea typeface="宋体" pitchFamily="2" charset="-122"/>
                <a:cs typeface="Arial" charset="0"/>
              </a:rPr>
              <a:t>1 0 0 1 1 1 0 0 0 0 0 0</a:t>
            </a:r>
            <a:r>
              <a:rPr lang="en-US" altLang="zh-CN" sz="2000" b="1" baseline="-25000">
                <a:latin typeface="Arial" charset="0"/>
                <a:ea typeface="宋体" pitchFamily="2" charset="-122"/>
                <a:cs typeface="Arial" charset="0"/>
              </a:rPr>
              <a:t>2</a:t>
            </a:r>
            <a:r>
              <a:rPr lang="en-US" altLang="zh-CN" sz="1800">
                <a:latin typeface="Comic Sans MS" pitchFamily="66" charset="0"/>
                <a:ea typeface="宋体" pitchFamily="2" charset="-122"/>
                <a:cs typeface="Arial" charset="0"/>
              </a:rPr>
              <a:t> </a:t>
            </a:r>
            <a:endParaRPr lang="en-US" altLang="zh-CN" sz="1600" b="1">
              <a:latin typeface="Comic Sans MS" pitchFamily="66" charset="0"/>
              <a:ea typeface="宋体" pitchFamily="2" charset="-122"/>
              <a:cs typeface="Arial" charset="0"/>
            </a:endParaRPr>
          </a:p>
        </p:txBody>
      </p:sp>
      <p:sp>
        <p:nvSpPr>
          <p:cNvPr id="137233" name="Line 17"/>
          <p:cNvSpPr>
            <a:spLocks noChangeShapeType="1"/>
          </p:cNvSpPr>
          <p:nvPr/>
        </p:nvSpPr>
        <p:spPr bwMode="auto">
          <a:xfrm>
            <a:off x="4733925" y="2992438"/>
            <a:ext cx="0" cy="425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4" name="Line 18"/>
          <p:cNvSpPr>
            <a:spLocks noChangeShapeType="1"/>
          </p:cNvSpPr>
          <p:nvPr/>
        </p:nvSpPr>
        <p:spPr bwMode="auto">
          <a:xfrm>
            <a:off x="5724525" y="2971800"/>
            <a:ext cx="0" cy="425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5" name="Line 19"/>
          <p:cNvSpPr>
            <a:spLocks noChangeShapeType="1"/>
          </p:cNvSpPr>
          <p:nvPr/>
        </p:nvSpPr>
        <p:spPr bwMode="auto">
          <a:xfrm>
            <a:off x="6762750" y="2971800"/>
            <a:ext cx="0" cy="425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6" name="Line 20"/>
          <p:cNvSpPr>
            <a:spLocks noChangeShapeType="1"/>
          </p:cNvSpPr>
          <p:nvPr/>
        </p:nvSpPr>
        <p:spPr bwMode="auto">
          <a:xfrm>
            <a:off x="7753350" y="2971800"/>
            <a:ext cx="0" cy="425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1" grpId="0"/>
      <p:bldP spid="137222" grpId="0"/>
      <p:bldP spid="137223" grpId="0"/>
      <p:bldP spid="137232" grpId="0"/>
      <p:bldP spid="137233" grpId="0" animBg="1"/>
      <p:bldP spid="137234" grpId="0" animBg="1"/>
      <p:bldP spid="137235" grpId="0" animBg="1"/>
      <p:bldP spid="1372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984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/>
              <a:t>2.2 Binary Numbers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341438"/>
            <a:ext cx="7558087" cy="1152525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The binary system with its two digits is a base-two system</a:t>
            </a:r>
          </a:p>
        </p:txBody>
      </p:sp>
      <p:sp>
        <p:nvSpPr>
          <p:cNvPr id="205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51D09C9-E1F1-4192-8D49-A722CFB5BD8C}" type="slidenum">
              <a:rPr lang="zh-CN" altLang="en-US" smtClean="0"/>
              <a:pPr/>
              <a:t>5</a:t>
            </a:fld>
            <a:endParaRPr lang="en-US" altLang="zh-CN"/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2349500"/>
            <a:ext cx="3311525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530600" y="2852738"/>
          <a:ext cx="5434013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4" imgW="2768400" imgH="990360" progId="Equation.DSMT4">
                  <p:embed/>
                </p:oleObj>
              </mc:Choice>
              <mc:Fallback>
                <p:oleObj name="Equation" r:id="rId4" imgW="2768400" imgH="990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2852738"/>
                        <a:ext cx="5434013" cy="194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4F5F4B-4FED-47FA-A2CD-7F089ED48585}" type="slidenum">
              <a:rPr lang="zh-CN" altLang="en-US" smtClean="0"/>
              <a:pPr/>
              <a:t>50</a:t>
            </a:fld>
            <a:endParaRPr lang="en-US" altLang="zh-CN"/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ASCII Code</a:t>
            </a: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457200" y="1600200"/>
            <a:ext cx="8002588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>
                <a:ea typeface="宋体" pitchFamily="2" charset="-122"/>
              </a:rPr>
              <a:t>ASCII </a:t>
            </a:r>
            <a:r>
              <a:rPr lang="en-US" altLang="zh-CN">
                <a:ea typeface="宋体" pitchFamily="2" charset="-122"/>
                <a:sym typeface="Wingdings" pitchFamily="2" charset="2"/>
              </a:rPr>
              <a:t>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ea typeface="宋体" pitchFamily="2" charset="-122"/>
              </a:rPr>
              <a:t>American Standard Code for Information Interchange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>
                <a:ea typeface="宋体" pitchFamily="2" charset="-122"/>
              </a:rPr>
              <a:t>ASCII is a 7-bit code used to represent letters, symbols, and terminal codes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>
                <a:ea typeface="宋体" pitchFamily="2" charset="-122"/>
              </a:rPr>
              <a:t>There are also Extended ASCII codes, represented by 8-bit numbers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>
                <a:ea typeface="宋体" pitchFamily="2" charset="-122"/>
              </a:rPr>
              <a:t>Terminal codes include such things as: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 sz="1800">
                <a:ea typeface="宋体" pitchFamily="2" charset="-122"/>
              </a:rPr>
              <a:t>Tab (TAB)</a:t>
            </a:r>
            <a:br>
              <a:rPr lang="en-US" altLang="zh-CN" sz="1800">
                <a:ea typeface="宋体" pitchFamily="2" charset="-122"/>
              </a:rPr>
            </a:br>
            <a:r>
              <a:rPr lang="en-US" altLang="zh-CN" sz="1800">
                <a:ea typeface="宋体" pitchFamily="2" charset="-122"/>
              </a:rPr>
              <a:t>	Line feed (LF)</a:t>
            </a:r>
            <a:br>
              <a:rPr lang="en-US" altLang="zh-CN" sz="1800">
                <a:ea typeface="宋体" pitchFamily="2" charset="-122"/>
              </a:rPr>
            </a:br>
            <a:r>
              <a:rPr lang="en-US" altLang="zh-CN" sz="1800">
                <a:ea typeface="宋体" pitchFamily="2" charset="-122"/>
              </a:rPr>
              <a:t>	Carriage return (CR)</a:t>
            </a:r>
            <a:br>
              <a:rPr lang="en-US" altLang="zh-CN" sz="1800">
                <a:ea typeface="宋体" pitchFamily="2" charset="-122"/>
              </a:rPr>
            </a:br>
            <a:r>
              <a:rPr lang="en-US" altLang="zh-CN" sz="1800">
                <a:ea typeface="宋体" pitchFamily="2" charset="-122"/>
              </a:rPr>
              <a:t>	Backspace (BS)</a:t>
            </a:r>
            <a:br>
              <a:rPr lang="en-US" altLang="zh-CN" sz="1800">
                <a:ea typeface="宋体" pitchFamily="2" charset="-122"/>
              </a:rPr>
            </a:br>
            <a:r>
              <a:rPr lang="en-US" altLang="zh-CN" sz="1800">
                <a:ea typeface="宋体" pitchFamily="2" charset="-122"/>
              </a:rPr>
              <a:t>	Escape (ESC)</a:t>
            </a:r>
            <a:br>
              <a:rPr lang="en-US" altLang="zh-CN" sz="1800">
                <a:ea typeface="宋体" pitchFamily="2" charset="-122"/>
              </a:rPr>
            </a:br>
            <a:r>
              <a:rPr lang="en-US" altLang="zh-CN" sz="1800">
                <a:ea typeface="宋体" pitchFamily="2" charset="-122"/>
              </a:rPr>
              <a:t>	And many more!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zh-CN" altLang="en-US" sz="180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AD8DC93-9C2D-47B1-9D12-AAD1106A77CA}" type="slidenum">
              <a:rPr lang="zh-CN" altLang="en-US" smtClean="0"/>
              <a:pPr/>
              <a:t>51</a:t>
            </a:fld>
            <a:endParaRPr lang="en-US" altLang="zh-CN"/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4000">
                <a:solidFill>
                  <a:schemeClr val="tx2"/>
                </a:solidFill>
                <a:ea typeface="宋体" pitchFamily="2" charset="-122"/>
              </a:rPr>
              <a:t>ASCII Code</a:t>
            </a:r>
          </a:p>
        </p:txBody>
      </p:sp>
      <p:pic>
        <p:nvPicPr>
          <p:cNvPr id="5939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700213"/>
            <a:ext cx="7086600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C748CF-059A-45A8-848D-9CC283614991}" type="slidenum">
              <a:rPr lang="zh-CN" altLang="en-US" smtClean="0"/>
              <a:pPr/>
              <a:t>52</a:t>
            </a:fld>
            <a:endParaRPr lang="en-US" altLang="zh-CN"/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 Extended ASCII Code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905000"/>
            <a:ext cx="54483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0F50A4C-3072-4164-AE9E-ED6AB3E57C6B}" type="slidenum">
              <a:rPr lang="zh-CN" altLang="en-US" smtClean="0"/>
              <a:pPr/>
              <a:t>53</a:t>
            </a:fld>
            <a:endParaRPr lang="en-US" altLang="zh-CN"/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457200" y="4143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ASCII Code (partial)</a:t>
            </a: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690563" y="1754188"/>
          <a:ext cx="3135312" cy="388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Worksheet" r:id="rId3" imgW="3209959" imgH="3971883" progId="Excel.Sheet.8">
                  <p:embed/>
                </p:oleObj>
              </mc:Choice>
              <mc:Fallback>
                <p:oleObj name="Worksheet" r:id="rId3" imgW="3209959" imgH="3971883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1754188"/>
                        <a:ext cx="3135312" cy="388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5037138" y="1752600"/>
            <a:ext cx="2786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>
                <a:latin typeface="Comic Sans MS" pitchFamily="66" charset="0"/>
                <a:ea typeface="宋体" pitchFamily="2" charset="-122"/>
                <a:cs typeface="Arial" charset="0"/>
              </a:rPr>
              <a:t>Convert “help” to ASCII</a:t>
            </a:r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4419600" y="2438400"/>
            <a:ext cx="37973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1600" b="1">
                <a:latin typeface="Comic Sans MS" pitchFamily="66" charset="0"/>
                <a:ea typeface="宋体" pitchFamily="2" charset="-122"/>
                <a:cs typeface="Arial" charset="0"/>
              </a:rPr>
              <a:t>    </a:t>
            </a:r>
            <a:r>
              <a:rPr lang="en-US" altLang="zh-CN" sz="1600" b="1">
                <a:latin typeface="Comic Sans MS" pitchFamily="66" charset="0"/>
                <a:ea typeface="宋体" pitchFamily="2" charset="-122"/>
                <a:cs typeface="Arial" charset="0"/>
              </a:rPr>
              <a:t>h         e         l           p</a:t>
            </a:r>
          </a:p>
          <a:p>
            <a:endParaRPr lang="en-US" altLang="zh-CN" sz="1600" b="1">
              <a:latin typeface="Comic Sans MS" pitchFamily="66" charset="0"/>
              <a:ea typeface="宋体" pitchFamily="2" charset="-122"/>
              <a:cs typeface="Arial" charset="0"/>
            </a:endParaRPr>
          </a:p>
          <a:p>
            <a:endParaRPr lang="en-US" altLang="zh-CN" sz="1600" b="1">
              <a:latin typeface="Comic Sans MS" pitchFamily="66" charset="0"/>
              <a:ea typeface="宋体" pitchFamily="2" charset="-122"/>
              <a:cs typeface="Arial" charset="0"/>
            </a:endParaRPr>
          </a:p>
          <a:p>
            <a:r>
              <a:rPr lang="en-US" altLang="zh-CN" sz="1600" b="1">
                <a:latin typeface="Arial" charset="0"/>
                <a:ea typeface="宋体" pitchFamily="2" charset="-122"/>
                <a:cs typeface="Arial" charset="0"/>
              </a:rPr>
              <a:t>1101000   1100101  1101100   1111000</a:t>
            </a:r>
          </a:p>
          <a:p>
            <a:endParaRPr lang="en-US" altLang="zh-CN" sz="1600" b="1">
              <a:latin typeface="Arial" charset="0"/>
              <a:ea typeface="宋体" pitchFamily="2" charset="-122"/>
              <a:cs typeface="Arial" charset="0"/>
            </a:endParaRPr>
          </a:p>
          <a:p>
            <a:endParaRPr lang="en-US" altLang="zh-CN" sz="1600" b="1">
              <a:latin typeface="Arial" charset="0"/>
              <a:ea typeface="宋体" pitchFamily="2" charset="-122"/>
              <a:cs typeface="Arial" charset="0"/>
            </a:endParaRPr>
          </a:p>
          <a:p>
            <a:r>
              <a:rPr lang="en-US" altLang="zh-CN" sz="1600" b="1">
                <a:latin typeface="Arial" charset="0"/>
                <a:ea typeface="宋体" pitchFamily="2" charset="-122"/>
                <a:cs typeface="Arial" charset="0"/>
              </a:rPr>
              <a:t>   0x68        0x65        0x6C         0x70</a:t>
            </a:r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4910138" y="2819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>
            <a:off x="5824538" y="2819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2" name="Line 10"/>
          <p:cNvSpPr>
            <a:spLocks noChangeShapeType="1"/>
          </p:cNvSpPr>
          <p:nvPr/>
        </p:nvSpPr>
        <p:spPr bwMode="auto">
          <a:xfrm>
            <a:off x="6716713" y="2819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3" name="Line 11"/>
          <p:cNvSpPr>
            <a:spLocks noChangeShapeType="1"/>
          </p:cNvSpPr>
          <p:nvPr/>
        </p:nvSpPr>
        <p:spPr bwMode="auto">
          <a:xfrm>
            <a:off x="7751763" y="2819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4" name="Line 12"/>
          <p:cNvSpPr>
            <a:spLocks noChangeShapeType="1"/>
          </p:cNvSpPr>
          <p:nvPr/>
        </p:nvSpPr>
        <p:spPr bwMode="auto">
          <a:xfrm>
            <a:off x="4897438" y="35337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5" name="Line 13"/>
          <p:cNvSpPr>
            <a:spLocks noChangeShapeType="1"/>
          </p:cNvSpPr>
          <p:nvPr/>
        </p:nvSpPr>
        <p:spPr bwMode="auto">
          <a:xfrm>
            <a:off x="5811838" y="35337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6" name="Line 14"/>
          <p:cNvSpPr>
            <a:spLocks noChangeShapeType="1"/>
          </p:cNvSpPr>
          <p:nvPr/>
        </p:nvSpPr>
        <p:spPr bwMode="auto">
          <a:xfrm>
            <a:off x="6704013" y="35337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7" name="Line 15"/>
          <p:cNvSpPr>
            <a:spLocks noChangeShapeType="1"/>
          </p:cNvSpPr>
          <p:nvPr/>
        </p:nvSpPr>
        <p:spPr bwMode="auto">
          <a:xfrm>
            <a:off x="7739063" y="35337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13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0" grpId="0" animBg="1"/>
      <p:bldP spid="141321" grpId="0" animBg="1"/>
      <p:bldP spid="141322" grpId="0" animBg="1"/>
      <p:bldP spid="141323" grpId="0" animBg="1"/>
      <p:bldP spid="141324" grpId="0" animBg="1"/>
      <p:bldP spid="141325" grpId="0" animBg="1"/>
      <p:bldP spid="141326" grpId="0" animBg="1"/>
      <p:bldP spid="14132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/>
              <a:t>2.6 Digital Codes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557338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Gray Code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Unweighted and not an arithmetic code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No specific weights assigned to the bit positions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Important feature: exhibits only a single bit change from one code word to the next in sequence 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099EC3-3D15-4513-BD68-607F5FF0B5EF}" type="slidenum">
              <a:rPr lang="zh-CN" altLang="en-US" smtClean="0"/>
              <a:pPr/>
              <a:t>54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1DE3D95-DBDD-4880-9D97-06445D504892}" type="slidenum">
              <a:rPr lang="zh-CN" altLang="en-US" smtClean="0"/>
              <a:pPr/>
              <a:t>55</a:t>
            </a:fld>
            <a:endParaRPr lang="en-US" altLang="zh-CN"/>
          </a:p>
        </p:txBody>
      </p:sp>
      <p:sp>
        <p:nvSpPr>
          <p:cNvPr id="62467" name="Text Box 277"/>
          <p:cNvSpPr txBox="1">
            <a:spLocks noChangeArrowheads="1"/>
          </p:cNvSpPr>
          <p:nvPr/>
        </p:nvSpPr>
        <p:spPr bwMode="auto">
          <a:xfrm>
            <a:off x="684212" y="824195"/>
            <a:ext cx="43878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ea typeface="宋体" pitchFamily="2" charset="-122"/>
              </a:rPr>
              <a:t>Table 2-6  Four-bit Gray code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9750" y="1484313"/>
          <a:ext cx="8280400" cy="4029075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DECIMAL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BINARY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GRAY CODE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DECIMAL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BINARY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GRAY CODE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908050"/>
            <a:ext cx="7772400" cy="50419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Binary-to-Gary Code Conversion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The MSB in the Gray code is the same as the corresponding MSB in the binary number</a:t>
            </a:r>
          </a:p>
          <a:p>
            <a:pPr lvl="1" eaLnBrk="1" hangingPunct="1"/>
            <a:r>
              <a:rPr lang="en-US" altLang="zh-CN" b="1" dirty="0">
                <a:ea typeface="宋体" pitchFamily="2" charset="-122"/>
              </a:rPr>
              <a:t>Going from left to right, add each adjacent pair of binary code bits to get the next Gray code bit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Discard carries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Example</a:t>
            </a:r>
          </a:p>
          <a:p>
            <a:pPr lvl="1" eaLnBrk="1" hangingPunct="1"/>
            <a:endParaRPr lang="en-US" altLang="zh-CN" dirty="0">
              <a:ea typeface="宋体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sz="4000" dirty="0">
                <a:ea typeface="宋体" pitchFamily="2" charset="-122"/>
              </a:rPr>
              <a:t>10110 </a:t>
            </a:r>
            <a:r>
              <a:rPr lang="en-US" altLang="zh-CN" sz="3200" dirty="0">
                <a:ea typeface="宋体" pitchFamily="2" charset="-122"/>
              </a:rPr>
              <a:t>(</a:t>
            </a:r>
            <a:r>
              <a:rPr lang="en-US" altLang="zh-CN" sz="2800" dirty="0">
                <a:ea typeface="宋体" pitchFamily="2" charset="-122"/>
              </a:rPr>
              <a:t>binary</a:t>
            </a:r>
            <a:r>
              <a:rPr lang="en-US" altLang="zh-CN" sz="3200" dirty="0">
                <a:ea typeface="宋体" pitchFamily="2" charset="-122"/>
              </a:rPr>
              <a:t>) --------&gt; </a:t>
            </a:r>
            <a:r>
              <a:rPr lang="en-US" altLang="zh-CN" sz="4000" dirty="0">
                <a:ea typeface="宋体" pitchFamily="2" charset="-122"/>
              </a:rPr>
              <a:t>11101 </a:t>
            </a:r>
            <a:r>
              <a:rPr lang="en-US" altLang="zh-CN" sz="3200" dirty="0">
                <a:ea typeface="宋体" pitchFamily="2" charset="-122"/>
              </a:rPr>
              <a:t>(</a:t>
            </a:r>
            <a:r>
              <a:rPr lang="en-US" altLang="zh-CN" sz="2800" dirty="0">
                <a:ea typeface="宋体" pitchFamily="2" charset="-122"/>
              </a:rPr>
              <a:t>Gray code</a:t>
            </a:r>
            <a:r>
              <a:rPr lang="en-US" altLang="zh-CN" sz="3200" dirty="0">
                <a:ea typeface="宋体" pitchFamily="2" charset="-122"/>
              </a:rPr>
              <a:t>)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5C6B91-F354-4C2D-87E3-C1975B08EE4D}" type="slidenum">
              <a:rPr lang="zh-CN" altLang="en-US" smtClean="0"/>
              <a:pPr/>
              <a:t>56</a:t>
            </a:fld>
            <a:endParaRPr lang="en-US" altLang="zh-CN"/>
          </a:p>
        </p:txBody>
      </p:sp>
      <p:grpSp>
        <p:nvGrpSpPr>
          <p:cNvPr id="27" name="组合 26"/>
          <p:cNvGrpSpPr/>
          <p:nvPr/>
        </p:nvGrpSpPr>
        <p:grpSpPr>
          <a:xfrm>
            <a:off x="1258888" y="4345005"/>
            <a:ext cx="4610100" cy="1227135"/>
            <a:chOff x="1258888" y="3857628"/>
            <a:chExt cx="4610100" cy="1227135"/>
          </a:xfrm>
        </p:grpSpPr>
        <p:grpSp>
          <p:nvGrpSpPr>
            <p:cNvPr id="63492" name="Group 12"/>
            <p:cNvGrpSpPr>
              <a:grpSpLocks/>
            </p:cNvGrpSpPr>
            <p:nvPr/>
          </p:nvGrpSpPr>
          <p:grpSpPr bwMode="auto">
            <a:xfrm>
              <a:off x="1258888" y="4437063"/>
              <a:ext cx="4249737" cy="433387"/>
              <a:chOff x="1331640" y="4437112"/>
              <a:chExt cx="4033242" cy="432842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5400000">
                <a:off x="1116012" y="4652740"/>
                <a:ext cx="431257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1331459" y="4652740"/>
                <a:ext cx="431257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331640" y="4868369"/>
                <a:ext cx="4031736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5400000" flipH="1" flipV="1">
                <a:off x="5184175" y="4689246"/>
                <a:ext cx="359909" cy="1506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493" name="Group 13"/>
            <p:cNvGrpSpPr>
              <a:grpSpLocks/>
            </p:cNvGrpSpPr>
            <p:nvPr/>
          </p:nvGrpSpPr>
          <p:grpSpPr bwMode="auto">
            <a:xfrm>
              <a:off x="1692275" y="4427538"/>
              <a:ext cx="4176713" cy="657225"/>
              <a:chOff x="1331640" y="4437112"/>
              <a:chExt cx="4033242" cy="432842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rot="5400000">
                <a:off x="1115741" y="4653010"/>
                <a:ext cx="431796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>
                <a:off x="1331891" y="4653010"/>
                <a:ext cx="431796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331640" y="4868908"/>
                <a:ext cx="4031709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rot="5400000" flipH="1" flipV="1">
                <a:off x="5184287" y="4689359"/>
                <a:ext cx="359656" cy="1533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接连接符 18"/>
            <p:cNvCxnSpPr/>
            <p:nvPr/>
          </p:nvCxnSpPr>
          <p:spPr>
            <a:xfrm>
              <a:off x="1285852" y="3857628"/>
              <a:ext cx="4071966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5400000">
              <a:off x="5213751" y="4000107"/>
              <a:ext cx="286546" cy="158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>
              <a:off x="1177901" y="3964785"/>
              <a:ext cx="214314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268413"/>
            <a:ext cx="7772400" cy="41148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dirty="0">
                <a:ea typeface="宋体" pitchFamily="2" charset="-122"/>
              </a:rPr>
              <a:t>Gray-to-Binary Conversion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itchFamily="2" charset="-122"/>
              </a:rPr>
              <a:t>The MSB in the binary code is the same as the corresponding bit in the Gray code</a:t>
            </a:r>
          </a:p>
          <a:p>
            <a:pPr lvl="1" eaLnBrk="1" hangingPunct="1">
              <a:defRPr/>
            </a:pPr>
            <a:r>
              <a:rPr lang="en-US" altLang="zh-CN" b="1" dirty="0">
                <a:ea typeface="宋体" pitchFamily="2" charset="-122"/>
              </a:rPr>
              <a:t>Add each binary code bit generated to the Gray code bit in the next adjacent position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itchFamily="2" charset="-122"/>
              </a:rPr>
              <a:t>Discard carries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itchFamily="2" charset="-122"/>
              </a:rPr>
              <a:t>Example</a:t>
            </a:r>
          </a:p>
          <a:p>
            <a:pPr lvl="1" eaLnBrk="1" hangingPunct="1">
              <a:buFont typeface="Wingdings 2" pitchFamily="18" charset="2"/>
              <a:buNone/>
              <a:defRPr/>
            </a:pPr>
            <a:endParaRPr lang="en-US" altLang="zh-CN" dirty="0">
              <a:ea typeface="宋体" pitchFamily="2" charset="-122"/>
            </a:endParaRPr>
          </a:p>
          <a:p>
            <a:pPr lvl="1" eaLnBrk="1" hangingPunct="1">
              <a:buFont typeface="Wingdings 2" pitchFamily="18" charset="2"/>
              <a:buNone/>
              <a:defRPr/>
            </a:pPr>
            <a:r>
              <a:rPr lang="en-US" altLang="zh-CN" sz="4000" dirty="0">
                <a:ea typeface="宋体" pitchFamily="2" charset="-122"/>
              </a:rPr>
              <a:t>11011 </a:t>
            </a:r>
            <a:r>
              <a:rPr lang="en-US" altLang="zh-CN" sz="2800" dirty="0">
                <a:ea typeface="宋体" pitchFamily="2" charset="-122"/>
              </a:rPr>
              <a:t>(Gray code) --------&gt; </a:t>
            </a:r>
            <a:r>
              <a:rPr lang="en-US" altLang="zh-CN" sz="3600" dirty="0">
                <a:ea typeface="宋体" pitchFamily="2" charset="-122"/>
              </a:rPr>
              <a:t>10010</a:t>
            </a:r>
            <a:r>
              <a:rPr lang="en-US" altLang="zh-CN" sz="2800" dirty="0">
                <a:ea typeface="宋体" pitchFamily="2" charset="-122"/>
              </a:rPr>
              <a:t> (binary)</a:t>
            </a:r>
          </a:p>
          <a:p>
            <a:pPr eaLnBrk="1" hangingPunct="1"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1E91C8-87BB-4F65-97A4-450E01708349}" type="slidenum">
              <a:rPr lang="zh-CN" altLang="en-US" smtClean="0"/>
              <a:pPr/>
              <a:t>57</a:t>
            </a:fld>
            <a:endParaRPr lang="en-US" altLang="zh-CN"/>
          </a:p>
        </p:txBody>
      </p:sp>
      <p:grpSp>
        <p:nvGrpSpPr>
          <p:cNvPr id="64516" name="Group 12"/>
          <p:cNvGrpSpPr>
            <a:grpSpLocks/>
          </p:cNvGrpSpPr>
          <p:nvPr/>
        </p:nvGrpSpPr>
        <p:grpSpPr bwMode="auto">
          <a:xfrm>
            <a:off x="1474788" y="4941888"/>
            <a:ext cx="4249737" cy="504825"/>
            <a:chOff x="1474862" y="4797152"/>
            <a:chExt cx="4250060" cy="504850"/>
          </a:xfrm>
        </p:grpSpPr>
        <p:cxnSp>
          <p:nvCxnSpPr>
            <p:cNvPr id="7" name="Straight Arrow Connector 6"/>
            <p:cNvCxnSpPr/>
            <p:nvPr/>
          </p:nvCxnSpPr>
          <p:spPr>
            <a:xfrm rot="5400000">
              <a:off x="1224025" y="5049576"/>
              <a:ext cx="503263" cy="15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5254993" y="5047989"/>
              <a:ext cx="503262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476449" y="5300414"/>
              <a:ext cx="424688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5472497" y="5049576"/>
              <a:ext cx="503263" cy="15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3"/>
          <p:cNvGrpSpPr/>
          <p:nvPr/>
        </p:nvGrpSpPr>
        <p:grpSpPr>
          <a:xfrm>
            <a:off x="1690092" y="4005064"/>
            <a:ext cx="4250060" cy="639688"/>
            <a:chOff x="1474862" y="4797152"/>
            <a:chExt cx="4250060" cy="504850"/>
          </a:xfrm>
          <a:scene3d>
            <a:camera prst="orthographicFront">
              <a:rot lat="10800000" lon="0" rev="0"/>
            </a:camera>
            <a:lightRig rig="threePt" dir="t"/>
          </a:scene3d>
        </p:grpSpPr>
        <p:cxnSp>
          <p:nvCxnSpPr>
            <p:cNvPr id="15" name="Straight Arrow Connector 14"/>
            <p:cNvCxnSpPr/>
            <p:nvPr/>
          </p:nvCxnSpPr>
          <p:spPr>
            <a:xfrm rot="5400000">
              <a:off x="1223628" y="5049180"/>
              <a:ext cx="504056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5255282" y="5048386"/>
              <a:ext cx="504056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475656" y="5301208"/>
              <a:ext cx="424847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5472100" y="5049180"/>
              <a:ext cx="504056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212069-2522-494B-BC69-96A5D48A24B8}" type="slidenum">
              <a:rPr lang="zh-CN" altLang="en-US" smtClean="0"/>
              <a:pPr/>
              <a:t>58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1476375" y="188913"/>
            <a:ext cx="6192838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br>
              <a:rPr lang="en-US" altLang="zh-CN" sz="3200" dirty="0">
                <a:solidFill>
                  <a:srgbClr val="C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3200" dirty="0">
                <a:solidFill>
                  <a:srgbClr val="C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An application of Gray Code </a:t>
            </a:r>
            <a:endParaRPr lang="zh-CN" altLang="en-US" sz="3200" dirty="0">
              <a:solidFill>
                <a:srgbClr val="C00000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65540" name="Picture 5" descr="C:\Users\zhangd\Downloads\光编码器外观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2349500"/>
            <a:ext cx="2794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1" name="Picture 6" descr="C:\Users\zhangd\Downloads\光编码器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700" y="1773238"/>
            <a:ext cx="2376488" cy="45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2" name="矩形 6"/>
          <p:cNvSpPr>
            <a:spLocks noChangeArrowheads="1"/>
          </p:cNvSpPr>
          <p:nvPr/>
        </p:nvSpPr>
        <p:spPr bwMode="auto">
          <a:xfrm>
            <a:off x="2411413" y="5373688"/>
            <a:ext cx="22272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Rotary encoder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8BFE3F-84D6-49AF-B4AD-FAA20C96C665}" type="slidenum">
              <a:rPr lang="zh-CN" altLang="en-US" smtClean="0"/>
              <a:pPr/>
              <a:t>59</a:t>
            </a:fld>
            <a:endParaRPr lang="en-US" altLang="zh-CN"/>
          </a:p>
        </p:txBody>
      </p:sp>
      <p:pic>
        <p:nvPicPr>
          <p:cNvPr id="665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125538"/>
            <a:ext cx="7977187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581128"/>
            <a:ext cx="6408712" cy="457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1600" b="1" dirty="0"/>
              <a:t>Figure 2–1</a:t>
            </a:r>
            <a:r>
              <a:rPr lang="en-US" altLang="zh-CN" sz="1600" dirty="0"/>
              <a:t>      Illustration of a simple binary counting application. </a:t>
            </a:r>
            <a:endParaRPr lang="en-US" altLang="zh-CN" sz="6000" dirty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B4BB888-4140-435F-8FD6-AE7DB67F7248}" type="slidenum">
              <a:rPr lang="zh-CN" altLang="en-US" smtClean="0"/>
              <a:pPr/>
              <a:t>6</a:t>
            </a:fld>
            <a:endParaRPr lang="en-US" altLang="zh-CN"/>
          </a:p>
        </p:txBody>
      </p:sp>
      <p:pic>
        <p:nvPicPr>
          <p:cNvPr id="26628" name="Picture 6" descr="fg02_0010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989138"/>
            <a:ext cx="8497888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矩形 4"/>
          <p:cNvSpPr>
            <a:spLocks noChangeArrowheads="1"/>
          </p:cNvSpPr>
          <p:nvPr/>
        </p:nvSpPr>
        <p:spPr bwMode="auto">
          <a:xfrm>
            <a:off x="1547813" y="1052513"/>
            <a:ext cx="6048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 simple binary counting application</a:t>
            </a:r>
            <a:endParaRPr lang="zh-CN" altLang="en-US" sz="28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4284663" y="2133600"/>
            <a:ext cx="0" cy="165576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3003D1-07AB-48C5-94CC-80B62E1A3BD7}" type="slidenum">
              <a:rPr lang="zh-CN" altLang="en-US" smtClean="0"/>
              <a:pPr/>
              <a:t>60</a:t>
            </a:fld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58888" y="333375"/>
          <a:ext cx="6626225" cy="3175000"/>
        </p:xfrm>
        <a:graphic>
          <a:graphicData uri="http://schemas.openxmlformats.org/drawingml/2006/table">
            <a:tbl>
              <a:tblPr/>
              <a:tblGrid>
                <a:gridCol w="1325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50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Standard Binary Encoding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Sector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Contact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Contact 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Contact 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Angle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off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off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off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0° to 45°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off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off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45° to 90°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仿宋_GB2312" pitchFamily="49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off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off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90° to 135°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仿宋_GB2312" pitchFamily="49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off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135° to 180°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仿宋_GB2312" pitchFamily="49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off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off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180° to 225°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仿宋_GB2312" pitchFamily="49" charset="-122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off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225° to 270°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仿宋_GB2312" pitchFamily="49" charset="-122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off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270° to 315°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仿宋_GB2312" pitchFamily="49" charset="-122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315° to 360°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58888" y="3716338"/>
          <a:ext cx="6697662" cy="3253500"/>
        </p:xfrm>
        <a:graphic>
          <a:graphicData uri="http://schemas.openxmlformats.org/drawingml/2006/table">
            <a:tbl>
              <a:tblPr/>
              <a:tblGrid>
                <a:gridCol w="133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8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305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Gray Coding</a:t>
                      </a:r>
                    </a:p>
                  </a:txBody>
                  <a:tcPr marL="73891" marR="73891" marT="36945" marB="369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Sector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Contact 1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Contact 2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Contact 3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Angle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off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off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off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0° to 45°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off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off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ON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45° to 90°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仿宋_GB2312" pitchFamily="49" charset="-122"/>
                        </a:rPr>
                        <a:t>2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off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ON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ON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90° to 135°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仿宋_GB2312" pitchFamily="49" charset="-122"/>
                        </a:rPr>
                        <a:t>3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off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ON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off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135° to 180°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仿宋_GB2312" pitchFamily="49" charset="-122"/>
                        </a:rPr>
                        <a:t>4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ON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ON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off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180° to 225°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仿宋_GB2312" pitchFamily="49" charset="-122"/>
                        </a:rPr>
                        <a:t>5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ON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ON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ON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225° to 270°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仿宋_GB2312" pitchFamily="49" charset="-122"/>
                        </a:rPr>
                        <a:t>6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ON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off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ON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270° to 315°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仿宋_GB2312" pitchFamily="49" charset="-122"/>
                        </a:rPr>
                        <a:t>7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ON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off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off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315° to 360°</a:t>
                      </a:r>
                    </a:p>
                  </a:txBody>
                  <a:tcPr marL="73891" marR="73891" marT="36945" marB="369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  <a:endParaRPr lang="zh-CN" altLang="en-US"/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Number systems</a:t>
            </a:r>
          </a:p>
          <a:p>
            <a:pPr lvl="1" eaLnBrk="1" hangingPunct="1"/>
            <a:r>
              <a:rPr lang="en-US" altLang="zh-CN"/>
              <a:t>Binary, decimal, hexadecimal</a:t>
            </a:r>
          </a:p>
          <a:p>
            <a:pPr eaLnBrk="1" hangingPunct="1"/>
            <a:r>
              <a:rPr lang="en-US" altLang="zh-CN"/>
              <a:t>Singed number</a:t>
            </a:r>
          </a:p>
          <a:p>
            <a:pPr eaLnBrk="1" hangingPunct="1"/>
            <a:r>
              <a:rPr lang="en-US" altLang="zh-CN"/>
              <a:t>Arithmetic operation</a:t>
            </a:r>
          </a:p>
          <a:p>
            <a:pPr eaLnBrk="1" hangingPunct="1"/>
            <a:r>
              <a:rPr lang="en-US" altLang="zh-CN"/>
              <a:t>Codes</a:t>
            </a:r>
            <a:endParaRPr lang="zh-CN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241076D-9F95-4904-9F4F-A4A0B4D85DDC}" type="slidenum">
              <a:rPr lang="zh-CN" altLang="en-US" smtClean="0"/>
              <a:pPr/>
              <a:t>61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HW (Edition10)</a:t>
            </a:r>
            <a:endParaRPr lang="zh-CN" altLang="en-US"/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Page 59~62</a:t>
            </a:r>
          </a:p>
          <a:p>
            <a:pPr lvl="1"/>
            <a:r>
              <a:rPr lang="en-US" altLang="zh-CN"/>
              <a:t>11</a:t>
            </a:r>
          </a:p>
          <a:p>
            <a:pPr lvl="1"/>
            <a:r>
              <a:rPr lang="en-US" altLang="zh-CN"/>
              <a:t>15</a:t>
            </a:r>
          </a:p>
          <a:p>
            <a:pPr lvl="1"/>
            <a:r>
              <a:rPr lang="en-US" altLang="zh-CN"/>
              <a:t>22</a:t>
            </a:r>
          </a:p>
          <a:p>
            <a:pPr lvl="1"/>
            <a:r>
              <a:rPr lang="en-US" altLang="zh-CN"/>
              <a:t>23</a:t>
            </a:r>
          </a:p>
          <a:p>
            <a:pPr lvl="1"/>
            <a:r>
              <a:rPr lang="en-US" altLang="zh-CN"/>
              <a:t>31</a:t>
            </a:r>
          </a:p>
          <a:p>
            <a:pPr lvl="1"/>
            <a:r>
              <a:rPr lang="en-US" altLang="zh-CN"/>
              <a:t>51</a:t>
            </a:r>
          </a:p>
          <a:p>
            <a:pPr lvl="1"/>
            <a:r>
              <a:rPr lang="en-US" altLang="zh-CN"/>
              <a:t>56</a:t>
            </a:r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4722A9F-A855-4C9C-A0A4-289E79179121}" type="slidenum">
              <a:rPr lang="zh-CN" altLang="en-US" smtClean="0"/>
              <a:pPr/>
              <a:t>62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620713"/>
            <a:ext cx="7632700" cy="41148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Hexadecimal Numbers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Widely used in computer and microprocessor applications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A(10),B(11),C(12),D(13),E(14),F(15);</a:t>
            </a:r>
          </a:p>
          <a:p>
            <a:pPr lvl="1" eaLnBrk="1" hangingPunct="1"/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827088" y="2708275"/>
          <a:ext cx="77041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公式" r:id="rId3" imgW="4356000" imgH="990360" progId="Equation.3">
                  <p:embed/>
                </p:oleObj>
              </mc:Choice>
              <mc:Fallback>
                <p:oleObj name="公式" r:id="rId3" imgW="4356000" imgH="990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708275"/>
                        <a:ext cx="7704137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1329F6-AFBB-4538-94B5-A411C3CC8315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1042988" y="5157788"/>
            <a:ext cx="6337300" cy="15843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042988" y="3573463"/>
            <a:ext cx="6337300" cy="15843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445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zh-CN" b="1"/>
              <a:t>Conversions</a:t>
            </a:r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195388"/>
            <a:ext cx="7702550" cy="1944687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Binary-to-decimal conversions</a:t>
            </a:r>
          </a:p>
          <a:p>
            <a:pPr lvl="1" eaLnBrk="1" hangingPunct="1"/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Adding the weights of all 1s in a binary number to get the decimal value</a:t>
            </a:r>
          </a:p>
          <a:p>
            <a:pPr eaLnBrk="1" hangingPunct="1"/>
            <a:r>
              <a:rPr lang="en-US" altLang="zh-CN" sz="2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Decimal-to-binary conversions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58888" y="3611563"/>
          <a:ext cx="524510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2412720" imgH="711000" progId="Equation.DSMT4">
                  <p:embed/>
                </p:oleObj>
              </mc:Choice>
              <mc:Fallback>
                <p:oleObj name="Equation" r:id="rId3" imgW="241272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611563"/>
                        <a:ext cx="5245100" cy="154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58888" y="5230813"/>
          <a:ext cx="593725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5" imgW="2793960" imgH="711000" progId="Equation.DSMT4">
                  <p:embed/>
                </p:oleObj>
              </mc:Choice>
              <mc:Fallback>
                <p:oleObj name="Equation" r:id="rId5" imgW="279396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230813"/>
                        <a:ext cx="593725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5959475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94A432E-745B-41E4-9E58-B5D8FB3BF80C}" type="slidenum">
              <a:rPr lang="zh-CN" altLang="en-US" smtClean="0"/>
              <a:pPr/>
              <a:t>8</a:t>
            </a:fld>
            <a:endParaRPr lang="en-US" altLang="zh-CN"/>
          </a:p>
        </p:txBody>
      </p:sp>
      <p:graphicFrame>
        <p:nvGraphicFramePr>
          <p:cNvPr id="4100" name="Object 7"/>
          <p:cNvGraphicFramePr>
            <a:graphicFrameLocks noChangeAspect="1"/>
          </p:cNvGraphicFramePr>
          <p:nvPr/>
        </p:nvGraphicFramePr>
        <p:xfrm>
          <a:off x="1547813" y="2997200"/>
          <a:ext cx="555783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7" imgW="2463480" imgH="253800" progId="Equation.DSMT4">
                  <p:embed/>
                </p:oleObj>
              </mc:Choice>
              <mc:Fallback>
                <p:oleObj name="Equation" r:id="rId7" imgW="246348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997200"/>
                        <a:ext cx="5557837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1D595EA-F82A-4640-8885-91A260747058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4400" b="1" dirty="0">
                <a:solidFill>
                  <a:schemeClr val="tx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Conversion from Binary</a:t>
            </a:r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457200" y="1600200"/>
            <a:ext cx="8686800" cy="49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tabLst>
                <a:tab pos="1311275" algn="l"/>
              </a:tabLst>
            </a:pPr>
            <a:r>
              <a:rPr lang="en-US" altLang="zh-CN" sz="2800" dirty="0">
                <a:ea typeface="宋体" pitchFamily="2" charset="-122"/>
              </a:rPr>
              <a:t>Example</a:t>
            </a:r>
          </a:p>
          <a:p>
            <a:pPr marL="342900" indent="-342900" eaLnBrk="1" hangingPunct="1">
              <a:spcBef>
                <a:spcPct val="20000"/>
              </a:spcBef>
              <a:tabLst>
                <a:tab pos="1311275" algn="l"/>
              </a:tabLst>
            </a:pPr>
            <a:r>
              <a:rPr lang="en-US" altLang="zh-CN" dirty="0">
                <a:ea typeface="宋体" pitchFamily="2" charset="-122"/>
              </a:rPr>
              <a:t>-- Convert 101011.11</a:t>
            </a:r>
            <a:r>
              <a:rPr lang="en-US" altLang="zh-CN" baseline="-250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 to base 10:</a:t>
            </a:r>
          </a:p>
          <a:p>
            <a:pPr marL="342900" indent="-342900">
              <a:tabLst>
                <a:tab pos="1311275" algn="l"/>
              </a:tabLst>
            </a:pPr>
            <a:endParaRPr lang="en-US" altLang="zh-CN" b="1" dirty="0">
              <a:ea typeface="宋体" pitchFamily="2" charset="-122"/>
            </a:endParaRPr>
          </a:p>
          <a:p>
            <a:pPr marL="342900" indent="-342900">
              <a:tabLst>
                <a:tab pos="1311275" algn="l"/>
              </a:tabLst>
            </a:pPr>
            <a:r>
              <a:rPr lang="en-US" altLang="zh-CN" b="1" dirty="0">
                <a:ea typeface="宋体" pitchFamily="2" charset="-122"/>
              </a:rPr>
              <a:t>101011.11</a:t>
            </a:r>
            <a:r>
              <a:rPr lang="en-US" altLang="zh-CN" b="1" baseline="-25000" dirty="0">
                <a:ea typeface="宋体" pitchFamily="2" charset="-122"/>
              </a:rPr>
              <a:t>2</a:t>
            </a:r>
            <a:r>
              <a:rPr lang="en-US" altLang="zh-CN" b="1" dirty="0">
                <a:ea typeface="宋体" pitchFamily="2" charset="-122"/>
              </a:rPr>
              <a:t>	</a:t>
            </a:r>
          </a:p>
          <a:p>
            <a:pPr marL="342900" indent="-342900">
              <a:tabLst>
                <a:tab pos="1311275" algn="l"/>
              </a:tabLst>
            </a:pPr>
            <a:endParaRPr lang="en-US" altLang="zh-CN" b="1" dirty="0">
              <a:ea typeface="宋体" pitchFamily="2" charset="-122"/>
            </a:endParaRPr>
          </a:p>
          <a:p>
            <a:pPr marL="342900" indent="-342900">
              <a:tabLst>
                <a:tab pos="1311275" algn="l"/>
              </a:tabLst>
            </a:pPr>
            <a:r>
              <a:rPr lang="en-US" altLang="zh-CN" b="1" dirty="0">
                <a:ea typeface="宋体" pitchFamily="2" charset="-122"/>
              </a:rPr>
              <a:t>= 1x2</a:t>
            </a:r>
            <a:r>
              <a:rPr lang="en-US" altLang="zh-CN" b="1" baseline="30000" dirty="0">
                <a:ea typeface="宋体" pitchFamily="2" charset="-122"/>
              </a:rPr>
              <a:t>5</a:t>
            </a:r>
            <a:r>
              <a:rPr lang="en-US" altLang="zh-CN" b="1" dirty="0">
                <a:ea typeface="宋体" pitchFamily="2" charset="-122"/>
              </a:rPr>
              <a:t> + 0x2</a:t>
            </a:r>
            <a:r>
              <a:rPr lang="en-US" altLang="zh-CN" b="1" baseline="30000" dirty="0">
                <a:ea typeface="宋体" pitchFamily="2" charset="-122"/>
              </a:rPr>
              <a:t>4</a:t>
            </a:r>
            <a:r>
              <a:rPr lang="en-US" altLang="zh-CN" b="1" dirty="0">
                <a:ea typeface="宋体" pitchFamily="2" charset="-122"/>
              </a:rPr>
              <a:t> + 1x2</a:t>
            </a:r>
            <a:r>
              <a:rPr lang="en-US" altLang="zh-CN" b="1" baseline="30000" dirty="0">
                <a:ea typeface="宋体" pitchFamily="2" charset="-122"/>
              </a:rPr>
              <a:t>3</a:t>
            </a:r>
            <a:r>
              <a:rPr lang="en-US" altLang="zh-CN" b="1" dirty="0">
                <a:ea typeface="宋体" pitchFamily="2" charset="-122"/>
              </a:rPr>
              <a:t> + 0x2</a:t>
            </a:r>
            <a:r>
              <a:rPr lang="en-US" altLang="zh-CN" b="1" baseline="30000" dirty="0">
                <a:ea typeface="宋体" pitchFamily="2" charset="-122"/>
              </a:rPr>
              <a:t>2</a:t>
            </a:r>
            <a:r>
              <a:rPr lang="en-US" altLang="zh-CN" b="1" dirty="0">
                <a:ea typeface="宋体" pitchFamily="2" charset="-122"/>
              </a:rPr>
              <a:t> + 1x2</a:t>
            </a:r>
            <a:r>
              <a:rPr lang="en-US" altLang="zh-CN" b="1" baseline="30000" dirty="0">
                <a:ea typeface="宋体" pitchFamily="2" charset="-122"/>
              </a:rPr>
              <a:t>1</a:t>
            </a:r>
            <a:r>
              <a:rPr lang="en-US" altLang="zh-CN" b="1" dirty="0">
                <a:ea typeface="宋体" pitchFamily="2" charset="-122"/>
              </a:rPr>
              <a:t> + 1x2</a:t>
            </a:r>
            <a:r>
              <a:rPr lang="en-US" altLang="zh-CN" b="1" baseline="30000" dirty="0">
                <a:ea typeface="宋体" pitchFamily="2" charset="-122"/>
              </a:rPr>
              <a:t>0</a:t>
            </a:r>
            <a:r>
              <a:rPr lang="en-US" altLang="zh-CN" b="1" dirty="0">
                <a:ea typeface="宋体" pitchFamily="2" charset="-122"/>
              </a:rPr>
              <a:t> + 1x2</a:t>
            </a:r>
            <a:r>
              <a:rPr lang="en-US" altLang="zh-CN" b="1" baseline="30000" dirty="0">
                <a:ea typeface="宋体" pitchFamily="2" charset="-122"/>
              </a:rPr>
              <a:t>-1</a:t>
            </a:r>
            <a:r>
              <a:rPr lang="en-US" altLang="zh-CN" b="1" dirty="0">
                <a:ea typeface="宋体" pitchFamily="2" charset="-122"/>
              </a:rPr>
              <a:t> + 1x2</a:t>
            </a:r>
            <a:r>
              <a:rPr lang="en-US" altLang="zh-CN" b="1" baseline="30000" dirty="0">
                <a:ea typeface="宋体" pitchFamily="2" charset="-122"/>
              </a:rPr>
              <a:t>-2</a:t>
            </a:r>
          </a:p>
          <a:p>
            <a:pPr marL="342900" indent="-342900">
              <a:tabLst>
                <a:tab pos="1311275" algn="l"/>
              </a:tabLst>
            </a:pPr>
            <a:endParaRPr lang="en-US" altLang="zh-CN" b="1" dirty="0">
              <a:ea typeface="宋体" pitchFamily="2" charset="-122"/>
            </a:endParaRPr>
          </a:p>
          <a:p>
            <a:pPr marL="342900" indent="-342900">
              <a:tabLst>
                <a:tab pos="1311275" algn="l"/>
              </a:tabLst>
            </a:pPr>
            <a:r>
              <a:rPr lang="en-US" altLang="zh-CN" b="1" dirty="0">
                <a:ea typeface="宋体" pitchFamily="2" charset="-122"/>
              </a:rPr>
              <a:t>= 32 + 0 + 8 + 0 + 2 + 1 + ½ + ¼</a:t>
            </a:r>
          </a:p>
          <a:p>
            <a:pPr marL="342900" indent="-342900">
              <a:tabLst>
                <a:tab pos="1311275" algn="l"/>
              </a:tabLst>
            </a:pPr>
            <a:endParaRPr lang="en-US" altLang="zh-CN" b="1" dirty="0">
              <a:ea typeface="宋体" pitchFamily="2" charset="-122"/>
            </a:endParaRPr>
          </a:p>
          <a:p>
            <a:pPr marL="342900" indent="-342900">
              <a:tabLst>
                <a:tab pos="1311275" algn="l"/>
              </a:tabLst>
            </a:pPr>
            <a:r>
              <a:rPr lang="en-US" altLang="zh-CN" b="1" dirty="0">
                <a:ea typeface="宋体" pitchFamily="2" charset="-122"/>
              </a:rPr>
              <a:t>= 43.75</a:t>
            </a:r>
            <a:r>
              <a:rPr lang="en-US" altLang="zh-CN" b="1" baseline="-25000" dirty="0">
                <a:ea typeface="宋体" pitchFamily="2" charset="-122"/>
              </a:rPr>
              <a:t>10</a:t>
            </a:r>
            <a:r>
              <a:rPr lang="en-US" altLang="zh-CN" b="1" dirty="0">
                <a:ea typeface="宋体" pitchFamily="2" charset="-122"/>
              </a:rPr>
              <a:t> </a:t>
            </a:r>
            <a:endParaRPr lang="en-US" altLang="zh-CN" sz="1800" b="1" dirty="0">
              <a:ea typeface="宋体" pitchFamily="2" charset="-122"/>
            </a:endParaRPr>
          </a:p>
          <a:p>
            <a:pPr marL="342900" indent="-342900">
              <a:tabLst>
                <a:tab pos="1311275" algn="l"/>
              </a:tabLst>
            </a:pPr>
            <a:endParaRPr lang="en-US" altLang="zh-CN" sz="1800" b="1" dirty="0"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tabLst>
                <a:tab pos="1311275" algn="l"/>
              </a:tabLst>
            </a:pPr>
            <a:endParaRPr lang="en-US" altLang="zh-CN" sz="2800" dirty="0"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tabLst>
                <a:tab pos="1311275" algn="l"/>
              </a:tabLst>
            </a:pPr>
            <a:endParaRPr lang="zh-CN" altLang="en-US" sz="2800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宋体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仿宋_GB2312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100000" t="200000" r="100000" b="4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100000" t="200000" r="100000" b="40000"/>
          </a:path>
        </a:gradFill>
      </a:fillStyleLst>
      <a:lnStyleLst>
        <a:ln w="698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5000"/>
                <a:satMod val="150000"/>
              </a:schemeClr>
            </a:duotone>
          </a:blip>
          <a:tile tx="0" ty="0" sx="70000" sy="70000" flip="none" algn="ctr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sysu</Template>
  <TotalTime>3043</TotalTime>
  <Words>2404</Words>
  <Application>Microsoft Office PowerPoint</Application>
  <PresentationFormat>全屏显示(4:3)</PresentationFormat>
  <Paragraphs>768</Paragraphs>
  <Slides>62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62</vt:i4>
      </vt:variant>
    </vt:vector>
  </HeadingPairs>
  <TitlesOfParts>
    <vt:vector size="79" baseType="lpstr">
      <vt:lpstr>Arial Unicode MS</vt:lpstr>
      <vt:lpstr>仿宋_GB2312</vt:lpstr>
      <vt:lpstr>华文彩云</vt:lpstr>
      <vt:lpstr>宋体</vt:lpstr>
      <vt:lpstr>Arial</vt:lpstr>
      <vt:lpstr>Calibri</vt:lpstr>
      <vt:lpstr>Comic Sans MS</vt:lpstr>
      <vt:lpstr>Constantia</vt:lpstr>
      <vt:lpstr>Courier New</vt:lpstr>
      <vt:lpstr>Times</vt:lpstr>
      <vt:lpstr>Wingdings</vt:lpstr>
      <vt:lpstr>Wingdings 2</vt:lpstr>
      <vt:lpstr>Flow</vt:lpstr>
      <vt:lpstr>Equation</vt:lpstr>
      <vt:lpstr>公式</vt:lpstr>
      <vt:lpstr>Visio</vt:lpstr>
      <vt:lpstr>Worksheet</vt:lpstr>
      <vt:lpstr>Chapter 2   Number Systems, Operations, and Codes</vt:lpstr>
      <vt:lpstr>PowerPoint 演示文稿</vt:lpstr>
      <vt:lpstr>2.1 Decimal Numbers</vt:lpstr>
      <vt:lpstr>PowerPoint 演示文稿</vt:lpstr>
      <vt:lpstr>2.2 Binary Numbers</vt:lpstr>
      <vt:lpstr>Figure 2–1      Illustration of a simple binary counting application. </vt:lpstr>
      <vt:lpstr>PowerPoint 演示文稿</vt:lpstr>
      <vt:lpstr>Conversions</vt:lpstr>
      <vt:lpstr>PowerPoint 演示文稿</vt:lpstr>
      <vt:lpstr>PowerPoint 演示文稿</vt:lpstr>
      <vt:lpstr>PowerPoint 演示文稿</vt:lpstr>
      <vt:lpstr>2.3 Signed Numbers （符号数）</vt:lpstr>
      <vt:lpstr>PowerPoint 演示文稿</vt:lpstr>
      <vt:lpstr>PowerPoint 演示文稿</vt:lpstr>
      <vt:lpstr>1’s Complement Form of Signed Numbers</vt:lpstr>
      <vt:lpstr>PowerPoint 演示文稿</vt:lpstr>
      <vt:lpstr>2’s Complement Form of Signed Numbers</vt:lpstr>
      <vt:lpstr>PowerPoint 演示文稿</vt:lpstr>
      <vt:lpstr>Range of Singed Integer Numbers That Can be represented</vt:lpstr>
      <vt:lpstr>PowerPoint 演示文稿</vt:lpstr>
      <vt:lpstr>Floating-point Numbers</vt:lpstr>
      <vt:lpstr>PowerPoint 演示文稿</vt:lpstr>
      <vt:lpstr>PowerPoint 演示文稿</vt:lpstr>
      <vt:lpstr>2.4 Arithmetic Operations with Binary Numbers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2.5 Binary Coded Decimal (BCD)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2.6 Digital Codes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  <vt:lpstr>HW (Edition10)</vt:lpstr>
    </vt:vector>
  </TitlesOfParts>
  <Company>James Ramsey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  Number Systems, Operations, and Codes</dc:title>
  <dc:creator>James Ramsey</dc:creator>
  <cp:lastModifiedBy>张 金钡</cp:lastModifiedBy>
  <cp:revision>179</cp:revision>
  <dcterms:created xsi:type="dcterms:W3CDTF">2005-07-13T23:23:57Z</dcterms:created>
  <dcterms:modified xsi:type="dcterms:W3CDTF">2018-09-10T05:08:55Z</dcterms:modified>
</cp:coreProperties>
</file>