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9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1" r:id="rId11"/>
    <p:sldId id="290" r:id="rId12"/>
    <p:sldId id="295" r:id="rId13"/>
    <p:sldId id="294" r:id="rId14"/>
    <p:sldId id="293" r:id="rId15"/>
    <p:sldId id="297" r:id="rId16"/>
    <p:sldId id="296" r:id="rId17"/>
    <p:sldId id="261" r:id="rId18"/>
    <p:sldId id="262" r:id="rId19"/>
    <p:sldId id="265" r:id="rId20"/>
    <p:sldId id="264" r:id="rId21"/>
    <p:sldId id="263" r:id="rId22"/>
    <p:sldId id="269" r:id="rId23"/>
    <p:sldId id="266" r:id="rId24"/>
    <p:sldId id="268" r:id="rId25"/>
    <p:sldId id="267" r:id="rId26"/>
    <p:sldId id="271" r:id="rId27"/>
    <p:sldId id="270" r:id="rId28"/>
    <p:sldId id="274" r:id="rId29"/>
    <p:sldId id="275" r:id="rId30"/>
    <p:sldId id="272" r:id="rId31"/>
    <p:sldId id="273" r:id="rId32"/>
    <p:sldId id="276" r:id="rId33"/>
    <p:sldId id="277" r:id="rId34"/>
    <p:sldId id="278" r:id="rId35"/>
    <p:sldId id="279" r:id="rId36"/>
    <p:sldId id="282" r:id="rId37"/>
    <p:sldId id="259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660"/>
  </p:normalViewPr>
  <p:slideViewPr>
    <p:cSldViewPr>
      <p:cViewPr>
        <p:scale>
          <a:sx n="100" d="100"/>
          <a:sy n="100" d="100"/>
        </p:scale>
        <p:origin x="-348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6EFB2-8922-4A9C-9D0D-5BCED3154F0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3AB51-7427-4187-ABEE-27ACEA496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8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4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0" y="3106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57" name="组 56"/>
          <p:cNvGrpSpPr/>
          <p:nvPr userDrawn="1"/>
        </p:nvGrpSpPr>
        <p:grpSpPr>
          <a:xfrm>
            <a:off x="-701117" y="-882809"/>
            <a:ext cx="10301522" cy="1852638"/>
            <a:chOff x="-934823" y="-1177079"/>
            <a:chExt cx="13735362" cy="2470184"/>
          </a:xfrm>
        </p:grpSpPr>
        <p:sp>
          <p:nvSpPr>
            <p:cNvPr id="23" name="菱形 22"/>
            <p:cNvSpPr/>
            <p:nvPr userDrawn="1"/>
          </p:nvSpPr>
          <p:spPr>
            <a:xfrm rot="1702185" flipV="1">
              <a:off x="642317" y="-29049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24" name="菱形 23"/>
            <p:cNvSpPr/>
            <p:nvPr userDrawn="1"/>
          </p:nvSpPr>
          <p:spPr>
            <a:xfrm rot="18278316" flipV="1">
              <a:off x="26687" y="-5088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1253095" flipV="1">
              <a:off x="1398023" y="-93269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26" name="菱形 25"/>
            <p:cNvSpPr/>
            <p:nvPr userDrawn="1"/>
          </p:nvSpPr>
          <p:spPr>
            <a:xfrm rot="16200000" flipV="1">
              <a:off x="-934823" y="-45484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27" name="菱形 26"/>
            <p:cNvSpPr/>
            <p:nvPr userDrawn="1"/>
          </p:nvSpPr>
          <p:spPr>
            <a:xfrm rot="4471245" flipV="1">
              <a:off x="3680984" y="-89171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28" name="菱形 27"/>
            <p:cNvSpPr/>
            <p:nvPr userDrawn="1"/>
          </p:nvSpPr>
          <p:spPr>
            <a:xfrm rot="21047376" flipV="1">
              <a:off x="3065354" y="-11101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422155" flipV="1">
              <a:off x="4445779" y="-107762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0" name="菱形 29"/>
            <p:cNvSpPr/>
            <p:nvPr userDrawn="1"/>
          </p:nvSpPr>
          <p:spPr>
            <a:xfrm rot="18969060" flipV="1">
              <a:off x="2103844" y="-105605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31" name="菱形 30"/>
            <p:cNvSpPr/>
            <p:nvPr userDrawn="1"/>
          </p:nvSpPr>
          <p:spPr>
            <a:xfrm rot="3065279" flipV="1">
              <a:off x="9573142" y="-4163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2" name="菱形 31"/>
            <p:cNvSpPr/>
            <p:nvPr userDrawn="1"/>
          </p:nvSpPr>
          <p:spPr>
            <a:xfrm rot="19641410" flipV="1">
              <a:off x="9089620" y="-85560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33" name="菱形 32"/>
            <p:cNvSpPr/>
            <p:nvPr userDrawn="1"/>
          </p:nvSpPr>
          <p:spPr>
            <a:xfrm rot="1016189" flipV="1">
              <a:off x="10518231" y="-71690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34" name="菱形 33"/>
            <p:cNvSpPr/>
            <p:nvPr userDrawn="1"/>
          </p:nvSpPr>
          <p:spPr>
            <a:xfrm rot="17563094" flipV="1">
              <a:off x="8181833" y="-11770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35" name="菱形 34"/>
            <p:cNvSpPr/>
            <p:nvPr userDrawn="1"/>
          </p:nvSpPr>
          <p:spPr>
            <a:xfrm rot="20332154" flipV="1">
              <a:off x="11216935" y="-55811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37" name="菱形 36"/>
            <p:cNvSpPr/>
            <p:nvPr userDrawn="1"/>
          </p:nvSpPr>
          <p:spPr>
            <a:xfrm rot="17203814" flipV="1">
              <a:off x="7295153" y="-10101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38" name="菱形 37"/>
            <p:cNvSpPr/>
            <p:nvPr userDrawn="1"/>
          </p:nvSpPr>
          <p:spPr>
            <a:xfrm rot="15125498" flipV="1">
              <a:off x="6404253" y="-99949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/>
            </a:p>
          </p:txBody>
        </p:sp>
        <p:sp>
          <p:nvSpPr>
            <p:cNvPr id="39" name="菱形 38"/>
            <p:cNvSpPr/>
            <p:nvPr userDrawn="1"/>
          </p:nvSpPr>
          <p:spPr>
            <a:xfrm rot="15492700" flipV="1">
              <a:off x="5316838" y="-10269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84070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46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222833"/>
            <a:ext cx="9144000" cy="6978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302415"/>
            <a:ext cx="9144000" cy="6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312064"/>
            <a:ext cx="9144000" cy="6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 userDrawn="1"/>
        </p:nvGrpSpPr>
        <p:grpSpPr>
          <a:xfrm>
            <a:off x="-299214" y="2326818"/>
            <a:ext cx="10013955" cy="1558879"/>
            <a:chOff x="-398951" y="3102422"/>
            <a:chExt cx="13351939" cy="2078505"/>
          </a:xfrm>
        </p:grpSpPr>
        <p:sp>
          <p:nvSpPr>
            <p:cNvPr id="14" name="菱形 1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5" name="菱形 1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菱形 1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7" name="菱形 1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菱形 1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菱形 1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0" name="菱形 1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" name="菱形 20"/>
            <p:cNvSpPr/>
            <p:nvPr userDrawn="1"/>
          </p:nvSpPr>
          <p:spPr>
            <a:xfrm rot="1702185" flipV="1">
              <a:off x="7201589" y="345613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" name="菱形 22"/>
            <p:cNvSpPr/>
            <p:nvPr userDrawn="1"/>
          </p:nvSpPr>
          <p:spPr>
            <a:xfrm rot="18278316" flipV="1">
              <a:off x="6585959" y="323774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菱形 23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066220" flipV="1">
              <a:off x="8914472" y="354451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6" name="菱形 25"/>
            <p:cNvSpPr/>
            <p:nvPr userDrawn="1"/>
          </p:nvSpPr>
          <p:spPr>
            <a:xfrm rot="21253095" flipV="1">
              <a:off x="8051825" y="35277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菱形 26"/>
            <p:cNvSpPr/>
            <p:nvPr userDrawn="1"/>
          </p:nvSpPr>
          <p:spPr>
            <a:xfrm rot="20530560" flipV="1">
              <a:off x="9855145" y="33430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066220" flipV="1">
              <a:off x="10428711" y="35104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0530560" flipV="1">
              <a:off x="11369384" y="330900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0898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6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0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8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7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41D2-0F0A-443D-98E7-4B45B540A51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FEFF-01B2-4CFB-902C-117B1953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6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3688" y="1419622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模拟电路习题课讲解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76217" y="3710231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助教：潘颖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9752" y="3723878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课程教师：金运姜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25" y="0"/>
            <a:ext cx="1295375" cy="129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9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3" y="793872"/>
            <a:ext cx="7049716" cy="43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1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93872"/>
            <a:ext cx="8208912" cy="67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08" y="1166159"/>
            <a:ext cx="3024336" cy="179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893665"/>
            <a:ext cx="74009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36615"/>
            <a:ext cx="5867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493740"/>
            <a:ext cx="3257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0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32" y="2900362"/>
            <a:ext cx="3487738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6639"/>
            <a:ext cx="7467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566"/>
            <a:ext cx="7200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8309"/>
            <a:ext cx="71342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4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0" y="793872"/>
            <a:ext cx="8136904" cy="163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83718"/>
            <a:ext cx="298958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989468" y="4760952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P6.15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63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79914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6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14027"/>
            <a:ext cx="6048319" cy="347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3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第八章习题讲解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843558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8.5 </a:t>
            </a:r>
            <a:r>
              <a:rPr lang="zh-CN" altLang="en-US" dirty="0"/>
              <a:t>试判断图</a:t>
            </a:r>
            <a:r>
              <a:rPr lang="en-US" altLang="zh-CN" dirty="0"/>
              <a:t>P8.5 </a:t>
            </a:r>
            <a:r>
              <a:rPr lang="zh-CN" altLang="en-US" dirty="0"/>
              <a:t>所示各电路的级间交流反馈的极性和组态。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algn="ctr"/>
            <a:r>
              <a:rPr lang="zh-CN" altLang="zh-CN" dirty="0"/>
              <a:t>图</a:t>
            </a:r>
            <a:r>
              <a:rPr lang="en-US" altLang="zh-CN" dirty="0"/>
              <a:t>P8.5</a:t>
            </a:r>
          </a:p>
          <a:p>
            <a:r>
              <a:rPr lang="zh-CN" altLang="en-US" dirty="0" smtClean="0"/>
              <a:t>答</a:t>
            </a:r>
            <a:r>
              <a:rPr lang="zh-CN" altLang="en-US" dirty="0"/>
              <a:t>：各电路的级间交流反馈为：</a:t>
            </a:r>
          </a:p>
          <a:p>
            <a:r>
              <a:rPr lang="zh-CN" altLang="en-US" dirty="0"/>
              <a:t>图（</a:t>
            </a:r>
            <a:r>
              <a:rPr lang="en-US" altLang="zh-CN" dirty="0"/>
              <a:t>a</a:t>
            </a:r>
            <a:r>
              <a:rPr lang="zh-CN" altLang="en-US" dirty="0"/>
              <a:t>）电路：电压并联正反馈；</a:t>
            </a:r>
          </a:p>
          <a:p>
            <a:r>
              <a:rPr lang="zh-CN" altLang="en-US" dirty="0"/>
              <a:t>图（</a:t>
            </a:r>
            <a:r>
              <a:rPr lang="en-US" altLang="zh-CN" dirty="0"/>
              <a:t>b</a:t>
            </a:r>
            <a:r>
              <a:rPr lang="zh-CN" altLang="en-US" dirty="0"/>
              <a:t>）电路：电压并联负反馈；</a:t>
            </a:r>
          </a:p>
          <a:p>
            <a:r>
              <a:rPr lang="zh-CN" altLang="en-US" dirty="0"/>
              <a:t>图（</a:t>
            </a:r>
            <a:r>
              <a:rPr lang="en-US" altLang="zh-CN" dirty="0"/>
              <a:t>c</a:t>
            </a:r>
            <a:r>
              <a:rPr lang="zh-CN" altLang="en-US" dirty="0"/>
              <a:t>）电路：电压串联正反馈。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03598"/>
            <a:ext cx="57626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7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第八章习题讲解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73090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8.6 </a:t>
            </a:r>
            <a:r>
              <a:rPr lang="zh-CN" altLang="en-US" dirty="0"/>
              <a:t>试判断图</a:t>
            </a:r>
            <a:r>
              <a:rPr lang="en-US" altLang="zh-CN" dirty="0"/>
              <a:t>P8.6 </a:t>
            </a:r>
            <a:r>
              <a:rPr lang="zh-CN" altLang="en-US" dirty="0"/>
              <a:t>所示各电路中交流反馈的极性和组态。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" y="996950"/>
            <a:ext cx="564515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652120" y="2571750"/>
            <a:ext cx="36615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解：各电路的级间交流反馈为： </a:t>
            </a:r>
          </a:p>
          <a:p>
            <a:r>
              <a:rPr lang="zh-CN" altLang="en-US" dirty="0"/>
              <a:t>图（</a:t>
            </a:r>
            <a:r>
              <a:rPr lang="en-US" altLang="zh-CN" dirty="0"/>
              <a:t>a</a:t>
            </a:r>
            <a:r>
              <a:rPr lang="zh-CN" altLang="en-US" dirty="0"/>
              <a:t>）电路：电流串联负反馈； </a:t>
            </a:r>
          </a:p>
          <a:p>
            <a:r>
              <a:rPr lang="zh-CN" altLang="en-US" dirty="0"/>
              <a:t>图（</a:t>
            </a:r>
            <a:r>
              <a:rPr lang="en-US" altLang="zh-CN" dirty="0"/>
              <a:t>b</a:t>
            </a:r>
            <a:r>
              <a:rPr lang="zh-CN" altLang="en-US" dirty="0"/>
              <a:t>）电路：电流并联负反馈； </a:t>
            </a:r>
          </a:p>
          <a:p>
            <a:r>
              <a:rPr lang="zh-CN" altLang="en-US" dirty="0"/>
              <a:t>图（</a:t>
            </a:r>
            <a:r>
              <a:rPr lang="en-US" altLang="zh-CN" dirty="0"/>
              <a:t>c</a:t>
            </a:r>
            <a:r>
              <a:rPr lang="zh-CN" altLang="en-US" dirty="0"/>
              <a:t>）电路：电压并联负反馈； </a:t>
            </a:r>
          </a:p>
          <a:p>
            <a:r>
              <a:rPr lang="zh-CN" altLang="en-US" dirty="0"/>
              <a:t>图（</a:t>
            </a:r>
            <a:r>
              <a:rPr lang="en-US" altLang="zh-CN" dirty="0"/>
              <a:t>d</a:t>
            </a:r>
            <a:r>
              <a:rPr lang="zh-CN" altLang="en-US" dirty="0"/>
              <a:t>）电路：电压串联负反馈。 </a:t>
            </a:r>
          </a:p>
        </p:txBody>
      </p:sp>
      <p:sp>
        <p:nvSpPr>
          <p:cNvPr id="5" name="矩形 4"/>
          <p:cNvSpPr/>
          <p:nvPr/>
        </p:nvSpPr>
        <p:spPr>
          <a:xfrm>
            <a:off x="2977966" y="477416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P8.6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1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第八章习题讲解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9512" y="796699"/>
                <a:ext cx="8856984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8.13 </a:t>
                </a:r>
                <a:r>
                  <a:rPr lang="zh-CN" altLang="en-US" dirty="0"/>
                  <a:t>两个反馈放大电路如图</a:t>
                </a:r>
                <a:r>
                  <a:rPr lang="en-US" altLang="zh-CN" dirty="0"/>
                  <a:t>P8.13 </a:t>
                </a:r>
                <a:r>
                  <a:rPr lang="zh-CN" altLang="en-US" dirty="0"/>
                  <a:t>所示，设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为理想集成运放，试分别写出闭环</a:t>
                </a:r>
                <a:r>
                  <a:rPr lang="zh-CN" altLang="en-US" dirty="0" smtClean="0"/>
                  <a:t>电压放大倍数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𝑣𝑓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输入电阻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/>
                  <a:t>和输出电阻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𝑜𝑓</m:t>
                        </m:r>
                      </m:sub>
                    </m:sSub>
                  </m:oMath>
                </a14:m>
                <a:r>
                  <a:rPr lang="zh-CN" altLang="en-US" dirty="0"/>
                  <a:t>的表达式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96699"/>
                <a:ext cx="8856984" cy="783869"/>
              </a:xfrm>
              <a:prstGeom prst="rect">
                <a:avLst/>
              </a:prstGeom>
              <a:blipFill rotWithShape="1">
                <a:blip r:embed="rId2"/>
                <a:stretch>
                  <a:fillRect l="-551" t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456792" y="1275606"/>
            <a:ext cx="4986338" cy="1903413"/>
            <a:chOff x="1475656" y="1347614"/>
            <a:chExt cx="4986338" cy="190341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347614"/>
              <a:ext cx="4986338" cy="190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3497381" y="2881695"/>
              <a:ext cx="942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图</a:t>
              </a:r>
              <a:r>
                <a:rPr lang="en-US" altLang="zh-CN" dirty="0"/>
                <a:t>P8.13</a:t>
              </a:r>
              <a:endParaRPr lang="zh-CN" altLang="zh-CN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29" y="3178393"/>
            <a:ext cx="8308539" cy="193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7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6" y="793870"/>
            <a:ext cx="9156276" cy="408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3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第八章习题讲解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73538"/>
            <a:ext cx="7920880" cy="433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1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第八章习题讲解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3528" y="915566"/>
                <a:ext cx="8712968" cy="1651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8.14 </a:t>
                </a:r>
                <a:r>
                  <a:rPr lang="zh-CN" altLang="en-US" dirty="0"/>
                  <a:t>由集成运放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等元器件组成的两个反馈放大电路如图</a:t>
                </a:r>
                <a:r>
                  <a:rPr lang="en-US" altLang="zh-CN" dirty="0"/>
                  <a:t>P8.14 </a:t>
                </a:r>
                <a:r>
                  <a:rPr lang="zh-CN" altLang="en-US" dirty="0"/>
                  <a:t>所示，设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均为理想运放。试计算 </a:t>
                </a:r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）闭环电压放大倍数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𝑣𝑓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； </a:t>
                </a:r>
                <a:r>
                  <a:rPr lang="en-US" altLang="zh-CN" dirty="0" smtClean="0"/>
                  <a:t> 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）输入电阻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𝑖𝑓</m:t>
                        </m:r>
                      </m:sub>
                    </m:sSub>
                  </m:oMath>
                </a14:m>
                <a:r>
                  <a:rPr lang="zh-CN" altLang="en-US" dirty="0"/>
                  <a:t>； 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）输出电阻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𝑜𝑓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。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15566"/>
                <a:ext cx="8712968" cy="1651671"/>
              </a:xfrm>
              <a:prstGeom prst="rect">
                <a:avLst/>
              </a:prstGeom>
              <a:blipFill rotWithShape="1">
                <a:blip r:embed="rId2"/>
                <a:stretch>
                  <a:fillRect l="-560" t="-2952" b="-4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55726"/>
            <a:ext cx="59229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829789" y="4582832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P8.14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00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第八章习题讲解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8132"/>
            <a:ext cx="8317432" cy="420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5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第八章习题讲解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081088"/>
            <a:ext cx="85248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7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第八章习题讲解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3305" y="861953"/>
                <a:ext cx="8640960" cy="1629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8.15 </a:t>
                </a:r>
                <a:r>
                  <a:rPr lang="zh-CN" altLang="en-US" dirty="0"/>
                  <a:t>在图</a:t>
                </a:r>
                <a:r>
                  <a:rPr lang="en-US" altLang="zh-CN" dirty="0"/>
                  <a:t>P8.15 </a:t>
                </a:r>
                <a:r>
                  <a:rPr lang="zh-CN" altLang="en-US" dirty="0"/>
                  <a:t>所示的反馈放大电路中，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可视为理想运放，晶体管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T2</a:t>
                </a:r>
                <a:r>
                  <a:rPr lang="zh-CN" altLang="en-US" dirty="0"/>
                  <a:t>的特性完全对称。 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）判断交流反馈的极性和组态； 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）在深度负反馈条件下，计算该电路的闭环电压放大倍数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𝑣𝑓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、输入电阻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𝑖𝑓</m:t>
                        </m:r>
                      </m:sub>
                    </m:sSub>
                  </m:oMath>
                </a14:m>
                <a:r>
                  <a:rPr lang="zh-CN" altLang="en-US" dirty="0"/>
                  <a:t>和输出电阻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𝑜𝑓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5" y="861953"/>
                <a:ext cx="8640960" cy="1629420"/>
              </a:xfrm>
              <a:prstGeom prst="rect">
                <a:avLst/>
              </a:prstGeom>
              <a:blipFill rotWithShape="1">
                <a:blip r:embed="rId2"/>
                <a:stretch>
                  <a:fillRect l="-635" t="-2985" b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5686"/>
            <a:ext cx="4454525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278982" y="480993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P8.15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58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第八章习题讲解</a:t>
            </a:r>
            <a:endParaRPr lang="zh-CN" alt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9036496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3664" y="821199"/>
                <a:ext cx="90203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9.3 </a:t>
                </a:r>
                <a:r>
                  <a:rPr lang="zh-CN" altLang="en-US" dirty="0"/>
                  <a:t>电压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电流变换电路如图</a:t>
                </a:r>
                <a:r>
                  <a:rPr lang="en-US" altLang="zh-CN" dirty="0"/>
                  <a:t>P9.3 </a:t>
                </a:r>
                <a:r>
                  <a:rPr lang="zh-CN" altLang="en-US" dirty="0"/>
                  <a:t>所示，设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为理想运算放大器。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 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间</a:t>
                </a:r>
                <a:r>
                  <a:rPr lang="zh-CN" altLang="en-US" dirty="0"/>
                  <a:t>的关系式。</a:t>
                </a: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R=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=510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=-1V 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1kΩ</a:t>
                </a:r>
                <a:r>
                  <a:rPr lang="zh-CN" altLang="en-US" dirty="0" smtClean="0"/>
                  <a:t>变为</a:t>
                </a:r>
                <a:r>
                  <a:rPr lang="en-US" altLang="zh-CN" dirty="0" smtClean="0"/>
                  <a:t>2kΩ 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＝</a:t>
                </a:r>
                <a:r>
                  <a:rPr lang="zh-CN" altLang="en-US" dirty="0"/>
                  <a:t>？ 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zh-CN" altLang="en-US" dirty="0" smtClean="0"/>
                  <a:t>设</a:t>
                </a:r>
                <a:r>
                  <a:rPr lang="en-US" altLang="zh-CN" dirty="0"/>
                  <a:t>R=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=510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Ω</m:t>
                    </m:r>
                    <m:r>
                      <a:rPr lang="zh-CN" altLang="en-US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2</a:t>
                </a:r>
                <a:r>
                  <a:rPr lang="en-US" altLang="zh-CN" dirty="0"/>
                  <a:t>V 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由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增大</a:t>
                </a:r>
                <a:r>
                  <a:rPr lang="zh-CN" altLang="en-US" dirty="0" smtClean="0"/>
                  <a:t>到</a:t>
                </a:r>
                <a:r>
                  <a:rPr lang="en-US" altLang="zh-CN" dirty="0"/>
                  <a:t>1kΩ</a:t>
                </a:r>
                <a:r>
                  <a:rPr lang="zh-CN" altLang="en-US" dirty="0" smtClean="0"/>
                  <a:t>时</a:t>
                </a:r>
                <a:r>
                  <a:rPr lang="zh-CN" altLang="en-US" dirty="0"/>
                  <a:t>，输出电压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的变化范围是多少？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4" y="821199"/>
                <a:ext cx="902033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41" t="-5298" r="-541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47" y="2067694"/>
            <a:ext cx="337026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43868" y="327934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P9.3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978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99501"/>
            <a:ext cx="73723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0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2400" y="915566"/>
                <a:ext cx="838003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9.4 </a:t>
                </a:r>
                <a:r>
                  <a:rPr lang="zh-CN" altLang="en-US" dirty="0" smtClean="0"/>
                  <a:t>图</a:t>
                </a:r>
                <a:r>
                  <a:rPr lang="en-US" altLang="zh-CN" dirty="0"/>
                  <a:t>P9.4</a:t>
                </a:r>
                <a:r>
                  <a:rPr lang="zh-CN" altLang="en-US" dirty="0"/>
                  <a:t>所示电流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电压变换电路中，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为理想运算放大器。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）写出变换关系式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＝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～</a:t>
                </a:r>
                <a:r>
                  <a:rPr lang="en-US" altLang="zh-CN" dirty="0"/>
                  <a:t>20mA</a:t>
                </a:r>
                <a:r>
                  <a:rPr lang="zh-CN" altLang="en-US" dirty="0"/>
                  <a:t>范围内变化时，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的变化范围是多大？画出变换特性曲线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15566"/>
                <a:ext cx="8380039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82" t="-5263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8896"/>
            <a:ext cx="4848225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711921" y="410270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P9.4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159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6" y="798046"/>
            <a:ext cx="5328592" cy="35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55502"/>
            <a:ext cx="3602681" cy="145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2603755"/>
            <a:ext cx="8410550" cy="251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829" y="2584840"/>
            <a:ext cx="2592288" cy="190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275856" y="361417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3" y="692250"/>
            <a:ext cx="6912768" cy="445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7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1520" y="793872"/>
                <a:ext cx="87849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9.8</a:t>
                </a:r>
                <a:r>
                  <a:rPr lang="zh-CN" altLang="en-US" dirty="0"/>
                  <a:t>在图</a:t>
                </a:r>
                <a:r>
                  <a:rPr lang="en-US" altLang="zh-CN" dirty="0"/>
                  <a:t>P9.8</a:t>
                </a:r>
                <a:r>
                  <a:rPr lang="zh-CN" altLang="en-US" dirty="0"/>
                  <a:t>所示的放大电路中，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为理想运放。写出输出电压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与输入电压之间的关系式。若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=2</m:t>
                    </m:r>
                    <m:r>
                      <a:rPr lang="en-US" altLang="zh-CN" b="0" i="1" dirty="0" smtClean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a:rPr lang="zh-CN" altLang="en-US" b="0" i="1" dirty="0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=1</m:t>
                    </m:r>
                    <m:r>
                      <a:rPr lang="en-US" altLang="zh-CN" b="0" i="1" dirty="0" smtClean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，试求输出电压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93872"/>
                <a:ext cx="8784976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55" t="-7547" r="-625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63638"/>
            <a:ext cx="336851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67457" y="377251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P9.8</a:t>
            </a:r>
            <a:endParaRPr lang="zh-CN" altLang="zh-CN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8905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39" y="3804781"/>
            <a:ext cx="596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886" y="790218"/>
                <a:ext cx="87255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9.11</a:t>
                </a:r>
                <a:r>
                  <a:rPr lang="zh-CN" altLang="en-US" dirty="0"/>
                  <a:t>由理想运放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组成的电路如图</a:t>
                </a:r>
                <a:r>
                  <a:rPr lang="en-US" altLang="zh-CN" dirty="0"/>
                  <a:t>P9.11</a:t>
                </a:r>
                <a:r>
                  <a:rPr lang="zh-CN" altLang="en-US" dirty="0"/>
                  <a:t>所示。写出输出电压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与输入电压之间的关系式。当输入电压时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=2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＝－</a:t>
                </a:r>
                <a:r>
                  <a:rPr lang="en-US" altLang="zh-CN" dirty="0"/>
                  <a:t>5V</a:t>
                </a:r>
                <a:r>
                  <a:rPr lang="zh-CN" altLang="en-US" dirty="0"/>
                  <a:t>，试问此时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等于多少</a:t>
                </a:r>
                <a:r>
                  <a:rPr lang="zh-CN" altLang="en-US" dirty="0" smtClean="0"/>
                  <a:t>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6" y="790218"/>
                <a:ext cx="8725593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59" t="-7547" r="-279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63638"/>
            <a:ext cx="5112568" cy="256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63571" y="415592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P9.11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916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06820"/>
            <a:ext cx="78486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4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49188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5536" y="725091"/>
                <a:ext cx="849694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9.15 </a:t>
                </a:r>
                <a:r>
                  <a:rPr lang="zh-CN" altLang="en-US" dirty="0"/>
                  <a:t>图</a:t>
                </a:r>
                <a:r>
                  <a:rPr lang="en-US" altLang="zh-CN" dirty="0"/>
                  <a:t>P9.15 </a:t>
                </a:r>
                <a:r>
                  <a:rPr lang="zh-CN" altLang="en-US" dirty="0"/>
                  <a:t>所示微分运算电路中，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为理想运算放大器。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用该微分电路将输入的三角波电压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变换为方波电压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输出。已知三角波频率为</a:t>
                </a:r>
                <a:r>
                  <a:rPr lang="en-US" altLang="zh-CN" dirty="0"/>
                  <a:t>100kHz</a:t>
                </a:r>
                <a:r>
                  <a:rPr lang="zh-CN" altLang="en-US" dirty="0"/>
                  <a:t>，峰值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±10V</a:t>
                </a:r>
                <a:r>
                  <a:rPr lang="zh-CN" altLang="en-US" dirty="0" smtClean="0"/>
                  <a:t>，要求</a:t>
                </a:r>
                <a:r>
                  <a:rPr lang="zh-CN" altLang="en-US" dirty="0"/>
                  <a:t>变换后的方波峰值仍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>± </a:t>
                </a:r>
                <a:r>
                  <a:rPr lang="en-US" altLang="zh-CN" dirty="0" smtClean="0"/>
                  <a:t>10V</a:t>
                </a:r>
                <a:r>
                  <a:rPr lang="zh-CN" altLang="en-US" dirty="0"/>
                  <a:t>，流过电阻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中的最大电流为</a:t>
                </a:r>
                <a:r>
                  <a:rPr lang="en-US" altLang="zh-CN" dirty="0" smtClean="0"/>
                  <a:t>500μA</a:t>
                </a:r>
                <a:r>
                  <a:rPr lang="zh-CN" altLang="en-US" dirty="0"/>
                  <a:t>，试确定电路中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的数值。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在上述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值组成的微分电路的输入端，接入频率为</a:t>
                </a:r>
                <a:r>
                  <a:rPr lang="en-US" altLang="zh-CN" dirty="0"/>
                  <a:t>50 kHz</a:t>
                </a:r>
                <a:r>
                  <a:rPr lang="zh-CN" altLang="en-US" dirty="0"/>
                  <a:t>、峰值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>± </a:t>
                </a:r>
                <a:r>
                  <a:rPr lang="en-US" altLang="zh-CN" dirty="0" smtClean="0"/>
                  <a:t>2V</a:t>
                </a:r>
                <a:r>
                  <a:rPr lang="zh-CN" altLang="en-US" dirty="0"/>
                  <a:t>的三角波电压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时，输出</a:t>
                </a:r>
                <a:r>
                  <a:rPr lang="zh-CN" altLang="en-US" dirty="0" smtClean="0"/>
                  <a:t>方波</a:t>
                </a:r>
                <a:r>
                  <a:rPr lang="zh-CN" altLang="en-US" dirty="0"/>
                  <a:t>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的峰值为多大</a:t>
                </a:r>
                <a:r>
                  <a:rPr lang="zh-CN" altLang="en-US" dirty="0" smtClean="0"/>
                  <a:t>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25091"/>
                <a:ext cx="8496944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646" t="-2778" r="-143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482443"/>
            <a:ext cx="3098403" cy="217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82494" y="464035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P9.15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001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75566"/>
            <a:ext cx="8256215" cy="428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4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582"/>
            <a:ext cx="6048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7" y="1773957"/>
            <a:ext cx="6896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7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84798" y="312986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第九章习题讲解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771550"/>
            <a:ext cx="90106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59582"/>
            <a:ext cx="323783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524328" y="2387084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P9.17</a:t>
            </a:r>
            <a:endParaRPr lang="zh-CN" altLang="zh-CN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4" y="2119883"/>
            <a:ext cx="4829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1560" y="3181351"/>
                <a:ext cx="79208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）输入电压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的电压极性必须为正。如果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为负电压，则三极管的发射结将截止，基极电流和集电极</a:t>
                </a:r>
                <a:r>
                  <a:rPr lang="zh-CN" altLang="en-US" dirty="0" smtClean="0"/>
                  <a:t>电流均</a:t>
                </a:r>
                <a:r>
                  <a:rPr lang="zh-CN" altLang="en-US" dirty="0"/>
                  <a:t>为零，不能实现指数运算。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81351"/>
                <a:ext cx="792088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615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1419" y="1541308"/>
            <a:ext cx="2142654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3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THANKS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6645" y="1541308"/>
            <a:ext cx="198515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kumimoji="1" lang="zh-CN" altLang="en-US" sz="3600" b="1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85342" y="2499742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313" indent="-214313">
              <a:buFont typeface="Wingdings" charset="2"/>
              <a:buChar char="l"/>
            </a:pPr>
            <a:r>
              <a:rPr kumimoji="1" lang="zh-CN" altLang="en-US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中山大学</a:t>
            </a:r>
            <a:endParaRPr kumimoji="1" lang="zh-CN" altLang="en-US" sz="1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00192" y="2499742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313" indent="-214313">
              <a:buFont typeface="Wingdings" charset="2"/>
              <a:buChar char="l"/>
            </a:pPr>
            <a:r>
              <a:rPr kumimoji="1" lang="zh-CN" altLang="en-US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助教：潘颖</a:t>
            </a:r>
            <a:endParaRPr kumimoji="1" lang="zh-CN" altLang="en-US" sz="1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99043" y="2495508"/>
            <a:ext cx="17915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313" indent="-214313">
              <a:buFont typeface="Wingdings" charset="2"/>
              <a:buChar char="l"/>
            </a:pPr>
            <a:r>
              <a:rPr kumimoji="1" lang="zh-CN" altLang="en-US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课程教师：金运姜</a:t>
            </a:r>
            <a:endParaRPr kumimoji="1" lang="zh-CN" altLang="en-US" sz="1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25" y="0"/>
            <a:ext cx="1295375" cy="129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9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793872"/>
            <a:ext cx="875308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988821"/>
              </p:ext>
            </p:extLst>
          </p:nvPr>
        </p:nvGraphicFramePr>
        <p:xfrm>
          <a:off x="2483768" y="2643758"/>
          <a:ext cx="3672408" cy="225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r:id="rId4" imgW="2952750" imgH="1812290" progId="Visio.Drawing.5">
                  <p:embed/>
                </p:oleObj>
              </mc:Choice>
              <mc:Fallback>
                <p:oleObj r:id="rId4" imgW="2952750" imgH="1812290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43758"/>
                        <a:ext cx="3672408" cy="2250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27984" y="477416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P6.6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33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93872"/>
            <a:ext cx="70008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5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3872"/>
            <a:ext cx="75152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4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8429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6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68344" y="379588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P6.10</a:t>
            </a:r>
            <a:endParaRPr lang="zh-CN" alt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8" y="1853183"/>
            <a:ext cx="72580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40016"/>
            <a:ext cx="8479903" cy="96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04050"/>
              </p:ext>
            </p:extLst>
          </p:nvPr>
        </p:nvGraphicFramePr>
        <p:xfrm>
          <a:off x="7236296" y="1491630"/>
          <a:ext cx="163830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5" imgW="1637832" imgH="2366881" progId="Visio.Drawing.5">
                  <p:embed/>
                </p:oleObj>
              </mc:Choice>
              <mc:Fallback>
                <p:oleObj r:id="rId5" imgW="1637832" imgH="2366881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491630"/>
                        <a:ext cx="1638300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0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3390900" y="463039"/>
            <a:ext cx="2667002" cy="330833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第六章习题讲解</a:t>
            </a:r>
            <a:endParaRPr lang="zh-CN" alt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88167"/>
            <a:ext cx="8352928" cy="163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51660"/>
            <a:ext cx="2880320" cy="310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781514" y="4789527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P6.14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792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1061</Words>
  <Application>Microsoft Office PowerPoint</Application>
  <PresentationFormat>全屏显示(16:9)</PresentationFormat>
  <Paragraphs>95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主题​​</vt:lpstr>
      <vt:lpstr>Visio.Drawing.5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11</cp:revision>
  <dcterms:created xsi:type="dcterms:W3CDTF">2018-07-05T13:10:06Z</dcterms:created>
  <dcterms:modified xsi:type="dcterms:W3CDTF">2018-07-05T14:49:03Z</dcterms:modified>
</cp:coreProperties>
</file>