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7" r:id="rId2"/>
    <p:sldId id="698" r:id="rId3"/>
    <p:sldId id="618" r:id="rId4"/>
    <p:sldId id="619" r:id="rId5"/>
    <p:sldId id="620" r:id="rId6"/>
    <p:sldId id="621" r:id="rId7"/>
    <p:sldId id="622" r:id="rId8"/>
    <p:sldId id="623" r:id="rId9"/>
    <p:sldId id="294" r:id="rId10"/>
    <p:sldId id="295" r:id="rId11"/>
    <p:sldId id="624" r:id="rId12"/>
    <p:sldId id="296" r:id="rId13"/>
    <p:sldId id="643" r:id="rId14"/>
    <p:sldId id="625" r:id="rId15"/>
    <p:sldId id="626" r:id="rId16"/>
    <p:sldId id="297" r:id="rId17"/>
    <p:sldId id="630" r:id="rId18"/>
    <p:sldId id="697" r:id="rId19"/>
    <p:sldId id="631" r:id="rId20"/>
    <p:sldId id="634" r:id="rId21"/>
    <p:sldId id="635" r:id="rId22"/>
    <p:sldId id="663" r:id="rId23"/>
    <p:sldId id="664" r:id="rId24"/>
    <p:sldId id="665" r:id="rId25"/>
    <p:sldId id="666" r:id="rId26"/>
    <p:sldId id="682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86" r:id="rId37"/>
    <p:sldId id="677" r:id="rId38"/>
    <p:sldId id="676" r:id="rId39"/>
    <p:sldId id="678" r:id="rId40"/>
    <p:sldId id="684" r:id="rId41"/>
    <p:sldId id="685" r:id="rId42"/>
    <p:sldId id="687" r:id="rId43"/>
    <p:sldId id="688" r:id="rId44"/>
    <p:sldId id="690" r:id="rId45"/>
    <p:sldId id="679" r:id="rId46"/>
    <p:sldId id="680" r:id="rId47"/>
    <p:sldId id="692" r:id="rId48"/>
    <p:sldId id="693" r:id="rId49"/>
    <p:sldId id="694" r:id="rId50"/>
    <p:sldId id="695" r:id="rId51"/>
    <p:sldId id="696" r:id="rId52"/>
    <p:sldId id="683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CCFF"/>
    <a:srgbClr val="FFCCFF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9" autoAdjust="0"/>
    <p:restoredTop sz="83011" autoAdjust="0"/>
  </p:normalViewPr>
  <p:slideViewPr>
    <p:cSldViewPr>
      <p:cViewPr varScale="1">
        <p:scale>
          <a:sx n="82" d="100"/>
          <a:sy n="82" d="100"/>
        </p:scale>
        <p:origin x="525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5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77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4" Type="http://schemas.openxmlformats.org/officeDocument/2006/relationships/image" Target="../media/image9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e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0FA0AC9-E6D9-4634-8B8F-3CEF591C19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FAB9AF6-F92D-4DA5-80C4-10F3B87E4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A3C77AB-DCAD-4FF4-8C1A-EE2ABA074A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D47B8D-689D-4080-9278-53BD37C700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4E84394-C97A-4DEA-AFCA-76C8174FA3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33CD611-8A70-4363-9F09-5C5A69FC3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16B51D-190D-41C6-896F-C482FFE2B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循环平稳信号在近代信号处理中有广泛应用，基于循环统计量的处理方法在性能上一般优于传统的方法。另外，二阶循环统计量能保留相位信息。比如雷达信号是一种复杂的调幅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--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调频信号，是典型的广义循环平稳信号，在阵列信号处理、波达方向估计、时延估计等方面有着很好的应用。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6B51D-190D-41C6-896F-C482FFE2B58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32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S=</a:t>
            </a:r>
            <a:r>
              <a:rPr lang="en-US" altLang="zh-CN" dirty="0" err="1"/>
              <a:t>s+n+c+j</a:t>
            </a:r>
            <a:r>
              <a:rPr lang="zh-CN" altLang="en-US" dirty="0"/>
              <a:t>，接收机信号，处理目标信号</a:t>
            </a:r>
            <a:r>
              <a:rPr lang="en-US" altLang="zh-CN" dirty="0"/>
              <a:t>s</a:t>
            </a:r>
            <a:r>
              <a:rPr lang="zh-CN" altLang="en-US" dirty="0"/>
              <a:t>外，还有接收机噪声</a:t>
            </a:r>
            <a:r>
              <a:rPr lang="en-US" altLang="zh-CN" dirty="0"/>
              <a:t>n</a:t>
            </a:r>
            <a:r>
              <a:rPr lang="zh-CN" altLang="en-US" dirty="0"/>
              <a:t>，环境杂波</a:t>
            </a:r>
            <a:r>
              <a:rPr lang="en-US" altLang="zh-CN" dirty="0"/>
              <a:t>c</a:t>
            </a:r>
            <a:r>
              <a:rPr lang="zh-CN" altLang="en-US" dirty="0"/>
              <a:t>，外界干扰</a:t>
            </a:r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6B51D-190D-41C6-896F-C482FFE2B58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149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FE5E539-4027-471F-A5B3-5E9CFEDA8E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58869D-ADDB-4EA0-BF90-8109AF2EB7FF}" type="slidenum">
              <a:rPr lang="en-US" altLang="zh-CN"/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BD4BA8C-5A29-4600-B674-C2230F766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DB3A5A9-A7A4-4746-AF64-7EC37415E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775F075-A785-42BA-8C85-18A0C5DEC3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7450A0-73CD-4F6A-B715-5958E1F9F97A}" type="slidenum">
              <a:rPr lang="en-US" altLang="zh-CN"/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EF0FBAA-35FF-4FAF-89BE-6923D3FAD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431B893-3C22-493A-953B-9B5B8CE4C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6DDA9BAD-8F93-4DDE-BACD-7529D76D5E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0B82952-946B-4D54-8F72-23B389B3A386}" type="slidenum">
              <a:rPr lang="en-US" altLang="zh-CN"/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C61C35D-95B5-4A18-A47C-6404D6F42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9D2FF07-3A30-4C86-BFAE-E7CE0F290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DA4554EB-DD77-4CEF-9708-C9E64DC80B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07082A-9ADB-4526-9109-8DC7975F0048}" type="slidenum">
              <a:rPr lang="en-US" altLang="zh-CN"/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6C95BF50-3B56-4D99-95EC-6E3E98FBB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921C055-69C7-4B13-BC42-9D6BBAE65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1B7BE42-7399-4BED-83A8-675AD25EA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36AB571-EDDC-4B15-903D-CEBC6070B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3E5FD88-4375-472C-B663-6CDA3E25AB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759E16-0146-424A-A088-C89EEE2B4553}" type="slidenum">
              <a:rPr lang="en-US" altLang="zh-CN"/>
              <a:pPr algn="r" eaLnBrk="1" hangingPunct="1"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99A5477-8655-4E78-BD9F-665C1ACB0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DD5C291-0A7B-4DF9-A206-BE5371E62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4A69DA35-A409-470D-BE86-13FA2CABF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156FF9-65D3-43E0-A340-EDF210DD65E5}" type="slidenum">
              <a:rPr lang="en-US" altLang="zh-CN"/>
              <a:pPr algn="r" eaLnBrk="1" hangingPunct="1"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CB01203-9DB9-455C-B56A-728C39D1C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09B34379-8601-4F89-821F-0395FA77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5C519E90-FB53-4F5C-9B80-8668ED25CE1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38321C-AD0E-4843-A4B6-5BC0D8D6724C}" type="slidenum">
              <a:rPr lang="en-US" altLang="zh-CN"/>
              <a:pPr algn="r"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3683F9A-0C06-452E-8844-80863A25B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89149E3-4577-479A-AF23-08406F41B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C3E47D74-27D5-4E89-B44D-E2776689A1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C470DF-5C65-4C1D-B337-7A63CDAFC1C1}" type="slidenum">
              <a:rPr lang="en-US" altLang="zh-CN"/>
              <a:pPr algn="r" eaLnBrk="1" hangingPunct="1"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B44730B7-5A43-4190-A570-AE9B7D81A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9790619-17E5-4F73-BE89-876F4C54B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6B51D-190D-41C6-896F-C482FFE2B58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81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192B2B9-A708-476B-B59D-4C14CEF58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330BE2-6AEB-4730-AD95-1C8BAFE062CD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84473B6-B117-4863-882D-2A0DC5800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6C9C183-55CE-42DB-BE58-6CC704742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上面有一横的，是时间平均。依概率等于统计平均。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43C7C0F-9157-42FF-9259-6B2E91837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7AF47F-28A8-4AB0-8F0F-492DDB149B92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85E1B8E-7643-4649-8DB9-C2C8B3BF2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D559181-7E45-4FCD-9AD3-D20C17377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6B51D-190D-41C6-896F-C482FFE2B58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8224607-61B0-4543-96E7-70B3781E5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5BDC40-4844-4A5B-8AF8-525E28351D5C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45F3DE2-F4F8-49DE-B771-43CBA30F0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085F144-7317-4927-B503-1D09A8F9F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6B51D-190D-41C6-896F-C482FFE2B58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8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启示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一般说来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不同的样本函数，时间平均的结果不同，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体现为一个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是随机变量，但对于各态历经的随机过程而言，时间平均趋于一个常数，这就表明，各态历经随机过程的各个样本函数的</a:t>
            </a:r>
            <a:r>
              <a:rPr lang="zh-CN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时间平均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可以认为是</a:t>
            </a:r>
            <a:r>
              <a:rPr lang="zh-CN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的，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均值可以用它的任意的一条样本函数的时间均值来代替。同样，相关函数亦可以用任意的一条样本函数的时间相关函数来代替，也就是说，各态历经随机过程一个样本函数经历了随机过程所有可能的状态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6B51D-190D-41C6-896F-C482FFE2B58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68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A4B919A-16A2-4BAF-9B2D-2DBFA1B8C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096E02-296A-4B6D-911E-2223E9A60370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599C6B-EDDE-4B8E-A8BF-68178D759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F59FF53-E0D0-41FE-B663-29288B89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在实际应用中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要根据充要条件来判断随机过程是否具有各态历经性是很困难的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对大多数的平稳随机过程而言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它们都是具有各态历经性的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因此我们在实际分析一个平稳随机信号的时候，不管它是否具有各态历经性，我们都按各态历经随机过程处理，因为如果不是这样，我们无法对随机过程进行数值分析。在这样一种假定的前提下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我们可以按照下列两式来估计均值和自相关函数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9CA66F-AD09-4FE7-81FA-E3CB7B4D3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1B0871-633F-4A45-B120-451354CDE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97FE8A-AD8F-4505-92D6-2E0A9B136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B202F-1387-46BF-AC9C-FFFE9C742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D2796E-C6B3-4E28-B565-DB1AF1BFD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01A45D-6E66-4E24-B496-A0EC0161B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12CFEC-7EB1-4DD7-B219-3D1DBB62B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F7D-FC6A-421F-BD6C-152A6FA8A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2E2373-A9D5-45B8-B9B6-ACC097106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A09104-C2E2-471F-A5D1-E6BDE9C1C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B31AC5-3281-4EB9-8EDF-4DAE1DE48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F5F7E-84F8-4176-A49A-99C2EE4A9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34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070446-2944-49B8-A976-A6DD1175C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78F969-5C70-4558-B63C-A7980757D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18DF6E-08BF-44DB-8372-EADCBED28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C4AED-1461-4869-BD40-9D5EDFEC2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82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FBB840-88F8-48E6-BD42-5E07498DF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2F064E-B30F-4E09-960B-9CB0AE4B6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EC9ECE-0A51-4224-B336-A2DB79CBC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3A0C-B97A-4810-A2B4-0E68F5EE4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5F619-E8CC-437C-9F43-F1ECD15BF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0F52F-CE6F-45AE-A1ED-9EE3AC618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CD683-9008-47CE-A5EA-BD2808019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EE2C8-00C8-4D42-AE80-D56A39F49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4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49354D-0C6F-4440-BC1F-23CAD8065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E05D51-DF35-4D56-BD5B-B9D49C0A1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E63281-8556-42FE-A6E8-5AEC011D5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970F6-7EC6-4633-AEE1-372BFAB8F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AE1012-EDDF-4B65-A090-98F041A64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EE5D4C-36BD-476F-91B1-DBE3A5CEB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69BABB-2C71-4AB9-99D3-1E7160386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F32A-2308-4B54-9A75-7914C0CA5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54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82E50E-C803-448E-B9E4-3FF927FF3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15801D-8ED5-4B48-A518-31EC05906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C0EAEC-85BB-42D9-8DB4-EDC536636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9289-7208-4880-8E45-FB7CD2755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6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66240-FCE7-4D3E-9F36-8DA520793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94BA7-64D9-4A79-A0FC-40F175D9FC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7CBDF-B496-4248-95CD-456139213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E2285-080D-436B-BA69-DCB85080EF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6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EADC1-1B86-4045-B7E7-6012B1267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62E5E-FAE9-448F-BB2D-CAF538786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CEB8-628F-4F2A-AA29-58EC48463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A33B0-DD82-4397-8622-57B7F850E4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8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BFEFB3-F2B0-42FA-A941-49AC32718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B21ACD-5744-433F-9625-1BBE1112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CBD5BF-F6DB-4A21-8629-37002DE0DB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176046-B897-4FBD-9688-464970EBCB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F8E2D8-F54E-4298-AF8F-C7D298995B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9678465-84E1-4A69-B1C7-176C2FB3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组合 1">
            <a:extLst>
              <a:ext uri="{FF2B5EF4-FFF2-40B4-BE49-F238E27FC236}">
                <a16:creationId xmlns:a16="http://schemas.microsoft.com/office/drawing/2014/main" id="{EE63AE32-8471-44B0-BA73-FAB99886FE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87350"/>
            <a:ext cx="9144000" cy="1735138"/>
            <a:chOff x="0" y="-387424"/>
            <a:chExt cx="9144000" cy="17351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E34EAB-D00C-4162-BF2E-B66DA3AEF9AF}"/>
                </a:ext>
              </a:extLst>
            </p:cNvPr>
            <p:cNvSpPr/>
            <p:nvPr userDrawn="1"/>
          </p:nvSpPr>
          <p:spPr bwMode="auto">
            <a:xfrm>
              <a:off x="0" y="15801"/>
              <a:ext cx="9144000" cy="895350"/>
            </a:xfrm>
            <a:prstGeom prst="rect">
              <a:avLst/>
            </a:prstGeom>
            <a:solidFill>
              <a:srgbClr val="005825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9">
              <a:extLst>
                <a:ext uri="{FF2B5EF4-FFF2-40B4-BE49-F238E27FC236}">
                  <a16:creationId xmlns:a16="http://schemas.microsoft.com/office/drawing/2014/main" id="{F413A037-3F99-4F62-B717-D0CB81F0DD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-387424"/>
              <a:ext cx="2312987" cy="173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12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slide" Target="slide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44.wmf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44.bin"/><Relationship Id="rId15" Type="http://schemas.openxmlformats.org/officeDocument/2006/relationships/slide" Target="slide1.xml"/><Relationship Id="rId23" Type="http://schemas.openxmlformats.org/officeDocument/2006/relationships/image" Target="../media/image55.wmf"/><Relationship Id="rId10" Type="http://schemas.openxmlformats.org/officeDocument/2006/relationships/image" Target="../media/image49.wmf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wmf"/><Relationship Id="rId22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5.bin"/><Relationship Id="rId15" Type="http://schemas.openxmlformats.org/officeDocument/2006/relationships/slide" Target="slide1.xml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7.wmf"/><Relationship Id="rId10" Type="http://schemas.openxmlformats.org/officeDocument/2006/relationships/slide" Target="slide1.xml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oleObject" Target="../embeddings/oleObject62.bin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2.emf"/><Relationship Id="rId4" Type="http://schemas.openxmlformats.org/officeDocument/2006/relationships/image" Target="../media/image70.wmf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0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6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11" Type="http://schemas.openxmlformats.org/officeDocument/2006/relationships/slide" Target="slide1.xml"/><Relationship Id="rId5" Type="http://schemas.openxmlformats.org/officeDocument/2006/relationships/image" Target="../media/image76.wmf"/><Relationship Id="rId10" Type="http://schemas.openxmlformats.org/officeDocument/2006/relationships/image" Target="../media/image79.gi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5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gif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80.wmf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2.emf"/><Relationship Id="rId19" Type="http://schemas.openxmlformats.org/officeDocument/2006/relationships/slide" Target="slide1.xml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8.emf"/><Relationship Id="rId9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2.emf"/><Relationship Id="rId12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wmf"/><Relationship Id="rId11" Type="http://schemas.openxmlformats.org/officeDocument/2006/relationships/slide" Target="slide1.xml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100.wmf"/><Relationship Id="rId10" Type="http://schemas.openxmlformats.org/officeDocument/2006/relationships/slide" Target="slide1.xml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0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slide" Target="slide1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slide" Target="slide1.xml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5.bin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6.bin"/><Relationship Id="rId5" Type="http://schemas.openxmlformats.org/officeDocument/2006/relationships/slide" Target="slide1.xml"/><Relationship Id="rId4" Type="http://schemas.openxmlformats.org/officeDocument/2006/relationships/image" Target="../media/image111.wmf"/><Relationship Id="rId9" Type="http://schemas.openxmlformats.org/officeDocument/2006/relationships/image" Target="../media/image11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6.png"/><Relationship Id="rId5" Type="http://schemas.openxmlformats.org/officeDocument/2006/relationships/slide" Target="slide1.xml"/><Relationship Id="rId10" Type="http://schemas.openxmlformats.org/officeDocument/2006/relationships/image" Target="../media/image118.png"/><Relationship Id="rId4" Type="http://schemas.openxmlformats.org/officeDocument/2006/relationships/image" Target="../media/image114.wmf"/><Relationship Id="rId9" Type="http://schemas.openxmlformats.org/officeDocument/2006/relationships/image" Target="../media/image11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0.wmf"/><Relationship Id="rId11" Type="http://schemas.openxmlformats.org/officeDocument/2006/relationships/slide" Target="slide1.xml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0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4.bin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23.wmf"/><Relationship Id="rId9" Type="http://schemas.openxmlformats.org/officeDocument/2006/relationships/image" Target="../media/image12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30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1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20.bin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121.bin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20" Type="http://schemas.openxmlformats.org/officeDocument/2006/relationships/image" Target="../media/image79.gi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23" Type="http://schemas.openxmlformats.org/officeDocument/2006/relationships/slide" Target="slide1.xml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18.bin"/><Relationship Id="rId22" Type="http://schemas.openxmlformats.org/officeDocument/2006/relationships/image" Target="../media/image1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slide" Target="slide1.xml"/><Relationship Id="rId4" Type="http://schemas.openxmlformats.org/officeDocument/2006/relationships/image" Target="../media/image14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3.wmf"/><Relationship Id="rId11" Type="http://schemas.openxmlformats.org/officeDocument/2006/relationships/slide" Target="slide1.xml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2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7.wmf"/><Relationship Id="rId11" Type="http://schemas.openxmlformats.org/officeDocument/2006/relationships/slide" Target="slide1.xml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1.wmf"/><Relationship Id="rId11" Type="http://schemas.openxmlformats.org/officeDocument/2006/relationships/slide" Target="slide1.xml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3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5.wmf"/><Relationship Id="rId11" Type="http://schemas.openxmlformats.org/officeDocument/2006/relationships/slide" Target="slide1.xml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slide" Target="slide1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0" Type="http://schemas.openxmlformats.org/officeDocument/2006/relationships/slide" Target="slide1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slide" Target="slide1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41">
            <a:hlinkClick r:id="" action="ppaction://noaction"/>
            <a:extLst>
              <a:ext uri="{FF2B5EF4-FFF2-40B4-BE49-F238E27FC236}">
                <a16:creationId xmlns:a16="http://schemas.microsoft.com/office/drawing/2014/main" id="{8B98535F-15E8-4B78-9CFA-D5DACAA942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51920" y="188640"/>
            <a:ext cx="1224136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复习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F79AD6-F196-480B-879E-7C48D1C87FD2}"/>
              </a:ext>
            </a:extLst>
          </p:cNvPr>
          <p:cNvSpPr/>
          <p:nvPr/>
        </p:nvSpPr>
        <p:spPr>
          <a:xfrm>
            <a:off x="1259632" y="1268760"/>
            <a:ext cx="6984776" cy="501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  <a:buNone/>
            </a:pP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 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随机过程的统计描述</a:t>
            </a:r>
            <a:endParaRPr kumimoji="1"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自相关函数、自协方差函数</a:t>
            </a:r>
            <a:endParaRPr kumimoji="1" lang="en-US" altLang="zh-CN" sz="24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互相关函数、互协方差函数</a:t>
            </a:r>
            <a:endParaRPr kumimoji="1" lang="en-US" altLang="zh-CN" sz="24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平稳随机过程</a:t>
            </a:r>
            <a:endParaRPr kumimoji="1"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平稳随机过程的定义</a:t>
            </a:r>
            <a:endParaRPr kumimoji="1" lang="en-US" altLang="zh-CN" sz="24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平稳随机过程自相关函数的特性（</a:t>
            </a:r>
            <a:r>
              <a:rPr kumimoji="1" lang="en-US" altLang="zh-CN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条）</a:t>
            </a:r>
            <a:endParaRPr kumimoji="1" lang="en-US" altLang="zh-CN" sz="24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平稳随机过程的相关系数和相关时间</a:t>
            </a:r>
            <a:endParaRPr kumimoji="1" lang="en-US" altLang="zh-CN" sz="24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endParaRPr kumimoji="1"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1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7">
            <a:extLst>
              <a:ext uri="{FF2B5EF4-FFF2-40B4-BE49-F238E27FC236}">
                <a16:creationId xmlns:a16="http://schemas.microsoft.com/office/drawing/2014/main" id="{F7130517-9557-41F1-A03E-0CB3BBAF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23" y="5373216"/>
            <a:ext cx="559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各态历经过程与非各态历经过程示意图</a:t>
            </a:r>
            <a:r>
              <a:rPr lang="zh-CN" altLang="en-US" sz="2000" dirty="0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7" name="WordArt 15">
            <a:hlinkClick r:id="rId3" action="ppaction://hlinksldjump"/>
            <a:extLst>
              <a:ext uri="{FF2B5EF4-FFF2-40B4-BE49-F238E27FC236}">
                <a16:creationId xmlns:a16="http://schemas.microsoft.com/office/drawing/2014/main" id="{9EF1FF1C-A739-4AF6-B99A-D233F82A8E6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3A1D3D-9D01-433B-8AD2-D6ECFADE8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0567"/>
            <a:ext cx="9144000" cy="3556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5A49F4-CB7E-41DC-9F0F-9E8361C93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50" y="1197198"/>
            <a:ext cx="3837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各态历经性的解释：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7CBA978-02B9-441F-B101-DF6D4985F63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050" y="1927449"/>
          <a:ext cx="45370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2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87CBA978-02B9-441F-B101-DF6D4985F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0" y="1927449"/>
                        <a:ext cx="45370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D517D3D3-4653-44C2-A041-444B52237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87" y="3140298"/>
            <a:ext cx="8893175" cy="12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对于一般过程，不同样本函数得到不同的时间平均，但各态历经过程不同样本函数得到相同的时间平均。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4D6A0BA-A1A1-4C2F-B6C7-4611D1ED6EC8}"/>
              </a:ext>
            </a:extLst>
          </p:cNvPr>
          <p:cNvGrpSpPr>
            <a:grpSpLocks/>
          </p:cNvGrpSpPr>
          <p:nvPr/>
        </p:nvGrpSpPr>
        <p:grpSpPr bwMode="auto">
          <a:xfrm>
            <a:off x="257294" y="5338085"/>
            <a:ext cx="8480425" cy="920750"/>
            <a:chOff x="476" y="2795"/>
            <a:chExt cx="5342" cy="580"/>
          </a:xfrm>
        </p:grpSpPr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C63D3499-6C7E-4D2E-B8DF-13F6F1054DF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6" y="2795"/>
            <a:ext cx="331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3" name="Equation" r:id="rId6" imgW="2247840" imgH="393480" progId="Equation.DSMT4">
                    <p:embed/>
                  </p:oleObj>
                </mc:Choice>
                <mc:Fallback>
                  <p:oleObj name="Equation" r:id="rId6" imgW="2247840" imgH="393480" progId="Equation.DSMT4">
                    <p:embed/>
                    <p:pic>
                      <p:nvPicPr>
                        <p:cNvPr id="6" name="Object 6">
                          <a:extLst>
                            <a:ext uri="{FF2B5EF4-FFF2-40B4-BE49-F238E27FC236}">
                              <a16:creationId xmlns:a16="http://schemas.microsoft.com/office/drawing/2014/main" id="{C63D3499-6C7E-4D2E-B8DF-13F6F1054D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795"/>
                          <a:ext cx="3312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147D3227-A6D5-4106-8E85-C2C3BC5D1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20"/>
              <a:ext cx="18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也有类似的结论</a:t>
              </a:r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300093E8-4A44-4A1A-8A7F-25BF86F67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87" y="4356438"/>
            <a:ext cx="8748712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对于遍历过程，由一条样本函数可确定过程的均值</a:t>
            </a:r>
          </a:p>
        </p:txBody>
      </p:sp>
      <p:sp>
        <p:nvSpPr>
          <p:cNvPr id="9" name="WordArt 15">
            <a:hlinkClick r:id="rId8" action="ppaction://hlinksldjump"/>
            <a:extLst>
              <a:ext uri="{FF2B5EF4-FFF2-40B4-BE49-F238E27FC236}">
                <a16:creationId xmlns:a16="http://schemas.microsoft.com/office/drawing/2014/main" id="{7118AC4F-DD5D-413A-80CE-9DC16343AE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3C9D58B-FE9D-4B18-8D45-7E4160E4B78B}"/>
                  </a:ext>
                </a:extLst>
              </p:cNvPr>
              <p:cNvSpPr/>
              <p:nvPr/>
            </p:nvSpPr>
            <p:spPr>
              <a:xfrm>
                <a:off x="4790774" y="1838275"/>
                <a:ext cx="4450706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楷体_GB2312" panose="02010609030101010101" pitchFamily="49" charset="-122"/>
                        </a:rPr>
                        <m:t>对比</m:t>
                      </m:r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楷体_GB2312" panose="0201060903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𝑖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(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𝑡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3C9D58B-FE9D-4B18-8D45-7E4160E4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74" y="1838275"/>
                <a:ext cx="4450706" cy="13038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7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E752D811-2582-4D46-B56D-84D5B2F0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25019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遍历性判断：</a:t>
            </a:r>
            <a:endParaRPr kumimoji="1" lang="zh-CN" altLang="en-US" sz="2400" b="1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0355" name="Object 7">
            <a:extLst>
              <a:ext uri="{FF2B5EF4-FFF2-40B4-BE49-F238E27FC236}">
                <a16:creationId xmlns:a16="http://schemas.microsoft.com/office/drawing/2014/main" id="{017CAA6A-64CC-4FEC-AB39-E4EAC0E7D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178050"/>
          <a:ext cx="4749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8" name="Equation" r:id="rId4" imgW="2298700" imgH="393700" progId="Equation.3">
                  <p:embed/>
                </p:oleObj>
              </mc:Choice>
              <mc:Fallback>
                <p:oleObj name="Equation" r:id="rId4" imgW="2298700" imgH="393700" progId="Equation.3">
                  <p:embed/>
                  <p:pic>
                    <p:nvPicPr>
                      <p:cNvPr id="100355" name="Object 7">
                        <a:extLst>
                          <a:ext uri="{FF2B5EF4-FFF2-40B4-BE49-F238E27FC236}">
                            <a16:creationId xmlns:a16="http://schemas.microsoft.com/office/drawing/2014/main" id="{017CAA6A-64CC-4FEC-AB39-E4EAC0E7D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78050"/>
                        <a:ext cx="4749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8">
            <a:extLst>
              <a:ext uri="{FF2B5EF4-FFF2-40B4-BE49-F238E27FC236}">
                <a16:creationId xmlns:a16="http://schemas.microsoft.com/office/drawing/2014/main" id="{6DC68FD5-4463-4D22-AC80-A5B40EEC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59013"/>
            <a:ext cx="22510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均值遍历性：</a:t>
            </a:r>
          </a:p>
        </p:txBody>
      </p: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B3E5A1C2-AB99-4E92-8C7C-35CB12723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2488" y="5408613"/>
          <a:ext cx="2565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9" r:id="rId6" imgW="1054100" imgH="330200" progId="Equation.3">
                  <p:embed/>
                </p:oleObj>
              </mc:Choice>
              <mc:Fallback>
                <p:oleObj r:id="rId6" imgW="1054100" imgH="330200" progId="Equation.3">
                  <p:embed/>
                  <p:pic>
                    <p:nvPicPr>
                      <p:cNvPr id="82953" name="Object 9">
                        <a:extLst>
                          <a:ext uri="{FF2B5EF4-FFF2-40B4-BE49-F238E27FC236}">
                            <a16:creationId xmlns:a16="http://schemas.microsoft.com/office/drawing/2014/main" id="{B3E5A1C2-AB99-4E92-8C7C-35CB1272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408613"/>
                        <a:ext cx="25654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0">
            <a:extLst>
              <a:ext uri="{FF2B5EF4-FFF2-40B4-BE49-F238E27FC236}">
                <a16:creationId xmlns:a16="http://schemas.microsoft.com/office/drawing/2014/main" id="{D1E42616-F296-44A4-A95B-D74C6C4D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379368"/>
            <a:ext cx="38703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零均值平稳正态随机信号：</a:t>
            </a:r>
          </a:p>
        </p:txBody>
      </p:sp>
      <p:sp>
        <p:nvSpPr>
          <p:cNvPr id="100359" name="Rectangle 11">
            <a:extLst>
              <a:ext uri="{FF2B5EF4-FFF2-40B4-BE49-F238E27FC236}">
                <a16:creationId xmlns:a16="http://schemas.microsoft.com/office/drawing/2014/main" id="{4C247AE8-BA58-442C-B07C-95050619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429000"/>
            <a:ext cx="27416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相关函数遍历性：</a:t>
            </a:r>
          </a:p>
        </p:txBody>
      </p:sp>
      <p:graphicFrame>
        <p:nvGraphicFramePr>
          <p:cNvPr id="100360" name="Object 12">
            <a:extLst>
              <a:ext uri="{FF2B5EF4-FFF2-40B4-BE49-F238E27FC236}">
                <a16:creationId xmlns:a16="http://schemas.microsoft.com/office/drawing/2014/main" id="{8BB4DE86-BBF7-4BA8-B9EC-60E62FC19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3389313"/>
          <a:ext cx="50403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0" name="公式" r:id="rId8" imgW="2463800" imgH="393700" progId="Equation.3">
                  <p:embed/>
                </p:oleObj>
              </mc:Choice>
              <mc:Fallback>
                <p:oleObj name="公式" r:id="rId8" imgW="2463800" imgH="393700" progId="Equation.3">
                  <p:embed/>
                  <p:pic>
                    <p:nvPicPr>
                      <p:cNvPr id="100360" name="Object 12">
                        <a:extLst>
                          <a:ext uri="{FF2B5EF4-FFF2-40B4-BE49-F238E27FC236}">
                            <a16:creationId xmlns:a16="http://schemas.microsoft.com/office/drawing/2014/main" id="{8BB4DE86-BBF7-4BA8-B9EC-60E62FC19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389313"/>
                        <a:ext cx="50403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13">
            <a:extLst>
              <a:ext uri="{FF2B5EF4-FFF2-40B4-BE49-F238E27FC236}">
                <a16:creationId xmlns:a16="http://schemas.microsoft.com/office/drawing/2014/main" id="{6AB74C1E-AB5E-48DB-A423-3574D624C61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86100" y="4554538"/>
          <a:ext cx="27908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1" name="公式" r:id="rId10" imgW="1256755" imgH="203112" progId="Equation.3">
                  <p:embed/>
                </p:oleObj>
              </mc:Choice>
              <mc:Fallback>
                <p:oleObj name="公式" r:id="rId10" imgW="1256755" imgH="203112" progId="Equation.3">
                  <p:embed/>
                  <p:pic>
                    <p:nvPicPr>
                      <p:cNvPr id="100361" name="Object 13">
                        <a:extLst>
                          <a:ext uri="{FF2B5EF4-FFF2-40B4-BE49-F238E27FC236}">
                            <a16:creationId xmlns:a16="http://schemas.microsoft.com/office/drawing/2014/main" id="{6AB74C1E-AB5E-48DB-A423-3574D624C6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554538"/>
                        <a:ext cx="27908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15">
            <a:hlinkClick r:id="rId12" action="ppaction://hlinksldjump"/>
            <a:extLst>
              <a:ext uri="{FF2B5EF4-FFF2-40B4-BE49-F238E27FC236}">
                <a16:creationId xmlns:a16="http://schemas.microsoft.com/office/drawing/2014/main" id="{B7525C43-88F0-424C-99C3-1BF14369C5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E4C8E1-65CF-42F8-8661-CF3407832E3C}"/>
              </a:ext>
            </a:extLst>
          </p:cNvPr>
          <p:cNvSpPr txBox="1"/>
          <p:nvPr/>
        </p:nvSpPr>
        <p:spPr bwMode="auto">
          <a:xfrm>
            <a:off x="2200354" y="4427836"/>
            <a:ext cx="1107996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16C9BD4-2710-4EC5-BA91-D8F9A3365A35}"/>
              </a:ext>
            </a:extLst>
          </p:cNvPr>
          <p:cNvSpPr/>
          <p:nvPr/>
        </p:nvSpPr>
        <p:spPr>
          <a:xfrm>
            <a:off x="1115616" y="2348880"/>
            <a:ext cx="5760640" cy="302433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96BF69-880D-4D28-8D7A-770998385A5E}"/>
              </a:ext>
            </a:extLst>
          </p:cNvPr>
          <p:cNvSpPr/>
          <p:nvPr/>
        </p:nvSpPr>
        <p:spPr>
          <a:xfrm>
            <a:off x="1043608" y="2348880"/>
            <a:ext cx="5040560" cy="2304256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62F9574-4650-4A98-9DA0-1A2A43BCD2BC}"/>
              </a:ext>
            </a:extLst>
          </p:cNvPr>
          <p:cNvSpPr/>
          <p:nvPr/>
        </p:nvSpPr>
        <p:spPr>
          <a:xfrm>
            <a:off x="1403648" y="2924944"/>
            <a:ext cx="3024336" cy="1152128"/>
          </a:xfrm>
          <a:prstGeom prst="ellipse">
            <a:avLst/>
          </a:prstGeom>
          <a:ln w="38100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B65BB6-4BA8-460C-B50B-E36C44F3D1E4}"/>
              </a:ext>
            </a:extLst>
          </p:cNvPr>
          <p:cNvSpPr/>
          <p:nvPr/>
        </p:nvSpPr>
        <p:spPr>
          <a:xfrm>
            <a:off x="827584" y="1484784"/>
            <a:ext cx="6552728" cy="4032448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E88AC0-6F86-4895-8C53-316A9B50ACD0}"/>
              </a:ext>
            </a:extLst>
          </p:cNvPr>
          <p:cNvSpPr txBox="1"/>
          <p:nvPr/>
        </p:nvSpPr>
        <p:spPr bwMode="auto">
          <a:xfrm>
            <a:off x="6145510" y="2824623"/>
            <a:ext cx="11079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3EBD6-7D5C-45EA-915A-459FD62D85BB}"/>
              </a:ext>
            </a:extLst>
          </p:cNvPr>
          <p:cNvSpPr txBox="1"/>
          <p:nvPr/>
        </p:nvSpPr>
        <p:spPr bwMode="auto">
          <a:xfrm>
            <a:off x="4461869" y="2845385"/>
            <a:ext cx="14157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平稳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随机过程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6049E5-9CF1-498D-9440-057BC2FE9430}"/>
              </a:ext>
            </a:extLst>
          </p:cNvPr>
          <p:cNvSpPr txBox="1"/>
          <p:nvPr/>
        </p:nvSpPr>
        <p:spPr bwMode="auto">
          <a:xfrm>
            <a:off x="1691680" y="3214198"/>
            <a:ext cx="2031325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各态历经过程</a:t>
            </a:r>
          </a:p>
        </p:txBody>
      </p:sp>
      <p:sp>
        <p:nvSpPr>
          <p:cNvPr id="10" name="WordArt 15">
            <a:hlinkClick r:id="rId2" action="ppaction://hlinksldjump"/>
            <a:extLst>
              <a:ext uri="{FF2B5EF4-FFF2-40B4-BE49-F238E27FC236}">
                <a16:creationId xmlns:a16="http://schemas.microsoft.com/office/drawing/2014/main" id="{BE1074C2-A419-481B-A732-E5631D61153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370510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98F65A1-90FC-4AE2-9DCB-A273CE9D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73" y="908074"/>
            <a:ext cx="8424863" cy="129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2.13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判断                                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是否具有遍历性，其中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均匀分布于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2)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kumimoji="1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E8D99B3-9074-4DD6-A703-E837E09AAF8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55776" y="1052938"/>
          <a:ext cx="3209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8" name="Equation" r:id="rId4" imgW="1358640" imgH="228600" progId="Equation.DSMT4">
                  <p:embed/>
                </p:oleObj>
              </mc:Choice>
              <mc:Fallback>
                <p:oleObj name="Equation" r:id="rId4" imgW="1358640" imgH="2286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BE8D99B3-9074-4DD6-A703-E837E09AA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052938"/>
                        <a:ext cx="32099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9310E105-3CE9-4C28-885F-6D9D185F8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693964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5565F13-21E7-4119-B45D-DD91E37305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74763" y="2492375"/>
          <a:ext cx="65928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9" name="Equation" r:id="rId6" imgW="2539800" imgH="393480" progId="Equation.DSMT4">
                  <p:embed/>
                </p:oleObj>
              </mc:Choice>
              <mc:Fallback>
                <p:oleObj name="Equation" r:id="rId6" imgW="2539800" imgH="39348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5565F13-21E7-4119-B45D-DD91E3730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492375"/>
                        <a:ext cx="65928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A2511A1-3C5B-4E3F-8693-01193807723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2600" y="4005263"/>
          <a:ext cx="82502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0" name="Equation" r:id="rId8" imgW="3530520" imgH="393480" progId="Equation.DSMT4">
                  <p:embed/>
                </p:oleObj>
              </mc:Choice>
              <mc:Fallback>
                <p:oleObj name="Equation" r:id="rId8" imgW="3530520" imgH="39348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7A2511A1-3C5B-4E3F-8693-011938077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4005263"/>
                        <a:ext cx="82502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6DEED90E-3F56-4F8E-926D-88494612720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5736" y="5018112"/>
          <a:ext cx="29638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1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6DEED90E-3F56-4F8E-926D-884946127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18112"/>
                        <a:ext cx="296386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D4AF066D-9C74-4D76-A474-269761A539D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5736" y="5877272"/>
          <a:ext cx="1368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2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D4AF066D-9C74-4D76-A474-269761A53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877272"/>
                        <a:ext cx="13684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15">
            <a:hlinkClick r:id="rId14" action="ppaction://hlinksldjump"/>
            <a:extLst>
              <a:ext uri="{FF2B5EF4-FFF2-40B4-BE49-F238E27FC236}">
                <a16:creationId xmlns:a16="http://schemas.microsoft.com/office/drawing/2014/main" id="{E51ED445-5A4B-49E4-853C-69A18BD0A3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419162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1C609B-7FF6-4AB7-BB68-8FC565AFC06A}"/>
              </a:ext>
            </a:extLst>
          </p:cNvPr>
          <p:cNvSpPr/>
          <p:nvPr/>
        </p:nvSpPr>
        <p:spPr>
          <a:xfrm>
            <a:off x="395536" y="1556792"/>
            <a:ext cx="8640960" cy="4618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5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启示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一般说来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不同的样本函数，时间平均的结果不同，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体现为一个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是随机变量，但对于各态历经的随机过程而言，时间平均趋于一个常数，这就表明，各态历经随机过程的各个样本函数的</a:t>
            </a:r>
            <a:r>
              <a:rPr lang="zh-CN" altLang="zh-CN" sz="25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时间平均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可以认为是</a:t>
            </a:r>
            <a:r>
              <a:rPr lang="zh-CN" altLang="zh-CN" sz="25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的，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均值可以用它的任意的一条样本函数的时间均值来代替。同样，相关函数亦可以用任意的一条样本函数的时间相关函数来代替，也就是说，各态历经随机过程一个样本函数经历了随机过程所有可能的状态</a:t>
            </a:r>
            <a:endParaRPr lang="zh-CN" altLang="en-US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WordArt 15">
            <a:hlinkClick r:id="rId3" action="ppaction://hlinksldjump"/>
            <a:extLst>
              <a:ext uri="{FF2B5EF4-FFF2-40B4-BE49-F238E27FC236}">
                <a16:creationId xmlns:a16="http://schemas.microsoft.com/office/drawing/2014/main" id="{6CEFABE4-BFCD-43F9-B0E1-C4C6C601AE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169160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D2BBDBD4-F1EF-49AB-8A75-CE1F0816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12183"/>
            <a:ext cx="3760787" cy="56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均值和自相关函数</a:t>
            </a:r>
            <a:r>
              <a:rPr kumimoji="1" lang="zh-CN" altLang="en-US" sz="2400" b="1" dirty="0">
                <a:solidFill>
                  <a:srgbClr val="A50021"/>
                </a:solidFill>
                <a:highlight>
                  <a:srgbClr val="FFFF00"/>
                </a:highlight>
                <a:latin typeface="Tahoma" panose="020B0604030504040204" pitchFamily="34" charset="0"/>
                <a:ea typeface="黑体" panose="02010609060101010101" pitchFamily="49" charset="-122"/>
              </a:rPr>
              <a:t>估计</a:t>
            </a:r>
            <a:r>
              <a:rPr kumimoji="1" lang="zh-CN" altLang="en-US" sz="2400" b="1" dirty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04451" name="Group 7">
            <a:extLst>
              <a:ext uri="{FF2B5EF4-FFF2-40B4-BE49-F238E27FC236}">
                <a16:creationId xmlns:a16="http://schemas.microsoft.com/office/drawing/2014/main" id="{2992CF37-7265-4B0E-AFA0-926F5815EFDB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2001644"/>
            <a:ext cx="7470775" cy="1958975"/>
            <a:chOff x="612" y="1281"/>
            <a:chExt cx="4706" cy="1234"/>
          </a:xfrm>
        </p:grpSpPr>
        <p:graphicFrame>
          <p:nvGraphicFramePr>
            <p:cNvPr id="104458" name="Object 8">
              <a:extLst>
                <a:ext uri="{FF2B5EF4-FFF2-40B4-BE49-F238E27FC236}">
                  <a16:creationId xmlns:a16="http://schemas.microsoft.com/office/drawing/2014/main" id="{49595D46-31BE-44FF-A5A1-3BFC758DA7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" y="1281"/>
            <a:ext cx="192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77" r:id="rId4" imgW="1180588" imgH="393529" progId="Equation.3">
                    <p:embed/>
                  </p:oleObj>
                </mc:Choice>
                <mc:Fallback>
                  <p:oleObj r:id="rId4" imgW="1180588" imgH="393529" progId="Equation.3">
                    <p:embed/>
                    <p:pic>
                      <p:nvPicPr>
                        <p:cNvPr id="104458" name="Object 8">
                          <a:extLst>
                            <a:ext uri="{FF2B5EF4-FFF2-40B4-BE49-F238E27FC236}">
                              <a16:creationId xmlns:a16="http://schemas.microsoft.com/office/drawing/2014/main" id="{49595D46-31BE-44FF-A5A1-3BFC758DA7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" y="1281"/>
                          <a:ext cx="1927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9" name="Object 9">
              <a:extLst>
                <a:ext uri="{FF2B5EF4-FFF2-40B4-BE49-F238E27FC236}">
                  <a16:creationId xmlns:a16="http://schemas.microsoft.com/office/drawing/2014/main" id="{DEDFB229-DE57-4F1C-B1B8-55172915D3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8" y="1984"/>
            <a:ext cx="309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78" r:id="rId6" imgW="1803400" imgH="393700" progId="Equation.3">
                    <p:embed/>
                  </p:oleObj>
                </mc:Choice>
                <mc:Fallback>
                  <p:oleObj r:id="rId6" imgW="1803400" imgH="393700" progId="Equation.3">
                    <p:embed/>
                    <p:pic>
                      <p:nvPicPr>
                        <p:cNvPr id="104459" name="Object 9">
                          <a:extLst>
                            <a:ext uri="{FF2B5EF4-FFF2-40B4-BE49-F238E27FC236}">
                              <a16:creationId xmlns:a16="http://schemas.microsoft.com/office/drawing/2014/main" id="{DEDFB229-DE57-4F1C-B1B8-55172915D3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984"/>
                          <a:ext cx="309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0" name="Rectangle 10">
              <a:extLst>
                <a:ext uri="{FF2B5EF4-FFF2-40B4-BE49-F238E27FC236}">
                  <a16:creationId xmlns:a16="http://schemas.microsoft.com/office/drawing/2014/main" id="{1442EDA8-EB37-44D2-9849-BCDA02E7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281"/>
              <a:ext cx="157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连续随机过程：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025900EF-A151-42B7-B2A4-5A66D973EEE3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4077751"/>
            <a:ext cx="7572374" cy="2076450"/>
            <a:chOff x="527" y="2784"/>
            <a:chExt cx="4770" cy="1308"/>
          </a:xfrm>
        </p:grpSpPr>
        <p:graphicFrame>
          <p:nvGraphicFramePr>
            <p:cNvPr id="104454" name="Object 12">
              <a:extLst>
                <a:ext uri="{FF2B5EF4-FFF2-40B4-BE49-F238E27FC236}">
                  <a16:creationId xmlns:a16="http://schemas.microsoft.com/office/drawing/2014/main" id="{5F5F08CE-E2A6-414C-B080-719306FF21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350981"/>
                </p:ext>
              </p:extLst>
            </p:nvPr>
          </p:nvGraphicFramePr>
          <p:xfrm>
            <a:off x="1604" y="2784"/>
            <a:ext cx="1389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79" r:id="rId8" imgW="1016000" imgH="431800" progId="Equation.DSMT4">
                    <p:embed/>
                  </p:oleObj>
                </mc:Choice>
                <mc:Fallback>
                  <p:oleObj r:id="rId8" imgW="1016000" imgH="431800" progId="Equation.DSMT4">
                    <p:embed/>
                    <p:pic>
                      <p:nvPicPr>
                        <p:cNvPr id="104454" name="Object 12">
                          <a:extLst>
                            <a:ext uri="{FF2B5EF4-FFF2-40B4-BE49-F238E27FC236}">
                              <a16:creationId xmlns:a16="http://schemas.microsoft.com/office/drawing/2014/main" id="{5F5F08CE-E2A6-414C-B080-719306FF21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2784"/>
                          <a:ext cx="1389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5" name="Object 13">
              <a:extLst>
                <a:ext uri="{FF2B5EF4-FFF2-40B4-BE49-F238E27FC236}">
                  <a16:creationId xmlns:a16="http://schemas.microsoft.com/office/drawing/2014/main" id="{F15B0E02-ED0E-4702-9467-49FF438C4F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00691"/>
                </p:ext>
              </p:extLst>
            </p:nvPr>
          </p:nvGraphicFramePr>
          <p:xfrm>
            <a:off x="3241" y="2786"/>
            <a:ext cx="2056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80" name="Equation" r:id="rId10" imgW="1600200" imgH="431640" progId="Equation.DSMT4">
                    <p:embed/>
                  </p:oleObj>
                </mc:Choice>
                <mc:Fallback>
                  <p:oleObj name="Equation" r:id="rId10" imgW="1600200" imgH="431640" progId="Equation.DSMT4">
                    <p:embed/>
                    <p:pic>
                      <p:nvPicPr>
                        <p:cNvPr id="104455" name="Object 13">
                          <a:extLst>
                            <a:ext uri="{FF2B5EF4-FFF2-40B4-BE49-F238E27FC236}">
                              <a16:creationId xmlns:a16="http://schemas.microsoft.com/office/drawing/2014/main" id="{F15B0E02-ED0E-4702-9467-49FF438C4F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" y="2786"/>
                          <a:ext cx="2056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6" name="Object 14">
              <a:extLst>
                <a:ext uri="{FF2B5EF4-FFF2-40B4-BE49-F238E27FC236}">
                  <a16:creationId xmlns:a16="http://schemas.microsoft.com/office/drawing/2014/main" id="{4976DB00-0856-4BE5-8412-FAC30650A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5" y="3481"/>
            <a:ext cx="2762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81" name="Equation" r:id="rId12" imgW="2171700" imgH="482600" progId="Equation.DSMT4">
                    <p:embed/>
                  </p:oleObj>
                </mc:Choice>
                <mc:Fallback>
                  <p:oleObj name="Equation" r:id="rId12" imgW="2171700" imgH="482600" progId="Equation.DSMT4">
                    <p:embed/>
                    <p:pic>
                      <p:nvPicPr>
                        <p:cNvPr id="104456" name="Object 14">
                          <a:extLst>
                            <a:ext uri="{FF2B5EF4-FFF2-40B4-BE49-F238E27FC236}">
                              <a16:creationId xmlns:a16="http://schemas.microsoft.com/office/drawing/2014/main" id="{4976DB00-0856-4BE5-8412-FAC30650AF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3481"/>
                          <a:ext cx="2762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7" name="Rectangle 15">
              <a:extLst>
                <a:ext uri="{FF2B5EF4-FFF2-40B4-BE49-F238E27FC236}">
                  <a16:creationId xmlns:a16="http://schemas.microsoft.com/office/drawing/2014/main" id="{D81DCD46-DF4B-46D6-8A7C-4C8FD824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2829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随机序列：</a:t>
              </a:r>
            </a:p>
          </p:txBody>
        </p:sp>
      </p:grpSp>
      <p:sp>
        <p:nvSpPr>
          <p:cNvPr id="15" name="WordArt 15">
            <a:hlinkClick r:id="rId14" action="ppaction://hlinksldjump"/>
            <a:extLst>
              <a:ext uri="{FF2B5EF4-FFF2-40B4-BE49-F238E27FC236}">
                <a16:creationId xmlns:a16="http://schemas.microsoft.com/office/drawing/2014/main" id="{19057934-EF96-404B-AC50-617BA0B587E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5F7AA710-2620-416F-841D-C3D92B77B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12451"/>
              </p:ext>
            </p:extLst>
          </p:nvPr>
        </p:nvGraphicFramePr>
        <p:xfrm>
          <a:off x="1331640" y="5013176"/>
          <a:ext cx="58324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0" name="Equation" r:id="rId4" imgW="2183452" imgH="215806" progId="Equation.DSMT4">
                  <p:embed/>
                </p:oleObj>
              </mc:Choice>
              <mc:Fallback>
                <p:oleObj name="Equation" r:id="rId4" imgW="2183452" imgH="215806" progId="Equation.DSMT4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5F7AA710-2620-416F-841D-C3D92B77B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58324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3E045E6-97C6-414F-BF7F-F663BED9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40" y="4428976"/>
            <a:ext cx="364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A50021"/>
                </a:solidFill>
              </a:rPr>
              <a:t>n+m</a:t>
            </a:r>
            <a:r>
              <a:rPr kumimoji="1" lang="zh-CN" altLang="en-US" sz="2400" b="1">
                <a:solidFill>
                  <a:srgbClr val="A50021"/>
                </a:solidFill>
              </a:rPr>
              <a:t>维联合概率密度：</a:t>
            </a:r>
          </a:p>
        </p:txBody>
      </p:sp>
      <p:sp>
        <p:nvSpPr>
          <p:cNvPr id="21" name="WordArt 15">
            <a:hlinkClick r:id="rId6" action="ppaction://hlinksldjump"/>
            <a:extLst>
              <a:ext uri="{FF2B5EF4-FFF2-40B4-BE49-F238E27FC236}">
                <a16:creationId xmlns:a16="http://schemas.microsoft.com/office/drawing/2014/main" id="{BBEEB74B-66DB-464A-9578-AACEE092ABC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39079E-5D50-4D0D-87CF-476B2B9C657A}"/>
              </a:ext>
            </a:extLst>
          </p:cNvPr>
          <p:cNvSpPr txBox="1"/>
          <p:nvPr/>
        </p:nvSpPr>
        <p:spPr bwMode="auto">
          <a:xfrm>
            <a:off x="899592" y="1518342"/>
            <a:ext cx="7109639" cy="133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：考察两个或者多个信号之间的关系，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比如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s+n+c+j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，目标信号与噪声信号之间联合分布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BE96B-8861-4106-A5C0-2D56F7972283}"/>
              </a:ext>
            </a:extLst>
          </p:cNvPr>
          <p:cNvSpPr txBox="1"/>
          <p:nvPr/>
        </p:nvSpPr>
        <p:spPr bwMode="auto">
          <a:xfrm>
            <a:off x="179512" y="3284984"/>
            <a:ext cx="6543779" cy="76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55000"/>
              </a:lnSpc>
            </a:pPr>
            <a:r>
              <a:rPr kumimoji="1" lang="en-US" altLang="zh-CN" sz="3200" b="1" dirty="0">
                <a:solidFill>
                  <a:srgbClr val="0000FF"/>
                </a:solidFill>
                <a:ea typeface="华文新魏" pitchFamily="2" charset="-122"/>
              </a:rPr>
              <a:t>2.4.1 </a:t>
            </a:r>
            <a:r>
              <a:rPr kumimoji="1" lang="zh-CN" altLang="en-US" sz="3200" b="1" dirty="0">
                <a:solidFill>
                  <a:srgbClr val="0000FF"/>
                </a:solidFill>
                <a:ea typeface="华文新魏" pitchFamily="2" charset="-122"/>
              </a:rPr>
              <a:t>联合分布函数与联合概率密度</a:t>
            </a:r>
          </a:p>
        </p:txBody>
      </p:sp>
    </p:spTree>
    <p:extLst>
      <p:ext uri="{BB962C8B-B14F-4D97-AF65-F5344CB8AC3E}">
        <p14:creationId xmlns:p14="http://schemas.microsoft.com/office/powerpoint/2010/main" val="117272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B1713ADD-BE72-464C-AC1F-3ACAE97D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132856"/>
            <a:ext cx="79660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</a:rPr>
              <a:t>平稳相依：</a:t>
            </a:r>
            <a:r>
              <a:rPr kumimoji="1" lang="zh-CN" altLang="en-US" sz="2400" b="1">
                <a:solidFill>
                  <a:srgbClr val="000000"/>
                </a:solidFill>
              </a:rPr>
              <a:t>如果</a:t>
            </a:r>
            <a:r>
              <a:rPr kumimoji="1" lang="en-US" altLang="zh-CN" sz="2400" b="1">
                <a:solidFill>
                  <a:srgbClr val="000000"/>
                </a:solidFill>
              </a:rPr>
              <a:t>X(t)</a:t>
            </a:r>
            <a:r>
              <a:rPr kumimoji="1" lang="zh-CN" altLang="en-US" sz="2400" b="1">
                <a:solidFill>
                  <a:srgbClr val="000000"/>
                </a:solidFill>
              </a:rPr>
              <a:t>与</a:t>
            </a:r>
            <a:r>
              <a:rPr kumimoji="1" lang="en-US" altLang="zh-CN" sz="2400" b="1">
                <a:solidFill>
                  <a:srgbClr val="000000"/>
                </a:solidFill>
              </a:rPr>
              <a:t>Y(t)</a:t>
            </a:r>
            <a:r>
              <a:rPr kumimoji="1" lang="zh-CN" altLang="en-US" sz="2400" b="1">
                <a:solidFill>
                  <a:srgbClr val="000000"/>
                </a:solidFill>
              </a:rPr>
              <a:t>的联合统计特性不随时间起点的平移而变化，则称</a:t>
            </a:r>
            <a:r>
              <a:rPr kumimoji="1" lang="en-US" altLang="zh-CN" sz="2400" b="1">
                <a:solidFill>
                  <a:srgbClr val="000000"/>
                </a:solidFill>
              </a:rPr>
              <a:t>X(t)</a:t>
            </a:r>
            <a:r>
              <a:rPr kumimoji="1" lang="zh-CN" altLang="en-US" sz="2400" b="1">
                <a:solidFill>
                  <a:srgbClr val="000000"/>
                </a:solidFill>
              </a:rPr>
              <a:t>与</a:t>
            </a:r>
            <a:r>
              <a:rPr kumimoji="1" lang="en-US" altLang="zh-CN" sz="2400" b="1">
                <a:solidFill>
                  <a:srgbClr val="000000"/>
                </a:solidFill>
              </a:rPr>
              <a:t>Y(t)</a:t>
            </a:r>
            <a:r>
              <a:rPr kumimoji="1" lang="zh-CN" altLang="en-US" sz="2400" b="1">
                <a:solidFill>
                  <a:srgbClr val="000000"/>
                </a:solidFill>
              </a:rPr>
              <a:t>是严 格联合平稳的。即</a:t>
            </a:r>
            <a:r>
              <a:rPr kumimoji="1" lang="zh-CN" altLang="en-US" sz="2400" b="1">
                <a:solidFill>
                  <a:srgbClr val="A50021"/>
                </a:solidFill>
              </a:rPr>
              <a:t> </a:t>
            </a:r>
          </a:p>
        </p:txBody>
      </p:sp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3E2F7BED-7C76-434A-A6F1-841596494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78770"/>
              </p:ext>
            </p:extLst>
          </p:nvPr>
        </p:nvGraphicFramePr>
        <p:xfrm>
          <a:off x="377056" y="3442543"/>
          <a:ext cx="6654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8" name="Equation" r:id="rId3" imgW="2183452" imgH="215806" progId="Equation.DSMT4">
                  <p:embed/>
                </p:oleObj>
              </mc:Choice>
              <mc:Fallback>
                <p:oleObj name="Equation" r:id="rId3" imgW="2183452" imgH="215806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DF389FF-913A-4AD3-BB9A-7135882EA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56" y="3442543"/>
                        <a:ext cx="6654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2DD48EFE-910E-4E93-B4A9-094B07642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09650"/>
              </p:ext>
            </p:extLst>
          </p:nvPr>
        </p:nvGraphicFramePr>
        <p:xfrm>
          <a:off x="377056" y="4295031"/>
          <a:ext cx="86693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9" name="Equation" r:id="rId5" imgW="3035300" imgH="215900" progId="Equation.DSMT4">
                  <p:embed/>
                </p:oleObj>
              </mc:Choice>
              <mc:Fallback>
                <p:oleObj name="Equation" r:id="rId5" imgW="3035300" imgH="2159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9826F8C6-FCC0-409D-B9AD-1C719F9BE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56" y="4295031"/>
                        <a:ext cx="86693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15">
            <a:hlinkClick r:id="rId7" action="ppaction://hlinksldjump"/>
            <a:extLst>
              <a:ext uri="{FF2B5EF4-FFF2-40B4-BE49-F238E27FC236}">
                <a16:creationId xmlns:a16="http://schemas.microsoft.com/office/drawing/2014/main" id="{7AD3CB55-158F-4AEB-8F56-691813B924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</p:spTree>
    <p:extLst>
      <p:ext uri="{BB962C8B-B14F-4D97-AF65-F5344CB8AC3E}">
        <p14:creationId xmlns:p14="http://schemas.microsoft.com/office/powerpoint/2010/main" val="350379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F5815D-996A-462C-BB15-35994F1C1E70}"/>
              </a:ext>
            </a:extLst>
          </p:cNvPr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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 2" pitchFamily="18" charset="2"/>
              <a:buChar char="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B8672D5-6F45-409C-B327-E98064E6998F}" type="slidenum">
              <a:rPr lang="en-US" altLang="zh-CN" sz="1400" smtClean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5F2AAEB-415E-423B-90A7-B0BF9829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4" y="1089025"/>
            <a:ext cx="5986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ea typeface="华文新魏" pitchFamily="2" charset="-122"/>
              </a:rPr>
              <a:t>2.4.2 </a:t>
            </a:r>
            <a:r>
              <a:rPr kumimoji="1" lang="zh-CN" altLang="en-US" b="1" dirty="0">
                <a:solidFill>
                  <a:srgbClr val="0000FF"/>
                </a:solidFill>
                <a:ea typeface="华文新魏" pitchFamily="2" charset="-122"/>
              </a:rPr>
              <a:t>互相关函数及其性质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EA1FD360-7FD9-4A8A-B53E-2C81E049A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2392363"/>
          <a:ext cx="7696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68" name="Equation" r:id="rId3" imgW="3441700" imgH="330200" progId="Equation.DSMT4">
                  <p:embed/>
                </p:oleObj>
              </mc:Choice>
              <mc:Fallback>
                <p:oleObj name="Equation" r:id="rId3" imgW="3441700" imgH="330200" progId="Equation.DSMT4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EA1FD360-7FD9-4A8A-B53E-2C81E049A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392363"/>
                        <a:ext cx="7696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453BA0EB-00BE-4DA8-8F4A-2FAC0713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808163"/>
            <a:ext cx="238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</a:rPr>
              <a:t>互相关函数</a:t>
            </a:r>
            <a:r>
              <a:rPr kumimoji="1" lang="zh-CN" altLang="en-US" sz="2400">
                <a:solidFill>
                  <a:srgbClr val="A50021"/>
                </a:solidFill>
              </a:rPr>
              <a:t>：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0E21EE3-31E9-4712-9175-E8F4E8DB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895725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</a:rPr>
              <a:t>互协方差函数：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0654F782-7974-4778-8B37-B20B09893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578350"/>
          <a:ext cx="69310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69" name="公式" r:id="rId5" imgW="2933700" imgH="215900" progId="Equation.3">
                  <p:embed/>
                </p:oleObj>
              </mc:Choice>
              <mc:Fallback>
                <p:oleObj name="公式" r:id="rId5" imgW="2933700" imgH="2159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0654F782-7974-4778-8B37-B20B09893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578350"/>
                        <a:ext cx="69310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98D27ED5-518B-45E8-B3BF-5531FF42A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5387975"/>
          <a:ext cx="4095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70" name="公式" r:id="rId7" imgW="1675673" imgH="215806" progId="Equation.3">
                  <p:embed/>
                </p:oleObj>
              </mc:Choice>
              <mc:Fallback>
                <p:oleObj name="公式" r:id="rId7" imgW="1675673" imgH="215806" progId="Equation.3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98D27ED5-518B-45E8-B3BF-5531FF42A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387975"/>
                        <a:ext cx="4095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12">
            <a:extLst>
              <a:ext uri="{FF2B5EF4-FFF2-40B4-BE49-F238E27FC236}">
                <a16:creationId xmlns:a16="http://schemas.microsoft.com/office/drawing/2014/main" id="{A5B8A43A-EC28-435B-A91D-1514057D18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3654425"/>
            <a:ext cx="9144000" cy="1588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WordArt 15">
            <a:hlinkClick r:id="rId9" action="ppaction://hlinksldjump"/>
            <a:extLst>
              <a:ext uri="{FF2B5EF4-FFF2-40B4-BE49-F238E27FC236}">
                <a16:creationId xmlns:a16="http://schemas.microsoft.com/office/drawing/2014/main" id="{DADA7494-CDE8-4CAD-B28F-8E1C2EA619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</p:spTree>
    <p:extLst>
      <p:ext uri="{BB962C8B-B14F-4D97-AF65-F5344CB8AC3E}">
        <p14:creationId xmlns:p14="http://schemas.microsoft.com/office/powerpoint/2010/main" val="190414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94ECD7-FA1B-4206-A885-AB7BC0D2E8DD}"/>
              </a:ext>
            </a:extLst>
          </p:cNvPr>
          <p:cNvSpPr txBox="1"/>
          <p:nvPr/>
        </p:nvSpPr>
        <p:spPr bwMode="auto">
          <a:xfrm>
            <a:off x="1115616" y="1844824"/>
            <a:ext cx="4493538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2.28   2.33    2.36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95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38758F0A-B56A-4D8E-A5DA-9D04EE58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87826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A50021"/>
                </a:solidFill>
              </a:rPr>
              <a:t>X(t)</a:t>
            </a:r>
            <a:r>
              <a:rPr kumimoji="1" lang="zh-CN" altLang="en-US" sz="2400" b="1">
                <a:solidFill>
                  <a:srgbClr val="A50021"/>
                </a:solidFill>
              </a:rPr>
              <a:t>与</a:t>
            </a:r>
            <a:r>
              <a:rPr kumimoji="1" lang="en-US" altLang="zh-CN" sz="2400" b="1">
                <a:solidFill>
                  <a:srgbClr val="A50021"/>
                </a:solidFill>
              </a:rPr>
              <a:t>Y(t)</a:t>
            </a:r>
            <a:r>
              <a:rPr kumimoji="1" lang="zh-CN" altLang="en-US" sz="2400" b="1">
                <a:solidFill>
                  <a:srgbClr val="A50021"/>
                </a:solidFill>
              </a:rPr>
              <a:t>广义联合平稳的定义</a:t>
            </a:r>
            <a:endParaRPr kumimoji="1" lang="zh-CN" altLang="en-US" sz="2400" b="1"/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313791BA-F36B-42F2-8F07-2FA980801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643438"/>
          <a:ext cx="18446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0" name="Equation" r:id="rId3" imgW="748975" imgH="215806" progId="Equation.3">
                  <p:embed/>
                </p:oleObj>
              </mc:Choice>
              <mc:Fallback>
                <p:oleObj name="Equation" r:id="rId3" imgW="748975" imgH="215806" progId="Equation.3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313791BA-F36B-42F2-8F07-2FA980801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643438"/>
                        <a:ext cx="18446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A4806929-EE57-422A-8A81-1C8F89AB9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4579938"/>
          <a:ext cx="19065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1" name="Equation" r:id="rId5" imgW="698197" imgH="215806" progId="Equation.3">
                  <p:embed/>
                </p:oleObj>
              </mc:Choice>
              <mc:Fallback>
                <p:oleObj name="Equation" r:id="rId5" imgW="698197" imgH="215806" progId="Equation.3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A4806929-EE57-422A-8A81-1C8F89AB9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579938"/>
                        <a:ext cx="19065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64F9A50A-084A-4209-B73F-F854476AD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5672138"/>
          <a:ext cx="48148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2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5" name="Object 12">
                        <a:extLst>
                          <a:ext uri="{FF2B5EF4-FFF2-40B4-BE49-F238E27FC236}">
                            <a16:creationId xmlns:a16="http://schemas.microsoft.com/office/drawing/2014/main" id="{64F9A50A-084A-4209-B73F-F854476AD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5672138"/>
                        <a:ext cx="48148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98B44EFE-FDC1-4C2C-9022-B9CEC453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061245"/>
            <a:ext cx="57610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若对于任意          ，       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                          ，则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X(t)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Y(t)</a:t>
            </a:r>
            <a:r>
              <a:rPr kumimoji="1" lang="zh-CN" altLang="en-US" sz="2400" b="1" dirty="0">
                <a:solidFill>
                  <a:srgbClr val="A50021"/>
                </a:solidFill>
              </a:rPr>
              <a:t>正交</a:t>
            </a:r>
            <a:r>
              <a:rPr kumimoji="1" lang="zh-CN" altLang="en-US" sz="2400" dirty="0">
                <a:solidFill>
                  <a:srgbClr val="000000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                         ，则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X(t)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Y(t)</a:t>
            </a:r>
            <a:r>
              <a:rPr kumimoji="1" lang="zh-CN" altLang="en-US" sz="2400" b="1" dirty="0">
                <a:solidFill>
                  <a:srgbClr val="A50021"/>
                </a:solidFill>
              </a:rPr>
              <a:t>不相关</a:t>
            </a:r>
            <a:r>
              <a:rPr kumimoji="1" lang="zh-CN" altLang="en-US" sz="2400" dirty="0">
                <a:solidFill>
                  <a:srgbClr val="000000"/>
                </a:solidFill>
              </a:rPr>
              <a:t>；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6231DC77-58E7-455B-AC3B-65E87B4D53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43608" y="1757362"/>
          <a:ext cx="20685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3" name="Equation" r:id="rId9" imgW="863225" imgH="215806" progId="Equation.DSMT4">
                  <p:embed/>
                </p:oleObj>
              </mc:Choice>
              <mc:Fallback>
                <p:oleObj name="Equation" r:id="rId9" imgW="863225" imgH="215806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6231DC77-58E7-455B-AC3B-65E87B4D5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57362"/>
                        <a:ext cx="20685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4ABC500-9DB1-4F16-B873-9466DD74D0C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71549" y="2827338"/>
          <a:ext cx="2025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4" name="Equation" r:id="rId11" imgW="888614" imgH="215806" progId="Equation.3">
                  <p:embed/>
                </p:oleObj>
              </mc:Choice>
              <mc:Fallback>
                <p:oleObj name="Equation" r:id="rId11" imgW="888614" imgH="215806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74ABC500-9DB1-4F16-B873-9466DD74D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49" y="2827338"/>
                        <a:ext cx="20256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12">
            <a:extLst>
              <a:ext uri="{FF2B5EF4-FFF2-40B4-BE49-F238E27FC236}">
                <a16:creationId xmlns:a16="http://schemas.microsoft.com/office/drawing/2014/main" id="{03313D24-AD6F-4278-BB6A-BD6E687AB2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3473450"/>
            <a:ext cx="9144000" cy="1588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27" descr="j0297707">
            <a:extLst>
              <a:ext uri="{FF2B5EF4-FFF2-40B4-BE49-F238E27FC236}">
                <a16:creationId xmlns:a16="http://schemas.microsoft.com/office/drawing/2014/main" id="{B64986B5-FEAC-419C-8F04-E1220D8C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689475"/>
            <a:ext cx="8191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57586644-0534-44E3-95DF-72BE58FDBD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30067" y="1022350"/>
          <a:ext cx="5445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75" name="Equation" r:id="rId14" imgW="279400" imgH="228600" progId="Equation.DSMT4">
                  <p:embed/>
                </p:oleObj>
              </mc:Choice>
              <mc:Fallback>
                <p:oleObj name="Equation" r:id="rId14" imgW="279400" imgH="228600" progId="Equation.DSMT4">
                  <p:embed/>
                  <p:pic>
                    <p:nvPicPr>
                      <p:cNvPr id="11" name="Object 16">
                        <a:extLst>
                          <a:ext uri="{FF2B5EF4-FFF2-40B4-BE49-F238E27FC236}">
                            <a16:creationId xmlns:a16="http://schemas.microsoft.com/office/drawing/2014/main" id="{57586644-0534-44E3-95DF-72BE58FDB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067" y="1022350"/>
                        <a:ext cx="5445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98E6B01C-6336-4F09-BB11-92D8393303B4}"/>
              </a:ext>
            </a:extLst>
          </p:cNvPr>
          <p:cNvSpPr/>
          <p:nvPr/>
        </p:nvSpPr>
        <p:spPr>
          <a:xfrm>
            <a:off x="566737" y="948532"/>
            <a:ext cx="2835275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WordArt 15">
            <a:hlinkClick r:id="rId16" action="ppaction://hlinksldjump"/>
            <a:extLst>
              <a:ext uri="{FF2B5EF4-FFF2-40B4-BE49-F238E27FC236}">
                <a16:creationId xmlns:a16="http://schemas.microsoft.com/office/drawing/2014/main" id="{69734F84-2B67-4D80-8FD0-C85B547CA86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</p:spTree>
    <p:extLst>
      <p:ext uri="{BB962C8B-B14F-4D97-AF65-F5344CB8AC3E}">
        <p14:creationId xmlns:p14="http://schemas.microsoft.com/office/powerpoint/2010/main" val="379947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>
            <a:extLst>
              <a:ext uri="{FF2B5EF4-FFF2-40B4-BE49-F238E27FC236}">
                <a16:creationId xmlns:a16="http://schemas.microsoft.com/office/drawing/2014/main" id="{78B74A78-C28B-4EC9-8CA4-4C7B013E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863600"/>
            <a:ext cx="3942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Tahoma" panose="020B0604030504040204" pitchFamily="34" charset="0"/>
              </a:rPr>
              <a:t>联合平稳随机过程性质：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BAC0E24-9695-47BC-B198-A0F7CD872CB9}"/>
              </a:ext>
            </a:extLst>
          </p:cNvPr>
          <p:cNvGrpSpPr/>
          <p:nvPr/>
        </p:nvGrpSpPr>
        <p:grpSpPr>
          <a:xfrm>
            <a:off x="0" y="1700808"/>
            <a:ext cx="5220072" cy="4889837"/>
            <a:chOff x="1119188" y="1285875"/>
            <a:chExt cx="6692900" cy="5203825"/>
          </a:xfrm>
        </p:grpSpPr>
        <p:graphicFrame>
          <p:nvGraphicFramePr>
            <p:cNvPr id="3" name="Object 7">
              <a:extLst>
                <a:ext uri="{FF2B5EF4-FFF2-40B4-BE49-F238E27FC236}">
                  <a16:creationId xmlns:a16="http://schemas.microsoft.com/office/drawing/2014/main" id="{C87B7552-CB38-4450-81BF-A49A7C6AC5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662043"/>
                </p:ext>
              </p:extLst>
            </p:nvPr>
          </p:nvGraphicFramePr>
          <p:xfrm>
            <a:off x="1798638" y="1298575"/>
            <a:ext cx="2495550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58" name="Equation" r:id="rId3" imgW="1104421" imgH="215806" progId="Equation.3">
                    <p:embed/>
                  </p:oleObj>
                </mc:Choice>
                <mc:Fallback>
                  <p:oleObj name="Equation" r:id="rId3" imgW="1104421" imgH="215806" progId="Equation.3">
                    <p:embed/>
                    <p:pic>
                      <p:nvPicPr>
                        <p:cNvPr id="3" name="Object 7">
                          <a:extLst>
                            <a:ext uri="{FF2B5EF4-FFF2-40B4-BE49-F238E27FC236}">
                              <a16:creationId xmlns:a16="http://schemas.microsoft.com/office/drawing/2014/main" id="{C87B7552-CB38-4450-81BF-A49A7C6AC5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638" y="1298575"/>
                          <a:ext cx="2495550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8">
              <a:extLst>
                <a:ext uri="{FF2B5EF4-FFF2-40B4-BE49-F238E27FC236}">
                  <a16:creationId xmlns:a16="http://schemas.microsoft.com/office/drawing/2014/main" id="{80A88260-930F-451B-8EC4-A684F2DB53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933123"/>
                </p:ext>
              </p:extLst>
            </p:nvPr>
          </p:nvGraphicFramePr>
          <p:xfrm>
            <a:off x="5202238" y="1285875"/>
            <a:ext cx="2609850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59" name="Equation" r:id="rId5" imgW="1155199" imgH="215806" progId="Equation.DSMT4">
                    <p:embed/>
                  </p:oleObj>
                </mc:Choice>
                <mc:Fallback>
                  <p:oleObj name="Equation" r:id="rId5" imgW="1155199" imgH="215806" progId="Equation.DSMT4">
                    <p:embed/>
                    <p:pic>
                      <p:nvPicPr>
                        <p:cNvPr id="4" name="Object 8">
                          <a:extLst>
                            <a:ext uri="{FF2B5EF4-FFF2-40B4-BE49-F238E27FC236}">
                              <a16:creationId xmlns:a16="http://schemas.microsoft.com/office/drawing/2014/main" id="{80A88260-930F-451B-8EC4-A684F2DB53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2238" y="1285875"/>
                          <a:ext cx="2609850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8">
              <a:extLst>
                <a:ext uri="{FF2B5EF4-FFF2-40B4-BE49-F238E27FC236}">
                  <a16:creationId xmlns:a16="http://schemas.microsoft.com/office/drawing/2014/main" id="{708011B4-F8FC-42F6-8207-4E2E8DC9E0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996635"/>
                </p:ext>
              </p:extLst>
            </p:nvPr>
          </p:nvGraphicFramePr>
          <p:xfrm>
            <a:off x="1827213" y="5394325"/>
            <a:ext cx="5800725" cy="109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60" name="Equation" r:id="rId7" imgW="2578100" imgH="457200" progId="Equation.3">
                    <p:embed/>
                  </p:oleObj>
                </mc:Choice>
                <mc:Fallback>
                  <p:oleObj name="Equation" r:id="rId7" imgW="2578100" imgH="457200" progId="Equation.3">
                    <p:embed/>
                    <p:pic>
                      <p:nvPicPr>
                        <p:cNvPr id="6" name="Object 18">
                          <a:extLst>
                            <a:ext uri="{FF2B5EF4-FFF2-40B4-BE49-F238E27FC236}">
                              <a16:creationId xmlns:a16="http://schemas.microsoft.com/office/drawing/2014/main" id="{708011B4-F8FC-42F6-8207-4E2E8DC9E0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213" y="5394325"/>
                          <a:ext cx="5800725" cy="1095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>
              <a:extLst>
                <a:ext uri="{FF2B5EF4-FFF2-40B4-BE49-F238E27FC236}">
                  <a16:creationId xmlns:a16="http://schemas.microsoft.com/office/drawing/2014/main" id="{15EDA4C7-1AC8-46A0-974A-14F81D8F2E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7587646"/>
                </p:ext>
              </p:extLst>
            </p:nvPr>
          </p:nvGraphicFramePr>
          <p:xfrm>
            <a:off x="1781175" y="3352800"/>
            <a:ext cx="3851275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61" name="Equation" r:id="rId9" imgW="1447800" imgH="279400" progId="Equation.3">
                    <p:embed/>
                  </p:oleObj>
                </mc:Choice>
                <mc:Fallback>
                  <p:oleObj name="Equation" r:id="rId9" imgW="1447800" imgH="279400" progId="Equation.3">
                    <p:embed/>
                    <p:pic>
                      <p:nvPicPr>
                        <p:cNvPr id="7" name="Object 22">
                          <a:extLst>
                            <a:ext uri="{FF2B5EF4-FFF2-40B4-BE49-F238E27FC236}">
                              <a16:creationId xmlns:a16="http://schemas.microsoft.com/office/drawing/2014/main" id="{15EDA4C7-1AC8-46A0-974A-14F81D8F2E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175" y="3352800"/>
                          <a:ext cx="3851275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4">
              <a:extLst>
                <a:ext uri="{FF2B5EF4-FFF2-40B4-BE49-F238E27FC236}">
                  <a16:creationId xmlns:a16="http://schemas.microsoft.com/office/drawing/2014/main" id="{B359CAAB-D79B-4043-9354-916A47B1AB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7328163"/>
                </p:ext>
              </p:extLst>
            </p:nvPr>
          </p:nvGraphicFramePr>
          <p:xfrm>
            <a:off x="1827213" y="4300538"/>
            <a:ext cx="3014662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62" name="Equation" r:id="rId11" imgW="1091726" imgH="279279" progId="Equation.3">
                    <p:embed/>
                  </p:oleObj>
                </mc:Choice>
                <mc:Fallback>
                  <p:oleObj name="Equation" r:id="rId11" imgW="1091726" imgH="279279" progId="Equation.3">
                    <p:embed/>
                    <p:pic>
                      <p:nvPicPr>
                        <p:cNvPr id="8" name="Object 24">
                          <a:extLst>
                            <a:ext uri="{FF2B5EF4-FFF2-40B4-BE49-F238E27FC236}">
                              <a16:creationId xmlns:a16="http://schemas.microsoft.com/office/drawing/2014/main" id="{B359CAAB-D79B-4043-9354-916A47B1AB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213" y="4300538"/>
                          <a:ext cx="3014662" cy="823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7">
              <a:extLst>
                <a:ext uri="{FF2B5EF4-FFF2-40B4-BE49-F238E27FC236}">
                  <a16:creationId xmlns:a16="http://schemas.microsoft.com/office/drawing/2014/main" id="{235BE474-0EA1-4DEA-8D8E-8ADF3F4ED7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00181"/>
                </p:ext>
              </p:extLst>
            </p:nvPr>
          </p:nvGraphicFramePr>
          <p:xfrm>
            <a:off x="1827213" y="2325688"/>
            <a:ext cx="4365625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63" name="Equation" r:id="rId13" imgW="1586811" imgH="215806" progId="Equation.DSMT4">
                    <p:embed/>
                  </p:oleObj>
                </mc:Choice>
                <mc:Fallback>
                  <p:oleObj name="Equation" r:id="rId13" imgW="1586811" imgH="215806" progId="Equation.DSMT4">
                    <p:embed/>
                    <p:pic>
                      <p:nvPicPr>
                        <p:cNvPr id="10" name="Object 17">
                          <a:extLst>
                            <a:ext uri="{FF2B5EF4-FFF2-40B4-BE49-F238E27FC236}">
                              <a16:creationId xmlns:a16="http://schemas.microsoft.com/office/drawing/2014/main" id="{235BE474-0EA1-4DEA-8D8E-8ADF3F4ED7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213" y="2325688"/>
                          <a:ext cx="4365625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AB15134-8FC4-4CED-A150-64EDABB5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1389063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dist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dist" eaLnBrk="0" hangingPunct="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itchFamily="18" charset="2"/>
                <a:buChar char="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dist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itchFamily="18" charset="2"/>
                <a:buChar char="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●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E534D25-400F-45F1-850A-4DDD8D367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2378075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dist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dist" eaLnBrk="0" hangingPunct="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itchFamily="18" charset="2"/>
                <a:buChar char="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dist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itchFamily="18" charset="2"/>
                <a:buChar char="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●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FB95E9D-ADE4-4AE8-A004-A5F0DB0EF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188" y="3548063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dist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dist" eaLnBrk="0" hangingPunct="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itchFamily="18" charset="2"/>
                <a:buChar char="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dist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itchFamily="18" charset="2"/>
                <a:buChar char="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●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50D0FCA-E94D-4301-B16F-43B30165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188" y="4538663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dist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dist" eaLnBrk="0" hangingPunct="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itchFamily="18" charset="2"/>
                <a:buChar char="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dist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itchFamily="18" charset="2"/>
                <a:buChar char="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●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EC450407-2976-4E9E-9EB9-3016EE23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188" y="5664200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dist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dist" eaLnBrk="0" hangingPunct="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itchFamily="18" charset="2"/>
                <a:buChar char="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dist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itchFamily="18" charset="2"/>
                <a:buChar char="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dist" eaLnBrk="0" hangingPunct="0">
                <a:spcBef>
                  <a:spcPct val="20000"/>
                </a:spcBef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di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●</a:t>
              </a:r>
            </a:p>
          </p:txBody>
        </p:sp>
      </p:grpSp>
      <p:sp>
        <p:nvSpPr>
          <p:cNvPr id="16" name="WordArt 15">
            <a:hlinkClick r:id="rId15" action="ppaction://hlinksldjump"/>
            <a:extLst>
              <a:ext uri="{FF2B5EF4-FFF2-40B4-BE49-F238E27FC236}">
                <a16:creationId xmlns:a16="http://schemas.microsoft.com/office/drawing/2014/main" id="{0C6446BD-6D95-4DAA-8CAA-57A56B57A0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088094-C2AA-4316-A5C1-7F3A69932AC6}"/>
              </a:ext>
            </a:extLst>
          </p:cNvPr>
          <p:cNvCxnSpPr/>
          <p:nvPr/>
        </p:nvCxnSpPr>
        <p:spPr>
          <a:xfrm>
            <a:off x="5292080" y="1124744"/>
            <a:ext cx="0" cy="57332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5FA4973B-E16D-4388-B554-03A7F5DFA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002"/>
              </p:ext>
            </p:extLst>
          </p:nvPr>
        </p:nvGraphicFramePr>
        <p:xfrm>
          <a:off x="5497296" y="1554089"/>
          <a:ext cx="2120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64" name="Equation" r:id="rId16" imgW="1054100" imgH="228600" progId="Equation.DSMT4">
                  <p:embed/>
                </p:oleObj>
              </mc:Choice>
              <mc:Fallback>
                <p:oleObj name="Equation" r:id="rId16" imgW="1054100" imgH="228600" progId="Equation.DSMT4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457F7D5B-66B2-4A47-88ED-3F9B36BC0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296" y="1554089"/>
                        <a:ext cx="21209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0812EA73-3B8A-4DBE-A065-2F60AE12E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847807"/>
              </p:ext>
            </p:extLst>
          </p:nvPr>
        </p:nvGraphicFramePr>
        <p:xfrm>
          <a:off x="5472850" y="1980505"/>
          <a:ext cx="21717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65" name="Equation" r:id="rId18" imgW="1079280" imgH="228600" progId="Equation.DSMT4">
                  <p:embed/>
                </p:oleObj>
              </mc:Choice>
              <mc:Fallback>
                <p:oleObj name="Equation" r:id="rId18" imgW="1079280" imgH="22860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5FA4973B-E16D-4388-B554-03A7F5DFA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50" y="1980505"/>
                        <a:ext cx="21717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77239815-F6B4-4298-99A9-3184C3C5E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05556"/>
              </p:ext>
            </p:extLst>
          </p:nvPr>
        </p:nvGraphicFramePr>
        <p:xfrm>
          <a:off x="5472850" y="3243240"/>
          <a:ext cx="1984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66" name="Equation" r:id="rId20" imgW="1002960" imgH="253800" progId="Equation.DSMT4">
                  <p:embed/>
                </p:oleObj>
              </mc:Choice>
              <mc:Fallback>
                <p:oleObj name="Equation" r:id="rId20" imgW="1002960" imgH="253800" progId="Equation.DSMT4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B8CD8706-1B22-446B-B9B4-1DC3B348B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50" y="3243240"/>
                        <a:ext cx="1984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16EBADE6-3141-4961-BD5C-8C5A0DD83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44282"/>
              </p:ext>
            </p:extLst>
          </p:nvPr>
        </p:nvGraphicFramePr>
        <p:xfrm>
          <a:off x="5481343" y="4757330"/>
          <a:ext cx="1582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67" name="Equation" r:id="rId22" imgW="799920" imgH="253800" progId="Equation.DSMT4">
                  <p:embed/>
                </p:oleObj>
              </mc:Choice>
              <mc:Fallback>
                <p:oleObj name="Equation" r:id="rId22" imgW="799920" imgH="253800" progId="Equation.DSMT4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77239815-F6B4-4298-99A9-3184C3C5E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343" y="4757330"/>
                        <a:ext cx="1582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EAEEB9EA-F57E-48F4-9106-085349C91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23696"/>
              </p:ext>
            </p:extLst>
          </p:nvPr>
        </p:nvGraphicFramePr>
        <p:xfrm>
          <a:off x="5525189" y="5734982"/>
          <a:ext cx="32083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68" name="Equation" r:id="rId24" imgW="1816100" imgH="457200" progId="Equation.DSMT4">
                  <p:embed/>
                </p:oleObj>
              </mc:Choice>
              <mc:Fallback>
                <p:oleObj name="Equation" r:id="rId24" imgW="1816100" imgH="457200" progId="Equation.DSMT4">
                  <p:embed/>
                  <p:pic>
                    <p:nvPicPr>
                      <p:cNvPr id="90125" name="Object 8">
                        <a:extLst>
                          <a:ext uri="{FF2B5EF4-FFF2-40B4-BE49-F238E27FC236}">
                            <a16:creationId xmlns:a16="http://schemas.microsoft.com/office/drawing/2014/main" id="{0430A7D4-C48C-4EDC-AAC0-7EA05F8E9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189" y="5734982"/>
                        <a:ext cx="32083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9">
            <a:extLst>
              <a:ext uri="{FF2B5EF4-FFF2-40B4-BE49-F238E27FC236}">
                <a16:creationId xmlns:a16="http://schemas.microsoft.com/office/drawing/2014/main" id="{9E2CD4E0-37B7-4458-9DC1-215B65A6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129" y="899628"/>
            <a:ext cx="3942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Tahoma" panose="020B0604030504040204" pitchFamily="34" charset="0"/>
              </a:rPr>
              <a:t>平稳随机过程性质：</a:t>
            </a:r>
          </a:p>
        </p:txBody>
      </p:sp>
    </p:spTree>
    <p:extLst>
      <p:ext uri="{BB962C8B-B14F-4D97-AF65-F5344CB8AC3E}">
        <p14:creationId xmlns:p14="http://schemas.microsoft.com/office/powerpoint/2010/main" val="399816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8DB122B3-1160-4FAB-8865-650A349F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2908"/>
            <a:ext cx="91440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15">
            <a:hlinkClick r:id="rId3" action="ppaction://hlinksldjump"/>
            <a:extLst>
              <a:ext uri="{FF2B5EF4-FFF2-40B4-BE49-F238E27FC236}">
                <a16:creationId xmlns:a16="http://schemas.microsoft.com/office/drawing/2014/main" id="{1E8893EC-4079-4B2C-95F8-CEC243B0DA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0CFA39-2680-4A1D-8F19-896682214501}"/>
              </a:ext>
            </a:extLst>
          </p:cNvPr>
          <p:cNvSpPr txBox="1"/>
          <p:nvPr/>
        </p:nvSpPr>
        <p:spPr bwMode="auto">
          <a:xfrm flipH="1">
            <a:off x="467544" y="995916"/>
            <a:ext cx="2690585" cy="114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2.15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相关测距（自行阅读）</a:t>
            </a:r>
          </a:p>
        </p:txBody>
      </p:sp>
    </p:spTree>
    <p:extLst>
      <p:ext uri="{BB962C8B-B14F-4D97-AF65-F5344CB8AC3E}">
        <p14:creationId xmlns:p14="http://schemas.microsoft.com/office/powerpoint/2010/main" val="68654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54A22357-70D7-41C2-B142-0C2A5D5FFD9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0158" y="1018406"/>
          <a:ext cx="24415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2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54A22357-70D7-41C2-B142-0C2A5D5FF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158" y="1018406"/>
                        <a:ext cx="24415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DD33443F-AF05-4A14-A2EB-0CC27CD6B23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80558" y="908868"/>
          <a:ext cx="1143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3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DD33443F-AF05-4A14-A2EB-0CC27CD6B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558" y="908868"/>
                        <a:ext cx="1143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F13B808-97BD-4CBD-9972-4B59BC7984F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84933" y="1916931"/>
          <a:ext cx="45593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4" name="Equation" r:id="rId7" imgW="1803240" imgH="685800" progId="Equation.DSMT4">
                  <p:embed/>
                </p:oleObj>
              </mc:Choice>
              <mc:Fallback>
                <p:oleObj name="Equation" r:id="rId7" imgW="1803240" imgH="6858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F13B808-97BD-4CBD-9972-4B59BC798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933" y="1916931"/>
                        <a:ext cx="4559300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6B04C3B1-AC9D-4F1E-993D-620346D2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08" y="3933056"/>
            <a:ext cx="2643187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CF0B17D-84C4-4A57-8DB4-78173B4E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4129088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FE6BE8B0-B548-41F3-9FF1-AE5DEE1826C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51958" y="4004493"/>
          <a:ext cx="660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5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FE6BE8B0-B548-41F3-9FF1-AE5DEE182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58" y="4004493"/>
                        <a:ext cx="660400" cy="339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92F787A6-B00C-45B8-9196-11C5414C75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56970" y="6165081"/>
          <a:ext cx="5286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6" name="Equation" r:id="rId13" imgW="355320" imgH="228600" progId="Equation.DSMT4">
                  <p:embed/>
                </p:oleObj>
              </mc:Choice>
              <mc:Fallback>
                <p:oleObj name="Equation" r:id="rId13" imgW="355320" imgH="2286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92F787A6-B00C-45B8-9196-11C5414C7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970" y="6165081"/>
                        <a:ext cx="528638" cy="339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15">
            <a:hlinkClick r:id="rId15" action="ppaction://hlinksldjump"/>
            <a:extLst>
              <a:ext uri="{FF2B5EF4-FFF2-40B4-BE49-F238E27FC236}">
                <a16:creationId xmlns:a16="http://schemas.microsoft.com/office/drawing/2014/main" id="{E1B2D431-DD76-4F8E-A26C-D9E1EDACC51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</p:spTree>
    <p:extLst>
      <p:ext uri="{BB962C8B-B14F-4D97-AF65-F5344CB8AC3E}">
        <p14:creationId xmlns:p14="http://schemas.microsoft.com/office/powerpoint/2010/main" val="206177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8303443-3429-47FA-A769-B0613C961357}"/>
              </a:ext>
            </a:extLst>
          </p:cNvPr>
          <p:cNvGrpSpPr>
            <a:grpSpLocks/>
          </p:cNvGrpSpPr>
          <p:nvPr/>
        </p:nvGrpSpPr>
        <p:grpSpPr bwMode="auto">
          <a:xfrm>
            <a:off x="215106" y="908720"/>
            <a:ext cx="8713787" cy="5805488"/>
            <a:chOff x="113" y="663"/>
            <a:chExt cx="5489" cy="3657"/>
          </a:xfrm>
        </p:grpSpPr>
        <p:pic>
          <p:nvPicPr>
            <p:cNvPr id="3" name="Picture 5">
              <a:extLst>
                <a:ext uri="{FF2B5EF4-FFF2-40B4-BE49-F238E27FC236}">
                  <a16:creationId xmlns:a16="http://schemas.microsoft.com/office/drawing/2014/main" id="{6B592543-2FE7-45E4-B347-7109E66FF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663"/>
              <a:ext cx="5489" cy="1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C3DD1F6B-6841-4DD0-B270-6DF6A1186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2432"/>
              <a:ext cx="5489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WordArt 15">
            <a:hlinkClick r:id="rId4" action="ppaction://hlinksldjump"/>
            <a:extLst>
              <a:ext uri="{FF2B5EF4-FFF2-40B4-BE49-F238E27FC236}">
                <a16:creationId xmlns:a16="http://schemas.microsoft.com/office/drawing/2014/main" id="{94FA1F98-48F1-4B85-95DF-C2C90D0C82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7784" y="180182"/>
            <a:ext cx="619268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2.4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随机过程的联合分布和互相关函数</a:t>
            </a:r>
          </a:p>
        </p:txBody>
      </p:sp>
    </p:spTree>
    <p:extLst>
      <p:ext uri="{BB962C8B-B14F-4D97-AF65-F5344CB8AC3E}">
        <p14:creationId xmlns:p14="http://schemas.microsoft.com/office/powerpoint/2010/main" val="412954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F257A6A5-73CB-4DCF-A5D4-91C726B234F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1489" y="2604641"/>
          <a:ext cx="3060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7" name="Equation" r:id="rId4" imgW="1320227" imgH="330057" progId="Equation.DSMT4">
                  <p:embed/>
                </p:oleObj>
              </mc:Choice>
              <mc:Fallback>
                <p:oleObj name="Equation" r:id="rId4" imgW="1320227" imgH="330057" progId="Equation.DSMT4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F257A6A5-73CB-4DCF-A5D4-91C726B234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489" y="2604641"/>
                        <a:ext cx="3060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8FF03FBD-29B9-4B16-A125-8405B97055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31594" y="2632919"/>
          <a:ext cx="192881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8" name="Equation" r:id="rId6" imgW="889000" imgH="330200" progId="Equation.3">
                  <p:embed/>
                </p:oleObj>
              </mc:Choice>
              <mc:Fallback>
                <p:oleObj name="Equation" r:id="rId6" imgW="889000" imgH="330200" progId="Equation.3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8FF03FBD-29B9-4B16-A125-8405B9705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94" y="2632919"/>
                        <a:ext cx="1928813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>
            <a:extLst>
              <a:ext uri="{FF2B5EF4-FFF2-40B4-BE49-F238E27FC236}">
                <a16:creationId xmlns:a16="http://schemas.microsoft.com/office/drawing/2014/main" id="{4FD605EE-762E-498B-9682-3AA221FA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1" y="278402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ea typeface="黑体" panose="02010609060101010101" pitchFamily="49" charset="-122"/>
              </a:rPr>
              <a:t>频谱：</a:t>
            </a:r>
          </a:p>
        </p:txBody>
      </p:sp>
      <p:sp>
        <p:nvSpPr>
          <p:cNvPr id="106506" name="Rectangle 20">
            <a:extLst>
              <a:ext uri="{FF2B5EF4-FFF2-40B4-BE49-F238E27FC236}">
                <a16:creationId xmlns:a16="http://schemas.microsoft.com/office/drawing/2014/main" id="{399E4C90-B3A2-41B7-9B44-B62D88D7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174" y="466839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499" name="Object 19">
            <a:extLst>
              <a:ext uri="{FF2B5EF4-FFF2-40B4-BE49-F238E27FC236}">
                <a16:creationId xmlns:a16="http://schemas.microsoft.com/office/drawing/2014/main" id="{5DA6B92B-BEE3-44CA-B8F9-5257ADAD61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47664" y="3573016"/>
          <a:ext cx="38941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9" name="Equation" r:id="rId8" imgW="1562100" imgH="393700" progId="Equation.DSMT4">
                  <p:embed/>
                </p:oleObj>
              </mc:Choice>
              <mc:Fallback>
                <p:oleObj name="Equation" r:id="rId8" imgW="1562100" imgH="393700" progId="Equation.DSMT4">
                  <p:embed/>
                  <p:pic>
                    <p:nvPicPr>
                      <p:cNvPr id="20499" name="Object 19">
                        <a:extLst>
                          <a:ext uri="{FF2B5EF4-FFF2-40B4-BE49-F238E27FC236}">
                            <a16:creationId xmlns:a16="http://schemas.microsoft.com/office/drawing/2014/main" id="{5DA6B92B-BEE3-44CA-B8F9-5257ADAD6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389413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Text Box 28">
            <a:extLst>
              <a:ext uri="{FF2B5EF4-FFF2-40B4-BE49-F238E27FC236}">
                <a16:creationId xmlns:a16="http://schemas.microsoft.com/office/drawing/2014/main" id="{FDEA8B2A-B3A5-47EC-AFFA-209D1BF9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52488"/>
            <a:ext cx="4221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ea typeface="华文新魏" pitchFamily="2" charset="-122"/>
              </a:rPr>
              <a:t>复习</a:t>
            </a:r>
            <a:r>
              <a:rPr lang="en-US" altLang="zh-CN" sz="3600" b="1" dirty="0">
                <a:solidFill>
                  <a:srgbClr val="0000FF"/>
                </a:solidFill>
                <a:ea typeface="华文新魏" pitchFamily="2" charset="-122"/>
              </a:rPr>
              <a:t>《</a:t>
            </a:r>
            <a:r>
              <a:rPr lang="zh-CN" altLang="en-US" sz="3600" b="1" dirty="0">
                <a:solidFill>
                  <a:srgbClr val="0000FF"/>
                </a:solidFill>
                <a:ea typeface="华文新魏" pitchFamily="2" charset="-122"/>
              </a:rPr>
              <a:t>信号与系统</a:t>
            </a:r>
            <a:r>
              <a:rPr lang="en-US" altLang="zh-CN" sz="3600" b="1" dirty="0">
                <a:solidFill>
                  <a:srgbClr val="0000FF"/>
                </a:solidFill>
                <a:ea typeface="华文新魏" pitchFamily="2" charset="-122"/>
              </a:rPr>
              <a:t>》</a:t>
            </a:r>
            <a:endParaRPr lang="zh-CN" altLang="en-US" sz="3600" b="1" dirty="0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99346" name="WordArt 41">
            <a:hlinkClick r:id="rId10" action="ppaction://hlinksldjump"/>
            <a:extLst>
              <a:ext uri="{FF2B5EF4-FFF2-40B4-BE49-F238E27FC236}">
                <a16:creationId xmlns:a16="http://schemas.microsoft.com/office/drawing/2014/main" id="{049B7BFA-3545-479D-B192-CAC83F047C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EDF9C-B65B-439C-8872-B0AC5390B85F}"/>
              </a:ext>
            </a:extLst>
          </p:cNvPr>
          <p:cNvSpPr txBox="1"/>
          <p:nvPr/>
        </p:nvSpPr>
        <p:spPr bwMode="auto">
          <a:xfrm>
            <a:off x="5400238" y="2661574"/>
            <a:ext cx="1107996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条件：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5CD12-5338-45F3-AC25-C86FF4B6AA3D}"/>
              </a:ext>
            </a:extLst>
          </p:cNvPr>
          <p:cNvSpPr txBox="1"/>
          <p:nvPr/>
        </p:nvSpPr>
        <p:spPr bwMode="auto">
          <a:xfrm>
            <a:off x="395536" y="1956857"/>
            <a:ext cx="2646878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对于确定性信号：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326556-4B98-4C63-9BD3-3BA2A6AD6EF9}"/>
              </a:ext>
            </a:extLst>
          </p:cNvPr>
          <p:cNvSpPr txBox="1"/>
          <p:nvPr/>
        </p:nvSpPr>
        <p:spPr bwMode="auto">
          <a:xfrm>
            <a:off x="348050" y="4951021"/>
            <a:ext cx="8400414" cy="171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对于随机信号：由于不满足绝对可积条件，因此其频谱密度不存在。但在实际中，随机过程的各个样本函数，其平均功率总是有限的。可以引入功率谱的概念。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7364F4-8936-4B80-A877-E06967EEC9D7}"/>
              </a:ext>
            </a:extLst>
          </p:cNvPr>
          <p:cNvCxnSpPr>
            <a:cxnSpLocks/>
          </p:cNvCxnSpPr>
          <p:nvPr/>
        </p:nvCxnSpPr>
        <p:spPr>
          <a:xfrm>
            <a:off x="7260355" y="2181834"/>
            <a:ext cx="871750" cy="2421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5A57CBB-C52D-40D3-A8EA-48BD6DD909E7}"/>
              </a:ext>
            </a:extLst>
          </p:cNvPr>
          <p:cNvSpPr txBox="1"/>
          <p:nvPr/>
        </p:nvSpPr>
        <p:spPr bwMode="auto">
          <a:xfrm>
            <a:off x="-40392" y="1635548"/>
            <a:ext cx="2031325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连续周期信号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C5055F-36B2-47F2-B5F4-B56769DE21D7}"/>
              </a:ext>
            </a:extLst>
          </p:cNvPr>
          <p:cNvSpPr txBox="1"/>
          <p:nvPr/>
        </p:nvSpPr>
        <p:spPr bwMode="auto">
          <a:xfrm>
            <a:off x="-70299" y="4509695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离散非周期频谱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A5EE5-A8CF-4D29-8BCA-47CB12442D39}"/>
              </a:ext>
            </a:extLst>
          </p:cNvPr>
          <p:cNvSpPr txBox="1"/>
          <p:nvPr/>
        </p:nvSpPr>
        <p:spPr bwMode="auto">
          <a:xfrm>
            <a:off x="837453" y="5002254"/>
            <a:ext cx="492443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F833D-F7ED-49A8-83F8-C8AC3CEB5A57}"/>
              </a:ext>
            </a:extLst>
          </p:cNvPr>
          <p:cNvSpPr txBox="1"/>
          <p:nvPr/>
        </p:nvSpPr>
        <p:spPr bwMode="auto">
          <a:xfrm>
            <a:off x="2237546" y="1658791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连续非周期信号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2706E-AAF5-42F6-9F5F-B9D84308A731}"/>
              </a:ext>
            </a:extLst>
          </p:cNvPr>
          <p:cNvSpPr txBox="1"/>
          <p:nvPr/>
        </p:nvSpPr>
        <p:spPr bwMode="auto">
          <a:xfrm>
            <a:off x="3160876" y="5015621"/>
            <a:ext cx="492443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977819-85E7-4553-A358-269CC1E0C1D7}"/>
              </a:ext>
            </a:extLst>
          </p:cNvPr>
          <p:cNvSpPr txBox="1"/>
          <p:nvPr/>
        </p:nvSpPr>
        <p:spPr bwMode="auto">
          <a:xfrm>
            <a:off x="2352526" y="4509696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连续非周期频谱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CAB423-2C79-4C5E-BABA-44DBB550E9CD}"/>
              </a:ext>
            </a:extLst>
          </p:cNvPr>
          <p:cNvSpPr txBox="1"/>
          <p:nvPr/>
        </p:nvSpPr>
        <p:spPr bwMode="auto">
          <a:xfrm>
            <a:off x="4728755" y="1628800"/>
            <a:ext cx="2125394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离散周期信号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6BACDF-FA5D-46B3-B4AC-20CEB74E86D7}"/>
              </a:ext>
            </a:extLst>
          </p:cNvPr>
          <p:cNvSpPr txBox="1"/>
          <p:nvPr/>
        </p:nvSpPr>
        <p:spPr bwMode="auto">
          <a:xfrm flipH="1">
            <a:off x="4762090" y="4509697"/>
            <a:ext cx="2339101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离散周期频谱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7BA526-ABCE-48F9-8928-BE7AF6E93FAF}"/>
              </a:ext>
            </a:extLst>
          </p:cNvPr>
          <p:cNvSpPr txBox="1"/>
          <p:nvPr/>
        </p:nvSpPr>
        <p:spPr bwMode="auto">
          <a:xfrm>
            <a:off x="5323794" y="5002253"/>
            <a:ext cx="1152128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EDD589-E381-48AC-90F2-F13AD12CCE4F}"/>
              </a:ext>
            </a:extLst>
          </p:cNvPr>
          <p:cNvSpPr txBox="1"/>
          <p:nvPr/>
        </p:nvSpPr>
        <p:spPr bwMode="auto">
          <a:xfrm>
            <a:off x="6840893" y="1653291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离散非周期信号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5A16F8-4D08-4A08-90DD-680E92BCC9DA}"/>
              </a:ext>
            </a:extLst>
          </p:cNvPr>
          <p:cNvSpPr txBox="1"/>
          <p:nvPr/>
        </p:nvSpPr>
        <p:spPr bwMode="auto">
          <a:xfrm>
            <a:off x="7401204" y="5052770"/>
            <a:ext cx="800219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DTFT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ABB9D3-528D-44DA-9AB0-D2D6486B04B8}"/>
              </a:ext>
            </a:extLst>
          </p:cNvPr>
          <p:cNvSpPr txBox="1"/>
          <p:nvPr/>
        </p:nvSpPr>
        <p:spPr bwMode="auto">
          <a:xfrm>
            <a:off x="6962554" y="4485182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离散非周期频谱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68B045-1BC2-4C9F-A6E3-EEF35249A35F}"/>
              </a:ext>
            </a:extLst>
          </p:cNvPr>
          <p:cNvSpPr txBox="1"/>
          <p:nvPr/>
        </p:nvSpPr>
        <p:spPr bwMode="auto">
          <a:xfrm>
            <a:off x="3077413" y="935572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方便计算机处理</a:t>
            </a:r>
          </a:p>
        </p:txBody>
      </p:sp>
      <p:sp>
        <p:nvSpPr>
          <p:cNvPr id="19" name="WordArt 41">
            <a:hlinkClick r:id="rId2" action="ppaction://hlinksldjump"/>
            <a:extLst>
              <a:ext uri="{FF2B5EF4-FFF2-40B4-BE49-F238E27FC236}">
                <a16:creationId xmlns:a16="http://schemas.microsoft.com/office/drawing/2014/main" id="{B0DCC3C3-A656-448C-84FA-E7EC094A932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A402A9-BA0A-4BC4-AA0E-1554685D2E60}"/>
              </a:ext>
            </a:extLst>
          </p:cNvPr>
          <p:cNvCxnSpPr>
            <a:stCxn id="4" idx="2"/>
          </p:cNvCxnSpPr>
          <p:nvPr/>
        </p:nvCxnSpPr>
        <p:spPr>
          <a:xfrm flipH="1">
            <a:off x="323528" y="2209167"/>
            <a:ext cx="651743" cy="2443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21CA81-8A35-4A40-B0C4-85E7391456DC}"/>
              </a:ext>
            </a:extLst>
          </p:cNvPr>
          <p:cNvCxnSpPr>
            <a:cxnSpLocks/>
          </p:cNvCxnSpPr>
          <p:nvPr/>
        </p:nvCxnSpPr>
        <p:spPr>
          <a:xfrm>
            <a:off x="285480" y="2226910"/>
            <a:ext cx="871750" cy="2421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087D10A-DA97-43F8-8CF2-53402D315875}"/>
              </a:ext>
            </a:extLst>
          </p:cNvPr>
          <p:cNvCxnSpPr/>
          <p:nvPr/>
        </p:nvCxnSpPr>
        <p:spPr>
          <a:xfrm flipH="1">
            <a:off x="2776413" y="2209167"/>
            <a:ext cx="651743" cy="2443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D9EC71-9383-437B-8915-5B68CAC2CF49}"/>
              </a:ext>
            </a:extLst>
          </p:cNvPr>
          <p:cNvCxnSpPr>
            <a:cxnSpLocks/>
          </p:cNvCxnSpPr>
          <p:nvPr/>
        </p:nvCxnSpPr>
        <p:spPr>
          <a:xfrm>
            <a:off x="2643697" y="2274834"/>
            <a:ext cx="871750" cy="2421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BD80A33-9752-4241-82C6-8DFA4213D8D4}"/>
              </a:ext>
            </a:extLst>
          </p:cNvPr>
          <p:cNvCxnSpPr>
            <a:cxnSpLocks/>
          </p:cNvCxnSpPr>
          <p:nvPr/>
        </p:nvCxnSpPr>
        <p:spPr>
          <a:xfrm>
            <a:off x="5037129" y="2218037"/>
            <a:ext cx="871750" cy="2421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0BBDC7-1950-4EED-A172-AF9221740F7F}"/>
              </a:ext>
            </a:extLst>
          </p:cNvPr>
          <p:cNvCxnSpPr/>
          <p:nvPr/>
        </p:nvCxnSpPr>
        <p:spPr>
          <a:xfrm flipH="1">
            <a:off x="5122762" y="2232929"/>
            <a:ext cx="651743" cy="2443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82F2428-3D6A-43E0-B3EC-54FAC18546A8}"/>
              </a:ext>
            </a:extLst>
          </p:cNvPr>
          <p:cNvCxnSpPr/>
          <p:nvPr/>
        </p:nvCxnSpPr>
        <p:spPr>
          <a:xfrm flipH="1">
            <a:off x="7369274" y="2181834"/>
            <a:ext cx="651743" cy="2443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BA194F-4581-405A-93AB-BEFC21D07B46}"/>
              </a:ext>
            </a:extLst>
          </p:cNvPr>
          <p:cNvSpPr txBox="1"/>
          <p:nvPr/>
        </p:nvSpPr>
        <p:spPr bwMode="auto">
          <a:xfrm>
            <a:off x="7033312" y="2831099"/>
            <a:ext cx="1954263" cy="75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通过信号的周期延拓与频谱主值的选择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B80223-49AF-43BF-90D1-F9C46C68ADF5}"/>
              </a:ext>
            </a:extLst>
          </p:cNvPr>
          <p:cNvCxnSpPr/>
          <p:nvPr/>
        </p:nvCxnSpPr>
        <p:spPr>
          <a:xfrm>
            <a:off x="7801313" y="573081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22DD0A9-7AF1-42DD-BBF8-36366973AF9D}"/>
              </a:ext>
            </a:extLst>
          </p:cNvPr>
          <p:cNvSpPr txBox="1"/>
          <p:nvPr/>
        </p:nvSpPr>
        <p:spPr bwMode="auto">
          <a:xfrm>
            <a:off x="7484258" y="6101916"/>
            <a:ext cx="646331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FFT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19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81059071-86D3-418E-B128-5226AF212F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8471" y="3523878"/>
          <a:ext cx="323373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2" name="Equation" r:id="rId3" imgW="1307880" imgH="507960" progId="Equation.DSMT4">
                  <p:embed/>
                </p:oleObj>
              </mc:Choice>
              <mc:Fallback>
                <p:oleObj name="Equation" r:id="rId3" imgW="1307880" imgH="50796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81059071-86D3-418E-B128-5226AF212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71" y="3523878"/>
                        <a:ext cx="3233738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9">
            <a:extLst>
              <a:ext uri="{FF2B5EF4-FFF2-40B4-BE49-F238E27FC236}">
                <a16:creationId xmlns:a16="http://schemas.microsoft.com/office/drawing/2014/main" id="{A86ED0D7-43E5-4AAC-8DD1-AA7BC517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97" y="2320553"/>
            <a:ext cx="5022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A8C536C7-6E3D-4E6E-A8E7-8513EF39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712" y="4527972"/>
            <a:ext cx="405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隶书" pitchFamily="49" charset="-122"/>
              </a:rPr>
              <a:t>随机过程的样本函数及其截尾函数</a:t>
            </a:r>
            <a:r>
              <a:rPr lang="zh-CN" altLang="en-US" sz="1800" dirty="0"/>
              <a:t>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3345992-BA58-410E-9C4F-1B70266B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78092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990000"/>
                </a:solidFill>
                <a:ea typeface="黑体" panose="02010609060101010101" pitchFamily="49" charset="-122"/>
              </a:rPr>
              <a:t>截取函数：</a:t>
            </a: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DC7B386F-D67C-48D1-A3F1-9BF5C07D140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23180" y="5032365"/>
          <a:ext cx="65468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3" name="Equation" r:id="rId6" imgW="2577960" imgH="330120" progId="Equation.DSMT4">
                  <p:embed/>
                </p:oleObj>
              </mc:Choice>
              <mc:Fallback>
                <p:oleObj name="Equation" r:id="rId6" imgW="2577960" imgH="330120" progId="Equation.DSMT4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DC7B386F-D67C-48D1-A3F1-9BF5C07D1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80" y="5032365"/>
                        <a:ext cx="65468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D6848E7-1FDA-4EF7-AB93-DB56D3E74CA2}"/>
              </a:ext>
            </a:extLst>
          </p:cNvPr>
          <p:cNvSpPr txBox="1"/>
          <p:nvPr/>
        </p:nvSpPr>
        <p:spPr bwMode="auto">
          <a:xfrm>
            <a:off x="427396" y="2050940"/>
            <a:ext cx="2954655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对于某一个样本函数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956674-2449-45D1-8CFF-84D2A4EC60D2}"/>
                  </a:ext>
                </a:extLst>
              </p:cNvPr>
              <p:cNvSpPr/>
              <p:nvPr/>
            </p:nvSpPr>
            <p:spPr>
              <a:xfrm>
                <a:off x="3271452" y="2101339"/>
                <a:ext cx="7645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956674-2449-45D1-8CFF-84D2A4EC6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52" y="2101339"/>
                <a:ext cx="764503" cy="523220"/>
              </a:xfrm>
              <a:prstGeom prst="rect">
                <a:avLst/>
              </a:prstGeom>
              <a:blipFill>
                <a:blip r:embed="rId8"/>
                <a:stretch>
                  <a:fillRect r="-1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WordArt 41">
            <a:hlinkClick r:id="rId9" action="ppaction://hlinksldjump"/>
            <a:extLst>
              <a:ext uri="{FF2B5EF4-FFF2-40B4-BE49-F238E27FC236}">
                <a16:creationId xmlns:a16="http://schemas.microsoft.com/office/drawing/2014/main" id="{1DA4BEDC-19A3-49CA-BBE4-3FDA1FBF2B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AE58BAB3-7763-4B26-8F29-9CAAB087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6133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ea typeface="华文新魏" pitchFamily="2" charset="-122"/>
              </a:rPr>
              <a:t>2.5.1 </a:t>
            </a:r>
            <a:r>
              <a:rPr kumimoji="1" lang="zh-CN" altLang="en-US" b="1" dirty="0">
                <a:solidFill>
                  <a:srgbClr val="0000FF"/>
                </a:solidFill>
                <a:ea typeface="华文新魏" pitchFamily="2" charset="-122"/>
              </a:rPr>
              <a:t>连续时间随机过程的功率谱</a:t>
            </a:r>
          </a:p>
        </p:txBody>
      </p:sp>
    </p:spTree>
    <p:extLst>
      <p:ext uri="{BB962C8B-B14F-4D97-AF65-F5344CB8AC3E}">
        <p14:creationId xmlns:p14="http://schemas.microsoft.com/office/powerpoint/2010/main" val="28093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B53B5D-4101-4F22-AD9D-6B967CC8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18642"/>
          </a:xfrm>
          <a:prstGeom prst="rect">
            <a:avLst/>
          </a:prstGeom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FCC3D084-DCF8-4A67-905E-AA9083EC926B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564904"/>
            <a:ext cx="4176464" cy="2304256"/>
            <a:chOff x="476" y="1207"/>
            <a:chExt cx="2223" cy="136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7A3A76-7C35-41C1-9585-CDE32614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207"/>
              <a:ext cx="1543" cy="7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6F0A281A-A2FD-40C9-85A3-641F6D3B9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1888"/>
              <a:ext cx="998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F68BEB0-681E-45F7-A815-807CC71F2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4"/>
          <a:stretch/>
        </p:blipFill>
        <p:spPr>
          <a:xfrm>
            <a:off x="3351" y="4920092"/>
            <a:ext cx="4068644" cy="11020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51C9D9B-F1A6-4236-9869-E1561D0E0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933056"/>
            <a:ext cx="3989065" cy="26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2CE5657-410F-4A9C-9DE7-2CC244C80FEE}"/>
              </a:ext>
            </a:extLst>
          </p:cNvPr>
          <p:cNvSpPr txBox="1"/>
          <p:nvPr/>
        </p:nvSpPr>
        <p:spPr bwMode="auto">
          <a:xfrm>
            <a:off x="395536" y="901924"/>
            <a:ext cx="6696744" cy="208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对上式两边都求统计平均，左边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5000"/>
              </a:lnSpc>
              <a:spcBef>
                <a:spcPct val="50000"/>
              </a:spcBef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右边求统计平均为：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3EA7CC-F8EC-4381-997E-3EF07BC46F70}"/>
                  </a:ext>
                </a:extLst>
              </p:cNvPr>
              <p:cNvSpPr txBox="1"/>
              <p:nvPr/>
            </p:nvSpPr>
            <p:spPr bwMode="auto">
              <a:xfrm>
                <a:off x="1173055" y="2989803"/>
                <a:ext cx="7281352" cy="2133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2400" dirty="0"/>
                              <m:t> </m:t>
                            </m:r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2400" dirty="0"/>
                              <m:t> </m:t>
                            </m:r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3EA7CC-F8EC-4381-997E-3EF07BC46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3055" y="2989803"/>
                <a:ext cx="7281352" cy="2133276"/>
              </a:xfrm>
              <a:prstGeom prst="rect">
                <a:avLst/>
              </a:prstGeom>
              <a:blipFill>
                <a:blip r:embed="rId2"/>
                <a:stretch>
                  <a:fillRect l="-12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1B465B-6D2F-4414-9CDD-B329CD623E3C}"/>
                  </a:ext>
                </a:extLst>
              </p:cNvPr>
              <p:cNvSpPr/>
              <p:nvPr/>
            </p:nvSpPr>
            <p:spPr>
              <a:xfrm>
                <a:off x="2699792" y="1540880"/>
                <a:ext cx="3031023" cy="58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平均功率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1B465B-6D2F-4414-9CDD-B329CD623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540880"/>
                <a:ext cx="3031023" cy="587148"/>
              </a:xfrm>
              <a:prstGeom prst="rect">
                <a:avLst/>
              </a:prstGeom>
              <a:blipFill>
                <a:blip r:embed="rId3"/>
                <a:stretch>
                  <a:fillRect l="-604" r="-2012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D55B3B-2010-4CBF-AAA3-5F8874E70AFE}"/>
                  </a:ext>
                </a:extLst>
              </p:cNvPr>
              <p:cNvSpPr txBox="1"/>
              <p:nvPr/>
            </p:nvSpPr>
            <p:spPr bwMode="auto">
              <a:xfrm>
                <a:off x="251520" y="5123079"/>
                <a:ext cx="8202887" cy="899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故而，</a:t>
                </a:r>
                <a:r>
                  <a:rPr lang="en-US" altLang="zh-CN" sz="24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可以看做是功率谱密度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D55B3B-2010-4CBF-AAA3-5F8874E70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123079"/>
                <a:ext cx="8202887" cy="899605"/>
              </a:xfrm>
              <a:prstGeom prst="rect">
                <a:avLst/>
              </a:prstGeom>
              <a:blipFill>
                <a:blip r:embed="rId4"/>
                <a:stretch>
                  <a:fillRect l="-1114" r="-2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WordArt 41">
            <a:hlinkClick r:id="rId5" action="ppaction://hlinksldjump"/>
            <a:extLst>
              <a:ext uri="{FF2B5EF4-FFF2-40B4-BE49-F238E27FC236}">
                <a16:creationId xmlns:a16="http://schemas.microsoft.com/office/drawing/2014/main" id="{20B3E5BE-23E9-4A35-9C52-A49AC9B2D19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D4AC6EA6-2CB4-4246-A3AE-3417C2DB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05" y="6109637"/>
            <a:ext cx="7902451" cy="55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可以看作为单位频带内消耗在单位电阻上的平均功率。</a:t>
            </a:r>
          </a:p>
        </p:txBody>
      </p:sp>
    </p:spTree>
    <p:extLst>
      <p:ext uri="{BB962C8B-B14F-4D97-AF65-F5344CB8AC3E}">
        <p14:creationId xmlns:p14="http://schemas.microsoft.com/office/powerpoint/2010/main" val="24305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C569F69-4A03-4335-B740-5F135162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35" y="1920555"/>
            <a:ext cx="72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(1)k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阶严平稳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(kth-order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sss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5AA5486-D8AD-445A-A4B7-4AAED66A82F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9164" y="2678631"/>
          <a:ext cx="9048650" cy="49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54" name="Equation" r:id="rId3" imgW="4178160" imgH="228600" progId="Equation.DSMT4">
                  <p:embed/>
                </p:oleObj>
              </mc:Choice>
              <mc:Fallback>
                <p:oleObj name="Equation" r:id="rId3" imgW="4178160" imgH="228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5AA5486-D8AD-445A-A4B7-4AAED66A8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4" y="2678631"/>
                        <a:ext cx="9048650" cy="494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extLst>
              <a:ext uri="{FF2B5EF4-FFF2-40B4-BE49-F238E27FC236}">
                <a16:creationId xmlns:a16="http://schemas.microsoft.com/office/drawing/2014/main" id="{7798AB01-7AF7-47CB-857C-0A154275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48" y="3290301"/>
            <a:ext cx="58327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只对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k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成立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8E2FDE3-972A-4521-A93C-3C2E7000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48" y="3930731"/>
            <a:ext cx="8964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k=2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称为二阶严平稳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如果对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N=k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成立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那么对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N&lt;k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也成立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34F5BA7-3846-4459-A7B7-6F3B0D01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0" y="4722893"/>
            <a:ext cx="3240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渐近严平稳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8C729A5-86F4-4517-AA80-EEFE02D6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73" y="5297568"/>
            <a:ext cx="705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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时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,X(t+c)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的任意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维分布与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无关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687E0BB8-CE9D-4E24-B050-36E19DE144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7248" y="6006845"/>
          <a:ext cx="59039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55" name="Equation" r:id="rId5" imgW="2565360" imgH="279360" progId="Equation.DSMT4">
                  <p:embed/>
                </p:oleObj>
              </mc:Choice>
              <mc:Fallback>
                <p:oleObj name="Equation" r:id="rId5" imgW="2565360" imgH="279360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687E0BB8-CE9D-4E24-B050-36E19DE14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8" y="6006845"/>
                        <a:ext cx="590391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12016F3C-C48A-47ED-BBDA-0D57BFE8D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843" y="6010275"/>
            <a:ext cx="345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且与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" name="WordArt 15">
            <a:hlinkClick r:id="rId7" action="ppaction://hlinksldjump"/>
            <a:extLst>
              <a:ext uri="{FF2B5EF4-FFF2-40B4-BE49-F238E27FC236}">
                <a16:creationId xmlns:a16="http://schemas.microsoft.com/office/drawing/2014/main" id="{FFB6E4EA-F6A6-4E85-9390-6B42F6698F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642E6D8-758E-4909-BAE9-5EFAA92E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4" y="1054493"/>
            <a:ext cx="4081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ea typeface="华文新魏" pitchFamily="2" charset="-122"/>
              </a:rPr>
              <a:t>2.3.4 </a:t>
            </a:r>
            <a:r>
              <a:rPr kumimoji="1" lang="zh-CN" altLang="en-US" b="1" dirty="0">
                <a:solidFill>
                  <a:srgbClr val="0000FF"/>
                </a:solidFill>
                <a:ea typeface="华文新魏" pitchFamily="2" charset="-122"/>
              </a:rPr>
              <a:t>其他平稳的概念</a:t>
            </a:r>
          </a:p>
        </p:txBody>
      </p:sp>
    </p:spTree>
    <p:extLst>
      <p:ext uri="{BB962C8B-B14F-4D97-AF65-F5344CB8AC3E}">
        <p14:creationId xmlns:p14="http://schemas.microsoft.com/office/powerpoint/2010/main" val="96519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6">
            <a:extLst>
              <a:ext uri="{FF2B5EF4-FFF2-40B4-BE49-F238E27FC236}">
                <a16:creationId xmlns:a16="http://schemas.microsoft.com/office/drawing/2014/main" id="{7FA23620-679E-4557-A3B9-1B06B8002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14450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平稳随机过程：</a:t>
            </a: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AB52FAD2-AD18-42F9-81F9-41D29787C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488" y="1943100"/>
          <a:ext cx="44561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5" name="Equation" r:id="rId4" imgW="1625600" imgH="330200" progId="Equation.3">
                  <p:embed/>
                </p:oleObj>
              </mc:Choice>
              <mc:Fallback>
                <p:oleObj name="Equation" r:id="rId4" imgW="1625600" imgH="3302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AB52FAD2-AD18-42F9-81F9-41D29787C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943100"/>
                        <a:ext cx="44561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D60BE29A-B153-4523-8D86-F317C3B7F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155950"/>
          <a:ext cx="47259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6" name="公式" r:id="rId6" imgW="1854200" imgH="393700" progId="Equation.3">
                  <p:embed/>
                </p:oleObj>
              </mc:Choice>
              <mc:Fallback>
                <p:oleObj name="公式" r:id="rId6" imgW="1854200" imgH="393700" progId="Equation.3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D60BE29A-B153-4523-8D86-F317C3B7F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55950"/>
                        <a:ext cx="47259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A264DA9D-6732-4152-AD41-EABB4BC36C92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4643438"/>
            <a:ext cx="5713412" cy="1193800"/>
            <a:chOff x="897" y="3109"/>
            <a:chExt cx="3060" cy="562"/>
          </a:xfrm>
        </p:grpSpPr>
        <p:graphicFrame>
          <p:nvGraphicFramePr>
            <p:cNvPr id="112651" name="Object 11">
              <a:extLst>
                <a:ext uri="{FF2B5EF4-FFF2-40B4-BE49-F238E27FC236}">
                  <a16:creationId xmlns:a16="http://schemas.microsoft.com/office/drawing/2014/main" id="{1F56A1BE-7731-49AD-AD31-B881EAB3F9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8" y="3109"/>
            <a:ext cx="1899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17" name="Equation" r:id="rId8" imgW="1638300" imgH="457200" progId="Equation.3">
                    <p:embed/>
                  </p:oleObj>
                </mc:Choice>
                <mc:Fallback>
                  <p:oleObj name="Equation" r:id="rId8" imgW="1638300" imgH="457200" progId="Equation.3">
                    <p:embed/>
                    <p:pic>
                      <p:nvPicPr>
                        <p:cNvPr id="112651" name="Object 11">
                          <a:extLst>
                            <a:ext uri="{FF2B5EF4-FFF2-40B4-BE49-F238E27FC236}">
                              <a16:creationId xmlns:a16="http://schemas.microsoft.com/office/drawing/2014/main" id="{1F56A1BE-7731-49AD-AD31-B881EAB3F9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3109"/>
                          <a:ext cx="1899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2" name="Rectangle 12">
              <a:extLst>
                <a:ext uri="{FF2B5EF4-FFF2-40B4-BE49-F238E27FC236}">
                  <a16:creationId xmlns:a16="http://schemas.microsoft.com/office/drawing/2014/main" id="{163FFD95-6D58-4BA8-85D4-CF910E3F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3241"/>
              <a:ext cx="108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A50021"/>
                  </a:solidFill>
                  <a:ea typeface="黑体" panose="02010609060101010101" pitchFamily="49" charset="-122"/>
                </a:rPr>
                <a:t>物理谱定义：</a:t>
              </a:r>
            </a:p>
          </p:txBody>
        </p:sp>
      </p:grpSp>
      <p:pic>
        <p:nvPicPr>
          <p:cNvPr id="112646" name="Picture 16" descr="arrow23">
            <a:extLst>
              <a:ext uri="{FF2B5EF4-FFF2-40B4-BE49-F238E27FC236}">
                <a16:creationId xmlns:a16="http://schemas.microsoft.com/office/drawing/2014/main" id="{A5F104F0-1577-4E32-A990-2D016A1B91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403350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Rectangle 17">
            <a:extLst>
              <a:ext uri="{FF2B5EF4-FFF2-40B4-BE49-F238E27FC236}">
                <a16:creationId xmlns:a16="http://schemas.microsoft.com/office/drawing/2014/main" id="{68C8F9FE-E418-4CC5-B09E-5843C7CC1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31445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ea typeface="黑体" panose="02010609060101010101" pitchFamily="49" charset="-122"/>
              </a:rPr>
              <a:t>维纳－辛钦定理（！重要）</a:t>
            </a:r>
          </a:p>
        </p:txBody>
      </p:sp>
      <p:sp>
        <p:nvSpPr>
          <p:cNvPr id="26643" name="AutoShape 19">
            <a:extLst>
              <a:ext uri="{FF2B5EF4-FFF2-40B4-BE49-F238E27FC236}">
                <a16:creationId xmlns:a16="http://schemas.microsoft.com/office/drawing/2014/main" id="{37620125-3749-4321-9D58-F8C01556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889250"/>
            <a:ext cx="358775" cy="404813"/>
          </a:xfrm>
          <a:prstGeom prst="upDownArrow">
            <a:avLst>
              <a:gd name="adj1" fmla="val 50000"/>
              <a:gd name="adj2" fmla="val 22566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D8905107-9CDF-413A-95A5-FF535955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36863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傅里叶     变换对</a:t>
            </a:r>
          </a:p>
        </p:txBody>
      </p:sp>
      <p:sp>
        <p:nvSpPr>
          <p:cNvPr id="12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F78CED2E-619C-463B-B4D3-02F99B78C9F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id="{B15D23BA-FD37-4BEF-8F10-8E78426A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42988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平稳随机过程：</a:t>
            </a:r>
          </a:p>
        </p:txBody>
      </p:sp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id="{18D9D3C9-F3D3-4C46-86D2-F8C86A81C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84438"/>
          <a:ext cx="4130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0" name="Equation" r:id="rId4" imgW="1676400" imgH="330200" progId="Equation.DSMT4">
                  <p:embed/>
                </p:oleObj>
              </mc:Choice>
              <mc:Fallback>
                <p:oleObj name="Equation" r:id="rId4" imgW="1676400" imgH="330200" progId="Equation.DSMT4">
                  <p:embed/>
                  <p:pic>
                    <p:nvPicPr>
                      <p:cNvPr id="114691" name="Object 3">
                        <a:extLst>
                          <a:ext uri="{FF2B5EF4-FFF2-40B4-BE49-F238E27FC236}">
                            <a16:creationId xmlns:a16="http://schemas.microsoft.com/office/drawing/2014/main" id="{18D9D3C9-F3D3-4C46-86D2-F8C86A81C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84438"/>
                        <a:ext cx="41306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2" name="Picture 11" descr="arrow23">
            <a:extLst>
              <a:ext uri="{FF2B5EF4-FFF2-40B4-BE49-F238E27FC236}">
                <a16:creationId xmlns:a16="http://schemas.microsoft.com/office/drawing/2014/main" id="{7880FD39-A9C4-4BB8-92AB-9E0D6F78B0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131888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4693" name="Object 13">
            <a:extLst>
              <a:ext uri="{FF2B5EF4-FFF2-40B4-BE49-F238E27FC236}">
                <a16:creationId xmlns:a16="http://schemas.microsoft.com/office/drawing/2014/main" id="{7C48A637-C37A-4583-917A-D265073BD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1524000"/>
          <a:ext cx="44815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1" name="Equation" r:id="rId7" imgW="1777229" imgH="393529" progId="Equation.DSMT4">
                  <p:embed/>
                </p:oleObj>
              </mc:Choice>
              <mc:Fallback>
                <p:oleObj name="Equation" r:id="rId7" imgW="1777229" imgH="393529" progId="Equation.DSMT4">
                  <p:embed/>
                  <p:pic>
                    <p:nvPicPr>
                      <p:cNvPr id="114693" name="Object 13">
                        <a:extLst>
                          <a:ext uri="{FF2B5EF4-FFF2-40B4-BE49-F238E27FC236}">
                            <a16:creationId xmlns:a16="http://schemas.microsoft.com/office/drawing/2014/main" id="{7C48A637-C37A-4583-917A-D265073BD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524000"/>
                        <a:ext cx="448151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>
            <a:extLst>
              <a:ext uri="{FF2B5EF4-FFF2-40B4-BE49-F238E27FC236}">
                <a16:creationId xmlns:a16="http://schemas.microsoft.com/office/drawing/2014/main" id="{34B8627C-8086-4040-8475-F0F2D8961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1793875"/>
          <a:ext cx="6080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2" name="Equation" r:id="rId9" imgW="247715" imgH="171547" progId="Equation.DSMT4">
                  <p:embed/>
                </p:oleObj>
              </mc:Choice>
              <mc:Fallback>
                <p:oleObj name="Equation" r:id="rId9" imgW="247715" imgH="171547" progId="Equation.DSMT4">
                  <p:embed/>
                  <p:pic>
                    <p:nvPicPr>
                      <p:cNvPr id="55310" name="Object 14">
                        <a:extLst>
                          <a:ext uri="{FF2B5EF4-FFF2-40B4-BE49-F238E27FC236}">
                            <a16:creationId xmlns:a16="http://schemas.microsoft.com/office/drawing/2014/main" id="{34B8627C-8086-4040-8475-F0F2D8961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793875"/>
                        <a:ext cx="6080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46EA60DB-4883-4632-A89F-C935360E8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6725" y="3348038"/>
          <a:ext cx="6759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3" name="Equation" r:id="rId11" imgW="2743200" imgH="330200" progId="Equation.DSMT4">
                  <p:embed/>
                </p:oleObj>
              </mc:Choice>
              <mc:Fallback>
                <p:oleObj name="Equation" r:id="rId11" imgW="2743200" imgH="330200" progId="Equation.DSMT4">
                  <p:embed/>
                  <p:pic>
                    <p:nvPicPr>
                      <p:cNvPr id="55311" name="Object 15">
                        <a:extLst>
                          <a:ext uri="{FF2B5EF4-FFF2-40B4-BE49-F238E27FC236}">
                            <a16:creationId xmlns:a16="http://schemas.microsoft.com/office/drawing/2014/main" id="{46EA60DB-4883-4632-A89F-C935360E8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348038"/>
                        <a:ext cx="67595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>
            <a:extLst>
              <a:ext uri="{FF2B5EF4-FFF2-40B4-BE49-F238E27FC236}">
                <a16:creationId xmlns:a16="http://schemas.microsoft.com/office/drawing/2014/main" id="{6C1EED27-D241-419E-8222-5303CCA98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4284663"/>
          <a:ext cx="3536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4" name="Equation" r:id="rId13" imgW="1435100" imgH="330200" progId="Equation.DSMT4">
                  <p:embed/>
                </p:oleObj>
              </mc:Choice>
              <mc:Fallback>
                <p:oleObj name="Equation" r:id="rId13" imgW="1435100" imgH="330200" progId="Equation.DSMT4">
                  <p:embed/>
                  <p:pic>
                    <p:nvPicPr>
                      <p:cNvPr id="55312" name="Object 16">
                        <a:extLst>
                          <a:ext uri="{FF2B5EF4-FFF2-40B4-BE49-F238E27FC236}">
                            <a16:creationId xmlns:a16="http://schemas.microsoft.com/office/drawing/2014/main" id="{6C1EED27-D241-419E-8222-5303CCA98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284663"/>
                        <a:ext cx="3536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Text Box 17">
            <a:extLst>
              <a:ext uri="{FF2B5EF4-FFF2-40B4-BE49-F238E27FC236}">
                <a16:creationId xmlns:a16="http://schemas.microsoft.com/office/drawing/2014/main" id="{EA2DE577-11FF-4A1B-ABCE-DF089DD7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5184775"/>
            <a:ext cx="7019925" cy="539750"/>
          </a:xfrm>
          <a:prstGeom prst="rect">
            <a:avLst/>
          </a:prstGeom>
          <a:solidFill>
            <a:srgbClr val="CCFFFF"/>
          </a:solidFill>
          <a:ln w="57150" cmpd="thickThin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黑体" panose="02010609060101010101" pitchFamily="49" charset="-122"/>
              </a:rPr>
              <a:t>实平稳随机过程的功率谱是实的、非负的偶函数。</a:t>
            </a:r>
          </a:p>
        </p:txBody>
      </p:sp>
      <p:graphicFrame>
        <p:nvGraphicFramePr>
          <p:cNvPr id="55314" name="Object 18">
            <a:extLst>
              <a:ext uri="{FF2B5EF4-FFF2-40B4-BE49-F238E27FC236}">
                <a16:creationId xmlns:a16="http://schemas.microsoft.com/office/drawing/2014/main" id="{896B12CC-EDA3-44CC-AFCC-89992F9B2B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6125" y="5810250"/>
          <a:ext cx="47259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5" name="Equation" r:id="rId15" imgW="1854200" imgH="393700" progId="Equation.DSMT4">
                  <p:embed/>
                </p:oleObj>
              </mc:Choice>
              <mc:Fallback>
                <p:oleObj name="Equation" r:id="rId15" imgW="1854200" imgH="393700" progId="Equation.DSMT4">
                  <p:embed/>
                  <p:pic>
                    <p:nvPicPr>
                      <p:cNvPr id="55314" name="Object 18">
                        <a:extLst>
                          <a:ext uri="{FF2B5EF4-FFF2-40B4-BE49-F238E27FC236}">
                            <a16:creationId xmlns:a16="http://schemas.microsoft.com/office/drawing/2014/main" id="{896B12CC-EDA3-44CC-AFCC-89992F9B2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810250"/>
                        <a:ext cx="47259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9">
            <a:extLst>
              <a:ext uri="{FF2B5EF4-FFF2-40B4-BE49-F238E27FC236}">
                <a16:creationId xmlns:a16="http://schemas.microsoft.com/office/drawing/2014/main" id="{F70EE629-357E-4B54-8421-BA7AA718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6118225"/>
            <a:ext cx="3159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E357A5ED-AB08-46C2-8067-F3852CD3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6073775"/>
            <a:ext cx="584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55318" name="Object 22">
            <a:extLst>
              <a:ext uri="{FF2B5EF4-FFF2-40B4-BE49-F238E27FC236}">
                <a16:creationId xmlns:a16="http://schemas.microsoft.com/office/drawing/2014/main" id="{56419F4C-33C1-428B-AF3C-7CC29E9BC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6563" y="6035675"/>
          <a:ext cx="688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6" name="Equation" r:id="rId17" imgW="295503" imgH="142875" progId="Equation.DSMT4">
                  <p:embed/>
                </p:oleObj>
              </mc:Choice>
              <mc:Fallback>
                <p:oleObj name="Equation" r:id="rId17" imgW="295503" imgH="142875" progId="Equation.DSMT4">
                  <p:embed/>
                  <p:pic>
                    <p:nvPicPr>
                      <p:cNvPr id="55318" name="Object 22">
                        <a:extLst>
                          <a:ext uri="{FF2B5EF4-FFF2-40B4-BE49-F238E27FC236}">
                            <a16:creationId xmlns:a16="http://schemas.microsoft.com/office/drawing/2014/main" id="{56419F4C-33C1-428B-AF3C-7CC29E9BC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6035675"/>
                        <a:ext cx="688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>
            <a:extLst>
              <a:ext uri="{FF2B5EF4-FFF2-40B4-BE49-F238E27FC236}">
                <a16:creationId xmlns:a16="http://schemas.microsoft.com/office/drawing/2014/main" id="{169E73F3-079B-4D5B-8F6C-10E4F909B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11550"/>
            <a:ext cx="222250" cy="539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ckThin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黑体" panose="02010609060101010101" pitchFamily="49" charset="-122"/>
              </a:rPr>
              <a:t>-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15" name="WordArt 41">
            <a:hlinkClick r:id="rId19" action="ppaction://hlinksldjump"/>
            <a:extLst>
              <a:ext uri="{FF2B5EF4-FFF2-40B4-BE49-F238E27FC236}">
                <a16:creationId xmlns:a16="http://schemas.microsoft.com/office/drawing/2014/main" id="{AB66E2AF-3FAA-45F9-9B64-F5F386A28B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5" grpId="0" animBg="1"/>
      <p:bldP spid="553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B3737BDE-6CD0-4E4F-A9E2-7B0AB067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42988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平稳随机过程：</a:t>
            </a:r>
          </a:p>
        </p:txBody>
      </p:sp>
      <p:pic>
        <p:nvPicPr>
          <p:cNvPr id="116739" name="Picture 11" descr="arrow23">
            <a:extLst>
              <a:ext uri="{FF2B5EF4-FFF2-40B4-BE49-F238E27FC236}">
                <a16:creationId xmlns:a16="http://schemas.microsoft.com/office/drawing/2014/main" id="{723F738B-F35F-404A-9DCD-BBE919748F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131888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0" name="Picture 7">
            <a:extLst>
              <a:ext uri="{FF2B5EF4-FFF2-40B4-BE49-F238E27FC236}">
                <a16:creationId xmlns:a16="http://schemas.microsoft.com/office/drawing/2014/main" id="{E2A3D10C-E719-4340-AA2A-897D957F7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773113"/>
            <a:ext cx="42830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9" name="Rectangle 11">
            <a:extLst>
              <a:ext uri="{FF2B5EF4-FFF2-40B4-BE49-F238E27FC236}">
                <a16:creationId xmlns:a16="http://schemas.microsoft.com/office/drawing/2014/main" id="{356E8774-343B-4BC4-99A2-B4A2E253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563938"/>
            <a:ext cx="350996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相关性越弱，功率谱越宽平；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相关性越强，功率谱越陡窄。</a:t>
            </a: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2E2F0611-3128-4F49-AE3A-326CC3DC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1941513"/>
            <a:ext cx="342106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对于实的平稳随机过程，功率谱为实的、非负偶函数；</a:t>
            </a:r>
          </a:p>
        </p:txBody>
      </p:sp>
      <p:sp>
        <p:nvSpPr>
          <p:cNvPr id="7" name="WordArt 41">
            <a:hlinkClick r:id="rId5" action="ppaction://hlinksldjump"/>
            <a:extLst>
              <a:ext uri="{FF2B5EF4-FFF2-40B4-BE49-F238E27FC236}">
                <a16:creationId xmlns:a16="http://schemas.microsoft.com/office/drawing/2014/main" id="{15DD3470-E83E-4CE0-9D64-6B0CB018A6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3">
            <a:extLst>
              <a:ext uri="{FF2B5EF4-FFF2-40B4-BE49-F238E27FC236}">
                <a16:creationId xmlns:a16="http://schemas.microsoft.com/office/drawing/2014/main" id="{A7C58638-B332-4C24-9D43-D846F887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844550"/>
            <a:ext cx="6570662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WordArt 41">
            <a:hlinkClick r:id="rId3" action="ppaction://hlinksldjump"/>
            <a:extLst>
              <a:ext uri="{FF2B5EF4-FFF2-40B4-BE49-F238E27FC236}">
                <a16:creationId xmlns:a16="http://schemas.microsoft.com/office/drawing/2014/main" id="{75A36D4F-FFB2-4291-9018-6248A0B54CC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3">
            <a:extLst>
              <a:ext uri="{FF2B5EF4-FFF2-40B4-BE49-F238E27FC236}">
                <a16:creationId xmlns:a16="http://schemas.microsoft.com/office/drawing/2014/main" id="{132FB371-4BE8-4301-947D-7C2C1D8BA97B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1493838"/>
            <a:ext cx="5130800" cy="1427162"/>
            <a:chOff x="357" y="941"/>
            <a:chExt cx="3232" cy="899"/>
          </a:xfrm>
        </p:grpSpPr>
        <p:sp>
          <p:nvSpPr>
            <p:cNvPr id="121862" name="Text Box 4">
              <a:extLst>
                <a:ext uri="{FF2B5EF4-FFF2-40B4-BE49-F238E27FC236}">
                  <a16:creationId xmlns:a16="http://schemas.microsoft.com/office/drawing/2014/main" id="{0D670976-8E5E-42B3-8489-BE0473C63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941"/>
              <a:ext cx="26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400" b="1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2.17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随机相位信号</a:t>
              </a:r>
            </a:p>
          </p:txBody>
        </p:sp>
        <p:graphicFrame>
          <p:nvGraphicFramePr>
            <p:cNvPr id="121863" name="Object 5">
              <a:extLst>
                <a:ext uri="{FF2B5EF4-FFF2-40B4-BE49-F238E27FC236}">
                  <a16:creationId xmlns:a16="http://schemas.microsoft.com/office/drawing/2014/main" id="{1FF473DB-1BA9-4AE0-8330-90B23A925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7" y="1451"/>
            <a:ext cx="238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60" name="Equation" r:id="rId3" imgW="1361945" imgH="190500" progId="Equation.DSMT4">
                    <p:embed/>
                  </p:oleObj>
                </mc:Choice>
                <mc:Fallback>
                  <p:oleObj name="Equation" r:id="rId3" imgW="1361945" imgH="190500" progId="Equation.DSMT4">
                    <p:embed/>
                    <p:pic>
                      <p:nvPicPr>
                        <p:cNvPr id="121863" name="Object 5">
                          <a:extLst>
                            <a:ext uri="{FF2B5EF4-FFF2-40B4-BE49-F238E27FC236}">
                              <a16:creationId xmlns:a16="http://schemas.microsoft.com/office/drawing/2014/main" id="{1FF473DB-1BA9-4AE0-8330-90B23A925F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1451"/>
                          <a:ext cx="238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35CD09B1-51E6-410A-96F5-21F986FA2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159125"/>
          <a:ext cx="29352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61" name="Equation" r:id="rId5" imgW="1171770" imgH="381000" progId="Equation.DSMT4">
                  <p:embed/>
                </p:oleObj>
              </mc:Choice>
              <mc:Fallback>
                <p:oleObj name="Equation" r:id="rId5" imgW="1171770" imgH="381000" progId="Equation.DSMT4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35CD09B1-51E6-410A-96F5-21F986FA2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59125"/>
                        <a:ext cx="293528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B251D8B4-2802-45F9-83A6-0AEE40B19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464050"/>
          <a:ext cx="612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62" name="Equation" r:id="rId7" imgW="2286000" imgH="352328" progId="Equation.DSMT4">
                  <p:embed/>
                </p:oleObj>
              </mc:Choice>
              <mc:Fallback>
                <p:oleObj name="Equation" r:id="rId7" imgW="2286000" imgH="352328" progId="Equation.DSMT4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B251D8B4-2802-45F9-83A6-0AEE40B19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64050"/>
                        <a:ext cx="612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1">
            <a:hlinkClick r:id="rId9" action="ppaction://hlinksldjump"/>
            <a:extLst>
              <a:ext uri="{FF2B5EF4-FFF2-40B4-BE49-F238E27FC236}">
                <a16:creationId xmlns:a16="http://schemas.microsoft.com/office/drawing/2014/main" id="{E3443376-8E11-43F2-B0EC-BF6C443439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>
            <a:extLst>
              <a:ext uri="{FF2B5EF4-FFF2-40B4-BE49-F238E27FC236}">
                <a16:creationId xmlns:a16="http://schemas.microsoft.com/office/drawing/2014/main" id="{83DD56A4-6E43-46A3-845E-7B2DF9B1A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162050"/>
            <a:ext cx="823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2.18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已知谱密度为                       求相关函数。</a:t>
            </a:r>
          </a:p>
        </p:txBody>
      </p:sp>
      <p:graphicFrame>
        <p:nvGraphicFramePr>
          <p:cNvPr id="122883" name="Object 3">
            <a:extLst>
              <a:ext uri="{FF2B5EF4-FFF2-40B4-BE49-F238E27FC236}">
                <a16:creationId xmlns:a16="http://schemas.microsoft.com/office/drawing/2014/main" id="{38BA2397-FDF0-4AD4-95EB-90B828211E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75856" y="860425"/>
          <a:ext cx="3432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18" name="公式" r:id="rId4" imgW="1457520" imgH="381000" progId="Equation.3">
                  <p:embed/>
                </p:oleObj>
              </mc:Choice>
              <mc:Fallback>
                <p:oleObj name="公式" r:id="rId4" imgW="1457520" imgH="381000" progId="Equation.3">
                  <p:embed/>
                  <p:pic>
                    <p:nvPicPr>
                      <p:cNvPr id="122883" name="Object 3">
                        <a:extLst>
                          <a:ext uri="{FF2B5EF4-FFF2-40B4-BE49-F238E27FC236}">
                            <a16:creationId xmlns:a16="http://schemas.microsoft.com/office/drawing/2014/main" id="{38BA2397-FDF0-4AD4-95EB-90B828211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860425"/>
                        <a:ext cx="3432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2" name="Group 4">
            <a:extLst>
              <a:ext uri="{FF2B5EF4-FFF2-40B4-BE49-F238E27FC236}">
                <a16:creationId xmlns:a16="http://schemas.microsoft.com/office/drawing/2014/main" id="{C219EC44-79D3-476D-AC11-A0C0A3323DD8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2168525"/>
            <a:ext cx="7272337" cy="1439863"/>
            <a:chOff x="782" y="1872"/>
            <a:chExt cx="3786" cy="801"/>
          </a:xfrm>
        </p:grpSpPr>
        <p:sp>
          <p:nvSpPr>
            <p:cNvPr id="122889" name="Rectangle 5">
              <a:extLst>
                <a:ext uri="{FF2B5EF4-FFF2-40B4-BE49-F238E27FC236}">
                  <a16:creationId xmlns:a16="http://schemas.microsoft.com/office/drawing/2014/main" id="{2B9ABD7D-C908-4759-9381-1983B21A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903"/>
              <a:ext cx="41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解、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22890" name="Object 6">
              <a:extLst>
                <a:ext uri="{FF2B5EF4-FFF2-40B4-BE49-F238E27FC236}">
                  <a16:creationId xmlns:a16="http://schemas.microsoft.com/office/drawing/2014/main" id="{DEDB1F38-E8C8-40EE-876A-ECABD468E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6" y="2160"/>
            <a:ext cx="3312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19" name="公式" r:id="rId6" imgW="2828730" imgH="381000" progId="Equation.3">
                    <p:embed/>
                  </p:oleObj>
                </mc:Choice>
                <mc:Fallback>
                  <p:oleObj name="公式" r:id="rId6" imgW="2828730" imgH="381000" progId="Equation.3">
                    <p:embed/>
                    <p:pic>
                      <p:nvPicPr>
                        <p:cNvPr id="122890" name="Object 6">
                          <a:extLst>
                            <a:ext uri="{FF2B5EF4-FFF2-40B4-BE49-F238E27FC236}">
                              <a16:creationId xmlns:a16="http://schemas.microsoft.com/office/drawing/2014/main" id="{DEDB1F38-E8C8-40EE-876A-ECABD468E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2160"/>
                          <a:ext cx="3312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1" name="Rectangle 7">
              <a:extLst>
                <a:ext uri="{FF2B5EF4-FFF2-40B4-BE49-F238E27FC236}">
                  <a16:creationId xmlns:a16="http://schemas.microsoft.com/office/drawing/2014/main" id="{976A3110-6361-4845-8072-6D2D300D2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872"/>
              <a:ext cx="108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由因式分解</a:t>
              </a:r>
            </a:p>
          </p:txBody>
        </p:sp>
      </p:grp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6E35AEB8-E991-4402-BE21-942660370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3968750"/>
          <a:ext cx="27003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20" name="公式" r:id="rId8" imgW="1028895" imgH="352328" progId="Equation.3">
                  <p:embed/>
                </p:oleObj>
              </mc:Choice>
              <mc:Fallback>
                <p:oleObj name="公式" r:id="rId8" imgW="1028895" imgH="352328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6E35AEB8-E991-4402-BE21-942660370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968750"/>
                        <a:ext cx="27003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63929391-1E9B-4629-ADDE-5DC7239FC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64163"/>
          <a:ext cx="48148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21" name="公式" r:id="rId10" imgW="1666712" imgH="352328" progId="Equation.3">
                  <p:embed/>
                </p:oleObj>
              </mc:Choice>
              <mc:Fallback>
                <p:oleObj name="公式" r:id="rId10" imgW="1666712" imgH="352328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63929391-1E9B-4629-ADDE-5DC7239FC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64163"/>
                        <a:ext cx="481488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1">
            <a:hlinkClick r:id="rId12" action="ppaction://hlinksldjump"/>
            <a:extLst>
              <a:ext uri="{FF2B5EF4-FFF2-40B4-BE49-F238E27FC236}">
                <a16:creationId xmlns:a16="http://schemas.microsoft.com/office/drawing/2014/main" id="{A151E8DB-C234-494E-AB20-DC965ABA236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674C3D-2A5F-4AD6-A542-7EC561F05557}"/>
              </a:ext>
            </a:extLst>
          </p:cNvPr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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 2" pitchFamily="18" charset="2"/>
              <a:buChar char="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di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di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CE403C4-23E5-45A7-AD97-D28F86D7DFF5}" type="slidenum">
              <a:rPr lang="en-US" altLang="zh-CN" sz="1400" smtClean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:a16="http://schemas.microsoft.com/office/drawing/2014/main" id="{CBB554B1-78EC-4B36-91FF-D2DD891E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847725"/>
            <a:ext cx="5221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谱分解定理</a:t>
            </a:r>
          </a:p>
        </p:txBody>
      </p:sp>
      <p:graphicFrame>
        <p:nvGraphicFramePr>
          <p:cNvPr id="4" name="对象 1">
            <a:extLst>
              <a:ext uri="{FF2B5EF4-FFF2-40B4-BE49-F238E27FC236}">
                <a16:creationId xmlns:a16="http://schemas.microsoft.com/office/drawing/2014/main" id="{1F6B89A4-F236-4FBE-A8B6-7ED5AFE89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2571750"/>
          <a:ext cx="63277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2" name="Equation" r:id="rId3" imgW="2514600" imgH="482600" progId="Equation.DSMT4">
                  <p:embed/>
                </p:oleObj>
              </mc:Choice>
              <mc:Fallback>
                <p:oleObj name="Equation" r:id="rId3" imgW="2514600" imgH="482600" progId="Equation.DSMT4">
                  <p:embed/>
                  <p:pic>
                    <p:nvPicPr>
                      <p:cNvPr id="12292" name="对象 1">
                        <a:extLst>
                          <a:ext uri="{FF2B5EF4-FFF2-40B4-BE49-F238E27FC236}">
                            <a16:creationId xmlns:a16="http://schemas.microsoft.com/office/drawing/2014/main" id="{5FDD1785-52DB-4B09-BB0A-EB2C38170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571750"/>
                        <a:ext cx="632777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3">
            <a:extLst>
              <a:ext uri="{FF2B5EF4-FFF2-40B4-BE49-F238E27FC236}">
                <a16:creationId xmlns:a16="http://schemas.microsoft.com/office/drawing/2014/main" id="{A9E3937F-7FC8-4F9A-8DAC-9659442E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898650"/>
            <a:ext cx="739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dist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dist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dist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 2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dist" eaLnBrk="0" hangingPunct="0">
              <a:spcBef>
                <a:spcPct val="20000"/>
              </a:spcBef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di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平稳随机过程功率谱密度为</a:t>
            </a:r>
            <a:r>
              <a:rPr lang="el-GR" altLang="zh-CN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的有理函数形式</a:t>
            </a:r>
            <a:endParaRPr lang="zh-CN" altLang="en-US" sz="18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1B00C9-34EE-43F0-8C7F-68FB7CDA3C2E}"/>
              </a:ext>
            </a:extLst>
          </p:cNvPr>
          <p:cNvGrpSpPr>
            <a:grpSpLocks/>
          </p:cNvGrpSpPr>
          <p:nvPr/>
        </p:nvGrpSpPr>
        <p:grpSpPr bwMode="auto">
          <a:xfrm>
            <a:off x="0" y="4014788"/>
            <a:ext cx="9028113" cy="2492187"/>
            <a:chOff x="-47625" y="4014065"/>
            <a:chExt cx="9193213" cy="2492236"/>
          </a:xfrm>
        </p:grpSpPr>
        <p:graphicFrame>
          <p:nvGraphicFramePr>
            <p:cNvPr id="7" name="对象 4">
              <a:extLst>
                <a:ext uri="{FF2B5EF4-FFF2-40B4-BE49-F238E27FC236}">
                  <a16:creationId xmlns:a16="http://schemas.microsoft.com/office/drawing/2014/main" id="{47B97616-2623-4AEA-A448-0DCBAAA7DC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227891"/>
                </p:ext>
              </p:extLst>
            </p:nvPr>
          </p:nvGraphicFramePr>
          <p:xfrm>
            <a:off x="-47625" y="4603750"/>
            <a:ext cx="9193213" cy="1100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43" name="Equation" r:id="rId5" imgW="3898900" imgH="431800" progId="Equation.DSMT4">
                    <p:embed/>
                  </p:oleObj>
                </mc:Choice>
                <mc:Fallback>
                  <p:oleObj name="Equation" r:id="rId5" imgW="3898900" imgH="431800" progId="Equation.DSMT4">
                    <p:embed/>
                    <p:pic>
                      <p:nvPicPr>
                        <p:cNvPr id="12298" name="对象 4">
                          <a:extLst>
                            <a:ext uri="{FF2B5EF4-FFF2-40B4-BE49-F238E27FC236}">
                              <a16:creationId xmlns:a16="http://schemas.microsoft.com/office/drawing/2014/main" id="{910DF421-6F92-4C5A-8130-F0C7061639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7625" y="4603750"/>
                          <a:ext cx="9193213" cy="1100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连接符 12">
              <a:extLst>
                <a:ext uri="{FF2B5EF4-FFF2-40B4-BE49-F238E27FC236}">
                  <a16:creationId xmlns:a16="http://schemas.microsoft.com/office/drawing/2014/main" id="{18BDB8AB-3F9A-4112-A600-21E0D16F0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20542" y="5814265"/>
              <a:ext cx="3626533" cy="158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31D1DDBF-911A-4E92-88FC-AD74A1FB98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850968"/>
                </p:ext>
              </p:extLst>
            </p:nvPr>
          </p:nvGraphicFramePr>
          <p:xfrm>
            <a:off x="2567455" y="5742713"/>
            <a:ext cx="1649413" cy="763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44" name="Equation" r:id="rId7" imgW="520474" imgH="241195" progId="Equation.DSMT4">
                    <p:embed/>
                  </p:oleObj>
                </mc:Choice>
                <mc:Fallback>
                  <p:oleObj name="Equation" r:id="rId7" imgW="520474" imgH="241195" progId="Equation.DSMT4">
                    <p:embed/>
                    <p:pic>
                      <p:nvPicPr>
                        <p:cNvPr id="12300" name="对象 8">
                          <a:extLst>
                            <a:ext uri="{FF2B5EF4-FFF2-40B4-BE49-F238E27FC236}">
                              <a16:creationId xmlns:a16="http://schemas.microsoft.com/office/drawing/2014/main" id="{11CF503B-5248-427D-BA96-62776B600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455" y="5742713"/>
                          <a:ext cx="1649413" cy="763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连接符 12">
              <a:extLst>
                <a:ext uri="{FF2B5EF4-FFF2-40B4-BE49-F238E27FC236}">
                  <a16:creationId xmlns:a16="http://schemas.microsoft.com/office/drawing/2014/main" id="{255E4150-EF18-4840-AB45-8D5A8A6685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00962" y="5814265"/>
              <a:ext cx="3626533" cy="158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1" name="对象 20">
              <a:extLst>
                <a:ext uri="{FF2B5EF4-FFF2-40B4-BE49-F238E27FC236}">
                  <a16:creationId xmlns:a16="http://schemas.microsoft.com/office/drawing/2014/main" id="{9F633C86-D1CF-47EF-A8E0-AB41FFDFC3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848147"/>
                </p:ext>
              </p:extLst>
            </p:nvPr>
          </p:nvGraphicFramePr>
          <p:xfrm>
            <a:off x="6331514" y="5742712"/>
            <a:ext cx="1649413" cy="763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45" name="Equation" r:id="rId9" imgW="520474" imgH="241195" progId="Equation.DSMT4">
                    <p:embed/>
                  </p:oleObj>
                </mc:Choice>
                <mc:Fallback>
                  <p:oleObj name="Equation" r:id="rId9" imgW="520474" imgH="241195" progId="Equation.DSMT4">
                    <p:embed/>
                    <p:pic>
                      <p:nvPicPr>
                        <p:cNvPr id="12302" name="对象 20">
                          <a:extLst>
                            <a:ext uri="{FF2B5EF4-FFF2-40B4-BE49-F238E27FC236}">
                              <a16:creationId xmlns:a16="http://schemas.microsoft.com/office/drawing/2014/main" id="{8B7EE75D-9933-4567-8A5B-70D87A0994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1514" y="5742712"/>
                          <a:ext cx="1649413" cy="763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下箭头 9">
              <a:extLst>
                <a:ext uri="{FF2B5EF4-FFF2-40B4-BE49-F238E27FC236}">
                  <a16:creationId xmlns:a16="http://schemas.microsoft.com/office/drawing/2014/main" id="{188D352E-F374-4552-83ED-7213F617998D}"/>
                </a:ext>
              </a:extLst>
            </p:cNvPr>
            <p:cNvSpPr/>
            <p:nvPr/>
          </p:nvSpPr>
          <p:spPr>
            <a:xfrm>
              <a:off x="4401069" y="4014065"/>
              <a:ext cx="305525" cy="58579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614C9954-9D59-4F1B-8A44-A6C72F8246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28383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6DA697A7-B6F0-4B2A-9700-0C86906A0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841154"/>
                <a:ext cx="8352928" cy="869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latin typeface="+mj-ea"/>
                    <a:ea typeface="+mj-ea"/>
                  </a:rPr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/>
                          <m:t>c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)⋯(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)⋯(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)⋯(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)⋯(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≜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6DA697A7-B6F0-4B2A-9700-0C86906A0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841154"/>
                <a:ext cx="8352928" cy="869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A2C74F8-8BE6-4B3D-A3F7-33170BCF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50816"/>
            <a:ext cx="5961806" cy="46016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7CE5B5-C030-4D6F-A11F-879D1D618759}"/>
              </a:ext>
            </a:extLst>
          </p:cNvPr>
          <p:cNvSpPr/>
          <p:nvPr/>
        </p:nvSpPr>
        <p:spPr>
          <a:xfrm>
            <a:off x="107504" y="1700808"/>
            <a:ext cx="2749471" cy="550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500" dirty="0">
                <a:latin typeface="+mj-ea"/>
              </a:rPr>
              <a:t>零、极点共轭成对</a:t>
            </a:r>
          </a:p>
        </p:txBody>
      </p:sp>
      <p:sp>
        <p:nvSpPr>
          <p:cNvPr id="10" name="WordArt 41">
            <a:hlinkClick r:id="rId4" action="ppaction://hlinksldjump"/>
            <a:extLst>
              <a:ext uri="{FF2B5EF4-FFF2-40B4-BE49-F238E27FC236}">
                <a16:creationId xmlns:a16="http://schemas.microsoft.com/office/drawing/2014/main" id="{B58ED138-43B7-4A9F-A274-C6E57FEF2F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3993746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1" name="Object 7">
            <a:extLst>
              <a:ext uri="{FF2B5EF4-FFF2-40B4-BE49-F238E27FC236}">
                <a16:creationId xmlns:a16="http://schemas.microsoft.com/office/drawing/2014/main" id="{E02D804F-8FF0-4931-AC46-B9604DBA2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2528888"/>
          <a:ext cx="4203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11" name="Equation" r:id="rId4" imgW="1637589" imgH="431613" progId="Equation.DSMT4">
                  <p:embed/>
                </p:oleObj>
              </mc:Choice>
              <mc:Fallback>
                <p:oleObj name="Equation" r:id="rId4" imgW="1637589" imgH="431613" progId="Equation.DSMT4">
                  <p:embed/>
                  <p:pic>
                    <p:nvPicPr>
                      <p:cNvPr id="124931" name="Object 7">
                        <a:extLst>
                          <a:ext uri="{FF2B5EF4-FFF2-40B4-BE49-F238E27FC236}">
                            <a16:creationId xmlns:a16="http://schemas.microsoft.com/office/drawing/2014/main" id="{E02D804F-8FF0-4931-AC46-B9604DBA2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528888"/>
                        <a:ext cx="4203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2" name="Rectangle 8">
            <a:extLst>
              <a:ext uri="{FF2B5EF4-FFF2-40B4-BE49-F238E27FC236}">
                <a16:creationId xmlns:a16="http://schemas.microsoft.com/office/drawing/2014/main" id="{E01A9638-600F-44FD-9ECA-3869254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1700213"/>
            <a:ext cx="57610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kumimoji="1" lang="zh-CN" altLang="en-US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平稳随机序列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X(n)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，其功率谱密度</a:t>
            </a:r>
          </a:p>
        </p:txBody>
      </p:sp>
      <p:graphicFrame>
        <p:nvGraphicFramePr>
          <p:cNvPr id="124933" name="Object 9">
            <a:extLst>
              <a:ext uri="{FF2B5EF4-FFF2-40B4-BE49-F238E27FC236}">
                <a16:creationId xmlns:a16="http://schemas.microsoft.com/office/drawing/2014/main" id="{4DD2C569-D531-4746-A4A1-1B7C32FE9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3878263"/>
          <a:ext cx="50149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12" name="Equation" r:id="rId6" imgW="1943100" imgH="393700" progId="Equation.DSMT4">
                  <p:embed/>
                </p:oleObj>
              </mc:Choice>
              <mc:Fallback>
                <p:oleObj name="Equation" r:id="rId6" imgW="1943100" imgH="393700" progId="Equation.DSMT4">
                  <p:embed/>
                  <p:pic>
                    <p:nvPicPr>
                      <p:cNvPr id="124933" name="Object 9">
                        <a:extLst>
                          <a:ext uri="{FF2B5EF4-FFF2-40B4-BE49-F238E27FC236}">
                            <a16:creationId xmlns:a16="http://schemas.microsoft.com/office/drawing/2014/main" id="{4DD2C569-D531-4746-A4A1-1B7C32FE9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878263"/>
                        <a:ext cx="50149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ACFB222F-7C76-44E4-9320-3F6BF1AFE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951542"/>
              </p:ext>
            </p:extLst>
          </p:nvPr>
        </p:nvGraphicFramePr>
        <p:xfrm>
          <a:off x="1589881" y="5373216"/>
          <a:ext cx="59642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13" name="Equation" r:id="rId8" imgW="2298700" imgH="393700" progId="Equation.DSMT4">
                  <p:embed/>
                </p:oleObj>
              </mc:Choice>
              <mc:Fallback>
                <p:oleObj name="Equation" r:id="rId8" imgW="2298700" imgH="393700" progId="Equation.DSMT4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ACFB222F-7C76-44E4-9320-3F6BF1AFE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881" y="5373216"/>
                        <a:ext cx="59642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AutoShape 14">
            <a:extLst>
              <a:ext uri="{FF2B5EF4-FFF2-40B4-BE49-F238E27FC236}">
                <a16:creationId xmlns:a16="http://schemas.microsoft.com/office/drawing/2014/main" id="{D01D4ADD-45D4-4D39-A8AC-5F87F8AE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571875"/>
            <a:ext cx="358775" cy="404813"/>
          </a:xfrm>
          <a:prstGeom prst="upDownArrow">
            <a:avLst>
              <a:gd name="adj1" fmla="val 50000"/>
              <a:gd name="adj2" fmla="val 22566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484BE63E-B01A-42A0-9876-60E70086C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3519488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傅里叶     变换对</a:t>
            </a:r>
          </a:p>
        </p:txBody>
      </p:sp>
      <p:sp>
        <p:nvSpPr>
          <p:cNvPr id="9" name="WordArt 41">
            <a:hlinkClick r:id="rId10" action="ppaction://hlinksldjump"/>
            <a:extLst>
              <a:ext uri="{FF2B5EF4-FFF2-40B4-BE49-F238E27FC236}">
                <a16:creationId xmlns:a16="http://schemas.microsoft.com/office/drawing/2014/main" id="{4EA653D4-EBE0-4CA4-8143-FCFBFC1E2FA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B2F84F8-22C4-4B56-A1B2-418D83360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44919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ea typeface="华文新魏" pitchFamily="2" charset="-122"/>
              </a:rPr>
              <a:t>2.5.2</a:t>
            </a:r>
            <a:r>
              <a:rPr kumimoji="1" lang="zh-CN" altLang="en-US" b="1" dirty="0">
                <a:solidFill>
                  <a:srgbClr val="0000FF"/>
                </a:solidFill>
                <a:ea typeface="华文新魏" pitchFamily="2" charset="-122"/>
              </a:rPr>
              <a:t> 随机序列的功率谱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5D4F80-A324-48E2-8384-90CF593F69E2}"/>
              </a:ext>
            </a:extLst>
          </p:cNvPr>
          <p:cNvSpPr txBox="1"/>
          <p:nvPr/>
        </p:nvSpPr>
        <p:spPr bwMode="auto">
          <a:xfrm>
            <a:off x="107504" y="5517232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平均功率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6">
            <a:extLst>
              <a:ext uri="{FF2B5EF4-FFF2-40B4-BE49-F238E27FC236}">
                <a16:creationId xmlns:a16="http://schemas.microsoft.com/office/drawing/2014/main" id="{52B78A80-02CB-4707-8B9F-6D5FE44A5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35760"/>
              </p:ext>
            </p:extLst>
          </p:nvPr>
        </p:nvGraphicFramePr>
        <p:xfrm>
          <a:off x="3104257" y="1470848"/>
          <a:ext cx="3556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6" name="Equation" r:id="rId4" imgW="1422400" imgH="431800" progId="Equation.3">
                  <p:embed/>
                </p:oleObj>
              </mc:Choice>
              <mc:Fallback>
                <p:oleObj name="Equation" r:id="rId4" imgW="1422400" imgH="431800" progId="Equation.3">
                  <p:embed/>
                  <p:pic>
                    <p:nvPicPr>
                      <p:cNvPr id="126978" name="Object 6">
                        <a:extLst>
                          <a:ext uri="{FF2B5EF4-FFF2-40B4-BE49-F238E27FC236}">
                            <a16:creationId xmlns:a16="http://schemas.microsoft.com/office/drawing/2014/main" id="{52B78A80-02CB-4707-8B9F-6D5FE44A5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257" y="1470848"/>
                        <a:ext cx="35560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9" name="Rectangle 7">
            <a:extLst>
              <a:ext uri="{FF2B5EF4-FFF2-40B4-BE49-F238E27FC236}">
                <a16:creationId xmlns:a16="http://schemas.microsoft.com/office/drawing/2014/main" id="{C0B0E29C-575A-4EBC-9BC4-3FDA149F9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81" y="1136003"/>
            <a:ext cx="2815194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功率谱</a:t>
            </a:r>
            <a:r>
              <a:rPr kumimoji="1"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变换形式：</a:t>
            </a:r>
          </a:p>
        </p:txBody>
      </p:sp>
      <p:graphicFrame>
        <p:nvGraphicFramePr>
          <p:cNvPr id="126980" name="Object 8">
            <a:extLst>
              <a:ext uri="{FF2B5EF4-FFF2-40B4-BE49-F238E27FC236}">
                <a16:creationId xmlns:a16="http://schemas.microsoft.com/office/drawing/2014/main" id="{C0EA0BD7-3AEA-4538-94A3-6D46D39AB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87824"/>
              </p:ext>
            </p:extLst>
          </p:nvPr>
        </p:nvGraphicFramePr>
        <p:xfrm>
          <a:off x="1547664" y="4581128"/>
          <a:ext cx="46958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7" name="Equation" r:id="rId6" imgW="1828800" imgH="419040" progId="Equation.DSMT4">
                  <p:embed/>
                </p:oleObj>
              </mc:Choice>
              <mc:Fallback>
                <p:oleObj name="Equation" r:id="rId6" imgW="1828800" imgH="419040" progId="Equation.DSMT4">
                  <p:embed/>
                  <p:pic>
                    <p:nvPicPr>
                      <p:cNvPr id="126980" name="Object 8">
                        <a:extLst>
                          <a:ext uri="{FF2B5EF4-FFF2-40B4-BE49-F238E27FC236}">
                            <a16:creationId xmlns:a16="http://schemas.microsoft.com/office/drawing/2014/main" id="{C0EA0BD7-3AEA-4538-94A3-6D46D39AB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81128"/>
                        <a:ext cx="46958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1">
            <a:hlinkClick r:id="rId8" action="ppaction://hlinksldjump"/>
            <a:extLst>
              <a:ext uri="{FF2B5EF4-FFF2-40B4-BE49-F238E27FC236}">
                <a16:creationId xmlns:a16="http://schemas.microsoft.com/office/drawing/2014/main" id="{23A82B1F-19C1-4FDD-A6ED-3677870AA92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56BA68-2DD0-434F-96EF-FD84420AA9EE}"/>
              </a:ext>
            </a:extLst>
          </p:cNvPr>
          <p:cNvSpPr txBox="1"/>
          <p:nvPr/>
        </p:nvSpPr>
        <p:spPr bwMode="auto">
          <a:xfrm>
            <a:off x="373836" y="2590814"/>
            <a:ext cx="5724644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收敛域是一个包含单位圆的环形区域，即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BDE307-B596-4522-A437-28C1011C309A}"/>
                  </a:ext>
                </a:extLst>
              </p:cNvPr>
              <p:cNvSpPr txBox="1"/>
              <p:nvPr/>
            </p:nvSpPr>
            <p:spPr bwMode="auto">
              <a:xfrm>
                <a:off x="3779912" y="3269936"/>
                <a:ext cx="3170996" cy="739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，   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0&lt;a&lt;1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BDE307-B596-4522-A437-28C1011C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269936"/>
                <a:ext cx="3170996" cy="739561"/>
              </a:xfrm>
              <a:prstGeom prst="rect">
                <a:avLst/>
              </a:prstGeom>
              <a:blipFill>
                <a:blip r:embed="rId9"/>
                <a:stretch>
                  <a:fillRect r="-5000" b="-98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721D929-93D1-46BC-9C7A-886DBEF3C41E}"/>
              </a:ext>
            </a:extLst>
          </p:cNvPr>
          <p:cNvSpPr txBox="1"/>
          <p:nvPr/>
        </p:nvSpPr>
        <p:spPr bwMode="auto">
          <a:xfrm>
            <a:off x="395536" y="5805264"/>
            <a:ext cx="7571303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是收敛域内包含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平面原点逆时针的闭合围线。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F2196F-593A-4E13-97F6-5E6973B81050}"/>
              </a:ext>
            </a:extLst>
          </p:cNvPr>
          <p:cNvSpPr txBox="1"/>
          <p:nvPr/>
        </p:nvSpPr>
        <p:spPr bwMode="auto">
          <a:xfrm>
            <a:off x="395536" y="4198039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反变换：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F6628F5-9115-479A-9890-0344DA1A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04" y="1691926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循环平稳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Cyclostationary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6D688073-B3A0-443E-B7C7-4C74E8C0C768}"/>
              </a:ext>
            </a:extLst>
          </p:cNvPr>
          <p:cNvGrpSpPr>
            <a:grpSpLocks/>
          </p:cNvGrpSpPr>
          <p:nvPr/>
        </p:nvGrpSpPr>
        <p:grpSpPr bwMode="auto">
          <a:xfrm>
            <a:off x="366961" y="2708894"/>
            <a:ext cx="8085137" cy="1377950"/>
            <a:chOff x="277" y="1207"/>
            <a:chExt cx="5093" cy="868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2DAAFE7F-BE5F-4BF6-9073-6688431BE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207"/>
              <a:ext cx="3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X(t)</a:t>
              </a: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的分布函数满足如下关系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119A3DEB-1D42-4799-9518-2CA5420BF92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7" y="1752"/>
            <a:ext cx="509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52" name="Equation" r:id="rId3" imgW="3593880" imgH="228600" progId="Equation.DSMT4">
                    <p:embed/>
                  </p:oleObj>
                </mc:Choice>
                <mc:Fallback>
                  <p:oleObj name="Equation" r:id="rId3" imgW="3593880" imgH="228600" progId="Equation.DSMT4">
                    <p:embed/>
                    <p:pic>
                      <p:nvPicPr>
                        <p:cNvPr id="11" name="Object 4">
                          <a:extLst>
                            <a:ext uri="{FF2B5EF4-FFF2-40B4-BE49-F238E27FC236}">
                              <a16:creationId xmlns:a16="http://schemas.microsoft.com/office/drawing/2014/main" id="{119A3DEB-1D42-4799-9518-2CA5420BF9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1752"/>
                          <a:ext cx="5093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EECD71A8-36D8-4AEB-A0AA-4C4D9641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581128"/>
            <a:ext cx="7705725" cy="12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为常数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则称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严格循环平稳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或严格周期平稳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3" name="WordArt 15">
            <a:hlinkClick r:id="rId5" action="ppaction://hlinksldjump"/>
            <a:extLst>
              <a:ext uri="{FF2B5EF4-FFF2-40B4-BE49-F238E27FC236}">
                <a16:creationId xmlns:a16="http://schemas.microsoft.com/office/drawing/2014/main" id="{3127FD2A-638E-4040-B7A3-88BC6EA5B1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89286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98A758A-3C9C-463D-82FE-A4935B9E5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44" y="1292761"/>
            <a:ext cx="4464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664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随机序列功率谱的性质：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386DD79-DC3B-4E66-8048-B22A8194D166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168872"/>
            <a:ext cx="6961188" cy="2563813"/>
            <a:chOff x="476" y="618"/>
            <a:chExt cx="4385" cy="1615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0797E1E5-752B-41B6-8C77-49FB4A1D3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618"/>
              <a:ext cx="21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① 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功率谱是实偶函数</a:t>
              </a:r>
            </a:p>
          </p:txBody>
        </p:sp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1A6ADCC7-2ACF-4346-923B-A0284276B7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468563"/>
                </p:ext>
              </p:extLst>
            </p:nvPr>
          </p:nvGraphicFramePr>
          <p:xfrm>
            <a:off x="793" y="1248"/>
            <a:ext cx="189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56" name="Equation" r:id="rId3" imgW="1104840" imgH="228600" progId="Equation.DSMT4">
                    <p:embed/>
                  </p:oleObj>
                </mc:Choice>
                <mc:Fallback>
                  <p:oleObj name="Equation" r:id="rId3" imgW="1104840" imgH="228600" progId="Equation.DSMT4">
                    <p:embed/>
                    <p:pic>
                      <p:nvPicPr>
                        <p:cNvPr id="364549" name="Object 5">
                          <a:extLst>
                            <a:ext uri="{FF2B5EF4-FFF2-40B4-BE49-F238E27FC236}">
                              <a16:creationId xmlns:a16="http://schemas.microsoft.com/office/drawing/2014/main" id="{0157FFF8-1367-4ACE-9A65-8ACAC1E4BC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248"/>
                          <a:ext cx="189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8CE4CA9F-4AB0-4441-8F0D-C08A2CB16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015"/>
            <a:ext cx="189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57" name="Equation" r:id="rId5" imgW="1104840" imgH="241200" progId="Equation.DSMT4">
                    <p:embed/>
                  </p:oleObj>
                </mc:Choice>
                <mc:Fallback>
                  <p:oleObj name="Equation" r:id="rId5" imgW="1104840" imgH="241200" progId="Equation.DSMT4">
                    <p:embed/>
                    <p:pic>
                      <p:nvPicPr>
                        <p:cNvPr id="364550" name="Object 6">
                          <a:extLst>
                            <a:ext uri="{FF2B5EF4-FFF2-40B4-BE49-F238E27FC236}">
                              <a16:creationId xmlns:a16="http://schemas.microsoft.com/office/drawing/2014/main" id="{F66178C4-8E57-451A-B06E-7F01A0B18C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015"/>
                          <a:ext cx="189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6642AFB6-0280-4820-B7F5-30DCBA927A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515537"/>
                </p:ext>
              </p:extLst>
            </p:nvPr>
          </p:nvGraphicFramePr>
          <p:xfrm>
            <a:off x="784" y="1820"/>
            <a:ext cx="180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58" name="Equation" r:id="rId7" imgW="1054080" imgH="241200" progId="Equation.DSMT4">
                    <p:embed/>
                  </p:oleObj>
                </mc:Choice>
                <mc:Fallback>
                  <p:oleObj name="Equation" r:id="rId7" imgW="1054080" imgH="241200" progId="Equation.DSMT4">
                    <p:embed/>
                    <p:pic>
                      <p:nvPicPr>
                        <p:cNvPr id="364551" name="Object 7">
                          <a:extLst>
                            <a:ext uri="{FF2B5EF4-FFF2-40B4-BE49-F238E27FC236}">
                              <a16:creationId xmlns:a16="http://schemas.microsoft.com/office/drawing/2014/main" id="{4FEF21F7-F4A3-422D-8D7B-204EB4D74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1820"/>
                          <a:ext cx="180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33D64CFC-8F04-423E-A9E4-7FAAAAEE3E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59971"/>
                </p:ext>
              </p:extLst>
            </p:nvPr>
          </p:nvGraphicFramePr>
          <p:xfrm>
            <a:off x="3018" y="1222"/>
            <a:ext cx="169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59" name="Equation" r:id="rId9" imgW="990360" imgH="241200" progId="Equation.DSMT4">
                    <p:embed/>
                  </p:oleObj>
                </mc:Choice>
                <mc:Fallback>
                  <p:oleObj name="Equation" r:id="rId9" imgW="990360" imgH="241200" progId="Equation.DSMT4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id="{1A6ADCC7-2ACF-4346-923B-A0284276B7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1222"/>
                          <a:ext cx="169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170C3596-A31C-40CF-BBA6-9BBEBC9E9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10" y="5137497"/>
            <a:ext cx="331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功率谱密度是非负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A56C65FB-7A15-4FD2-B7C5-4BBA9970E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957422"/>
              </p:ext>
            </p:extLst>
          </p:nvPr>
        </p:nvGraphicFramePr>
        <p:xfrm>
          <a:off x="4165973" y="5048597"/>
          <a:ext cx="18272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0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364553" name="Object 9">
                        <a:extLst>
                          <a:ext uri="{FF2B5EF4-FFF2-40B4-BE49-F238E27FC236}">
                            <a16:creationId xmlns:a16="http://schemas.microsoft.com/office/drawing/2014/main" id="{BFF2DBD9-3746-42C1-A3A8-338110A0B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973" y="5048597"/>
                        <a:ext cx="18272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WordArt 41">
            <a:hlinkClick r:id="rId13" action="ppaction://hlinksldjump"/>
            <a:extLst>
              <a:ext uri="{FF2B5EF4-FFF2-40B4-BE49-F238E27FC236}">
                <a16:creationId xmlns:a16="http://schemas.microsoft.com/office/drawing/2014/main" id="{BD82CB33-30A7-4320-A788-7BE2F6B473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2963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A130BB6-2318-4E39-935B-A5833B91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5" y="1622232"/>
            <a:ext cx="76327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500">
                <a:solidFill>
                  <a:schemeClr val="tx1"/>
                </a:solidFill>
                <a:latin typeface="+mj-ea"/>
                <a:ea typeface="+mj-ea"/>
              </a:rPr>
              <a:t>③</a:t>
            </a:r>
            <a:r>
              <a:rPr lang="zh-CN" altLang="en-US" sz="2500">
                <a:solidFill>
                  <a:schemeClr val="tx1"/>
                </a:solidFill>
                <a:latin typeface="+mj-ea"/>
                <a:ea typeface="+mj-ea"/>
              </a:rPr>
              <a:t>如果随机序列的功率谱具有有理谱的形式</a:t>
            </a:r>
            <a:r>
              <a:rPr lang="en-US" altLang="zh-CN" sz="250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500">
                <a:solidFill>
                  <a:schemeClr val="tx1"/>
                </a:solidFill>
                <a:latin typeface="+mj-ea"/>
                <a:ea typeface="+mj-ea"/>
              </a:rPr>
              <a:t>那么</a:t>
            </a:r>
            <a:r>
              <a:rPr lang="en-US" altLang="zh-CN" sz="250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50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zh-CN" altLang="en-US" sz="2500">
                <a:solidFill>
                  <a:schemeClr val="tx1"/>
                </a:solidFill>
                <a:latin typeface="+mj-ea"/>
                <a:ea typeface="+mj-ea"/>
              </a:rPr>
              <a:t>功率谱可以进行谱分解 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7D6DB5F-CE5E-498D-BBAC-CC5E4FCF8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60216"/>
              </p:ext>
            </p:extLst>
          </p:nvPr>
        </p:nvGraphicFramePr>
        <p:xfrm>
          <a:off x="4373215" y="2298507"/>
          <a:ext cx="33845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2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365571" name="Object 3">
                        <a:extLst>
                          <a:ext uri="{FF2B5EF4-FFF2-40B4-BE49-F238E27FC236}">
                            <a16:creationId xmlns:a16="http://schemas.microsoft.com/office/drawing/2014/main" id="{3F1F5544-B320-4F98-9D4C-B6FFDF9FC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215" y="2298507"/>
                        <a:ext cx="33845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D664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AEDCF364-CAD6-4704-870F-5C887D1F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284984"/>
            <a:ext cx="2808287" cy="124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500">
                <a:solidFill>
                  <a:schemeClr val="tx1"/>
                </a:solidFill>
                <a:latin typeface="+mj-ea"/>
                <a:ea typeface="+mj-ea"/>
              </a:rPr>
              <a:t>功率谱中所有零极点在单位圆内的那一部分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196176-F1B8-41E6-A8E2-2ABD182D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40" y="3358009"/>
            <a:ext cx="2808288" cy="124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500">
                <a:solidFill>
                  <a:schemeClr val="tx1"/>
                </a:solidFill>
                <a:latin typeface="+mj-ea"/>
                <a:ea typeface="+mj-ea"/>
              </a:rPr>
              <a:t>功率谱中所有零极点在单位圆外的那一部分 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0BB3B49-A530-422C-B310-6989A3008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4065" y="2882707"/>
            <a:ext cx="1169988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500">
              <a:latin typeface="+mj-ea"/>
              <a:ea typeface="+mj-ea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F2038BCB-1635-4288-9CE5-AA54D5EA74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9940" y="2909694"/>
            <a:ext cx="774700" cy="5588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500">
              <a:latin typeface="+mj-ea"/>
              <a:ea typeface="+mj-ea"/>
            </a:endParaRPr>
          </a:p>
        </p:txBody>
      </p:sp>
      <p:sp>
        <p:nvSpPr>
          <p:cNvPr id="8" name="WordArt 41">
            <a:hlinkClick r:id="rId5" action="ppaction://hlinksldjump"/>
            <a:extLst>
              <a:ext uri="{FF2B5EF4-FFF2-40B4-BE49-F238E27FC236}">
                <a16:creationId xmlns:a16="http://schemas.microsoft.com/office/drawing/2014/main" id="{BB9E435D-66D6-412B-B963-9A7E494B62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D64D58-D4DF-40D1-AED3-50AAD7B6F268}"/>
              </a:ext>
            </a:extLst>
          </p:cNvPr>
          <p:cNvSpPr txBox="1"/>
          <p:nvPr/>
        </p:nvSpPr>
        <p:spPr bwMode="auto">
          <a:xfrm>
            <a:off x="539552" y="4797152"/>
            <a:ext cx="800219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且有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4BC20BF0-0B22-4D3E-8D78-3D5E5E0BD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75131"/>
              </p:ext>
            </p:extLst>
          </p:nvPr>
        </p:nvGraphicFramePr>
        <p:xfrm>
          <a:off x="1062038" y="5732463"/>
          <a:ext cx="24828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3" name="Equation" r:id="rId6" imgW="977760" imgH="241200" progId="Equation.DSMT4">
                  <p:embed/>
                </p:oleObj>
              </mc:Choice>
              <mc:Fallback>
                <p:oleObj name="Equation" r:id="rId6" imgW="977760" imgH="2412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7D6DB5F-CE5E-498D-BBAC-CC5E4FCF8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732463"/>
                        <a:ext cx="24828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D664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47E6597E-D142-4336-806F-C1ABA0873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45380"/>
              </p:ext>
            </p:extLst>
          </p:nvPr>
        </p:nvGraphicFramePr>
        <p:xfrm>
          <a:off x="4850551" y="5733256"/>
          <a:ext cx="24828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4" name="Equation" r:id="rId8" imgW="977760" imgH="241200" progId="Equation.DSMT4">
                  <p:embed/>
                </p:oleObj>
              </mc:Choice>
              <mc:Fallback>
                <p:oleObj name="Equation" r:id="rId8" imgW="977760" imgH="2412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4BC20BF0-0B22-4D3E-8D78-3D5E5E0BD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551" y="5733256"/>
                        <a:ext cx="24828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D664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902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21A7A94-FC73-411D-8771-9B3823F2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920067"/>
              </p:ext>
            </p:extLst>
          </p:nvPr>
        </p:nvGraphicFramePr>
        <p:xfrm>
          <a:off x="1124571" y="2500611"/>
          <a:ext cx="6162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9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366597" name="Object 5">
                        <a:extLst>
                          <a:ext uri="{FF2B5EF4-FFF2-40B4-BE49-F238E27FC236}">
                            <a16:creationId xmlns:a16="http://schemas.microsoft.com/office/drawing/2014/main" id="{DB8822DB-25EF-4086-BD38-31BC54BC8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571" y="2500611"/>
                        <a:ext cx="61626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1">
            <a:hlinkClick r:id="rId5" action="ppaction://hlinksldjump"/>
            <a:extLst>
              <a:ext uri="{FF2B5EF4-FFF2-40B4-BE49-F238E27FC236}">
                <a16:creationId xmlns:a16="http://schemas.microsoft.com/office/drawing/2014/main" id="{E27A5103-03F7-47CE-909E-D80C7755527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D895D7B-EF68-4B3A-ADCF-66F36F091D50}"/>
                  </a:ext>
                </a:extLst>
              </p:cNvPr>
              <p:cNvSpPr txBox="1"/>
              <p:nvPr/>
            </p:nvSpPr>
            <p:spPr bwMode="auto">
              <a:xfrm>
                <a:off x="323528" y="1503844"/>
                <a:ext cx="6684550" cy="598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因此，功率谱中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zh-CN" altLang="en-US" sz="24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总是成对出现，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D895D7B-EF68-4B3A-ADCF-66F36F09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503844"/>
                <a:ext cx="6684550" cy="598369"/>
              </a:xfrm>
              <a:prstGeom prst="rect">
                <a:avLst/>
              </a:prstGeom>
              <a:blipFill>
                <a:blip r:embed="rId6"/>
                <a:stretch>
                  <a:fillRect l="-1367" b="-193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3403C76A-1BFF-4890-9259-F85FDA7D7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32968"/>
              </p:ext>
            </p:extLst>
          </p:nvPr>
        </p:nvGraphicFramePr>
        <p:xfrm>
          <a:off x="2123728" y="3861048"/>
          <a:ext cx="473868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80" name="Equation" r:id="rId7" imgW="1866600" imgH="253800" progId="Equation.DSMT4">
                  <p:embed/>
                </p:oleObj>
              </mc:Choice>
              <mc:Fallback>
                <p:oleObj name="Equation" r:id="rId7" imgW="1866600" imgH="2538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7D6DB5F-CE5E-498D-BBAC-CC5E4FCF8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61048"/>
                        <a:ext cx="4738688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D664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809123-8C4C-4E67-A408-7C7854613DD6}"/>
                  </a:ext>
                </a:extLst>
              </p:cNvPr>
              <p:cNvSpPr txBox="1"/>
              <p:nvPr/>
            </p:nvSpPr>
            <p:spPr bwMode="auto">
              <a:xfrm>
                <a:off x="539553" y="5013176"/>
                <a:ext cx="7632848" cy="11460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所以，用离散傅里叶变换表示的功率谱是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𝑐𝑜𝑠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函数，即功率谱可以表示为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809123-8C4C-4E67-A408-7C7854613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3" y="5013176"/>
                <a:ext cx="7632848" cy="1146083"/>
              </a:xfrm>
              <a:prstGeom prst="rect">
                <a:avLst/>
              </a:prstGeom>
              <a:blipFill>
                <a:blip r:embed="rId9"/>
                <a:stretch>
                  <a:fillRect l="-1278" r="-160" b="-111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0B166D2-5102-42B4-8B5D-B15D847AA534}"/>
                  </a:ext>
                </a:extLst>
              </p:cNvPr>
              <p:cNvSpPr/>
              <p:nvPr/>
            </p:nvSpPr>
            <p:spPr>
              <a:xfrm>
                <a:off x="3347864" y="5667912"/>
                <a:ext cx="13681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0B166D2-5102-42B4-8B5D-B15D847AA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667912"/>
                <a:ext cx="1368152" cy="461665"/>
              </a:xfrm>
              <a:prstGeom prst="rect">
                <a:avLst/>
              </a:prstGeom>
              <a:blipFill>
                <a:blip r:embed="rId10"/>
                <a:stretch>
                  <a:fillRect l="-889" t="-127632" r="-6222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353374C-45CC-4FB8-A750-8FB00FD33B65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980728"/>
            <a:ext cx="5184576" cy="1152128"/>
            <a:chOff x="300" y="572"/>
            <a:chExt cx="3879" cy="101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873467AB-6D44-4356-A881-B427F9DD6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572"/>
              <a:ext cx="102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>
                  <a:solidFill>
                    <a:schemeClr val="tx1"/>
                  </a:solidFill>
                  <a:latin typeface="+mj-ea"/>
                  <a:ea typeface="+mj-ea"/>
                </a:rPr>
                <a:t>例</a:t>
              </a:r>
              <a:r>
                <a:rPr lang="en-US" altLang="zh-CN" sz="2500">
                  <a:solidFill>
                    <a:schemeClr val="tx1"/>
                  </a:solidFill>
                  <a:latin typeface="+mj-ea"/>
                  <a:ea typeface="+mj-ea"/>
                </a:rPr>
                <a:t>2.17 </a:t>
              </a:r>
            </a:p>
          </p:txBody>
        </p:sp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79CD29DE-555C-415E-BAC4-CD7F3D09E5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1302216"/>
                </p:ext>
              </p:extLst>
            </p:nvPr>
          </p:nvGraphicFramePr>
          <p:xfrm>
            <a:off x="1300" y="608"/>
            <a:ext cx="2879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34" name="Equation" r:id="rId3" imgW="1473120" imgH="203040" progId="Equation.DSMT4">
                    <p:embed/>
                  </p:oleObj>
                </mc:Choice>
                <mc:Fallback>
                  <p:oleObj name="Equation" r:id="rId3" imgW="1473120" imgH="203040" progId="Equation.DSMT4">
                    <p:embed/>
                    <p:pic>
                      <p:nvPicPr>
                        <p:cNvPr id="367620" name="Object 4">
                          <a:extLst>
                            <a:ext uri="{FF2B5EF4-FFF2-40B4-BE49-F238E27FC236}">
                              <a16:creationId xmlns:a16="http://schemas.microsoft.com/office/drawing/2014/main" id="{5C2219BE-CC92-423E-984C-1D454AF05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608"/>
                          <a:ext cx="2879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1A8B8778-B712-402A-A3B9-8990CB4688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14009"/>
                </p:ext>
              </p:extLst>
            </p:nvPr>
          </p:nvGraphicFramePr>
          <p:xfrm>
            <a:off x="1672" y="1117"/>
            <a:ext cx="2109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35" name="Equation" r:id="rId5" imgW="1079280" imgH="241200" progId="Equation.DSMT4">
                    <p:embed/>
                  </p:oleObj>
                </mc:Choice>
                <mc:Fallback>
                  <p:oleObj name="Equation" r:id="rId5" imgW="1079280" imgH="241200" progId="Equation.DSMT4">
                    <p:embed/>
                    <p:pic>
                      <p:nvPicPr>
                        <p:cNvPr id="367621" name="Object 5">
                          <a:extLst>
                            <a:ext uri="{FF2B5EF4-FFF2-40B4-BE49-F238E27FC236}">
                              <a16:creationId xmlns:a16="http://schemas.microsoft.com/office/drawing/2014/main" id="{4EE225BD-B674-4D73-9AFE-65433B6FD5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1117"/>
                          <a:ext cx="2109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1AB217B-C063-4229-A19B-145962538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07582"/>
              </p:ext>
            </p:extLst>
          </p:nvPr>
        </p:nvGraphicFramePr>
        <p:xfrm>
          <a:off x="1331640" y="3836924"/>
          <a:ext cx="5666268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6" name="Equation" r:id="rId7" imgW="2286000" imgH="203040" progId="Equation.DSMT4">
                  <p:embed/>
                </p:oleObj>
              </mc:Choice>
              <mc:Fallback>
                <p:oleObj name="Equation" r:id="rId7" imgW="2286000" imgH="203040" progId="Equation.DSMT4">
                  <p:embed/>
                  <p:pic>
                    <p:nvPicPr>
                      <p:cNvPr id="367622" name="Object 6">
                        <a:extLst>
                          <a:ext uri="{FF2B5EF4-FFF2-40B4-BE49-F238E27FC236}">
                            <a16:creationId xmlns:a16="http://schemas.microsoft.com/office/drawing/2014/main" id="{1236EC6F-5EDA-4CA5-B01E-9D095B876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36924"/>
                        <a:ext cx="5666268" cy="503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6530863-6C3E-4762-A72B-6F2837265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53781"/>
              </p:ext>
            </p:extLst>
          </p:nvPr>
        </p:nvGraphicFramePr>
        <p:xfrm>
          <a:off x="170656" y="4928240"/>
          <a:ext cx="8802688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7" name="Equation" r:id="rId9" imgW="3454200" imgH="698400" progId="Equation.DSMT4">
                  <p:embed/>
                </p:oleObj>
              </mc:Choice>
              <mc:Fallback>
                <p:oleObj name="Equation" r:id="rId9" imgW="3454200" imgH="698400" progId="Equation.DSMT4">
                  <p:embed/>
                  <p:pic>
                    <p:nvPicPr>
                      <p:cNvPr id="367623" name="Object 7">
                        <a:extLst>
                          <a:ext uri="{FF2B5EF4-FFF2-40B4-BE49-F238E27FC236}">
                            <a16:creationId xmlns:a16="http://schemas.microsoft.com/office/drawing/2014/main" id="{CAA22F5E-7BF4-44C9-9341-2AB265F6A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" y="4928240"/>
                        <a:ext cx="8802688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99C611E6-F939-4C71-8998-30216F209F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0EDF9A-E154-417F-B972-563EABA478EB}"/>
              </a:ext>
            </a:extLst>
          </p:cNvPr>
          <p:cNvSpPr txBox="1"/>
          <p:nvPr/>
        </p:nvSpPr>
        <p:spPr bwMode="auto">
          <a:xfrm>
            <a:off x="755576" y="2165154"/>
            <a:ext cx="4801314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）的自相关函数和功率谱。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1EBE-8FD4-47B0-8B14-D48E8BE4F0D9}"/>
              </a:ext>
            </a:extLst>
          </p:cNvPr>
          <p:cNvSpPr txBox="1"/>
          <p:nvPr/>
        </p:nvSpPr>
        <p:spPr bwMode="auto">
          <a:xfrm>
            <a:off x="204031" y="2924944"/>
            <a:ext cx="800219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F41728-7F94-4AAC-9DE4-FC14B3428BD7}"/>
              </a:ext>
            </a:extLst>
          </p:cNvPr>
          <p:cNvSpPr txBox="1"/>
          <p:nvPr/>
        </p:nvSpPr>
        <p:spPr bwMode="auto">
          <a:xfrm>
            <a:off x="107504" y="4230559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自相关函数为：</a:t>
            </a:r>
          </a:p>
        </p:txBody>
      </p:sp>
    </p:spTree>
    <p:extLst>
      <p:ext uri="{BB962C8B-B14F-4D97-AF65-F5344CB8AC3E}">
        <p14:creationId xmlns:p14="http://schemas.microsoft.com/office/powerpoint/2010/main" val="25533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F33C7B-9914-4131-9F65-E6E839AC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93574E4-3D6F-4289-87B8-87F2F6733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06918"/>
              </p:ext>
            </p:extLst>
          </p:nvPr>
        </p:nvGraphicFramePr>
        <p:xfrm>
          <a:off x="251520" y="4509120"/>
          <a:ext cx="84613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8" name="Equation" r:id="rId3" imgW="3314520" imgH="253800" progId="Equation.DSMT4">
                  <p:embed/>
                </p:oleObj>
              </mc:Choice>
              <mc:Fallback>
                <p:oleObj name="Equation" r:id="rId3" imgW="3314520" imgH="253800" progId="Equation.DSMT4">
                  <p:embed/>
                  <p:pic>
                    <p:nvPicPr>
                      <p:cNvPr id="368643" name="Object 3">
                        <a:extLst>
                          <a:ext uri="{FF2B5EF4-FFF2-40B4-BE49-F238E27FC236}">
                            <a16:creationId xmlns:a16="http://schemas.microsoft.com/office/drawing/2014/main" id="{E81A772B-B462-4167-834E-870CC41EB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09120"/>
                        <a:ext cx="846137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89EA457-4C06-461F-ACC7-A19558E1D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686888"/>
              </p:ext>
            </p:extLst>
          </p:nvPr>
        </p:nvGraphicFramePr>
        <p:xfrm>
          <a:off x="251520" y="3063231"/>
          <a:ext cx="63007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9" name="Equation" r:id="rId5" imgW="2489040" imgH="431640" progId="Equation.DSMT4">
                  <p:embed/>
                </p:oleObj>
              </mc:Choice>
              <mc:Fallback>
                <p:oleObj name="Equation" r:id="rId5" imgW="2489040" imgH="431640" progId="Equation.DSMT4">
                  <p:embed/>
                  <p:pic>
                    <p:nvPicPr>
                      <p:cNvPr id="368644" name="Object 4">
                        <a:extLst>
                          <a:ext uri="{FF2B5EF4-FFF2-40B4-BE49-F238E27FC236}">
                            <a16:creationId xmlns:a16="http://schemas.microsoft.com/office/drawing/2014/main" id="{6134D57E-E6A2-4B9F-B556-9C540A669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3231"/>
                        <a:ext cx="630078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1">
            <a:hlinkClick r:id="rId7" action="ppaction://hlinksldjump"/>
            <a:extLst>
              <a:ext uri="{FF2B5EF4-FFF2-40B4-BE49-F238E27FC236}">
                <a16:creationId xmlns:a16="http://schemas.microsoft.com/office/drawing/2014/main" id="{0C44EFB1-2808-44BF-8715-CE6297CCC08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0A9B4D5D-D926-4B93-9304-574847523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58715"/>
              </p:ext>
            </p:extLst>
          </p:nvPr>
        </p:nvGraphicFramePr>
        <p:xfrm>
          <a:off x="179512" y="1614477"/>
          <a:ext cx="63007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0" name="Equation" r:id="rId8" imgW="2489040" imgH="431640" progId="Equation.DSMT4">
                  <p:embed/>
                </p:oleObj>
              </mc:Choice>
              <mc:Fallback>
                <p:oleObj name="Equation" r:id="rId8" imgW="2489040" imgH="43164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8123A55-F302-4CA9-9CFB-09858118F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14477"/>
                        <a:ext cx="630078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5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6">
            <a:extLst>
              <a:ext uri="{FF2B5EF4-FFF2-40B4-BE49-F238E27FC236}">
                <a16:creationId xmlns:a16="http://schemas.microsoft.com/office/drawing/2014/main" id="{86779672-8A44-4B17-86AA-16D22944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133475"/>
            <a:ext cx="5895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itchFamily="2" charset="-122"/>
              </a:rPr>
              <a:t>2.5.3 </a:t>
            </a:r>
            <a:r>
              <a:rPr lang="zh-CN" altLang="en-US" b="1" dirty="0">
                <a:solidFill>
                  <a:srgbClr val="0000FF"/>
                </a:solidFill>
                <a:ea typeface="华文新魏" pitchFamily="2" charset="-122"/>
              </a:rPr>
              <a:t>互功率谱</a:t>
            </a:r>
          </a:p>
        </p:txBody>
      </p:sp>
      <p:graphicFrame>
        <p:nvGraphicFramePr>
          <p:cNvPr id="129027" name="Object 7">
            <a:extLst>
              <a:ext uri="{FF2B5EF4-FFF2-40B4-BE49-F238E27FC236}">
                <a16:creationId xmlns:a16="http://schemas.microsoft.com/office/drawing/2014/main" id="{9B9960D1-01E9-4FFF-8077-0CAC2DB62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1943100"/>
          <a:ext cx="49514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4" name="Equation" r:id="rId4" imgW="2120900" imgH="393700" progId="Equation.3">
                  <p:embed/>
                </p:oleObj>
              </mc:Choice>
              <mc:Fallback>
                <p:oleObj name="Equation" r:id="rId4" imgW="2120900" imgH="393700" progId="Equation.3">
                  <p:embed/>
                  <p:pic>
                    <p:nvPicPr>
                      <p:cNvPr id="129027" name="Object 7">
                        <a:extLst>
                          <a:ext uri="{FF2B5EF4-FFF2-40B4-BE49-F238E27FC236}">
                            <a16:creationId xmlns:a16="http://schemas.microsoft.com/office/drawing/2014/main" id="{9B9960D1-01E9-4FFF-8077-0CAC2DB62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43100"/>
                        <a:ext cx="49514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8">
            <a:extLst>
              <a:ext uri="{FF2B5EF4-FFF2-40B4-BE49-F238E27FC236}">
                <a16:creationId xmlns:a16="http://schemas.microsoft.com/office/drawing/2014/main" id="{7AD82557-1834-4483-92A5-9B0309AF0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2425" y="3111500"/>
          <a:ext cx="34496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5" name="公式" r:id="rId6" imgW="1485900" imgH="330200" progId="Equation.3">
                  <p:embed/>
                </p:oleObj>
              </mc:Choice>
              <mc:Fallback>
                <p:oleObj name="公式" r:id="rId6" imgW="1485900" imgH="330200" progId="Equation.3">
                  <p:embed/>
                  <p:pic>
                    <p:nvPicPr>
                      <p:cNvPr id="129028" name="Object 8">
                        <a:extLst>
                          <a:ext uri="{FF2B5EF4-FFF2-40B4-BE49-F238E27FC236}">
                            <a16:creationId xmlns:a16="http://schemas.microsoft.com/office/drawing/2014/main" id="{7AD82557-1834-4483-92A5-9B0309AF0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111500"/>
                        <a:ext cx="34496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9">
            <a:extLst>
              <a:ext uri="{FF2B5EF4-FFF2-40B4-BE49-F238E27FC236}">
                <a16:creationId xmlns:a16="http://schemas.microsoft.com/office/drawing/2014/main" id="{50495A34-C806-4A9E-8816-449D2EBBA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3910013"/>
          <a:ext cx="33972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6" name="公式" r:id="rId8" imgW="1447800" imgH="330200" progId="Equation.3">
                  <p:embed/>
                </p:oleObj>
              </mc:Choice>
              <mc:Fallback>
                <p:oleObj name="公式" r:id="rId8" imgW="1447800" imgH="330200" progId="Equation.3">
                  <p:embed/>
                  <p:pic>
                    <p:nvPicPr>
                      <p:cNvPr id="129029" name="Object 9">
                        <a:extLst>
                          <a:ext uri="{FF2B5EF4-FFF2-40B4-BE49-F238E27FC236}">
                            <a16:creationId xmlns:a16="http://schemas.microsoft.com/office/drawing/2014/main" id="{50495A34-C806-4A9E-8816-449D2EBBA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910013"/>
                        <a:ext cx="33972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Rectangle 10">
            <a:extLst>
              <a:ext uri="{FF2B5EF4-FFF2-40B4-BE49-F238E27FC236}">
                <a16:creationId xmlns:a16="http://schemas.microsoft.com/office/drawing/2014/main" id="{3308AB11-2F30-439F-80C8-21B1D367A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3289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  <a:endParaRPr lang="zh-CN" altLang="en-US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74B0337-70C0-47D3-A2A0-9FE40304A5EC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4959350"/>
            <a:ext cx="3867150" cy="1236663"/>
            <a:chOff x="1151" y="2998"/>
            <a:chExt cx="2345" cy="726"/>
          </a:xfrm>
        </p:grpSpPr>
        <p:sp>
          <p:nvSpPr>
            <p:cNvPr id="129038" name="Rectangle 12">
              <a:extLst>
                <a:ext uri="{FF2B5EF4-FFF2-40B4-BE49-F238E27FC236}">
                  <a16:creationId xmlns:a16="http://schemas.microsoft.com/office/drawing/2014/main" id="{A672576E-76CC-4075-816C-C5EA2834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998"/>
              <a:ext cx="234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kumimoji="1" lang="en-US" altLang="zh-CN" sz="24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X(t)</a:t>
              </a:r>
              <a:r>
                <a:rPr kumimoji="1" lang="zh-CN" altLang="en-US" sz="24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及</a:t>
              </a:r>
              <a:r>
                <a:rPr kumimoji="1" lang="en-US" altLang="zh-CN" sz="24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Y(t)</a:t>
              </a:r>
              <a:r>
                <a:rPr kumimoji="1" lang="zh-CN" altLang="en-US" sz="24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联合平稳，有</a:t>
              </a:r>
            </a:p>
          </p:txBody>
        </p:sp>
        <p:graphicFrame>
          <p:nvGraphicFramePr>
            <p:cNvPr id="129039" name="Object 13">
              <a:extLst>
                <a:ext uri="{FF2B5EF4-FFF2-40B4-BE49-F238E27FC236}">
                  <a16:creationId xmlns:a16="http://schemas.microsoft.com/office/drawing/2014/main" id="{0297A95C-76A5-4473-93AE-D6F617136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0" y="3436"/>
            <a:ext cx="14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37" name="Equation" r:id="rId10" imgW="1143000" imgH="215900" progId="Equation.3">
                    <p:embed/>
                  </p:oleObj>
                </mc:Choice>
                <mc:Fallback>
                  <p:oleObj name="Equation" r:id="rId10" imgW="1143000" imgH="215900" progId="Equation.3">
                    <p:embed/>
                    <p:pic>
                      <p:nvPicPr>
                        <p:cNvPr id="129039" name="Object 13">
                          <a:extLst>
                            <a:ext uri="{FF2B5EF4-FFF2-40B4-BE49-F238E27FC236}">
                              <a16:creationId xmlns:a16="http://schemas.microsoft.com/office/drawing/2014/main" id="{0297A95C-76A5-4473-93AE-D6F6171364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3436"/>
                          <a:ext cx="14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32" name="Rectangle 18">
            <a:extLst>
              <a:ext uri="{FF2B5EF4-FFF2-40B4-BE49-F238E27FC236}">
                <a16:creationId xmlns:a16="http://schemas.microsoft.com/office/drawing/2014/main" id="{75C6FA44-6F30-46C6-B074-58B3BC6E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E50658AA-6903-4DBE-B3C0-62FC6155F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5138738"/>
          <a:ext cx="33797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8" name="Equation" r:id="rId12" imgW="1778000" imgH="330200" progId="Equation.DSMT4">
                  <p:embed/>
                </p:oleObj>
              </mc:Choice>
              <mc:Fallback>
                <p:oleObj name="Equation" r:id="rId12" imgW="1778000" imgH="330200" progId="Equation.DSMT4">
                  <p:embed/>
                  <p:pic>
                    <p:nvPicPr>
                      <p:cNvPr id="40977" name="Object 17">
                        <a:extLst>
                          <a:ext uri="{FF2B5EF4-FFF2-40B4-BE49-F238E27FC236}">
                            <a16:creationId xmlns:a16="http://schemas.microsoft.com/office/drawing/2014/main" id="{E50658AA-6903-4DBE-B3C0-62FC6155F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138738"/>
                        <a:ext cx="33797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20">
            <a:extLst>
              <a:ext uri="{FF2B5EF4-FFF2-40B4-BE49-F238E27FC236}">
                <a16:creationId xmlns:a16="http://schemas.microsoft.com/office/drawing/2014/main" id="{BC7FFD0D-2C14-44B6-B154-09F9F27C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79" name="Object 19">
            <a:extLst>
              <a:ext uri="{FF2B5EF4-FFF2-40B4-BE49-F238E27FC236}">
                <a16:creationId xmlns:a16="http://schemas.microsoft.com/office/drawing/2014/main" id="{D3C67B84-9AD8-4523-8272-18542B035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5859463"/>
          <a:ext cx="3997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9" name="Equation" r:id="rId14" imgW="1943100" imgH="393700" progId="Equation.DSMT4">
                  <p:embed/>
                </p:oleObj>
              </mc:Choice>
              <mc:Fallback>
                <p:oleObj name="Equation" r:id="rId14" imgW="1943100" imgH="393700" progId="Equation.DSMT4">
                  <p:embed/>
                  <p:pic>
                    <p:nvPicPr>
                      <p:cNvPr id="40979" name="Object 19">
                        <a:extLst>
                          <a:ext uri="{FF2B5EF4-FFF2-40B4-BE49-F238E27FC236}">
                            <a16:creationId xmlns:a16="http://schemas.microsoft.com/office/drawing/2014/main" id="{D3C67B84-9AD8-4523-8272-18542B035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859463"/>
                        <a:ext cx="3997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AutoShape 21">
            <a:extLst>
              <a:ext uri="{FF2B5EF4-FFF2-40B4-BE49-F238E27FC236}">
                <a16:creationId xmlns:a16="http://schemas.microsoft.com/office/drawing/2014/main" id="{B911701B-1C1B-4949-B94D-A63402ABC65F}"/>
              </a:ext>
            </a:extLst>
          </p:cNvPr>
          <p:cNvSpPr>
            <a:spLocks/>
          </p:cNvSpPr>
          <p:nvPr/>
        </p:nvSpPr>
        <p:spPr bwMode="auto">
          <a:xfrm>
            <a:off x="4392613" y="5408613"/>
            <a:ext cx="179387" cy="989012"/>
          </a:xfrm>
          <a:prstGeom prst="leftBrace">
            <a:avLst>
              <a:gd name="adj1" fmla="val 45944"/>
              <a:gd name="adj2" fmla="val 50000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990000"/>
              </a:solidFill>
            </a:endParaRPr>
          </a:p>
        </p:txBody>
      </p:sp>
      <p:sp>
        <p:nvSpPr>
          <p:cNvPr id="15" name="WordArt 41">
            <a:hlinkClick r:id="rId16" action="ppaction://hlinksldjump"/>
            <a:extLst>
              <a:ext uri="{FF2B5EF4-FFF2-40B4-BE49-F238E27FC236}">
                <a16:creationId xmlns:a16="http://schemas.microsoft.com/office/drawing/2014/main" id="{AB5F2001-0FBA-445E-858A-A96E5590904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>
            <a:extLst>
              <a:ext uri="{FF2B5EF4-FFF2-40B4-BE49-F238E27FC236}">
                <a16:creationId xmlns:a16="http://schemas.microsoft.com/office/drawing/2014/main" id="{B9133FE8-6AB3-4F5B-A83F-17AB65F4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03663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A50021"/>
                </a:solidFill>
                <a:ea typeface="黑体" panose="02010609060101010101" pitchFamily="49" charset="-122"/>
              </a:rPr>
              <a:t>性质：</a:t>
            </a:r>
          </a:p>
        </p:txBody>
      </p:sp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F3A464D3-F0A9-4984-91D6-8B402E9F6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1719263"/>
          <a:ext cx="42751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6" name="Equation" r:id="rId4" imgW="1790700" imgH="228600" progId="Equation.3">
                  <p:embed/>
                </p:oleObj>
              </mc:Choice>
              <mc:Fallback>
                <p:oleObj name="Equation" r:id="rId4" imgW="1790700" imgH="228600" progId="Equation.3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F3A464D3-F0A9-4984-91D6-8B402E9F6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719263"/>
                        <a:ext cx="42751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5530BF8B-C090-412B-AC34-CB2A38E8FD5F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619375"/>
            <a:ext cx="5784850" cy="1030288"/>
            <a:chOff x="1718" y="1426"/>
            <a:chExt cx="3644" cy="649"/>
          </a:xfrm>
        </p:grpSpPr>
        <p:graphicFrame>
          <p:nvGraphicFramePr>
            <p:cNvPr id="131090" name="Object 9">
              <a:extLst>
                <a:ext uri="{FF2B5EF4-FFF2-40B4-BE49-F238E27FC236}">
                  <a16:creationId xmlns:a16="http://schemas.microsoft.com/office/drawing/2014/main" id="{9F3C35E8-423D-4558-A3B8-509FBB2FE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8" y="1451"/>
            <a:ext cx="9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7" name="Equation" r:id="rId6" imgW="774364" imgH="215806" progId="Equation.3">
                    <p:embed/>
                  </p:oleObj>
                </mc:Choice>
                <mc:Fallback>
                  <p:oleObj name="Equation" r:id="rId6" imgW="774364" imgH="215806" progId="Equation.3">
                    <p:embed/>
                    <p:pic>
                      <p:nvPicPr>
                        <p:cNvPr id="131090" name="Object 9">
                          <a:extLst>
                            <a:ext uri="{FF2B5EF4-FFF2-40B4-BE49-F238E27FC236}">
                              <a16:creationId xmlns:a16="http://schemas.microsoft.com/office/drawing/2014/main" id="{9F3C35E8-423D-4558-A3B8-509FBB2FE1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451"/>
                          <a:ext cx="9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1" name="Object 10">
              <a:extLst>
                <a:ext uri="{FF2B5EF4-FFF2-40B4-BE49-F238E27FC236}">
                  <a16:creationId xmlns:a16="http://schemas.microsoft.com/office/drawing/2014/main" id="{8FA8A821-4167-49EF-B00B-EC69BB22B9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4" y="1451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8" name="Equation" r:id="rId8" imgW="761669" imgH="215806" progId="Equation.3">
                    <p:embed/>
                  </p:oleObj>
                </mc:Choice>
                <mc:Fallback>
                  <p:oleObj name="Equation" r:id="rId8" imgW="761669" imgH="215806" progId="Equation.3">
                    <p:embed/>
                    <p:pic>
                      <p:nvPicPr>
                        <p:cNvPr id="131091" name="Object 10">
                          <a:extLst>
                            <a:ext uri="{FF2B5EF4-FFF2-40B4-BE49-F238E27FC236}">
                              <a16:creationId xmlns:a16="http://schemas.microsoft.com/office/drawing/2014/main" id="{8FA8A821-4167-49EF-B00B-EC69BB22B9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1451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2" name="Object 11">
              <a:extLst>
                <a:ext uri="{FF2B5EF4-FFF2-40B4-BE49-F238E27FC236}">
                  <a16:creationId xmlns:a16="http://schemas.microsoft.com/office/drawing/2014/main" id="{B08317DB-F963-4F41-B406-E7BC63B94A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6" y="1787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9" name="Equation" r:id="rId10" imgW="761669" imgH="215806" progId="Equation.3">
                    <p:embed/>
                  </p:oleObj>
                </mc:Choice>
                <mc:Fallback>
                  <p:oleObj name="Equation" r:id="rId10" imgW="761669" imgH="215806" progId="Equation.3">
                    <p:embed/>
                    <p:pic>
                      <p:nvPicPr>
                        <p:cNvPr id="131092" name="Object 11">
                          <a:extLst>
                            <a:ext uri="{FF2B5EF4-FFF2-40B4-BE49-F238E27FC236}">
                              <a16:creationId xmlns:a16="http://schemas.microsoft.com/office/drawing/2014/main" id="{B08317DB-F963-4F41-B406-E7BC63B94A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1787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3" name="Object 12">
              <a:extLst>
                <a:ext uri="{FF2B5EF4-FFF2-40B4-BE49-F238E27FC236}">
                  <a16:creationId xmlns:a16="http://schemas.microsoft.com/office/drawing/2014/main" id="{6B5C51C3-CFDA-4B4D-A89E-ACF150824A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4" y="1787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0" name="Equation" r:id="rId12" imgW="761669" imgH="215806" progId="Equation.3">
                    <p:embed/>
                  </p:oleObj>
                </mc:Choice>
                <mc:Fallback>
                  <p:oleObj name="Equation" r:id="rId12" imgW="761669" imgH="215806" progId="Equation.3">
                    <p:embed/>
                    <p:pic>
                      <p:nvPicPr>
                        <p:cNvPr id="131093" name="Object 12">
                          <a:extLst>
                            <a:ext uri="{FF2B5EF4-FFF2-40B4-BE49-F238E27FC236}">
                              <a16:creationId xmlns:a16="http://schemas.microsoft.com/office/drawing/2014/main" id="{6B5C51C3-CFDA-4B4D-A89E-ACF150824A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1787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94" name="Rectangle 13">
              <a:extLst>
                <a:ext uri="{FF2B5EF4-FFF2-40B4-BE49-F238E27FC236}">
                  <a16:creationId xmlns:a16="http://schemas.microsoft.com/office/drawing/2014/main" id="{35303127-BFBF-4DFC-86DE-055E3968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144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</a:rPr>
                <a:t>与</a:t>
              </a:r>
            </a:p>
          </p:txBody>
        </p:sp>
        <p:sp>
          <p:nvSpPr>
            <p:cNvPr id="131095" name="Rectangle 14">
              <a:extLst>
                <a:ext uri="{FF2B5EF4-FFF2-40B4-BE49-F238E27FC236}">
                  <a16:creationId xmlns:a16="http://schemas.microsoft.com/office/drawing/2014/main" id="{D4F92E9D-1AE4-4269-91B9-7D783746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766"/>
              <a:ext cx="14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的奇函数</a:t>
              </a:r>
              <a:r>
                <a:rPr kumimoji="1" lang="zh-CN" altLang="en-US" sz="2400">
                  <a:solidFill>
                    <a:srgbClr val="000000"/>
                  </a:solidFill>
                  <a:sym typeface="Symbol" panose="05050102010706020507" pitchFamily="18" charset="2"/>
                </a:rPr>
                <a:t>；</a:t>
              </a:r>
            </a:p>
          </p:txBody>
        </p:sp>
        <p:sp>
          <p:nvSpPr>
            <p:cNvPr id="131096" name="Rectangle 15">
              <a:extLst>
                <a:ext uri="{FF2B5EF4-FFF2-40B4-BE49-F238E27FC236}">
                  <a16:creationId xmlns:a16="http://schemas.microsoft.com/office/drawing/2014/main" id="{F1AC48F5-712C-4EDD-A0EC-B9A62F31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1426"/>
              <a:ext cx="14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的偶函数</a:t>
              </a:r>
              <a:r>
                <a:rPr kumimoji="1" lang="zh-CN" altLang="en-US" sz="2400">
                  <a:solidFill>
                    <a:srgbClr val="000000"/>
                  </a:solidFill>
                  <a:sym typeface="Symbol" panose="05050102010706020507" pitchFamily="18" charset="2"/>
                </a:rPr>
                <a:t>；</a:t>
              </a:r>
            </a:p>
          </p:txBody>
        </p:sp>
        <p:sp>
          <p:nvSpPr>
            <p:cNvPr id="131097" name="Rectangle 16">
              <a:extLst>
                <a:ext uri="{FF2B5EF4-FFF2-40B4-BE49-F238E27FC236}">
                  <a16:creationId xmlns:a16="http://schemas.microsoft.com/office/drawing/2014/main" id="{D7A44822-7692-4FC4-96B6-7CD6424A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75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</a:rPr>
                <a:t>与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DF31D8CE-49A1-422F-AC70-2EE4E72C66BA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4103688"/>
            <a:ext cx="7246937" cy="1387475"/>
            <a:chOff x="867" y="2703"/>
            <a:chExt cx="4565" cy="874"/>
          </a:xfrm>
        </p:grpSpPr>
        <p:sp>
          <p:nvSpPr>
            <p:cNvPr id="131085" name="Rectangle 18">
              <a:extLst>
                <a:ext uri="{FF2B5EF4-FFF2-40B4-BE49-F238E27FC236}">
                  <a16:creationId xmlns:a16="http://schemas.microsoft.com/office/drawing/2014/main" id="{B8BB1DC3-F199-4917-AD16-D0A70F73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748"/>
              <a:ext cx="20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kumimoji="1" lang="en-US" altLang="zh-CN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X(t)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kumimoji="1" lang="en-US" altLang="zh-CN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Y(t)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正交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，则</a:t>
              </a:r>
            </a:p>
          </p:txBody>
        </p:sp>
        <p:graphicFrame>
          <p:nvGraphicFramePr>
            <p:cNvPr id="131086" name="Object 19">
              <a:extLst>
                <a:ext uri="{FF2B5EF4-FFF2-40B4-BE49-F238E27FC236}">
                  <a16:creationId xmlns:a16="http://schemas.microsoft.com/office/drawing/2014/main" id="{E8839FE5-F80F-4F96-9D41-AE8BAF70F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703"/>
            <a:ext cx="204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1" name="Equation" r:id="rId14" imgW="1333500" imgH="228600" progId="Equation.3">
                    <p:embed/>
                  </p:oleObj>
                </mc:Choice>
                <mc:Fallback>
                  <p:oleObj name="Equation" r:id="rId14" imgW="1333500" imgH="228600" progId="Equation.3">
                    <p:embed/>
                    <p:pic>
                      <p:nvPicPr>
                        <p:cNvPr id="131086" name="Object 19">
                          <a:extLst>
                            <a:ext uri="{FF2B5EF4-FFF2-40B4-BE49-F238E27FC236}">
                              <a16:creationId xmlns:a16="http://schemas.microsoft.com/office/drawing/2014/main" id="{E8839FE5-F80F-4F96-9D41-AE8BAF70F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03"/>
                          <a:ext cx="204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7" name="Rectangle 20">
              <a:extLst>
                <a:ext uri="{FF2B5EF4-FFF2-40B4-BE49-F238E27FC236}">
                  <a16:creationId xmlns:a16="http://schemas.microsoft.com/office/drawing/2014/main" id="{13C9E52D-7F32-46EF-9702-FFA8E195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3267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若不相关，则</a:t>
              </a:r>
            </a:p>
          </p:txBody>
        </p:sp>
        <p:graphicFrame>
          <p:nvGraphicFramePr>
            <p:cNvPr id="131088" name="Object 21">
              <a:extLst>
                <a:ext uri="{FF2B5EF4-FFF2-40B4-BE49-F238E27FC236}">
                  <a16:creationId xmlns:a16="http://schemas.microsoft.com/office/drawing/2014/main" id="{CC4AEE2C-ABFF-4863-934D-F6683294C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221"/>
            <a:ext cx="179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2" name="Equation" r:id="rId16" imgW="1219200" imgH="228600" progId="Equation.3">
                    <p:embed/>
                  </p:oleObj>
                </mc:Choice>
                <mc:Fallback>
                  <p:oleObj name="Equation" r:id="rId16" imgW="1219200" imgH="228600" progId="Equation.3">
                    <p:embed/>
                    <p:pic>
                      <p:nvPicPr>
                        <p:cNvPr id="131088" name="Object 21">
                          <a:extLst>
                            <a:ext uri="{FF2B5EF4-FFF2-40B4-BE49-F238E27FC236}">
                              <a16:creationId xmlns:a16="http://schemas.microsoft.com/office/drawing/2014/main" id="{CC4AEE2C-ABFF-4863-934D-F6683294CC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21"/>
                          <a:ext cx="179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9" name="Object 22">
              <a:extLst>
                <a:ext uri="{FF2B5EF4-FFF2-40B4-BE49-F238E27FC236}">
                  <a16:creationId xmlns:a16="http://schemas.microsoft.com/office/drawing/2014/main" id="{E2BBDAAB-A2E3-401C-8E1F-B0F3476A0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2" y="3244"/>
            <a:ext cx="139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3" name="Equation" r:id="rId18" imgW="863225" imgH="215806" progId="Equation.3">
                    <p:embed/>
                  </p:oleObj>
                </mc:Choice>
                <mc:Fallback>
                  <p:oleObj name="Equation" r:id="rId18" imgW="863225" imgH="215806" progId="Equation.3">
                    <p:embed/>
                    <p:pic>
                      <p:nvPicPr>
                        <p:cNvPr id="131089" name="Object 22">
                          <a:extLst>
                            <a:ext uri="{FF2B5EF4-FFF2-40B4-BE49-F238E27FC236}">
                              <a16:creationId xmlns:a16="http://schemas.microsoft.com/office/drawing/2014/main" id="{E2BBDAAB-A2E3-401C-8E1F-B0F3476A0C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3244"/>
                          <a:ext cx="139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034" name="Picture 26" descr="arrow23">
            <a:extLst>
              <a:ext uri="{FF2B5EF4-FFF2-40B4-BE49-F238E27FC236}">
                <a16:creationId xmlns:a16="http://schemas.microsoft.com/office/drawing/2014/main" id="{704740F5-7EB9-402E-8FEA-01C71DF541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882775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5" name="Picture 27" descr="arrow23">
            <a:extLst>
              <a:ext uri="{FF2B5EF4-FFF2-40B4-BE49-F238E27FC236}">
                <a16:creationId xmlns:a16="http://schemas.microsoft.com/office/drawing/2014/main" id="{DB1643BA-1C6E-4FBF-B66D-652864777D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738438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6" name="Picture 28" descr="arrow23">
            <a:extLst>
              <a:ext uri="{FF2B5EF4-FFF2-40B4-BE49-F238E27FC236}">
                <a16:creationId xmlns:a16="http://schemas.microsoft.com/office/drawing/2014/main" id="{6F3C18D6-A099-4B97-942A-4F6732EA0C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305300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7" name="Picture 29" descr="arrow23">
            <a:extLst>
              <a:ext uri="{FF2B5EF4-FFF2-40B4-BE49-F238E27FC236}">
                <a16:creationId xmlns:a16="http://schemas.microsoft.com/office/drawing/2014/main" id="{5F887BAF-5D3E-47C2-8BDE-DBE7646877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5934075"/>
            <a:ext cx="365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2" name="Rectangle 31">
            <a:extLst>
              <a:ext uri="{FF2B5EF4-FFF2-40B4-BE49-F238E27FC236}">
                <a16:creationId xmlns:a16="http://schemas.microsoft.com/office/drawing/2014/main" id="{F90E9ECB-1A2D-4685-AC40-027A80FD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3038" name="Object 30">
            <a:extLst>
              <a:ext uri="{FF2B5EF4-FFF2-40B4-BE49-F238E27FC236}">
                <a16:creationId xmlns:a16="http://schemas.microsoft.com/office/drawing/2014/main" id="{DD5A9D3C-04FE-451E-9CC2-AC35AE002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5724525"/>
          <a:ext cx="4070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4" name="Equation" r:id="rId21" imgW="1600200" imgH="279400" progId="Equation.DSMT4">
                  <p:embed/>
                </p:oleObj>
              </mc:Choice>
              <mc:Fallback>
                <p:oleObj name="Equation" r:id="rId21" imgW="1600200" imgH="279400" progId="Equation.DSMT4">
                  <p:embed/>
                  <p:pic>
                    <p:nvPicPr>
                      <p:cNvPr id="43038" name="Object 30">
                        <a:extLst>
                          <a:ext uri="{FF2B5EF4-FFF2-40B4-BE49-F238E27FC236}">
                            <a16:creationId xmlns:a16="http://schemas.microsoft.com/office/drawing/2014/main" id="{DD5A9D3C-04FE-451E-9CC2-AC35AE002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724525"/>
                        <a:ext cx="40703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WordArt 41">
            <a:hlinkClick r:id="rId23" action="ppaction://hlinksldjump"/>
            <a:extLst>
              <a:ext uri="{FF2B5EF4-FFF2-40B4-BE49-F238E27FC236}">
                <a16:creationId xmlns:a16="http://schemas.microsoft.com/office/drawing/2014/main" id="{0E0017F0-6480-487C-9B01-FE23698D4FB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756DFB97-8406-4B0D-BB10-C0B0181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0768"/>
            <a:ext cx="8642350" cy="116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华文新魏" pitchFamily="2" charset="-122"/>
              </a:rPr>
              <a:t>2.5.4 </a:t>
            </a:r>
            <a:r>
              <a:rPr lang="zh-CN" altLang="en-US" sz="3200" b="1" dirty="0">
                <a:solidFill>
                  <a:srgbClr val="0000FF"/>
                </a:solidFill>
                <a:ea typeface="华文新魏" pitchFamily="2" charset="-122"/>
              </a:rPr>
              <a:t>非平稳随机过程的功率谱</a:t>
            </a:r>
          </a:p>
          <a:p>
            <a:pPr>
              <a:spcBef>
                <a:spcPct val="50000"/>
              </a:spcBef>
            </a:pPr>
            <a:r>
              <a:rPr lang="zh-CN" altLang="en-US" sz="2500" dirty="0">
                <a:latin typeface="+mj-ea"/>
                <a:ea typeface="+mj-ea"/>
              </a:rPr>
              <a:t> </a:t>
            </a:r>
            <a:r>
              <a:rPr lang="en-US" altLang="zh-CN" sz="2500" dirty="0">
                <a:latin typeface="+mj-ea"/>
                <a:ea typeface="+mj-ea"/>
              </a:rPr>
              <a:t>Power spectral density of nonstationary process 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4BBA7E33-A259-42B9-8B50-11F3605A7790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2852936"/>
            <a:ext cx="6702425" cy="1403350"/>
            <a:chOff x="295" y="1389"/>
            <a:chExt cx="4222" cy="884"/>
          </a:xfrm>
        </p:grpSpPr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706202BA-0446-4B57-B2DF-BD9E1C30E7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163792"/>
                </p:ext>
              </p:extLst>
            </p:nvPr>
          </p:nvGraphicFramePr>
          <p:xfrm>
            <a:off x="1697" y="1616"/>
            <a:ext cx="2820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11" name="Equation" r:id="rId3" imgW="1841400" imgH="431640" progId="Equation.DSMT4">
                    <p:embed/>
                  </p:oleObj>
                </mc:Choice>
                <mc:Fallback>
                  <p:oleObj name="Equation" r:id="rId3" imgW="1841400" imgH="431640" progId="Equation.DSMT4">
                    <p:embed/>
                    <p:pic>
                      <p:nvPicPr>
                        <p:cNvPr id="386052" name="Object 4">
                          <a:extLst>
                            <a:ext uri="{FF2B5EF4-FFF2-40B4-BE49-F238E27FC236}">
                              <a16:creationId xmlns:a16="http://schemas.microsoft.com/office/drawing/2014/main" id="{008BDD99-27D1-4DFC-B406-1D16289A9A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1616"/>
                          <a:ext cx="2820" cy="6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805A225-3D2B-4467-BAE6-A0A747763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89"/>
              <a:ext cx="208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>
                  <a:latin typeface="+mj-ea"/>
                  <a:ea typeface="+mj-ea"/>
                </a:rPr>
                <a:t>功率谱的定义</a:t>
              </a:r>
            </a:p>
          </p:txBody>
        </p:sp>
      </p:grpSp>
      <p:sp>
        <p:nvSpPr>
          <p:cNvPr id="11" name="Text Box 6">
            <a:extLst>
              <a:ext uri="{FF2B5EF4-FFF2-40B4-BE49-F238E27FC236}">
                <a16:creationId xmlns:a16="http://schemas.microsoft.com/office/drawing/2014/main" id="{1D493B52-8828-4787-B72D-B0ECA9CA8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37981"/>
            <a:ext cx="8353425" cy="107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500">
                <a:latin typeface="+mj-ea"/>
                <a:ea typeface="+mj-ea"/>
              </a:rPr>
              <a:t>对平稳和非平稳过程都是适应的。但实际中很难根据上式确定功率谱，对于非平稳过程需要寻找其它方法。</a:t>
            </a:r>
          </a:p>
        </p:txBody>
      </p:sp>
      <p:sp>
        <p:nvSpPr>
          <p:cNvPr id="12" name="WordArt 41">
            <a:hlinkClick r:id="rId5" action="ppaction://hlinksldjump"/>
            <a:extLst>
              <a:ext uri="{FF2B5EF4-FFF2-40B4-BE49-F238E27FC236}">
                <a16:creationId xmlns:a16="http://schemas.microsoft.com/office/drawing/2014/main" id="{5B3736B0-DC91-4D6C-AFD5-37B8BA6B33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1824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25AA0E61-5AB4-4BA5-95C1-912473C5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68760"/>
            <a:ext cx="64087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00">
                <a:latin typeface="+mn-ea"/>
                <a:ea typeface="+mn-ea"/>
              </a:rPr>
              <a:t>1. </a:t>
            </a:r>
            <a:r>
              <a:rPr lang="zh-CN" altLang="en-US" sz="2500">
                <a:latin typeface="+mn-ea"/>
                <a:ea typeface="+mn-ea"/>
              </a:rPr>
              <a:t>广义功率谱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939E25BD-CA10-481F-B149-A2101E6C1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468900"/>
              </p:ext>
            </p:extLst>
          </p:nvPr>
        </p:nvGraphicFramePr>
        <p:xfrm>
          <a:off x="530026" y="2071677"/>
          <a:ext cx="66246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6" name="Equation" r:id="rId3" imgW="2793960" imgH="330120" progId="Equation.DSMT4">
                  <p:embed/>
                </p:oleObj>
              </mc:Choice>
              <mc:Fallback>
                <p:oleObj name="Equation" r:id="rId3" imgW="2793960" imgH="330120" progId="Equation.DSMT4">
                  <p:embed/>
                  <p:pic>
                    <p:nvPicPr>
                      <p:cNvPr id="387077" name="Object 5">
                        <a:extLst>
                          <a:ext uri="{FF2B5EF4-FFF2-40B4-BE49-F238E27FC236}">
                            <a16:creationId xmlns:a16="http://schemas.microsoft.com/office/drawing/2014/main" id="{29A98C6C-2F96-498C-B3AE-E86D56B18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26" y="2071677"/>
                        <a:ext cx="66246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0906EC8C-753A-4D14-87BE-C5BF98866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62242"/>
              </p:ext>
            </p:extLst>
          </p:nvPr>
        </p:nvGraphicFramePr>
        <p:xfrm>
          <a:off x="534790" y="2964210"/>
          <a:ext cx="770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7" name="Equation" r:id="rId5" imgW="3251160" imgH="419040" progId="Equation.DSMT4">
                  <p:embed/>
                </p:oleObj>
              </mc:Choice>
              <mc:Fallback>
                <p:oleObj name="Equation" r:id="rId5" imgW="3251160" imgH="419040" progId="Equation.DSMT4">
                  <p:embed/>
                  <p:pic>
                    <p:nvPicPr>
                      <p:cNvPr id="387078" name="Object 6">
                        <a:extLst>
                          <a:ext uri="{FF2B5EF4-FFF2-40B4-BE49-F238E27FC236}">
                            <a16:creationId xmlns:a16="http://schemas.microsoft.com/office/drawing/2014/main" id="{A0DDD22C-13F3-4F81-81A5-2EB90AFE2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90" y="2964210"/>
                        <a:ext cx="7708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D561CCCC-82EB-48CF-A9B4-7427CB23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62760"/>
            <a:ext cx="64087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00">
                <a:latin typeface="+mn-ea"/>
                <a:ea typeface="+mn-ea"/>
              </a:rPr>
              <a:t>2. </a:t>
            </a:r>
            <a:r>
              <a:rPr lang="zh-CN" altLang="en-US" sz="2500">
                <a:latin typeface="+mn-ea"/>
                <a:ea typeface="+mn-ea"/>
              </a:rPr>
              <a:t>时变功率谱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CFF7286D-27DB-4A49-A4D7-D7813B46F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98362"/>
              </p:ext>
            </p:extLst>
          </p:nvPr>
        </p:nvGraphicFramePr>
        <p:xfrm>
          <a:off x="1447596" y="4941168"/>
          <a:ext cx="4305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8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387080" name="Object 8">
                        <a:extLst>
                          <a:ext uri="{FF2B5EF4-FFF2-40B4-BE49-F238E27FC236}">
                            <a16:creationId xmlns:a16="http://schemas.microsoft.com/office/drawing/2014/main" id="{D7BD237A-C23A-467D-8544-6FB03A53A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596" y="4941168"/>
                        <a:ext cx="4305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FDBF222F-217E-4E67-9CC7-F8E92BB30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92708"/>
              </p:ext>
            </p:extLst>
          </p:nvPr>
        </p:nvGraphicFramePr>
        <p:xfrm>
          <a:off x="1476177" y="5734398"/>
          <a:ext cx="46974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9" name="Equation" r:id="rId9" imgW="1981080" imgH="330120" progId="Equation.DSMT4">
                  <p:embed/>
                </p:oleObj>
              </mc:Choice>
              <mc:Fallback>
                <p:oleObj name="Equation" r:id="rId9" imgW="1981080" imgH="330120" progId="Equation.DSMT4">
                  <p:embed/>
                  <p:pic>
                    <p:nvPicPr>
                      <p:cNvPr id="387081" name="Object 9">
                        <a:extLst>
                          <a:ext uri="{FF2B5EF4-FFF2-40B4-BE49-F238E27FC236}">
                            <a16:creationId xmlns:a16="http://schemas.microsoft.com/office/drawing/2014/main" id="{3101B74C-F877-4B0A-B24D-32CE6E49E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177" y="5734398"/>
                        <a:ext cx="46974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7DE17984-EAF3-4827-B1C0-725F5B4141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1269131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98A40C0-E345-42E1-B932-D27BB759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52736"/>
            <a:ext cx="575945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00">
                <a:latin typeface="+mj-ea"/>
                <a:ea typeface="+mj-ea"/>
              </a:rPr>
              <a:t>3.</a:t>
            </a:r>
            <a:r>
              <a:rPr lang="zh-CN" altLang="en-US" sz="2500">
                <a:latin typeface="+mj-ea"/>
                <a:ea typeface="+mj-ea"/>
              </a:rPr>
              <a:t>维格纳</a:t>
            </a:r>
            <a:r>
              <a:rPr lang="en-US" altLang="zh-CN" sz="2500">
                <a:latin typeface="+mj-ea"/>
                <a:ea typeface="+mj-ea"/>
              </a:rPr>
              <a:t>-</a:t>
            </a:r>
            <a:r>
              <a:rPr lang="zh-CN" altLang="en-US" sz="2500">
                <a:latin typeface="+mj-ea"/>
                <a:ea typeface="+mj-ea"/>
              </a:rPr>
              <a:t>威利</a:t>
            </a:r>
            <a:r>
              <a:rPr lang="en-US" altLang="zh-CN" sz="2500">
                <a:latin typeface="+mj-ea"/>
                <a:ea typeface="+mj-ea"/>
              </a:rPr>
              <a:t>(Wigner-Ville)</a:t>
            </a:r>
            <a:r>
              <a:rPr lang="zh-CN" altLang="en-US" sz="2500">
                <a:latin typeface="+mj-ea"/>
                <a:ea typeface="+mj-ea"/>
              </a:rPr>
              <a:t>谱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65D8346-0C7F-4CA6-8BE1-3227F4783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95056"/>
              </p:ext>
            </p:extLst>
          </p:nvPr>
        </p:nvGraphicFramePr>
        <p:xfrm>
          <a:off x="869950" y="1773238"/>
          <a:ext cx="56292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0" name="Equation" r:id="rId3" imgW="2374560" imgH="228600" progId="Equation.DSMT4">
                  <p:embed/>
                </p:oleObj>
              </mc:Choice>
              <mc:Fallback>
                <p:oleObj name="Equation" r:id="rId3" imgW="2374560" imgH="228600" progId="Equation.DSMT4">
                  <p:embed/>
                  <p:pic>
                    <p:nvPicPr>
                      <p:cNvPr id="388101" name="Object 5">
                        <a:extLst>
                          <a:ext uri="{FF2B5EF4-FFF2-40B4-BE49-F238E27FC236}">
                            <a16:creationId xmlns:a16="http://schemas.microsoft.com/office/drawing/2014/main" id="{1D0C41CE-62F1-4941-B71C-FEC6A630D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773238"/>
                        <a:ext cx="56292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9AF70819-CA35-4325-B6FD-719CE415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6964"/>
              </p:ext>
            </p:extLst>
          </p:nvPr>
        </p:nvGraphicFramePr>
        <p:xfrm>
          <a:off x="869950" y="2636838"/>
          <a:ext cx="6775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1" name="Equation" r:id="rId5" imgW="2857320" imgH="330120" progId="Equation.DSMT4">
                  <p:embed/>
                </p:oleObj>
              </mc:Choice>
              <mc:Fallback>
                <p:oleObj name="Equation" r:id="rId5" imgW="2857320" imgH="330120" progId="Equation.DSMT4">
                  <p:embed/>
                  <p:pic>
                    <p:nvPicPr>
                      <p:cNvPr id="388103" name="Object 7">
                        <a:extLst>
                          <a:ext uri="{FF2B5EF4-FFF2-40B4-BE49-F238E27FC236}">
                            <a16:creationId xmlns:a16="http://schemas.microsoft.com/office/drawing/2014/main" id="{1AD5BDF6-8805-446A-9AEC-1665BDD05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636838"/>
                        <a:ext cx="67754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4162E9F3-35FE-47D3-8F15-9B84B58C1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6344"/>
              </p:ext>
            </p:extLst>
          </p:nvPr>
        </p:nvGraphicFramePr>
        <p:xfrm>
          <a:off x="2020888" y="3644900"/>
          <a:ext cx="56610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2" name="Equation" r:id="rId7" imgW="2387520" imgH="634680" progId="Equation.DSMT4">
                  <p:embed/>
                </p:oleObj>
              </mc:Choice>
              <mc:Fallback>
                <p:oleObj name="Equation" r:id="rId7" imgW="2387520" imgH="634680" progId="Equation.DSMT4">
                  <p:embed/>
                  <p:pic>
                    <p:nvPicPr>
                      <p:cNvPr id="388104" name="Object 8">
                        <a:extLst>
                          <a:ext uri="{FF2B5EF4-FFF2-40B4-BE49-F238E27FC236}">
                            <a16:creationId xmlns:a16="http://schemas.microsoft.com/office/drawing/2014/main" id="{BEA78B53-06E7-490E-B394-37323239D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644900"/>
                        <a:ext cx="56610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>
            <a:extLst>
              <a:ext uri="{FF2B5EF4-FFF2-40B4-BE49-F238E27FC236}">
                <a16:creationId xmlns:a16="http://schemas.microsoft.com/office/drawing/2014/main" id="{8DDD5832-A247-45A5-830C-C419B716D8D9}"/>
              </a:ext>
            </a:extLst>
          </p:cNvPr>
          <p:cNvGrpSpPr>
            <a:grpSpLocks/>
          </p:cNvGrpSpPr>
          <p:nvPr/>
        </p:nvGrpSpPr>
        <p:grpSpPr bwMode="auto">
          <a:xfrm>
            <a:off x="292919" y="5661248"/>
            <a:ext cx="8599488" cy="781050"/>
            <a:chOff x="230" y="3475"/>
            <a:chExt cx="5417" cy="492"/>
          </a:xfrm>
        </p:grpSpPr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B0AAAD63-75EE-4F97-B099-028C894219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158665"/>
                </p:ext>
              </p:extLst>
            </p:nvPr>
          </p:nvGraphicFramePr>
          <p:xfrm>
            <a:off x="230" y="3475"/>
            <a:ext cx="3981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3" name="Equation" r:id="rId9" imgW="2666880" imgH="330120" progId="Equation.DSMT4">
                    <p:embed/>
                  </p:oleObj>
                </mc:Choice>
                <mc:Fallback>
                  <p:oleObj name="Equation" r:id="rId9" imgW="2666880" imgH="330120" progId="Equation.DSMT4">
                    <p:embed/>
                    <p:pic>
                      <p:nvPicPr>
                        <p:cNvPr id="388105" name="Object 9">
                          <a:extLst>
                            <a:ext uri="{FF2B5EF4-FFF2-40B4-BE49-F238E27FC236}">
                              <a16:creationId xmlns:a16="http://schemas.microsoft.com/office/drawing/2014/main" id="{B885677F-7DD8-4EF8-8217-A6E774D68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" y="3475"/>
                          <a:ext cx="3981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3545E4B-7E7A-4004-A438-091C179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566"/>
              <a:ext cx="131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>
                  <a:latin typeface="+mj-ea"/>
                  <a:ea typeface="+mj-ea"/>
                </a:rPr>
                <a:t>维格纳分布</a:t>
              </a:r>
            </a:p>
          </p:txBody>
        </p:sp>
      </p:grpSp>
      <p:sp>
        <p:nvSpPr>
          <p:cNvPr id="9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9B92E3EC-9F4F-446E-91B5-0C1E54DB190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5789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7B62B70-066E-4052-B59A-CBDE68066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75" y="1484734"/>
            <a:ext cx="864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如果随机过程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的均值和自相关函数满足下列关系 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69C27D8-393C-4F12-B9BA-F3637FE3E12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35200" y="2708696"/>
          <a:ext cx="38163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2" name="Equation" r:id="rId4" imgW="1282680" imgH="228600" progId="Equation.DSMT4">
                  <p:embed/>
                </p:oleObj>
              </mc:Choice>
              <mc:Fallback>
                <p:oleObj name="Equation" r:id="rId4" imgW="1282680" imgH="2286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969C27D8-393C-4F12-B9BA-F3637FE3E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200" y="2708696"/>
                        <a:ext cx="381635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1A36B97-0678-485F-9AC2-1A48DA17ED9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35200" y="3789784"/>
          <a:ext cx="59769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3" name="Equation" r:id="rId6" imgW="2222280" imgH="228600" progId="Equation.DSMT4">
                  <p:embed/>
                </p:oleObj>
              </mc:Choice>
              <mc:Fallback>
                <p:oleObj name="Equation" r:id="rId6" imgW="2222280" imgH="228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1A36B97-0678-485F-9AC2-1A48DA17E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200" y="3789784"/>
                        <a:ext cx="59769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5D2607F4-9A55-406A-B053-D4A66786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085184"/>
            <a:ext cx="4319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广义循环平稳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" name="WordArt 15">
            <a:hlinkClick r:id="rId8" action="ppaction://hlinksldjump"/>
            <a:extLst>
              <a:ext uri="{FF2B5EF4-FFF2-40B4-BE49-F238E27FC236}">
                <a16:creationId xmlns:a16="http://schemas.microsoft.com/office/drawing/2014/main" id="{81016557-FC78-44E2-87A9-D853B3D5C2A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1725201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CF03682-99D0-4E2F-97B5-B3ADE09F0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68760"/>
            <a:ext cx="532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+mj-ea"/>
                <a:ea typeface="+mj-ea"/>
              </a:rPr>
              <a:t>4. </a:t>
            </a:r>
            <a:r>
              <a:rPr lang="zh-CN" altLang="en-US" sz="2400">
                <a:latin typeface="+mj-ea"/>
                <a:ea typeface="+mj-ea"/>
              </a:rPr>
              <a:t>时变功率谱的时间平均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93541A07-2CD4-47EC-88A0-97D820908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7362"/>
              </p:ext>
            </p:extLst>
          </p:nvPr>
        </p:nvGraphicFramePr>
        <p:xfrm>
          <a:off x="1259260" y="2060923"/>
          <a:ext cx="46974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2" name="Equation" r:id="rId3" imgW="1981080" imgH="330120" progId="Equation.DSMT4">
                  <p:embed/>
                </p:oleObj>
              </mc:Choice>
              <mc:Fallback>
                <p:oleObj name="Equation" r:id="rId3" imgW="1981080" imgH="330120" progId="Equation.DSMT4">
                  <p:embed/>
                  <p:pic>
                    <p:nvPicPr>
                      <p:cNvPr id="389125" name="Object 5">
                        <a:extLst>
                          <a:ext uri="{FF2B5EF4-FFF2-40B4-BE49-F238E27FC236}">
                            <a16:creationId xmlns:a16="http://schemas.microsoft.com/office/drawing/2014/main" id="{CA28F684-09F2-41E7-A9CB-A239FE71D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60" y="2060923"/>
                        <a:ext cx="469741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CBD1AC29-AA89-494D-9ECE-06156E3B4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78579"/>
              </p:ext>
            </p:extLst>
          </p:nvPr>
        </p:nvGraphicFramePr>
        <p:xfrm>
          <a:off x="1259260" y="3068985"/>
          <a:ext cx="44577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3" name="Equation" r:id="rId5" imgW="1879560" imgH="393480" progId="Equation.DSMT4">
                  <p:embed/>
                </p:oleObj>
              </mc:Choice>
              <mc:Fallback>
                <p:oleObj name="Equation" r:id="rId5" imgW="1879560" imgH="393480" progId="Equation.DSMT4">
                  <p:embed/>
                  <p:pic>
                    <p:nvPicPr>
                      <p:cNvPr id="389126" name="Object 6">
                        <a:extLst>
                          <a:ext uri="{FF2B5EF4-FFF2-40B4-BE49-F238E27FC236}">
                            <a16:creationId xmlns:a16="http://schemas.microsoft.com/office/drawing/2014/main" id="{8AD44777-FE0A-4858-868C-2EB3C6AC2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60" y="3068985"/>
                        <a:ext cx="44577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>
            <a:extLst>
              <a:ext uri="{FF2B5EF4-FFF2-40B4-BE49-F238E27FC236}">
                <a16:creationId xmlns:a16="http://schemas.microsoft.com/office/drawing/2014/main" id="{12464FB5-F526-47B8-8D15-48AE7EC88DAC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4150073"/>
            <a:ext cx="6478587" cy="1931987"/>
            <a:chOff x="249" y="2251"/>
            <a:chExt cx="4081" cy="1217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4057211B-0A3E-4712-8294-7DBF6C435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341"/>
              <a:ext cx="23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+mj-ea"/>
                  <a:ea typeface="+mj-ea"/>
                </a:rPr>
                <a:t>不难证明：</a:t>
              </a:r>
            </a:p>
          </p:txBody>
        </p:sp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id="{D61D8083-CF51-4AC9-95A7-8D67A9BB0A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043789"/>
                </p:ext>
              </p:extLst>
            </p:nvPr>
          </p:nvGraphicFramePr>
          <p:xfrm>
            <a:off x="1655" y="2251"/>
            <a:ext cx="2675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4" name="Equation" r:id="rId7" imgW="1790640" imgH="393480" progId="Equation.DSMT4">
                    <p:embed/>
                  </p:oleObj>
                </mc:Choice>
                <mc:Fallback>
                  <p:oleObj name="Equation" r:id="rId7" imgW="1790640" imgH="393480" progId="Equation.DSMT4">
                    <p:embed/>
                    <p:pic>
                      <p:nvPicPr>
                        <p:cNvPr id="389128" name="Object 8">
                          <a:extLst>
                            <a:ext uri="{FF2B5EF4-FFF2-40B4-BE49-F238E27FC236}">
                              <a16:creationId xmlns:a16="http://schemas.microsoft.com/office/drawing/2014/main" id="{0564D82B-2099-4F06-85B6-4D1FF6A51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251"/>
                          <a:ext cx="2675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0">
              <a:extLst>
                <a:ext uri="{FF2B5EF4-FFF2-40B4-BE49-F238E27FC236}">
                  <a16:creationId xmlns:a16="http://schemas.microsoft.com/office/drawing/2014/main" id="{6F400B17-8A85-4464-A5F1-13D31354BF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102300"/>
                </p:ext>
              </p:extLst>
            </p:nvPr>
          </p:nvGraphicFramePr>
          <p:xfrm>
            <a:off x="1655" y="2976"/>
            <a:ext cx="235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5" name="Equation" r:id="rId9" imgW="1574640" imgH="330120" progId="Equation.DSMT4">
                    <p:embed/>
                  </p:oleObj>
                </mc:Choice>
                <mc:Fallback>
                  <p:oleObj name="Equation" r:id="rId9" imgW="1574640" imgH="330120" progId="Equation.DSMT4">
                    <p:embed/>
                    <p:pic>
                      <p:nvPicPr>
                        <p:cNvPr id="389130" name="Object 10">
                          <a:extLst>
                            <a:ext uri="{FF2B5EF4-FFF2-40B4-BE49-F238E27FC236}">
                              <a16:creationId xmlns:a16="http://schemas.microsoft.com/office/drawing/2014/main" id="{3F6278BC-7D51-493F-8E1C-C26453B450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976"/>
                          <a:ext cx="235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C80A4CF8-2FE6-470D-9276-D084D166AE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37436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C31DC49-4AB2-48EA-BE6F-58DC24D6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1728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2.21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2E28524E-2894-494A-8C37-50EC5990D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16720"/>
              </p:ext>
            </p:extLst>
          </p:nvPr>
        </p:nvGraphicFramePr>
        <p:xfrm>
          <a:off x="2051720" y="982812"/>
          <a:ext cx="28813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6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390149" name="Object 5">
                        <a:extLst>
                          <a:ext uri="{FF2B5EF4-FFF2-40B4-BE49-F238E27FC236}">
                            <a16:creationId xmlns:a16="http://schemas.microsoft.com/office/drawing/2014/main" id="{D07AB0FA-A63A-41D6-BFF3-268A3283B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82812"/>
                        <a:ext cx="28813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19033E1-5763-473C-B54A-6803E6358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341"/>
              </p:ext>
            </p:extLst>
          </p:nvPr>
        </p:nvGraphicFramePr>
        <p:xfrm>
          <a:off x="827336" y="1917353"/>
          <a:ext cx="697865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7" name="Equation" r:id="rId5" imgW="3035160" imgH="863280" progId="Equation.DSMT4">
                  <p:embed/>
                </p:oleObj>
              </mc:Choice>
              <mc:Fallback>
                <p:oleObj name="Equation" r:id="rId5" imgW="3035160" imgH="863280" progId="Equation.DSMT4">
                  <p:embed/>
                  <p:pic>
                    <p:nvPicPr>
                      <p:cNvPr id="390150" name="Object 6">
                        <a:extLst>
                          <a:ext uri="{FF2B5EF4-FFF2-40B4-BE49-F238E27FC236}">
                            <a16:creationId xmlns:a16="http://schemas.microsoft.com/office/drawing/2014/main" id="{EA530305-5059-40BA-86C4-DA536E259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36" y="1917353"/>
                        <a:ext cx="6978650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0D1E256A-2F1F-4766-8A82-2FB1834B6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61201"/>
              </p:ext>
            </p:extLst>
          </p:nvPr>
        </p:nvGraphicFramePr>
        <p:xfrm>
          <a:off x="395536" y="4076353"/>
          <a:ext cx="79851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8" name="Equation" r:id="rId7" imgW="3060360" imgH="393480" progId="Equation.DSMT4">
                  <p:embed/>
                </p:oleObj>
              </mc:Choice>
              <mc:Fallback>
                <p:oleObj name="Equation" r:id="rId7" imgW="3060360" imgH="393480" progId="Equation.DSMT4">
                  <p:embed/>
                  <p:pic>
                    <p:nvPicPr>
                      <p:cNvPr id="390151" name="Object 7">
                        <a:extLst>
                          <a:ext uri="{FF2B5EF4-FFF2-40B4-BE49-F238E27FC236}">
                            <a16:creationId xmlns:a16="http://schemas.microsoft.com/office/drawing/2014/main" id="{E5ECA4BF-6B04-4AC3-9444-87FE5074F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6353"/>
                        <a:ext cx="79851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DD4A7BFE-8BF9-431E-A2E3-D3C70987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4115"/>
              </p:ext>
            </p:extLst>
          </p:nvPr>
        </p:nvGraphicFramePr>
        <p:xfrm>
          <a:off x="323528" y="5276503"/>
          <a:ext cx="8661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9" name="Equation" r:id="rId9" imgW="3466800" imgH="393480" progId="Equation.DSMT4">
                  <p:embed/>
                </p:oleObj>
              </mc:Choice>
              <mc:Fallback>
                <p:oleObj name="Equation" r:id="rId9" imgW="3466800" imgH="393480" progId="Equation.DSMT4">
                  <p:embed/>
                  <p:pic>
                    <p:nvPicPr>
                      <p:cNvPr id="390152" name="Object 8">
                        <a:extLst>
                          <a:ext uri="{FF2B5EF4-FFF2-40B4-BE49-F238E27FC236}">
                            <a16:creationId xmlns:a16="http://schemas.microsoft.com/office/drawing/2014/main" id="{EDD85DA4-2FFE-4663-8301-5BA859542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276503"/>
                        <a:ext cx="8661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1">
            <a:hlinkClick r:id="rId11" action="ppaction://hlinksldjump"/>
            <a:extLst>
              <a:ext uri="{FF2B5EF4-FFF2-40B4-BE49-F238E27FC236}">
                <a16:creationId xmlns:a16="http://schemas.microsoft.com/office/drawing/2014/main" id="{2CE1A0D3-DD2B-41A9-A226-779497D5B2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A7003-E3EC-4C52-A9FA-EB7DD653BC9B}"/>
              </a:ext>
            </a:extLst>
          </p:cNvPr>
          <p:cNvSpPr txBox="1"/>
          <p:nvPr/>
        </p:nvSpPr>
        <p:spPr bwMode="auto">
          <a:xfrm>
            <a:off x="5328084" y="862704"/>
            <a:ext cx="233910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的功率谱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6AB1AB-564F-48DD-B36F-1E2B7DEF8164}"/>
              </a:ext>
            </a:extLst>
          </p:cNvPr>
          <p:cNvSpPr txBox="1"/>
          <p:nvPr/>
        </p:nvSpPr>
        <p:spPr bwMode="auto">
          <a:xfrm>
            <a:off x="107504" y="1585679"/>
            <a:ext cx="800219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1892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21E7EE-92F7-49AD-A4BB-C2A17C14B985}"/>
                  </a:ext>
                </a:extLst>
              </p:cNvPr>
              <p:cNvSpPr txBox="1"/>
              <p:nvPr/>
            </p:nvSpPr>
            <p:spPr bwMode="auto">
              <a:xfrm>
                <a:off x="467544" y="1412776"/>
                <a:ext cx="7992888" cy="298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P50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页，为什么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X(t)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的三阶矩与时间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有关，可见其一维概率密度与时间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有关？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[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)]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  <a:fld id="{B7561C5D-735B-4B1B-9A35-7179DE0A380F}" type="mathplaceholder"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a:t>。</a:t>
                    </a:fl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21E7EE-92F7-49AD-A4BB-C2A17C14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412776"/>
                <a:ext cx="7992888" cy="2980560"/>
              </a:xfrm>
              <a:prstGeom prst="rect">
                <a:avLst/>
              </a:prstGeom>
              <a:blipFill>
                <a:blip r:embed="rId2"/>
                <a:stretch>
                  <a:fillRect l="-12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41">
            <a:hlinkClick r:id="rId3" action="ppaction://hlinksldjump"/>
            <a:extLst>
              <a:ext uri="{FF2B5EF4-FFF2-40B4-BE49-F238E27FC236}">
                <a16:creationId xmlns:a16="http://schemas.microsoft.com/office/drawing/2014/main" id="{21A5E107-3F08-4A33-B3C5-B097CB80CF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800" y="168821"/>
            <a:ext cx="5112568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2.5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随机过程的功率谱密度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208370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2404695-2391-471A-ADFB-23C516DA0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70050"/>
            <a:ext cx="1440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1: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A3549BF-FB0B-4936-B0F5-E39C3EF3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670050"/>
            <a:ext cx="67675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严格循环平稳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而随机变量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在区间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(0,T)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上均匀分布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与统计独立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定义新的过程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C8A3B71-682D-4B62-ADD4-6AA4EDFB5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35206"/>
              </p:ext>
            </p:extLst>
          </p:nvPr>
        </p:nvGraphicFramePr>
        <p:xfrm>
          <a:off x="2916337" y="3830638"/>
          <a:ext cx="241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0" name="Equation" r:id="rId3" imgW="1015920" imgH="228600" progId="Equation.DSMT4">
                  <p:embed/>
                </p:oleObj>
              </mc:Choice>
              <mc:Fallback>
                <p:oleObj name="Equation" r:id="rId3" imgW="1015920" imgH="228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C8A3B71-682D-4B62-ADD4-6AA4EDFB5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337" y="3830638"/>
                        <a:ext cx="241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706937AD-DC29-484F-9FF8-6D8482F4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549775"/>
            <a:ext cx="478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严格平稳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随机过程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" name="WordArt 15">
            <a:hlinkClick r:id="rId5" action="ppaction://hlinksldjump"/>
            <a:extLst>
              <a:ext uri="{FF2B5EF4-FFF2-40B4-BE49-F238E27FC236}">
                <a16:creationId xmlns:a16="http://schemas.microsoft.com/office/drawing/2014/main" id="{F010514E-8950-40BF-80C7-A5E79E42B3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19497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A4499F5-4F86-406B-A353-65BFB7A6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25" y="1412206"/>
            <a:ext cx="12952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7D22C42-48D9-417A-B3F0-EBFB77B3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1340768"/>
            <a:ext cx="67675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广义循环平稳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而随机变量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在区间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(0,T)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上均匀分布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与统计独立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定义新的过程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58946A5-E8D1-4DED-9145-4D9A0E95AF2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14626" y="3356893"/>
          <a:ext cx="241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6" name="Equation" r:id="rId4" imgW="1015920" imgH="228600" progId="Equation.DSMT4">
                  <p:embed/>
                </p:oleObj>
              </mc:Choice>
              <mc:Fallback>
                <p:oleObj name="Equation" r:id="rId4" imgW="1015920" imgH="228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58946A5-E8D1-4DED-9145-4D9A0E95A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26" y="3356893"/>
                        <a:ext cx="241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9615A2D5-23F3-4E67-8D70-CEF72BBB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38" y="4293518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广义平稳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随机过程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445046FB-5BF3-4E14-8679-A012021B36F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35576" y="4220493"/>
          <a:ext cx="28813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7" name="Equation" r:id="rId6" imgW="1460160" imgH="393480" progId="Equation.DSMT4">
                  <p:embed/>
                </p:oleObj>
              </mc:Choice>
              <mc:Fallback>
                <p:oleObj name="Equation" r:id="rId6" imgW="1460160" imgH="39348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445046FB-5BF3-4E14-8679-A012021B3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576" y="4220493"/>
                        <a:ext cx="28813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8E84BE31-DE9C-4E85-B9B1-C14202EB77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47444" y="5048235"/>
          <a:ext cx="33845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8" name="Equation" r:id="rId8" imgW="1625400" imgH="393480" progId="Equation.DSMT4">
                  <p:embed/>
                </p:oleObj>
              </mc:Choice>
              <mc:Fallback>
                <p:oleObj name="Equation" r:id="rId8" imgW="1625400" imgH="39348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8E84BE31-DE9C-4E85-B9B1-C14202EB7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444" y="5048235"/>
                        <a:ext cx="33845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15">
            <a:hlinkClick r:id="rId10" action="ppaction://hlinksldjump"/>
            <a:extLst>
              <a:ext uri="{FF2B5EF4-FFF2-40B4-BE49-F238E27FC236}">
                <a16:creationId xmlns:a16="http://schemas.microsoft.com/office/drawing/2014/main" id="{DAD5EA6F-D402-43B0-9C56-7AFC350E29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</p:spTree>
    <p:extLst>
      <p:ext uri="{BB962C8B-B14F-4D97-AF65-F5344CB8AC3E}">
        <p14:creationId xmlns:p14="http://schemas.microsoft.com/office/powerpoint/2010/main" val="211932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3E4DF7-A7CC-4C4A-AB64-5CFF98BD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对于平稳随机过程，它的均值、方差都是常数，相关函数只与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6AAD999-6164-45B0-BB28-D79812C4A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23888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8" name="Equation" r:id="rId3" imgW="622030" imgH="215806" progId="Equation.DSMT4">
                  <p:embed/>
                </p:oleObj>
              </mc:Choice>
              <mc:Fallback>
                <p:oleObj name="Equation" r:id="rId3" imgW="622030" imgH="215806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6AAD999-6164-45B0-BB28-D79812C4A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23888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7F490E-9BA3-40C2-94F1-011B3F50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4" y="1772816"/>
            <a:ext cx="8820471" cy="451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背景：</a:t>
            </a:r>
            <a:r>
              <a:rPr lang="zh-CN" altLang="zh-CN" sz="2800" dirty="0">
                <a:latin typeface="+mn-ea"/>
                <a:ea typeface="+mn-ea"/>
              </a:rPr>
              <a:t>对于平稳随机过程，它的均值、方差都是常数，相关函数只与</a:t>
            </a:r>
            <a:r>
              <a:rPr lang="zh-CN" altLang="en-US" sz="2800" dirty="0">
                <a:latin typeface="+mn-ea"/>
                <a:ea typeface="+mn-ea"/>
              </a:rPr>
              <a:t>时间差</a:t>
            </a:r>
            <a:r>
              <a:rPr lang="zh-CN" altLang="zh-CN" sz="2800" dirty="0">
                <a:latin typeface="+mn-ea"/>
                <a:ea typeface="+mn-ea"/>
              </a:rPr>
              <a:t>有关，这些数字特征都是集合平均的概念，也就是说，如果我们要得到这些数字特征的准确值，需要观测到所有样本函数，这在实际中是很难做到的。如果只通过随机过程的一个样本函数，就可以解决随机过程数字特征的估计问题，那是很有实际意义的。各态历经的随机过程就具有这一特征。</a:t>
            </a:r>
          </a:p>
        </p:txBody>
      </p:sp>
      <p:sp>
        <p:nvSpPr>
          <p:cNvPr id="5" name="WordArt 15">
            <a:hlinkClick r:id="rId5" action="ppaction://hlinksldjump"/>
            <a:extLst>
              <a:ext uri="{FF2B5EF4-FFF2-40B4-BE49-F238E27FC236}">
                <a16:creationId xmlns:a16="http://schemas.microsoft.com/office/drawing/2014/main" id="{B1B76F61-18A2-44D6-B73D-37B3B59AC8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C586109-E4E9-4E1E-BA8A-762C418E6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53126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ea typeface="华文新魏" pitchFamily="2" charset="-122"/>
              </a:rPr>
              <a:t>2.3.5 </a:t>
            </a:r>
            <a:r>
              <a:rPr kumimoji="1" lang="zh-CN" altLang="en-US" b="1" dirty="0">
                <a:solidFill>
                  <a:srgbClr val="0000FF"/>
                </a:solidFill>
                <a:ea typeface="华文新魏" pitchFamily="2" charset="-122"/>
              </a:rPr>
              <a:t>随机过程的各态历经性</a:t>
            </a:r>
          </a:p>
        </p:txBody>
      </p:sp>
    </p:spTree>
    <p:extLst>
      <p:ext uri="{BB962C8B-B14F-4D97-AF65-F5344CB8AC3E}">
        <p14:creationId xmlns:p14="http://schemas.microsoft.com/office/powerpoint/2010/main" val="1914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>
            <a:extLst>
              <a:ext uri="{FF2B5EF4-FFF2-40B4-BE49-F238E27FC236}">
                <a16:creationId xmlns:a16="http://schemas.microsoft.com/office/drawing/2014/main" id="{18C4CF16-2ADA-4628-BCC1-778AA56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81" y="1376933"/>
            <a:ext cx="5864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对于平稳随机过程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，若有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99980457-E7BB-4140-9955-F719C80C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" y="3475575"/>
            <a:ext cx="650438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则称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X(t)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为各态历经（遍历）过程。</a:t>
            </a:r>
          </a:p>
        </p:txBody>
      </p:sp>
      <p:graphicFrame>
        <p:nvGraphicFramePr>
          <p:cNvPr id="78857" name="Object 9">
            <a:extLst>
              <a:ext uri="{FF2B5EF4-FFF2-40B4-BE49-F238E27FC236}">
                <a16:creationId xmlns:a16="http://schemas.microsoft.com/office/drawing/2014/main" id="{F5793E40-BB6E-4B24-85ED-E6B6D5B8CA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42124" y="4383310"/>
          <a:ext cx="32718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8" name="Equation" r:id="rId4" imgW="1586811" imgH="393529" progId="Equation.3">
                  <p:embed/>
                </p:oleObj>
              </mc:Choice>
              <mc:Fallback>
                <p:oleObj name="Equation" r:id="rId4" imgW="1586811" imgH="393529" progId="Equation.3">
                  <p:embed/>
                  <p:pic>
                    <p:nvPicPr>
                      <p:cNvPr id="78857" name="Object 9">
                        <a:extLst>
                          <a:ext uri="{FF2B5EF4-FFF2-40B4-BE49-F238E27FC236}">
                            <a16:creationId xmlns:a16="http://schemas.microsoft.com/office/drawing/2014/main" id="{F5793E40-BB6E-4B24-85ED-E6B6D5B8C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124" y="4383310"/>
                        <a:ext cx="327183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>
            <a:extLst>
              <a:ext uri="{FF2B5EF4-FFF2-40B4-BE49-F238E27FC236}">
                <a16:creationId xmlns:a16="http://schemas.microsoft.com/office/drawing/2014/main" id="{04D218B3-D054-4B3F-A92E-9DC1D41B1A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15816" y="5379643"/>
          <a:ext cx="449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9" name="Equation" r:id="rId6" imgW="2247900" imgH="393700" progId="Equation.3">
                  <p:embed/>
                </p:oleObj>
              </mc:Choice>
              <mc:Fallback>
                <p:oleObj name="Equation" r:id="rId6" imgW="2247900" imgH="393700" progId="Equation.3">
                  <p:embed/>
                  <p:pic>
                    <p:nvPicPr>
                      <p:cNvPr id="78858" name="Object 10">
                        <a:extLst>
                          <a:ext uri="{FF2B5EF4-FFF2-40B4-BE49-F238E27FC236}">
                            <a16:creationId xmlns:a16="http://schemas.microsoft.com/office/drawing/2014/main" id="{04D218B3-D054-4B3F-A92E-9DC1D41B1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79643"/>
                        <a:ext cx="449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Rectangle 11">
            <a:extLst>
              <a:ext uri="{FF2B5EF4-FFF2-40B4-BE49-F238E27FC236}">
                <a16:creationId xmlns:a16="http://schemas.microsoft.com/office/drawing/2014/main" id="{F9B3AD3E-997E-4CFE-A064-5B62292C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" y="4045966"/>
            <a:ext cx="10445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</a:p>
        </p:txBody>
      </p:sp>
      <p:sp>
        <p:nvSpPr>
          <p:cNvPr id="13" name="WordArt 15">
            <a:hlinkClick r:id="rId8" action="ppaction://hlinksldjump"/>
            <a:extLst>
              <a:ext uri="{FF2B5EF4-FFF2-40B4-BE49-F238E27FC236}">
                <a16:creationId xmlns:a16="http://schemas.microsoft.com/office/drawing/2014/main" id="{4F9EFB7E-79AB-4F3E-B1AC-02E963916D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02518" y="180182"/>
            <a:ext cx="33115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kumimoji="1" lang="en-US" altLang="zh-CN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2.3</a:t>
            </a: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平稳随机过程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DBAA4-F9B5-4CF5-A697-74C6DBD9D662}"/>
              </a:ext>
            </a:extLst>
          </p:cNvPr>
          <p:cNvGrpSpPr/>
          <p:nvPr/>
        </p:nvGrpSpPr>
        <p:grpSpPr>
          <a:xfrm>
            <a:off x="271081" y="2283081"/>
            <a:ext cx="4303246" cy="688975"/>
            <a:chOff x="271081" y="2283081"/>
            <a:chExt cx="4303246" cy="688975"/>
          </a:xfrm>
        </p:grpSpPr>
        <p:graphicFrame>
          <p:nvGraphicFramePr>
            <p:cNvPr id="78860" name="Object 12">
              <a:extLst>
                <a:ext uri="{FF2B5EF4-FFF2-40B4-BE49-F238E27FC236}">
                  <a16:creationId xmlns:a16="http://schemas.microsoft.com/office/drawing/2014/main" id="{6804480C-94E5-4402-B338-832EE889CC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933358"/>
                </p:ext>
              </p:extLst>
            </p:nvPr>
          </p:nvGraphicFramePr>
          <p:xfrm>
            <a:off x="271081" y="2283081"/>
            <a:ext cx="12620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60" name="Equation" r:id="rId9" imgW="558558" imgH="304668" progId="Equation.3">
                    <p:embed/>
                  </p:oleObj>
                </mc:Choice>
                <mc:Fallback>
                  <p:oleObj name="Equation" r:id="rId9" imgW="558558" imgH="304668" progId="Equation.3">
                    <p:embed/>
                    <p:pic>
                      <p:nvPicPr>
                        <p:cNvPr id="78860" name="Object 12">
                          <a:extLst>
                            <a:ext uri="{FF2B5EF4-FFF2-40B4-BE49-F238E27FC236}">
                              <a16:creationId xmlns:a16="http://schemas.microsoft.com/office/drawing/2014/main" id="{6804480C-94E5-4402-B338-832EE889CC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81" y="2283081"/>
                          <a:ext cx="1262062" cy="688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1100136-77FC-4DDF-B4B4-D75977480AA3}"/>
                </a:ext>
              </a:extLst>
            </p:cNvPr>
            <p:cNvSpPr txBox="1"/>
            <p:nvPr/>
          </p:nvSpPr>
          <p:spPr bwMode="auto">
            <a:xfrm>
              <a:off x="1619672" y="2382041"/>
              <a:ext cx="2954655" cy="573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>
                <a:lnSpc>
                  <a:spcPct val="15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，具有均值遍历性；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5D4EA6-A5F0-49D6-AF55-86F8B793D2D2}"/>
              </a:ext>
            </a:extLst>
          </p:cNvPr>
          <p:cNvGrpSpPr/>
          <p:nvPr/>
        </p:nvGrpSpPr>
        <p:grpSpPr>
          <a:xfrm>
            <a:off x="5004048" y="2252477"/>
            <a:ext cx="3997471" cy="1177980"/>
            <a:chOff x="5004048" y="2252477"/>
            <a:chExt cx="3997471" cy="1177980"/>
          </a:xfrm>
        </p:grpSpPr>
        <p:graphicFrame>
          <p:nvGraphicFramePr>
            <p:cNvPr id="78862" name="Object 14">
              <a:extLst>
                <a:ext uri="{FF2B5EF4-FFF2-40B4-BE49-F238E27FC236}">
                  <a16:creationId xmlns:a16="http://schemas.microsoft.com/office/drawing/2014/main" id="{D2C0F1E6-0FA2-4AF1-A873-FE8AC9D57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187056"/>
                </p:ext>
              </p:extLst>
            </p:nvPr>
          </p:nvGraphicFramePr>
          <p:xfrm>
            <a:off x="5004048" y="2252477"/>
            <a:ext cx="1935162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61" name="Equation" r:id="rId11" imgW="914400" imgH="304800" progId="Equation.3">
                    <p:embed/>
                  </p:oleObj>
                </mc:Choice>
                <mc:Fallback>
                  <p:oleObj name="Equation" r:id="rId11" imgW="914400" imgH="304800" progId="Equation.3">
                    <p:embed/>
                    <p:pic>
                      <p:nvPicPr>
                        <p:cNvPr id="78862" name="Object 14">
                          <a:extLst>
                            <a:ext uri="{FF2B5EF4-FFF2-40B4-BE49-F238E27FC236}">
                              <a16:creationId xmlns:a16="http://schemas.microsoft.com/office/drawing/2014/main" id="{D2C0F1E6-0FA2-4AF1-A873-FE8AC9D571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252477"/>
                          <a:ext cx="1935162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7F677AF-F802-4903-88C8-8C509E57E4E9}"/>
                </a:ext>
              </a:extLst>
            </p:cNvPr>
            <p:cNvSpPr txBox="1"/>
            <p:nvPr/>
          </p:nvSpPr>
          <p:spPr bwMode="auto">
            <a:xfrm>
              <a:off x="6977584" y="2414794"/>
              <a:ext cx="202393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，具有相关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函数遍历性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4926C3F-ED77-48D7-B813-A2813F3C27CA}"/>
              </a:ext>
            </a:extLst>
          </p:cNvPr>
          <p:cNvSpPr txBox="1"/>
          <p:nvPr/>
        </p:nvSpPr>
        <p:spPr bwMode="auto">
          <a:xfrm>
            <a:off x="1124492" y="4470517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时间平均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AD1BC4-4777-4226-A032-C5BF86685A0B}"/>
              </a:ext>
            </a:extLst>
          </p:cNvPr>
          <p:cNvSpPr txBox="1"/>
          <p:nvPr/>
        </p:nvSpPr>
        <p:spPr bwMode="auto">
          <a:xfrm>
            <a:off x="816716" y="5408441"/>
            <a:ext cx="2031325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时间相关函数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Times New Roman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spcAft>
            <a:spcPts val="0"/>
          </a:spcAft>
          <a:defRPr sz="2400" kern="1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 algn="l">
          <a:lnSpc>
            <a:spcPct val="155000"/>
          </a:lnSpc>
          <a:spcBef>
            <a:spcPct val="50000"/>
          </a:spcBef>
          <a:defRPr sz="24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9084</TotalTime>
  <Words>2027</Words>
  <Application>Microsoft Office PowerPoint</Application>
  <PresentationFormat>全屏显示(4:3)</PresentationFormat>
  <Paragraphs>263</Paragraphs>
  <Slides>52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黑体</vt:lpstr>
      <vt:lpstr>华文新魏</vt:lpstr>
      <vt:lpstr>楷体</vt:lpstr>
      <vt:lpstr>楷体_GB2312</vt:lpstr>
      <vt:lpstr>隶书</vt:lpstr>
      <vt:lpstr>宋体</vt:lpstr>
      <vt:lpstr>Arial</vt:lpstr>
      <vt:lpstr>Cambria Math</vt:lpstr>
      <vt:lpstr>Symbol</vt:lpstr>
      <vt:lpstr>Tahoma</vt:lpstr>
      <vt:lpstr>Times New Roman</vt:lpstr>
      <vt:lpstr>Verdana</vt:lpstr>
      <vt:lpstr>默认设计模板</vt:lpstr>
      <vt:lpstr>Equation</vt:lpstr>
      <vt:lpstr>Microsoft Equation 3.0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wanter_Huawei</dc:creator>
  <cp:lastModifiedBy>wang tao</cp:lastModifiedBy>
  <cp:revision>244</cp:revision>
  <dcterms:created xsi:type="dcterms:W3CDTF">2010-03-09T08:16:12Z</dcterms:created>
  <dcterms:modified xsi:type="dcterms:W3CDTF">2019-09-08T15:34:45Z</dcterms:modified>
</cp:coreProperties>
</file>