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0"/>
  </p:notesMasterIdLst>
  <p:sldIdLst>
    <p:sldId id="570" r:id="rId2"/>
    <p:sldId id="571" r:id="rId3"/>
    <p:sldId id="58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602" r:id="rId13"/>
    <p:sldId id="563" r:id="rId14"/>
    <p:sldId id="564" r:id="rId15"/>
    <p:sldId id="582" r:id="rId16"/>
    <p:sldId id="565" r:id="rId17"/>
    <p:sldId id="605" r:id="rId18"/>
    <p:sldId id="606" r:id="rId19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00"/>
    <a:srgbClr val="CC0000"/>
    <a:srgbClr val="FF9999"/>
    <a:srgbClr val="FF9966"/>
    <a:srgbClr val="FF0000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91499" autoAdjust="0"/>
  </p:normalViewPr>
  <p:slideViewPr>
    <p:cSldViewPr>
      <p:cViewPr varScale="1">
        <p:scale>
          <a:sx n="91" d="100"/>
          <a:sy n="91" d="100"/>
        </p:scale>
        <p:origin x="932" y="4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A7BE51-6A78-4316-B4EA-056E199FA0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EE1E4FA-4B5B-4B6D-8987-5C24F66A02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F797DD9-B197-4EC2-80FB-F7F61416E1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D7E57F3-9F34-4FDE-9D94-9B421152D9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0ACDD9E4-AC86-42EB-8EAF-4F264D9079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D156A8F-3C94-44FE-B423-7D109E6EB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CD405E9-616E-40D2-9BDF-B1CDD6EE4F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9CA66F-AD09-4FE7-81FA-E3CB7B4D3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1B0871-633F-4A45-B120-451354CDE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7FE8A-AD8F-4505-92D6-2E0A9B136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B202F-1387-46BF-AC9C-FFFE9C742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76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D2796E-C6B3-4E28-B565-DB1AF1BFD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01A45D-6E66-4E24-B496-A0EC0161B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12CFEC-7EB1-4DD7-B219-3D1DBB62B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3BF7D-FC6A-421F-BD6C-152A6FA8A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2E2373-A9D5-45B8-B9B6-ACC097106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09104-C2E2-471F-A5D1-E6BDE9C1C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31AC5-3281-4EB9-8EDF-4DAE1DE48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F5F7E-84F8-4176-A49A-99C2EE4A9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070446-2944-49B8-A976-A6DD1175C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78F969-5C70-4558-B63C-A7980757D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18DF6E-08BF-44DB-8372-EADCBED28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C4AED-1461-4869-BD40-9D5EDFEC2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76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FBB840-88F8-48E6-BD42-5E07498DF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2F064E-B30F-4E09-960B-9CB0AE4B6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EC9ECE-0A51-4224-B336-A2DB79CBC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3A0C-B97A-4810-A2B4-0E68F5EE4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07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5F619-E8CC-437C-9F43-F1ECD15BF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0F52F-CE6F-45AE-A1ED-9EE3AC618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CD683-9008-47CE-A5EA-BD2808019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EE2C8-00C8-4D42-AE80-D56A39F49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1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49354D-0C6F-4440-BC1F-23CAD8065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E05D51-DF35-4D56-BD5B-B9D49C0A1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E63281-8556-42FE-A6E8-5AEC011D5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970F6-7EC6-4633-AEE1-372BFAB8F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33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AE1012-EDDF-4B65-A090-98F041A64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EE5D4C-36BD-476F-91B1-DBE3A5CEB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69BABB-2C71-4AB9-99D3-1E7160386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F32A-2308-4B54-9A75-7914C0CA5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8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82E50E-C803-448E-B9E4-3FF927FF3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15801D-8ED5-4B48-A518-31EC05906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C0EAEC-85BB-42D9-8DB4-EDC536636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9289-7208-4880-8E45-FB7CD2755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5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66240-FCE7-4D3E-9F36-8DA520793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94BA7-64D9-4A79-A0FC-40F175D9F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7CBDF-B496-4248-95CD-456139213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2285-080D-436B-BA69-DCB85080EF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9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EADC1-1B86-4045-B7E7-6012B1267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62E5E-FAE9-448F-BB2D-CAF538786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CEB8-628F-4F2A-AA29-58EC48463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A33B0-DD82-4397-8622-57B7F850E4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3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BFEFB3-F2B0-42FA-A941-49AC32718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B21ACD-5744-433F-9625-1BBE1112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CBD5BF-F6DB-4A21-8629-37002DE0DB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176046-B897-4FBD-9688-464970EBCB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2F8E2D8-F54E-4298-AF8F-C7D298995B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9678465-84E1-4A69-B1C7-176C2FB31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组合 1">
            <a:extLst>
              <a:ext uri="{FF2B5EF4-FFF2-40B4-BE49-F238E27FC236}">
                <a16:creationId xmlns:a16="http://schemas.microsoft.com/office/drawing/2014/main" id="{EE63AE32-8471-44B0-BA73-FAB99886FE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87350"/>
            <a:ext cx="9144000" cy="1735138"/>
            <a:chOff x="0" y="-387424"/>
            <a:chExt cx="9144000" cy="17351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E34EAB-D00C-4162-BF2E-B66DA3AEF9AF}"/>
                </a:ext>
              </a:extLst>
            </p:cNvPr>
            <p:cNvSpPr/>
            <p:nvPr userDrawn="1"/>
          </p:nvSpPr>
          <p:spPr bwMode="auto">
            <a:xfrm>
              <a:off x="0" y="15801"/>
              <a:ext cx="9144000" cy="895350"/>
            </a:xfrm>
            <a:prstGeom prst="rect">
              <a:avLst/>
            </a:prstGeom>
            <a:solidFill>
              <a:srgbClr val="005825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9">
              <a:extLst>
                <a:ext uri="{FF2B5EF4-FFF2-40B4-BE49-F238E27FC236}">
                  <a16:creationId xmlns:a16="http://schemas.microsoft.com/office/drawing/2014/main" id="{F413A037-3F99-4F62-B717-D0CB81F0DD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-387424"/>
              <a:ext cx="2312987" cy="173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46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8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6F8D61-292C-4579-A2E9-C7E3026E87B8}"/>
                  </a:ext>
                </a:extLst>
              </p:cNvPr>
              <p:cNvSpPr txBox="1"/>
              <p:nvPr/>
            </p:nvSpPr>
            <p:spPr bwMode="auto">
              <a:xfrm>
                <a:off x="107504" y="953322"/>
                <a:ext cx="5904656" cy="3048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习题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3.3  </a:t>
                </a:r>
                <a:r>
                  <a:rPr lang="zh-CN" altLang="zh-CN" kern="100" dirty="0">
                    <a:cs typeface="Times New Roman" panose="02020603050405020304" pitchFamily="18" charset="0"/>
                  </a:rPr>
                  <a:t>已知一个平稳随机过程输入到低通滤波器，如图所示。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的自相关函数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，求输出的自相关函数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。</a:t>
                </a:r>
                <a:endParaRPr lang="zh-CN" altLang="zh-CN" sz="4000" b="1" kern="1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6F8D61-292C-4579-A2E9-C7E3026E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953322"/>
                <a:ext cx="5904656" cy="3048142"/>
              </a:xfrm>
              <a:prstGeom prst="rect">
                <a:avLst/>
              </a:prstGeom>
              <a:blipFill>
                <a:blip r:embed="rId2"/>
                <a:stretch>
                  <a:fillRect l="-1653" r="-2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4CF7C89-0D1C-47F0-A8E6-FC6CF4FF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24744"/>
            <a:ext cx="2952328" cy="2088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0940EB-9FDE-47FB-BA2A-2908B552BA23}"/>
                  </a:ext>
                </a:extLst>
              </p:cNvPr>
              <p:cNvSpPr/>
              <p:nvPr/>
            </p:nvSpPr>
            <p:spPr>
              <a:xfrm>
                <a:off x="251520" y="3462010"/>
                <a:ext cx="8784976" cy="3177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解：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思路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]</a:t>
                </a:r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kern="100" dirty="0"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)⇔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</a:p>
              <a:p>
                <a:pPr indent="93345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kern="100" dirty="0">
                          <a:latin typeface="Times New Roman" panose="02020603050405020304" pitchFamily="18" charset="0"/>
                        </a:rPr>
                        <m:t>由于</m:t>
                      </m:r>
                      <m:r>
                        <m:rPr>
                          <m:nor/>
                        </m:rPr>
                        <a:rPr lang="en-US" altLang="zh-CN" b="0" i="0" kern="100" dirty="0" smtClean="0">
                          <a:latin typeface="Times New Roman" panose="020206030504050203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所以，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D0940EB-9FDE-47FB-BA2A-2908B552B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62010"/>
                <a:ext cx="8784976" cy="3177216"/>
              </a:xfrm>
              <a:prstGeom prst="rect">
                <a:avLst/>
              </a:prstGeom>
              <a:blipFill>
                <a:blip r:embed="rId4"/>
                <a:stretch>
                  <a:fillRect l="-1041" t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D385AAC0-7605-49FC-9EC5-772A0655DB7C}"/>
              </a:ext>
            </a:extLst>
          </p:cNvPr>
          <p:cNvSpPr/>
          <p:nvPr/>
        </p:nvSpPr>
        <p:spPr>
          <a:xfrm>
            <a:off x="2915816" y="3717032"/>
            <a:ext cx="978408" cy="484632"/>
          </a:xfrm>
          <a:prstGeom prst="rightArrow">
            <a:avLst/>
          </a:prstGeom>
        </p:spPr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endParaRPr lang="zh-CN" altLang="en-US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3E5587-6704-48D9-AC49-096EB9EBDB77}"/>
              </a:ext>
            </a:extLst>
          </p:cNvPr>
          <p:cNvSpPr txBox="1"/>
          <p:nvPr/>
        </p:nvSpPr>
        <p:spPr bwMode="auto">
          <a:xfrm>
            <a:off x="7548716" y="6165304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WordArt 13">
            <a:hlinkClick r:id="rId5" action="ppaction://hlinksldjump"/>
            <a:extLst>
              <a:ext uri="{FF2B5EF4-FFF2-40B4-BE49-F238E27FC236}">
                <a16:creationId xmlns:a16="http://schemas.microsoft.com/office/drawing/2014/main" id="{FF67FEDD-65F3-4F0A-9D8E-C1C503E8DFA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76366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46A3B3-AADA-4FC0-B24D-5435C2CBF789}"/>
                  </a:ext>
                </a:extLst>
              </p:cNvPr>
              <p:cNvSpPr/>
              <p:nvPr/>
            </p:nvSpPr>
            <p:spPr>
              <a:xfrm>
                <a:off x="323528" y="1268760"/>
                <a:ext cx="8136904" cy="4619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1300"/>
                  </a:spcBef>
                  <a:spcAft>
                    <a:spcPts val="1300"/>
                  </a:spcAft>
                </a:pPr>
                <a:r>
                  <a:rPr lang="zh-CN" altLang="en-US" kern="100" dirty="0">
                    <a:solidFill>
                      <a:srgbClr val="FF0000"/>
                    </a:solidFill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习题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3.31</a:t>
                </a:r>
                <a:r>
                  <a:rPr lang="en-US" altLang="zh-CN" kern="100" dirty="0">
                    <a:latin typeface="宋体" panose="02010600030101010101" pitchFamily="2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cs typeface="Times New Roman" panose="02020603050405020304" pitchFamily="18" charset="0"/>
                  </a:rPr>
                  <a:t>单个射频脉冲信号的匹配滤波：信号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是矩形包络的射频脉冲，脉冲宽度为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，角频率为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，其表示式为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𝑟𝑒𝑐𝑡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)∙</m:t>
                    </m:r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，其中，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𝑟𝑒𝑐𝑡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zh-CN" i="1" kern="100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且设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时间内有很多个射频振荡周期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𝜋𝜏</m:t>
                        </m:r>
                      </m:num>
                      <m:den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≫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为整数。设相加白噪声的功率谱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。求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的匹配滤波器的传递函数、输出信号的波形、输出的信噪比，并画出匹配滤波器的实现框图。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546A3B3-AADA-4FC0-B24D-5435C2CBF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136904" cy="4619406"/>
              </a:xfrm>
              <a:prstGeom prst="rect">
                <a:avLst/>
              </a:prstGeom>
              <a:blipFill>
                <a:blip r:embed="rId2"/>
                <a:stretch>
                  <a:fillRect l="-1124" t="-132" r="-4944" b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606256D8-1DC1-47D7-AD84-67F192FBBB8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98435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92D2D6-4478-423A-8E84-D4D28D3A4C51}"/>
              </a:ext>
            </a:extLst>
          </p:cNvPr>
          <p:cNvSpPr/>
          <p:nvPr/>
        </p:nvSpPr>
        <p:spPr>
          <a:xfrm>
            <a:off x="251520" y="908720"/>
            <a:ext cx="8784976" cy="9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解答</a:t>
            </a:r>
            <a:r>
              <a:rPr lang="zh-CN" altLang="zh-CN" kern="100" dirty="0">
                <a:latin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kern="100" dirty="0">
                <a:latin typeface="Times New Roman" panose="02020603050405020304" pitchFamily="18" charset="0"/>
              </a:rPr>
              <a:t>结合书上例题</a:t>
            </a:r>
            <a:r>
              <a:rPr lang="en-US" altLang="zh-CN" kern="100" dirty="0">
                <a:latin typeface="Times New Roman" panose="02020603050405020304" pitchFamily="18" charset="0"/>
              </a:rPr>
              <a:t>3.11</a:t>
            </a:r>
            <a:r>
              <a:rPr lang="zh-CN" altLang="en-US" kern="100" dirty="0">
                <a:latin typeface="Times New Roman" panose="02020603050405020304" pitchFamily="18" charset="0"/>
              </a:rPr>
              <a:t>初步预测结果。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3" name="WordArt 13">
            <a:hlinkClick r:id="rId2" action="ppaction://hlinksldjump"/>
            <a:extLst>
              <a:ext uri="{FF2B5EF4-FFF2-40B4-BE49-F238E27FC236}">
                <a16:creationId xmlns:a16="http://schemas.microsoft.com/office/drawing/2014/main" id="{2566A7E2-7626-406B-97F5-3D31DD38BC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8B0FCC2-EC68-4589-BEF4-F5680A186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641672" y="1556792"/>
            <a:ext cx="810679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1A385286-5F7F-4B8D-A757-297BE2F04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1"/>
          <a:stretch/>
        </p:blipFill>
        <p:spPr bwMode="auto">
          <a:xfrm>
            <a:off x="4173593" y="4293096"/>
            <a:ext cx="4895850" cy="248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ECC4CCF4-4B82-4CD6-A800-1923DE517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2"/>
          <a:stretch/>
        </p:blipFill>
        <p:spPr bwMode="auto">
          <a:xfrm>
            <a:off x="0" y="4265711"/>
            <a:ext cx="4895850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321B61-4BD1-4FCB-B1F1-EF098CD03D36}"/>
              </a:ext>
            </a:extLst>
          </p:cNvPr>
          <p:cNvCxnSpPr/>
          <p:nvPr/>
        </p:nvCxnSpPr>
        <p:spPr>
          <a:xfrm>
            <a:off x="0" y="4077072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92D2D6-4478-423A-8E84-D4D28D3A4C51}"/>
                  </a:ext>
                </a:extLst>
              </p:cNvPr>
              <p:cNvSpPr/>
              <p:nvPr/>
            </p:nvSpPr>
            <p:spPr>
              <a:xfrm>
                <a:off x="179512" y="1268760"/>
                <a:ext cx="8784976" cy="4562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先求出信号的频谱</a:t>
                </a: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f>
                          <m:f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</a:rPr>
                  <a:t>    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*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）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考虑到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，上式变为：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92D2D6-4478-423A-8E84-D4D28D3A4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84976" cy="4562275"/>
              </a:xfrm>
              <a:prstGeom prst="rect">
                <a:avLst/>
              </a:prstGeom>
              <a:blipFill>
                <a:blip r:embed="rId2"/>
                <a:stretch>
                  <a:fillRect l="-1040" t="-534" r="-4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2566A7E2-7626-406B-97F5-3D31DD38BC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34185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07C0644-E0A8-46C1-ADD7-51032AA00ED6}"/>
                  </a:ext>
                </a:extLst>
              </p:cNvPr>
              <p:cNvSpPr/>
              <p:nvPr/>
            </p:nvSpPr>
            <p:spPr>
              <a:xfrm>
                <a:off x="270095" y="1052736"/>
                <a:ext cx="8712968" cy="113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可见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由两部分组成，都是连续频谱。取出匹配滤波器输出信噪比最大的时刻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则有</a:t>
                </a:r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07C0644-E0A8-46C1-ADD7-51032AA00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5" y="1052736"/>
                <a:ext cx="8712968" cy="1130246"/>
              </a:xfrm>
              <a:prstGeom prst="rect">
                <a:avLst/>
              </a:prstGeom>
              <a:blipFill>
                <a:blip r:embed="rId2"/>
                <a:stretch>
                  <a:fillRect l="-1049" r="-104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B63242-DF6C-4064-9128-0DFE0B5F8FA9}"/>
                  </a:ext>
                </a:extLst>
              </p:cNvPr>
              <p:cNvSpPr/>
              <p:nvPr/>
            </p:nvSpPr>
            <p:spPr>
              <a:xfrm>
                <a:off x="107504" y="1916832"/>
                <a:ext cx="8604448" cy="4017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𝑐𝑎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indent="266700"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为了计算输出的最大信噪比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，先计算输入信号的能量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：</a:t>
                </a:r>
              </a:p>
              <a:p>
                <a:pPr indent="266700"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B63242-DF6C-4064-9128-0DFE0B5F8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916832"/>
                <a:ext cx="8604448" cy="4017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WordArt 13">
            <a:hlinkClick r:id="rId4" action="ppaction://hlinksldjump"/>
            <a:extLst>
              <a:ext uri="{FF2B5EF4-FFF2-40B4-BE49-F238E27FC236}">
                <a16:creationId xmlns:a16="http://schemas.microsoft.com/office/drawing/2014/main" id="{F859A873-0762-4FBB-92EE-F4CD9B4340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24470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CDF36BC-4DF4-4F8F-85B5-F55874A9B99C}"/>
                  </a:ext>
                </a:extLst>
              </p:cNvPr>
              <p:cNvSpPr/>
              <p:nvPr/>
            </p:nvSpPr>
            <p:spPr>
              <a:xfrm>
                <a:off x="215516" y="1196752"/>
                <a:ext cx="8712968" cy="4622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关于输出信号的波形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方法一：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可以用输入信号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与滤波器的冲击响应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的卷积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)]</m:t>
                          </m:r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)]</m:t>
                          </m:r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CDF36BC-4DF4-4F8F-85B5-F55874A9B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196752"/>
                <a:ext cx="8712968" cy="4622804"/>
              </a:xfrm>
              <a:prstGeom prst="rect">
                <a:avLst/>
              </a:prstGeom>
              <a:blipFill>
                <a:blip r:embed="rId2"/>
                <a:stretch>
                  <a:fillRect t="-527" r="-1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2CE48ACB-F577-411D-B004-05433A7DEE7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420479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F241E9-BD16-4E4C-A977-35A0CB21F54F}"/>
                  </a:ext>
                </a:extLst>
              </p:cNvPr>
              <p:cNvSpPr/>
              <p:nvPr/>
            </p:nvSpPr>
            <p:spPr>
              <a:xfrm>
                <a:off x="215516" y="1340768"/>
                <a:ext cx="8712968" cy="4495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在上面的推导过程中考虑了</a:t>
                </a:r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)]</m:t>
                        </m:r>
                        <m:func>
                          <m:func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。</a:t>
                </a:r>
              </a:p>
              <a:p>
                <a:pPr indent="266700" algn="just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通过分段积分得</a:t>
                </a:r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。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可见，输出信号波形是一个三角形包络的射频脉冲，其宽度为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，射频角频率为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，最大峰值在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处。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6F241E9-BD16-4E4C-A977-35A0CB21F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340768"/>
                <a:ext cx="8712968" cy="4495141"/>
              </a:xfrm>
              <a:prstGeom prst="rect">
                <a:avLst/>
              </a:prstGeom>
              <a:blipFill>
                <a:blip r:embed="rId2"/>
                <a:stretch>
                  <a:fillRect l="-140" r="-1049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9A960750-4954-425A-A97B-F53BEC2EC1D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91094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6DD5429-3328-4BC8-8283-FED9C5D71E20}"/>
                  </a:ext>
                </a:extLst>
              </p:cNvPr>
              <p:cNvSpPr/>
              <p:nvPr/>
            </p:nvSpPr>
            <p:spPr>
              <a:xfrm>
                <a:off x="251520" y="908720"/>
                <a:ext cx="8640960" cy="332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从（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*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）式可以看出，当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时，该式右边第一项远大于第二项，故传递函数又可以写为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𝑐𝑎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𝜔𝜏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。可以看出此时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由两部分级联而成，第一部分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𝑐𝑎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可以用选择性很高的谐振放大器来实现，第二部分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𝜔𝜏</m:t>
                        </m:r>
                      </m:sup>
                    </m:sSup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可以用延时与相减器来完成。匹配滤波器的实现框图如下所示。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6DD5429-3328-4BC8-8283-FED9C5D71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08720"/>
                <a:ext cx="8640960" cy="3327834"/>
              </a:xfrm>
              <a:prstGeom prst="rect">
                <a:avLst/>
              </a:prstGeom>
              <a:blipFill>
                <a:blip r:embed="rId3"/>
                <a:stretch>
                  <a:fillRect l="-1058" r="-1058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E1028C-D0F8-463E-84C3-2DBC29662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1397"/>
              </p:ext>
            </p:extLst>
          </p:nvPr>
        </p:nvGraphicFramePr>
        <p:xfrm>
          <a:off x="507393" y="4383695"/>
          <a:ext cx="812921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1" r:id="rId4" imgW="5871210" imgH="1768602" progId="Visio.Drawing.11">
                  <p:embed/>
                </p:oleObj>
              </mc:Choice>
              <mc:Fallback>
                <p:oleObj r:id="rId4" imgW="5871210" imgH="17686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93" y="4383695"/>
                        <a:ext cx="8129214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dArt 13">
            <a:hlinkClick r:id="rId6" action="ppaction://hlinksldjump"/>
            <a:extLst>
              <a:ext uri="{FF2B5EF4-FFF2-40B4-BE49-F238E27FC236}">
                <a16:creationId xmlns:a16="http://schemas.microsoft.com/office/drawing/2014/main" id="{E70AE1CC-A37E-43F4-8E0D-B6EBFF9C6E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52073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00A0AB-6370-4911-B1A1-49D162646202}"/>
              </a:ext>
            </a:extLst>
          </p:cNvPr>
          <p:cNvSpPr/>
          <p:nvPr/>
        </p:nvSpPr>
        <p:spPr>
          <a:xfrm>
            <a:off x="323528" y="11247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方法二：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71C3759-9772-458C-AF3B-5DD31D8E8F06}"/>
                  </a:ext>
                </a:extLst>
              </p:cNvPr>
              <p:cNvSpPr/>
              <p:nvPr/>
            </p:nvSpPr>
            <p:spPr>
              <a:xfrm>
                <a:off x="1835696" y="1628800"/>
                <a:ext cx="418678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kern="10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m:rPr>
                        <m:nor/>
                      </m:rPr>
                      <a:rPr lang="en-US" altLang="zh-CN" kern="100" dirty="0">
                        <a:latin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zh-CN" altLang="zh-CN" kern="1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 kern="1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71C3759-9772-458C-AF3B-5DD31D8E8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28800"/>
                <a:ext cx="4186787" cy="830997"/>
              </a:xfrm>
              <a:prstGeom prst="rect">
                <a:avLst/>
              </a:prstGeom>
              <a:blipFill>
                <a:blip r:embed="rId2"/>
                <a:stretch>
                  <a:fillRect l="-291" r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9E628-ABD8-436F-B0EB-9A56B7FE84F4}"/>
                  </a:ext>
                </a:extLst>
              </p:cNvPr>
              <p:cNvSpPr txBox="1"/>
              <p:nvPr/>
            </p:nvSpPr>
            <p:spPr bwMode="auto">
              <a:xfrm>
                <a:off x="611560" y="2494841"/>
                <a:ext cx="7275261" cy="14494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变形，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𝑆𝑎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9E628-ABD8-436F-B0EB-9A56B7FE8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494841"/>
                <a:ext cx="7275261" cy="1449436"/>
              </a:xfrm>
              <a:prstGeom prst="rect">
                <a:avLst/>
              </a:prstGeom>
              <a:blipFill>
                <a:blip r:embed="rId3"/>
                <a:stretch>
                  <a:fillRect l="-1256" t="-4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C757DA-D49A-45EB-82C7-376BFBE764CE}"/>
                  </a:ext>
                </a:extLst>
              </p:cNvPr>
              <p:cNvSpPr txBox="1"/>
              <p:nvPr/>
            </p:nvSpPr>
            <p:spPr bwMode="auto">
              <a:xfrm>
                <a:off x="611561" y="4149080"/>
                <a:ext cx="8136904" cy="1718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结合前面的预测，可以看出，</a:t>
                </a:r>
                <a:r>
                  <a:rPr lang="en-US" altLang="zh-CN" kern="1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分布在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附件的两个谱峰组成，形状是</a:t>
                </a:r>
                <a:r>
                  <a:rPr lang="en-US" altLang="zh-CN" sz="2400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Sinc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，考虑到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平方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，只保留逐项，去掉交叉项，因为</a:t>
                </a:r>
                <a:r>
                  <a:rPr lang="en-US" altLang="zh-CN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Sinc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函数的特点决定了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交叉项很小，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C757DA-D49A-45EB-82C7-376BFBE7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4149080"/>
                <a:ext cx="8136904" cy="1718547"/>
              </a:xfrm>
              <a:prstGeom prst="rect">
                <a:avLst/>
              </a:prstGeom>
              <a:blipFill>
                <a:blip r:embed="rId4"/>
                <a:stretch>
                  <a:fillRect l="-1124" r="-4569" b="-70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WordArt 13">
            <a:hlinkClick r:id="rId5" action="ppaction://hlinksldjump"/>
            <a:extLst>
              <a:ext uri="{FF2B5EF4-FFF2-40B4-BE49-F238E27FC236}">
                <a16:creationId xmlns:a16="http://schemas.microsoft.com/office/drawing/2014/main" id="{62AE0D8C-A569-4CC6-94E5-43ECFE87560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82545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BC1E91-414F-4B38-8F61-B5DCC0CEDA3A}"/>
                  </a:ext>
                </a:extLst>
              </p:cNvPr>
              <p:cNvSpPr/>
              <p:nvPr/>
            </p:nvSpPr>
            <p:spPr>
              <a:xfrm>
                <a:off x="591231" y="1029407"/>
                <a:ext cx="7961538" cy="320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kern="10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m:rPr>
                        <m:nor/>
                      </m:rPr>
                      <a:rPr lang="en-US" altLang="zh-CN" kern="100" dirty="0">
                        <a:latin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zh-CN" altLang="zh-CN" kern="100" dirty="0"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 kern="1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 kern="1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kern="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kern="10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=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𝜔𝜏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=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𝜔𝜏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BC1E91-414F-4B38-8F61-B5DCC0CED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31" y="1029407"/>
                <a:ext cx="7961538" cy="3204532"/>
              </a:xfrm>
              <a:prstGeom prst="rect">
                <a:avLst/>
              </a:prstGeom>
              <a:blipFill>
                <a:blip r:embed="rId2"/>
                <a:stretch>
                  <a:fillRect l="-1225" b="-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4416B0C-D13E-4923-8272-5B223D033AB5}"/>
              </a:ext>
            </a:extLst>
          </p:cNvPr>
          <p:cNvSpPr txBox="1"/>
          <p:nvPr/>
        </p:nvSpPr>
        <p:spPr bwMode="auto">
          <a:xfrm>
            <a:off x="37233" y="4080723"/>
            <a:ext cx="1107996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所以，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90427AE-298C-4291-BE71-5C4A260077C7}"/>
                  </a:ext>
                </a:extLst>
              </p:cNvPr>
              <p:cNvSpPr/>
              <p:nvPr/>
            </p:nvSpPr>
            <p:spPr>
              <a:xfrm>
                <a:off x="1116545" y="4478735"/>
                <a:ext cx="5781263" cy="1242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kern="100" dirty="0"/>
              </a:p>
              <a:p>
                <a:r>
                  <a:rPr lang="en-US" altLang="zh-CN" dirty="0"/>
                  <a:t>=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90427AE-298C-4291-BE71-5C4A26007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45" y="4478735"/>
                <a:ext cx="5781263" cy="1242456"/>
              </a:xfrm>
              <a:prstGeom prst="rect">
                <a:avLst/>
              </a:prstGeom>
              <a:blipFill>
                <a:blip r:embed="rId3"/>
                <a:stretch>
                  <a:fillRect l="-1581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CC1442-FB11-4502-8A07-75EF0BD85345}"/>
                  </a:ext>
                </a:extLst>
              </p:cNvPr>
              <p:cNvSpPr txBox="1"/>
              <p:nvPr/>
            </p:nvSpPr>
            <p:spPr bwMode="auto">
              <a:xfrm>
                <a:off x="323528" y="5674400"/>
                <a:ext cx="7587333" cy="587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是三角函数，宽度是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以零点对称，高度为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FCC1442-FB11-4502-8A07-75EF0BD8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674400"/>
                <a:ext cx="7587333" cy="587148"/>
              </a:xfrm>
              <a:prstGeom prst="rect">
                <a:avLst/>
              </a:prstGeom>
              <a:blipFill>
                <a:blip r:embed="rId4"/>
                <a:stretch>
                  <a:fillRect l="-1205" r="-321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31B8E79-E9E4-454D-8AE4-4949F8AA0105}"/>
              </a:ext>
            </a:extLst>
          </p:cNvPr>
          <p:cNvSpPr txBox="1"/>
          <p:nvPr/>
        </p:nvSpPr>
        <p:spPr bwMode="auto">
          <a:xfrm>
            <a:off x="7404700" y="6165304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WordArt 13">
            <a:hlinkClick r:id="rId5" action="ppaction://hlinksldjump"/>
            <a:extLst>
              <a:ext uri="{FF2B5EF4-FFF2-40B4-BE49-F238E27FC236}">
                <a16:creationId xmlns:a16="http://schemas.microsoft.com/office/drawing/2014/main" id="{B7488D0E-F5DC-4684-92A4-A9222F29D4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37489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DA5421-5EE0-40FC-906B-26C843BEE857}"/>
                  </a:ext>
                </a:extLst>
              </p:cNvPr>
              <p:cNvSpPr txBox="1"/>
              <p:nvPr/>
            </p:nvSpPr>
            <p:spPr bwMode="auto">
              <a:xfrm>
                <a:off x="166074" y="836712"/>
                <a:ext cx="8870422" cy="2097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习题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3.7 </a:t>
                </a:r>
                <a:r>
                  <a:rPr lang="zh-CN" altLang="zh-CN" kern="100" dirty="0">
                    <a:cs typeface="Times New Roman" panose="02020603050405020304" pitchFamily="18" charset="0"/>
                  </a:rPr>
                  <a:t>设线性时不变系统的传递函数为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zh-CN" altLang="en-US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，输入平稳随机过程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的自相关函数为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，试求输入输出之间的互相关函数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DA5421-5EE0-40FC-906B-26C843B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074" y="836712"/>
                <a:ext cx="8870422" cy="2097818"/>
              </a:xfrm>
              <a:prstGeom prst="rect">
                <a:avLst/>
              </a:prstGeom>
              <a:blipFill>
                <a:blip r:embed="rId2"/>
                <a:stretch>
                  <a:fillRect l="-1031" b="-4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D303B6-BB78-4569-8BDF-2F59FECDF057}"/>
                  </a:ext>
                </a:extLst>
              </p:cNvPr>
              <p:cNvSpPr/>
              <p:nvPr/>
            </p:nvSpPr>
            <p:spPr>
              <a:xfrm>
                <a:off x="107504" y="3068960"/>
                <a:ext cx="8712968" cy="3333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解：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思路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)⊗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indent="266700"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系统的传递函数可以写成</a:t>
                </a:r>
              </a:p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相应的冲击响应函数为</a:t>
                </a:r>
              </a:p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𝛽𝜏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所以互相关函数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7D303B6-BB78-4569-8BDF-2F59FECDF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068960"/>
                <a:ext cx="8712968" cy="3333028"/>
              </a:xfrm>
              <a:prstGeom prst="rect">
                <a:avLst/>
              </a:prstGeom>
              <a:blipFill>
                <a:blip r:embed="rId3"/>
                <a:stretch>
                  <a:fillRect l="-1120" t="-731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WordArt 13">
            <a:hlinkClick r:id="rId4" action="ppaction://hlinksldjump"/>
            <a:extLst>
              <a:ext uri="{FF2B5EF4-FFF2-40B4-BE49-F238E27FC236}">
                <a16:creationId xmlns:a16="http://schemas.microsoft.com/office/drawing/2014/main" id="{E721CE72-4B52-4F89-A7F7-E2C513D00BE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4131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6024319-65B1-401E-AE0D-ABE77137128C}"/>
                  </a:ext>
                </a:extLst>
              </p:cNvPr>
              <p:cNvSpPr/>
              <p:nvPr/>
            </p:nvSpPr>
            <p:spPr>
              <a:xfrm>
                <a:off x="329102" y="764704"/>
                <a:ext cx="8820472" cy="3156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)⊗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400050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)−(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indent="400050"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6024319-65B1-401E-AE0D-ABE771371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2" y="764704"/>
                <a:ext cx="8820472" cy="3156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1605EA-D573-484C-B8B2-A131C48D70A7}"/>
                  </a:ext>
                </a:extLst>
              </p:cNvPr>
              <p:cNvSpPr/>
              <p:nvPr/>
            </p:nvSpPr>
            <p:spPr>
              <a:xfrm>
                <a:off x="107504" y="4044162"/>
                <a:ext cx="8820472" cy="2264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时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；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𝛽𝜏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𝛽𝜏</m:t>
                            </m:r>
                          </m:sup>
                        </m:sSup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1605EA-D573-484C-B8B2-A131C48D7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44162"/>
                <a:ext cx="8820472" cy="2264018"/>
              </a:xfrm>
              <a:prstGeom prst="rect">
                <a:avLst/>
              </a:prstGeom>
              <a:blipFill>
                <a:blip r:embed="rId3"/>
                <a:stretch>
                  <a:fillRect l="-1106"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533B212-573E-41E2-93B0-90FE947FA81F}"/>
              </a:ext>
            </a:extLst>
          </p:cNvPr>
          <p:cNvSpPr/>
          <p:nvPr/>
        </p:nvSpPr>
        <p:spPr>
          <a:xfrm>
            <a:off x="108902" y="375191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</a:rPr>
              <a:t>其中</a:t>
            </a:r>
            <a:r>
              <a:rPr lang="zh-CN" altLang="en-US" kern="100" dirty="0">
                <a:latin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0" name="WordArt 13">
            <a:hlinkClick r:id="rId4" action="ppaction://hlinksldjump"/>
            <a:extLst>
              <a:ext uri="{FF2B5EF4-FFF2-40B4-BE49-F238E27FC236}">
                <a16:creationId xmlns:a16="http://schemas.microsoft.com/office/drawing/2014/main" id="{5D4B33B8-A12E-4D66-983A-6EE4C485FE4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1991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2F083E-7D29-476E-A652-0BDB378486B5}"/>
                  </a:ext>
                </a:extLst>
              </p:cNvPr>
              <p:cNvSpPr/>
              <p:nvPr/>
            </p:nvSpPr>
            <p:spPr>
              <a:xfrm>
                <a:off x="215516" y="1340768"/>
                <a:ext cx="8712968" cy="2691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综合上述结果可得</a:t>
                </a:r>
              </a:p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𝛽𝜏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f>
                                  <m:f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𝛽𝜏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2F083E-7D29-476E-A652-0BDB37848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340768"/>
                <a:ext cx="8712968" cy="2691634"/>
              </a:xfrm>
              <a:prstGeom prst="rect">
                <a:avLst/>
              </a:prstGeom>
              <a:blipFill>
                <a:blip r:embed="rId2"/>
                <a:stretch>
                  <a:fillRect l="-1049" t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511F7DC-6377-42D0-B354-D8F54BC1BB2C}"/>
              </a:ext>
            </a:extLst>
          </p:cNvPr>
          <p:cNvSpPr txBox="1"/>
          <p:nvPr/>
        </p:nvSpPr>
        <p:spPr bwMode="auto">
          <a:xfrm>
            <a:off x="7380312" y="5661248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6A93A337-350B-46C6-983A-C78073BA8E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6553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90F2B5-D98C-434C-82DD-2B6F022AAC46}"/>
                  </a:ext>
                </a:extLst>
              </p:cNvPr>
              <p:cNvSpPr/>
              <p:nvPr/>
            </p:nvSpPr>
            <p:spPr>
              <a:xfrm>
                <a:off x="35496" y="957960"/>
                <a:ext cx="4109149" cy="228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3.11  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如图所示，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是输入随机过程，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zh-CN" i="1" kern="1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是输出随机过程。用频谱法求输出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均方值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90F2B5-D98C-434C-82DD-2B6F022AA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957960"/>
                <a:ext cx="4109149" cy="2286460"/>
              </a:xfrm>
              <a:prstGeom prst="rect">
                <a:avLst/>
              </a:prstGeom>
              <a:blipFill>
                <a:blip r:embed="rId2"/>
                <a:stretch>
                  <a:fillRect l="-2374" r="-9644" b="-4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51FD455-A642-40D2-B321-BDAB28F6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34" y="921609"/>
            <a:ext cx="4860032" cy="22322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893C6A-64E9-4593-87B1-FB9761195594}"/>
                  </a:ext>
                </a:extLst>
              </p:cNvPr>
              <p:cNvSpPr/>
              <p:nvPr/>
            </p:nvSpPr>
            <p:spPr>
              <a:xfrm>
                <a:off x="179512" y="3429000"/>
                <a:ext cx="8587907" cy="333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解：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[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思路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] 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对零均值随机过程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zh-CN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可得系统传递函数为：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2(1−</m:t>
                          </m:r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/2)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893C6A-64E9-4593-87B1-FB9761195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29000"/>
                <a:ext cx="8587907" cy="3331810"/>
              </a:xfrm>
              <a:prstGeom prst="rect">
                <a:avLst/>
              </a:prstGeom>
              <a:blipFill>
                <a:blip r:embed="rId4"/>
                <a:stretch>
                  <a:fillRect l="-1065" t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WordArt 13">
            <a:hlinkClick r:id="rId5" action="ppaction://hlinksldjump"/>
            <a:extLst>
              <a:ext uri="{FF2B5EF4-FFF2-40B4-BE49-F238E27FC236}">
                <a16:creationId xmlns:a16="http://schemas.microsoft.com/office/drawing/2014/main" id="{7326EEA9-4530-43B1-824E-FA7D18DC7E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1070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E37855-950C-43F0-8804-D821EDA04348}"/>
                  </a:ext>
                </a:extLst>
              </p:cNvPr>
              <p:cNvSpPr/>
              <p:nvPr/>
            </p:nvSpPr>
            <p:spPr>
              <a:xfrm>
                <a:off x="251520" y="1628800"/>
                <a:ext cx="8352928" cy="3915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)⋅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（</a:t>
                </a:r>
                <a:r>
                  <a:rPr lang="zh-CN" altLang="zh-CN" b="1" kern="100" dirty="0">
                    <a:latin typeface="Times New Roman" panose="02020603050405020304" pitchFamily="18" charset="0"/>
                  </a:rPr>
                  <a:t>注：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由定积分公式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nary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可得上式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，也可以利用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Parseval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定理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E37855-950C-43F0-8804-D821EDA04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352928" cy="3915880"/>
              </a:xfrm>
              <a:prstGeom prst="rect">
                <a:avLst/>
              </a:prstGeom>
              <a:blipFill>
                <a:blip r:embed="rId2"/>
                <a:stretch>
                  <a:fillRect l="-1095" r="-1168" b="-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60F6E259-4671-41FC-8667-D3976C094C0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3C1524-52AD-4E34-930E-1524AF39F149}"/>
              </a:ext>
            </a:extLst>
          </p:cNvPr>
          <p:cNvSpPr txBox="1"/>
          <p:nvPr/>
        </p:nvSpPr>
        <p:spPr bwMode="auto">
          <a:xfrm>
            <a:off x="7380312" y="5661248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014D52-2A10-4BD4-8E8F-A642A959D449}"/>
                  </a:ext>
                </a:extLst>
              </p:cNvPr>
              <p:cNvSpPr txBox="1"/>
              <p:nvPr/>
            </p:nvSpPr>
            <p:spPr bwMode="auto">
              <a:xfrm>
                <a:off x="611560" y="1196752"/>
                <a:ext cx="2250744" cy="587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均方值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014D52-2A10-4BD4-8E8F-A642A959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96752"/>
                <a:ext cx="2250744" cy="587148"/>
              </a:xfrm>
              <a:prstGeom prst="rect">
                <a:avLst/>
              </a:prstGeom>
              <a:blipFill>
                <a:blip r:embed="rId4"/>
                <a:stretch>
                  <a:fillRect l="-4054" b="-19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52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233191-714B-4AF7-BD52-42090F743CE7}"/>
              </a:ext>
            </a:extLst>
          </p:cNvPr>
          <p:cNvGrpSpPr/>
          <p:nvPr/>
        </p:nvGrpSpPr>
        <p:grpSpPr>
          <a:xfrm>
            <a:off x="-86008" y="980728"/>
            <a:ext cx="9230008" cy="1885961"/>
            <a:chOff x="-86008" y="1149325"/>
            <a:chExt cx="9230008" cy="188596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172F586-E930-4673-A63B-8A1AF3A25651}"/>
                </a:ext>
              </a:extLst>
            </p:cNvPr>
            <p:cNvGrpSpPr/>
            <p:nvPr/>
          </p:nvGrpSpPr>
          <p:grpSpPr>
            <a:xfrm>
              <a:off x="-86008" y="1149325"/>
              <a:ext cx="9230008" cy="844550"/>
              <a:chOff x="-86008" y="1149325"/>
              <a:chExt cx="9230008" cy="844550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8945F9-5708-4F84-AF30-C6D3D5023C28}"/>
                  </a:ext>
                </a:extLst>
              </p:cNvPr>
              <p:cNvSpPr txBox="1"/>
              <p:nvPr/>
            </p:nvSpPr>
            <p:spPr bwMode="auto">
              <a:xfrm>
                <a:off x="-86008" y="1209689"/>
                <a:ext cx="800219" cy="573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5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3.15</a:t>
                </a:r>
                <a:endPara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084D76-1875-4712-9940-6BF5DFE47221}"/>
                  </a:ext>
                </a:extLst>
              </p:cNvPr>
              <p:cNvSpPr/>
              <p:nvPr/>
            </p:nvSpPr>
            <p:spPr>
              <a:xfrm>
                <a:off x="539552" y="1340768"/>
                <a:ext cx="8604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若线性系统输入随机过程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zh-CN" altLang="zh-CN" dirty="0"/>
                  <a:t>的功率谱密度为</a:t>
                </a:r>
                <a:endParaRPr lang="zh-CN" altLang="en-US" dirty="0"/>
              </a:p>
            </p:txBody>
          </p:sp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6BC3701D-C4CB-49E6-8883-E1F9BACD3C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8812838"/>
                  </p:ext>
                </p:extLst>
              </p:nvPr>
            </p:nvGraphicFramePr>
            <p:xfrm>
              <a:off x="3995936" y="1331062"/>
              <a:ext cx="648072" cy="4959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86" name="Equation" r:id="rId3" imgW="330200" imgH="228600" progId="Equation.DSMT4">
                      <p:embed/>
                    </p:oleObj>
                  </mc:Choice>
                  <mc:Fallback>
                    <p:oleObj name="Equation" r:id="rId3" imgW="330200" imgH="228600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1331062"/>
                            <a:ext cx="648072" cy="49597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>
                <a:extLst>
                  <a:ext uri="{FF2B5EF4-FFF2-40B4-BE49-F238E27FC236}">
                    <a16:creationId xmlns:a16="http://schemas.microsoft.com/office/drawing/2014/main" id="{052219F2-0B0F-4987-90FC-6494B459DD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0202127"/>
                  </p:ext>
                </p:extLst>
              </p:nvPr>
            </p:nvGraphicFramePr>
            <p:xfrm>
              <a:off x="6804248" y="1149325"/>
              <a:ext cx="2025650" cy="844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87" name="Equation" r:id="rId5" imgW="1002960" imgH="419040" progId="Equation.DSMT4">
                      <p:embed/>
                    </p:oleObj>
                  </mc:Choice>
                  <mc:Fallback>
                    <p:oleObj name="Equation" r:id="rId5" imgW="1002960" imgH="41904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4248" y="1149325"/>
                            <a:ext cx="2025650" cy="8445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7E7189-D108-4D1E-A050-34B96F38AA33}"/>
                </a:ext>
              </a:extLst>
            </p:cNvPr>
            <p:cNvSpPr/>
            <p:nvPr/>
          </p:nvSpPr>
          <p:spPr>
            <a:xfrm>
              <a:off x="157332" y="2039392"/>
              <a:ext cx="87078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现已知其输出过程</a:t>
              </a:r>
              <a:r>
                <a: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zh-CN" dirty="0"/>
                <a:t>的功率谱密度</a:t>
              </a:r>
              <a:r>
                <a:rPr lang="en-US" altLang="zh-CN" dirty="0"/>
                <a:t>                 </a:t>
              </a:r>
              <a:r>
                <a:rPr lang="zh-CN" altLang="en-US" dirty="0"/>
                <a:t>，求</a:t>
              </a:r>
              <a:r>
                <a:rPr lang="zh-CN" altLang="zh-CN" dirty="0"/>
                <a:t>该系统的</a:t>
              </a:r>
              <a:endParaRPr lang="zh-CN" altLang="en-US" dirty="0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CA98D66-7AE5-4499-A338-58283F4947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639158"/>
                </p:ext>
              </p:extLst>
            </p:nvPr>
          </p:nvGraphicFramePr>
          <p:xfrm>
            <a:off x="2687515" y="2039391"/>
            <a:ext cx="589905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8" name="Equation" r:id="rId7" imgW="291973" imgH="228501" progId="Equation.DSMT4">
                    <p:embed/>
                  </p:oleObj>
                </mc:Choice>
                <mc:Fallback>
                  <p:oleObj name="Equation" r:id="rId7" imgW="291973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7515" y="2039391"/>
                          <a:ext cx="589905" cy="4616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B2145CFB-A658-4B97-A93D-0CC682A9C4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21984"/>
                </p:ext>
              </p:extLst>
            </p:nvPr>
          </p:nvGraphicFramePr>
          <p:xfrm>
            <a:off x="5207795" y="1990823"/>
            <a:ext cx="140176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9" name="Equation" r:id="rId9" imgW="634680" imgH="253800" progId="Equation.DSMT4">
                    <p:embed/>
                  </p:oleObj>
                </mc:Choice>
                <mc:Fallback>
                  <p:oleObj name="Equation" r:id="rId9" imgW="63468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95" y="1990823"/>
                          <a:ext cx="1401763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D0B6C0-683B-48DA-98A2-058B13EB9BFC}"/>
                </a:ext>
              </a:extLst>
            </p:cNvPr>
            <p:cNvSpPr/>
            <p:nvPr/>
          </p:nvSpPr>
          <p:spPr>
            <a:xfrm>
              <a:off x="157332" y="2573621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传递函数</a:t>
              </a:r>
              <a:r>
                <a:rPr lang="zh-CN" altLang="en-US" dirty="0"/>
                <a:t>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5F86D77-B0DF-4306-A0D1-ACD0EA9B475E}"/>
                  </a:ext>
                </a:extLst>
              </p:cNvPr>
              <p:cNvSpPr/>
              <p:nvPr/>
            </p:nvSpPr>
            <p:spPr>
              <a:xfrm>
                <a:off x="239125" y="2556874"/>
                <a:ext cx="8449725" cy="3984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)(2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)(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Times New Roman" panose="02020603050405020304" pitchFamily="18" charset="0"/>
                  </a:rPr>
                  <a:t>可见系统传递函数有四种形式：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:endParaRPr lang="en-US" altLang="zh-CN" kern="1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latin typeface="Times New Roman" panose="02020603050405020304" pitchFamily="18" charset="0"/>
                  </a:rPr>
                  <a:t>对应的拉普拉斯形式传递函数为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kern="10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对于稳定工作系统，系统函数极点在左半平面，则系统函数为</a:t>
                </a:r>
                <a:r>
                  <a:rPr lang="zh-CN" altLang="en-US" kern="100" dirty="0">
                    <a:latin typeface="Times New Roman" panose="02020603050405020304" pitchFamily="18" charset="0"/>
                  </a:rPr>
                  <a:t>第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2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Times New Roman" panose="02020603050405020304" pitchFamily="18" charset="0"/>
                  </a:rPr>
                  <a:t>4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项。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5F86D77-B0DF-4306-A0D1-ACD0EA9B4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25" y="2556874"/>
                <a:ext cx="8449725" cy="3984360"/>
              </a:xfrm>
              <a:prstGeom prst="rect">
                <a:avLst/>
              </a:prstGeom>
              <a:blipFill>
                <a:blip r:embed="rId11"/>
                <a:stretch>
                  <a:fillRect l="-1082" r="-4762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WordArt 13">
            <a:hlinkClick r:id="rId12" action="ppaction://hlinksldjump"/>
            <a:extLst>
              <a:ext uri="{FF2B5EF4-FFF2-40B4-BE49-F238E27FC236}">
                <a16:creationId xmlns:a16="http://schemas.microsoft.com/office/drawing/2014/main" id="{FF4D145C-E0E5-453C-A8F6-E8BD0EBB4E9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32AD7-10D3-47A2-BB97-1142AB44BF4A}"/>
              </a:ext>
            </a:extLst>
          </p:cNvPr>
          <p:cNvSpPr txBox="1"/>
          <p:nvPr/>
        </p:nvSpPr>
        <p:spPr bwMode="auto">
          <a:xfrm>
            <a:off x="7817073" y="6110391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64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A49D05-F884-4058-90B0-C010B354F196}"/>
                  </a:ext>
                </a:extLst>
              </p:cNvPr>
              <p:cNvSpPr txBox="1"/>
              <p:nvPr/>
            </p:nvSpPr>
            <p:spPr bwMode="auto">
              <a:xfrm>
                <a:off x="251521" y="836712"/>
                <a:ext cx="8208912" cy="55489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3.18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zh-CN" dirty="0"/>
                  <a:t>已知平稳随机过程的相关函数为</a:t>
                </a:r>
                <a:endParaRPr lang="zh-CN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请分别求其等效通能带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dirty="0" smtClean="0">
                          <a:solidFill>
                            <a:srgbClr val="FF0000"/>
                          </a:solidFill>
                        </a:rPr>
                        <m:t>解：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0000"/>
                          </a:solidFill>
                        </a:rPr>
                        <m:t>[</m:t>
                      </m:r>
                      <m:r>
                        <a:rPr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思路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0000"/>
                          </a:solidFill>
                        </a:rPr>
                        <m:t>]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3200" dirty="0"/>
                  <a:t>，</a:t>
                </a:r>
                <a:r>
                  <a:rPr lang="zh-CN" altLang="zh-CN" dirty="0"/>
                  <a:t>故可以看作是一个白噪声驱动的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低通</a:t>
                </a:r>
                <a:r>
                  <a:rPr lang="zh-CN" altLang="zh-CN" dirty="0"/>
                  <a:t>系统，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dirty="0"/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A49D05-F884-4058-90B0-C010B354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836712"/>
                <a:ext cx="8208912" cy="5548955"/>
              </a:xfrm>
              <a:prstGeom prst="rect">
                <a:avLst/>
              </a:prstGeom>
              <a:blipFill>
                <a:blip r:embed="rId2"/>
                <a:stretch>
                  <a:fillRect l="-1114" b="-12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BA5DA5A3-29F3-4859-9386-BC4B7C003F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2362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5111A3-3B0A-47B1-B08D-2D9623E5FE1A}"/>
                  </a:ext>
                </a:extLst>
              </p:cNvPr>
              <p:cNvSpPr/>
              <p:nvPr/>
            </p:nvSpPr>
            <p:spPr>
              <a:xfrm>
                <a:off x="215516" y="1124744"/>
                <a:ext cx="8712968" cy="4877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根据等效通能带的定义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zh-CN" altLang="zh-CN" dirty="0"/>
                  <a:t>，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𝜋𝛼</m:t>
                      </m:r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，仍然有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同理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(0)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𝜋𝛼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35111A3-3B0A-47B1-B08D-2D9623E5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124744"/>
                <a:ext cx="8712968" cy="4877874"/>
              </a:xfrm>
              <a:prstGeom prst="rect">
                <a:avLst/>
              </a:prstGeom>
              <a:blipFill>
                <a:blip r:embed="rId2"/>
                <a:stretch>
                  <a:fillRect l="-1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WordArt 13">
            <a:hlinkClick r:id="rId3" action="ppaction://hlinksldjump"/>
            <a:extLst>
              <a:ext uri="{FF2B5EF4-FFF2-40B4-BE49-F238E27FC236}">
                <a16:creationId xmlns:a16="http://schemas.microsoft.com/office/drawing/2014/main" id="{3AB7C71F-7B26-440F-A9CA-C616A7AD12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35896" y="204787"/>
            <a:ext cx="1656184" cy="5048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B3E271-AC4E-4C89-A205-0C4ED5A5B962}"/>
              </a:ext>
            </a:extLst>
          </p:cNvPr>
          <p:cNvSpPr txBox="1"/>
          <p:nvPr/>
        </p:nvSpPr>
        <p:spPr bwMode="auto">
          <a:xfrm>
            <a:off x="7380312" y="5661248"/>
            <a:ext cx="1415772" cy="57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>
              <a:lnSpc>
                <a:spcPct val="15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9822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50000"/>
          </a:lnSpc>
          <a:spcAft>
            <a:spcPts val="0"/>
          </a:spcAft>
          <a:defRPr sz="2400" kern="1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 algn="l">
          <a:lnSpc>
            <a:spcPct val="155000"/>
          </a:lnSpc>
          <a:spcBef>
            <a:spcPct val="50000"/>
          </a:spcBef>
          <a:defRPr sz="2400" dirty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20918</TotalTime>
  <Words>1270</Words>
  <Application>Microsoft Office PowerPoint</Application>
  <PresentationFormat>全屏显示(4:3)</PresentationFormat>
  <Paragraphs>109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Arial</vt:lpstr>
      <vt:lpstr>Cambria Math</vt:lpstr>
      <vt:lpstr>Times New Roman</vt:lpstr>
      <vt:lpstr>Verdana</vt:lpstr>
      <vt:lpstr>1_默认设计模板</vt:lpstr>
      <vt:lpstr>Equation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jackson jackson</cp:lastModifiedBy>
  <cp:revision>510</cp:revision>
  <cp:lastPrinted>2019-10-09T05:26:23Z</cp:lastPrinted>
  <dcterms:created xsi:type="dcterms:W3CDTF">2008-12-25T03:14:59Z</dcterms:created>
  <dcterms:modified xsi:type="dcterms:W3CDTF">2019-10-12T12:16:18Z</dcterms:modified>
</cp:coreProperties>
</file>