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45" autoAdjust="0"/>
  </p:normalViewPr>
  <p:slideViewPr>
    <p:cSldViewPr snapToGrid="0">
      <p:cViewPr varScale="1">
        <p:scale>
          <a:sx n="83" d="100"/>
          <a:sy n="83" d="100"/>
        </p:scale>
        <p:origin x="642" y="9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E03872-D2B3-4B10-B9CC-7AFA8754F804}" type="datetimeFigureOut">
              <a:rPr lang="fr-FR" smtClean="0"/>
              <a:t>01/05/2020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85B208-4C97-40C5-82BE-075081B24D6C}" type="slidenum">
              <a:rPr lang="fr-FR" smtClean="0"/>
              <a:t>‹N°›</a:t>
            </a:fld>
            <a:endParaRPr lang="fr-FR"/>
          </a:p>
        </p:txBody>
      </p:sp>
    </p:spTree>
    <p:extLst>
      <p:ext uri="{BB962C8B-B14F-4D97-AF65-F5344CB8AC3E}">
        <p14:creationId xmlns:p14="http://schemas.microsoft.com/office/powerpoint/2010/main" val="3187758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F85B208-4C97-40C5-82BE-075081B24D6C}" type="slidenum">
              <a:rPr lang="fr-FR" smtClean="0"/>
              <a:t>3</a:t>
            </a:fld>
            <a:endParaRPr lang="fr-FR"/>
          </a:p>
        </p:txBody>
      </p:sp>
    </p:spTree>
    <p:extLst>
      <p:ext uri="{BB962C8B-B14F-4D97-AF65-F5344CB8AC3E}">
        <p14:creationId xmlns:p14="http://schemas.microsoft.com/office/powerpoint/2010/main" val="1184622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2276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EABB4D3D-00BB-4743-AE23-4792B27DD96E}" type="datetimeFigureOut">
              <a:rPr lang="fr-FR" smtClean="0"/>
              <a:t>01/05/2020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CDC6F70-D942-492A-88B0-2E4C2C045170}" type="slidenum">
              <a:rPr lang="fr-FR" smtClean="0"/>
              <a:t>‹N°›</a:t>
            </a:fld>
            <a:endParaRPr lang="fr-FR"/>
          </a:p>
        </p:txBody>
      </p:sp>
    </p:spTree>
    <p:extLst>
      <p:ext uri="{BB962C8B-B14F-4D97-AF65-F5344CB8AC3E}">
        <p14:creationId xmlns:p14="http://schemas.microsoft.com/office/powerpoint/2010/main" val="58377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ABB4D3D-00BB-4743-AE23-4792B27DD96E}" type="datetimeFigureOut">
              <a:rPr lang="fr-FR" smtClean="0"/>
              <a:t>01/05/2020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CDC6F70-D942-492A-88B0-2E4C2C045170}" type="slidenum">
              <a:rPr lang="fr-FR" smtClean="0"/>
              <a:t>‹N°›</a:t>
            </a:fld>
            <a:endParaRPr lang="fr-FR"/>
          </a:p>
        </p:txBody>
      </p:sp>
    </p:spTree>
    <p:extLst>
      <p:ext uri="{BB962C8B-B14F-4D97-AF65-F5344CB8AC3E}">
        <p14:creationId xmlns:p14="http://schemas.microsoft.com/office/powerpoint/2010/main" val="2318800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ABB4D3D-00BB-4743-AE23-4792B27DD96E}" type="datetimeFigureOut">
              <a:rPr lang="fr-FR" smtClean="0"/>
              <a:t>01/05/2020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CDC6F70-D942-492A-88B0-2E4C2C045170}" type="slidenum">
              <a:rPr lang="fr-FR" smtClean="0"/>
              <a:t>‹N°›</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41447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ABB4D3D-00BB-4743-AE23-4792B27DD96E}" type="datetimeFigureOut">
              <a:rPr lang="fr-FR" smtClean="0"/>
              <a:t>01/05/2020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CDC6F70-D942-492A-88B0-2E4C2C045170}" type="slidenum">
              <a:rPr lang="fr-FR" smtClean="0"/>
              <a:t>‹N°›</a:t>
            </a:fld>
            <a:endParaRPr lang="fr-FR"/>
          </a:p>
        </p:txBody>
      </p:sp>
    </p:spTree>
    <p:extLst>
      <p:ext uri="{BB962C8B-B14F-4D97-AF65-F5344CB8AC3E}">
        <p14:creationId xmlns:p14="http://schemas.microsoft.com/office/powerpoint/2010/main" val="4129690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ABB4D3D-00BB-4743-AE23-4792B27DD96E}" type="datetimeFigureOut">
              <a:rPr lang="fr-FR" smtClean="0"/>
              <a:t>01/05/2020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CDC6F70-D942-492A-88B0-2E4C2C045170}" type="slidenum">
              <a:rPr lang="fr-FR" smtClean="0"/>
              <a:t>‹N°›</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94686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ABB4D3D-00BB-4743-AE23-4792B27DD96E}" type="datetimeFigureOut">
              <a:rPr lang="fr-FR" smtClean="0"/>
              <a:t>01/05/2020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CDC6F70-D942-492A-88B0-2E4C2C045170}" type="slidenum">
              <a:rPr lang="fr-FR" smtClean="0"/>
              <a:t>‹N°›</a:t>
            </a:fld>
            <a:endParaRPr lang="fr-FR"/>
          </a:p>
        </p:txBody>
      </p:sp>
    </p:spTree>
    <p:extLst>
      <p:ext uri="{BB962C8B-B14F-4D97-AF65-F5344CB8AC3E}">
        <p14:creationId xmlns:p14="http://schemas.microsoft.com/office/powerpoint/2010/main" val="1217342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ABB4D3D-00BB-4743-AE23-4792B27DD96E}" type="datetimeFigureOut">
              <a:rPr lang="fr-FR" smtClean="0"/>
              <a:t>01/05/2020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CDC6F70-D942-492A-88B0-2E4C2C045170}" type="slidenum">
              <a:rPr lang="fr-FR" smtClean="0"/>
              <a:t>‹N°›</a:t>
            </a:fld>
            <a:endParaRPr lang="fr-FR"/>
          </a:p>
        </p:txBody>
      </p:sp>
    </p:spTree>
    <p:extLst>
      <p:ext uri="{BB962C8B-B14F-4D97-AF65-F5344CB8AC3E}">
        <p14:creationId xmlns:p14="http://schemas.microsoft.com/office/powerpoint/2010/main" val="429550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ABB4D3D-00BB-4743-AE23-4792B27DD96E}" type="datetimeFigureOut">
              <a:rPr lang="fr-FR" smtClean="0"/>
              <a:t>01/05/2020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CDC6F70-D942-492A-88B0-2E4C2C045170}" type="slidenum">
              <a:rPr lang="fr-FR" smtClean="0"/>
              <a:t>‹N°›</a:t>
            </a:fld>
            <a:endParaRPr lang="fr-FR"/>
          </a:p>
        </p:txBody>
      </p:sp>
    </p:spTree>
    <p:extLst>
      <p:ext uri="{BB962C8B-B14F-4D97-AF65-F5344CB8AC3E}">
        <p14:creationId xmlns:p14="http://schemas.microsoft.com/office/powerpoint/2010/main" val="423396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ABB4D3D-00BB-4743-AE23-4792B27DD96E}" type="datetimeFigureOut">
              <a:rPr lang="fr-FR" smtClean="0"/>
              <a:t>01/05/2020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CDC6F70-D942-492A-88B0-2E4C2C045170}" type="slidenum">
              <a:rPr lang="fr-FR" smtClean="0"/>
              <a:t>‹N°›</a:t>
            </a:fld>
            <a:endParaRPr lang="fr-FR"/>
          </a:p>
        </p:txBody>
      </p:sp>
    </p:spTree>
    <p:extLst>
      <p:ext uri="{BB962C8B-B14F-4D97-AF65-F5344CB8AC3E}">
        <p14:creationId xmlns:p14="http://schemas.microsoft.com/office/powerpoint/2010/main" val="125034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ABB4D3D-00BB-4743-AE23-4792B27DD96E}" type="datetimeFigureOut">
              <a:rPr lang="fr-FR" smtClean="0"/>
              <a:t>01/05/2020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CDC6F70-D942-492A-88B0-2E4C2C045170}" type="slidenum">
              <a:rPr lang="fr-FR" smtClean="0"/>
              <a:t>‹N°›</a:t>
            </a:fld>
            <a:endParaRPr lang="fr-FR"/>
          </a:p>
        </p:txBody>
      </p:sp>
    </p:spTree>
    <p:extLst>
      <p:ext uri="{BB962C8B-B14F-4D97-AF65-F5344CB8AC3E}">
        <p14:creationId xmlns:p14="http://schemas.microsoft.com/office/powerpoint/2010/main" val="1332263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ABB4D3D-00BB-4743-AE23-4792B27DD96E}" type="datetimeFigureOut">
              <a:rPr lang="fr-FR" smtClean="0"/>
              <a:t>01/05/2020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CDC6F70-D942-492A-88B0-2E4C2C045170}" type="slidenum">
              <a:rPr lang="fr-FR" smtClean="0"/>
              <a:t>‹N°›</a:t>
            </a:fld>
            <a:endParaRPr lang="fr-FR"/>
          </a:p>
        </p:txBody>
      </p:sp>
    </p:spTree>
    <p:extLst>
      <p:ext uri="{BB962C8B-B14F-4D97-AF65-F5344CB8AC3E}">
        <p14:creationId xmlns:p14="http://schemas.microsoft.com/office/powerpoint/2010/main" val="47274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ABB4D3D-00BB-4743-AE23-4792B27DD96E}" type="datetimeFigureOut">
              <a:rPr lang="fr-FR" smtClean="0"/>
              <a:t>01/05/2020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CDC6F70-D942-492A-88B0-2E4C2C045170}" type="slidenum">
              <a:rPr lang="fr-FR" smtClean="0"/>
              <a:t>‹N°›</a:t>
            </a:fld>
            <a:endParaRPr lang="fr-FR"/>
          </a:p>
        </p:txBody>
      </p:sp>
    </p:spTree>
    <p:extLst>
      <p:ext uri="{BB962C8B-B14F-4D97-AF65-F5344CB8AC3E}">
        <p14:creationId xmlns:p14="http://schemas.microsoft.com/office/powerpoint/2010/main" val="281936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ABB4D3D-00BB-4743-AE23-4792B27DD96E}" type="datetimeFigureOut">
              <a:rPr lang="fr-FR" smtClean="0"/>
              <a:t>01/05/2020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CDC6F70-D942-492A-88B0-2E4C2C045170}" type="slidenum">
              <a:rPr lang="fr-FR" smtClean="0"/>
              <a:t>‹N°›</a:t>
            </a:fld>
            <a:endParaRPr lang="fr-FR"/>
          </a:p>
        </p:txBody>
      </p:sp>
    </p:spTree>
    <p:extLst>
      <p:ext uri="{BB962C8B-B14F-4D97-AF65-F5344CB8AC3E}">
        <p14:creationId xmlns:p14="http://schemas.microsoft.com/office/powerpoint/2010/main" val="4113108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B4D3D-00BB-4743-AE23-4792B27DD96E}" type="datetimeFigureOut">
              <a:rPr lang="fr-FR" smtClean="0"/>
              <a:t>01/05/2020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CDC6F70-D942-492A-88B0-2E4C2C045170}" type="slidenum">
              <a:rPr lang="fr-FR" smtClean="0"/>
              <a:t>‹N°›</a:t>
            </a:fld>
            <a:endParaRPr lang="fr-FR"/>
          </a:p>
        </p:txBody>
      </p:sp>
    </p:spTree>
    <p:extLst>
      <p:ext uri="{BB962C8B-B14F-4D97-AF65-F5344CB8AC3E}">
        <p14:creationId xmlns:p14="http://schemas.microsoft.com/office/powerpoint/2010/main" val="108650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ABB4D3D-00BB-4743-AE23-4792B27DD96E}" type="datetimeFigureOut">
              <a:rPr lang="fr-FR" smtClean="0"/>
              <a:t>01/05/2020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CDC6F70-D942-492A-88B0-2E4C2C045170}" type="slidenum">
              <a:rPr lang="fr-FR" smtClean="0"/>
              <a:t>‹N°›</a:t>
            </a:fld>
            <a:endParaRPr lang="fr-FR"/>
          </a:p>
        </p:txBody>
      </p:sp>
    </p:spTree>
    <p:extLst>
      <p:ext uri="{BB962C8B-B14F-4D97-AF65-F5344CB8AC3E}">
        <p14:creationId xmlns:p14="http://schemas.microsoft.com/office/powerpoint/2010/main" val="40228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ABB4D3D-00BB-4743-AE23-4792B27DD96E}" type="datetimeFigureOut">
              <a:rPr lang="fr-FR" smtClean="0"/>
              <a:t>01/05/2020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CDC6F70-D942-492A-88B0-2E4C2C045170}" type="slidenum">
              <a:rPr lang="fr-FR" smtClean="0"/>
              <a:t>‹N°›</a:t>
            </a:fld>
            <a:endParaRPr lang="fr-FR"/>
          </a:p>
        </p:txBody>
      </p:sp>
    </p:spTree>
    <p:extLst>
      <p:ext uri="{BB962C8B-B14F-4D97-AF65-F5344CB8AC3E}">
        <p14:creationId xmlns:p14="http://schemas.microsoft.com/office/powerpoint/2010/main" val="238156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ABB4D3D-00BB-4743-AE23-4792B27DD96E}" type="datetimeFigureOut">
              <a:rPr lang="fr-FR" smtClean="0"/>
              <a:t>01/05/2020</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CDC6F70-D942-492A-88B0-2E4C2C045170}" type="slidenum">
              <a:rPr lang="fr-FR" smtClean="0"/>
              <a:t>‹N°›</a:t>
            </a:fld>
            <a:endParaRPr lang="fr-FR"/>
          </a:p>
        </p:txBody>
      </p:sp>
    </p:spTree>
    <p:extLst>
      <p:ext uri="{BB962C8B-B14F-4D97-AF65-F5344CB8AC3E}">
        <p14:creationId xmlns:p14="http://schemas.microsoft.com/office/powerpoint/2010/main" val="2892190830"/>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user.oc-static.com/upload/2019/04/26/15562870935067_icon-above-font.pn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ZoneTexte 11">
            <a:extLst>
              <a:ext uri="{FF2B5EF4-FFF2-40B4-BE49-F238E27FC236}">
                <a16:creationId xmlns:a16="http://schemas.microsoft.com/office/drawing/2014/main" id="{26727D5E-D88F-49EF-8491-CA9AC5AAED91}"/>
              </a:ext>
            </a:extLst>
          </p:cNvPr>
          <p:cNvSpPr txBox="1"/>
          <p:nvPr/>
        </p:nvSpPr>
        <p:spPr>
          <a:xfrm>
            <a:off x="3604128" y="487836"/>
            <a:ext cx="4367856" cy="707886"/>
          </a:xfrm>
          <a:prstGeom prst="rect">
            <a:avLst/>
          </a:prstGeom>
          <a:noFill/>
        </p:spPr>
        <p:txBody>
          <a:bodyPr wrap="square" rtlCol="0">
            <a:spAutoFit/>
          </a:bodyPr>
          <a:lstStyle/>
          <a:p>
            <a:pPr algn="ctr"/>
            <a:r>
              <a:rPr lang="fr-FR" sz="4000" u="sng" dirty="0">
                <a:solidFill>
                  <a:schemeClr val="bg1">
                    <a:lumMod val="95000"/>
                    <a:lumOff val="5000"/>
                  </a:schemeClr>
                </a:solidFill>
              </a:rPr>
              <a:t>Projet numéro 6:</a:t>
            </a:r>
          </a:p>
        </p:txBody>
      </p:sp>
      <p:sp>
        <p:nvSpPr>
          <p:cNvPr id="13" name="ZoneTexte 12">
            <a:extLst>
              <a:ext uri="{FF2B5EF4-FFF2-40B4-BE49-F238E27FC236}">
                <a16:creationId xmlns:a16="http://schemas.microsoft.com/office/drawing/2014/main" id="{71AF8B0D-CC9E-4094-8430-0443842E109C}"/>
              </a:ext>
            </a:extLst>
          </p:cNvPr>
          <p:cNvSpPr txBox="1"/>
          <p:nvPr/>
        </p:nvSpPr>
        <p:spPr>
          <a:xfrm>
            <a:off x="2473713" y="3013501"/>
            <a:ext cx="6628685" cy="830997"/>
          </a:xfrm>
          <a:prstGeom prst="rect">
            <a:avLst/>
          </a:prstGeom>
          <a:noFill/>
        </p:spPr>
        <p:txBody>
          <a:bodyPr wrap="square" rtlCol="0">
            <a:spAutoFit/>
          </a:bodyPr>
          <a:lstStyle/>
          <a:p>
            <a:pPr algn="ctr"/>
            <a:r>
              <a:rPr lang="fr-FR" sz="2400" dirty="0">
                <a:solidFill>
                  <a:schemeClr val="bg1">
                    <a:lumMod val="95000"/>
                    <a:lumOff val="5000"/>
                  </a:schemeClr>
                </a:solidFill>
              </a:rPr>
              <a:t>Créer un site communautaire autour de l’escalade.</a:t>
            </a:r>
          </a:p>
        </p:txBody>
      </p:sp>
      <p:sp>
        <p:nvSpPr>
          <p:cNvPr id="14" name="ZoneTexte 13">
            <a:extLst>
              <a:ext uri="{FF2B5EF4-FFF2-40B4-BE49-F238E27FC236}">
                <a16:creationId xmlns:a16="http://schemas.microsoft.com/office/drawing/2014/main" id="{FBD4AFCB-1F5C-4E19-9341-37F041C37BFC}"/>
              </a:ext>
            </a:extLst>
          </p:cNvPr>
          <p:cNvSpPr txBox="1"/>
          <p:nvPr/>
        </p:nvSpPr>
        <p:spPr>
          <a:xfrm>
            <a:off x="381000" y="5901391"/>
            <a:ext cx="2626150" cy="646331"/>
          </a:xfrm>
          <a:prstGeom prst="rect">
            <a:avLst/>
          </a:prstGeom>
          <a:noFill/>
        </p:spPr>
        <p:txBody>
          <a:bodyPr wrap="square" rtlCol="0">
            <a:spAutoFit/>
          </a:bodyPr>
          <a:lstStyle/>
          <a:p>
            <a:r>
              <a:rPr lang="fr-FR" dirty="0">
                <a:solidFill>
                  <a:schemeClr val="bg1">
                    <a:lumMod val="95000"/>
                    <a:lumOff val="5000"/>
                  </a:schemeClr>
                </a:solidFill>
              </a:rPr>
              <a:t>Legros</a:t>
            </a:r>
          </a:p>
          <a:p>
            <a:r>
              <a:rPr lang="fr-FR" dirty="0">
                <a:solidFill>
                  <a:schemeClr val="bg1">
                    <a:lumMod val="95000"/>
                    <a:lumOff val="5000"/>
                  </a:schemeClr>
                </a:solidFill>
              </a:rPr>
              <a:t>Pierre</a:t>
            </a:r>
          </a:p>
        </p:txBody>
      </p:sp>
      <p:sp>
        <p:nvSpPr>
          <p:cNvPr id="20" name="ZoneTexte 19">
            <a:extLst>
              <a:ext uri="{FF2B5EF4-FFF2-40B4-BE49-F238E27FC236}">
                <a16:creationId xmlns:a16="http://schemas.microsoft.com/office/drawing/2014/main" id="{015BF2D0-27F6-4ACC-843E-55ACF4B5BB71}"/>
              </a:ext>
            </a:extLst>
          </p:cNvPr>
          <p:cNvSpPr txBox="1"/>
          <p:nvPr/>
        </p:nvSpPr>
        <p:spPr>
          <a:xfrm>
            <a:off x="9184850" y="5904130"/>
            <a:ext cx="2626150" cy="646331"/>
          </a:xfrm>
          <a:prstGeom prst="rect">
            <a:avLst/>
          </a:prstGeom>
          <a:noFill/>
        </p:spPr>
        <p:txBody>
          <a:bodyPr wrap="square" rtlCol="0">
            <a:spAutoFit/>
          </a:bodyPr>
          <a:lstStyle/>
          <a:p>
            <a:pPr algn="r"/>
            <a:r>
              <a:rPr lang="fr-FR" dirty="0">
                <a:solidFill>
                  <a:schemeClr val="bg1">
                    <a:lumMod val="95000"/>
                    <a:lumOff val="5000"/>
                  </a:schemeClr>
                </a:solidFill>
              </a:rPr>
              <a:t>Développeur</a:t>
            </a:r>
          </a:p>
          <a:p>
            <a:pPr algn="r"/>
            <a:r>
              <a:rPr lang="fr-FR" dirty="0">
                <a:solidFill>
                  <a:schemeClr val="bg1">
                    <a:lumMod val="95000"/>
                    <a:lumOff val="5000"/>
                  </a:schemeClr>
                </a:solidFill>
              </a:rPr>
              <a:t>D’application - Java</a:t>
            </a:r>
          </a:p>
        </p:txBody>
      </p:sp>
    </p:spTree>
    <p:extLst>
      <p:ext uri="{BB962C8B-B14F-4D97-AF65-F5344CB8AC3E}">
        <p14:creationId xmlns:p14="http://schemas.microsoft.com/office/powerpoint/2010/main" val="163523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9AD092B-F876-4AFC-AA29-91742A29E82F}"/>
              </a:ext>
            </a:extLst>
          </p:cNvPr>
          <p:cNvSpPr txBox="1"/>
          <p:nvPr/>
        </p:nvSpPr>
        <p:spPr>
          <a:xfrm>
            <a:off x="4885910" y="327993"/>
            <a:ext cx="2420179" cy="584775"/>
          </a:xfrm>
          <a:prstGeom prst="rect">
            <a:avLst/>
          </a:prstGeom>
          <a:noFill/>
        </p:spPr>
        <p:txBody>
          <a:bodyPr wrap="square" rtlCol="0">
            <a:spAutoFit/>
          </a:bodyPr>
          <a:lstStyle/>
          <a:p>
            <a:r>
              <a:rPr lang="fr-FR" sz="3200" b="1" u="sng" dirty="0">
                <a:solidFill>
                  <a:schemeClr val="bg1">
                    <a:lumMod val="95000"/>
                    <a:lumOff val="5000"/>
                  </a:schemeClr>
                </a:solidFill>
              </a:rPr>
              <a:t>Contexte :</a:t>
            </a:r>
          </a:p>
        </p:txBody>
      </p:sp>
      <p:sp>
        <p:nvSpPr>
          <p:cNvPr id="7" name="ZoneTexte 6">
            <a:extLst>
              <a:ext uri="{FF2B5EF4-FFF2-40B4-BE49-F238E27FC236}">
                <a16:creationId xmlns:a16="http://schemas.microsoft.com/office/drawing/2014/main" id="{6F4680BB-8018-4309-BFD7-777E40DA60C4}"/>
              </a:ext>
            </a:extLst>
          </p:cNvPr>
          <p:cNvSpPr txBox="1"/>
          <p:nvPr/>
        </p:nvSpPr>
        <p:spPr>
          <a:xfrm>
            <a:off x="778562" y="1112060"/>
            <a:ext cx="10634869" cy="923330"/>
          </a:xfrm>
          <a:prstGeom prst="rect">
            <a:avLst/>
          </a:prstGeom>
          <a:noFill/>
        </p:spPr>
        <p:txBody>
          <a:bodyPr wrap="square" rtlCol="0">
            <a:spAutoFit/>
          </a:bodyPr>
          <a:lstStyle/>
          <a:p>
            <a:pPr algn="ctr"/>
            <a:r>
              <a:rPr lang="fr-FR" dirty="0"/>
              <a:t>Vous êtes freelance et vous menez différents projets informatiques</a:t>
            </a:r>
          </a:p>
          <a:p>
            <a:pPr algn="ctr"/>
            <a:r>
              <a:rPr lang="fr-FR" dirty="0"/>
              <a:t> de développement d’applications web en Java EE. </a:t>
            </a:r>
          </a:p>
          <a:p>
            <a:pPr algn="ctr"/>
            <a:r>
              <a:rPr lang="fr-FR" dirty="0"/>
              <a:t>Vous êtes contacté via Malt par “Les Amis de l’escalade” :</a:t>
            </a:r>
          </a:p>
        </p:txBody>
      </p:sp>
      <p:pic>
        <p:nvPicPr>
          <p:cNvPr id="1026" name="Picture 2" descr="Les amis de l'escalade">
            <a:hlinkClick r:id="rId2"/>
            <a:extLst>
              <a:ext uri="{FF2B5EF4-FFF2-40B4-BE49-F238E27FC236}">
                <a16:creationId xmlns:a16="http://schemas.microsoft.com/office/drawing/2014/main" id="{B44E1FBE-36DE-4BA9-B8BF-21E92EA30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46" y="2234682"/>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BC3ECBA-1C3D-43CB-9D34-78ED5B0E4E9D}"/>
              </a:ext>
            </a:extLst>
          </p:cNvPr>
          <p:cNvSpPr/>
          <p:nvPr/>
        </p:nvSpPr>
        <p:spPr>
          <a:xfrm>
            <a:off x="778561" y="4351415"/>
            <a:ext cx="10634869" cy="1477328"/>
          </a:xfrm>
          <a:prstGeom prst="rect">
            <a:avLst/>
          </a:prstGeom>
        </p:spPr>
        <p:txBody>
          <a:bodyPr wrap="square">
            <a:spAutoFit/>
          </a:bodyPr>
          <a:lstStyle/>
          <a:p>
            <a:r>
              <a:rPr lang="fr-FR" dirty="0">
                <a:solidFill>
                  <a:schemeClr val="bg1"/>
                </a:solidFill>
              </a:rPr>
              <a:t>Avec l’objectif de fédérer les licenciés, l’association “Les amis de l’escalade” souhaite développer sa présence en ligne. À ce titre, plusieurs axes d’amélioration ont été identifiés dont la création d’un site communautaire. Ce site aura pour but la mise en relation et le partage d’informations. Il permettra de donner de la visibilité à l’association afin d’encourager des grimpeurs indépendants à y adhérer. </a:t>
            </a:r>
          </a:p>
        </p:txBody>
      </p:sp>
    </p:spTree>
    <p:extLst>
      <p:ext uri="{BB962C8B-B14F-4D97-AF65-F5344CB8AC3E}">
        <p14:creationId xmlns:p14="http://schemas.microsoft.com/office/powerpoint/2010/main" val="678532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17" descr="Une image contenant sombre, assis, lumière, portable&#10;&#10;Description générée automatiquement">
            <a:extLst>
              <a:ext uri="{FF2B5EF4-FFF2-40B4-BE49-F238E27FC236}">
                <a16:creationId xmlns:a16="http://schemas.microsoft.com/office/drawing/2014/main" id="{BEF486E1-3FA4-4BDD-BA30-5E4CC08217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535" y="129016"/>
            <a:ext cx="9664929" cy="6599968"/>
          </a:xfrm>
          <a:prstGeom prst="rect">
            <a:avLst/>
          </a:prstGeom>
        </p:spPr>
      </p:pic>
    </p:spTree>
    <p:extLst>
      <p:ext uri="{BB962C8B-B14F-4D97-AF65-F5344CB8AC3E}">
        <p14:creationId xmlns:p14="http://schemas.microsoft.com/office/powerpoint/2010/main" val="236297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8809833-F8C0-4408-8F98-6160EBEE28F0}"/>
              </a:ext>
            </a:extLst>
          </p:cNvPr>
          <p:cNvSpPr txBox="1"/>
          <p:nvPr/>
        </p:nvSpPr>
        <p:spPr>
          <a:xfrm>
            <a:off x="1289304" y="3674102"/>
            <a:ext cx="1380744" cy="369332"/>
          </a:xfrm>
          <a:prstGeom prst="rect">
            <a:avLst/>
          </a:prstGeom>
          <a:noFill/>
          <a:ln w="28575">
            <a:solidFill>
              <a:schemeClr val="bg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dirty="0" err="1"/>
              <a:t>thymeleaf</a:t>
            </a:r>
            <a:endParaRPr lang="fr-FR" dirty="0"/>
          </a:p>
        </p:txBody>
      </p:sp>
      <p:cxnSp>
        <p:nvCxnSpPr>
          <p:cNvPr id="6" name="Connecteur droit avec flèche 5">
            <a:extLst>
              <a:ext uri="{FF2B5EF4-FFF2-40B4-BE49-F238E27FC236}">
                <a16:creationId xmlns:a16="http://schemas.microsoft.com/office/drawing/2014/main" id="{6AC39B90-936B-4217-8942-5EC9B67715B5}"/>
              </a:ext>
            </a:extLst>
          </p:cNvPr>
          <p:cNvCxnSpPr>
            <a:cxnSpLocks/>
            <a:stCxn id="4" idx="3"/>
            <a:endCxn id="7" idx="1"/>
          </p:cNvCxnSpPr>
          <p:nvPr/>
        </p:nvCxnSpPr>
        <p:spPr>
          <a:xfrm flipV="1">
            <a:off x="2670048" y="3856982"/>
            <a:ext cx="1371600" cy="17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ZoneTexte 6">
            <a:extLst>
              <a:ext uri="{FF2B5EF4-FFF2-40B4-BE49-F238E27FC236}">
                <a16:creationId xmlns:a16="http://schemas.microsoft.com/office/drawing/2014/main" id="{56CE0099-0DCA-4290-90AE-0C51C40CA57D}"/>
              </a:ext>
            </a:extLst>
          </p:cNvPr>
          <p:cNvSpPr txBox="1"/>
          <p:nvPr/>
        </p:nvSpPr>
        <p:spPr>
          <a:xfrm>
            <a:off x="4041648" y="3672316"/>
            <a:ext cx="1380744" cy="369332"/>
          </a:xfrm>
          <a:prstGeom prst="rect">
            <a:avLst/>
          </a:prstGeom>
          <a:noFill/>
          <a:ln w="28575">
            <a:solidFill>
              <a:schemeClr val="bg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dirty="0" err="1"/>
              <a:t>spring</a:t>
            </a:r>
            <a:endParaRPr lang="fr-FR" dirty="0"/>
          </a:p>
        </p:txBody>
      </p:sp>
      <p:cxnSp>
        <p:nvCxnSpPr>
          <p:cNvPr id="9" name="Connecteur droit avec flèche 8">
            <a:extLst>
              <a:ext uri="{FF2B5EF4-FFF2-40B4-BE49-F238E27FC236}">
                <a16:creationId xmlns:a16="http://schemas.microsoft.com/office/drawing/2014/main" id="{AAA0612B-8B58-4715-9FBC-413B65C52287}"/>
              </a:ext>
            </a:extLst>
          </p:cNvPr>
          <p:cNvCxnSpPr>
            <a:cxnSpLocks/>
            <a:stCxn id="7" idx="0"/>
            <a:endCxn id="12" idx="2"/>
          </p:cNvCxnSpPr>
          <p:nvPr/>
        </p:nvCxnSpPr>
        <p:spPr>
          <a:xfrm flipV="1">
            <a:off x="4732020" y="2814566"/>
            <a:ext cx="0" cy="8577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ZoneTexte 11">
            <a:extLst>
              <a:ext uri="{FF2B5EF4-FFF2-40B4-BE49-F238E27FC236}">
                <a16:creationId xmlns:a16="http://schemas.microsoft.com/office/drawing/2014/main" id="{9782EDED-084B-4F18-B9D4-AEDCF564F7EE}"/>
              </a:ext>
            </a:extLst>
          </p:cNvPr>
          <p:cNvSpPr txBox="1"/>
          <p:nvPr/>
        </p:nvSpPr>
        <p:spPr>
          <a:xfrm>
            <a:off x="3840480" y="2445234"/>
            <a:ext cx="1783080" cy="369332"/>
          </a:xfrm>
          <a:prstGeom prst="rect">
            <a:avLst/>
          </a:prstGeom>
          <a:noFill/>
          <a:ln w="28575">
            <a:solidFill>
              <a:schemeClr val="bg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dirty="0"/>
              <a:t>Spring boot</a:t>
            </a:r>
          </a:p>
        </p:txBody>
      </p:sp>
      <p:sp>
        <p:nvSpPr>
          <p:cNvPr id="16" name="ZoneTexte 15">
            <a:extLst>
              <a:ext uri="{FF2B5EF4-FFF2-40B4-BE49-F238E27FC236}">
                <a16:creationId xmlns:a16="http://schemas.microsoft.com/office/drawing/2014/main" id="{72767154-C71E-4FC3-8BAA-8D0003E6B74D}"/>
              </a:ext>
            </a:extLst>
          </p:cNvPr>
          <p:cNvSpPr txBox="1"/>
          <p:nvPr/>
        </p:nvSpPr>
        <p:spPr>
          <a:xfrm>
            <a:off x="6406488" y="1587483"/>
            <a:ext cx="615696" cy="369332"/>
          </a:xfrm>
          <a:prstGeom prst="rect">
            <a:avLst/>
          </a:prstGeom>
          <a:noFill/>
          <a:ln w="28575">
            <a:solidFill>
              <a:schemeClr val="bg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dirty="0"/>
              <a:t>JPA</a:t>
            </a:r>
          </a:p>
        </p:txBody>
      </p:sp>
      <p:sp>
        <p:nvSpPr>
          <p:cNvPr id="17" name="ZoneTexte 16">
            <a:extLst>
              <a:ext uri="{FF2B5EF4-FFF2-40B4-BE49-F238E27FC236}">
                <a16:creationId xmlns:a16="http://schemas.microsoft.com/office/drawing/2014/main" id="{F243CC31-EEB9-4C66-B906-06D9AB9BD80A}"/>
              </a:ext>
            </a:extLst>
          </p:cNvPr>
          <p:cNvSpPr txBox="1"/>
          <p:nvPr/>
        </p:nvSpPr>
        <p:spPr>
          <a:xfrm>
            <a:off x="6406488" y="3302984"/>
            <a:ext cx="1568189" cy="369332"/>
          </a:xfrm>
          <a:prstGeom prst="rect">
            <a:avLst/>
          </a:prstGeom>
          <a:noFill/>
          <a:ln w="28575">
            <a:solidFill>
              <a:schemeClr val="bg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dirty="0"/>
              <a:t>Hibernate</a:t>
            </a:r>
          </a:p>
        </p:txBody>
      </p:sp>
      <p:cxnSp>
        <p:nvCxnSpPr>
          <p:cNvPr id="18" name="Connecteur droit avec flèche 17">
            <a:extLst>
              <a:ext uri="{FF2B5EF4-FFF2-40B4-BE49-F238E27FC236}">
                <a16:creationId xmlns:a16="http://schemas.microsoft.com/office/drawing/2014/main" id="{57CC668B-7D39-4B1F-A4EB-E8673CF025E5}"/>
              </a:ext>
            </a:extLst>
          </p:cNvPr>
          <p:cNvCxnSpPr>
            <a:cxnSpLocks/>
            <a:stCxn id="12" idx="3"/>
            <a:endCxn id="17" idx="1"/>
          </p:cNvCxnSpPr>
          <p:nvPr/>
        </p:nvCxnSpPr>
        <p:spPr>
          <a:xfrm>
            <a:off x="5623560" y="2629900"/>
            <a:ext cx="782928" cy="8577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Connecteur droit avec flèche 20">
            <a:extLst>
              <a:ext uri="{FF2B5EF4-FFF2-40B4-BE49-F238E27FC236}">
                <a16:creationId xmlns:a16="http://schemas.microsoft.com/office/drawing/2014/main" id="{6266DA4E-B6FB-47A4-B08F-1F1490CBE663}"/>
              </a:ext>
            </a:extLst>
          </p:cNvPr>
          <p:cNvCxnSpPr>
            <a:cxnSpLocks/>
            <a:stCxn id="12" idx="3"/>
            <a:endCxn id="16" idx="1"/>
          </p:cNvCxnSpPr>
          <p:nvPr/>
        </p:nvCxnSpPr>
        <p:spPr>
          <a:xfrm flipV="1">
            <a:off x="5623560" y="1772149"/>
            <a:ext cx="782928" cy="8577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ZoneTexte 23">
            <a:extLst>
              <a:ext uri="{FF2B5EF4-FFF2-40B4-BE49-F238E27FC236}">
                <a16:creationId xmlns:a16="http://schemas.microsoft.com/office/drawing/2014/main" id="{C597A611-90BD-4AA7-AD4F-D6F849E6B360}"/>
              </a:ext>
            </a:extLst>
          </p:cNvPr>
          <p:cNvSpPr txBox="1"/>
          <p:nvPr/>
        </p:nvSpPr>
        <p:spPr>
          <a:xfrm>
            <a:off x="8691137" y="3302984"/>
            <a:ext cx="1808985" cy="369332"/>
          </a:xfrm>
          <a:prstGeom prst="rect">
            <a:avLst/>
          </a:prstGeom>
          <a:noFill/>
          <a:ln w="28575">
            <a:solidFill>
              <a:schemeClr val="bg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dirty="0" err="1"/>
              <a:t>Language</a:t>
            </a:r>
            <a:r>
              <a:rPr lang="fr-FR" dirty="0"/>
              <a:t> </a:t>
            </a:r>
            <a:r>
              <a:rPr lang="fr-FR" dirty="0" err="1"/>
              <a:t>sql</a:t>
            </a:r>
            <a:endParaRPr lang="fr-FR" dirty="0"/>
          </a:p>
        </p:txBody>
      </p:sp>
      <p:cxnSp>
        <p:nvCxnSpPr>
          <p:cNvPr id="25" name="Connecteur droit avec flèche 24">
            <a:extLst>
              <a:ext uri="{FF2B5EF4-FFF2-40B4-BE49-F238E27FC236}">
                <a16:creationId xmlns:a16="http://schemas.microsoft.com/office/drawing/2014/main" id="{9458D8C6-D855-421F-AD04-817BF349423F}"/>
              </a:ext>
            </a:extLst>
          </p:cNvPr>
          <p:cNvCxnSpPr>
            <a:cxnSpLocks/>
            <a:stCxn id="17" idx="3"/>
            <a:endCxn id="24" idx="1"/>
          </p:cNvCxnSpPr>
          <p:nvPr/>
        </p:nvCxnSpPr>
        <p:spPr>
          <a:xfrm>
            <a:off x="7974677" y="3487650"/>
            <a:ext cx="71646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ZoneTexte 29">
            <a:extLst>
              <a:ext uri="{FF2B5EF4-FFF2-40B4-BE49-F238E27FC236}">
                <a16:creationId xmlns:a16="http://schemas.microsoft.com/office/drawing/2014/main" id="{8370F23E-3524-490A-BB9E-F0F403D9A28C}"/>
              </a:ext>
            </a:extLst>
          </p:cNvPr>
          <p:cNvSpPr txBox="1"/>
          <p:nvPr/>
        </p:nvSpPr>
        <p:spPr>
          <a:xfrm>
            <a:off x="3529584" y="327993"/>
            <a:ext cx="4919472" cy="523220"/>
          </a:xfrm>
          <a:prstGeom prst="rect">
            <a:avLst/>
          </a:prstGeom>
          <a:noFill/>
        </p:spPr>
        <p:txBody>
          <a:bodyPr wrap="square" rtlCol="0">
            <a:spAutoFit/>
          </a:bodyPr>
          <a:lstStyle/>
          <a:p>
            <a:r>
              <a:rPr lang="fr-FR" sz="2800" u="sng" dirty="0">
                <a:solidFill>
                  <a:schemeClr val="bg1">
                    <a:lumMod val="95000"/>
                    <a:lumOff val="5000"/>
                  </a:schemeClr>
                </a:solidFill>
                <a:latin typeface="Arial" panose="020B0604020202020204" pitchFamily="34" charset="0"/>
                <a:cs typeface="Arial" panose="020B0604020202020204" pitchFamily="34" charset="0"/>
              </a:rPr>
              <a:t>Modèle de développement :</a:t>
            </a:r>
          </a:p>
        </p:txBody>
      </p:sp>
      <p:pic>
        <p:nvPicPr>
          <p:cNvPr id="1026" name="Picture 2" descr="Thymeleaf">
            <a:hlinkClick r:id="rId2" action="ppaction://hlinksldjump"/>
            <a:extLst>
              <a:ext uri="{FF2B5EF4-FFF2-40B4-BE49-F238E27FC236}">
                <a16:creationId xmlns:a16="http://schemas.microsoft.com/office/drawing/2014/main" id="{49EFE9BE-5AF2-4F7E-900B-03C16D6A5F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8662" y="2471075"/>
            <a:ext cx="1105758" cy="11106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PRING BOOT, késako ? - NÉO-SOFT Solutions">
            <a:extLst>
              <a:ext uri="{FF2B5EF4-FFF2-40B4-BE49-F238E27FC236}">
                <a16:creationId xmlns:a16="http://schemas.microsoft.com/office/drawing/2014/main" id="{F89DF9FE-345B-4F1D-AC03-23B33BEC3B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6330" y="1084708"/>
            <a:ext cx="1248508" cy="12485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ormation JPA avec Hibernate ⋆ Ambient Formations">
            <a:hlinkClick r:id="rId5" action="ppaction://hlinksldjump"/>
            <a:extLst>
              <a:ext uri="{FF2B5EF4-FFF2-40B4-BE49-F238E27FC236}">
                <a16:creationId xmlns:a16="http://schemas.microsoft.com/office/drawing/2014/main" id="{6F237800-F9F0-49AF-8178-351F3F6272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6488" y="2109888"/>
            <a:ext cx="1188598" cy="10400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rademarks">
            <a:extLst>
              <a:ext uri="{FF2B5EF4-FFF2-40B4-BE49-F238E27FC236}">
                <a16:creationId xmlns:a16="http://schemas.microsoft.com/office/drawing/2014/main" id="{82AEB243-D6E4-486F-9DDB-4A3DD015604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66240" y="4240476"/>
            <a:ext cx="1188598" cy="1188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843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4CC3F53-605C-44A2-AF05-1BF3C0E9E21D}"/>
              </a:ext>
            </a:extLst>
          </p:cNvPr>
          <p:cNvSpPr txBox="1"/>
          <p:nvPr/>
        </p:nvSpPr>
        <p:spPr>
          <a:xfrm>
            <a:off x="3636264" y="354370"/>
            <a:ext cx="4919472" cy="523220"/>
          </a:xfrm>
          <a:prstGeom prst="rect">
            <a:avLst/>
          </a:prstGeom>
          <a:noFill/>
        </p:spPr>
        <p:txBody>
          <a:bodyPr wrap="square" rtlCol="0">
            <a:spAutoFit/>
          </a:bodyPr>
          <a:lstStyle/>
          <a:p>
            <a:pPr algn="ctr"/>
            <a:r>
              <a:rPr lang="fr-FR" sz="2800" u="sng" dirty="0" err="1">
                <a:solidFill>
                  <a:schemeClr val="bg1">
                    <a:lumMod val="95000"/>
                    <a:lumOff val="5000"/>
                  </a:schemeClr>
                </a:solidFill>
                <a:latin typeface="Arial" panose="020B0604020202020204" pitchFamily="34" charset="0"/>
                <a:cs typeface="Arial" panose="020B0604020202020204" pitchFamily="34" charset="0"/>
              </a:rPr>
              <a:t>Thymeleaf</a:t>
            </a:r>
            <a:r>
              <a:rPr lang="fr-FR" sz="2800" u="sng" dirty="0">
                <a:solidFill>
                  <a:schemeClr val="bg1">
                    <a:lumMod val="95000"/>
                    <a:lumOff val="5000"/>
                  </a:schemeClr>
                </a:solidFill>
                <a:latin typeface="Arial" panose="020B0604020202020204" pitchFamily="34" charset="0"/>
                <a:cs typeface="Arial" panose="020B0604020202020204" pitchFamily="34" charset="0"/>
              </a:rPr>
              <a:t> :</a:t>
            </a:r>
          </a:p>
        </p:txBody>
      </p:sp>
      <p:sp>
        <p:nvSpPr>
          <p:cNvPr id="5" name="ZoneTexte 4">
            <a:extLst>
              <a:ext uri="{FF2B5EF4-FFF2-40B4-BE49-F238E27FC236}">
                <a16:creationId xmlns:a16="http://schemas.microsoft.com/office/drawing/2014/main" id="{CE9786DB-B1A8-4774-A4DB-72D0BAE06883}"/>
              </a:ext>
            </a:extLst>
          </p:cNvPr>
          <p:cNvSpPr txBox="1"/>
          <p:nvPr/>
        </p:nvSpPr>
        <p:spPr>
          <a:xfrm>
            <a:off x="2244969" y="1872761"/>
            <a:ext cx="7702061" cy="923330"/>
          </a:xfrm>
          <a:prstGeom prst="rect">
            <a:avLst/>
          </a:prstGeom>
          <a:noFill/>
        </p:spPr>
        <p:txBody>
          <a:bodyPr wrap="square" rtlCol="0">
            <a:spAutoFit/>
          </a:bodyPr>
          <a:lstStyle/>
          <a:p>
            <a:pPr marL="285750" indent="-285750">
              <a:buFontTx/>
              <a:buChar char="-"/>
            </a:pPr>
            <a:r>
              <a:rPr lang="fr-FR" dirty="0"/>
              <a:t>Gestion de la vue de l’application</a:t>
            </a:r>
          </a:p>
          <a:p>
            <a:pPr marL="285750" indent="-285750">
              <a:buFontTx/>
              <a:buChar char="-"/>
            </a:pPr>
            <a:endParaRPr lang="fr-FR" dirty="0"/>
          </a:p>
          <a:p>
            <a:pPr marL="285750" indent="-285750">
              <a:buFontTx/>
              <a:buChar char="-"/>
            </a:pPr>
            <a:r>
              <a:rPr lang="fr-FR" dirty="0"/>
              <a:t>Mise en relation avec les constructeurs</a:t>
            </a:r>
          </a:p>
        </p:txBody>
      </p:sp>
      <p:pic>
        <p:nvPicPr>
          <p:cNvPr id="2050" name="Picture 2" descr="Java Template Engines | Hacker Noon">
            <a:extLst>
              <a:ext uri="{FF2B5EF4-FFF2-40B4-BE49-F238E27FC236}">
                <a16:creationId xmlns:a16="http://schemas.microsoft.com/office/drawing/2014/main" id="{A821E6D2-3546-4A06-97F0-824D088ABB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4606" y="3287211"/>
            <a:ext cx="4722788" cy="2755860"/>
          </a:xfrm>
          <a:prstGeom prst="rect">
            <a:avLst/>
          </a:prstGeom>
          <a:noFill/>
          <a:extLst>
            <a:ext uri="{909E8E84-426E-40DD-AFC4-6F175D3DCCD1}">
              <a14:hiddenFill xmlns:a14="http://schemas.microsoft.com/office/drawing/2010/main">
                <a:solidFill>
                  <a:srgbClr val="FFFFFF"/>
                </a:solidFill>
              </a14:hiddenFill>
            </a:ext>
          </a:extLst>
        </p:spPr>
      </p:pic>
      <p:sp>
        <p:nvSpPr>
          <p:cNvPr id="22" name="ZoneTexte 21">
            <a:extLst>
              <a:ext uri="{FF2B5EF4-FFF2-40B4-BE49-F238E27FC236}">
                <a16:creationId xmlns:a16="http://schemas.microsoft.com/office/drawing/2014/main" id="{8FCB9C98-5893-4F75-B234-03B18B761C58}"/>
              </a:ext>
            </a:extLst>
          </p:cNvPr>
          <p:cNvSpPr txBox="1"/>
          <p:nvPr/>
        </p:nvSpPr>
        <p:spPr>
          <a:xfrm>
            <a:off x="10420602" y="354370"/>
            <a:ext cx="1367182" cy="523220"/>
          </a:xfrm>
          <a:prstGeom prst="rect">
            <a:avLst/>
          </a:prstGeom>
          <a:noFill/>
        </p:spPr>
        <p:txBody>
          <a:bodyPr wrap="square" rtlCol="0">
            <a:spAutoFit/>
          </a:bodyPr>
          <a:lstStyle/>
          <a:p>
            <a:pPr algn="ctr"/>
            <a:r>
              <a:rPr lang="fr-FR" sz="2800" b="1" dirty="0">
                <a:solidFill>
                  <a:schemeClr val="bg1">
                    <a:lumMod val="95000"/>
                    <a:lumOff val="5000"/>
                  </a:schemeClr>
                </a:solidFill>
                <a:latin typeface="Arial" panose="020B0604020202020204" pitchFamily="34" charset="0"/>
                <a:cs typeface="Arial" panose="020B0604020202020204" pitchFamily="34" charset="0"/>
                <a:hlinkClick r:id="rId3" action="ppaction://hlinksldjump"/>
              </a:rPr>
              <a:t>Retour</a:t>
            </a:r>
            <a:endParaRPr lang="fr-FR" sz="2800" b="1"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6529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D15CB62A-FC84-492C-9719-E5346D2EC035}"/>
              </a:ext>
            </a:extLst>
          </p:cNvPr>
          <p:cNvSpPr/>
          <p:nvPr/>
        </p:nvSpPr>
        <p:spPr>
          <a:xfrm>
            <a:off x="149469" y="3516923"/>
            <a:ext cx="4232025" cy="279595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13CB7820-0267-4EE4-AF48-A14DD7974EA5}"/>
              </a:ext>
            </a:extLst>
          </p:cNvPr>
          <p:cNvSpPr txBox="1"/>
          <p:nvPr/>
        </p:nvSpPr>
        <p:spPr>
          <a:xfrm>
            <a:off x="3636264" y="354370"/>
            <a:ext cx="4919472" cy="523220"/>
          </a:xfrm>
          <a:prstGeom prst="rect">
            <a:avLst/>
          </a:prstGeom>
          <a:noFill/>
        </p:spPr>
        <p:txBody>
          <a:bodyPr wrap="square" rtlCol="0">
            <a:spAutoFit/>
          </a:bodyPr>
          <a:lstStyle/>
          <a:p>
            <a:pPr algn="ctr"/>
            <a:r>
              <a:rPr lang="fr-FR" sz="2800" u="sng" dirty="0">
                <a:solidFill>
                  <a:schemeClr val="bg1">
                    <a:lumMod val="95000"/>
                    <a:lumOff val="5000"/>
                  </a:schemeClr>
                </a:solidFill>
                <a:latin typeface="Arial" panose="020B0604020202020204" pitchFamily="34" charset="0"/>
                <a:cs typeface="Arial" panose="020B0604020202020204" pitchFamily="34" charset="0"/>
              </a:rPr>
              <a:t>JPA / Hibernate :</a:t>
            </a:r>
          </a:p>
        </p:txBody>
      </p:sp>
      <p:sp>
        <p:nvSpPr>
          <p:cNvPr id="5" name="ZoneTexte 4">
            <a:extLst>
              <a:ext uri="{FF2B5EF4-FFF2-40B4-BE49-F238E27FC236}">
                <a16:creationId xmlns:a16="http://schemas.microsoft.com/office/drawing/2014/main" id="{B8FE07A9-E917-4531-9672-57D397FC7999}"/>
              </a:ext>
            </a:extLst>
          </p:cNvPr>
          <p:cNvSpPr txBox="1"/>
          <p:nvPr/>
        </p:nvSpPr>
        <p:spPr>
          <a:xfrm>
            <a:off x="2244969" y="1872761"/>
            <a:ext cx="7702061" cy="1200329"/>
          </a:xfrm>
          <a:prstGeom prst="rect">
            <a:avLst/>
          </a:prstGeom>
          <a:noFill/>
        </p:spPr>
        <p:txBody>
          <a:bodyPr wrap="square" rtlCol="0">
            <a:spAutoFit/>
          </a:bodyPr>
          <a:lstStyle/>
          <a:p>
            <a:pPr marL="285750" indent="-285750">
              <a:buFontTx/>
              <a:buChar char="-"/>
            </a:pPr>
            <a:r>
              <a:rPr lang="fr-FR" dirty="0"/>
              <a:t>Gestion de la base de donnée de l’application</a:t>
            </a:r>
          </a:p>
          <a:p>
            <a:pPr marL="285750" indent="-285750">
              <a:buFontTx/>
              <a:buChar char="-"/>
            </a:pPr>
            <a:endParaRPr lang="fr-FR" dirty="0"/>
          </a:p>
          <a:p>
            <a:pPr marL="285750" indent="-285750">
              <a:buFontTx/>
              <a:buChar char="-"/>
            </a:pPr>
            <a:r>
              <a:rPr lang="fr-FR" dirty="0"/>
              <a:t>Création, Modification et suppression des tables et des variables de la BDD en java via les Repositories</a:t>
            </a:r>
          </a:p>
        </p:txBody>
      </p:sp>
      <p:sp>
        <p:nvSpPr>
          <p:cNvPr id="6" name="ZoneTexte 5">
            <a:extLst>
              <a:ext uri="{FF2B5EF4-FFF2-40B4-BE49-F238E27FC236}">
                <a16:creationId xmlns:a16="http://schemas.microsoft.com/office/drawing/2014/main" id="{A9B671C5-F2FF-44A7-8310-FD5E6481F68C}"/>
              </a:ext>
            </a:extLst>
          </p:cNvPr>
          <p:cNvSpPr txBox="1"/>
          <p:nvPr/>
        </p:nvSpPr>
        <p:spPr>
          <a:xfrm>
            <a:off x="1217207" y="4533251"/>
            <a:ext cx="1513919" cy="646331"/>
          </a:xfrm>
          <a:prstGeom prst="rect">
            <a:avLst/>
          </a:prstGeom>
          <a:noFill/>
          <a:ln w="28575">
            <a:solidFill>
              <a:schemeClr val="bg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dirty="0">
                <a:solidFill>
                  <a:schemeClr val="bg1"/>
                </a:solidFill>
              </a:rPr>
              <a:t>Object java</a:t>
            </a:r>
          </a:p>
          <a:p>
            <a:pPr algn="ctr"/>
            <a:r>
              <a:rPr lang="fr-FR" dirty="0">
                <a:solidFill>
                  <a:schemeClr val="bg1"/>
                </a:solidFill>
              </a:rPr>
              <a:t>(Utilisateur) </a:t>
            </a:r>
          </a:p>
        </p:txBody>
      </p:sp>
      <p:sp>
        <p:nvSpPr>
          <p:cNvPr id="7" name="ZoneTexte 6">
            <a:extLst>
              <a:ext uri="{FF2B5EF4-FFF2-40B4-BE49-F238E27FC236}">
                <a16:creationId xmlns:a16="http://schemas.microsoft.com/office/drawing/2014/main" id="{B4C8A2F7-34DD-4068-A710-06532031A491}"/>
              </a:ext>
            </a:extLst>
          </p:cNvPr>
          <p:cNvSpPr txBox="1"/>
          <p:nvPr/>
        </p:nvSpPr>
        <p:spPr>
          <a:xfrm>
            <a:off x="5121297" y="4644802"/>
            <a:ext cx="2069297" cy="369332"/>
          </a:xfrm>
          <a:prstGeom prst="rect">
            <a:avLst/>
          </a:prstGeom>
          <a:noFill/>
          <a:ln w="28575">
            <a:solidFill>
              <a:schemeClr val="bg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dirty="0"/>
              <a:t>ORM (</a:t>
            </a:r>
            <a:r>
              <a:rPr lang="fr-FR" dirty="0" err="1"/>
              <a:t>hibernate</a:t>
            </a:r>
            <a:r>
              <a:rPr lang="fr-FR" dirty="0"/>
              <a:t>)</a:t>
            </a:r>
          </a:p>
        </p:txBody>
      </p:sp>
      <p:sp>
        <p:nvSpPr>
          <p:cNvPr id="8" name="ZoneTexte 7">
            <a:extLst>
              <a:ext uri="{FF2B5EF4-FFF2-40B4-BE49-F238E27FC236}">
                <a16:creationId xmlns:a16="http://schemas.microsoft.com/office/drawing/2014/main" id="{19486381-D269-49D4-89D6-545E772BDF2A}"/>
              </a:ext>
            </a:extLst>
          </p:cNvPr>
          <p:cNvSpPr txBox="1"/>
          <p:nvPr/>
        </p:nvSpPr>
        <p:spPr>
          <a:xfrm>
            <a:off x="8890311" y="3698929"/>
            <a:ext cx="2064903" cy="369332"/>
          </a:xfrm>
          <a:prstGeom prst="rect">
            <a:avLst/>
          </a:prstGeom>
          <a:noFill/>
          <a:ln w="28575">
            <a:solidFill>
              <a:schemeClr val="bg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dirty="0"/>
              <a:t>Table (Utilisateur)</a:t>
            </a:r>
          </a:p>
        </p:txBody>
      </p:sp>
      <p:sp>
        <p:nvSpPr>
          <p:cNvPr id="9" name="ZoneTexte 8">
            <a:extLst>
              <a:ext uri="{FF2B5EF4-FFF2-40B4-BE49-F238E27FC236}">
                <a16:creationId xmlns:a16="http://schemas.microsoft.com/office/drawing/2014/main" id="{D96245C7-8FA6-4882-B4E8-9D59EA5970B4}"/>
              </a:ext>
            </a:extLst>
          </p:cNvPr>
          <p:cNvSpPr txBox="1"/>
          <p:nvPr/>
        </p:nvSpPr>
        <p:spPr>
          <a:xfrm>
            <a:off x="803823" y="3896288"/>
            <a:ext cx="398819" cy="369332"/>
          </a:xfrm>
          <a:prstGeom prst="rect">
            <a:avLst/>
          </a:prstGeom>
          <a:noFill/>
          <a:ln w="28575">
            <a:solidFill>
              <a:schemeClr val="bg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dirty="0">
                <a:solidFill>
                  <a:schemeClr val="bg1"/>
                </a:solidFill>
              </a:rPr>
              <a:t>id</a:t>
            </a:r>
          </a:p>
        </p:txBody>
      </p:sp>
      <p:sp>
        <p:nvSpPr>
          <p:cNvPr id="11" name="ZoneTexte 10">
            <a:extLst>
              <a:ext uri="{FF2B5EF4-FFF2-40B4-BE49-F238E27FC236}">
                <a16:creationId xmlns:a16="http://schemas.microsoft.com/office/drawing/2014/main" id="{092C5D63-0416-482D-9BFA-52D796DDF03D}"/>
              </a:ext>
            </a:extLst>
          </p:cNvPr>
          <p:cNvSpPr txBox="1"/>
          <p:nvPr/>
        </p:nvSpPr>
        <p:spPr>
          <a:xfrm>
            <a:off x="338092" y="5675914"/>
            <a:ext cx="1216504" cy="369332"/>
          </a:xfrm>
          <a:prstGeom prst="rect">
            <a:avLst/>
          </a:prstGeom>
          <a:noFill/>
          <a:ln w="28575">
            <a:solidFill>
              <a:schemeClr val="bg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dirty="0" err="1">
                <a:solidFill>
                  <a:schemeClr val="bg1"/>
                </a:solidFill>
              </a:rPr>
              <a:t>lastname</a:t>
            </a:r>
            <a:endParaRPr lang="fr-FR" dirty="0">
              <a:solidFill>
                <a:schemeClr val="bg1"/>
              </a:solidFill>
            </a:endParaRPr>
          </a:p>
        </p:txBody>
      </p:sp>
      <p:sp>
        <p:nvSpPr>
          <p:cNvPr id="12" name="ZoneTexte 11">
            <a:extLst>
              <a:ext uri="{FF2B5EF4-FFF2-40B4-BE49-F238E27FC236}">
                <a16:creationId xmlns:a16="http://schemas.microsoft.com/office/drawing/2014/main" id="{B9E62593-5518-44C7-9533-B55ED8A51449}"/>
              </a:ext>
            </a:extLst>
          </p:cNvPr>
          <p:cNvSpPr txBox="1"/>
          <p:nvPr/>
        </p:nvSpPr>
        <p:spPr>
          <a:xfrm>
            <a:off x="2863161" y="5717396"/>
            <a:ext cx="1216504" cy="369332"/>
          </a:xfrm>
          <a:prstGeom prst="rect">
            <a:avLst/>
          </a:prstGeom>
          <a:noFill/>
          <a:ln w="28575">
            <a:solidFill>
              <a:schemeClr val="bg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dirty="0" err="1">
                <a:solidFill>
                  <a:schemeClr val="bg1"/>
                </a:solidFill>
              </a:rPr>
              <a:t>birthday</a:t>
            </a:r>
            <a:endParaRPr lang="fr-FR" dirty="0">
              <a:solidFill>
                <a:schemeClr val="bg1"/>
              </a:solidFill>
            </a:endParaRPr>
          </a:p>
        </p:txBody>
      </p:sp>
      <p:cxnSp>
        <p:nvCxnSpPr>
          <p:cNvPr id="14" name="Connecteur droit avec flèche 13">
            <a:extLst>
              <a:ext uri="{FF2B5EF4-FFF2-40B4-BE49-F238E27FC236}">
                <a16:creationId xmlns:a16="http://schemas.microsoft.com/office/drawing/2014/main" id="{B6BE37FE-00CE-4927-A73E-4FABC7491542}"/>
              </a:ext>
            </a:extLst>
          </p:cNvPr>
          <p:cNvCxnSpPr>
            <a:stCxn id="11" idx="3"/>
            <a:endCxn id="7" idx="1"/>
          </p:cNvCxnSpPr>
          <p:nvPr/>
        </p:nvCxnSpPr>
        <p:spPr>
          <a:xfrm flipV="1">
            <a:off x="1554596" y="4829468"/>
            <a:ext cx="3566701" cy="10311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Connecteur droit avec flèche 14">
            <a:extLst>
              <a:ext uri="{FF2B5EF4-FFF2-40B4-BE49-F238E27FC236}">
                <a16:creationId xmlns:a16="http://schemas.microsoft.com/office/drawing/2014/main" id="{DE90084C-F355-4F22-BF0E-533DB526C2C3}"/>
              </a:ext>
            </a:extLst>
          </p:cNvPr>
          <p:cNvCxnSpPr>
            <a:cxnSpLocks/>
            <a:stCxn id="9" idx="3"/>
            <a:endCxn id="7" idx="1"/>
          </p:cNvCxnSpPr>
          <p:nvPr/>
        </p:nvCxnSpPr>
        <p:spPr>
          <a:xfrm>
            <a:off x="1202642" y="4080954"/>
            <a:ext cx="3918655" cy="7485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cteur droit avec flèche 17">
            <a:extLst>
              <a:ext uri="{FF2B5EF4-FFF2-40B4-BE49-F238E27FC236}">
                <a16:creationId xmlns:a16="http://schemas.microsoft.com/office/drawing/2014/main" id="{4A073791-3E93-4680-BD06-5A6CFC65DDE5}"/>
              </a:ext>
            </a:extLst>
          </p:cNvPr>
          <p:cNvCxnSpPr>
            <a:cxnSpLocks/>
            <a:stCxn id="10" idx="3"/>
            <a:endCxn id="7" idx="0"/>
          </p:cNvCxnSpPr>
          <p:nvPr/>
        </p:nvCxnSpPr>
        <p:spPr>
          <a:xfrm>
            <a:off x="4079192" y="3913585"/>
            <a:ext cx="2076754" cy="7312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Connecteur droit avec flèche 20">
            <a:extLst>
              <a:ext uri="{FF2B5EF4-FFF2-40B4-BE49-F238E27FC236}">
                <a16:creationId xmlns:a16="http://schemas.microsoft.com/office/drawing/2014/main" id="{00EFB831-40D1-4341-8B0B-17EF5A5F1BF0}"/>
              </a:ext>
            </a:extLst>
          </p:cNvPr>
          <p:cNvCxnSpPr>
            <a:cxnSpLocks/>
            <a:stCxn id="12" idx="3"/>
            <a:endCxn id="7" idx="2"/>
          </p:cNvCxnSpPr>
          <p:nvPr/>
        </p:nvCxnSpPr>
        <p:spPr>
          <a:xfrm flipV="1">
            <a:off x="4079665" y="5014134"/>
            <a:ext cx="2076281" cy="8879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Rectangle 23">
            <a:extLst>
              <a:ext uri="{FF2B5EF4-FFF2-40B4-BE49-F238E27FC236}">
                <a16:creationId xmlns:a16="http://schemas.microsoft.com/office/drawing/2014/main" id="{DDCA8F79-72BC-44F2-97B2-BC97D218F80F}"/>
              </a:ext>
            </a:extLst>
          </p:cNvPr>
          <p:cNvSpPr/>
          <p:nvPr/>
        </p:nvSpPr>
        <p:spPr>
          <a:xfrm>
            <a:off x="8890310" y="4354757"/>
            <a:ext cx="2064903" cy="2257057"/>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cxnSp>
        <p:nvCxnSpPr>
          <p:cNvPr id="26" name="Connecteur droit 25">
            <a:extLst>
              <a:ext uri="{FF2B5EF4-FFF2-40B4-BE49-F238E27FC236}">
                <a16:creationId xmlns:a16="http://schemas.microsoft.com/office/drawing/2014/main" id="{DAB58CF9-ECB1-419C-8010-8E9026C4AA58}"/>
              </a:ext>
            </a:extLst>
          </p:cNvPr>
          <p:cNvCxnSpPr/>
          <p:nvPr/>
        </p:nvCxnSpPr>
        <p:spPr>
          <a:xfrm>
            <a:off x="9355015" y="4354757"/>
            <a:ext cx="0" cy="2250830"/>
          </a:xfrm>
          <a:prstGeom prst="line">
            <a:avLst/>
          </a:prstGeom>
        </p:spPr>
        <p:style>
          <a:lnRef idx="3">
            <a:schemeClr val="dk1"/>
          </a:lnRef>
          <a:fillRef idx="0">
            <a:schemeClr val="dk1"/>
          </a:fillRef>
          <a:effectRef idx="2">
            <a:schemeClr val="dk1"/>
          </a:effectRef>
          <a:fontRef idx="minor">
            <a:schemeClr val="tx1"/>
          </a:fontRef>
        </p:style>
      </p:cxnSp>
      <p:cxnSp>
        <p:nvCxnSpPr>
          <p:cNvPr id="27" name="Connecteur droit 26">
            <a:extLst>
              <a:ext uri="{FF2B5EF4-FFF2-40B4-BE49-F238E27FC236}">
                <a16:creationId xmlns:a16="http://schemas.microsoft.com/office/drawing/2014/main" id="{20F15704-0D17-474E-8B77-838BE775B098}"/>
              </a:ext>
            </a:extLst>
          </p:cNvPr>
          <p:cNvCxnSpPr/>
          <p:nvPr/>
        </p:nvCxnSpPr>
        <p:spPr>
          <a:xfrm>
            <a:off x="9947030" y="4354757"/>
            <a:ext cx="0" cy="2250830"/>
          </a:xfrm>
          <a:prstGeom prst="line">
            <a:avLst/>
          </a:prstGeom>
        </p:spPr>
        <p:style>
          <a:lnRef idx="3">
            <a:schemeClr val="dk1"/>
          </a:lnRef>
          <a:fillRef idx="0">
            <a:schemeClr val="dk1"/>
          </a:fillRef>
          <a:effectRef idx="2">
            <a:schemeClr val="dk1"/>
          </a:effectRef>
          <a:fontRef idx="minor">
            <a:schemeClr val="tx1"/>
          </a:fontRef>
        </p:style>
      </p:cxnSp>
      <p:cxnSp>
        <p:nvCxnSpPr>
          <p:cNvPr id="28" name="Connecteur droit 27">
            <a:extLst>
              <a:ext uri="{FF2B5EF4-FFF2-40B4-BE49-F238E27FC236}">
                <a16:creationId xmlns:a16="http://schemas.microsoft.com/office/drawing/2014/main" id="{FAB7E54F-FA16-40E2-87A3-623F4C080022}"/>
              </a:ext>
            </a:extLst>
          </p:cNvPr>
          <p:cNvCxnSpPr/>
          <p:nvPr/>
        </p:nvCxnSpPr>
        <p:spPr>
          <a:xfrm>
            <a:off x="10492154" y="4354757"/>
            <a:ext cx="0" cy="2250830"/>
          </a:xfrm>
          <a:prstGeom prst="line">
            <a:avLst/>
          </a:prstGeom>
        </p:spPr>
        <p:style>
          <a:lnRef idx="3">
            <a:schemeClr val="dk1"/>
          </a:lnRef>
          <a:fillRef idx="0">
            <a:schemeClr val="dk1"/>
          </a:fillRef>
          <a:effectRef idx="2">
            <a:schemeClr val="dk1"/>
          </a:effectRef>
          <a:fontRef idx="minor">
            <a:schemeClr val="tx1"/>
          </a:fontRef>
        </p:style>
      </p:cxnSp>
      <p:sp>
        <p:nvSpPr>
          <p:cNvPr id="29" name="ZoneTexte 28">
            <a:extLst>
              <a:ext uri="{FF2B5EF4-FFF2-40B4-BE49-F238E27FC236}">
                <a16:creationId xmlns:a16="http://schemas.microsoft.com/office/drawing/2014/main" id="{1E955E4E-A02F-496D-98D6-92E3F92BD148}"/>
              </a:ext>
            </a:extLst>
          </p:cNvPr>
          <p:cNvSpPr txBox="1"/>
          <p:nvPr/>
        </p:nvSpPr>
        <p:spPr>
          <a:xfrm>
            <a:off x="8900485" y="4348585"/>
            <a:ext cx="515989" cy="369332"/>
          </a:xfrm>
          <a:prstGeom prst="rect">
            <a:avLst/>
          </a:prstGeom>
          <a:noFill/>
        </p:spPr>
        <p:txBody>
          <a:bodyPr wrap="square" rtlCol="0">
            <a:spAutoFit/>
          </a:bodyPr>
          <a:lstStyle/>
          <a:p>
            <a:r>
              <a:rPr lang="fr-FR" dirty="0">
                <a:solidFill>
                  <a:schemeClr val="bg1"/>
                </a:solidFill>
              </a:rPr>
              <a:t>id</a:t>
            </a:r>
          </a:p>
        </p:txBody>
      </p:sp>
      <p:sp>
        <p:nvSpPr>
          <p:cNvPr id="30" name="ZoneTexte 29">
            <a:extLst>
              <a:ext uri="{FF2B5EF4-FFF2-40B4-BE49-F238E27FC236}">
                <a16:creationId xmlns:a16="http://schemas.microsoft.com/office/drawing/2014/main" id="{E14B470B-AB81-41DD-836D-705C4A7B3129}"/>
              </a:ext>
            </a:extLst>
          </p:cNvPr>
          <p:cNvSpPr txBox="1"/>
          <p:nvPr/>
        </p:nvSpPr>
        <p:spPr>
          <a:xfrm>
            <a:off x="9437550" y="4348585"/>
            <a:ext cx="420906" cy="369332"/>
          </a:xfrm>
          <a:prstGeom prst="rect">
            <a:avLst/>
          </a:prstGeom>
          <a:noFill/>
        </p:spPr>
        <p:txBody>
          <a:bodyPr wrap="square" rtlCol="0">
            <a:spAutoFit/>
          </a:bodyPr>
          <a:lstStyle/>
          <a:p>
            <a:r>
              <a:rPr lang="fr-FR" dirty="0" err="1">
                <a:solidFill>
                  <a:schemeClr val="bg1"/>
                </a:solidFill>
              </a:rPr>
              <a:t>fn</a:t>
            </a:r>
            <a:endParaRPr lang="fr-FR" dirty="0">
              <a:solidFill>
                <a:schemeClr val="bg1"/>
              </a:solidFill>
            </a:endParaRPr>
          </a:p>
        </p:txBody>
      </p:sp>
      <p:sp>
        <p:nvSpPr>
          <p:cNvPr id="31" name="ZoneTexte 30">
            <a:extLst>
              <a:ext uri="{FF2B5EF4-FFF2-40B4-BE49-F238E27FC236}">
                <a16:creationId xmlns:a16="http://schemas.microsoft.com/office/drawing/2014/main" id="{B120747C-2A32-4319-AB33-7BE84AB9463D}"/>
              </a:ext>
            </a:extLst>
          </p:cNvPr>
          <p:cNvSpPr txBox="1"/>
          <p:nvPr/>
        </p:nvSpPr>
        <p:spPr>
          <a:xfrm>
            <a:off x="9999696" y="4348585"/>
            <a:ext cx="420906" cy="369332"/>
          </a:xfrm>
          <a:prstGeom prst="rect">
            <a:avLst/>
          </a:prstGeom>
          <a:noFill/>
        </p:spPr>
        <p:txBody>
          <a:bodyPr wrap="square" rtlCol="0">
            <a:spAutoFit/>
          </a:bodyPr>
          <a:lstStyle/>
          <a:p>
            <a:r>
              <a:rPr lang="fr-FR" dirty="0">
                <a:solidFill>
                  <a:schemeClr val="bg1"/>
                </a:solidFill>
              </a:rPr>
              <a:t>ln</a:t>
            </a:r>
          </a:p>
        </p:txBody>
      </p:sp>
      <p:sp>
        <p:nvSpPr>
          <p:cNvPr id="32" name="ZoneTexte 31">
            <a:extLst>
              <a:ext uri="{FF2B5EF4-FFF2-40B4-BE49-F238E27FC236}">
                <a16:creationId xmlns:a16="http://schemas.microsoft.com/office/drawing/2014/main" id="{E7B44EBE-A0C9-4FC6-B02C-37C13FD35876}"/>
              </a:ext>
            </a:extLst>
          </p:cNvPr>
          <p:cNvSpPr txBox="1"/>
          <p:nvPr/>
        </p:nvSpPr>
        <p:spPr>
          <a:xfrm>
            <a:off x="10473266" y="4348585"/>
            <a:ext cx="570515" cy="369332"/>
          </a:xfrm>
          <a:prstGeom prst="rect">
            <a:avLst/>
          </a:prstGeom>
          <a:noFill/>
        </p:spPr>
        <p:txBody>
          <a:bodyPr wrap="square" rtlCol="0">
            <a:spAutoFit/>
          </a:bodyPr>
          <a:lstStyle/>
          <a:p>
            <a:r>
              <a:rPr lang="fr-FR" dirty="0">
                <a:solidFill>
                  <a:schemeClr val="bg1"/>
                </a:solidFill>
              </a:rPr>
              <a:t>bd</a:t>
            </a:r>
          </a:p>
        </p:txBody>
      </p:sp>
      <p:cxnSp>
        <p:nvCxnSpPr>
          <p:cNvPr id="33" name="Connecteur droit 32">
            <a:extLst>
              <a:ext uri="{FF2B5EF4-FFF2-40B4-BE49-F238E27FC236}">
                <a16:creationId xmlns:a16="http://schemas.microsoft.com/office/drawing/2014/main" id="{CADB5CE9-D3DA-4488-A9BE-C0D767A87594}"/>
              </a:ext>
            </a:extLst>
          </p:cNvPr>
          <p:cNvCxnSpPr>
            <a:cxnSpLocks/>
          </p:cNvCxnSpPr>
          <p:nvPr/>
        </p:nvCxnSpPr>
        <p:spPr>
          <a:xfrm>
            <a:off x="8881597" y="4825921"/>
            <a:ext cx="2073616" cy="0"/>
          </a:xfrm>
          <a:prstGeom prst="line">
            <a:avLst/>
          </a:prstGeom>
        </p:spPr>
        <p:style>
          <a:lnRef idx="3">
            <a:schemeClr val="dk1"/>
          </a:lnRef>
          <a:fillRef idx="0">
            <a:schemeClr val="dk1"/>
          </a:fillRef>
          <a:effectRef idx="2">
            <a:schemeClr val="dk1"/>
          </a:effectRef>
          <a:fontRef idx="minor">
            <a:schemeClr val="tx1"/>
          </a:fontRef>
        </p:style>
      </p:cxnSp>
      <p:cxnSp>
        <p:nvCxnSpPr>
          <p:cNvPr id="37" name="Connecteur droit avec flèche 36">
            <a:extLst>
              <a:ext uri="{FF2B5EF4-FFF2-40B4-BE49-F238E27FC236}">
                <a16:creationId xmlns:a16="http://schemas.microsoft.com/office/drawing/2014/main" id="{540D399E-6FCB-4F22-9F7F-6F722825F5E8}"/>
              </a:ext>
            </a:extLst>
          </p:cNvPr>
          <p:cNvCxnSpPr>
            <a:stCxn id="7" idx="3"/>
            <a:endCxn id="24" idx="1"/>
          </p:cNvCxnSpPr>
          <p:nvPr/>
        </p:nvCxnSpPr>
        <p:spPr>
          <a:xfrm>
            <a:off x="7190594" y="4829468"/>
            <a:ext cx="1699716" cy="6538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ZoneTexte 9">
            <a:extLst>
              <a:ext uri="{FF2B5EF4-FFF2-40B4-BE49-F238E27FC236}">
                <a16:creationId xmlns:a16="http://schemas.microsoft.com/office/drawing/2014/main" id="{DDF58112-075E-48D7-A882-4AEECD512766}"/>
              </a:ext>
            </a:extLst>
          </p:cNvPr>
          <p:cNvSpPr txBox="1"/>
          <p:nvPr/>
        </p:nvSpPr>
        <p:spPr>
          <a:xfrm>
            <a:off x="2862688" y="3728919"/>
            <a:ext cx="1216504" cy="369332"/>
          </a:xfrm>
          <a:prstGeom prst="rect">
            <a:avLst/>
          </a:prstGeom>
          <a:noFill/>
          <a:ln w="28575">
            <a:solidFill>
              <a:schemeClr val="bg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dirty="0" err="1">
                <a:solidFill>
                  <a:schemeClr val="bg1"/>
                </a:solidFill>
              </a:rPr>
              <a:t>firstname</a:t>
            </a:r>
            <a:endParaRPr lang="fr-FR" dirty="0">
              <a:solidFill>
                <a:schemeClr val="bg1"/>
              </a:solidFill>
            </a:endParaRPr>
          </a:p>
        </p:txBody>
      </p:sp>
    </p:spTree>
    <p:extLst>
      <p:ext uri="{BB962C8B-B14F-4D97-AF65-F5344CB8AC3E}">
        <p14:creationId xmlns:p14="http://schemas.microsoft.com/office/powerpoint/2010/main" val="1562765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7020CE9-9428-41BF-B9CC-509F1C30EB3B}"/>
              </a:ext>
            </a:extLst>
          </p:cNvPr>
          <p:cNvSpPr txBox="1"/>
          <p:nvPr/>
        </p:nvSpPr>
        <p:spPr>
          <a:xfrm>
            <a:off x="3636264" y="374292"/>
            <a:ext cx="4919472" cy="523220"/>
          </a:xfrm>
          <a:prstGeom prst="rect">
            <a:avLst/>
          </a:prstGeom>
          <a:noFill/>
        </p:spPr>
        <p:txBody>
          <a:bodyPr wrap="square" rtlCol="0">
            <a:spAutoFit/>
          </a:bodyPr>
          <a:lstStyle/>
          <a:p>
            <a:pPr algn="ctr"/>
            <a:r>
              <a:rPr lang="fr-FR" sz="2800" u="sng" dirty="0">
                <a:solidFill>
                  <a:schemeClr val="bg1">
                    <a:lumMod val="95000"/>
                    <a:lumOff val="5000"/>
                  </a:schemeClr>
                </a:solidFill>
                <a:latin typeface="Arial" panose="020B0604020202020204" pitchFamily="34" charset="0"/>
                <a:cs typeface="Arial" panose="020B0604020202020204" pitchFamily="34" charset="0"/>
              </a:rPr>
              <a:t>Relations :</a:t>
            </a:r>
          </a:p>
        </p:txBody>
      </p:sp>
      <p:sp>
        <p:nvSpPr>
          <p:cNvPr id="5" name="ZoneTexte 4">
            <a:extLst>
              <a:ext uri="{FF2B5EF4-FFF2-40B4-BE49-F238E27FC236}">
                <a16:creationId xmlns:a16="http://schemas.microsoft.com/office/drawing/2014/main" id="{3E7ABEEA-B2AA-45C4-9676-AB3F9E3BE2C3}"/>
              </a:ext>
            </a:extLst>
          </p:cNvPr>
          <p:cNvSpPr txBox="1"/>
          <p:nvPr/>
        </p:nvSpPr>
        <p:spPr>
          <a:xfrm>
            <a:off x="2250709" y="1621345"/>
            <a:ext cx="606869" cy="369332"/>
          </a:xfrm>
          <a:prstGeom prst="rect">
            <a:avLst/>
          </a:prstGeom>
          <a:noFill/>
          <a:ln w="28575">
            <a:solidFill>
              <a:schemeClr val="bg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dirty="0">
                <a:latin typeface="Arial" panose="020B0604020202020204" pitchFamily="34" charset="0"/>
                <a:cs typeface="Arial" panose="020B0604020202020204" pitchFamily="34" charset="0"/>
              </a:rPr>
              <a:t>Vue</a:t>
            </a:r>
          </a:p>
        </p:txBody>
      </p:sp>
      <p:cxnSp>
        <p:nvCxnSpPr>
          <p:cNvPr id="7" name="Connecteur droit 6">
            <a:extLst>
              <a:ext uri="{FF2B5EF4-FFF2-40B4-BE49-F238E27FC236}">
                <a16:creationId xmlns:a16="http://schemas.microsoft.com/office/drawing/2014/main" id="{3F6E27BC-3558-4423-B9E2-ECC054DEBCDE}"/>
              </a:ext>
            </a:extLst>
          </p:cNvPr>
          <p:cNvCxnSpPr>
            <a:cxnSpLocks/>
            <a:stCxn id="5" idx="2"/>
            <a:endCxn id="8" idx="0"/>
          </p:cNvCxnSpPr>
          <p:nvPr/>
        </p:nvCxnSpPr>
        <p:spPr>
          <a:xfrm>
            <a:off x="2554144" y="1990677"/>
            <a:ext cx="3" cy="526094"/>
          </a:xfrm>
          <a:prstGeom prst="line">
            <a:avLst/>
          </a:prstGeom>
          <a:ln w="28575"/>
        </p:spPr>
        <p:style>
          <a:lnRef idx="2">
            <a:schemeClr val="dk1"/>
          </a:lnRef>
          <a:fillRef idx="0">
            <a:schemeClr val="dk1"/>
          </a:fillRef>
          <a:effectRef idx="1">
            <a:schemeClr val="dk1"/>
          </a:effectRef>
          <a:fontRef idx="minor">
            <a:schemeClr val="tx1"/>
          </a:fontRef>
        </p:style>
      </p:cxnSp>
      <p:sp>
        <p:nvSpPr>
          <p:cNvPr id="8" name="ZoneTexte 7">
            <a:extLst>
              <a:ext uri="{FF2B5EF4-FFF2-40B4-BE49-F238E27FC236}">
                <a16:creationId xmlns:a16="http://schemas.microsoft.com/office/drawing/2014/main" id="{99695972-D8FD-4177-B679-ABBAA372DB0B}"/>
              </a:ext>
            </a:extLst>
          </p:cNvPr>
          <p:cNvSpPr txBox="1"/>
          <p:nvPr/>
        </p:nvSpPr>
        <p:spPr>
          <a:xfrm>
            <a:off x="1897001" y="2516771"/>
            <a:ext cx="1314291" cy="369332"/>
          </a:xfrm>
          <a:prstGeom prst="rect">
            <a:avLst/>
          </a:prstGeom>
          <a:noFill/>
          <a:ln w="28575">
            <a:solidFill>
              <a:schemeClr val="bg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dirty="0" err="1">
                <a:latin typeface="Arial" panose="020B0604020202020204" pitchFamily="34" charset="0"/>
                <a:cs typeface="Arial" panose="020B0604020202020204" pitchFamily="34" charset="0"/>
              </a:rPr>
              <a:t>Controlleur</a:t>
            </a:r>
            <a:endParaRPr lang="fr-FR" dirty="0">
              <a:latin typeface="Arial" panose="020B0604020202020204" pitchFamily="34" charset="0"/>
              <a:cs typeface="Arial" panose="020B0604020202020204" pitchFamily="34" charset="0"/>
            </a:endParaRPr>
          </a:p>
        </p:txBody>
      </p:sp>
      <p:sp>
        <p:nvSpPr>
          <p:cNvPr id="14" name="ZoneTexte 13">
            <a:extLst>
              <a:ext uri="{FF2B5EF4-FFF2-40B4-BE49-F238E27FC236}">
                <a16:creationId xmlns:a16="http://schemas.microsoft.com/office/drawing/2014/main" id="{52DB5BE7-26D4-46CA-A52D-6A49CCCEF8C6}"/>
              </a:ext>
            </a:extLst>
          </p:cNvPr>
          <p:cNvSpPr txBox="1"/>
          <p:nvPr/>
        </p:nvSpPr>
        <p:spPr>
          <a:xfrm>
            <a:off x="2078960" y="3327138"/>
            <a:ext cx="953607" cy="369332"/>
          </a:xfrm>
          <a:prstGeom prst="rect">
            <a:avLst/>
          </a:prstGeom>
          <a:noFill/>
          <a:ln w="28575">
            <a:solidFill>
              <a:schemeClr val="bg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dirty="0">
                <a:latin typeface="Arial" panose="020B0604020202020204" pitchFamily="34" charset="0"/>
                <a:cs typeface="Arial" panose="020B0604020202020204" pitchFamily="34" charset="0"/>
              </a:rPr>
              <a:t>Service</a:t>
            </a:r>
          </a:p>
        </p:txBody>
      </p:sp>
      <p:cxnSp>
        <p:nvCxnSpPr>
          <p:cNvPr id="15" name="Connecteur droit 14">
            <a:extLst>
              <a:ext uri="{FF2B5EF4-FFF2-40B4-BE49-F238E27FC236}">
                <a16:creationId xmlns:a16="http://schemas.microsoft.com/office/drawing/2014/main" id="{81366C73-14E8-4566-B1C3-B53BAD4D0528}"/>
              </a:ext>
            </a:extLst>
          </p:cNvPr>
          <p:cNvCxnSpPr>
            <a:cxnSpLocks/>
            <a:stCxn id="8" idx="2"/>
            <a:endCxn id="14" idx="0"/>
          </p:cNvCxnSpPr>
          <p:nvPr/>
        </p:nvCxnSpPr>
        <p:spPr>
          <a:xfrm>
            <a:off x="2554147" y="2886103"/>
            <a:ext cx="1617" cy="441035"/>
          </a:xfrm>
          <a:prstGeom prst="line">
            <a:avLst/>
          </a:prstGeom>
          <a:ln w="28575"/>
        </p:spPr>
        <p:style>
          <a:lnRef idx="2">
            <a:schemeClr val="dk1"/>
          </a:lnRef>
          <a:fillRef idx="0">
            <a:schemeClr val="dk1"/>
          </a:fillRef>
          <a:effectRef idx="1">
            <a:schemeClr val="dk1"/>
          </a:effectRef>
          <a:fontRef idx="minor">
            <a:schemeClr val="tx1"/>
          </a:fontRef>
        </p:style>
      </p:cxnSp>
      <p:sp>
        <p:nvSpPr>
          <p:cNvPr id="22" name="ZoneTexte 21">
            <a:extLst>
              <a:ext uri="{FF2B5EF4-FFF2-40B4-BE49-F238E27FC236}">
                <a16:creationId xmlns:a16="http://schemas.microsoft.com/office/drawing/2014/main" id="{BA584DB0-2C07-4FCA-8B3D-3CE087329C3A}"/>
              </a:ext>
            </a:extLst>
          </p:cNvPr>
          <p:cNvSpPr txBox="1"/>
          <p:nvPr/>
        </p:nvSpPr>
        <p:spPr>
          <a:xfrm>
            <a:off x="1897000" y="4130745"/>
            <a:ext cx="1314291" cy="369332"/>
          </a:xfrm>
          <a:prstGeom prst="rect">
            <a:avLst/>
          </a:prstGeom>
          <a:noFill/>
          <a:ln w="28575">
            <a:solidFill>
              <a:schemeClr val="bg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dirty="0">
                <a:latin typeface="Arial" panose="020B0604020202020204" pitchFamily="34" charset="0"/>
                <a:cs typeface="Arial" panose="020B0604020202020204" pitchFamily="34" charset="0"/>
              </a:rPr>
              <a:t>Repository</a:t>
            </a:r>
          </a:p>
        </p:txBody>
      </p:sp>
      <p:cxnSp>
        <p:nvCxnSpPr>
          <p:cNvPr id="23" name="Connecteur droit 22">
            <a:extLst>
              <a:ext uri="{FF2B5EF4-FFF2-40B4-BE49-F238E27FC236}">
                <a16:creationId xmlns:a16="http://schemas.microsoft.com/office/drawing/2014/main" id="{5EA91326-2ECC-4222-9518-65DDC70A582F}"/>
              </a:ext>
            </a:extLst>
          </p:cNvPr>
          <p:cNvCxnSpPr>
            <a:cxnSpLocks/>
            <a:stCxn id="14" idx="2"/>
            <a:endCxn id="22" idx="0"/>
          </p:cNvCxnSpPr>
          <p:nvPr/>
        </p:nvCxnSpPr>
        <p:spPr>
          <a:xfrm flipH="1">
            <a:off x="2554146" y="3696470"/>
            <a:ext cx="1618" cy="434275"/>
          </a:xfrm>
          <a:prstGeom prst="line">
            <a:avLst/>
          </a:prstGeom>
          <a:ln w="28575"/>
        </p:spPr>
        <p:style>
          <a:lnRef idx="2">
            <a:schemeClr val="dk1"/>
          </a:lnRef>
          <a:fillRef idx="0">
            <a:schemeClr val="dk1"/>
          </a:fillRef>
          <a:effectRef idx="1">
            <a:schemeClr val="dk1"/>
          </a:effectRef>
          <a:fontRef idx="minor">
            <a:schemeClr val="tx1"/>
          </a:fontRef>
        </p:style>
      </p:cxnSp>
      <p:sp>
        <p:nvSpPr>
          <p:cNvPr id="26" name="ZoneTexte 25">
            <a:extLst>
              <a:ext uri="{FF2B5EF4-FFF2-40B4-BE49-F238E27FC236}">
                <a16:creationId xmlns:a16="http://schemas.microsoft.com/office/drawing/2014/main" id="{7175BA1A-CF61-4F71-BFB7-A22527ACEEA6}"/>
              </a:ext>
            </a:extLst>
          </p:cNvPr>
          <p:cNvSpPr txBox="1"/>
          <p:nvPr/>
        </p:nvSpPr>
        <p:spPr>
          <a:xfrm>
            <a:off x="2165768" y="5026171"/>
            <a:ext cx="776753" cy="369332"/>
          </a:xfrm>
          <a:prstGeom prst="rect">
            <a:avLst/>
          </a:prstGeom>
          <a:noFill/>
          <a:ln w="28575">
            <a:solidFill>
              <a:schemeClr val="bg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dirty="0" err="1">
                <a:latin typeface="Arial" panose="020B0604020202020204" pitchFamily="34" charset="0"/>
                <a:cs typeface="Arial" panose="020B0604020202020204" pitchFamily="34" charset="0"/>
              </a:rPr>
              <a:t>Entity</a:t>
            </a:r>
            <a:endParaRPr lang="fr-FR" dirty="0">
              <a:latin typeface="Arial" panose="020B0604020202020204" pitchFamily="34" charset="0"/>
              <a:cs typeface="Arial" panose="020B0604020202020204" pitchFamily="34" charset="0"/>
            </a:endParaRPr>
          </a:p>
        </p:txBody>
      </p:sp>
      <p:cxnSp>
        <p:nvCxnSpPr>
          <p:cNvPr id="27" name="Connecteur droit 26">
            <a:extLst>
              <a:ext uri="{FF2B5EF4-FFF2-40B4-BE49-F238E27FC236}">
                <a16:creationId xmlns:a16="http://schemas.microsoft.com/office/drawing/2014/main" id="{014839C1-8659-494A-B05F-8C33A4EB2918}"/>
              </a:ext>
            </a:extLst>
          </p:cNvPr>
          <p:cNvCxnSpPr>
            <a:cxnSpLocks/>
            <a:stCxn id="22" idx="2"/>
            <a:endCxn id="26" idx="0"/>
          </p:cNvCxnSpPr>
          <p:nvPr/>
        </p:nvCxnSpPr>
        <p:spPr>
          <a:xfrm flipH="1">
            <a:off x="2554145" y="4500077"/>
            <a:ext cx="1" cy="526094"/>
          </a:xfrm>
          <a:prstGeom prst="line">
            <a:avLst/>
          </a:prstGeom>
          <a:ln w="28575"/>
        </p:spPr>
        <p:style>
          <a:lnRef idx="2">
            <a:schemeClr val="dk1"/>
          </a:lnRef>
          <a:fillRef idx="0">
            <a:schemeClr val="dk1"/>
          </a:fillRef>
          <a:effectRef idx="1">
            <a:schemeClr val="dk1"/>
          </a:effectRef>
          <a:fontRef idx="minor">
            <a:schemeClr val="tx1"/>
          </a:fontRef>
        </p:style>
      </p:cxnSp>
      <p:sp>
        <p:nvSpPr>
          <p:cNvPr id="39" name="ZoneTexte 38">
            <a:extLst>
              <a:ext uri="{FF2B5EF4-FFF2-40B4-BE49-F238E27FC236}">
                <a16:creationId xmlns:a16="http://schemas.microsoft.com/office/drawing/2014/main" id="{34756C4E-4A4F-4BF6-8A12-25CFAD3B66B1}"/>
              </a:ext>
            </a:extLst>
          </p:cNvPr>
          <p:cNvSpPr txBox="1"/>
          <p:nvPr/>
        </p:nvSpPr>
        <p:spPr>
          <a:xfrm>
            <a:off x="3877518" y="1621345"/>
            <a:ext cx="6675327" cy="707886"/>
          </a:xfrm>
          <a:prstGeom prst="rect">
            <a:avLst/>
          </a:prstGeom>
          <a:noFill/>
        </p:spPr>
        <p:txBody>
          <a:bodyPr wrap="square" rtlCol="0">
            <a:spAutoFit/>
          </a:bodyPr>
          <a:lstStyle/>
          <a:p>
            <a:r>
              <a:rPr lang="fr-FR" sz="2000" dirty="0">
                <a:solidFill>
                  <a:schemeClr val="bg1"/>
                </a:solidFill>
                <a:latin typeface="Arial" panose="020B0604020202020204" pitchFamily="34" charset="0"/>
                <a:cs typeface="Arial" panose="020B0604020202020204" pitchFamily="34" charset="0"/>
              </a:rPr>
              <a:t>- La vue appelle le </a:t>
            </a:r>
            <a:r>
              <a:rPr lang="fr-FR" sz="2000" dirty="0" err="1">
                <a:solidFill>
                  <a:schemeClr val="bg1"/>
                </a:solidFill>
                <a:latin typeface="Arial" panose="020B0604020202020204" pitchFamily="34" charset="0"/>
                <a:cs typeface="Arial" panose="020B0604020202020204" pitchFamily="34" charset="0"/>
              </a:rPr>
              <a:t>controlleur</a:t>
            </a:r>
            <a:r>
              <a:rPr lang="fr-FR" sz="2000" dirty="0">
                <a:solidFill>
                  <a:schemeClr val="bg1"/>
                </a:solidFill>
                <a:latin typeface="Arial" panose="020B0604020202020204" pitchFamily="34" charset="0"/>
                <a:cs typeface="Arial" panose="020B0604020202020204" pitchFamily="34" charset="0"/>
              </a:rPr>
              <a:t> pour afficher la page souhaiter.</a:t>
            </a:r>
          </a:p>
        </p:txBody>
      </p:sp>
      <p:sp>
        <p:nvSpPr>
          <p:cNvPr id="41" name="ZoneTexte 40">
            <a:extLst>
              <a:ext uri="{FF2B5EF4-FFF2-40B4-BE49-F238E27FC236}">
                <a16:creationId xmlns:a16="http://schemas.microsoft.com/office/drawing/2014/main" id="{A520CB9D-0EB7-46A7-826F-9413F457729C}"/>
              </a:ext>
            </a:extLst>
          </p:cNvPr>
          <p:cNvSpPr txBox="1"/>
          <p:nvPr/>
        </p:nvSpPr>
        <p:spPr>
          <a:xfrm>
            <a:off x="3877519" y="2481631"/>
            <a:ext cx="6678564" cy="707886"/>
          </a:xfrm>
          <a:prstGeom prst="rect">
            <a:avLst/>
          </a:prstGeom>
          <a:noFill/>
        </p:spPr>
        <p:txBody>
          <a:bodyPr wrap="square" rtlCol="0">
            <a:spAutoFit/>
          </a:bodyPr>
          <a:lstStyle/>
          <a:p>
            <a:r>
              <a:rPr lang="fr-FR" sz="2000" dirty="0">
                <a:solidFill>
                  <a:schemeClr val="bg1"/>
                </a:solidFill>
                <a:latin typeface="Arial" panose="020B0604020202020204" pitchFamily="34" charset="0"/>
                <a:cs typeface="Arial" panose="020B0604020202020204" pitchFamily="34" charset="0"/>
              </a:rPr>
              <a:t>- Le </a:t>
            </a:r>
            <a:r>
              <a:rPr lang="fr-FR" sz="2000" dirty="0" err="1">
                <a:solidFill>
                  <a:schemeClr val="bg1"/>
                </a:solidFill>
                <a:latin typeface="Arial" panose="020B0604020202020204" pitchFamily="34" charset="0"/>
                <a:cs typeface="Arial" panose="020B0604020202020204" pitchFamily="34" charset="0"/>
              </a:rPr>
              <a:t>controlleur</a:t>
            </a:r>
            <a:r>
              <a:rPr lang="fr-FR" sz="2000" dirty="0">
                <a:solidFill>
                  <a:schemeClr val="bg1"/>
                </a:solidFill>
                <a:latin typeface="Arial" panose="020B0604020202020204" pitchFamily="34" charset="0"/>
                <a:cs typeface="Arial" panose="020B0604020202020204" pitchFamily="34" charset="0"/>
              </a:rPr>
              <a:t> appelle la couche service si il y a une action à </a:t>
            </a:r>
            <a:r>
              <a:rPr lang="fr-FR" sz="2000" dirty="0" err="1">
                <a:solidFill>
                  <a:schemeClr val="bg1"/>
                </a:solidFill>
                <a:latin typeface="Arial" panose="020B0604020202020204" pitchFamily="34" charset="0"/>
                <a:cs typeface="Arial" panose="020B0604020202020204" pitchFamily="34" charset="0"/>
              </a:rPr>
              <a:t>éxécuter</a:t>
            </a:r>
            <a:r>
              <a:rPr lang="fr-FR" sz="2000" dirty="0">
                <a:solidFill>
                  <a:schemeClr val="bg1"/>
                </a:solidFill>
                <a:latin typeface="Arial" panose="020B0604020202020204" pitchFamily="34" charset="0"/>
                <a:cs typeface="Arial" panose="020B0604020202020204" pitchFamily="34" charset="0"/>
              </a:rPr>
              <a:t>.</a:t>
            </a:r>
          </a:p>
        </p:txBody>
      </p:sp>
      <p:sp>
        <p:nvSpPr>
          <p:cNvPr id="42" name="ZoneTexte 41">
            <a:extLst>
              <a:ext uri="{FF2B5EF4-FFF2-40B4-BE49-F238E27FC236}">
                <a16:creationId xmlns:a16="http://schemas.microsoft.com/office/drawing/2014/main" id="{7F1AA700-29F8-48D2-8278-AB1937CB591A}"/>
              </a:ext>
            </a:extLst>
          </p:cNvPr>
          <p:cNvSpPr txBox="1"/>
          <p:nvPr/>
        </p:nvSpPr>
        <p:spPr>
          <a:xfrm>
            <a:off x="3877519" y="3342527"/>
            <a:ext cx="6675328" cy="707886"/>
          </a:xfrm>
          <a:prstGeom prst="rect">
            <a:avLst/>
          </a:prstGeom>
          <a:noFill/>
        </p:spPr>
        <p:txBody>
          <a:bodyPr wrap="square" rtlCol="0">
            <a:spAutoFit/>
          </a:bodyPr>
          <a:lstStyle/>
          <a:p>
            <a:r>
              <a:rPr lang="fr-FR" sz="2000" dirty="0">
                <a:solidFill>
                  <a:schemeClr val="bg1"/>
                </a:solidFill>
                <a:latin typeface="Arial" panose="020B0604020202020204" pitchFamily="34" charset="0"/>
                <a:cs typeface="Arial" panose="020B0604020202020204" pitchFamily="34" charset="0"/>
              </a:rPr>
              <a:t>- Le service appelle le repository via des requête simple pour récupérer les informations de la BDD.</a:t>
            </a:r>
          </a:p>
        </p:txBody>
      </p:sp>
      <p:sp>
        <p:nvSpPr>
          <p:cNvPr id="43" name="ZoneTexte 42">
            <a:extLst>
              <a:ext uri="{FF2B5EF4-FFF2-40B4-BE49-F238E27FC236}">
                <a16:creationId xmlns:a16="http://schemas.microsoft.com/office/drawing/2014/main" id="{30214CA8-1694-4ABE-8735-281634DEE69A}"/>
              </a:ext>
            </a:extLst>
          </p:cNvPr>
          <p:cNvSpPr txBox="1"/>
          <p:nvPr/>
        </p:nvSpPr>
        <p:spPr>
          <a:xfrm>
            <a:off x="3877518" y="4146134"/>
            <a:ext cx="6678565" cy="707886"/>
          </a:xfrm>
          <a:prstGeom prst="rect">
            <a:avLst/>
          </a:prstGeom>
          <a:noFill/>
        </p:spPr>
        <p:txBody>
          <a:bodyPr wrap="square" rtlCol="0">
            <a:spAutoFit/>
          </a:bodyPr>
          <a:lstStyle/>
          <a:p>
            <a:r>
              <a:rPr lang="fr-FR" sz="2000" dirty="0">
                <a:solidFill>
                  <a:schemeClr val="bg1"/>
                </a:solidFill>
                <a:latin typeface="Arial" panose="020B0604020202020204" pitchFamily="34" charset="0"/>
                <a:cs typeface="Arial" panose="020B0604020202020204" pitchFamily="34" charset="0"/>
              </a:rPr>
              <a:t>- Le repository envoi des requête simple et prédéfini, ou permet de gérer les requêtes complexes via les </a:t>
            </a:r>
            <a:r>
              <a:rPr lang="fr-FR" sz="2000" dirty="0" err="1">
                <a:solidFill>
                  <a:schemeClr val="bg1"/>
                </a:solidFill>
                <a:latin typeface="Arial" panose="020B0604020202020204" pitchFamily="34" charset="0"/>
                <a:cs typeface="Arial" panose="020B0604020202020204" pitchFamily="34" charset="0"/>
              </a:rPr>
              <a:t>query</a:t>
            </a:r>
            <a:r>
              <a:rPr lang="fr-FR" sz="2000" dirty="0">
                <a:solidFill>
                  <a:schemeClr val="bg1"/>
                </a:solidFill>
                <a:latin typeface="Arial" panose="020B0604020202020204" pitchFamily="34" charset="0"/>
                <a:cs typeface="Arial" panose="020B0604020202020204" pitchFamily="34" charset="0"/>
              </a:rPr>
              <a:t>.</a:t>
            </a:r>
          </a:p>
        </p:txBody>
      </p:sp>
      <p:sp>
        <p:nvSpPr>
          <p:cNvPr id="44" name="ZoneTexte 43">
            <a:extLst>
              <a:ext uri="{FF2B5EF4-FFF2-40B4-BE49-F238E27FC236}">
                <a16:creationId xmlns:a16="http://schemas.microsoft.com/office/drawing/2014/main" id="{BD2C7B79-4606-475C-B286-88E15E3CCBCF}"/>
              </a:ext>
            </a:extLst>
          </p:cNvPr>
          <p:cNvSpPr txBox="1"/>
          <p:nvPr/>
        </p:nvSpPr>
        <p:spPr>
          <a:xfrm>
            <a:off x="3877519" y="5026171"/>
            <a:ext cx="6678592" cy="707886"/>
          </a:xfrm>
          <a:prstGeom prst="rect">
            <a:avLst/>
          </a:prstGeom>
          <a:noFill/>
        </p:spPr>
        <p:txBody>
          <a:bodyPr wrap="square" rtlCol="0">
            <a:spAutoFit/>
          </a:bodyPr>
          <a:lstStyle/>
          <a:p>
            <a:r>
              <a:rPr lang="fr-FR" sz="2000" dirty="0">
                <a:solidFill>
                  <a:schemeClr val="bg1"/>
                </a:solidFill>
                <a:latin typeface="Arial" panose="020B0604020202020204" pitchFamily="34" charset="0"/>
                <a:cs typeface="Arial" panose="020B0604020202020204" pitchFamily="34" charset="0"/>
              </a:rPr>
              <a:t>- L’</a:t>
            </a:r>
            <a:r>
              <a:rPr lang="fr-FR" sz="2000" dirty="0" err="1">
                <a:solidFill>
                  <a:schemeClr val="bg1"/>
                </a:solidFill>
                <a:latin typeface="Arial" panose="020B0604020202020204" pitchFamily="34" charset="0"/>
                <a:cs typeface="Arial" panose="020B0604020202020204" pitchFamily="34" charset="0"/>
              </a:rPr>
              <a:t>entity</a:t>
            </a:r>
            <a:r>
              <a:rPr lang="fr-FR" sz="2000" dirty="0">
                <a:solidFill>
                  <a:schemeClr val="bg1"/>
                </a:solidFill>
                <a:latin typeface="Arial" panose="020B0604020202020204" pitchFamily="34" charset="0"/>
                <a:cs typeface="Arial" panose="020B0604020202020204" pitchFamily="34" charset="0"/>
              </a:rPr>
              <a:t> définie via des </a:t>
            </a:r>
            <a:r>
              <a:rPr lang="fr-FR" sz="2000" dirty="0" err="1">
                <a:solidFill>
                  <a:schemeClr val="bg1"/>
                </a:solidFill>
                <a:latin typeface="Arial" panose="020B0604020202020204" pitchFamily="34" charset="0"/>
                <a:cs typeface="Arial" panose="020B0604020202020204" pitchFamily="34" charset="0"/>
              </a:rPr>
              <a:t>objects</a:t>
            </a:r>
            <a:r>
              <a:rPr lang="fr-FR" sz="2000" dirty="0">
                <a:solidFill>
                  <a:schemeClr val="bg1"/>
                </a:solidFill>
                <a:latin typeface="Arial" panose="020B0604020202020204" pitchFamily="34" charset="0"/>
                <a:cs typeface="Arial" panose="020B0604020202020204" pitchFamily="34" charset="0"/>
              </a:rPr>
              <a:t> les tables et relations entre celle-ci dans la BDD.</a:t>
            </a:r>
          </a:p>
        </p:txBody>
      </p:sp>
    </p:spTree>
    <p:extLst>
      <p:ext uri="{BB962C8B-B14F-4D97-AF65-F5344CB8AC3E}">
        <p14:creationId xmlns:p14="http://schemas.microsoft.com/office/powerpoint/2010/main" val="131206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783</TotalTime>
  <Words>290</Words>
  <Application>Microsoft Office PowerPoint</Application>
  <PresentationFormat>Grand écran</PresentationFormat>
  <Paragraphs>51</Paragraphs>
  <Slides>7</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Century Gothic</vt:lpstr>
      <vt:lpstr>Wingdings 3</vt:lpstr>
      <vt:lpstr>Secteur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Lauriane Girardeau</dc:creator>
  <cp:lastModifiedBy>pierre legros</cp:lastModifiedBy>
  <cp:revision>51</cp:revision>
  <dcterms:created xsi:type="dcterms:W3CDTF">2019-03-16T11:10:27Z</dcterms:created>
  <dcterms:modified xsi:type="dcterms:W3CDTF">2020-05-01T16:08:03Z</dcterms:modified>
</cp:coreProperties>
</file>