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7"/>
  </p:notesMasterIdLst>
  <p:sldIdLst>
    <p:sldId id="256" r:id="rId2"/>
    <p:sldId id="257" r:id="rId3"/>
    <p:sldId id="258" r:id="rId4"/>
    <p:sldId id="259"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45" autoAdjust="0"/>
  </p:normalViewPr>
  <p:slideViewPr>
    <p:cSldViewPr snapToGrid="0">
      <p:cViewPr>
        <p:scale>
          <a:sx n="75" d="100"/>
          <a:sy n="75" d="100"/>
        </p:scale>
        <p:origin x="192" y="1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03872-D2B3-4B10-B9CC-7AFA8754F804}" type="datetimeFigureOut">
              <a:rPr lang="fr-FR" smtClean="0"/>
              <a:t>23/02/2021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5B208-4C97-40C5-82BE-075081B24D6C}" type="slidenum">
              <a:rPr lang="fr-FR" smtClean="0"/>
              <a:t>‹N°›</a:t>
            </a:fld>
            <a:endParaRPr lang="fr-FR"/>
          </a:p>
        </p:txBody>
      </p:sp>
    </p:spTree>
    <p:extLst>
      <p:ext uri="{BB962C8B-B14F-4D97-AF65-F5344CB8AC3E}">
        <p14:creationId xmlns:p14="http://schemas.microsoft.com/office/powerpoint/2010/main" val="3187758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85B208-4C97-40C5-82BE-075081B24D6C}" type="slidenum">
              <a:rPr lang="fr-FR" smtClean="0"/>
              <a:t>3</a:t>
            </a:fld>
            <a:endParaRPr lang="fr-FR" dirty="0"/>
          </a:p>
        </p:txBody>
      </p:sp>
    </p:spTree>
    <p:extLst>
      <p:ext uri="{BB962C8B-B14F-4D97-AF65-F5344CB8AC3E}">
        <p14:creationId xmlns:p14="http://schemas.microsoft.com/office/powerpoint/2010/main" val="118462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3508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BB4D3D-00BB-4743-AE23-4792B27DD96E}" type="datetimeFigureOut">
              <a:rPr lang="fr-FR" smtClean="0"/>
              <a:t>23/02/2021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100978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BB4D3D-00BB-4743-AE23-4792B27DD96E}" type="datetimeFigureOut">
              <a:rPr lang="fr-FR" smtClean="0"/>
              <a:t>23/02/2021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1104962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BB4D3D-00BB-4743-AE23-4792B27DD96E}" type="datetimeFigureOut">
              <a:rPr lang="fr-FR" smtClean="0"/>
              <a:t>23/02/2021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0292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BB4D3D-00BB-4743-AE23-4792B27DD96E}" type="datetimeFigureOut">
              <a:rPr lang="fr-FR" smtClean="0"/>
              <a:t>23/02/2021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44112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BB4D3D-00BB-4743-AE23-4792B27DD96E}" type="datetimeFigureOut">
              <a:rPr lang="fr-FR" smtClean="0"/>
              <a:t>23/02/2021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86221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BB4D3D-00BB-4743-AE23-4792B27DD96E}" type="datetimeFigureOut">
              <a:rPr lang="fr-FR" smtClean="0"/>
              <a:t>23/02/2021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813549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ABB4D3D-00BB-4743-AE23-4792B27DD96E}" type="datetimeFigureOut">
              <a:rPr lang="fr-FR" smtClean="0"/>
              <a:t>23/02/2021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40631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ABB4D3D-00BB-4743-AE23-4792B27DD96E}" type="datetimeFigureOut">
              <a:rPr lang="fr-FR" smtClean="0"/>
              <a:t>23/02/2021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381474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ABB4D3D-00BB-4743-AE23-4792B27DD96E}" type="datetimeFigureOut">
              <a:rPr lang="fr-FR" smtClean="0"/>
              <a:t>23/02/2021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56982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ABB4D3D-00BB-4743-AE23-4792B27DD96E}" type="datetimeFigureOut">
              <a:rPr lang="fr-FR" smtClean="0"/>
              <a:t>23/02/2021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9136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ABB4D3D-00BB-4743-AE23-4792B27DD96E}" type="datetimeFigureOut">
              <a:rPr lang="fr-FR" smtClean="0"/>
              <a:t>23/02/2021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136665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ABB4D3D-00BB-4743-AE23-4792B27DD96E}" type="datetimeFigureOut">
              <a:rPr lang="fr-FR" smtClean="0"/>
              <a:t>23/02/2021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199261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ABB4D3D-00BB-4743-AE23-4792B27DD96E}" type="datetimeFigureOut">
              <a:rPr lang="fr-FR" smtClean="0"/>
              <a:t>23/02/2021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28356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B4D3D-00BB-4743-AE23-4792B27DD96E}" type="datetimeFigureOut">
              <a:rPr lang="fr-FR" smtClean="0"/>
              <a:t>23/02/2021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362324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BB4D3D-00BB-4743-AE23-4792B27DD96E}" type="datetimeFigureOut">
              <a:rPr lang="fr-FR" smtClean="0"/>
              <a:t>23/02/2021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135831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BB4D3D-00BB-4743-AE23-4792B27DD96E}" type="datetimeFigureOut">
              <a:rPr lang="fr-FR" smtClean="0"/>
              <a:t>23/02/2021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DC6F70-D942-492A-88B0-2E4C2C045170}" type="slidenum">
              <a:rPr lang="fr-FR" smtClean="0"/>
              <a:t>‹N°›</a:t>
            </a:fld>
            <a:endParaRPr lang="fr-FR"/>
          </a:p>
        </p:txBody>
      </p:sp>
    </p:spTree>
    <p:extLst>
      <p:ext uri="{BB962C8B-B14F-4D97-AF65-F5344CB8AC3E}">
        <p14:creationId xmlns:p14="http://schemas.microsoft.com/office/powerpoint/2010/main" val="309245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ABB4D3D-00BB-4743-AE23-4792B27DD96E}" type="datetimeFigureOut">
              <a:rPr lang="fr-FR" smtClean="0"/>
              <a:t>23/02/2021</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DC6F70-D942-492A-88B0-2E4C2C045170}" type="slidenum">
              <a:rPr lang="fr-FR" smtClean="0"/>
              <a:t>‹N°›</a:t>
            </a:fld>
            <a:endParaRPr lang="fr-FR"/>
          </a:p>
        </p:txBody>
      </p:sp>
    </p:spTree>
    <p:extLst>
      <p:ext uri="{BB962C8B-B14F-4D97-AF65-F5344CB8AC3E}">
        <p14:creationId xmlns:p14="http://schemas.microsoft.com/office/powerpoint/2010/main" val="2315924707"/>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26727D5E-D88F-49EF-8491-CA9AC5AAED91}"/>
              </a:ext>
            </a:extLst>
          </p:cNvPr>
          <p:cNvSpPr txBox="1"/>
          <p:nvPr/>
        </p:nvSpPr>
        <p:spPr>
          <a:xfrm>
            <a:off x="3604128" y="487836"/>
            <a:ext cx="4367856" cy="707886"/>
          </a:xfrm>
          <a:prstGeom prst="rect">
            <a:avLst/>
          </a:prstGeom>
          <a:noFill/>
        </p:spPr>
        <p:txBody>
          <a:bodyPr wrap="square" rtlCol="0">
            <a:spAutoFit/>
          </a:bodyPr>
          <a:lstStyle/>
          <a:p>
            <a:pPr algn="ctr"/>
            <a:r>
              <a:rPr lang="fr-FR" sz="4000" u="sng" dirty="0"/>
              <a:t>Projet numéro 7:</a:t>
            </a:r>
          </a:p>
        </p:txBody>
      </p:sp>
      <p:sp>
        <p:nvSpPr>
          <p:cNvPr id="13" name="ZoneTexte 12">
            <a:extLst>
              <a:ext uri="{FF2B5EF4-FFF2-40B4-BE49-F238E27FC236}">
                <a16:creationId xmlns:a16="http://schemas.microsoft.com/office/drawing/2014/main" id="{71AF8B0D-CC9E-4094-8430-0443842E109C}"/>
              </a:ext>
            </a:extLst>
          </p:cNvPr>
          <p:cNvSpPr txBox="1"/>
          <p:nvPr/>
        </p:nvSpPr>
        <p:spPr>
          <a:xfrm>
            <a:off x="2473713" y="3013501"/>
            <a:ext cx="6628685" cy="830997"/>
          </a:xfrm>
          <a:prstGeom prst="rect">
            <a:avLst/>
          </a:prstGeom>
          <a:noFill/>
        </p:spPr>
        <p:txBody>
          <a:bodyPr wrap="square" rtlCol="0">
            <a:spAutoFit/>
          </a:bodyPr>
          <a:lstStyle/>
          <a:p>
            <a:pPr algn="ctr"/>
            <a:r>
              <a:rPr lang="fr-FR" sz="2400" dirty="0"/>
              <a:t>Développez le nouveau système d’information de la bibliothèque d’une grande ville.</a:t>
            </a:r>
          </a:p>
        </p:txBody>
      </p:sp>
      <p:sp>
        <p:nvSpPr>
          <p:cNvPr id="14" name="ZoneTexte 13">
            <a:extLst>
              <a:ext uri="{FF2B5EF4-FFF2-40B4-BE49-F238E27FC236}">
                <a16:creationId xmlns:a16="http://schemas.microsoft.com/office/drawing/2014/main" id="{FBD4AFCB-1F5C-4E19-9341-37F041C37BFC}"/>
              </a:ext>
            </a:extLst>
          </p:cNvPr>
          <p:cNvSpPr txBox="1"/>
          <p:nvPr/>
        </p:nvSpPr>
        <p:spPr>
          <a:xfrm>
            <a:off x="381000" y="5901391"/>
            <a:ext cx="2626150" cy="646331"/>
          </a:xfrm>
          <a:prstGeom prst="rect">
            <a:avLst/>
          </a:prstGeom>
          <a:noFill/>
        </p:spPr>
        <p:txBody>
          <a:bodyPr wrap="square" rtlCol="0">
            <a:spAutoFit/>
          </a:bodyPr>
          <a:lstStyle/>
          <a:p>
            <a:r>
              <a:rPr lang="fr-FR" dirty="0"/>
              <a:t>Legros</a:t>
            </a:r>
          </a:p>
          <a:p>
            <a:r>
              <a:rPr lang="fr-FR" dirty="0"/>
              <a:t>Pierre</a:t>
            </a:r>
          </a:p>
        </p:txBody>
      </p:sp>
      <p:sp>
        <p:nvSpPr>
          <p:cNvPr id="20" name="ZoneTexte 19">
            <a:extLst>
              <a:ext uri="{FF2B5EF4-FFF2-40B4-BE49-F238E27FC236}">
                <a16:creationId xmlns:a16="http://schemas.microsoft.com/office/drawing/2014/main" id="{015BF2D0-27F6-4ACC-843E-55ACF4B5BB71}"/>
              </a:ext>
            </a:extLst>
          </p:cNvPr>
          <p:cNvSpPr txBox="1"/>
          <p:nvPr/>
        </p:nvSpPr>
        <p:spPr>
          <a:xfrm>
            <a:off x="9184850" y="5904130"/>
            <a:ext cx="2626150" cy="646331"/>
          </a:xfrm>
          <a:prstGeom prst="rect">
            <a:avLst/>
          </a:prstGeom>
          <a:noFill/>
        </p:spPr>
        <p:txBody>
          <a:bodyPr wrap="square" rtlCol="0">
            <a:spAutoFit/>
          </a:bodyPr>
          <a:lstStyle/>
          <a:p>
            <a:pPr algn="r"/>
            <a:r>
              <a:rPr lang="fr-FR" dirty="0"/>
              <a:t>Développeur</a:t>
            </a:r>
          </a:p>
          <a:p>
            <a:pPr algn="r"/>
            <a:r>
              <a:rPr lang="fr-FR" dirty="0"/>
              <a:t>D’application - Java</a:t>
            </a:r>
          </a:p>
        </p:txBody>
      </p:sp>
    </p:spTree>
    <p:extLst>
      <p:ext uri="{BB962C8B-B14F-4D97-AF65-F5344CB8AC3E}">
        <p14:creationId xmlns:p14="http://schemas.microsoft.com/office/powerpoint/2010/main" val="163523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9AD092B-F876-4AFC-AA29-91742A29E82F}"/>
              </a:ext>
            </a:extLst>
          </p:cNvPr>
          <p:cNvSpPr txBox="1"/>
          <p:nvPr/>
        </p:nvSpPr>
        <p:spPr>
          <a:xfrm>
            <a:off x="4885910" y="327993"/>
            <a:ext cx="2420179" cy="584775"/>
          </a:xfrm>
          <a:prstGeom prst="rect">
            <a:avLst/>
          </a:prstGeom>
          <a:noFill/>
        </p:spPr>
        <p:txBody>
          <a:bodyPr wrap="square" rtlCol="0">
            <a:spAutoFit/>
          </a:bodyPr>
          <a:lstStyle/>
          <a:p>
            <a:r>
              <a:rPr lang="fr-FR" sz="3200" b="1" u="sng" dirty="0"/>
              <a:t>Contexte :</a:t>
            </a:r>
          </a:p>
        </p:txBody>
      </p:sp>
      <p:sp>
        <p:nvSpPr>
          <p:cNvPr id="7" name="ZoneTexte 6">
            <a:extLst>
              <a:ext uri="{FF2B5EF4-FFF2-40B4-BE49-F238E27FC236}">
                <a16:creationId xmlns:a16="http://schemas.microsoft.com/office/drawing/2014/main" id="{6F4680BB-8018-4309-BFD7-777E40DA60C4}"/>
              </a:ext>
            </a:extLst>
          </p:cNvPr>
          <p:cNvSpPr txBox="1"/>
          <p:nvPr/>
        </p:nvSpPr>
        <p:spPr>
          <a:xfrm>
            <a:off x="778564" y="2551837"/>
            <a:ext cx="10634869" cy="1754326"/>
          </a:xfrm>
          <a:prstGeom prst="rect">
            <a:avLst/>
          </a:prstGeom>
          <a:noFill/>
        </p:spPr>
        <p:txBody>
          <a:bodyPr wrap="square" rtlCol="0">
            <a:spAutoFit/>
          </a:bodyPr>
          <a:lstStyle/>
          <a:p>
            <a:pPr algn="ctr"/>
            <a:r>
              <a:rPr lang="fr-FR" b="0" i="0" dirty="0">
                <a:effectLst/>
                <a:latin typeface="Arial Rounded MT Bold" panose="020F0704030504030204" pitchFamily="34" charset="0"/>
              </a:rPr>
              <a:t>Vous travaillez au sein de la Direction du Système d’Information (DSI)  de la mairie d’une grande ville, sous la direction de Patricia, la responsable du service. La DSI est en charge de tous les traitements numériques pour la mairie et les structures qui lui sont rattachées, comme la gestion du site web de la ville par exemple. À ce titre, Patricia est contactée par le service culturel de la ville qui souhaite moderniser la gestion de ses bibliothèques. John, architecte logiciel, sera chargé de la validation technique du projet.</a:t>
            </a:r>
            <a:endParaRPr lang="fr-FR" dirty="0">
              <a:latin typeface="Arial Rounded MT Bold" panose="020F0704030504030204" pitchFamily="34" charset="0"/>
            </a:endParaRPr>
          </a:p>
        </p:txBody>
      </p:sp>
    </p:spTree>
    <p:extLst>
      <p:ext uri="{BB962C8B-B14F-4D97-AF65-F5344CB8AC3E}">
        <p14:creationId xmlns:p14="http://schemas.microsoft.com/office/powerpoint/2010/main" val="67853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DBD9B912-571E-4174-A397-A3B30DCB9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212" y="590550"/>
            <a:ext cx="10315575" cy="5676900"/>
          </a:xfrm>
          <a:prstGeom prst="rect">
            <a:avLst/>
          </a:prstGeom>
        </p:spPr>
      </p:pic>
    </p:spTree>
    <p:extLst>
      <p:ext uri="{BB962C8B-B14F-4D97-AF65-F5344CB8AC3E}">
        <p14:creationId xmlns:p14="http://schemas.microsoft.com/office/powerpoint/2010/main" val="236297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a:extLst>
              <a:ext uri="{FF2B5EF4-FFF2-40B4-BE49-F238E27FC236}">
                <a16:creationId xmlns:a16="http://schemas.microsoft.com/office/drawing/2014/main" id="{8370F23E-3524-490A-BB9E-F0F403D9A28C}"/>
              </a:ext>
            </a:extLst>
          </p:cNvPr>
          <p:cNvSpPr txBox="1"/>
          <p:nvPr/>
        </p:nvSpPr>
        <p:spPr>
          <a:xfrm>
            <a:off x="3529584" y="327993"/>
            <a:ext cx="4919472" cy="523220"/>
          </a:xfrm>
          <a:prstGeom prst="rect">
            <a:avLst/>
          </a:prstGeom>
          <a:noFill/>
        </p:spPr>
        <p:txBody>
          <a:bodyPr wrap="square" rtlCol="0">
            <a:spAutoFit/>
          </a:bodyPr>
          <a:lstStyle/>
          <a:p>
            <a:r>
              <a:rPr lang="fr-FR" sz="2800" u="sng" dirty="0">
                <a:solidFill>
                  <a:schemeClr val="bg1">
                    <a:lumMod val="95000"/>
                    <a:lumOff val="5000"/>
                  </a:schemeClr>
                </a:solidFill>
                <a:latin typeface="Arial" panose="020B0604020202020204" pitchFamily="34" charset="0"/>
                <a:cs typeface="Arial" panose="020B0604020202020204" pitchFamily="34" charset="0"/>
              </a:rPr>
              <a:t>Modèle de développement :</a:t>
            </a:r>
          </a:p>
        </p:txBody>
      </p:sp>
      <p:sp>
        <p:nvSpPr>
          <p:cNvPr id="2" name="Rectangle : coins arrondis 1">
            <a:extLst>
              <a:ext uri="{FF2B5EF4-FFF2-40B4-BE49-F238E27FC236}">
                <a16:creationId xmlns:a16="http://schemas.microsoft.com/office/drawing/2014/main" id="{7941AADC-E2AF-4B9E-AFF6-BC364897E16D}"/>
              </a:ext>
            </a:extLst>
          </p:cNvPr>
          <p:cNvSpPr/>
          <p:nvPr/>
        </p:nvSpPr>
        <p:spPr>
          <a:xfrm>
            <a:off x="7968000" y="2889000"/>
            <a:ext cx="1926585" cy="1080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Application Web</a:t>
            </a:r>
          </a:p>
        </p:txBody>
      </p:sp>
      <p:cxnSp>
        <p:nvCxnSpPr>
          <p:cNvPr id="5" name="Connecteur droit avec flèche 4">
            <a:extLst>
              <a:ext uri="{FF2B5EF4-FFF2-40B4-BE49-F238E27FC236}">
                <a16:creationId xmlns:a16="http://schemas.microsoft.com/office/drawing/2014/main" id="{3F1F2230-E946-456A-8DA7-27860B7E05BF}"/>
              </a:ext>
            </a:extLst>
          </p:cNvPr>
          <p:cNvCxnSpPr>
            <a:cxnSpLocks/>
            <a:stCxn id="2" idx="3"/>
            <a:endCxn id="10" idx="1"/>
          </p:cNvCxnSpPr>
          <p:nvPr/>
        </p:nvCxnSpPr>
        <p:spPr>
          <a:xfrm>
            <a:off x="9894585" y="3429000"/>
            <a:ext cx="5145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7E985191-8B87-485C-8DCC-2F5AF3C45B26}"/>
              </a:ext>
            </a:extLst>
          </p:cNvPr>
          <p:cNvSpPr/>
          <p:nvPr/>
        </p:nvSpPr>
        <p:spPr>
          <a:xfrm>
            <a:off x="10409113" y="3217984"/>
            <a:ext cx="1266093" cy="42203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err="1"/>
              <a:t>Thymeleaf</a:t>
            </a:r>
            <a:endParaRPr lang="fr-FR" dirty="0"/>
          </a:p>
        </p:txBody>
      </p:sp>
      <p:sp>
        <p:nvSpPr>
          <p:cNvPr id="26" name="Rectangle : coins arrondis 25">
            <a:extLst>
              <a:ext uri="{FF2B5EF4-FFF2-40B4-BE49-F238E27FC236}">
                <a16:creationId xmlns:a16="http://schemas.microsoft.com/office/drawing/2014/main" id="{91E4046A-5B24-4A06-8696-C752FB016B2B}"/>
              </a:ext>
            </a:extLst>
          </p:cNvPr>
          <p:cNvSpPr/>
          <p:nvPr/>
        </p:nvSpPr>
        <p:spPr>
          <a:xfrm>
            <a:off x="3260708" y="1605745"/>
            <a:ext cx="1926585" cy="114766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a:t>API REST</a:t>
            </a:r>
          </a:p>
        </p:txBody>
      </p:sp>
      <p:sp>
        <p:nvSpPr>
          <p:cNvPr id="14" name="Rectangle 13">
            <a:extLst>
              <a:ext uri="{FF2B5EF4-FFF2-40B4-BE49-F238E27FC236}">
                <a16:creationId xmlns:a16="http://schemas.microsoft.com/office/drawing/2014/main" id="{0D80777A-4A0A-4273-B3A6-36B1790515E3}"/>
              </a:ext>
            </a:extLst>
          </p:cNvPr>
          <p:cNvSpPr/>
          <p:nvPr/>
        </p:nvSpPr>
        <p:spPr>
          <a:xfrm>
            <a:off x="1433839" y="2016919"/>
            <a:ext cx="1345223" cy="32531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a:t>Hibernate</a:t>
            </a:r>
          </a:p>
        </p:txBody>
      </p:sp>
      <p:cxnSp>
        <p:nvCxnSpPr>
          <p:cNvPr id="19" name="Connecteur droit avec flèche 18">
            <a:extLst>
              <a:ext uri="{FF2B5EF4-FFF2-40B4-BE49-F238E27FC236}">
                <a16:creationId xmlns:a16="http://schemas.microsoft.com/office/drawing/2014/main" id="{DE589EAD-7465-4F14-B3AF-D9B211D7F906}"/>
              </a:ext>
            </a:extLst>
          </p:cNvPr>
          <p:cNvCxnSpPr>
            <a:stCxn id="26" idx="1"/>
            <a:endCxn id="14" idx="3"/>
          </p:cNvCxnSpPr>
          <p:nvPr/>
        </p:nvCxnSpPr>
        <p:spPr>
          <a:xfrm flipH="1" flipV="1">
            <a:off x="2779062" y="2179577"/>
            <a:ext cx="4816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511AB669-7BE2-4437-9C05-A3CEF0817804}"/>
              </a:ext>
            </a:extLst>
          </p:cNvPr>
          <p:cNvCxnSpPr>
            <a:stCxn id="2" idx="1"/>
            <a:endCxn id="26" idx="3"/>
          </p:cNvCxnSpPr>
          <p:nvPr/>
        </p:nvCxnSpPr>
        <p:spPr>
          <a:xfrm flipH="1" flipV="1">
            <a:off x="5187293" y="2179578"/>
            <a:ext cx="2780707" cy="1249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C4BAAA1E-1EB2-42D1-809A-3F0086FEF04F}"/>
              </a:ext>
            </a:extLst>
          </p:cNvPr>
          <p:cNvCxnSpPr>
            <a:cxnSpLocks/>
            <a:stCxn id="26" idx="3"/>
            <a:endCxn id="2" idx="1"/>
          </p:cNvCxnSpPr>
          <p:nvPr/>
        </p:nvCxnSpPr>
        <p:spPr>
          <a:xfrm>
            <a:off x="5187293" y="2179578"/>
            <a:ext cx="2780707" cy="1249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 coins arrondis 37">
            <a:extLst>
              <a:ext uri="{FF2B5EF4-FFF2-40B4-BE49-F238E27FC236}">
                <a16:creationId xmlns:a16="http://schemas.microsoft.com/office/drawing/2014/main" id="{625F10C3-7987-4FDD-84AE-3B56A86BA7F1}"/>
              </a:ext>
            </a:extLst>
          </p:cNvPr>
          <p:cNvSpPr/>
          <p:nvPr/>
        </p:nvSpPr>
        <p:spPr>
          <a:xfrm>
            <a:off x="3260708" y="3511947"/>
            <a:ext cx="1926585" cy="114766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BATCH</a:t>
            </a:r>
          </a:p>
        </p:txBody>
      </p:sp>
      <p:cxnSp>
        <p:nvCxnSpPr>
          <p:cNvPr id="1028" name="Connecteur droit avec flèche 1027">
            <a:extLst>
              <a:ext uri="{FF2B5EF4-FFF2-40B4-BE49-F238E27FC236}">
                <a16:creationId xmlns:a16="http://schemas.microsoft.com/office/drawing/2014/main" id="{BB7763FD-32A5-42AB-9656-C7546225A9A8}"/>
              </a:ext>
            </a:extLst>
          </p:cNvPr>
          <p:cNvCxnSpPr>
            <a:stCxn id="38" idx="0"/>
            <a:endCxn id="26" idx="2"/>
          </p:cNvCxnSpPr>
          <p:nvPr/>
        </p:nvCxnSpPr>
        <p:spPr>
          <a:xfrm flipV="1">
            <a:off x="4224001" y="2753410"/>
            <a:ext cx="0" cy="758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1" name="Connecteur droit avec flèche 1030">
            <a:extLst>
              <a:ext uri="{FF2B5EF4-FFF2-40B4-BE49-F238E27FC236}">
                <a16:creationId xmlns:a16="http://schemas.microsoft.com/office/drawing/2014/main" id="{3D2DEEA4-793F-485F-91AB-51CB17378E2A}"/>
              </a:ext>
            </a:extLst>
          </p:cNvPr>
          <p:cNvCxnSpPr>
            <a:stCxn id="26" idx="2"/>
            <a:endCxn id="38" idx="0"/>
          </p:cNvCxnSpPr>
          <p:nvPr/>
        </p:nvCxnSpPr>
        <p:spPr>
          <a:xfrm>
            <a:off x="4224001" y="2753410"/>
            <a:ext cx="0" cy="758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3" name="Ellipse 1032">
            <a:extLst>
              <a:ext uri="{FF2B5EF4-FFF2-40B4-BE49-F238E27FC236}">
                <a16:creationId xmlns:a16="http://schemas.microsoft.com/office/drawing/2014/main" id="{CF10CB4C-D66C-4C06-A9E3-971CD59623BD}"/>
              </a:ext>
            </a:extLst>
          </p:cNvPr>
          <p:cNvSpPr/>
          <p:nvPr/>
        </p:nvSpPr>
        <p:spPr>
          <a:xfrm>
            <a:off x="8250822" y="1756605"/>
            <a:ext cx="1360940" cy="84594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dirty="0"/>
              <a:t>Spring Boot</a:t>
            </a:r>
          </a:p>
        </p:txBody>
      </p:sp>
      <p:sp>
        <p:nvSpPr>
          <p:cNvPr id="44" name="Ellipse 43">
            <a:extLst>
              <a:ext uri="{FF2B5EF4-FFF2-40B4-BE49-F238E27FC236}">
                <a16:creationId xmlns:a16="http://schemas.microsoft.com/office/drawing/2014/main" id="{F6B76856-6966-4816-A55C-81F5471031C3}"/>
              </a:ext>
            </a:extLst>
          </p:cNvPr>
          <p:cNvSpPr/>
          <p:nvPr/>
        </p:nvSpPr>
        <p:spPr>
          <a:xfrm>
            <a:off x="1418122" y="430155"/>
            <a:ext cx="1360940" cy="84594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dirty="0"/>
              <a:t>Spring Boot</a:t>
            </a:r>
          </a:p>
        </p:txBody>
      </p:sp>
      <p:sp>
        <p:nvSpPr>
          <p:cNvPr id="45" name="Ellipse 44">
            <a:extLst>
              <a:ext uri="{FF2B5EF4-FFF2-40B4-BE49-F238E27FC236}">
                <a16:creationId xmlns:a16="http://schemas.microsoft.com/office/drawing/2014/main" id="{1A15D211-030C-4BCD-AFD9-C9BE1AB21D0B}"/>
              </a:ext>
            </a:extLst>
          </p:cNvPr>
          <p:cNvSpPr/>
          <p:nvPr/>
        </p:nvSpPr>
        <p:spPr>
          <a:xfrm>
            <a:off x="1885821" y="5233444"/>
            <a:ext cx="2054063" cy="84594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dirty="0"/>
              <a:t>Spring Boot Batch</a:t>
            </a:r>
          </a:p>
        </p:txBody>
      </p:sp>
      <p:sp>
        <p:nvSpPr>
          <p:cNvPr id="46" name="Ellipse 45">
            <a:extLst>
              <a:ext uri="{FF2B5EF4-FFF2-40B4-BE49-F238E27FC236}">
                <a16:creationId xmlns:a16="http://schemas.microsoft.com/office/drawing/2014/main" id="{B76E4014-0027-42DB-A237-4B4BA359FD17}"/>
              </a:ext>
            </a:extLst>
          </p:cNvPr>
          <p:cNvSpPr/>
          <p:nvPr/>
        </p:nvSpPr>
        <p:spPr>
          <a:xfrm>
            <a:off x="4472588" y="5233444"/>
            <a:ext cx="2054063" cy="84594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dirty="0"/>
              <a:t>Spring Boot Mail</a:t>
            </a:r>
          </a:p>
        </p:txBody>
      </p:sp>
      <p:cxnSp>
        <p:nvCxnSpPr>
          <p:cNvPr id="43" name="Connecteur droit avec flèche 42">
            <a:extLst>
              <a:ext uri="{FF2B5EF4-FFF2-40B4-BE49-F238E27FC236}">
                <a16:creationId xmlns:a16="http://schemas.microsoft.com/office/drawing/2014/main" id="{BFCF1861-2A37-4FB7-9DFB-BE8C7BB9DFDA}"/>
              </a:ext>
            </a:extLst>
          </p:cNvPr>
          <p:cNvCxnSpPr>
            <a:stCxn id="38" idx="2"/>
            <a:endCxn id="45" idx="0"/>
          </p:cNvCxnSpPr>
          <p:nvPr/>
        </p:nvCxnSpPr>
        <p:spPr>
          <a:xfrm flipH="1">
            <a:off x="2912853" y="4659612"/>
            <a:ext cx="1311148" cy="573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05DC695B-EF56-4AE4-A102-37958972C216}"/>
              </a:ext>
            </a:extLst>
          </p:cNvPr>
          <p:cNvCxnSpPr>
            <a:stCxn id="38" idx="2"/>
            <a:endCxn id="46" idx="0"/>
          </p:cNvCxnSpPr>
          <p:nvPr/>
        </p:nvCxnSpPr>
        <p:spPr>
          <a:xfrm>
            <a:off x="4224001" y="4659612"/>
            <a:ext cx="1275619" cy="573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F84B0B15-5314-4F91-BB95-0911BB244146}"/>
              </a:ext>
            </a:extLst>
          </p:cNvPr>
          <p:cNvCxnSpPr>
            <a:stCxn id="2" idx="0"/>
            <a:endCxn id="1033" idx="4"/>
          </p:cNvCxnSpPr>
          <p:nvPr/>
        </p:nvCxnSpPr>
        <p:spPr>
          <a:xfrm flipH="1" flipV="1">
            <a:off x="8931292" y="2602549"/>
            <a:ext cx="1" cy="286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eur droit avec flèche 58">
            <a:extLst>
              <a:ext uri="{FF2B5EF4-FFF2-40B4-BE49-F238E27FC236}">
                <a16:creationId xmlns:a16="http://schemas.microsoft.com/office/drawing/2014/main" id="{6A6066A6-2A83-4451-894F-C26AC1EF2A1C}"/>
              </a:ext>
            </a:extLst>
          </p:cNvPr>
          <p:cNvCxnSpPr>
            <a:stCxn id="26" idx="0"/>
            <a:endCxn id="44" idx="6"/>
          </p:cNvCxnSpPr>
          <p:nvPr/>
        </p:nvCxnSpPr>
        <p:spPr>
          <a:xfrm flipH="1" flipV="1">
            <a:off x="2779062" y="853127"/>
            <a:ext cx="1444939" cy="752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884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7020CE9-9428-41BF-B9CC-509F1C30EB3B}"/>
              </a:ext>
            </a:extLst>
          </p:cNvPr>
          <p:cNvSpPr txBox="1"/>
          <p:nvPr/>
        </p:nvSpPr>
        <p:spPr>
          <a:xfrm>
            <a:off x="3636264" y="374292"/>
            <a:ext cx="4919472" cy="523220"/>
          </a:xfrm>
          <a:prstGeom prst="rect">
            <a:avLst/>
          </a:prstGeom>
          <a:noFill/>
        </p:spPr>
        <p:txBody>
          <a:bodyPr wrap="square" rtlCol="0">
            <a:spAutoFit/>
          </a:bodyPr>
          <a:lstStyle/>
          <a:p>
            <a:pPr algn="ctr"/>
            <a:r>
              <a:rPr lang="fr-FR" sz="2800" u="sng" dirty="0">
                <a:latin typeface="Arial" panose="020B0604020202020204" pitchFamily="34" charset="0"/>
                <a:cs typeface="Arial" panose="020B0604020202020204" pitchFamily="34" charset="0"/>
              </a:rPr>
              <a:t>Relations :</a:t>
            </a:r>
          </a:p>
        </p:txBody>
      </p:sp>
      <p:sp>
        <p:nvSpPr>
          <p:cNvPr id="5" name="ZoneTexte 4">
            <a:extLst>
              <a:ext uri="{FF2B5EF4-FFF2-40B4-BE49-F238E27FC236}">
                <a16:creationId xmlns:a16="http://schemas.microsoft.com/office/drawing/2014/main" id="{3E7ABEEA-B2AA-45C4-9676-AB3F9E3BE2C3}"/>
              </a:ext>
            </a:extLst>
          </p:cNvPr>
          <p:cNvSpPr txBox="1"/>
          <p:nvPr/>
        </p:nvSpPr>
        <p:spPr>
          <a:xfrm>
            <a:off x="1128312" y="659688"/>
            <a:ext cx="606869"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latin typeface="Arial" panose="020B0604020202020204" pitchFamily="34" charset="0"/>
                <a:cs typeface="Arial" panose="020B0604020202020204" pitchFamily="34" charset="0"/>
              </a:rPr>
              <a:t>Vue</a:t>
            </a:r>
          </a:p>
        </p:txBody>
      </p:sp>
      <p:cxnSp>
        <p:nvCxnSpPr>
          <p:cNvPr id="7" name="Connecteur droit 6">
            <a:extLst>
              <a:ext uri="{FF2B5EF4-FFF2-40B4-BE49-F238E27FC236}">
                <a16:creationId xmlns:a16="http://schemas.microsoft.com/office/drawing/2014/main" id="{3F6E27BC-3558-4423-B9E2-ECC054DEBCDE}"/>
              </a:ext>
            </a:extLst>
          </p:cNvPr>
          <p:cNvCxnSpPr>
            <a:cxnSpLocks/>
            <a:stCxn id="5" idx="3"/>
            <a:endCxn id="80" idx="1"/>
          </p:cNvCxnSpPr>
          <p:nvPr/>
        </p:nvCxnSpPr>
        <p:spPr>
          <a:xfrm>
            <a:off x="1735181" y="844354"/>
            <a:ext cx="541836"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99695972-D8FD-4177-B679-ABBAA372DB0B}"/>
              </a:ext>
            </a:extLst>
          </p:cNvPr>
          <p:cNvSpPr txBox="1"/>
          <p:nvPr/>
        </p:nvSpPr>
        <p:spPr>
          <a:xfrm>
            <a:off x="2275401" y="2516771"/>
            <a:ext cx="1314291"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latin typeface="Arial" panose="020B0604020202020204" pitchFamily="34" charset="0"/>
                <a:cs typeface="Arial" panose="020B0604020202020204" pitchFamily="34" charset="0"/>
              </a:rPr>
              <a:t>Contrôleur</a:t>
            </a:r>
          </a:p>
        </p:txBody>
      </p:sp>
      <p:sp>
        <p:nvSpPr>
          <p:cNvPr id="14" name="ZoneTexte 13">
            <a:extLst>
              <a:ext uri="{FF2B5EF4-FFF2-40B4-BE49-F238E27FC236}">
                <a16:creationId xmlns:a16="http://schemas.microsoft.com/office/drawing/2014/main" id="{52DB5BE7-26D4-46CA-A52D-6A49CCCEF8C6}"/>
              </a:ext>
            </a:extLst>
          </p:cNvPr>
          <p:cNvSpPr txBox="1"/>
          <p:nvPr/>
        </p:nvSpPr>
        <p:spPr>
          <a:xfrm>
            <a:off x="2457360" y="3327138"/>
            <a:ext cx="953607"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latin typeface="Arial" panose="020B0604020202020204" pitchFamily="34" charset="0"/>
                <a:cs typeface="Arial" panose="020B0604020202020204" pitchFamily="34" charset="0"/>
              </a:rPr>
              <a:t>Service</a:t>
            </a:r>
          </a:p>
        </p:txBody>
      </p:sp>
      <p:cxnSp>
        <p:nvCxnSpPr>
          <p:cNvPr id="15" name="Connecteur droit 14">
            <a:extLst>
              <a:ext uri="{FF2B5EF4-FFF2-40B4-BE49-F238E27FC236}">
                <a16:creationId xmlns:a16="http://schemas.microsoft.com/office/drawing/2014/main" id="{81366C73-14E8-4566-B1C3-B53BAD4D0528}"/>
              </a:ext>
            </a:extLst>
          </p:cNvPr>
          <p:cNvCxnSpPr>
            <a:cxnSpLocks/>
            <a:stCxn id="8" idx="2"/>
            <a:endCxn id="14" idx="0"/>
          </p:cNvCxnSpPr>
          <p:nvPr/>
        </p:nvCxnSpPr>
        <p:spPr>
          <a:xfrm>
            <a:off x="2932547" y="2886103"/>
            <a:ext cx="1617" cy="441035"/>
          </a:xfrm>
          <a:prstGeom prst="line">
            <a:avLst/>
          </a:prstGeom>
          <a:ln w="28575"/>
        </p:spPr>
        <p:style>
          <a:lnRef idx="2">
            <a:schemeClr val="dk1"/>
          </a:lnRef>
          <a:fillRef idx="0">
            <a:schemeClr val="dk1"/>
          </a:fillRef>
          <a:effectRef idx="1">
            <a:schemeClr val="dk1"/>
          </a:effectRef>
          <a:fontRef idx="minor">
            <a:schemeClr val="tx1"/>
          </a:fontRef>
        </p:style>
      </p:cxnSp>
      <p:sp>
        <p:nvSpPr>
          <p:cNvPr id="22" name="ZoneTexte 21">
            <a:extLst>
              <a:ext uri="{FF2B5EF4-FFF2-40B4-BE49-F238E27FC236}">
                <a16:creationId xmlns:a16="http://schemas.microsoft.com/office/drawing/2014/main" id="{BA584DB0-2C07-4FCA-8B3D-3CE087329C3A}"/>
              </a:ext>
            </a:extLst>
          </p:cNvPr>
          <p:cNvSpPr txBox="1"/>
          <p:nvPr/>
        </p:nvSpPr>
        <p:spPr>
          <a:xfrm>
            <a:off x="2275400" y="4130745"/>
            <a:ext cx="1314291"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latin typeface="Arial" panose="020B0604020202020204" pitchFamily="34" charset="0"/>
                <a:cs typeface="Arial" panose="020B0604020202020204" pitchFamily="34" charset="0"/>
              </a:rPr>
              <a:t>Repository</a:t>
            </a:r>
          </a:p>
        </p:txBody>
      </p:sp>
      <p:cxnSp>
        <p:nvCxnSpPr>
          <p:cNvPr id="23" name="Connecteur droit 22">
            <a:extLst>
              <a:ext uri="{FF2B5EF4-FFF2-40B4-BE49-F238E27FC236}">
                <a16:creationId xmlns:a16="http://schemas.microsoft.com/office/drawing/2014/main" id="{5EA91326-2ECC-4222-9518-65DDC70A582F}"/>
              </a:ext>
            </a:extLst>
          </p:cNvPr>
          <p:cNvCxnSpPr>
            <a:cxnSpLocks/>
            <a:stCxn id="14" idx="2"/>
            <a:endCxn id="22" idx="0"/>
          </p:cNvCxnSpPr>
          <p:nvPr/>
        </p:nvCxnSpPr>
        <p:spPr>
          <a:xfrm flipH="1">
            <a:off x="2932546" y="3696470"/>
            <a:ext cx="1618" cy="434275"/>
          </a:xfrm>
          <a:prstGeom prst="line">
            <a:avLst/>
          </a:prstGeom>
          <a:ln w="28575"/>
        </p:spPr>
        <p:style>
          <a:lnRef idx="2">
            <a:schemeClr val="dk1"/>
          </a:lnRef>
          <a:fillRef idx="0">
            <a:schemeClr val="dk1"/>
          </a:fillRef>
          <a:effectRef idx="1">
            <a:schemeClr val="dk1"/>
          </a:effectRef>
          <a:fontRef idx="minor">
            <a:schemeClr val="tx1"/>
          </a:fontRef>
        </p:style>
      </p:cxnSp>
      <p:sp>
        <p:nvSpPr>
          <p:cNvPr id="26" name="ZoneTexte 25">
            <a:extLst>
              <a:ext uri="{FF2B5EF4-FFF2-40B4-BE49-F238E27FC236}">
                <a16:creationId xmlns:a16="http://schemas.microsoft.com/office/drawing/2014/main" id="{7175BA1A-CF61-4F71-BFB7-A22527ACEEA6}"/>
              </a:ext>
            </a:extLst>
          </p:cNvPr>
          <p:cNvSpPr txBox="1"/>
          <p:nvPr/>
        </p:nvSpPr>
        <p:spPr>
          <a:xfrm>
            <a:off x="2544168" y="5026171"/>
            <a:ext cx="776753"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a:latin typeface="Arial" panose="020B0604020202020204" pitchFamily="34" charset="0"/>
                <a:cs typeface="Arial" panose="020B0604020202020204" pitchFamily="34" charset="0"/>
              </a:rPr>
              <a:t>Entity</a:t>
            </a:r>
            <a:endParaRPr lang="fr-FR" dirty="0">
              <a:latin typeface="Arial" panose="020B0604020202020204" pitchFamily="34" charset="0"/>
              <a:cs typeface="Arial" panose="020B0604020202020204" pitchFamily="34" charset="0"/>
            </a:endParaRPr>
          </a:p>
        </p:txBody>
      </p:sp>
      <p:cxnSp>
        <p:nvCxnSpPr>
          <p:cNvPr id="27" name="Connecteur droit 26">
            <a:extLst>
              <a:ext uri="{FF2B5EF4-FFF2-40B4-BE49-F238E27FC236}">
                <a16:creationId xmlns:a16="http://schemas.microsoft.com/office/drawing/2014/main" id="{014839C1-8659-494A-B05F-8C33A4EB2918}"/>
              </a:ext>
            </a:extLst>
          </p:cNvPr>
          <p:cNvCxnSpPr>
            <a:cxnSpLocks/>
            <a:stCxn id="22" idx="2"/>
            <a:endCxn id="26" idx="0"/>
          </p:cNvCxnSpPr>
          <p:nvPr/>
        </p:nvCxnSpPr>
        <p:spPr>
          <a:xfrm flipH="1">
            <a:off x="2932545" y="4500077"/>
            <a:ext cx="1" cy="526094"/>
          </a:xfrm>
          <a:prstGeom prst="line">
            <a:avLst/>
          </a:prstGeom>
          <a:ln w="28575"/>
        </p:spPr>
        <p:style>
          <a:lnRef idx="2">
            <a:schemeClr val="dk1"/>
          </a:lnRef>
          <a:fillRef idx="0">
            <a:schemeClr val="dk1"/>
          </a:fillRef>
          <a:effectRef idx="1">
            <a:schemeClr val="dk1"/>
          </a:effectRef>
          <a:fontRef idx="minor">
            <a:schemeClr val="tx1"/>
          </a:fontRef>
        </p:style>
      </p:cxnSp>
      <p:sp>
        <p:nvSpPr>
          <p:cNvPr id="39" name="ZoneTexte 38">
            <a:extLst>
              <a:ext uri="{FF2B5EF4-FFF2-40B4-BE49-F238E27FC236}">
                <a16:creationId xmlns:a16="http://schemas.microsoft.com/office/drawing/2014/main" id="{34756C4E-4A4F-4BF6-8A12-25CFAD3B66B1}"/>
              </a:ext>
            </a:extLst>
          </p:cNvPr>
          <p:cNvSpPr txBox="1"/>
          <p:nvPr/>
        </p:nvSpPr>
        <p:spPr>
          <a:xfrm>
            <a:off x="4355239" y="1069072"/>
            <a:ext cx="7713941" cy="707886"/>
          </a:xfrm>
          <a:prstGeom prst="rect">
            <a:avLst/>
          </a:prstGeom>
          <a:noFill/>
        </p:spPr>
        <p:txBody>
          <a:bodyPr wrap="square" rtlCol="0">
            <a:spAutoFit/>
          </a:bodyPr>
          <a:lstStyle/>
          <a:p>
            <a:r>
              <a:rPr lang="fr-FR" sz="2000" dirty="0">
                <a:latin typeface="Arial" panose="020B0604020202020204" pitchFamily="34" charset="0"/>
                <a:cs typeface="Arial" panose="020B0604020202020204" pitchFamily="34" charset="0"/>
              </a:rPr>
              <a:t>- La vue appelle le contrôleur de l’application Web qui appel le contrôleur de l’API REST pour afficher la page souhaiter.</a:t>
            </a:r>
          </a:p>
        </p:txBody>
      </p:sp>
      <p:sp>
        <p:nvSpPr>
          <p:cNvPr id="41" name="ZoneTexte 40">
            <a:extLst>
              <a:ext uri="{FF2B5EF4-FFF2-40B4-BE49-F238E27FC236}">
                <a16:creationId xmlns:a16="http://schemas.microsoft.com/office/drawing/2014/main" id="{A520CB9D-0EB7-46A7-826F-9413F457729C}"/>
              </a:ext>
            </a:extLst>
          </p:cNvPr>
          <p:cNvSpPr txBox="1"/>
          <p:nvPr/>
        </p:nvSpPr>
        <p:spPr>
          <a:xfrm>
            <a:off x="4449744" y="1987775"/>
            <a:ext cx="7619443" cy="707886"/>
          </a:xfrm>
          <a:prstGeom prst="rect">
            <a:avLst/>
          </a:prstGeom>
          <a:noFill/>
        </p:spPr>
        <p:txBody>
          <a:bodyPr wrap="square" rtlCol="0">
            <a:spAutoFit/>
          </a:bodyPr>
          <a:lstStyle/>
          <a:p>
            <a:r>
              <a:rPr lang="fr-FR" sz="2000" dirty="0">
                <a:latin typeface="Arial" panose="020B0604020202020204" pitchFamily="34" charset="0"/>
                <a:cs typeface="Arial" panose="020B0604020202020204" pitchFamily="34" charset="0"/>
              </a:rPr>
              <a:t>- Le contrôleur de l’API REST appelle la couche service si il y a une action à exécuter.</a:t>
            </a:r>
          </a:p>
        </p:txBody>
      </p:sp>
      <p:sp>
        <p:nvSpPr>
          <p:cNvPr id="42" name="ZoneTexte 41">
            <a:extLst>
              <a:ext uri="{FF2B5EF4-FFF2-40B4-BE49-F238E27FC236}">
                <a16:creationId xmlns:a16="http://schemas.microsoft.com/office/drawing/2014/main" id="{7F1AA700-29F8-48D2-8278-AB1937CB591A}"/>
              </a:ext>
            </a:extLst>
          </p:cNvPr>
          <p:cNvSpPr txBox="1"/>
          <p:nvPr/>
        </p:nvSpPr>
        <p:spPr>
          <a:xfrm>
            <a:off x="4449744" y="2853354"/>
            <a:ext cx="7619455" cy="707886"/>
          </a:xfrm>
          <a:prstGeom prst="rect">
            <a:avLst/>
          </a:prstGeom>
          <a:noFill/>
        </p:spPr>
        <p:txBody>
          <a:bodyPr wrap="square" rtlCol="0">
            <a:spAutoFit/>
          </a:bodyPr>
          <a:lstStyle/>
          <a:p>
            <a:r>
              <a:rPr lang="fr-FR" sz="2000" dirty="0">
                <a:latin typeface="Arial" panose="020B0604020202020204" pitchFamily="34" charset="0"/>
                <a:cs typeface="Arial" panose="020B0604020202020204" pitchFamily="34" charset="0"/>
              </a:rPr>
              <a:t>- Le service appelle le repository via des requête simple pour récupérer les informations de la BDD.</a:t>
            </a:r>
          </a:p>
        </p:txBody>
      </p:sp>
      <p:sp>
        <p:nvSpPr>
          <p:cNvPr id="43" name="ZoneTexte 42">
            <a:extLst>
              <a:ext uri="{FF2B5EF4-FFF2-40B4-BE49-F238E27FC236}">
                <a16:creationId xmlns:a16="http://schemas.microsoft.com/office/drawing/2014/main" id="{30214CA8-1694-4ABE-8735-281634DEE69A}"/>
              </a:ext>
            </a:extLst>
          </p:cNvPr>
          <p:cNvSpPr txBox="1"/>
          <p:nvPr/>
        </p:nvSpPr>
        <p:spPr>
          <a:xfrm>
            <a:off x="4449745" y="3720126"/>
            <a:ext cx="7621074" cy="707886"/>
          </a:xfrm>
          <a:prstGeom prst="rect">
            <a:avLst/>
          </a:prstGeom>
          <a:noFill/>
        </p:spPr>
        <p:txBody>
          <a:bodyPr wrap="square" rtlCol="0">
            <a:spAutoFit/>
          </a:bodyPr>
          <a:lstStyle/>
          <a:p>
            <a:r>
              <a:rPr lang="fr-FR" sz="2000" dirty="0">
                <a:latin typeface="Arial" panose="020B0604020202020204" pitchFamily="34" charset="0"/>
                <a:cs typeface="Arial" panose="020B0604020202020204" pitchFamily="34" charset="0"/>
              </a:rPr>
              <a:t>- Le repository envoi des requête simple et prédéfini, ou permet de gérer les requêtes complexes via les </a:t>
            </a:r>
            <a:r>
              <a:rPr lang="fr-FR" sz="2000" dirty="0" err="1">
                <a:latin typeface="Arial" panose="020B0604020202020204" pitchFamily="34" charset="0"/>
                <a:cs typeface="Arial" panose="020B0604020202020204" pitchFamily="34" charset="0"/>
              </a:rPr>
              <a:t>queries</a:t>
            </a:r>
            <a:r>
              <a:rPr lang="fr-FR" sz="2000" dirty="0">
                <a:latin typeface="Arial" panose="020B0604020202020204" pitchFamily="34" charset="0"/>
                <a:cs typeface="Arial" panose="020B0604020202020204" pitchFamily="34" charset="0"/>
              </a:rPr>
              <a:t>.</a:t>
            </a:r>
          </a:p>
        </p:txBody>
      </p:sp>
      <p:cxnSp>
        <p:nvCxnSpPr>
          <p:cNvPr id="3" name="Connecteur droit 2">
            <a:extLst>
              <a:ext uri="{FF2B5EF4-FFF2-40B4-BE49-F238E27FC236}">
                <a16:creationId xmlns:a16="http://schemas.microsoft.com/office/drawing/2014/main" id="{ACF97695-6309-4242-AC47-3353EAB42D82}"/>
              </a:ext>
            </a:extLst>
          </p:cNvPr>
          <p:cNvCxnSpPr>
            <a:cxnSpLocks/>
          </p:cNvCxnSpPr>
          <p:nvPr/>
        </p:nvCxnSpPr>
        <p:spPr>
          <a:xfrm>
            <a:off x="533400" y="2184400"/>
            <a:ext cx="348126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9" name="Connecteur droit 18">
            <a:extLst>
              <a:ext uri="{FF2B5EF4-FFF2-40B4-BE49-F238E27FC236}">
                <a16:creationId xmlns:a16="http://schemas.microsoft.com/office/drawing/2014/main" id="{F71E5AFE-7591-44E0-A4B9-061F92D35560}"/>
              </a:ext>
            </a:extLst>
          </p:cNvPr>
          <p:cNvCxnSpPr>
            <a:cxnSpLocks/>
          </p:cNvCxnSpPr>
          <p:nvPr/>
        </p:nvCxnSpPr>
        <p:spPr>
          <a:xfrm flipH="1" flipV="1">
            <a:off x="1813289" y="2356548"/>
            <a:ext cx="27031" cy="320088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0" name="ZoneTexte 9">
            <a:extLst>
              <a:ext uri="{FF2B5EF4-FFF2-40B4-BE49-F238E27FC236}">
                <a16:creationId xmlns:a16="http://schemas.microsoft.com/office/drawing/2014/main" id="{DDDE564D-3E2D-41A7-82AD-82B9BBDD7070}"/>
              </a:ext>
            </a:extLst>
          </p:cNvPr>
          <p:cNvSpPr txBox="1"/>
          <p:nvPr/>
        </p:nvSpPr>
        <p:spPr>
          <a:xfrm>
            <a:off x="122144" y="1471218"/>
            <a:ext cx="897865" cy="646331"/>
          </a:xfrm>
          <a:prstGeom prst="rect">
            <a:avLst/>
          </a:prstGeom>
          <a:noFill/>
        </p:spPr>
        <p:txBody>
          <a:bodyPr wrap="square" rtlCol="0">
            <a:spAutoFit/>
          </a:bodyPr>
          <a:lstStyle/>
          <a:p>
            <a:pPr algn="ctr"/>
            <a:r>
              <a:rPr lang="fr-FR" dirty="0"/>
              <a:t>APPLI</a:t>
            </a:r>
          </a:p>
          <a:p>
            <a:pPr algn="ctr"/>
            <a:r>
              <a:rPr lang="fr-FR" dirty="0"/>
              <a:t>WEB</a:t>
            </a:r>
          </a:p>
        </p:txBody>
      </p:sp>
      <p:sp>
        <p:nvSpPr>
          <p:cNvPr id="24" name="ZoneTexte 23">
            <a:extLst>
              <a:ext uri="{FF2B5EF4-FFF2-40B4-BE49-F238E27FC236}">
                <a16:creationId xmlns:a16="http://schemas.microsoft.com/office/drawing/2014/main" id="{EB5562C7-2C89-4745-A088-CD3EE9DA730F}"/>
              </a:ext>
            </a:extLst>
          </p:cNvPr>
          <p:cNvSpPr txBox="1"/>
          <p:nvPr/>
        </p:nvSpPr>
        <p:spPr>
          <a:xfrm>
            <a:off x="657146" y="5389104"/>
            <a:ext cx="1083733" cy="369332"/>
          </a:xfrm>
          <a:prstGeom prst="rect">
            <a:avLst/>
          </a:prstGeom>
          <a:noFill/>
        </p:spPr>
        <p:txBody>
          <a:bodyPr wrap="square" rtlCol="0">
            <a:spAutoFit/>
          </a:bodyPr>
          <a:lstStyle/>
          <a:p>
            <a:pPr algn="ctr"/>
            <a:r>
              <a:rPr lang="fr-FR" dirty="0"/>
              <a:t>BATCH</a:t>
            </a:r>
          </a:p>
        </p:txBody>
      </p:sp>
      <p:sp>
        <p:nvSpPr>
          <p:cNvPr id="28" name="ZoneTexte 27">
            <a:extLst>
              <a:ext uri="{FF2B5EF4-FFF2-40B4-BE49-F238E27FC236}">
                <a16:creationId xmlns:a16="http://schemas.microsoft.com/office/drawing/2014/main" id="{A39435F3-5FDA-4D27-905D-A0BF1A059AE8}"/>
              </a:ext>
            </a:extLst>
          </p:cNvPr>
          <p:cNvSpPr txBox="1"/>
          <p:nvPr/>
        </p:nvSpPr>
        <p:spPr>
          <a:xfrm>
            <a:off x="3320921" y="5758436"/>
            <a:ext cx="863095" cy="646331"/>
          </a:xfrm>
          <a:prstGeom prst="rect">
            <a:avLst/>
          </a:prstGeom>
          <a:noFill/>
        </p:spPr>
        <p:txBody>
          <a:bodyPr wrap="square" rtlCol="0">
            <a:spAutoFit/>
          </a:bodyPr>
          <a:lstStyle/>
          <a:p>
            <a:pPr algn="ctr"/>
            <a:r>
              <a:rPr lang="fr-FR" dirty="0"/>
              <a:t>API REST</a:t>
            </a:r>
          </a:p>
        </p:txBody>
      </p:sp>
      <p:cxnSp>
        <p:nvCxnSpPr>
          <p:cNvPr id="29" name="Connecteur droit 28">
            <a:extLst>
              <a:ext uri="{FF2B5EF4-FFF2-40B4-BE49-F238E27FC236}">
                <a16:creationId xmlns:a16="http://schemas.microsoft.com/office/drawing/2014/main" id="{4BAA437F-F651-4694-A229-A22754EFCB57}"/>
              </a:ext>
            </a:extLst>
          </p:cNvPr>
          <p:cNvCxnSpPr>
            <a:cxnSpLocks/>
          </p:cNvCxnSpPr>
          <p:nvPr/>
        </p:nvCxnSpPr>
        <p:spPr>
          <a:xfrm>
            <a:off x="1840320" y="5643047"/>
            <a:ext cx="2174344" cy="0"/>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25" name="Connecteur droit 24">
            <a:extLst>
              <a:ext uri="{FF2B5EF4-FFF2-40B4-BE49-F238E27FC236}">
                <a16:creationId xmlns:a16="http://schemas.microsoft.com/office/drawing/2014/main" id="{BE0F71D8-8239-4429-BB4A-3FF4ECE256F3}"/>
              </a:ext>
            </a:extLst>
          </p:cNvPr>
          <p:cNvCxnSpPr>
            <a:cxnSpLocks/>
          </p:cNvCxnSpPr>
          <p:nvPr/>
        </p:nvCxnSpPr>
        <p:spPr>
          <a:xfrm flipV="1">
            <a:off x="4014664" y="1487798"/>
            <a:ext cx="0" cy="689632"/>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30" name="Connecteur droit 29">
            <a:extLst>
              <a:ext uri="{FF2B5EF4-FFF2-40B4-BE49-F238E27FC236}">
                <a16:creationId xmlns:a16="http://schemas.microsoft.com/office/drawing/2014/main" id="{083F4617-5BB3-4F70-B137-A31965FE880E}"/>
              </a:ext>
            </a:extLst>
          </p:cNvPr>
          <p:cNvCxnSpPr>
            <a:cxnSpLocks/>
          </p:cNvCxnSpPr>
          <p:nvPr/>
        </p:nvCxnSpPr>
        <p:spPr>
          <a:xfrm flipV="1">
            <a:off x="4014664" y="4937760"/>
            <a:ext cx="0" cy="705287"/>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31" name="Connecteur droit 30">
            <a:extLst>
              <a:ext uri="{FF2B5EF4-FFF2-40B4-BE49-F238E27FC236}">
                <a16:creationId xmlns:a16="http://schemas.microsoft.com/office/drawing/2014/main" id="{F2F5803F-162C-4938-B389-43ECB1BCB286}"/>
              </a:ext>
            </a:extLst>
          </p:cNvPr>
          <p:cNvCxnSpPr>
            <a:cxnSpLocks/>
          </p:cNvCxnSpPr>
          <p:nvPr/>
        </p:nvCxnSpPr>
        <p:spPr>
          <a:xfrm>
            <a:off x="1157169" y="2356548"/>
            <a:ext cx="65612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4" name="Connecteur droit 33">
            <a:extLst>
              <a:ext uri="{FF2B5EF4-FFF2-40B4-BE49-F238E27FC236}">
                <a16:creationId xmlns:a16="http://schemas.microsoft.com/office/drawing/2014/main" id="{802454CE-C0BF-45C0-B266-3020D517B59C}"/>
              </a:ext>
            </a:extLst>
          </p:cNvPr>
          <p:cNvCxnSpPr>
            <a:cxnSpLocks/>
            <a:stCxn id="8" idx="1"/>
            <a:endCxn id="40" idx="3"/>
          </p:cNvCxnSpPr>
          <p:nvPr/>
        </p:nvCxnSpPr>
        <p:spPr>
          <a:xfrm flipH="1">
            <a:off x="1647551" y="2701437"/>
            <a:ext cx="627850" cy="821129"/>
          </a:xfrm>
          <a:prstGeom prst="line">
            <a:avLst/>
          </a:prstGeom>
          <a:ln w="28575"/>
        </p:spPr>
        <p:style>
          <a:lnRef idx="2">
            <a:schemeClr val="dk1"/>
          </a:lnRef>
          <a:fillRef idx="0">
            <a:schemeClr val="dk1"/>
          </a:fillRef>
          <a:effectRef idx="1">
            <a:schemeClr val="dk1"/>
          </a:effectRef>
          <a:fontRef idx="minor">
            <a:schemeClr val="tx1"/>
          </a:fontRef>
        </p:style>
      </p:cxnSp>
      <p:sp>
        <p:nvSpPr>
          <p:cNvPr id="37" name="ZoneTexte 36">
            <a:extLst>
              <a:ext uri="{FF2B5EF4-FFF2-40B4-BE49-F238E27FC236}">
                <a16:creationId xmlns:a16="http://schemas.microsoft.com/office/drawing/2014/main" id="{E2A631C0-AC70-4222-BD5E-E865FDEC0B26}"/>
              </a:ext>
            </a:extLst>
          </p:cNvPr>
          <p:cNvSpPr txBox="1"/>
          <p:nvPr/>
        </p:nvSpPr>
        <p:spPr>
          <a:xfrm>
            <a:off x="294275" y="2528114"/>
            <a:ext cx="1314291"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FR" dirty="0">
                <a:latin typeface="Arial" panose="020B0604020202020204" pitchFamily="34" charset="0"/>
                <a:cs typeface="Arial" panose="020B0604020202020204" pitchFamily="34" charset="0"/>
              </a:rPr>
              <a:t>Job</a:t>
            </a:r>
          </a:p>
        </p:txBody>
      </p:sp>
      <p:sp>
        <p:nvSpPr>
          <p:cNvPr id="40" name="ZoneTexte 39">
            <a:extLst>
              <a:ext uri="{FF2B5EF4-FFF2-40B4-BE49-F238E27FC236}">
                <a16:creationId xmlns:a16="http://schemas.microsoft.com/office/drawing/2014/main" id="{98C1F344-DB18-4AFB-B4C2-9E6C1BA82EC4}"/>
              </a:ext>
            </a:extLst>
          </p:cNvPr>
          <p:cNvSpPr txBox="1"/>
          <p:nvPr/>
        </p:nvSpPr>
        <p:spPr>
          <a:xfrm>
            <a:off x="255288" y="3337900"/>
            <a:ext cx="1392263"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FR" dirty="0" err="1">
                <a:latin typeface="Arial" panose="020B0604020202020204" pitchFamily="34" charset="0"/>
                <a:cs typeface="Arial" panose="020B0604020202020204" pitchFamily="34" charset="0"/>
              </a:rPr>
              <a:t>ItemReader</a:t>
            </a:r>
            <a:endParaRPr lang="fr-FR" dirty="0">
              <a:latin typeface="Arial" panose="020B0604020202020204" pitchFamily="34" charset="0"/>
              <a:cs typeface="Arial" panose="020B0604020202020204" pitchFamily="34" charset="0"/>
            </a:endParaRPr>
          </a:p>
        </p:txBody>
      </p:sp>
      <p:sp>
        <p:nvSpPr>
          <p:cNvPr id="45" name="ZoneTexte 44">
            <a:extLst>
              <a:ext uri="{FF2B5EF4-FFF2-40B4-BE49-F238E27FC236}">
                <a16:creationId xmlns:a16="http://schemas.microsoft.com/office/drawing/2014/main" id="{9FA03BF5-7D1C-420B-B07F-9DE093FDBCBE}"/>
              </a:ext>
            </a:extLst>
          </p:cNvPr>
          <p:cNvSpPr txBox="1"/>
          <p:nvPr/>
        </p:nvSpPr>
        <p:spPr>
          <a:xfrm>
            <a:off x="117945" y="4126228"/>
            <a:ext cx="1668383"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FR" dirty="0" err="1">
                <a:latin typeface="Arial" panose="020B0604020202020204" pitchFamily="34" charset="0"/>
                <a:cs typeface="Arial" panose="020B0604020202020204" pitchFamily="34" charset="0"/>
              </a:rPr>
              <a:t>ItemProcessor</a:t>
            </a:r>
            <a:endParaRPr lang="fr-FR" dirty="0">
              <a:latin typeface="Arial" panose="020B0604020202020204" pitchFamily="34" charset="0"/>
              <a:cs typeface="Arial" panose="020B0604020202020204" pitchFamily="34" charset="0"/>
            </a:endParaRPr>
          </a:p>
        </p:txBody>
      </p:sp>
      <p:cxnSp>
        <p:nvCxnSpPr>
          <p:cNvPr id="47" name="Connecteur droit 46">
            <a:extLst>
              <a:ext uri="{FF2B5EF4-FFF2-40B4-BE49-F238E27FC236}">
                <a16:creationId xmlns:a16="http://schemas.microsoft.com/office/drawing/2014/main" id="{E901E6A7-0ED8-43B7-A053-BD8EA7C730F7}"/>
              </a:ext>
            </a:extLst>
          </p:cNvPr>
          <p:cNvCxnSpPr>
            <a:cxnSpLocks/>
            <a:stCxn id="37" idx="2"/>
            <a:endCxn id="40" idx="0"/>
          </p:cNvCxnSpPr>
          <p:nvPr/>
        </p:nvCxnSpPr>
        <p:spPr>
          <a:xfrm flipH="1">
            <a:off x="951420" y="2897446"/>
            <a:ext cx="1" cy="440454"/>
          </a:xfrm>
          <a:prstGeom prst="line">
            <a:avLst/>
          </a:prstGeom>
          <a:ln w="28575"/>
        </p:spPr>
        <p:style>
          <a:lnRef idx="2">
            <a:schemeClr val="dk1"/>
          </a:lnRef>
          <a:fillRef idx="0">
            <a:schemeClr val="dk1"/>
          </a:fillRef>
          <a:effectRef idx="1">
            <a:schemeClr val="dk1"/>
          </a:effectRef>
          <a:fontRef idx="minor">
            <a:schemeClr val="tx1"/>
          </a:fontRef>
        </p:style>
      </p:cxnSp>
      <p:cxnSp>
        <p:nvCxnSpPr>
          <p:cNvPr id="51" name="Connecteur droit 50">
            <a:extLst>
              <a:ext uri="{FF2B5EF4-FFF2-40B4-BE49-F238E27FC236}">
                <a16:creationId xmlns:a16="http://schemas.microsoft.com/office/drawing/2014/main" id="{0B827163-D34A-4D3B-BE53-1106B58DBB74}"/>
              </a:ext>
            </a:extLst>
          </p:cNvPr>
          <p:cNvCxnSpPr>
            <a:cxnSpLocks/>
            <a:stCxn id="40" idx="2"/>
            <a:endCxn id="45" idx="0"/>
          </p:cNvCxnSpPr>
          <p:nvPr/>
        </p:nvCxnSpPr>
        <p:spPr>
          <a:xfrm>
            <a:off x="951420" y="3707232"/>
            <a:ext cx="717" cy="418996"/>
          </a:xfrm>
          <a:prstGeom prst="line">
            <a:avLst/>
          </a:prstGeom>
          <a:ln w="28575"/>
        </p:spPr>
        <p:style>
          <a:lnRef idx="2">
            <a:schemeClr val="dk1"/>
          </a:lnRef>
          <a:fillRef idx="0">
            <a:schemeClr val="dk1"/>
          </a:fillRef>
          <a:effectRef idx="1">
            <a:schemeClr val="dk1"/>
          </a:effectRef>
          <a:fontRef idx="minor">
            <a:schemeClr val="tx1"/>
          </a:fontRef>
        </p:style>
      </p:cxnSp>
      <p:cxnSp>
        <p:nvCxnSpPr>
          <p:cNvPr id="57" name="Connecteur droit 56">
            <a:extLst>
              <a:ext uri="{FF2B5EF4-FFF2-40B4-BE49-F238E27FC236}">
                <a16:creationId xmlns:a16="http://schemas.microsoft.com/office/drawing/2014/main" id="{17B0A084-2A85-41AA-9B31-D6206C63170A}"/>
              </a:ext>
            </a:extLst>
          </p:cNvPr>
          <p:cNvCxnSpPr>
            <a:cxnSpLocks/>
          </p:cNvCxnSpPr>
          <p:nvPr/>
        </p:nvCxnSpPr>
        <p:spPr>
          <a:xfrm>
            <a:off x="951421" y="2897446"/>
            <a:ext cx="7717" cy="440454"/>
          </a:xfrm>
          <a:prstGeom prst="line">
            <a:avLst/>
          </a:prstGeom>
          <a:ln w="28575"/>
        </p:spPr>
        <p:style>
          <a:lnRef idx="2">
            <a:schemeClr val="dk1"/>
          </a:lnRef>
          <a:fillRef idx="0">
            <a:schemeClr val="dk1"/>
          </a:fillRef>
          <a:effectRef idx="1">
            <a:schemeClr val="dk1"/>
          </a:effectRef>
          <a:fontRef idx="minor">
            <a:schemeClr val="tx1"/>
          </a:fontRef>
        </p:style>
      </p:cxnSp>
      <p:sp>
        <p:nvSpPr>
          <p:cNvPr id="58" name="ZoneTexte 57">
            <a:extLst>
              <a:ext uri="{FF2B5EF4-FFF2-40B4-BE49-F238E27FC236}">
                <a16:creationId xmlns:a16="http://schemas.microsoft.com/office/drawing/2014/main" id="{916043C3-0FBA-436F-90D1-49B2A369F3AE}"/>
              </a:ext>
            </a:extLst>
          </p:cNvPr>
          <p:cNvSpPr txBox="1"/>
          <p:nvPr/>
        </p:nvSpPr>
        <p:spPr>
          <a:xfrm>
            <a:off x="117945" y="4914556"/>
            <a:ext cx="1668383"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FR" dirty="0" err="1">
                <a:latin typeface="Arial" panose="020B0604020202020204" pitchFamily="34" charset="0"/>
                <a:cs typeface="Arial" panose="020B0604020202020204" pitchFamily="34" charset="0"/>
              </a:rPr>
              <a:t>ItemWriter</a:t>
            </a:r>
            <a:endParaRPr lang="fr-FR" dirty="0">
              <a:latin typeface="Arial" panose="020B0604020202020204" pitchFamily="34" charset="0"/>
              <a:cs typeface="Arial" panose="020B0604020202020204" pitchFamily="34" charset="0"/>
            </a:endParaRPr>
          </a:p>
        </p:txBody>
      </p:sp>
      <p:cxnSp>
        <p:nvCxnSpPr>
          <p:cNvPr id="59" name="Connecteur droit 58">
            <a:extLst>
              <a:ext uri="{FF2B5EF4-FFF2-40B4-BE49-F238E27FC236}">
                <a16:creationId xmlns:a16="http://schemas.microsoft.com/office/drawing/2014/main" id="{210D0BE2-2D54-4631-B97F-B0348FBEDC5C}"/>
              </a:ext>
            </a:extLst>
          </p:cNvPr>
          <p:cNvCxnSpPr>
            <a:cxnSpLocks/>
            <a:stCxn id="45" idx="2"/>
            <a:endCxn id="58" idx="0"/>
          </p:cNvCxnSpPr>
          <p:nvPr/>
        </p:nvCxnSpPr>
        <p:spPr>
          <a:xfrm>
            <a:off x="952137" y="4495560"/>
            <a:ext cx="0" cy="418996"/>
          </a:xfrm>
          <a:prstGeom prst="line">
            <a:avLst/>
          </a:prstGeom>
          <a:ln w="28575"/>
        </p:spPr>
        <p:style>
          <a:lnRef idx="2">
            <a:schemeClr val="dk1"/>
          </a:lnRef>
          <a:fillRef idx="0">
            <a:schemeClr val="dk1"/>
          </a:fillRef>
          <a:effectRef idx="1">
            <a:schemeClr val="dk1"/>
          </a:effectRef>
          <a:fontRef idx="minor">
            <a:schemeClr val="tx1"/>
          </a:fontRef>
        </p:style>
      </p:cxnSp>
      <p:cxnSp>
        <p:nvCxnSpPr>
          <p:cNvPr id="63" name="Connecteur droit 62">
            <a:extLst>
              <a:ext uri="{FF2B5EF4-FFF2-40B4-BE49-F238E27FC236}">
                <a16:creationId xmlns:a16="http://schemas.microsoft.com/office/drawing/2014/main" id="{E7B2C0E9-61A2-452F-8341-B2B082EBFE79}"/>
              </a:ext>
            </a:extLst>
          </p:cNvPr>
          <p:cNvCxnSpPr>
            <a:cxnSpLocks/>
            <a:stCxn id="8" idx="1"/>
            <a:endCxn id="58" idx="3"/>
          </p:cNvCxnSpPr>
          <p:nvPr/>
        </p:nvCxnSpPr>
        <p:spPr>
          <a:xfrm flipH="1">
            <a:off x="1786328" y="2701437"/>
            <a:ext cx="489073" cy="2397785"/>
          </a:xfrm>
          <a:prstGeom prst="line">
            <a:avLst/>
          </a:prstGeom>
          <a:ln w="28575"/>
        </p:spPr>
        <p:style>
          <a:lnRef idx="2">
            <a:schemeClr val="dk1"/>
          </a:lnRef>
          <a:fillRef idx="0">
            <a:schemeClr val="dk1"/>
          </a:fillRef>
          <a:effectRef idx="1">
            <a:schemeClr val="dk1"/>
          </a:effectRef>
          <a:fontRef idx="minor">
            <a:schemeClr val="tx1"/>
          </a:fontRef>
        </p:style>
      </p:cxnSp>
      <p:cxnSp>
        <p:nvCxnSpPr>
          <p:cNvPr id="69" name="Connecteur droit 68">
            <a:extLst>
              <a:ext uri="{FF2B5EF4-FFF2-40B4-BE49-F238E27FC236}">
                <a16:creationId xmlns:a16="http://schemas.microsoft.com/office/drawing/2014/main" id="{F35C7D97-B195-4A5D-8C95-3A3C23C57019}"/>
              </a:ext>
            </a:extLst>
          </p:cNvPr>
          <p:cNvCxnSpPr>
            <a:cxnSpLocks/>
          </p:cNvCxnSpPr>
          <p:nvPr/>
        </p:nvCxnSpPr>
        <p:spPr>
          <a:xfrm>
            <a:off x="4812334" y="1810963"/>
            <a:ext cx="6367150" cy="21651"/>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1" name="Connecteur droit 70">
            <a:extLst>
              <a:ext uri="{FF2B5EF4-FFF2-40B4-BE49-F238E27FC236}">
                <a16:creationId xmlns:a16="http://schemas.microsoft.com/office/drawing/2014/main" id="{0C251FDD-FFDB-4A16-BA7C-948AF11CEC52}"/>
              </a:ext>
            </a:extLst>
          </p:cNvPr>
          <p:cNvCxnSpPr>
            <a:cxnSpLocks/>
          </p:cNvCxnSpPr>
          <p:nvPr/>
        </p:nvCxnSpPr>
        <p:spPr>
          <a:xfrm>
            <a:off x="4913720" y="4588947"/>
            <a:ext cx="6265764" cy="0"/>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73" name="Connecteur droit 72">
            <a:extLst>
              <a:ext uri="{FF2B5EF4-FFF2-40B4-BE49-F238E27FC236}">
                <a16:creationId xmlns:a16="http://schemas.microsoft.com/office/drawing/2014/main" id="{28ACDD14-6CFD-49A8-B78B-532E02FCF930}"/>
              </a:ext>
            </a:extLst>
          </p:cNvPr>
          <p:cNvCxnSpPr>
            <a:cxnSpLocks/>
          </p:cNvCxnSpPr>
          <p:nvPr/>
        </p:nvCxnSpPr>
        <p:spPr>
          <a:xfrm>
            <a:off x="4913720" y="6666909"/>
            <a:ext cx="636715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75" name="ZoneTexte 74">
            <a:extLst>
              <a:ext uri="{FF2B5EF4-FFF2-40B4-BE49-F238E27FC236}">
                <a16:creationId xmlns:a16="http://schemas.microsoft.com/office/drawing/2014/main" id="{9BC7858B-319D-42EE-BD55-C23C1486A276}"/>
              </a:ext>
            </a:extLst>
          </p:cNvPr>
          <p:cNvSpPr txBox="1"/>
          <p:nvPr/>
        </p:nvSpPr>
        <p:spPr>
          <a:xfrm>
            <a:off x="4446508" y="4727917"/>
            <a:ext cx="7627547" cy="1938992"/>
          </a:xfrm>
          <a:prstGeom prst="rect">
            <a:avLst/>
          </a:prstGeom>
          <a:noFill/>
        </p:spPr>
        <p:txBody>
          <a:bodyPr wrap="square" rtlCol="0">
            <a:spAutoFit/>
          </a:bodyPr>
          <a:lstStyle/>
          <a:p>
            <a:r>
              <a:rPr lang="fr-FR" sz="2000" dirty="0">
                <a:latin typeface="Arial" panose="020B0604020202020204" pitchFamily="34" charset="0"/>
                <a:cs typeface="Arial" panose="020B0604020202020204" pitchFamily="34" charset="0"/>
              </a:rPr>
              <a:t>- Lorsque l’API BATCH est active elle exécute un job tout les X temps qui appelle l’</a:t>
            </a:r>
            <a:r>
              <a:rPr lang="fr-FR" sz="2000" dirty="0" err="1">
                <a:latin typeface="Arial" panose="020B0604020202020204" pitchFamily="34" charset="0"/>
                <a:cs typeface="Arial" panose="020B0604020202020204" pitchFamily="34" charset="0"/>
              </a:rPr>
              <a:t>ItemReader</a:t>
            </a:r>
            <a:r>
              <a:rPr lang="fr-FR" sz="2000" dirty="0">
                <a:latin typeface="Arial" panose="020B0604020202020204" pitchFamily="34" charset="0"/>
                <a:cs typeface="Arial" panose="020B0604020202020204" pitchFamily="34" charset="0"/>
              </a:rPr>
              <a:t> qui lui-même appelle le contrôleur de l’API REST, puis l’</a:t>
            </a:r>
            <a:r>
              <a:rPr lang="fr-FR" sz="2000" dirty="0" err="1">
                <a:latin typeface="Arial" panose="020B0604020202020204" pitchFamily="34" charset="0"/>
                <a:cs typeface="Arial" panose="020B0604020202020204" pitchFamily="34" charset="0"/>
              </a:rPr>
              <a:t>ItemProcessor</a:t>
            </a:r>
            <a:r>
              <a:rPr lang="fr-FR" sz="2000" dirty="0">
                <a:latin typeface="Arial" panose="020B0604020202020204" pitchFamily="34" charset="0"/>
                <a:cs typeface="Arial" panose="020B0604020202020204" pitchFamily="34" charset="0"/>
              </a:rPr>
              <a:t> est appeler il traite les données et envoi les mails si nécessaire enfin l’</a:t>
            </a:r>
            <a:r>
              <a:rPr lang="fr-FR" sz="2000" dirty="0" err="1">
                <a:latin typeface="Arial" panose="020B0604020202020204" pitchFamily="34" charset="0"/>
                <a:cs typeface="Arial" panose="020B0604020202020204" pitchFamily="34" charset="0"/>
              </a:rPr>
              <a:t>ItemWriter</a:t>
            </a:r>
            <a:r>
              <a:rPr lang="fr-FR" sz="2000" dirty="0">
                <a:latin typeface="Arial" panose="020B0604020202020204" pitchFamily="34" charset="0"/>
                <a:cs typeface="Arial" panose="020B0604020202020204" pitchFamily="34" charset="0"/>
              </a:rPr>
              <a:t> appelle le contrôleur de l’API REST pour mettre à jour les données de la BDD.</a:t>
            </a:r>
          </a:p>
        </p:txBody>
      </p:sp>
      <p:sp>
        <p:nvSpPr>
          <p:cNvPr id="80" name="ZoneTexte 79">
            <a:extLst>
              <a:ext uri="{FF2B5EF4-FFF2-40B4-BE49-F238E27FC236}">
                <a16:creationId xmlns:a16="http://schemas.microsoft.com/office/drawing/2014/main" id="{6193FAA5-7B6E-400B-A6D9-4C0494607EC2}"/>
              </a:ext>
            </a:extLst>
          </p:cNvPr>
          <p:cNvSpPr txBox="1"/>
          <p:nvPr/>
        </p:nvSpPr>
        <p:spPr>
          <a:xfrm>
            <a:off x="2277017" y="659688"/>
            <a:ext cx="1314291"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latin typeface="Arial" panose="020B0604020202020204" pitchFamily="34" charset="0"/>
                <a:cs typeface="Arial" panose="020B0604020202020204" pitchFamily="34" charset="0"/>
              </a:rPr>
              <a:t>Contrôleur</a:t>
            </a:r>
          </a:p>
        </p:txBody>
      </p:sp>
      <p:sp>
        <p:nvSpPr>
          <p:cNvPr id="82" name="ZoneTexte 81">
            <a:extLst>
              <a:ext uri="{FF2B5EF4-FFF2-40B4-BE49-F238E27FC236}">
                <a16:creationId xmlns:a16="http://schemas.microsoft.com/office/drawing/2014/main" id="{3C454AD1-1177-4778-AA1A-7C63D08AD985}"/>
              </a:ext>
            </a:extLst>
          </p:cNvPr>
          <p:cNvSpPr txBox="1"/>
          <p:nvPr/>
        </p:nvSpPr>
        <p:spPr>
          <a:xfrm>
            <a:off x="2455743" y="1487798"/>
            <a:ext cx="953607" cy="369332"/>
          </a:xfrm>
          <a:prstGeom prst="rect">
            <a:avLst/>
          </a:prstGeom>
          <a:noFill/>
          <a:ln w="28575">
            <a:solidFill>
              <a:schemeClr val="bg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a:latin typeface="Arial" panose="020B0604020202020204" pitchFamily="34" charset="0"/>
                <a:cs typeface="Arial" panose="020B0604020202020204" pitchFamily="34" charset="0"/>
              </a:rPr>
              <a:t>Service</a:t>
            </a:r>
          </a:p>
        </p:txBody>
      </p:sp>
      <p:cxnSp>
        <p:nvCxnSpPr>
          <p:cNvPr id="85" name="Connecteur droit 84">
            <a:extLst>
              <a:ext uri="{FF2B5EF4-FFF2-40B4-BE49-F238E27FC236}">
                <a16:creationId xmlns:a16="http://schemas.microsoft.com/office/drawing/2014/main" id="{3EE6E95A-23F4-4DA7-A997-E7C611FDAE9A}"/>
              </a:ext>
            </a:extLst>
          </p:cNvPr>
          <p:cNvCxnSpPr>
            <a:cxnSpLocks/>
            <a:stCxn id="82" idx="0"/>
            <a:endCxn id="80" idx="2"/>
          </p:cNvCxnSpPr>
          <p:nvPr/>
        </p:nvCxnSpPr>
        <p:spPr>
          <a:xfrm flipV="1">
            <a:off x="2932547" y="1029020"/>
            <a:ext cx="1616" cy="458778"/>
          </a:xfrm>
          <a:prstGeom prst="line">
            <a:avLst/>
          </a:prstGeom>
          <a:ln w="28575"/>
        </p:spPr>
        <p:style>
          <a:lnRef idx="2">
            <a:schemeClr val="dk1"/>
          </a:lnRef>
          <a:fillRef idx="0">
            <a:schemeClr val="dk1"/>
          </a:fillRef>
          <a:effectRef idx="1">
            <a:schemeClr val="dk1"/>
          </a:effectRef>
          <a:fontRef idx="minor">
            <a:schemeClr val="tx1"/>
          </a:fontRef>
        </p:style>
      </p:cxnSp>
      <p:cxnSp>
        <p:nvCxnSpPr>
          <p:cNvPr id="88" name="Connecteur droit 87">
            <a:extLst>
              <a:ext uri="{FF2B5EF4-FFF2-40B4-BE49-F238E27FC236}">
                <a16:creationId xmlns:a16="http://schemas.microsoft.com/office/drawing/2014/main" id="{1AC83632-3825-4720-A531-99ADA03D9504}"/>
              </a:ext>
            </a:extLst>
          </p:cNvPr>
          <p:cNvCxnSpPr>
            <a:cxnSpLocks/>
            <a:stCxn id="82" idx="2"/>
            <a:endCxn id="8" idx="0"/>
          </p:cNvCxnSpPr>
          <p:nvPr/>
        </p:nvCxnSpPr>
        <p:spPr>
          <a:xfrm>
            <a:off x="2932547" y="1857130"/>
            <a:ext cx="0" cy="659641"/>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120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TM04033929[[fn=Ardoise]]</Template>
  <TotalTime>1034</TotalTime>
  <Words>303</Words>
  <Application>Microsoft Office PowerPoint</Application>
  <PresentationFormat>Grand écran</PresentationFormat>
  <Paragraphs>40</Paragraphs>
  <Slides>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Arial Rounded MT Bold</vt:lpstr>
      <vt:lpstr>Calibri</vt:lpstr>
      <vt:lpstr>Calisto MT</vt:lpstr>
      <vt:lpstr>Wingdings 2</vt:lpstr>
      <vt:lpstr>Ardoise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Lauriane Girardeau</dc:creator>
  <cp:lastModifiedBy>pierre legros</cp:lastModifiedBy>
  <cp:revision>62</cp:revision>
  <dcterms:created xsi:type="dcterms:W3CDTF">2019-03-16T11:10:27Z</dcterms:created>
  <dcterms:modified xsi:type="dcterms:W3CDTF">2021-02-23T12:44:16Z</dcterms:modified>
</cp:coreProperties>
</file>