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6.xml" ContentType="application/vnd.openxmlformats-officedocument.theme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53"/>
  </p:notesMasterIdLst>
  <p:handoutMasterIdLst>
    <p:handoutMasterId r:id="rId54"/>
  </p:handoutMasterIdLst>
  <p:sldIdLst>
    <p:sldId id="462" r:id="rId8"/>
    <p:sldId id="944" r:id="rId9"/>
    <p:sldId id="922" r:id="rId10"/>
    <p:sldId id="834" r:id="rId11"/>
    <p:sldId id="1447" r:id="rId12"/>
    <p:sldId id="1121" r:id="rId13"/>
    <p:sldId id="1449" r:id="rId14"/>
    <p:sldId id="1545" r:id="rId15"/>
    <p:sldId id="1660" r:id="rId16"/>
    <p:sldId id="1681" r:id="rId17"/>
    <p:sldId id="1682" r:id="rId18"/>
    <p:sldId id="1662" r:id="rId19"/>
    <p:sldId id="1683" r:id="rId20"/>
    <p:sldId id="1684" r:id="rId21"/>
    <p:sldId id="1664" r:id="rId22"/>
    <p:sldId id="1665" r:id="rId23"/>
    <p:sldId id="1666" r:id="rId24"/>
    <p:sldId id="1669" r:id="rId25"/>
    <p:sldId id="1670" r:id="rId26"/>
    <p:sldId id="1671" r:id="rId27"/>
    <p:sldId id="1672" r:id="rId28"/>
    <p:sldId id="1673" r:id="rId29"/>
    <p:sldId id="1674" r:id="rId30"/>
    <p:sldId id="1675" r:id="rId31"/>
    <p:sldId id="1676" r:id="rId32"/>
    <p:sldId id="1640" r:id="rId33"/>
    <p:sldId id="1642" r:id="rId34"/>
    <p:sldId id="1647" r:id="rId35"/>
    <p:sldId id="1685" r:id="rId36"/>
    <p:sldId id="1686" r:id="rId37"/>
    <p:sldId id="1687" r:id="rId38"/>
    <p:sldId id="1688" r:id="rId39"/>
    <p:sldId id="1689" r:id="rId40"/>
    <p:sldId id="1690" r:id="rId41"/>
    <p:sldId id="1691" r:id="rId42"/>
    <p:sldId id="1692" r:id="rId43"/>
    <p:sldId id="1693" r:id="rId44"/>
    <p:sldId id="1643" r:id="rId45"/>
    <p:sldId id="1645" r:id="rId46"/>
    <p:sldId id="1646" r:id="rId47"/>
    <p:sldId id="1677" r:id="rId48"/>
    <p:sldId id="1678" r:id="rId49"/>
    <p:sldId id="1680" r:id="rId50"/>
    <p:sldId id="1694" r:id="rId51"/>
    <p:sldId id="264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on" initials="m" lastIdx="1" clrIdx="0">
    <p:extLst>
      <p:ext uri="{19B8F6BF-5375-455C-9EA6-DF929625EA0E}">
        <p15:presenceInfo xmlns:p15="http://schemas.microsoft.com/office/powerpoint/2012/main" userId="mo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BB9B"/>
    <a:srgbClr val="2AC5A8"/>
    <a:srgbClr val="29ACFE"/>
    <a:srgbClr val="8E7EF0"/>
    <a:srgbClr val="52B3CA"/>
    <a:srgbClr val="778495"/>
    <a:srgbClr val="178AA1"/>
    <a:srgbClr val="45B4FF"/>
    <a:srgbClr val="7CA0E4"/>
    <a:srgbClr val="25E8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9" autoAdjust="0"/>
    <p:restoredTop sz="96366" autoAdjust="0"/>
  </p:normalViewPr>
  <p:slideViewPr>
    <p:cSldViewPr snapToGrid="0">
      <p:cViewPr varScale="1">
        <p:scale>
          <a:sx n="108" d="100"/>
          <a:sy n="108" d="100"/>
        </p:scale>
        <p:origin x="13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commentAuthors" Target="commentAuthor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presProps" Target="pres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帮助文档，已经准备好了，这里，用</a:t>
            </a:r>
            <a:r>
              <a:rPr lang="en-US" altLang="zh-CN" dirty="0"/>
              <a:t>Random</a:t>
            </a:r>
            <a:r>
              <a:rPr lang="zh-CN" altLang="en-US" dirty="0"/>
              <a:t>照着步骤做一下。流程展示完毕，然后打开文档，用</a:t>
            </a:r>
            <a:r>
              <a:rPr lang="en-US" altLang="zh-CN" dirty="0"/>
              <a:t>Random</a:t>
            </a:r>
            <a:r>
              <a:rPr lang="zh-CN" altLang="en-US" dirty="0"/>
              <a:t>看一下</a:t>
            </a: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634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帮助文档，已经准备好了，这里，用</a:t>
            </a:r>
            <a:r>
              <a:rPr lang="en-US" altLang="zh-CN" dirty="0"/>
              <a:t>Random</a:t>
            </a:r>
            <a:r>
              <a:rPr lang="zh-CN" altLang="en-US" dirty="0"/>
              <a:t>照着步骤做一下。流程展示完毕，然后打开文档，用</a:t>
            </a:r>
            <a:r>
              <a:rPr lang="en-US" altLang="zh-CN" dirty="0"/>
              <a:t>Random</a:t>
            </a:r>
            <a:r>
              <a:rPr lang="zh-CN" altLang="en-US" dirty="0"/>
              <a:t>看一下</a:t>
            </a: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973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帮助文档，已经准备好了，这里，用</a:t>
            </a:r>
            <a:r>
              <a:rPr lang="en-US" altLang="zh-CN" dirty="0"/>
              <a:t>Random</a:t>
            </a:r>
            <a:r>
              <a:rPr lang="zh-CN" altLang="en-US" dirty="0"/>
              <a:t>照着步骤做一下。流程展示完毕，然后打开文档，用</a:t>
            </a:r>
            <a:r>
              <a:rPr lang="en-US" altLang="zh-CN" dirty="0"/>
              <a:t>Random</a:t>
            </a:r>
            <a:r>
              <a:rPr lang="zh-CN" altLang="en-US" dirty="0"/>
              <a:t>看一下</a:t>
            </a: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820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帮助文档，已经准备好了，这里，用</a:t>
            </a:r>
            <a:r>
              <a:rPr lang="en-US" altLang="zh-CN" dirty="0"/>
              <a:t>Random</a:t>
            </a:r>
            <a:r>
              <a:rPr lang="zh-CN" altLang="en-US" dirty="0"/>
              <a:t>照着步骤做一下。流程展示完毕，然后打开文档，用</a:t>
            </a:r>
            <a:r>
              <a:rPr lang="en-US" altLang="zh-CN" dirty="0"/>
              <a:t>Random</a:t>
            </a:r>
            <a:r>
              <a:rPr lang="zh-CN" altLang="en-US" dirty="0"/>
              <a:t>看一下</a:t>
            </a: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21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帮助文档，已经准备好了，这里，用</a:t>
            </a:r>
            <a:r>
              <a:rPr lang="en-US" altLang="zh-CN" dirty="0"/>
              <a:t>Random</a:t>
            </a:r>
            <a:r>
              <a:rPr lang="zh-CN" altLang="en-US" dirty="0"/>
              <a:t>照着步骤做一下。流程展示完毕，然后打开文档，用</a:t>
            </a:r>
            <a:r>
              <a:rPr lang="en-US" altLang="zh-CN" dirty="0"/>
              <a:t>Random</a:t>
            </a:r>
            <a:r>
              <a:rPr lang="zh-CN" altLang="en-US" dirty="0"/>
              <a:t>看一下</a:t>
            </a: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284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帮助文档，已经准备好了，这里，用</a:t>
            </a:r>
            <a:r>
              <a:rPr lang="en-US" altLang="zh-CN" dirty="0"/>
              <a:t>Random</a:t>
            </a:r>
            <a:r>
              <a:rPr lang="zh-CN" altLang="en-US" dirty="0"/>
              <a:t>照着步骤做一下。流程展示完毕，然后打开文档，用</a:t>
            </a:r>
            <a:r>
              <a:rPr lang="en-US" altLang="zh-CN" dirty="0"/>
              <a:t>Random</a:t>
            </a:r>
            <a:r>
              <a:rPr lang="zh-CN" altLang="en-US" dirty="0"/>
              <a:t>看一下</a:t>
            </a: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136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帮助文档，已经准备好了，这里，用</a:t>
            </a:r>
            <a:r>
              <a:rPr lang="en-US" altLang="zh-CN" dirty="0"/>
              <a:t>Random</a:t>
            </a:r>
            <a:r>
              <a:rPr lang="zh-CN" altLang="en-US" dirty="0"/>
              <a:t>照着步骤做一下。流程展示完毕，然后打开文档，用</a:t>
            </a:r>
            <a:r>
              <a:rPr lang="en-US" altLang="zh-CN" dirty="0"/>
              <a:t>Random</a:t>
            </a:r>
            <a:r>
              <a:rPr lang="zh-CN" altLang="en-US" dirty="0"/>
              <a:t>看一下</a:t>
            </a: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742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帮助文档，已经准备好了，这里，用</a:t>
            </a:r>
            <a:r>
              <a:rPr lang="en-US" altLang="zh-CN" dirty="0"/>
              <a:t>Random</a:t>
            </a:r>
            <a:r>
              <a:rPr lang="zh-CN" altLang="en-US" dirty="0"/>
              <a:t>照着步骤做一下。流程展示完毕，然后打开文档，用</a:t>
            </a:r>
            <a:r>
              <a:rPr lang="en-US" altLang="zh-CN" dirty="0"/>
              <a:t>Random</a:t>
            </a:r>
            <a:r>
              <a:rPr lang="zh-CN" altLang="en-US" dirty="0"/>
              <a:t>看一下</a:t>
            </a: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241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9307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帮助文档，已经准备好了，这里，用</a:t>
            </a:r>
            <a:r>
              <a:rPr lang="en-US" altLang="zh-CN" dirty="0"/>
              <a:t>Random</a:t>
            </a:r>
            <a:r>
              <a:rPr lang="zh-CN" altLang="en-US" dirty="0"/>
              <a:t>照着步骤做一下。流程展示完毕，然后打开文档，用</a:t>
            </a:r>
            <a:r>
              <a:rPr lang="en-US" altLang="zh-CN" dirty="0"/>
              <a:t>Random</a:t>
            </a:r>
            <a:r>
              <a:rPr lang="zh-CN" altLang="en-US" dirty="0"/>
              <a:t>看一下</a:t>
            </a: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2658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帮助文档，已经准备好了，这里，用</a:t>
            </a:r>
            <a:r>
              <a:rPr lang="en-US" altLang="zh-CN" dirty="0"/>
              <a:t>Random</a:t>
            </a:r>
            <a:r>
              <a:rPr lang="zh-CN" altLang="en-US" dirty="0"/>
              <a:t>照着步骤做一下。流程展示完毕，然后打开文档，用</a:t>
            </a:r>
            <a:r>
              <a:rPr lang="en-US" altLang="zh-CN" dirty="0"/>
              <a:t>Random</a:t>
            </a:r>
            <a:r>
              <a:rPr lang="zh-CN" altLang="en-US" dirty="0"/>
              <a:t>看一下</a:t>
            </a: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401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帮助文档，已经准备好了，这里，用</a:t>
            </a:r>
            <a:r>
              <a:rPr lang="en-US" altLang="zh-CN" dirty="0"/>
              <a:t>Random</a:t>
            </a:r>
            <a:r>
              <a:rPr lang="zh-CN" altLang="en-US" dirty="0"/>
              <a:t>照着步骤做一下。流程展示完毕，然后打开文档，用</a:t>
            </a:r>
            <a:r>
              <a:rPr lang="en-US" altLang="zh-CN" dirty="0"/>
              <a:t>Random</a:t>
            </a:r>
            <a:r>
              <a:rPr lang="zh-CN" altLang="en-US" dirty="0"/>
              <a:t>看一下</a:t>
            </a: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3518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帮助文档，已经准备好了，这里，用</a:t>
            </a:r>
            <a:r>
              <a:rPr lang="en-US" altLang="zh-CN" dirty="0"/>
              <a:t>Random</a:t>
            </a:r>
            <a:r>
              <a:rPr lang="zh-CN" altLang="en-US" dirty="0"/>
              <a:t>照着步骤做一下。流程展示完毕，然后打开文档，用</a:t>
            </a:r>
            <a:r>
              <a:rPr lang="en-US" altLang="zh-CN" dirty="0"/>
              <a:t>Random</a:t>
            </a:r>
            <a:r>
              <a:rPr lang="zh-CN" altLang="en-US" dirty="0"/>
              <a:t>看一下</a:t>
            </a: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6171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帮助文档，已经准备好了，这里，用</a:t>
            </a:r>
            <a:r>
              <a:rPr lang="en-US" altLang="zh-CN" dirty="0"/>
              <a:t>Random</a:t>
            </a:r>
            <a:r>
              <a:rPr lang="zh-CN" altLang="en-US" dirty="0"/>
              <a:t>照着步骤做一下。流程展示完毕，然后打开文档，用</a:t>
            </a:r>
            <a:r>
              <a:rPr lang="en-US" altLang="zh-CN" dirty="0"/>
              <a:t>Random</a:t>
            </a:r>
            <a:r>
              <a:rPr lang="zh-CN" altLang="en-US" dirty="0"/>
              <a:t>看一下</a:t>
            </a: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2674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帮助文档，已经准备好了，这里，用</a:t>
            </a:r>
            <a:r>
              <a:rPr lang="en-US" altLang="zh-CN" dirty="0"/>
              <a:t>Random</a:t>
            </a:r>
            <a:r>
              <a:rPr lang="zh-CN" altLang="en-US" dirty="0"/>
              <a:t>照着步骤做一下。流程展示完毕，然后打开文档，用</a:t>
            </a:r>
            <a:r>
              <a:rPr lang="en-US" altLang="zh-CN" dirty="0"/>
              <a:t>Random</a:t>
            </a:r>
            <a:r>
              <a:rPr lang="zh-CN" altLang="en-US" dirty="0"/>
              <a:t>看一下</a:t>
            </a: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7097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帮助文档，已经准备好了，这里，用</a:t>
            </a:r>
            <a:r>
              <a:rPr lang="en-US" altLang="zh-CN" dirty="0"/>
              <a:t>Random</a:t>
            </a:r>
            <a:r>
              <a:rPr lang="zh-CN" altLang="en-US" dirty="0"/>
              <a:t>照着步骤做一下。流程展示完毕，然后打开文档，用</a:t>
            </a:r>
            <a:r>
              <a:rPr lang="en-US" altLang="zh-CN" dirty="0"/>
              <a:t>Random</a:t>
            </a:r>
            <a:r>
              <a:rPr lang="zh-CN" altLang="en-US" dirty="0"/>
              <a:t>看一下</a:t>
            </a: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2866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帮助文档，已经准备好了，这里，用</a:t>
            </a:r>
            <a:r>
              <a:rPr lang="en-US" altLang="zh-CN" dirty="0"/>
              <a:t>Random</a:t>
            </a:r>
            <a:r>
              <a:rPr lang="zh-CN" altLang="en-US" dirty="0"/>
              <a:t>照着步骤做一下。流程展示完毕，然后打开文档，用</a:t>
            </a:r>
            <a:r>
              <a:rPr lang="en-US" altLang="zh-CN" dirty="0"/>
              <a:t>Random</a:t>
            </a:r>
            <a:r>
              <a:rPr lang="zh-CN" altLang="en-US" dirty="0"/>
              <a:t>看一下</a:t>
            </a: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1605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帮助文档，已经准备好了，这里，用</a:t>
            </a:r>
            <a:r>
              <a:rPr lang="en-US" altLang="zh-CN" dirty="0"/>
              <a:t>Random</a:t>
            </a:r>
            <a:r>
              <a:rPr lang="zh-CN" altLang="en-US" dirty="0"/>
              <a:t>照着步骤做一下。流程展示完毕，然后打开文档，用</a:t>
            </a:r>
            <a:r>
              <a:rPr lang="en-US" altLang="zh-CN" dirty="0"/>
              <a:t>Random</a:t>
            </a:r>
            <a:r>
              <a:rPr lang="zh-CN" altLang="en-US" dirty="0"/>
              <a:t>看一下</a:t>
            </a: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9506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帮助文档，已经准备好了，这里，用</a:t>
            </a:r>
            <a:r>
              <a:rPr lang="en-US" altLang="zh-CN" dirty="0"/>
              <a:t>Random</a:t>
            </a:r>
            <a:r>
              <a:rPr lang="zh-CN" altLang="en-US" dirty="0"/>
              <a:t>照着步骤做一下。流程展示完毕，然后打开文档，用</a:t>
            </a:r>
            <a:r>
              <a:rPr lang="en-US" altLang="zh-CN" dirty="0"/>
              <a:t>Random</a:t>
            </a:r>
            <a:r>
              <a:rPr lang="zh-CN" altLang="en-US" dirty="0"/>
              <a:t>看一下</a:t>
            </a: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9136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帮助文档，已经准备好了，这里，用</a:t>
            </a:r>
            <a:r>
              <a:rPr lang="en-US" altLang="zh-CN" dirty="0"/>
              <a:t>Random</a:t>
            </a:r>
            <a:r>
              <a:rPr lang="zh-CN" altLang="en-US" dirty="0"/>
              <a:t>照着步骤做一下。流程展示完毕，然后打开文档，用</a:t>
            </a:r>
            <a:r>
              <a:rPr lang="en-US" altLang="zh-CN" dirty="0"/>
              <a:t>Random</a:t>
            </a:r>
            <a:r>
              <a:rPr lang="zh-CN" altLang="en-US" dirty="0"/>
              <a:t>看一下</a:t>
            </a: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2830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帮助文档，已经准备好了，这里，用</a:t>
            </a:r>
            <a:r>
              <a:rPr lang="en-US" altLang="zh-CN" dirty="0"/>
              <a:t>Random</a:t>
            </a:r>
            <a:r>
              <a:rPr lang="zh-CN" altLang="en-US" dirty="0"/>
              <a:t>照着步骤做一下。流程展示完毕，然后打开文档，用</a:t>
            </a:r>
            <a:r>
              <a:rPr lang="en-US" altLang="zh-CN" dirty="0"/>
              <a:t>Random</a:t>
            </a:r>
            <a:r>
              <a:rPr lang="zh-CN" altLang="en-US" dirty="0"/>
              <a:t>看一下</a:t>
            </a: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9190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帮助文档，已经准备好了，这里，用</a:t>
            </a:r>
            <a:r>
              <a:rPr lang="en-US" altLang="zh-CN" dirty="0"/>
              <a:t>Random</a:t>
            </a:r>
            <a:r>
              <a:rPr lang="zh-CN" altLang="en-US" dirty="0"/>
              <a:t>照着步骤做一下。流程展示完毕，然后打开文档，用</a:t>
            </a:r>
            <a:r>
              <a:rPr lang="en-US" altLang="zh-CN" dirty="0"/>
              <a:t>Random</a:t>
            </a:r>
            <a:r>
              <a:rPr lang="zh-CN" altLang="en-US" dirty="0"/>
              <a:t>看一下</a:t>
            </a: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868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帮助文档，已经准备好了，这里，用</a:t>
            </a:r>
            <a:r>
              <a:rPr lang="en-US" altLang="zh-CN" dirty="0"/>
              <a:t>Random</a:t>
            </a:r>
            <a:r>
              <a:rPr lang="zh-CN" altLang="en-US" dirty="0"/>
              <a:t>照着步骤做一下。流程展示完毕，然后打开文档，用</a:t>
            </a:r>
            <a:r>
              <a:rPr lang="en-US" altLang="zh-CN" dirty="0"/>
              <a:t>Random</a:t>
            </a:r>
            <a:r>
              <a:rPr lang="zh-CN" altLang="en-US" dirty="0"/>
              <a:t>看一下</a:t>
            </a: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471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帮助文档，已经准备好了，这里，用</a:t>
            </a:r>
            <a:r>
              <a:rPr lang="en-US" altLang="zh-CN" dirty="0"/>
              <a:t>Random</a:t>
            </a:r>
            <a:r>
              <a:rPr lang="zh-CN" altLang="en-US" dirty="0"/>
              <a:t>照着步骤做一下。流程展示完毕，然后打开文档，用</a:t>
            </a:r>
            <a:r>
              <a:rPr lang="en-US" altLang="zh-CN" dirty="0"/>
              <a:t>Random</a:t>
            </a:r>
            <a:r>
              <a:rPr lang="zh-CN" altLang="en-US" dirty="0"/>
              <a:t>看一下</a:t>
            </a: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1555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帮助文档，已经准备好了，这里，用</a:t>
            </a:r>
            <a:r>
              <a:rPr lang="en-US" altLang="zh-CN" dirty="0"/>
              <a:t>Random</a:t>
            </a:r>
            <a:r>
              <a:rPr lang="zh-CN" altLang="en-US" dirty="0"/>
              <a:t>照着步骤做一下。流程展示完毕，然后打开文档，用</a:t>
            </a:r>
            <a:r>
              <a:rPr lang="en-US" altLang="zh-CN" dirty="0"/>
              <a:t>Random</a:t>
            </a:r>
            <a:r>
              <a:rPr lang="zh-CN" altLang="en-US" dirty="0"/>
              <a:t>看一下</a:t>
            </a: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7458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帮助文档，已经准备好了，这里，用</a:t>
            </a:r>
            <a:r>
              <a:rPr lang="en-US" altLang="zh-CN" dirty="0"/>
              <a:t>Random</a:t>
            </a:r>
            <a:r>
              <a:rPr lang="zh-CN" altLang="en-US" dirty="0"/>
              <a:t>照着步骤做一下。流程展示完毕，然后打开文档，用</a:t>
            </a:r>
            <a:r>
              <a:rPr lang="en-US" altLang="zh-CN" dirty="0"/>
              <a:t>Random</a:t>
            </a:r>
            <a:r>
              <a:rPr lang="zh-CN" altLang="en-US" dirty="0"/>
              <a:t>看一下</a:t>
            </a: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1862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帮助文档，已经准备好了，这里，用</a:t>
            </a:r>
            <a:r>
              <a:rPr lang="en-US" altLang="zh-CN" dirty="0"/>
              <a:t>Random</a:t>
            </a:r>
            <a:r>
              <a:rPr lang="zh-CN" altLang="en-US" dirty="0"/>
              <a:t>照着步骤做一下。流程展示完毕，然后打开文档，用</a:t>
            </a:r>
            <a:r>
              <a:rPr lang="en-US" altLang="zh-CN" dirty="0"/>
              <a:t>Random</a:t>
            </a:r>
            <a:r>
              <a:rPr lang="zh-CN" altLang="en-US" dirty="0"/>
              <a:t>看一下</a:t>
            </a: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6507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7837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879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帮助文档，已经准备好了，这里，用</a:t>
            </a:r>
            <a:r>
              <a:rPr lang="en-US" altLang="zh-CN" dirty="0"/>
              <a:t>Random</a:t>
            </a:r>
            <a:r>
              <a:rPr lang="zh-CN" altLang="en-US" dirty="0"/>
              <a:t>照着步骤做一下。流程展示完毕，然后打开文档，用</a:t>
            </a:r>
            <a:r>
              <a:rPr lang="en-US" altLang="zh-CN" dirty="0"/>
              <a:t>Random</a:t>
            </a:r>
            <a:r>
              <a:rPr lang="zh-CN" altLang="en-US" dirty="0"/>
              <a:t>看一下</a:t>
            </a: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988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帮助文档，已经准备好了，这里，用</a:t>
            </a:r>
            <a:r>
              <a:rPr lang="en-US" altLang="zh-CN" dirty="0"/>
              <a:t>Random</a:t>
            </a:r>
            <a:r>
              <a:rPr lang="zh-CN" altLang="en-US" dirty="0"/>
              <a:t>照着步骤做一下。流程展示完毕，然后打开文档，用</a:t>
            </a:r>
            <a:r>
              <a:rPr lang="en-US" altLang="zh-CN" dirty="0"/>
              <a:t>Random</a:t>
            </a:r>
            <a:r>
              <a:rPr lang="zh-CN" altLang="en-US" dirty="0"/>
              <a:t>看一下</a:t>
            </a: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887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帮助文档，已经准备好了，这里，用</a:t>
            </a:r>
            <a:r>
              <a:rPr lang="en-US" altLang="zh-CN" dirty="0"/>
              <a:t>Random</a:t>
            </a:r>
            <a:r>
              <a:rPr lang="zh-CN" altLang="en-US" dirty="0"/>
              <a:t>照着步骤做一下。流程展示完毕，然后打开文档，用</a:t>
            </a:r>
            <a:r>
              <a:rPr lang="en-US" altLang="zh-CN" dirty="0"/>
              <a:t>Random</a:t>
            </a:r>
            <a:r>
              <a:rPr lang="zh-CN" altLang="en-US" dirty="0"/>
              <a:t>看一下</a:t>
            </a: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42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帮助文档，已经准备好了，这里，用</a:t>
            </a:r>
            <a:r>
              <a:rPr lang="en-US" altLang="zh-CN" dirty="0"/>
              <a:t>Random</a:t>
            </a:r>
            <a:r>
              <a:rPr lang="zh-CN" altLang="en-US" dirty="0"/>
              <a:t>照着步骤做一下。流程展示完毕，然后打开文档，用</a:t>
            </a:r>
            <a:r>
              <a:rPr lang="en-US" altLang="zh-CN" dirty="0"/>
              <a:t>Random</a:t>
            </a:r>
            <a:r>
              <a:rPr lang="zh-CN" altLang="en-US" dirty="0"/>
              <a:t>看一下</a:t>
            </a: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487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帮助文档，已经准备好了，这里，用</a:t>
            </a:r>
            <a:r>
              <a:rPr lang="en-US" altLang="zh-CN" dirty="0"/>
              <a:t>Random</a:t>
            </a:r>
            <a:r>
              <a:rPr lang="zh-CN" altLang="en-US" dirty="0"/>
              <a:t>照着步骤做一下。流程展示完毕，然后打开文档，用</a:t>
            </a:r>
            <a:r>
              <a:rPr lang="en-US" altLang="zh-CN" dirty="0"/>
              <a:t>Random</a:t>
            </a:r>
            <a:r>
              <a:rPr lang="zh-CN" altLang="en-US" dirty="0"/>
              <a:t>看一下</a:t>
            </a: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86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帮助文档，已经准备好了，这里，用</a:t>
            </a:r>
            <a:r>
              <a:rPr lang="en-US" altLang="zh-CN" dirty="0"/>
              <a:t>Random</a:t>
            </a:r>
            <a:r>
              <a:rPr lang="zh-CN" altLang="en-US" dirty="0"/>
              <a:t>照着步骤做一下。流程展示完毕，然后打开文档，用</a:t>
            </a:r>
            <a:r>
              <a:rPr lang="en-US" altLang="zh-CN" dirty="0"/>
              <a:t>Random</a:t>
            </a:r>
            <a:r>
              <a:rPr lang="zh-CN" altLang="en-US" dirty="0"/>
              <a:t>看一下</a:t>
            </a: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192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8989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37"/>
            <a:ext cx="8771021" cy="517191"/>
          </a:xfrm>
          <a:prstGeom prst="rect">
            <a:avLst/>
          </a:prstGeom>
        </p:spPr>
        <p:txBody>
          <a:bodyPr lIns="91420" tIns="45718" rIns="91420" bIns="45718"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9"/>
            <a:ext cx="10698800" cy="517191"/>
          </a:xfrm>
          <a:prstGeom prst="rect">
            <a:avLst/>
          </a:prstGeom>
        </p:spPr>
        <p:txBody>
          <a:bodyPr lIns="91420" tIns="45718" rIns="91420" bIns="45718" anchor="ctr" anchorCtr="0"/>
          <a:lstStyle>
            <a:lvl1pPr marL="0" indent="0">
              <a:buNone/>
              <a:defRPr lang="zh-CN" altLang="en-US" sz="1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 lIns="91420" tIns="45718" rIns="91420" bIns="45718"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0772451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6594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459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23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21" r:id="rId16"/>
    <p:sldLayoutId id="2147483727" r:id="rId17"/>
    <p:sldLayoutId id="2147483728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9.png"/><Relationship Id="rId7" Type="http://schemas.openxmlformats.org/officeDocument/2006/relationships/image" Target="../media/image2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gif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2839"/>
            <a:ext cx="10541000" cy="1158875"/>
          </a:xfrm>
        </p:spPr>
        <p:txBody>
          <a:bodyPr/>
          <a:lstStyle/>
          <a:p>
            <a:r>
              <a:rPr kumimoji="1" lang="zh-CN" altLang="en-US" sz="6000" dirty="0"/>
              <a:t>集合</a:t>
            </a: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">
            <a:extLst>
              <a:ext uri="{FF2B5EF4-FFF2-40B4-BE49-F238E27FC236}">
                <a16:creationId xmlns:a16="http://schemas.microsoft.com/office/drawing/2014/main" id="{DA2E2677-4C60-4932-AE10-DBDB09B64F41}"/>
              </a:ext>
            </a:extLst>
          </p:cNvPr>
          <p:cNvSpPr txBox="1">
            <a:spLocks/>
          </p:cNvSpPr>
          <p:nvPr/>
        </p:nvSpPr>
        <p:spPr>
          <a:xfrm>
            <a:off x="710880" y="1002232"/>
            <a:ext cx="2085690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为什么要有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标题 2">
            <a:extLst>
              <a:ext uri="{FF2B5EF4-FFF2-40B4-BE49-F238E27FC236}">
                <a16:creationId xmlns:a16="http://schemas.microsoft.com/office/drawing/2014/main" id="{F7D73F0F-2750-4FA0-97F0-CCF9D3D6E034}"/>
              </a:ext>
            </a:extLst>
          </p:cNvPr>
          <p:cNvSpPr txBox="1">
            <a:spLocks/>
          </p:cNvSpPr>
          <p:nvPr/>
        </p:nvSpPr>
        <p:spPr>
          <a:xfrm>
            <a:off x="2507244" y="1002232"/>
            <a:ext cx="2085690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25" name="标题 2">
            <a:extLst>
              <a:ext uri="{FF2B5EF4-FFF2-40B4-BE49-F238E27FC236}">
                <a16:creationId xmlns:a16="http://schemas.microsoft.com/office/drawing/2014/main" id="{9D435F37-0E33-4FEE-BEBC-3B60DB3490B1}"/>
              </a:ext>
            </a:extLst>
          </p:cNvPr>
          <p:cNvSpPr txBox="1">
            <a:spLocks/>
          </p:cNvSpPr>
          <p:nvPr/>
        </p:nvSpPr>
        <p:spPr>
          <a:xfrm>
            <a:off x="1957952" y="1002232"/>
            <a:ext cx="2085690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集合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ED87DC-79D8-4143-9344-4BE488DB8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570" y="1002232"/>
            <a:ext cx="5481722" cy="5481722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7ECD9BBB-A1EE-4DC0-A1D7-220648444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4733" y="-993777"/>
            <a:ext cx="7018268" cy="482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533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如果我们想同时存储多个元素，我们该怎么办？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01A6CAF-2BC4-41AA-A906-C80A38C906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367" y="7971213"/>
            <a:ext cx="1521884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对话气泡: 椭圆形 7">
            <a:extLst>
              <a:ext uri="{FF2B5EF4-FFF2-40B4-BE49-F238E27FC236}">
                <a16:creationId xmlns:a16="http://schemas.microsoft.com/office/drawing/2014/main" id="{24A3A793-B2F2-4CC1-9213-B58EC9BDCB6F}"/>
              </a:ext>
            </a:extLst>
          </p:cNvPr>
          <p:cNvSpPr/>
          <p:nvPr/>
        </p:nvSpPr>
        <p:spPr>
          <a:xfrm>
            <a:off x="3407833" y="7107612"/>
            <a:ext cx="2093384" cy="637117"/>
          </a:xfrm>
          <a:prstGeom prst="wedgeEllipseCallout">
            <a:avLst>
              <a:gd name="adj1" fmla="val -50239"/>
              <a:gd name="adj2" fmla="val 9195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AAF1E49-CE9F-4153-9095-649AF48FB1F7}"/>
              </a:ext>
            </a:extLst>
          </p:cNvPr>
          <p:cNvSpPr/>
          <p:nvPr/>
        </p:nvSpPr>
        <p:spPr bwMode="auto">
          <a:xfrm>
            <a:off x="3460751" y="7255780"/>
            <a:ext cx="1980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为父可以干这件事情！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B503C52-116D-4E52-B6C0-999817933A3C}"/>
              </a:ext>
            </a:extLst>
          </p:cNvPr>
          <p:cNvSpPr>
            <a:spLocks noChangeArrowheads="1"/>
          </p:cNvSpPr>
          <p:nvPr/>
        </p:nvSpPr>
        <p:spPr bwMode="auto">
          <a:xfrm rot="-885743">
            <a:off x="2599566" y="8071994"/>
            <a:ext cx="835485" cy="482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533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CD5E2246-DDD8-4CC9-830E-B1AC9F4A6F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884" y="7744730"/>
            <a:ext cx="1877483" cy="165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04F6AE41-D7CE-4D4F-9817-E407695ED60D}"/>
              </a:ext>
            </a:extLst>
          </p:cNvPr>
          <p:cNvSpPr>
            <a:spLocks noChangeArrowheads="1"/>
          </p:cNvSpPr>
          <p:nvPr/>
        </p:nvSpPr>
        <p:spPr bwMode="auto">
          <a:xfrm rot="1292024">
            <a:off x="8863841" y="8807536"/>
            <a:ext cx="835485" cy="482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533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</a:t>
            </a:r>
          </a:p>
        </p:txBody>
      </p:sp>
      <p:sp>
        <p:nvSpPr>
          <p:cNvPr id="26" name="对话气泡: 椭圆形 7">
            <a:extLst>
              <a:ext uri="{FF2B5EF4-FFF2-40B4-BE49-F238E27FC236}">
                <a16:creationId xmlns:a16="http://schemas.microsoft.com/office/drawing/2014/main" id="{0103B4EB-AE2E-4CCE-B0D5-A39BCB2926B3}"/>
              </a:ext>
            </a:extLst>
          </p:cNvPr>
          <p:cNvSpPr/>
          <p:nvPr/>
        </p:nvSpPr>
        <p:spPr>
          <a:xfrm>
            <a:off x="7344834" y="7363730"/>
            <a:ext cx="1642533" cy="486833"/>
          </a:xfrm>
          <a:prstGeom prst="wedgeEllipseCallout">
            <a:avLst>
              <a:gd name="adj1" fmla="val 41370"/>
              <a:gd name="adj2" fmla="val 8569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E1CCF5B-9382-40CC-A463-42D18B103740}"/>
              </a:ext>
            </a:extLst>
          </p:cNvPr>
          <p:cNvSpPr/>
          <p:nvPr/>
        </p:nvSpPr>
        <p:spPr bwMode="auto">
          <a:xfrm>
            <a:off x="7414684" y="7437813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不，你有弊端！</a:t>
            </a:r>
          </a:p>
        </p:txBody>
      </p:sp>
    </p:spTree>
    <p:extLst>
      <p:ext uri="{BB962C8B-B14F-4D97-AF65-F5344CB8AC3E}">
        <p14:creationId xmlns:p14="http://schemas.microsoft.com/office/powerpoint/2010/main" val="3999803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">
            <a:extLst>
              <a:ext uri="{FF2B5EF4-FFF2-40B4-BE49-F238E27FC236}">
                <a16:creationId xmlns:a16="http://schemas.microsoft.com/office/drawing/2014/main" id="{DA2E2677-4C60-4932-AE10-DBDB09B64F41}"/>
              </a:ext>
            </a:extLst>
          </p:cNvPr>
          <p:cNvSpPr txBox="1">
            <a:spLocks/>
          </p:cNvSpPr>
          <p:nvPr/>
        </p:nvSpPr>
        <p:spPr>
          <a:xfrm>
            <a:off x="710880" y="1002232"/>
            <a:ext cx="2085690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为什么要有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标题 2">
            <a:extLst>
              <a:ext uri="{FF2B5EF4-FFF2-40B4-BE49-F238E27FC236}">
                <a16:creationId xmlns:a16="http://schemas.microsoft.com/office/drawing/2014/main" id="{F7D73F0F-2750-4FA0-97F0-CCF9D3D6E034}"/>
              </a:ext>
            </a:extLst>
          </p:cNvPr>
          <p:cNvSpPr txBox="1">
            <a:spLocks/>
          </p:cNvSpPr>
          <p:nvPr/>
        </p:nvSpPr>
        <p:spPr>
          <a:xfrm>
            <a:off x="2507244" y="1002232"/>
            <a:ext cx="2085690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25" name="标题 2">
            <a:extLst>
              <a:ext uri="{FF2B5EF4-FFF2-40B4-BE49-F238E27FC236}">
                <a16:creationId xmlns:a16="http://schemas.microsoft.com/office/drawing/2014/main" id="{9D435F37-0E33-4FEE-BEBC-3B60DB3490B1}"/>
              </a:ext>
            </a:extLst>
          </p:cNvPr>
          <p:cNvSpPr txBox="1">
            <a:spLocks/>
          </p:cNvSpPr>
          <p:nvPr/>
        </p:nvSpPr>
        <p:spPr>
          <a:xfrm>
            <a:off x="1957952" y="1002232"/>
            <a:ext cx="2085690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集合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ED87DC-79D8-4143-9344-4BE488DB8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14063" y="-14319557"/>
            <a:ext cx="22315410" cy="2231541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1F70CE4-4ABF-44BF-9225-6D02882138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62045">
            <a:off x="5208509" y="1976482"/>
            <a:ext cx="1972733" cy="1972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3CD00102-4B19-410D-8FCA-2F28457E5F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09647">
            <a:off x="6707318" y="2122591"/>
            <a:ext cx="1837267" cy="1835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BE34B12-220C-4FF4-9A83-930932D08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877" y="2563588"/>
            <a:ext cx="1824567" cy="1824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7698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358AE17-D4E8-422C-AB71-173DB87C7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35767"/>
            <a:ext cx="1972733" cy="1972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59642D6-1EF6-495D-A03A-13ED00997E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718" y="2673351"/>
            <a:ext cx="1824567" cy="1824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0F5DA0D-1EF6-4C74-831C-EA798C4F32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433" y="2662767"/>
            <a:ext cx="1837267" cy="1835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D2D587D-FD23-4F8A-AEC1-0731D23DB189}"/>
              </a:ext>
            </a:extLst>
          </p:cNvPr>
          <p:cNvCxnSpPr/>
          <p:nvPr/>
        </p:nvCxnSpPr>
        <p:spPr>
          <a:xfrm>
            <a:off x="1968501" y="2575984"/>
            <a:ext cx="5238751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378CB08-14EF-4606-8E77-082AD6F17BB6}"/>
              </a:ext>
            </a:extLst>
          </p:cNvPr>
          <p:cNvCxnSpPr/>
          <p:nvPr/>
        </p:nvCxnSpPr>
        <p:spPr>
          <a:xfrm>
            <a:off x="1968501" y="4688417"/>
            <a:ext cx="5238751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5A23FBD-7E96-403B-9BB6-1C2C8D5DF4D4}"/>
              </a:ext>
            </a:extLst>
          </p:cNvPr>
          <p:cNvCxnSpPr/>
          <p:nvPr/>
        </p:nvCxnSpPr>
        <p:spPr>
          <a:xfrm>
            <a:off x="1983317" y="2586567"/>
            <a:ext cx="0" cy="2101851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559ED1F-5468-4022-9BAF-F07CD4C5A281}"/>
              </a:ext>
            </a:extLst>
          </p:cNvPr>
          <p:cNvCxnSpPr/>
          <p:nvPr/>
        </p:nvCxnSpPr>
        <p:spPr>
          <a:xfrm>
            <a:off x="3659717" y="2586567"/>
            <a:ext cx="0" cy="2101851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754CFBB-90CF-4E2E-9B2F-B7F92F2A054C}"/>
              </a:ext>
            </a:extLst>
          </p:cNvPr>
          <p:cNvCxnSpPr/>
          <p:nvPr/>
        </p:nvCxnSpPr>
        <p:spPr>
          <a:xfrm>
            <a:off x="5496984" y="2586567"/>
            <a:ext cx="0" cy="2101851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8D37F69-5C7D-4CFB-A1F5-A7B120BBB0BC}"/>
              </a:ext>
            </a:extLst>
          </p:cNvPr>
          <p:cNvCxnSpPr/>
          <p:nvPr/>
        </p:nvCxnSpPr>
        <p:spPr>
          <a:xfrm>
            <a:off x="7207251" y="2586567"/>
            <a:ext cx="0" cy="2101851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8BA5C6EA-D4E7-4668-A460-E33053A25B54}"/>
              </a:ext>
            </a:extLst>
          </p:cNvPr>
          <p:cNvSpPr/>
          <p:nvPr/>
        </p:nvSpPr>
        <p:spPr>
          <a:xfrm>
            <a:off x="2586567" y="4737101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D57C182-9F84-499A-B1D7-0598D1B0A0C6}"/>
              </a:ext>
            </a:extLst>
          </p:cNvPr>
          <p:cNvSpPr/>
          <p:nvPr/>
        </p:nvSpPr>
        <p:spPr>
          <a:xfrm>
            <a:off x="4328584" y="4730752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07D6BE3-E329-4544-A782-03A5094F3E8C}"/>
              </a:ext>
            </a:extLst>
          </p:cNvPr>
          <p:cNvSpPr/>
          <p:nvPr/>
        </p:nvSpPr>
        <p:spPr>
          <a:xfrm>
            <a:off x="6237818" y="4730752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19C01FE5-8A98-4820-AC61-5E8E3FEFC3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1" y="2410884"/>
            <a:ext cx="2097617" cy="2097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标题 2">
            <a:extLst>
              <a:ext uri="{FF2B5EF4-FFF2-40B4-BE49-F238E27FC236}">
                <a16:creationId xmlns:a16="http://schemas.microsoft.com/office/drawing/2014/main" id="{9744505C-D507-410A-80EB-5CD20308CE80}"/>
              </a:ext>
            </a:extLst>
          </p:cNvPr>
          <p:cNvSpPr txBox="1">
            <a:spLocks/>
          </p:cNvSpPr>
          <p:nvPr/>
        </p:nvSpPr>
        <p:spPr>
          <a:xfrm>
            <a:off x="710880" y="1002232"/>
            <a:ext cx="2085690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为什么要有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标题 2">
            <a:extLst>
              <a:ext uri="{FF2B5EF4-FFF2-40B4-BE49-F238E27FC236}">
                <a16:creationId xmlns:a16="http://schemas.microsoft.com/office/drawing/2014/main" id="{A850AA78-C0E5-4B5E-82CB-EFE4B370329C}"/>
              </a:ext>
            </a:extLst>
          </p:cNvPr>
          <p:cNvSpPr txBox="1">
            <a:spLocks/>
          </p:cNvSpPr>
          <p:nvPr/>
        </p:nvSpPr>
        <p:spPr>
          <a:xfrm>
            <a:off x="2507244" y="1002232"/>
            <a:ext cx="2085690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3" name="标题 2">
            <a:extLst>
              <a:ext uri="{FF2B5EF4-FFF2-40B4-BE49-F238E27FC236}">
                <a16:creationId xmlns:a16="http://schemas.microsoft.com/office/drawing/2014/main" id="{E11B1E19-7EE0-46DE-B5AC-92EA097A772F}"/>
              </a:ext>
            </a:extLst>
          </p:cNvPr>
          <p:cNvSpPr txBox="1">
            <a:spLocks/>
          </p:cNvSpPr>
          <p:nvPr/>
        </p:nvSpPr>
        <p:spPr>
          <a:xfrm>
            <a:off x="1957952" y="1002232"/>
            <a:ext cx="2085690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集合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04C7821D-3C05-426F-A19B-598908A8F4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5276654"/>
            <a:ext cx="2683943" cy="268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06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358AE17-D4E8-422C-AB71-173DB87C7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37" y="1916642"/>
            <a:ext cx="1972733" cy="1972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59642D6-1EF6-495D-A03A-13ED00997E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755" y="2054226"/>
            <a:ext cx="1824567" cy="1824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0F5DA0D-1EF6-4C74-831C-EA798C4F32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470" y="2043642"/>
            <a:ext cx="1837267" cy="1835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D2D587D-FD23-4F8A-AEC1-0731D23DB189}"/>
              </a:ext>
            </a:extLst>
          </p:cNvPr>
          <p:cNvCxnSpPr>
            <a:cxnSpLocks/>
          </p:cNvCxnSpPr>
          <p:nvPr/>
        </p:nvCxnSpPr>
        <p:spPr>
          <a:xfrm>
            <a:off x="963538" y="1956859"/>
            <a:ext cx="5238751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378CB08-14EF-4606-8E77-082AD6F17BB6}"/>
              </a:ext>
            </a:extLst>
          </p:cNvPr>
          <p:cNvCxnSpPr>
            <a:cxnSpLocks/>
          </p:cNvCxnSpPr>
          <p:nvPr/>
        </p:nvCxnSpPr>
        <p:spPr>
          <a:xfrm>
            <a:off x="963538" y="4069292"/>
            <a:ext cx="5238751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5A23FBD-7E96-403B-9BB6-1C2C8D5DF4D4}"/>
              </a:ext>
            </a:extLst>
          </p:cNvPr>
          <p:cNvCxnSpPr>
            <a:cxnSpLocks/>
          </p:cNvCxnSpPr>
          <p:nvPr/>
        </p:nvCxnSpPr>
        <p:spPr>
          <a:xfrm>
            <a:off x="978354" y="1967442"/>
            <a:ext cx="0" cy="2101851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559ED1F-5468-4022-9BAF-F07CD4C5A281}"/>
              </a:ext>
            </a:extLst>
          </p:cNvPr>
          <p:cNvCxnSpPr>
            <a:cxnSpLocks/>
          </p:cNvCxnSpPr>
          <p:nvPr/>
        </p:nvCxnSpPr>
        <p:spPr>
          <a:xfrm>
            <a:off x="2654754" y="1967442"/>
            <a:ext cx="0" cy="2101851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754CFBB-90CF-4E2E-9B2F-B7F92F2A054C}"/>
              </a:ext>
            </a:extLst>
          </p:cNvPr>
          <p:cNvCxnSpPr>
            <a:cxnSpLocks/>
          </p:cNvCxnSpPr>
          <p:nvPr/>
        </p:nvCxnSpPr>
        <p:spPr>
          <a:xfrm>
            <a:off x="4492021" y="1967442"/>
            <a:ext cx="0" cy="2101851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8D37F69-5C7D-4CFB-A1F5-A7B120BBB0BC}"/>
              </a:ext>
            </a:extLst>
          </p:cNvPr>
          <p:cNvCxnSpPr>
            <a:cxnSpLocks/>
          </p:cNvCxnSpPr>
          <p:nvPr/>
        </p:nvCxnSpPr>
        <p:spPr>
          <a:xfrm>
            <a:off x="6202288" y="1967442"/>
            <a:ext cx="0" cy="2101851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8BA5C6EA-D4E7-4668-A460-E33053A25B54}"/>
              </a:ext>
            </a:extLst>
          </p:cNvPr>
          <p:cNvSpPr/>
          <p:nvPr/>
        </p:nvSpPr>
        <p:spPr>
          <a:xfrm>
            <a:off x="1581604" y="4117976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D57C182-9F84-499A-B1D7-0598D1B0A0C6}"/>
              </a:ext>
            </a:extLst>
          </p:cNvPr>
          <p:cNvSpPr/>
          <p:nvPr/>
        </p:nvSpPr>
        <p:spPr>
          <a:xfrm>
            <a:off x="3323621" y="4111627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07D6BE3-E329-4544-A782-03A5094F3E8C}"/>
              </a:ext>
            </a:extLst>
          </p:cNvPr>
          <p:cNvSpPr/>
          <p:nvPr/>
        </p:nvSpPr>
        <p:spPr>
          <a:xfrm>
            <a:off x="5232855" y="4111627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19C01FE5-8A98-4820-AC61-5E8E3FEFC3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638" y="1791759"/>
            <a:ext cx="2097617" cy="2097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AE5562EA-8EB8-49D4-826F-FF474105868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288" y="2329392"/>
            <a:ext cx="1022349" cy="1329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标题 2">
            <a:extLst>
              <a:ext uri="{FF2B5EF4-FFF2-40B4-BE49-F238E27FC236}">
                <a16:creationId xmlns:a16="http://schemas.microsoft.com/office/drawing/2014/main" id="{9744505C-D507-410A-80EB-5CD20308CE80}"/>
              </a:ext>
            </a:extLst>
          </p:cNvPr>
          <p:cNvSpPr txBox="1">
            <a:spLocks/>
          </p:cNvSpPr>
          <p:nvPr/>
        </p:nvSpPr>
        <p:spPr>
          <a:xfrm>
            <a:off x="710880" y="1002232"/>
            <a:ext cx="2085690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为什么要有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标题 2">
            <a:extLst>
              <a:ext uri="{FF2B5EF4-FFF2-40B4-BE49-F238E27FC236}">
                <a16:creationId xmlns:a16="http://schemas.microsoft.com/office/drawing/2014/main" id="{A850AA78-C0E5-4B5E-82CB-EFE4B370329C}"/>
              </a:ext>
            </a:extLst>
          </p:cNvPr>
          <p:cNvSpPr txBox="1">
            <a:spLocks/>
          </p:cNvSpPr>
          <p:nvPr/>
        </p:nvSpPr>
        <p:spPr>
          <a:xfrm>
            <a:off x="2507244" y="1002232"/>
            <a:ext cx="2085690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3" name="标题 2">
            <a:extLst>
              <a:ext uri="{FF2B5EF4-FFF2-40B4-BE49-F238E27FC236}">
                <a16:creationId xmlns:a16="http://schemas.microsoft.com/office/drawing/2014/main" id="{E11B1E19-7EE0-46DE-B5AC-92EA097A772F}"/>
              </a:ext>
            </a:extLst>
          </p:cNvPr>
          <p:cNvSpPr txBox="1">
            <a:spLocks/>
          </p:cNvSpPr>
          <p:nvPr/>
        </p:nvSpPr>
        <p:spPr>
          <a:xfrm>
            <a:off x="1957952" y="1002232"/>
            <a:ext cx="2085690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集合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4C680A68-06CE-4885-8D59-691098B736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236" y="3613150"/>
            <a:ext cx="2683943" cy="268394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D2C79CA-73F2-46DF-B196-8030C0D1106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6" t="30937" r="11659" b="43125"/>
          <a:stretch/>
        </p:blipFill>
        <p:spPr>
          <a:xfrm>
            <a:off x="6956747" y="4815417"/>
            <a:ext cx="2875037" cy="943288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FCA88E70-F0B6-4473-A556-73A3B01F8105}"/>
              </a:ext>
            </a:extLst>
          </p:cNvPr>
          <p:cNvSpPr/>
          <p:nvPr/>
        </p:nvSpPr>
        <p:spPr bwMode="auto">
          <a:xfrm>
            <a:off x="7479850" y="5161747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没你待的地方了，你走吧</a:t>
            </a:r>
          </a:p>
        </p:txBody>
      </p:sp>
    </p:spTree>
    <p:extLst>
      <p:ext uri="{BB962C8B-B14F-4D97-AF65-F5344CB8AC3E}">
        <p14:creationId xmlns:p14="http://schemas.microsoft.com/office/powerpoint/2010/main" val="981680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D2D587D-FD23-4F8A-AEC1-0731D23DB189}"/>
              </a:ext>
            </a:extLst>
          </p:cNvPr>
          <p:cNvCxnSpPr>
            <a:cxnSpLocks/>
          </p:cNvCxnSpPr>
          <p:nvPr/>
        </p:nvCxnSpPr>
        <p:spPr>
          <a:xfrm>
            <a:off x="963538" y="1956859"/>
            <a:ext cx="5238751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378CB08-14EF-4606-8E77-082AD6F17BB6}"/>
              </a:ext>
            </a:extLst>
          </p:cNvPr>
          <p:cNvCxnSpPr>
            <a:cxnSpLocks/>
          </p:cNvCxnSpPr>
          <p:nvPr/>
        </p:nvCxnSpPr>
        <p:spPr>
          <a:xfrm>
            <a:off x="963538" y="4069292"/>
            <a:ext cx="5238751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5A23FBD-7E96-403B-9BB6-1C2C8D5DF4D4}"/>
              </a:ext>
            </a:extLst>
          </p:cNvPr>
          <p:cNvCxnSpPr>
            <a:cxnSpLocks/>
          </p:cNvCxnSpPr>
          <p:nvPr/>
        </p:nvCxnSpPr>
        <p:spPr>
          <a:xfrm>
            <a:off x="978354" y="1967442"/>
            <a:ext cx="0" cy="2101851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559ED1F-5468-4022-9BAF-F07CD4C5A281}"/>
              </a:ext>
            </a:extLst>
          </p:cNvPr>
          <p:cNvCxnSpPr>
            <a:cxnSpLocks/>
          </p:cNvCxnSpPr>
          <p:nvPr/>
        </p:nvCxnSpPr>
        <p:spPr>
          <a:xfrm>
            <a:off x="2654754" y="1967442"/>
            <a:ext cx="0" cy="2101851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754CFBB-90CF-4E2E-9B2F-B7F92F2A054C}"/>
              </a:ext>
            </a:extLst>
          </p:cNvPr>
          <p:cNvCxnSpPr>
            <a:cxnSpLocks/>
          </p:cNvCxnSpPr>
          <p:nvPr/>
        </p:nvCxnSpPr>
        <p:spPr>
          <a:xfrm>
            <a:off x="4492021" y="1967442"/>
            <a:ext cx="0" cy="2101851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8D37F69-5C7D-4CFB-A1F5-A7B120BBB0BC}"/>
              </a:ext>
            </a:extLst>
          </p:cNvPr>
          <p:cNvCxnSpPr>
            <a:cxnSpLocks/>
          </p:cNvCxnSpPr>
          <p:nvPr/>
        </p:nvCxnSpPr>
        <p:spPr>
          <a:xfrm>
            <a:off x="6202288" y="1967442"/>
            <a:ext cx="0" cy="2101851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8BA5C6EA-D4E7-4668-A460-E33053A25B54}"/>
              </a:ext>
            </a:extLst>
          </p:cNvPr>
          <p:cNvSpPr/>
          <p:nvPr/>
        </p:nvSpPr>
        <p:spPr>
          <a:xfrm>
            <a:off x="1581604" y="4117976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D57C182-9F84-499A-B1D7-0598D1B0A0C6}"/>
              </a:ext>
            </a:extLst>
          </p:cNvPr>
          <p:cNvSpPr/>
          <p:nvPr/>
        </p:nvSpPr>
        <p:spPr>
          <a:xfrm>
            <a:off x="3323621" y="4111627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07D6BE3-E329-4544-A782-03A5094F3E8C}"/>
              </a:ext>
            </a:extLst>
          </p:cNvPr>
          <p:cNvSpPr/>
          <p:nvPr/>
        </p:nvSpPr>
        <p:spPr>
          <a:xfrm>
            <a:off x="5232855" y="4111627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标题 2">
            <a:extLst>
              <a:ext uri="{FF2B5EF4-FFF2-40B4-BE49-F238E27FC236}">
                <a16:creationId xmlns:a16="http://schemas.microsoft.com/office/drawing/2014/main" id="{9744505C-D507-410A-80EB-5CD20308CE80}"/>
              </a:ext>
            </a:extLst>
          </p:cNvPr>
          <p:cNvSpPr txBox="1">
            <a:spLocks/>
          </p:cNvSpPr>
          <p:nvPr/>
        </p:nvSpPr>
        <p:spPr>
          <a:xfrm>
            <a:off x="710880" y="1002232"/>
            <a:ext cx="2085690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为什么要有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标题 2">
            <a:extLst>
              <a:ext uri="{FF2B5EF4-FFF2-40B4-BE49-F238E27FC236}">
                <a16:creationId xmlns:a16="http://schemas.microsoft.com/office/drawing/2014/main" id="{A850AA78-C0E5-4B5E-82CB-EFE4B370329C}"/>
              </a:ext>
            </a:extLst>
          </p:cNvPr>
          <p:cNvSpPr txBox="1">
            <a:spLocks/>
          </p:cNvSpPr>
          <p:nvPr/>
        </p:nvSpPr>
        <p:spPr>
          <a:xfrm>
            <a:off x="2507244" y="1002232"/>
            <a:ext cx="2085690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3" name="标题 2">
            <a:extLst>
              <a:ext uri="{FF2B5EF4-FFF2-40B4-BE49-F238E27FC236}">
                <a16:creationId xmlns:a16="http://schemas.microsoft.com/office/drawing/2014/main" id="{E11B1E19-7EE0-46DE-B5AC-92EA097A772F}"/>
              </a:ext>
            </a:extLst>
          </p:cNvPr>
          <p:cNvSpPr txBox="1">
            <a:spLocks/>
          </p:cNvSpPr>
          <p:nvPr/>
        </p:nvSpPr>
        <p:spPr>
          <a:xfrm>
            <a:off x="1957952" y="1002232"/>
            <a:ext cx="2085690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集合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4C680A68-06CE-4885-8D59-691098B73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236" y="3613150"/>
            <a:ext cx="2683943" cy="268394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D2C79CA-73F2-46DF-B196-8030C0D110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6" t="30937" r="11659" b="43125"/>
          <a:stretch/>
        </p:blipFill>
        <p:spPr>
          <a:xfrm>
            <a:off x="6956747" y="4815417"/>
            <a:ext cx="2875037" cy="943288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FCA88E70-F0B6-4473-A556-73A3B01F8105}"/>
              </a:ext>
            </a:extLst>
          </p:cNvPr>
          <p:cNvSpPr/>
          <p:nvPr/>
        </p:nvSpPr>
        <p:spPr bwMode="auto">
          <a:xfrm>
            <a:off x="7479850" y="5161747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没你待的地方了，你走吧</a:t>
            </a:r>
          </a:p>
        </p:txBody>
      </p:sp>
      <p:pic>
        <p:nvPicPr>
          <p:cNvPr id="28" name="图片 61">
            <a:extLst>
              <a:ext uri="{FF2B5EF4-FFF2-40B4-BE49-F238E27FC236}">
                <a16:creationId xmlns:a16="http://schemas.microsoft.com/office/drawing/2014/main" id="{AF629093-3D46-40E4-ACED-A0C630888D8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993" y="2540002"/>
            <a:ext cx="952500" cy="916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18">
            <a:extLst>
              <a:ext uri="{FF2B5EF4-FFF2-40B4-BE49-F238E27FC236}">
                <a16:creationId xmlns:a16="http://schemas.microsoft.com/office/drawing/2014/main" id="{AAA68191-F33B-4EF4-A4BB-748A5C8A4F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527" y="2514602"/>
            <a:ext cx="950383" cy="916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图片 19">
            <a:extLst>
              <a:ext uri="{FF2B5EF4-FFF2-40B4-BE49-F238E27FC236}">
                <a16:creationId xmlns:a16="http://schemas.microsoft.com/office/drawing/2014/main" id="{41CBAF55-C8F8-4531-8B54-5CDA3DC1BF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727" y="2540002"/>
            <a:ext cx="952500" cy="916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图片 1">
            <a:extLst>
              <a:ext uri="{FF2B5EF4-FFF2-40B4-BE49-F238E27FC236}">
                <a16:creationId xmlns:a16="http://schemas.microsoft.com/office/drawing/2014/main" id="{D22CC98F-389C-40A1-97F0-ACC9792337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176" y="2459568"/>
            <a:ext cx="1032933" cy="1024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爆炸形 2 23">
            <a:extLst>
              <a:ext uri="{FF2B5EF4-FFF2-40B4-BE49-F238E27FC236}">
                <a16:creationId xmlns:a16="http://schemas.microsoft.com/office/drawing/2014/main" id="{DCC20360-764A-45A7-A609-1AACF6A4B0D5}"/>
              </a:ext>
            </a:extLst>
          </p:cNvPr>
          <p:cNvSpPr/>
          <p:nvPr/>
        </p:nvSpPr>
        <p:spPr bwMode="auto">
          <a:xfrm rot="2314252">
            <a:off x="7805576" y="1399120"/>
            <a:ext cx="1219200" cy="1219200"/>
          </a:xfrm>
          <a:prstGeom prst="irregularSeal2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533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22F42E7-CD02-4BC8-AE41-A9CE30029AA3}"/>
              </a:ext>
            </a:extLst>
          </p:cNvPr>
          <p:cNvSpPr/>
          <p:nvPr/>
        </p:nvSpPr>
        <p:spPr bwMode="auto">
          <a:xfrm>
            <a:off x="8023592" y="1839388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尴尬了</a:t>
            </a: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C2580784-4BB7-4C34-B934-85930A6875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6" t="30937" r="11659" b="43125"/>
          <a:stretch/>
        </p:blipFill>
        <p:spPr>
          <a:xfrm>
            <a:off x="6954099" y="4815417"/>
            <a:ext cx="2875037" cy="943288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:a16="http://schemas.microsoft.com/office/drawing/2014/main" id="{068C9B1B-3442-4179-AF87-62D77FFB9B9F}"/>
              </a:ext>
            </a:extLst>
          </p:cNvPr>
          <p:cNvSpPr/>
          <p:nvPr/>
        </p:nvSpPr>
        <p:spPr bwMode="auto">
          <a:xfrm>
            <a:off x="7477202" y="5161747"/>
            <a:ext cx="2300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有没有长度可变的容器呢？</a:t>
            </a: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BB06AF4F-45F6-4017-8CBC-E526100BD8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378" y="4815417"/>
            <a:ext cx="2815167" cy="165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矩形 46">
            <a:extLst>
              <a:ext uri="{FF2B5EF4-FFF2-40B4-BE49-F238E27FC236}">
                <a16:creationId xmlns:a16="http://schemas.microsoft.com/office/drawing/2014/main" id="{DE917701-E493-48EA-A285-50B1AF367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478" y="5348817"/>
            <a:ext cx="835485" cy="482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533" b="1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</a:t>
            </a:r>
          </a:p>
        </p:txBody>
      </p:sp>
      <p:sp>
        <p:nvSpPr>
          <p:cNvPr id="48" name="对话气泡: 椭圆形 7">
            <a:extLst>
              <a:ext uri="{FF2B5EF4-FFF2-40B4-BE49-F238E27FC236}">
                <a16:creationId xmlns:a16="http://schemas.microsoft.com/office/drawing/2014/main" id="{B89C89FB-DBFB-496D-B216-15BEFDB6B751}"/>
              </a:ext>
            </a:extLst>
          </p:cNvPr>
          <p:cNvSpPr/>
          <p:nvPr/>
        </p:nvSpPr>
        <p:spPr>
          <a:xfrm>
            <a:off x="3203278" y="4292602"/>
            <a:ext cx="1570567" cy="535516"/>
          </a:xfrm>
          <a:prstGeom prst="wedgeEllipseCallout">
            <a:avLst>
              <a:gd name="adj1" fmla="val -40837"/>
              <a:gd name="adj2" fmla="val 8787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D9BC5A3-9C5D-4E48-A82C-9D2B0FC5622C}"/>
              </a:ext>
            </a:extLst>
          </p:cNvPr>
          <p:cNvSpPr/>
          <p:nvPr/>
        </p:nvSpPr>
        <p:spPr bwMode="auto">
          <a:xfrm>
            <a:off x="3262544" y="4401610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没错，就是为父</a:t>
            </a:r>
          </a:p>
        </p:txBody>
      </p:sp>
    </p:spTree>
    <p:extLst>
      <p:ext uri="{BB962C8B-B14F-4D97-AF65-F5344CB8AC3E}">
        <p14:creationId xmlns:p14="http://schemas.microsoft.com/office/powerpoint/2010/main" val="146929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8" grpId="0" animBg="1"/>
      <p:bldP spid="39" grpId="0"/>
      <p:bldP spid="45" grpId="0"/>
      <p:bldP spid="47" grpId="0"/>
      <p:bldP spid="48" grpId="0" animBg="1"/>
      <p:bldP spid="4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8F4A9D3D-8971-4958-A8A3-728533989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2173961"/>
            <a:ext cx="1972733" cy="1972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67160F7-63CA-4EDE-86F0-66A7E86C7627}"/>
              </a:ext>
            </a:extLst>
          </p:cNvPr>
          <p:cNvCxnSpPr/>
          <p:nvPr/>
        </p:nvCxnSpPr>
        <p:spPr>
          <a:xfrm>
            <a:off x="1540933" y="2224760"/>
            <a:ext cx="0" cy="2101851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B71F8E5-D70B-461A-8534-64BD29408C77}"/>
              </a:ext>
            </a:extLst>
          </p:cNvPr>
          <p:cNvCxnSpPr/>
          <p:nvPr/>
        </p:nvCxnSpPr>
        <p:spPr>
          <a:xfrm>
            <a:off x="1524001" y="2224760"/>
            <a:ext cx="1691217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A988A8A-25C2-4F6E-BB6C-DC03B5FA1CAC}"/>
              </a:ext>
            </a:extLst>
          </p:cNvPr>
          <p:cNvCxnSpPr/>
          <p:nvPr/>
        </p:nvCxnSpPr>
        <p:spPr>
          <a:xfrm>
            <a:off x="1524001" y="4326611"/>
            <a:ext cx="1691217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F592834-67C5-47C4-834C-E688BA4C9C6F}"/>
              </a:ext>
            </a:extLst>
          </p:cNvPr>
          <p:cNvCxnSpPr/>
          <p:nvPr/>
        </p:nvCxnSpPr>
        <p:spPr>
          <a:xfrm>
            <a:off x="3215217" y="2224760"/>
            <a:ext cx="0" cy="2101851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23A7364D-8117-474A-87E2-5BBA90FE68D7}"/>
              </a:ext>
            </a:extLst>
          </p:cNvPr>
          <p:cNvCxnSpPr/>
          <p:nvPr/>
        </p:nvCxnSpPr>
        <p:spPr>
          <a:xfrm>
            <a:off x="5052484" y="2224760"/>
            <a:ext cx="0" cy="2101851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图片 54">
            <a:extLst>
              <a:ext uri="{FF2B5EF4-FFF2-40B4-BE49-F238E27FC236}">
                <a16:creationId xmlns:a16="http://schemas.microsoft.com/office/drawing/2014/main" id="{83A06F4E-7BC1-48D2-B637-7F6D2F6F6A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218" y="2311545"/>
            <a:ext cx="1824567" cy="1824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EEEB195C-B446-449D-B594-148988FA8FAB}"/>
              </a:ext>
            </a:extLst>
          </p:cNvPr>
          <p:cNvCxnSpPr/>
          <p:nvPr/>
        </p:nvCxnSpPr>
        <p:spPr>
          <a:xfrm>
            <a:off x="3215218" y="2224760"/>
            <a:ext cx="1824567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3CA1FA0C-71C3-4D73-B1FF-D86EC925A43C}"/>
              </a:ext>
            </a:extLst>
          </p:cNvPr>
          <p:cNvCxnSpPr/>
          <p:nvPr/>
        </p:nvCxnSpPr>
        <p:spPr>
          <a:xfrm>
            <a:off x="3215217" y="4326611"/>
            <a:ext cx="1837267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9CB267E4-C49E-4930-9612-457DF34F34DE}"/>
              </a:ext>
            </a:extLst>
          </p:cNvPr>
          <p:cNvCxnSpPr/>
          <p:nvPr/>
        </p:nvCxnSpPr>
        <p:spPr>
          <a:xfrm>
            <a:off x="6900333" y="2224760"/>
            <a:ext cx="0" cy="2101851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709CF13B-F59A-426A-B571-47373FE56FDF}"/>
              </a:ext>
            </a:extLst>
          </p:cNvPr>
          <p:cNvCxnSpPr/>
          <p:nvPr/>
        </p:nvCxnSpPr>
        <p:spPr>
          <a:xfrm>
            <a:off x="5063067" y="2224760"/>
            <a:ext cx="1826684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F6104DD7-D16D-4D21-802A-5F3642DEADFF}"/>
              </a:ext>
            </a:extLst>
          </p:cNvPr>
          <p:cNvCxnSpPr/>
          <p:nvPr/>
        </p:nvCxnSpPr>
        <p:spPr>
          <a:xfrm>
            <a:off x="5063067" y="4326611"/>
            <a:ext cx="1837267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6ECBED6B-F079-4922-9097-428624C7A2CC}"/>
              </a:ext>
            </a:extLst>
          </p:cNvPr>
          <p:cNvCxnSpPr/>
          <p:nvPr/>
        </p:nvCxnSpPr>
        <p:spPr>
          <a:xfrm>
            <a:off x="8724900" y="2224760"/>
            <a:ext cx="0" cy="2101851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80704BE-2A46-4D5A-97F4-3DD5D4708494}"/>
              </a:ext>
            </a:extLst>
          </p:cNvPr>
          <p:cNvCxnSpPr/>
          <p:nvPr/>
        </p:nvCxnSpPr>
        <p:spPr>
          <a:xfrm>
            <a:off x="6889751" y="2224760"/>
            <a:ext cx="1824567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5886C49B-1602-4B58-B32F-34944794C442}"/>
              </a:ext>
            </a:extLst>
          </p:cNvPr>
          <p:cNvCxnSpPr/>
          <p:nvPr/>
        </p:nvCxnSpPr>
        <p:spPr>
          <a:xfrm>
            <a:off x="6889751" y="4326611"/>
            <a:ext cx="1835149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67D06C8B-5764-4C7C-BAED-77A9E5E4E6E4}"/>
              </a:ext>
            </a:extLst>
          </p:cNvPr>
          <p:cNvCxnSpPr/>
          <p:nvPr/>
        </p:nvCxnSpPr>
        <p:spPr>
          <a:xfrm>
            <a:off x="10562167" y="2224760"/>
            <a:ext cx="0" cy="2101851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7F1C999C-7451-45C2-8E83-1329BF7DB14D}"/>
              </a:ext>
            </a:extLst>
          </p:cNvPr>
          <p:cNvCxnSpPr/>
          <p:nvPr/>
        </p:nvCxnSpPr>
        <p:spPr>
          <a:xfrm>
            <a:off x="8724901" y="2224760"/>
            <a:ext cx="1824567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8D282560-6DC3-437C-ADF5-CF6CFC34F421}"/>
              </a:ext>
            </a:extLst>
          </p:cNvPr>
          <p:cNvCxnSpPr/>
          <p:nvPr/>
        </p:nvCxnSpPr>
        <p:spPr>
          <a:xfrm>
            <a:off x="8724900" y="4326611"/>
            <a:ext cx="1837267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图片 66">
            <a:extLst>
              <a:ext uri="{FF2B5EF4-FFF2-40B4-BE49-F238E27FC236}">
                <a16:creationId xmlns:a16="http://schemas.microsoft.com/office/drawing/2014/main" id="{9D870A8F-B236-44C2-BF19-B51E57A557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434" y="2300961"/>
            <a:ext cx="1835151" cy="1835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89A537A7-3E69-4B9C-849D-EF4C479AF9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634" y="2059661"/>
            <a:ext cx="2097617" cy="2097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BF0E754B-DDFF-4F44-9B59-7969128952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1" y="2173961"/>
            <a:ext cx="237490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流程图: 决策 69">
            <a:extLst>
              <a:ext uri="{FF2B5EF4-FFF2-40B4-BE49-F238E27FC236}">
                <a16:creationId xmlns:a16="http://schemas.microsoft.com/office/drawing/2014/main" id="{6685AA92-9C0C-4C8C-AB3E-473D5546AF5B}"/>
              </a:ext>
            </a:extLst>
          </p:cNvPr>
          <p:cNvSpPr/>
          <p:nvPr/>
        </p:nvSpPr>
        <p:spPr>
          <a:xfrm>
            <a:off x="1466851" y="4824027"/>
            <a:ext cx="1805516" cy="914400"/>
          </a:xfrm>
          <a:prstGeom prst="flowChartDecision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长度为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1" name="右箭头 58">
            <a:extLst>
              <a:ext uri="{FF2B5EF4-FFF2-40B4-BE49-F238E27FC236}">
                <a16:creationId xmlns:a16="http://schemas.microsoft.com/office/drawing/2014/main" id="{EDD01845-75AD-4937-A8E0-6D3207F1138B}"/>
              </a:ext>
            </a:extLst>
          </p:cNvPr>
          <p:cNvSpPr/>
          <p:nvPr/>
        </p:nvSpPr>
        <p:spPr>
          <a:xfrm>
            <a:off x="2620434" y="5710912"/>
            <a:ext cx="1189567" cy="52070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自动扩容</a:t>
            </a:r>
          </a:p>
        </p:txBody>
      </p:sp>
      <p:sp>
        <p:nvSpPr>
          <p:cNvPr id="72" name="流程图: 决策 71">
            <a:extLst>
              <a:ext uri="{FF2B5EF4-FFF2-40B4-BE49-F238E27FC236}">
                <a16:creationId xmlns:a16="http://schemas.microsoft.com/office/drawing/2014/main" id="{2F0B5758-480A-46B1-B8B9-2FEF0A7D4EF6}"/>
              </a:ext>
            </a:extLst>
          </p:cNvPr>
          <p:cNvSpPr/>
          <p:nvPr/>
        </p:nvSpPr>
        <p:spPr>
          <a:xfrm>
            <a:off x="3227918" y="4824027"/>
            <a:ext cx="1805516" cy="914400"/>
          </a:xfrm>
          <a:prstGeom prst="flowChartDecision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长度为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3" name="流程图: 决策 72">
            <a:extLst>
              <a:ext uri="{FF2B5EF4-FFF2-40B4-BE49-F238E27FC236}">
                <a16:creationId xmlns:a16="http://schemas.microsoft.com/office/drawing/2014/main" id="{2E8E5731-4868-4D94-BA2A-33A7886E6AAD}"/>
              </a:ext>
            </a:extLst>
          </p:cNvPr>
          <p:cNvSpPr/>
          <p:nvPr/>
        </p:nvSpPr>
        <p:spPr>
          <a:xfrm>
            <a:off x="5016500" y="4824027"/>
            <a:ext cx="1805517" cy="914400"/>
          </a:xfrm>
          <a:prstGeom prst="flowChartDecision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长度为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4" name="流程图: 决策 73">
            <a:extLst>
              <a:ext uri="{FF2B5EF4-FFF2-40B4-BE49-F238E27FC236}">
                <a16:creationId xmlns:a16="http://schemas.microsoft.com/office/drawing/2014/main" id="{8CF0368D-66F8-4381-905B-6CF34CC1A684}"/>
              </a:ext>
            </a:extLst>
          </p:cNvPr>
          <p:cNvSpPr/>
          <p:nvPr/>
        </p:nvSpPr>
        <p:spPr>
          <a:xfrm>
            <a:off x="6853767" y="4824027"/>
            <a:ext cx="1805517" cy="914400"/>
          </a:xfrm>
          <a:prstGeom prst="flowChartDecision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长度为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5" name="流程图: 决策 74">
            <a:extLst>
              <a:ext uri="{FF2B5EF4-FFF2-40B4-BE49-F238E27FC236}">
                <a16:creationId xmlns:a16="http://schemas.microsoft.com/office/drawing/2014/main" id="{2DCEFFF8-6E1E-495E-97DC-68A9141313BE}"/>
              </a:ext>
            </a:extLst>
          </p:cNvPr>
          <p:cNvSpPr/>
          <p:nvPr/>
        </p:nvSpPr>
        <p:spPr>
          <a:xfrm>
            <a:off x="8724900" y="4824027"/>
            <a:ext cx="1805517" cy="914400"/>
          </a:xfrm>
          <a:prstGeom prst="flowChartDecision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长度为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6" name="右箭头 63">
            <a:extLst>
              <a:ext uri="{FF2B5EF4-FFF2-40B4-BE49-F238E27FC236}">
                <a16:creationId xmlns:a16="http://schemas.microsoft.com/office/drawing/2014/main" id="{3A3B7B9D-C572-40A0-ACAC-0A3CC32BCD58}"/>
              </a:ext>
            </a:extLst>
          </p:cNvPr>
          <p:cNvSpPr/>
          <p:nvPr/>
        </p:nvSpPr>
        <p:spPr>
          <a:xfrm>
            <a:off x="4483101" y="5710912"/>
            <a:ext cx="1189567" cy="52070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自动扩容</a:t>
            </a:r>
          </a:p>
        </p:txBody>
      </p:sp>
      <p:sp>
        <p:nvSpPr>
          <p:cNvPr id="77" name="右箭头 64">
            <a:extLst>
              <a:ext uri="{FF2B5EF4-FFF2-40B4-BE49-F238E27FC236}">
                <a16:creationId xmlns:a16="http://schemas.microsoft.com/office/drawing/2014/main" id="{B6109F26-2F6B-41DD-8FB4-E3905E82E479}"/>
              </a:ext>
            </a:extLst>
          </p:cNvPr>
          <p:cNvSpPr/>
          <p:nvPr/>
        </p:nvSpPr>
        <p:spPr>
          <a:xfrm>
            <a:off x="6273801" y="5710912"/>
            <a:ext cx="1189567" cy="52070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自动扩容</a:t>
            </a:r>
          </a:p>
        </p:txBody>
      </p:sp>
      <p:sp>
        <p:nvSpPr>
          <p:cNvPr id="78" name="右箭头 65">
            <a:extLst>
              <a:ext uri="{FF2B5EF4-FFF2-40B4-BE49-F238E27FC236}">
                <a16:creationId xmlns:a16="http://schemas.microsoft.com/office/drawing/2014/main" id="{A0C0DB8F-9C5F-42DC-96DE-65F49DC1A31B}"/>
              </a:ext>
            </a:extLst>
          </p:cNvPr>
          <p:cNvSpPr/>
          <p:nvPr/>
        </p:nvSpPr>
        <p:spPr>
          <a:xfrm>
            <a:off x="8176685" y="5710912"/>
            <a:ext cx="1189567" cy="52070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自动扩容</a:t>
            </a:r>
          </a:p>
        </p:txBody>
      </p:sp>
      <p:sp>
        <p:nvSpPr>
          <p:cNvPr id="79" name="流程图: 决策 78">
            <a:extLst>
              <a:ext uri="{FF2B5EF4-FFF2-40B4-BE49-F238E27FC236}">
                <a16:creationId xmlns:a16="http://schemas.microsoft.com/office/drawing/2014/main" id="{B1E7D7C3-1AF5-486D-A7B7-DD4819CC6C6C}"/>
              </a:ext>
            </a:extLst>
          </p:cNvPr>
          <p:cNvSpPr/>
          <p:nvPr/>
        </p:nvSpPr>
        <p:spPr>
          <a:xfrm>
            <a:off x="4044951" y="3422794"/>
            <a:ext cx="1805516" cy="914400"/>
          </a:xfrm>
          <a:prstGeom prst="flowChartDecision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长度为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0" name="右箭头 67">
            <a:extLst>
              <a:ext uri="{FF2B5EF4-FFF2-40B4-BE49-F238E27FC236}">
                <a16:creationId xmlns:a16="http://schemas.microsoft.com/office/drawing/2014/main" id="{94B9901F-580A-4660-9007-11F69221ABFB}"/>
              </a:ext>
            </a:extLst>
          </p:cNvPr>
          <p:cNvSpPr/>
          <p:nvPr/>
        </p:nvSpPr>
        <p:spPr>
          <a:xfrm rot="8558366">
            <a:off x="3012018" y="4225012"/>
            <a:ext cx="1189567" cy="52070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6836463-E40C-4EB0-A003-9CF909055AD3}"/>
              </a:ext>
            </a:extLst>
          </p:cNvPr>
          <p:cNvSpPr/>
          <p:nvPr/>
        </p:nvSpPr>
        <p:spPr>
          <a:xfrm rot="19375419">
            <a:off x="3228421" y="426797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自动扩容</a:t>
            </a:r>
          </a:p>
        </p:txBody>
      </p:sp>
      <p:sp>
        <p:nvSpPr>
          <p:cNvPr id="82" name="标题 2">
            <a:extLst>
              <a:ext uri="{FF2B5EF4-FFF2-40B4-BE49-F238E27FC236}">
                <a16:creationId xmlns:a16="http://schemas.microsoft.com/office/drawing/2014/main" id="{C88F4D61-9461-4012-8C95-8AD07F4D99AE}"/>
              </a:ext>
            </a:extLst>
          </p:cNvPr>
          <p:cNvSpPr txBox="1">
            <a:spLocks/>
          </p:cNvSpPr>
          <p:nvPr/>
        </p:nvSpPr>
        <p:spPr>
          <a:xfrm>
            <a:off x="710880" y="1002232"/>
            <a:ext cx="2085690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为什么要有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标题 2">
            <a:extLst>
              <a:ext uri="{FF2B5EF4-FFF2-40B4-BE49-F238E27FC236}">
                <a16:creationId xmlns:a16="http://schemas.microsoft.com/office/drawing/2014/main" id="{9A8C6098-59AC-48B2-A00E-4C4D553C4B4E}"/>
              </a:ext>
            </a:extLst>
          </p:cNvPr>
          <p:cNvSpPr txBox="1">
            <a:spLocks/>
          </p:cNvSpPr>
          <p:nvPr/>
        </p:nvSpPr>
        <p:spPr>
          <a:xfrm>
            <a:off x="2507244" y="1002232"/>
            <a:ext cx="2085690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84" name="标题 2">
            <a:extLst>
              <a:ext uri="{FF2B5EF4-FFF2-40B4-BE49-F238E27FC236}">
                <a16:creationId xmlns:a16="http://schemas.microsoft.com/office/drawing/2014/main" id="{B1E020F1-DE96-4582-AFC6-3C04A22DA7A2}"/>
              </a:ext>
            </a:extLst>
          </p:cNvPr>
          <p:cNvSpPr txBox="1">
            <a:spLocks/>
          </p:cNvSpPr>
          <p:nvPr/>
        </p:nvSpPr>
        <p:spPr>
          <a:xfrm>
            <a:off x="1957952" y="1002232"/>
            <a:ext cx="2085690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集合</a:t>
            </a:r>
          </a:p>
        </p:txBody>
      </p:sp>
    </p:spTree>
    <p:extLst>
      <p:ext uri="{BB962C8B-B14F-4D97-AF65-F5344CB8AC3E}">
        <p14:creationId xmlns:p14="http://schemas.microsoft.com/office/powerpoint/2010/main" val="3500551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5" grpId="0" animBg="1"/>
      <p:bldP spid="76" grpId="0" animBg="1"/>
      <p:bldP spid="76" grpId="1" animBg="1"/>
      <p:bldP spid="77" grpId="0" animBg="1"/>
      <p:bldP spid="77" grpId="1" animBg="1"/>
      <p:bldP spid="78" grpId="0" animBg="1"/>
      <p:bldP spid="79" grpId="1" animBg="1"/>
      <p:bldP spid="79" grpId="2" animBg="1"/>
      <p:bldP spid="80" grpId="0" animBg="1"/>
      <p:bldP spid="80" grpId="1" animBg="1"/>
      <p:bldP spid="81" grpId="0"/>
      <p:bldP spid="8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2">
            <a:extLst>
              <a:ext uri="{FF2B5EF4-FFF2-40B4-BE49-F238E27FC236}">
                <a16:creationId xmlns:a16="http://schemas.microsoft.com/office/drawing/2014/main" id="{6055921F-E5A7-465A-99E9-D22F4A8CF242}"/>
              </a:ext>
            </a:extLst>
          </p:cNvPr>
          <p:cNvSpPr txBox="1">
            <a:spLocks/>
          </p:cNvSpPr>
          <p:nvPr/>
        </p:nvSpPr>
        <p:spPr>
          <a:xfrm>
            <a:off x="710880" y="1002232"/>
            <a:ext cx="2085690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为什么要有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标题 2">
            <a:extLst>
              <a:ext uri="{FF2B5EF4-FFF2-40B4-BE49-F238E27FC236}">
                <a16:creationId xmlns:a16="http://schemas.microsoft.com/office/drawing/2014/main" id="{255EC9FB-FA57-4C6A-B968-B3F80EF7433E}"/>
              </a:ext>
            </a:extLst>
          </p:cNvPr>
          <p:cNvSpPr txBox="1">
            <a:spLocks/>
          </p:cNvSpPr>
          <p:nvPr/>
        </p:nvSpPr>
        <p:spPr>
          <a:xfrm>
            <a:off x="2507244" y="1002232"/>
            <a:ext cx="2085690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en-US" altLang="zh-CN" dirty="0"/>
              <a:t>?</a:t>
            </a:r>
            <a:endParaRPr lang="zh-CN" altLang="en-US" dirty="0"/>
          </a:p>
        </p:txBody>
      </p:sp>
      <p:pic>
        <p:nvPicPr>
          <p:cNvPr id="37" name="图片 38">
            <a:extLst>
              <a:ext uri="{FF2B5EF4-FFF2-40B4-BE49-F238E27FC236}">
                <a16:creationId xmlns:a16="http://schemas.microsoft.com/office/drawing/2014/main" id="{5A65EA90-92E6-4B47-8E20-7F7748BB3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2582334"/>
            <a:ext cx="1972733" cy="1972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9F406B18-99B2-4323-9680-2F1BF48AAFDC}"/>
              </a:ext>
            </a:extLst>
          </p:cNvPr>
          <p:cNvCxnSpPr/>
          <p:nvPr/>
        </p:nvCxnSpPr>
        <p:spPr>
          <a:xfrm>
            <a:off x="1540933" y="2633133"/>
            <a:ext cx="0" cy="2101851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1C5779A-61C3-4738-9019-EF77A9F3B20F}"/>
              </a:ext>
            </a:extLst>
          </p:cNvPr>
          <p:cNvCxnSpPr/>
          <p:nvPr/>
        </p:nvCxnSpPr>
        <p:spPr>
          <a:xfrm>
            <a:off x="1524001" y="2633133"/>
            <a:ext cx="1691217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1CBBECB-CBC9-4191-BA9E-9609BC7A5774}"/>
              </a:ext>
            </a:extLst>
          </p:cNvPr>
          <p:cNvCxnSpPr/>
          <p:nvPr/>
        </p:nvCxnSpPr>
        <p:spPr>
          <a:xfrm>
            <a:off x="1524001" y="4734984"/>
            <a:ext cx="1691217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CBD7157-1406-4B69-83FC-362A03E88AEC}"/>
              </a:ext>
            </a:extLst>
          </p:cNvPr>
          <p:cNvCxnSpPr/>
          <p:nvPr/>
        </p:nvCxnSpPr>
        <p:spPr>
          <a:xfrm>
            <a:off x="3215217" y="2633133"/>
            <a:ext cx="0" cy="2101851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67D1C10-7ED7-4C90-BF9D-0E5C3C33D8EB}"/>
              </a:ext>
            </a:extLst>
          </p:cNvPr>
          <p:cNvCxnSpPr/>
          <p:nvPr/>
        </p:nvCxnSpPr>
        <p:spPr>
          <a:xfrm>
            <a:off x="5052484" y="2633133"/>
            <a:ext cx="0" cy="2101851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39">
            <a:extLst>
              <a:ext uri="{FF2B5EF4-FFF2-40B4-BE49-F238E27FC236}">
                <a16:creationId xmlns:a16="http://schemas.microsoft.com/office/drawing/2014/main" id="{74BCBF6A-0F29-4A99-BB24-C2871EF8C0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218" y="2719918"/>
            <a:ext cx="1824567" cy="1824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A78E347B-46EB-428C-ADC5-D1C01AA8B2E1}"/>
              </a:ext>
            </a:extLst>
          </p:cNvPr>
          <p:cNvCxnSpPr/>
          <p:nvPr/>
        </p:nvCxnSpPr>
        <p:spPr>
          <a:xfrm>
            <a:off x="3215218" y="2633133"/>
            <a:ext cx="1824567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142D2E95-DC04-4E9A-BF71-577C3C674D4B}"/>
              </a:ext>
            </a:extLst>
          </p:cNvPr>
          <p:cNvCxnSpPr/>
          <p:nvPr/>
        </p:nvCxnSpPr>
        <p:spPr>
          <a:xfrm>
            <a:off x="3215217" y="4734984"/>
            <a:ext cx="1837267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6884B2AD-A4EE-4A2F-8C0D-3E4BF40EEA14}"/>
              </a:ext>
            </a:extLst>
          </p:cNvPr>
          <p:cNvCxnSpPr/>
          <p:nvPr/>
        </p:nvCxnSpPr>
        <p:spPr>
          <a:xfrm>
            <a:off x="6900333" y="2633133"/>
            <a:ext cx="0" cy="2101851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43F7690-9CE3-44BC-9D20-5A11D4479DFF}"/>
              </a:ext>
            </a:extLst>
          </p:cNvPr>
          <p:cNvCxnSpPr/>
          <p:nvPr/>
        </p:nvCxnSpPr>
        <p:spPr>
          <a:xfrm>
            <a:off x="5063067" y="2633133"/>
            <a:ext cx="1826684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23D6137-C2C9-4E14-ADCD-7BDFB4FC8BE5}"/>
              </a:ext>
            </a:extLst>
          </p:cNvPr>
          <p:cNvCxnSpPr/>
          <p:nvPr/>
        </p:nvCxnSpPr>
        <p:spPr>
          <a:xfrm>
            <a:off x="5063067" y="4734984"/>
            <a:ext cx="1837267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7366A3FC-811E-4141-B16C-1833BEE24914}"/>
              </a:ext>
            </a:extLst>
          </p:cNvPr>
          <p:cNvCxnSpPr/>
          <p:nvPr/>
        </p:nvCxnSpPr>
        <p:spPr>
          <a:xfrm>
            <a:off x="8724900" y="2633133"/>
            <a:ext cx="0" cy="2101851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7399D81-27F6-465C-8B1F-F0E6AF51FFBC}"/>
              </a:ext>
            </a:extLst>
          </p:cNvPr>
          <p:cNvCxnSpPr/>
          <p:nvPr/>
        </p:nvCxnSpPr>
        <p:spPr>
          <a:xfrm>
            <a:off x="6889751" y="2633133"/>
            <a:ext cx="1824567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332DAAE5-0316-4C69-928C-4985DA64B21A}"/>
              </a:ext>
            </a:extLst>
          </p:cNvPr>
          <p:cNvCxnSpPr/>
          <p:nvPr/>
        </p:nvCxnSpPr>
        <p:spPr>
          <a:xfrm>
            <a:off x="6889751" y="4734984"/>
            <a:ext cx="1835149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78B33EA1-28F9-46B7-9A06-DF26A0C4ED14}"/>
              </a:ext>
            </a:extLst>
          </p:cNvPr>
          <p:cNvCxnSpPr/>
          <p:nvPr/>
        </p:nvCxnSpPr>
        <p:spPr>
          <a:xfrm>
            <a:off x="10562167" y="2633133"/>
            <a:ext cx="0" cy="2101851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5072ED03-E220-4AF9-BDE7-A9FF0A81C97B}"/>
              </a:ext>
            </a:extLst>
          </p:cNvPr>
          <p:cNvCxnSpPr/>
          <p:nvPr/>
        </p:nvCxnSpPr>
        <p:spPr>
          <a:xfrm>
            <a:off x="8724901" y="2633133"/>
            <a:ext cx="1824567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CC377DF6-F47D-4A12-92CC-F44D94E39220}"/>
              </a:ext>
            </a:extLst>
          </p:cNvPr>
          <p:cNvCxnSpPr/>
          <p:nvPr/>
        </p:nvCxnSpPr>
        <p:spPr>
          <a:xfrm>
            <a:off x="8724900" y="4734984"/>
            <a:ext cx="1837267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图片 54">
            <a:extLst>
              <a:ext uri="{FF2B5EF4-FFF2-40B4-BE49-F238E27FC236}">
                <a16:creationId xmlns:a16="http://schemas.microsoft.com/office/drawing/2014/main" id="{6AB44006-9468-45AE-9AA1-F3A3CC1914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434" y="2709334"/>
            <a:ext cx="1835151" cy="1835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图片 55">
            <a:extLst>
              <a:ext uri="{FF2B5EF4-FFF2-40B4-BE49-F238E27FC236}">
                <a16:creationId xmlns:a16="http://schemas.microsoft.com/office/drawing/2014/main" id="{8461A895-63A4-459F-9636-EB006DECCD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634" y="2468034"/>
            <a:ext cx="2097617" cy="2097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图片 30">
            <a:extLst>
              <a:ext uri="{FF2B5EF4-FFF2-40B4-BE49-F238E27FC236}">
                <a16:creationId xmlns:a16="http://schemas.microsoft.com/office/drawing/2014/main" id="{BE9A6A9A-7004-4AE3-A149-B6DD29034E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1" y="2582334"/>
            <a:ext cx="237490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流程图: 决策 85">
            <a:extLst>
              <a:ext uri="{FF2B5EF4-FFF2-40B4-BE49-F238E27FC236}">
                <a16:creationId xmlns:a16="http://schemas.microsoft.com/office/drawing/2014/main" id="{39598DA0-5134-4FCC-9271-AC67785EE9B8}"/>
              </a:ext>
            </a:extLst>
          </p:cNvPr>
          <p:cNvSpPr/>
          <p:nvPr/>
        </p:nvSpPr>
        <p:spPr>
          <a:xfrm>
            <a:off x="8724900" y="5232400"/>
            <a:ext cx="1805517" cy="914400"/>
          </a:xfrm>
          <a:prstGeom prst="flowChartDecision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长度为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7" name="右箭头 65">
            <a:extLst>
              <a:ext uri="{FF2B5EF4-FFF2-40B4-BE49-F238E27FC236}">
                <a16:creationId xmlns:a16="http://schemas.microsoft.com/office/drawing/2014/main" id="{15BC8ACD-BBC3-4203-AC3D-046F7B81BEC7}"/>
              </a:ext>
            </a:extLst>
          </p:cNvPr>
          <p:cNvSpPr/>
          <p:nvPr/>
        </p:nvSpPr>
        <p:spPr>
          <a:xfrm>
            <a:off x="8176685" y="6119285"/>
            <a:ext cx="1189567" cy="52070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自动扩容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B6356ABD-6014-4F7A-9C60-D3FE99BA0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1597" y="5281084"/>
            <a:ext cx="1550424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667" b="1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自动扩容</a:t>
            </a:r>
          </a:p>
        </p:txBody>
      </p:sp>
      <p:sp>
        <p:nvSpPr>
          <p:cNvPr id="89" name="标题 2">
            <a:extLst>
              <a:ext uri="{FF2B5EF4-FFF2-40B4-BE49-F238E27FC236}">
                <a16:creationId xmlns:a16="http://schemas.microsoft.com/office/drawing/2014/main" id="{A0231FA0-2B50-4F57-A362-8E13E58957A8}"/>
              </a:ext>
            </a:extLst>
          </p:cNvPr>
          <p:cNvSpPr txBox="1">
            <a:spLocks/>
          </p:cNvSpPr>
          <p:nvPr/>
        </p:nvSpPr>
        <p:spPr>
          <a:xfrm>
            <a:off x="1957952" y="1002232"/>
            <a:ext cx="2085690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集合</a:t>
            </a:r>
          </a:p>
        </p:txBody>
      </p:sp>
    </p:spTree>
    <p:extLst>
      <p:ext uri="{BB962C8B-B14F-4D97-AF65-F5344CB8AC3E}">
        <p14:creationId xmlns:p14="http://schemas.microsoft.com/office/powerpoint/2010/main" val="1603394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2">
            <a:extLst>
              <a:ext uri="{FF2B5EF4-FFF2-40B4-BE49-F238E27FC236}">
                <a16:creationId xmlns:a16="http://schemas.microsoft.com/office/drawing/2014/main" id="{6055921F-E5A7-465A-99E9-D22F4A8CF242}"/>
              </a:ext>
            </a:extLst>
          </p:cNvPr>
          <p:cNvSpPr txBox="1">
            <a:spLocks/>
          </p:cNvSpPr>
          <p:nvPr/>
        </p:nvSpPr>
        <p:spPr>
          <a:xfrm>
            <a:off x="710880" y="1002232"/>
            <a:ext cx="2085690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集合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E7BAF71-4310-498C-9D30-56B5014AA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2539" y="2529492"/>
            <a:ext cx="1955278" cy="2063205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733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TextBox 3">
            <a:extLst>
              <a:ext uri="{FF2B5EF4-FFF2-40B4-BE49-F238E27FC236}">
                <a16:creationId xmlns:a16="http://schemas.microsoft.com/office/drawing/2014/main" id="{8044F058-A065-48C9-A5AA-74113419C3A5}"/>
              </a:ext>
            </a:extLst>
          </p:cNvPr>
          <p:cNvSpPr txBox="1"/>
          <p:nvPr/>
        </p:nvSpPr>
        <p:spPr>
          <a:xfrm>
            <a:off x="1295401" y="2755901"/>
            <a:ext cx="3839633" cy="181588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dirty="0">
                <a:solidFill>
                  <a:srgbClr val="0062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arr1 = </a:t>
            </a:r>
            <a:r>
              <a:rPr lang="en-US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int[3]</a:t>
            </a:r>
            <a:r>
              <a:rPr lang="en-US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</a:p>
          <a:p>
            <a:pPr>
              <a:defRPr/>
            </a:pPr>
            <a:endParaRPr lang="en-US" altLang="zh-CN" sz="1400" dirty="0">
              <a:solidFill>
                <a:srgbClr val="080808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defRPr/>
            </a:pPr>
            <a:endParaRPr lang="en-US" altLang="zh-CN" sz="1400" dirty="0">
              <a:solidFill>
                <a:srgbClr val="080808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defRPr/>
            </a:pPr>
            <a:r>
              <a:rPr lang="en-US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 u1 = </a:t>
            </a:r>
            <a:r>
              <a:rPr lang="en-US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lang="en-US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User(</a:t>
            </a:r>
            <a:r>
              <a:rPr lang="zh-CN" altLang="zh-CN" sz="1400" dirty="0">
                <a:solidFill>
                  <a:srgbClr val="008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en-US" sz="1400" dirty="0">
                <a:solidFill>
                  <a:srgbClr val="008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小红</a:t>
            </a:r>
            <a:r>
              <a:rPr lang="zh-CN" altLang="zh-CN" sz="1400" dirty="0">
                <a:solidFill>
                  <a:srgbClr val="008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US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,23);</a:t>
            </a:r>
          </a:p>
          <a:p>
            <a:pPr>
              <a:defRPr/>
            </a:pPr>
            <a:r>
              <a:rPr lang="en-US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 u2 = </a:t>
            </a:r>
            <a:r>
              <a:rPr lang="en-US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lang="en-US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User(</a:t>
            </a:r>
            <a:r>
              <a:rPr lang="zh-CN" altLang="zh-CN" sz="1400" dirty="0">
                <a:solidFill>
                  <a:srgbClr val="008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en-US" sz="1400" dirty="0">
                <a:solidFill>
                  <a:srgbClr val="008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小明</a:t>
            </a:r>
            <a:r>
              <a:rPr lang="zh-CN" altLang="zh-CN" sz="1400" dirty="0">
                <a:solidFill>
                  <a:srgbClr val="008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US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,23);</a:t>
            </a:r>
          </a:p>
          <a:p>
            <a:pPr>
              <a:defRPr/>
            </a:pPr>
            <a:r>
              <a:rPr lang="en-US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en-US" altLang="zh-CN" sz="1400" dirty="0">
                <a:solidFill>
                  <a:srgbClr val="0062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</a:t>
            </a:r>
            <a:r>
              <a:rPr lang="en-US" altLang="zh-CN" sz="1400" dirty="0" err="1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userArr</a:t>
            </a:r>
            <a:r>
              <a:rPr lang="en-US" altLang="zh-CN" sz="1400" dirty="0">
                <a:solidFill>
                  <a:srgbClr val="00627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</a:t>
            </a:r>
            <a:r>
              <a:rPr lang="en-US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lang="en-US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User[2];</a:t>
            </a:r>
            <a:endParaRPr lang="en-US" altLang="zh-CN" sz="3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defRPr/>
            </a:pPr>
            <a:r>
              <a:rPr lang="en-US" altLang="zh-CN" sz="1400" dirty="0" err="1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userArr</a:t>
            </a:r>
            <a:r>
              <a:rPr lang="en-US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[0] = u1;</a:t>
            </a:r>
          </a:p>
          <a:p>
            <a:pPr>
              <a:defRPr/>
            </a:pPr>
            <a:r>
              <a:rPr lang="en-US" altLang="zh-CN" sz="1400" dirty="0" err="1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userArr</a:t>
            </a:r>
            <a:r>
              <a:rPr lang="en-US" altLang="zh-CN" sz="1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[1] = u2;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B711460-DBDC-490F-A1D5-2223B6083523}"/>
              </a:ext>
            </a:extLst>
          </p:cNvPr>
          <p:cNvSpPr/>
          <p:nvPr/>
        </p:nvSpPr>
        <p:spPr>
          <a:xfrm>
            <a:off x="3790952" y="2755901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可以存基本数据类型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3A7F75D-65D9-48C6-BFA7-01BF9303B336}"/>
              </a:ext>
            </a:extLst>
          </p:cNvPr>
          <p:cNvSpPr/>
          <p:nvPr/>
        </p:nvSpPr>
        <p:spPr>
          <a:xfrm>
            <a:off x="3853124" y="4152660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可以存引用数据类型</a:t>
            </a:r>
          </a:p>
        </p:txBody>
      </p:sp>
      <p:sp>
        <p:nvSpPr>
          <p:cNvPr id="32" name="矩形 15">
            <a:extLst>
              <a:ext uri="{FF2B5EF4-FFF2-40B4-BE49-F238E27FC236}">
                <a16:creationId xmlns:a16="http://schemas.microsoft.com/office/drawing/2014/main" id="{F61D2AA8-68EB-422B-B606-3FF4337F7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3840" y="3044792"/>
            <a:ext cx="1149904" cy="7454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733">
              <a:solidFill>
                <a:srgbClr val="0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C2FF1F0-7B5E-492A-963E-F99EB0067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9818" y="2012951"/>
            <a:ext cx="835485" cy="482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533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5188EBA-859E-4263-A5D6-B2F0129C01A9}"/>
              </a:ext>
            </a:extLst>
          </p:cNvPr>
          <p:cNvSpPr/>
          <p:nvPr/>
        </p:nvSpPr>
        <p:spPr>
          <a:xfrm>
            <a:off x="6559551" y="3253318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引用数据类型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12B20076-FF13-4AD9-9D60-A11EB8CA3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687" y="2662490"/>
            <a:ext cx="1583267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矩形 53">
            <a:extLst>
              <a:ext uri="{FF2B5EF4-FFF2-40B4-BE49-F238E27FC236}">
                <a16:creationId xmlns:a16="http://schemas.microsoft.com/office/drawing/2014/main" id="{3CFEFF26-B144-4DB4-B1BC-836FDF8019F0}"/>
              </a:ext>
            </a:extLst>
          </p:cNvPr>
          <p:cNvSpPr/>
          <p:nvPr/>
        </p:nvSpPr>
        <p:spPr>
          <a:xfrm>
            <a:off x="5653617" y="1849968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基本数据类型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C17BC58-24CF-4057-9B0E-DBACDEF7D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3851" y="3420534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>
                <a:solidFill>
                  <a:srgbClr val="7030A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包装类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8ED6E76-0498-4F4A-A1A6-0B76D9BAF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8400" y="3911600"/>
            <a:ext cx="1811714" cy="482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533" b="1">
                <a:solidFill>
                  <a:srgbClr val="7030A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桥豆麻袋！</a:t>
            </a:r>
            <a:endParaRPr lang="en-US" altLang="zh-CN" sz="2533" b="1">
              <a:solidFill>
                <a:srgbClr val="7030A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5EE8513-8144-42B7-94CB-5CD5656D7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8400" y="3921578"/>
            <a:ext cx="1811714" cy="482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533" b="1" dirty="0">
                <a:solidFill>
                  <a:srgbClr val="7030A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鳖孙，滚！</a:t>
            </a:r>
            <a:endParaRPr lang="en-US" altLang="zh-CN" sz="2533" b="1" dirty="0">
              <a:solidFill>
                <a:srgbClr val="7030A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8" name="标题 2">
            <a:extLst>
              <a:ext uri="{FF2B5EF4-FFF2-40B4-BE49-F238E27FC236}">
                <a16:creationId xmlns:a16="http://schemas.microsoft.com/office/drawing/2014/main" id="{1E2FA89C-358D-413A-A10C-9DC7E232B78F}"/>
              </a:ext>
            </a:extLst>
          </p:cNvPr>
          <p:cNvSpPr txBox="1">
            <a:spLocks/>
          </p:cNvSpPr>
          <p:nvPr/>
        </p:nvSpPr>
        <p:spPr>
          <a:xfrm>
            <a:off x="1217075" y="1002232"/>
            <a:ext cx="2723597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存储数据类型的特点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714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0.22795 -4.07407E-6 " pathEditMode="relative" rAng="0" ptsTypes="AA">
                                      <p:cBhvr>
                                        <p:cTn id="34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3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19753E-6 L 0.06372 0.23395 " pathEditMode="relative" rAng="0" ptsTypes="AA">
                                      <p:cBhvr>
                                        <p:cTn id="4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" y="116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71605E-6 L 0.2434 0.06913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70" y="34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1" animBg="1"/>
      <p:bldP spid="30" grpId="1"/>
      <p:bldP spid="31" grpId="1"/>
      <p:bldP spid="33" grpId="0"/>
      <p:bldP spid="34" grpId="0"/>
      <p:bldP spid="34" grpId="1"/>
      <p:bldP spid="54" grpId="0"/>
      <p:bldP spid="54" grpId="1"/>
      <p:bldP spid="54" grpId="2"/>
      <p:bldP spid="55" grpId="0"/>
      <p:bldP spid="55" grpId="1"/>
      <p:bldP spid="56" grpId="0"/>
      <p:bldP spid="56" grpId="1"/>
      <p:bldP spid="57" grpId="0"/>
      <p:bldP spid="5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圆角矩形 5">
            <a:extLst>
              <a:ext uri="{FF2B5EF4-FFF2-40B4-BE49-F238E27FC236}">
                <a16:creationId xmlns:a16="http://schemas.microsoft.com/office/drawing/2014/main" id="{502641C3-4B3D-4E99-AA81-B535752FF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384" y="1732705"/>
            <a:ext cx="1465174" cy="517190"/>
          </a:xfrm>
          <a:prstGeom prst="roundRect">
            <a:avLst>
              <a:gd name="adj" fmla="val 24210"/>
            </a:avLst>
          </a:prstGeom>
          <a:solidFill>
            <a:srgbClr val="C00000"/>
          </a:solidFill>
          <a:ln w="9525">
            <a:noFill/>
            <a:round/>
            <a:headEnd/>
            <a:tailEnd/>
          </a:ln>
          <a:effectLst>
            <a:outerShdw dist="63500" dir="5400000" algn="ctr" rotWithShape="0">
              <a:srgbClr val="000000">
                <a:alpha val="10999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标题 2">
            <a:extLst>
              <a:ext uri="{FF2B5EF4-FFF2-40B4-BE49-F238E27FC236}">
                <a16:creationId xmlns:a16="http://schemas.microsoft.com/office/drawing/2014/main" id="{6055921F-E5A7-465A-99E9-D22F4A8CF242}"/>
              </a:ext>
            </a:extLst>
          </p:cNvPr>
          <p:cNvSpPr txBox="1">
            <a:spLocks/>
          </p:cNvSpPr>
          <p:nvPr/>
        </p:nvSpPr>
        <p:spPr>
          <a:xfrm>
            <a:off x="710880" y="1002232"/>
            <a:ext cx="2085690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集合</a:t>
            </a:r>
          </a:p>
        </p:txBody>
      </p:sp>
      <p:sp>
        <p:nvSpPr>
          <p:cNvPr id="58" name="标题 2">
            <a:extLst>
              <a:ext uri="{FF2B5EF4-FFF2-40B4-BE49-F238E27FC236}">
                <a16:creationId xmlns:a16="http://schemas.microsoft.com/office/drawing/2014/main" id="{1E2FA89C-358D-413A-A10C-9DC7E232B78F}"/>
              </a:ext>
            </a:extLst>
          </p:cNvPr>
          <p:cNvSpPr txBox="1">
            <a:spLocks/>
          </p:cNvSpPr>
          <p:nvPr/>
        </p:nvSpPr>
        <p:spPr>
          <a:xfrm>
            <a:off x="1217075" y="1002232"/>
            <a:ext cx="2723597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和数组的对比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67C77B0-92B0-4071-AB00-22B3C0DC4652}"/>
              </a:ext>
            </a:extLst>
          </p:cNvPr>
          <p:cNvSpPr txBox="1"/>
          <p:nvPr/>
        </p:nvSpPr>
        <p:spPr>
          <a:xfrm>
            <a:off x="1217075" y="1616698"/>
            <a:ext cx="6123560" cy="1126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长度</a:t>
            </a:r>
            <a:endParaRPr lang="en-US" altLang="zh-CN" sz="18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存储类型</a:t>
            </a:r>
          </a:p>
        </p:txBody>
      </p:sp>
    </p:spTree>
    <p:extLst>
      <p:ext uri="{BB962C8B-B14F-4D97-AF65-F5344CB8AC3E}">
        <p14:creationId xmlns:p14="http://schemas.microsoft.com/office/powerpoint/2010/main" val="3601151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857">
                                          <p:cBhvr additive="base">
                                            <p:cTn id="7" dur="7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857">
                                          <p:cBhvr additive="base">
                                            <p:cTn id="8" dur="7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6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6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6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6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2" grpId="0" animBg="1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圆角矩形 5">
            <a:extLst>
              <a:ext uri="{FF2B5EF4-FFF2-40B4-BE49-F238E27FC236}">
                <a16:creationId xmlns:a16="http://schemas.microsoft.com/office/drawing/2014/main" id="{502641C3-4B3D-4E99-AA81-B535752FF035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1122383" y="1732704"/>
            <a:ext cx="1941829" cy="1108117"/>
          </a:xfrm>
          <a:prstGeom prst="roundRect">
            <a:avLst>
              <a:gd name="adj" fmla="val 11043"/>
            </a:avLst>
          </a:prstGeom>
          <a:solidFill>
            <a:srgbClr val="C00000"/>
          </a:solidFill>
          <a:ln w="9525">
            <a:noFill/>
            <a:round/>
            <a:headEnd/>
            <a:tailEnd/>
          </a:ln>
          <a:effectLst>
            <a:outerShdw dist="63500" dir="5400000" algn="ctr" rotWithShape="0">
              <a:srgbClr val="000000">
                <a:alpha val="10999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标题 2">
            <a:extLst>
              <a:ext uri="{FF2B5EF4-FFF2-40B4-BE49-F238E27FC236}">
                <a16:creationId xmlns:a16="http://schemas.microsoft.com/office/drawing/2014/main" id="{6055921F-E5A7-465A-99E9-D22F4A8CF242}"/>
              </a:ext>
            </a:extLst>
          </p:cNvPr>
          <p:cNvSpPr txBox="1">
            <a:spLocks/>
          </p:cNvSpPr>
          <p:nvPr/>
        </p:nvSpPr>
        <p:spPr>
          <a:xfrm>
            <a:off x="710880" y="1002232"/>
            <a:ext cx="2085690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集合</a:t>
            </a:r>
          </a:p>
        </p:txBody>
      </p:sp>
      <p:sp>
        <p:nvSpPr>
          <p:cNvPr id="58" name="标题 2">
            <a:extLst>
              <a:ext uri="{FF2B5EF4-FFF2-40B4-BE49-F238E27FC236}">
                <a16:creationId xmlns:a16="http://schemas.microsoft.com/office/drawing/2014/main" id="{1E2FA89C-358D-413A-A10C-9DC7E232B78F}"/>
              </a:ext>
            </a:extLst>
          </p:cNvPr>
          <p:cNvSpPr txBox="1">
            <a:spLocks/>
          </p:cNvSpPr>
          <p:nvPr/>
        </p:nvSpPr>
        <p:spPr>
          <a:xfrm>
            <a:off x="1217075" y="1002232"/>
            <a:ext cx="2723597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和数组的对比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67C77B0-92B0-4071-AB00-22B3C0DC4652}"/>
              </a:ext>
            </a:extLst>
          </p:cNvPr>
          <p:cNvSpPr txBox="1"/>
          <p:nvPr/>
        </p:nvSpPr>
        <p:spPr>
          <a:xfrm>
            <a:off x="1217075" y="1616698"/>
            <a:ext cx="6123560" cy="1126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长度</a:t>
            </a:r>
            <a:endParaRPr lang="en-US" altLang="zh-CN" sz="18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存储类型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B773302-7506-4B5A-9C20-51B5DA7BE039}"/>
              </a:ext>
            </a:extLst>
          </p:cNvPr>
          <p:cNvCxnSpPr/>
          <p:nvPr/>
        </p:nvCxnSpPr>
        <p:spPr>
          <a:xfrm>
            <a:off x="4480984" y="3985684"/>
            <a:ext cx="230293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CC3B943-0C4D-4184-B5CC-76747A6287F5}"/>
              </a:ext>
            </a:extLst>
          </p:cNvPr>
          <p:cNvCxnSpPr/>
          <p:nvPr/>
        </p:nvCxnSpPr>
        <p:spPr>
          <a:xfrm>
            <a:off x="4480984" y="4754033"/>
            <a:ext cx="230293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0B8A91A-6123-4499-8143-7A3BEF05A858}"/>
              </a:ext>
            </a:extLst>
          </p:cNvPr>
          <p:cNvCxnSpPr/>
          <p:nvPr/>
        </p:nvCxnSpPr>
        <p:spPr>
          <a:xfrm>
            <a:off x="4497917" y="3985684"/>
            <a:ext cx="0" cy="768349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705C360-FF0B-4191-99A3-5CC8C065DFEC}"/>
              </a:ext>
            </a:extLst>
          </p:cNvPr>
          <p:cNvCxnSpPr/>
          <p:nvPr/>
        </p:nvCxnSpPr>
        <p:spPr>
          <a:xfrm>
            <a:off x="5249333" y="3985684"/>
            <a:ext cx="0" cy="768349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179BAAE-CBB1-4E01-A884-BF0C080F362E}"/>
              </a:ext>
            </a:extLst>
          </p:cNvPr>
          <p:cNvCxnSpPr/>
          <p:nvPr/>
        </p:nvCxnSpPr>
        <p:spPr>
          <a:xfrm>
            <a:off x="6017684" y="3985684"/>
            <a:ext cx="0" cy="768349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C2E1413-8FF9-4E66-85B5-E0D598746147}"/>
              </a:ext>
            </a:extLst>
          </p:cNvPr>
          <p:cNvCxnSpPr/>
          <p:nvPr/>
        </p:nvCxnSpPr>
        <p:spPr>
          <a:xfrm>
            <a:off x="6783917" y="3985684"/>
            <a:ext cx="0" cy="768349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97E89B43-47BF-403C-ADDE-47FEA7B7F1ED}"/>
              </a:ext>
            </a:extLst>
          </p:cNvPr>
          <p:cNvSpPr/>
          <p:nvPr/>
        </p:nvSpPr>
        <p:spPr>
          <a:xfrm>
            <a:off x="5039784" y="3409951"/>
            <a:ext cx="1242648" cy="3852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数组长度固定</a:t>
            </a:r>
            <a:endParaRPr lang="en-US" altLang="zh-CN" sz="14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AA44FCE-E0DF-4C94-8974-D7DA69825B07}"/>
              </a:ext>
            </a:extLst>
          </p:cNvPr>
          <p:cNvCxnSpPr/>
          <p:nvPr/>
        </p:nvCxnSpPr>
        <p:spPr>
          <a:xfrm>
            <a:off x="4464052" y="2641600"/>
            <a:ext cx="2305049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022DFA5-3723-421D-B299-378515CED3BE}"/>
              </a:ext>
            </a:extLst>
          </p:cNvPr>
          <p:cNvCxnSpPr/>
          <p:nvPr/>
        </p:nvCxnSpPr>
        <p:spPr>
          <a:xfrm>
            <a:off x="4464052" y="3409951"/>
            <a:ext cx="2305049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FEE99EB-5C1D-44F6-9FEF-1211E07B62D2}"/>
              </a:ext>
            </a:extLst>
          </p:cNvPr>
          <p:cNvCxnSpPr/>
          <p:nvPr/>
        </p:nvCxnSpPr>
        <p:spPr>
          <a:xfrm>
            <a:off x="4480984" y="2641601"/>
            <a:ext cx="0" cy="768351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BBBA616-5085-4AF7-9CA6-DB9800F605F3}"/>
              </a:ext>
            </a:extLst>
          </p:cNvPr>
          <p:cNvCxnSpPr/>
          <p:nvPr/>
        </p:nvCxnSpPr>
        <p:spPr>
          <a:xfrm>
            <a:off x="5232400" y="2641601"/>
            <a:ext cx="0" cy="768351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8297D06-5730-4B2E-958F-121BEB415299}"/>
              </a:ext>
            </a:extLst>
          </p:cNvPr>
          <p:cNvCxnSpPr/>
          <p:nvPr/>
        </p:nvCxnSpPr>
        <p:spPr>
          <a:xfrm>
            <a:off x="6000751" y="2641601"/>
            <a:ext cx="0" cy="768351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3F05B17-C37C-4D72-B12B-B475E8578009}"/>
              </a:ext>
            </a:extLst>
          </p:cNvPr>
          <p:cNvCxnSpPr/>
          <p:nvPr/>
        </p:nvCxnSpPr>
        <p:spPr>
          <a:xfrm>
            <a:off x="6769100" y="2641601"/>
            <a:ext cx="0" cy="768351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F4A3197-B1D3-401E-B533-3F8A1EC81147}"/>
              </a:ext>
            </a:extLst>
          </p:cNvPr>
          <p:cNvCxnSpPr/>
          <p:nvPr/>
        </p:nvCxnSpPr>
        <p:spPr>
          <a:xfrm>
            <a:off x="6783918" y="3985684"/>
            <a:ext cx="848783" cy="0"/>
          </a:xfrm>
          <a:prstGeom prst="line">
            <a:avLst/>
          </a:prstGeom>
          <a:ln w="254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058F1F6-1B46-40E6-88A2-590598720421}"/>
              </a:ext>
            </a:extLst>
          </p:cNvPr>
          <p:cNvCxnSpPr/>
          <p:nvPr/>
        </p:nvCxnSpPr>
        <p:spPr>
          <a:xfrm>
            <a:off x="7632700" y="3985684"/>
            <a:ext cx="0" cy="768349"/>
          </a:xfrm>
          <a:prstGeom prst="line">
            <a:avLst/>
          </a:prstGeom>
          <a:ln w="254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4CF5008-ED27-4E4F-9531-571011E75DDC}"/>
              </a:ext>
            </a:extLst>
          </p:cNvPr>
          <p:cNvCxnSpPr/>
          <p:nvPr/>
        </p:nvCxnSpPr>
        <p:spPr>
          <a:xfrm>
            <a:off x="6783918" y="4754033"/>
            <a:ext cx="848783" cy="0"/>
          </a:xfrm>
          <a:prstGeom prst="line">
            <a:avLst/>
          </a:prstGeom>
          <a:ln w="254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C18FFF85-4B0D-4E00-B048-8F1E98D0D6CC}"/>
              </a:ext>
            </a:extLst>
          </p:cNvPr>
          <p:cNvSpPr/>
          <p:nvPr/>
        </p:nvSpPr>
        <p:spPr>
          <a:xfrm>
            <a:off x="5077884" y="4754034"/>
            <a:ext cx="1242648" cy="3852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集合长度可变</a:t>
            </a:r>
            <a:endParaRPr lang="en-US" altLang="zh-CN" sz="14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063362A-50F2-4DDB-9B75-3988FE4B058C}"/>
              </a:ext>
            </a:extLst>
          </p:cNvPr>
          <p:cNvCxnSpPr/>
          <p:nvPr/>
        </p:nvCxnSpPr>
        <p:spPr>
          <a:xfrm>
            <a:off x="6783918" y="3985684"/>
            <a:ext cx="848783" cy="0"/>
          </a:xfrm>
          <a:prstGeom prst="line">
            <a:avLst/>
          </a:prstGeom>
          <a:ln w="25400">
            <a:solidFill>
              <a:srgbClr val="33CC3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2A48E58-6E21-44AC-8F0D-83BE62F8CF9A}"/>
              </a:ext>
            </a:extLst>
          </p:cNvPr>
          <p:cNvCxnSpPr/>
          <p:nvPr/>
        </p:nvCxnSpPr>
        <p:spPr>
          <a:xfrm>
            <a:off x="7632700" y="3985684"/>
            <a:ext cx="0" cy="768349"/>
          </a:xfrm>
          <a:prstGeom prst="line">
            <a:avLst/>
          </a:prstGeom>
          <a:ln w="25400">
            <a:solidFill>
              <a:srgbClr val="33CC3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8552A8E-B52A-4D7D-B931-772D370A1AA4}"/>
              </a:ext>
            </a:extLst>
          </p:cNvPr>
          <p:cNvCxnSpPr/>
          <p:nvPr/>
        </p:nvCxnSpPr>
        <p:spPr>
          <a:xfrm>
            <a:off x="6783918" y="4754033"/>
            <a:ext cx="848783" cy="0"/>
          </a:xfrm>
          <a:prstGeom prst="line">
            <a:avLst/>
          </a:prstGeom>
          <a:ln w="25400">
            <a:solidFill>
              <a:srgbClr val="33CC3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EDB6B72-F2B2-4259-BF79-9669569067E6}"/>
              </a:ext>
            </a:extLst>
          </p:cNvPr>
          <p:cNvCxnSpPr/>
          <p:nvPr/>
        </p:nvCxnSpPr>
        <p:spPr>
          <a:xfrm>
            <a:off x="7632701" y="3985684"/>
            <a:ext cx="876300" cy="0"/>
          </a:xfrm>
          <a:prstGeom prst="line">
            <a:avLst/>
          </a:prstGeom>
          <a:ln w="25400">
            <a:solidFill>
              <a:srgbClr val="33CC3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C80F389F-4C33-4961-B6C9-ED6206B7628A}"/>
              </a:ext>
            </a:extLst>
          </p:cNvPr>
          <p:cNvCxnSpPr/>
          <p:nvPr/>
        </p:nvCxnSpPr>
        <p:spPr>
          <a:xfrm>
            <a:off x="7632700" y="4754033"/>
            <a:ext cx="846667" cy="0"/>
          </a:xfrm>
          <a:prstGeom prst="line">
            <a:avLst/>
          </a:prstGeom>
          <a:ln w="25400">
            <a:solidFill>
              <a:srgbClr val="33CC3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FFE9C4D2-9BEF-4810-BB2A-7133F3D5A873}"/>
              </a:ext>
            </a:extLst>
          </p:cNvPr>
          <p:cNvCxnSpPr/>
          <p:nvPr/>
        </p:nvCxnSpPr>
        <p:spPr>
          <a:xfrm>
            <a:off x="8509000" y="3985684"/>
            <a:ext cx="0" cy="768349"/>
          </a:xfrm>
          <a:prstGeom prst="line">
            <a:avLst/>
          </a:prstGeom>
          <a:ln w="25400">
            <a:solidFill>
              <a:srgbClr val="33CC3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0E118F80-63A6-4445-A04E-CF07801E7E36}"/>
              </a:ext>
            </a:extLst>
          </p:cNvPr>
          <p:cNvSpPr/>
          <p:nvPr/>
        </p:nvSpPr>
        <p:spPr>
          <a:xfrm>
            <a:off x="6769101" y="2705101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可以存基本数据类型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1E5DFB0-929E-47A9-A2B4-7AA29C507BED}"/>
              </a:ext>
            </a:extLst>
          </p:cNvPr>
          <p:cNvSpPr/>
          <p:nvPr/>
        </p:nvSpPr>
        <p:spPr>
          <a:xfrm>
            <a:off x="6769101" y="2992968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可以存引用数据类型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43D45F1-3112-4786-A9A8-D586F8CD0B63}"/>
              </a:ext>
            </a:extLst>
          </p:cNvPr>
          <p:cNvSpPr/>
          <p:nvPr/>
        </p:nvSpPr>
        <p:spPr>
          <a:xfrm>
            <a:off x="6783917" y="4389968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基本数据类型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0B342FD-BFC4-4951-8C38-3946461CF9F9}"/>
              </a:ext>
            </a:extLst>
          </p:cNvPr>
          <p:cNvSpPr/>
          <p:nvPr/>
        </p:nvSpPr>
        <p:spPr>
          <a:xfrm>
            <a:off x="6783918" y="4074585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可以存引用数据类型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7A78BE2-3309-48ED-AE9B-55F5FF721E53}"/>
              </a:ext>
            </a:extLst>
          </p:cNvPr>
          <p:cNvCxnSpPr/>
          <p:nvPr/>
        </p:nvCxnSpPr>
        <p:spPr>
          <a:xfrm>
            <a:off x="8015818" y="4539844"/>
            <a:ext cx="463549" cy="0"/>
          </a:xfrm>
          <a:prstGeom prst="straightConnector1">
            <a:avLst/>
          </a:prstGeom>
          <a:ln w="25400">
            <a:solidFill>
              <a:srgbClr val="08BB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CFC0A93A-56E2-42B7-9A12-4A4C4E780791}"/>
              </a:ext>
            </a:extLst>
          </p:cNvPr>
          <p:cNvSpPr/>
          <p:nvPr/>
        </p:nvSpPr>
        <p:spPr>
          <a:xfrm>
            <a:off x="8532945" y="4389968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00B0F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包装类</a:t>
            </a:r>
          </a:p>
        </p:txBody>
      </p:sp>
    </p:spTree>
    <p:extLst>
      <p:ext uri="{BB962C8B-B14F-4D97-AF65-F5344CB8AC3E}">
        <p14:creationId xmlns:p14="http://schemas.microsoft.com/office/powerpoint/2010/main" val="2036362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/>
      <p:bldP spid="22" grpId="0"/>
      <p:bldP spid="29" grpId="0"/>
      <p:bldP spid="30" grpId="0"/>
      <p:bldP spid="31" grpId="0"/>
      <p:bldP spid="32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20204975-1552-4D75-8BF7-8B0B2D849BC8}"/>
              </a:ext>
            </a:extLst>
          </p:cNvPr>
          <p:cNvSpPr/>
          <p:nvPr/>
        </p:nvSpPr>
        <p:spPr>
          <a:xfrm>
            <a:off x="3818446" y="4487377"/>
            <a:ext cx="5573204" cy="2152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96D59E1-F889-43D5-A775-BB445F50A0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3" r="22235"/>
          <a:stretch/>
        </p:blipFill>
        <p:spPr bwMode="auto">
          <a:xfrm>
            <a:off x="5269885" y="4540944"/>
            <a:ext cx="1652229" cy="201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D80AEB2-7A13-4F0B-9928-24E829069D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7" t="5097" r="9066" b="25578"/>
          <a:stretch/>
        </p:blipFill>
        <p:spPr bwMode="auto">
          <a:xfrm>
            <a:off x="4687080" y="4241725"/>
            <a:ext cx="2817838" cy="23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2849562"/>
            <a:ext cx="10541000" cy="1158875"/>
          </a:xfrm>
        </p:spPr>
        <p:txBody>
          <a:bodyPr/>
          <a:lstStyle/>
          <a:p>
            <a:r>
              <a:rPr kumimoji="1" lang="en-US" altLang="zh-CN" sz="6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Day11</a:t>
            </a:r>
            <a:r>
              <a:rPr kumimoji="1" lang="zh-CN" altLang="en-US" sz="6000" b="1" dirty="0">
                <a:solidFill>
                  <a:srgbClr val="00B0F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又双叒叕</a:t>
            </a:r>
            <a:r>
              <a:rPr kumimoji="1" lang="zh-CN" altLang="en-US" sz="6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来了哦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6839047-8DE5-4F80-A61A-04B50CF1FF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" r="49133"/>
          <a:stretch/>
        </p:blipFill>
        <p:spPr>
          <a:xfrm>
            <a:off x="825500" y="5261674"/>
            <a:ext cx="3540072" cy="66235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3B04CB6-706F-4809-9831-0F0618BC880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57"/>
          <a:stretch/>
        </p:blipFill>
        <p:spPr>
          <a:xfrm>
            <a:off x="7377184" y="5261674"/>
            <a:ext cx="4611736" cy="66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0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>
            <a:extLst>
              <a:ext uri="{FF2B5EF4-FFF2-40B4-BE49-F238E27FC236}">
                <a16:creationId xmlns:a16="http://schemas.microsoft.com/office/drawing/2014/main" id="{5C3D6DA7-DB9F-45C2-8E8E-F7C35DD579AF}"/>
              </a:ext>
            </a:extLst>
          </p:cNvPr>
          <p:cNvSpPr txBox="1">
            <a:spLocks/>
          </p:cNvSpPr>
          <p:nvPr/>
        </p:nvSpPr>
        <p:spPr>
          <a:xfrm>
            <a:off x="5516220" y="3056753"/>
            <a:ext cx="2085690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集合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77351" y="514349"/>
            <a:ext cx="5973761" cy="5381625"/>
          </a:xfrm>
          <a:solidFill>
            <a:schemeClr val="bg1"/>
          </a:solidFill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为什么要有集合？</a:t>
            </a: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集合</a:t>
            </a: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综合练习</a:t>
            </a:r>
          </a:p>
        </p:txBody>
      </p:sp>
    </p:spTree>
    <p:extLst>
      <p:ext uri="{BB962C8B-B14F-4D97-AF65-F5344CB8AC3E}">
        <p14:creationId xmlns:p14="http://schemas.microsoft.com/office/powerpoint/2010/main" val="195410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8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40000" y="60000"/>
                                    </p:animScale>
                                    <p:animScale>
                                      <p:cBhvr>
                                        <p:cTn id="7" dur="62" fill="hold">
                                          <p:stCondLst>
                                            <p:cond delay="187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40000" y="60000"/>
                                      <p:to x="80000" y="120000"/>
                                    </p:animScale>
                                    <p:animScale>
                                      <p:cBhvr>
                                        <p:cTn id="8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80000" y="120000"/>
                                      <p:to x="120000" y="80000"/>
                                    </p:animScale>
                                    <p:animScale>
                                      <p:cBhvr>
                                        <p:cTn id="9" dur="187" fill="hold">
                                          <p:stCondLst>
                                            <p:cond delay="4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20000" y="80000"/>
                                      <p:to x="90000" y="110000"/>
                                    </p:animScale>
                                    <p:animScale>
                                      <p:cBhvr>
                                        <p:cTn id="10" dur="187" fill="hold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90000" y="110000"/>
                                      <p:to x="105000" y="95000"/>
                                    </p:animScale>
                                    <p:animScale>
                                      <p:cBhvr>
                                        <p:cTn id="11" dur="187" fill="hold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5000" y="95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uiExpand="1" build="p"/>
      <p:bldP spid="2" grpI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>
            <a:extLst>
              <a:ext uri="{FF2B5EF4-FFF2-40B4-BE49-F238E27FC236}">
                <a16:creationId xmlns:a16="http://schemas.microsoft.com/office/drawing/2014/main" id="{B4943BC0-6AFA-4D34-9779-AB08DD7F75B2}"/>
              </a:ext>
            </a:extLst>
          </p:cNvPr>
          <p:cNvSpPr txBox="1">
            <a:spLocks/>
          </p:cNvSpPr>
          <p:nvPr/>
        </p:nvSpPr>
        <p:spPr>
          <a:xfrm>
            <a:off x="710880" y="1002232"/>
            <a:ext cx="2085690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集合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D65A04F-5F1D-4805-971E-42A702FB6233}"/>
              </a:ext>
            </a:extLst>
          </p:cNvPr>
          <p:cNvSpPr/>
          <p:nvPr/>
        </p:nvSpPr>
        <p:spPr>
          <a:xfrm>
            <a:off x="5200198" y="2906619"/>
            <a:ext cx="9717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79A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D4C610-8FE5-4B20-BAE9-A7C5490BAB14}"/>
              </a:ext>
            </a:extLst>
          </p:cNvPr>
          <p:cNvSpPr/>
          <p:nvPr/>
        </p:nvSpPr>
        <p:spPr>
          <a:xfrm>
            <a:off x="6436206" y="3798019"/>
            <a:ext cx="1066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 err="1">
                <a:solidFill>
                  <a:srgbClr val="7030A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LinkedList</a:t>
            </a:r>
            <a:endParaRPr lang="zh-CN" altLang="en-US" sz="1400" b="1" dirty="0">
              <a:solidFill>
                <a:srgbClr val="7030A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777DD31-4B24-4B82-B7E5-9456B6845084}"/>
              </a:ext>
            </a:extLst>
          </p:cNvPr>
          <p:cNvSpPr/>
          <p:nvPr/>
        </p:nvSpPr>
        <p:spPr>
          <a:xfrm>
            <a:off x="4853133" y="4327622"/>
            <a:ext cx="7521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FFC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Vector</a:t>
            </a:r>
            <a:endParaRPr lang="zh-CN" altLang="en-US" sz="1400" b="1" dirty="0">
              <a:solidFill>
                <a:srgbClr val="FFC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6F898AB-5C1B-4BE4-A408-16EED1CB5658}"/>
              </a:ext>
            </a:extLst>
          </p:cNvPr>
          <p:cNvSpPr/>
          <p:nvPr/>
        </p:nvSpPr>
        <p:spPr>
          <a:xfrm>
            <a:off x="3279295" y="3405525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 err="1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HashSet</a:t>
            </a:r>
            <a:endParaRPr lang="zh-CN" altLang="en-US" sz="1400" b="1" dirty="0">
              <a:solidFill>
                <a:srgbClr val="92D05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E38CE88-C4B9-4CEF-AAAE-05BD1A9002E3}"/>
              </a:ext>
            </a:extLst>
          </p:cNvPr>
          <p:cNvSpPr/>
          <p:nvPr/>
        </p:nvSpPr>
        <p:spPr>
          <a:xfrm>
            <a:off x="8773005" y="4019845"/>
            <a:ext cx="10486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Collection</a:t>
            </a:r>
            <a:endParaRPr lang="zh-CN" altLang="en-US" sz="1400" b="1" dirty="0">
              <a:solidFill>
                <a:srgbClr val="00B05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C26BF83-D814-4EB2-9F52-D85549CF45F9}"/>
              </a:ext>
            </a:extLst>
          </p:cNvPr>
          <p:cNvSpPr/>
          <p:nvPr/>
        </p:nvSpPr>
        <p:spPr>
          <a:xfrm>
            <a:off x="8284615" y="2481532"/>
            <a:ext cx="5693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00B0F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</a:t>
            </a:r>
            <a:endParaRPr lang="zh-CN" altLang="en-US" sz="1400" b="1" dirty="0">
              <a:solidFill>
                <a:srgbClr val="00B0F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B97C37C-BEF0-4C17-BF63-D1283CF1A5DC}"/>
              </a:ext>
            </a:extLst>
          </p:cNvPr>
          <p:cNvSpPr/>
          <p:nvPr/>
        </p:nvSpPr>
        <p:spPr>
          <a:xfrm>
            <a:off x="3046726" y="1971541"/>
            <a:ext cx="8418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 err="1">
                <a:solidFill>
                  <a:srgbClr val="00B0F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TreeSet</a:t>
            </a:r>
            <a:endParaRPr lang="zh-CN" altLang="en-US" sz="1400" b="1" dirty="0">
              <a:solidFill>
                <a:srgbClr val="00B0F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FABCF90-23BC-452F-BFFD-90AE7A4C70D8}"/>
              </a:ext>
            </a:extLst>
          </p:cNvPr>
          <p:cNvSpPr/>
          <p:nvPr/>
        </p:nvSpPr>
        <p:spPr>
          <a:xfrm>
            <a:off x="5200198" y="1414666"/>
            <a:ext cx="14863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LinkedHashSet</a:t>
            </a:r>
            <a:endParaRPr lang="zh-CN" altLang="en-US" sz="14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E9C0449-BA86-4C67-9542-CDDBA8971A4F}"/>
              </a:ext>
            </a:extLst>
          </p:cNvPr>
          <p:cNvSpPr/>
          <p:nvPr/>
        </p:nvSpPr>
        <p:spPr>
          <a:xfrm>
            <a:off x="6899256" y="5137805"/>
            <a:ext cx="10134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HashMap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97398DF-59F0-45D4-B785-9EDC6936A51A}"/>
              </a:ext>
            </a:extLst>
          </p:cNvPr>
          <p:cNvSpPr/>
          <p:nvPr/>
        </p:nvSpPr>
        <p:spPr>
          <a:xfrm>
            <a:off x="3412371" y="5291693"/>
            <a:ext cx="9525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TreeMap</a:t>
            </a:r>
            <a:endParaRPr lang="zh-CN" altLang="en-US" sz="1400" b="1" dirty="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296F86E-5DA5-437D-8771-4C2FB17471BF}"/>
              </a:ext>
            </a:extLst>
          </p:cNvPr>
          <p:cNvSpPr/>
          <p:nvPr/>
        </p:nvSpPr>
        <p:spPr>
          <a:xfrm>
            <a:off x="1163317" y="3060507"/>
            <a:ext cx="14943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LinedHashMap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4041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>
            <a:extLst>
              <a:ext uri="{FF2B5EF4-FFF2-40B4-BE49-F238E27FC236}">
                <a16:creationId xmlns:a16="http://schemas.microsoft.com/office/drawing/2014/main" id="{B4943BC0-6AFA-4D34-9779-AB08DD7F75B2}"/>
              </a:ext>
            </a:extLst>
          </p:cNvPr>
          <p:cNvSpPr txBox="1">
            <a:spLocks/>
          </p:cNvSpPr>
          <p:nvPr/>
        </p:nvSpPr>
        <p:spPr>
          <a:xfrm>
            <a:off x="710880" y="1002232"/>
            <a:ext cx="2085690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集合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D65A04F-5F1D-4805-971E-42A702FB6233}"/>
              </a:ext>
            </a:extLst>
          </p:cNvPr>
          <p:cNvSpPr/>
          <p:nvPr/>
        </p:nvSpPr>
        <p:spPr>
          <a:xfrm>
            <a:off x="3752249" y="2767280"/>
            <a:ext cx="468750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8000" b="1" dirty="0">
                <a:solidFill>
                  <a:srgbClr val="79A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</a:t>
            </a:r>
          </a:p>
        </p:txBody>
      </p:sp>
    </p:spTree>
    <p:extLst>
      <p:ext uri="{BB962C8B-B14F-4D97-AF65-F5344CB8AC3E}">
        <p14:creationId xmlns:p14="http://schemas.microsoft.com/office/powerpoint/2010/main" val="3420082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>
            <a:extLst>
              <a:ext uri="{FF2B5EF4-FFF2-40B4-BE49-F238E27FC236}">
                <a16:creationId xmlns:a16="http://schemas.microsoft.com/office/drawing/2014/main" id="{B4943BC0-6AFA-4D34-9779-AB08DD7F75B2}"/>
              </a:ext>
            </a:extLst>
          </p:cNvPr>
          <p:cNvSpPr txBox="1">
            <a:spLocks/>
          </p:cNvSpPr>
          <p:nvPr/>
        </p:nvSpPr>
        <p:spPr>
          <a:xfrm>
            <a:off x="710880" y="1002232"/>
            <a:ext cx="1312473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en-US" altLang="zh-CN" dirty="0" err="1"/>
              <a:t>ArrayList</a:t>
            </a:r>
            <a:endParaRPr lang="en-US" altLang="zh-CN" dirty="0"/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A22FDFF7-9264-4A8C-BA3E-82693D28E616}"/>
              </a:ext>
            </a:extLst>
          </p:cNvPr>
          <p:cNvSpPr txBox="1">
            <a:spLocks/>
          </p:cNvSpPr>
          <p:nvPr/>
        </p:nvSpPr>
        <p:spPr>
          <a:xfrm>
            <a:off x="1839287" y="1002232"/>
            <a:ext cx="2085690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构造方法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4697F5B-DD33-488C-9976-C94323148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238476"/>
              </p:ext>
            </p:extLst>
          </p:nvPr>
        </p:nvGraphicFramePr>
        <p:xfrm>
          <a:off x="1829955" y="2137530"/>
          <a:ext cx="8161867" cy="936877"/>
        </p:xfrm>
        <a:graphic>
          <a:graphicData uri="http://schemas.openxmlformats.org/drawingml/2006/table">
            <a:tbl>
              <a:tblPr/>
              <a:tblGrid>
                <a:gridCol w="384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22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方法名</a:t>
                      </a:r>
                    </a:p>
                  </a:txBody>
                  <a:tcPr marL="121905" marR="121905" marT="60980" marB="609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</a:p>
                  </a:txBody>
                  <a:tcPr marL="121905" marR="121905" marT="60980" marB="609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ArrayList</a:t>
                      </a:r>
                      <a:r>
                        <a:rPr kumimoji="0" lang="en-US" altLang="zh-C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() </a:t>
                      </a:r>
                      <a:endParaRPr kumimoji="0" lang="zh-CN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905" marR="12190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创建一个长度为</a:t>
                      </a:r>
                      <a:r>
                        <a:rPr kumimoji="0" lang="en-US" altLang="zh-C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0</a:t>
                      </a: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的集合</a:t>
                      </a:r>
                    </a:p>
                  </a:txBody>
                  <a:tcPr marL="121905" marR="12190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35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>
            <a:extLst>
              <a:ext uri="{FF2B5EF4-FFF2-40B4-BE49-F238E27FC236}">
                <a16:creationId xmlns:a16="http://schemas.microsoft.com/office/drawing/2014/main" id="{B4943BC0-6AFA-4D34-9779-AB08DD7F75B2}"/>
              </a:ext>
            </a:extLst>
          </p:cNvPr>
          <p:cNvSpPr txBox="1">
            <a:spLocks/>
          </p:cNvSpPr>
          <p:nvPr/>
        </p:nvSpPr>
        <p:spPr>
          <a:xfrm>
            <a:off x="710880" y="1002232"/>
            <a:ext cx="1312473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en-US" altLang="zh-CN" dirty="0" err="1"/>
              <a:t>ArrayList</a:t>
            </a:r>
            <a:endParaRPr lang="en-US" altLang="zh-CN" dirty="0"/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A22FDFF7-9264-4A8C-BA3E-82693D28E616}"/>
              </a:ext>
            </a:extLst>
          </p:cNvPr>
          <p:cNvSpPr txBox="1">
            <a:spLocks/>
          </p:cNvSpPr>
          <p:nvPr/>
        </p:nvSpPr>
        <p:spPr>
          <a:xfrm>
            <a:off x="1839287" y="1002232"/>
            <a:ext cx="2085690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成员方法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2E575C6-2E1E-4FA2-A7A2-0A7DE66FC8F6}"/>
              </a:ext>
            </a:extLst>
          </p:cNvPr>
          <p:cNvGraphicFramePr>
            <a:graphicFrameLocks noGrp="1"/>
          </p:cNvGraphicFramePr>
          <p:nvPr/>
        </p:nvGraphicFramePr>
        <p:xfrm>
          <a:off x="1968500" y="2084917"/>
          <a:ext cx="8161867" cy="3653369"/>
        </p:xfrm>
        <a:graphic>
          <a:graphicData uri="http://schemas.openxmlformats.org/drawingml/2006/table">
            <a:tbl>
              <a:tblPr/>
              <a:tblGrid>
                <a:gridCol w="384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2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方法名</a:t>
                      </a:r>
                    </a:p>
                  </a:txBody>
                  <a:tcPr marL="121905" marR="121905" marT="60980" marB="609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</a:p>
                  </a:txBody>
                  <a:tcPr marL="121905" marR="121905" marT="60980" marB="609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3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boolean add(E e)</a:t>
                      </a:r>
                      <a:endParaRPr kumimoji="0" lang="zh-CN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905" marR="12190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3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添加元素，返回值表示是否添加成功</a:t>
                      </a:r>
                      <a:endParaRPr kumimoji="0" lang="zh-CN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905" marR="12190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boolean</a:t>
                      </a:r>
                      <a:r>
                        <a:rPr lang="en-US" altLang="zh-CN" sz="13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remove(E e)</a:t>
                      </a:r>
                      <a:endParaRPr kumimoji="0" lang="zh-CN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905" marR="12190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删除指定元素</a:t>
                      </a:r>
                      <a:r>
                        <a:rPr kumimoji="0" lang="en-US" altLang="zh-C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返回值表示是否删除成功</a:t>
                      </a:r>
                    </a:p>
                  </a:txBody>
                  <a:tcPr marL="121905" marR="12190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 remove(int index)</a:t>
                      </a:r>
                      <a:endParaRPr kumimoji="0" lang="zh-CN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905" marR="12190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删除指定索引的元素</a:t>
                      </a:r>
                      <a:r>
                        <a:rPr kumimoji="0" lang="en-US" altLang="zh-C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返回被删除元素</a:t>
                      </a:r>
                    </a:p>
                  </a:txBody>
                  <a:tcPr marL="121905" marR="12190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 set(int </a:t>
                      </a:r>
                      <a:r>
                        <a:rPr lang="en-US" altLang="zh-CN" sz="13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index,E</a:t>
                      </a:r>
                      <a:r>
                        <a:rPr lang="en-US" altLang="zh-CN" sz="13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e)</a:t>
                      </a:r>
                      <a:endParaRPr lang="zh-CN" altLang="en-US" sz="13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905" marR="12190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修改指定索引下的元素</a:t>
                      </a:r>
                      <a:r>
                        <a:rPr lang="en-US" altLang="zh-CN" sz="13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zh-CN" altLang="en-US" sz="13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返回原来的元素</a:t>
                      </a:r>
                      <a:endParaRPr lang="en-US" altLang="zh-CN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905" marR="12190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 get(int index)</a:t>
                      </a:r>
                      <a:endParaRPr lang="zh-CN" altLang="en-US" sz="13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905" marR="12190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获取指定索引的元素</a:t>
                      </a:r>
                      <a:endParaRPr kumimoji="0" lang="zh-CN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905" marR="12190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0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 size()</a:t>
                      </a:r>
                      <a:endParaRPr kumimoji="0" lang="zh-CN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905" marR="12190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集合的长度，也就是集合中元素的个数</a:t>
                      </a:r>
                      <a:endParaRPr lang="en-US" altLang="zh-CN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905" marR="12190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2283D7B8-C056-4D45-B486-F353B02D8B28}"/>
              </a:ext>
            </a:extLst>
          </p:cNvPr>
          <p:cNvSpPr/>
          <p:nvPr/>
        </p:nvSpPr>
        <p:spPr>
          <a:xfrm>
            <a:off x="1061436" y="2726119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增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D5A8C15-CFFE-4C19-9A6C-3986F751425B}"/>
              </a:ext>
            </a:extLst>
          </p:cNvPr>
          <p:cNvSpPr/>
          <p:nvPr/>
        </p:nvSpPr>
        <p:spPr>
          <a:xfrm>
            <a:off x="1062548" y="3432171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删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5C78012-2BFF-4B33-A232-EA2C6F68673F}"/>
              </a:ext>
            </a:extLst>
          </p:cNvPr>
          <p:cNvSpPr/>
          <p:nvPr/>
        </p:nvSpPr>
        <p:spPr>
          <a:xfrm>
            <a:off x="1061436" y="4264496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改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A08521B-5929-409B-B69D-E3D393614B23}"/>
              </a:ext>
            </a:extLst>
          </p:cNvPr>
          <p:cNvSpPr/>
          <p:nvPr/>
        </p:nvSpPr>
        <p:spPr>
          <a:xfrm>
            <a:off x="1061436" y="4970548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查</a:t>
            </a:r>
          </a:p>
        </p:txBody>
      </p:sp>
    </p:spTree>
    <p:extLst>
      <p:ext uri="{BB962C8B-B14F-4D97-AF65-F5344CB8AC3E}">
        <p14:creationId xmlns:p14="http://schemas.microsoft.com/office/powerpoint/2010/main" val="274596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>
            <a:extLst>
              <a:ext uri="{FF2B5EF4-FFF2-40B4-BE49-F238E27FC236}">
                <a16:creationId xmlns:a16="http://schemas.microsoft.com/office/drawing/2014/main" id="{5C3D6DA7-DB9F-45C2-8E8E-F7C35DD579AF}"/>
              </a:ext>
            </a:extLst>
          </p:cNvPr>
          <p:cNvSpPr txBox="1">
            <a:spLocks/>
          </p:cNvSpPr>
          <p:nvPr/>
        </p:nvSpPr>
        <p:spPr>
          <a:xfrm>
            <a:off x="5516220" y="3056753"/>
            <a:ext cx="2085690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集合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77351" y="514349"/>
            <a:ext cx="5973761" cy="5381625"/>
          </a:xfrm>
          <a:solidFill>
            <a:schemeClr val="bg1"/>
          </a:solidFill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为什么要有集合？</a:t>
            </a: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集合</a:t>
            </a: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综合练习</a:t>
            </a:r>
          </a:p>
        </p:txBody>
      </p:sp>
    </p:spTree>
    <p:extLst>
      <p:ext uri="{BB962C8B-B14F-4D97-AF65-F5344CB8AC3E}">
        <p14:creationId xmlns:p14="http://schemas.microsoft.com/office/powerpoint/2010/main" val="346562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8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40000" y="60000"/>
                                    </p:animScale>
                                    <p:animScale>
                                      <p:cBhvr>
                                        <p:cTn id="7" dur="62" fill="hold">
                                          <p:stCondLst>
                                            <p:cond delay="187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40000" y="60000"/>
                                      <p:to x="80000" y="120000"/>
                                    </p:animScale>
                                    <p:animScale>
                                      <p:cBhvr>
                                        <p:cTn id="8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80000" y="120000"/>
                                      <p:to x="120000" y="80000"/>
                                    </p:animScale>
                                    <p:animScale>
                                      <p:cBhvr>
                                        <p:cTn id="9" dur="187" fill="hold">
                                          <p:stCondLst>
                                            <p:cond delay="4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20000" y="80000"/>
                                      <p:to x="90000" y="110000"/>
                                    </p:animScale>
                                    <p:animScale>
                                      <p:cBhvr>
                                        <p:cTn id="10" dur="187" fill="hold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90000" y="110000"/>
                                      <p:to x="105000" y="95000"/>
                                    </p:animScale>
                                    <p:animScale>
                                      <p:cBhvr>
                                        <p:cTn id="11" dur="187" fill="hold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5000" y="95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87976DC-D8A8-47A2-9FAB-69870587DB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集合的遍历方式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780938-7061-4AF2-9219-CD1280B673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需求：定义一个集合，添加字符串，并进行遍历</a:t>
            </a:r>
          </a:p>
          <a:p>
            <a:r>
              <a:rPr lang="zh-CN" altLang="en-US" dirty="0"/>
              <a:t>遍历格式参照： </a:t>
            </a:r>
            <a:r>
              <a:rPr lang="en-US" altLang="zh-CN" dirty="0"/>
              <a:t>[</a:t>
            </a:r>
            <a:r>
              <a:rPr lang="zh-CN" altLang="en-US" dirty="0"/>
              <a:t>元素</a:t>
            </a:r>
            <a:r>
              <a:rPr lang="en-US" altLang="zh-CN" dirty="0"/>
              <a:t>1, </a:t>
            </a:r>
            <a:r>
              <a:rPr lang="zh-CN" altLang="en-US" dirty="0"/>
              <a:t>元素</a:t>
            </a:r>
            <a:r>
              <a:rPr lang="en-US" altLang="zh-CN" dirty="0"/>
              <a:t>2, </a:t>
            </a:r>
            <a:r>
              <a:rPr lang="zh-CN" altLang="en-US" dirty="0"/>
              <a:t>元素</a:t>
            </a:r>
            <a:r>
              <a:rPr lang="en-US" altLang="zh-CN" dirty="0"/>
              <a:t>3]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22500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87976DC-D8A8-47A2-9FAB-69870587DB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添加数字并遍历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780938-7061-4AF2-9219-CD1280B673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需求：定义一个集合，添加数字，并进行遍历。</a:t>
            </a:r>
          </a:p>
          <a:p>
            <a:r>
              <a:rPr lang="zh-CN" altLang="en-US" dirty="0"/>
              <a:t>遍历格式参照： </a:t>
            </a:r>
            <a:r>
              <a:rPr lang="en-US" altLang="zh-CN" dirty="0"/>
              <a:t>[</a:t>
            </a:r>
            <a:r>
              <a:rPr lang="zh-CN" altLang="en-US" dirty="0"/>
              <a:t>元素</a:t>
            </a:r>
            <a:r>
              <a:rPr lang="en-US" altLang="zh-CN" dirty="0"/>
              <a:t>1, </a:t>
            </a:r>
            <a:r>
              <a:rPr lang="zh-CN" altLang="en-US" dirty="0"/>
              <a:t>元素</a:t>
            </a:r>
            <a:r>
              <a:rPr lang="en-US" altLang="zh-CN" dirty="0"/>
              <a:t>2, </a:t>
            </a:r>
            <a:r>
              <a:rPr lang="zh-CN" altLang="en-US" dirty="0"/>
              <a:t>元素</a:t>
            </a:r>
            <a:r>
              <a:rPr lang="en-US" altLang="zh-CN" dirty="0"/>
              <a:t>3]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67933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87976DC-D8A8-47A2-9FAB-69870587DB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基本数据类型对应的包装类</a:t>
            </a:r>
          </a:p>
        </p:txBody>
      </p:sp>
      <p:sp>
        <p:nvSpPr>
          <p:cNvPr id="4" name="圆角矩形 5">
            <a:extLst>
              <a:ext uri="{FF2B5EF4-FFF2-40B4-BE49-F238E27FC236}">
                <a16:creationId xmlns:a16="http://schemas.microsoft.com/office/drawing/2014/main" id="{256EF697-6E14-45F4-BBFE-FF6B6B9EE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159" y="1818430"/>
            <a:ext cx="1465174" cy="517190"/>
          </a:xfrm>
          <a:prstGeom prst="roundRect">
            <a:avLst>
              <a:gd name="adj" fmla="val 24210"/>
            </a:avLst>
          </a:prstGeom>
          <a:solidFill>
            <a:srgbClr val="C00000"/>
          </a:solidFill>
          <a:ln w="9525">
            <a:noFill/>
            <a:round/>
            <a:headEnd/>
            <a:tailEnd/>
          </a:ln>
          <a:effectLst>
            <a:outerShdw dist="63500" dir="5400000" algn="ctr" rotWithShape="0">
              <a:srgbClr val="000000">
                <a:alpha val="10999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A66A38-575C-474C-8ED8-9615049449A8}"/>
              </a:ext>
            </a:extLst>
          </p:cNvPr>
          <p:cNvSpPr txBox="1"/>
          <p:nvPr/>
        </p:nvSpPr>
        <p:spPr>
          <a:xfrm>
            <a:off x="2464850" y="1702423"/>
            <a:ext cx="6123560" cy="4450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byte				Byte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short				Short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char				Character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				Integer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long				Long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float				Float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double				Double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 err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boolean</a:t>
            </a:r>
            <a:r>
              <a:rPr lang="en-US" altLang="zh-CN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			Boolean</a:t>
            </a:r>
          </a:p>
        </p:txBody>
      </p:sp>
    </p:spTree>
    <p:extLst>
      <p:ext uri="{BB962C8B-B14F-4D97-AF65-F5344CB8AC3E}">
        <p14:creationId xmlns:p14="http://schemas.microsoft.com/office/powerpoint/2010/main" val="726677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857">
                                          <p:cBhvr additive="base">
                                            <p:cTn id="7" dur="7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857">
                                          <p:cBhvr additive="base">
                                            <p:cTn id="8" dur="7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5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5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5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5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5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5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5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5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5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5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5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5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5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5">
                                                <p:txEl>
                                                  <p:pRg st="7" end="7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87976DC-D8A8-47A2-9FAB-69870587DB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基本数据类型对应的包装类</a:t>
            </a:r>
          </a:p>
        </p:txBody>
      </p:sp>
      <p:sp>
        <p:nvSpPr>
          <p:cNvPr id="4" name="圆角矩形 5">
            <a:extLst>
              <a:ext uri="{FF2B5EF4-FFF2-40B4-BE49-F238E27FC236}">
                <a16:creationId xmlns:a16="http://schemas.microsoft.com/office/drawing/2014/main" id="{256EF697-6E14-45F4-BBFE-FF6B6B9EE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159" y="1818430"/>
            <a:ext cx="5440341" cy="517190"/>
          </a:xfrm>
          <a:prstGeom prst="roundRect">
            <a:avLst>
              <a:gd name="adj" fmla="val 24210"/>
            </a:avLst>
          </a:prstGeom>
          <a:solidFill>
            <a:srgbClr val="C00000"/>
          </a:solidFill>
          <a:ln w="9525">
            <a:noFill/>
            <a:round/>
            <a:headEnd/>
            <a:tailEnd/>
          </a:ln>
          <a:effectLst>
            <a:outerShdw dist="63500" dir="5400000" algn="ctr" rotWithShape="0">
              <a:srgbClr val="000000">
                <a:alpha val="10999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A66A38-575C-474C-8ED8-9615049449A8}"/>
              </a:ext>
            </a:extLst>
          </p:cNvPr>
          <p:cNvSpPr txBox="1"/>
          <p:nvPr/>
        </p:nvSpPr>
        <p:spPr>
          <a:xfrm>
            <a:off x="2464850" y="1702423"/>
            <a:ext cx="6123560" cy="4450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byte				Byte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short				Short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char				Character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				Integer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long				Long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float				Float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double				Double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 err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boolean</a:t>
            </a:r>
            <a:r>
              <a:rPr lang="en-US" altLang="zh-CN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			Boolean</a:t>
            </a:r>
          </a:p>
        </p:txBody>
      </p:sp>
    </p:spTree>
    <p:extLst>
      <p:ext uri="{BB962C8B-B14F-4D97-AF65-F5344CB8AC3E}">
        <p14:creationId xmlns:p14="http://schemas.microsoft.com/office/powerpoint/2010/main" val="3431586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DB5C0F0-5DF9-4FFD-ACC0-AA0E7E3D30A0}"/>
              </a:ext>
            </a:extLst>
          </p:cNvPr>
          <p:cNvSpPr/>
          <p:nvPr/>
        </p:nvSpPr>
        <p:spPr>
          <a:xfrm>
            <a:off x="3818446" y="4487377"/>
            <a:ext cx="5573204" cy="2152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1814582"/>
            <a:ext cx="10541000" cy="1158875"/>
          </a:xfrm>
        </p:spPr>
        <p:txBody>
          <a:bodyPr/>
          <a:lstStyle/>
          <a:p>
            <a:r>
              <a:rPr kumimoji="1" lang="en-US" altLang="zh-CN" sz="6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Day11</a:t>
            </a:r>
            <a:r>
              <a:rPr kumimoji="1" lang="zh-CN" altLang="en-US" sz="6000" b="1" dirty="0">
                <a:solidFill>
                  <a:srgbClr val="00B0F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又双叒叕</a:t>
            </a:r>
            <a:r>
              <a:rPr kumimoji="1" lang="zh-CN" altLang="en-US" sz="6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来了哦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96D59E1-F889-43D5-A775-BB445F50A0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3" r="22235"/>
          <a:stretch/>
        </p:blipFill>
        <p:spPr bwMode="auto">
          <a:xfrm>
            <a:off x="4687081" y="3092380"/>
            <a:ext cx="281783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612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87976DC-D8A8-47A2-9FAB-69870587DB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基本数据类型对应的包装类</a:t>
            </a:r>
          </a:p>
        </p:txBody>
      </p:sp>
      <p:sp>
        <p:nvSpPr>
          <p:cNvPr id="4" name="圆角矩形 5">
            <a:extLst>
              <a:ext uri="{FF2B5EF4-FFF2-40B4-BE49-F238E27FC236}">
                <a16:creationId xmlns:a16="http://schemas.microsoft.com/office/drawing/2014/main" id="{256EF697-6E14-45F4-BBFE-FF6B6B9EE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159" y="2361355"/>
            <a:ext cx="5440341" cy="517190"/>
          </a:xfrm>
          <a:prstGeom prst="roundRect">
            <a:avLst>
              <a:gd name="adj" fmla="val 24210"/>
            </a:avLst>
          </a:prstGeom>
          <a:solidFill>
            <a:srgbClr val="C00000"/>
          </a:solidFill>
          <a:ln w="9525">
            <a:noFill/>
            <a:round/>
            <a:headEnd/>
            <a:tailEnd/>
          </a:ln>
          <a:effectLst>
            <a:outerShdw dist="63500" dir="5400000" algn="ctr" rotWithShape="0">
              <a:srgbClr val="000000">
                <a:alpha val="10999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A66A38-575C-474C-8ED8-9615049449A8}"/>
              </a:ext>
            </a:extLst>
          </p:cNvPr>
          <p:cNvSpPr txBox="1"/>
          <p:nvPr/>
        </p:nvSpPr>
        <p:spPr>
          <a:xfrm>
            <a:off x="2464850" y="1702423"/>
            <a:ext cx="6123560" cy="4450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byte				Byte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short				Short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char				Character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				Integer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long				Long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float				Float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double				Double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 err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boolean</a:t>
            </a:r>
            <a:r>
              <a:rPr lang="en-US" altLang="zh-CN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			Boolean</a:t>
            </a:r>
          </a:p>
        </p:txBody>
      </p:sp>
    </p:spTree>
    <p:extLst>
      <p:ext uri="{BB962C8B-B14F-4D97-AF65-F5344CB8AC3E}">
        <p14:creationId xmlns:p14="http://schemas.microsoft.com/office/powerpoint/2010/main" val="889339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87976DC-D8A8-47A2-9FAB-69870587DB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基本数据类型对应的包装类</a:t>
            </a:r>
          </a:p>
        </p:txBody>
      </p:sp>
      <p:sp>
        <p:nvSpPr>
          <p:cNvPr id="4" name="圆角矩形 5">
            <a:extLst>
              <a:ext uri="{FF2B5EF4-FFF2-40B4-BE49-F238E27FC236}">
                <a16:creationId xmlns:a16="http://schemas.microsoft.com/office/drawing/2014/main" id="{256EF697-6E14-45F4-BBFE-FF6B6B9EE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159" y="2911810"/>
            <a:ext cx="5440341" cy="517190"/>
          </a:xfrm>
          <a:prstGeom prst="roundRect">
            <a:avLst>
              <a:gd name="adj" fmla="val 24210"/>
            </a:avLst>
          </a:prstGeom>
          <a:solidFill>
            <a:srgbClr val="C00000"/>
          </a:solidFill>
          <a:ln w="9525">
            <a:noFill/>
            <a:round/>
            <a:headEnd/>
            <a:tailEnd/>
          </a:ln>
          <a:effectLst>
            <a:outerShdw dist="63500" dir="5400000" algn="ctr" rotWithShape="0">
              <a:srgbClr val="000000">
                <a:alpha val="10999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A66A38-575C-474C-8ED8-9615049449A8}"/>
              </a:ext>
            </a:extLst>
          </p:cNvPr>
          <p:cNvSpPr txBox="1"/>
          <p:nvPr/>
        </p:nvSpPr>
        <p:spPr>
          <a:xfrm>
            <a:off x="2464850" y="1702423"/>
            <a:ext cx="6123560" cy="4450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byte				Byte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short				Short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char				Character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				Integer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long				Long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float				Float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double				Double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 err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boolean</a:t>
            </a:r>
            <a:r>
              <a:rPr lang="en-US" altLang="zh-CN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			Boolean</a:t>
            </a:r>
          </a:p>
        </p:txBody>
      </p:sp>
    </p:spTree>
    <p:extLst>
      <p:ext uri="{BB962C8B-B14F-4D97-AF65-F5344CB8AC3E}">
        <p14:creationId xmlns:p14="http://schemas.microsoft.com/office/powerpoint/2010/main" val="3686757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87976DC-D8A8-47A2-9FAB-69870587DB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基本数据类型对应的包装类</a:t>
            </a:r>
          </a:p>
        </p:txBody>
      </p:sp>
      <p:sp>
        <p:nvSpPr>
          <p:cNvPr id="4" name="圆角矩形 5">
            <a:extLst>
              <a:ext uri="{FF2B5EF4-FFF2-40B4-BE49-F238E27FC236}">
                <a16:creationId xmlns:a16="http://schemas.microsoft.com/office/drawing/2014/main" id="{256EF697-6E14-45F4-BBFE-FF6B6B9EE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159" y="3467100"/>
            <a:ext cx="5440341" cy="517190"/>
          </a:xfrm>
          <a:prstGeom prst="roundRect">
            <a:avLst>
              <a:gd name="adj" fmla="val 24210"/>
            </a:avLst>
          </a:prstGeom>
          <a:solidFill>
            <a:srgbClr val="C00000"/>
          </a:solidFill>
          <a:ln w="9525">
            <a:noFill/>
            <a:round/>
            <a:headEnd/>
            <a:tailEnd/>
          </a:ln>
          <a:effectLst>
            <a:outerShdw dist="63500" dir="5400000" algn="ctr" rotWithShape="0">
              <a:srgbClr val="000000">
                <a:alpha val="10999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A66A38-575C-474C-8ED8-9615049449A8}"/>
              </a:ext>
            </a:extLst>
          </p:cNvPr>
          <p:cNvSpPr txBox="1"/>
          <p:nvPr/>
        </p:nvSpPr>
        <p:spPr>
          <a:xfrm>
            <a:off x="2464850" y="1702423"/>
            <a:ext cx="6123560" cy="4450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byte				Byte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short				Short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char				Character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				Integer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long				Long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float				Float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double				Double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 err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boolean</a:t>
            </a:r>
            <a:r>
              <a:rPr lang="en-US" altLang="zh-CN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			Boolean</a:t>
            </a:r>
          </a:p>
        </p:txBody>
      </p:sp>
    </p:spTree>
    <p:extLst>
      <p:ext uri="{BB962C8B-B14F-4D97-AF65-F5344CB8AC3E}">
        <p14:creationId xmlns:p14="http://schemas.microsoft.com/office/powerpoint/2010/main" val="2883695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87976DC-D8A8-47A2-9FAB-69870587DB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基本数据类型对应的包装类</a:t>
            </a:r>
          </a:p>
        </p:txBody>
      </p:sp>
      <p:sp>
        <p:nvSpPr>
          <p:cNvPr id="4" name="圆角矩形 5">
            <a:extLst>
              <a:ext uri="{FF2B5EF4-FFF2-40B4-BE49-F238E27FC236}">
                <a16:creationId xmlns:a16="http://schemas.microsoft.com/office/drawing/2014/main" id="{256EF697-6E14-45F4-BBFE-FF6B6B9EE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159" y="4019550"/>
            <a:ext cx="5440341" cy="517190"/>
          </a:xfrm>
          <a:prstGeom prst="roundRect">
            <a:avLst>
              <a:gd name="adj" fmla="val 24210"/>
            </a:avLst>
          </a:prstGeom>
          <a:solidFill>
            <a:srgbClr val="C00000"/>
          </a:solidFill>
          <a:ln w="9525">
            <a:noFill/>
            <a:round/>
            <a:headEnd/>
            <a:tailEnd/>
          </a:ln>
          <a:effectLst>
            <a:outerShdw dist="63500" dir="5400000" algn="ctr" rotWithShape="0">
              <a:srgbClr val="000000">
                <a:alpha val="10999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A66A38-575C-474C-8ED8-9615049449A8}"/>
              </a:ext>
            </a:extLst>
          </p:cNvPr>
          <p:cNvSpPr txBox="1"/>
          <p:nvPr/>
        </p:nvSpPr>
        <p:spPr>
          <a:xfrm>
            <a:off x="2464850" y="1702423"/>
            <a:ext cx="6123560" cy="4450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byte				Byte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short				Short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char				Character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				Integer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long				Long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float				Float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double				Double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 err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boolean</a:t>
            </a:r>
            <a:r>
              <a:rPr lang="en-US" altLang="zh-CN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			Boolean</a:t>
            </a:r>
          </a:p>
        </p:txBody>
      </p:sp>
    </p:spTree>
    <p:extLst>
      <p:ext uri="{BB962C8B-B14F-4D97-AF65-F5344CB8AC3E}">
        <p14:creationId xmlns:p14="http://schemas.microsoft.com/office/powerpoint/2010/main" val="3579391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87976DC-D8A8-47A2-9FAB-69870587DB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基本数据类型对应的包装类</a:t>
            </a:r>
          </a:p>
        </p:txBody>
      </p:sp>
      <p:sp>
        <p:nvSpPr>
          <p:cNvPr id="4" name="圆角矩形 5">
            <a:extLst>
              <a:ext uri="{FF2B5EF4-FFF2-40B4-BE49-F238E27FC236}">
                <a16:creationId xmlns:a16="http://schemas.microsoft.com/office/drawing/2014/main" id="{256EF697-6E14-45F4-BBFE-FF6B6B9EE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159" y="4552950"/>
            <a:ext cx="5440341" cy="517190"/>
          </a:xfrm>
          <a:prstGeom prst="roundRect">
            <a:avLst>
              <a:gd name="adj" fmla="val 24210"/>
            </a:avLst>
          </a:prstGeom>
          <a:solidFill>
            <a:srgbClr val="C00000"/>
          </a:solidFill>
          <a:ln w="9525">
            <a:noFill/>
            <a:round/>
            <a:headEnd/>
            <a:tailEnd/>
          </a:ln>
          <a:effectLst>
            <a:outerShdw dist="63500" dir="5400000" algn="ctr" rotWithShape="0">
              <a:srgbClr val="000000">
                <a:alpha val="10999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A66A38-575C-474C-8ED8-9615049449A8}"/>
              </a:ext>
            </a:extLst>
          </p:cNvPr>
          <p:cNvSpPr txBox="1"/>
          <p:nvPr/>
        </p:nvSpPr>
        <p:spPr>
          <a:xfrm>
            <a:off x="2464850" y="1702423"/>
            <a:ext cx="6123560" cy="4450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byte				Byte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short				Short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char				Character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				Integer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long				Long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float				Float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double				Double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 err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boolean</a:t>
            </a:r>
            <a:r>
              <a:rPr lang="en-US" altLang="zh-CN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			Boolean</a:t>
            </a:r>
          </a:p>
        </p:txBody>
      </p:sp>
    </p:spTree>
    <p:extLst>
      <p:ext uri="{BB962C8B-B14F-4D97-AF65-F5344CB8AC3E}">
        <p14:creationId xmlns:p14="http://schemas.microsoft.com/office/powerpoint/2010/main" val="788557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87976DC-D8A8-47A2-9FAB-69870587DB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基本数据类型对应的包装类</a:t>
            </a:r>
          </a:p>
        </p:txBody>
      </p:sp>
      <p:sp>
        <p:nvSpPr>
          <p:cNvPr id="4" name="圆角矩形 5">
            <a:extLst>
              <a:ext uri="{FF2B5EF4-FFF2-40B4-BE49-F238E27FC236}">
                <a16:creationId xmlns:a16="http://schemas.microsoft.com/office/drawing/2014/main" id="{256EF697-6E14-45F4-BBFE-FF6B6B9EE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159" y="5105400"/>
            <a:ext cx="5440341" cy="517190"/>
          </a:xfrm>
          <a:prstGeom prst="roundRect">
            <a:avLst>
              <a:gd name="adj" fmla="val 24210"/>
            </a:avLst>
          </a:prstGeom>
          <a:solidFill>
            <a:srgbClr val="C00000"/>
          </a:solidFill>
          <a:ln w="9525">
            <a:noFill/>
            <a:round/>
            <a:headEnd/>
            <a:tailEnd/>
          </a:ln>
          <a:effectLst>
            <a:outerShdw dist="63500" dir="5400000" algn="ctr" rotWithShape="0">
              <a:srgbClr val="000000">
                <a:alpha val="10999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A66A38-575C-474C-8ED8-9615049449A8}"/>
              </a:ext>
            </a:extLst>
          </p:cNvPr>
          <p:cNvSpPr txBox="1"/>
          <p:nvPr/>
        </p:nvSpPr>
        <p:spPr>
          <a:xfrm>
            <a:off x="2464850" y="1702423"/>
            <a:ext cx="6123560" cy="4450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byte				Byte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short				Short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char				Character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				Integer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long				Long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float				Float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double				Double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 err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boolean</a:t>
            </a:r>
            <a:r>
              <a:rPr lang="en-US" altLang="zh-CN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			Boolean</a:t>
            </a:r>
          </a:p>
        </p:txBody>
      </p:sp>
    </p:spTree>
    <p:extLst>
      <p:ext uri="{BB962C8B-B14F-4D97-AF65-F5344CB8AC3E}">
        <p14:creationId xmlns:p14="http://schemas.microsoft.com/office/powerpoint/2010/main" val="3251499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87976DC-D8A8-47A2-9FAB-69870587DB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基本数据类型对应的包装类</a:t>
            </a:r>
          </a:p>
        </p:txBody>
      </p:sp>
      <p:sp>
        <p:nvSpPr>
          <p:cNvPr id="4" name="圆角矩形 5">
            <a:extLst>
              <a:ext uri="{FF2B5EF4-FFF2-40B4-BE49-F238E27FC236}">
                <a16:creationId xmlns:a16="http://schemas.microsoft.com/office/drawing/2014/main" id="{256EF697-6E14-45F4-BBFE-FF6B6B9EE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159" y="5636067"/>
            <a:ext cx="5440341" cy="517190"/>
          </a:xfrm>
          <a:prstGeom prst="roundRect">
            <a:avLst>
              <a:gd name="adj" fmla="val 24210"/>
            </a:avLst>
          </a:prstGeom>
          <a:solidFill>
            <a:srgbClr val="C00000"/>
          </a:solidFill>
          <a:ln w="9525">
            <a:noFill/>
            <a:round/>
            <a:headEnd/>
            <a:tailEnd/>
          </a:ln>
          <a:effectLst>
            <a:outerShdw dist="63500" dir="5400000" algn="ctr" rotWithShape="0">
              <a:srgbClr val="000000">
                <a:alpha val="10999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A66A38-575C-474C-8ED8-9615049449A8}"/>
              </a:ext>
            </a:extLst>
          </p:cNvPr>
          <p:cNvSpPr txBox="1"/>
          <p:nvPr/>
        </p:nvSpPr>
        <p:spPr>
          <a:xfrm>
            <a:off x="2464850" y="1702423"/>
            <a:ext cx="6123560" cy="4450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byte				Byte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short				Short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char				Character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				Integer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long				Long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float				Float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double				Double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 err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boolean</a:t>
            </a:r>
            <a:r>
              <a:rPr lang="en-US" altLang="zh-CN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			Boolean</a:t>
            </a:r>
          </a:p>
        </p:txBody>
      </p:sp>
    </p:spTree>
    <p:extLst>
      <p:ext uri="{BB962C8B-B14F-4D97-AF65-F5344CB8AC3E}">
        <p14:creationId xmlns:p14="http://schemas.microsoft.com/office/powerpoint/2010/main" val="3399982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87976DC-D8A8-47A2-9FAB-69870587DB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基本数据类型对应的包装类</a:t>
            </a:r>
          </a:p>
        </p:txBody>
      </p:sp>
      <p:sp>
        <p:nvSpPr>
          <p:cNvPr id="4" name="圆角矩形 5">
            <a:extLst>
              <a:ext uri="{FF2B5EF4-FFF2-40B4-BE49-F238E27FC236}">
                <a16:creationId xmlns:a16="http://schemas.microsoft.com/office/drawing/2014/main" id="{256EF697-6E14-45F4-BBFE-FF6B6B9EE086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2370159" y="2911809"/>
            <a:ext cx="5211741" cy="1107741"/>
          </a:xfrm>
          <a:prstGeom prst="roundRect">
            <a:avLst>
              <a:gd name="adj" fmla="val 12172"/>
            </a:avLst>
          </a:prstGeom>
          <a:solidFill>
            <a:srgbClr val="C00000"/>
          </a:solidFill>
          <a:ln w="9525">
            <a:noFill/>
            <a:round/>
            <a:headEnd/>
            <a:tailEnd/>
          </a:ln>
          <a:effectLst>
            <a:outerShdw dist="63500" dir="5400000" algn="ctr" rotWithShape="0">
              <a:srgbClr val="000000">
                <a:alpha val="10999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A66A38-575C-474C-8ED8-9615049449A8}"/>
              </a:ext>
            </a:extLst>
          </p:cNvPr>
          <p:cNvSpPr txBox="1"/>
          <p:nvPr/>
        </p:nvSpPr>
        <p:spPr>
          <a:xfrm>
            <a:off x="2464850" y="1702423"/>
            <a:ext cx="6123560" cy="4450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byte				Byte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short				Short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char				Character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				Integer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long				Long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float				Float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double				Double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boolean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			Boolean</a:t>
            </a:r>
          </a:p>
        </p:txBody>
      </p:sp>
    </p:spTree>
    <p:extLst>
      <p:ext uri="{BB962C8B-B14F-4D97-AF65-F5344CB8AC3E}">
        <p14:creationId xmlns:p14="http://schemas.microsoft.com/office/powerpoint/2010/main" val="3213282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87976DC-D8A8-47A2-9FAB-69870587DB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添加学生对象并遍历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780938-7061-4AF2-9219-CD1280B673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需求：定义一个集合，添加一些学生对象，并进行遍历</a:t>
            </a:r>
            <a:endParaRPr lang="en-US" altLang="zh-CN" dirty="0"/>
          </a:p>
          <a:p>
            <a:r>
              <a:rPr lang="en-US" altLang="zh-CN" dirty="0"/>
              <a:t>          </a:t>
            </a:r>
            <a:r>
              <a:rPr lang="zh-CN" altLang="en-US" dirty="0"/>
              <a:t>学生类的属性为：姓名，年龄。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1482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87976DC-D8A8-47A2-9FAB-69870587DB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添加学生对象并遍历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780938-7061-4AF2-9219-CD1280B673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需求：定义一个集合，添加一些学生对象，并进行遍历</a:t>
            </a:r>
          </a:p>
          <a:p>
            <a:r>
              <a:rPr lang="zh-CN" altLang="en-US" dirty="0"/>
              <a:t>          学生类的属性为：姓名，年龄。 </a:t>
            </a:r>
          </a:p>
          <a:p>
            <a:r>
              <a:rPr lang="zh-CN" altLang="en-US" dirty="0"/>
              <a:t>要求：对象的数据来自键盘录入</a:t>
            </a:r>
          </a:p>
        </p:txBody>
      </p:sp>
    </p:spTree>
    <p:extLst>
      <p:ext uri="{BB962C8B-B14F-4D97-AF65-F5344CB8AC3E}">
        <p14:creationId xmlns:p14="http://schemas.microsoft.com/office/powerpoint/2010/main" val="555133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2592387"/>
            <a:ext cx="11280775" cy="1158875"/>
          </a:xfrm>
        </p:spPr>
        <p:txBody>
          <a:bodyPr/>
          <a:lstStyle/>
          <a:p>
            <a:pPr algn="l"/>
            <a:r>
              <a:rPr kumimoji="1" lang="zh-CN" altLang="en-US" sz="6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君子约定：</a:t>
            </a:r>
            <a:br>
              <a:rPr kumimoji="1" lang="en-US" altLang="zh-CN" sz="6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1" lang="en-US" altLang="zh-CN" sz="6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</a:t>
            </a:r>
            <a:r>
              <a:rPr kumimoji="1" lang="zh-CN" altLang="en-US" sz="6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不要让课程在收藏夹里吃灰</a:t>
            </a:r>
            <a:r>
              <a:rPr kumimoji="1" lang="en-US" altLang="zh-CN" sz="6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!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2EB247-7CFC-4A60-BD2D-515622FAC9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" t="10567" r="531" b="11659"/>
          <a:stretch/>
        </p:blipFill>
        <p:spPr>
          <a:xfrm>
            <a:off x="4085439" y="1982703"/>
            <a:ext cx="1577130" cy="10708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C5C3DEE-0614-47C5-A7E4-1D4CBCA734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01" b="32778"/>
          <a:stretch/>
        </p:blipFill>
        <p:spPr>
          <a:xfrm>
            <a:off x="8064681" y="4360946"/>
            <a:ext cx="2768600" cy="81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7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87976DC-D8A8-47A2-9FAB-69870587DB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添加用户对象并判断是否存在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780938-7061-4AF2-9219-CD1280B673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1808"/>
            <a:ext cx="9214230" cy="5289613"/>
          </a:xfrm>
        </p:spPr>
        <p:txBody>
          <a:bodyPr/>
          <a:lstStyle/>
          <a:p>
            <a:r>
              <a:rPr lang="zh-CN" altLang="en-US" dirty="0"/>
              <a:t>需求：	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main</a:t>
            </a:r>
            <a:r>
              <a:rPr lang="zh-CN" altLang="en-US" dirty="0"/>
              <a:t>方法中定义一个集合，存入三个用户对象。			</a:t>
            </a:r>
            <a:endParaRPr lang="en-US" altLang="zh-CN" dirty="0"/>
          </a:p>
          <a:p>
            <a:r>
              <a:rPr lang="zh-CN" altLang="en-US" dirty="0"/>
              <a:t>      用户属性为：</a:t>
            </a:r>
            <a:r>
              <a:rPr lang="en-US" altLang="zh-CN" dirty="0"/>
              <a:t>id</a:t>
            </a:r>
            <a:r>
              <a:rPr lang="zh-CN" altLang="en-US" dirty="0"/>
              <a:t>，</a:t>
            </a:r>
            <a:r>
              <a:rPr lang="en-US" altLang="zh-CN" dirty="0"/>
              <a:t>username</a:t>
            </a:r>
            <a:r>
              <a:rPr lang="zh-CN" altLang="en-US" dirty="0"/>
              <a:t>，</a:t>
            </a:r>
            <a:r>
              <a:rPr lang="en-US" altLang="zh-CN" dirty="0"/>
              <a:t>password        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，要求：定义一个方法，根据</a:t>
            </a:r>
            <a:r>
              <a:rPr lang="en-US" altLang="zh-CN" dirty="0"/>
              <a:t>id</a:t>
            </a:r>
            <a:r>
              <a:rPr lang="zh-CN" altLang="en-US" dirty="0"/>
              <a:t>查找对应的用户信息。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如果存在，返回</a:t>
            </a:r>
            <a:r>
              <a:rPr lang="en-US" altLang="zh-CN" dirty="0"/>
              <a:t>true</a:t>
            </a:r>
          </a:p>
          <a:p>
            <a:r>
              <a:rPr lang="en-US" altLang="zh-CN" dirty="0"/>
              <a:t>      </a:t>
            </a:r>
            <a:r>
              <a:rPr lang="zh-CN" altLang="en-US" dirty="0"/>
              <a:t>如果不存在，返回</a:t>
            </a:r>
            <a:r>
              <a:rPr lang="en-US" altLang="zh-CN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35408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87976DC-D8A8-47A2-9FAB-69870587DB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添加用户对象返回索引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780938-7061-4AF2-9219-CD1280B673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1808"/>
            <a:ext cx="9214230" cy="5289613"/>
          </a:xfrm>
        </p:spPr>
        <p:txBody>
          <a:bodyPr/>
          <a:lstStyle/>
          <a:p>
            <a:r>
              <a:rPr lang="zh-CN" altLang="en-US" dirty="0"/>
              <a:t>需求：	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main</a:t>
            </a:r>
            <a:r>
              <a:rPr lang="zh-CN" altLang="en-US" dirty="0"/>
              <a:t>方法中定义一个集合，存入三个用户对象。			</a:t>
            </a:r>
          </a:p>
          <a:p>
            <a:r>
              <a:rPr lang="zh-CN" altLang="en-US" dirty="0"/>
              <a:t>      用户属性为：</a:t>
            </a:r>
            <a:r>
              <a:rPr lang="en-US" altLang="zh-CN" dirty="0"/>
              <a:t>id</a:t>
            </a:r>
            <a:r>
              <a:rPr lang="zh-CN" altLang="en-US" dirty="0"/>
              <a:t>，</a:t>
            </a:r>
            <a:r>
              <a:rPr lang="en-US" altLang="zh-CN" dirty="0"/>
              <a:t>username</a:t>
            </a:r>
            <a:r>
              <a:rPr lang="zh-CN" altLang="en-US" dirty="0"/>
              <a:t>，</a:t>
            </a:r>
            <a:r>
              <a:rPr lang="en-US" altLang="zh-CN" dirty="0"/>
              <a:t>password        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，要求：定义一个方法，根据</a:t>
            </a:r>
            <a:r>
              <a:rPr lang="en-US" altLang="zh-CN" dirty="0"/>
              <a:t>id</a:t>
            </a:r>
            <a:r>
              <a:rPr lang="zh-CN" altLang="en-US" dirty="0"/>
              <a:t>查找对应的用户信息。</a:t>
            </a:r>
          </a:p>
          <a:p>
            <a:r>
              <a:rPr lang="zh-CN" altLang="en-US" dirty="0"/>
              <a:t>      如果存在，返回索引</a:t>
            </a:r>
          </a:p>
          <a:p>
            <a:r>
              <a:rPr lang="zh-CN" altLang="en-US" dirty="0"/>
              <a:t>      如果不存在，返回</a:t>
            </a:r>
            <a:r>
              <a:rPr lang="en-US" altLang="zh-CN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564373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87976DC-D8A8-47A2-9FAB-69870587DB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添加手机对象并返回要求的数据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780938-7061-4AF2-9219-CD1280B673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1808"/>
            <a:ext cx="9214230" cy="5289613"/>
          </a:xfrm>
        </p:spPr>
        <p:txBody>
          <a:bodyPr/>
          <a:lstStyle/>
          <a:p>
            <a:r>
              <a:rPr lang="zh-CN" altLang="en-US" dirty="0"/>
              <a:t>需求：</a:t>
            </a:r>
          </a:p>
          <a:p>
            <a:r>
              <a:rPr lang="zh-CN" altLang="en-US" dirty="0"/>
              <a:t>          定义</a:t>
            </a:r>
            <a:r>
              <a:rPr lang="en-US" altLang="zh-CN" dirty="0" err="1"/>
              <a:t>Javabean</a:t>
            </a:r>
            <a:r>
              <a:rPr lang="zh-CN" altLang="en-US" dirty="0"/>
              <a:t>类：</a:t>
            </a:r>
            <a:r>
              <a:rPr lang="en-US" altLang="zh-CN" dirty="0"/>
              <a:t>Phone</a:t>
            </a:r>
          </a:p>
          <a:p>
            <a:r>
              <a:rPr lang="en-US" altLang="zh-CN" dirty="0"/>
              <a:t>          Phone</a:t>
            </a:r>
            <a:r>
              <a:rPr lang="zh-CN" altLang="en-US" dirty="0"/>
              <a:t>属性：品牌，价格。</a:t>
            </a:r>
          </a:p>
          <a:p>
            <a:r>
              <a:rPr lang="zh-CN" altLang="en-US" dirty="0"/>
              <a:t>          </a:t>
            </a:r>
            <a:r>
              <a:rPr lang="en-US" altLang="zh-CN" dirty="0"/>
              <a:t>main</a:t>
            </a:r>
            <a:r>
              <a:rPr lang="zh-CN" altLang="en-US" dirty="0"/>
              <a:t>方法中定义一个集合，存入三个手机对象。</a:t>
            </a:r>
          </a:p>
          <a:p>
            <a:r>
              <a:rPr lang="zh-CN" altLang="en-US" dirty="0"/>
              <a:t>          分别为：小米，</a:t>
            </a:r>
            <a:r>
              <a:rPr lang="en-US" altLang="zh-CN" dirty="0"/>
              <a:t>1000</a:t>
            </a:r>
            <a:r>
              <a:rPr lang="zh-CN" altLang="en-US" dirty="0"/>
              <a:t>。苹果，</a:t>
            </a:r>
            <a:r>
              <a:rPr lang="en-US" altLang="zh-CN" dirty="0"/>
              <a:t>8000</a:t>
            </a:r>
            <a:r>
              <a:rPr lang="zh-CN" altLang="en-US" dirty="0"/>
              <a:t>。锤子</a:t>
            </a:r>
            <a:r>
              <a:rPr lang="en-US" altLang="zh-CN" dirty="0"/>
              <a:t>2999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          定义一个方法，将价格低于</a:t>
            </a:r>
            <a:r>
              <a:rPr lang="en-US" altLang="zh-CN" dirty="0"/>
              <a:t>3000</a:t>
            </a:r>
            <a:r>
              <a:rPr lang="zh-CN" altLang="en-US" dirty="0"/>
              <a:t>的手机信息返回。</a:t>
            </a:r>
          </a:p>
        </p:txBody>
      </p:sp>
    </p:spTree>
    <p:extLst>
      <p:ext uri="{BB962C8B-B14F-4D97-AF65-F5344CB8AC3E}">
        <p14:creationId xmlns:p14="http://schemas.microsoft.com/office/powerpoint/2010/main" val="737004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AAB7B538-D557-4951-894F-1B43403ADFA6}"/>
              </a:ext>
            </a:extLst>
          </p:cNvPr>
          <p:cNvSpPr txBox="1">
            <a:spLocks/>
          </p:cNvSpPr>
          <p:nvPr/>
        </p:nvSpPr>
        <p:spPr>
          <a:xfrm>
            <a:off x="722033" y="2462837"/>
            <a:ext cx="10541000" cy="115887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7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pitchFamily="34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pitchFamily="34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pitchFamily="34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pitchFamily="34" charset="0"/>
                <a:ea typeface="黑体" pitchFamily="49" charset="-122"/>
              </a:defRPr>
            </a:lvl5pPr>
            <a:lvl6pPr marL="609585" algn="ctr" rtl="0" fontAlgn="base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219170" algn="ctr" rtl="0" fontAlgn="base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828754" algn="ctr" rtl="0" fontAlgn="base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438339" algn="ctr" rtl="0" fontAlgn="base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zh-CN" altLang="en-US" sz="6000" dirty="0"/>
              <a:t>学生管理系统</a:t>
            </a:r>
          </a:p>
        </p:txBody>
      </p:sp>
    </p:spTree>
    <p:extLst>
      <p:ext uri="{BB962C8B-B14F-4D97-AF65-F5344CB8AC3E}">
        <p14:creationId xmlns:p14="http://schemas.microsoft.com/office/powerpoint/2010/main" val="24836182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AAB7B538-D557-4951-894F-1B43403ADFA6}"/>
              </a:ext>
            </a:extLst>
          </p:cNvPr>
          <p:cNvSpPr txBox="1">
            <a:spLocks/>
          </p:cNvSpPr>
          <p:nvPr/>
        </p:nvSpPr>
        <p:spPr>
          <a:xfrm>
            <a:off x="722033" y="2053534"/>
            <a:ext cx="10541000" cy="1158875"/>
          </a:xfrm>
          <a:prstGeom prst="rect">
            <a:avLst/>
          </a:prstGeom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7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pitchFamily="34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pitchFamily="34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pitchFamily="34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pitchFamily="34" charset="0"/>
                <a:ea typeface="黑体" pitchFamily="49" charset="-122"/>
              </a:defRPr>
            </a:lvl5pPr>
            <a:lvl6pPr marL="609585" algn="ctr" rtl="0" fontAlgn="base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219170" algn="ctr" rtl="0" fontAlgn="base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828754" algn="ctr" rtl="0" fontAlgn="base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438339" algn="ctr" rtl="0" fontAlgn="base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zh-CN" altLang="en-US" sz="6000" dirty="0"/>
              <a:t>学生管理系统</a:t>
            </a:r>
          </a:p>
        </p:txBody>
      </p:sp>
      <p:sp>
        <p:nvSpPr>
          <p:cNvPr id="3" name="圆角矩形 5">
            <a:extLst>
              <a:ext uri="{FF2B5EF4-FFF2-40B4-BE49-F238E27FC236}">
                <a16:creationId xmlns:a16="http://schemas.microsoft.com/office/drawing/2014/main" id="{E438FC37-3A4F-4ADF-8B51-49B85940A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4652" y="3329822"/>
            <a:ext cx="1452904" cy="432282"/>
          </a:xfrm>
          <a:prstGeom prst="roundRect">
            <a:avLst>
              <a:gd name="adj" fmla="val 12172"/>
            </a:avLst>
          </a:prstGeom>
          <a:solidFill>
            <a:srgbClr val="C00000"/>
          </a:solidFill>
          <a:ln w="9525">
            <a:noFill/>
            <a:round/>
            <a:headEnd/>
            <a:tailEnd/>
          </a:ln>
          <a:effectLst>
            <a:outerShdw dist="63500" dir="5400000" algn="ctr" rotWithShape="0">
              <a:srgbClr val="000000">
                <a:alpha val="10999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需求文档</a:t>
            </a:r>
          </a:p>
        </p:txBody>
      </p:sp>
    </p:spTree>
    <p:extLst>
      <p:ext uri="{BB962C8B-B14F-4D97-AF65-F5344CB8AC3E}">
        <p14:creationId xmlns:p14="http://schemas.microsoft.com/office/powerpoint/2010/main" val="10154623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AAB7B538-D557-4951-894F-1B43403ADFA6}"/>
              </a:ext>
            </a:extLst>
          </p:cNvPr>
          <p:cNvSpPr txBox="1">
            <a:spLocks/>
          </p:cNvSpPr>
          <p:nvPr/>
        </p:nvSpPr>
        <p:spPr>
          <a:xfrm>
            <a:off x="722033" y="2462837"/>
            <a:ext cx="10541000" cy="1158875"/>
          </a:xfrm>
          <a:prstGeom prst="rect">
            <a:avLst/>
          </a:prstGeom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7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pitchFamily="34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pitchFamily="34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pitchFamily="34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pitchFamily="34" charset="0"/>
                <a:ea typeface="黑体" pitchFamily="49" charset="-122"/>
              </a:defRPr>
            </a:lvl5pPr>
            <a:lvl6pPr marL="609585" algn="ctr" rtl="0" fontAlgn="base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1219170" algn="ctr" rtl="0" fontAlgn="base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828754" algn="ctr" rtl="0" fontAlgn="base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2438339" algn="ctr" rtl="0" fontAlgn="base">
              <a:spcBef>
                <a:spcPct val="0"/>
              </a:spcBef>
              <a:spcAft>
                <a:spcPct val="0"/>
              </a:spcAft>
              <a:defRPr sz="5867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kumimoji="1" lang="zh-CN" altLang="en-US" sz="6000" dirty="0"/>
              <a:t>集合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1D37729-F70B-407D-ABA3-8105C9E7FE71}"/>
              </a:ext>
            </a:extLst>
          </p:cNvPr>
          <p:cNvGrpSpPr/>
          <p:nvPr/>
        </p:nvGrpSpPr>
        <p:grpSpPr>
          <a:xfrm rot="14198609">
            <a:off x="-3209208" y="2788159"/>
            <a:ext cx="2525086" cy="2525086"/>
            <a:chOff x="2217402" y="2788159"/>
            <a:chExt cx="2525086" cy="2525086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69B7824-E8CD-4B61-8EF2-E73550FEA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479997">
              <a:off x="2217402" y="2788159"/>
              <a:ext cx="2525086" cy="2525086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9D450DA-E7B8-4B18-B768-1CCE83449F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80"/>
            <a:stretch/>
          </p:blipFill>
          <p:spPr>
            <a:xfrm>
              <a:off x="3023121" y="3653408"/>
              <a:ext cx="913647" cy="7945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28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77351" y="514349"/>
            <a:ext cx="5973761" cy="5381625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为什么要有集合？</a:t>
            </a: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集合</a:t>
            </a: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综合练习</a:t>
            </a:r>
          </a:p>
        </p:txBody>
      </p:sp>
    </p:spTree>
    <p:extLst>
      <p:ext uri="{BB962C8B-B14F-4D97-AF65-F5344CB8AC3E}">
        <p14:creationId xmlns:p14="http://schemas.microsoft.com/office/powerpoint/2010/main" val="62568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4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857">
                                          <p:cBhvr additive="base">
                                            <p:cTn id="7" dur="700" fill="hold"/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857">
                                          <p:cBhvr additive="base">
                                            <p:cTn id="8" dur="700" fill="hold"/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42857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857">
                                          <p:cBhvr additive="base">
                                            <p:cTn id="11" dur="700" fill="hold"/>
                                            <p:tgtEl>
                                              <p:spTgt spid="2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857">
                                          <p:cBhvr additive="base">
                                            <p:cTn id="12" dur="700" fill="hold"/>
                                            <p:tgtEl>
                                              <p:spTgt spid="2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42857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857">
                                          <p:cBhvr additive="base">
                                            <p:cTn id="15" dur="700" fill="hold"/>
                                            <p:tgtEl>
                                              <p:spTgt spid="2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857">
                                          <p:cBhvr additive="base">
                                            <p:cTn id="16" dur="700" fill="hold"/>
                                            <p:tgtEl>
                                              <p:spTgt spid="2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00" fill="hold"/>
                                            <p:tgtEl>
                                              <p:spTgt spid="2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00" fill="hold"/>
                                            <p:tgtEl>
                                              <p:spTgt spid="2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00" fill="hold"/>
                                            <p:tgtEl>
                                              <p:spTgt spid="2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00" fill="hold"/>
                                            <p:tgtEl>
                                              <p:spTgt spid="2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4E606B7F-9B6B-478D-881A-69FB0FB4BC7F}"/>
              </a:ext>
            </a:extLst>
          </p:cNvPr>
          <p:cNvSpPr txBox="1">
            <a:spLocks/>
          </p:cNvSpPr>
          <p:nvPr/>
        </p:nvSpPr>
        <p:spPr>
          <a:xfrm>
            <a:off x="5519462" y="2453638"/>
            <a:ext cx="2085690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为什么要有</a:t>
            </a:r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5C3D6DA7-DB9F-45C2-8E8E-F7C35DD579AF}"/>
              </a:ext>
            </a:extLst>
          </p:cNvPr>
          <p:cNvSpPr txBox="1">
            <a:spLocks/>
          </p:cNvSpPr>
          <p:nvPr/>
        </p:nvSpPr>
        <p:spPr>
          <a:xfrm>
            <a:off x="6800271" y="2453638"/>
            <a:ext cx="2085690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集合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77351" y="514349"/>
            <a:ext cx="5973761" cy="5381625"/>
          </a:xfrm>
          <a:solidFill>
            <a:schemeClr val="bg1"/>
          </a:solidFill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为什么要有集合？</a:t>
            </a: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集合</a:t>
            </a: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综合练习</a:t>
            </a:r>
          </a:p>
        </p:txBody>
      </p:sp>
    </p:spTree>
    <p:extLst>
      <p:ext uri="{BB962C8B-B14F-4D97-AF65-F5344CB8AC3E}">
        <p14:creationId xmlns:p14="http://schemas.microsoft.com/office/powerpoint/2010/main" val="398677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8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40000" y="60000"/>
                                    </p:animScale>
                                    <p:animScale>
                                      <p:cBhvr>
                                        <p:cTn id="7" dur="62" fill="hold">
                                          <p:stCondLst>
                                            <p:cond delay="187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40000" y="60000"/>
                                      <p:to x="80000" y="120000"/>
                                    </p:animScale>
                                    <p:animScale>
                                      <p:cBhvr>
                                        <p:cTn id="8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80000" y="120000"/>
                                      <p:to x="120000" y="80000"/>
                                    </p:animScale>
                                    <p:animScale>
                                      <p:cBhvr>
                                        <p:cTn id="9" dur="187" fill="hold">
                                          <p:stCondLst>
                                            <p:cond delay="4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20000" y="80000"/>
                                      <p:to x="90000" y="110000"/>
                                    </p:animScale>
                                    <p:animScale>
                                      <p:cBhvr>
                                        <p:cTn id="10" dur="187" fill="hold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90000" y="110000"/>
                                      <p:to x="105000" y="95000"/>
                                    </p:animScale>
                                    <p:animScale>
                                      <p:cBhvr>
                                        <p:cTn id="11" dur="187" fill="hold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5000" y="95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 uiExpand="1" build="p"/>
      <p:bldP spid="2" grpId="1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F204FEB-5990-4F95-8C5B-3D27E1B15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4733" y="3187940"/>
            <a:ext cx="7018268" cy="482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533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如果我们想同时存储多个元素，我们该怎么办？</a:t>
            </a:r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id="{B4943BC0-6AFA-4D34-9779-AB08DD7F75B2}"/>
              </a:ext>
            </a:extLst>
          </p:cNvPr>
          <p:cNvSpPr txBox="1">
            <a:spLocks/>
          </p:cNvSpPr>
          <p:nvPr/>
        </p:nvSpPr>
        <p:spPr>
          <a:xfrm>
            <a:off x="710880" y="1002232"/>
            <a:ext cx="2085690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为什么要有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BA08F130-3E93-4207-8390-8D2B8617BCCC}"/>
              </a:ext>
            </a:extLst>
          </p:cNvPr>
          <p:cNvSpPr txBox="1">
            <a:spLocks/>
          </p:cNvSpPr>
          <p:nvPr/>
        </p:nvSpPr>
        <p:spPr>
          <a:xfrm>
            <a:off x="2507244" y="1002232"/>
            <a:ext cx="2085690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11" name="标题 2">
            <a:extLst>
              <a:ext uri="{FF2B5EF4-FFF2-40B4-BE49-F238E27FC236}">
                <a16:creationId xmlns:a16="http://schemas.microsoft.com/office/drawing/2014/main" id="{572FAE8B-45F2-4992-BF80-B9731F0BD5E6}"/>
              </a:ext>
            </a:extLst>
          </p:cNvPr>
          <p:cNvSpPr txBox="1">
            <a:spLocks/>
          </p:cNvSpPr>
          <p:nvPr/>
        </p:nvSpPr>
        <p:spPr>
          <a:xfrm>
            <a:off x="1957952" y="1002232"/>
            <a:ext cx="2085690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集合</a:t>
            </a:r>
          </a:p>
        </p:txBody>
      </p:sp>
    </p:spTree>
    <p:extLst>
      <p:ext uri="{BB962C8B-B14F-4D97-AF65-F5344CB8AC3E}">
        <p14:creationId xmlns:p14="http://schemas.microsoft.com/office/powerpoint/2010/main" val="514075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00"/>
                            </p:stCondLst>
                            <p:childTnLst>
                              <p:par>
                                <p:cTn id="11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F204FEB-5990-4F95-8C5B-3D27E1B15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4733" y="2255785"/>
            <a:ext cx="7018268" cy="482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533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如果我们想同时存储多个元素，我们该怎么办？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6BB3BA-3A0D-4295-BEF9-7F9FCCF66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367" y="4653496"/>
            <a:ext cx="1521884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对话气泡: 椭圆形 7">
            <a:extLst>
              <a:ext uri="{FF2B5EF4-FFF2-40B4-BE49-F238E27FC236}">
                <a16:creationId xmlns:a16="http://schemas.microsoft.com/office/drawing/2014/main" id="{7E7A5ED7-3677-4DF7-B813-1E19BD75229B}"/>
              </a:ext>
            </a:extLst>
          </p:cNvPr>
          <p:cNvSpPr/>
          <p:nvPr/>
        </p:nvSpPr>
        <p:spPr>
          <a:xfrm>
            <a:off x="3407833" y="3789895"/>
            <a:ext cx="2093384" cy="637117"/>
          </a:xfrm>
          <a:prstGeom prst="wedgeEllipseCallout">
            <a:avLst>
              <a:gd name="adj1" fmla="val -50239"/>
              <a:gd name="adj2" fmla="val 9195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DA9883-FEA1-4BD6-8F2A-13A7C106D247}"/>
              </a:ext>
            </a:extLst>
          </p:cNvPr>
          <p:cNvSpPr/>
          <p:nvPr/>
        </p:nvSpPr>
        <p:spPr bwMode="auto">
          <a:xfrm>
            <a:off x="3460751" y="3938063"/>
            <a:ext cx="1980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为父可以干这件事情！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6D664D-21EB-424D-8BFC-505FAB936592}"/>
              </a:ext>
            </a:extLst>
          </p:cNvPr>
          <p:cNvSpPr>
            <a:spLocks noChangeArrowheads="1"/>
          </p:cNvSpPr>
          <p:nvPr/>
        </p:nvSpPr>
        <p:spPr bwMode="auto">
          <a:xfrm rot="-885743">
            <a:off x="2599566" y="4754277"/>
            <a:ext cx="835485" cy="482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533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4DDFCDA-1DF5-4825-ABE9-52637A79E4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884" y="4427013"/>
            <a:ext cx="1877483" cy="165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138D3B5-C9C9-40A6-AD3D-FB353C226F03}"/>
              </a:ext>
            </a:extLst>
          </p:cNvPr>
          <p:cNvSpPr>
            <a:spLocks noChangeArrowheads="1"/>
          </p:cNvSpPr>
          <p:nvPr/>
        </p:nvSpPr>
        <p:spPr bwMode="auto">
          <a:xfrm rot="1292024">
            <a:off x="8863841" y="5489819"/>
            <a:ext cx="835485" cy="482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533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</a:t>
            </a:r>
          </a:p>
        </p:txBody>
      </p:sp>
      <p:sp>
        <p:nvSpPr>
          <p:cNvPr id="13" name="对话气泡: 椭圆形 7">
            <a:extLst>
              <a:ext uri="{FF2B5EF4-FFF2-40B4-BE49-F238E27FC236}">
                <a16:creationId xmlns:a16="http://schemas.microsoft.com/office/drawing/2014/main" id="{6DD3B334-C59A-4A58-A287-7A5C7DB4327F}"/>
              </a:ext>
            </a:extLst>
          </p:cNvPr>
          <p:cNvSpPr/>
          <p:nvPr/>
        </p:nvSpPr>
        <p:spPr>
          <a:xfrm>
            <a:off x="7344834" y="4046013"/>
            <a:ext cx="1642533" cy="486833"/>
          </a:xfrm>
          <a:prstGeom prst="wedgeEllipseCallout">
            <a:avLst>
              <a:gd name="adj1" fmla="val 41370"/>
              <a:gd name="adj2" fmla="val 8569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FCF0D93-2168-463C-A758-C9DA98A79EE4}"/>
              </a:ext>
            </a:extLst>
          </p:cNvPr>
          <p:cNvSpPr/>
          <p:nvPr/>
        </p:nvSpPr>
        <p:spPr bwMode="auto">
          <a:xfrm>
            <a:off x="7414684" y="4120096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不，你有弊端！</a:t>
            </a:r>
          </a:p>
        </p:txBody>
      </p:sp>
      <p:sp>
        <p:nvSpPr>
          <p:cNvPr id="23" name="标题 2">
            <a:extLst>
              <a:ext uri="{FF2B5EF4-FFF2-40B4-BE49-F238E27FC236}">
                <a16:creationId xmlns:a16="http://schemas.microsoft.com/office/drawing/2014/main" id="{DA2E2677-4C60-4932-AE10-DBDB09B64F41}"/>
              </a:ext>
            </a:extLst>
          </p:cNvPr>
          <p:cNvSpPr txBox="1">
            <a:spLocks/>
          </p:cNvSpPr>
          <p:nvPr/>
        </p:nvSpPr>
        <p:spPr>
          <a:xfrm>
            <a:off x="710880" y="1002232"/>
            <a:ext cx="2085690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为什么要有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标题 2">
            <a:extLst>
              <a:ext uri="{FF2B5EF4-FFF2-40B4-BE49-F238E27FC236}">
                <a16:creationId xmlns:a16="http://schemas.microsoft.com/office/drawing/2014/main" id="{F7D73F0F-2750-4FA0-97F0-CCF9D3D6E034}"/>
              </a:ext>
            </a:extLst>
          </p:cNvPr>
          <p:cNvSpPr txBox="1">
            <a:spLocks/>
          </p:cNvSpPr>
          <p:nvPr/>
        </p:nvSpPr>
        <p:spPr>
          <a:xfrm>
            <a:off x="2507244" y="1002232"/>
            <a:ext cx="2085690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25" name="标题 2">
            <a:extLst>
              <a:ext uri="{FF2B5EF4-FFF2-40B4-BE49-F238E27FC236}">
                <a16:creationId xmlns:a16="http://schemas.microsoft.com/office/drawing/2014/main" id="{9D435F37-0E33-4FEE-BEBC-3B60DB3490B1}"/>
              </a:ext>
            </a:extLst>
          </p:cNvPr>
          <p:cNvSpPr txBox="1">
            <a:spLocks/>
          </p:cNvSpPr>
          <p:nvPr/>
        </p:nvSpPr>
        <p:spPr>
          <a:xfrm>
            <a:off x="1957952" y="1002232"/>
            <a:ext cx="2085690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集合</a:t>
            </a:r>
          </a:p>
        </p:txBody>
      </p:sp>
    </p:spTree>
    <p:extLst>
      <p:ext uri="{BB962C8B-B14F-4D97-AF65-F5344CB8AC3E}">
        <p14:creationId xmlns:p14="http://schemas.microsoft.com/office/powerpoint/2010/main" val="1205515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1" grpId="0"/>
      <p:bldP spid="13" grpId="0" animBg="1"/>
      <p:bldP spid="14" grpId="0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19724</TotalTime>
  <Words>2330</Words>
  <Application>Microsoft Office PowerPoint</Application>
  <PresentationFormat>宽屏</PresentationFormat>
  <Paragraphs>355</Paragraphs>
  <Slides>45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45</vt:i4>
      </vt:variant>
    </vt:vector>
  </HeadingPairs>
  <TitlesOfParts>
    <vt:vector size="65" baseType="lpstr">
      <vt:lpstr>Alibaba PuHuiTi B</vt:lpstr>
      <vt:lpstr>Alibaba PuHuiTi Medium</vt:lpstr>
      <vt:lpstr>Alibaba PuHuiTi R</vt:lpstr>
      <vt:lpstr>阿里巴巴普惠体</vt:lpstr>
      <vt:lpstr>等线</vt:lpstr>
      <vt:lpstr>黑体</vt:lpstr>
      <vt:lpstr>华文楷体</vt:lpstr>
      <vt:lpstr>华文楷体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集合</vt:lpstr>
      <vt:lpstr>Day11又双叒叕来了哦</vt:lpstr>
      <vt:lpstr>Day11又双叒叕来了哦</vt:lpstr>
      <vt:lpstr>君子约定：       不要让课程在收藏夹里吃灰!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moon</cp:lastModifiedBy>
  <cp:revision>3016</cp:revision>
  <dcterms:created xsi:type="dcterms:W3CDTF">2020-03-31T02:23:27Z</dcterms:created>
  <dcterms:modified xsi:type="dcterms:W3CDTF">2022-04-14T12:09:32Z</dcterms:modified>
</cp:coreProperties>
</file>