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4610100" cy="6553200"/>
  <p:notesSz cx="4610100" cy="6553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2031492"/>
            <a:ext cx="3918585" cy="1376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3669792"/>
            <a:ext cx="3227070" cy="1638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1507236"/>
            <a:ext cx="2005393" cy="43251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1507236"/>
            <a:ext cx="2005393" cy="43251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523" y="457149"/>
            <a:ext cx="1384935" cy="306705"/>
          </a:xfrm>
          <a:custGeom>
            <a:avLst/>
            <a:gdLst/>
            <a:ahLst/>
            <a:cxnLst/>
            <a:rect l="l" t="t" r="r" b="b"/>
            <a:pathLst>
              <a:path w="1384935" h="306705">
                <a:moveTo>
                  <a:pt x="1384427" y="0"/>
                </a:moveTo>
                <a:lnTo>
                  <a:pt x="0" y="0"/>
                </a:lnTo>
                <a:lnTo>
                  <a:pt x="0" y="306628"/>
                </a:lnTo>
                <a:lnTo>
                  <a:pt x="1384427" y="306628"/>
                </a:lnTo>
                <a:lnTo>
                  <a:pt x="1384427" y="0"/>
                </a:lnTo>
                <a:close/>
              </a:path>
            </a:pathLst>
          </a:custGeom>
          <a:solidFill>
            <a:srgbClr val="9336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512" y="855624"/>
            <a:ext cx="4291075" cy="1309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927" y="2220595"/>
            <a:ext cx="4492244" cy="429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6094476"/>
            <a:ext cx="1475232" cy="327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6094476"/>
            <a:ext cx="1060323" cy="327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6094476"/>
            <a:ext cx="1060323" cy="327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pssindonesia.com/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spssindonesia.com/" TargetMode="External"/><Relationship Id="rId3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spssindonesia.com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spssindonesia.com/" TargetMode="External"/><Relationship Id="rId3" Type="http://schemas.openxmlformats.org/officeDocument/2006/relationships/image" Target="../media/image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spssindonesia.com/" TargetMode="External"/><Relationship Id="rId3" Type="http://schemas.openxmlformats.org/officeDocument/2006/relationships/image" Target="../media/image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spssindonesia.com/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spssindonesia.com/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spssindonesia.com/" TargetMode="External"/><Relationship Id="rId3" Type="http://schemas.openxmlformats.org/officeDocument/2006/relationships/image" Target="../media/image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spssindonesia.com/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spssindonesia.com/" TargetMode="External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spssindonesia.com/" TargetMode="External"/><Relationship Id="rId3" Type="http://schemas.openxmlformats.org/officeDocument/2006/relationships/image" Target="../media/image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spssindonesia.com/" TargetMode="External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spssindonesia.com/" TargetMode="External"/><Relationship Id="rId3" Type="http://schemas.openxmlformats.org/officeDocument/2006/relationships/image" Target="../media/image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spssindonesia.com/" TargetMode="External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760" y="522224"/>
            <a:ext cx="8483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Arial Black"/>
                <a:cs typeface="Arial Black"/>
              </a:rPr>
              <a:t>Support</a:t>
            </a:r>
            <a:r>
              <a:rPr dirty="0" sz="11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3355" y="505459"/>
            <a:ext cx="2098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76923B"/>
                </a:solidFill>
                <a:latin typeface="Arial Black"/>
                <a:cs typeface="Arial Black"/>
                <a:hlinkClick r:id="rId2"/>
              </a:rPr>
              <a:t>www.spssindonesia.com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523" y="457200"/>
            <a:ext cx="4610100" cy="313055"/>
            <a:chOff x="-1523" y="457200"/>
            <a:chExt cx="4610100" cy="313055"/>
          </a:xfrm>
        </p:grpSpPr>
        <p:sp>
          <p:nvSpPr>
            <p:cNvPr id="5" name="object 5"/>
            <p:cNvSpPr/>
            <p:nvPr/>
          </p:nvSpPr>
          <p:spPr>
            <a:xfrm>
              <a:off x="-1524" y="457199"/>
              <a:ext cx="1384935" cy="313055"/>
            </a:xfrm>
            <a:custGeom>
              <a:avLst/>
              <a:gdLst/>
              <a:ahLst/>
              <a:cxnLst/>
              <a:rect l="l" t="t" r="r" b="b"/>
              <a:pathLst>
                <a:path w="1384935" h="313055">
                  <a:moveTo>
                    <a:pt x="1384427" y="260858"/>
                  </a:moveTo>
                  <a:lnTo>
                    <a:pt x="0" y="260858"/>
                  </a:lnTo>
                  <a:lnTo>
                    <a:pt x="0" y="306578"/>
                  </a:lnTo>
                  <a:lnTo>
                    <a:pt x="1524" y="306578"/>
                  </a:lnTo>
                  <a:lnTo>
                    <a:pt x="1524" y="312674"/>
                  </a:lnTo>
                  <a:lnTo>
                    <a:pt x="1384427" y="312674"/>
                  </a:lnTo>
                  <a:lnTo>
                    <a:pt x="1384427" y="306578"/>
                  </a:lnTo>
                  <a:lnTo>
                    <a:pt x="1384427" y="260858"/>
                  </a:lnTo>
                  <a:close/>
                </a:path>
                <a:path w="1384935" h="313055">
                  <a:moveTo>
                    <a:pt x="138442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384427" y="45720"/>
                  </a:lnTo>
                  <a:lnTo>
                    <a:pt x="1384427" y="0"/>
                  </a:lnTo>
                  <a:close/>
                </a:path>
              </a:pathLst>
            </a:custGeom>
            <a:solidFill>
              <a:srgbClr val="9336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73759" y="763777"/>
              <a:ext cx="3235325" cy="6350"/>
            </a:xfrm>
            <a:custGeom>
              <a:avLst/>
              <a:gdLst/>
              <a:ahLst/>
              <a:cxnLst/>
              <a:rect l="l" t="t" r="r" b="b"/>
              <a:pathLst>
                <a:path w="3235325" h="6350">
                  <a:moveTo>
                    <a:pt x="3234817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6096" y="6096"/>
                  </a:lnTo>
                  <a:lnTo>
                    <a:pt x="3234817" y="6096"/>
                  </a:lnTo>
                  <a:lnTo>
                    <a:pt x="32348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8890" marR="5080">
              <a:lnSpc>
                <a:spcPct val="127600"/>
              </a:lnSpc>
              <a:spcBef>
                <a:spcPts val="105"/>
              </a:spcBef>
            </a:pPr>
            <a:r>
              <a:rPr dirty="0" spc="-10"/>
              <a:t>Analisis </a:t>
            </a:r>
            <a:r>
              <a:rPr dirty="0" spc="-5"/>
              <a:t>Regresi Linear Berganda </a:t>
            </a:r>
            <a:r>
              <a:rPr dirty="0" spc="-595"/>
              <a:t> </a:t>
            </a:r>
            <a:r>
              <a:rPr dirty="0" spc="-5"/>
              <a:t>Sekaligus Uji Asumsi Klasik </a:t>
            </a:r>
            <a:r>
              <a:rPr dirty="0"/>
              <a:t> </a:t>
            </a:r>
            <a:r>
              <a:rPr dirty="0" spc="-5"/>
              <a:t>dengan</a:t>
            </a:r>
            <a:r>
              <a:rPr dirty="0" spc="-15"/>
              <a:t> </a:t>
            </a:r>
            <a:r>
              <a:rPr dirty="0" spc="-5"/>
              <a:t>SPSS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927" y="2220595"/>
            <a:ext cx="4347210" cy="4295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42875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Segoe UI"/>
                <a:cs typeface="Segoe UI"/>
              </a:rPr>
              <a:t>Oleh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: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Sahid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Raharjo,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S.Pd</a:t>
            </a:r>
            <a:endParaRPr sz="1400">
              <a:latin typeface="Segoe UI"/>
              <a:cs typeface="Segoe UI"/>
            </a:endParaRPr>
          </a:p>
          <a:p>
            <a:pPr algn="ctr" marL="142240">
              <a:lnSpc>
                <a:spcPct val="100000"/>
              </a:lnSpc>
              <a:spcBef>
                <a:spcPts val="1125"/>
              </a:spcBef>
            </a:pPr>
            <a:r>
              <a:rPr dirty="0" u="sng" sz="14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egoe UI"/>
                <a:cs typeface="Segoe UI"/>
                <a:hlinkClick r:id="rId2"/>
              </a:rPr>
              <a:t>www.spssindonesia.com</a:t>
            </a:r>
            <a:endParaRPr sz="1400">
              <a:latin typeface="Segoe UI"/>
              <a:cs typeface="Segoe UI"/>
            </a:endParaRPr>
          </a:p>
          <a:p>
            <a:pPr marL="12700" marR="715645">
              <a:lnSpc>
                <a:spcPct val="166500"/>
              </a:lnSpc>
              <a:spcBef>
                <a:spcPts val="1185"/>
              </a:spcBef>
            </a:pPr>
            <a:r>
              <a:rPr dirty="0" sz="1400" b="1">
                <a:latin typeface="Segoe UI"/>
                <a:cs typeface="Segoe UI"/>
              </a:rPr>
              <a:t>KONSEP </a:t>
            </a:r>
            <a:r>
              <a:rPr dirty="0" sz="1400" spc="-5" b="1">
                <a:latin typeface="Segoe UI"/>
                <a:cs typeface="Segoe UI"/>
              </a:rPr>
              <a:t>DASAR ANALISIS REGRESI LINEAR </a:t>
            </a:r>
            <a:r>
              <a:rPr dirty="0" sz="1400" spc="-375" b="1">
                <a:latin typeface="Segoe UI"/>
                <a:cs typeface="Segoe UI"/>
              </a:rPr>
              <a:t> </a:t>
            </a:r>
            <a:r>
              <a:rPr dirty="0" sz="1400" spc="-5" b="1">
                <a:latin typeface="Segoe UI"/>
                <a:cs typeface="Segoe UI"/>
              </a:rPr>
              <a:t>BERGANDA</a:t>
            </a:r>
            <a:endParaRPr sz="1400">
              <a:latin typeface="Segoe UI"/>
              <a:cs typeface="Segoe UI"/>
            </a:endParaRPr>
          </a:p>
          <a:p>
            <a:pPr marL="283845" marR="182245" indent="-271780">
              <a:lnSpc>
                <a:spcPts val="2800"/>
              </a:lnSpc>
              <a:spcBef>
                <a:spcPts val="265"/>
              </a:spcBef>
              <a:buAutoNum type="arabicPeriod"/>
              <a:tabLst>
                <a:tab pos="283845" algn="l"/>
                <a:tab pos="284480" algn="l"/>
              </a:tabLst>
            </a:pPr>
            <a:r>
              <a:rPr dirty="0" sz="1400" spc="-5">
                <a:latin typeface="Segoe UI"/>
                <a:cs typeface="Segoe UI"/>
              </a:rPr>
              <a:t>Analisis</a:t>
            </a:r>
            <a:r>
              <a:rPr dirty="0" sz="1400">
                <a:latin typeface="Segoe UI"/>
                <a:cs typeface="Segoe UI"/>
              </a:rPr>
              <a:t> regresi</a:t>
            </a:r>
            <a:r>
              <a:rPr dirty="0" sz="1400" spc="-5">
                <a:latin typeface="Segoe UI"/>
                <a:cs typeface="Segoe UI"/>
              </a:rPr>
              <a:t> linear berganda</a:t>
            </a:r>
            <a:r>
              <a:rPr dirty="0" sz="1400" spc="1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bertujuan</a:t>
            </a:r>
            <a:r>
              <a:rPr dirty="0" sz="1400">
                <a:latin typeface="Segoe UI"/>
                <a:cs typeface="Segoe UI"/>
              </a:rPr>
              <a:t> untuk 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mengetahui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pengaruh dua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atau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lebih</a:t>
            </a:r>
            <a:r>
              <a:rPr dirty="0" sz="1400" spc="-1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variabel 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independent (X)</a:t>
            </a:r>
            <a:r>
              <a:rPr dirty="0" sz="1400" spc="-5">
                <a:latin typeface="Segoe UI"/>
                <a:cs typeface="Segoe UI"/>
              </a:rPr>
              <a:t> terhadap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variabel dependent</a:t>
            </a:r>
            <a:r>
              <a:rPr dirty="0" sz="1400">
                <a:latin typeface="Segoe UI"/>
                <a:cs typeface="Segoe UI"/>
              </a:rPr>
              <a:t> (Y).</a:t>
            </a:r>
            <a:endParaRPr sz="1400">
              <a:latin typeface="Segoe UI"/>
              <a:cs typeface="Segoe UI"/>
            </a:endParaRPr>
          </a:p>
          <a:p>
            <a:pPr marL="283845" marR="5080" indent="-271780">
              <a:lnSpc>
                <a:spcPts val="2780"/>
              </a:lnSpc>
              <a:spcBef>
                <a:spcPts val="10"/>
              </a:spcBef>
              <a:buAutoNum type="arabicPeriod"/>
              <a:tabLst>
                <a:tab pos="283845" algn="l"/>
                <a:tab pos="284480" algn="l"/>
              </a:tabLst>
            </a:pPr>
            <a:r>
              <a:rPr dirty="0" sz="1400">
                <a:latin typeface="Segoe UI"/>
                <a:cs typeface="Segoe UI"/>
              </a:rPr>
              <a:t>Menurut </a:t>
            </a:r>
            <a:r>
              <a:rPr dirty="0" sz="1400" spc="-5">
                <a:latin typeface="Segoe UI"/>
                <a:cs typeface="Segoe UI"/>
              </a:rPr>
              <a:t>V. Wiratna Sujarweni (2014; 181) </a:t>
            </a:r>
            <a:r>
              <a:rPr dirty="0" sz="1400">
                <a:latin typeface="Segoe UI"/>
                <a:cs typeface="Segoe UI"/>
              </a:rPr>
              <a:t>Model 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regresi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liner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berganda</a:t>
            </a:r>
            <a:r>
              <a:rPr dirty="0" sz="1400" spc="1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dapat disebut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sebagai</a:t>
            </a:r>
            <a:r>
              <a:rPr dirty="0" sz="1400">
                <a:latin typeface="Segoe UI"/>
                <a:cs typeface="Segoe UI"/>
              </a:rPr>
              <a:t> model</a:t>
            </a:r>
            <a:endParaRPr sz="1400">
              <a:latin typeface="Segoe UI"/>
              <a:cs typeface="Segoe UI"/>
            </a:endParaRPr>
          </a:p>
          <a:p>
            <a:pPr marL="283845" marR="17780">
              <a:lnSpc>
                <a:spcPts val="2800"/>
              </a:lnSpc>
            </a:pPr>
            <a:r>
              <a:rPr dirty="0" sz="1400">
                <a:latin typeface="Segoe UI"/>
                <a:cs typeface="Segoe UI"/>
              </a:rPr>
              <a:t>yang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baik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(memiliki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ketepatan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dalam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estimasi, tidak </a:t>
            </a:r>
            <a:r>
              <a:rPr dirty="0" sz="1400" spc="-37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bias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dan </a:t>
            </a:r>
            <a:r>
              <a:rPr dirty="0" sz="1400" spc="-5">
                <a:latin typeface="Segoe UI"/>
                <a:cs typeface="Segoe UI"/>
              </a:rPr>
              <a:t>konsisten)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jika</a:t>
            </a:r>
            <a:r>
              <a:rPr dirty="0" sz="1400">
                <a:latin typeface="Segoe UI"/>
                <a:cs typeface="Segoe UI"/>
              </a:rPr>
              <a:t> model </a:t>
            </a:r>
            <a:r>
              <a:rPr dirty="0" sz="1400" spc="-5">
                <a:latin typeface="Segoe UI"/>
                <a:cs typeface="Segoe UI"/>
              </a:rPr>
              <a:t>tersebut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memenuhi</a:t>
            </a:r>
            <a:endParaRPr sz="1400">
              <a:latin typeface="Segoe UI"/>
              <a:cs typeface="Segoe UI"/>
            </a:endParaRPr>
          </a:p>
          <a:p>
            <a:pPr marL="283845">
              <a:lnSpc>
                <a:spcPct val="100000"/>
              </a:lnSpc>
              <a:spcBef>
                <a:spcPts val="835"/>
              </a:spcBef>
            </a:pPr>
            <a:r>
              <a:rPr dirty="0" sz="1400">
                <a:latin typeface="Segoe UI"/>
                <a:cs typeface="Segoe UI"/>
              </a:rPr>
              <a:t>asumsi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normalitas</a:t>
            </a:r>
            <a:r>
              <a:rPr dirty="0" sz="1400" spc="-1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dan </a:t>
            </a:r>
            <a:r>
              <a:rPr dirty="0" sz="1400" spc="-5">
                <a:latin typeface="Segoe UI"/>
                <a:cs typeface="Segoe UI"/>
              </a:rPr>
              <a:t>bebas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dari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asumsi klasik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760" y="522224"/>
            <a:ext cx="8483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Arial Black"/>
                <a:cs typeface="Arial Black"/>
              </a:rPr>
              <a:t>Support</a:t>
            </a:r>
            <a:r>
              <a:rPr dirty="0" sz="11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3355" y="505459"/>
            <a:ext cx="2098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76923B"/>
                </a:solidFill>
                <a:latin typeface="Arial Black"/>
                <a:cs typeface="Arial Black"/>
                <a:hlinkClick r:id="rId2"/>
              </a:rPr>
              <a:t>www.spssindonesia.com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523" y="457200"/>
            <a:ext cx="4610100" cy="313055"/>
            <a:chOff x="-1523" y="457200"/>
            <a:chExt cx="4610100" cy="313055"/>
          </a:xfrm>
        </p:grpSpPr>
        <p:sp>
          <p:nvSpPr>
            <p:cNvPr id="5" name="object 5"/>
            <p:cNvSpPr/>
            <p:nvPr/>
          </p:nvSpPr>
          <p:spPr>
            <a:xfrm>
              <a:off x="-1524" y="457199"/>
              <a:ext cx="1384935" cy="313055"/>
            </a:xfrm>
            <a:custGeom>
              <a:avLst/>
              <a:gdLst/>
              <a:ahLst/>
              <a:cxnLst/>
              <a:rect l="l" t="t" r="r" b="b"/>
              <a:pathLst>
                <a:path w="1384935" h="313055">
                  <a:moveTo>
                    <a:pt x="1384427" y="260858"/>
                  </a:moveTo>
                  <a:lnTo>
                    <a:pt x="0" y="260858"/>
                  </a:lnTo>
                  <a:lnTo>
                    <a:pt x="0" y="306578"/>
                  </a:lnTo>
                  <a:lnTo>
                    <a:pt x="1524" y="306578"/>
                  </a:lnTo>
                  <a:lnTo>
                    <a:pt x="1524" y="312674"/>
                  </a:lnTo>
                  <a:lnTo>
                    <a:pt x="1384427" y="312674"/>
                  </a:lnTo>
                  <a:lnTo>
                    <a:pt x="1384427" y="306578"/>
                  </a:lnTo>
                  <a:lnTo>
                    <a:pt x="1384427" y="260858"/>
                  </a:lnTo>
                  <a:close/>
                </a:path>
                <a:path w="1384935" h="313055">
                  <a:moveTo>
                    <a:pt x="138442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384427" y="45720"/>
                  </a:lnTo>
                  <a:lnTo>
                    <a:pt x="1384427" y="0"/>
                  </a:lnTo>
                  <a:close/>
                </a:path>
              </a:pathLst>
            </a:custGeom>
            <a:solidFill>
              <a:srgbClr val="9336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73759" y="763777"/>
              <a:ext cx="3235325" cy="6350"/>
            </a:xfrm>
            <a:custGeom>
              <a:avLst/>
              <a:gdLst/>
              <a:ahLst/>
              <a:cxnLst/>
              <a:rect l="l" t="t" r="r" b="b"/>
              <a:pathLst>
                <a:path w="3235325" h="6350">
                  <a:moveTo>
                    <a:pt x="3234817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6096" y="6096"/>
                  </a:lnTo>
                  <a:lnTo>
                    <a:pt x="3234817" y="6096"/>
                  </a:lnTo>
                  <a:lnTo>
                    <a:pt x="32348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" y="2178685"/>
            <a:ext cx="152399" cy="1422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" y="3597909"/>
            <a:ext cx="152399" cy="1422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8927" y="938530"/>
            <a:ext cx="4426585" cy="32073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Segoe UI"/>
                <a:cs typeface="Segoe UI"/>
              </a:rPr>
              <a:t>DASAR</a:t>
            </a:r>
            <a:r>
              <a:rPr dirty="0" sz="1400" spc="-10" b="1">
                <a:latin typeface="Segoe UI"/>
                <a:cs typeface="Segoe UI"/>
              </a:rPr>
              <a:t> </a:t>
            </a:r>
            <a:r>
              <a:rPr dirty="0" sz="1400" spc="-5" b="1">
                <a:latin typeface="Segoe UI"/>
                <a:cs typeface="Segoe UI"/>
              </a:rPr>
              <a:t>PENGAMBILAN KEPUTUSAN</a:t>
            </a:r>
            <a:r>
              <a:rPr dirty="0" sz="1400" spc="-20" b="1">
                <a:latin typeface="Segoe UI"/>
                <a:cs typeface="Segoe UI"/>
              </a:rPr>
              <a:t> </a:t>
            </a:r>
            <a:r>
              <a:rPr dirty="0" sz="1400" b="1">
                <a:latin typeface="Segoe UI"/>
                <a:cs typeface="Segoe UI"/>
              </a:rPr>
              <a:t>UJI</a:t>
            </a:r>
            <a:r>
              <a:rPr dirty="0" sz="1400" spc="10" b="1">
                <a:latin typeface="Segoe UI"/>
                <a:cs typeface="Segoe UI"/>
              </a:rPr>
              <a:t> </a:t>
            </a:r>
            <a:r>
              <a:rPr dirty="0" sz="1400" b="1">
                <a:latin typeface="Segoe UI"/>
                <a:cs typeface="Segoe UI"/>
              </a:rPr>
              <a:t>t</a:t>
            </a:r>
            <a:r>
              <a:rPr dirty="0" sz="1400" spc="10" b="1">
                <a:latin typeface="Segoe UI"/>
                <a:cs typeface="Segoe UI"/>
              </a:rPr>
              <a:t> </a:t>
            </a:r>
            <a:r>
              <a:rPr dirty="0" sz="1400" spc="-5" b="1">
                <a:latin typeface="Segoe UI"/>
                <a:cs typeface="Segoe UI"/>
              </a:rPr>
              <a:t>PARSIAL</a:t>
            </a:r>
            <a:endParaRPr sz="1400">
              <a:latin typeface="Segoe UI"/>
              <a:cs typeface="Segoe UI"/>
            </a:endParaRPr>
          </a:p>
          <a:p>
            <a:pPr marL="12700" marR="5080">
              <a:lnSpc>
                <a:spcPts val="2810"/>
              </a:lnSpc>
              <a:spcBef>
                <a:spcPts val="265"/>
              </a:spcBef>
            </a:pPr>
            <a:r>
              <a:rPr dirty="0" sz="1400" spc="-5" b="1">
                <a:latin typeface="Segoe UI"/>
                <a:cs typeface="Segoe UI"/>
              </a:rPr>
              <a:t>(REGRESI LINEAR BERGANDA) BERDASARKAN </a:t>
            </a:r>
            <a:r>
              <a:rPr dirty="0" sz="1400" b="1">
                <a:latin typeface="Segoe UI"/>
                <a:cs typeface="Segoe UI"/>
              </a:rPr>
              <a:t>NILAI </a:t>
            </a:r>
            <a:r>
              <a:rPr dirty="0" sz="1400" spc="-375" b="1"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HITUNG</a:t>
            </a:r>
            <a:r>
              <a:rPr dirty="0" sz="1400" spc="-1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DAN TABEL</a:t>
            </a:r>
            <a:endParaRPr sz="1400">
              <a:latin typeface="Segoe UI"/>
              <a:cs typeface="Segoe UI"/>
            </a:endParaRPr>
          </a:p>
          <a:p>
            <a:pPr marL="283845" marR="156845">
              <a:lnSpc>
                <a:spcPct val="166200"/>
              </a:lnSpc>
              <a:spcBef>
                <a:spcPts val="705"/>
              </a:spcBef>
            </a:pPr>
            <a:r>
              <a:rPr dirty="0" sz="1400">
                <a:latin typeface="Segoe UI"/>
                <a:cs typeface="Segoe UI"/>
              </a:rPr>
              <a:t>Menurut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V.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Wiratna Sujarweni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(2014; 155), jika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nilai </a:t>
            </a:r>
            <a:r>
              <a:rPr dirty="0" sz="1400" spc="-370">
                <a:latin typeface="Segoe UI"/>
                <a:cs typeface="Segoe UI"/>
              </a:rPr>
              <a:t> </a:t>
            </a:r>
            <a:r>
              <a:rPr dirty="0" baseline="3968" sz="2100" spc="7" b="1">
                <a:solidFill>
                  <a:srgbClr val="FF0000"/>
                </a:solidFill>
                <a:latin typeface="Segoe UI"/>
                <a:cs typeface="Segoe UI"/>
              </a:rPr>
              <a:t>t</a:t>
            </a:r>
            <a:r>
              <a:rPr dirty="0" sz="900" b="1">
                <a:solidFill>
                  <a:srgbClr val="FF0000"/>
                </a:solidFill>
                <a:latin typeface="Segoe UI"/>
                <a:cs typeface="Segoe UI"/>
              </a:rPr>
              <a:t>h</a:t>
            </a:r>
            <a:r>
              <a:rPr dirty="0" sz="900" spc="-10" b="1">
                <a:solidFill>
                  <a:srgbClr val="FF0000"/>
                </a:solidFill>
                <a:latin typeface="Segoe UI"/>
                <a:cs typeface="Segoe UI"/>
              </a:rPr>
              <a:t>i</a:t>
            </a:r>
            <a:r>
              <a:rPr dirty="0" sz="900" spc="-5" b="1">
                <a:solidFill>
                  <a:srgbClr val="FF0000"/>
                </a:solidFill>
                <a:latin typeface="Segoe UI"/>
                <a:cs typeface="Segoe UI"/>
              </a:rPr>
              <a:t>t</a:t>
            </a:r>
            <a:r>
              <a:rPr dirty="0" sz="900" spc="-10" b="1">
                <a:solidFill>
                  <a:srgbClr val="FF0000"/>
                </a:solidFill>
                <a:latin typeface="Segoe UI"/>
                <a:cs typeface="Segoe UI"/>
              </a:rPr>
              <a:t>u</a:t>
            </a:r>
            <a:r>
              <a:rPr dirty="0" sz="900" spc="-5" b="1">
                <a:solidFill>
                  <a:srgbClr val="FF0000"/>
                </a:solidFill>
                <a:latin typeface="Segoe UI"/>
                <a:cs typeface="Segoe UI"/>
              </a:rPr>
              <a:t>n</a:t>
            </a:r>
            <a:r>
              <a:rPr dirty="0" sz="900" b="1">
                <a:solidFill>
                  <a:srgbClr val="FF0000"/>
                </a:solidFill>
                <a:latin typeface="Segoe UI"/>
                <a:cs typeface="Segoe UI"/>
              </a:rPr>
              <a:t>g </a:t>
            </a:r>
            <a:r>
              <a:rPr dirty="0" sz="900" spc="-12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baseline="3968" sz="2100" b="1">
                <a:solidFill>
                  <a:srgbClr val="FF0000"/>
                </a:solidFill>
                <a:latin typeface="Segoe UI"/>
                <a:cs typeface="Segoe UI"/>
              </a:rPr>
              <a:t>&gt;</a:t>
            </a:r>
            <a:r>
              <a:rPr dirty="0" baseline="3968" sz="210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baseline="3968" sz="2100" spc="7" b="1">
                <a:solidFill>
                  <a:srgbClr val="FF0000"/>
                </a:solidFill>
                <a:latin typeface="Segoe UI"/>
                <a:cs typeface="Segoe UI"/>
              </a:rPr>
              <a:t>t</a:t>
            </a:r>
            <a:r>
              <a:rPr dirty="0" sz="900" spc="-5" b="1">
                <a:solidFill>
                  <a:srgbClr val="FF0000"/>
                </a:solidFill>
                <a:latin typeface="Segoe UI"/>
                <a:cs typeface="Segoe UI"/>
              </a:rPr>
              <a:t>t</a:t>
            </a:r>
            <a:r>
              <a:rPr dirty="0" sz="900" spc="-10" b="1">
                <a:solidFill>
                  <a:srgbClr val="FF0000"/>
                </a:solidFill>
                <a:latin typeface="Segoe UI"/>
                <a:cs typeface="Segoe UI"/>
              </a:rPr>
              <a:t>a</a:t>
            </a:r>
            <a:r>
              <a:rPr dirty="0" sz="900" spc="5" b="1">
                <a:solidFill>
                  <a:srgbClr val="FF0000"/>
                </a:solidFill>
                <a:latin typeface="Segoe UI"/>
                <a:cs typeface="Segoe UI"/>
              </a:rPr>
              <a:t>b</a:t>
            </a:r>
            <a:r>
              <a:rPr dirty="0" sz="900" b="1">
                <a:solidFill>
                  <a:srgbClr val="FF0000"/>
                </a:solidFill>
                <a:latin typeface="Segoe UI"/>
                <a:cs typeface="Segoe UI"/>
              </a:rPr>
              <a:t>el </a:t>
            </a:r>
            <a:r>
              <a:rPr dirty="0" sz="900" spc="-114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baseline="3968" sz="2100" spc="-7">
                <a:latin typeface="Segoe UI"/>
                <a:cs typeface="Segoe UI"/>
              </a:rPr>
              <a:t>m</a:t>
            </a:r>
            <a:r>
              <a:rPr dirty="0" baseline="3968" sz="2100" spc="7">
                <a:latin typeface="Segoe UI"/>
                <a:cs typeface="Segoe UI"/>
              </a:rPr>
              <a:t>a</a:t>
            </a:r>
            <a:r>
              <a:rPr dirty="0" baseline="3968" sz="2100" spc="-7">
                <a:latin typeface="Segoe UI"/>
                <a:cs typeface="Segoe UI"/>
              </a:rPr>
              <a:t>k</a:t>
            </a:r>
            <a:r>
              <a:rPr dirty="0" baseline="3968" sz="2100">
                <a:latin typeface="Segoe UI"/>
                <a:cs typeface="Segoe UI"/>
              </a:rPr>
              <a:t>a</a:t>
            </a:r>
            <a:r>
              <a:rPr dirty="0" baseline="3968" sz="2100" spc="-15">
                <a:latin typeface="Segoe UI"/>
                <a:cs typeface="Segoe UI"/>
              </a:rPr>
              <a:t> </a:t>
            </a:r>
            <a:r>
              <a:rPr dirty="0" baseline="3968" sz="2100">
                <a:latin typeface="Segoe UI"/>
                <a:cs typeface="Segoe UI"/>
              </a:rPr>
              <a:t>a</a:t>
            </a:r>
            <a:r>
              <a:rPr dirty="0" baseline="3968" sz="2100" spc="-15">
                <a:latin typeface="Segoe UI"/>
                <a:cs typeface="Segoe UI"/>
              </a:rPr>
              <a:t>r</a:t>
            </a:r>
            <a:r>
              <a:rPr dirty="0" baseline="3968" sz="2100">
                <a:latin typeface="Segoe UI"/>
                <a:cs typeface="Segoe UI"/>
              </a:rPr>
              <a:t>tinya</a:t>
            </a:r>
            <a:r>
              <a:rPr dirty="0" baseline="3968" sz="2100">
                <a:latin typeface="Segoe UI"/>
                <a:cs typeface="Segoe UI"/>
              </a:rPr>
              <a:t> </a:t>
            </a:r>
            <a:r>
              <a:rPr dirty="0" baseline="3968" sz="2100" spc="-75">
                <a:latin typeface="Segoe UI"/>
                <a:cs typeface="Segoe UI"/>
              </a:rPr>
              <a:t>v</a:t>
            </a:r>
            <a:r>
              <a:rPr dirty="0" baseline="3968" sz="2100" spc="-67">
                <a:latin typeface="Segoe UI"/>
                <a:cs typeface="Segoe UI"/>
              </a:rPr>
              <a:t>a</a:t>
            </a:r>
            <a:r>
              <a:rPr dirty="0" baseline="3968" sz="2100" spc="-52">
                <a:latin typeface="Segoe UI"/>
                <a:cs typeface="Segoe UI"/>
              </a:rPr>
              <a:t>r</a:t>
            </a:r>
            <a:r>
              <a:rPr dirty="0" baseline="3968" sz="2100" spc="-82">
                <a:latin typeface="Segoe UI"/>
                <a:cs typeface="Segoe UI"/>
              </a:rPr>
              <a:t>i</a:t>
            </a:r>
            <a:r>
              <a:rPr dirty="0" baseline="3968" sz="2100" spc="-52">
                <a:latin typeface="Segoe UI"/>
                <a:cs typeface="Segoe UI"/>
              </a:rPr>
              <a:t>a</a:t>
            </a:r>
            <a:r>
              <a:rPr dirty="0" baseline="3968" sz="2100" spc="-67">
                <a:latin typeface="Segoe UI"/>
                <a:cs typeface="Segoe UI"/>
              </a:rPr>
              <a:t>b</a:t>
            </a:r>
            <a:r>
              <a:rPr dirty="0" baseline="3968" sz="2100" spc="-60">
                <a:latin typeface="Segoe UI"/>
                <a:cs typeface="Segoe UI"/>
              </a:rPr>
              <a:t>e</a:t>
            </a:r>
            <a:r>
              <a:rPr dirty="0" baseline="3968" sz="2100">
                <a:latin typeface="Segoe UI"/>
                <a:cs typeface="Segoe UI"/>
              </a:rPr>
              <a:t>l</a:t>
            </a:r>
            <a:r>
              <a:rPr dirty="0" baseline="3968" sz="2100" spc="-112">
                <a:latin typeface="Segoe UI"/>
                <a:cs typeface="Segoe UI"/>
              </a:rPr>
              <a:t> </a:t>
            </a:r>
            <a:r>
              <a:rPr dirty="0" baseline="3968" sz="2100" spc="-82">
                <a:latin typeface="Segoe UI"/>
                <a:cs typeface="Segoe UI"/>
              </a:rPr>
              <a:t>i</a:t>
            </a:r>
            <a:r>
              <a:rPr dirty="0" baseline="3968" sz="2100" spc="-60">
                <a:latin typeface="Segoe UI"/>
                <a:cs typeface="Segoe UI"/>
              </a:rPr>
              <a:t>n</a:t>
            </a:r>
            <a:r>
              <a:rPr dirty="0" baseline="3968" sz="2100" spc="-75">
                <a:latin typeface="Segoe UI"/>
                <a:cs typeface="Segoe UI"/>
              </a:rPr>
              <a:t>d</a:t>
            </a:r>
            <a:r>
              <a:rPr dirty="0" baseline="3968" sz="2100" spc="-82">
                <a:latin typeface="Segoe UI"/>
                <a:cs typeface="Segoe UI"/>
              </a:rPr>
              <a:t>e</a:t>
            </a:r>
            <a:r>
              <a:rPr dirty="0" baseline="3968" sz="2100" spc="-52">
                <a:latin typeface="Segoe UI"/>
                <a:cs typeface="Segoe UI"/>
              </a:rPr>
              <a:t>p</a:t>
            </a:r>
            <a:r>
              <a:rPr dirty="0" baseline="3968" sz="2100" spc="-60">
                <a:latin typeface="Segoe UI"/>
                <a:cs typeface="Segoe UI"/>
              </a:rPr>
              <a:t>e</a:t>
            </a:r>
            <a:r>
              <a:rPr dirty="0" baseline="3968" sz="2100" spc="-82">
                <a:latin typeface="Segoe UI"/>
                <a:cs typeface="Segoe UI"/>
              </a:rPr>
              <a:t>n</a:t>
            </a:r>
            <a:r>
              <a:rPr dirty="0" baseline="3968" sz="2100" spc="-52">
                <a:latin typeface="Segoe UI"/>
                <a:cs typeface="Segoe UI"/>
              </a:rPr>
              <a:t>d</a:t>
            </a:r>
            <a:r>
              <a:rPr dirty="0" baseline="3968" sz="2100" spc="-82">
                <a:latin typeface="Segoe UI"/>
                <a:cs typeface="Segoe UI"/>
              </a:rPr>
              <a:t>e</a:t>
            </a:r>
            <a:r>
              <a:rPr dirty="0" baseline="3968" sz="2100" spc="-60">
                <a:latin typeface="Segoe UI"/>
                <a:cs typeface="Segoe UI"/>
              </a:rPr>
              <a:t>n</a:t>
            </a:r>
            <a:r>
              <a:rPr dirty="0" baseline="3968" sz="2100">
                <a:latin typeface="Segoe UI"/>
                <a:cs typeface="Segoe UI"/>
              </a:rPr>
              <a:t>t</a:t>
            </a:r>
            <a:r>
              <a:rPr dirty="0" baseline="3968" sz="2100" spc="-120">
                <a:latin typeface="Segoe UI"/>
                <a:cs typeface="Segoe UI"/>
              </a:rPr>
              <a:t> </a:t>
            </a:r>
            <a:r>
              <a:rPr dirty="0" baseline="3968" sz="2100" spc="-60">
                <a:latin typeface="Segoe UI"/>
                <a:cs typeface="Segoe UI"/>
              </a:rPr>
              <a:t>(</a:t>
            </a:r>
            <a:r>
              <a:rPr dirty="0" baseline="3968" sz="2100" spc="-75">
                <a:latin typeface="Segoe UI"/>
                <a:cs typeface="Segoe UI"/>
              </a:rPr>
              <a:t>X</a:t>
            </a:r>
            <a:r>
              <a:rPr dirty="0" baseline="3968" sz="2100">
                <a:latin typeface="Segoe UI"/>
                <a:cs typeface="Segoe UI"/>
              </a:rPr>
              <a:t>)  </a:t>
            </a:r>
            <a:r>
              <a:rPr dirty="0" sz="1400" spc="-35">
                <a:latin typeface="Segoe UI"/>
                <a:cs typeface="Segoe UI"/>
              </a:rPr>
              <a:t>secara </a:t>
            </a:r>
            <a:r>
              <a:rPr dirty="0" sz="1400" spc="-40">
                <a:latin typeface="Segoe UI"/>
                <a:cs typeface="Segoe UI"/>
              </a:rPr>
              <a:t>parsial 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berpengaruh </a:t>
            </a:r>
            <a:r>
              <a:rPr dirty="0" sz="1400" spc="-40">
                <a:latin typeface="Segoe UI"/>
                <a:cs typeface="Segoe UI"/>
              </a:rPr>
              <a:t>terhadap variabel </a:t>
            </a:r>
            <a:r>
              <a:rPr dirty="0" sz="1400" spc="-35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d</a:t>
            </a:r>
            <a:r>
              <a:rPr dirty="0" sz="1400" spc="-55">
                <a:latin typeface="Segoe UI"/>
                <a:cs typeface="Segoe UI"/>
              </a:rPr>
              <a:t>e</a:t>
            </a:r>
            <a:r>
              <a:rPr dirty="0" sz="1400" spc="-35">
                <a:latin typeface="Segoe UI"/>
                <a:cs typeface="Segoe UI"/>
              </a:rPr>
              <a:t>p</a:t>
            </a:r>
            <a:r>
              <a:rPr dirty="0" sz="1400" spc="-40">
                <a:latin typeface="Segoe UI"/>
                <a:cs typeface="Segoe UI"/>
              </a:rPr>
              <a:t>e</a:t>
            </a:r>
            <a:r>
              <a:rPr dirty="0" sz="1400" spc="-55">
                <a:latin typeface="Segoe UI"/>
                <a:cs typeface="Segoe UI"/>
              </a:rPr>
              <a:t>n</a:t>
            </a:r>
            <a:r>
              <a:rPr dirty="0" sz="1400" spc="-35">
                <a:latin typeface="Segoe UI"/>
                <a:cs typeface="Segoe UI"/>
              </a:rPr>
              <a:t>d</a:t>
            </a:r>
            <a:r>
              <a:rPr dirty="0" sz="1400" spc="-55">
                <a:latin typeface="Segoe UI"/>
                <a:cs typeface="Segoe UI"/>
              </a:rPr>
              <a:t>e</a:t>
            </a:r>
            <a:r>
              <a:rPr dirty="0" sz="1400" spc="-40">
                <a:latin typeface="Segoe UI"/>
                <a:cs typeface="Segoe UI"/>
              </a:rPr>
              <a:t>n</a:t>
            </a:r>
            <a:r>
              <a:rPr dirty="0" sz="1400">
                <a:latin typeface="Segoe UI"/>
                <a:cs typeface="Segoe UI"/>
              </a:rPr>
              <a:t>t</a:t>
            </a:r>
            <a:r>
              <a:rPr dirty="0" sz="1400" spc="-80">
                <a:latin typeface="Segoe UI"/>
                <a:cs typeface="Segoe UI"/>
              </a:rPr>
              <a:t> </a:t>
            </a:r>
            <a:r>
              <a:rPr dirty="0" sz="1400" spc="-55">
                <a:latin typeface="Segoe UI"/>
                <a:cs typeface="Segoe UI"/>
              </a:rPr>
              <a:t>(</a:t>
            </a:r>
            <a:r>
              <a:rPr dirty="0" sz="1400" spc="-35">
                <a:latin typeface="Segoe UI"/>
                <a:cs typeface="Segoe UI"/>
              </a:rPr>
              <a:t>Y</a:t>
            </a:r>
            <a:r>
              <a:rPr dirty="0" sz="1400" spc="-40">
                <a:latin typeface="Segoe UI"/>
                <a:cs typeface="Segoe UI"/>
              </a:rPr>
              <a:t>)</a:t>
            </a:r>
            <a:r>
              <a:rPr dirty="0" sz="1400">
                <a:latin typeface="Segoe UI"/>
                <a:cs typeface="Segoe UI"/>
              </a:rPr>
              <a:t>.</a:t>
            </a:r>
            <a:endParaRPr sz="1400">
              <a:latin typeface="Segoe UI"/>
              <a:cs typeface="Segoe UI"/>
            </a:endParaRPr>
          </a:p>
          <a:p>
            <a:pPr marL="283845" marR="81915">
              <a:lnSpc>
                <a:spcPct val="161400"/>
              </a:lnSpc>
              <a:spcBef>
                <a:spcPts val="185"/>
              </a:spcBef>
            </a:pPr>
            <a:r>
              <a:rPr dirty="0" baseline="3968" sz="2100" spc="-52">
                <a:latin typeface="Segoe UI"/>
                <a:cs typeface="Segoe UI"/>
              </a:rPr>
              <a:t>Rumus</a:t>
            </a:r>
            <a:r>
              <a:rPr dirty="0" baseline="3968" sz="2100" spc="-120">
                <a:latin typeface="Segoe UI"/>
                <a:cs typeface="Segoe UI"/>
              </a:rPr>
              <a:t> </a:t>
            </a:r>
            <a:r>
              <a:rPr dirty="0" baseline="3968" sz="2100" spc="-60">
                <a:latin typeface="Segoe UI"/>
                <a:cs typeface="Segoe UI"/>
              </a:rPr>
              <a:t>mencari</a:t>
            </a:r>
            <a:r>
              <a:rPr dirty="0" baseline="3968" sz="2100" spc="-127">
                <a:latin typeface="Segoe UI"/>
                <a:cs typeface="Segoe UI"/>
              </a:rPr>
              <a:t> </a:t>
            </a:r>
            <a:r>
              <a:rPr dirty="0" baseline="3968" sz="2100" spc="-60">
                <a:latin typeface="Segoe UI"/>
                <a:cs typeface="Segoe UI"/>
              </a:rPr>
              <a:t>t</a:t>
            </a:r>
            <a:r>
              <a:rPr dirty="0" sz="900" spc="-40">
                <a:latin typeface="Segoe UI"/>
                <a:cs typeface="Segoe UI"/>
              </a:rPr>
              <a:t>tabel</a:t>
            </a:r>
            <a:r>
              <a:rPr dirty="0" sz="900" spc="50">
                <a:latin typeface="Segoe UI"/>
                <a:cs typeface="Segoe UI"/>
              </a:rPr>
              <a:t> </a:t>
            </a:r>
            <a:r>
              <a:rPr dirty="0" baseline="3968" sz="2100">
                <a:latin typeface="Segoe UI"/>
                <a:cs typeface="Segoe UI"/>
              </a:rPr>
              <a:t>=</a:t>
            </a:r>
            <a:r>
              <a:rPr dirty="0" baseline="3968" sz="2100" spc="-112">
                <a:latin typeface="Segoe UI"/>
                <a:cs typeface="Segoe UI"/>
              </a:rPr>
              <a:t> </a:t>
            </a:r>
            <a:r>
              <a:rPr dirty="0" baseline="3968" sz="2100" spc="-52">
                <a:latin typeface="Segoe UI"/>
                <a:cs typeface="Segoe UI"/>
              </a:rPr>
              <a:t>(α/2;</a:t>
            </a:r>
            <a:r>
              <a:rPr dirty="0" baseline="3968" sz="2100" spc="-135">
                <a:latin typeface="Segoe UI"/>
                <a:cs typeface="Segoe UI"/>
              </a:rPr>
              <a:t> </a:t>
            </a:r>
            <a:r>
              <a:rPr dirty="0" baseline="3968" sz="2100" spc="-52">
                <a:latin typeface="Segoe UI"/>
                <a:cs typeface="Segoe UI"/>
              </a:rPr>
              <a:t>n-k-1)</a:t>
            </a:r>
            <a:r>
              <a:rPr dirty="0" baseline="3968" sz="2100" spc="-135">
                <a:latin typeface="Segoe UI"/>
                <a:cs typeface="Segoe UI"/>
              </a:rPr>
              <a:t> </a:t>
            </a:r>
            <a:r>
              <a:rPr dirty="0" baseline="3968" sz="2100">
                <a:latin typeface="Segoe UI"/>
                <a:cs typeface="Segoe UI"/>
              </a:rPr>
              <a:t>=</a:t>
            </a:r>
            <a:r>
              <a:rPr dirty="0" baseline="3968" sz="2100" spc="-112">
                <a:latin typeface="Segoe UI"/>
                <a:cs typeface="Segoe UI"/>
              </a:rPr>
              <a:t> </a:t>
            </a:r>
            <a:r>
              <a:rPr dirty="0" baseline="3968" sz="2100" spc="-60">
                <a:latin typeface="Segoe UI"/>
                <a:cs typeface="Segoe UI"/>
              </a:rPr>
              <a:t>(0,05/2</a:t>
            </a:r>
            <a:r>
              <a:rPr dirty="0" baseline="3968" sz="2100" spc="-127">
                <a:latin typeface="Segoe UI"/>
                <a:cs typeface="Segoe UI"/>
              </a:rPr>
              <a:t> </a:t>
            </a:r>
            <a:r>
              <a:rPr dirty="0" baseline="3968" sz="2100">
                <a:latin typeface="Segoe UI"/>
                <a:cs typeface="Segoe UI"/>
              </a:rPr>
              <a:t>;</a:t>
            </a:r>
            <a:r>
              <a:rPr dirty="0" baseline="3968" sz="2100" spc="-135">
                <a:latin typeface="Segoe UI"/>
                <a:cs typeface="Segoe UI"/>
              </a:rPr>
              <a:t> </a:t>
            </a:r>
            <a:r>
              <a:rPr dirty="0" baseline="3968" sz="2100" spc="-52">
                <a:latin typeface="Segoe UI"/>
                <a:cs typeface="Segoe UI"/>
              </a:rPr>
              <a:t>32-3-1)</a:t>
            </a:r>
            <a:r>
              <a:rPr dirty="0" baseline="3968" sz="2100" spc="-135">
                <a:latin typeface="Segoe UI"/>
                <a:cs typeface="Segoe UI"/>
              </a:rPr>
              <a:t> </a:t>
            </a:r>
            <a:r>
              <a:rPr dirty="0" baseline="3968" sz="2100">
                <a:latin typeface="Segoe UI"/>
                <a:cs typeface="Segoe UI"/>
              </a:rPr>
              <a:t>= </a:t>
            </a:r>
            <a:r>
              <a:rPr dirty="0" baseline="3968" sz="2100" spc="-555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(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0</a:t>
            </a:r>
            <a:r>
              <a:rPr dirty="0" sz="1400" spc="-35" b="1">
                <a:solidFill>
                  <a:srgbClr val="FF0000"/>
                </a:solidFill>
                <a:latin typeface="Segoe UI"/>
                <a:cs typeface="Segoe UI"/>
              </a:rPr>
              <a:t>,</a:t>
            </a:r>
            <a:r>
              <a:rPr dirty="0" sz="1400" spc="-55" b="1">
                <a:solidFill>
                  <a:srgbClr val="FF0000"/>
                </a:solidFill>
                <a:latin typeface="Segoe UI"/>
                <a:cs typeface="Segoe UI"/>
              </a:rPr>
              <a:t>0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2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5</a:t>
            </a:r>
            <a:r>
              <a:rPr dirty="0" sz="1400" spc="-9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;</a:t>
            </a:r>
            <a:r>
              <a:rPr dirty="0" sz="1400" spc="-7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28</a:t>
            </a:r>
            <a:r>
              <a:rPr dirty="0" sz="1400">
                <a:latin typeface="Segoe UI"/>
                <a:cs typeface="Segoe UI"/>
              </a:rPr>
              <a:t>)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=</a:t>
            </a:r>
            <a:r>
              <a:rPr dirty="0" sz="1400" spc="-85">
                <a:latin typeface="Segoe UI"/>
                <a:cs typeface="Segoe UI"/>
              </a:rPr>
              <a:t> 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2</a:t>
            </a:r>
            <a:r>
              <a:rPr dirty="0" sz="1400" spc="-45" b="1">
                <a:solidFill>
                  <a:srgbClr val="FF0000"/>
                </a:solidFill>
                <a:latin typeface="Segoe UI"/>
                <a:cs typeface="Segoe UI"/>
              </a:rPr>
              <a:t>,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048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760" y="522224"/>
            <a:ext cx="8483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Arial Black"/>
                <a:cs typeface="Arial Black"/>
              </a:rPr>
              <a:t>Support</a:t>
            </a:r>
            <a:r>
              <a:rPr dirty="0" sz="11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3355" y="505459"/>
            <a:ext cx="2098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76923B"/>
                </a:solidFill>
                <a:latin typeface="Arial Black"/>
                <a:cs typeface="Arial Black"/>
                <a:hlinkClick r:id="rId2"/>
              </a:rPr>
              <a:t>www.spssindonesia.com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523" y="457200"/>
            <a:ext cx="4610100" cy="313055"/>
            <a:chOff x="-1523" y="457200"/>
            <a:chExt cx="4610100" cy="313055"/>
          </a:xfrm>
        </p:grpSpPr>
        <p:sp>
          <p:nvSpPr>
            <p:cNvPr id="5" name="object 5"/>
            <p:cNvSpPr/>
            <p:nvPr/>
          </p:nvSpPr>
          <p:spPr>
            <a:xfrm>
              <a:off x="-1524" y="457199"/>
              <a:ext cx="1384935" cy="313055"/>
            </a:xfrm>
            <a:custGeom>
              <a:avLst/>
              <a:gdLst/>
              <a:ahLst/>
              <a:cxnLst/>
              <a:rect l="l" t="t" r="r" b="b"/>
              <a:pathLst>
                <a:path w="1384935" h="313055">
                  <a:moveTo>
                    <a:pt x="1384427" y="260858"/>
                  </a:moveTo>
                  <a:lnTo>
                    <a:pt x="0" y="260858"/>
                  </a:lnTo>
                  <a:lnTo>
                    <a:pt x="0" y="306578"/>
                  </a:lnTo>
                  <a:lnTo>
                    <a:pt x="1524" y="306578"/>
                  </a:lnTo>
                  <a:lnTo>
                    <a:pt x="1524" y="312674"/>
                  </a:lnTo>
                  <a:lnTo>
                    <a:pt x="1384427" y="312674"/>
                  </a:lnTo>
                  <a:lnTo>
                    <a:pt x="1384427" y="306578"/>
                  </a:lnTo>
                  <a:lnTo>
                    <a:pt x="1384427" y="260858"/>
                  </a:lnTo>
                  <a:close/>
                </a:path>
                <a:path w="1384935" h="313055">
                  <a:moveTo>
                    <a:pt x="138442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384427" y="45720"/>
                  </a:lnTo>
                  <a:lnTo>
                    <a:pt x="1384427" y="0"/>
                  </a:lnTo>
                  <a:close/>
                </a:path>
              </a:pathLst>
            </a:custGeom>
            <a:solidFill>
              <a:srgbClr val="9336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73759" y="763777"/>
              <a:ext cx="3235325" cy="6350"/>
            </a:xfrm>
            <a:custGeom>
              <a:avLst/>
              <a:gdLst/>
              <a:ahLst/>
              <a:cxnLst/>
              <a:rect l="l" t="t" r="r" b="b"/>
              <a:pathLst>
                <a:path w="3235325" h="6350">
                  <a:moveTo>
                    <a:pt x="3234817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6096" y="6096"/>
                  </a:lnTo>
                  <a:lnTo>
                    <a:pt x="3234817" y="6096"/>
                  </a:lnTo>
                  <a:lnTo>
                    <a:pt x="32348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" y="988694"/>
            <a:ext cx="152399" cy="1422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0200" y="940053"/>
            <a:ext cx="403034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5" b="1">
                <a:latin typeface="Segoe UI"/>
                <a:cs typeface="Segoe UI"/>
              </a:rPr>
              <a:t>M</a:t>
            </a:r>
            <a:r>
              <a:rPr dirty="0" sz="1400" spc="-55" b="1">
                <a:latin typeface="Segoe UI"/>
                <a:cs typeface="Segoe UI"/>
              </a:rPr>
              <a:t>E</a:t>
            </a:r>
            <a:r>
              <a:rPr dirty="0" sz="1400" spc="-35" b="1">
                <a:latin typeface="Segoe UI"/>
                <a:cs typeface="Segoe UI"/>
              </a:rPr>
              <a:t>L</a:t>
            </a:r>
            <a:r>
              <a:rPr dirty="0" sz="1400" spc="-50" b="1">
                <a:latin typeface="Segoe UI"/>
                <a:cs typeface="Segoe UI"/>
              </a:rPr>
              <a:t>I</a:t>
            </a:r>
            <a:r>
              <a:rPr dirty="0" sz="1400" spc="-35" b="1">
                <a:latin typeface="Segoe UI"/>
                <a:cs typeface="Segoe UI"/>
              </a:rPr>
              <a:t>H</a:t>
            </a:r>
            <a:r>
              <a:rPr dirty="0" sz="1400" spc="-55" b="1">
                <a:latin typeface="Segoe UI"/>
                <a:cs typeface="Segoe UI"/>
              </a:rPr>
              <a:t>A</a:t>
            </a:r>
            <a:r>
              <a:rPr dirty="0" sz="1400" b="1">
                <a:latin typeface="Segoe UI"/>
                <a:cs typeface="Segoe UI"/>
              </a:rPr>
              <a:t>T</a:t>
            </a:r>
            <a:r>
              <a:rPr dirty="0" sz="1400" spc="-85" b="1">
                <a:latin typeface="Segoe UI"/>
                <a:cs typeface="Segoe UI"/>
              </a:rPr>
              <a:t> </a:t>
            </a:r>
            <a:r>
              <a:rPr dirty="0" sz="1400" spc="-35" b="1">
                <a:latin typeface="Segoe UI"/>
                <a:cs typeface="Segoe UI"/>
              </a:rPr>
              <a:t>P</a:t>
            </a:r>
            <a:r>
              <a:rPr dirty="0" sz="1400" spc="-40" b="1">
                <a:latin typeface="Segoe UI"/>
                <a:cs typeface="Segoe UI"/>
              </a:rPr>
              <a:t>E</a:t>
            </a:r>
            <a:r>
              <a:rPr dirty="0" sz="1400" spc="-55" b="1">
                <a:latin typeface="Segoe UI"/>
                <a:cs typeface="Segoe UI"/>
              </a:rPr>
              <a:t>R</a:t>
            </a:r>
            <a:r>
              <a:rPr dirty="0" sz="1400" spc="-40" b="1">
                <a:latin typeface="Segoe UI"/>
                <a:cs typeface="Segoe UI"/>
              </a:rPr>
              <a:t>BA</a:t>
            </a:r>
            <a:r>
              <a:rPr dirty="0" sz="1400" spc="-55" b="1">
                <a:latin typeface="Segoe UI"/>
                <a:cs typeface="Segoe UI"/>
              </a:rPr>
              <a:t>D</a:t>
            </a:r>
            <a:r>
              <a:rPr dirty="0" sz="1400" spc="-50" b="1">
                <a:latin typeface="Segoe UI"/>
                <a:cs typeface="Segoe UI"/>
              </a:rPr>
              <a:t>I</a:t>
            </a:r>
            <a:r>
              <a:rPr dirty="0" sz="1400" spc="-45" b="1">
                <a:latin typeface="Segoe UI"/>
                <a:cs typeface="Segoe UI"/>
              </a:rPr>
              <a:t>N</a:t>
            </a:r>
            <a:r>
              <a:rPr dirty="0" sz="1400" spc="-40" b="1">
                <a:latin typeface="Segoe UI"/>
                <a:cs typeface="Segoe UI"/>
              </a:rPr>
              <a:t>GA</a:t>
            </a:r>
            <a:r>
              <a:rPr dirty="0" sz="1400" b="1">
                <a:latin typeface="Segoe UI"/>
                <a:cs typeface="Segoe UI"/>
              </a:rPr>
              <a:t>N</a:t>
            </a:r>
            <a:r>
              <a:rPr dirty="0" sz="1400" spc="-80" b="1">
                <a:latin typeface="Segoe UI"/>
                <a:cs typeface="Segoe UI"/>
              </a:rPr>
              <a:t> </a:t>
            </a:r>
            <a:r>
              <a:rPr dirty="0" sz="1400" spc="-55" b="1">
                <a:latin typeface="Segoe UI"/>
                <a:cs typeface="Segoe UI"/>
              </a:rPr>
              <a:t>N</a:t>
            </a:r>
            <a:r>
              <a:rPr dirty="0" sz="1400" spc="-40" b="1">
                <a:latin typeface="Segoe UI"/>
                <a:cs typeface="Segoe UI"/>
              </a:rPr>
              <a:t>I</a:t>
            </a:r>
            <a:r>
              <a:rPr dirty="0" sz="1400" spc="-50" b="1">
                <a:latin typeface="Segoe UI"/>
                <a:cs typeface="Segoe UI"/>
              </a:rPr>
              <a:t>L</a:t>
            </a:r>
            <a:r>
              <a:rPr dirty="0" sz="1400" spc="-40" b="1">
                <a:latin typeface="Segoe UI"/>
                <a:cs typeface="Segoe UI"/>
              </a:rPr>
              <a:t>A</a:t>
            </a:r>
            <a:r>
              <a:rPr dirty="0" sz="1400" b="1">
                <a:latin typeface="Segoe UI"/>
                <a:cs typeface="Segoe UI"/>
              </a:rPr>
              <a:t>I</a:t>
            </a:r>
            <a:r>
              <a:rPr dirty="0" sz="1400" spc="-85" b="1">
                <a:latin typeface="Segoe UI"/>
                <a:cs typeface="Segoe UI"/>
              </a:rPr>
              <a:t> </a:t>
            </a:r>
            <a:r>
              <a:rPr dirty="0" sz="1400" b="1">
                <a:latin typeface="Segoe UI"/>
                <a:cs typeface="Segoe UI"/>
              </a:rPr>
              <a:t>t</a:t>
            </a:r>
            <a:r>
              <a:rPr dirty="0" sz="1400" spc="-85" b="1">
                <a:latin typeface="Segoe UI"/>
                <a:cs typeface="Segoe UI"/>
              </a:rPr>
              <a:t> </a:t>
            </a:r>
            <a:r>
              <a:rPr dirty="0" sz="1400" spc="-40" b="1">
                <a:latin typeface="Segoe UI"/>
                <a:cs typeface="Segoe UI"/>
              </a:rPr>
              <a:t>DE</a:t>
            </a:r>
            <a:r>
              <a:rPr dirty="0" sz="1400" spc="-55" b="1">
                <a:latin typeface="Segoe UI"/>
                <a:cs typeface="Segoe UI"/>
              </a:rPr>
              <a:t>N</a:t>
            </a:r>
            <a:r>
              <a:rPr dirty="0" sz="1400" spc="-40" b="1">
                <a:latin typeface="Segoe UI"/>
                <a:cs typeface="Segoe UI"/>
              </a:rPr>
              <a:t>GA</a:t>
            </a:r>
            <a:r>
              <a:rPr dirty="0" sz="1400" b="1">
                <a:latin typeface="Segoe UI"/>
                <a:cs typeface="Segoe UI"/>
              </a:rPr>
              <a:t>N</a:t>
            </a:r>
            <a:r>
              <a:rPr dirty="0" sz="1400" spc="-95" b="1">
                <a:latin typeface="Segoe UI"/>
                <a:cs typeface="Segoe UI"/>
              </a:rPr>
              <a:t> </a:t>
            </a:r>
            <a:r>
              <a:rPr dirty="0" sz="1400" spc="-50" b="1">
                <a:latin typeface="Segoe UI"/>
                <a:cs typeface="Segoe UI"/>
              </a:rPr>
              <a:t>K</a:t>
            </a:r>
            <a:r>
              <a:rPr dirty="0" sz="1400" spc="-35" b="1">
                <a:latin typeface="Segoe UI"/>
                <a:cs typeface="Segoe UI"/>
              </a:rPr>
              <a:t>U</a:t>
            </a:r>
            <a:r>
              <a:rPr dirty="0" sz="1400" spc="-45" b="1">
                <a:latin typeface="Segoe UI"/>
                <a:cs typeface="Segoe UI"/>
              </a:rPr>
              <a:t>R</a:t>
            </a:r>
            <a:r>
              <a:rPr dirty="0" sz="1400" spc="-50" b="1">
                <a:latin typeface="Segoe UI"/>
                <a:cs typeface="Segoe UI"/>
              </a:rPr>
              <a:t>V</a:t>
            </a:r>
            <a:r>
              <a:rPr dirty="0" sz="1400" b="1">
                <a:latin typeface="Segoe UI"/>
                <a:cs typeface="Segoe UI"/>
              </a:rPr>
              <a:t>A</a:t>
            </a:r>
            <a:endParaRPr sz="1400">
              <a:latin typeface="Segoe UI"/>
              <a:cs typeface="Segoe U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" y="4932679"/>
            <a:ext cx="152399" cy="14224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" y="5287645"/>
            <a:ext cx="152399" cy="14224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" y="5642609"/>
            <a:ext cx="152399" cy="14224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8927" y="4555845"/>
            <a:ext cx="2953385" cy="127889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400" b="1">
                <a:latin typeface="Segoe UI"/>
                <a:cs typeface="Segoe UI"/>
              </a:rPr>
              <a:t>KESIMPULAN</a:t>
            </a:r>
            <a:r>
              <a:rPr dirty="0" sz="1400" spc="-45" b="1">
                <a:latin typeface="Segoe UI"/>
                <a:cs typeface="Segoe UI"/>
              </a:rPr>
              <a:t> </a:t>
            </a:r>
            <a:r>
              <a:rPr dirty="0" sz="1400" b="1">
                <a:latin typeface="Segoe UI"/>
                <a:cs typeface="Segoe UI"/>
              </a:rPr>
              <a:t>UJI</a:t>
            </a:r>
            <a:r>
              <a:rPr dirty="0" sz="1400" spc="-35" b="1">
                <a:latin typeface="Segoe UI"/>
                <a:cs typeface="Segoe UI"/>
              </a:rPr>
              <a:t> </a:t>
            </a:r>
            <a:r>
              <a:rPr dirty="0" sz="1400" b="1">
                <a:latin typeface="Segoe UI"/>
                <a:cs typeface="Segoe UI"/>
              </a:rPr>
              <a:t>t</a:t>
            </a:r>
            <a:r>
              <a:rPr dirty="0" sz="1400" spc="-15" b="1">
                <a:latin typeface="Segoe UI"/>
                <a:cs typeface="Segoe UI"/>
              </a:rPr>
              <a:t> </a:t>
            </a:r>
            <a:r>
              <a:rPr dirty="0" sz="1400" b="1">
                <a:latin typeface="Segoe UI"/>
                <a:cs typeface="Segoe UI"/>
              </a:rPr>
              <a:t>PARSIAL</a:t>
            </a:r>
            <a:endParaRPr sz="1400">
              <a:latin typeface="Segoe UI"/>
              <a:cs typeface="Segoe UI"/>
            </a:endParaRPr>
          </a:p>
          <a:p>
            <a:pPr marL="283845">
              <a:lnSpc>
                <a:spcPct val="100000"/>
              </a:lnSpc>
              <a:spcBef>
                <a:spcPts val="459"/>
              </a:spcBef>
            </a:pPr>
            <a:r>
              <a:rPr dirty="0" sz="1400" spc="-40">
                <a:latin typeface="Segoe UI"/>
                <a:cs typeface="Segoe UI"/>
              </a:rPr>
              <a:t>X</a:t>
            </a:r>
            <a:r>
              <a:rPr dirty="0" sz="1400">
                <a:latin typeface="Segoe UI"/>
                <a:cs typeface="Segoe UI"/>
              </a:rPr>
              <a:t>1</a:t>
            </a:r>
            <a:r>
              <a:rPr dirty="0" sz="1400" spc="-85">
                <a:latin typeface="Segoe UI"/>
                <a:cs typeface="Segoe UI"/>
              </a:rPr>
              <a:t> </a:t>
            </a:r>
            <a:r>
              <a:rPr dirty="0" sz="1400" spc="-45" b="1">
                <a:solidFill>
                  <a:srgbClr val="FF0000"/>
                </a:solidFill>
                <a:latin typeface="Segoe UI"/>
                <a:cs typeface="Segoe UI"/>
              </a:rPr>
              <a:t>b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e</a:t>
            </a:r>
            <a:r>
              <a:rPr dirty="0" sz="1400" spc="-45" b="1">
                <a:solidFill>
                  <a:srgbClr val="FF0000"/>
                </a:solidFill>
                <a:latin typeface="Segoe UI"/>
                <a:cs typeface="Segoe UI"/>
              </a:rPr>
              <a:t>rp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e</a:t>
            </a:r>
            <a:r>
              <a:rPr dirty="0" sz="1400" spc="-35" b="1">
                <a:solidFill>
                  <a:srgbClr val="FF0000"/>
                </a:solidFill>
                <a:latin typeface="Segoe UI"/>
                <a:cs typeface="Segoe UI"/>
              </a:rPr>
              <a:t>n</a:t>
            </a:r>
            <a:r>
              <a:rPr dirty="0" sz="1400" spc="-55" b="1">
                <a:solidFill>
                  <a:srgbClr val="FF0000"/>
                </a:solidFill>
                <a:latin typeface="Segoe UI"/>
                <a:cs typeface="Segoe UI"/>
              </a:rPr>
              <a:t>g</a:t>
            </a:r>
            <a:r>
              <a:rPr dirty="0" sz="1400" spc="-50" b="1">
                <a:solidFill>
                  <a:srgbClr val="FF0000"/>
                </a:solidFill>
                <a:latin typeface="Segoe UI"/>
                <a:cs typeface="Segoe UI"/>
              </a:rPr>
              <a:t>a</a:t>
            </a:r>
            <a:r>
              <a:rPr dirty="0" sz="1400" spc="-45" b="1">
                <a:solidFill>
                  <a:srgbClr val="FF0000"/>
                </a:solidFill>
                <a:latin typeface="Segoe UI"/>
                <a:cs typeface="Segoe UI"/>
              </a:rPr>
              <a:t>r</a:t>
            </a:r>
            <a:r>
              <a:rPr dirty="0" sz="1400" spc="-35" b="1">
                <a:solidFill>
                  <a:srgbClr val="FF0000"/>
                </a:solidFill>
                <a:latin typeface="Segoe UI"/>
                <a:cs typeface="Segoe UI"/>
              </a:rPr>
              <a:t>u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h</a:t>
            </a:r>
            <a:r>
              <a:rPr dirty="0" sz="1400" spc="-9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45" b="1">
                <a:solidFill>
                  <a:srgbClr val="FF0000"/>
                </a:solidFill>
                <a:latin typeface="Segoe UI"/>
                <a:cs typeface="Segoe UI"/>
              </a:rPr>
              <a:t>pos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i</a:t>
            </a:r>
            <a:r>
              <a:rPr dirty="0" sz="1400" spc="-30" b="1">
                <a:solidFill>
                  <a:srgbClr val="FF0000"/>
                </a:solidFill>
                <a:latin typeface="Segoe UI"/>
                <a:cs typeface="Segoe UI"/>
              </a:rPr>
              <a:t>t</a:t>
            </a:r>
            <a:r>
              <a:rPr dirty="0" sz="1400" spc="-55" b="1">
                <a:solidFill>
                  <a:srgbClr val="FF0000"/>
                </a:solidFill>
                <a:latin typeface="Segoe UI"/>
                <a:cs typeface="Segoe UI"/>
              </a:rPr>
              <a:t>i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f</a:t>
            </a:r>
            <a:r>
              <a:rPr dirty="0" sz="1400" spc="-8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t</a:t>
            </a:r>
            <a:r>
              <a:rPr dirty="0" sz="1400" spc="-55">
                <a:latin typeface="Segoe UI"/>
                <a:cs typeface="Segoe UI"/>
              </a:rPr>
              <a:t>e</a:t>
            </a:r>
            <a:r>
              <a:rPr dirty="0" sz="1400" spc="-35">
                <a:latin typeface="Segoe UI"/>
                <a:cs typeface="Segoe UI"/>
              </a:rPr>
              <a:t>r</a:t>
            </a:r>
            <a:r>
              <a:rPr dirty="0" sz="1400" spc="-55">
                <a:latin typeface="Segoe UI"/>
                <a:cs typeface="Segoe UI"/>
              </a:rPr>
              <a:t>h</a:t>
            </a:r>
            <a:r>
              <a:rPr dirty="0" sz="1400" spc="-45">
                <a:latin typeface="Segoe UI"/>
                <a:cs typeface="Segoe UI"/>
              </a:rPr>
              <a:t>a</a:t>
            </a:r>
            <a:r>
              <a:rPr dirty="0" sz="1400" spc="-50">
                <a:latin typeface="Segoe UI"/>
                <a:cs typeface="Segoe UI"/>
              </a:rPr>
              <a:t>d</a:t>
            </a:r>
            <a:r>
              <a:rPr dirty="0" sz="1400" spc="-45">
                <a:latin typeface="Segoe UI"/>
                <a:cs typeface="Segoe UI"/>
              </a:rPr>
              <a:t>a</a:t>
            </a:r>
            <a:r>
              <a:rPr dirty="0" sz="1400">
                <a:latin typeface="Segoe UI"/>
                <a:cs typeface="Segoe UI"/>
              </a:rPr>
              <a:t>p</a:t>
            </a:r>
            <a:r>
              <a:rPr dirty="0" sz="1400" spc="-8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Y</a:t>
            </a:r>
            <a:endParaRPr sz="1400">
              <a:latin typeface="Segoe UI"/>
              <a:cs typeface="Segoe UI"/>
            </a:endParaRPr>
          </a:p>
          <a:p>
            <a:pPr marL="283845" marR="5080">
              <a:lnSpc>
                <a:spcPct val="166400"/>
              </a:lnSpc>
            </a:pPr>
            <a:r>
              <a:rPr dirty="0" sz="1400" spc="-40">
                <a:latin typeface="Segoe UI"/>
                <a:cs typeface="Segoe UI"/>
              </a:rPr>
              <a:t>X</a:t>
            </a:r>
            <a:r>
              <a:rPr dirty="0" sz="1400">
                <a:latin typeface="Segoe UI"/>
                <a:cs typeface="Segoe UI"/>
              </a:rPr>
              <a:t>2</a:t>
            </a:r>
            <a:r>
              <a:rPr dirty="0" sz="1400" spc="-85">
                <a:latin typeface="Segoe UI"/>
                <a:cs typeface="Segoe UI"/>
              </a:rPr>
              <a:t> </a:t>
            </a:r>
            <a:r>
              <a:rPr dirty="0" sz="1400" spc="-30" b="1">
                <a:solidFill>
                  <a:srgbClr val="FF0000"/>
                </a:solidFill>
                <a:latin typeface="Segoe UI"/>
                <a:cs typeface="Segoe UI"/>
              </a:rPr>
              <a:t>t</a:t>
            </a:r>
            <a:r>
              <a:rPr dirty="0" sz="1400" spc="-55" b="1">
                <a:solidFill>
                  <a:srgbClr val="FF0000"/>
                </a:solidFill>
                <a:latin typeface="Segoe UI"/>
                <a:cs typeface="Segoe UI"/>
              </a:rPr>
              <a:t>i</a:t>
            </a:r>
            <a:r>
              <a:rPr dirty="0" sz="1400" spc="-45" b="1">
                <a:solidFill>
                  <a:srgbClr val="FF0000"/>
                </a:solidFill>
                <a:latin typeface="Segoe UI"/>
                <a:cs typeface="Segoe UI"/>
              </a:rPr>
              <a:t>d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a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k</a:t>
            </a:r>
            <a:r>
              <a:rPr dirty="0" sz="1400" spc="-9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45" b="1">
                <a:solidFill>
                  <a:srgbClr val="FF0000"/>
                </a:solidFill>
                <a:latin typeface="Segoe UI"/>
                <a:cs typeface="Segoe UI"/>
              </a:rPr>
              <a:t>b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e</a:t>
            </a:r>
            <a:r>
              <a:rPr dirty="0" sz="1400" spc="-45" b="1">
                <a:solidFill>
                  <a:srgbClr val="FF0000"/>
                </a:solidFill>
                <a:latin typeface="Segoe UI"/>
                <a:cs typeface="Segoe UI"/>
              </a:rPr>
              <a:t>rp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e</a:t>
            </a:r>
            <a:r>
              <a:rPr dirty="0" sz="1400" spc="-35" b="1">
                <a:solidFill>
                  <a:srgbClr val="FF0000"/>
                </a:solidFill>
                <a:latin typeface="Segoe UI"/>
                <a:cs typeface="Segoe UI"/>
              </a:rPr>
              <a:t>n</a:t>
            </a:r>
            <a:r>
              <a:rPr dirty="0" sz="1400" spc="-55" b="1">
                <a:solidFill>
                  <a:srgbClr val="FF0000"/>
                </a:solidFill>
                <a:latin typeface="Segoe UI"/>
                <a:cs typeface="Segoe UI"/>
              </a:rPr>
              <a:t>g</a:t>
            </a:r>
            <a:r>
              <a:rPr dirty="0" sz="1400" spc="-50" b="1">
                <a:solidFill>
                  <a:srgbClr val="FF0000"/>
                </a:solidFill>
                <a:latin typeface="Segoe UI"/>
                <a:cs typeface="Segoe UI"/>
              </a:rPr>
              <a:t>a</a:t>
            </a:r>
            <a:r>
              <a:rPr dirty="0" sz="1400" spc="-45" b="1">
                <a:solidFill>
                  <a:srgbClr val="FF0000"/>
                </a:solidFill>
                <a:latin typeface="Segoe UI"/>
                <a:cs typeface="Segoe UI"/>
              </a:rPr>
              <a:t>r</a:t>
            </a:r>
            <a:r>
              <a:rPr dirty="0" sz="1400" spc="-35" b="1">
                <a:solidFill>
                  <a:srgbClr val="FF0000"/>
                </a:solidFill>
                <a:latin typeface="Segoe UI"/>
                <a:cs typeface="Segoe UI"/>
              </a:rPr>
              <a:t>u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h</a:t>
            </a:r>
            <a:r>
              <a:rPr dirty="0" sz="1400" spc="-9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t</a:t>
            </a:r>
            <a:r>
              <a:rPr dirty="0" sz="1400" spc="-55">
                <a:latin typeface="Segoe UI"/>
                <a:cs typeface="Segoe UI"/>
              </a:rPr>
              <a:t>e</a:t>
            </a:r>
            <a:r>
              <a:rPr dirty="0" sz="1400" spc="-35">
                <a:latin typeface="Segoe UI"/>
                <a:cs typeface="Segoe UI"/>
              </a:rPr>
              <a:t>r</a:t>
            </a:r>
            <a:r>
              <a:rPr dirty="0" sz="1400" spc="-55">
                <a:latin typeface="Segoe UI"/>
                <a:cs typeface="Segoe UI"/>
              </a:rPr>
              <a:t>h</a:t>
            </a:r>
            <a:r>
              <a:rPr dirty="0" sz="1400" spc="-45">
                <a:latin typeface="Segoe UI"/>
                <a:cs typeface="Segoe UI"/>
              </a:rPr>
              <a:t>a</a:t>
            </a:r>
            <a:r>
              <a:rPr dirty="0" sz="1400" spc="-50">
                <a:latin typeface="Segoe UI"/>
                <a:cs typeface="Segoe UI"/>
              </a:rPr>
              <a:t>d</a:t>
            </a:r>
            <a:r>
              <a:rPr dirty="0" sz="1400" spc="-45">
                <a:latin typeface="Segoe UI"/>
                <a:cs typeface="Segoe UI"/>
              </a:rPr>
              <a:t>a</a:t>
            </a:r>
            <a:r>
              <a:rPr dirty="0" sz="1400">
                <a:latin typeface="Segoe UI"/>
                <a:cs typeface="Segoe UI"/>
              </a:rPr>
              <a:t>p</a:t>
            </a:r>
            <a:r>
              <a:rPr dirty="0" sz="1400" spc="-8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Y  </a:t>
            </a:r>
            <a:r>
              <a:rPr dirty="0" sz="1400" spc="-40">
                <a:latin typeface="Segoe UI"/>
                <a:cs typeface="Segoe UI"/>
              </a:rPr>
              <a:t>X</a:t>
            </a:r>
            <a:r>
              <a:rPr dirty="0" sz="1400">
                <a:latin typeface="Segoe UI"/>
                <a:cs typeface="Segoe UI"/>
              </a:rPr>
              <a:t>3</a:t>
            </a:r>
            <a:r>
              <a:rPr dirty="0" sz="1400" spc="-85">
                <a:latin typeface="Segoe UI"/>
                <a:cs typeface="Segoe UI"/>
              </a:rPr>
              <a:t> </a:t>
            </a:r>
            <a:r>
              <a:rPr dirty="0" sz="1400" spc="-45" b="1">
                <a:solidFill>
                  <a:srgbClr val="FF0000"/>
                </a:solidFill>
                <a:latin typeface="Segoe UI"/>
                <a:cs typeface="Segoe UI"/>
              </a:rPr>
              <a:t>b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e</a:t>
            </a:r>
            <a:r>
              <a:rPr dirty="0" sz="1400" spc="-45" b="1">
                <a:solidFill>
                  <a:srgbClr val="FF0000"/>
                </a:solidFill>
                <a:latin typeface="Segoe UI"/>
                <a:cs typeface="Segoe UI"/>
              </a:rPr>
              <a:t>rp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e</a:t>
            </a:r>
            <a:r>
              <a:rPr dirty="0" sz="1400" spc="-35" b="1">
                <a:solidFill>
                  <a:srgbClr val="FF0000"/>
                </a:solidFill>
                <a:latin typeface="Segoe UI"/>
                <a:cs typeface="Segoe UI"/>
              </a:rPr>
              <a:t>n</a:t>
            </a:r>
            <a:r>
              <a:rPr dirty="0" sz="1400" spc="-55" b="1">
                <a:solidFill>
                  <a:srgbClr val="FF0000"/>
                </a:solidFill>
                <a:latin typeface="Segoe UI"/>
                <a:cs typeface="Segoe UI"/>
              </a:rPr>
              <a:t>g</a:t>
            </a:r>
            <a:r>
              <a:rPr dirty="0" sz="1400" spc="-50" b="1">
                <a:solidFill>
                  <a:srgbClr val="FF0000"/>
                </a:solidFill>
                <a:latin typeface="Segoe UI"/>
                <a:cs typeface="Segoe UI"/>
              </a:rPr>
              <a:t>a</a:t>
            </a:r>
            <a:r>
              <a:rPr dirty="0" sz="1400" spc="-45" b="1">
                <a:solidFill>
                  <a:srgbClr val="FF0000"/>
                </a:solidFill>
                <a:latin typeface="Segoe UI"/>
                <a:cs typeface="Segoe UI"/>
              </a:rPr>
              <a:t>r</a:t>
            </a:r>
            <a:r>
              <a:rPr dirty="0" sz="1400" spc="-35" b="1">
                <a:solidFill>
                  <a:srgbClr val="FF0000"/>
                </a:solidFill>
                <a:latin typeface="Segoe UI"/>
                <a:cs typeface="Segoe UI"/>
              </a:rPr>
              <a:t>u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h</a:t>
            </a:r>
            <a:r>
              <a:rPr dirty="0" sz="1400" spc="-9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45" b="1">
                <a:solidFill>
                  <a:srgbClr val="FF0000"/>
                </a:solidFill>
                <a:latin typeface="Segoe UI"/>
                <a:cs typeface="Segoe UI"/>
              </a:rPr>
              <a:t>pos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i</a:t>
            </a:r>
            <a:r>
              <a:rPr dirty="0" sz="1400" spc="-30" b="1">
                <a:solidFill>
                  <a:srgbClr val="FF0000"/>
                </a:solidFill>
                <a:latin typeface="Segoe UI"/>
                <a:cs typeface="Segoe UI"/>
              </a:rPr>
              <a:t>t</a:t>
            </a:r>
            <a:r>
              <a:rPr dirty="0" sz="1400" spc="-55" b="1">
                <a:solidFill>
                  <a:srgbClr val="FF0000"/>
                </a:solidFill>
                <a:latin typeface="Segoe UI"/>
                <a:cs typeface="Segoe UI"/>
              </a:rPr>
              <a:t>i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f</a:t>
            </a:r>
            <a:r>
              <a:rPr dirty="0" sz="1400" spc="-8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t</a:t>
            </a:r>
            <a:r>
              <a:rPr dirty="0" sz="1400" spc="-55">
                <a:latin typeface="Segoe UI"/>
                <a:cs typeface="Segoe UI"/>
              </a:rPr>
              <a:t>e</a:t>
            </a:r>
            <a:r>
              <a:rPr dirty="0" sz="1400" spc="-35">
                <a:latin typeface="Segoe UI"/>
                <a:cs typeface="Segoe UI"/>
              </a:rPr>
              <a:t>r</a:t>
            </a:r>
            <a:r>
              <a:rPr dirty="0" sz="1400" spc="-55">
                <a:latin typeface="Segoe UI"/>
                <a:cs typeface="Segoe UI"/>
              </a:rPr>
              <a:t>h</a:t>
            </a:r>
            <a:r>
              <a:rPr dirty="0" sz="1400" spc="-45">
                <a:latin typeface="Segoe UI"/>
                <a:cs typeface="Segoe UI"/>
              </a:rPr>
              <a:t>a</a:t>
            </a:r>
            <a:r>
              <a:rPr dirty="0" sz="1400" spc="-50">
                <a:latin typeface="Segoe UI"/>
                <a:cs typeface="Segoe UI"/>
              </a:rPr>
              <a:t>d</a:t>
            </a:r>
            <a:r>
              <a:rPr dirty="0" sz="1400" spc="-45">
                <a:latin typeface="Segoe UI"/>
                <a:cs typeface="Segoe UI"/>
              </a:rPr>
              <a:t>a</a:t>
            </a:r>
            <a:r>
              <a:rPr dirty="0" sz="1400">
                <a:latin typeface="Segoe UI"/>
                <a:cs typeface="Segoe UI"/>
              </a:rPr>
              <a:t>p</a:t>
            </a:r>
            <a:r>
              <a:rPr dirty="0" sz="1400" spc="-8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Y</a:t>
            </a:r>
            <a:endParaRPr sz="1400">
              <a:latin typeface="Segoe UI"/>
              <a:cs typeface="Segoe U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155" y="1237488"/>
            <a:ext cx="4372356" cy="32015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760" y="522224"/>
            <a:ext cx="8483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Arial Black"/>
                <a:cs typeface="Arial Black"/>
              </a:rPr>
              <a:t>Support</a:t>
            </a:r>
            <a:r>
              <a:rPr dirty="0" sz="11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3355" y="505459"/>
            <a:ext cx="2098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76923B"/>
                </a:solidFill>
                <a:latin typeface="Arial Black"/>
                <a:cs typeface="Arial Black"/>
                <a:hlinkClick r:id="rId2"/>
              </a:rPr>
              <a:t>www.spssindonesia.com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523" y="457200"/>
            <a:ext cx="4610100" cy="313055"/>
            <a:chOff x="-1523" y="457200"/>
            <a:chExt cx="4610100" cy="313055"/>
          </a:xfrm>
        </p:grpSpPr>
        <p:sp>
          <p:nvSpPr>
            <p:cNvPr id="5" name="object 5"/>
            <p:cNvSpPr/>
            <p:nvPr/>
          </p:nvSpPr>
          <p:spPr>
            <a:xfrm>
              <a:off x="-1524" y="457199"/>
              <a:ext cx="1384935" cy="313055"/>
            </a:xfrm>
            <a:custGeom>
              <a:avLst/>
              <a:gdLst/>
              <a:ahLst/>
              <a:cxnLst/>
              <a:rect l="l" t="t" r="r" b="b"/>
              <a:pathLst>
                <a:path w="1384935" h="313055">
                  <a:moveTo>
                    <a:pt x="1384427" y="260858"/>
                  </a:moveTo>
                  <a:lnTo>
                    <a:pt x="0" y="260858"/>
                  </a:lnTo>
                  <a:lnTo>
                    <a:pt x="0" y="306578"/>
                  </a:lnTo>
                  <a:lnTo>
                    <a:pt x="1524" y="306578"/>
                  </a:lnTo>
                  <a:lnTo>
                    <a:pt x="1524" y="312674"/>
                  </a:lnTo>
                  <a:lnTo>
                    <a:pt x="1384427" y="312674"/>
                  </a:lnTo>
                  <a:lnTo>
                    <a:pt x="1384427" y="306578"/>
                  </a:lnTo>
                  <a:lnTo>
                    <a:pt x="1384427" y="260858"/>
                  </a:lnTo>
                  <a:close/>
                </a:path>
                <a:path w="1384935" h="313055">
                  <a:moveTo>
                    <a:pt x="138442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384427" y="45720"/>
                  </a:lnTo>
                  <a:lnTo>
                    <a:pt x="1384427" y="0"/>
                  </a:lnTo>
                  <a:close/>
                </a:path>
              </a:pathLst>
            </a:custGeom>
            <a:solidFill>
              <a:srgbClr val="9336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73759" y="763777"/>
              <a:ext cx="3235325" cy="6350"/>
            </a:xfrm>
            <a:custGeom>
              <a:avLst/>
              <a:gdLst/>
              <a:ahLst/>
              <a:cxnLst/>
              <a:rect l="l" t="t" r="r" b="b"/>
              <a:pathLst>
                <a:path w="3235325" h="6350">
                  <a:moveTo>
                    <a:pt x="3234817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6096" y="6096"/>
                  </a:lnTo>
                  <a:lnTo>
                    <a:pt x="3234817" y="6096"/>
                  </a:lnTo>
                  <a:lnTo>
                    <a:pt x="32348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" y="1930400"/>
            <a:ext cx="152399" cy="1422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" y="3475990"/>
            <a:ext cx="152399" cy="1422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8927" y="881227"/>
            <a:ext cx="4480560" cy="3498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27499"/>
              </a:lnSpc>
              <a:spcBef>
                <a:spcPts val="105"/>
              </a:spcBef>
            </a:pPr>
            <a:r>
              <a:rPr dirty="0" sz="1400" spc="-5" b="1">
                <a:latin typeface="Segoe UI"/>
                <a:cs typeface="Segoe UI"/>
              </a:rPr>
              <a:t>DASAR PENGAMBILAN KEPUTUSAN </a:t>
            </a:r>
            <a:r>
              <a:rPr dirty="0" sz="1400" b="1">
                <a:latin typeface="Segoe UI"/>
                <a:cs typeface="Segoe UI"/>
              </a:rPr>
              <a:t>UJI F </a:t>
            </a:r>
            <a:r>
              <a:rPr dirty="0" sz="1400" spc="-5" b="1">
                <a:latin typeface="Segoe UI"/>
                <a:cs typeface="Segoe UI"/>
              </a:rPr>
              <a:t>SIMULTAN </a:t>
            </a:r>
            <a:r>
              <a:rPr dirty="0" sz="1400" spc="-375" b="1">
                <a:latin typeface="Segoe UI"/>
                <a:cs typeface="Segoe UI"/>
              </a:rPr>
              <a:t> </a:t>
            </a:r>
            <a:r>
              <a:rPr dirty="0" sz="1400" spc="-5" b="1">
                <a:latin typeface="Segoe UI"/>
                <a:cs typeface="Segoe UI"/>
              </a:rPr>
              <a:t>(REGRESI LINEAR BERGANDA) BERDASARKAN </a:t>
            </a:r>
            <a:r>
              <a:rPr dirty="0" sz="1400" b="1">
                <a:latin typeface="Segoe UI"/>
                <a:cs typeface="Segoe UI"/>
              </a:rPr>
              <a:t>NILAI </a:t>
            </a:r>
            <a:r>
              <a:rPr dirty="0" sz="1400" spc="5" b="1"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SIGNIFIKANSI</a:t>
            </a:r>
            <a:endParaRPr sz="1400">
              <a:latin typeface="Segoe UI"/>
              <a:cs typeface="Segoe UI"/>
            </a:endParaRPr>
          </a:p>
          <a:p>
            <a:pPr marL="283845" marR="125730">
              <a:lnSpc>
                <a:spcPct val="166500"/>
              </a:lnSpc>
              <a:spcBef>
                <a:spcPts val="335"/>
              </a:spcBef>
            </a:pPr>
            <a:r>
              <a:rPr dirty="0" sz="1400" spc="-35">
                <a:latin typeface="Segoe UI"/>
                <a:cs typeface="Segoe UI"/>
              </a:rPr>
              <a:t>Menurut</a:t>
            </a:r>
            <a:r>
              <a:rPr dirty="0" sz="1400" spc="-80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Imam</a:t>
            </a:r>
            <a:r>
              <a:rPr dirty="0" sz="1400" spc="-70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Ghozali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(2011:</a:t>
            </a:r>
            <a:r>
              <a:rPr dirty="0" sz="1400" spc="-85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101)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jika</a:t>
            </a:r>
            <a:r>
              <a:rPr dirty="0" sz="1400" spc="-75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nilai</a:t>
            </a:r>
            <a:r>
              <a:rPr dirty="0" sz="1400" spc="-85">
                <a:latin typeface="Segoe UI"/>
                <a:cs typeface="Segoe UI"/>
              </a:rPr>
              <a:t> </a:t>
            </a:r>
            <a:r>
              <a:rPr dirty="0" sz="1400" spc="-35" b="1">
                <a:solidFill>
                  <a:srgbClr val="FF0000"/>
                </a:solidFill>
                <a:latin typeface="Segoe UI"/>
                <a:cs typeface="Segoe UI"/>
              </a:rPr>
              <a:t>Sig.</a:t>
            </a:r>
            <a:r>
              <a:rPr dirty="0" sz="1400" spc="-8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&lt;</a:t>
            </a:r>
            <a:r>
              <a:rPr dirty="0" sz="1400" spc="-8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30" b="1">
                <a:solidFill>
                  <a:srgbClr val="FF0000"/>
                </a:solidFill>
                <a:latin typeface="Segoe UI"/>
                <a:cs typeface="Segoe UI"/>
              </a:rPr>
              <a:t>0,05 </a:t>
            </a:r>
            <a:r>
              <a:rPr dirty="0" sz="1400" spc="-37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maka </a:t>
            </a:r>
            <a:r>
              <a:rPr dirty="0" sz="1400" spc="-40">
                <a:latin typeface="Segoe UI"/>
                <a:cs typeface="Segoe UI"/>
              </a:rPr>
              <a:t>artinya variabel independent </a:t>
            </a:r>
            <a:r>
              <a:rPr dirty="0" sz="1400" spc="-30">
                <a:latin typeface="Segoe UI"/>
                <a:cs typeface="Segoe UI"/>
              </a:rPr>
              <a:t>(X) </a:t>
            </a:r>
            <a:r>
              <a:rPr dirty="0" sz="1400" spc="-40">
                <a:latin typeface="Segoe UI"/>
                <a:cs typeface="Segoe UI"/>
              </a:rPr>
              <a:t>secara simultan </a:t>
            </a:r>
            <a:r>
              <a:rPr dirty="0" sz="1400" spc="-35">
                <a:latin typeface="Segoe UI"/>
                <a:cs typeface="Segoe UI"/>
              </a:rPr>
              <a:t> 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berpengaruh</a:t>
            </a:r>
            <a:r>
              <a:rPr dirty="0" sz="1400" spc="-10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terhadap</a:t>
            </a:r>
            <a:r>
              <a:rPr dirty="0" sz="1400" spc="-85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variabel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dependent</a:t>
            </a:r>
            <a:r>
              <a:rPr dirty="0" sz="1400" spc="-80">
                <a:latin typeface="Segoe UI"/>
                <a:cs typeface="Segoe UI"/>
              </a:rPr>
              <a:t> </a:t>
            </a:r>
            <a:r>
              <a:rPr dirty="0" sz="1400" spc="-30">
                <a:latin typeface="Segoe UI"/>
                <a:cs typeface="Segoe UI"/>
              </a:rPr>
              <a:t>(Y).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Segoe UI"/>
                <a:cs typeface="Segoe UI"/>
              </a:rPr>
              <a:t>KESIMPULAN</a:t>
            </a:r>
            <a:r>
              <a:rPr dirty="0" sz="1400" spc="-40" b="1">
                <a:latin typeface="Segoe UI"/>
                <a:cs typeface="Segoe UI"/>
              </a:rPr>
              <a:t> </a:t>
            </a:r>
            <a:r>
              <a:rPr dirty="0" sz="1400" b="1">
                <a:latin typeface="Segoe UI"/>
                <a:cs typeface="Segoe UI"/>
              </a:rPr>
              <a:t>UJI</a:t>
            </a:r>
            <a:r>
              <a:rPr dirty="0" sz="1400" spc="-30" b="1">
                <a:latin typeface="Segoe UI"/>
                <a:cs typeface="Segoe UI"/>
              </a:rPr>
              <a:t> </a:t>
            </a:r>
            <a:r>
              <a:rPr dirty="0" sz="1400" b="1">
                <a:latin typeface="Segoe UI"/>
                <a:cs typeface="Segoe UI"/>
              </a:rPr>
              <a:t>F</a:t>
            </a:r>
            <a:r>
              <a:rPr dirty="0" sz="1400" spc="-20" b="1">
                <a:latin typeface="Segoe UI"/>
                <a:cs typeface="Segoe UI"/>
              </a:rPr>
              <a:t> </a:t>
            </a:r>
            <a:r>
              <a:rPr dirty="0" sz="1400" spc="-5" b="1">
                <a:latin typeface="Segoe UI"/>
                <a:cs typeface="Segoe UI"/>
              </a:rPr>
              <a:t>SIMULTAN</a:t>
            </a:r>
            <a:endParaRPr sz="1400">
              <a:latin typeface="Segoe UI"/>
              <a:cs typeface="Segoe UI"/>
            </a:endParaRPr>
          </a:p>
          <a:p>
            <a:pPr marL="283845" marR="267335">
              <a:lnSpc>
                <a:spcPct val="166400"/>
              </a:lnSpc>
              <a:spcBef>
                <a:spcPts val="5"/>
              </a:spcBef>
            </a:pPr>
            <a:r>
              <a:rPr dirty="0" sz="1400" spc="-5">
                <a:latin typeface="Segoe UI"/>
                <a:cs typeface="Segoe UI"/>
              </a:rPr>
              <a:t>Return </a:t>
            </a:r>
            <a:r>
              <a:rPr dirty="0" sz="1400">
                <a:latin typeface="Segoe UI"/>
                <a:cs typeface="Segoe UI"/>
              </a:rPr>
              <a:t>On</a:t>
            </a:r>
            <a:r>
              <a:rPr dirty="0" sz="1400" spc="-5">
                <a:latin typeface="Segoe UI"/>
                <a:cs typeface="Segoe UI"/>
              </a:rPr>
              <a:t> Assets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(X1)</a:t>
            </a:r>
            <a:r>
              <a:rPr dirty="0" sz="1400" spc="-5">
                <a:latin typeface="Segoe UI"/>
                <a:cs typeface="Segoe UI"/>
              </a:rPr>
              <a:t>, Return</a:t>
            </a:r>
            <a:r>
              <a:rPr dirty="0" sz="1400">
                <a:latin typeface="Segoe UI"/>
                <a:cs typeface="Segoe UI"/>
              </a:rPr>
              <a:t> On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Equity</a:t>
            </a:r>
            <a:r>
              <a:rPr dirty="0" sz="1400" spc="15"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(X2) </a:t>
            </a:r>
            <a:r>
              <a:rPr dirty="0" sz="1400" spc="-5">
                <a:latin typeface="Segoe UI"/>
                <a:cs typeface="Segoe UI"/>
              </a:rPr>
              <a:t>dan </a:t>
            </a:r>
            <a:r>
              <a:rPr dirty="0" sz="1400" spc="-36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Price</a:t>
            </a:r>
            <a:r>
              <a:rPr dirty="0" sz="1400" spc="-5">
                <a:latin typeface="Segoe UI"/>
                <a:cs typeface="Segoe UI"/>
              </a:rPr>
              <a:t> Earning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Ratio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(X3) secara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simultan</a:t>
            </a:r>
            <a:endParaRPr sz="1400">
              <a:latin typeface="Segoe UI"/>
              <a:cs typeface="Segoe UI"/>
            </a:endParaRPr>
          </a:p>
          <a:p>
            <a:pPr marL="283845">
              <a:lnSpc>
                <a:spcPct val="100000"/>
              </a:lnSpc>
              <a:spcBef>
                <a:spcPts val="1125"/>
              </a:spcBef>
            </a:pP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berpengaruh</a:t>
            </a:r>
            <a:r>
              <a:rPr dirty="0" sz="1400" spc="24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terhadap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Harga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Saham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(Y)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760" y="522224"/>
            <a:ext cx="8483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Arial Black"/>
                <a:cs typeface="Arial Black"/>
              </a:rPr>
              <a:t>Support</a:t>
            </a:r>
            <a:r>
              <a:rPr dirty="0" sz="11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3355" y="505459"/>
            <a:ext cx="2098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76923B"/>
                </a:solidFill>
                <a:latin typeface="Arial Black"/>
                <a:cs typeface="Arial Black"/>
                <a:hlinkClick r:id="rId2"/>
              </a:rPr>
              <a:t>www.spssindonesia.com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523" y="457200"/>
            <a:ext cx="4610100" cy="313055"/>
            <a:chOff x="-1523" y="457200"/>
            <a:chExt cx="4610100" cy="313055"/>
          </a:xfrm>
        </p:grpSpPr>
        <p:sp>
          <p:nvSpPr>
            <p:cNvPr id="5" name="object 5"/>
            <p:cNvSpPr/>
            <p:nvPr/>
          </p:nvSpPr>
          <p:spPr>
            <a:xfrm>
              <a:off x="-1524" y="457199"/>
              <a:ext cx="1384935" cy="313055"/>
            </a:xfrm>
            <a:custGeom>
              <a:avLst/>
              <a:gdLst/>
              <a:ahLst/>
              <a:cxnLst/>
              <a:rect l="l" t="t" r="r" b="b"/>
              <a:pathLst>
                <a:path w="1384935" h="313055">
                  <a:moveTo>
                    <a:pt x="1384427" y="260858"/>
                  </a:moveTo>
                  <a:lnTo>
                    <a:pt x="0" y="260858"/>
                  </a:lnTo>
                  <a:lnTo>
                    <a:pt x="0" y="306578"/>
                  </a:lnTo>
                  <a:lnTo>
                    <a:pt x="1524" y="306578"/>
                  </a:lnTo>
                  <a:lnTo>
                    <a:pt x="1524" y="312674"/>
                  </a:lnTo>
                  <a:lnTo>
                    <a:pt x="1384427" y="312674"/>
                  </a:lnTo>
                  <a:lnTo>
                    <a:pt x="1384427" y="306578"/>
                  </a:lnTo>
                  <a:lnTo>
                    <a:pt x="1384427" y="260858"/>
                  </a:lnTo>
                  <a:close/>
                </a:path>
                <a:path w="1384935" h="313055">
                  <a:moveTo>
                    <a:pt x="138442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384427" y="45720"/>
                  </a:lnTo>
                  <a:lnTo>
                    <a:pt x="1384427" y="0"/>
                  </a:lnTo>
                  <a:close/>
                </a:path>
              </a:pathLst>
            </a:custGeom>
            <a:solidFill>
              <a:srgbClr val="9336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73759" y="763777"/>
              <a:ext cx="3235325" cy="6350"/>
            </a:xfrm>
            <a:custGeom>
              <a:avLst/>
              <a:gdLst/>
              <a:ahLst/>
              <a:cxnLst/>
              <a:rect l="l" t="t" r="r" b="b"/>
              <a:pathLst>
                <a:path w="3235325" h="6350">
                  <a:moveTo>
                    <a:pt x="3234817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6096" y="6096"/>
                  </a:lnTo>
                  <a:lnTo>
                    <a:pt x="3234817" y="6096"/>
                  </a:lnTo>
                  <a:lnTo>
                    <a:pt x="32348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" y="2051050"/>
            <a:ext cx="152399" cy="1422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" y="3469640"/>
            <a:ext cx="152399" cy="1422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" y="4661534"/>
            <a:ext cx="152399" cy="14223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8927" y="938530"/>
            <a:ext cx="4480560" cy="4626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Segoe UI"/>
                <a:cs typeface="Segoe UI"/>
              </a:rPr>
              <a:t>DASAR PENGAMBILAN KEPUTUSAN</a:t>
            </a:r>
            <a:r>
              <a:rPr dirty="0" sz="1400" spc="-15" b="1">
                <a:latin typeface="Segoe UI"/>
                <a:cs typeface="Segoe UI"/>
              </a:rPr>
              <a:t> </a:t>
            </a:r>
            <a:r>
              <a:rPr dirty="0" sz="1400" b="1">
                <a:latin typeface="Segoe UI"/>
                <a:cs typeface="Segoe UI"/>
              </a:rPr>
              <a:t>UJI</a:t>
            </a:r>
            <a:r>
              <a:rPr dirty="0" sz="1400" spc="5" b="1">
                <a:latin typeface="Segoe UI"/>
                <a:cs typeface="Segoe UI"/>
              </a:rPr>
              <a:t> </a:t>
            </a:r>
            <a:r>
              <a:rPr dirty="0" sz="1400" b="1">
                <a:latin typeface="Segoe UI"/>
                <a:cs typeface="Segoe UI"/>
              </a:rPr>
              <a:t>F </a:t>
            </a:r>
            <a:r>
              <a:rPr dirty="0" sz="1400" spc="-5" b="1">
                <a:latin typeface="Segoe UI"/>
                <a:cs typeface="Segoe UI"/>
              </a:rPr>
              <a:t>SIMULTAN</a:t>
            </a:r>
            <a:endParaRPr sz="1400">
              <a:latin typeface="Segoe UI"/>
              <a:cs typeface="Segoe UI"/>
            </a:endParaRPr>
          </a:p>
          <a:p>
            <a:pPr marL="12700" marR="59055">
              <a:lnSpc>
                <a:spcPct val="166400"/>
              </a:lnSpc>
            </a:pPr>
            <a:r>
              <a:rPr dirty="0" sz="1400" spc="-5" b="1">
                <a:latin typeface="Segoe UI"/>
                <a:cs typeface="Segoe UI"/>
              </a:rPr>
              <a:t>(REGRESI LINEAR BERGANDA) BERDASARKAN </a:t>
            </a:r>
            <a:r>
              <a:rPr dirty="0" sz="1400" b="1">
                <a:latin typeface="Segoe UI"/>
                <a:cs typeface="Segoe UI"/>
              </a:rPr>
              <a:t>NILAI </a:t>
            </a:r>
            <a:r>
              <a:rPr dirty="0" sz="1400" spc="-375" b="1"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HITUNG</a:t>
            </a:r>
            <a:r>
              <a:rPr dirty="0" sz="1400" spc="-1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DAN TABEL</a:t>
            </a:r>
            <a:endParaRPr sz="1400">
              <a:latin typeface="Segoe UI"/>
              <a:cs typeface="Segoe UI"/>
            </a:endParaRPr>
          </a:p>
          <a:p>
            <a:pPr marL="283845">
              <a:lnSpc>
                <a:spcPct val="100000"/>
              </a:lnSpc>
              <a:spcBef>
                <a:spcPts val="1105"/>
              </a:spcBef>
            </a:pPr>
            <a:r>
              <a:rPr dirty="0" sz="1400">
                <a:latin typeface="Segoe UI"/>
                <a:cs typeface="Segoe UI"/>
              </a:rPr>
              <a:t>Menurut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V.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Wiratna Sujarweni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(2014; 154), jika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nilai</a:t>
            </a:r>
            <a:endParaRPr sz="1400">
              <a:latin typeface="Segoe UI"/>
              <a:cs typeface="Segoe UI"/>
            </a:endParaRPr>
          </a:p>
          <a:p>
            <a:pPr marL="283845" marR="248285">
              <a:lnSpc>
                <a:spcPct val="163600"/>
              </a:lnSpc>
              <a:spcBef>
                <a:spcPts val="145"/>
              </a:spcBef>
            </a:pPr>
            <a:r>
              <a:rPr dirty="0" baseline="3968" sz="2100" b="1">
                <a:solidFill>
                  <a:srgbClr val="FF0000"/>
                </a:solidFill>
                <a:latin typeface="Segoe UI"/>
                <a:cs typeface="Segoe UI"/>
              </a:rPr>
              <a:t>F</a:t>
            </a:r>
            <a:r>
              <a:rPr dirty="0" sz="900" b="1">
                <a:solidFill>
                  <a:srgbClr val="FF0000"/>
                </a:solidFill>
                <a:latin typeface="Segoe UI"/>
                <a:cs typeface="Segoe UI"/>
              </a:rPr>
              <a:t>h</a:t>
            </a:r>
            <a:r>
              <a:rPr dirty="0" sz="900" spc="-10" b="1">
                <a:solidFill>
                  <a:srgbClr val="FF0000"/>
                </a:solidFill>
                <a:latin typeface="Segoe UI"/>
                <a:cs typeface="Segoe UI"/>
              </a:rPr>
              <a:t>i</a:t>
            </a:r>
            <a:r>
              <a:rPr dirty="0" sz="900" spc="-5" b="1">
                <a:solidFill>
                  <a:srgbClr val="FF0000"/>
                </a:solidFill>
                <a:latin typeface="Segoe UI"/>
                <a:cs typeface="Segoe UI"/>
              </a:rPr>
              <a:t>t</a:t>
            </a:r>
            <a:r>
              <a:rPr dirty="0" sz="900" spc="-10" b="1">
                <a:solidFill>
                  <a:srgbClr val="FF0000"/>
                </a:solidFill>
                <a:latin typeface="Segoe UI"/>
                <a:cs typeface="Segoe UI"/>
              </a:rPr>
              <a:t>u</a:t>
            </a:r>
            <a:r>
              <a:rPr dirty="0" sz="900" spc="5" b="1">
                <a:solidFill>
                  <a:srgbClr val="FF0000"/>
                </a:solidFill>
                <a:latin typeface="Segoe UI"/>
                <a:cs typeface="Segoe UI"/>
              </a:rPr>
              <a:t>n</a:t>
            </a:r>
            <a:r>
              <a:rPr dirty="0" sz="900" b="1">
                <a:solidFill>
                  <a:srgbClr val="FF0000"/>
                </a:solidFill>
                <a:latin typeface="Segoe UI"/>
                <a:cs typeface="Segoe UI"/>
              </a:rPr>
              <a:t>g </a:t>
            </a:r>
            <a:r>
              <a:rPr dirty="0" sz="900" spc="-114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baseline="3968" sz="2100" b="1">
                <a:solidFill>
                  <a:srgbClr val="FF0000"/>
                </a:solidFill>
                <a:latin typeface="Segoe UI"/>
                <a:cs typeface="Segoe UI"/>
              </a:rPr>
              <a:t>&gt;</a:t>
            </a:r>
            <a:r>
              <a:rPr dirty="0" baseline="3968" sz="210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baseline="3968" sz="2100" b="1">
                <a:solidFill>
                  <a:srgbClr val="FF0000"/>
                </a:solidFill>
                <a:latin typeface="Segoe UI"/>
                <a:cs typeface="Segoe UI"/>
              </a:rPr>
              <a:t>F</a:t>
            </a:r>
            <a:r>
              <a:rPr dirty="0" sz="900" spc="-5" b="1">
                <a:solidFill>
                  <a:srgbClr val="FF0000"/>
                </a:solidFill>
                <a:latin typeface="Segoe UI"/>
                <a:cs typeface="Segoe UI"/>
              </a:rPr>
              <a:t>t</a:t>
            </a:r>
            <a:r>
              <a:rPr dirty="0" sz="900" spc="-10" b="1">
                <a:solidFill>
                  <a:srgbClr val="FF0000"/>
                </a:solidFill>
                <a:latin typeface="Segoe UI"/>
                <a:cs typeface="Segoe UI"/>
              </a:rPr>
              <a:t>a</a:t>
            </a:r>
            <a:r>
              <a:rPr dirty="0" sz="900" spc="5" b="1">
                <a:solidFill>
                  <a:srgbClr val="FF0000"/>
                </a:solidFill>
                <a:latin typeface="Segoe UI"/>
                <a:cs typeface="Segoe UI"/>
              </a:rPr>
              <a:t>b</a:t>
            </a:r>
            <a:r>
              <a:rPr dirty="0" sz="900" b="1">
                <a:solidFill>
                  <a:srgbClr val="FF0000"/>
                </a:solidFill>
                <a:latin typeface="Segoe UI"/>
                <a:cs typeface="Segoe UI"/>
              </a:rPr>
              <a:t>el </a:t>
            </a:r>
            <a:r>
              <a:rPr dirty="0" sz="900" spc="-114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baseline="3968" sz="2100" spc="-7">
                <a:latin typeface="Segoe UI"/>
                <a:cs typeface="Segoe UI"/>
              </a:rPr>
              <a:t>m</a:t>
            </a:r>
            <a:r>
              <a:rPr dirty="0" baseline="3968" sz="2100" spc="7">
                <a:latin typeface="Segoe UI"/>
                <a:cs typeface="Segoe UI"/>
              </a:rPr>
              <a:t>a</a:t>
            </a:r>
            <a:r>
              <a:rPr dirty="0" baseline="3968" sz="2100" spc="-22">
                <a:latin typeface="Segoe UI"/>
                <a:cs typeface="Segoe UI"/>
              </a:rPr>
              <a:t>k</a:t>
            </a:r>
            <a:r>
              <a:rPr dirty="0" baseline="3968" sz="2100">
                <a:latin typeface="Segoe UI"/>
                <a:cs typeface="Segoe UI"/>
              </a:rPr>
              <a:t>a</a:t>
            </a:r>
            <a:r>
              <a:rPr dirty="0" baseline="3968" sz="2100" spc="-15">
                <a:latin typeface="Segoe UI"/>
                <a:cs typeface="Segoe UI"/>
              </a:rPr>
              <a:t> </a:t>
            </a:r>
            <a:r>
              <a:rPr dirty="0" baseline="3968" sz="2100">
                <a:latin typeface="Segoe UI"/>
                <a:cs typeface="Segoe UI"/>
              </a:rPr>
              <a:t>a</a:t>
            </a:r>
            <a:r>
              <a:rPr dirty="0" baseline="3968" sz="2100" spc="-15">
                <a:latin typeface="Segoe UI"/>
                <a:cs typeface="Segoe UI"/>
              </a:rPr>
              <a:t>r</a:t>
            </a:r>
            <a:r>
              <a:rPr dirty="0" baseline="3968" sz="2100">
                <a:latin typeface="Segoe UI"/>
                <a:cs typeface="Segoe UI"/>
              </a:rPr>
              <a:t>tinya</a:t>
            </a:r>
            <a:r>
              <a:rPr dirty="0" baseline="3968" sz="2100">
                <a:latin typeface="Segoe UI"/>
                <a:cs typeface="Segoe UI"/>
              </a:rPr>
              <a:t> </a:t>
            </a:r>
            <a:r>
              <a:rPr dirty="0" baseline="3968" sz="2100" spc="-75">
                <a:latin typeface="Segoe UI"/>
                <a:cs typeface="Segoe UI"/>
              </a:rPr>
              <a:t>v</a:t>
            </a:r>
            <a:r>
              <a:rPr dirty="0" baseline="3968" sz="2100" spc="-67">
                <a:latin typeface="Segoe UI"/>
                <a:cs typeface="Segoe UI"/>
              </a:rPr>
              <a:t>a</a:t>
            </a:r>
            <a:r>
              <a:rPr dirty="0" baseline="3968" sz="2100" spc="-52">
                <a:latin typeface="Segoe UI"/>
                <a:cs typeface="Segoe UI"/>
              </a:rPr>
              <a:t>r</a:t>
            </a:r>
            <a:r>
              <a:rPr dirty="0" baseline="3968" sz="2100" spc="-82">
                <a:latin typeface="Segoe UI"/>
                <a:cs typeface="Segoe UI"/>
              </a:rPr>
              <a:t>i</a:t>
            </a:r>
            <a:r>
              <a:rPr dirty="0" baseline="3968" sz="2100" spc="-52">
                <a:latin typeface="Segoe UI"/>
                <a:cs typeface="Segoe UI"/>
              </a:rPr>
              <a:t>a</a:t>
            </a:r>
            <a:r>
              <a:rPr dirty="0" baseline="3968" sz="2100" spc="-67">
                <a:latin typeface="Segoe UI"/>
                <a:cs typeface="Segoe UI"/>
              </a:rPr>
              <a:t>b</a:t>
            </a:r>
            <a:r>
              <a:rPr dirty="0" baseline="3968" sz="2100" spc="-60">
                <a:latin typeface="Segoe UI"/>
                <a:cs typeface="Segoe UI"/>
              </a:rPr>
              <a:t>e</a:t>
            </a:r>
            <a:r>
              <a:rPr dirty="0" baseline="3968" sz="2100">
                <a:latin typeface="Segoe UI"/>
                <a:cs typeface="Segoe UI"/>
              </a:rPr>
              <a:t>l</a:t>
            </a:r>
            <a:r>
              <a:rPr dirty="0" baseline="3968" sz="2100" spc="-112">
                <a:latin typeface="Segoe UI"/>
                <a:cs typeface="Segoe UI"/>
              </a:rPr>
              <a:t> </a:t>
            </a:r>
            <a:r>
              <a:rPr dirty="0" baseline="3968" sz="2100" spc="-82">
                <a:latin typeface="Segoe UI"/>
                <a:cs typeface="Segoe UI"/>
              </a:rPr>
              <a:t>i</a:t>
            </a:r>
            <a:r>
              <a:rPr dirty="0" baseline="3968" sz="2100" spc="-60">
                <a:latin typeface="Segoe UI"/>
                <a:cs typeface="Segoe UI"/>
              </a:rPr>
              <a:t>n</a:t>
            </a:r>
            <a:r>
              <a:rPr dirty="0" baseline="3968" sz="2100" spc="-75">
                <a:latin typeface="Segoe UI"/>
                <a:cs typeface="Segoe UI"/>
              </a:rPr>
              <a:t>d</a:t>
            </a:r>
            <a:r>
              <a:rPr dirty="0" baseline="3968" sz="2100" spc="-82">
                <a:latin typeface="Segoe UI"/>
                <a:cs typeface="Segoe UI"/>
              </a:rPr>
              <a:t>e</a:t>
            </a:r>
            <a:r>
              <a:rPr dirty="0" baseline="3968" sz="2100" spc="-52">
                <a:latin typeface="Segoe UI"/>
                <a:cs typeface="Segoe UI"/>
              </a:rPr>
              <a:t>p</a:t>
            </a:r>
            <a:r>
              <a:rPr dirty="0" baseline="3968" sz="2100" spc="-60">
                <a:latin typeface="Segoe UI"/>
                <a:cs typeface="Segoe UI"/>
              </a:rPr>
              <a:t>e</a:t>
            </a:r>
            <a:r>
              <a:rPr dirty="0" baseline="3968" sz="2100" spc="-82">
                <a:latin typeface="Segoe UI"/>
                <a:cs typeface="Segoe UI"/>
              </a:rPr>
              <a:t>n</a:t>
            </a:r>
            <a:r>
              <a:rPr dirty="0" baseline="3968" sz="2100" spc="-52">
                <a:latin typeface="Segoe UI"/>
                <a:cs typeface="Segoe UI"/>
              </a:rPr>
              <a:t>d</a:t>
            </a:r>
            <a:r>
              <a:rPr dirty="0" baseline="3968" sz="2100" spc="-82">
                <a:latin typeface="Segoe UI"/>
                <a:cs typeface="Segoe UI"/>
              </a:rPr>
              <a:t>e</a:t>
            </a:r>
            <a:r>
              <a:rPr dirty="0" baseline="3968" sz="2100" spc="-60">
                <a:latin typeface="Segoe UI"/>
                <a:cs typeface="Segoe UI"/>
              </a:rPr>
              <a:t>n</a:t>
            </a:r>
            <a:r>
              <a:rPr dirty="0" baseline="3968" sz="2100">
                <a:latin typeface="Segoe UI"/>
                <a:cs typeface="Segoe UI"/>
              </a:rPr>
              <a:t>t</a:t>
            </a:r>
            <a:r>
              <a:rPr dirty="0" baseline="3968" sz="2100" spc="-120">
                <a:latin typeface="Segoe UI"/>
                <a:cs typeface="Segoe UI"/>
              </a:rPr>
              <a:t> </a:t>
            </a:r>
            <a:r>
              <a:rPr dirty="0" baseline="3968" sz="2100" spc="-60">
                <a:latin typeface="Segoe UI"/>
                <a:cs typeface="Segoe UI"/>
              </a:rPr>
              <a:t>(</a:t>
            </a:r>
            <a:r>
              <a:rPr dirty="0" baseline="3968" sz="2100" spc="-75">
                <a:latin typeface="Segoe UI"/>
                <a:cs typeface="Segoe UI"/>
              </a:rPr>
              <a:t>X</a:t>
            </a:r>
            <a:r>
              <a:rPr dirty="0" baseline="3968" sz="2100">
                <a:latin typeface="Segoe UI"/>
                <a:cs typeface="Segoe UI"/>
              </a:rPr>
              <a:t>)  </a:t>
            </a:r>
            <a:r>
              <a:rPr dirty="0" sz="1400" spc="-35">
                <a:latin typeface="Segoe UI"/>
                <a:cs typeface="Segoe UI"/>
              </a:rPr>
              <a:t>secara </a:t>
            </a:r>
            <a:r>
              <a:rPr dirty="0" sz="1400" spc="-40">
                <a:latin typeface="Segoe UI"/>
                <a:cs typeface="Segoe UI"/>
              </a:rPr>
              <a:t>simultan 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berpengaruh </a:t>
            </a:r>
            <a:r>
              <a:rPr dirty="0" sz="1400" spc="-40">
                <a:latin typeface="Segoe UI"/>
                <a:cs typeface="Segoe UI"/>
              </a:rPr>
              <a:t>terhadap variabel </a:t>
            </a:r>
            <a:r>
              <a:rPr dirty="0" sz="1400" spc="-35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d</a:t>
            </a:r>
            <a:r>
              <a:rPr dirty="0" sz="1400" spc="-55">
                <a:latin typeface="Segoe UI"/>
                <a:cs typeface="Segoe UI"/>
              </a:rPr>
              <a:t>e</a:t>
            </a:r>
            <a:r>
              <a:rPr dirty="0" sz="1400" spc="-35">
                <a:latin typeface="Segoe UI"/>
                <a:cs typeface="Segoe UI"/>
              </a:rPr>
              <a:t>p</a:t>
            </a:r>
            <a:r>
              <a:rPr dirty="0" sz="1400" spc="-40">
                <a:latin typeface="Segoe UI"/>
                <a:cs typeface="Segoe UI"/>
              </a:rPr>
              <a:t>e</a:t>
            </a:r>
            <a:r>
              <a:rPr dirty="0" sz="1400" spc="-55">
                <a:latin typeface="Segoe UI"/>
                <a:cs typeface="Segoe UI"/>
              </a:rPr>
              <a:t>n</a:t>
            </a:r>
            <a:r>
              <a:rPr dirty="0" sz="1400" spc="-35">
                <a:latin typeface="Segoe UI"/>
                <a:cs typeface="Segoe UI"/>
              </a:rPr>
              <a:t>d</a:t>
            </a:r>
            <a:r>
              <a:rPr dirty="0" sz="1400" spc="-55">
                <a:latin typeface="Segoe UI"/>
                <a:cs typeface="Segoe UI"/>
              </a:rPr>
              <a:t>e</a:t>
            </a:r>
            <a:r>
              <a:rPr dirty="0" sz="1400" spc="-40">
                <a:latin typeface="Segoe UI"/>
                <a:cs typeface="Segoe UI"/>
              </a:rPr>
              <a:t>n</a:t>
            </a:r>
            <a:r>
              <a:rPr dirty="0" sz="1400">
                <a:latin typeface="Segoe UI"/>
                <a:cs typeface="Segoe UI"/>
              </a:rPr>
              <a:t>t</a:t>
            </a:r>
            <a:r>
              <a:rPr dirty="0" sz="1400" spc="-80">
                <a:latin typeface="Segoe UI"/>
                <a:cs typeface="Segoe UI"/>
              </a:rPr>
              <a:t> </a:t>
            </a:r>
            <a:r>
              <a:rPr dirty="0" sz="1400" spc="-55">
                <a:latin typeface="Segoe UI"/>
                <a:cs typeface="Segoe UI"/>
              </a:rPr>
              <a:t>(</a:t>
            </a:r>
            <a:r>
              <a:rPr dirty="0" sz="1400" spc="-35">
                <a:latin typeface="Segoe UI"/>
                <a:cs typeface="Segoe UI"/>
              </a:rPr>
              <a:t>Y</a:t>
            </a:r>
            <a:r>
              <a:rPr dirty="0" sz="1400" spc="-40">
                <a:latin typeface="Segoe UI"/>
                <a:cs typeface="Segoe UI"/>
              </a:rPr>
              <a:t>)</a:t>
            </a:r>
            <a:r>
              <a:rPr dirty="0" sz="1400">
                <a:latin typeface="Segoe UI"/>
                <a:cs typeface="Segoe UI"/>
              </a:rPr>
              <a:t>.</a:t>
            </a:r>
            <a:endParaRPr sz="1400">
              <a:latin typeface="Segoe UI"/>
              <a:cs typeface="Segoe UI"/>
            </a:endParaRPr>
          </a:p>
          <a:p>
            <a:pPr marL="283845">
              <a:lnSpc>
                <a:spcPct val="100000"/>
              </a:lnSpc>
              <a:spcBef>
                <a:spcPts val="1200"/>
              </a:spcBef>
            </a:pPr>
            <a:r>
              <a:rPr dirty="0" baseline="3968" sz="2100" spc="-52">
                <a:latin typeface="Segoe UI"/>
                <a:cs typeface="Segoe UI"/>
              </a:rPr>
              <a:t>Rumus</a:t>
            </a:r>
            <a:r>
              <a:rPr dirty="0" baseline="3968" sz="2100" spc="-120">
                <a:latin typeface="Segoe UI"/>
                <a:cs typeface="Segoe UI"/>
              </a:rPr>
              <a:t> </a:t>
            </a:r>
            <a:r>
              <a:rPr dirty="0" baseline="3968" sz="2100" spc="-60">
                <a:latin typeface="Segoe UI"/>
                <a:cs typeface="Segoe UI"/>
              </a:rPr>
              <a:t>mencari</a:t>
            </a:r>
            <a:r>
              <a:rPr dirty="0" baseline="3968" sz="2100" spc="-127">
                <a:latin typeface="Segoe UI"/>
                <a:cs typeface="Segoe UI"/>
              </a:rPr>
              <a:t> </a:t>
            </a:r>
            <a:r>
              <a:rPr dirty="0" baseline="3968" sz="2100" spc="-60">
                <a:latin typeface="Segoe UI"/>
                <a:cs typeface="Segoe UI"/>
              </a:rPr>
              <a:t>t</a:t>
            </a:r>
            <a:r>
              <a:rPr dirty="0" sz="900" spc="-40">
                <a:latin typeface="Segoe UI"/>
                <a:cs typeface="Segoe UI"/>
              </a:rPr>
              <a:t>tabel</a:t>
            </a:r>
            <a:r>
              <a:rPr dirty="0" sz="900" spc="50">
                <a:latin typeface="Segoe UI"/>
                <a:cs typeface="Segoe UI"/>
              </a:rPr>
              <a:t> </a:t>
            </a:r>
            <a:r>
              <a:rPr dirty="0" baseline="3968" sz="2100">
                <a:latin typeface="Segoe UI"/>
                <a:cs typeface="Segoe UI"/>
              </a:rPr>
              <a:t>=</a:t>
            </a:r>
            <a:r>
              <a:rPr dirty="0" baseline="3968" sz="2100" spc="-104">
                <a:latin typeface="Segoe UI"/>
                <a:cs typeface="Segoe UI"/>
              </a:rPr>
              <a:t> </a:t>
            </a:r>
            <a:r>
              <a:rPr dirty="0" baseline="3968" sz="2100" spc="-30">
                <a:latin typeface="Segoe UI"/>
                <a:cs typeface="Segoe UI"/>
              </a:rPr>
              <a:t>(k</a:t>
            </a:r>
            <a:r>
              <a:rPr dirty="0" baseline="3968" sz="2100" spc="-135">
                <a:latin typeface="Segoe UI"/>
                <a:cs typeface="Segoe UI"/>
              </a:rPr>
              <a:t> </a:t>
            </a:r>
            <a:r>
              <a:rPr dirty="0" baseline="3968" sz="2100">
                <a:latin typeface="Segoe UI"/>
                <a:cs typeface="Segoe UI"/>
              </a:rPr>
              <a:t>;</a:t>
            </a:r>
            <a:r>
              <a:rPr dirty="0" baseline="3968" sz="2100" spc="-120">
                <a:latin typeface="Segoe UI"/>
                <a:cs typeface="Segoe UI"/>
              </a:rPr>
              <a:t> </a:t>
            </a:r>
            <a:r>
              <a:rPr dirty="0" baseline="3968" sz="2100" spc="-52">
                <a:latin typeface="Segoe UI"/>
                <a:cs typeface="Segoe UI"/>
              </a:rPr>
              <a:t>n-k)</a:t>
            </a:r>
            <a:r>
              <a:rPr dirty="0" baseline="3968" sz="2100" spc="-104">
                <a:latin typeface="Segoe UI"/>
                <a:cs typeface="Segoe UI"/>
              </a:rPr>
              <a:t> </a:t>
            </a:r>
            <a:r>
              <a:rPr dirty="0" baseline="3968" sz="2100">
                <a:latin typeface="Segoe UI"/>
                <a:cs typeface="Segoe UI"/>
              </a:rPr>
              <a:t>=</a:t>
            </a:r>
            <a:r>
              <a:rPr dirty="0" baseline="3968" sz="2100" spc="-127">
                <a:latin typeface="Segoe UI"/>
                <a:cs typeface="Segoe UI"/>
              </a:rPr>
              <a:t> </a:t>
            </a:r>
            <a:r>
              <a:rPr dirty="0" baseline="3968" sz="2100" spc="-30">
                <a:latin typeface="Segoe UI"/>
                <a:cs typeface="Segoe UI"/>
              </a:rPr>
              <a:t>(3</a:t>
            </a:r>
            <a:r>
              <a:rPr dirty="0" baseline="3968" sz="2100" spc="-127">
                <a:latin typeface="Segoe UI"/>
                <a:cs typeface="Segoe UI"/>
              </a:rPr>
              <a:t> </a:t>
            </a:r>
            <a:r>
              <a:rPr dirty="0" baseline="3968" sz="2100">
                <a:latin typeface="Segoe UI"/>
                <a:cs typeface="Segoe UI"/>
              </a:rPr>
              <a:t>;</a:t>
            </a:r>
            <a:r>
              <a:rPr dirty="0" baseline="3968" sz="2100" spc="-135">
                <a:latin typeface="Segoe UI"/>
                <a:cs typeface="Segoe UI"/>
              </a:rPr>
              <a:t> </a:t>
            </a:r>
            <a:r>
              <a:rPr dirty="0" baseline="3968" sz="2100" spc="-52">
                <a:latin typeface="Segoe UI"/>
                <a:cs typeface="Segoe UI"/>
              </a:rPr>
              <a:t>32-3)</a:t>
            </a:r>
            <a:r>
              <a:rPr dirty="0" baseline="3968" sz="2100" spc="-127">
                <a:latin typeface="Segoe UI"/>
                <a:cs typeface="Segoe UI"/>
              </a:rPr>
              <a:t> </a:t>
            </a:r>
            <a:r>
              <a:rPr dirty="0" baseline="3968" sz="2100">
                <a:latin typeface="Segoe UI"/>
                <a:cs typeface="Segoe UI"/>
              </a:rPr>
              <a:t>=</a:t>
            </a:r>
            <a:r>
              <a:rPr dirty="0" baseline="3968" sz="2100" spc="-112">
                <a:latin typeface="Segoe UI"/>
                <a:cs typeface="Segoe UI"/>
              </a:rPr>
              <a:t> </a:t>
            </a:r>
            <a:r>
              <a:rPr dirty="0" baseline="3968" sz="2100" spc="-44">
                <a:latin typeface="Segoe UI"/>
                <a:cs typeface="Segoe UI"/>
              </a:rPr>
              <a:t>(</a:t>
            </a:r>
            <a:r>
              <a:rPr dirty="0" baseline="3968" sz="2100" spc="-44" b="1">
                <a:solidFill>
                  <a:srgbClr val="FF0000"/>
                </a:solidFill>
                <a:latin typeface="Segoe UI"/>
                <a:cs typeface="Segoe UI"/>
              </a:rPr>
              <a:t>3</a:t>
            </a:r>
            <a:r>
              <a:rPr dirty="0" baseline="3968" sz="2100" spc="-12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baseline="3968" sz="2100" b="1">
                <a:solidFill>
                  <a:srgbClr val="FF0000"/>
                </a:solidFill>
                <a:latin typeface="Segoe UI"/>
                <a:cs typeface="Segoe UI"/>
              </a:rPr>
              <a:t>;</a:t>
            </a:r>
            <a:r>
              <a:rPr dirty="0" baseline="3968" sz="2100" spc="-127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baseline="3968" sz="2100" spc="-37" b="1">
                <a:solidFill>
                  <a:srgbClr val="FF0000"/>
                </a:solidFill>
                <a:latin typeface="Segoe UI"/>
                <a:cs typeface="Segoe UI"/>
              </a:rPr>
              <a:t>29</a:t>
            </a:r>
            <a:r>
              <a:rPr dirty="0" baseline="3968" sz="2100" spc="-37">
                <a:latin typeface="Segoe UI"/>
                <a:cs typeface="Segoe UI"/>
              </a:rPr>
              <a:t>)</a:t>
            </a:r>
            <a:r>
              <a:rPr dirty="0" baseline="3968" sz="2100" spc="-127">
                <a:latin typeface="Segoe UI"/>
                <a:cs typeface="Segoe UI"/>
              </a:rPr>
              <a:t> </a:t>
            </a:r>
            <a:r>
              <a:rPr dirty="0" baseline="3968" sz="2100">
                <a:latin typeface="Segoe UI"/>
                <a:cs typeface="Segoe UI"/>
              </a:rPr>
              <a:t>=</a:t>
            </a:r>
            <a:endParaRPr baseline="3968" sz="2100">
              <a:latin typeface="Segoe UI"/>
              <a:cs typeface="Segoe UI"/>
            </a:endParaRPr>
          </a:p>
          <a:p>
            <a:pPr marL="283845">
              <a:lnSpc>
                <a:spcPct val="100000"/>
              </a:lnSpc>
              <a:spcBef>
                <a:spcPts val="1035"/>
              </a:spcBef>
            </a:pP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2,92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Segoe UI"/>
                <a:cs typeface="Segoe UI"/>
              </a:rPr>
              <a:t>KESIMPULAN</a:t>
            </a:r>
            <a:r>
              <a:rPr dirty="0" sz="1400" spc="-40" b="1">
                <a:latin typeface="Segoe UI"/>
                <a:cs typeface="Segoe UI"/>
              </a:rPr>
              <a:t> </a:t>
            </a:r>
            <a:r>
              <a:rPr dirty="0" sz="1400" b="1">
                <a:latin typeface="Segoe UI"/>
                <a:cs typeface="Segoe UI"/>
              </a:rPr>
              <a:t>UJI</a:t>
            </a:r>
            <a:r>
              <a:rPr dirty="0" sz="1400" spc="-30" b="1">
                <a:latin typeface="Segoe UI"/>
                <a:cs typeface="Segoe UI"/>
              </a:rPr>
              <a:t> </a:t>
            </a:r>
            <a:r>
              <a:rPr dirty="0" sz="1400" b="1">
                <a:latin typeface="Segoe UI"/>
                <a:cs typeface="Segoe UI"/>
              </a:rPr>
              <a:t>F</a:t>
            </a:r>
            <a:r>
              <a:rPr dirty="0" sz="1400" spc="-20" b="1">
                <a:latin typeface="Segoe UI"/>
                <a:cs typeface="Segoe UI"/>
              </a:rPr>
              <a:t> </a:t>
            </a:r>
            <a:r>
              <a:rPr dirty="0" sz="1400" spc="-5" b="1">
                <a:latin typeface="Segoe UI"/>
                <a:cs typeface="Segoe UI"/>
              </a:rPr>
              <a:t>SIMULTAN</a:t>
            </a:r>
            <a:endParaRPr sz="1400">
              <a:latin typeface="Segoe UI"/>
              <a:cs typeface="Segoe UI"/>
            </a:endParaRPr>
          </a:p>
          <a:p>
            <a:pPr marL="283845" marR="267335">
              <a:lnSpc>
                <a:spcPts val="2800"/>
              </a:lnSpc>
              <a:spcBef>
                <a:spcPts val="275"/>
              </a:spcBef>
            </a:pPr>
            <a:r>
              <a:rPr dirty="0" sz="1400" spc="-5">
                <a:latin typeface="Segoe UI"/>
                <a:cs typeface="Segoe UI"/>
              </a:rPr>
              <a:t>Return </a:t>
            </a:r>
            <a:r>
              <a:rPr dirty="0" sz="1400">
                <a:latin typeface="Segoe UI"/>
                <a:cs typeface="Segoe UI"/>
              </a:rPr>
              <a:t>On</a:t>
            </a:r>
            <a:r>
              <a:rPr dirty="0" sz="1400" spc="-5">
                <a:latin typeface="Segoe UI"/>
                <a:cs typeface="Segoe UI"/>
              </a:rPr>
              <a:t> Assets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(X1)</a:t>
            </a:r>
            <a:r>
              <a:rPr dirty="0" sz="1400" spc="-5">
                <a:latin typeface="Segoe UI"/>
                <a:cs typeface="Segoe UI"/>
              </a:rPr>
              <a:t>, Return</a:t>
            </a:r>
            <a:r>
              <a:rPr dirty="0" sz="1400">
                <a:latin typeface="Segoe UI"/>
                <a:cs typeface="Segoe UI"/>
              </a:rPr>
              <a:t> On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Equity</a:t>
            </a:r>
            <a:r>
              <a:rPr dirty="0" sz="1400" spc="15"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(X2) </a:t>
            </a:r>
            <a:r>
              <a:rPr dirty="0" sz="1400" spc="-5">
                <a:latin typeface="Segoe UI"/>
                <a:cs typeface="Segoe UI"/>
              </a:rPr>
              <a:t>dan </a:t>
            </a:r>
            <a:r>
              <a:rPr dirty="0" sz="1400" spc="-36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Price</a:t>
            </a:r>
            <a:r>
              <a:rPr dirty="0" sz="1400" spc="-5">
                <a:latin typeface="Segoe UI"/>
                <a:cs typeface="Segoe UI"/>
              </a:rPr>
              <a:t> Earning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Ratio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(X3) secara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simultan</a:t>
            </a:r>
            <a:endParaRPr sz="1400">
              <a:latin typeface="Segoe UI"/>
              <a:cs typeface="Segoe UI"/>
            </a:endParaRPr>
          </a:p>
          <a:p>
            <a:pPr marL="283845">
              <a:lnSpc>
                <a:spcPct val="100000"/>
              </a:lnSpc>
              <a:spcBef>
                <a:spcPts val="850"/>
              </a:spcBef>
            </a:pP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berpengaruh</a:t>
            </a:r>
            <a:r>
              <a:rPr dirty="0" sz="1400" spc="24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terhadap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Harga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Saham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(Y)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760" y="522224"/>
            <a:ext cx="8483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Arial Black"/>
                <a:cs typeface="Arial Black"/>
              </a:rPr>
              <a:t>Support</a:t>
            </a:r>
            <a:r>
              <a:rPr dirty="0" sz="11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3355" y="505459"/>
            <a:ext cx="2098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76923B"/>
                </a:solidFill>
                <a:latin typeface="Arial Black"/>
                <a:cs typeface="Arial Black"/>
                <a:hlinkClick r:id="rId2"/>
              </a:rPr>
              <a:t>www.spssindonesia.com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523" y="457200"/>
            <a:ext cx="4610100" cy="313055"/>
            <a:chOff x="-1523" y="457200"/>
            <a:chExt cx="4610100" cy="313055"/>
          </a:xfrm>
        </p:grpSpPr>
        <p:sp>
          <p:nvSpPr>
            <p:cNvPr id="5" name="object 5"/>
            <p:cNvSpPr/>
            <p:nvPr/>
          </p:nvSpPr>
          <p:spPr>
            <a:xfrm>
              <a:off x="-1524" y="457199"/>
              <a:ext cx="1384935" cy="313055"/>
            </a:xfrm>
            <a:custGeom>
              <a:avLst/>
              <a:gdLst/>
              <a:ahLst/>
              <a:cxnLst/>
              <a:rect l="l" t="t" r="r" b="b"/>
              <a:pathLst>
                <a:path w="1384935" h="313055">
                  <a:moveTo>
                    <a:pt x="1384427" y="260858"/>
                  </a:moveTo>
                  <a:lnTo>
                    <a:pt x="0" y="260858"/>
                  </a:lnTo>
                  <a:lnTo>
                    <a:pt x="0" y="306578"/>
                  </a:lnTo>
                  <a:lnTo>
                    <a:pt x="1524" y="306578"/>
                  </a:lnTo>
                  <a:lnTo>
                    <a:pt x="1524" y="312674"/>
                  </a:lnTo>
                  <a:lnTo>
                    <a:pt x="1384427" y="312674"/>
                  </a:lnTo>
                  <a:lnTo>
                    <a:pt x="1384427" y="306578"/>
                  </a:lnTo>
                  <a:lnTo>
                    <a:pt x="1384427" y="260858"/>
                  </a:lnTo>
                  <a:close/>
                </a:path>
                <a:path w="1384935" h="313055">
                  <a:moveTo>
                    <a:pt x="138442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384427" y="45720"/>
                  </a:lnTo>
                  <a:lnTo>
                    <a:pt x="1384427" y="0"/>
                  </a:lnTo>
                  <a:close/>
                </a:path>
              </a:pathLst>
            </a:custGeom>
            <a:solidFill>
              <a:srgbClr val="9336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73759" y="763777"/>
              <a:ext cx="3235325" cy="6350"/>
            </a:xfrm>
            <a:custGeom>
              <a:avLst/>
              <a:gdLst/>
              <a:ahLst/>
              <a:cxnLst/>
              <a:rect l="l" t="t" r="r" b="b"/>
              <a:pathLst>
                <a:path w="3235325" h="6350">
                  <a:moveTo>
                    <a:pt x="3234817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6096" y="6096"/>
                  </a:lnTo>
                  <a:lnTo>
                    <a:pt x="3234817" y="6096"/>
                  </a:lnTo>
                  <a:lnTo>
                    <a:pt x="32348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8927" y="938530"/>
            <a:ext cx="4484370" cy="28524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40" b="1">
                <a:latin typeface="Segoe UI"/>
                <a:cs typeface="Segoe UI"/>
              </a:rPr>
              <a:t>PERTANYAAN</a:t>
            </a:r>
            <a:endParaRPr sz="1400">
              <a:latin typeface="Segoe UI"/>
              <a:cs typeface="Segoe UI"/>
            </a:endParaRPr>
          </a:p>
          <a:p>
            <a:pPr marL="12700" marR="121285">
              <a:lnSpc>
                <a:spcPts val="2810"/>
              </a:lnSpc>
              <a:spcBef>
                <a:spcPts val="265"/>
              </a:spcBef>
            </a:pPr>
            <a:r>
              <a:rPr dirty="0" sz="1400" spc="-35">
                <a:latin typeface="Segoe UI"/>
                <a:cs typeface="Segoe UI"/>
              </a:rPr>
              <a:t>Berapa</a:t>
            </a:r>
            <a:r>
              <a:rPr dirty="0" sz="1400" spc="-80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persen</a:t>
            </a:r>
            <a:r>
              <a:rPr dirty="0" sz="1400" spc="-75">
                <a:latin typeface="Segoe UI"/>
                <a:cs typeface="Segoe UI"/>
              </a:rPr>
              <a:t> </a:t>
            </a:r>
            <a:r>
              <a:rPr dirty="0" sz="1400" spc="-30">
                <a:latin typeface="Segoe UI"/>
                <a:cs typeface="Segoe UI"/>
              </a:rPr>
              <a:t>(%)</a:t>
            </a:r>
            <a:r>
              <a:rPr dirty="0" sz="1400" spc="-85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pengaruh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yang</a:t>
            </a:r>
            <a:r>
              <a:rPr dirty="0" sz="1400" spc="-80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diberikan</a:t>
            </a:r>
            <a:r>
              <a:rPr dirty="0" sz="1400" spc="-75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variabel</a:t>
            </a:r>
            <a:r>
              <a:rPr dirty="0" sz="1400" spc="-7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X</a:t>
            </a:r>
            <a:r>
              <a:rPr dirty="0" sz="1400" spc="-85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baik </a:t>
            </a:r>
            <a:r>
              <a:rPr dirty="0" sz="1400" spc="-365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secara</a:t>
            </a:r>
            <a:r>
              <a:rPr dirty="0" sz="1400" spc="-80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parsial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maupun</a:t>
            </a:r>
            <a:r>
              <a:rPr dirty="0" sz="1400" spc="-85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simultan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terhadap</a:t>
            </a:r>
            <a:r>
              <a:rPr dirty="0" sz="1400" spc="-80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variabel</a:t>
            </a:r>
            <a:r>
              <a:rPr dirty="0" sz="1400" spc="-95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Y?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400" spc="-40" b="1">
                <a:latin typeface="Segoe UI"/>
                <a:cs typeface="Segoe UI"/>
              </a:rPr>
              <a:t>REFERENSI</a:t>
            </a:r>
            <a:endParaRPr sz="1400">
              <a:latin typeface="Segoe UI"/>
              <a:cs typeface="Segoe UI"/>
            </a:endParaRPr>
          </a:p>
          <a:p>
            <a:pPr marL="283845" marR="5080" indent="-271780">
              <a:lnSpc>
                <a:spcPts val="2800"/>
              </a:lnSpc>
              <a:spcBef>
                <a:spcPts val="265"/>
              </a:spcBef>
              <a:buAutoNum type="arabicPeriod"/>
              <a:tabLst>
                <a:tab pos="283845" algn="l"/>
                <a:tab pos="284480" algn="l"/>
              </a:tabLst>
            </a:pPr>
            <a:r>
              <a:rPr dirty="0" sz="1400" spc="-35">
                <a:latin typeface="Segoe UI"/>
                <a:cs typeface="Segoe UI"/>
              </a:rPr>
              <a:t>Imam</a:t>
            </a:r>
            <a:r>
              <a:rPr dirty="0" sz="1400" spc="-75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Ghozali.</a:t>
            </a:r>
            <a:r>
              <a:rPr dirty="0" sz="1400" spc="-75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2011.</a:t>
            </a:r>
            <a:r>
              <a:rPr dirty="0" sz="1400" spc="-80">
                <a:latin typeface="Segoe UI"/>
                <a:cs typeface="Segoe UI"/>
              </a:rPr>
              <a:t> </a:t>
            </a:r>
            <a:r>
              <a:rPr dirty="0" sz="1400" spc="-40" i="1">
                <a:latin typeface="Segoe UI"/>
                <a:cs typeface="Segoe UI"/>
              </a:rPr>
              <a:t>Aplikasi</a:t>
            </a:r>
            <a:r>
              <a:rPr dirty="0" sz="1400" spc="-75" i="1">
                <a:latin typeface="Segoe UI"/>
                <a:cs typeface="Segoe UI"/>
              </a:rPr>
              <a:t> </a:t>
            </a:r>
            <a:r>
              <a:rPr dirty="0" sz="1400" spc="-40" i="1">
                <a:latin typeface="Segoe UI"/>
                <a:cs typeface="Segoe UI"/>
              </a:rPr>
              <a:t>Analisis</a:t>
            </a:r>
            <a:r>
              <a:rPr dirty="0" sz="1400" spc="-85" i="1">
                <a:latin typeface="Segoe UI"/>
                <a:cs typeface="Segoe UI"/>
              </a:rPr>
              <a:t> </a:t>
            </a:r>
            <a:r>
              <a:rPr dirty="0" sz="1400" spc="-40" i="1">
                <a:latin typeface="Segoe UI"/>
                <a:cs typeface="Segoe UI"/>
              </a:rPr>
              <a:t>Multivariate</a:t>
            </a:r>
            <a:r>
              <a:rPr dirty="0" sz="1400" spc="-65" i="1">
                <a:latin typeface="Segoe UI"/>
                <a:cs typeface="Segoe UI"/>
              </a:rPr>
              <a:t> </a:t>
            </a:r>
            <a:r>
              <a:rPr dirty="0" sz="1400" spc="-40" i="1">
                <a:latin typeface="Segoe UI"/>
                <a:cs typeface="Segoe UI"/>
              </a:rPr>
              <a:t>dengan </a:t>
            </a:r>
            <a:r>
              <a:rPr dirty="0" sz="1400" spc="-370" i="1">
                <a:latin typeface="Segoe UI"/>
                <a:cs typeface="Segoe UI"/>
              </a:rPr>
              <a:t> </a:t>
            </a:r>
            <a:r>
              <a:rPr dirty="0" sz="1400" spc="-35" i="1">
                <a:latin typeface="Segoe UI"/>
                <a:cs typeface="Segoe UI"/>
              </a:rPr>
              <a:t>Program</a:t>
            </a:r>
            <a:r>
              <a:rPr dirty="0" sz="1400" spc="-90" i="1">
                <a:latin typeface="Segoe UI"/>
                <a:cs typeface="Segoe UI"/>
              </a:rPr>
              <a:t> </a:t>
            </a:r>
            <a:r>
              <a:rPr dirty="0" sz="1400" spc="-30" i="1">
                <a:latin typeface="Segoe UI"/>
                <a:cs typeface="Segoe UI"/>
              </a:rPr>
              <a:t>IMB</a:t>
            </a:r>
            <a:r>
              <a:rPr dirty="0" sz="1400" spc="-90" i="1">
                <a:latin typeface="Segoe UI"/>
                <a:cs typeface="Segoe UI"/>
              </a:rPr>
              <a:t> </a:t>
            </a:r>
            <a:r>
              <a:rPr dirty="0" sz="1400" spc="-35" i="1">
                <a:latin typeface="Segoe UI"/>
                <a:cs typeface="Segoe UI"/>
              </a:rPr>
              <a:t>SPSS</a:t>
            </a:r>
            <a:r>
              <a:rPr dirty="0" sz="1400" spc="-70" i="1">
                <a:latin typeface="Segoe UI"/>
                <a:cs typeface="Segoe UI"/>
              </a:rPr>
              <a:t> </a:t>
            </a:r>
            <a:r>
              <a:rPr dirty="0" sz="1400" spc="-30" i="1">
                <a:latin typeface="Segoe UI"/>
                <a:cs typeface="Segoe UI"/>
              </a:rPr>
              <a:t>19.</a:t>
            </a:r>
            <a:r>
              <a:rPr dirty="0" sz="1400" spc="-80" i="1">
                <a:latin typeface="Segoe UI"/>
                <a:cs typeface="Segoe UI"/>
              </a:rPr>
              <a:t> </a:t>
            </a:r>
            <a:r>
              <a:rPr dirty="0" sz="1400" spc="-40" i="1">
                <a:latin typeface="Segoe UI"/>
                <a:cs typeface="Segoe UI"/>
              </a:rPr>
              <a:t>Semarang</a:t>
            </a:r>
            <a:r>
              <a:rPr dirty="0" sz="1400" spc="-40">
                <a:latin typeface="Segoe UI"/>
                <a:cs typeface="Segoe UI"/>
              </a:rPr>
              <a:t>.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Badan</a:t>
            </a:r>
            <a:r>
              <a:rPr dirty="0" sz="1400" spc="-95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Penerbit</a:t>
            </a:r>
            <a:r>
              <a:rPr dirty="0" sz="1400" spc="-80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Undip.</a:t>
            </a:r>
            <a:endParaRPr sz="1400">
              <a:latin typeface="Segoe UI"/>
              <a:cs typeface="Segoe UI"/>
            </a:endParaRPr>
          </a:p>
          <a:p>
            <a:pPr marL="283845" indent="-271780">
              <a:lnSpc>
                <a:spcPct val="100000"/>
              </a:lnSpc>
              <a:spcBef>
                <a:spcPts val="830"/>
              </a:spcBef>
              <a:buAutoNum type="arabicPeriod"/>
              <a:tabLst>
                <a:tab pos="283845" algn="l"/>
                <a:tab pos="284480" algn="l"/>
              </a:tabLst>
            </a:pPr>
            <a:r>
              <a:rPr dirty="0" sz="1400" spc="-20">
                <a:latin typeface="Segoe UI"/>
                <a:cs typeface="Segoe UI"/>
              </a:rPr>
              <a:t>V.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Wiratna</a:t>
            </a:r>
            <a:r>
              <a:rPr dirty="0" sz="1400" spc="-65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Sujarweni.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2014.</a:t>
            </a:r>
            <a:r>
              <a:rPr dirty="0" sz="1400" spc="-85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SPSS</a:t>
            </a:r>
            <a:r>
              <a:rPr dirty="0" sz="1400" spc="-65">
                <a:latin typeface="Segoe UI"/>
                <a:cs typeface="Segoe UI"/>
              </a:rPr>
              <a:t> </a:t>
            </a:r>
            <a:r>
              <a:rPr dirty="0" sz="1400" spc="-35" i="1">
                <a:latin typeface="Segoe UI"/>
                <a:cs typeface="Segoe UI"/>
              </a:rPr>
              <a:t>untuk</a:t>
            </a:r>
            <a:r>
              <a:rPr dirty="0" sz="1400" spc="-75" i="1">
                <a:latin typeface="Segoe UI"/>
                <a:cs typeface="Segoe UI"/>
              </a:rPr>
              <a:t> </a:t>
            </a:r>
            <a:r>
              <a:rPr dirty="0" sz="1400" spc="-40" i="1">
                <a:latin typeface="Segoe UI"/>
                <a:cs typeface="Segoe UI"/>
              </a:rPr>
              <a:t>Penelitian.</a:t>
            </a:r>
            <a:endParaRPr sz="1400">
              <a:latin typeface="Segoe UI"/>
              <a:cs typeface="Segoe UI"/>
            </a:endParaRPr>
          </a:p>
          <a:p>
            <a:pPr marL="283845">
              <a:lnSpc>
                <a:spcPct val="100000"/>
              </a:lnSpc>
              <a:spcBef>
                <a:spcPts val="1130"/>
              </a:spcBef>
            </a:pPr>
            <a:r>
              <a:rPr dirty="0" sz="1400" spc="-50" i="1">
                <a:latin typeface="Segoe UI"/>
                <a:cs typeface="Segoe UI"/>
              </a:rPr>
              <a:t>Y</a:t>
            </a:r>
            <a:r>
              <a:rPr dirty="0" sz="1400" spc="-35" i="1">
                <a:latin typeface="Segoe UI"/>
                <a:cs typeface="Segoe UI"/>
              </a:rPr>
              <a:t>o</a:t>
            </a:r>
            <a:r>
              <a:rPr dirty="0" sz="1400" spc="-55" i="1">
                <a:latin typeface="Segoe UI"/>
                <a:cs typeface="Segoe UI"/>
              </a:rPr>
              <a:t>g</a:t>
            </a:r>
            <a:r>
              <a:rPr dirty="0" sz="1400" spc="-35" i="1">
                <a:latin typeface="Segoe UI"/>
                <a:cs typeface="Segoe UI"/>
              </a:rPr>
              <a:t>y</a:t>
            </a:r>
            <a:r>
              <a:rPr dirty="0" sz="1400" spc="-45" i="1">
                <a:latin typeface="Segoe UI"/>
                <a:cs typeface="Segoe UI"/>
              </a:rPr>
              <a:t>a</a:t>
            </a:r>
            <a:r>
              <a:rPr dirty="0" sz="1400" spc="-40" i="1">
                <a:latin typeface="Segoe UI"/>
                <a:cs typeface="Segoe UI"/>
              </a:rPr>
              <a:t>k</a:t>
            </a:r>
            <a:r>
              <a:rPr dirty="0" sz="1400" spc="-55" i="1">
                <a:latin typeface="Segoe UI"/>
                <a:cs typeface="Segoe UI"/>
              </a:rPr>
              <a:t>a</a:t>
            </a:r>
            <a:r>
              <a:rPr dirty="0" sz="1400" spc="-35" i="1">
                <a:latin typeface="Segoe UI"/>
                <a:cs typeface="Segoe UI"/>
              </a:rPr>
              <a:t>rt</a:t>
            </a:r>
            <a:r>
              <a:rPr dirty="0" sz="1400" spc="-55" i="1">
                <a:latin typeface="Segoe UI"/>
                <a:cs typeface="Segoe UI"/>
              </a:rPr>
              <a:t>a</a:t>
            </a:r>
            <a:r>
              <a:rPr dirty="0" sz="1400">
                <a:latin typeface="Segoe UI"/>
                <a:cs typeface="Segoe UI"/>
              </a:rPr>
              <a:t>: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P</a:t>
            </a:r>
            <a:r>
              <a:rPr dirty="0" sz="1400" spc="-55">
                <a:latin typeface="Segoe UI"/>
                <a:cs typeface="Segoe UI"/>
              </a:rPr>
              <a:t>u</a:t>
            </a:r>
            <a:r>
              <a:rPr dirty="0" sz="1400" spc="-45">
                <a:latin typeface="Segoe UI"/>
                <a:cs typeface="Segoe UI"/>
              </a:rPr>
              <a:t>st</a:t>
            </a:r>
            <a:r>
              <a:rPr dirty="0" sz="1400" spc="-35">
                <a:latin typeface="Segoe UI"/>
                <a:cs typeface="Segoe UI"/>
              </a:rPr>
              <a:t>a</a:t>
            </a:r>
            <a:r>
              <a:rPr dirty="0" sz="1400" spc="-50">
                <a:latin typeface="Segoe UI"/>
                <a:cs typeface="Segoe UI"/>
              </a:rPr>
              <a:t>k</a:t>
            </a:r>
            <a:r>
              <a:rPr dirty="0" sz="1400">
                <a:latin typeface="Segoe UI"/>
                <a:cs typeface="Segoe UI"/>
              </a:rPr>
              <a:t>a</a:t>
            </a:r>
            <a:r>
              <a:rPr dirty="0" sz="1400" spc="-80">
                <a:latin typeface="Segoe UI"/>
                <a:cs typeface="Segoe UI"/>
              </a:rPr>
              <a:t> </a:t>
            </a:r>
            <a:r>
              <a:rPr dirty="0" sz="1400" spc="-45">
                <a:latin typeface="Segoe UI"/>
                <a:cs typeface="Segoe UI"/>
              </a:rPr>
              <a:t>b</a:t>
            </a:r>
            <a:r>
              <a:rPr dirty="0" sz="1400" spc="-35">
                <a:latin typeface="Segoe UI"/>
                <a:cs typeface="Segoe UI"/>
              </a:rPr>
              <a:t>a</a:t>
            </a:r>
            <a:r>
              <a:rPr dirty="0" sz="1400" spc="-45">
                <a:latin typeface="Segoe UI"/>
                <a:cs typeface="Segoe UI"/>
              </a:rPr>
              <a:t>r</a:t>
            </a:r>
            <a:r>
              <a:rPr dirty="0" sz="1400">
                <a:latin typeface="Segoe UI"/>
                <a:cs typeface="Segoe UI"/>
              </a:rPr>
              <a:t>u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45">
                <a:latin typeface="Segoe UI"/>
                <a:cs typeface="Segoe UI"/>
              </a:rPr>
              <a:t>P</a:t>
            </a:r>
            <a:r>
              <a:rPr dirty="0" sz="1400" spc="-35">
                <a:latin typeface="Segoe UI"/>
                <a:cs typeface="Segoe UI"/>
              </a:rPr>
              <a:t>r</a:t>
            </a:r>
            <a:r>
              <a:rPr dirty="0" sz="1400" spc="-55">
                <a:latin typeface="Segoe UI"/>
                <a:cs typeface="Segoe UI"/>
              </a:rPr>
              <a:t>e</a:t>
            </a:r>
            <a:r>
              <a:rPr dirty="0" sz="1400" spc="-45">
                <a:latin typeface="Segoe UI"/>
                <a:cs typeface="Segoe UI"/>
              </a:rPr>
              <a:t>s</a:t>
            </a:r>
            <a:r>
              <a:rPr dirty="0" sz="1400">
                <a:latin typeface="Segoe UI"/>
                <a:cs typeface="Segoe UI"/>
              </a:rPr>
              <a:t>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650" y="4137659"/>
            <a:ext cx="4038600" cy="857250"/>
          </a:xfrm>
          <a:prstGeom prst="rect">
            <a:avLst/>
          </a:prstGeom>
          <a:ln w="15875">
            <a:solidFill>
              <a:srgbClr val="4E6028"/>
            </a:solidFill>
          </a:ln>
        </p:spPr>
        <p:txBody>
          <a:bodyPr wrap="square" lIns="0" tIns="127635" rIns="0" bIns="0" rtlCol="0" vert="horz">
            <a:spAutoFit/>
          </a:bodyPr>
          <a:lstStyle/>
          <a:p>
            <a:pPr algn="ctr" marL="79375">
              <a:lnSpc>
                <a:spcPct val="100000"/>
              </a:lnSpc>
              <a:spcBef>
                <a:spcPts val="1005"/>
              </a:spcBef>
            </a:pPr>
            <a:r>
              <a:rPr dirty="0" sz="1400" spc="140" b="1">
                <a:latin typeface="Georgia"/>
                <a:cs typeface="Georgia"/>
              </a:rPr>
              <a:t>~~~</a:t>
            </a:r>
            <a:r>
              <a:rPr dirty="0" sz="1400" spc="45" b="1">
                <a:latin typeface="Georgia"/>
                <a:cs typeface="Georgia"/>
              </a:rPr>
              <a:t>S</a:t>
            </a:r>
            <a:r>
              <a:rPr dirty="0" sz="1400" spc="160" b="1">
                <a:latin typeface="Georgia"/>
                <a:cs typeface="Georgia"/>
              </a:rPr>
              <a:t>E</a:t>
            </a:r>
            <a:r>
              <a:rPr dirty="0" sz="1400" spc="110" b="1">
                <a:latin typeface="Georgia"/>
                <a:cs typeface="Georgia"/>
              </a:rPr>
              <a:t>K</a:t>
            </a:r>
            <a:r>
              <a:rPr dirty="0" sz="1400" spc="80" b="1">
                <a:latin typeface="Georgia"/>
                <a:cs typeface="Georgia"/>
              </a:rPr>
              <a:t>I</a:t>
            </a:r>
            <a:r>
              <a:rPr dirty="0" sz="1400" spc="-50" b="1">
                <a:latin typeface="Georgia"/>
                <a:cs typeface="Georgia"/>
              </a:rPr>
              <a:t>A</a:t>
            </a:r>
            <a:r>
              <a:rPr dirty="0" sz="1400" spc="85" b="1">
                <a:latin typeface="Georgia"/>
                <a:cs typeface="Georgia"/>
              </a:rPr>
              <a:t>N</a:t>
            </a:r>
            <a:r>
              <a:rPr dirty="0" sz="1400" spc="-80" b="1">
                <a:latin typeface="Georgia"/>
                <a:cs typeface="Georgia"/>
              </a:rPr>
              <a:t> </a:t>
            </a:r>
            <a:r>
              <a:rPr dirty="0" sz="1400" spc="114" b="1">
                <a:latin typeface="Georgia"/>
                <a:cs typeface="Georgia"/>
              </a:rPr>
              <a:t>T</a:t>
            </a:r>
            <a:r>
              <a:rPr dirty="0" sz="1400" spc="160" b="1">
                <a:latin typeface="Georgia"/>
                <a:cs typeface="Georgia"/>
              </a:rPr>
              <a:t>E</a:t>
            </a:r>
            <a:r>
              <a:rPr dirty="0" sz="1400" spc="125" b="1">
                <a:latin typeface="Georgia"/>
                <a:cs typeface="Georgia"/>
              </a:rPr>
              <a:t>R</a:t>
            </a:r>
            <a:r>
              <a:rPr dirty="0" sz="1400" spc="80" b="1">
                <a:latin typeface="Georgia"/>
                <a:cs typeface="Georgia"/>
              </a:rPr>
              <a:t>I</a:t>
            </a:r>
            <a:r>
              <a:rPr dirty="0" sz="1400" spc="35" b="1">
                <a:latin typeface="Georgia"/>
                <a:cs typeface="Georgia"/>
              </a:rPr>
              <a:t>M</a:t>
            </a:r>
            <a:r>
              <a:rPr dirty="0" sz="1400" spc="-60" b="1">
                <a:latin typeface="Georgia"/>
                <a:cs typeface="Georgia"/>
              </a:rPr>
              <a:t>A</a:t>
            </a:r>
            <a:r>
              <a:rPr dirty="0" sz="1400" spc="110" b="1">
                <a:latin typeface="Georgia"/>
                <a:cs typeface="Georgia"/>
              </a:rPr>
              <a:t>K</a:t>
            </a:r>
            <a:r>
              <a:rPr dirty="0" sz="1400" spc="-50" b="1">
                <a:latin typeface="Georgia"/>
                <a:cs typeface="Georgia"/>
              </a:rPr>
              <a:t>A</a:t>
            </a:r>
            <a:r>
              <a:rPr dirty="0" sz="1400" spc="35" b="1">
                <a:latin typeface="Georgia"/>
                <a:cs typeface="Georgia"/>
              </a:rPr>
              <a:t>S</a:t>
            </a:r>
            <a:r>
              <a:rPr dirty="0" sz="1400" spc="80" b="1">
                <a:latin typeface="Georgia"/>
                <a:cs typeface="Georgia"/>
              </a:rPr>
              <a:t>I</a:t>
            </a:r>
            <a:r>
              <a:rPr dirty="0" sz="1400" spc="105" b="1">
                <a:latin typeface="Georgia"/>
                <a:cs typeface="Georgia"/>
              </a:rPr>
              <a:t>H</a:t>
            </a:r>
            <a:r>
              <a:rPr dirty="0" sz="1400" spc="130" b="1">
                <a:latin typeface="Georgia"/>
                <a:cs typeface="Georgia"/>
              </a:rPr>
              <a:t>~</a:t>
            </a:r>
            <a:r>
              <a:rPr dirty="0" sz="1400" spc="140" b="1">
                <a:latin typeface="Georgia"/>
                <a:cs typeface="Georgia"/>
              </a:rPr>
              <a:t>~</a:t>
            </a:r>
            <a:r>
              <a:rPr dirty="0" sz="1400" spc="185" b="1">
                <a:latin typeface="Georgia"/>
                <a:cs typeface="Georgia"/>
              </a:rPr>
              <a:t>~</a:t>
            </a:r>
            <a:endParaRPr sz="1400">
              <a:latin typeface="Georgia"/>
              <a:cs typeface="Georgia"/>
            </a:endParaRPr>
          </a:p>
          <a:p>
            <a:pPr algn="ctr" marL="80645">
              <a:lnSpc>
                <a:spcPct val="100000"/>
              </a:lnSpc>
              <a:spcBef>
                <a:spcPts val="960"/>
              </a:spcBef>
            </a:pPr>
            <a:r>
              <a:rPr dirty="0" sz="1400" spc="-40" b="1">
                <a:latin typeface="Microsoft PhagsPa"/>
                <a:cs typeface="Microsoft PhagsPa"/>
              </a:rPr>
              <a:t>JA</a:t>
            </a:r>
            <a:r>
              <a:rPr dirty="0" sz="1400" spc="-45" b="1">
                <a:latin typeface="Microsoft PhagsPa"/>
                <a:cs typeface="Microsoft PhagsPa"/>
              </a:rPr>
              <a:t>N</a:t>
            </a:r>
            <a:r>
              <a:rPr dirty="0" sz="1400" spc="-55" b="1">
                <a:latin typeface="Microsoft PhagsPa"/>
                <a:cs typeface="Microsoft PhagsPa"/>
              </a:rPr>
              <a:t>G</a:t>
            </a:r>
            <a:r>
              <a:rPr dirty="0" sz="1400" spc="-40" b="1">
                <a:latin typeface="Microsoft PhagsPa"/>
                <a:cs typeface="Microsoft PhagsPa"/>
              </a:rPr>
              <a:t>A</a:t>
            </a:r>
            <a:r>
              <a:rPr dirty="0" sz="1400" b="1">
                <a:latin typeface="Microsoft PhagsPa"/>
                <a:cs typeface="Microsoft PhagsPa"/>
              </a:rPr>
              <a:t>N</a:t>
            </a:r>
            <a:r>
              <a:rPr dirty="0" sz="1400" spc="-80" b="1">
                <a:latin typeface="Microsoft PhagsPa"/>
                <a:cs typeface="Microsoft PhagsPa"/>
              </a:rPr>
              <a:t> </a:t>
            </a:r>
            <a:r>
              <a:rPr dirty="0" sz="1400" spc="-50" b="1">
                <a:latin typeface="Microsoft PhagsPa"/>
                <a:cs typeface="Microsoft PhagsPa"/>
              </a:rPr>
              <a:t>L</a:t>
            </a:r>
            <a:r>
              <a:rPr dirty="0" sz="1400" spc="-45" b="1">
                <a:latin typeface="Microsoft PhagsPa"/>
                <a:cs typeface="Microsoft PhagsPa"/>
              </a:rPr>
              <a:t>U</a:t>
            </a:r>
            <a:r>
              <a:rPr dirty="0" sz="1400" spc="-35" b="1">
                <a:latin typeface="Microsoft PhagsPa"/>
                <a:cs typeface="Microsoft PhagsPa"/>
              </a:rPr>
              <a:t>P</a:t>
            </a:r>
            <a:r>
              <a:rPr dirty="0" sz="1400" b="1">
                <a:latin typeface="Microsoft PhagsPa"/>
                <a:cs typeface="Microsoft PhagsPa"/>
              </a:rPr>
              <a:t>A</a:t>
            </a:r>
            <a:r>
              <a:rPr dirty="0" sz="1400" spc="-90" b="1">
                <a:latin typeface="Microsoft PhagsPa"/>
                <a:cs typeface="Microsoft PhagsPa"/>
              </a:rPr>
              <a:t> </a:t>
            </a:r>
            <a:r>
              <a:rPr dirty="0" sz="1400" spc="-50" b="1">
                <a:solidFill>
                  <a:srgbClr val="FF0000"/>
                </a:solidFill>
                <a:latin typeface="Microsoft PhagsPa"/>
                <a:cs typeface="Microsoft PhagsPa"/>
              </a:rPr>
              <a:t>L</a:t>
            </a:r>
            <a:r>
              <a:rPr dirty="0" sz="1400" spc="-40" b="1">
                <a:solidFill>
                  <a:srgbClr val="FF0000"/>
                </a:solidFill>
                <a:latin typeface="Microsoft PhagsPa"/>
                <a:cs typeface="Microsoft PhagsPa"/>
              </a:rPr>
              <a:t>I</a:t>
            </a:r>
            <a:r>
              <a:rPr dirty="0" sz="1400" spc="-50" b="1">
                <a:solidFill>
                  <a:srgbClr val="FF0000"/>
                </a:solidFill>
                <a:latin typeface="Microsoft PhagsPa"/>
                <a:cs typeface="Microsoft PhagsPa"/>
              </a:rPr>
              <a:t>K</a:t>
            </a:r>
            <a:r>
              <a:rPr dirty="0" sz="1400" b="1">
                <a:solidFill>
                  <a:srgbClr val="FF0000"/>
                </a:solidFill>
                <a:latin typeface="Microsoft PhagsPa"/>
                <a:cs typeface="Microsoft PhagsPa"/>
              </a:rPr>
              <a:t>E</a:t>
            </a:r>
            <a:r>
              <a:rPr dirty="0" sz="1400" spc="-90" b="1">
                <a:solidFill>
                  <a:srgbClr val="FF0000"/>
                </a:solidFill>
                <a:latin typeface="Microsoft PhagsPa"/>
                <a:cs typeface="Microsoft PhagsPa"/>
              </a:rPr>
              <a:t> </a:t>
            </a:r>
            <a:r>
              <a:rPr dirty="0" sz="1400">
                <a:latin typeface="Wingdings"/>
                <a:cs typeface="Wingdings"/>
              </a:rPr>
              <a:t>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45" b="1">
                <a:solidFill>
                  <a:srgbClr val="FF0000"/>
                </a:solidFill>
                <a:latin typeface="Microsoft PhagsPa"/>
                <a:cs typeface="Microsoft PhagsPa"/>
              </a:rPr>
              <a:t>SU</a:t>
            </a:r>
            <a:r>
              <a:rPr dirty="0" sz="1400" spc="-50" b="1">
                <a:solidFill>
                  <a:srgbClr val="FF0000"/>
                </a:solidFill>
                <a:latin typeface="Microsoft PhagsPa"/>
                <a:cs typeface="Microsoft PhagsPa"/>
              </a:rPr>
              <a:t>B</a:t>
            </a:r>
            <a:r>
              <a:rPr dirty="0" sz="1400" spc="-35" b="1">
                <a:solidFill>
                  <a:srgbClr val="FF0000"/>
                </a:solidFill>
                <a:latin typeface="Microsoft PhagsPa"/>
                <a:cs typeface="Microsoft PhagsPa"/>
              </a:rPr>
              <a:t>S</a:t>
            </a:r>
            <a:r>
              <a:rPr dirty="0" sz="1400" spc="-50" b="1">
                <a:solidFill>
                  <a:srgbClr val="FF0000"/>
                </a:solidFill>
                <a:latin typeface="Microsoft PhagsPa"/>
                <a:cs typeface="Microsoft PhagsPa"/>
              </a:rPr>
              <a:t>C</a:t>
            </a:r>
            <a:r>
              <a:rPr dirty="0" sz="1400" spc="-45" b="1">
                <a:solidFill>
                  <a:srgbClr val="FF0000"/>
                </a:solidFill>
                <a:latin typeface="Microsoft PhagsPa"/>
                <a:cs typeface="Microsoft PhagsPa"/>
              </a:rPr>
              <a:t>R</a:t>
            </a:r>
            <a:r>
              <a:rPr dirty="0" sz="1400" spc="-40" b="1">
                <a:solidFill>
                  <a:srgbClr val="FF0000"/>
                </a:solidFill>
                <a:latin typeface="Microsoft PhagsPa"/>
                <a:cs typeface="Microsoft PhagsPa"/>
              </a:rPr>
              <a:t>I</a:t>
            </a:r>
            <a:r>
              <a:rPr dirty="0" sz="1400" spc="-50" b="1">
                <a:solidFill>
                  <a:srgbClr val="FF0000"/>
                </a:solidFill>
                <a:latin typeface="Microsoft PhagsPa"/>
                <a:cs typeface="Microsoft PhagsPa"/>
              </a:rPr>
              <a:t>B</a:t>
            </a:r>
            <a:r>
              <a:rPr dirty="0" sz="1400" b="1">
                <a:solidFill>
                  <a:srgbClr val="FF0000"/>
                </a:solidFill>
                <a:latin typeface="Microsoft PhagsPa"/>
                <a:cs typeface="Microsoft PhagsPa"/>
              </a:rPr>
              <a:t>E</a:t>
            </a:r>
            <a:r>
              <a:rPr dirty="0" sz="1400" spc="-90" b="1">
                <a:solidFill>
                  <a:srgbClr val="FF0000"/>
                </a:solidFill>
                <a:latin typeface="Microsoft PhagsPa"/>
                <a:cs typeface="Microsoft PhagsPa"/>
              </a:rPr>
              <a:t> </a:t>
            </a:r>
            <a:r>
              <a:rPr dirty="0" sz="1400">
                <a:latin typeface="Wingdings"/>
                <a:cs typeface="Wingdings"/>
              </a:rPr>
              <a:t>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45" b="1">
                <a:solidFill>
                  <a:srgbClr val="FF0000"/>
                </a:solidFill>
                <a:latin typeface="Microsoft PhagsPa"/>
                <a:cs typeface="Microsoft PhagsPa"/>
              </a:rPr>
              <a:t>S</a:t>
            </a:r>
            <a:r>
              <a:rPr dirty="0" sz="1400" spc="-35" b="1">
                <a:solidFill>
                  <a:srgbClr val="FF0000"/>
                </a:solidFill>
                <a:latin typeface="Microsoft PhagsPa"/>
                <a:cs typeface="Microsoft PhagsPa"/>
              </a:rPr>
              <a:t>H</a:t>
            </a:r>
            <a:r>
              <a:rPr dirty="0" sz="1400" spc="-40" b="1">
                <a:solidFill>
                  <a:srgbClr val="FF0000"/>
                </a:solidFill>
                <a:latin typeface="Microsoft PhagsPa"/>
                <a:cs typeface="Microsoft PhagsPa"/>
              </a:rPr>
              <a:t>A</a:t>
            </a:r>
            <a:r>
              <a:rPr dirty="0" sz="1400" spc="-55" b="1">
                <a:solidFill>
                  <a:srgbClr val="FF0000"/>
                </a:solidFill>
                <a:latin typeface="Microsoft PhagsPa"/>
                <a:cs typeface="Microsoft PhagsPa"/>
              </a:rPr>
              <a:t>R</a:t>
            </a:r>
            <a:r>
              <a:rPr dirty="0" sz="1400" b="1">
                <a:solidFill>
                  <a:srgbClr val="FF0000"/>
                </a:solidFill>
                <a:latin typeface="Microsoft PhagsPa"/>
                <a:cs typeface="Microsoft PhagsPa"/>
              </a:rPr>
              <a:t>E</a:t>
            </a:r>
            <a:endParaRPr sz="1400">
              <a:latin typeface="Microsoft PhagsPa"/>
              <a:cs typeface="Microsoft PhagsP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760" y="522224"/>
            <a:ext cx="8483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Arial Black"/>
                <a:cs typeface="Arial Black"/>
              </a:rPr>
              <a:t>Support</a:t>
            </a:r>
            <a:r>
              <a:rPr dirty="0" sz="11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3355" y="505459"/>
            <a:ext cx="2098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76923B"/>
                </a:solidFill>
                <a:latin typeface="Arial Black"/>
                <a:cs typeface="Arial Black"/>
                <a:hlinkClick r:id="rId2"/>
              </a:rPr>
              <a:t>www.spssindonesia.com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523" y="457200"/>
            <a:ext cx="4610100" cy="313055"/>
            <a:chOff x="-1523" y="457200"/>
            <a:chExt cx="4610100" cy="313055"/>
          </a:xfrm>
        </p:grpSpPr>
        <p:sp>
          <p:nvSpPr>
            <p:cNvPr id="5" name="object 5"/>
            <p:cNvSpPr/>
            <p:nvPr/>
          </p:nvSpPr>
          <p:spPr>
            <a:xfrm>
              <a:off x="-1524" y="457199"/>
              <a:ext cx="1384935" cy="313055"/>
            </a:xfrm>
            <a:custGeom>
              <a:avLst/>
              <a:gdLst/>
              <a:ahLst/>
              <a:cxnLst/>
              <a:rect l="l" t="t" r="r" b="b"/>
              <a:pathLst>
                <a:path w="1384935" h="313055">
                  <a:moveTo>
                    <a:pt x="1384427" y="260858"/>
                  </a:moveTo>
                  <a:lnTo>
                    <a:pt x="0" y="260858"/>
                  </a:lnTo>
                  <a:lnTo>
                    <a:pt x="0" y="306578"/>
                  </a:lnTo>
                  <a:lnTo>
                    <a:pt x="1524" y="306578"/>
                  </a:lnTo>
                  <a:lnTo>
                    <a:pt x="1524" y="312674"/>
                  </a:lnTo>
                  <a:lnTo>
                    <a:pt x="1384427" y="312674"/>
                  </a:lnTo>
                  <a:lnTo>
                    <a:pt x="1384427" y="306578"/>
                  </a:lnTo>
                  <a:lnTo>
                    <a:pt x="1384427" y="260858"/>
                  </a:lnTo>
                  <a:close/>
                </a:path>
                <a:path w="1384935" h="313055">
                  <a:moveTo>
                    <a:pt x="138442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384427" y="45720"/>
                  </a:lnTo>
                  <a:lnTo>
                    <a:pt x="1384427" y="0"/>
                  </a:lnTo>
                  <a:close/>
                </a:path>
              </a:pathLst>
            </a:custGeom>
            <a:solidFill>
              <a:srgbClr val="9336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73759" y="763777"/>
              <a:ext cx="3235325" cy="6350"/>
            </a:xfrm>
            <a:custGeom>
              <a:avLst/>
              <a:gdLst/>
              <a:ahLst/>
              <a:cxnLst/>
              <a:rect l="l" t="t" r="r" b="b"/>
              <a:pathLst>
                <a:path w="3235325" h="6350">
                  <a:moveTo>
                    <a:pt x="3234817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6096" y="6096"/>
                  </a:lnTo>
                  <a:lnTo>
                    <a:pt x="3234817" y="6096"/>
                  </a:lnTo>
                  <a:lnTo>
                    <a:pt x="32348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30200" y="938530"/>
            <a:ext cx="3543300" cy="5962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multikolinearitas,</a:t>
            </a:r>
            <a:r>
              <a:rPr dirty="0" sz="1400" spc="-1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heteroskedastistias,</a:t>
            </a:r>
            <a:r>
              <a:rPr dirty="0" sz="1400" spc="1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dan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autokorelasi</a:t>
            </a:r>
            <a:r>
              <a:rPr dirty="0" sz="1400" spc="-1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(data</a:t>
            </a:r>
            <a:r>
              <a:rPr dirty="0" sz="1400" spc="-2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time</a:t>
            </a:r>
            <a:r>
              <a:rPr dirty="0" sz="1400" spc="-1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series).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760" y="522224"/>
            <a:ext cx="8483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Arial Black"/>
                <a:cs typeface="Arial Black"/>
              </a:rPr>
              <a:t>Support</a:t>
            </a:r>
            <a:r>
              <a:rPr dirty="0" sz="11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3355" y="505459"/>
            <a:ext cx="2098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76923B"/>
                </a:solidFill>
                <a:latin typeface="Arial Black"/>
                <a:cs typeface="Arial Black"/>
                <a:hlinkClick r:id="rId2"/>
              </a:rPr>
              <a:t>www.spssindonesia.com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523" y="457200"/>
            <a:ext cx="4610100" cy="313055"/>
            <a:chOff x="-1523" y="457200"/>
            <a:chExt cx="4610100" cy="313055"/>
          </a:xfrm>
        </p:grpSpPr>
        <p:sp>
          <p:nvSpPr>
            <p:cNvPr id="5" name="object 5"/>
            <p:cNvSpPr/>
            <p:nvPr/>
          </p:nvSpPr>
          <p:spPr>
            <a:xfrm>
              <a:off x="-1524" y="457199"/>
              <a:ext cx="1384935" cy="313055"/>
            </a:xfrm>
            <a:custGeom>
              <a:avLst/>
              <a:gdLst/>
              <a:ahLst/>
              <a:cxnLst/>
              <a:rect l="l" t="t" r="r" b="b"/>
              <a:pathLst>
                <a:path w="1384935" h="313055">
                  <a:moveTo>
                    <a:pt x="1384427" y="260858"/>
                  </a:moveTo>
                  <a:lnTo>
                    <a:pt x="0" y="260858"/>
                  </a:lnTo>
                  <a:lnTo>
                    <a:pt x="0" y="306578"/>
                  </a:lnTo>
                  <a:lnTo>
                    <a:pt x="1524" y="306578"/>
                  </a:lnTo>
                  <a:lnTo>
                    <a:pt x="1524" y="312674"/>
                  </a:lnTo>
                  <a:lnTo>
                    <a:pt x="1384427" y="312674"/>
                  </a:lnTo>
                  <a:lnTo>
                    <a:pt x="1384427" y="306578"/>
                  </a:lnTo>
                  <a:lnTo>
                    <a:pt x="1384427" y="260858"/>
                  </a:lnTo>
                  <a:close/>
                </a:path>
                <a:path w="1384935" h="313055">
                  <a:moveTo>
                    <a:pt x="138442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384427" y="45720"/>
                  </a:lnTo>
                  <a:lnTo>
                    <a:pt x="1384427" y="0"/>
                  </a:lnTo>
                  <a:close/>
                </a:path>
              </a:pathLst>
            </a:custGeom>
            <a:solidFill>
              <a:srgbClr val="9336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73759" y="763777"/>
              <a:ext cx="3235325" cy="6350"/>
            </a:xfrm>
            <a:custGeom>
              <a:avLst/>
              <a:gdLst/>
              <a:ahLst/>
              <a:cxnLst/>
              <a:rect l="l" t="t" r="r" b="b"/>
              <a:pathLst>
                <a:path w="3235325" h="6350">
                  <a:moveTo>
                    <a:pt x="3234817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6096" y="6096"/>
                  </a:lnTo>
                  <a:lnTo>
                    <a:pt x="3234817" y="6096"/>
                  </a:lnTo>
                  <a:lnTo>
                    <a:pt x="32348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" y="1386205"/>
            <a:ext cx="152399" cy="1422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" y="3514090"/>
            <a:ext cx="152399" cy="1422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8927" y="940053"/>
            <a:ext cx="4388485" cy="38309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Segoe UI"/>
                <a:cs typeface="Segoe UI"/>
              </a:rPr>
              <a:t>CONTOH</a:t>
            </a:r>
            <a:r>
              <a:rPr dirty="0" sz="1400" spc="-35" b="1">
                <a:latin typeface="Segoe UI"/>
                <a:cs typeface="Segoe UI"/>
              </a:rPr>
              <a:t> </a:t>
            </a:r>
            <a:r>
              <a:rPr dirty="0" sz="1400" spc="-5" b="1">
                <a:latin typeface="Segoe UI"/>
                <a:cs typeface="Segoe UI"/>
              </a:rPr>
              <a:t>KASUS</a:t>
            </a:r>
            <a:endParaRPr sz="1400">
              <a:latin typeface="Segoe UI"/>
              <a:cs typeface="Segoe UI"/>
            </a:endParaRPr>
          </a:p>
          <a:p>
            <a:pPr marL="283845" marR="52705">
              <a:lnSpc>
                <a:spcPct val="166300"/>
              </a:lnSpc>
              <a:spcBef>
                <a:spcPts val="335"/>
              </a:spcBef>
            </a:pP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Judul</a:t>
            </a:r>
            <a:r>
              <a:rPr dirty="0" sz="1400" spc="-1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penelitian</a:t>
            </a:r>
            <a:r>
              <a:rPr dirty="0" sz="1400" spc="1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1:  </a:t>
            </a:r>
            <a:r>
              <a:rPr dirty="0" sz="1400" spc="-5">
                <a:latin typeface="Segoe UI"/>
                <a:cs typeface="Segoe UI"/>
              </a:rPr>
              <a:t>Pengaruh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Return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On </a:t>
            </a:r>
            <a:r>
              <a:rPr dirty="0" sz="1400" spc="-5">
                <a:latin typeface="Segoe UI"/>
                <a:cs typeface="Segoe UI"/>
              </a:rPr>
              <a:t>Assets 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(X1)</a:t>
            </a:r>
            <a:r>
              <a:rPr dirty="0" sz="1400" spc="-5">
                <a:latin typeface="Segoe UI"/>
                <a:cs typeface="Segoe UI"/>
              </a:rPr>
              <a:t>, Return </a:t>
            </a:r>
            <a:r>
              <a:rPr dirty="0" sz="1400">
                <a:latin typeface="Segoe UI"/>
                <a:cs typeface="Segoe UI"/>
              </a:rPr>
              <a:t>On </a:t>
            </a:r>
            <a:r>
              <a:rPr dirty="0" sz="1400" spc="-5">
                <a:latin typeface="Segoe UI"/>
                <a:cs typeface="Segoe UI"/>
              </a:rPr>
              <a:t>Equity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(X2) </a:t>
            </a:r>
            <a:r>
              <a:rPr dirty="0" sz="1400" spc="-5">
                <a:latin typeface="Segoe UI"/>
                <a:cs typeface="Segoe UI"/>
              </a:rPr>
              <a:t>dan </a:t>
            </a:r>
            <a:r>
              <a:rPr dirty="0" sz="1400">
                <a:latin typeface="Segoe UI"/>
                <a:cs typeface="Segoe UI"/>
              </a:rPr>
              <a:t>Price Earning </a:t>
            </a:r>
            <a:r>
              <a:rPr dirty="0" sz="1400" spc="-5">
                <a:latin typeface="Segoe UI"/>
                <a:cs typeface="Segoe UI"/>
              </a:rPr>
              <a:t>Ratio </a:t>
            </a:r>
            <a:r>
              <a:rPr dirty="0" sz="1400" spc="-370"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(X3) </a:t>
            </a:r>
            <a:r>
              <a:rPr dirty="0" sz="1400" spc="-5">
                <a:latin typeface="Segoe UI"/>
                <a:cs typeface="Segoe UI"/>
              </a:rPr>
              <a:t>terhadap Harga Saham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(Y) </a:t>
            </a:r>
            <a:r>
              <a:rPr dirty="0" sz="1400" spc="-5">
                <a:latin typeface="Segoe UI"/>
                <a:cs typeface="Segoe UI"/>
              </a:rPr>
              <a:t>pada Perusahaan 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Perbankan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yang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Terdaftar</a:t>
            </a:r>
            <a:r>
              <a:rPr dirty="0" sz="1400">
                <a:latin typeface="Segoe UI"/>
                <a:cs typeface="Segoe UI"/>
              </a:rPr>
              <a:t> di </a:t>
            </a:r>
            <a:r>
              <a:rPr dirty="0" sz="1400" spc="-5">
                <a:latin typeface="Segoe UI"/>
                <a:cs typeface="Segoe UI"/>
              </a:rPr>
              <a:t>Bursa</a:t>
            </a:r>
            <a:r>
              <a:rPr dirty="0" sz="1400">
                <a:latin typeface="Segoe UI"/>
                <a:cs typeface="Segoe UI"/>
              </a:rPr>
              <a:t> Efek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Indonesia </a:t>
            </a:r>
            <a:r>
              <a:rPr dirty="0" sz="1400">
                <a:latin typeface="Segoe UI"/>
                <a:cs typeface="Segoe UI"/>
              </a:rPr>
              <a:t> Periode</a:t>
            </a:r>
            <a:r>
              <a:rPr dirty="0" sz="1400" spc="-5">
                <a:latin typeface="Segoe UI"/>
                <a:cs typeface="Segoe UI"/>
              </a:rPr>
              <a:t> 2011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–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2014.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Data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sekunder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time</a:t>
            </a:r>
            <a:r>
              <a:rPr dirty="0" sz="1400" spc="-1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series.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50">
              <a:latin typeface="Segoe UI"/>
              <a:cs typeface="Segoe UI"/>
            </a:endParaRPr>
          </a:p>
          <a:p>
            <a:pPr marL="283845" marR="5080">
              <a:lnSpc>
                <a:spcPct val="166400"/>
              </a:lnSpc>
            </a:pP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Judul penelitian</a:t>
            </a:r>
            <a:r>
              <a:rPr dirty="0" sz="1400" spc="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2:</a:t>
            </a:r>
            <a:r>
              <a:rPr dirty="0" sz="1400" spc="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Pengaruh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Kompetensi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(X1)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dan </a:t>
            </a:r>
            <a:r>
              <a:rPr dirty="0" sz="1400" spc="-37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Lingkungan</a:t>
            </a:r>
            <a:r>
              <a:rPr dirty="0" sz="1400" spc="-5">
                <a:latin typeface="Segoe UI"/>
                <a:cs typeface="Segoe UI"/>
              </a:rPr>
              <a:t> Kerja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Fisik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(X2)</a:t>
            </a:r>
            <a:r>
              <a:rPr dirty="0" sz="1400" spc="-1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terhadap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Kinerja 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Karyawan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(Y) </a:t>
            </a:r>
            <a:r>
              <a:rPr dirty="0" sz="1400" spc="-5">
                <a:latin typeface="Segoe UI"/>
                <a:cs typeface="Segoe UI"/>
              </a:rPr>
              <a:t>pada</a:t>
            </a:r>
            <a:r>
              <a:rPr dirty="0" sz="1400">
                <a:latin typeface="Segoe UI"/>
                <a:cs typeface="Segoe UI"/>
              </a:rPr>
              <a:t> PT.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SPSS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Indonesia.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Data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 primer </a:t>
            </a:r>
            <a:r>
              <a:rPr dirty="0" sz="1400" spc="-37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cross</a:t>
            </a:r>
            <a:r>
              <a:rPr dirty="0" sz="1400" spc="-1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section.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760" y="522224"/>
            <a:ext cx="8483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Arial Black"/>
                <a:cs typeface="Arial Black"/>
              </a:rPr>
              <a:t>Support</a:t>
            </a:r>
            <a:r>
              <a:rPr dirty="0" sz="11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3355" y="505459"/>
            <a:ext cx="2098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76923B"/>
                </a:solidFill>
                <a:latin typeface="Arial Black"/>
                <a:cs typeface="Arial Black"/>
                <a:hlinkClick r:id="rId2"/>
              </a:rPr>
              <a:t>www.spssindonesia.com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523" y="457200"/>
            <a:ext cx="4610100" cy="313055"/>
            <a:chOff x="-1523" y="457200"/>
            <a:chExt cx="4610100" cy="313055"/>
          </a:xfrm>
        </p:grpSpPr>
        <p:sp>
          <p:nvSpPr>
            <p:cNvPr id="5" name="object 5"/>
            <p:cNvSpPr/>
            <p:nvPr/>
          </p:nvSpPr>
          <p:spPr>
            <a:xfrm>
              <a:off x="-1524" y="457199"/>
              <a:ext cx="1384935" cy="313055"/>
            </a:xfrm>
            <a:custGeom>
              <a:avLst/>
              <a:gdLst/>
              <a:ahLst/>
              <a:cxnLst/>
              <a:rect l="l" t="t" r="r" b="b"/>
              <a:pathLst>
                <a:path w="1384935" h="313055">
                  <a:moveTo>
                    <a:pt x="1384427" y="260858"/>
                  </a:moveTo>
                  <a:lnTo>
                    <a:pt x="0" y="260858"/>
                  </a:lnTo>
                  <a:lnTo>
                    <a:pt x="0" y="306578"/>
                  </a:lnTo>
                  <a:lnTo>
                    <a:pt x="1524" y="306578"/>
                  </a:lnTo>
                  <a:lnTo>
                    <a:pt x="1524" y="312674"/>
                  </a:lnTo>
                  <a:lnTo>
                    <a:pt x="1384427" y="312674"/>
                  </a:lnTo>
                  <a:lnTo>
                    <a:pt x="1384427" y="306578"/>
                  </a:lnTo>
                  <a:lnTo>
                    <a:pt x="1384427" y="260858"/>
                  </a:lnTo>
                  <a:close/>
                </a:path>
                <a:path w="1384935" h="313055">
                  <a:moveTo>
                    <a:pt x="138442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384427" y="45720"/>
                  </a:lnTo>
                  <a:lnTo>
                    <a:pt x="1384427" y="0"/>
                  </a:lnTo>
                  <a:close/>
                </a:path>
              </a:pathLst>
            </a:custGeom>
            <a:solidFill>
              <a:srgbClr val="9336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73759" y="763777"/>
              <a:ext cx="3235325" cy="6350"/>
            </a:xfrm>
            <a:custGeom>
              <a:avLst/>
              <a:gdLst/>
              <a:ahLst/>
              <a:cxnLst/>
              <a:rect l="l" t="t" r="r" b="b"/>
              <a:pathLst>
                <a:path w="3235325" h="6350">
                  <a:moveTo>
                    <a:pt x="3234817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6096" y="6096"/>
                  </a:lnTo>
                  <a:lnTo>
                    <a:pt x="3234817" y="6096"/>
                  </a:lnTo>
                  <a:lnTo>
                    <a:pt x="32348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8927" y="938530"/>
            <a:ext cx="4358005" cy="3434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5" b="1">
                <a:latin typeface="Segoe UI"/>
                <a:cs typeface="Segoe UI"/>
              </a:rPr>
              <a:t>T</a:t>
            </a:r>
            <a:r>
              <a:rPr dirty="0" sz="1400" spc="-55" b="1">
                <a:latin typeface="Segoe UI"/>
                <a:cs typeface="Segoe UI"/>
              </a:rPr>
              <a:t>A</a:t>
            </a:r>
            <a:r>
              <a:rPr dirty="0" sz="1400" spc="-45" b="1">
                <a:latin typeface="Segoe UI"/>
                <a:cs typeface="Segoe UI"/>
              </a:rPr>
              <a:t>H</a:t>
            </a:r>
            <a:r>
              <a:rPr dirty="0" sz="1400" spc="-40" b="1">
                <a:latin typeface="Segoe UI"/>
                <a:cs typeface="Segoe UI"/>
              </a:rPr>
              <a:t>A</a:t>
            </a:r>
            <a:r>
              <a:rPr dirty="0" sz="1400" spc="-35" b="1">
                <a:latin typeface="Segoe UI"/>
                <a:cs typeface="Segoe UI"/>
              </a:rPr>
              <a:t>P</a:t>
            </a:r>
            <a:r>
              <a:rPr dirty="0" sz="1400" spc="-55" b="1">
                <a:latin typeface="Segoe UI"/>
                <a:cs typeface="Segoe UI"/>
              </a:rPr>
              <a:t>A</a:t>
            </a:r>
            <a:r>
              <a:rPr dirty="0" sz="1400" b="1">
                <a:latin typeface="Segoe UI"/>
                <a:cs typeface="Segoe UI"/>
              </a:rPr>
              <a:t>N</a:t>
            </a:r>
            <a:r>
              <a:rPr dirty="0" sz="1400" spc="-80" b="1">
                <a:latin typeface="Segoe UI"/>
                <a:cs typeface="Segoe UI"/>
              </a:rPr>
              <a:t> </a:t>
            </a:r>
            <a:r>
              <a:rPr dirty="0" sz="1400" spc="-5" b="1">
                <a:latin typeface="Segoe UI"/>
                <a:cs typeface="Segoe UI"/>
              </a:rPr>
              <a:t>A</a:t>
            </a:r>
            <a:r>
              <a:rPr dirty="0" sz="1400" spc="-10" b="1">
                <a:latin typeface="Segoe UI"/>
                <a:cs typeface="Segoe UI"/>
              </a:rPr>
              <a:t>N</a:t>
            </a:r>
            <a:r>
              <a:rPr dirty="0" sz="1400" spc="-5" b="1">
                <a:latin typeface="Segoe UI"/>
                <a:cs typeface="Segoe UI"/>
              </a:rPr>
              <a:t>ALI</a:t>
            </a:r>
            <a:r>
              <a:rPr dirty="0" sz="1400" spc="-10" b="1">
                <a:latin typeface="Segoe UI"/>
                <a:cs typeface="Segoe UI"/>
              </a:rPr>
              <a:t>S</a:t>
            </a:r>
            <a:r>
              <a:rPr dirty="0" sz="1400" b="1">
                <a:latin typeface="Segoe UI"/>
                <a:cs typeface="Segoe UI"/>
              </a:rPr>
              <a:t>IS</a:t>
            </a:r>
            <a:endParaRPr sz="1400">
              <a:latin typeface="Segoe UI"/>
              <a:cs typeface="Segoe UI"/>
            </a:endParaRPr>
          </a:p>
          <a:p>
            <a:pPr marL="283845" indent="-271780">
              <a:lnSpc>
                <a:spcPct val="100000"/>
              </a:lnSpc>
              <a:spcBef>
                <a:spcPts val="1115"/>
              </a:spcBef>
              <a:buAutoNum type="arabicPeriod"/>
              <a:tabLst>
                <a:tab pos="283845" algn="l"/>
                <a:tab pos="284480" algn="l"/>
              </a:tabLst>
            </a:pPr>
            <a:r>
              <a:rPr dirty="0" sz="1400" spc="-5">
                <a:latin typeface="Segoe UI"/>
                <a:cs typeface="Segoe UI"/>
              </a:rPr>
              <a:t>Persiapkan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Tabulasi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Data Penelitian.</a:t>
            </a:r>
            <a:endParaRPr sz="1400">
              <a:latin typeface="Segoe UI"/>
              <a:cs typeface="Segoe UI"/>
            </a:endParaRPr>
          </a:p>
          <a:p>
            <a:pPr marL="283845" marR="5080" indent="-271780">
              <a:lnSpc>
                <a:spcPct val="166200"/>
              </a:lnSpc>
              <a:buAutoNum type="arabicPeriod"/>
              <a:tabLst>
                <a:tab pos="283845" algn="l"/>
                <a:tab pos="284480" algn="l"/>
              </a:tabLst>
            </a:pPr>
            <a:r>
              <a:rPr dirty="0" sz="1400" spc="-5">
                <a:latin typeface="Segoe UI"/>
                <a:cs typeface="Segoe UI"/>
              </a:rPr>
              <a:t>Analisis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Regresi Linear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Berganda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+ </a:t>
            </a:r>
            <a:r>
              <a:rPr dirty="0" sz="1400" spc="-5">
                <a:latin typeface="Segoe UI"/>
                <a:cs typeface="Segoe UI"/>
              </a:rPr>
              <a:t>Uji </a:t>
            </a:r>
            <a:r>
              <a:rPr dirty="0" sz="1400">
                <a:latin typeface="Segoe UI"/>
                <a:cs typeface="Segoe UI"/>
              </a:rPr>
              <a:t>Asumsi</a:t>
            </a:r>
            <a:r>
              <a:rPr dirty="0" sz="1400" spc="-5">
                <a:latin typeface="Segoe UI"/>
                <a:cs typeface="Segoe UI"/>
              </a:rPr>
              <a:t> Klasik </a:t>
            </a:r>
            <a:r>
              <a:rPr dirty="0" sz="1400" spc="-37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(Normalitas,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Multikolinearitas,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Heteroskedastisitas, </a:t>
            </a:r>
            <a:r>
              <a:rPr dirty="0" sz="1400">
                <a:latin typeface="Segoe UI"/>
                <a:cs typeface="Segoe UI"/>
              </a:rPr>
              <a:t> dan</a:t>
            </a:r>
            <a:r>
              <a:rPr dirty="0" sz="1400" spc="-5">
                <a:latin typeface="Segoe UI"/>
                <a:cs typeface="Segoe UI"/>
              </a:rPr>
              <a:t> Autokorelasi)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dengan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SPSS.</a:t>
            </a:r>
            <a:endParaRPr sz="1400">
              <a:latin typeface="Segoe UI"/>
              <a:cs typeface="Segoe UI"/>
            </a:endParaRPr>
          </a:p>
          <a:p>
            <a:pPr marL="283845" marR="31750" indent="-271780">
              <a:lnSpc>
                <a:spcPct val="166200"/>
              </a:lnSpc>
              <a:spcBef>
                <a:spcPts val="5"/>
              </a:spcBef>
              <a:buAutoNum type="arabicPeriod"/>
              <a:tabLst>
                <a:tab pos="283845" algn="l"/>
                <a:tab pos="284480" algn="l"/>
              </a:tabLst>
            </a:pPr>
            <a:r>
              <a:rPr dirty="0" sz="1400" spc="-5">
                <a:latin typeface="Segoe UI"/>
                <a:cs typeface="Segoe UI"/>
              </a:rPr>
              <a:t>Melihat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Dasar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Pengambilan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Keputusan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dalam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Uji 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Normalitas,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Multikolinearitas,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Heteroskedastisitas, 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Autokorelasi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dan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Regresi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Linear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Berganda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(Uji</a:t>
            </a:r>
            <a:r>
              <a:rPr dirty="0" sz="1400" spc="-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t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dan </a:t>
            </a:r>
            <a:r>
              <a:rPr dirty="0" sz="1400" spc="-37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Uji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F).</a:t>
            </a:r>
            <a:endParaRPr sz="1400">
              <a:latin typeface="Segoe UI"/>
              <a:cs typeface="Segoe UI"/>
            </a:endParaRPr>
          </a:p>
          <a:p>
            <a:pPr marL="283845" indent="-271780">
              <a:lnSpc>
                <a:spcPct val="100000"/>
              </a:lnSpc>
              <a:spcBef>
                <a:spcPts val="1130"/>
              </a:spcBef>
              <a:buAutoNum type="arabicPeriod"/>
              <a:tabLst>
                <a:tab pos="283845" algn="l"/>
                <a:tab pos="284480" algn="l"/>
              </a:tabLst>
            </a:pPr>
            <a:r>
              <a:rPr dirty="0" sz="1400" spc="-5">
                <a:latin typeface="Segoe UI"/>
                <a:cs typeface="Segoe UI"/>
              </a:rPr>
              <a:t>Pembahasan dan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Pembuatan Kesimpulan.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760" y="522224"/>
            <a:ext cx="8483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Arial Black"/>
                <a:cs typeface="Arial Black"/>
              </a:rPr>
              <a:t>Support</a:t>
            </a:r>
            <a:r>
              <a:rPr dirty="0" sz="11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3355" y="505459"/>
            <a:ext cx="2098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76923B"/>
                </a:solidFill>
                <a:latin typeface="Arial Black"/>
                <a:cs typeface="Arial Black"/>
                <a:hlinkClick r:id="rId2"/>
              </a:rPr>
              <a:t>www.spssindonesia.com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523" y="457200"/>
            <a:ext cx="4610100" cy="313055"/>
            <a:chOff x="-1523" y="457200"/>
            <a:chExt cx="4610100" cy="313055"/>
          </a:xfrm>
        </p:grpSpPr>
        <p:sp>
          <p:nvSpPr>
            <p:cNvPr id="5" name="object 5"/>
            <p:cNvSpPr/>
            <p:nvPr/>
          </p:nvSpPr>
          <p:spPr>
            <a:xfrm>
              <a:off x="-1524" y="457199"/>
              <a:ext cx="1384935" cy="313055"/>
            </a:xfrm>
            <a:custGeom>
              <a:avLst/>
              <a:gdLst/>
              <a:ahLst/>
              <a:cxnLst/>
              <a:rect l="l" t="t" r="r" b="b"/>
              <a:pathLst>
                <a:path w="1384935" h="313055">
                  <a:moveTo>
                    <a:pt x="1384427" y="260858"/>
                  </a:moveTo>
                  <a:lnTo>
                    <a:pt x="0" y="260858"/>
                  </a:lnTo>
                  <a:lnTo>
                    <a:pt x="0" y="306578"/>
                  </a:lnTo>
                  <a:lnTo>
                    <a:pt x="1524" y="306578"/>
                  </a:lnTo>
                  <a:lnTo>
                    <a:pt x="1524" y="312674"/>
                  </a:lnTo>
                  <a:lnTo>
                    <a:pt x="1384427" y="312674"/>
                  </a:lnTo>
                  <a:lnTo>
                    <a:pt x="1384427" y="306578"/>
                  </a:lnTo>
                  <a:lnTo>
                    <a:pt x="1384427" y="260858"/>
                  </a:lnTo>
                  <a:close/>
                </a:path>
                <a:path w="1384935" h="313055">
                  <a:moveTo>
                    <a:pt x="138442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384427" y="45720"/>
                  </a:lnTo>
                  <a:lnTo>
                    <a:pt x="1384427" y="0"/>
                  </a:lnTo>
                  <a:close/>
                </a:path>
              </a:pathLst>
            </a:custGeom>
            <a:solidFill>
              <a:srgbClr val="9336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73759" y="763777"/>
              <a:ext cx="3235325" cy="6350"/>
            </a:xfrm>
            <a:custGeom>
              <a:avLst/>
              <a:gdLst/>
              <a:ahLst/>
              <a:cxnLst/>
              <a:rect l="l" t="t" r="r" b="b"/>
              <a:pathLst>
                <a:path w="3235325" h="6350">
                  <a:moveTo>
                    <a:pt x="3234817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6096" y="6096"/>
                  </a:lnTo>
                  <a:lnTo>
                    <a:pt x="3234817" y="6096"/>
                  </a:lnTo>
                  <a:lnTo>
                    <a:pt x="32348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" y="1657350"/>
            <a:ext cx="152399" cy="1422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" y="3557904"/>
            <a:ext cx="152399" cy="1422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" y="3914775"/>
            <a:ext cx="152399" cy="14223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8927" y="881227"/>
            <a:ext cx="4464685" cy="3225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96645">
              <a:lnSpc>
                <a:spcPct val="127899"/>
              </a:lnSpc>
              <a:spcBef>
                <a:spcPts val="95"/>
              </a:spcBef>
            </a:pPr>
            <a:r>
              <a:rPr dirty="0" sz="1400" spc="-5" b="1">
                <a:latin typeface="Segoe UI"/>
                <a:cs typeface="Segoe UI"/>
              </a:rPr>
              <a:t>DASAR PENGAMBILAN KEPUTUSAN UJI </a:t>
            </a:r>
            <a:r>
              <a:rPr dirty="0" sz="1400" spc="-375" b="1">
                <a:latin typeface="Segoe UI"/>
                <a:cs typeface="Segoe UI"/>
              </a:rPr>
              <a:t> </a:t>
            </a:r>
            <a:r>
              <a:rPr dirty="0" sz="1400" spc="-5" b="1">
                <a:latin typeface="Segoe UI"/>
                <a:cs typeface="Segoe UI"/>
              </a:rPr>
              <a:t>NORMALITAS PROBABILITY PLOT</a:t>
            </a:r>
            <a:endParaRPr sz="1400">
              <a:latin typeface="Segoe UI"/>
              <a:cs typeface="Segoe UI"/>
            </a:endParaRPr>
          </a:p>
          <a:p>
            <a:pPr marL="283845" marR="5080">
              <a:lnSpc>
                <a:spcPct val="166700"/>
              </a:lnSpc>
              <a:spcBef>
                <a:spcPts val="320"/>
              </a:spcBef>
            </a:pPr>
            <a:r>
              <a:rPr dirty="0" sz="1400">
                <a:latin typeface="Segoe UI"/>
                <a:cs typeface="Segoe UI"/>
              </a:rPr>
              <a:t>Menurut </a:t>
            </a:r>
            <a:r>
              <a:rPr dirty="0" sz="1400" spc="-5">
                <a:latin typeface="Segoe UI"/>
                <a:cs typeface="Segoe UI"/>
              </a:rPr>
              <a:t>Imam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Ghozali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(2011: 161)</a:t>
            </a:r>
            <a:r>
              <a:rPr dirty="0" sz="1400" spc="-1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Model</a:t>
            </a:r>
            <a:r>
              <a:rPr dirty="0" sz="1400" spc="-5">
                <a:latin typeface="Segoe UI"/>
                <a:cs typeface="Segoe UI"/>
              </a:rPr>
              <a:t> regresi 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dikatakan berdistribusi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normal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jika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data</a:t>
            </a:r>
            <a:r>
              <a:rPr dirty="0" sz="1400" spc="1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ploting</a:t>
            </a:r>
            <a:r>
              <a:rPr dirty="0" sz="1400" spc="1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(titik- </a:t>
            </a:r>
            <a:r>
              <a:rPr dirty="0" sz="1400" spc="-36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titik)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yang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menggambarkan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data</a:t>
            </a:r>
            <a:r>
              <a:rPr dirty="0" sz="1400" spc="5">
                <a:latin typeface="Segoe UI"/>
                <a:cs typeface="Segoe UI"/>
              </a:rPr>
              <a:t> </a:t>
            </a:r>
            <a:r>
              <a:rPr dirty="0" sz="1400" spc="-5">
                <a:latin typeface="Segoe UI"/>
                <a:cs typeface="Segoe UI"/>
              </a:rPr>
              <a:t>sesungguhnya 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mengikuti garis</a:t>
            </a:r>
            <a:r>
              <a:rPr dirty="0" sz="1400" spc="-1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diagonal</a:t>
            </a:r>
            <a:r>
              <a:rPr dirty="0" sz="1400" spc="-5">
                <a:latin typeface="Segoe UI"/>
                <a:cs typeface="Segoe UI"/>
              </a:rPr>
              <a:t>.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Segoe UI"/>
                <a:cs typeface="Segoe UI"/>
              </a:rPr>
              <a:t>KESIMPULAN</a:t>
            </a:r>
            <a:r>
              <a:rPr dirty="0" sz="1400" spc="-35" b="1">
                <a:latin typeface="Segoe UI"/>
                <a:cs typeface="Segoe UI"/>
              </a:rPr>
              <a:t> </a:t>
            </a:r>
            <a:r>
              <a:rPr dirty="0" sz="1400" b="1">
                <a:latin typeface="Segoe UI"/>
                <a:cs typeface="Segoe UI"/>
              </a:rPr>
              <a:t>UJI</a:t>
            </a:r>
            <a:r>
              <a:rPr dirty="0" sz="1400" spc="-35" b="1">
                <a:latin typeface="Segoe UI"/>
                <a:cs typeface="Segoe UI"/>
              </a:rPr>
              <a:t> </a:t>
            </a:r>
            <a:r>
              <a:rPr dirty="0" sz="1400" spc="-5" b="1">
                <a:latin typeface="Segoe UI"/>
                <a:cs typeface="Segoe UI"/>
              </a:rPr>
              <a:t>NORMALITAS</a:t>
            </a:r>
            <a:endParaRPr sz="1400">
              <a:latin typeface="Segoe UI"/>
              <a:cs typeface="Segoe UI"/>
            </a:endParaRPr>
          </a:p>
          <a:p>
            <a:pPr marL="283845">
              <a:lnSpc>
                <a:spcPct val="100000"/>
              </a:lnSpc>
              <a:spcBef>
                <a:spcPts val="1105"/>
              </a:spcBef>
            </a:pP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Model</a:t>
            </a:r>
            <a:r>
              <a:rPr dirty="0" sz="1400" spc="-1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regresi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berdistribusi normal.</a:t>
            </a:r>
            <a:endParaRPr sz="1400">
              <a:latin typeface="Segoe UI"/>
              <a:cs typeface="Segoe UI"/>
            </a:endParaRPr>
          </a:p>
          <a:p>
            <a:pPr marL="283845">
              <a:lnSpc>
                <a:spcPct val="100000"/>
              </a:lnSpc>
              <a:spcBef>
                <a:spcPts val="1130"/>
              </a:spcBef>
            </a:pPr>
            <a:r>
              <a:rPr dirty="0" sz="1400" spc="-5">
                <a:latin typeface="Segoe UI"/>
                <a:cs typeface="Segoe UI"/>
              </a:rPr>
              <a:t>Alternatif dengan</a:t>
            </a:r>
            <a:r>
              <a:rPr dirty="0" sz="1400"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uji</a:t>
            </a:r>
            <a:r>
              <a:rPr dirty="0" sz="1400" spc="-1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komogorov</a:t>
            </a:r>
            <a:r>
              <a:rPr dirty="0" sz="1400" spc="-1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smirnov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760" y="522224"/>
            <a:ext cx="8483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Arial Black"/>
                <a:cs typeface="Arial Black"/>
              </a:rPr>
              <a:t>Support</a:t>
            </a:r>
            <a:r>
              <a:rPr dirty="0" sz="11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3355" y="505459"/>
            <a:ext cx="2098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76923B"/>
                </a:solidFill>
                <a:latin typeface="Arial Black"/>
                <a:cs typeface="Arial Black"/>
                <a:hlinkClick r:id="rId2"/>
              </a:rPr>
              <a:t>www.spssindonesia.com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523" y="457200"/>
            <a:ext cx="4610100" cy="313055"/>
            <a:chOff x="-1523" y="457200"/>
            <a:chExt cx="4610100" cy="313055"/>
          </a:xfrm>
        </p:grpSpPr>
        <p:sp>
          <p:nvSpPr>
            <p:cNvPr id="5" name="object 5"/>
            <p:cNvSpPr/>
            <p:nvPr/>
          </p:nvSpPr>
          <p:spPr>
            <a:xfrm>
              <a:off x="-1524" y="457199"/>
              <a:ext cx="1384935" cy="313055"/>
            </a:xfrm>
            <a:custGeom>
              <a:avLst/>
              <a:gdLst/>
              <a:ahLst/>
              <a:cxnLst/>
              <a:rect l="l" t="t" r="r" b="b"/>
              <a:pathLst>
                <a:path w="1384935" h="313055">
                  <a:moveTo>
                    <a:pt x="1384427" y="260858"/>
                  </a:moveTo>
                  <a:lnTo>
                    <a:pt x="0" y="260858"/>
                  </a:lnTo>
                  <a:lnTo>
                    <a:pt x="0" y="306578"/>
                  </a:lnTo>
                  <a:lnTo>
                    <a:pt x="1524" y="306578"/>
                  </a:lnTo>
                  <a:lnTo>
                    <a:pt x="1524" y="312674"/>
                  </a:lnTo>
                  <a:lnTo>
                    <a:pt x="1384427" y="312674"/>
                  </a:lnTo>
                  <a:lnTo>
                    <a:pt x="1384427" y="306578"/>
                  </a:lnTo>
                  <a:lnTo>
                    <a:pt x="1384427" y="260858"/>
                  </a:lnTo>
                  <a:close/>
                </a:path>
                <a:path w="1384935" h="313055">
                  <a:moveTo>
                    <a:pt x="138442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384427" y="45720"/>
                  </a:lnTo>
                  <a:lnTo>
                    <a:pt x="1384427" y="0"/>
                  </a:lnTo>
                  <a:close/>
                </a:path>
              </a:pathLst>
            </a:custGeom>
            <a:solidFill>
              <a:srgbClr val="9336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73759" y="763777"/>
              <a:ext cx="3235325" cy="6350"/>
            </a:xfrm>
            <a:custGeom>
              <a:avLst/>
              <a:gdLst/>
              <a:ahLst/>
              <a:cxnLst/>
              <a:rect l="l" t="t" r="r" b="b"/>
              <a:pathLst>
                <a:path w="3235325" h="6350">
                  <a:moveTo>
                    <a:pt x="3234817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6096" y="6096"/>
                  </a:lnTo>
                  <a:lnTo>
                    <a:pt x="3234817" y="6096"/>
                  </a:lnTo>
                  <a:lnTo>
                    <a:pt x="32348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" y="1657350"/>
            <a:ext cx="152399" cy="1422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" y="3228975"/>
            <a:ext cx="152399" cy="1422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8927" y="881227"/>
            <a:ext cx="4381500" cy="2539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730250">
              <a:lnSpc>
                <a:spcPct val="127899"/>
              </a:lnSpc>
              <a:spcBef>
                <a:spcPts val="95"/>
              </a:spcBef>
            </a:pPr>
            <a:r>
              <a:rPr dirty="0" sz="1400" spc="-5" b="1">
                <a:latin typeface="Segoe UI"/>
                <a:cs typeface="Segoe UI"/>
              </a:rPr>
              <a:t>DASAR PENGAMBILAN KEPUTUSAN UJI </a:t>
            </a:r>
            <a:r>
              <a:rPr dirty="0" sz="1400" b="1">
                <a:latin typeface="Segoe UI"/>
                <a:cs typeface="Segoe UI"/>
              </a:rPr>
              <a:t> </a:t>
            </a:r>
            <a:r>
              <a:rPr dirty="0" sz="1400" spc="-5" b="1">
                <a:latin typeface="Segoe UI"/>
                <a:cs typeface="Segoe UI"/>
              </a:rPr>
              <a:t>MULTIKOLINEARITAS</a:t>
            </a:r>
            <a:r>
              <a:rPr dirty="0" sz="1400" spc="-20" b="1">
                <a:latin typeface="Segoe UI"/>
                <a:cs typeface="Segoe UI"/>
              </a:rPr>
              <a:t> </a:t>
            </a:r>
            <a:r>
              <a:rPr dirty="0" sz="1400" spc="-5" b="1">
                <a:latin typeface="Segoe UI"/>
                <a:cs typeface="Segoe UI"/>
              </a:rPr>
              <a:t>TOLERANCE</a:t>
            </a:r>
            <a:r>
              <a:rPr dirty="0" sz="1400" spc="-15" b="1">
                <a:latin typeface="Segoe UI"/>
                <a:cs typeface="Segoe UI"/>
              </a:rPr>
              <a:t> </a:t>
            </a:r>
            <a:r>
              <a:rPr dirty="0" sz="1400" spc="-5" b="1">
                <a:latin typeface="Segoe UI"/>
                <a:cs typeface="Segoe UI"/>
              </a:rPr>
              <a:t>DAN</a:t>
            </a:r>
            <a:r>
              <a:rPr dirty="0" sz="1400" spc="-15" b="1">
                <a:latin typeface="Segoe UI"/>
                <a:cs typeface="Segoe UI"/>
              </a:rPr>
              <a:t> </a:t>
            </a:r>
            <a:r>
              <a:rPr dirty="0" sz="1400" spc="-5" b="1">
                <a:latin typeface="Segoe UI"/>
                <a:cs typeface="Segoe UI"/>
              </a:rPr>
              <a:t>VIF</a:t>
            </a:r>
            <a:endParaRPr sz="1400">
              <a:latin typeface="Segoe UI"/>
              <a:cs typeface="Segoe UI"/>
            </a:endParaRPr>
          </a:p>
          <a:p>
            <a:pPr marL="283845" marR="5080">
              <a:lnSpc>
                <a:spcPct val="166500"/>
              </a:lnSpc>
              <a:spcBef>
                <a:spcPts val="325"/>
              </a:spcBef>
            </a:pPr>
            <a:r>
              <a:rPr dirty="0" sz="1400" spc="-35">
                <a:latin typeface="Segoe UI"/>
                <a:cs typeface="Segoe UI"/>
              </a:rPr>
              <a:t>Menurut Imam </a:t>
            </a:r>
            <a:r>
              <a:rPr dirty="0" sz="1400" spc="-40">
                <a:latin typeface="Segoe UI"/>
                <a:cs typeface="Segoe UI"/>
              </a:rPr>
              <a:t>Ghozali </a:t>
            </a:r>
            <a:r>
              <a:rPr dirty="0" sz="1400" spc="-35">
                <a:latin typeface="Segoe UI"/>
                <a:cs typeface="Segoe UI"/>
              </a:rPr>
              <a:t>(2011: </a:t>
            </a:r>
            <a:r>
              <a:rPr dirty="0" sz="1400" spc="-40">
                <a:latin typeface="Segoe UI"/>
                <a:cs typeface="Segoe UI"/>
              </a:rPr>
              <a:t>107-108) </a:t>
            </a:r>
            <a:r>
              <a:rPr dirty="0" sz="1400" spc="-35">
                <a:latin typeface="Segoe UI"/>
                <a:cs typeface="Segoe UI"/>
              </a:rPr>
              <a:t>Tidak </a:t>
            </a:r>
            <a:r>
              <a:rPr dirty="0" sz="1400" spc="-40">
                <a:latin typeface="Segoe UI"/>
                <a:cs typeface="Segoe UI"/>
              </a:rPr>
              <a:t>terjadi </a:t>
            </a:r>
            <a:r>
              <a:rPr dirty="0" sz="1400" spc="-35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g</a:t>
            </a:r>
            <a:r>
              <a:rPr dirty="0" sz="1400" spc="-40">
                <a:latin typeface="Segoe UI"/>
                <a:cs typeface="Segoe UI"/>
              </a:rPr>
              <a:t>e</a:t>
            </a:r>
            <a:r>
              <a:rPr dirty="0" sz="1400" spc="-55">
                <a:latin typeface="Segoe UI"/>
                <a:cs typeface="Segoe UI"/>
              </a:rPr>
              <a:t>j</a:t>
            </a:r>
            <a:r>
              <a:rPr dirty="0" sz="1400" spc="-35">
                <a:latin typeface="Segoe UI"/>
                <a:cs typeface="Segoe UI"/>
              </a:rPr>
              <a:t>a</a:t>
            </a:r>
            <a:r>
              <a:rPr dirty="0" sz="1400" spc="-55">
                <a:latin typeface="Segoe UI"/>
                <a:cs typeface="Segoe UI"/>
              </a:rPr>
              <a:t>l</a:t>
            </a:r>
            <a:r>
              <a:rPr dirty="0" sz="1400">
                <a:latin typeface="Segoe UI"/>
                <a:cs typeface="Segoe UI"/>
              </a:rPr>
              <a:t>a</a:t>
            </a:r>
            <a:r>
              <a:rPr dirty="0" sz="1400" spc="-80">
                <a:latin typeface="Segoe UI"/>
                <a:cs typeface="Segoe UI"/>
              </a:rPr>
              <a:t> </a:t>
            </a:r>
            <a:r>
              <a:rPr dirty="0" sz="1400" spc="-50">
                <a:latin typeface="Segoe UI"/>
                <a:cs typeface="Segoe UI"/>
              </a:rPr>
              <a:t>m</a:t>
            </a:r>
            <a:r>
              <a:rPr dirty="0" sz="1400" spc="-40">
                <a:latin typeface="Segoe UI"/>
                <a:cs typeface="Segoe UI"/>
              </a:rPr>
              <a:t>ul</a:t>
            </a:r>
            <a:r>
              <a:rPr dirty="0" sz="1400" spc="-35">
                <a:latin typeface="Segoe UI"/>
                <a:cs typeface="Segoe UI"/>
              </a:rPr>
              <a:t>t</a:t>
            </a:r>
            <a:r>
              <a:rPr dirty="0" sz="1400" spc="-55">
                <a:latin typeface="Segoe UI"/>
                <a:cs typeface="Segoe UI"/>
              </a:rPr>
              <a:t>i</a:t>
            </a:r>
            <a:r>
              <a:rPr dirty="0" sz="1400" spc="-50">
                <a:latin typeface="Segoe UI"/>
                <a:cs typeface="Segoe UI"/>
              </a:rPr>
              <a:t>k</a:t>
            </a:r>
            <a:r>
              <a:rPr dirty="0" sz="1400" spc="-35">
                <a:latin typeface="Segoe UI"/>
                <a:cs typeface="Segoe UI"/>
              </a:rPr>
              <a:t>o</a:t>
            </a:r>
            <a:r>
              <a:rPr dirty="0" sz="1400" spc="-40">
                <a:latin typeface="Segoe UI"/>
                <a:cs typeface="Segoe UI"/>
              </a:rPr>
              <a:t>lin</a:t>
            </a:r>
            <a:r>
              <a:rPr dirty="0" sz="1400" spc="-55">
                <a:latin typeface="Segoe UI"/>
                <a:cs typeface="Segoe UI"/>
              </a:rPr>
              <a:t>i</a:t>
            </a:r>
            <a:r>
              <a:rPr dirty="0" sz="1400" spc="-40">
                <a:latin typeface="Segoe UI"/>
                <a:cs typeface="Segoe UI"/>
              </a:rPr>
              <a:t>e</a:t>
            </a:r>
            <a:r>
              <a:rPr dirty="0" sz="1400" spc="-35">
                <a:latin typeface="Segoe UI"/>
                <a:cs typeface="Segoe UI"/>
              </a:rPr>
              <a:t>r</a:t>
            </a:r>
            <a:r>
              <a:rPr dirty="0" sz="1400" spc="-55">
                <a:latin typeface="Segoe UI"/>
                <a:cs typeface="Segoe UI"/>
              </a:rPr>
              <a:t>i</a:t>
            </a:r>
            <a:r>
              <a:rPr dirty="0" sz="1400" spc="-45">
                <a:latin typeface="Segoe UI"/>
                <a:cs typeface="Segoe UI"/>
              </a:rPr>
              <a:t>ta</a:t>
            </a:r>
            <a:r>
              <a:rPr dirty="0" sz="1400" spc="-35">
                <a:latin typeface="Segoe UI"/>
                <a:cs typeface="Segoe UI"/>
              </a:rPr>
              <a:t>s</a:t>
            </a:r>
            <a:r>
              <a:rPr dirty="0" sz="1400">
                <a:latin typeface="Segoe UI"/>
                <a:cs typeface="Segoe UI"/>
              </a:rPr>
              <a:t>,</a:t>
            </a:r>
            <a:r>
              <a:rPr dirty="0" sz="1400" spc="-80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j</a:t>
            </a:r>
            <a:r>
              <a:rPr dirty="0" sz="1400" spc="-55">
                <a:latin typeface="Segoe UI"/>
                <a:cs typeface="Segoe UI"/>
              </a:rPr>
              <a:t>i</a:t>
            </a:r>
            <a:r>
              <a:rPr dirty="0" sz="1400" spc="-50">
                <a:latin typeface="Segoe UI"/>
                <a:cs typeface="Segoe UI"/>
              </a:rPr>
              <a:t>k</a:t>
            </a:r>
            <a:r>
              <a:rPr dirty="0" sz="1400">
                <a:latin typeface="Segoe UI"/>
                <a:cs typeface="Segoe UI"/>
              </a:rPr>
              <a:t>a</a:t>
            </a:r>
            <a:r>
              <a:rPr dirty="0" sz="1400" spc="-70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ni</a:t>
            </a:r>
            <a:r>
              <a:rPr dirty="0" sz="1400" spc="-55">
                <a:latin typeface="Segoe UI"/>
                <a:cs typeface="Segoe UI"/>
              </a:rPr>
              <a:t>l</a:t>
            </a:r>
            <a:r>
              <a:rPr dirty="0" sz="1400" spc="-45">
                <a:latin typeface="Segoe UI"/>
                <a:cs typeface="Segoe UI"/>
              </a:rPr>
              <a:t>a</a:t>
            </a:r>
            <a:r>
              <a:rPr dirty="0" sz="1400">
                <a:latin typeface="Segoe UI"/>
                <a:cs typeface="Segoe UI"/>
              </a:rPr>
              <a:t>i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45" b="1">
                <a:solidFill>
                  <a:srgbClr val="FF0000"/>
                </a:solidFill>
                <a:latin typeface="Segoe UI"/>
                <a:cs typeface="Segoe UI"/>
              </a:rPr>
              <a:t>T</a:t>
            </a:r>
            <a:r>
              <a:rPr dirty="0" sz="1400" spc="-30" b="1">
                <a:solidFill>
                  <a:srgbClr val="FF0000"/>
                </a:solidFill>
                <a:latin typeface="Segoe UI"/>
                <a:cs typeface="Segoe UI"/>
              </a:rPr>
              <a:t>o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l</a:t>
            </a:r>
            <a:r>
              <a:rPr dirty="0" sz="1400" spc="-55" b="1">
                <a:solidFill>
                  <a:srgbClr val="FF0000"/>
                </a:solidFill>
                <a:latin typeface="Segoe UI"/>
                <a:cs typeface="Segoe UI"/>
              </a:rPr>
              <a:t>e</a:t>
            </a:r>
            <a:r>
              <a:rPr dirty="0" sz="1400" spc="-45" b="1">
                <a:solidFill>
                  <a:srgbClr val="FF0000"/>
                </a:solidFill>
                <a:latin typeface="Segoe UI"/>
                <a:cs typeface="Segoe UI"/>
              </a:rPr>
              <a:t>r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a</a:t>
            </a:r>
            <a:r>
              <a:rPr dirty="0" sz="1400" spc="-45" b="1">
                <a:solidFill>
                  <a:srgbClr val="FF0000"/>
                </a:solidFill>
                <a:latin typeface="Segoe UI"/>
                <a:cs typeface="Segoe UI"/>
              </a:rPr>
              <a:t>n</a:t>
            </a:r>
            <a:r>
              <a:rPr dirty="0" sz="1400" spc="-55" b="1">
                <a:solidFill>
                  <a:srgbClr val="FF0000"/>
                </a:solidFill>
                <a:latin typeface="Segoe UI"/>
                <a:cs typeface="Segoe UI"/>
              </a:rPr>
              <a:t>c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e</a:t>
            </a:r>
            <a:r>
              <a:rPr dirty="0" sz="1400" spc="-7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&gt;</a:t>
            </a:r>
            <a:r>
              <a:rPr dirty="0" sz="1400" spc="-8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0</a:t>
            </a:r>
            <a:r>
              <a:rPr dirty="0" sz="1400" spc="-35" b="1">
                <a:solidFill>
                  <a:srgbClr val="FF0000"/>
                </a:solidFill>
                <a:latin typeface="Segoe UI"/>
                <a:cs typeface="Segoe UI"/>
              </a:rPr>
              <a:t>,</a:t>
            </a:r>
            <a:r>
              <a:rPr dirty="0" sz="1400" spc="-55" b="1">
                <a:solidFill>
                  <a:srgbClr val="FF0000"/>
                </a:solidFill>
                <a:latin typeface="Segoe UI"/>
                <a:cs typeface="Segoe UI"/>
              </a:rPr>
              <a:t>1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0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0</a:t>
            </a:r>
            <a:r>
              <a:rPr dirty="0" sz="1400" spc="-9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0">
                <a:latin typeface="Segoe UI"/>
                <a:cs typeface="Segoe UI"/>
              </a:rPr>
              <a:t>d</a:t>
            </a:r>
            <a:r>
              <a:rPr dirty="0" sz="1400" spc="-35">
                <a:latin typeface="Segoe UI"/>
                <a:cs typeface="Segoe UI"/>
              </a:rPr>
              <a:t>a</a:t>
            </a:r>
            <a:r>
              <a:rPr dirty="0" sz="1400">
                <a:latin typeface="Segoe UI"/>
                <a:cs typeface="Segoe UI"/>
              </a:rPr>
              <a:t>n  </a:t>
            </a:r>
            <a:r>
              <a:rPr dirty="0" sz="1400" spc="-40">
                <a:latin typeface="Segoe UI"/>
                <a:cs typeface="Segoe UI"/>
              </a:rPr>
              <a:t>nil</a:t>
            </a:r>
            <a:r>
              <a:rPr dirty="0" sz="1400" spc="-35">
                <a:latin typeface="Segoe UI"/>
                <a:cs typeface="Segoe UI"/>
              </a:rPr>
              <a:t>a</a:t>
            </a:r>
            <a:r>
              <a:rPr dirty="0" sz="1400">
                <a:latin typeface="Segoe UI"/>
                <a:cs typeface="Segoe UI"/>
              </a:rPr>
              <a:t>i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50" b="1">
                <a:solidFill>
                  <a:srgbClr val="FF0000"/>
                </a:solidFill>
                <a:latin typeface="Segoe UI"/>
                <a:cs typeface="Segoe UI"/>
              </a:rPr>
              <a:t>V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I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F</a:t>
            </a:r>
            <a:r>
              <a:rPr dirty="0" sz="1400" spc="-8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&lt;</a:t>
            </a:r>
            <a:r>
              <a:rPr dirty="0" sz="1400" spc="-8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1</a:t>
            </a:r>
            <a:r>
              <a:rPr dirty="0" sz="1400" spc="-55" b="1">
                <a:solidFill>
                  <a:srgbClr val="FF0000"/>
                </a:solidFill>
                <a:latin typeface="Segoe UI"/>
                <a:cs typeface="Segoe UI"/>
              </a:rPr>
              <a:t>0</a:t>
            </a:r>
            <a:r>
              <a:rPr dirty="0" sz="1400" spc="-35" b="1">
                <a:solidFill>
                  <a:srgbClr val="FF0000"/>
                </a:solidFill>
                <a:latin typeface="Segoe UI"/>
                <a:cs typeface="Segoe UI"/>
              </a:rPr>
              <a:t>,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00</a:t>
            </a:r>
            <a:r>
              <a:rPr dirty="0" sz="1400">
                <a:latin typeface="Segoe UI"/>
                <a:cs typeface="Segoe UI"/>
              </a:rPr>
              <a:t>.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Segoe UI"/>
                <a:cs typeface="Segoe UI"/>
              </a:rPr>
              <a:t>KESIMPULAN</a:t>
            </a:r>
            <a:r>
              <a:rPr dirty="0" sz="1400" spc="-40" b="1">
                <a:latin typeface="Segoe UI"/>
                <a:cs typeface="Segoe UI"/>
              </a:rPr>
              <a:t> </a:t>
            </a:r>
            <a:r>
              <a:rPr dirty="0" sz="1400" b="1">
                <a:latin typeface="Segoe UI"/>
                <a:cs typeface="Segoe UI"/>
              </a:rPr>
              <a:t>UJI</a:t>
            </a:r>
            <a:r>
              <a:rPr dirty="0" sz="1400" spc="-30" b="1">
                <a:latin typeface="Segoe UI"/>
                <a:cs typeface="Segoe UI"/>
              </a:rPr>
              <a:t> </a:t>
            </a:r>
            <a:r>
              <a:rPr dirty="0" sz="1400" spc="-5" b="1">
                <a:latin typeface="Segoe UI"/>
                <a:cs typeface="Segoe UI"/>
              </a:rPr>
              <a:t>MULTIKOLINEARITAS</a:t>
            </a:r>
            <a:endParaRPr sz="1400">
              <a:latin typeface="Segoe UI"/>
              <a:cs typeface="Segoe UI"/>
            </a:endParaRPr>
          </a:p>
          <a:p>
            <a:pPr marL="283845">
              <a:lnSpc>
                <a:spcPct val="100000"/>
              </a:lnSpc>
              <a:spcBef>
                <a:spcPts val="1105"/>
              </a:spcBef>
            </a:pP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Tidak ada</a:t>
            </a:r>
            <a:r>
              <a:rPr dirty="0" sz="1400" spc="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gejala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multikolinearitas.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760" y="522224"/>
            <a:ext cx="8483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Arial Black"/>
                <a:cs typeface="Arial Black"/>
              </a:rPr>
              <a:t>Support</a:t>
            </a:r>
            <a:r>
              <a:rPr dirty="0" sz="11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3355" y="505459"/>
            <a:ext cx="2098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76923B"/>
                </a:solidFill>
                <a:latin typeface="Arial Black"/>
                <a:cs typeface="Arial Black"/>
                <a:hlinkClick r:id="rId2"/>
              </a:rPr>
              <a:t>www.spssindonesia.com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523" y="457200"/>
            <a:ext cx="4610100" cy="313055"/>
            <a:chOff x="-1523" y="457200"/>
            <a:chExt cx="4610100" cy="313055"/>
          </a:xfrm>
        </p:grpSpPr>
        <p:sp>
          <p:nvSpPr>
            <p:cNvPr id="5" name="object 5"/>
            <p:cNvSpPr/>
            <p:nvPr/>
          </p:nvSpPr>
          <p:spPr>
            <a:xfrm>
              <a:off x="-1524" y="457199"/>
              <a:ext cx="1384935" cy="313055"/>
            </a:xfrm>
            <a:custGeom>
              <a:avLst/>
              <a:gdLst/>
              <a:ahLst/>
              <a:cxnLst/>
              <a:rect l="l" t="t" r="r" b="b"/>
              <a:pathLst>
                <a:path w="1384935" h="313055">
                  <a:moveTo>
                    <a:pt x="1384427" y="260858"/>
                  </a:moveTo>
                  <a:lnTo>
                    <a:pt x="0" y="260858"/>
                  </a:lnTo>
                  <a:lnTo>
                    <a:pt x="0" y="306578"/>
                  </a:lnTo>
                  <a:lnTo>
                    <a:pt x="1524" y="306578"/>
                  </a:lnTo>
                  <a:lnTo>
                    <a:pt x="1524" y="312674"/>
                  </a:lnTo>
                  <a:lnTo>
                    <a:pt x="1384427" y="312674"/>
                  </a:lnTo>
                  <a:lnTo>
                    <a:pt x="1384427" y="306578"/>
                  </a:lnTo>
                  <a:lnTo>
                    <a:pt x="1384427" y="260858"/>
                  </a:lnTo>
                  <a:close/>
                </a:path>
                <a:path w="1384935" h="313055">
                  <a:moveTo>
                    <a:pt x="138442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384427" y="45720"/>
                  </a:lnTo>
                  <a:lnTo>
                    <a:pt x="1384427" y="0"/>
                  </a:lnTo>
                  <a:close/>
                </a:path>
              </a:pathLst>
            </a:custGeom>
            <a:solidFill>
              <a:srgbClr val="9336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73759" y="763777"/>
              <a:ext cx="3235325" cy="6350"/>
            </a:xfrm>
            <a:custGeom>
              <a:avLst/>
              <a:gdLst/>
              <a:ahLst/>
              <a:cxnLst/>
              <a:rect l="l" t="t" r="r" b="b"/>
              <a:pathLst>
                <a:path w="3235325" h="6350">
                  <a:moveTo>
                    <a:pt x="3234817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6096" y="6096"/>
                  </a:lnTo>
                  <a:lnTo>
                    <a:pt x="3234817" y="6096"/>
                  </a:lnTo>
                  <a:lnTo>
                    <a:pt x="32348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" y="1657350"/>
            <a:ext cx="152399" cy="1422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" y="3940809"/>
            <a:ext cx="152399" cy="1422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" y="4211954"/>
            <a:ext cx="152399" cy="14223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8927" y="881227"/>
            <a:ext cx="4253865" cy="35223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885825">
              <a:lnSpc>
                <a:spcPct val="127899"/>
              </a:lnSpc>
              <a:spcBef>
                <a:spcPts val="95"/>
              </a:spcBef>
            </a:pPr>
            <a:r>
              <a:rPr dirty="0" sz="1400" spc="-5" b="1">
                <a:latin typeface="Segoe UI"/>
                <a:cs typeface="Segoe UI"/>
              </a:rPr>
              <a:t>DASAR PENGAMBILAN KEPUTUSAN UJI </a:t>
            </a:r>
            <a:r>
              <a:rPr dirty="0" sz="1400" spc="-375" b="1">
                <a:latin typeface="Segoe UI"/>
                <a:cs typeface="Segoe UI"/>
              </a:rPr>
              <a:t> </a:t>
            </a:r>
            <a:r>
              <a:rPr dirty="0" sz="1400" spc="-5" b="1">
                <a:latin typeface="Segoe UI"/>
                <a:cs typeface="Segoe UI"/>
              </a:rPr>
              <a:t>HETEROSKEDASTISTIAS</a:t>
            </a:r>
            <a:r>
              <a:rPr dirty="0" sz="1400" spc="-15" b="1">
                <a:latin typeface="Segoe UI"/>
                <a:cs typeface="Segoe UI"/>
              </a:rPr>
              <a:t> </a:t>
            </a:r>
            <a:r>
              <a:rPr dirty="0" sz="1400" spc="-5" b="1">
                <a:latin typeface="Segoe UI"/>
                <a:cs typeface="Segoe UI"/>
              </a:rPr>
              <a:t>SCATTERPLOTS</a:t>
            </a:r>
            <a:endParaRPr sz="1400">
              <a:latin typeface="Segoe UI"/>
              <a:cs typeface="Segoe UI"/>
            </a:endParaRPr>
          </a:p>
          <a:p>
            <a:pPr marL="283845" marR="5080">
              <a:lnSpc>
                <a:spcPct val="166300"/>
              </a:lnSpc>
              <a:spcBef>
                <a:spcPts val="330"/>
              </a:spcBef>
            </a:pPr>
            <a:r>
              <a:rPr dirty="0" sz="1400" spc="-40">
                <a:latin typeface="Segoe UI"/>
                <a:cs typeface="Segoe UI"/>
              </a:rPr>
              <a:t>Men</a:t>
            </a:r>
            <a:r>
              <a:rPr dirty="0" sz="1400" spc="-55">
                <a:latin typeface="Segoe UI"/>
                <a:cs typeface="Segoe UI"/>
              </a:rPr>
              <a:t>u</a:t>
            </a:r>
            <a:r>
              <a:rPr dirty="0" sz="1400" spc="-45">
                <a:latin typeface="Segoe UI"/>
                <a:cs typeface="Segoe UI"/>
              </a:rPr>
              <a:t>r</a:t>
            </a:r>
            <a:r>
              <a:rPr dirty="0" sz="1400" spc="-40">
                <a:latin typeface="Segoe UI"/>
                <a:cs typeface="Segoe UI"/>
              </a:rPr>
              <a:t>u</a:t>
            </a:r>
            <a:r>
              <a:rPr dirty="0" sz="1400">
                <a:latin typeface="Segoe UI"/>
                <a:cs typeface="Segoe UI"/>
              </a:rPr>
              <a:t>t</a:t>
            </a:r>
            <a:r>
              <a:rPr dirty="0" sz="1400" spc="-80">
                <a:latin typeface="Segoe UI"/>
                <a:cs typeface="Segoe UI"/>
              </a:rPr>
              <a:t> </a:t>
            </a:r>
            <a:r>
              <a:rPr dirty="0" sz="1400" spc="-50">
                <a:latin typeface="Segoe UI"/>
                <a:cs typeface="Segoe UI"/>
              </a:rPr>
              <a:t>Im</a:t>
            </a:r>
            <a:r>
              <a:rPr dirty="0" sz="1400" spc="-45">
                <a:latin typeface="Segoe UI"/>
                <a:cs typeface="Segoe UI"/>
              </a:rPr>
              <a:t>a</a:t>
            </a:r>
            <a:r>
              <a:rPr dirty="0" sz="1400">
                <a:latin typeface="Segoe UI"/>
                <a:cs typeface="Segoe UI"/>
              </a:rPr>
              <a:t>m</a:t>
            </a:r>
            <a:r>
              <a:rPr dirty="0" sz="1400" spc="-70">
                <a:latin typeface="Segoe UI"/>
                <a:cs typeface="Segoe UI"/>
              </a:rPr>
              <a:t> </a:t>
            </a:r>
            <a:r>
              <a:rPr dirty="0" sz="1400" spc="-55">
                <a:latin typeface="Segoe UI"/>
                <a:cs typeface="Segoe UI"/>
              </a:rPr>
              <a:t>Gh</a:t>
            </a:r>
            <a:r>
              <a:rPr dirty="0" sz="1400" spc="-35">
                <a:latin typeface="Segoe UI"/>
                <a:cs typeface="Segoe UI"/>
              </a:rPr>
              <a:t>o</a:t>
            </a:r>
            <a:r>
              <a:rPr dirty="0" sz="1400" spc="-50">
                <a:latin typeface="Segoe UI"/>
                <a:cs typeface="Segoe UI"/>
              </a:rPr>
              <a:t>z</a:t>
            </a:r>
            <a:r>
              <a:rPr dirty="0" sz="1400" spc="-35">
                <a:latin typeface="Segoe UI"/>
                <a:cs typeface="Segoe UI"/>
              </a:rPr>
              <a:t>a</a:t>
            </a:r>
            <a:r>
              <a:rPr dirty="0" sz="1400" spc="-40">
                <a:latin typeface="Segoe UI"/>
                <a:cs typeface="Segoe UI"/>
              </a:rPr>
              <a:t>l</a:t>
            </a:r>
            <a:r>
              <a:rPr dirty="0" sz="1400">
                <a:latin typeface="Segoe UI"/>
                <a:cs typeface="Segoe UI"/>
              </a:rPr>
              <a:t>i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(2</a:t>
            </a:r>
            <a:r>
              <a:rPr dirty="0" sz="1400" spc="-50">
                <a:latin typeface="Segoe UI"/>
                <a:cs typeface="Segoe UI"/>
              </a:rPr>
              <a:t>0</a:t>
            </a:r>
            <a:r>
              <a:rPr dirty="0" sz="1400" spc="-40">
                <a:latin typeface="Segoe UI"/>
                <a:cs typeface="Segoe UI"/>
              </a:rPr>
              <a:t>11</a:t>
            </a:r>
            <a:r>
              <a:rPr dirty="0" sz="1400">
                <a:latin typeface="Segoe UI"/>
                <a:cs typeface="Segoe UI"/>
              </a:rPr>
              <a:t>:</a:t>
            </a:r>
            <a:r>
              <a:rPr dirty="0" sz="1400" spc="-85">
                <a:latin typeface="Segoe UI"/>
                <a:cs typeface="Segoe UI"/>
              </a:rPr>
              <a:t> </a:t>
            </a:r>
            <a:r>
              <a:rPr dirty="0" sz="1400" spc="-50">
                <a:latin typeface="Segoe UI"/>
                <a:cs typeface="Segoe UI"/>
              </a:rPr>
              <a:t>1</a:t>
            </a:r>
            <a:r>
              <a:rPr dirty="0" sz="1400" spc="-40">
                <a:latin typeface="Segoe UI"/>
                <a:cs typeface="Segoe UI"/>
              </a:rPr>
              <a:t>39</a:t>
            </a:r>
            <a:r>
              <a:rPr dirty="0" sz="1400">
                <a:latin typeface="Segoe UI"/>
                <a:cs typeface="Segoe UI"/>
              </a:rPr>
              <a:t>)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Ti</a:t>
            </a:r>
            <a:r>
              <a:rPr dirty="0" sz="1400" spc="-50">
                <a:latin typeface="Segoe UI"/>
                <a:cs typeface="Segoe UI"/>
              </a:rPr>
              <a:t>d</a:t>
            </a:r>
            <a:r>
              <a:rPr dirty="0" sz="1400" spc="-45">
                <a:latin typeface="Segoe UI"/>
                <a:cs typeface="Segoe UI"/>
              </a:rPr>
              <a:t>a</a:t>
            </a:r>
            <a:r>
              <a:rPr dirty="0" sz="1400">
                <a:latin typeface="Segoe UI"/>
                <a:cs typeface="Segoe UI"/>
              </a:rPr>
              <a:t>k</a:t>
            </a:r>
            <a:r>
              <a:rPr dirty="0" sz="1400" spc="-85">
                <a:latin typeface="Segoe UI"/>
                <a:cs typeface="Segoe UI"/>
              </a:rPr>
              <a:t> </a:t>
            </a:r>
            <a:r>
              <a:rPr dirty="0" sz="1400" spc="-45">
                <a:latin typeface="Segoe UI"/>
                <a:cs typeface="Segoe UI"/>
              </a:rPr>
              <a:t>t</a:t>
            </a:r>
            <a:r>
              <a:rPr dirty="0" sz="1400" spc="-40">
                <a:latin typeface="Segoe UI"/>
                <a:cs typeface="Segoe UI"/>
              </a:rPr>
              <a:t>e</a:t>
            </a:r>
            <a:r>
              <a:rPr dirty="0" sz="1400" spc="-35">
                <a:latin typeface="Segoe UI"/>
                <a:cs typeface="Segoe UI"/>
              </a:rPr>
              <a:t>r</a:t>
            </a:r>
            <a:r>
              <a:rPr dirty="0" sz="1400" spc="-55">
                <a:latin typeface="Segoe UI"/>
                <a:cs typeface="Segoe UI"/>
              </a:rPr>
              <a:t>j</a:t>
            </a:r>
            <a:r>
              <a:rPr dirty="0" sz="1400" spc="-45">
                <a:latin typeface="Segoe UI"/>
                <a:cs typeface="Segoe UI"/>
              </a:rPr>
              <a:t>a</a:t>
            </a:r>
            <a:r>
              <a:rPr dirty="0" sz="1400" spc="-35">
                <a:latin typeface="Segoe UI"/>
                <a:cs typeface="Segoe UI"/>
              </a:rPr>
              <a:t>d</a:t>
            </a:r>
            <a:r>
              <a:rPr dirty="0" sz="1400">
                <a:latin typeface="Segoe UI"/>
                <a:cs typeface="Segoe UI"/>
              </a:rPr>
              <a:t>i  </a:t>
            </a:r>
            <a:r>
              <a:rPr dirty="0" sz="1400" spc="-40">
                <a:latin typeface="Segoe UI"/>
                <a:cs typeface="Segoe UI"/>
              </a:rPr>
              <a:t>he</a:t>
            </a:r>
            <a:r>
              <a:rPr dirty="0" sz="1400" spc="-45">
                <a:latin typeface="Segoe UI"/>
                <a:cs typeface="Segoe UI"/>
              </a:rPr>
              <a:t>t</a:t>
            </a:r>
            <a:r>
              <a:rPr dirty="0" sz="1400" spc="-55">
                <a:latin typeface="Segoe UI"/>
                <a:cs typeface="Segoe UI"/>
              </a:rPr>
              <a:t>e</a:t>
            </a:r>
            <a:r>
              <a:rPr dirty="0" sz="1400" spc="-35">
                <a:latin typeface="Segoe UI"/>
                <a:cs typeface="Segoe UI"/>
              </a:rPr>
              <a:t>r</a:t>
            </a:r>
            <a:r>
              <a:rPr dirty="0" sz="1400" spc="-45">
                <a:latin typeface="Segoe UI"/>
                <a:cs typeface="Segoe UI"/>
              </a:rPr>
              <a:t>os</a:t>
            </a:r>
            <a:r>
              <a:rPr dirty="0" sz="1400" spc="-40">
                <a:latin typeface="Segoe UI"/>
                <a:cs typeface="Segoe UI"/>
              </a:rPr>
              <a:t>k</a:t>
            </a:r>
            <a:r>
              <a:rPr dirty="0" sz="1400" spc="-55">
                <a:latin typeface="Segoe UI"/>
                <a:cs typeface="Segoe UI"/>
              </a:rPr>
              <a:t>e</a:t>
            </a:r>
            <a:r>
              <a:rPr dirty="0" sz="1400" spc="-50">
                <a:latin typeface="Segoe UI"/>
                <a:cs typeface="Segoe UI"/>
              </a:rPr>
              <a:t>d</a:t>
            </a:r>
            <a:r>
              <a:rPr dirty="0" sz="1400" spc="-35">
                <a:latin typeface="Segoe UI"/>
                <a:cs typeface="Segoe UI"/>
              </a:rPr>
              <a:t>a</a:t>
            </a:r>
            <a:r>
              <a:rPr dirty="0" sz="1400" spc="-45">
                <a:latin typeface="Segoe UI"/>
                <a:cs typeface="Segoe UI"/>
              </a:rPr>
              <a:t>s</a:t>
            </a:r>
            <a:r>
              <a:rPr dirty="0" sz="1400" spc="-35">
                <a:latin typeface="Segoe UI"/>
                <a:cs typeface="Segoe UI"/>
              </a:rPr>
              <a:t>t</a:t>
            </a:r>
            <a:r>
              <a:rPr dirty="0" sz="1400" spc="-55">
                <a:latin typeface="Segoe UI"/>
                <a:cs typeface="Segoe UI"/>
              </a:rPr>
              <a:t>i</a:t>
            </a:r>
            <a:r>
              <a:rPr dirty="0" sz="1400" spc="-35">
                <a:latin typeface="Segoe UI"/>
                <a:cs typeface="Segoe UI"/>
              </a:rPr>
              <a:t>s</a:t>
            </a:r>
            <a:r>
              <a:rPr dirty="0" sz="1400" spc="-55">
                <a:latin typeface="Segoe UI"/>
                <a:cs typeface="Segoe UI"/>
              </a:rPr>
              <a:t>i</a:t>
            </a:r>
            <a:r>
              <a:rPr dirty="0" sz="1400" spc="-45">
                <a:latin typeface="Segoe UI"/>
                <a:cs typeface="Segoe UI"/>
              </a:rPr>
              <a:t>ta</a:t>
            </a:r>
            <a:r>
              <a:rPr dirty="0" sz="1400" spc="-30">
                <a:latin typeface="Segoe UI"/>
                <a:cs typeface="Segoe UI"/>
              </a:rPr>
              <a:t>s</a:t>
            </a:r>
            <a:r>
              <a:rPr dirty="0" sz="1400">
                <a:latin typeface="Segoe UI"/>
                <a:cs typeface="Segoe UI"/>
              </a:rPr>
              <a:t>,</a:t>
            </a:r>
            <a:r>
              <a:rPr dirty="0" sz="1400" spc="-80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j</a:t>
            </a:r>
            <a:r>
              <a:rPr dirty="0" sz="1400" spc="-55">
                <a:latin typeface="Segoe UI"/>
                <a:cs typeface="Segoe UI"/>
              </a:rPr>
              <a:t>i</a:t>
            </a:r>
            <a:r>
              <a:rPr dirty="0" sz="1400" spc="-40">
                <a:latin typeface="Segoe UI"/>
                <a:cs typeface="Segoe UI"/>
              </a:rPr>
              <a:t>k</a:t>
            </a:r>
            <a:r>
              <a:rPr dirty="0" sz="1400">
                <a:latin typeface="Segoe UI"/>
                <a:cs typeface="Segoe UI"/>
              </a:rPr>
              <a:t>a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30" b="1">
                <a:solidFill>
                  <a:srgbClr val="FF0000"/>
                </a:solidFill>
                <a:latin typeface="Segoe UI"/>
                <a:cs typeface="Segoe UI"/>
              </a:rPr>
              <a:t>t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i</a:t>
            </a:r>
            <a:r>
              <a:rPr dirty="0" sz="1400" spc="-45" b="1">
                <a:solidFill>
                  <a:srgbClr val="FF0000"/>
                </a:solidFill>
                <a:latin typeface="Segoe UI"/>
                <a:cs typeface="Segoe UI"/>
              </a:rPr>
              <a:t>d</a:t>
            </a:r>
            <a:r>
              <a:rPr dirty="0" sz="1400" spc="-50" b="1">
                <a:solidFill>
                  <a:srgbClr val="FF0000"/>
                </a:solidFill>
                <a:latin typeface="Segoe UI"/>
                <a:cs typeface="Segoe UI"/>
              </a:rPr>
              <a:t>a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k</a:t>
            </a:r>
            <a:r>
              <a:rPr dirty="0" sz="1400" spc="-8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a</a:t>
            </a:r>
            <a:r>
              <a:rPr dirty="0" sz="1400" spc="-55" b="1">
                <a:solidFill>
                  <a:srgbClr val="FF0000"/>
                </a:solidFill>
                <a:latin typeface="Segoe UI"/>
                <a:cs typeface="Segoe UI"/>
              </a:rPr>
              <a:t>d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a</a:t>
            </a:r>
            <a:r>
              <a:rPr dirty="0" sz="1400" spc="-9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45" b="1">
                <a:solidFill>
                  <a:srgbClr val="FF0000"/>
                </a:solidFill>
                <a:latin typeface="Segoe UI"/>
                <a:cs typeface="Segoe UI"/>
              </a:rPr>
              <a:t>p</a:t>
            </a:r>
            <a:r>
              <a:rPr dirty="0" sz="1400" spc="-30" b="1">
                <a:solidFill>
                  <a:srgbClr val="FF0000"/>
                </a:solidFill>
                <a:latin typeface="Segoe UI"/>
                <a:cs typeface="Segoe UI"/>
              </a:rPr>
              <a:t>o</a:t>
            </a:r>
            <a:r>
              <a:rPr dirty="0" sz="1400" spc="-55" b="1">
                <a:solidFill>
                  <a:srgbClr val="FF0000"/>
                </a:solidFill>
                <a:latin typeface="Segoe UI"/>
                <a:cs typeface="Segoe UI"/>
              </a:rPr>
              <a:t>l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a</a:t>
            </a:r>
            <a:r>
              <a:rPr dirty="0" sz="1400" spc="-7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0" b="1">
                <a:solidFill>
                  <a:srgbClr val="FF0000"/>
                </a:solidFill>
                <a:latin typeface="Segoe UI"/>
                <a:cs typeface="Segoe UI"/>
              </a:rPr>
              <a:t>ya</a:t>
            </a:r>
            <a:r>
              <a:rPr dirty="0" sz="1400" spc="-35" b="1">
                <a:solidFill>
                  <a:srgbClr val="FF0000"/>
                </a:solidFill>
                <a:latin typeface="Segoe UI"/>
                <a:cs typeface="Segoe UI"/>
              </a:rPr>
              <a:t>n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g</a:t>
            </a:r>
            <a:r>
              <a:rPr dirty="0" sz="1400" spc="-8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j</a:t>
            </a:r>
            <a:r>
              <a:rPr dirty="0" sz="1400" spc="-55" b="1">
                <a:solidFill>
                  <a:srgbClr val="FF0000"/>
                </a:solidFill>
                <a:latin typeface="Segoe UI"/>
                <a:cs typeface="Segoe UI"/>
              </a:rPr>
              <a:t>e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la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s  </a:t>
            </a:r>
            <a:r>
              <a:rPr dirty="0" sz="1400" spc="-40">
                <a:latin typeface="Segoe UI"/>
                <a:cs typeface="Segoe UI"/>
              </a:rPr>
              <a:t>(bergelombang,</a:t>
            </a:r>
            <a:r>
              <a:rPr dirty="0" sz="1400" spc="-100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melebar</a:t>
            </a:r>
            <a:r>
              <a:rPr dirty="0" sz="1400" spc="-75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kemudian</a:t>
            </a:r>
            <a:r>
              <a:rPr dirty="0" sz="1400" spc="-85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menyempit)</a:t>
            </a:r>
            <a:r>
              <a:rPr dirty="0" sz="1400" spc="-75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pada </a:t>
            </a:r>
            <a:r>
              <a:rPr dirty="0" sz="1400" spc="-370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gambar</a:t>
            </a:r>
            <a:r>
              <a:rPr dirty="0" sz="1400" spc="-80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scatterplots,</a:t>
            </a:r>
            <a:r>
              <a:rPr dirty="0" sz="1400" spc="-85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serta</a:t>
            </a:r>
            <a:r>
              <a:rPr dirty="0" sz="1400" spc="-75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titik-titik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menyebar</a:t>
            </a:r>
            <a:r>
              <a:rPr dirty="0" sz="1400" spc="-6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25" b="1">
                <a:solidFill>
                  <a:srgbClr val="FF0000"/>
                </a:solidFill>
                <a:latin typeface="Segoe UI"/>
                <a:cs typeface="Segoe UI"/>
              </a:rPr>
              <a:t>di</a:t>
            </a:r>
            <a:r>
              <a:rPr dirty="0" sz="1400" spc="-9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30" b="1">
                <a:solidFill>
                  <a:srgbClr val="FF0000"/>
                </a:solidFill>
                <a:latin typeface="Segoe UI"/>
                <a:cs typeface="Segoe UI"/>
              </a:rPr>
              <a:t>atas </a:t>
            </a:r>
            <a:r>
              <a:rPr dirty="0" sz="1400" spc="-37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45" b="1">
                <a:solidFill>
                  <a:srgbClr val="FF0000"/>
                </a:solidFill>
                <a:latin typeface="Segoe UI"/>
                <a:cs typeface="Segoe UI"/>
              </a:rPr>
              <a:t>d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a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n</a:t>
            </a:r>
            <a:r>
              <a:rPr dirty="0" sz="1400" spc="-8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45" b="1">
                <a:solidFill>
                  <a:srgbClr val="FF0000"/>
                </a:solidFill>
                <a:latin typeface="Segoe UI"/>
                <a:cs typeface="Segoe UI"/>
              </a:rPr>
              <a:t>d</a:t>
            </a:r>
            <a:r>
              <a:rPr dirty="0" sz="1400" spc="-55" b="1">
                <a:solidFill>
                  <a:srgbClr val="FF0000"/>
                </a:solidFill>
                <a:latin typeface="Segoe UI"/>
                <a:cs typeface="Segoe UI"/>
              </a:rPr>
              <a:t>i</a:t>
            </a:r>
            <a:r>
              <a:rPr dirty="0" sz="1400" spc="-35" b="1">
                <a:solidFill>
                  <a:srgbClr val="FF0000"/>
                </a:solidFill>
                <a:latin typeface="Segoe UI"/>
                <a:cs typeface="Segoe UI"/>
              </a:rPr>
              <a:t>b</a:t>
            </a:r>
            <a:r>
              <a:rPr dirty="0" sz="1400" spc="-50" b="1">
                <a:solidFill>
                  <a:srgbClr val="FF0000"/>
                </a:solidFill>
                <a:latin typeface="Segoe UI"/>
                <a:cs typeface="Segoe UI"/>
              </a:rPr>
              <a:t>a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wa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h</a:t>
            </a:r>
            <a:r>
              <a:rPr dirty="0" sz="1400" spc="-9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0" b="1">
                <a:solidFill>
                  <a:srgbClr val="FF0000"/>
                </a:solidFill>
                <a:latin typeface="Segoe UI"/>
                <a:cs typeface="Segoe UI"/>
              </a:rPr>
              <a:t>a</a:t>
            </a:r>
            <a:r>
              <a:rPr dirty="0" sz="1400" spc="-35" b="1">
                <a:solidFill>
                  <a:srgbClr val="FF0000"/>
                </a:solidFill>
                <a:latin typeface="Segoe UI"/>
                <a:cs typeface="Segoe UI"/>
              </a:rPr>
              <a:t>n</a:t>
            </a:r>
            <a:r>
              <a:rPr dirty="0" sz="1400" spc="-45" b="1">
                <a:solidFill>
                  <a:srgbClr val="FF0000"/>
                </a:solidFill>
                <a:latin typeface="Segoe UI"/>
                <a:cs typeface="Segoe UI"/>
              </a:rPr>
              <a:t>gk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a</a:t>
            </a:r>
            <a:r>
              <a:rPr dirty="0" sz="1400" spc="-9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0</a:t>
            </a:r>
            <a:r>
              <a:rPr dirty="0" sz="1400" spc="-7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45">
                <a:latin typeface="Segoe UI"/>
                <a:cs typeface="Segoe UI"/>
              </a:rPr>
              <a:t>pa</a:t>
            </a:r>
            <a:r>
              <a:rPr dirty="0" sz="1400" spc="-50">
                <a:latin typeface="Segoe UI"/>
                <a:cs typeface="Segoe UI"/>
              </a:rPr>
              <a:t>d</a:t>
            </a:r>
            <a:r>
              <a:rPr dirty="0" sz="1400">
                <a:latin typeface="Segoe UI"/>
                <a:cs typeface="Segoe UI"/>
              </a:rPr>
              <a:t>a</a:t>
            </a:r>
            <a:r>
              <a:rPr dirty="0" sz="1400" spc="-80">
                <a:latin typeface="Segoe UI"/>
                <a:cs typeface="Segoe UI"/>
              </a:rPr>
              <a:t> </a:t>
            </a:r>
            <a:r>
              <a:rPr dirty="0" sz="1400" spc="-45">
                <a:latin typeface="Segoe UI"/>
                <a:cs typeface="Segoe UI"/>
              </a:rPr>
              <a:t>s</a:t>
            </a:r>
            <a:r>
              <a:rPr dirty="0" sz="1400" spc="-40">
                <a:latin typeface="Segoe UI"/>
                <a:cs typeface="Segoe UI"/>
              </a:rPr>
              <a:t>u</a:t>
            </a:r>
            <a:r>
              <a:rPr dirty="0" sz="1400" spc="-50">
                <a:latin typeface="Segoe UI"/>
                <a:cs typeface="Segoe UI"/>
              </a:rPr>
              <a:t>m</a:t>
            </a:r>
            <a:r>
              <a:rPr dirty="0" sz="1400" spc="-35">
                <a:latin typeface="Segoe UI"/>
                <a:cs typeface="Segoe UI"/>
              </a:rPr>
              <a:t>b</a:t>
            </a:r>
            <a:r>
              <a:rPr dirty="0" sz="1400">
                <a:latin typeface="Segoe UI"/>
                <a:cs typeface="Segoe UI"/>
              </a:rPr>
              <a:t>u</a:t>
            </a:r>
            <a:r>
              <a:rPr dirty="0" sz="1400" spc="-100">
                <a:latin typeface="Segoe UI"/>
                <a:cs typeface="Segoe UI"/>
              </a:rPr>
              <a:t> </a:t>
            </a:r>
            <a:r>
              <a:rPr dirty="0" sz="1400" spc="-30">
                <a:latin typeface="Segoe UI"/>
                <a:cs typeface="Segoe UI"/>
              </a:rPr>
              <a:t>Y</a:t>
            </a:r>
            <a:r>
              <a:rPr dirty="0" sz="1400">
                <a:latin typeface="Segoe UI"/>
                <a:cs typeface="Segoe UI"/>
              </a:rPr>
              <a:t>.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Segoe UI"/>
                <a:cs typeface="Segoe UI"/>
              </a:rPr>
              <a:t>KESIMPULAN</a:t>
            </a:r>
            <a:r>
              <a:rPr dirty="0" sz="1400" spc="-35" b="1">
                <a:latin typeface="Segoe UI"/>
                <a:cs typeface="Segoe UI"/>
              </a:rPr>
              <a:t> </a:t>
            </a:r>
            <a:r>
              <a:rPr dirty="0" sz="1400" b="1">
                <a:latin typeface="Segoe UI"/>
                <a:cs typeface="Segoe UI"/>
              </a:rPr>
              <a:t>UJI</a:t>
            </a:r>
            <a:r>
              <a:rPr dirty="0" sz="1400" spc="-30" b="1">
                <a:latin typeface="Segoe UI"/>
                <a:cs typeface="Segoe UI"/>
              </a:rPr>
              <a:t> </a:t>
            </a:r>
            <a:r>
              <a:rPr dirty="0" sz="1400" spc="-5" b="1">
                <a:latin typeface="Segoe UI"/>
                <a:cs typeface="Segoe UI"/>
              </a:rPr>
              <a:t>HETEROSKEDASTISTIAS</a:t>
            </a:r>
            <a:endParaRPr sz="1400">
              <a:latin typeface="Segoe UI"/>
              <a:cs typeface="Segoe UI"/>
            </a:endParaRPr>
          </a:p>
          <a:p>
            <a:pPr marL="283845">
              <a:lnSpc>
                <a:spcPct val="100000"/>
              </a:lnSpc>
              <a:spcBef>
                <a:spcPts val="1130"/>
              </a:spcBef>
            </a:pP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Tidak</a:t>
            </a:r>
            <a:r>
              <a:rPr dirty="0" sz="1400" spc="-2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ada</a:t>
            </a:r>
            <a:r>
              <a:rPr dirty="0" sz="1400" spc="-1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gejala</a:t>
            </a:r>
            <a:r>
              <a:rPr dirty="0" sz="1400" spc="-1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heteroskedastisitas.</a:t>
            </a:r>
            <a:endParaRPr sz="1400">
              <a:latin typeface="Segoe UI"/>
              <a:cs typeface="Segoe UI"/>
            </a:endParaRPr>
          </a:p>
          <a:p>
            <a:pPr marL="283845">
              <a:lnSpc>
                <a:spcPct val="100000"/>
              </a:lnSpc>
              <a:spcBef>
                <a:spcPts val="455"/>
              </a:spcBef>
            </a:pPr>
            <a:r>
              <a:rPr dirty="0" sz="1400" spc="-5">
                <a:latin typeface="Segoe UI"/>
                <a:cs typeface="Segoe UI"/>
              </a:rPr>
              <a:t>Alternatif dengan</a:t>
            </a:r>
            <a:r>
              <a:rPr dirty="0" sz="1400" spc="-15"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uji</a:t>
            </a:r>
            <a:r>
              <a:rPr dirty="0" sz="1400" spc="-1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glejser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760" y="522224"/>
            <a:ext cx="8483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Arial Black"/>
                <a:cs typeface="Arial Black"/>
              </a:rPr>
              <a:t>Support</a:t>
            </a:r>
            <a:r>
              <a:rPr dirty="0" sz="11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3355" y="505459"/>
            <a:ext cx="2098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76923B"/>
                </a:solidFill>
                <a:latin typeface="Arial Black"/>
                <a:cs typeface="Arial Black"/>
                <a:hlinkClick r:id="rId2"/>
              </a:rPr>
              <a:t>www.spssindonesia.com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523" y="457200"/>
            <a:ext cx="4610100" cy="313055"/>
            <a:chOff x="-1523" y="457200"/>
            <a:chExt cx="4610100" cy="313055"/>
          </a:xfrm>
        </p:grpSpPr>
        <p:sp>
          <p:nvSpPr>
            <p:cNvPr id="5" name="object 5"/>
            <p:cNvSpPr/>
            <p:nvPr/>
          </p:nvSpPr>
          <p:spPr>
            <a:xfrm>
              <a:off x="-1524" y="457199"/>
              <a:ext cx="1384935" cy="313055"/>
            </a:xfrm>
            <a:custGeom>
              <a:avLst/>
              <a:gdLst/>
              <a:ahLst/>
              <a:cxnLst/>
              <a:rect l="l" t="t" r="r" b="b"/>
              <a:pathLst>
                <a:path w="1384935" h="313055">
                  <a:moveTo>
                    <a:pt x="1384427" y="260858"/>
                  </a:moveTo>
                  <a:lnTo>
                    <a:pt x="0" y="260858"/>
                  </a:lnTo>
                  <a:lnTo>
                    <a:pt x="0" y="306578"/>
                  </a:lnTo>
                  <a:lnTo>
                    <a:pt x="1524" y="306578"/>
                  </a:lnTo>
                  <a:lnTo>
                    <a:pt x="1524" y="312674"/>
                  </a:lnTo>
                  <a:lnTo>
                    <a:pt x="1384427" y="312674"/>
                  </a:lnTo>
                  <a:lnTo>
                    <a:pt x="1384427" y="306578"/>
                  </a:lnTo>
                  <a:lnTo>
                    <a:pt x="1384427" y="260858"/>
                  </a:lnTo>
                  <a:close/>
                </a:path>
                <a:path w="1384935" h="313055">
                  <a:moveTo>
                    <a:pt x="138442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384427" y="45720"/>
                  </a:lnTo>
                  <a:lnTo>
                    <a:pt x="1384427" y="0"/>
                  </a:lnTo>
                  <a:close/>
                </a:path>
              </a:pathLst>
            </a:custGeom>
            <a:solidFill>
              <a:srgbClr val="9336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73759" y="763777"/>
              <a:ext cx="3235325" cy="6350"/>
            </a:xfrm>
            <a:custGeom>
              <a:avLst/>
              <a:gdLst/>
              <a:ahLst/>
              <a:cxnLst/>
              <a:rect l="l" t="t" r="r" b="b"/>
              <a:pathLst>
                <a:path w="3235325" h="6350">
                  <a:moveTo>
                    <a:pt x="3234817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6096" y="6096"/>
                  </a:lnTo>
                  <a:lnTo>
                    <a:pt x="3234817" y="6096"/>
                  </a:lnTo>
                  <a:lnTo>
                    <a:pt x="32348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" y="1657350"/>
            <a:ext cx="152399" cy="1422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" y="3545840"/>
            <a:ext cx="152399" cy="1422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" y="4254500"/>
            <a:ext cx="152399" cy="1422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" y="4611370"/>
            <a:ext cx="152399" cy="14223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8927" y="881227"/>
            <a:ext cx="4410075" cy="3921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42035">
              <a:lnSpc>
                <a:spcPct val="127899"/>
              </a:lnSpc>
              <a:spcBef>
                <a:spcPts val="95"/>
              </a:spcBef>
            </a:pPr>
            <a:r>
              <a:rPr dirty="0" sz="1400" spc="-5" b="1">
                <a:latin typeface="Segoe UI"/>
                <a:cs typeface="Segoe UI"/>
              </a:rPr>
              <a:t>DASAR PENGAMBILAN KEPUTUSAN UJI </a:t>
            </a:r>
            <a:r>
              <a:rPr dirty="0" sz="1400" spc="-375" b="1">
                <a:latin typeface="Segoe UI"/>
                <a:cs typeface="Segoe UI"/>
              </a:rPr>
              <a:t> </a:t>
            </a:r>
            <a:r>
              <a:rPr dirty="0" sz="1400" spc="-5" b="1">
                <a:latin typeface="Segoe UI"/>
                <a:cs typeface="Segoe UI"/>
              </a:rPr>
              <a:t>AUTOKORELASI</a:t>
            </a:r>
            <a:r>
              <a:rPr dirty="0" sz="1400" spc="-10" b="1">
                <a:latin typeface="Segoe UI"/>
                <a:cs typeface="Segoe UI"/>
              </a:rPr>
              <a:t> </a:t>
            </a:r>
            <a:r>
              <a:rPr dirty="0" sz="1400" spc="-5" b="1">
                <a:latin typeface="Segoe UI"/>
                <a:cs typeface="Segoe UI"/>
              </a:rPr>
              <a:t>DURBIN</a:t>
            </a:r>
            <a:r>
              <a:rPr dirty="0" sz="1400" spc="-10" b="1">
                <a:latin typeface="Segoe UI"/>
                <a:cs typeface="Segoe UI"/>
              </a:rPr>
              <a:t> </a:t>
            </a:r>
            <a:r>
              <a:rPr dirty="0" sz="1400" spc="-5" b="1">
                <a:latin typeface="Segoe UI"/>
                <a:cs typeface="Segoe UI"/>
              </a:rPr>
              <a:t>WATSON</a:t>
            </a:r>
            <a:endParaRPr sz="1400">
              <a:latin typeface="Segoe UI"/>
              <a:cs typeface="Segoe UI"/>
            </a:endParaRPr>
          </a:p>
          <a:p>
            <a:pPr marL="283845" marR="5080">
              <a:lnSpc>
                <a:spcPct val="166500"/>
              </a:lnSpc>
              <a:spcBef>
                <a:spcPts val="325"/>
              </a:spcBef>
            </a:pPr>
            <a:r>
              <a:rPr dirty="0" sz="1400" spc="-40">
                <a:latin typeface="Segoe UI"/>
                <a:cs typeface="Segoe UI"/>
              </a:rPr>
              <a:t>Men</a:t>
            </a:r>
            <a:r>
              <a:rPr dirty="0" sz="1400" spc="-55">
                <a:latin typeface="Segoe UI"/>
                <a:cs typeface="Segoe UI"/>
              </a:rPr>
              <a:t>u</a:t>
            </a:r>
            <a:r>
              <a:rPr dirty="0" sz="1400" spc="-45">
                <a:latin typeface="Segoe UI"/>
                <a:cs typeface="Segoe UI"/>
              </a:rPr>
              <a:t>r</a:t>
            </a:r>
            <a:r>
              <a:rPr dirty="0" sz="1400" spc="-40">
                <a:latin typeface="Segoe UI"/>
                <a:cs typeface="Segoe UI"/>
              </a:rPr>
              <a:t>u</a:t>
            </a:r>
            <a:r>
              <a:rPr dirty="0" sz="1400">
                <a:latin typeface="Segoe UI"/>
                <a:cs typeface="Segoe UI"/>
              </a:rPr>
              <a:t>t</a:t>
            </a:r>
            <a:r>
              <a:rPr dirty="0" sz="1400" spc="-80">
                <a:latin typeface="Segoe UI"/>
                <a:cs typeface="Segoe UI"/>
              </a:rPr>
              <a:t> </a:t>
            </a:r>
            <a:r>
              <a:rPr dirty="0" sz="1400" spc="-50">
                <a:latin typeface="Segoe UI"/>
                <a:cs typeface="Segoe UI"/>
              </a:rPr>
              <a:t>Im</a:t>
            </a:r>
            <a:r>
              <a:rPr dirty="0" sz="1400" spc="-45">
                <a:latin typeface="Segoe UI"/>
                <a:cs typeface="Segoe UI"/>
              </a:rPr>
              <a:t>a</a:t>
            </a:r>
            <a:r>
              <a:rPr dirty="0" sz="1400">
                <a:latin typeface="Segoe UI"/>
                <a:cs typeface="Segoe UI"/>
              </a:rPr>
              <a:t>m</a:t>
            </a:r>
            <a:r>
              <a:rPr dirty="0" sz="1400" spc="-70">
                <a:latin typeface="Segoe UI"/>
                <a:cs typeface="Segoe UI"/>
              </a:rPr>
              <a:t> </a:t>
            </a:r>
            <a:r>
              <a:rPr dirty="0" sz="1400" spc="-55">
                <a:latin typeface="Segoe UI"/>
                <a:cs typeface="Segoe UI"/>
              </a:rPr>
              <a:t>Gh</a:t>
            </a:r>
            <a:r>
              <a:rPr dirty="0" sz="1400" spc="-35">
                <a:latin typeface="Segoe UI"/>
                <a:cs typeface="Segoe UI"/>
              </a:rPr>
              <a:t>o</a:t>
            </a:r>
            <a:r>
              <a:rPr dirty="0" sz="1400" spc="-50">
                <a:latin typeface="Segoe UI"/>
                <a:cs typeface="Segoe UI"/>
              </a:rPr>
              <a:t>z</a:t>
            </a:r>
            <a:r>
              <a:rPr dirty="0" sz="1400" spc="-35">
                <a:latin typeface="Segoe UI"/>
                <a:cs typeface="Segoe UI"/>
              </a:rPr>
              <a:t>a</a:t>
            </a:r>
            <a:r>
              <a:rPr dirty="0" sz="1400" spc="-40">
                <a:latin typeface="Segoe UI"/>
                <a:cs typeface="Segoe UI"/>
              </a:rPr>
              <a:t>l</a:t>
            </a:r>
            <a:r>
              <a:rPr dirty="0" sz="1400">
                <a:latin typeface="Segoe UI"/>
                <a:cs typeface="Segoe UI"/>
              </a:rPr>
              <a:t>i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(2</a:t>
            </a:r>
            <a:r>
              <a:rPr dirty="0" sz="1400" spc="-50">
                <a:latin typeface="Segoe UI"/>
                <a:cs typeface="Segoe UI"/>
              </a:rPr>
              <a:t>0</a:t>
            </a:r>
            <a:r>
              <a:rPr dirty="0" sz="1400" spc="-40">
                <a:latin typeface="Segoe UI"/>
                <a:cs typeface="Segoe UI"/>
              </a:rPr>
              <a:t>11</a:t>
            </a:r>
            <a:r>
              <a:rPr dirty="0" sz="1400">
                <a:latin typeface="Segoe UI"/>
                <a:cs typeface="Segoe UI"/>
              </a:rPr>
              <a:t>:</a:t>
            </a:r>
            <a:r>
              <a:rPr dirty="0" sz="1400" spc="-85">
                <a:latin typeface="Segoe UI"/>
                <a:cs typeface="Segoe UI"/>
              </a:rPr>
              <a:t> </a:t>
            </a:r>
            <a:r>
              <a:rPr dirty="0" sz="1400" spc="-50">
                <a:latin typeface="Segoe UI"/>
                <a:cs typeface="Segoe UI"/>
              </a:rPr>
              <a:t>1</a:t>
            </a:r>
            <a:r>
              <a:rPr dirty="0" sz="1400" spc="-40">
                <a:latin typeface="Segoe UI"/>
                <a:cs typeface="Segoe UI"/>
              </a:rPr>
              <a:t>11</a:t>
            </a:r>
            <a:r>
              <a:rPr dirty="0" sz="1400">
                <a:latin typeface="Segoe UI"/>
                <a:cs typeface="Segoe UI"/>
              </a:rPr>
              <a:t>)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Ti</a:t>
            </a:r>
            <a:r>
              <a:rPr dirty="0" sz="1400" spc="-50">
                <a:latin typeface="Segoe UI"/>
                <a:cs typeface="Segoe UI"/>
              </a:rPr>
              <a:t>d</a:t>
            </a:r>
            <a:r>
              <a:rPr dirty="0" sz="1400" spc="-45">
                <a:latin typeface="Segoe UI"/>
                <a:cs typeface="Segoe UI"/>
              </a:rPr>
              <a:t>a</a:t>
            </a:r>
            <a:r>
              <a:rPr dirty="0" sz="1400">
                <a:latin typeface="Segoe UI"/>
                <a:cs typeface="Segoe UI"/>
              </a:rPr>
              <a:t>k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45">
                <a:latin typeface="Segoe UI"/>
                <a:cs typeface="Segoe UI"/>
              </a:rPr>
              <a:t>a</a:t>
            </a:r>
            <a:r>
              <a:rPr dirty="0" sz="1400" spc="-50">
                <a:latin typeface="Segoe UI"/>
                <a:cs typeface="Segoe UI"/>
              </a:rPr>
              <a:t>d</a:t>
            </a:r>
            <a:r>
              <a:rPr dirty="0" sz="1400">
                <a:latin typeface="Segoe UI"/>
                <a:cs typeface="Segoe UI"/>
              </a:rPr>
              <a:t>a</a:t>
            </a:r>
            <a:r>
              <a:rPr dirty="0" sz="1400" spc="-80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g</a:t>
            </a:r>
            <a:r>
              <a:rPr dirty="0" sz="1400" spc="-40">
                <a:latin typeface="Segoe UI"/>
                <a:cs typeface="Segoe UI"/>
              </a:rPr>
              <a:t>e</a:t>
            </a:r>
            <a:r>
              <a:rPr dirty="0" sz="1400" spc="-55">
                <a:latin typeface="Segoe UI"/>
                <a:cs typeface="Segoe UI"/>
              </a:rPr>
              <a:t>j</a:t>
            </a:r>
            <a:r>
              <a:rPr dirty="0" sz="1400" spc="-35">
                <a:latin typeface="Segoe UI"/>
                <a:cs typeface="Segoe UI"/>
              </a:rPr>
              <a:t>a</a:t>
            </a:r>
            <a:r>
              <a:rPr dirty="0" sz="1400" spc="-55">
                <a:latin typeface="Segoe UI"/>
                <a:cs typeface="Segoe UI"/>
              </a:rPr>
              <a:t>l</a:t>
            </a:r>
            <a:r>
              <a:rPr dirty="0" sz="1400">
                <a:latin typeface="Segoe UI"/>
                <a:cs typeface="Segoe UI"/>
              </a:rPr>
              <a:t>a  </a:t>
            </a:r>
            <a:r>
              <a:rPr dirty="0" sz="1400" spc="-40">
                <a:latin typeface="Segoe UI"/>
                <a:cs typeface="Segoe UI"/>
              </a:rPr>
              <a:t>autokorelasi,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jika</a:t>
            </a:r>
            <a:r>
              <a:rPr dirty="0" sz="1400" spc="-75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nilai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Durbin</a:t>
            </a:r>
            <a:r>
              <a:rPr dirty="0" sz="1400" spc="-85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Watson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terletak</a:t>
            </a:r>
            <a:r>
              <a:rPr dirty="0" sz="1400" spc="-75">
                <a:latin typeface="Segoe UI"/>
                <a:cs typeface="Segoe UI"/>
              </a:rPr>
              <a:t> </a:t>
            </a:r>
            <a:r>
              <a:rPr dirty="0" sz="1400" spc="-35" b="1">
                <a:solidFill>
                  <a:srgbClr val="FF0000"/>
                </a:solidFill>
                <a:latin typeface="Segoe UI"/>
                <a:cs typeface="Segoe UI"/>
              </a:rPr>
              <a:t>antara</a:t>
            </a:r>
            <a:r>
              <a:rPr dirty="0" sz="1400" spc="-7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25" b="1">
                <a:solidFill>
                  <a:srgbClr val="FF0000"/>
                </a:solidFill>
                <a:latin typeface="Segoe UI"/>
                <a:cs typeface="Segoe UI"/>
              </a:rPr>
              <a:t>du </a:t>
            </a:r>
            <a:r>
              <a:rPr dirty="0" sz="1400" spc="-37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45" b="1">
                <a:solidFill>
                  <a:srgbClr val="FF0000"/>
                </a:solidFill>
                <a:latin typeface="Segoe UI"/>
                <a:cs typeface="Segoe UI"/>
              </a:rPr>
              <a:t>s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a</a:t>
            </a:r>
            <a:r>
              <a:rPr dirty="0" sz="1400" spc="-55" b="1">
                <a:solidFill>
                  <a:srgbClr val="FF0000"/>
                </a:solidFill>
                <a:latin typeface="Segoe UI"/>
                <a:cs typeface="Segoe UI"/>
              </a:rPr>
              <a:t>m</a:t>
            </a:r>
            <a:r>
              <a:rPr dirty="0" sz="1400" spc="-45" b="1">
                <a:solidFill>
                  <a:srgbClr val="FF0000"/>
                </a:solidFill>
                <a:latin typeface="Segoe UI"/>
                <a:cs typeface="Segoe UI"/>
              </a:rPr>
              <a:t>p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a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i</a:t>
            </a:r>
            <a:r>
              <a:rPr dirty="0" sz="1400" spc="-8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45" b="1">
                <a:solidFill>
                  <a:srgbClr val="FF0000"/>
                </a:solidFill>
                <a:latin typeface="Segoe UI"/>
                <a:cs typeface="Segoe UI"/>
              </a:rPr>
              <a:t>d</a:t>
            </a:r>
            <a:r>
              <a:rPr dirty="0" sz="1400" spc="-55" b="1">
                <a:solidFill>
                  <a:srgbClr val="FF0000"/>
                </a:solidFill>
                <a:latin typeface="Segoe UI"/>
                <a:cs typeface="Segoe UI"/>
              </a:rPr>
              <a:t>e</a:t>
            </a:r>
            <a:r>
              <a:rPr dirty="0" sz="1400" spc="-35" b="1">
                <a:solidFill>
                  <a:srgbClr val="FF0000"/>
                </a:solidFill>
                <a:latin typeface="Segoe UI"/>
                <a:cs typeface="Segoe UI"/>
              </a:rPr>
              <a:t>n</a:t>
            </a:r>
            <a:r>
              <a:rPr dirty="0" sz="1400" spc="-55" b="1">
                <a:solidFill>
                  <a:srgbClr val="FF0000"/>
                </a:solidFill>
                <a:latin typeface="Segoe UI"/>
                <a:cs typeface="Segoe UI"/>
              </a:rPr>
              <a:t>g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a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n</a:t>
            </a:r>
            <a:r>
              <a:rPr dirty="0" sz="1400" spc="-8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(4</a:t>
            </a:r>
            <a:r>
              <a:rPr dirty="0" sz="1400" spc="-55" b="1">
                <a:solidFill>
                  <a:srgbClr val="FF0000"/>
                </a:solidFill>
                <a:latin typeface="Segoe UI"/>
                <a:cs typeface="Segoe UI"/>
              </a:rPr>
              <a:t>-</a:t>
            </a:r>
            <a:r>
              <a:rPr dirty="0" sz="1400" spc="-45" b="1">
                <a:solidFill>
                  <a:srgbClr val="FF0000"/>
                </a:solidFill>
                <a:latin typeface="Segoe UI"/>
                <a:cs typeface="Segoe UI"/>
              </a:rPr>
              <a:t>d</a:t>
            </a:r>
            <a:r>
              <a:rPr dirty="0" sz="1400" spc="-35" b="1">
                <a:solidFill>
                  <a:srgbClr val="FF0000"/>
                </a:solidFill>
                <a:latin typeface="Segoe UI"/>
                <a:cs typeface="Segoe UI"/>
              </a:rPr>
              <a:t>u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)</a:t>
            </a:r>
            <a:r>
              <a:rPr dirty="0" sz="1400">
                <a:latin typeface="Segoe UI"/>
                <a:cs typeface="Segoe UI"/>
              </a:rPr>
              <a:t>.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Segoe UI"/>
              <a:cs typeface="Segoe UI"/>
            </a:endParaRPr>
          </a:p>
          <a:p>
            <a:pPr marL="12700" marR="1209040">
              <a:lnSpc>
                <a:spcPct val="127099"/>
              </a:lnSpc>
            </a:pPr>
            <a:r>
              <a:rPr dirty="0" sz="1400" spc="-5" b="1">
                <a:latin typeface="Segoe UI"/>
                <a:cs typeface="Segoe UI"/>
              </a:rPr>
              <a:t>PEMBAHASAN DAN </a:t>
            </a:r>
            <a:r>
              <a:rPr dirty="0" sz="1400" b="1">
                <a:latin typeface="Segoe UI"/>
                <a:cs typeface="Segoe UI"/>
              </a:rPr>
              <a:t>KESIMPULAN </a:t>
            </a:r>
            <a:r>
              <a:rPr dirty="0" sz="1400" spc="-5" b="1">
                <a:latin typeface="Segoe UI"/>
                <a:cs typeface="Segoe UI"/>
              </a:rPr>
              <a:t>UJI </a:t>
            </a:r>
            <a:r>
              <a:rPr dirty="0" sz="1400" spc="-375" b="1">
                <a:latin typeface="Segoe UI"/>
                <a:cs typeface="Segoe UI"/>
              </a:rPr>
              <a:t> </a:t>
            </a:r>
            <a:r>
              <a:rPr dirty="0" sz="1400" spc="-5" b="1">
                <a:latin typeface="Segoe UI"/>
                <a:cs typeface="Segoe UI"/>
              </a:rPr>
              <a:t>AUTOKORELASI</a:t>
            </a:r>
            <a:endParaRPr sz="1400">
              <a:latin typeface="Segoe UI"/>
              <a:cs typeface="Segoe UI"/>
            </a:endParaRPr>
          </a:p>
          <a:p>
            <a:pPr marL="283845" marR="100330">
              <a:lnSpc>
                <a:spcPct val="166400"/>
              </a:lnSpc>
              <a:spcBef>
                <a:spcPts val="340"/>
              </a:spcBef>
            </a:pPr>
            <a:r>
              <a:rPr dirty="0" sz="1400" spc="-35">
                <a:latin typeface="Segoe UI"/>
                <a:cs typeface="Segoe UI"/>
              </a:rPr>
              <a:t>Nilai</a:t>
            </a:r>
            <a:r>
              <a:rPr dirty="0" sz="1400" spc="-85">
                <a:latin typeface="Segoe UI"/>
                <a:cs typeface="Segoe UI"/>
              </a:rPr>
              <a:t> </a:t>
            </a:r>
            <a:r>
              <a:rPr dirty="0" sz="1400" spc="-25">
                <a:latin typeface="Segoe UI"/>
                <a:cs typeface="Segoe UI"/>
              </a:rPr>
              <a:t>du</a:t>
            </a:r>
            <a:r>
              <a:rPr dirty="0" sz="1400" spc="-85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dicari</a:t>
            </a:r>
            <a:r>
              <a:rPr dirty="0" sz="1400" spc="-85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pada</a:t>
            </a:r>
            <a:r>
              <a:rPr dirty="0" sz="1400" spc="-70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distribusi</a:t>
            </a:r>
            <a:r>
              <a:rPr dirty="0" sz="1400" spc="-85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nilai</a:t>
            </a:r>
            <a:r>
              <a:rPr dirty="0" sz="1400" spc="-80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tabel</a:t>
            </a:r>
            <a:r>
              <a:rPr dirty="0" sz="1400" spc="-80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durbin</a:t>
            </a:r>
            <a:r>
              <a:rPr dirty="0" sz="1400" spc="-80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Watson </a:t>
            </a:r>
            <a:r>
              <a:rPr dirty="0" sz="1400" spc="-370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berdasarkan</a:t>
            </a:r>
            <a:r>
              <a:rPr dirty="0" sz="1400" spc="-75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k</a:t>
            </a:r>
            <a:r>
              <a:rPr dirty="0" sz="1400" spc="-85">
                <a:latin typeface="Segoe UI"/>
                <a:cs typeface="Segoe UI"/>
              </a:rPr>
              <a:t> </a:t>
            </a:r>
            <a:r>
              <a:rPr dirty="0" sz="1400" spc="-30">
                <a:latin typeface="Segoe UI"/>
                <a:cs typeface="Segoe UI"/>
              </a:rPr>
              <a:t>(</a:t>
            </a:r>
            <a:r>
              <a:rPr dirty="0" sz="1400" spc="-30" b="1">
                <a:solidFill>
                  <a:srgbClr val="FF0000"/>
                </a:solidFill>
                <a:latin typeface="Segoe UI"/>
                <a:cs typeface="Segoe UI"/>
              </a:rPr>
              <a:t>3</a:t>
            </a:r>
            <a:r>
              <a:rPr dirty="0" sz="1400" spc="-30">
                <a:latin typeface="Segoe UI"/>
                <a:cs typeface="Segoe UI"/>
              </a:rPr>
              <a:t>)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30">
                <a:latin typeface="Segoe UI"/>
                <a:cs typeface="Segoe UI"/>
              </a:rPr>
              <a:t>dan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N</a:t>
            </a:r>
            <a:r>
              <a:rPr dirty="0" sz="1400" spc="-70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(</a:t>
            </a:r>
            <a:r>
              <a:rPr dirty="0" sz="1400" spc="-35" b="1">
                <a:solidFill>
                  <a:srgbClr val="FF0000"/>
                </a:solidFill>
                <a:latin typeface="Segoe UI"/>
                <a:cs typeface="Segoe UI"/>
              </a:rPr>
              <a:t>32</a:t>
            </a:r>
            <a:r>
              <a:rPr dirty="0" sz="1400" spc="-35">
                <a:latin typeface="Segoe UI"/>
                <a:cs typeface="Segoe UI"/>
              </a:rPr>
              <a:t>)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dengan</a:t>
            </a:r>
            <a:r>
              <a:rPr dirty="0" sz="1400" spc="-100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signfikansi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30">
                <a:latin typeface="Segoe UI"/>
                <a:cs typeface="Segoe UI"/>
              </a:rPr>
              <a:t>5%.</a:t>
            </a:r>
            <a:endParaRPr sz="1400">
              <a:latin typeface="Segoe UI"/>
              <a:cs typeface="Segoe UI"/>
            </a:endParaRPr>
          </a:p>
          <a:p>
            <a:pPr marL="283845">
              <a:lnSpc>
                <a:spcPct val="100000"/>
              </a:lnSpc>
              <a:spcBef>
                <a:spcPts val="1105"/>
              </a:spcBef>
            </a:pPr>
            <a:r>
              <a:rPr dirty="0" sz="1400" spc="-20">
                <a:latin typeface="Segoe UI"/>
                <a:cs typeface="Segoe UI"/>
              </a:rPr>
              <a:t>du</a:t>
            </a:r>
            <a:r>
              <a:rPr dirty="0" sz="1400" spc="-75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(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1,650</a:t>
            </a:r>
            <a:r>
              <a:rPr dirty="0" sz="1400" spc="-40">
                <a:latin typeface="Segoe UI"/>
                <a:cs typeface="Segoe UI"/>
              </a:rPr>
              <a:t>)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&lt;</a:t>
            </a:r>
            <a:r>
              <a:rPr dirty="0" sz="1400" spc="-80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Durbin</a:t>
            </a:r>
            <a:r>
              <a:rPr dirty="0" sz="1400" spc="-100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Watson</a:t>
            </a:r>
            <a:r>
              <a:rPr dirty="0" sz="1400" spc="-80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(</a:t>
            </a:r>
            <a:r>
              <a:rPr dirty="0" sz="1400" spc="-35" b="1">
                <a:solidFill>
                  <a:srgbClr val="FF0000"/>
                </a:solidFill>
                <a:latin typeface="Segoe UI"/>
                <a:cs typeface="Segoe UI"/>
              </a:rPr>
              <a:t>1,671</a:t>
            </a:r>
            <a:r>
              <a:rPr dirty="0" sz="1400" spc="-35">
                <a:latin typeface="Segoe UI"/>
                <a:cs typeface="Segoe UI"/>
              </a:rPr>
              <a:t>)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>
                <a:latin typeface="Segoe UI"/>
                <a:cs typeface="Segoe UI"/>
              </a:rPr>
              <a:t>&lt;</a:t>
            </a:r>
            <a:r>
              <a:rPr dirty="0" sz="1400" spc="-80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4-du</a:t>
            </a:r>
            <a:r>
              <a:rPr dirty="0" sz="1400" spc="-75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(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2,350</a:t>
            </a:r>
            <a:r>
              <a:rPr dirty="0" sz="1400" spc="-40">
                <a:latin typeface="Segoe UI"/>
                <a:cs typeface="Segoe UI"/>
              </a:rPr>
              <a:t>)</a:t>
            </a:r>
            <a:endParaRPr sz="1400">
              <a:latin typeface="Segoe UI"/>
              <a:cs typeface="Segoe UI"/>
            </a:endParaRPr>
          </a:p>
          <a:p>
            <a:pPr marL="283845">
              <a:lnSpc>
                <a:spcPct val="100000"/>
              </a:lnSpc>
              <a:spcBef>
                <a:spcPts val="1125"/>
              </a:spcBef>
            </a:pP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Tidak</a:t>
            </a:r>
            <a:r>
              <a:rPr dirty="0" sz="1400" spc="-2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ada</a:t>
            </a:r>
            <a:r>
              <a:rPr dirty="0" sz="1400" spc="-1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gejala 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autokorelasi.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760" y="522224"/>
            <a:ext cx="8483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Arial Black"/>
                <a:cs typeface="Arial Black"/>
              </a:rPr>
              <a:t>Support</a:t>
            </a:r>
            <a:r>
              <a:rPr dirty="0" sz="11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3355" y="505459"/>
            <a:ext cx="2098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76923B"/>
                </a:solidFill>
                <a:latin typeface="Arial Black"/>
                <a:cs typeface="Arial Black"/>
                <a:hlinkClick r:id="rId2"/>
              </a:rPr>
              <a:t>www.spssindonesia.com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523" y="457200"/>
            <a:ext cx="4610100" cy="313055"/>
            <a:chOff x="-1523" y="457200"/>
            <a:chExt cx="4610100" cy="313055"/>
          </a:xfrm>
        </p:grpSpPr>
        <p:sp>
          <p:nvSpPr>
            <p:cNvPr id="5" name="object 5"/>
            <p:cNvSpPr/>
            <p:nvPr/>
          </p:nvSpPr>
          <p:spPr>
            <a:xfrm>
              <a:off x="-1524" y="457199"/>
              <a:ext cx="1384935" cy="313055"/>
            </a:xfrm>
            <a:custGeom>
              <a:avLst/>
              <a:gdLst/>
              <a:ahLst/>
              <a:cxnLst/>
              <a:rect l="l" t="t" r="r" b="b"/>
              <a:pathLst>
                <a:path w="1384935" h="313055">
                  <a:moveTo>
                    <a:pt x="1384427" y="260858"/>
                  </a:moveTo>
                  <a:lnTo>
                    <a:pt x="0" y="260858"/>
                  </a:lnTo>
                  <a:lnTo>
                    <a:pt x="0" y="306578"/>
                  </a:lnTo>
                  <a:lnTo>
                    <a:pt x="1524" y="306578"/>
                  </a:lnTo>
                  <a:lnTo>
                    <a:pt x="1524" y="312674"/>
                  </a:lnTo>
                  <a:lnTo>
                    <a:pt x="1384427" y="312674"/>
                  </a:lnTo>
                  <a:lnTo>
                    <a:pt x="1384427" y="306578"/>
                  </a:lnTo>
                  <a:lnTo>
                    <a:pt x="1384427" y="260858"/>
                  </a:lnTo>
                  <a:close/>
                </a:path>
                <a:path w="1384935" h="313055">
                  <a:moveTo>
                    <a:pt x="138442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384427" y="45720"/>
                  </a:lnTo>
                  <a:lnTo>
                    <a:pt x="1384427" y="0"/>
                  </a:lnTo>
                  <a:close/>
                </a:path>
              </a:pathLst>
            </a:custGeom>
            <a:solidFill>
              <a:srgbClr val="9336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73759" y="763777"/>
              <a:ext cx="3235325" cy="6350"/>
            </a:xfrm>
            <a:custGeom>
              <a:avLst/>
              <a:gdLst/>
              <a:ahLst/>
              <a:cxnLst/>
              <a:rect l="l" t="t" r="r" b="b"/>
              <a:pathLst>
                <a:path w="3235325" h="6350">
                  <a:moveTo>
                    <a:pt x="3234817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6096" y="6096"/>
                  </a:lnTo>
                  <a:lnTo>
                    <a:pt x="3234817" y="6096"/>
                  </a:lnTo>
                  <a:lnTo>
                    <a:pt x="32348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" y="1930400"/>
            <a:ext cx="152399" cy="1422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" y="3545840"/>
            <a:ext cx="152399" cy="1422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" y="4254500"/>
            <a:ext cx="152399" cy="1422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" y="4964429"/>
            <a:ext cx="152399" cy="14224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8927" y="881227"/>
            <a:ext cx="4426585" cy="4632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27499"/>
              </a:lnSpc>
              <a:spcBef>
                <a:spcPts val="105"/>
              </a:spcBef>
            </a:pPr>
            <a:r>
              <a:rPr dirty="0" sz="1400" spc="-5" b="1">
                <a:latin typeface="Segoe UI"/>
                <a:cs typeface="Segoe UI"/>
              </a:rPr>
              <a:t>DASAR PENGAMBILAN KEPUTUSAN </a:t>
            </a:r>
            <a:r>
              <a:rPr dirty="0" sz="1400" b="1">
                <a:latin typeface="Segoe UI"/>
                <a:cs typeface="Segoe UI"/>
              </a:rPr>
              <a:t>UJI t </a:t>
            </a:r>
            <a:r>
              <a:rPr dirty="0" sz="1400" spc="-5" b="1">
                <a:latin typeface="Segoe UI"/>
                <a:cs typeface="Segoe UI"/>
              </a:rPr>
              <a:t>PARSIAL </a:t>
            </a:r>
            <a:r>
              <a:rPr dirty="0" sz="1400" b="1">
                <a:latin typeface="Segoe UI"/>
                <a:cs typeface="Segoe UI"/>
              </a:rPr>
              <a:t> </a:t>
            </a:r>
            <a:r>
              <a:rPr dirty="0" sz="1400" spc="-5" b="1">
                <a:latin typeface="Segoe UI"/>
                <a:cs typeface="Segoe UI"/>
              </a:rPr>
              <a:t>(REGRESI LINEAR BERGANDA) BERDASARKAN </a:t>
            </a:r>
            <a:r>
              <a:rPr dirty="0" sz="1400" b="1">
                <a:latin typeface="Segoe UI"/>
                <a:cs typeface="Segoe UI"/>
              </a:rPr>
              <a:t>NILAI </a:t>
            </a:r>
            <a:r>
              <a:rPr dirty="0" sz="1400" spc="-375" b="1">
                <a:latin typeface="Segoe UI"/>
                <a:cs typeface="Segoe U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Segoe UI"/>
                <a:cs typeface="Segoe UI"/>
              </a:rPr>
              <a:t>SIGNIFIKANSI</a:t>
            </a:r>
            <a:endParaRPr sz="1400">
              <a:latin typeface="Segoe UI"/>
              <a:cs typeface="Segoe UI"/>
            </a:endParaRPr>
          </a:p>
          <a:p>
            <a:pPr marL="283845" marR="71120">
              <a:lnSpc>
                <a:spcPct val="166200"/>
              </a:lnSpc>
              <a:spcBef>
                <a:spcPts val="340"/>
              </a:spcBef>
            </a:pPr>
            <a:r>
              <a:rPr dirty="0" sz="1400" spc="-35">
                <a:latin typeface="Segoe UI"/>
                <a:cs typeface="Segoe UI"/>
              </a:rPr>
              <a:t>Menurut</a:t>
            </a:r>
            <a:r>
              <a:rPr dirty="0" sz="1400" spc="-80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Imam</a:t>
            </a:r>
            <a:r>
              <a:rPr dirty="0" sz="1400" spc="-70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Ghozali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(2011:</a:t>
            </a:r>
            <a:r>
              <a:rPr dirty="0" sz="1400" spc="-85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101)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jika</a:t>
            </a:r>
            <a:r>
              <a:rPr dirty="0" sz="1400" spc="-75"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nilai</a:t>
            </a:r>
            <a:r>
              <a:rPr dirty="0" sz="1400" spc="-85">
                <a:latin typeface="Segoe UI"/>
                <a:cs typeface="Segoe UI"/>
              </a:rPr>
              <a:t> </a:t>
            </a:r>
            <a:r>
              <a:rPr dirty="0" sz="1400" spc="-35" b="1">
                <a:solidFill>
                  <a:srgbClr val="FF0000"/>
                </a:solidFill>
                <a:latin typeface="Segoe UI"/>
                <a:cs typeface="Segoe UI"/>
              </a:rPr>
              <a:t>Sig.</a:t>
            </a:r>
            <a:r>
              <a:rPr dirty="0" sz="1400" spc="-8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&lt;</a:t>
            </a:r>
            <a:r>
              <a:rPr dirty="0" sz="1400" spc="-8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30" b="1">
                <a:solidFill>
                  <a:srgbClr val="FF0000"/>
                </a:solidFill>
                <a:latin typeface="Segoe UI"/>
                <a:cs typeface="Segoe UI"/>
              </a:rPr>
              <a:t>0,05 </a:t>
            </a:r>
            <a:r>
              <a:rPr dirty="0" sz="1400" spc="-37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35">
                <a:latin typeface="Segoe UI"/>
                <a:cs typeface="Segoe UI"/>
              </a:rPr>
              <a:t>maka </a:t>
            </a:r>
            <a:r>
              <a:rPr dirty="0" sz="1400" spc="-40">
                <a:latin typeface="Segoe UI"/>
                <a:cs typeface="Segoe UI"/>
              </a:rPr>
              <a:t>artinya variabel independent </a:t>
            </a:r>
            <a:r>
              <a:rPr dirty="0" sz="1400" spc="-30">
                <a:latin typeface="Segoe UI"/>
                <a:cs typeface="Segoe UI"/>
              </a:rPr>
              <a:t>(X) </a:t>
            </a:r>
            <a:r>
              <a:rPr dirty="0" sz="1400" spc="-40">
                <a:latin typeface="Segoe UI"/>
                <a:cs typeface="Segoe UI"/>
              </a:rPr>
              <a:t>secara parsial </a:t>
            </a:r>
            <a:r>
              <a:rPr dirty="0" sz="1400" spc="-35">
                <a:latin typeface="Segoe UI"/>
                <a:cs typeface="Segoe UI"/>
              </a:rPr>
              <a:t> 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berpengaruh</a:t>
            </a:r>
            <a:r>
              <a:rPr dirty="0" sz="1400" spc="-10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terhadap</a:t>
            </a:r>
            <a:r>
              <a:rPr dirty="0" sz="1400" spc="-85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variabel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dependent</a:t>
            </a:r>
            <a:r>
              <a:rPr dirty="0" sz="1400" spc="-80">
                <a:latin typeface="Segoe UI"/>
                <a:cs typeface="Segoe UI"/>
              </a:rPr>
              <a:t> </a:t>
            </a:r>
            <a:r>
              <a:rPr dirty="0" sz="1400" spc="-30">
                <a:latin typeface="Segoe UI"/>
                <a:cs typeface="Segoe UI"/>
              </a:rPr>
              <a:t>(Y).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7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Segoe UI"/>
                <a:cs typeface="Segoe UI"/>
              </a:rPr>
              <a:t>KESIMPULAN</a:t>
            </a:r>
            <a:r>
              <a:rPr dirty="0" sz="1400" spc="-45" b="1">
                <a:latin typeface="Segoe UI"/>
                <a:cs typeface="Segoe UI"/>
              </a:rPr>
              <a:t> </a:t>
            </a:r>
            <a:r>
              <a:rPr dirty="0" sz="1400" b="1">
                <a:latin typeface="Segoe UI"/>
                <a:cs typeface="Segoe UI"/>
              </a:rPr>
              <a:t>UJI</a:t>
            </a:r>
            <a:r>
              <a:rPr dirty="0" sz="1400" spc="-35" b="1">
                <a:latin typeface="Segoe UI"/>
                <a:cs typeface="Segoe UI"/>
              </a:rPr>
              <a:t> </a:t>
            </a:r>
            <a:r>
              <a:rPr dirty="0" sz="1400" b="1">
                <a:latin typeface="Segoe UI"/>
                <a:cs typeface="Segoe UI"/>
              </a:rPr>
              <a:t>t</a:t>
            </a:r>
            <a:r>
              <a:rPr dirty="0" sz="1400" spc="-15" b="1">
                <a:latin typeface="Segoe UI"/>
                <a:cs typeface="Segoe UI"/>
              </a:rPr>
              <a:t> </a:t>
            </a:r>
            <a:r>
              <a:rPr dirty="0" sz="1400" b="1">
                <a:latin typeface="Segoe UI"/>
                <a:cs typeface="Segoe UI"/>
              </a:rPr>
              <a:t>PARSIAL</a:t>
            </a:r>
            <a:endParaRPr sz="1400">
              <a:latin typeface="Segoe UI"/>
              <a:cs typeface="Segoe UI"/>
            </a:endParaRPr>
          </a:p>
          <a:p>
            <a:pPr marL="283845" marR="240029">
              <a:lnSpc>
                <a:spcPct val="166400"/>
              </a:lnSpc>
              <a:spcBef>
                <a:spcPts val="335"/>
              </a:spcBef>
            </a:pPr>
            <a:r>
              <a:rPr dirty="0" sz="1400" spc="-35">
                <a:latin typeface="Segoe UI"/>
                <a:cs typeface="Segoe UI"/>
              </a:rPr>
              <a:t>Return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20">
                <a:latin typeface="Segoe UI"/>
                <a:cs typeface="Segoe UI"/>
              </a:rPr>
              <a:t>On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Assets</a:t>
            </a:r>
            <a:r>
              <a:rPr dirty="0" sz="1400" spc="-75">
                <a:latin typeface="Segoe UI"/>
                <a:cs typeface="Segoe UI"/>
              </a:rPr>
              <a:t> </a:t>
            </a:r>
            <a:r>
              <a:rPr dirty="0" sz="1400" spc="-30">
                <a:latin typeface="Segoe UI"/>
                <a:cs typeface="Segoe UI"/>
              </a:rPr>
              <a:t>(</a:t>
            </a:r>
            <a:r>
              <a:rPr dirty="0" sz="1400" spc="-30" b="1">
                <a:solidFill>
                  <a:srgbClr val="FF0000"/>
                </a:solidFill>
                <a:latin typeface="Segoe UI"/>
                <a:cs typeface="Segoe UI"/>
              </a:rPr>
              <a:t>X1</a:t>
            </a:r>
            <a:r>
              <a:rPr dirty="0" sz="1400" spc="-30">
                <a:latin typeface="Segoe UI"/>
                <a:cs typeface="Segoe UI"/>
              </a:rPr>
              <a:t>)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berpengaruh</a:t>
            </a:r>
            <a:r>
              <a:rPr dirty="0" sz="1400" spc="-8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terhadap</a:t>
            </a:r>
            <a:r>
              <a:rPr dirty="0" sz="1400" spc="-85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Harga </a:t>
            </a:r>
            <a:r>
              <a:rPr dirty="0" sz="1400" spc="-370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S</a:t>
            </a:r>
            <a:r>
              <a:rPr dirty="0" sz="1400" spc="-45">
                <a:latin typeface="Segoe UI"/>
                <a:cs typeface="Segoe UI"/>
              </a:rPr>
              <a:t>a</a:t>
            </a:r>
            <a:r>
              <a:rPr dirty="0" sz="1400" spc="-55">
                <a:latin typeface="Segoe UI"/>
                <a:cs typeface="Segoe UI"/>
              </a:rPr>
              <a:t>h</a:t>
            </a:r>
            <a:r>
              <a:rPr dirty="0" sz="1400" spc="-35">
                <a:latin typeface="Segoe UI"/>
                <a:cs typeface="Segoe UI"/>
              </a:rPr>
              <a:t>a</a:t>
            </a:r>
            <a:r>
              <a:rPr dirty="0" sz="1400">
                <a:latin typeface="Segoe UI"/>
                <a:cs typeface="Segoe UI"/>
              </a:rPr>
              <a:t>m</a:t>
            </a:r>
            <a:r>
              <a:rPr dirty="0" sz="1400" spc="-85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(</a:t>
            </a:r>
            <a:r>
              <a:rPr dirty="0" sz="1400" spc="-50" b="1">
                <a:solidFill>
                  <a:srgbClr val="FF0000"/>
                </a:solidFill>
                <a:latin typeface="Segoe UI"/>
                <a:cs typeface="Segoe UI"/>
              </a:rPr>
              <a:t>Y</a:t>
            </a:r>
            <a:r>
              <a:rPr dirty="0" sz="1400">
                <a:latin typeface="Segoe UI"/>
                <a:cs typeface="Segoe UI"/>
              </a:rPr>
              <a:t>)</a:t>
            </a:r>
            <a:endParaRPr sz="1400">
              <a:latin typeface="Segoe UI"/>
              <a:cs typeface="Segoe UI"/>
            </a:endParaRPr>
          </a:p>
          <a:p>
            <a:pPr marL="283845" marR="298450">
              <a:lnSpc>
                <a:spcPts val="2800"/>
              </a:lnSpc>
              <a:spcBef>
                <a:spcPts val="265"/>
              </a:spcBef>
            </a:pPr>
            <a:r>
              <a:rPr dirty="0" sz="1400" spc="-40">
                <a:latin typeface="Segoe UI"/>
                <a:cs typeface="Segoe UI"/>
              </a:rPr>
              <a:t>R</a:t>
            </a:r>
            <a:r>
              <a:rPr dirty="0" sz="1400" spc="-55">
                <a:latin typeface="Segoe UI"/>
                <a:cs typeface="Segoe UI"/>
              </a:rPr>
              <a:t>e</a:t>
            </a:r>
            <a:r>
              <a:rPr dirty="0" sz="1400" spc="-35">
                <a:latin typeface="Segoe UI"/>
                <a:cs typeface="Segoe UI"/>
              </a:rPr>
              <a:t>t</a:t>
            </a:r>
            <a:r>
              <a:rPr dirty="0" sz="1400" spc="-55">
                <a:latin typeface="Segoe UI"/>
                <a:cs typeface="Segoe UI"/>
              </a:rPr>
              <a:t>u</a:t>
            </a:r>
            <a:r>
              <a:rPr dirty="0" sz="1400" spc="-35">
                <a:latin typeface="Segoe UI"/>
                <a:cs typeface="Segoe UI"/>
              </a:rPr>
              <a:t>r</a:t>
            </a:r>
            <a:r>
              <a:rPr dirty="0" sz="1400">
                <a:latin typeface="Segoe UI"/>
                <a:cs typeface="Segoe UI"/>
              </a:rPr>
              <a:t>n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O</a:t>
            </a:r>
            <a:r>
              <a:rPr dirty="0" sz="1400">
                <a:latin typeface="Segoe UI"/>
                <a:cs typeface="Segoe UI"/>
              </a:rPr>
              <a:t>n</a:t>
            </a:r>
            <a:r>
              <a:rPr dirty="0" sz="1400" spc="-90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E</a:t>
            </a:r>
            <a:r>
              <a:rPr dirty="0" sz="1400" spc="-50">
                <a:latin typeface="Segoe UI"/>
                <a:cs typeface="Segoe UI"/>
              </a:rPr>
              <a:t>q</a:t>
            </a:r>
            <a:r>
              <a:rPr dirty="0" sz="1400" spc="-40">
                <a:latin typeface="Segoe UI"/>
                <a:cs typeface="Segoe UI"/>
              </a:rPr>
              <a:t>u</a:t>
            </a:r>
            <a:r>
              <a:rPr dirty="0" sz="1400" spc="-55">
                <a:latin typeface="Segoe UI"/>
                <a:cs typeface="Segoe UI"/>
              </a:rPr>
              <a:t>i</a:t>
            </a:r>
            <a:r>
              <a:rPr dirty="0" sz="1400" spc="-35">
                <a:latin typeface="Segoe UI"/>
                <a:cs typeface="Segoe UI"/>
              </a:rPr>
              <a:t>t</a:t>
            </a:r>
            <a:r>
              <a:rPr dirty="0" sz="1400">
                <a:latin typeface="Segoe UI"/>
                <a:cs typeface="Segoe UI"/>
              </a:rPr>
              <a:t>y</a:t>
            </a:r>
            <a:r>
              <a:rPr dirty="0" sz="1400" spc="-80">
                <a:latin typeface="Segoe UI"/>
                <a:cs typeface="Segoe UI"/>
              </a:rPr>
              <a:t> </a:t>
            </a:r>
            <a:r>
              <a:rPr dirty="0" sz="1400" spc="-45">
                <a:latin typeface="Segoe UI"/>
                <a:cs typeface="Segoe UI"/>
              </a:rPr>
              <a:t>(</a:t>
            </a:r>
            <a:r>
              <a:rPr dirty="0" sz="1400" spc="-35" b="1">
                <a:solidFill>
                  <a:srgbClr val="FF0000"/>
                </a:solidFill>
                <a:latin typeface="Segoe UI"/>
                <a:cs typeface="Segoe UI"/>
              </a:rPr>
              <a:t>X</a:t>
            </a:r>
            <a:r>
              <a:rPr dirty="0" sz="1400" spc="-55" b="1">
                <a:solidFill>
                  <a:srgbClr val="FF0000"/>
                </a:solidFill>
                <a:latin typeface="Segoe UI"/>
                <a:cs typeface="Segoe UI"/>
              </a:rPr>
              <a:t>2</a:t>
            </a:r>
            <a:r>
              <a:rPr dirty="0" sz="1400">
                <a:latin typeface="Segoe UI"/>
                <a:cs typeface="Segoe UI"/>
              </a:rPr>
              <a:t>)</a:t>
            </a:r>
            <a:r>
              <a:rPr dirty="0" sz="1400" spc="-80">
                <a:latin typeface="Segoe UI"/>
                <a:cs typeface="Segoe UI"/>
              </a:rPr>
              <a:t> </a:t>
            </a:r>
            <a:r>
              <a:rPr dirty="0" sz="1400" spc="-45" b="1">
                <a:solidFill>
                  <a:srgbClr val="FF0000"/>
                </a:solidFill>
                <a:latin typeface="Segoe UI"/>
                <a:cs typeface="Segoe UI"/>
              </a:rPr>
              <a:t>t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i</a:t>
            </a:r>
            <a:r>
              <a:rPr dirty="0" sz="1400" spc="-45" b="1">
                <a:solidFill>
                  <a:srgbClr val="FF0000"/>
                </a:solidFill>
                <a:latin typeface="Segoe UI"/>
                <a:cs typeface="Segoe UI"/>
              </a:rPr>
              <a:t>d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a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k</a:t>
            </a:r>
            <a:r>
              <a:rPr dirty="0" sz="1400" spc="-9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45" b="1">
                <a:solidFill>
                  <a:srgbClr val="FF0000"/>
                </a:solidFill>
                <a:latin typeface="Segoe UI"/>
                <a:cs typeface="Segoe UI"/>
              </a:rPr>
              <a:t>b</a:t>
            </a:r>
            <a:r>
              <a:rPr dirty="0" sz="1400" spc="-55" b="1">
                <a:solidFill>
                  <a:srgbClr val="FF0000"/>
                </a:solidFill>
                <a:latin typeface="Segoe UI"/>
                <a:cs typeface="Segoe UI"/>
              </a:rPr>
              <a:t>e</a:t>
            </a:r>
            <a:r>
              <a:rPr dirty="0" sz="1400" spc="-45" b="1">
                <a:solidFill>
                  <a:srgbClr val="FF0000"/>
                </a:solidFill>
                <a:latin typeface="Segoe UI"/>
                <a:cs typeface="Segoe UI"/>
              </a:rPr>
              <a:t>r</a:t>
            </a:r>
            <a:r>
              <a:rPr dirty="0" sz="1400" spc="-35" b="1">
                <a:solidFill>
                  <a:srgbClr val="FF0000"/>
                </a:solidFill>
                <a:latin typeface="Segoe UI"/>
                <a:cs typeface="Segoe UI"/>
              </a:rPr>
              <a:t>p</a:t>
            </a:r>
            <a:r>
              <a:rPr dirty="0" sz="1400" spc="-55" b="1">
                <a:solidFill>
                  <a:srgbClr val="FF0000"/>
                </a:solidFill>
                <a:latin typeface="Segoe UI"/>
                <a:cs typeface="Segoe UI"/>
              </a:rPr>
              <a:t>e</a:t>
            </a:r>
            <a:r>
              <a:rPr dirty="0" sz="1400" spc="-35" b="1">
                <a:solidFill>
                  <a:srgbClr val="FF0000"/>
                </a:solidFill>
                <a:latin typeface="Segoe UI"/>
                <a:cs typeface="Segoe UI"/>
              </a:rPr>
              <a:t>n</a:t>
            </a:r>
            <a:r>
              <a:rPr dirty="0" sz="1400" spc="-45" b="1">
                <a:solidFill>
                  <a:srgbClr val="FF0000"/>
                </a:solidFill>
                <a:latin typeface="Segoe UI"/>
                <a:cs typeface="Segoe UI"/>
              </a:rPr>
              <a:t>g</a:t>
            </a:r>
            <a:r>
              <a:rPr dirty="0" sz="1400" spc="-50" b="1">
                <a:solidFill>
                  <a:srgbClr val="FF0000"/>
                </a:solidFill>
                <a:latin typeface="Segoe UI"/>
                <a:cs typeface="Segoe UI"/>
              </a:rPr>
              <a:t>a</a:t>
            </a:r>
            <a:r>
              <a:rPr dirty="0" sz="1400" spc="-45" b="1">
                <a:solidFill>
                  <a:srgbClr val="FF0000"/>
                </a:solidFill>
                <a:latin typeface="Segoe UI"/>
                <a:cs typeface="Segoe UI"/>
              </a:rPr>
              <a:t>ru</a:t>
            </a:r>
            <a:r>
              <a:rPr dirty="0" sz="1400" b="1">
                <a:solidFill>
                  <a:srgbClr val="FF0000"/>
                </a:solidFill>
                <a:latin typeface="Segoe UI"/>
                <a:cs typeface="Segoe UI"/>
              </a:rPr>
              <a:t>h</a:t>
            </a:r>
            <a:r>
              <a:rPr dirty="0" sz="1400" spc="-8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45">
                <a:latin typeface="Segoe UI"/>
                <a:cs typeface="Segoe UI"/>
              </a:rPr>
              <a:t>t</a:t>
            </a:r>
            <a:r>
              <a:rPr dirty="0" sz="1400" spc="-40">
                <a:latin typeface="Segoe UI"/>
                <a:cs typeface="Segoe UI"/>
              </a:rPr>
              <a:t>e</a:t>
            </a:r>
            <a:r>
              <a:rPr dirty="0" sz="1400" spc="-45">
                <a:latin typeface="Segoe UI"/>
                <a:cs typeface="Segoe UI"/>
              </a:rPr>
              <a:t>r</a:t>
            </a:r>
            <a:r>
              <a:rPr dirty="0" sz="1400" spc="-55">
                <a:latin typeface="Segoe UI"/>
                <a:cs typeface="Segoe UI"/>
              </a:rPr>
              <a:t>h</a:t>
            </a:r>
            <a:r>
              <a:rPr dirty="0" sz="1400" spc="-35">
                <a:latin typeface="Segoe UI"/>
                <a:cs typeface="Segoe UI"/>
              </a:rPr>
              <a:t>a</a:t>
            </a:r>
            <a:r>
              <a:rPr dirty="0" sz="1400" spc="-50">
                <a:latin typeface="Segoe UI"/>
                <a:cs typeface="Segoe UI"/>
              </a:rPr>
              <a:t>d</a:t>
            </a:r>
            <a:r>
              <a:rPr dirty="0" sz="1400" spc="-45">
                <a:latin typeface="Segoe UI"/>
                <a:cs typeface="Segoe UI"/>
              </a:rPr>
              <a:t>a</a:t>
            </a:r>
            <a:r>
              <a:rPr dirty="0" sz="1400">
                <a:latin typeface="Segoe UI"/>
                <a:cs typeface="Segoe UI"/>
              </a:rPr>
              <a:t>p  </a:t>
            </a:r>
            <a:r>
              <a:rPr dirty="0" sz="1400" spc="-40">
                <a:latin typeface="Segoe UI"/>
                <a:cs typeface="Segoe UI"/>
              </a:rPr>
              <a:t>H</a:t>
            </a:r>
            <a:r>
              <a:rPr dirty="0" sz="1400" spc="-45">
                <a:latin typeface="Segoe UI"/>
                <a:cs typeface="Segoe UI"/>
              </a:rPr>
              <a:t>ar</a:t>
            </a:r>
            <a:r>
              <a:rPr dirty="0" sz="1400" spc="-50">
                <a:latin typeface="Segoe UI"/>
                <a:cs typeface="Segoe UI"/>
              </a:rPr>
              <a:t>g</a:t>
            </a:r>
            <a:r>
              <a:rPr dirty="0" sz="1400">
                <a:latin typeface="Segoe UI"/>
                <a:cs typeface="Segoe UI"/>
              </a:rPr>
              <a:t>a</a:t>
            </a:r>
            <a:r>
              <a:rPr dirty="0" sz="1400" spc="-80">
                <a:latin typeface="Segoe UI"/>
                <a:cs typeface="Segoe UI"/>
              </a:rPr>
              <a:t> </a:t>
            </a:r>
            <a:r>
              <a:rPr dirty="0" sz="1400" spc="-50">
                <a:latin typeface="Segoe UI"/>
                <a:cs typeface="Segoe UI"/>
              </a:rPr>
              <a:t>S</a:t>
            </a:r>
            <a:r>
              <a:rPr dirty="0" sz="1400" spc="-35">
                <a:latin typeface="Segoe UI"/>
                <a:cs typeface="Segoe UI"/>
              </a:rPr>
              <a:t>a</a:t>
            </a:r>
            <a:r>
              <a:rPr dirty="0" sz="1400" spc="-55">
                <a:latin typeface="Segoe UI"/>
                <a:cs typeface="Segoe UI"/>
              </a:rPr>
              <a:t>h</a:t>
            </a:r>
            <a:r>
              <a:rPr dirty="0" sz="1400" spc="-45">
                <a:latin typeface="Segoe UI"/>
                <a:cs typeface="Segoe UI"/>
              </a:rPr>
              <a:t>a</a:t>
            </a:r>
            <a:r>
              <a:rPr dirty="0" sz="1400">
                <a:latin typeface="Segoe UI"/>
                <a:cs typeface="Segoe UI"/>
              </a:rPr>
              <a:t>m</a:t>
            </a:r>
            <a:r>
              <a:rPr dirty="0" sz="1400" spc="-70">
                <a:latin typeface="Segoe UI"/>
                <a:cs typeface="Segoe UI"/>
              </a:rPr>
              <a:t> </a:t>
            </a:r>
            <a:r>
              <a:rPr dirty="0" sz="1400" spc="-50">
                <a:latin typeface="Segoe UI"/>
                <a:cs typeface="Segoe UI"/>
              </a:rPr>
              <a:t>(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Y</a:t>
            </a:r>
            <a:r>
              <a:rPr dirty="0" sz="1400">
                <a:latin typeface="Segoe UI"/>
                <a:cs typeface="Segoe UI"/>
              </a:rPr>
              <a:t>)</a:t>
            </a:r>
            <a:endParaRPr sz="1400">
              <a:latin typeface="Segoe UI"/>
              <a:cs typeface="Segoe UI"/>
            </a:endParaRPr>
          </a:p>
          <a:p>
            <a:pPr marL="283845">
              <a:lnSpc>
                <a:spcPct val="100000"/>
              </a:lnSpc>
              <a:spcBef>
                <a:spcPts val="835"/>
              </a:spcBef>
            </a:pPr>
            <a:r>
              <a:rPr dirty="0" sz="1400" spc="-35">
                <a:latin typeface="Segoe UI"/>
                <a:cs typeface="Segoe UI"/>
              </a:rPr>
              <a:t>Price</a:t>
            </a:r>
            <a:r>
              <a:rPr dirty="0" sz="1400" spc="-70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Earning</a:t>
            </a:r>
            <a:r>
              <a:rPr dirty="0" sz="1400" spc="-80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Ratio</a:t>
            </a:r>
            <a:r>
              <a:rPr dirty="0" sz="1400" spc="-75">
                <a:latin typeface="Segoe UI"/>
                <a:cs typeface="Segoe UI"/>
              </a:rPr>
              <a:t> </a:t>
            </a:r>
            <a:r>
              <a:rPr dirty="0" sz="1400" spc="-30">
                <a:latin typeface="Segoe UI"/>
                <a:cs typeface="Segoe UI"/>
              </a:rPr>
              <a:t>(</a:t>
            </a:r>
            <a:r>
              <a:rPr dirty="0" sz="1400" spc="-30" b="1">
                <a:solidFill>
                  <a:srgbClr val="FF0000"/>
                </a:solidFill>
                <a:latin typeface="Segoe UI"/>
                <a:cs typeface="Segoe UI"/>
              </a:rPr>
              <a:t>X3</a:t>
            </a:r>
            <a:r>
              <a:rPr dirty="0" sz="1400" spc="-30">
                <a:latin typeface="Segoe UI"/>
                <a:cs typeface="Segoe UI"/>
              </a:rPr>
              <a:t>)</a:t>
            </a:r>
            <a:r>
              <a:rPr dirty="0" sz="1400" spc="-95">
                <a:latin typeface="Segoe UI"/>
                <a:cs typeface="Segoe UI"/>
              </a:rPr>
              <a:t> </a:t>
            </a:r>
            <a:r>
              <a:rPr dirty="0" sz="1400" spc="-40" b="1">
                <a:solidFill>
                  <a:srgbClr val="FF0000"/>
                </a:solidFill>
                <a:latin typeface="Segoe UI"/>
                <a:cs typeface="Segoe UI"/>
              </a:rPr>
              <a:t>berpengaruh</a:t>
            </a:r>
            <a:r>
              <a:rPr dirty="0" sz="1400" spc="-8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terhadap</a:t>
            </a:r>
            <a:r>
              <a:rPr dirty="0" sz="1400" spc="-80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Harga</a:t>
            </a:r>
            <a:endParaRPr sz="1400">
              <a:latin typeface="Segoe UI"/>
              <a:cs typeface="Segoe UI"/>
            </a:endParaRPr>
          </a:p>
          <a:p>
            <a:pPr marL="283845">
              <a:lnSpc>
                <a:spcPct val="100000"/>
              </a:lnSpc>
              <a:spcBef>
                <a:spcPts val="1130"/>
              </a:spcBef>
            </a:pPr>
            <a:r>
              <a:rPr dirty="0" sz="1400" spc="-40">
                <a:latin typeface="Segoe UI"/>
                <a:cs typeface="Segoe UI"/>
              </a:rPr>
              <a:t>S</a:t>
            </a:r>
            <a:r>
              <a:rPr dirty="0" sz="1400" spc="-45">
                <a:latin typeface="Segoe UI"/>
                <a:cs typeface="Segoe UI"/>
              </a:rPr>
              <a:t>a</a:t>
            </a:r>
            <a:r>
              <a:rPr dirty="0" sz="1400" spc="-55">
                <a:latin typeface="Segoe UI"/>
                <a:cs typeface="Segoe UI"/>
              </a:rPr>
              <a:t>h</a:t>
            </a:r>
            <a:r>
              <a:rPr dirty="0" sz="1400" spc="-35">
                <a:latin typeface="Segoe UI"/>
                <a:cs typeface="Segoe UI"/>
              </a:rPr>
              <a:t>a</a:t>
            </a:r>
            <a:r>
              <a:rPr dirty="0" sz="1400">
                <a:latin typeface="Segoe UI"/>
                <a:cs typeface="Segoe UI"/>
              </a:rPr>
              <a:t>m</a:t>
            </a:r>
            <a:r>
              <a:rPr dirty="0" sz="1400" spc="-85">
                <a:latin typeface="Segoe UI"/>
                <a:cs typeface="Segoe UI"/>
              </a:rPr>
              <a:t> </a:t>
            </a:r>
            <a:r>
              <a:rPr dirty="0" sz="1400" spc="-40">
                <a:latin typeface="Segoe UI"/>
                <a:cs typeface="Segoe UI"/>
              </a:rPr>
              <a:t>(</a:t>
            </a:r>
            <a:r>
              <a:rPr dirty="0" sz="1400" spc="-50" b="1">
                <a:solidFill>
                  <a:srgbClr val="FF0000"/>
                </a:solidFill>
                <a:latin typeface="Segoe UI"/>
                <a:cs typeface="Segoe UI"/>
              </a:rPr>
              <a:t>Y</a:t>
            </a:r>
            <a:r>
              <a:rPr dirty="0" sz="1400">
                <a:latin typeface="Segoe UI"/>
                <a:cs typeface="Segoe UI"/>
              </a:rPr>
              <a:t>)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mobile</dc:creator>
  <dcterms:created xsi:type="dcterms:W3CDTF">2021-08-11T05:22:31Z</dcterms:created>
  <dcterms:modified xsi:type="dcterms:W3CDTF">2021-08-11T05:22:31Z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2021-08-11T00:00:00Z</vt:filetime>
  </property>
</Properties>
</file>