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9" r:id="rId2"/>
    <p:sldId id="263" r:id="rId3"/>
    <p:sldId id="291" r:id="rId4"/>
    <p:sldId id="267" r:id="rId5"/>
    <p:sldId id="257" r:id="rId6"/>
    <p:sldId id="265" r:id="rId7"/>
    <p:sldId id="287" r:id="rId8"/>
    <p:sldId id="284" r:id="rId9"/>
    <p:sldId id="286" r:id="rId10"/>
    <p:sldId id="269" r:id="rId11"/>
    <p:sldId id="285" r:id="rId12"/>
    <p:sldId id="275" r:id="rId13"/>
    <p:sldId id="28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B0-4185-87AB-C9B4AAC31AA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B0-4185-87AB-C9B4AAC31A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B0-4185-87AB-C9B4AAC31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C8-4E06-828D-A026D76B866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C8-4E06-828D-A026D76B866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C8-4E06-828D-A026D76B8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44-4645-A59C-8032D6411720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44-4645-A59C-8032D641172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44-4645-A59C-8032D6411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8E-4359-890A-0BA77780B7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8E-4359-890A-0BA77780B7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8E-4359-890A-0BA77780B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75-4211-9999-CD9B694665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75-4211-9999-CD9B694665E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75-4211-9999-CD9B69466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2018/8/25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8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7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3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5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4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2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5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6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7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5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5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9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3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7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2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3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6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21452" y="279853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TW" altLang="en-US" sz="3600" noProof="0" dirty="0"/>
              <a:t>旅遊串流平台</a:t>
            </a:r>
            <a:endParaRPr lang="en-US" altLang="zh-CN" sz="3600" noProof="0" dirty="0"/>
          </a:p>
        </p:txBody>
      </p:sp>
      <p:sp>
        <p:nvSpPr>
          <p:cNvPr id="6" name="文本框 5"/>
          <p:cNvSpPr txBox="1"/>
          <p:nvPr/>
        </p:nvSpPr>
        <p:spPr>
          <a:xfrm>
            <a:off x="4621449" y="197047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年輕人功德無量大隊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9907" y="3872811"/>
            <a:ext cx="337773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  <a:ea typeface="微软雅黑"/>
              </a:rPr>
              <a:t>Mates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: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黃智輝、黃信翔、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      林順德、馮上昀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6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690740" y="2178518"/>
            <a:ext cx="2268690" cy="1873866"/>
            <a:chOff x="3668541" y="1857471"/>
            <a:chExt cx="2268690" cy="1873866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89092820"/>
                </p:ext>
              </p:extLst>
            </p:nvPr>
          </p:nvGraphicFramePr>
          <p:xfrm>
            <a:off x="3668541" y="1857471"/>
            <a:ext cx="2268690" cy="1873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Oval 6"/>
            <p:cNvSpPr/>
            <p:nvPr/>
          </p:nvSpPr>
          <p:spPr>
            <a:xfrm>
              <a:off x="4091878" y="2072859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6741" y="2442446"/>
              <a:ext cx="1422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spc="150" dirty="0">
                  <a:solidFill>
                    <a:schemeClr val="tx2"/>
                  </a:solidFill>
                  <a:latin typeface="Agency FB" panose="020B0503020202020204" pitchFamily="34" charset="0"/>
                  <a:ea typeface="Lato Light" charset="0"/>
                  <a:cs typeface="Lato Light" charset="0"/>
                </a:rPr>
                <a:t>Locate</a:t>
              </a:r>
              <a:endParaRPr lang="en-US" sz="3600" spc="150" dirty="0">
                <a:solidFill>
                  <a:schemeClr val="tx2"/>
                </a:solidFill>
                <a:latin typeface="Agency FB" panose="020B0503020202020204" pitchFamily="34" charset="0"/>
                <a:ea typeface="Lato Light" charset="0"/>
                <a:cs typeface="Lato Light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822605" y="1714057"/>
            <a:ext cx="4953898" cy="2979051"/>
            <a:chOff x="5972295" y="1857471"/>
            <a:chExt cx="2867047" cy="1873866"/>
          </a:xfrm>
        </p:grpSpPr>
        <p:graphicFrame>
          <p:nvGraphicFramePr>
            <p:cNvPr id="24" name="Chart 23"/>
            <p:cNvGraphicFramePr/>
            <p:nvPr>
              <p:extLst>
                <p:ext uri="{D42A27DB-BD31-4B8C-83A1-F6EECF244321}">
                  <p14:modId xmlns:p14="http://schemas.microsoft.com/office/powerpoint/2010/main" val="4274908093"/>
                </p:ext>
              </p:extLst>
            </p:nvPr>
          </p:nvGraphicFramePr>
          <p:xfrm>
            <a:off x="6271475" y="1857471"/>
            <a:ext cx="2268690" cy="1873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5" name="Oval 24"/>
            <p:cNvSpPr/>
            <p:nvPr/>
          </p:nvSpPr>
          <p:spPr>
            <a:xfrm>
              <a:off x="6684353" y="2072938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72295" y="2485287"/>
              <a:ext cx="2867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spc="150" dirty="0">
                  <a:solidFill>
                    <a:schemeClr val="tx2"/>
                  </a:solidFill>
                  <a:latin typeface="Agency FB" panose="020B0503020202020204" pitchFamily="34" charset="0"/>
                  <a:ea typeface="Lato Light" charset="0"/>
                  <a:cs typeface="Lato Light" charset="0"/>
                </a:rPr>
                <a:t>Accommodation</a:t>
              </a:r>
              <a:endParaRPr lang="en-US" sz="3600" spc="150" dirty="0">
                <a:solidFill>
                  <a:schemeClr val="tx2"/>
                </a:solidFill>
                <a:latin typeface="Agency FB" panose="020B0503020202020204" pitchFamily="34" charset="0"/>
                <a:ea typeface="Lato Light" charset="0"/>
                <a:cs typeface="Lato Light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076292" y="4014968"/>
            <a:ext cx="2940119" cy="2675865"/>
            <a:chOff x="3693587" y="3868170"/>
            <a:chExt cx="2268690" cy="1873866"/>
          </a:xfrm>
        </p:grpSpPr>
        <p:graphicFrame>
          <p:nvGraphicFramePr>
            <p:cNvPr id="28" name="Chart 27"/>
            <p:cNvGraphicFramePr/>
            <p:nvPr>
              <p:extLst>
                <p:ext uri="{D42A27DB-BD31-4B8C-83A1-F6EECF244321}">
                  <p14:modId xmlns:p14="http://schemas.microsoft.com/office/powerpoint/2010/main" val="4112480209"/>
                </p:ext>
              </p:extLst>
            </p:nvPr>
          </p:nvGraphicFramePr>
          <p:xfrm>
            <a:off x="3693587" y="3868170"/>
            <a:ext cx="2268690" cy="1873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9" name="Oval 28"/>
            <p:cNvSpPr/>
            <p:nvPr/>
          </p:nvSpPr>
          <p:spPr>
            <a:xfrm>
              <a:off x="4106465" y="4083637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2272" y="4481918"/>
              <a:ext cx="1944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pc="150" dirty="0">
                  <a:solidFill>
                    <a:schemeClr val="tx2"/>
                  </a:solidFill>
                  <a:latin typeface="Agency FB" panose="020B0503020202020204" pitchFamily="34" charset="0"/>
                  <a:ea typeface="Lato Light" charset="0"/>
                  <a:cs typeface="Lato Light" charset="0"/>
                </a:rPr>
                <a:t>Landscape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607103" y="4421294"/>
            <a:ext cx="3033617" cy="2465306"/>
            <a:chOff x="6271475" y="3868170"/>
            <a:chExt cx="2268690" cy="1873866"/>
          </a:xfrm>
        </p:grpSpPr>
        <p:graphicFrame>
          <p:nvGraphicFramePr>
            <p:cNvPr id="38" name="Chart 37"/>
            <p:cNvGraphicFramePr/>
            <p:nvPr>
              <p:extLst>
                <p:ext uri="{D42A27DB-BD31-4B8C-83A1-F6EECF244321}">
                  <p14:modId xmlns:p14="http://schemas.microsoft.com/office/powerpoint/2010/main" val="230321950"/>
                </p:ext>
              </p:extLst>
            </p:nvPr>
          </p:nvGraphicFramePr>
          <p:xfrm>
            <a:off x="6271475" y="3868170"/>
            <a:ext cx="2268690" cy="1873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9" name="Oval 38"/>
            <p:cNvSpPr/>
            <p:nvPr/>
          </p:nvSpPr>
          <p:spPr>
            <a:xfrm>
              <a:off x="6684353" y="4083637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54444" y="4500624"/>
              <a:ext cx="2102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pc="150" dirty="0">
                  <a:solidFill>
                    <a:schemeClr val="tx2"/>
                  </a:solidFill>
                  <a:latin typeface="Agency FB" panose="020B0503020202020204" pitchFamily="34" charset="0"/>
                  <a:ea typeface="Lato Light" charset="0"/>
                  <a:cs typeface="Lato Light" charset="0"/>
                </a:rPr>
                <a:t>Restaurant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6112888" y="3166986"/>
            <a:ext cx="0" cy="10766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138032" y="3192130"/>
            <a:ext cx="0" cy="10766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784239" y="354939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Datasets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9678803" y="2653707"/>
            <a:ext cx="2717239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dirty="0"/>
              <a:t>Accommodation locations from Taiwan Tourist Bureau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324180" y="5305122"/>
            <a:ext cx="3121685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dirty="0"/>
              <a:t>Locations of restaurants from Taiwan Tourist Bureau</a:t>
            </a:r>
          </a:p>
          <a:p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40916" y="2395670"/>
            <a:ext cx="2886646" cy="161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smtClean="0"/>
              <a:t>Refugee </a:t>
            </a:r>
            <a:r>
              <a:rPr lang="en-US" altLang="zh-TW" dirty="0"/>
              <a:t>shelter locations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/>
              <a:t>Public toilet locations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68523" y="4891236"/>
            <a:ext cx="2886646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dirty="0"/>
              <a:t>Locations of landscape from Taiwan Tourist Bureau 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235584" y="354939"/>
            <a:ext cx="2601151" cy="2261755"/>
            <a:chOff x="5570926" y="287341"/>
            <a:chExt cx="2268690" cy="1873866"/>
          </a:xfrm>
        </p:grpSpPr>
        <p:graphicFrame>
          <p:nvGraphicFramePr>
            <p:cNvPr id="23" name="Chart 5"/>
            <p:cNvGraphicFramePr/>
            <p:nvPr>
              <p:extLst>
                <p:ext uri="{D42A27DB-BD31-4B8C-83A1-F6EECF244321}">
                  <p14:modId xmlns:p14="http://schemas.microsoft.com/office/powerpoint/2010/main" val="1901793496"/>
                </p:ext>
              </p:extLst>
            </p:nvPr>
          </p:nvGraphicFramePr>
          <p:xfrm>
            <a:off x="5570926" y="287341"/>
            <a:ext cx="2268690" cy="18738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31" name="Oval 6"/>
            <p:cNvSpPr/>
            <p:nvPr/>
          </p:nvSpPr>
          <p:spPr>
            <a:xfrm>
              <a:off x="5973346" y="503933"/>
              <a:ext cx="1442932" cy="1442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7"/>
            <p:cNvSpPr txBox="1"/>
            <p:nvPr/>
          </p:nvSpPr>
          <p:spPr>
            <a:xfrm>
              <a:off x="5983804" y="902959"/>
              <a:ext cx="1513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pc="150" dirty="0">
                  <a:solidFill>
                    <a:schemeClr val="tx2"/>
                  </a:solidFill>
                  <a:latin typeface="Agency FB" panose="020B0503020202020204" pitchFamily="34" charset="0"/>
                  <a:ea typeface="Lato Light" charset="0"/>
                  <a:cs typeface="Lato Light" charset="0"/>
                </a:rPr>
                <a:t>Analysis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6599622" y="987154"/>
            <a:ext cx="2717239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dirty="0"/>
              <a:t>Visitor statistics from Taiwan Tourist Bureau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1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803113" y="4405832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Core Skills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</a:t>
              </a:r>
              <a:r>
                <a:rPr kumimoji="0" lang="en-US" altLang="zh-TW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5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4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36"/>
          <p:cNvSpPr/>
          <p:nvPr/>
        </p:nvSpPr>
        <p:spPr>
          <a:xfrm>
            <a:off x="8782817" y="2670193"/>
            <a:ext cx="651470" cy="473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" name="Shape 2841"/>
          <p:cNvSpPr/>
          <p:nvPr/>
        </p:nvSpPr>
        <p:spPr>
          <a:xfrm>
            <a:off x="2757713" y="2670193"/>
            <a:ext cx="651470" cy="533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" name="Shape 2847"/>
          <p:cNvSpPr/>
          <p:nvPr/>
        </p:nvSpPr>
        <p:spPr>
          <a:xfrm>
            <a:off x="5770265" y="2622151"/>
            <a:ext cx="651470" cy="651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文本框 7"/>
          <p:cNvSpPr txBox="1"/>
          <p:nvPr/>
        </p:nvSpPr>
        <p:spPr>
          <a:xfrm>
            <a:off x="1784239" y="354939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Core Skills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89605" y="4125807"/>
            <a:ext cx="2187686" cy="4947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 err="1"/>
              <a:t>Vue</a:t>
            </a:r>
            <a:r>
              <a:rPr lang="en-US" altLang="zh-TW" sz="2400" dirty="0"/>
              <a:t>-cli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41255" y="3531376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b="1" dirty="0"/>
              <a:t>Base: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5002157" y="4211835"/>
            <a:ext cx="2187686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t"/>
            <a:r>
              <a:rPr lang="en-US" altLang="zh-TW" sz="2400" dirty="0"/>
              <a:t>Firebase</a:t>
            </a:r>
          </a:p>
        </p:txBody>
      </p:sp>
      <p:sp>
        <p:nvSpPr>
          <p:cNvPr id="15" name="矩形 14"/>
          <p:cNvSpPr/>
          <p:nvPr/>
        </p:nvSpPr>
        <p:spPr>
          <a:xfrm>
            <a:off x="5053807" y="3598863"/>
            <a:ext cx="2084387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fontAlgn="t"/>
            <a:r>
              <a:rPr lang="en-US" altLang="zh-TW" b="1" dirty="0"/>
              <a:t>Website Cloud Background:</a:t>
            </a:r>
            <a:endParaRPr lang="zh-TW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8102676" y="3840981"/>
            <a:ext cx="2187686" cy="10590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TW" dirty="0" err="1"/>
              <a:t>Axios</a:t>
            </a:r>
            <a:r>
              <a:rPr lang="en-US" altLang="zh-TW" dirty="0"/>
              <a:t> </a:t>
            </a:r>
            <a:r>
              <a:rPr lang="zh-TW" altLang="en-US" dirty="0"/>
              <a:t>、</a:t>
            </a:r>
            <a:r>
              <a:rPr lang="en-US" altLang="zh-TW" dirty="0"/>
              <a:t>Bootstrap</a:t>
            </a:r>
            <a:r>
              <a:rPr lang="zh-TW" altLang="en-US" dirty="0"/>
              <a:t>、</a:t>
            </a:r>
            <a:r>
              <a:rPr lang="en-US" altLang="zh-TW" dirty="0" err="1"/>
              <a:t>Vue</a:t>
            </a:r>
            <a:r>
              <a:rPr lang="en-US" altLang="zh-TW" dirty="0"/>
              <a:t>-Google-map</a:t>
            </a:r>
            <a:r>
              <a:rPr lang="zh-TW" altLang="en-US" dirty="0"/>
              <a:t>、</a:t>
            </a:r>
            <a:r>
              <a:rPr lang="en-US" altLang="zh-TW" dirty="0" err="1"/>
              <a:t>Vue-draggable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66358" y="3383009"/>
            <a:ext cx="2084387" cy="4298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b="1" dirty="0"/>
              <a:t>Other Kits:</a:t>
            </a:r>
            <a:endParaRPr lang="zh-CN" altLang="en-US" sz="2000" b="1" dirty="0"/>
          </a:p>
        </p:txBody>
      </p:sp>
      <p:sp>
        <p:nvSpPr>
          <p:cNvPr id="19" name="椭圆 18"/>
          <p:cNvSpPr/>
          <p:nvPr/>
        </p:nvSpPr>
        <p:spPr>
          <a:xfrm>
            <a:off x="1506930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19482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532034" y="2216244"/>
            <a:ext cx="3153036" cy="3153036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1" grpId="0"/>
      <p:bldP spid="12" grpId="0"/>
      <p:bldP spid="14" grpId="0"/>
      <p:bldP spid="15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40179" y="2523496"/>
            <a:ext cx="2443298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Demo</a:t>
            </a:r>
            <a:endParaRPr lang="zh-CN" altLang="en-US" sz="6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02592" y="2830543"/>
            <a:ext cx="20218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931204" y="1457183"/>
            <a:ext cx="4031873" cy="3671032"/>
            <a:chOff x="6931204" y="1114468"/>
            <a:chExt cx="4031873" cy="3671032"/>
          </a:xfrm>
        </p:grpSpPr>
        <p:sp>
          <p:nvSpPr>
            <p:cNvPr id="14" name="文本框 13"/>
            <p:cNvSpPr txBox="1"/>
            <p:nvPr/>
          </p:nvSpPr>
          <p:spPr>
            <a:xfrm>
              <a:off x="6931204" y="1916809"/>
              <a:ext cx="4031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2. Problems and Demands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31204" y="2719151"/>
              <a:ext cx="1925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3. Solutions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931204" y="3521493"/>
              <a:ext cx="2650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4. Used Datasets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931204" y="4323835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5. Core Skills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文本框 13"/>
            <p:cNvSpPr txBox="1"/>
            <p:nvPr/>
          </p:nvSpPr>
          <p:spPr>
            <a:xfrm>
              <a:off x="6931204" y="1114468"/>
              <a:ext cx="3199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1. Topic Introduction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8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389763" y="4379012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 Introduction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94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784239" y="354939"/>
            <a:ext cx="33127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 Introduction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84946" y="1308423"/>
            <a:ext cx="4027199" cy="4918526"/>
            <a:chOff x="874708" y="716868"/>
            <a:chExt cx="14420114" cy="3428889"/>
          </a:xfrm>
        </p:grpSpPr>
        <p:sp>
          <p:nvSpPr>
            <p:cNvPr id="22" name="矩形 21"/>
            <p:cNvSpPr/>
            <p:nvPr/>
          </p:nvSpPr>
          <p:spPr>
            <a:xfrm>
              <a:off x="874712" y="1464889"/>
              <a:ext cx="14420110" cy="2046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74708" y="716868"/>
              <a:ext cx="14420114" cy="342888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2400" b="1" dirty="0"/>
                <a:t>The tourists take a huge </a:t>
              </a:r>
              <a:r>
                <a:rPr lang="en-US" altLang="zh-TW" sz="2400" b="1" dirty="0" smtClean="0"/>
                <a:t>part</a:t>
              </a:r>
              <a:r>
                <a:rPr lang="zh-TW" altLang="en-US" sz="2400" b="1" dirty="0"/>
                <a:t> </a:t>
              </a:r>
              <a:r>
                <a:rPr lang="en-US" altLang="zh-TW" sz="2400" b="1" dirty="0" smtClean="0"/>
                <a:t>of </a:t>
              </a:r>
              <a:r>
                <a:rPr lang="en-US" altLang="zh-TW" sz="2400" b="1" dirty="0"/>
                <a:t>the travelers population.</a:t>
              </a:r>
            </a:p>
            <a:p>
              <a:pPr algn="just">
                <a:lnSpc>
                  <a:spcPct val="120000"/>
                </a:lnSpc>
              </a:pPr>
              <a:endParaRPr lang="en-US" altLang="zh-TW" sz="1100" b="1" dirty="0"/>
            </a:p>
            <a:p>
              <a:pPr>
                <a:lnSpc>
                  <a:spcPct val="120000"/>
                </a:lnSpc>
              </a:pPr>
              <a:r>
                <a:rPr lang="en-US" altLang="zh-TW" dirty="0"/>
                <a:t>In the wake of consumption capacity, the purposes of traveling abroad is not only for </a:t>
              </a:r>
              <a:r>
                <a:rPr lang="en-US" altLang="zh-TW" dirty="0" err="1"/>
                <a:t>working,studying</a:t>
              </a:r>
              <a:r>
                <a:rPr lang="zh-TW" altLang="en-US" dirty="0"/>
                <a:t> </a:t>
              </a:r>
              <a:r>
                <a:rPr lang="en-US" altLang="zh-TW" dirty="0"/>
                <a:t>or visiting friends and relatives. </a:t>
              </a:r>
            </a:p>
            <a:p>
              <a:pPr algn="just">
                <a:lnSpc>
                  <a:spcPct val="120000"/>
                </a:lnSpc>
              </a:pPr>
              <a:endParaRPr lang="en-US" altLang="zh-TW" dirty="0"/>
            </a:p>
            <a:p>
              <a:pPr>
                <a:lnSpc>
                  <a:spcPct val="120000"/>
                </a:lnSpc>
              </a:pPr>
              <a:r>
                <a:rPr lang="en-US" altLang="zh-TW" dirty="0"/>
                <a:t>In the survey of passengers coming to Taiwan in the past five years, the number of passengers for tourism accounted for more than 70%. There is a trend of increasing year by year </a:t>
              </a:r>
            </a:p>
          </p:txBody>
        </p:sp>
      </p:grpSp>
      <p:pic>
        <p:nvPicPr>
          <p:cNvPr id="3" name="Picture 2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1019" y="1601603"/>
            <a:ext cx="7850981" cy="4732049"/>
          </a:xfrm>
          <a:prstGeom prst="rect">
            <a:avLst/>
          </a:prstGeom>
        </p:spPr>
      </p:pic>
      <p:pic>
        <p:nvPicPr>
          <p:cNvPr id="1026" name="Picture 2" descr="è§åçµ±è¨åè¡¨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3" t="13519" r="12394" b="15112"/>
          <a:stretch/>
        </p:blipFill>
        <p:spPr bwMode="auto">
          <a:xfrm>
            <a:off x="5583116" y="1820008"/>
            <a:ext cx="5354515" cy="390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27924" y="4379012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Problems 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Demands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</a:t>
              </a:r>
              <a:r>
                <a:rPr lang="en-US" altLang="zh-TW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07300" y="0"/>
            <a:ext cx="45847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F5E8C"/>
              </a:solidFill>
            </a:endParaRPr>
          </a:p>
        </p:txBody>
      </p:sp>
      <p:pic>
        <p:nvPicPr>
          <p:cNvPr id="3" name="Picture 22" descr="iPhone6_mockup_front_white.png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37" y="502757"/>
            <a:ext cx="3726426" cy="58524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4239" y="354939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Problems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Demands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072439" y="1664564"/>
            <a:ext cx="5798038" cy="4438865"/>
            <a:chOff x="1302485" y="2174032"/>
            <a:chExt cx="5453915" cy="3380948"/>
          </a:xfrm>
        </p:grpSpPr>
        <p:sp>
          <p:nvSpPr>
            <p:cNvPr id="17" name="Shape 2645"/>
            <p:cNvSpPr/>
            <p:nvPr/>
          </p:nvSpPr>
          <p:spPr>
            <a:xfrm>
              <a:off x="1302485" y="2466400"/>
              <a:ext cx="379308" cy="27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8" name="Shape 2688"/>
            <p:cNvSpPr/>
            <p:nvPr/>
          </p:nvSpPr>
          <p:spPr>
            <a:xfrm>
              <a:off x="1302485" y="3553913"/>
              <a:ext cx="379308" cy="379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0309"/>
                  </a:moveTo>
                  <a:cubicBezTo>
                    <a:pt x="20618" y="10851"/>
                    <a:pt x="20178" y="11291"/>
                    <a:pt x="19636" y="11291"/>
                  </a:cubicBezTo>
                  <a:lnTo>
                    <a:pt x="19636" y="7364"/>
                  </a:lnTo>
                  <a:cubicBezTo>
                    <a:pt x="20178" y="7364"/>
                    <a:pt x="20618" y="7804"/>
                    <a:pt x="20618" y="8345"/>
                  </a:cubicBezTo>
                  <a:cubicBezTo>
                    <a:pt x="20618" y="8345"/>
                    <a:pt x="20618" y="10309"/>
                    <a:pt x="20618" y="10309"/>
                  </a:cubicBezTo>
                  <a:close/>
                  <a:moveTo>
                    <a:pt x="18655" y="17182"/>
                  </a:moveTo>
                  <a:cubicBezTo>
                    <a:pt x="18655" y="17453"/>
                    <a:pt x="18434" y="17673"/>
                    <a:pt x="18164" y="17673"/>
                  </a:cubicBezTo>
                  <a:cubicBezTo>
                    <a:pt x="17893" y="17673"/>
                    <a:pt x="17673" y="17453"/>
                    <a:pt x="17673" y="17182"/>
                  </a:cubicBezTo>
                  <a:lnTo>
                    <a:pt x="17673" y="1473"/>
                  </a:lnTo>
                  <a:cubicBezTo>
                    <a:pt x="17673" y="1202"/>
                    <a:pt x="17893" y="982"/>
                    <a:pt x="18164" y="982"/>
                  </a:cubicBezTo>
                  <a:cubicBezTo>
                    <a:pt x="18434" y="982"/>
                    <a:pt x="18655" y="1202"/>
                    <a:pt x="18655" y="1473"/>
                  </a:cubicBezTo>
                  <a:cubicBezTo>
                    <a:pt x="18655" y="1473"/>
                    <a:pt x="18655" y="17182"/>
                    <a:pt x="18655" y="17182"/>
                  </a:cubicBezTo>
                  <a:close/>
                  <a:moveTo>
                    <a:pt x="16691" y="15788"/>
                  </a:moveTo>
                  <a:lnTo>
                    <a:pt x="2945" y="11745"/>
                  </a:lnTo>
                  <a:lnTo>
                    <a:pt x="2945" y="6910"/>
                  </a:lnTo>
                  <a:lnTo>
                    <a:pt x="16691" y="2867"/>
                  </a:lnTo>
                  <a:cubicBezTo>
                    <a:pt x="16691" y="2867"/>
                    <a:pt x="16691" y="15788"/>
                    <a:pt x="16691" y="15788"/>
                  </a:cubicBezTo>
                  <a:close/>
                  <a:moveTo>
                    <a:pt x="8251" y="18655"/>
                  </a:moveTo>
                  <a:lnTo>
                    <a:pt x="5357" y="18655"/>
                  </a:lnTo>
                  <a:lnTo>
                    <a:pt x="4126" y="13116"/>
                  </a:lnTo>
                  <a:lnTo>
                    <a:pt x="7167" y="14010"/>
                  </a:lnTo>
                  <a:cubicBezTo>
                    <a:pt x="7167" y="14010"/>
                    <a:pt x="8251" y="18655"/>
                    <a:pt x="8251" y="18655"/>
                  </a:cubicBezTo>
                  <a:close/>
                  <a:moveTo>
                    <a:pt x="8709" y="20618"/>
                  </a:moveTo>
                  <a:lnTo>
                    <a:pt x="5794" y="20618"/>
                  </a:lnTo>
                  <a:lnTo>
                    <a:pt x="5576" y="19636"/>
                  </a:lnTo>
                  <a:lnTo>
                    <a:pt x="8479" y="19636"/>
                  </a:lnTo>
                  <a:cubicBezTo>
                    <a:pt x="8479" y="19636"/>
                    <a:pt x="8709" y="20618"/>
                    <a:pt x="8709" y="20618"/>
                  </a:cubicBezTo>
                  <a:close/>
                  <a:moveTo>
                    <a:pt x="1964" y="11782"/>
                  </a:moveTo>
                  <a:lnTo>
                    <a:pt x="982" y="11782"/>
                  </a:lnTo>
                  <a:lnTo>
                    <a:pt x="982" y="6873"/>
                  </a:lnTo>
                  <a:lnTo>
                    <a:pt x="1964" y="6873"/>
                  </a:lnTo>
                  <a:cubicBezTo>
                    <a:pt x="1964" y="6873"/>
                    <a:pt x="1964" y="11782"/>
                    <a:pt x="1964" y="11782"/>
                  </a:cubicBezTo>
                  <a:close/>
                  <a:moveTo>
                    <a:pt x="19636" y="6382"/>
                  </a:moveTo>
                  <a:lnTo>
                    <a:pt x="19636" y="1473"/>
                  </a:lnTo>
                  <a:cubicBezTo>
                    <a:pt x="19636" y="659"/>
                    <a:pt x="18977" y="0"/>
                    <a:pt x="18164" y="0"/>
                  </a:cubicBezTo>
                  <a:cubicBezTo>
                    <a:pt x="17350" y="0"/>
                    <a:pt x="16691" y="659"/>
                    <a:pt x="16691" y="1473"/>
                  </a:cubicBezTo>
                  <a:lnTo>
                    <a:pt x="16691" y="1844"/>
                  </a:lnTo>
                  <a:lnTo>
                    <a:pt x="2459" y="6029"/>
                  </a:lnTo>
                  <a:cubicBezTo>
                    <a:pt x="2313" y="5944"/>
                    <a:pt x="2145" y="5891"/>
                    <a:pt x="1964" y="5891"/>
                  </a:cubicBezTo>
                  <a:lnTo>
                    <a:pt x="982" y="5891"/>
                  </a:lnTo>
                  <a:cubicBezTo>
                    <a:pt x="440" y="5891"/>
                    <a:pt x="0" y="6331"/>
                    <a:pt x="0" y="6873"/>
                  </a:cubicBezTo>
                  <a:lnTo>
                    <a:pt x="0" y="11782"/>
                  </a:lnTo>
                  <a:cubicBezTo>
                    <a:pt x="0" y="12324"/>
                    <a:pt x="440" y="12764"/>
                    <a:pt x="982" y="12764"/>
                  </a:cubicBezTo>
                  <a:lnTo>
                    <a:pt x="1964" y="12764"/>
                  </a:lnTo>
                  <a:cubicBezTo>
                    <a:pt x="2145" y="12764"/>
                    <a:pt x="2313" y="12711"/>
                    <a:pt x="2458" y="12626"/>
                  </a:cubicBezTo>
                  <a:lnTo>
                    <a:pt x="3050" y="12799"/>
                  </a:lnTo>
                  <a:lnTo>
                    <a:pt x="4921" y="21216"/>
                  </a:lnTo>
                  <a:lnTo>
                    <a:pt x="4930" y="21214"/>
                  </a:lnTo>
                  <a:cubicBezTo>
                    <a:pt x="4979" y="21433"/>
                    <a:pt x="5166" y="21600"/>
                    <a:pt x="5400" y="21600"/>
                  </a:cubicBezTo>
                  <a:lnTo>
                    <a:pt x="9327" y="21600"/>
                  </a:lnTo>
                  <a:cubicBezTo>
                    <a:pt x="9598" y="21600"/>
                    <a:pt x="9818" y="21381"/>
                    <a:pt x="9818" y="21109"/>
                  </a:cubicBezTo>
                  <a:cubicBezTo>
                    <a:pt x="9818" y="21072"/>
                    <a:pt x="9805" y="21039"/>
                    <a:pt x="9797" y="21005"/>
                  </a:cubicBezTo>
                  <a:lnTo>
                    <a:pt x="9806" y="21003"/>
                  </a:lnTo>
                  <a:lnTo>
                    <a:pt x="8249" y="14329"/>
                  </a:lnTo>
                  <a:lnTo>
                    <a:pt x="16691" y="16811"/>
                  </a:lnTo>
                  <a:lnTo>
                    <a:pt x="16691" y="17182"/>
                  </a:lnTo>
                  <a:cubicBezTo>
                    <a:pt x="16691" y="17995"/>
                    <a:pt x="17350" y="18655"/>
                    <a:pt x="18164" y="18655"/>
                  </a:cubicBezTo>
                  <a:cubicBezTo>
                    <a:pt x="18977" y="18655"/>
                    <a:pt x="19636" y="17995"/>
                    <a:pt x="19636" y="17182"/>
                  </a:cubicBezTo>
                  <a:lnTo>
                    <a:pt x="19636" y="12273"/>
                  </a:lnTo>
                  <a:cubicBezTo>
                    <a:pt x="20721" y="12273"/>
                    <a:pt x="21600" y="11394"/>
                    <a:pt x="21600" y="10309"/>
                  </a:cubicBezTo>
                  <a:lnTo>
                    <a:pt x="21600" y="8345"/>
                  </a:lnTo>
                  <a:cubicBezTo>
                    <a:pt x="21600" y="7261"/>
                    <a:pt x="20721" y="6382"/>
                    <a:pt x="19636" y="6382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9" name="Shape 2784"/>
            <p:cNvSpPr/>
            <p:nvPr/>
          </p:nvSpPr>
          <p:spPr>
            <a:xfrm>
              <a:off x="1302485" y="4745799"/>
              <a:ext cx="379308" cy="379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rgbClr val="53585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944691" y="2174032"/>
              <a:ext cx="4811709" cy="824778"/>
              <a:chOff x="874713" y="1139825"/>
              <a:chExt cx="4811709" cy="82477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74713" y="1464889"/>
                <a:ext cx="4811709" cy="49971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1600" dirty="0"/>
                  <a:t>To prevent getting lost, the travelers usually locate themselves frequently in unfamiliar environment.</a:t>
                </a:r>
                <a:endParaRPr lang="zh-CN" altLang="en-US" sz="16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74713" y="1139825"/>
                <a:ext cx="4590859" cy="30172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/>
                  <a:t>Geographical  environment</a:t>
                </a:r>
                <a:endParaRPr lang="zh-CN" altLang="en-US" b="1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944691" y="3313269"/>
              <a:ext cx="4811709" cy="1049825"/>
              <a:chOff x="874713" y="1139825"/>
              <a:chExt cx="4811709" cy="104982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874713" y="1464889"/>
                <a:ext cx="4811709" cy="72476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1600" dirty="0"/>
                  <a:t>There has a lot opportunities which could talk with foreigners in traveling way, but not all the travelers are having the </a:t>
                </a:r>
                <a:r>
                  <a:rPr lang="en-US" altLang="zh-TW" sz="1600" dirty="0" err="1"/>
                  <a:t>languabe</a:t>
                </a:r>
                <a:r>
                  <a:rPr lang="en-US" altLang="zh-TW" sz="1600" dirty="0"/>
                  <a:t> ability of other countries.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74713" y="1139825"/>
                <a:ext cx="2084387" cy="55343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/>
                  <a:t>Language</a:t>
                </a:r>
                <a:endParaRPr lang="zh-CN" altLang="en-US" b="1" dirty="0"/>
              </a:p>
              <a:p>
                <a:pPr algn="just">
                  <a:lnSpc>
                    <a:spcPct val="120000"/>
                  </a:lnSpc>
                </a:pPr>
                <a:endParaRPr lang="zh-CN" altLang="en-US" b="1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944691" y="4505155"/>
              <a:ext cx="4811709" cy="1049825"/>
              <a:chOff x="874713" y="1139825"/>
              <a:chExt cx="4811709" cy="104982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74713" y="1464889"/>
                <a:ext cx="4811709" cy="72476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1600" dirty="0"/>
                  <a:t>It’s inconvenient when people meet with emergency. For example: getting sick, property get lost etc. In hence we need quick solutions to deal with it.</a:t>
                </a:r>
                <a:endParaRPr lang="zh-CN" altLang="en-US" sz="16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874713" y="1139825"/>
                <a:ext cx="2468155" cy="30025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b="1" dirty="0"/>
                  <a:t>Emergency</a:t>
                </a:r>
                <a:endParaRPr lang="zh-CN" altLang="en-US" b="1" dirty="0"/>
              </a:p>
            </p:txBody>
          </p:sp>
        </p:grpSp>
      </p:grpSp>
      <p:grpSp>
        <p:nvGrpSpPr>
          <p:cNvPr id="35" name="群組 34"/>
          <p:cNvGrpSpPr/>
          <p:nvPr/>
        </p:nvGrpSpPr>
        <p:grpSpPr>
          <a:xfrm>
            <a:off x="8969546" y="2466400"/>
            <a:ext cx="1860207" cy="1863743"/>
            <a:chOff x="4707046" y="2540748"/>
            <a:chExt cx="2777909" cy="2777916"/>
          </a:xfrm>
        </p:grpSpPr>
        <p:grpSp>
          <p:nvGrpSpPr>
            <p:cNvPr id="36" name="Group 32"/>
            <p:cNvGrpSpPr/>
            <p:nvPr/>
          </p:nvGrpSpPr>
          <p:grpSpPr>
            <a:xfrm>
              <a:off x="4707046" y="2540748"/>
              <a:ext cx="2777909" cy="2777916"/>
              <a:chOff x="4721501" y="2370782"/>
              <a:chExt cx="2777909" cy="2777916"/>
            </a:xfrm>
          </p:grpSpPr>
          <p:sp>
            <p:nvSpPr>
              <p:cNvPr id="38" name="is1ide-Oval 2"/>
              <p:cNvSpPr/>
              <p:nvPr/>
            </p:nvSpPr>
            <p:spPr>
              <a:xfrm>
                <a:off x="5052021" y="2716393"/>
                <a:ext cx="2086700" cy="2086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solidFill>
                  <a:srgbClr val="DCDEE0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s1ide-Freeform: Shape 4"/>
              <p:cNvSpPr/>
              <p:nvPr/>
            </p:nvSpPr>
            <p:spPr>
              <a:xfrm>
                <a:off x="6135210" y="2370782"/>
                <a:ext cx="1364200" cy="1364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36" y="21567"/>
                    </a:moveTo>
                    <a:cubicBezTo>
                      <a:pt x="18436" y="21578"/>
                      <a:pt x="18435" y="21589"/>
                      <a:pt x="18435" y="21600"/>
                    </a:cubicBezTo>
                    <a:lnTo>
                      <a:pt x="21600" y="21600"/>
                    </a:lnTo>
                    <a:cubicBezTo>
                      <a:pt x="21600" y="17665"/>
                      <a:pt x="20548" y="13976"/>
                      <a:pt x="18709" y="10799"/>
                    </a:cubicBezTo>
                    <a:cubicBezTo>
                      <a:pt x="17761" y="9160"/>
                      <a:pt x="16603" y="7657"/>
                      <a:pt x="15274" y="6327"/>
                    </a:cubicBezTo>
                    <a:cubicBezTo>
                      <a:pt x="11364" y="2418"/>
                      <a:pt x="5965" y="0"/>
                      <a:pt x="0" y="0"/>
                    </a:cubicBezTo>
                    <a:lnTo>
                      <a:pt x="0" y="3064"/>
                    </a:lnTo>
                    <a:cubicBezTo>
                      <a:pt x="10188" y="3101"/>
                      <a:pt x="18436" y="11370"/>
                      <a:pt x="18436" y="215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s1ide-Freeform: Shape 5"/>
              <p:cNvSpPr/>
              <p:nvPr/>
            </p:nvSpPr>
            <p:spPr>
              <a:xfrm>
                <a:off x="6135215" y="3784497"/>
                <a:ext cx="1364190" cy="1364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35" y="0"/>
                    </a:moveTo>
                    <a:cubicBezTo>
                      <a:pt x="18417" y="10181"/>
                      <a:pt x="10177" y="18432"/>
                      <a:pt x="0" y="18469"/>
                    </a:cubicBezTo>
                    <a:lnTo>
                      <a:pt x="0" y="21600"/>
                    </a:lnTo>
                    <a:cubicBezTo>
                      <a:pt x="5965" y="21600"/>
                      <a:pt x="11364" y="19182"/>
                      <a:pt x="15274" y="15274"/>
                    </a:cubicBezTo>
                    <a:cubicBezTo>
                      <a:pt x="16603" y="13944"/>
                      <a:pt x="17761" y="12441"/>
                      <a:pt x="18709" y="10802"/>
                    </a:cubicBezTo>
                    <a:cubicBezTo>
                      <a:pt x="20548" y="7624"/>
                      <a:pt x="21600" y="3935"/>
                      <a:pt x="21600" y="0"/>
                    </a:cubicBezTo>
                    <a:cubicBezTo>
                      <a:pt x="21600" y="0"/>
                      <a:pt x="18435" y="0"/>
                      <a:pt x="184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1ide-Freeform: Shape 6"/>
              <p:cNvSpPr/>
              <p:nvPr/>
            </p:nvSpPr>
            <p:spPr>
              <a:xfrm>
                <a:off x="4721506" y="3784497"/>
                <a:ext cx="1364201" cy="1364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2" y="18470"/>
                    </a:moveTo>
                    <a:cubicBezTo>
                      <a:pt x="11325" y="18470"/>
                      <a:pt x="3048" y="10204"/>
                      <a:pt x="3030" y="0"/>
                    </a:cubicBezTo>
                    <a:lnTo>
                      <a:pt x="0" y="0"/>
                    </a:lnTo>
                    <a:cubicBezTo>
                      <a:pt x="0" y="3935"/>
                      <a:pt x="1052" y="7624"/>
                      <a:pt x="2891" y="10802"/>
                    </a:cubicBezTo>
                    <a:cubicBezTo>
                      <a:pt x="3839" y="12441"/>
                      <a:pt x="4997" y="13944"/>
                      <a:pt x="6326" y="15274"/>
                    </a:cubicBezTo>
                    <a:cubicBezTo>
                      <a:pt x="10235" y="19182"/>
                      <a:pt x="15635" y="21600"/>
                      <a:pt x="21600" y="21600"/>
                    </a:cubicBezTo>
                    <a:lnTo>
                      <a:pt x="21600" y="18469"/>
                    </a:lnTo>
                    <a:cubicBezTo>
                      <a:pt x="21577" y="18469"/>
                      <a:pt x="21555" y="18470"/>
                      <a:pt x="21532" y="184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s1ide-Freeform: Shape 7"/>
              <p:cNvSpPr/>
              <p:nvPr/>
            </p:nvSpPr>
            <p:spPr>
              <a:xfrm>
                <a:off x="4721501" y="2370782"/>
                <a:ext cx="1364211" cy="1364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30" y="21567"/>
                    </a:moveTo>
                    <a:cubicBezTo>
                      <a:pt x="3030" y="11347"/>
                      <a:pt x="11313" y="3063"/>
                      <a:pt x="21532" y="3063"/>
                    </a:cubicBezTo>
                    <a:cubicBezTo>
                      <a:pt x="21555" y="3063"/>
                      <a:pt x="21577" y="3064"/>
                      <a:pt x="21600" y="3064"/>
                    </a:cubicBezTo>
                    <a:lnTo>
                      <a:pt x="21600" y="0"/>
                    </a:lnTo>
                    <a:cubicBezTo>
                      <a:pt x="15635" y="0"/>
                      <a:pt x="10235" y="2418"/>
                      <a:pt x="6326" y="6327"/>
                    </a:cubicBezTo>
                    <a:cubicBezTo>
                      <a:pt x="4997" y="7657"/>
                      <a:pt x="3839" y="9160"/>
                      <a:pt x="2891" y="10799"/>
                    </a:cubicBezTo>
                    <a:cubicBezTo>
                      <a:pt x="1052" y="13976"/>
                      <a:pt x="0" y="17665"/>
                      <a:pt x="0" y="21600"/>
                    </a:cubicBezTo>
                    <a:lnTo>
                      <a:pt x="3030" y="21600"/>
                    </a:lnTo>
                    <a:cubicBezTo>
                      <a:pt x="3030" y="21589"/>
                      <a:pt x="3030" y="21578"/>
                      <a:pt x="3030" y="215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268" y="2915269"/>
              <a:ext cx="2032964" cy="203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9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996580" y="4379012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</a:t>
              </a:r>
              <a:r>
                <a:rPr kumimoji="0" lang="en-US" altLang="zh-TW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3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2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1ide-Freeform: Shape 95"/>
          <p:cNvSpPr>
            <a:spLocks noChangeAspect="1"/>
          </p:cNvSpPr>
          <p:nvPr/>
        </p:nvSpPr>
        <p:spPr bwMode="auto">
          <a:xfrm>
            <a:off x="3132770" y="2307710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S1ide-Freeform: Shape 98"/>
          <p:cNvSpPr>
            <a:spLocks noChangeAspect="1"/>
          </p:cNvSpPr>
          <p:nvPr/>
        </p:nvSpPr>
        <p:spPr bwMode="auto">
          <a:xfrm>
            <a:off x="8641655" y="2307710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iS1ide-Freeform: Shape 99"/>
          <p:cNvSpPr>
            <a:spLocks noChangeAspect="1"/>
          </p:cNvSpPr>
          <p:nvPr/>
        </p:nvSpPr>
        <p:spPr bwMode="auto">
          <a:xfrm>
            <a:off x="3132770" y="5195543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S1ide-Freeform: Shape 100"/>
          <p:cNvSpPr>
            <a:spLocks noChangeAspect="1"/>
          </p:cNvSpPr>
          <p:nvPr/>
        </p:nvSpPr>
        <p:spPr bwMode="auto">
          <a:xfrm>
            <a:off x="8641655" y="5195543"/>
            <a:ext cx="235136" cy="303540"/>
          </a:xfrm>
          <a:custGeom>
            <a:avLst/>
            <a:gdLst>
              <a:gd name="connsiteX0" fmla="*/ 99219 w 261937"/>
              <a:gd name="connsiteY0" fmla="*/ 295275 h 338138"/>
              <a:gd name="connsiteX1" fmla="*/ 85725 w 261937"/>
              <a:gd name="connsiteY1" fmla="*/ 308769 h 338138"/>
              <a:gd name="connsiteX2" fmla="*/ 99219 w 261937"/>
              <a:gd name="connsiteY2" fmla="*/ 322263 h 338138"/>
              <a:gd name="connsiteX3" fmla="*/ 112713 w 261937"/>
              <a:gd name="connsiteY3" fmla="*/ 308769 h 338138"/>
              <a:gd name="connsiteX4" fmla="*/ 99219 w 261937"/>
              <a:gd name="connsiteY4" fmla="*/ 295275 h 338138"/>
              <a:gd name="connsiteX5" fmla="*/ 186862 w 261937"/>
              <a:gd name="connsiteY5" fmla="*/ 84523 h 338138"/>
              <a:gd name="connsiteX6" fmla="*/ 195791 w 261937"/>
              <a:gd name="connsiteY6" fmla="*/ 87811 h 338138"/>
              <a:gd name="connsiteX7" fmla="*/ 190500 w 261937"/>
              <a:gd name="connsiteY7" fmla="*/ 106226 h 338138"/>
              <a:gd name="connsiteX8" fmla="*/ 178593 w 261937"/>
              <a:gd name="connsiteY8" fmla="*/ 116749 h 338138"/>
              <a:gd name="connsiteX9" fmla="*/ 251354 w 261937"/>
              <a:gd name="connsiteY9" fmla="*/ 116749 h 338138"/>
              <a:gd name="connsiteX10" fmla="*/ 261937 w 261937"/>
              <a:gd name="connsiteY10" fmla="*/ 128587 h 338138"/>
              <a:gd name="connsiteX11" fmla="*/ 251354 w 261937"/>
              <a:gd name="connsiteY11" fmla="*/ 139110 h 338138"/>
              <a:gd name="connsiteX12" fmla="*/ 177270 w 261937"/>
              <a:gd name="connsiteY12" fmla="*/ 139110 h 338138"/>
              <a:gd name="connsiteX13" fmla="*/ 190500 w 261937"/>
              <a:gd name="connsiteY13" fmla="*/ 150948 h 338138"/>
              <a:gd name="connsiteX14" fmla="*/ 195791 w 261937"/>
              <a:gd name="connsiteY14" fmla="*/ 169363 h 338138"/>
              <a:gd name="connsiteX15" fmla="*/ 175948 w 261937"/>
              <a:gd name="connsiteY15" fmla="*/ 168048 h 338138"/>
              <a:gd name="connsiteX16" fmla="*/ 142875 w 261937"/>
              <a:gd name="connsiteY16" fmla="*/ 140425 h 338138"/>
              <a:gd name="connsiteX17" fmla="*/ 137583 w 261937"/>
              <a:gd name="connsiteY17" fmla="*/ 135164 h 338138"/>
              <a:gd name="connsiteX18" fmla="*/ 134937 w 261937"/>
              <a:gd name="connsiteY18" fmla="*/ 128587 h 338138"/>
              <a:gd name="connsiteX19" fmla="*/ 138906 w 261937"/>
              <a:gd name="connsiteY19" fmla="*/ 119380 h 338138"/>
              <a:gd name="connsiteX20" fmla="*/ 142875 w 261937"/>
              <a:gd name="connsiteY20" fmla="*/ 115434 h 338138"/>
              <a:gd name="connsiteX21" fmla="*/ 175948 w 261937"/>
              <a:gd name="connsiteY21" fmla="*/ 89127 h 338138"/>
              <a:gd name="connsiteX22" fmla="*/ 186862 w 261937"/>
              <a:gd name="connsiteY22" fmla="*/ 84523 h 338138"/>
              <a:gd name="connsiteX23" fmla="*/ 22490 w 261937"/>
              <a:gd name="connsiteY23" fmla="*/ 0 h 338138"/>
              <a:gd name="connsiteX24" fmla="*/ 175948 w 261937"/>
              <a:gd name="connsiteY24" fmla="*/ 0 h 338138"/>
              <a:gd name="connsiteX25" fmla="*/ 198438 w 261937"/>
              <a:gd name="connsiteY25" fmla="*/ 22454 h 338138"/>
              <a:gd name="connsiteX26" fmla="*/ 198438 w 261937"/>
              <a:gd name="connsiteY26" fmla="*/ 79251 h 338138"/>
              <a:gd name="connsiteX27" fmla="*/ 187855 w 261937"/>
              <a:gd name="connsiteY27" fmla="*/ 75288 h 338138"/>
              <a:gd name="connsiteX28" fmla="*/ 170657 w 261937"/>
              <a:gd name="connsiteY28" fmla="*/ 81893 h 338138"/>
              <a:gd name="connsiteX29" fmla="*/ 168011 w 261937"/>
              <a:gd name="connsiteY29" fmla="*/ 84534 h 338138"/>
              <a:gd name="connsiteX30" fmla="*/ 168011 w 261937"/>
              <a:gd name="connsiteY30" fmla="*/ 43588 h 338138"/>
              <a:gd name="connsiteX31" fmla="*/ 161396 w 261937"/>
              <a:gd name="connsiteY31" fmla="*/ 38304 h 338138"/>
              <a:gd name="connsiteX32" fmla="*/ 37042 w 261937"/>
              <a:gd name="connsiteY32" fmla="*/ 38304 h 338138"/>
              <a:gd name="connsiteX33" fmla="*/ 30427 w 261937"/>
              <a:gd name="connsiteY33" fmla="*/ 43588 h 338138"/>
              <a:gd name="connsiteX34" fmla="*/ 30427 w 261937"/>
              <a:gd name="connsiteY34" fmla="*/ 269453 h 338138"/>
              <a:gd name="connsiteX35" fmla="*/ 37042 w 261937"/>
              <a:gd name="connsiteY35" fmla="*/ 274737 h 338138"/>
              <a:gd name="connsiteX36" fmla="*/ 161396 w 261937"/>
              <a:gd name="connsiteY36" fmla="*/ 274737 h 338138"/>
              <a:gd name="connsiteX37" fmla="*/ 168011 w 261937"/>
              <a:gd name="connsiteY37" fmla="*/ 269453 h 338138"/>
              <a:gd name="connsiteX38" fmla="*/ 168011 w 261937"/>
              <a:gd name="connsiteY38" fmla="*/ 171710 h 338138"/>
              <a:gd name="connsiteX39" fmla="*/ 170657 w 261937"/>
              <a:gd name="connsiteY39" fmla="*/ 174352 h 338138"/>
              <a:gd name="connsiteX40" fmla="*/ 187855 w 261937"/>
              <a:gd name="connsiteY40" fmla="*/ 180956 h 338138"/>
              <a:gd name="connsiteX41" fmla="*/ 198438 w 261937"/>
              <a:gd name="connsiteY41" fmla="*/ 176994 h 338138"/>
              <a:gd name="connsiteX42" fmla="*/ 198438 w 261937"/>
              <a:gd name="connsiteY42" fmla="*/ 315684 h 338138"/>
              <a:gd name="connsiteX43" fmla="*/ 175948 w 261937"/>
              <a:gd name="connsiteY43" fmla="*/ 338138 h 338138"/>
              <a:gd name="connsiteX44" fmla="*/ 22490 w 261937"/>
              <a:gd name="connsiteY44" fmla="*/ 338138 h 338138"/>
              <a:gd name="connsiteX45" fmla="*/ 0 w 261937"/>
              <a:gd name="connsiteY45" fmla="*/ 315684 h 338138"/>
              <a:gd name="connsiteX46" fmla="*/ 0 w 261937"/>
              <a:gd name="connsiteY46" fmla="*/ 22454 h 338138"/>
              <a:gd name="connsiteX47" fmla="*/ 22490 w 261937"/>
              <a:gd name="connsiteY4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937" h="338138">
                <a:moveTo>
                  <a:pt x="99219" y="295275"/>
                </a:moveTo>
                <a:cubicBezTo>
                  <a:pt x="91766" y="295275"/>
                  <a:pt x="85725" y="301316"/>
                  <a:pt x="85725" y="308769"/>
                </a:cubicBezTo>
                <a:cubicBezTo>
                  <a:pt x="85725" y="316222"/>
                  <a:pt x="91766" y="322263"/>
                  <a:pt x="99219" y="322263"/>
                </a:cubicBezTo>
                <a:cubicBezTo>
                  <a:pt x="106672" y="322263"/>
                  <a:pt x="112713" y="316222"/>
                  <a:pt x="112713" y="308769"/>
                </a:cubicBezTo>
                <a:cubicBezTo>
                  <a:pt x="112713" y="301316"/>
                  <a:pt x="106672" y="295275"/>
                  <a:pt x="99219" y="295275"/>
                </a:cubicBezTo>
                <a:close/>
                <a:moveTo>
                  <a:pt x="186862" y="84523"/>
                </a:moveTo>
                <a:cubicBezTo>
                  <a:pt x="190500" y="84194"/>
                  <a:pt x="193807" y="85181"/>
                  <a:pt x="195791" y="87811"/>
                </a:cubicBezTo>
                <a:cubicBezTo>
                  <a:pt x="199760" y="93073"/>
                  <a:pt x="197114" y="100965"/>
                  <a:pt x="190500" y="106226"/>
                </a:cubicBezTo>
                <a:cubicBezTo>
                  <a:pt x="190500" y="106226"/>
                  <a:pt x="190500" y="106226"/>
                  <a:pt x="178593" y="116749"/>
                </a:cubicBezTo>
                <a:cubicBezTo>
                  <a:pt x="178593" y="116749"/>
                  <a:pt x="178593" y="116749"/>
                  <a:pt x="251354" y="116749"/>
                </a:cubicBezTo>
                <a:cubicBezTo>
                  <a:pt x="257968" y="116749"/>
                  <a:pt x="261937" y="122010"/>
                  <a:pt x="261937" y="128587"/>
                </a:cubicBezTo>
                <a:cubicBezTo>
                  <a:pt x="261937" y="133849"/>
                  <a:pt x="257968" y="139110"/>
                  <a:pt x="251354" y="139110"/>
                </a:cubicBezTo>
                <a:cubicBezTo>
                  <a:pt x="251354" y="139110"/>
                  <a:pt x="251354" y="139110"/>
                  <a:pt x="177270" y="139110"/>
                </a:cubicBezTo>
                <a:cubicBezTo>
                  <a:pt x="177270" y="139110"/>
                  <a:pt x="177270" y="139110"/>
                  <a:pt x="190500" y="150948"/>
                </a:cubicBezTo>
                <a:cubicBezTo>
                  <a:pt x="197114" y="156210"/>
                  <a:pt x="199760" y="164102"/>
                  <a:pt x="195791" y="169363"/>
                </a:cubicBezTo>
                <a:cubicBezTo>
                  <a:pt x="191823" y="174625"/>
                  <a:pt x="182562" y="173309"/>
                  <a:pt x="175948" y="168048"/>
                </a:cubicBezTo>
                <a:cubicBezTo>
                  <a:pt x="175948" y="168048"/>
                  <a:pt x="175948" y="168048"/>
                  <a:pt x="142875" y="140425"/>
                </a:cubicBezTo>
                <a:cubicBezTo>
                  <a:pt x="140229" y="139110"/>
                  <a:pt x="138906" y="137795"/>
                  <a:pt x="137583" y="135164"/>
                </a:cubicBezTo>
                <a:cubicBezTo>
                  <a:pt x="136260" y="133849"/>
                  <a:pt x="134937" y="131218"/>
                  <a:pt x="134937" y="128587"/>
                </a:cubicBezTo>
                <a:cubicBezTo>
                  <a:pt x="134937" y="124641"/>
                  <a:pt x="136260" y="120695"/>
                  <a:pt x="138906" y="119380"/>
                </a:cubicBezTo>
                <a:cubicBezTo>
                  <a:pt x="140229" y="118064"/>
                  <a:pt x="141552" y="116749"/>
                  <a:pt x="142875" y="115434"/>
                </a:cubicBezTo>
                <a:cubicBezTo>
                  <a:pt x="142875" y="115434"/>
                  <a:pt x="142875" y="115434"/>
                  <a:pt x="175948" y="89127"/>
                </a:cubicBezTo>
                <a:cubicBezTo>
                  <a:pt x="179255" y="86496"/>
                  <a:pt x="183224" y="84852"/>
                  <a:pt x="186862" y="84523"/>
                </a:cubicBezTo>
                <a:close/>
                <a:moveTo>
                  <a:pt x="22490" y="0"/>
                </a:moveTo>
                <a:cubicBezTo>
                  <a:pt x="22490" y="0"/>
                  <a:pt x="22490" y="0"/>
                  <a:pt x="175948" y="0"/>
                </a:cubicBezTo>
                <a:cubicBezTo>
                  <a:pt x="187855" y="0"/>
                  <a:pt x="198438" y="10567"/>
                  <a:pt x="198438" y="22454"/>
                </a:cubicBezTo>
                <a:cubicBezTo>
                  <a:pt x="198438" y="22454"/>
                  <a:pt x="198438" y="22454"/>
                  <a:pt x="198438" y="79251"/>
                </a:cubicBezTo>
                <a:cubicBezTo>
                  <a:pt x="195792" y="76609"/>
                  <a:pt x="191824" y="75288"/>
                  <a:pt x="187855" y="75288"/>
                </a:cubicBezTo>
                <a:cubicBezTo>
                  <a:pt x="181240" y="75288"/>
                  <a:pt x="175948" y="77930"/>
                  <a:pt x="170657" y="81893"/>
                </a:cubicBezTo>
                <a:lnTo>
                  <a:pt x="168011" y="84534"/>
                </a:lnTo>
                <a:cubicBezTo>
                  <a:pt x="168011" y="84534"/>
                  <a:pt x="168011" y="84534"/>
                  <a:pt x="168011" y="43588"/>
                </a:cubicBezTo>
                <a:cubicBezTo>
                  <a:pt x="168011" y="40946"/>
                  <a:pt x="165365" y="38304"/>
                  <a:pt x="161396" y="38304"/>
                </a:cubicBezTo>
                <a:cubicBezTo>
                  <a:pt x="161396" y="38304"/>
                  <a:pt x="161396" y="38304"/>
                  <a:pt x="37042" y="38304"/>
                </a:cubicBezTo>
                <a:cubicBezTo>
                  <a:pt x="33073" y="38304"/>
                  <a:pt x="30427" y="40946"/>
                  <a:pt x="30427" y="43588"/>
                </a:cubicBezTo>
                <a:cubicBezTo>
                  <a:pt x="30427" y="43588"/>
                  <a:pt x="30427" y="43588"/>
                  <a:pt x="30427" y="269453"/>
                </a:cubicBezTo>
                <a:cubicBezTo>
                  <a:pt x="30427" y="272095"/>
                  <a:pt x="33073" y="274737"/>
                  <a:pt x="37042" y="274737"/>
                </a:cubicBezTo>
                <a:cubicBezTo>
                  <a:pt x="37042" y="274737"/>
                  <a:pt x="37042" y="274737"/>
                  <a:pt x="161396" y="274737"/>
                </a:cubicBezTo>
                <a:cubicBezTo>
                  <a:pt x="165365" y="274737"/>
                  <a:pt x="168011" y="272095"/>
                  <a:pt x="168011" y="269453"/>
                </a:cubicBezTo>
                <a:cubicBezTo>
                  <a:pt x="168011" y="269453"/>
                  <a:pt x="168011" y="269453"/>
                  <a:pt x="168011" y="171710"/>
                </a:cubicBezTo>
                <a:cubicBezTo>
                  <a:pt x="168011" y="171710"/>
                  <a:pt x="168011" y="171710"/>
                  <a:pt x="170657" y="174352"/>
                </a:cubicBezTo>
                <a:cubicBezTo>
                  <a:pt x="175948" y="178315"/>
                  <a:pt x="181240" y="180956"/>
                  <a:pt x="187855" y="180956"/>
                </a:cubicBezTo>
                <a:cubicBezTo>
                  <a:pt x="191824" y="180956"/>
                  <a:pt x="195792" y="179636"/>
                  <a:pt x="198438" y="176994"/>
                </a:cubicBezTo>
                <a:cubicBezTo>
                  <a:pt x="198438" y="176994"/>
                  <a:pt x="198438" y="176994"/>
                  <a:pt x="198438" y="315684"/>
                </a:cubicBezTo>
                <a:cubicBezTo>
                  <a:pt x="198438" y="327571"/>
                  <a:pt x="187855" y="338138"/>
                  <a:pt x="175948" y="338138"/>
                </a:cubicBezTo>
                <a:cubicBezTo>
                  <a:pt x="175948" y="338138"/>
                  <a:pt x="175948" y="338138"/>
                  <a:pt x="22490" y="338138"/>
                </a:cubicBezTo>
                <a:cubicBezTo>
                  <a:pt x="9260" y="338138"/>
                  <a:pt x="0" y="327571"/>
                  <a:pt x="0" y="315684"/>
                </a:cubicBezTo>
                <a:cubicBezTo>
                  <a:pt x="0" y="315684"/>
                  <a:pt x="0" y="315684"/>
                  <a:pt x="0" y="22454"/>
                </a:cubicBezTo>
                <a:cubicBezTo>
                  <a:pt x="0" y="10567"/>
                  <a:pt x="9260" y="0"/>
                  <a:pt x="22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文本框 45"/>
          <p:cNvSpPr txBox="1"/>
          <p:nvPr/>
        </p:nvSpPr>
        <p:spPr>
          <a:xfrm>
            <a:off x="1784239" y="354939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Solutions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8984706" y="1771878"/>
            <a:ext cx="2841919" cy="1302007"/>
            <a:chOff x="874713" y="1114425"/>
            <a:chExt cx="2841919" cy="1302007"/>
          </a:xfrm>
        </p:grpSpPr>
        <p:sp>
          <p:nvSpPr>
            <p:cNvPr id="54" name="矩形 53"/>
            <p:cNvSpPr/>
            <p:nvPr/>
          </p:nvSpPr>
          <p:spPr>
            <a:xfrm>
              <a:off x="874713" y="1464889"/>
              <a:ext cx="2841919" cy="9515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600" dirty="0"/>
                <a:t>Users can plan their traveling path through the collected dataset.</a:t>
              </a:r>
              <a:endParaRPr lang="zh-CN" altLang="en-US" sz="16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32245" y="1114425"/>
              <a:ext cx="2084387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TW" b="1" dirty="0"/>
                <a:t>Travel Planning</a:t>
              </a:r>
              <a:endParaRPr lang="zh-CN" altLang="en-US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984706" y="4222868"/>
            <a:ext cx="2841919" cy="1643142"/>
            <a:chOff x="1384050" y="1130929"/>
            <a:chExt cx="2841919" cy="1643142"/>
          </a:xfrm>
        </p:grpSpPr>
        <p:sp>
          <p:nvSpPr>
            <p:cNvPr id="57" name="矩形 56"/>
            <p:cNvSpPr/>
            <p:nvPr/>
          </p:nvSpPr>
          <p:spPr>
            <a:xfrm>
              <a:off x="1384050" y="1527063"/>
              <a:ext cx="2841919" cy="12470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600" dirty="0"/>
                <a:t>The map location can not only know the users location but also search the important facilities nearby.</a:t>
              </a:r>
              <a:endParaRPr lang="zh-CN" altLang="en-US" sz="16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141582" y="1130929"/>
              <a:ext cx="2084387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/>
                <a:t>Map Location</a:t>
              </a:r>
              <a:endParaRPr lang="zh-CN" altLang="en-US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96825" y="1919611"/>
            <a:ext cx="2841919" cy="1006541"/>
            <a:chOff x="874713" y="1114425"/>
            <a:chExt cx="2841919" cy="1006541"/>
          </a:xfrm>
        </p:grpSpPr>
        <p:sp>
          <p:nvSpPr>
            <p:cNvPr id="60" name="矩形 59"/>
            <p:cNvSpPr/>
            <p:nvPr/>
          </p:nvSpPr>
          <p:spPr>
            <a:xfrm>
              <a:off x="874713" y="1464889"/>
              <a:ext cx="2841919" cy="656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600" dirty="0"/>
                <a:t>Login Google to use our services.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74713" y="1114425"/>
              <a:ext cx="2084387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TW" b="1" dirty="0"/>
                <a:t>Login Platform</a:t>
              </a:r>
              <a:endParaRPr lang="zh-CN" altLang="en-US" b="1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89638" y="3850382"/>
            <a:ext cx="2841919" cy="2188403"/>
            <a:chOff x="874713" y="1114425"/>
            <a:chExt cx="2841919" cy="2188403"/>
          </a:xfrm>
        </p:grpSpPr>
        <p:sp>
          <p:nvSpPr>
            <p:cNvPr id="63" name="矩形 62"/>
            <p:cNvSpPr/>
            <p:nvPr/>
          </p:nvSpPr>
          <p:spPr>
            <a:xfrm>
              <a:off x="874713" y="1464889"/>
              <a:ext cx="2841919" cy="18379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1600" dirty="0"/>
                <a:t>The platform offers language translation to solve the communicating problem between three countries. It can do lots of effort when meet with emergency.</a:t>
              </a:r>
              <a:endParaRPr lang="zh-CN" altLang="en-US" sz="16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874713" y="1114425"/>
              <a:ext cx="2577715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TW" b="1" dirty="0"/>
                <a:t>Language Translation</a:t>
              </a:r>
              <a:endParaRPr lang="zh-CN" altLang="en-US" b="1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443625" y="2422882"/>
            <a:ext cx="5090115" cy="3023999"/>
            <a:chOff x="3443625" y="2422882"/>
            <a:chExt cx="5090115" cy="3023999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4584358" y="2422882"/>
              <a:ext cx="3023284" cy="3023999"/>
              <a:chOff x="943" y="1000"/>
              <a:chExt cx="2696" cy="2695"/>
            </a:xfrm>
          </p:grpSpPr>
          <p:sp>
            <p:nvSpPr>
              <p:cNvPr id="35" name="iS1ide-Freeform: Shape 41"/>
              <p:cNvSpPr>
                <a:spLocks/>
              </p:cNvSpPr>
              <p:nvPr/>
            </p:nvSpPr>
            <p:spPr bwMode="auto">
              <a:xfrm>
                <a:off x="2362" y="1002"/>
                <a:ext cx="1277" cy="1544"/>
              </a:xfrm>
              <a:custGeom>
                <a:avLst/>
                <a:gdLst>
                  <a:gd name="T0" fmla="*/ 0 w 539"/>
                  <a:gd name="T1" fmla="*/ 322 h 652"/>
                  <a:gd name="T2" fmla="*/ 218 w 539"/>
                  <a:gd name="T3" fmla="*/ 564 h 652"/>
                  <a:gd name="T4" fmla="*/ 379 w 539"/>
                  <a:gd name="T5" fmla="*/ 652 h 652"/>
                  <a:gd name="T6" fmla="*/ 539 w 539"/>
                  <a:gd name="T7" fmla="*/ 564 h 652"/>
                  <a:gd name="T8" fmla="*/ 2 w 539"/>
                  <a:gd name="T9" fmla="*/ 0 h 652"/>
                  <a:gd name="T10" fmla="*/ 89 w 539"/>
                  <a:gd name="T11" fmla="*/ 158 h 652"/>
                  <a:gd name="T12" fmla="*/ 0 w 539"/>
                  <a:gd name="T13" fmla="*/ 32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9" h="652">
                    <a:moveTo>
                      <a:pt x="0" y="322"/>
                    </a:moveTo>
                    <a:cubicBezTo>
                      <a:pt x="122" y="337"/>
                      <a:pt x="216" y="439"/>
                      <a:pt x="218" y="564"/>
                    </a:cubicBezTo>
                    <a:cubicBezTo>
                      <a:pt x="379" y="652"/>
                      <a:pt x="379" y="652"/>
                      <a:pt x="379" y="652"/>
                    </a:cubicBezTo>
                    <a:cubicBezTo>
                      <a:pt x="539" y="564"/>
                      <a:pt x="539" y="564"/>
                      <a:pt x="539" y="564"/>
                    </a:cubicBezTo>
                    <a:cubicBezTo>
                      <a:pt x="536" y="263"/>
                      <a:pt x="300" y="17"/>
                      <a:pt x="2" y="0"/>
                    </a:cubicBezTo>
                    <a:cubicBezTo>
                      <a:pt x="89" y="158"/>
                      <a:pt x="89" y="158"/>
                      <a:pt x="89" y="158"/>
                    </a:cubicBezTo>
                    <a:lnTo>
                      <a:pt x="0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S1ide-Freeform: Shape 42"/>
              <p:cNvSpPr>
                <a:spLocks/>
              </p:cNvSpPr>
              <p:nvPr/>
            </p:nvSpPr>
            <p:spPr bwMode="auto">
              <a:xfrm>
                <a:off x="943" y="1000"/>
                <a:ext cx="1545" cy="1276"/>
              </a:xfrm>
              <a:custGeom>
                <a:avLst/>
                <a:gdLst>
                  <a:gd name="T0" fmla="*/ 322 w 652"/>
                  <a:gd name="T1" fmla="*/ 539 h 539"/>
                  <a:gd name="T2" fmla="*/ 564 w 652"/>
                  <a:gd name="T3" fmla="*/ 321 h 539"/>
                  <a:gd name="T4" fmla="*/ 652 w 652"/>
                  <a:gd name="T5" fmla="*/ 160 h 539"/>
                  <a:gd name="T6" fmla="*/ 564 w 652"/>
                  <a:gd name="T7" fmla="*/ 0 h 539"/>
                  <a:gd name="T8" fmla="*/ 0 w 652"/>
                  <a:gd name="T9" fmla="*/ 537 h 539"/>
                  <a:gd name="T10" fmla="*/ 159 w 652"/>
                  <a:gd name="T11" fmla="*/ 450 h 539"/>
                  <a:gd name="T12" fmla="*/ 322 w 652"/>
                  <a:gd name="T13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2" h="539">
                    <a:moveTo>
                      <a:pt x="322" y="539"/>
                    </a:moveTo>
                    <a:cubicBezTo>
                      <a:pt x="337" y="417"/>
                      <a:pt x="439" y="323"/>
                      <a:pt x="564" y="321"/>
                    </a:cubicBezTo>
                    <a:cubicBezTo>
                      <a:pt x="652" y="160"/>
                      <a:pt x="652" y="160"/>
                      <a:pt x="652" y="160"/>
                    </a:cubicBezTo>
                    <a:cubicBezTo>
                      <a:pt x="564" y="0"/>
                      <a:pt x="564" y="0"/>
                      <a:pt x="564" y="0"/>
                    </a:cubicBezTo>
                    <a:cubicBezTo>
                      <a:pt x="263" y="3"/>
                      <a:pt x="17" y="239"/>
                      <a:pt x="0" y="537"/>
                    </a:cubicBezTo>
                    <a:cubicBezTo>
                      <a:pt x="159" y="450"/>
                      <a:pt x="159" y="450"/>
                      <a:pt x="159" y="450"/>
                    </a:cubicBezTo>
                    <a:lnTo>
                      <a:pt x="322" y="5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S1ide-Freeform: Shape 43"/>
              <p:cNvSpPr>
                <a:spLocks/>
              </p:cNvSpPr>
              <p:nvPr/>
            </p:nvSpPr>
            <p:spPr bwMode="auto">
              <a:xfrm>
                <a:off x="2092" y="2421"/>
                <a:ext cx="1544" cy="1274"/>
              </a:xfrm>
              <a:custGeom>
                <a:avLst/>
                <a:gdLst>
                  <a:gd name="T0" fmla="*/ 652 w 652"/>
                  <a:gd name="T1" fmla="*/ 2 h 538"/>
                  <a:gd name="T2" fmla="*/ 494 w 652"/>
                  <a:gd name="T3" fmla="*/ 89 h 538"/>
                  <a:gd name="T4" fmla="*/ 330 w 652"/>
                  <a:gd name="T5" fmla="*/ 0 h 538"/>
                  <a:gd name="T6" fmla="*/ 88 w 652"/>
                  <a:gd name="T7" fmla="*/ 218 h 538"/>
                  <a:gd name="T8" fmla="*/ 0 w 652"/>
                  <a:gd name="T9" fmla="*/ 379 h 538"/>
                  <a:gd name="T10" fmla="*/ 88 w 652"/>
                  <a:gd name="T11" fmla="*/ 538 h 538"/>
                  <a:gd name="T12" fmla="*/ 652 w 652"/>
                  <a:gd name="T13" fmla="*/ 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2" h="538">
                    <a:moveTo>
                      <a:pt x="652" y="2"/>
                    </a:moveTo>
                    <a:cubicBezTo>
                      <a:pt x="494" y="89"/>
                      <a:pt x="494" y="89"/>
                      <a:pt x="494" y="89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15" y="122"/>
                      <a:pt x="213" y="216"/>
                      <a:pt x="88" y="218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88" y="538"/>
                      <a:pt x="88" y="538"/>
                      <a:pt x="88" y="538"/>
                    </a:cubicBezTo>
                    <a:cubicBezTo>
                      <a:pt x="389" y="536"/>
                      <a:pt x="635" y="300"/>
                      <a:pt x="6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S1ide-Freeform: Shape 44"/>
              <p:cNvSpPr>
                <a:spLocks/>
              </p:cNvSpPr>
              <p:nvPr/>
            </p:nvSpPr>
            <p:spPr bwMode="auto">
              <a:xfrm>
                <a:off x="943" y="2151"/>
                <a:ext cx="1275" cy="1544"/>
              </a:xfrm>
              <a:custGeom>
                <a:avLst/>
                <a:gdLst>
                  <a:gd name="T0" fmla="*/ 538 w 538"/>
                  <a:gd name="T1" fmla="*/ 330 h 652"/>
                  <a:gd name="T2" fmla="*/ 320 w 538"/>
                  <a:gd name="T3" fmla="*/ 88 h 652"/>
                  <a:gd name="T4" fmla="*/ 159 w 538"/>
                  <a:gd name="T5" fmla="*/ 0 h 652"/>
                  <a:gd name="T6" fmla="*/ 0 w 538"/>
                  <a:gd name="T7" fmla="*/ 88 h 652"/>
                  <a:gd name="T8" fmla="*/ 536 w 538"/>
                  <a:gd name="T9" fmla="*/ 652 h 652"/>
                  <a:gd name="T10" fmla="*/ 449 w 538"/>
                  <a:gd name="T11" fmla="*/ 493 h 652"/>
                  <a:gd name="T12" fmla="*/ 538 w 538"/>
                  <a:gd name="T13" fmla="*/ 33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8" h="652">
                    <a:moveTo>
                      <a:pt x="538" y="330"/>
                    </a:moveTo>
                    <a:cubicBezTo>
                      <a:pt x="416" y="315"/>
                      <a:pt x="322" y="213"/>
                      <a:pt x="320" y="88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2" y="389"/>
                      <a:pt x="238" y="635"/>
                      <a:pt x="536" y="652"/>
                    </a:cubicBezTo>
                    <a:cubicBezTo>
                      <a:pt x="449" y="493"/>
                      <a:pt x="449" y="493"/>
                      <a:pt x="449" y="493"/>
                    </a:cubicBezTo>
                    <a:lnTo>
                      <a:pt x="538" y="33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5" name="iS1ide-Straight Connector 46"/>
            <p:cNvCxnSpPr/>
            <p:nvPr/>
          </p:nvCxnSpPr>
          <p:spPr>
            <a:xfrm flipV="1">
              <a:off x="6950945" y="2454581"/>
              <a:ext cx="281165" cy="3463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iS1ide-Straight Connector 47"/>
            <p:cNvCxnSpPr/>
            <p:nvPr/>
          </p:nvCxnSpPr>
          <p:spPr>
            <a:xfrm>
              <a:off x="7232110" y="2454582"/>
              <a:ext cx="13016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iS1ide-Straight Connector 49"/>
            <p:cNvCxnSpPr/>
            <p:nvPr/>
          </p:nvCxnSpPr>
          <p:spPr>
            <a:xfrm>
              <a:off x="6823184" y="4963860"/>
              <a:ext cx="376247" cy="3874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iS1ide-Straight Connector 50"/>
            <p:cNvCxnSpPr/>
            <p:nvPr/>
          </p:nvCxnSpPr>
          <p:spPr>
            <a:xfrm>
              <a:off x="7199431" y="5351264"/>
              <a:ext cx="133430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iS1ide-Straight Connector 52"/>
            <p:cNvCxnSpPr/>
            <p:nvPr/>
          </p:nvCxnSpPr>
          <p:spPr>
            <a:xfrm flipH="1" flipV="1">
              <a:off x="4867312" y="2454582"/>
              <a:ext cx="340964" cy="41664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1ide-Straight Connector 53"/>
            <p:cNvCxnSpPr/>
            <p:nvPr/>
          </p:nvCxnSpPr>
          <p:spPr>
            <a:xfrm flipH="1">
              <a:off x="3443625" y="2454582"/>
              <a:ext cx="142368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S1ide-Straight Connector 55"/>
            <p:cNvCxnSpPr/>
            <p:nvPr/>
          </p:nvCxnSpPr>
          <p:spPr>
            <a:xfrm flipH="1">
              <a:off x="4940640" y="4963860"/>
              <a:ext cx="373520" cy="3874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iS1ide-Straight Connector 56"/>
            <p:cNvCxnSpPr/>
            <p:nvPr/>
          </p:nvCxnSpPr>
          <p:spPr>
            <a:xfrm flipH="1">
              <a:off x="3443625" y="5351264"/>
              <a:ext cx="1497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rot="19606375">
              <a:off x="5036639" y="2984337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01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 rot="3036447">
              <a:off x="6154096" y="3261647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02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 rot="8702632">
              <a:off x="5835765" y="4252312"/>
              <a:ext cx="1217305" cy="579936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03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 rot="13716171">
              <a:off x="4816475" y="4102050"/>
              <a:ext cx="1217305" cy="46036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9909187"/>
                </a:avLst>
              </a:prstTxWarp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04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32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51253" y="4466935"/>
            <a:ext cx="300755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Datasets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</a:t>
              </a:r>
              <a:r>
                <a:rPr kumimoji="0" lang="en-US" altLang="zh-TW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4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3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dd2056-292b-4f9c-8e53-2657d3afde17"/>
</p:tagLst>
</file>

<file path=ppt/theme/theme1.xml><?xml version="1.0" encoding="utf-8"?>
<a:theme xmlns:a="http://schemas.openxmlformats.org/drawingml/2006/main" name="包图主题2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4097</TotalTime>
  <Words>357</Words>
  <Application>Microsoft Office PowerPoint</Application>
  <PresentationFormat>寬螢幕</PresentationFormat>
  <Paragraphs>79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等线</vt:lpstr>
      <vt:lpstr>Gill Sans</vt:lpstr>
      <vt:lpstr>Lato Light</vt:lpstr>
      <vt:lpstr>微软雅黑</vt:lpstr>
      <vt:lpstr>Agency FB</vt:lpstr>
      <vt:lpstr>Arial</vt:lpstr>
      <vt:lpstr>Century Gothic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feng</cp:lastModifiedBy>
  <cp:revision>77</cp:revision>
  <dcterms:created xsi:type="dcterms:W3CDTF">2017-08-04T06:04:02Z</dcterms:created>
  <dcterms:modified xsi:type="dcterms:W3CDTF">2018-08-24T20:38:56Z</dcterms:modified>
</cp:coreProperties>
</file>