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9"/>
  </p:notesMasterIdLst>
  <p:sldIdLst>
    <p:sldId id="256" r:id="rId4"/>
    <p:sldId id="261" r:id="rId5"/>
    <p:sldId id="302" r:id="rId6"/>
    <p:sldId id="293" r:id="rId7"/>
    <p:sldId id="323" r:id="rId8"/>
    <p:sldId id="303" r:id="rId9"/>
    <p:sldId id="305" r:id="rId10"/>
    <p:sldId id="327" r:id="rId11"/>
    <p:sldId id="328" r:id="rId12"/>
    <p:sldId id="310" r:id="rId13"/>
    <p:sldId id="311" r:id="rId14"/>
    <p:sldId id="324" r:id="rId15"/>
    <p:sldId id="313" r:id="rId16"/>
    <p:sldId id="314" r:id="rId17"/>
    <p:sldId id="316" r:id="rId18"/>
    <p:sldId id="317" r:id="rId19"/>
    <p:sldId id="318" r:id="rId20"/>
    <p:sldId id="325" r:id="rId21"/>
    <p:sldId id="319" r:id="rId22"/>
    <p:sldId id="320" r:id="rId23"/>
    <p:sldId id="321" r:id="rId24"/>
    <p:sldId id="322" r:id="rId25"/>
    <p:sldId id="312" r:id="rId26"/>
    <p:sldId id="326" r:id="rId27"/>
    <p:sldId id="304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4660"/>
  </p:normalViewPr>
  <p:slideViewPr>
    <p:cSldViewPr>
      <p:cViewPr varScale="1">
        <p:scale>
          <a:sx n="105" d="100"/>
          <a:sy n="105" d="100"/>
        </p:scale>
        <p:origin x="113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3115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B271-4EF2-B1BF-EBED1B2FFBE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271-4EF2-B1BF-EBED1B2FFBE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71-4EF2-B1BF-EBED1B2FF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895-4BFB-89F8-F5A89AA5A49E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4895-4BFB-89F8-F5A89AA5A49E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95-4BFB-89F8-F5A89AA5A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4C3-4236-B2F2-0536DA9A2F9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4C3-4236-B2F2-0536DA9A2F9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3-4236-B2F2-0536DA9A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2136169396891059E-2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09D-4088-B5A8-7DDAB687A4DA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09D-4088-B5A8-7DDAB687A4DA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9D-4088-B5A8-7DDAB687A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MCU</a:t>
            </a:r>
            <a:r>
              <a:rPr lang="ko-KR" altLang="en-US" dirty="0" smtClean="0"/>
              <a:t>에서 웹 클라이언트로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보내는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94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클라이언트에서 명령을 받아 </a:t>
            </a:r>
            <a:r>
              <a:rPr lang="en-US" altLang="ko-KR" dirty="0" smtClean="0"/>
              <a:t>MCU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서보</a:t>
            </a:r>
            <a:r>
              <a:rPr lang="ko-KR" altLang="en-US" dirty="0" smtClean="0"/>
              <a:t> 모터로 전송하는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9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/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해결방법 </a:t>
            </a:r>
            <a:r>
              <a:rPr lang="en-US" altLang="ko-KR" baseline="0" dirty="0" smtClean="0"/>
              <a:t>/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목표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완성도 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기본적인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3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목표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완성도 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기본적인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08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목표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완성도 등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기본적인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8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기능 소개 및 사진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동작 영상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+mn-ea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3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기능 소개 및 사진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동작 영상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기능 소개 및 사진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동작 영상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9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프로젝트의 기능 소개 및 사진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+mn-ea"/>
                <a:cs typeface="Arial" pitchFamily="34" charset="0"/>
              </a:rPr>
              <a:t>동작 영상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2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HW </a:t>
            </a:r>
            <a:r>
              <a:rPr lang="ko-KR" altLang="en-US" dirty="0" smtClean="0"/>
              <a:t>배선도 </a:t>
            </a:r>
            <a:r>
              <a:rPr lang="en-US" altLang="ko-KR" dirty="0" err="1" smtClean="0"/>
              <a:t>orcad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7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9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rorongju.tistory.com/96" TargetMode="External"/><Relationship Id="rId3" Type="http://schemas.openxmlformats.org/officeDocument/2006/relationships/hyperlink" Target="https://stackoverflow.com/questions/34576526/uart-using-c-in-windows" TargetMode="External"/><Relationship Id="rId7" Type="http://schemas.openxmlformats.org/officeDocument/2006/relationships/hyperlink" Target="https://www.youtube.com/watch?v=zvDrg6J9uv8&amp;list=PLuHgQVnccGMA5836CvWfieEQy0T0ov6Jh&amp;index=12" TargetMode="External"/><Relationship Id="rId2" Type="http://schemas.openxmlformats.org/officeDocument/2006/relationships/hyperlink" Target="https://girm.tistory.com/9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17265471/using-mariadb-in-c" TargetMode="External"/><Relationship Id="rId5" Type="http://schemas.openxmlformats.org/officeDocument/2006/relationships/hyperlink" Target="http://blog.naver.com/PostView.nhn?blogId=dgsw102&amp;logNo=221040768712" TargetMode="External"/><Relationship Id="rId10" Type="http://schemas.openxmlformats.org/officeDocument/2006/relationships/hyperlink" Target="https://cnpnote.tistory.com/entry/onClick%EC%9C%BC%EB%A1%9C-PHP-%EA%B8%B0%EB%8A%A5-%EC%8B%A4%ED%96%89" TargetMode="External"/><Relationship Id="rId4" Type="http://schemas.openxmlformats.org/officeDocument/2006/relationships/hyperlink" Target="https://m.blog.naver.com/jed00/140185568328" TargetMode="External"/><Relationship Id="rId9" Type="http://schemas.openxmlformats.org/officeDocument/2006/relationships/hyperlink" Target="https://programmerdaddy.tistory.com/2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C5AsjVfdu1o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Gecko House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소동물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사육장</a:t>
            </a:r>
            <a:endParaRPr lang="en-US" altLang="ko-KR" sz="2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Cortex-M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과정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교육생 박동성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ATMega128 Project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14496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대한상공회의소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1181664"/>
            <a:chOff x="251520" y="3350185"/>
            <a:chExt cx="1656184" cy="1181664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ATMega128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MCU</a:t>
                </a:r>
                <a:endParaRPr lang="en-US" sz="1200" b="1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읽어오며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통신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812332"/>
            <a:chOff x="251520" y="3350185"/>
            <a:chExt cx="1656184" cy="812332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Raspberry Pi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Extern Power</a:t>
                </a:r>
                <a:endParaRPr lang="en-US" sz="12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외부 전원의 역할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366330"/>
            <a:chOff x="240992" y="3350185"/>
            <a:chExt cx="1666714" cy="1366330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5BCLSC00</a:t>
                </a: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LED(White/Blue)</a:t>
                </a:r>
                <a:endParaRPr lang="en-US" sz="12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온도조절 역할을 하는 흰색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LED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UVA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역할의 청색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LED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181664"/>
            <a:chOff x="251520" y="3350185"/>
            <a:chExt cx="1656184" cy="1181664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GL5537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Light Sensor</a:t>
                </a:r>
                <a:endParaRPr lang="en-US" sz="1200" b="1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먹이 그릇의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먹이여부를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확인하는 조도 센서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10" name="그림 개체 틀 9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12" name="그림 개체 틀 11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r="4083"/>
          <a:stretch>
            <a:fillRect/>
          </a:stretch>
        </p:blipFill>
        <p:spPr/>
      </p:pic>
      <p:pic>
        <p:nvPicPr>
          <p:cNvPr id="8" name="그림 개체 틀 7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r="12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45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7647" y="3291830"/>
            <a:ext cx="1440160" cy="996998"/>
            <a:chOff x="251520" y="3350185"/>
            <a:chExt cx="1656184" cy="996998"/>
          </a:xfrm>
        </p:grpSpPr>
        <p:grpSp>
          <p:nvGrpSpPr>
            <p:cNvPr id="15" name="Group 14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SZH-EK024</a:t>
                </a:r>
              </a:p>
            </p:txBody>
          </p:sp>
          <p:sp>
            <p:nvSpPr>
              <p:cNvPr id="18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4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DHT11 Sensor</a:t>
                </a:r>
                <a:endParaRPr lang="en-US" sz="1200" b="1" dirty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1520" y="3885518"/>
              <a:ext cx="165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온도와 습도 값을 읽어오는 센서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60768" y="3291830"/>
            <a:ext cx="1440160" cy="996998"/>
            <a:chOff x="251520" y="3350185"/>
            <a:chExt cx="1656184" cy="996998"/>
          </a:xfrm>
        </p:grpSpPr>
        <p:grpSp>
          <p:nvGrpSpPr>
            <p:cNvPr id="20" name="Group 1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SZH-EK057</a:t>
                </a:r>
              </a:p>
            </p:txBody>
          </p:sp>
          <p:sp>
            <p:nvSpPr>
              <p:cNvPr id="2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Water Sensor</a:t>
                </a:r>
                <a:endParaRPr lang="en-US" sz="12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51520" y="3885518"/>
              <a:ext cx="165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물 그릇의 수위를 측정하는 센서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34734" y="3291830"/>
            <a:ext cx="1449317" cy="1181664"/>
            <a:chOff x="240992" y="3350185"/>
            <a:chExt cx="1666714" cy="1181664"/>
          </a:xfrm>
        </p:grpSpPr>
        <p:grpSp>
          <p:nvGrpSpPr>
            <p:cNvPr id="25" name="Group 24"/>
            <p:cNvGrpSpPr/>
            <p:nvPr/>
          </p:nvGrpSpPr>
          <p:grpSpPr>
            <a:xfrm>
              <a:off x="240992" y="3350185"/>
              <a:ext cx="1666714" cy="511791"/>
              <a:chOff x="3769840" y="3327771"/>
              <a:chExt cx="1594250" cy="511791"/>
            </a:xfrm>
            <a:noFill/>
          </p:grpSpPr>
          <p:sp>
            <p:nvSpPr>
              <p:cNvPr id="27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1602 LCD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28" name="Text Placeholder 18"/>
              <p:cNvSpPr txBox="1">
                <a:spLocks/>
              </p:cNvSpPr>
              <p:nvPr/>
            </p:nvSpPr>
            <p:spPr>
              <a:xfrm>
                <a:off x="3769840" y="3589982"/>
                <a:ext cx="1594250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2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LCD</a:t>
                </a:r>
                <a:endParaRPr lang="en-US" sz="1200" b="1" dirty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51520" y="3885518"/>
              <a:ext cx="1656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현재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온습도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먹이그릇의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상태를 출력하는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LCD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27011" y="3291830"/>
            <a:ext cx="1440160" cy="1366330"/>
            <a:chOff x="251520" y="3350185"/>
            <a:chExt cx="1656184" cy="1366330"/>
          </a:xfrm>
        </p:grpSpPr>
        <p:grpSp>
          <p:nvGrpSpPr>
            <p:cNvPr id="30" name="Group 29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2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EF09082</a:t>
                </a:r>
              </a:p>
            </p:txBody>
          </p:sp>
          <p:sp>
            <p:nvSpPr>
              <p:cNvPr id="33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 smtClean="0">
                    <a:solidFill>
                      <a:schemeClr val="accent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Servo Motor</a:t>
                </a:r>
                <a:endParaRPr lang="en-US" sz="1200" b="1" dirty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으로부터 명령을 받으면 회전시켜 먹이를 공급하는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서보모터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4" name="그림 개체 틀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6" name="그림 개체 틀 5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8" name="그림 개체 틀 7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그림 개체 틀 9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01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배선도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5" y="971612"/>
            <a:ext cx="4968552" cy="4163398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3" y="123478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19872" y="1486561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499742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384644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2130682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994924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3135508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344498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664298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971600" y="1505175"/>
            <a:ext cx="1926735" cy="678692"/>
            <a:chOff x="803640" y="3362835"/>
            <a:chExt cx="2059657" cy="678692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명령어를 전달하는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 –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php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Write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523826"/>
            <a:ext cx="1926735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저장되어 있는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읽어오는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 –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php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Read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43608" y="3542478"/>
            <a:ext cx="1998742" cy="863358"/>
            <a:chOff x="726666" y="3362835"/>
            <a:chExt cx="2136632" cy="863358"/>
          </a:xfrm>
        </p:grpSpPr>
        <p:sp>
          <p:nvSpPr>
            <p:cNvPr id="43" name="TextBox 42"/>
            <p:cNvSpPr txBox="1"/>
            <p:nvPr/>
          </p:nvSpPr>
          <p:spPr>
            <a:xfrm>
              <a:off x="726666" y="3579862"/>
              <a:ext cx="2136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전송하고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값을 읽어오는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 – DB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505175"/>
            <a:ext cx="1926735" cy="863358"/>
            <a:chOff x="803640" y="3362835"/>
            <a:chExt cx="2059657" cy="863358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AVR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Sensor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값을 읽어오는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 – MCU Read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523826"/>
            <a:ext cx="1926735" cy="678692"/>
            <a:chOff x="803640" y="3362835"/>
            <a:chExt cx="2059657" cy="678692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AVR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명령을 전달하는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 – MCU Write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542478"/>
            <a:ext cx="1926735" cy="863358"/>
            <a:chOff x="803640" y="3362835"/>
            <a:chExt cx="2059657" cy="863358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명령어를 읽어오고 쓰는 알고리즘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 – PC R/W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08" y="1694509"/>
            <a:ext cx="432000" cy="432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14" y="3756229"/>
            <a:ext cx="432000" cy="432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91" y="3745649"/>
            <a:ext cx="432000" cy="432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581" y="1733727"/>
            <a:ext cx="432000" cy="43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63" y="2755759"/>
            <a:ext cx="432000" cy="432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85" y="2704711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 – MCU Read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9257" y="1707654"/>
            <a:ext cx="3593143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ReadUART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데이터를 읽어오는 함수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hSerial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접근하는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 API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핸들러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bytes_read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읽어온 데이터의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바이트수를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저장하기 위한 변수이며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event_Mask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발생한 이벤트의 유형을 저장하는 변수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입력된 값이 있으면 해당 값을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ReadFile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통해 읽어온다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읽어온 값이 요청한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맞는지 확인하기 위해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Datavarification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함수를 이용해서 값을 검증한다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값이 맞으면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strin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기재된 문자열을 저장한다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5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5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–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9257" y="1707654"/>
            <a:ext cx="359314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WriteUART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데이터를 전송하는 함수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COM3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연결된 디바이스로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_string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문자열을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WriteFile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전송한다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해당 값이 맞으면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_string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기재된 문자열을 저장한다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 – PC R/W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4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9257" y="1707654"/>
            <a:ext cx="359314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입력은 인터럽트를 통해 받는다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senddata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입력받으면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data_send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세팅한다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doservo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입력받으면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servo_flag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세팅한다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내에선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초마다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읽어들여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전송할 값을 세팅한다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입력 명령이 들어오면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data_send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되면서 데이터를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 전송한다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– DB R/W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9257" y="1707654"/>
            <a:ext cx="3593143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MariaDB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접속해있는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커넥터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결과값을 저장하기 위한 변수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query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실행할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읽어온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센서값은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통해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저장된다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경우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null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포인터가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return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데이터를 읽어올 경우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select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통해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데이터를 읽어온다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경우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읽어온 값이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return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9619" y="4011909"/>
            <a:ext cx="3521393" cy="79208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Web Page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9257" y="1707654"/>
            <a:ext cx="3593143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index.php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볼 수 있으며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food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값이 일정 이하가 되면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버튼이 활성화된다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초마다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로부터 데이터를 읽어와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값을 최신화 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3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–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Read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3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9257" y="1707654"/>
            <a:ext cx="3593143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index.js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setInterval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내부의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익명함수는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초마다 주기적으로 호출되는데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내부에서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process.php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데이터를 읽어온다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process.php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접근하여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select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실행하고 그 결과값을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$row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배열에 저장한다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센서값을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읽어오면 비동기식으로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index.php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데이터를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최신화한다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4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Contents List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개요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프로젝트의 목표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완성도 등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기본적인 소개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기능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프로젝트의 기능 소개 및 사진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동작 영상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구성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H/W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구성 및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S/W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후기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프로젝트 진행 시 발생한 문제점 및 해결방법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느낀점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– </a:t>
            </a:r>
            <a:r>
              <a:rPr lang="en-US" altLang="ko-KR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php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Write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1164346"/>
            <a:ext cx="3096344" cy="363965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0" y="1142130"/>
            <a:ext cx="288000" cy="288000"/>
          </a:xfrm>
          <a:prstGeom prst="rect">
            <a:avLst/>
          </a:prstGeom>
        </p:spPr>
      </p:pic>
      <p:sp>
        <p:nvSpPr>
          <p:cNvPr id="14" name="Rectangle 4"/>
          <p:cNvSpPr/>
          <p:nvPr/>
        </p:nvSpPr>
        <p:spPr>
          <a:xfrm>
            <a:off x="4651264" y="1541866"/>
            <a:ext cx="3449749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9257" y="1707654"/>
            <a:ext cx="3593143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index.php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버튼이 눌리면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index.js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click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이벤트가 발생한다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feed.click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이벤트 함수에선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feedonclick.php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실행시킨다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feedonclick.php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쿼리문을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실행하며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feed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값을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설정하여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이 값을 읽으면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서보모터를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회전시키도록 유도한다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전송을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구현한 이유는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아닌 통상적인 방법으로 구현한다면 페이지가 다시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로드되어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사용자에게 연속적인 서비스를 제공하는 것이 어렵다고 판단했기 때문이다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처리과정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Straight Connector 5"/>
          <p:cNvCxnSpPr/>
          <p:nvPr/>
        </p:nvCxnSpPr>
        <p:spPr>
          <a:xfrm>
            <a:off x="863588" y="2247714"/>
            <a:ext cx="750638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10"/>
          <p:cNvGrpSpPr/>
          <p:nvPr/>
        </p:nvGrpSpPr>
        <p:grpSpPr>
          <a:xfrm>
            <a:off x="1148980" y="1851670"/>
            <a:ext cx="792088" cy="792088"/>
            <a:chOff x="1835696" y="2517293"/>
            <a:chExt cx="792088" cy="792088"/>
          </a:xfrm>
        </p:grpSpPr>
        <p:sp>
          <p:nvSpPr>
            <p:cNvPr id="87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Group 11"/>
          <p:cNvGrpSpPr/>
          <p:nvPr/>
        </p:nvGrpSpPr>
        <p:grpSpPr>
          <a:xfrm>
            <a:off x="2655902" y="1851670"/>
            <a:ext cx="792088" cy="792088"/>
            <a:chOff x="1835696" y="2517293"/>
            <a:chExt cx="792088" cy="792088"/>
          </a:xfrm>
        </p:grpSpPr>
        <p:sp>
          <p:nvSpPr>
            <p:cNvPr id="90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Group 14"/>
          <p:cNvGrpSpPr/>
          <p:nvPr/>
        </p:nvGrpSpPr>
        <p:grpSpPr>
          <a:xfrm>
            <a:off x="4168070" y="1851670"/>
            <a:ext cx="792088" cy="792088"/>
            <a:chOff x="1835696" y="2517293"/>
            <a:chExt cx="792088" cy="792088"/>
          </a:xfrm>
        </p:grpSpPr>
        <p:sp>
          <p:nvSpPr>
            <p:cNvPr id="93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Group 17"/>
          <p:cNvGrpSpPr/>
          <p:nvPr/>
        </p:nvGrpSpPr>
        <p:grpSpPr>
          <a:xfrm>
            <a:off x="5680238" y="1851670"/>
            <a:ext cx="792088" cy="792088"/>
            <a:chOff x="1835696" y="2517293"/>
            <a:chExt cx="792088" cy="792088"/>
          </a:xfrm>
        </p:grpSpPr>
        <p:sp>
          <p:nvSpPr>
            <p:cNvPr id="96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Group 20"/>
          <p:cNvGrpSpPr/>
          <p:nvPr/>
        </p:nvGrpSpPr>
        <p:grpSpPr>
          <a:xfrm>
            <a:off x="7236384" y="1858179"/>
            <a:ext cx="792000" cy="792000"/>
            <a:chOff x="1835696" y="2517293"/>
            <a:chExt cx="792088" cy="792088"/>
          </a:xfrm>
        </p:grpSpPr>
        <p:sp>
          <p:nvSpPr>
            <p:cNvPr id="99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Group 33"/>
          <p:cNvGrpSpPr/>
          <p:nvPr/>
        </p:nvGrpSpPr>
        <p:grpSpPr>
          <a:xfrm>
            <a:off x="793901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102" name="TextBox 101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로부터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senddata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입력 받으면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전송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04" name="Group 36"/>
          <p:cNvGrpSpPr/>
          <p:nvPr/>
        </p:nvGrpSpPr>
        <p:grpSpPr>
          <a:xfrm>
            <a:off x="2300823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105" name="TextBox 104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일정 주기마다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senddata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전송하여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입력받음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07" name="Group 39"/>
          <p:cNvGrpSpPr/>
          <p:nvPr/>
        </p:nvGrpSpPr>
        <p:grpSpPr>
          <a:xfrm>
            <a:off x="3807745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108" name="TextBox 107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접근해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update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쿼리문을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실행하여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저장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10" name="Group 42"/>
          <p:cNvGrpSpPr/>
          <p:nvPr/>
        </p:nvGrpSpPr>
        <p:grpSpPr>
          <a:xfrm>
            <a:off x="5314667" y="2823455"/>
            <a:ext cx="1502246" cy="901412"/>
            <a:chOff x="496119" y="2469560"/>
            <a:chExt cx="1752190" cy="901412"/>
          </a:xfrm>
          <a:noFill/>
        </p:grpSpPr>
        <p:sp>
          <p:nvSpPr>
            <p:cNvPr id="111" name="TextBox 110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php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접근하여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select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쿼리문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실행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13" name="Group 45"/>
          <p:cNvGrpSpPr/>
          <p:nvPr/>
        </p:nvGrpSpPr>
        <p:grpSpPr>
          <a:xfrm>
            <a:off x="6867729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114" name="TextBox 113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쿼리 결과값을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ajax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전달받아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페이지에 표시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</a:t>
              </a:r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70" y="2111953"/>
            <a:ext cx="324000" cy="324000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4" y="2059779"/>
            <a:ext cx="388800" cy="388800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84" y="2066338"/>
            <a:ext cx="388800" cy="388800"/>
          </a:xfrm>
          <a:prstGeom prst="rect">
            <a:avLst/>
          </a:prstGeom>
        </p:spPr>
      </p:pic>
      <p:pic>
        <p:nvPicPr>
          <p:cNvPr id="119" name="그림 118"/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3" y="2053314"/>
            <a:ext cx="360000" cy="360000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43" y="2075219"/>
            <a:ext cx="324000" cy="324000"/>
          </a:xfrm>
          <a:prstGeom prst="rect">
            <a:avLst/>
          </a:prstGeom>
        </p:spPr>
      </p:pic>
      <p:cxnSp>
        <p:nvCxnSpPr>
          <p:cNvPr id="121" name="Straight Connector 5"/>
          <p:cNvCxnSpPr/>
          <p:nvPr/>
        </p:nvCxnSpPr>
        <p:spPr>
          <a:xfrm>
            <a:off x="1941068" y="2378343"/>
            <a:ext cx="71483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5"/>
          <p:cNvCxnSpPr/>
          <p:nvPr/>
        </p:nvCxnSpPr>
        <p:spPr>
          <a:xfrm>
            <a:off x="1941068" y="2119210"/>
            <a:ext cx="714834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5"/>
          <p:cNvCxnSpPr/>
          <p:nvPr/>
        </p:nvCxnSpPr>
        <p:spPr>
          <a:xfrm>
            <a:off x="3563888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5"/>
          <p:cNvCxnSpPr/>
          <p:nvPr/>
        </p:nvCxnSpPr>
        <p:spPr>
          <a:xfrm>
            <a:off x="5057963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5"/>
          <p:cNvCxnSpPr/>
          <p:nvPr/>
        </p:nvCxnSpPr>
        <p:spPr>
          <a:xfrm>
            <a:off x="6615701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571974" y="1858564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senddata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50203" y="2355726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sensor_data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6180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550279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select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108680" y="1981588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ajax()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처리과정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Straight Connector 5"/>
          <p:cNvCxnSpPr/>
          <p:nvPr/>
        </p:nvCxnSpPr>
        <p:spPr>
          <a:xfrm>
            <a:off x="863588" y="2247714"/>
            <a:ext cx="750638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0"/>
          <p:cNvGrpSpPr/>
          <p:nvPr/>
        </p:nvGrpSpPr>
        <p:grpSpPr>
          <a:xfrm>
            <a:off x="1148980" y="1851670"/>
            <a:ext cx="792088" cy="792088"/>
            <a:chOff x="1835696" y="2517293"/>
            <a:chExt cx="792088" cy="792088"/>
          </a:xfrm>
        </p:grpSpPr>
        <p:sp>
          <p:nvSpPr>
            <p:cNvPr id="42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4" name="Group 11"/>
          <p:cNvGrpSpPr/>
          <p:nvPr/>
        </p:nvGrpSpPr>
        <p:grpSpPr>
          <a:xfrm>
            <a:off x="2655902" y="1851670"/>
            <a:ext cx="792088" cy="792088"/>
            <a:chOff x="1835696" y="2517293"/>
            <a:chExt cx="792088" cy="792088"/>
          </a:xfrm>
        </p:grpSpPr>
        <p:sp>
          <p:nvSpPr>
            <p:cNvPr id="45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7" name="Group 14"/>
          <p:cNvGrpSpPr/>
          <p:nvPr/>
        </p:nvGrpSpPr>
        <p:grpSpPr>
          <a:xfrm>
            <a:off x="4168070" y="1851670"/>
            <a:ext cx="792088" cy="792088"/>
            <a:chOff x="1835696" y="2517293"/>
            <a:chExt cx="792088" cy="792088"/>
          </a:xfrm>
        </p:grpSpPr>
        <p:sp>
          <p:nvSpPr>
            <p:cNvPr id="48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Group 17"/>
          <p:cNvGrpSpPr/>
          <p:nvPr/>
        </p:nvGrpSpPr>
        <p:grpSpPr>
          <a:xfrm>
            <a:off x="5680238" y="1851670"/>
            <a:ext cx="792088" cy="792088"/>
            <a:chOff x="1835696" y="2517293"/>
            <a:chExt cx="792088" cy="792088"/>
          </a:xfrm>
        </p:grpSpPr>
        <p:sp>
          <p:nvSpPr>
            <p:cNvPr id="87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Group 20"/>
          <p:cNvGrpSpPr/>
          <p:nvPr/>
        </p:nvGrpSpPr>
        <p:grpSpPr>
          <a:xfrm>
            <a:off x="7236384" y="1858179"/>
            <a:ext cx="792000" cy="792000"/>
            <a:chOff x="1835696" y="2517293"/>
            <a:chExt cx="792088" cy="792088"/>
          </a:xfrm>
        </p:grpSpPr>
        <p:sp>
          <p:nvSpPr>
            <p:cNvPr id="90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2" name="Group 33"/>
          <p:cNvGrpSpPr/>
          <p:nvPr/>
        </p:nvGrpSpPr>
        <p:grpSpPr>
          <a:xfrm>
            <a:off x="793901" y="2823455"/>
            <a:ext cx="1502246" cy="901412"/>
            <a:chOff x="496119" y="2469560"/>
            <a:chExt cx="1752190" cy="901412"/>
          </a:xfrm>
          <a:noFill/>
        </p:grpSpPr>
        <p:sp>
          <p:nvSpPr>
            <p:cNvPr id="93" name="TextBox 92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doservo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입력받으면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서보모터를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회전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95" name="Group 36"/>
          <p:cNvGrpSpPr/>
          <p:nvPr/>
        </p:nvGrpSpPr>
        <p:grpSpPr>
          <a:xfrm>
            <a:off x="2300823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96" name="TextBox 95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select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쿼리문을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실행해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feed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이면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doservo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전송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98" name="Group 39"/>
          <p:cNvGrpSpPr/>
          <p:nvPr/>
        </p:nvGrpSpPr>
        <p:grpSpPr>
          <a:xfrm>
            <a:off x="3807745" y="2823455"/>
            <a:ext cx="1502246" cy="716746"/>
            <a:chOff x="496119" y="2469560"/>
            <a:chExt cx="1752190" cy="716746"/>
          </a:xfrm>
          <a:noFill/>
        </p:grpSpPr>
        <p:sp>
          <p:nvSpPr>
            <p:cNvPr id="99" name="TextBox 98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feed = 1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설정되있는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상태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01" name="Group 42"/>
          <p:cNvGrpSpPr/>
          <p:nvPr/>
        </p:nvGrpSpPr>
        <p:grpSpPr>
          <a:xfrm>
            <a:off x="5314667" y="2823455"/>
            <a:ext cx="1502246" cy="1086078"/>
            <a:chOff x="496119" y="2469560"/>
            <a:chExt cx="1752190" cy="1086078"/>
          </a:xfrm>
          <a:noFill/>
        </p:grpSpPr>
        <p:sp>
          <p:nvSpPr>
            <p:cNvPr id="102" name="TextBox 101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ajax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명령을 받으면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update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쿼리문을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실행하여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feed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값을 설정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04" name="Group 45"/>
          <p:cNvGrpSpPr/>
          <p:nvPr/>
        </p:nvGrpSpPr>
        <p:grpSpPr>
          <a:xfrm>
            <a:off x="6867729" y="2823455"/>
            <a:ext cx="1502246" cy="901412"/>
            <a:chOff x="496119" y="2469560"/>
            <a:chExt cx="1752190" cy="901412"/>
          </a:xfrm>
          <a:noFill/>
        </p:grpSpPr>
        <p:sp>
          <p:nvSpPr>
            <p:cNvPr id="105" name="TextBox 104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Feed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버튼을 누르면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ajax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명령을 전송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</a:t>
              </a:r>
            </a:p>
          </p:txBody>
        </p:sp>
      </p:grpSp>
      <p:pic>
        <p:nvPicPr>
          <p:cNvPr id="107" name="그림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70" y="2111953"/>
            <a:ext cx="324000" cy="324000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4" y="2059779"/>
            <a:ext cx="388800" cy="38880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84" y="2066338"/>
            <a:ext cx="388800" cy="388800"/>
          </a:xfrm>
          <a:prstGeom prst="rect">
            <a:avLst/>
          </a:prstGeom>
        </p:spPr>
      </p:pic>
      <p:pic>
        <p:nvPicPr>
          <p:cNvPr id="110" name="그림 109"/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3" y="2053314"/>
            <a:ext cx="360000" cy="360000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943" y="2075219"/>
            <a:ext cx="324000" cy="324000"/>
          </a:xfrm>
          <a:prstGeom prst="rect">
            <a:avLst/>
          </a:prstGeom>
        </p:spPr>
      </p:pic>
      <p:cxnSp>
        <p:nvCxnSpPr>
          <p:cNvPr id="115" name="Straight Connector 5"/>
          <p:cNvCxnSpPr/>
          <p:nvPr/>
        </p:nvCxnSpPr>
        <p:spPr>
          <a:xfrm>
            <a:off x="3563888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5"/>
          <p:cNvCxnSpPr/>
          <p:nvPr/>
        </p:nvCxnSpPr>
        <p:spPr>
          <a:xfrm>
            <a:off x="5057963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5"/>
          <p:cNvCxnSpPr/>
          <p:nvPr/>
        </p:nvCxnSpPr>
        <p:spPr>
          <a:xfrm>
            <a:off x="6615701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5"/>
          <p:cNvCxnSpPr/>
          <p:nvPr/>
        </p:nvCxnSpPr>
        <p:spPr>
          <a:xfrm>
            <a:off x="2036862" y="2240457"/>
            <a:ext cx="504056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579307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update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69152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ajax()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82373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select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63362" y="1983315"/>
            <a:ext cx="150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</a:t>
            </a:r>
            <a:r>
              <a:rPr lang="en-US" altLang="ko-KR" sz="105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doservo</a:t>
            </a:r>
            <a:r>
              <a:rPr lang="en-US" altLang="ko-KR" sz="105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</a:t>
            </a:r>
            <a:endParaRPr lang="en-US" altLang="ko-KR" sz="105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간 문제점 및 해결방법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131590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562" y="1325843"/>
            <a:ext cx="62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프로젝트를 진행하면서 어려웠던 점은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 – PC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통신이었다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그동안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putty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통해 쉽게 데이터를 주고 받았는데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putty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라는 툴에서 벗어나 직접 만든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프로그램을 통해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통신을 하는 것은 예상했던 것보다 훨씬 어려웠다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국내 및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해외자료를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구글링하면서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write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read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파일 입출력처럼 해야한다는 것을 알게 되었고 특히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window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도움을 많이 받았다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진행하면서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데이터를 너무 많이 보내면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comport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데이터가 남아있게 된다는 점 역시 이번 프로젝트를 통해서 배우게 된 점이었다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562" y="2648425"/>
            <a:ext cx="620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다른 문제점으로는 개별적으로 잘 동작하던 프로그램들이 하나로 합쳤을 때 새로운 문제가 발생한다는 점이었다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때문에 개별적으로 정상 작동한다는 것을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일일히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확인했고 이후 전력이 부족해서 생긴 문제라는 것을 알게 되었다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그래서 외부전원을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쓰려했으나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사용방법에 대해서 잘 알지 못했다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때문에 다른 학우들에게 자문을 구했고 문제 해결의 실마리를 얻을 수 있었다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이로써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외부전원과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GND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공유되면서 문제를 해결할 수 있었다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0562" y="3971007"/>
            <a:ext cx="620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 개선점이 있다면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 – Raspberry Pi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간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UART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통신을 구축하고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마다 고유의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지정해 서버에 로그인 기능을 두면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서버용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Raspberry Pi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대가 여러 대의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MCU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통제할 수 있도록 개선이 가능하다는 점이다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참고자료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84888" y="1131589"/>
            <a:ext cx="4287112" cy="1333054"/>
            <a:chOff x="496119" y="2469561"/>
            <a:chExt cx="1752190" cy="1453466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805138"/>
              <a:ext cx="1752190" cy="3020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2"/>
                </a:rPr>
                <a:t>https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2"/>
                </a:rPr>
                <a:t>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2"/>
                </a:rPr>
                <a:t>girm.tistory.com/97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1"/>
              <a:ext cx="1752190" cy="33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6119" y="3107158"/>
              <a:ext cx="1752190" cy="5033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3"/>
                </a:rPr>
                <a:t>https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3"/>
                </a:rPr>
                <a:t>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3"/>
                </a:rPr>
                <a:t>stackoverflow.com/questions/34576526/uart-using-c-in-windows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6119" y="3621007"/>
              <a:ext cx="1752190" cy="3020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4"/>
                </a:rPr>
                <a:t>https://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4"/>
                </a:rPr>
                <a:t>m.blog.naver.com/jed00/140185568328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0" name="Group 33"/>
          <p:cNvGrpSpPr/>
          <p:nvPr/>
        </p:nvGrpSpPr>
        <p:grpSpPr>
          <a:xfrm>
            <a:off x="284888" y="2655481"/>
            <a:ext cx="4287112" cy="1692771"/>
            <a:chOff x="496119" y="2469561"/>
            <a:chExt cx="1752190" cy="1845672"/>
          </a:xfrm>
          <a:noFill/>
        </p:grpSpPr>
        <p:sp>
          <p:nvSpPr>
            <p:cNvPr id="51" name="TextBox 50"/>
            <p:cNvSpPr txBox="1"/>
            <p:nvPr/>
          </p:nvSpPr>
          <p:spPr>
            <a:xfrm>
              <a:off x="496119" y="2805139"/>
              <a:ext cx="1752190" cy="5033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5"/>
                </a:rPr>
                <a:t>http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5"/>
                </a:rPr>
                <a:t>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5"/>
                </a:rPr>
                <a:t>blog.naver.com/PostView.nhn?blogId=dgsw102&amp;logNo=221040768712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6119" y="2469561"/>
              <a:ext cx="1752190" cy="33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6119" y="3308505"/>
              <a:ext cx="1752190" cy="5033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6"/>
                </a:rPr>
                <a:t>https://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6"/>
                </a:rPr>
                <a:t>stackoverflow.com/questions/17265471/using-mariadb-in-c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6119" y="3811869"/>
              <a:ext cx="1752190" cy="5033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7"/>
                </a:rPr>
                <a:t>https://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7"/>
                </a:rPr>
                <a:t>www.youtube.com/watch?v=zvDrg6J9uv8&amp;list=PLuHgQVnccGMA5836CvWfieEQy0T0ov6Jh&amp;index=12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5" name="Group 33"/>
          <p:cNvGrpSpPr/>
          <p:nvPr/>
        </p:nvGrpSpPr>
        <p:grpSpPr>
          <a:xfrm>
            <a:off x="4677376" y="1131590"/>
            <a:ext cx="4287112" cy="584774"/>
            <a:chOff x="496119" y="2469561"/>
            <a:chExt cx="1752190" cy="637595"/>
          </a:xfrm>
          <a:noFill/>
        </p:grpSpPr>
        <p:sp>
          <p:nvSpPr>
            <p:cNvPr id="56" name="TextBox 55"/>
            <p:cNvSpPr txBox="1"/>
            <p:nvPr/>
          </p:nvSpPr>
          <p:spPr>
            <a:xfrm>
              <a:off x="496119" y="2805138"/>
              <a:ext cx="1752190" cy="3020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8"/>
                </a:rPr>
                <a:t>https://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8"/>
                </a:rPr>
                <a:t>dororongju.tistory.com/96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6119" y="2469561"/>
              <a:ext cx="1752190" cy="33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JQuery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59" name="Group 33"/>
          <p:cNvGrpSpPr/>
          <p:nvPr/>
        </p:nvGrpSpPr>
        <p:grpSpPr>
          <a:xfrm>
            <a:off x="4677376" y="1911955"/>
            <a:ext cx="4287112" cy="584777"/>
            <a:chOff x="496119" y="2469561"/>
            <a:chExt cx="1752190" cy="637597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496119" y="2805139"/>
              <a:ext cx="1752190" cy="3020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9"/>
                </a:rPr>
                <a:t>https://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9"/>
                </a:rPr>
                <a:t>programmerdaddy.tistory.com/26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6119" y="2469561"/>
              <a:ext cx="1752190" cy="33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AJAX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64" name="Group 33"/>
          <p:cNvGrpSpPr/>
          <p:nvPr/>
        </p:nvGrpSpPr>
        <p:grpSpPr>
          <a:xfrm>
            <a:off x="4677376" y="2694292"/>
            <a:ext cx="4287112" cy="954109"/>
            <a:chOff x="496119" y="2469561"/>
            <a:chExt cx="1752190" cy="1040289"/>
          </a:xfrm>
          <a:noFill/>
        </p:grpSpPr>
        <p:sp>
          <p:nvSpPr>
            <p:cNvPr id="65" name="TextBox 64"/>
            <p:cNvSpPr txBox="1"/>
            <p:nvPr/>
          </p:nvSpPr>
          <p:spPr>
            <a:xfrm>
              <a:off x="496119" y="2805139"/>
              <a:ext cx="1752190" cy="7047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10"/>
                </a:rPr>
                <a:t>https://cnpnote.tistory.com/entry/onClick%EC%9C%BC%EB%A1%9C-PHP-%EA%B8%B0%EB%8A%A5-%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10"/>
                </a:rPr>
                <a:t>EC%8B%A4%ED%96%89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6119" y="2469561"/>
              <a:ext cx="1752190" cy="335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PHP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3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Gecko House</a:t>
            </a:r>
          </a:p>
          <a:p>
            <a:pPr lvl="0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Cortex-M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 교육생 박동성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5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1086078"/>
            <a:chOff x="496119" y="2469560"/>
            <a:chExt cx="1752190" cy="1086078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온습도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센서를 이용한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렉사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내부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온습도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측정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조도 센서로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사료통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내 먹이 확인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수위 센서를 통해 수위 측정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서보모터를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통해 먹이 공급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Sensor</a:t>
              </a:r>
              <a:endParaRPr lang="ko-KR" altLang="en-US" sz="1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05072" y="1564253"/>
            <a:ext cx="8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901412"/>
            <a:chOff x="496119" y="2469560"/>
            <a:chExt cx="1752190" cy="901412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ATMega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– 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통신을 통해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저장하여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WEB–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ATMega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 통신 구축을 준비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Communication</a:t>
              </a:r>
              <a:endParaRPr lang="ko-KR" altLang="en-US" sz="14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68952" y="156422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1086078"/>
            <a:chOff x="496119" y="2469560"/>
            <a:chExt cx="1752190" cy="10860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XAMPP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이용하여 웹 서버를 구축하고 해당 서버에 접속하여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ATMega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데이터를 가져오거나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의 명령을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ATMega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전달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lang="ko-KR" altLang="en-US" sz="1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34689" y="3256430"/>
            <a:ext cx="79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1086078"/>
            <a:chOff x="496119" y="2469560"/>
            <a:chExt cx="1752190" cy="1086078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위에 웹 어플리케이션을 구축하여 사용자가 개인 핸드폰으로 어디에서든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ATMega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제어할 수 있도록 함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</a:t>
              </a:r>
              <a:endParaRPr lang="ko-KR" altLang="en-US" sz="1400" b="1" dirty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868952" y="3256397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2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7"/>
          <p:cNvGraphicFramePr/>
          <p:nvPr>
            <p:extLst>
              <p:ext uri="{D42A27DB-BD31-4B8C-83A1-F6EECF244321}">
                <p14:modId xmlns:p14="http://schemas.microsoft.com/office/powerpoint/2010/main" val="4210610909"/>
              </p:ext>
            </p:extLst>
          </p:nvPr>
        </p:nvGraphicFramePr>
        <p:xfrm>
          <a:off x="6639996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7">
            <a:extLst>
              <a:ext uri="{FF2B5EF4-FFF2-40B4-BE49-F238E27FC236}">
                <a16:creationId xmlns:a16="http://schemas.microsoft.com/office/drawing/2014/main" id="{3A70B9A9-DE2F-4D3B-A52C-B5E30EE08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260108"/>
              </p:ext>
            </p:extLst>
          </p:nvPr>
        </p:nvGraphicFramePr>
        <p:xfrm>
          <a:off x="4709108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7">
            <a:extLst>
              <a:ext uri="{FF2B5EF4-FFF2-40B4-BE49-F238E27FC236}">
                <a16:creationId xmlns:a16="http://schemas.microsoft.com/office/drawing/2014/main" id="{0278FABA-EA96-49F5-9A62-691F2AD740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67736"/>
              </p:ext>
            </p:extLst>
          </p:nvPr>
        </p:nvGraphicFramePr>
        <p:xfrm>
          <a:off x="2778219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7">
            <a:extLst>
              <a:ext uri="{FF2B5EF4-FFF2-40B4-BE49-F238E27FC236}">
                <a16:creationId xmlns:a16="http://schemas.microsoft.com/office/drawing/2014/main" id="{B3C23818-D30E-4AE9-A1E9-B29BA4761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679386"/>
              </p:ext>
            </p:extLst>
          </p:nvPr>
        </p:nvGraphicFramePr>
        <p:xfrm>
          <a:off x="847330" y="1535413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Oval 7"/>
          <p:cNvSpPr/>
          <p:nvPr/>
        </p:nvSpPr>
        <p:spPr>
          <a:xfrm>
            <a:off x="3151343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72804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3120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0455" y="194416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2256" y="2167437"/>
            <a:ext cx="11161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90%</a:t>
            </a:r>
            <a:endParaRPr lang="ko-KR" altLang="en-US" sz="2400" b="1" dirty="0">
              <a:solidFill>
                <a:schemeClr val="accent4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4694" y="2167437"/>
            <a:ext cx="1089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90%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3255" y="2167437"/>
            <a:ext cx="1028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100%</a:t>
            </a:r>
            <a:endParaRPr lang="ko-KR" altLang="en-US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0491" y="2167437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90%</a:t>
            </a:r>
            <a:endParaRPr lang="ko-KR" altLang="en-US" sz="2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71717" y="3407970"/>
            <a:ext cx="1535427" cy="1107996"/>
            <a:chOff x="3324740" y="1715063"/>
            <a:chExt cx="1260140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Raspberry Pi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위에 서버를 구현하려 했으나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부품조달이 지연되어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대체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02606" y="3352805"/>
            <a:ext cx="1535427" cy="1477328"/>
            <a:chOff x="3324740" y="1715063"/>
            <a:chExt cx="1260140" cy="1477328"/>
          </a:xfrm>
        </p:grpSpPr>
        <p:sp>
          <p:nvSpPr>
            <p:cNvPr id="20" name="TextBox 19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4740" y="1992062"/>
              <a:ext cx="12601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위에 웹 애플리케이션은 구축하였으나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Bluetooth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통신이 취소되어 앱 개발은 취소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840829" y="3407970"/>
            <a:ext cx="1535427" cy="1292662"/>
            <a:chOff x="3324740" y="1715063"/>
            <a:chExt cx="1260140" cy="1292662"/>
          </a:xfrm>
        </p:grpSpPr>
        <p:sp>
          <p:nvSpPr>
            <p:cNvPr id="23" name="TextBox 22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Communication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4740" y="1992062"/>
              <a:ext cx="1260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AVR – PC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통신은 구현하였으나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Bluetooth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는 불필요하다 판단하여 취소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09941" y="3407970"/>
            <a:ext cx="1535427" cy="1107996"/>
            <a:chOff x="3324740" y="1715063"/>
            <a:chExt cx="1260140" cy="1107996"/>
          </a:xfrm>
        </p:grpSpPr>
        <p:sp>
          <p:nvSpPr>
            <p:cNvPr id="26" name="TextBox 25"/>
            <p:cNvSpPr txBox="1"/>
            <p:nvPr/>
          </p:nvSpPr>
          <p:spPr>
            <a:xfrm>
              <a:off x="3324740" y="1715063"/>
              <a:ext cx="1260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Sensor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24740" y="1992062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DHT, Light, Water, Servo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등 다양한 센서를 사용하고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구현완료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완성도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3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2572" y="1131590"/>
            <a:ext cx="7272808" cy="37444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75556" y="2247714"/>
            <a:ext cx="7992888" cy="0"/>
          </a:xfrm>
          <a:prstGeom prst="line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148980" y="1851670"/>
            <a:ext cx="792088" cy="792088"/>
            <a:chOff x="1835696" y="2517293"/>
            <a:chExt cx="792088" cy="792088"/>
          </a:xfrm>
        </p:grpSpPr>
        <p:sp>
          <p:nvSpPr>
            <p:cNvPr id="10" name="Diamond 9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55902" y="1851670"/>
            <a:ext cx="792088" cy="792088"/>
            <a:chOff x="1835696" y="2517293"/>
            <a:chExt cx="792088" cy="792088"/>
          </a:xfrm>
        </p:grpSpPr>
        <p:sp>
          <p:nvSpPr>
            <p:cNvPr id="13" name="Diamond 12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Diamond 13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8070" y="1851670"/>
            <a:ext cx="792088" cy="792088"/>
            <a:chOff x="1835696" y="2517293"/>
            <a:chExt cx="792088" cy="792088"/>
          </a:xfrm>
        </p:grpSpPr>
        <p:sp>
          <p:nvSpPr>
            <p:cNvPr id="16" name="Diamond 15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80238" y="1851670"/>
            <a:ext cx="792088" cy="792088"/>
            <a:chOff x="1835696" y="2517293"/>
            <a:chExt cx="792088" cy="792088"/>
          </a:xfrm>
        </p:grpSpPr>
        <p:sp>
          <p:nvSpPr>
            <p:cNvPr id="19" name="Diamond 18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Diamond 19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6384" y="1858179"/>
            <a:ext cx="792000" cy="792000"/>
            <a:chOff x="1835696" y="2517293"/>
            <a:chExt cx="792088" cy="792088"/>
          </a:xfrm>
        </p:grpSpPr>
        <p:sp>
          <p:nvSpPr>
            <p:cNvPr id="22" name="Diamond 21"/>
            <p:cNvSpPr/>
            <p:nvPr/>
          </p:nvSpPr>
          <p:spPr>
            <a:xfrm>
              <a:off x="1835696" y="2517293"/>
              <a:ext cx="792088" cy="792088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Diamond 22"/>
            <p:cNvSpPr/>
            <p:nvPr/>
          </p:nvSpPr>
          <p:spPr>
            <a:xfrm>
              <a:off x="1901658" y="2583255"/>
              <a:ext cx="660164" cy="66016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93901" y="2823455"/>
            <a:ext cx="1502246" cy="1270744"/>
            <a:chOff x="496119" y="2469560"/>
            <a:chExt cx="1752190" cy="1270744"/>
          </a:xfrm>
          <a:noFill/>
        </p:grpSpPr>
        <p:sp>
          <p:nvSpPr>
            <p:cNvPr id="35" name="TextBox 34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온습도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·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조도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·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수위 센서를 통해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측정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측정된 값을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변수에 저장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Sensor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00823" y="2823455"/>
            <a:ext cx="1502246" cy="1455410"/>
            <a:chOff x="496119" y="2469560"/>
            <a:chExt cx="1752190" cy="1455410"/>
          </a:xfrm>
          <a:noFill/>
        </p:grpSpPr>
        <p:sp>
          <p:nvSpPr>
            <p:cNvPr id="38" name="TextBox 37"/>
            <p:cNvSpPr txBox="1"/>
            <p:nvPr/>
          </p:nvSpPr>
          <p:spPr>
            <a:xfrm>
              <a:off x="496119" y="2724641"/>
              <a:ext cx="175219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UART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요청을 받으면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전송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회전을 명령 받으면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서보를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회전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07745" y="2823455"/>
            <a:ext cx="1502246" cy="1640076"/>
            <a:chOff x="496119" y="2469560"/>
            <a:chExt cx="1752190" cy="1640076"/>
          </a:xfrm>
          <a:noFill/>
        </p:grpSpPr>
        <p:sp>
          <p:nvSpPr>
            <p:cNvPr id="41" name="TextBox 40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센서값을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요청하여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전송받은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값을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저장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에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서보회전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값이 활성화 되어있으면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로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명령전달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14667" y="2823455"/>
            <a:ext cx="1502246" cy="1270744"/>
            <a:chOff x="496119" y="2469560"/>
            <a:chExt cx="1752190" cy="1270744"/>
          </a:xfrm>
          <a:noFill/>
        </p:grpSpPr>
        <p:sp>
          <p:nvSpPr>
            <p:cNvPr id="44" name="TextBox 43"/>
            <p:cNvSpPr txBox="1"/>
            <p:nvPr/>
          </p:nvSpPr>
          <p:spPr>
            <a:xfrm>
              <a:off x="496119" y="2724641"/>
              <a:ext cx="1752190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XAMPP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서버 구축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php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MariaDB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와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 통신 구현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867729" y="2823455"/>
            <a:ext cx="1502246" cy="1640076"/>
            <a:chOff x="496119" y="2469560"/>
            <a:chExt cx="1752190" cy="1640076"/>
          </a:xfrm>
          <a:noFill/>
        </p:grpSpPr>
        <p:sp>
          <p:nvSpPr>
            <p:cNvPr id="47" name="TextBox 46"/>
            <p:cNvSpPr txBox="1"/>
            <p:nvPr/>
          </p:nvSpPr>
          <p:spPr>
            <a:xfrm>
              <a:off x="496119" y="2724641"/>
              <a:ext cx="175219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구축된 서버에서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html,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css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jquery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를 통해 클라이언트의 웹 어플리케이션 구현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버튼을 두어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서보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모터 조작 가능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Client</a:t>
              </a: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38" y="2111953"/>
            <a:ext cx="324000" cy="324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46" y="2059779"/>
            <a:ext cx="388800" cy="3888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84" y="2066338"/>
            <a:ext cx="388800" cy="388800"/>
          </a:xfrm>
          <a:prstGeom prst="rect">
            <a:avLst/>
          </a:prstGeom>
        </p:spPr>
      </p:pic>
      <p:pic>
        <p:nvPicPr>
          <p:cNvPr id="53" name="그림 52"/>
          <p:cNvPicPr preferRelativeResize="0"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97" y="2053314"/>
            <a:ext cx="360000" cy="360000"/>
          </a:xfrm>
          <a:prstGeom prst="rect">
            <a:avLst/>
          </a:prstGeom>
        </p:spPr>
      </p:pic>
      <p:sp>
        <p:nvSpPr>
          <p:cNvPr id="4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24" y="2053314"/>
            <a:ext cx="388800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0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553998"/>
            <a:chOff x="2113657" y="4283314"/>
            <a:chExt cx="2120135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 –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센서 간 배선도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Wiring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553998"/>
            <a:chOff x="2113657" y="4283314"/>
            <a:chExt cx="2120135" cy="553998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전체적인 구조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738664"/>
            <a:chOff x="2113657" y="4283314"/>
            <a:chExt cx="2120135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웹 애플리케이션과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MCU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실제 동작 영상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Web Application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8075A95-3BF0-46F5-A304-D86A024D330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pic>
        <p:nvPicPr>
          <p:cNvPr id="32" name="그림 개체 틀 31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/>
      </p:pic>
      <p:pic>
        <p:nvPicPr>
          <p:cNvPr id="33" name="그림 개체 틀 32"/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r="4618"/>
          <a:stretch>
            <a:fillRect/>
          </a:stretch>
        </p:blipFill>
        <p:spPr/>
      </p:pic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noFill/>
        </p:spPr>
        <p:txBody>
          <a:bodyPr/>
          <a:lstStyle/>
          <a:p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사진 및 영상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C5AsjVfdu1o"/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960752" y="1267776"/>
            <a:ext cx="2448475" cy="2024054"/>
          </a:xfrm>
          <a:prstGeom prst="rect">
            <a:avLst/>
          </a:prstGeom>
        </p:spPr>
      </p:pic>
      <p:sp>
        <p:nvSpPr>
          <p:cNvPr id="2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553998"/>
            <a:chOff x="2113657" y="4283314"/>
            <a:chExt cx="2120135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구조물의 후면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553998"/>
            <a:chOff x="2113657" y="4283314"/>
            <a:chExt cx="2120135" cy="553998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구조물의 상부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553998"/>
            <a:chOff x="2113657" y="4283314"/>
            <a:chExt cx="2120135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구조물의 측면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pic>
        <p:nvPicPr>
          <p:cNvPr id="32" name="그림 개체 틀 31"/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/>
      </p:pic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noFill/>
        </p:spPr>
        <p:txBody>
          <a:bodyPr/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사진 및 영상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r="4647"/>
          <a:stretch>
            <a:fillRect/>
          </a:stretch>
        </p:blipFill>
        <p:spPr/>
      </p:pic>
      <p:pic>
        <p:nvPicPr>
          <p:cNvPr id="22" name="그림 개체 틀 31"/>
          <p:cNvPicPr>
            <a:picLocks noGrp="1" noChangeAspect="1"/>
          </p:cNvPicPr>
          <p:nvPr>
            <p:ph type="pic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17" y="1276350"/>
            <a:ext cx="2448274" cy="2023310"/>
          </a:xfrm>
        </p:spPr>
      </p:pic>
      <p:pic>
        <p:nvPicPr>
          <p:cNvPr id="27" name="그림 개체 틀 32"/>
          <p:cNvPicPr>
            <a:picLocks noGrp="1" noChangeAspect="1"/>
          </p:cNvPicPr>
          <p:nvPr>
            <p:ph type="pic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8" y="1275606"/>
            <a:ext cx="2448545" cy="2024054"/>
          </a:xfrm>
        </p:spPr>
      </p:pic>
    </p:spTree>
    <p:extLst>
      <p:ext uri="{BB962C8B-B14F-4D97-AF65-F5344CB8AC3E}">
        <p14:creationId xmlns:p14="http://schemas.microsoft.com/office/powerpoint/2010/main" val="24332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5586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5586" y="3744681"/>
            <a:ext cx="2091091" cy="553998"/>
            <a:chOff x="2113657" y="4283314"/>
            <a:chExt cx="2120135" cy="553998"/>
          </a:xfrm>
        </p:grpSpPr>
        <p:sp>
          <p:nvSpPr>
            <p:cNvPr id="9" name="TextBox 8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조도센서와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수위센서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29882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29882" y="3744681"/>
            <a:ext cx="2091091" cy="553998"/>
            <a:chOff x="2113657" y="4283314"/>
            <a:chExt cx="2120135" cy="553998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먹이 공급기의 </a:t>
              </a:r>
              <a:r>
                <a:rPr lang="ko-KR" altLang="en-US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내부모습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94178" y="334189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094178" y="3744681"/>
            <a:ext cx="2091091" cy="553998"/>
            <a:chOff x="2113657" y="4283314"/>
            <a:chExt cx="2120135" cy="553998"/>
          </a:xfrm>
        </p:grpSpPr>
        <p:sp>
          <p:nvSpPr>
            <p:cNvPr id="17" name="TextBox 16"/>
            <p:cNvSpPr txBox="1"/>
            <p:nvPr/>
          </p:nvSpPr>
          <p:spPr>
            <a:xfrm>
              <a:off x="2113657" y="4560313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먹이 공급기의 구조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noFill/>
        </p:spPr>
        <p:txBody>
          <a:bodyPr/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사진 및 영상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75606"/>
            <a:ext cx="1518040" cy="2024054"/>
          </a:xfrm>
        </p:spPr>
      </p:pic>
      <p:pic>
        <p:nvPicPr>
          <p:cNvPr id="22" name="그림 개체 틀 31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76350"/>
            <a:ext cx="1517482" cy="2023310"/>
          </a:xfrm>
        </p:spPr>
      </p:pic>
      <p:pic>
        <p:nvPicPr>
          <p:cNvPr id="27" name="그림 개체 틀 32"/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75606"/>
            <a:ext cx="1518040" cy="2024054"/>
          </a:xfrm>
        </p:spPr>
      </p:pic>
    </p:spTree>
    <p:extLst>
      <p:ext uri="{BB962C8B-B14F-4D97-AF65-F5344CB8AC3E}">
        <p14:creationId xmlns:p14="http://schemas.microsoft.com/office/powerpoint/2010/main" val="34430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1411</Words>
  <Application>Microsoft Office PowerPoint</Application>
  <PresentationFormat>화면 슬라이드 쇼(16:9)</PresentationFormat>
  <Paragraphs>257</Paragraphs>
  <Slides>25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kccistc</cp:lastModifiedBy>
  <cp:revision>326</cp:revision>
  <dcterms:created xsi:type="dcterms:W3CDTF">2016-12-05T23:26:54Z</dcterms:created>
  <dcterms:modified xsi:type="dcterms:W3CDTF">2020-09-14T11:17:43Z</dcterms:modified>
</cp:coreProperties>
</file>