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Lst>
  <p:notesMasterIdLst>
    <p:notesMasterId r:id="rId9"/>
  </p:notesMasterIdLst>
  <p:handoutMasterIdLst>
    <p:handoutMasterId r:id="rId10"/>
  </p:handoutMasterIdLst>
  <p:sldIdLst>
    <p:sldId id="256" r:id="rId5"/>
    <p:sldId id="257" r:id="rId6"/>
    <p:sldId id="270" r:id="rId7"/>
    <p:sldId id="27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6" d="100"/>
          <a:sy n="86" d="100"/>
        </p:scale>
        <p:origin x="56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ED793376-710C-0E1B-9D78-C359262139CC}"/>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7561D6F0-E03F-3EFA-6A9D-26AF525B0E89}"/>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9F533D8B-6859-86E9-83F7-9F5B3073763D}"/>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01A4D9A4-8562-F27B-901A-9378AB59518C}"/>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158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1061992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12957134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
        <p:nvSpPr>
          <p:cNvPr id="7" name="Freeform: Shape 6">
            <a:extLst>
              <a:ext uri="{FF2B5EF4-FFF2-40B4-BE49-F238E27FC236}">
                <a16:creationId xmlns:a16="http://schemas.microsoft.com/office/drawing/2014/main" id="{1C5B956C-2A90-DF4F-069A-8D6F3E766F7C}"/>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8EC35B2-EBF2-6CDE-DC7B-5CA467C6EAE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238315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BFC8A439-46EC-2DB0-1291-5E8E4BC07EE5}"/>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34DC6D5F-A63D-0DF1-9F3E-5709960604F6}"/>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8974C029-9E93-6A04-F13F-42FA87A40AD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3FE6F409-4092-7963-50E2-02FB21C2533E}"/>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016F27FC-EB34-85F6-CE81-078F7EC60135}"/>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7141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2" name="Freeform: Shape 1">
            <a:extLst>
              <a:ext uri="{FF2B5EF4-FFF2-40B4-BE49-F238E27FC236}">
                <a16:creationId xmlns:a16="http://schemas.microsoft.com/office/drawing/2014/main" id="{E186DE36-D3EB-D1EC-AC67-0D3D9C522E4A}"/>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E736C99-A93B-B394-551E-4648E24EE106}"/>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6150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
        <p:nvSpPr>
          <p:cNvPr id="2" name="Freeform: Shape 1">
            <a:extLst>
              <a:ext uri="{FF2B5EF4-FFF2-40B4-BE49-F238E27FC236}">
                <a16:creationId xmlns:a16="http://schemas.microsoft.com/office/drawing/2014/main" id="{BF56D030-FE7E-8555-C44E-D4DF110DEB58}"/>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9E3173B-0CDA-FBBF-CC01-4F5972616C37}"/>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0FD3AD5-E531-B28E-139E-B46FB7CE172B}"/>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a16="http://schemas.microsoft.com/office/drawing/2014/main" id="{69835266-0193-7A61-A2FA-47EAE58EB473}"/>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339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65802945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24351662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FB4751-880F-D840-AAA9-3A15815CC996}" type="slidenum">
              <a:rPr lang="en-US" smtClean="0"/>
              <a:t>‹#›</a:t>
            </a:fld>
            <a:endParaRPr lang="en-US" dirty="0"/>
          </a:p>
        </p:txBody>
      </p:sp>
      <p:sp>
        <p:nvSpPr>
          <p:cNvPr id="10" name="Freeform: Shape 9">
            <a:extLst>
              <a:ext uri="{FF2B5EF4-FFF2-40B4-BE49-F238E27FC236}">
                <a16:creationId xmlns:a16="http://schemas.microsoft.com/office/drawing/2014/main" id="{DD30C1E7-8A2D-8982-4ECB-59FE318620B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1483BDBD-CB73-3ECE-5D92-CF948E841266}"/>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9006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pic>
        <p:nvPicPr>
          <p:cNvPr id="10" name="Picture 9" descr="Shape, circle&#10;&#10;Description automatically generated">
            <a:extLst>
              <a:ext uri="{FF2B5EF4-FFF2-40B4-BE49-F238E27FC236}">
                <a16:creationId xmlns:a16="http://schemas.microsoft.com/office/drawing/2014/main" id="{71E50AFA-BA9A-3499-C8A4-15AD0075A5BA}"/>
              </a:ext>
            </a:extLst>
          </p:cNvPr>
          <p:cNvPicPr>
            <a:picLocks noChangeAspect="1"/>
          </p:cNvPicPr>
          <p:nvPr userDrawn="1"/>
        </p:nvPicPr>
        <p:blipFill rotWithShape="1">
          <a:blip r:embed="rId3">
            <a:alphaModFix/>
          </a:blip>
          <a:srcRect r="30186" b="9728"/>
          <a:stretch/>
        </p:blipFill>
        <p:spPr>
          <a:xfrm>
            <a:off x="6768197" y="1316481"/>
            <a:ext cx="4727117" cy="4998132"/>
          </a:xfrm>
          <a:prstGeom prst="rect">
            <a:avLst/>
          </a:prstGeom>
        </p:spPr>
      </p:pic>
      <p:sp>
        <p:nvSpPr>
          <p:cNvPr id="11" name="Freeform: Shape 10">
            <a:extLst>
              <a:ext uri="{FF2B5EF4-FFF2-40B4-BE49-F238E27FC236}">
                <a16:creationId xmlns:a16="http://schemas.microsoft.com/office/drawing/2014/main" id="{A7A34385-5F81-033F-69A8-308510CFD57D}"/>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4582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20XX</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FB4751-880F-D840-AAA9-3A15815CC996}"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64B2F6-A158-68DE-D218-05B421415721}"/>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576852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57" r:id="rId12"/>
    <p:sldLayoutId id="2147483653" r:id="rId13"/>
    <p:sldLayoutId id="2147483652" r:id="rId14"/>
    <p:sldLayoutId id="2147483655" r:id="rId15"/>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2514600"/>
            <a:ext cx="8915399" cy="2262781"/>
          </a:xfrm>
        </p:spPr>
        <p:txBody>
          <a:bodyPr/>
          <a:lstStyle/>
          <a:p>
            <a:r>
              <a:rPr lang="en-US" dirty="0"/>
              <a:t>Integrated Project: Africa Insurance</a:t>
            </a:r>
          </a:p>
        </p:txBody>
      </p:sp>
    </p:spTree>
    <p:extLst>
      <p:ext uri="{BB962C8B-B14F-4D97-AF65-F5344CB8AC3E}">
        <p14:creationId xmlns:p14="http://schemas.microsoft.com/office/powerpoint/2010/main" val="304096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fontScale="92500" lnSpcReduction="10000"/>
          </a:bodyPr>
          <a:lstStyle/>
          <a:p>
            <a:pPr algn="l"/>
            <a:endParaRPr lang="en-US" b="0" i="0" dirty="0">
              <a:solidFill>
                <a:srgbClr val="374151"/>
              </a:solidFill>
              <a:effectLst/>
              <a:latin typeface="Söhne"/>
            </a:endParaRPr>
          </a:p>
          <a:p>
            <a:r>
              <a:rPr lang="en-US" b="0" i="0" dirty="0">
                <a:solidFill>
                  <a:srgbClr val="374151"/>
                </a:solidFill>
                <a:effectLst/>
                <a:latin typeface="Söhne"/>
              </a:rPr>
              <a:t>Scenario:</a:t>
            </a:r>
          </a:p>
          <a:p>
            <a:pPr marL="0" indent="0">
              <a:buNone/>
            </a:pPr>
            <a:r>
              <a:rPr lang="en-US" b="0" i="0" dirty="0">
                <a:solidFill>
                  <a:srgbClr val="374151"/>
                </a:solidFill>
                <a:effectLst/>
                <a:latin typeface="Söhne"/>
              </a:rPr>
              <a:t>In Africa, despite being home to 17% of the world's population, the insurance industry remains underdeveloped, with insurance premiums estimated at $45 billion USD in 2017, accounting for just over 1% of insured catastrophe losses globally. Affordability is a key challenge, with daily incomes averaging around $25 USD, significantly lower than in other regions. Additionally, skepticism about spending money on uncertain risks prevails, compounded by an unemployment rate of 30% and less than 50% of the population being within the viable market segment for insurance. South Africa, with the highest average salary of $2088 USD per month ($70 USD per day), represents a unique but potentially lucrative segment for insurance providers.</a:t>
            </a:r>
          </a:p>
          <a:p>
            <a:endParaRPr lang="en-US" dirty="0">
              <a:solidFill>
                <a:srgbClr val="374151"/>
              </a:solidFill>
              <a:latin typeface="Söhne"/>
            </a:endParaRPr>
          </a:p>
          <a:p>
            <a:pPr algn="l"/>
            <a:r>
              <a:rPr lang="en-US" b="0" i="0" dirty="0">
                <a:solidFill>
                  <a:srgbClr val="374151"/>
                </a:solidFill>
                <a:effectLst/>
                <a:latin typeface="Söhne"/>
              </a:rPr>
              <a:t>Problem Statement:</a:t>
            </a:r>
          </a:p>
          <a:p>
            <a:pPr marL="0" indent="0" algn="l">
              <a:buNone/>
            </a:pPr>
            <a:r>
              <a:rPr lang="en-US" b="0" i="0" dirty="0">
                <a:solidFill>
                  <a:srgbClr val="374151"/>
                </a:solidFill>
                <a:effectLst/>
                <a:latin typeface="Söhne"/>
              </a:rPr>
              <a:t>The African insurance industry faces a critical challenge of low market penetration due to widespread affordability issues, skepticism towards risk, and inadequate targeting of viable client pools. This results in less than 1% contribution to global insured catastrophe losses despite Africa's substantial population.</a:t>
            </a: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3256A2-ABB4-B2F9-CE43-9AAEF0F7FB01}"/>
              </a:ext>
            </a:extLst>
          </p:cNvPr>
          <p:cNvSpPr/>
          <p:nvPr/>
        </p:nvSpPr>
        <p:spPr>
          <a:xfrm>
            <a:off x="2460396" y="1498862"/>
            <a:ext cx="2073897" cy="4807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endParaRPr lang="en-ZA" dirty="0"/>
          </a:p>
        </p:txBody>
      </p:sp>
      <p:sp>
        <p:nvSpPr>
          <p:cNvPr id="7" name="Rectangle 6">
            <a:extLst>
              <a:ext uri="{FF2B5EF4-FFF2-40B4-BE49-F238E27FC236}">
                <a16:creationId xmlns:a16="http://schemas.microsoft.com/office/drawing/2014/main" id="{79E3DDF6-DBDA-B836-FC91-4E68BBEC7B86}"/>
              </a:ext>
            </a:extLst>
          </p:cNvPr>
          <p:cNvSpPr/>
          <p:nvPr/>
        </p:nvSpPr>
        <p:spPr>
          <a:xfrm>
            <a:off x="5872899" y="1498862"/>
            <a:ext cx="1885361" cy="480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Information</a:t>
            </a:r>
            <a:endParaRPr lang="en-ZA" dirty="0"/>
          </a:p>
        </p:txBody>
      </p:sp>
      <p:sp>
        <p:nvSpPr>
          <p:cNvPr id="8" name="Rectangle 7">
            <a:extLst>
              <a:ext uri="{FF2B5EF4-FFF2-40B4-BE49-F238E27FC236}">
                <a16:creationId xmlns:a16="http://schemas.microsoft.com/office/drawing/2014/main" id="{66E9EC0F-7AED-83DF-0186-69924191E8B6}"/>
              </a:ext>
            </a:extLst>
          </p:cNvPr>
          <p:cNvSpPr/>
          <p:nvPr/>
        </p:nvSpPr>
        <p:spPr>
          <a:xfrm>
            <a:off x="8776354" y="1498862"/>
            <a:ext cx="1772239" cy="4807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Knowledge</a:t>
            </a:r>
            <a:endParaRPr lang="en-ZA" dirty="0"/>
          </a:p>
        </p:txBody>
      </p:sp>
      <p:sp>
        <p:nvSpPr>
          <p:cNvPr id="9" name="Rectangle 8">
            <a:extLst>
              <a:ext uri="{FF2B5EF4-FFF2-40B4-BE49-F238E27FC236}">
                <a16:creationId xmlns:a16="http://schemas.microsoft.com/office/drawing/2014/main" id="{BFC8C39C-B42F-4B08-C959-1D4502A922E0}"/>
              </a:ext>
            </a:extLst>
          </p:cNvPr>
          <p:cNvSpPr/>
          <p:nvPr/>
        </p:nvSpPr>
        <p:spPr>
          <a:xfrm>
            <a:off x="8521831" y="2300140"/>
            <a:ext cx="2658359" cy="3318236"/>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l">
              <a:buFont typeface="Arial" panose="020B0604020202020204" pitchFamily="34" charset="0"/>
              <a:buChar char="•"/>
            </a:pPr>
            <a:r>
              <a:rPr lang="en-US" sz="1100" b="1" dirty="0">
                <a:solidFill>
                  <a:srgbClr val="374151"/>
                </a:solidFill>
                <a:latin typeface="Söhne"/>
              </a:rPr>
              <a:t>Past Problem Solving: </a:t>
            </a:r>
            <a:r>
              <a:rPr lang="en-US" sz="1100" dirty="0">
                <a:solidFill>
                  <a:srgbClr val="374151"/>
                </a:solidFill>
                <a:latin typeface="Söhne"/>
              </a:rPr>
              <a:t>While basic analytics may have been employed in the past, C</a:t>
            </a:r>
            <a:r>
              <a:rPr lang="en-US" sz="1100" b="0" i="0" dirty="0">
                <a:solidFill>
                  <a:srgbClr val="374151"/>
                </a:solidFill>
                <a:effectLst/>
                <a:latin typeface="Söhne"/>
              </a:rPr>
              <a:t>omprehensive solutions to address affordability, market targeting, and perception challenges might be limited. Advanced methodologies might not have been extensively explored.</a:t>
            </a:r>
          </a:p>
          <a:p>
            <a:pPr algn="l">
              <a:buFont typeface="Arial" panose="020B0604020202020204" pitchFamily="34" charset="0"/>
              <a:buChar char="•"/>
            </a:pPr>
            <a:endParaRPr lang="en-US" sz="1100" b="0" i="0" dirty="0">
              <a:solidFill>
                <a:srgbClr val="374151"/>
              </a:solidFill>
              <a:effectLst/>
              <a:latin typeface="Söhne"/>
            </a:endParaRPr>
          </a:p>
          <a:p>
            <a:pPr algn="l">
              <a:buFont typeface="Arial" panose="020B0604020202020204" pitchFamily="34" charset="0"/>
              <a:buChar char="•"/>
            </a:pPr>
            <a:r>
              <a:rPr lang="en-US" sz="1100" b="1" i="0" dirty="0">
                <a:solidFill>
                  <a:srgbClr val="374151"/>
                </a:solidFill>
                <a:effectLst/>
                <a:latin typeface="Söhne"/>
              </a:rPr>
              <a:t>Subject Matter Expertise</a:t>
            </a:r>
            <a:r>
              <a:rPr lang="en-US" sz="1100" b="0" i="0" dirty="0">
                <a:solidFill>
                  <a:srgbClr val="374151"/>
                </a:solidFill>
                <a:effectLst/>
                <a:latin typeface="Söhne"/>
              </a:rPr>
              <a:t>: A diverse team comprising data scientists, insurance industry experts, economists, and social scientists could provide a multidisciplinary approach to tackle this problem.</a:t>
            </a:r>
          </a:p>
          <a:p>
            <a:pPr algn="l">
              <a:buFont typeface="Arial" panose="020B0604020202020204" pitchFamily="34" charset="0"/>
              <a:buChar char="•"/>
            </a:pPr>
            <a:r>
              <a:rPr lang="en-US" sz="1100" b="1" i="0" dirty="0">
                <a:solidFill>
                  <a:srgbClr val="374151"/>
                </a:solidFill>
                <a:effectLst/>
                <a:latin typeface="Söhne"/>
              </a:rPr>
              <a:t>Approach and Tech Stack: </a:t>
            </a:r>
            <a:r>
              <a:rPr lang="en-US" sz="1100" b="0" i="0" dirty="0">
                <a:solidFill>
                  <a:srgbClr val="374151"/>
                </a:solidFill>
                <a:effectLst/>
                <a:latin typeface="Söhne"/>
              </a:rPr>
              <a:t>Utilizing a tech stack that involves data processing tools, statistical analysis software, and machine learning frameworks can be pivotal. Past experiences in related fields or similar market analyses might guide the approach</a:t>
            </a:r>
          </a:p>
          <a:p>
            <a:pPr algn="ctr"/>
            <a:endParaRPr lang="en-ZA" dirty="0"/>
          </a:p>
        </p:txBody>
      </p:sp>
      <p:sp>
        <p:nvSpPr>
          <p:cNvPr id="10" name="Rectangle 9">
            <a:extLst>
              <a:ext uri="{FF2B5EF4-FFF2-40B4-BE49-F238E27FC236}">
                <a16:creationId xmlns:a16="http://schemas.microsoft.com/office/drawing/2014/main" id="{9BB0C083-D766-1AF6-D819-546835AA2620}"/>
              </a:ext>
            </a:extLst>
          </p:cNvPr>
          <p:cNvSpPr/>
          <p:nvPr/>
        </p:nvSpPr>
        <p:spPr>
          <a:xfrm>
            <a:off x="5619946" y="2111603"/>
            <a:ext cx="2658359" cy="3667027"/>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l">
              <a:buFont typeface="Arial" panose="020B0604020202020204" pitchFamily="34" charset="0"/>
              <a:buChar char="•"/>
            </a:pPr>
            <a:r>
              <a:rPr lang="en-US" sz="1100" b="1" dirty="0">
                <a:solidFill>
                  <a:srgbClr val="374151"/>
                </a:solidFill>
                <a:latin typeface="Söhne"/>
              </a:rPr>
              <a:t>Data Dictionary: </a:t>
            </a:r>
            <a:r>
              <a:rPr lang="en-US" sz="1100" dirty="0">
                <a:solidFill>
                  <a:srgbClr val="374151"/>
                </a:solidFill>
                <a:latin typeface="Söhne"/>
              </a:rPr>
              <a:t>A comprehensive data dictionary would outline the specifics of the collected data, including variables, definitions, and sources. It would clarify terms used and contextualize the gathered information.</a:t>
            </a:r>
          </a:p>
          <a:p>
            <a:pPr algn="l">
              <a:buFont typeface="Arial" panose="020B0604020202020204" pitchFamily="34" charset="0"/>
              <a:buChar char="•"/>
            </a:pPr>
            <a:r>
              <a:rPr lang="en-US" sz="1100" b="1" dirty="0">
                <a:solidFill>
                  <a:srgbClr val="374151"/>
                </a:solidFill>
                <a:latin typeface="Söhne"/>
              </a:rPr>
              <a:t>Gathering and Updates: </a:t>
            </a:r>
            <a:r>
              <a:rPr lang="en-US" sz="1100" dirty="0">
                <a:solidFill>
                  <a:srgbClr val="374151"/>
                </a:solidFill>
                <a:latin typeface="Söhne"/>
              </a:rPr>
              <a:t>Data could be gathered through surveys, policy records, economic reports, and updated periodically through industry publications or government-released statistics.</a:t>
            </a:r>
          </a:p>
          <a:p>
            <a:pPr algn="l">
              <a:buFont typeface="Arial" panose="020B0604020202020204" pitchFamily="34" charset="0"/>
              <a:buChar char="•"/>
            </a:pPr>
            <a:r>
              <a:rPr lang="en-US" sz="1100" b="1" dirty="0">
                <a:solidFill>
                  <a:srgbClr val="374151"/>
                </a:solidFill>
                <a:latin typeface="Söhne"/>
              </a:rPr>
              <a:t>Data Science Potential: </a:t>
            </a:r>
            <a:r>
              <a:rPr lang="en-US" sz="1100" dirty="0">
                <a:solidFill>
                  <a:srgbClr val="374151"/>
                </a:solidFill>
                <a:latin typeface="Söhne"/>
              </a:rPr>
              <a:t>Yes, data science can play a pivotal role in analyzing this data. Past attempts might have included basic analytics to understand market trends, but leveraging advanced data science techniques (machine learning, predictive analytics) could provide deeper insights into consumer behavior and market segmentation.</a:t>
            </a:r>
            <a:endParaRPr lang="en-ZA" dirty="0"/>
          </a:p>
        </p:txBody>
      </p:sp>
      <p:sp>
        <p:nvSpPr>
          <p:cNvPr id="13" name="Rectangle 12">
            <a:extLst>
              <a:ext uri="{FF2B5EF4-FFF2-40B4-BE49-F238E27FC236}">
                <a16:creationId xmlns:a16="http://schemas.microsoft.com/office/drawing/2014/main" id="{7814B093-0CFB-2A89-B1C0-24ABC593539B}"/>
              </a:ext>
            </a:extLst>
          </p:cNvPr>
          <p:cNvSpPr/>
          <p:nvPr/>
        </p:nvSpPr>
        <p:spPr>
          <a:xfrm>
            <a:off x="2350416" y="2111602"/>
            <a:ext cx="2658359" cy="3667027"/>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l">
              <a:buFont typeface="Arial" panose="020B0604020202020204" pitchFamily="34" charset="0"/>
              <a:buChar char="•"/>
            </a:pPr>
            <a:r>
              <a:rPr lang="en-US" sz="1100" b="1" dirty="0">
                <a:solidFill>
                  <a:srgbClr val="374151"/>
                </a:solidFill>
                <a:latin typeface="Söhne"/>
              </a:rPr>
              <a:t>Ownership: </a:t>
            </a:r>
            <a:r>
              <a:rPr lang="en-US" sz="1100" dirty="0">
                <a:solidFill>
                  <a:srgbClr val="374151"/>
                </a:solidFill>
                <a:latin typeface="Söhne"/>
              </a:rPr>
              <a:t>The data might be sourced from multiple stakeholders within the insurance industry.</a:t>
            </a:r>
          </a:p>
          <a:p>
            <a:pPr algn="l">
              <a:buFont typeface="Arial" panose="020B0604020202020204" pitchFamily="34" charset="0"/>
              <a:buChar char="•"/>
            </a:pPr>
            <a:r>
              <a:rPr lang="en-US" sz="1100" b="0" i="0" dirty="0">
                <a:solidFill>
                  <a:srgbClr val="374151"/>
                </a:solidFill>
                <a:effectLst/>
                <a:latin typeface="Söhne"/>
              </a:rPr>
              <a:t>GitHub serves as the centralized repository for the data. However, the original sources could vary widely, including insurance companies' internal databases, government reports, academic studies, or industry surveys that were shared and made accessible on the GitHub platform.</a:t>
            </a:r>
          </a:p>
          <a:p>
            <a:pPr algn="l">
              <a:buFont typeface="Arial" panose="020B0604020202020204" pitchFamily="34" charset="0"/>
              <a:buChar char="•"/>
            </a:pPr>
            <a:r>
              <a:rPr lang="en-US" sz="1100" b="1" dirty="0">
                <a:solidFill>
                  <a:srgbClr val="374151"/>
                </a:solidFill>
                <a:latin typeface="Söhne"/>
              </a:rPr>
              <a:t>Location: </a:t>
            </a:r>
            <a:r>
              <a:rPr lang="en-US" sz="1100" dirty="0">
                <a:solidFill>
                  <a:srgbClr val="374151"/>
                </a:solidFill>
                <a:latin typeface="Söhne"/>
              </a:rPr>
              <a:t>The data could be distributed across various sources such as insurance companies' databases, government statistics, industry reports, and surveys conducted across different African countries.</a:t>
            </a:r>
          </a:p>
          <a:p>
            <a:pPr algn="l">
              <a:buFont typeface="Arial" panose="020B0604020202020204" pitchFamily="34" charset="0"/>
              <a:buChar char="•"/>
            </a:pPr>
            <a:r>
              <a:rPr lang="en-US" sz="1100" b="1" dirty="0">
                <a:solidFill>
                  <a:srgbClr val="374151"/>
                </a:solidFill>
                <a:latin typeface="Söhne"/>
              </a:rPr>
              <a:t>Format: </a:t>
            </a:r>
            <a:r>
              <a:rPr lang="en-US" sz="1100" dirty="0">
                <a:solidFill>
                  <a:srgbClr val="374151"/>
                </a:solidFill>
                <a:latin typeface="Söhne"/>
              </a:rPr>
              <a:t>The data may exist in structured formats within databases and spreadsheets (premiums, population statistics) or unstructured forms (survey responses, qualitative insights).</a:t>
            </a:r>
            <a:endParaRPr lang="en-ZA" dirty="0"/>
          </a:p>
        </p:txBody>
      </p:sp>
      <p:sp>
        <p:nvSpPr>
          <p:cNvPr id="3" name="TextBox 2">
            <a:extLst>
              <a:ext uri="{FF2B5EF4-FFF2-40B4-BE49-F238E27FC236}">
                <a16:creationId xmlns:a16="http://schemas.microsoft.com/office/drawing/2014/main" id="{50380678-A178-EA2A-8B15-36B400D45FD1}"/>
              </a:ext>
            </a:extLst>
          </p:cNvPr>
          <p:cNvSpPr txBox="1"/>
          <p:nvPr/>
        </p:nvSpPr>
        <p:spPr>
          <a:xfrm>
            <a:off x="2350416" y="469268"/>
            <a:ext cx="5944377" cy="461665"/>
          </a:xfrm>
          <a:prstGeom prst="rect">
            <a:avLst/>
          </a:prstGeom>
          <a:noFill/>
        </p:spPr>
        <p:txBody>
          <a:bodyPr wrap="square" rtlCol="0">
            <a:spAutoFit/>
          </a:bodyPr>
          <a:lstStyle/>
          <a:p>
            <a:r>
              <a:rPr lang="en-US" sz="2400" dirty="0"/>
              <a:t>Project Landscape</a:t>
            </a:r>
            <a:endParaRPr lang="en-ZA" sz="2400" dirty="0"/>
          </a:p>
        </p:txBody>
      </p:sp>
    </p:spTree>
    <p:extLst>
      <p:ext uri="{BB962C8B-B14F-4D97-AF65-F5344CB8AC3E}">
        <p14:creationId xmlns:p14="http://schemas.microsoft.com/office/powerpoint/2010/main" val="123026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F2A5B5-B641-1CB5-CE33-CDD9AEBF726F}"/>
              </a:ext>
            </a:extLst>
          </p:cNvPr>
          <p:cNvPicPr>
            <a:picLocks noChangeAspect="1"/>
          </p:cNvPicPr>
          <p:nvPr/>
        </p:nvPicPr>
        <p:blipFill>
          <a:blip r:embed="rId2"/>
          <a:stretch>
            <a:fillRect/>
          </a:stretch>
        </p:blipFill>
        <p:spPr>
          <a:xfrm>
            <a:off x="942974" y="458769"/>
            <a:ext cx="10544175" cy="5798961"/>
          </a:xfrm>
          <a:prstGeom prst="rect">
            <a:avLst/>
          </a:prstGeom>
        </p:spPr>
      </p:pic>
    </p:spTree>
    <p:extLst>
      <p:ext uri="{BB962C8B-B14F-4D97-AF65-F5344CB8AC3E}">
        <p14:creationId xmlns:p14="http://schemas.microsoft.com/office/powerpoint/2010/main" val="23486715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TM02900769[[fn=Retrospect]]</Template>
  <TotalTime>5</TotalTime>
  <Words>543</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Courier New</vt:lpstr>
      <vt:lpstr>Gill Sans Nova</vt:lpstr>
      <vt:lpstr>Söhne</vt:lpstr>
      <vt:lpstr>Retrospect</vt:lpstr>
      <vt:lpstr>Integrated Project: Africa Insurance</vt:lpstr>
      <vt:lpstr>PowerPoint Presentation</vt:lpstr>
      <vt:lpstr>PowerPoint Presentation</vt:lpstr>
      <vt:lpstr>PowerPoint Presentation</vt:lpstr>
    </vt:vector>
  </TitlesOfParts>
  <Company>Eskom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Project: Africa Insurance</dc:title>
  <dc:creator>Lufuno Mulaudzi</dc:creator>
  <cp:lastModifiedBy>Lufuno Mulaudzi</cp:lastModifiedBy>
  <cp:revision>2</cp:revision>
  <dcterms:created xsi:type="dcterms:W3CDTF">2023-12-02T20:39:58Z</dcterms:created>
  <dcterms:modified xsi:type="dcterms:W3CDTF">2023-12-02T20:45:02Z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