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0.xml" ContentType="application/vnd.openxmlformats-officedocument.presentationml.notesSlide+xml"/>
  <Override PartName="/ppt/charts/chart1.xml" ContentType="application/vnd.openxmlformats-officedocument.drawingml.chart+xml"/>
  <Override PartName="/ppt/notesSlides/notesSlide11.xml" ContentType="application/vnd.openxmlformats-officedocument.presentationml.notesSlide+xml"/>
  <Override PartName="/ppt/charts/chart2.xml" ContentType="application/vnd.openxmlformats-officedocument.drawingml.chart+xml"/>
  <Override PartName="/ppt/notesSlides/notesSlide12.xml" ContentType="application/vnd.openxmlformats-officedocument.presentationml.notesSlide+xml"/>
  <Override PartName="/ppt/charts/chart3.xml" ContentType="application/vnd.openxmlformats-officedocument.drawingml.chart+xml"/>
  <Override PartName="/ppt/notesSlides/notesSlide13.xml" ContentType="application/vnd.openxmlformats-officedocument.presentationml.notesSlide+xml"/>
  <Override PartName="/ppt/charts/chart4.xml" ContentType="application/vnd.openxmlformats-officedocument.drawingml.chart+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26" r:id="rId1"/>
  </p:sldMasterIdLst>
  <p:notesMasterIdLst>
    <p:notesMasterId r:id="rId17"/>
  </p:notesMasterIdLst>
  <p:handoutMasterIdLst>
    <p:handoutMasterId r:id="rId18"/>
  </p:handoutMasterIdLst>
  <p:sldIdLst>
    <p:sldId id="256" r:id="rId2"/>
    <p:sldId id="257" r:id="rId3"/>
    <p:sldId id="259" r:id="rId4"/>
    <p:sldId id="263" r:id="rId5"/>
    <p:sldId id="266" r:id="rId6"/>
    <p:sldId id="273" r:id="rId7"/>
    <p:sldId id="267" r:id="rId8"/>
    <p:sldId id="274" r:id="rId9"/>
    <p:sldId id="268" r:id="rId10"/>
    <p:sldId id="269" r:id="rId11"/>
    <p:sldId id="270" r:id="rId12"/>
    <p:sldId id="271" r:id="rId13"/>
    <p:sldId id="272" r:id="rId14"/>
    <p:sldId id="260" r:id="rId15"/>
    <p:sldId id="258" r:id="rId16"/>
  </p:sldIdLst>
  <p:sldSz cx="9144000" cy="6858000" type="screen4x3"/>
  <p:notesSz cx="6807200" cy="9939338"/>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15:guide id="1" orient="horz" pos="3130">
          <p15:clr>
            <a:srgbClr val="A4A3A4"/>
          </p15:clr>
        </p15:guide>
        <p15:guide id="2" pos="214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999"/>
    <a:srgbClr val="3585A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749B169-294D-48DA-AF1A-F5652C15EAC0}" v="2" dt="2018-09-04T06:48:38.97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99" autoAdjust="0"/>
    <p:restoredTop sz="95268" autoAdjust="0"/>
  </p:normalViewPr>
  <p:slideViewPr>
    <p:cSldViewPr snapToGrid="0">
      <p:cViewPr varScale="1">
        <p:scale>
          <a:sx n="83" d="100"/>
          <a:sy n="83" d="100"/>
        </p:scale>
        <p:origin x="1402" y="72"/>
      </p:cViewPr>
      <p:guideLst>
        <p:guide orient="horz" pos="2160"/>
        <p:guide pos="2880"/>
      </p:guideLst>
    </p:cSldViewPr>
  </p:slideViewPr>
  <p:notesTextViewPr>
    <p:cViewPr>
      <p:scale>
        <a:sx n="1" d="1"/>
        <a:sy n="1" d="1"/>
      </p:scale>
      <p:origin x="0" y="0"/>
    </p:cViewPr>
  </p:notesTextViewPr>
  <p:notesViewPr>
    <p:cSldViewPr snapToGrid="0">
      <p:cViewPr varScale="1">
        <p:scale>
          <a:sx n="90" d="100"/>
          <a:sy n="90" d="100"/>
        </p:scale>
        <p:origin x="3708" y="102"/>
      </p:cViewPr>
      <p:guideLst>
        <p:guide orient="horz" pos="3130"/>
        <p:guide pos="2144"/>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ugas raka adrianto" userId="edaa9909-77df-480f-b1a9-d37ab6c27389" providerId="ADAL" clId="{DA2D119D-28C8-4D03-B96E-52193E16AEF4}"/>
    <pc:docChg chg="undo custSel addSld delSld modSld sldOrd">
      <pc:chgData name="lugas raka adrianto" userId="edaa9909-77df-480f-b1a9-d37ab6c27389" providerId="ADAL" clId="{DA2D119D-28C8-4D03-B96E-52193E16AEF4}" dt="2018-06-17T16:39:53.173" v="3835" actId="114"/>
      <pc:docMkLst>
        <pc:docMk/>
      </pc:docMkLst>
      <pc:sldChg chg="modSp">
        <pc:chgData name="lugas raka adrianto" userId="edaa9909-77df-480f-b1a9-d37ab6c27389" providerId="ADAL" clId="{DA2D119D-28C8-4D03-B96E-52193E16AEF4}" dt="2018-06-10T14:24:31.469" v="59" actId="114"/>
        <pc:sldMkLst>
          <pc:docMk/>
          <pc:sldMk cId="2980090598" sldId="256"/>
        </pc:sldMkLst>
        <pc:spChg chg="mod">
          <ac:chgData name="lugas raka adrianto" userId="edaa9909-77df-480f-b1a9-d37ab6c27389" providerId="ADAL" clId="{DA2D119D-28C8-4D03-B96E-52193E16AEF4}" dt="2018-06-10T14:24:04.244" v="54" actId="20577"/>
          <ac:spMkLst>
            <pc:docMk/>
            <pc:sldMk cId="2980090598" sldId="256"/>
            <ac:spMk id="23" creationId="{00000000-0000-0000-0000-000000000000}"/>
          </ac:spMkLst>
        </pc:spChg>
        <pc:spChg chg="mod">
          <ac:chgData name="lugas raka adrianto" userId="edaa9909-77df-480f-b1a9-d37ab6c27389" providerId="ADAL" clId="{DA2D119D-28C8-4D03-B96E-52193E16AEF4}" dt="2018-06-10T14:24:31.469" v="59" actId="114"/>
          <ac:spMkLst>
            <pc:docMk/>
            <pc:sldMk cId="2980090598" sldId="256"/>
            <ac:spMk id="24" creationId="{00000000-0000-0000-0000-000000000000}"/>
          </ac:spMkLst>
        </pc:spChg>
      </pc:sldChg>
      <pc:sldChg chg="modSp modAnim">
        <pc:chgData name="lugas raka adrianto" userId="edaa9909-77df-480f-b1a9-d37ab6c27389" providerId="ADAL" clId="{DA2D119D-28C8-4D03-B96E-52193E16AEF4}" dt="2018-06-10T15:04:44.969" v="687" actId="403"/>
        <pc:sldMkLst>
          <pc:docMk/>
          <pc:sldMk cId="2688374696" sldId="257"/>
        </pc:sldMkLst>
        <pc:spChg chg="mod">
          <ac:chgData name="lugas raka adrianto" userId="edaa9909-77df-480f-b1a9-d37ab6c27389" providerId="ADAL" clId="{DA2D119D-28C8-4D03-B96E-52193E16AEF4}" dt="2018-06-10T15:04:44.969" v="687" actId="403"/>
          <ac:spMkLst>
            <pc:docMk/>
            <pc:sldMk cId="2688374696" sldId="257"/>
            <ac:spMk id="3" creationId="{00000000-0000-0000-0000-000000000000}"/>
          </ac:spMkLst>
        </pc:spChg>
      </pc:sldChg>
      <pc:sldChg chg="modSp">
        <pc:chgData name="lugas raka adrianto" userId="edaa9909-77df-480f-b1a9-d37ab6c27389" providerId="ADAL" clId="{DA2D119D-28C8-4D03-B96E-52193E16AEF4}" dt="2018-06-10T14:41:30.983" v="97" actId="20577"/>
        <pc:sldMkLst>
          <pc:docMk/>
          <pc:sldMk cId="1430594718" sldId="258"/>
        </pc:sldMkLst>
        <pc:spChg chg="mod">
          <ac:chgData name="lugas raka adrianto" userId="edaa9909-77df-480f-b1a9-d37ab6c27389" providerId="ADAL" clId="{DA2D119D-28C8-4D03-B96E-52193E16AEF4}" dt="2018-06-10T14:40:24.061" v="63"/>
          <ac:spMkLst>
            <pc:docMk/>
            <pc:sldMk cId="1430594718" sldId="258"/>
            <ac:spMk id="6" creationId="{00000000-0000-0000-0000-000000000000}"/>
          </ac:spMkLst>
        </pc:spChg>
        <pc:spChg chg="mod">
          <ac:chgData name="lugas raka adrianto" userId="edaa9909-77df-480f-b1a9-d37ab6c27389" providerId="ADAL" clId="{DA2D119D-28C8-4D03-B96E-52193E16AEF4}" dt="2018-06-10T14:41:30.983" v="97" actId="20577"/>
          <ac:spMkLst>
            <pc:docMk/>
            <pc:sldMk cId="1430594718" sldId="258"/>
            <ac:spMk id="7" creationId="{00000000-0000-0000-0000-000000000000}"/>
          </ac:spMkLst>
        </pc:spChg>
        <pc:spChg chg="mod">
          <ac:chgData name="lugas raka adrianto" userId="edaa9909-77df-480f-b1a9-d37ab6c27389" providerId="ADAL" clId="{DA2D119D-28C8-4D03-B96E-52193E16AEF4}" dt="2018-06-10T14:40:33.642" v="64"/>
          <ac:spMkLst>
            <pc:docMk/>
            <pc:sldMk cId="1430594718" sldId="258"/>
            <ac:spMk id="12" creationId="{00000000-0000-0000-0000-000000000000}"/>
          </ac:spMkLst>
        </pc:spChg>
      </pc:sldChg>
      <pc:sldChg chg="delSp modSp">
        <pc:chgData name="lugas raka adrianto" userId="edaa9909-77df-480f-b1a9-d37ab6c27389" providerId="ADAL" clId="{DA2D119D-28C8-4D03-B96E-52193E16AEF4}" dt="2018-06-10T15:38:43.001" v="1385" actId="20577"/>
        <pc:sldMkLst>
          <pc:docMk/>
          <pc:sldMk cId="3073812911" sldId="259"/>
        </pc:sldMkLst>
        <pc:spChg chg="mod">
          <ac:chgData name="lugas raka adrianto" userId="edaa9909-77df-480f-b1a9-d37ab6c27389" providerId="ADAL" clId="{DA2D119D-28C8-4D03-B96E-52193E16AEF4}" dt="2018-06-10T15:38:43.001" v="1385" actId="20577"/>
          <ac:spMkLst>
            <pc:docMk/>
            <pc:sldMk cId="3073812911" sldId="259"/>
            <ac:spMk id="3" creationId="{00000000-0000-0000-0000-000000000000}"/>
          </ac:spMkLst>
        </pc:spChg>
        <pc:spChg chg="del">
          <ac:chgData name="lugas raka adrianto" userId="edaa9909-77df-480f-b1a9-d37ab6c27389" providerId="ADAL" clId="{DA2D119D-28C8-4D03-B96E-52193E16AEF4}" dt="2018-06-10T14:45:05.539" v="311" actId="478"/>
          <ac:spMkLst>
            <pc:docMk/>
            <pc:sldMk cId="3073812911" sldId="259"/>
            <ac:spMk id="9" creationId="{00000000-0000-0000-0000-000000000000}"/>
          </ac:spMkLst>
        </pc:spChg>
      </pc:sldChg>
      <pc:sldChg chg="modSp">
        <pc:chgData name="lugas raka adrianto" userId="edaa9909-77df-480f-b1a9-d37ab6c27389" providerId="ADAL" clId="{DA2D119D-28C8-4D03-B96E-52193E16AEF4}" dt="2018-06-11T19:07:33.643" v="3802" actId="14100"/>
        <pc:sldMkLst>
          <pc:docMk/>
          <pc:sldMk cId="2284231984" sldId="260"/>
        </pc:sldMkLst>
        <pc:spChg chg="mod">
          <ac:chgData name="lugas raka adrianto" userId="edaa9909-77df-480f-b1a9-d37ab6c27389" providerId="ADAL" clId="{DA2D119D-28C8-4D03-B96E-52193E16AEF4}" dt="2018-06-11T19:07:33.643" v="3802" actId="14100"/>
          <ac:spMkLst>
            <pc:docMk/>
            <pc:sldMk cId="2284231984" sldId="260"/>
            <ac:spMk id="3" creationId="{00000000-0000-0000-0000-000000000000}"/>
          </ac:spMkLst>
        </pc:spChg>
      </pc:sldChg>
      <pc:sldChg chg="addSp delSp modSp">
        <pc:chgData name="lugas raka adrianto" userId="edaa9909-77df-480f-b1a9-d37ab6c27389" providerId="ADAL" clId="{DA2D119D-28C8-4D03-B96E-52193E16AEF4}" dt="2018-06-10T15:35:16.354" v="1317" actId="207"/>
        <pc:sldMkLst>
          <pc:docMk/>
          <pc:sldMk cId="1355493116" sldId="263"/>
        </pc:sldMkLst>
        <pc:spChg chg="mod">
          <ac:chgData name="lugas raka adrianto" userId="edaa9909-77df-480f-b1a9-d37ab6c27389" providerId="ADAL" clId="{DA2D119D-28C8-4D03-B96E-52193E16AEF4}" dt="2018-06-10T15:01:01.374" v="575" actId="2711"/>
          <ac:spMkLst>
            <pc:docMk/>
            <pc:sldMk cId="1355493116" sldId="263"/>
            <ac:spMk id="2" creationId="{00000000-0000-0000-0000-000000000000}"/>
          </ac:spMkLst>
        </pc:spChg>
        <pc:spChg chg="del mod">
          <ac:chgData name="lugas raka adrianto" userId="edaa9909-77df-480f-b1a9-d37ab6c27389" providerId="ADAL" clId="{DA2D119D-28C8-4D03-B96E-52193E16AEF4}" dt="2018-06-10T15:00:14.496" v="562" actId="478"/>
          <ac:spMkLst>
            <pc:docMk/>
            <pc:sldMk cId="1355493116" sldId="263"/>
            <ac:spMk id="3" creationId="{00000000-0000-0000-0000-000000000000}"/>
          </ac:spMkLst>
        </pc:spChg>
        <pc:spChg chg="mod">
          <ac:chgData name="lugas raka adrianto" userId="edaa9909-77df-480f-b1a9-d37ab6c27389" providerId="ADAL" clId="{DA2D119D-28C8-4D03-B96E-52193E16AEF4}" dt="2018-06-10T15:01:01.374" v="575" actId="2711"/>
          <ac:spMkLst>
            <pc:docMk/>
            <pc:sldMk cId="1355493116" sldId="263"/>
            <ac:spMk id="4" creationId="{00000000-0000-0000-0000-000000000000}"/>
          </ac:spMkLst>
        </pc:spChg>
        <pc:spChg chg="add mod">
          <ac:chgData name="lugas raka adrianto" userId="edaa9909-77df-480f-b1a9-d37ab6c27389" providerId="ADAL" clId="{DA2D119D-28C8-4D03-B96E-52193E16AEF4}" dt="2018-06-10T15:34:59.040" v="1315" actId="1076"/>
          <ac:spMkLst>
            <pc:docMk/>
            <pc:sldMk cId="1355493116" sldId="263"/>
            <ac:spMk id="6" creationId="{DECD1B2E-2D5A-4A9E-B335-D0ABF7CAC21E}"/>
          </ac:spMkLst>
        </pc:spChg>
        <pc:spChg chg="add del">
          <ac:chgData name="lugas raka adrianto" userId="edaa9909-77df-480f-b1a9-d37ab6c27389" providerId="ADAL" clId="{DA2D119D-28C8-4D03-B96E-52193E16AEF4}" dt="2018-06-10T15:00:28.723" v="565"/>
          <ac:spMkLst>
            <pc:docMk/>
            <pc:sldMk cId="1355493116" sldId="263"/>
            <ac:spMk id="8" creationId="{56BF23BA-C0D0-4EE9-A8F4-5F17FC8F6EBD}"/>
          </ac:spMkLst>
        </pc:spChg>
        <pc:spChg chg="add del">
          <ac:chgData name="lugas raka adrianto" userId="edaa9909-77df-480f-b1a9-d37ab6c27389" providerId="ADAL" clId="{DA2D119D-28C8-4D03-B96E-52193E16AEF4}" dt="2018-06-10T15:00:28.723" v="565"/>
          <ac:spMkLst>
            <pc:docMk/>
            <pc:sldMk cId="1355493116" sldId="263"/>
            <ac:spMk id="9" creationId="{B372AE66-5173-4451-B962-F8337312A729}"/>
          </ac:spMkLst>
        </pc:spChg>
        <pc:spChg chg="add del">
          <ac:chgData name="lugas raka adrianto" userId="edaa9909-77df-480f-b1a9-d37ab6c27389" providerId="ADAL" clId="{DA2D119D-28C8-4D03-B96E-52193E16AEF4}" dt="2018-06-10T15:00:28.723" v="565"/>
          <ac:spMkLst>
            <pc:docMk/>
            <pc:sldMk cId="1355493116" sldId="263"/>
            <ac:spMk id="12" creationId="{4878F794-7A34-4161-8E6F-5F719F3E7B08}"/>
          </ac:spMkLst>
        </pc:spChg>
        <pc:spChg chg="add del">
          <ac:chgData name="lugas raka adrianto" userId="edaa9909-77df-480f-b1a9-d37ab6c27389" providerId="ADAL" clId="{DA2D119D-28C8-4D03-B96E-52193E16AEF4}" dt="2018-06-10T15:00:28.723" v="565"/>
          <ac:spMkLst>
            <pc:docMk/>
            <pc:sldMk cId="1355493116" sldId="263"/>
            <ac:spMk id="13" creationId="{C728BAD5-AEB0-4ECE-ABC0-90127A89E300}"/>
          </ac:spMkLst>
        </pc:spChg>
        <pc:spChg chg="add del">
          <ac:chgData name="lugas raka adrianto" userId="edaa9909-77df-480f-b1a9-d37ab6c27389" providerId="ADAL" clId="{DA2D119D-28C8-4D03-B96E-52193E16AEF4}" dt="2018-06-10T15:00:28.723" v="565"/>
          <ac:spMkLst>
            <pc:docMk/>
            <pc:sldMk cId="1355493116" sldId="263"/>
            <ac:spMk id="19" creationId="{9E7E5AFA-0BC4-45FD-9EEE-84313DAF38DF}"/>
          </ac:spMkLst>
        </pc:spChg>
        <pc:spChg chg="add del">
          <ac:chgData name="lugas raka adrianto" userId="edaa9909-77df-480f-b1a9-d37ab6c27389" providerId="ADAL" clId="{DA2D119D-28C8-4D03-B96E-52193E16AEF4}" dt="2018-06-10T15:00:28.723" v="565"/>
          <ac:spMkLst>
            <pc:docMk/>
            <pc:sldMk cId="1355493116" sldId="263"/>
            <ac:spMk id="20" creationId="{911F3620-559D-4E23-B1DC-547C5860B4EE}"/>
          </ac:spMkLst>
        </pc:spChg>
        <pc:spChg chg="add mod">
          <ac:chgData name="lugas raka adrianto" userId="edaa9909-77df-480f-b1a9-d37ab6c27389" providerId="ADAL" clId="{DA2D119D-28C8-4D03-B96E-52193E16AEF4}" dt="2018-06-10T15:34:28.838" v="1306" actId="1036"/>
          <ac:spMkLst>
            <pc:docMk/>
            <pc:sldMk cId="1355493116" sldId="263"/>
            <ac:spMk id="22" creationId="{76E0CCFE-F11D-400C-BA4C-CEED63D32BEE}"/>
          </ac:spMkLst>
        </pc:spChg>
        <pc:spChg chg="add mod">
          <ac:chgData name="lugas raka adrianto" userId="edaa9909-77df-480f-b1a9-d37ab6c27389" providerId="ADAL" clId="{DA2D119D-28C8-4D03-B96E-52193E16AEF4}" dt="2018-06-10T15:34:28.838" v="1306" actId="1036"/>
          <ac:spMkLst>
            <pc:docMk/>
            <pc:sldMk cId="1355493116" sldId="263"/>
            <ac:spMk id="23" creationId="{B7CD7071-3814-454B-9E47-6A6721446BA5}"/>
          </ac:spMkLst>
        </pc:spChg>
        <pc:spChg chg="add mod">
          <ac:chgData name="lugas raka adrianto" userId="edaa9909-77df-480f-b1a9-d37ab6c27389" providerId="ADAL" clId="{DA2D119D-28C8-4D03-B96E-52193E16AEF4}" dt="2018-06-10T15:35:10.709" v="1316" actId="207"/>
          <ac:spMkLst>
            <pc:docMk/>
            <pc:sldMk cId="1355493116" sldId="263"/>
            <ac:spMk id="26" creationId="{4ACEAAD0-4E51-48B6-90D6-8CC2EA783A43}"/>
          </ac:spMkLst>
        </pc:spChg>
        <pc:spChg chg="add mod">
          <ac:chgData name="lugas raka adrianto" userId="edaa9909-77df-480f-b1a9-d37ab6c27389" providerId="ADAL" clId="{DA2D119D-28C8-4D03-B96E-52193E16AEF4}" dt="2018-06-10T15:35:16.354" v="1317" actId="207"/>
          <ac:spMkLst>
            <pc:docMk/>
            <pc:sldMk cId="1355493116" sldId="263"/>
            <ac:spMk id="27" creationId="{6924D157-4D4C-4C25-9427-01811B7FBC95}"/>
          </ac:spMkLst>
        </pc:spChg>
        <pc:spChg chg="add mod">
          <ac:chgData name="lugas raka adrianto" userId="edaa9909-77df-480f-b1a9-d37ab6c27389" providerId="ADAL" clId="{DA2D119D-28C8-4D03-B96E-52193E16AEF4}" dt="2018-06-10T15:35:10.709" v="1316" actId="207"/>
          <ac:spMkLst>
            <pc:docMk/>
            <pc:sldMk cId="1355493116" sldId="263"/>
            <ac:spMk id="33" creationId="{62E6B241-CB38-43D3-8757-7D8FFA865E0F}"/>
          </ac:spMkLst>
        </pc:spChg>
        <pc:spChg chg="add mod">
          <ac:chgData name="lugas raka adrianto" userId="edaa9909-77df-480f-b1a9-d37ab6c27389" providerId="ADAL" clId="{DA2D119D-28C8-4D03-B96E-52193E16AEF4}" dt="2018-06-10T15:35:16.354" v="1317" actId="207"/>
          <ac:spMkLst>
            <pc:docMk/>
            <pc:sldMk cId="1355493116" sldId="263"/>
            <ac:spMk id="34" creationId="{9CA645FA-E09D-4733-92E2-F9974B8A7555}"/>
          </ac:spMkLst>
        </pc:spChg>
        <pc:picChg chg="add del">
          <ac:chgData name="lugas raka adrianto" userId="edaa9909-77df-480f-b1a9-d37ab6c27389" providerId="ADAL" clId="{DA2D119D-28C8-4D03-B96E-52193E16AEF4}" dt="2018-06-10T15:00:28.723" v="565"/>
          <ac:picMkLst>
            <pc:docMk/>
            <pc:sldMk cId="1355493116" sldId="263"/>
            <ac:picMk id="7" creationId="{F1EE3539-7F46-448B-9D0E-8DBED19FF09C}"/>
          </ac:picMkLst>
        </pc:picChg>
        <pc:picChg chg="add mod">
          <ac:chgData name="lugas raka adrianto" userId="edaa9909-77df-480f-b1a9-d37ab6c27389" providerId="ADAL" clId="{DA2D119D-28C8-4D03-B96E-52193E16AEF4}" dt="2018-06-10T15:34:28.838" v="1306" actId="1036"/>
          <ac:picMkLst>
            <pc:docMk/>
            <pc:sldMk cId="1355493116" sldId="263"/>
            <ac:picMk id="21" creationId="{F736D49D-A7C1-469B-A1A4-F7DE55ADAC21}"/>
          </ac:picMkLst>
        </pc:picChg>
        <pc:cxnChg chg="add del">
          <ac:chgData name="lugas raka adrianto" userId="edaa9909-77df-480f-b1a9-d37ab6c27389" providerId="ADAL" clId="{DA2D119D-28C8-4D03-B96E-52193E16AEF4}" dt="2018-06-10T15:00:28.723" v="565"/>
          <ac:cxnSpMkLst>
            <pc:docMk/>
            <pc:sldMk cId="1355493116" sldId="263"/>
            <ac:cxnSpMk id="10" creationId="{CCE1B345-0D84-498D-B9A4-43F8A1787F71}"/>
          </ac:cxnSpMkLst>
        </pc:cxnChg>
        <pc:cxnChg chg="add del">
          <ac:chgData name="lugas raka adrianto" userId="edaa9909-77df-480f-b1a9-d37ab6c27389" providerId="ADAL" clId="{DA2D119D-28C8-4D03-B96E-52193E16AEF4}" dt="2018-06-10T15:00:28.723" v="565"/>
          <ac:cxnSpMkLst>
            <pc:docMk/>
            <pc:sldMk cId="1355493116" sldId="263"/>
            <ac:cxnSpMk id="11" creationId="{407750DD-432F-4F21-A05A-8C49C2C9E594}"/>
          </ac:cxnSpMkLst>
        </pc:cxnChg>
        <pc:cxnChg chg="add del">
          <ac:chgData name="lugas raka adrianto" userId="edaa9909-77df-480f-b1a9-d37ab6c27389" providerId="ADAL" clId="{DA2D119D-28C8-4D03-B96E-52193E16AEF4}" dt="2018-06-10T15:00:28.723" v="565"/>
          <ac:cxnSpMkLst>
            <pc:docMk/>
            <pc:sldMk cId="1355493116" sldId="263"/>
            <ac:cxnSpMk id="14" creationId="{B8D225C4-CC8A-4B6B-A5DE-A902F2483183}"/>
          </ac:cxnSpMkLst>
        </pc:cxnChg>
        <pc:cxnChg chg="add del">
          <ac:chgData name="lugas raka adrianto" userId="edaa9909-77df-480f-b1a9-d37ab6c27389" providerId="ADAL" clId="{DA2D119D-28C8-4D03-B96E-52193E16AEF4}" dt="2018-06-10T15:00:28.723" v="565"/>
          <ac:cxnSpMkLst>
            <pc:docMk/>
            <pc:sldMk cId="1355493116" sldId="263"/>
            <ac:cxnSpMk id="15" creationId="{817255A5-EA80-4289-AFA0-7571BB3E96DB}"/>
          </ac:cxnSpMkLst>
        </pc:cxnChg>
        <pc:cxnChg chg="add del">
          <ac:chgData name="lugas raka adrianto" userId="edaa9909-77df-480f-b1a9-d37ab6c27389" providerId="ADAL" clId="{DA2D119D-28C8-4D03-B96E-52193E16AEF4}" dt="2018-06-10T15:00:28.723" v="565"/>
          <ac:cxnSpMkLst>
            <pc:docMk/>
            <pc:sldMk cId="1355493116" sldId="263"/>
            <ac:cxnSpMk id="16" creationId="{883CD1AC-68A9-40F7-9423-7EC637830AAF}"/>
          </ac:cxnSpMkLst>
        </pc:cxnChg>
        <pc:cxnChg chg="add del">
          <ac:chgData name="lugas raka adrianto" userId="edaa9909-77df-480f-b1a9-d37ab6c27389" providerId="ADAL" clId="{DA2D119D-28C8-4D03-B96E-52193E16AEF4}" dt="2018-06-10T15:00:28.723" v="565"/>
          <ac:cxnSpMkLst>
            <pc:docMk/>
            <pc:sldMk cId="1355493116" sldId="263"/>
            <ac:cxnSpMk id="17" creationId="{A2151283-59A5-422B-ADAE-0C3E58206378}"/>
          </ac:cxnSpMkLst>
        </pc:cxnChg>
        <pc:cxnChg chg="add del">
          <ac:chgData name="lugas raka adrianto" userId="edaa9909-77df-480f-b1a9-d37ab6c27389" providerId="ADAL" clId="{DA2D119D-28C8-4D03-B96E-52193E16AEF4}" dt="2018-06-10T15:00:28.723" v="565"/>
          <ac:cxnSpMkLst>
            <pc:docMk/>
            <pc:sldMk cId="1355493116" sldId="263"/>
            <ac:cxnSpMk id="18" creationId="{92224A86-0BE7-4B0A-9A29-5ABF3BFAF44A}"/>
          </ac:cxnSpMkLst>
        </pc:cxnChg>
        <pc:cxnChg chg="add mod">
          <ac:chgData name="lugas raka adrianto" userId="edaa9909-77df-480f-b1a9-d37ab6c27389" providerId="ADAL" clId="{DA2D119D-28C8-4D03-B96E-52193E16AEF4}" dt="2018-06-10T15:34:28.838" v="1306" actId="1036"/>
          <ac:cxnSpMkLst>
            <pc:docMk/>
            <pc:sldMk cId="1355493116" sldId="263"/>
            <ac:cxnSpMk id="24" creationId="{6F07FF88-49A3-4FB3-A010-5C44D9EF51F9}"/>
          </ac:cxnSpMkLst>
        </pc:cxnChg>
        <pc:cxnChg chg="add mod">
          <ac:chgData name="lugas raka adrianto" userId="edaa9909-77df-480f-b1a9-d37ab6c27389" providerId="ADAL" clId="{DA2D119D-28C8-4D03-B96E-52193E16AEF4}" dt="2018-06-10T15:34:28.838" v="1306" actId="1036"/>
          <ac:cxnSpMkLst>
            <pc:docMk/>
            <pc:sldMk cId="1355493116" sldId="263"/>
            <ac:cxnSpMk id="25" creationId="{B4A35C3D-8E15-4D15-A9AC-447DB6FAEDB9}"/>
          </ac:cxnSpMkLst>
        </pc:cxnChg>
        <pc:cxnChg chg="add mod">
          <ac:chgData name="lugas raka adrianto" userId="edaa9909-77df-480f-b1a9-d37ab6c27389" providerId="ADAL" clId="{DA2D119D-28C8-4D03-B96E-52193E16AEF4}" dt="2018-06-10T15:34:28.838" v="1306" actId="1036"/>
          <ac:cxnSpMkLst>
            <pc:docMk/>
            <pc:sldMk cId="1355493116" sldId="263"/>
            <ac:cxnSpMk id="28" creationId="{F940BA20-D1CC-4124-A10F-6B14A80B6180}"/>
          </ac:cxnSpMkLst>
        </pc:cxnChg>
        <pc:cxnChg chg="add mod">
          <ac:chgData name="lugas raka adrianto" userId="edaa9909-77df-480f-b1a9-d37ab6c27389" providerId="ADAL" clId="{DA2D119D-28C8-4D03-B96E-52193E16AEF4}" dt="2018-06-10T15:34:28.838" v="1306" actId="1036"/>
          <ac:cxnSpMkLst>
            <pc:docMk/>
            <pc:sldMk cId="1355493116" sldId="263"/>
            <ac:cxnSpMk id="29" creationId="{97E84983-8FE8-4BB6-B272-DD104F2CB285}"/>
          </ac:cxnSpMkLst>
        </pc:cxnChg>
        <pc:cxnChg chg="add mod">
          <ac:chgData name="lugas raka adrianto" userId="edaa9909-77df-480f-b1a9-d37ab6c27389" providerId="ADAL" clId="{DA2D119D-28C8-4D03-B96E-52193E16AEF4}" dt="2018-06-10T15:34:28.838" v="1306" actId="1036"/>
          <ac:cxnSpMkLst>
            <pc:docMk/>
            <pc:sldMk cId="1355493116" sldId="263"/>
            <ac:cxnSpMk id="30" creationId="{BDA533CE-494E-4BAD-8E94-013E9BF11BE4}"/>
          </ac:cxnSpMkLst>
        </pc:cxnChg>
        <pc:cxnChg chg="add mod">
          <ac:chgData name="lugas raka adrianto" userId="edaa9909-77df-480f-b1a9-d37ab6c27389" providerId="ADAL" clId="{DA2D119D-28C8-4D03-B96E-52193E16AEF4}" dt="2018-06-10T15:34:28.838" v="1306" actId="1036"/>
          <ac:cxnSpMkLst>
            <pc:docMk/>
            <pc:sldMk cId="1355493116" sldId="263"/>
            <ac:cxnSpMk id="31" creationId="{B39B2090-F7F0-41EF-8593-736B639CB9D2}"/>
          </ac:cxnSpMkLst>
        </pc:cxnChg>
        <pc:cxnChg chg="add mod">
          <ac:chgData name="lugas raka adrianto" userId="edaa9909-77df-480f-b1a9-d37ab6c27389" providerId="ADAL" clId="{DA2D119D-28C8-4D03-B96E-52193E16AEF4}" dt="2018-06-10T15:34:28.838" v="1306" actId="1036"/>
          <ac:cxnSpMkLst>
            <pc:docMk/>
            <pc:sldMk cId="1355493116" sldId="263"/>
            <ac:cxnSpMk id="32" creationId="{8D0C09E4-28A6-473B-998C-E7ED3C9B3108}"/>
          </ac:cxnSpMkLst>
        </pc:cxnChg>
      </pc:sldChg>
      <pc:sldChg chg="addSp delSp modSp add">
        <pc:chgData name="lugas raka adrianto" userId="edaa9909-77df-480f-b1a9-d37ab6c27389" providerId="ADAL" clId="{DA2D119D-28C8-4D03-B96E-52193E16AEF4}" dt="2018-06-10T15:47:05.864" v="1613" actId="1076"/>
        <pc:sldMkLst>
          <pc:docMk/>
          <pc:sldMk cId="3205079464" sldId="266"/>
        </pc:sldMkLst>
        <pc:spChg chg="mod">
          <ac:chgData name="lugas raka adrianto" userId="edaa9909-77df-480f-b1a9-d37ab6c27389" providerId="ADAL" clId="{DA2D119D-28C8-4D03-B96E-52193E16AEF4}" dt="2018-06-10T15:36:18.707" v="1326" actId="2711"/>
          <ac:spMkLst>
            <pc:docMk/>
            <pc:sldMk cId="3205079464" sldId="266"/>
            <ac:spMk id="2" creationId="{612B6FBF-C71B-48BE-A362-9A0CF5EDF4AB}"/>
          </ac:spMkLst>
        </pc:spChg>
        <pc:spChg chg="mod">
          <ac:chgData name="lugas raka adrianto" userId="edaa9909-77df-480f-b1a9-d37ab6c27389" providerId="ADAL" clId="{DA2D119D-28C8-4D03-B96E-52193E16AEF4}" dt="2018-06-10T15:47:05.864" v="1613" actId="1076"/>
          <ac:spMkLst>
            <pc:docMk/>
            <pc:sldMk cId="3205079464" sldId="266"/>
            <ac:spMk id="3" creationId="{CBB39143-86FA-467A-A12A-0B250BA25F4A}"/>
          </ac:spMkLst>
        </pc:spChg>
        <pc:spChg chg="mod">
          <ac:chgData name="lugas raka adrianto" userId="edaa9909-77df-480f-b1a9-d37ab6c27389" providerId="ADAL" clId="{DA2D119D-28C8-4D03-B96E-52193E16AEF4}" dt="2018-06-10T15:36:18.707" v="1326" actId="2711"/>
          <ac:spMkLst>
            <pc:docMk/>
            <pc:sldMk cId="3205079464" sldId="266"/>
            <ac:spMk id="4" creationId="{F0647C0C-AEC0-453E-A1EB-4E2EE9351D15}"/>
          </ac:spMkLst>
        </pc:spChg>
        <pc:spChg chg="add mod">
          <ac:chgData name="lugas raka adrianto" userId="edaa9909-77df-480f-b1a9-d37ab6c27389" providerId="ADAL" clId="{DA2D119D-28C8-4D03-B96E-52193E16AEF4}" dt="2018-06-10T15:46:58.048" v="1612" actId="1035"/>
          <ac:spMkLst>
            <pc:docMk/>
            <pc:sldMk cId="3205079464" sldId="266"/>
            <ac:spMk id="7" creationId="{8C4CE646-4FC5-45E0-867E-A3F270AC1828}"/>
          </ac:spMkLst>
        </pc:spChg>
        <pc:spChg chg="add mod">
          <ac:chgData name="lugas raka adrianto" userId="edaa9909-77df-480f-b1a9-d37ab6c27389" providerId="ADAL" clId="{DA2D119D-28C8-4D03-B96E-52193E16AEF4}" dt="2018-06-10T15:46:58.048" v="1612" actId="1035"/>
          <ac:spMkLst>
            <pc:docMk/>
            <pc:sldMk cId="3205079464" sldId="266"/>
            <ac:spMk id="8" creationId="{1E89A7A6-8773-4C01-8154-F9839EA999A6}"/>
          </ac:spMkLst>
        </pc:spChg>
        <pc:spChg chg="add mod">
          <ac:chgData name="lugas raka adrianto" userId="edaa9909-77df-480f-b1a9-d37ab6c27389" providerId="ADAL" clId="{DA2D119D-28C8-4D03-B96E-52193E16AEF4}" dt="2018-06-10T15:46:58.048" v="1612" actId="1035"/>
          <ac:spMkLst>
            <pc:docMk/>
            <pc:sldMk cId="3205079464" sldId="266"/>
            <ac:spMk id="9" creationId="{AB840FCC-249D-445C-9506-098FB3412E26}"/>
          </ac:spMkLst>
        </pc:spChg>
        <pc:spChg chg="add mod">
          <ac:chgData name="lugas raka adrianto" userId="edaa9909-77df-480f-b1a9-d37ab6c27389" providerId="ADAL" clId="{DA2D119D-28C8-4D03-B96E-52193E16AEF4}" dt="2018-06-10T15:46:58.048" v="1612" actId="1035"/>
          <ac:spMkLst>
            <pc:docMk/>
            <pc:sldMk cId="3205079464" sldId="266"/>
            <ac:spMk id="10" creationId="{9D4D8B71-8EB3-423A-B74C-F647C166B233}"/>
          </ac:spMkLst>
        </pc:spChg>
        <pc:spChg chg="add mod">
          <ac:chgData name="lugas raka adrianto" userId="edaa9909-77df-480f-b1a9-d37ab6c27389" providerId="ADAL" clId="{DA2D119D-28C8-4D03-B96E-52193E16AEF4}" dt="2018-06-10T15:46:58.048" v="1612" actId="1035"/>
          <ac:spMkLst>
            <pc:docMk/>
            <pc:sldMk cId="3205079464" sldId="266"/>
            <ac:spMk id="11" creationId="{5E3C371F-6C57-47F3-A6ED-DE40C43D67FD}"/>
          </ac:spMkLst>
        </pc:spChg>
        <pc:spChg chg="add del mod">
          <ac:chgData name="lugas raka adrianto" userId="edaa9909-77df-480f-b1a9-d37ab6c27389" providerId="ADAL" clId="{DA2D119D-28C8-4D03-B96E-52193E16AEF4}" dt="2018-06-10T15:39:18.191" v="1389" actId="478"/>
          <ac:spMkLst>
            <pc:docMk/>
            <pc:sldMk cId="3205079464" sldId="266"/>
            <ac:spMk id="12" creationId="{A26ECAB8-2924-4D5E-B3EA-0C99848B61B5}"/>
          </ac:spMkLst>
        </pc:spChg>
        <pc:picChg chg="add mod">
          <ac:chgData name="lugas raka adrianto" userId="edaa9909-77df-480f-b1a9-d37ab6c27389" providerId="ADAL" clId="{DA2D119D-28C8-4D03-B96E-52193E16AEF4}" dt="2018-06-10T15:46:58.048" v="1612" actId="1035"/>
          <ac:picMkLst>
            <pc:docMk/>
            <pc:sldMk cId="3205079464" sldId="266"/>
            <ac:picMk id="5" creationId="{E549A2E4-64A2-49FD-A22E-F5DBEE53AA9E}"/>
          </ac:picMkLst>
        </pc:picChg>
        <pc:picChg chg="add mod">
          <ac:chgData name="lugas raka adrianto" userId="edaa9909-77df-480f-b1a9-d37ab6c27389" providerId="ADAL" clId="{DA2D119D-28C8-4D03-B96E-52193E16AEF4}" dt="2018-06-10T15:46:58.048" v="1612" actId="1035"/>
          <ac:picMkLst>
            <pc:docMk/>
            <pc:sldMk cId="3205079464" sldId="266"/>
            <ac:picMk id="6" creationId="{FEB79029-C100-4BE1-A816-E3C18649D9E3}"/>
          </ac:picMkLst>
        </pc:picChg>
        <pc:picChg chg="add del mod">
          <ac:chgData name="lugas raka adrianto" userId="edaa9909-77df-480f-b1a9-d37ab6c27389" providerId="ADAL" clId="{DA2D119D-28C8-4D03-B96E-52193E16AEF4}" dt="2018-06-10T15:42:25.127" v="1466"/>
          <ac:picMkLst>
            <pc:docMk/>
            <pc:sldMk cId="3205079464" sldId="266"/>
            <ac:picMk id="1026" creationId="{89ED8107-FE99-49B9-AE53-A59D7C1C2820}"/>
          </ac:picMkLst>
        </pc:picChg>
      </pc:sldChg>
      <pc:sldChg chg="addSp delSp modSp add delAnim modAnim">
        <pc:chgData name="lugas raka adrianto" userId="edaa9909-77df-480f-b1a9-d37ab6c27389" providerId="ADAL" clId="{DA2D119D-28C8-4D03-B96E-52193E16AEF4}" dt="2018-06-11T18:59:28.046" v="3079" actId="1076"/>
        <pc:sldMkLst>
          <pc:docMk/>
          <pc:sldMk cId="3058178421" sldId="267"/>
        </pc:sldMkLst>
        <pc:spChg chg="mod">
          <ac:chgData name="lugas raka adrianto" userId="edaa9909-77df-480f-b1a9-d37ab6c27389" providerId="ADAL" clId="{DA2D119D-28C8-4D03-B96E-52193E16AEF4}" dt="2018-06-11T18:34:49.640" v="2128" actId="2711"/>
          <ac:spMkLst>
            <pc:docMk/>
            <pc:sldMk cId="3058178421" sldId="267"/>
            <ac:spMk id="2" creationId="{612B6FBF-C71B-48BE-A362-9A0CF5EDF4AB}"/>
          </ac:spMkLst>
        </pc:spChg>
        <pc:spChg chg="del">
          <ac:chgData name="lugas raka adrianto" userId="edaa9909-77df-480f-b1a9-d37ab6c27389" providerId="ADAL" clId="{DA2D119D-28C8-4D03-B96E-52193E16AEF4}" dt="2018-06-11T17:24:34.559" v="2005" actId="1032"/>
          <ac:spMkLst>
            <pc:docMk/>
            <pc:sldMk cId="3058178421" sldId="267"/>
            <ac:spMk id="3" creationId="{CBB39143-86FA-467A-A12A-0B250BA25F4A}"/>
          </ac:spMkLst>
        </pc:spChg>
        <pc:spChg chg="mod">
          <ac:chgData name="lugas raka adrianto" userId="edaa9909-77df-480f-b1a9-d37ab6c27389" providerId="ADAL" clId="{DA2D119D-28C8-4D03-B96E-52193E16AEF4}" dt="2018-06-11T18:34:49.640" v="2128" actId="2711"/>
          <ac:spMkLst>
            <pc:docMk/>
            <pc:sldMk cId="3058178421" sldId="267"/>
            <ac:spMk id="4" creationId="{F0647C0C-AEC0-453E-A1EB-4E2EE9351D15}"/>
          </ac:spMkLst>
        </pc:spChg>
        <pc:spChg chg="add del mod">
          <ac:chgData name="lugas raka adrianto" userId="edaa9909-77df-480f-b1a9-d37ab6c27389" providerId="ADAL" clId="{DA2D119D-28C8-4D03-B96E-52193E16AEF4}" dt="2018-06-11T18:47:54.606" v="2424" actId="1076"/>
          <ac:spMkLst>
            <pc:docMk/>
            <pc:sldMk cId="3058178421" sldId="267"/>
            <ac:spMk id="6" creationId="{7F28C5BE-6F75-4731-824C-2D6E90FBE0DD}"/>
          </ac:spMkLst>
        </pc:spChg>
        <pc:spChg chg="add del">
          <ac:chgData name="lugas raka adrianto" userId="edaa9909-77df-480f-b1a9-d37ab6c27389" providerId="ADAL" clId="{DA2D119D-28C8-4D03-B96E-52193E16AEF4}" dt="2018-06-11T17:32:12.703" v="2086"/>
          <ac:spMkLst>
            <pc:docMk/>
            <pc:sldMk cId="3058178421" sldId="267"/>
            <ac:spMk id="8" creationId="{3E4CE994-448B-4447-ACBC-3CF6E60DE95F}"/>
          </ac:spMkLst>
        </pc:spChg>
        <pc:spChg chg="add del">
          <ac:chgData name="lugas raka adrianto" userId="edaa9909-77df-480f-b1a9-d37ab6c27389" providerId="ADAL" clId="{DA2D119D-28C8-4D03-B96E-52193E16AEF4}" dt="2018-06-11T17:32:12.703" v="2086"/>
          <ac:spMkLst>
            <pc:docMk/>
            <pc:sldMk cId="3058178421" sldId="267"/>
            <ac:spMk id="9" creationId="{DA3FCCBA-3756-4002-9A5A-3CD56340AD1A}"/>
          </ac:spMkLst>
        </pc:spChg>
        <pc:spChg chg="add del">
          <ac:chgData name="lugas raka adrianto" userId="edaa9909-77df-480f-b1a9-d37ab6c27389" providerId="ADAL" clId="{DA2D119D-28C8-4D03-B96E-52193E16AEF4}" dt="2018-06-11T17:32:12.703" v="2086"/>
          <ac:spMkLst>
            <pc:docMk/>
            <pc:sldMk cId="3058178421" sldId="267"/>
            <ac:spMk id="12" creationId="{92C959BF-F23A-4282-9730-CCF7556002FE}"/>
          </ac:spMkLst>
        </pc:spChg>
        <pc:spChg chg="add del">
          <ac:chgData name="lugas raka adrianto" userId="edaa9909-77df-480f-b1a9-d37ab6c27389" providerId="ADAL" clId="{DA2D119D-28C8-4D03-B96E-52193E16AEF4}" dt="2018-06-11T17:32:12.703" v="2086"/>
          <ac:spMkLst>
            <pc:docMk/>
            <pc:sldMk cId="3058178421" sldId="267"/>
            <ac:spMk id="13" creationId="{B9141C89-52A8-4C89-9E36-BF5FD78F1B5E}"/>
          </ac:spMkLst>
        </pc:spChg>
        <pc:spChg chg="add del">
          <ac:chgData name="lugas raka adrianto" userId="edaa9909-77df-480f-b1a9-d37ab6c27389" providerId="ADAL" clId="{DA2D119D-28C8-4D03-B96E-52193E16AEF4}" dt="2018-06-11T17:32:12.703" v="2086"/>
          <ac:spMkLst>
            <pc:docMk/>
            <pc:sldMk cId="3058178421" sldId="267"/>
            <ac:spMk id="14" creationId="{23B5A540-EAEA-4878-B3AF-CD6F3514431F}"/>
          </ac:spMkLst>
        </pc:spChg>
        <pc:spChg chg="add del">
          <ac:chgData name="lugas raka adrianto" userId="edaa9909-77df-480f-b1a9-d37ab6c27389" providerId="ADAL" clId="{DA2D119D-28C8-4D03-B96E-52193E16AEF4}" dt="2018-06-11T17:32:12.703" v="2086"/>
          <ac:spMkLst>
            <pc:docMk/>
            <pc:sldMk cId="3058178421" sldId="267"/>
            <ac:spMk id="15" creationId="{EE797130-52E3-4A85-A7CB-BD2BE18D770B}"/>
          </ac:spMkLst>
        </pc:spChg>
        <pc:spChg chg="add del">
          <ac:chgData name="lugas raka adrianto" userId="edaa9909-77df-480f-b1a9-d37ab6c27389" providerId="ADAL" clId="{DA2D119D-28C8-4D03-B96E-52193E16AEF4}" dt="2018-06-11T17:32:12.703" v="2086"/>
          <ac:spMkLst>
            <pc:docMk/>
            <pc:sldMk cId="3058178421" sldId="267"/>
            <ac:spMk id="16" creationId="{48BBE776-44F5-488C-AB4C-C658FD51BD1C}"/>
          </ac:spMkLst>
        </pc:spChg>
        <pc:spChg chg="add mod">
          <ac:chgData name="lugas raka adrianto" userId="edaa9909-77df-480f-b1a9-d37ab6c27389" providerId="ADAL" clId="{DA2D119D-28C8-4D03-B96E-52193E16AEF4}" dt="2018-06-11T18:59:28.046" v="3079" actId="1076"/>
          <ac:spMkLst>
            <pc:docMk/>
            <pc:sldMk cId="3058178421" sldId="267"/>
            <ac:spMk id="18" creationId="{18921C6A-8C73-479D-8B4F-4E984D989144}"/>
          </ac:spMkLst>
        </pc:spChg>
        <pc:spChg chg="add mod">
          <ac:chgData name="lugas raka adrianto" userId="edaa9909-77df-480f-b1a9-d37ab6c27389" providerId="ADAL" clId="{DA2D119D-28C8-4D03-B96E-52193E16AEF4}" dt="2018-06-11T18:47:59.368" v="2439" actId="1036"/>
          <ac:spMkLst>
            <pc:docMk/>
            <pc:sldMk cId="3058178421" sldId="267"/>
            <ac:spMk id="19" creationId="{9B963598-681E-4BC7-83B3-D74574193975}"/>
          </ac:spMkLst>
        </pc:spChg>
        <pc:spChg chg="add del mod">
          <ac:chgData name="lugas raka adrianto" userId="edaa9909-77df-480f-b1a9-d37ab6c27389" providerId="ADAL" clId="{DA2D119D-28C8-4D03-B96E-52193E16AEF4}" dt="2018-06-11T18:41:09.229" v="2140" actId="478"/>
          <ac:spMkLst>
            <pc:docMk/>
            <pc:sldMk cId="3058178421" sldId="267"/>
            <ac:spMk id="22" creationId="{AFAFA6CF-4A10-428A-B0DD-C2F6867B6A23}"/>
          </ac:spMkLst>
        </pc:spChg>
        <pc:spChg chg="add del mod">
          <ac:chgData name="lugas raka adrianto" userId="edaa9909-77df-480f-b1a9-d37ab6c27389" providerId="ADAL" clId="{DA2D119D-28C8-4D03-B96E-52193E16AEF4}" dt="2018-06-11T18:33:30.913" v="2108" actId="478"/>
          <ac:spMkLst>
            <pc:docMk/>
            <pc:sldMk cId="3058178421" sldId="267"/>
            <ac:spMk id="23" creationId="{A962F1D6-533D-44CF-BF86-830CA93B14AF}"/>
          </ac:spMkLst>
        </pc:spChg>
        <pc:spChg chg="add del mod">
          <ac:chgData name="lugas raka adrianto" userId="edaa9909-77df-480f-b1a9-d37ab6c27389" providerId="ADAL" clId="{DA2D119D-28C8-4D03-B96E-52193E16AEF4}" dt="2018-06-11T18:33:32.996" v="2109" actId="478"/>
          <ac:spMkLst>
            <pc:docMk/>
            <pc:sldMk cId="3058178421" sldId="267"/>
            <ac:spMk id="24" creationId="{385D48DC-3486-4F2A-8C5F-4A1C6D7B6617}"/>
          </ac:spMkLst>
        </pc:spChg>
        <pc:spChg chg="add del mod">
          <ac:chgData name="lugas raka adrianto" userId="edaa9909-77df-480f-b1a9-d37ab6c27389" providerId="ADAL" clId="{DA2D119D-28C8-4D03-B96E-52193E16AEF4}" dt="2018-06-11T18:33:50.403" v="2113" actId="478"/>
          <ac:spMkLst>
            <pc:docMk/>
            <pc:sldMk cId="3058178421" sldId="267"/>
            <ac:spMk id="25" creationId="{F5560BDF-1A0A-4BDC-A38B-C8C4928E6BB1}"/>
          </ac:spMkLst>
        </pc:spChg>
        <pc:spChg chg="add del mod">
          <ac:chgData name="lugas raka adrianto" userId="edaa9909-77df-480f-b1a9-d37ab6c27389" providerId="ADAL" clId="{DA2D119D-28C8-4D03-B96E-52193E16AEF4}" dt="2018-06-11T18:33:49.788" v="2112" actId="478"/>
          <ac:spMkLst>
            <pc:docMk/>
            <pc:sldMk cId="3058178421" sldId="267"/>
            <ac:spMk id="26" creationId="{9A18B0DF-4989-4B02-A116-1AFE463DA457}"/>
          </ac:spMkLst>
        </pc:spChg>
        <pc:spChg chg="add mod">
          <ac:chgData name="lugas raka adrianto" userId="edaa9909-77df-480f-b1a9-d37ab6c27389" providerId="ADAL" clId="{DA2D119D-28C8-4D03-B96E-52193E16AEF4}" dt="2018-06-11T18:47:59.368" v="2439" actId="1036"/>
          <ac:spMkLst>
            <pc:docMk/>
            <pc:sldMk cId="3058178421" sldId="267"/>
            <ac:spMk id="27" creationId="{7FA86124-4FEB-42D9-9C28-AE745D3E2774}"/>
          </ac:spMkLst>
        </pc:spChg>
        <pc:spChg chg="add mod">
          <ac:chgData name="lugas raka adrianto" userId="edaa9909-77df-480f-b1a9-d37ab6c27389" providerId="ADAL" clId="{DA2D119D-28C8-4D03-B96E-52193E16AEF4}" dt="2018-06-11T18:47:59.368" v="2439" actId="1036"/>
          <ac:spMkLst>
            <pc:docMk/>
            <pc:sldMk cId="3058178421" sldId="267"/>
            <ac:spMk id="34" creationId="{21D7BD21-9F86-4F71-AE05-7D20CE08B174}"/>
          </ac:spMkLst>
        </pc:spChg>
        <pc:spChg chg="add mod">
          <ac:chgData name="lugas raka adrianto" userId="edaa9909-77df-480f-b1a9-d37ab6c27389" providerId="ADAL" clId="{DA2D119D-28C8-4D03-B96E-52193E16AEF4}" dt="2018-06-11T18:47:59.368" v="2439" actId="1036"/>
          <ac:spMkLst>
            <pc:docMk/>
            <pc:sldMk cId="3058178421" sldId="267"/>
            <ac:spMk id="35" creationId="{2917FFAC-3C1D-4723-920D-DE668A456994}"/>
          </ac:spMkLst>
        </pc:spChg>
        <pc:spChg chg="add mod">
          <ac:chgData name="lugas raka adrianto" userId="edaa9909-77df-480f-b1a9-d37ab6c27389" providerId="ADAL" clId="{DA2D119D-28C8-4D03-B96E-52193E16AEF4}" dt="2018-06-11T18:47:59.368" v="2439" actId="1036"/>
          <ac:spMkLst>
            <pc:docMk/>
            <pc:sldMk cId="3058178421" sldId="267"/>
            <ac:spMk id="36" creationId="{0F6BE569-8A04-4824-894B-F060C10D7893}"/>
          </ac:spMkLst>
        </pc:spChg>
        <pc:spChg chg="add mod">
          <ac:chgData name="lugas raka adrianto" userId="edaa9909-77df-480f-b1a9-d37ab6c27389" providerId="ADAL" clId="{DA2D119D-28C8-4D03-B96E-52193E16AEF4}" dt="2018-06-11T18:47:59.368" v="2439" actId="1036"/>
          <ac:spMkLst>
            <pc:docMk/>
            <pc:sldMk cId="3058178421" sldId="267"/>
            <ac:spMk id="37" creationId="{30AA70D8-D1E2-45C2-BE4D-8D75C96A50B7}"/>
          </ac:spMkLst>
        </pc:spChg>
        <pc:graphicFrameChg chg="add del mod">
          <ac:chgData name="lugas raka adrianto" userId="edaa9909-77df-480f-b1a9-d37ab6c27389" providerId="ADAL" clId="{DA2D119D-28C8-4D03-B96E-52193E16AEF4}" dt="2018-06-11T17:30:26.357" v="2008" actId="478"/>
          <ac:graphicFrameMkLst>
            <pc:docMk/>
            <pc:sldMk cId="3058178421" sldId="267"/>
            <ac:graphicFrameMk id="5" creationId="{8390077D-4FB8-4596-B7FE-42C1008CDF2F}"/>
          </ac:graphicFrameMkLst>
        </pc:graphicFrameChg>
        <pc:picChg chg="add del">
          <ac:chgData name="lugas raka adrianto" userId="edaa9909-77df-480f-b1a9-d37ab6c27389" providerId="ADAL" clId="{DA2D119D-28C8-4D03-B96E-52193E16AEF4}" dt="2018-06-11T17:32:12.703" v="2086"/>
          <ac:picMkLst>
            <pc:docMk/>
            <pc:sldMk cId="3058178421" sldId="267"/>
            <ac:picMk id="7" creationId="{2B5B51EF-6D74-4F6B-B41E-12DD9EEC24EA}"/>
          </ac:picMkLst>
        </pc:picChg>
        <pc:picChg chg="add del">
          <ac:chgData name="lugas raka adrianto" userId="edaa9909-77df-480f-b1a9-d37ab6c27389" providerId="ADAL" clId="{DA2D119D-28C8-4D03-B96E-52193E16AEF4}" dt="2018-06-11T17:32:12.703" v="2086"/>
          <ac:picMkLst>
            <pc:docMk/>
            <pc:sldMk cId="3058178421" sldId="267"/>
            <ac:picMk id="10" creationId="{D254ACF4-FD27-457A-9F75-6F66BBA132FB}"/>
          </ac:picMkLst>
        </pc:picChg>
        <pc:picChg chg="add del">
          <ac:chgData name="lugas raka adrianto" userId="edaa9909-77df-480f-b1a9-d37ab6c27389" providerId="ADAL" clId="{DA2D119D-28C8-4D03-B96E-52193E16AEF4}" dt="2018-06-11T17:32:12.703" v="2086"/>
          <ac:picMkLst>
            <pc:docMk/>
            <pc:sldMk cId="3058178421" sldId="267"/>
            <ac:picMk id="11" creationId="{168CFB82-D0C1-4145-A5C0-783F1A0667EB}"/>
          </ac:picMkLst>
        </pc:picChg>
        <pc:picChg chg="add mod">
          <ac:chgData name="lugas raka adrianto" userId="edaa9909-77df-480f-b1a9-d37ab6c27389" providerId="ADAL" clId="{DA2D119D-28C8-4D03-B96E-52193E16AEF4}" dt="2018-06-11T18:47:59.368" v="2439" actId="1036"/>
          <ac:picMkLst>
            <pc:docMk/>
            <pc:sldMk cId="3058178421" sldId="267"/>
            <ac:picMk id="17" creationId="{D56F2A50-A015-428E-9B41-F2ABE32B7CA6}"/>
          </ac:picMkLst>
        </pc:picChg>
        <pc:picChg chg="add mod">
          <ac:chgData name="lugas raka adrianto" userId="edaa9909-77df-480f-b1a9-d37ab6c27389" providerId="ADAL" clId="{DA2D119D-28C8-4D03-B96E-52193E16AEF4}" dt="2018-06-11T18:47:59.368" v="2439" actId="1036"/>
          <ac:picMkLst>
            <pc:docMk/>
            <pc:sldMk cId="3058178421" sldId="267"/>
            <ac:picMk id="20" creationId="{62224F41-EA69-4339-B44C-16102A43150F}"/>
          </ac:picMkLst>
        </pc:picChg>
        <pc:picChg chg="add del mod">
          <ac:chgData name="lugas raka adrianto" userId="edaa9909-77df-480f-b1a9-d37ab6c27389" providerId="ADAL" clId="{DA2D119D-28C8-4D03-B96E-52193E16AEF4}" dt="2018-06-11T18:41:02.969" v="2139" actId="478"/>
          <ac:picMkLst>
            <pc:docMk/>
            <pc:sldMk cId="3058178421" sldId="267"/>
            <ac:picMk id="21" creationId="{E85FD189-C375-4A02-93EA-82D73F77C97C}"/>
          </ac:picMkLst>
        </pc:picChg>
        <pc:picChg chg="add del mod">
          <ac:chgData name="lugas raka adrianto" userId="edaa9909-77df-480f-b1a9-d37ab6c27389" providerId="ADAL" clId="{DA2D119D-28C8-4D03-B96E-52193E16AEF4}" dt="2018-06-11T18:41:21.433" v="2205" actId="478"/>
          <ac:picMkLst>
            <pc:docMk/>
            <pc:sldMk cId="3058178421" sldId="267"/>
            <ac:picMk id="28" creationId="{1793EE7A-FCAC-43F6-B195-5A8F78A7269E}"/>
          </ac:picMkLst>
        </pc:picChg>
        <pc:picChg chg="add del mod">
          <ac:chgData name="lugas raka adrianto" userId="edaa9909-77df-480f-b1a9-d37ab6c27389" providerId="ADAL" clId="{DA2D119D-28C8-4D03-B96E-52193E16AEF4}" dt="2018-06-11T18:42:04.850" v="2215" actId="478"/>
          <ac:picMkLst>
            <pc:docMk/>
            <pc:sldMk cId="3058178421" sldId="267"/>
            <ac:picMk id="29" creationId="{954D6052-A2E7-4299-99BA-9D0B402DE66F}"/>
          </ac:picMkLst>
        </pc:picChg>
        <pc:picChg chg="add mod">
          <ac:chgData name="lugas raka adrianto" userId="edaa9909-77df-480f-b1a9-d37ab6c27389" providerId="ADAL" clId="{DA2D119D-28C8-4D03-B96E-52193E16AEF4}" dt="2018-06-11T18:47:59.368" v="2439" actId="1036"/>
          <ac:picMkLst>
            <pc:docMk/>
            <pc:sldMk cId="3058178421" sldId="267"/>
            <ac:picMk id="30" creationId="{BCA14A28-D698-46FD-802B-8D7B4585F4B1}"/>
          </ac:picMkLst>
        </pc:picChg>
        <pc:picChg chg="add mod">
          <ac:chgData name="lugas raka adrianto" userId="edaa9909-77df-480f-b1a9-d37ab6c27389" providerId="ADAL" clId="{DA2D119D-28C8-4D03-B96E-52193E16AEF4}" dt="2018-06-11T18:47:59.368" v="2439" actId="1036"/>
          <ac:picMkLst>
            <pc:docMk/>
            <pc:sldMk cId="3058178421" sldId="267"/>
            <ac:picMk id="33" creationId="{68EBCEE6-5B32-4E0C-93F6-9F7012B72A91}"/>
          </ac:picMkLst>
        </pc:picChg>
        <pc:picChg chg="add mod">
          <ac:chgData name="lugas raka adrianto" userId="edaa9909-77df-480f-b1a9-d37ab6c27389" providerId="ADAL" clId="{DA2D119D-28C8-4D03-B96E-52193E16AEF4}" dt="2018-06-11T18:47:59.368" v="2439" actId="1036"/>
          <ac:picMkLst>
            <pc:docMk/>
            <pc:sldMk cId="3058178421" sldId="267"/>
            <ac:picMk id="1026" creationId="{5D9EBDD6-9348-45CF-90D1-719B7BB0761D}"/>
          </ac:picMkLst>
        </pc:picChg>
        <pc:picChg chg="add mod">
          <ac:chgData name="lugas raka adrianto" userId="edaa9909-77df-480f-b1a9-d37ab6c27389" providerId="ADAL" clId="{DA2D119D-28C8-4D03-B96E-52193E16AEF4}" dt="2018-06-11T18:47:59.368" v="2439" actId="1036"/>
          <ac:picMkLst>
            <pc:docMk/>
            <pc:sldMk cId="3058178421" sldId="267"/>
            <ac:picMk id="1028" creationId="{1E0A8CF9-DBF8-4567-9424-E881AEC294B3}"/>
          </ac:picMkLst>
        </pc:picChg>
      </pc:sldChg>
      <pc:sldChg chg="modSp add">
        <pc:chgData name="lugas raka adrianto" userId="edaa9909-77df-480f-b1a9-d37ab6c27389" providerId="ADAL" clId="{DA2D119D-28C8-4D03-B96E-52193E16AEF4}" dt="2018-06-10T15:08:04.580" v="859" actId="20577"/>
        <pc:sldMkLst>
          <pc:docMk/>
          <pc:sldMk cId="4187959536" sldId="268"/>
        </pc:sldMkLst>
        <pc:spChg chg="mod">
          <ac:chgData name="lugas raka adrianto" userId="edaa9909-77df-480f-b1a9-d37ab6c27389" providerId="ADAL" clId="{DA2D119D-28C8-4D03-B96E-52193E16AEF4}" dt="2018-06-10T15:05:44.021" v="717" actId="20577"/>
          <ac:spMkLst>
            <pc:docMk/>
            <pc:sldMk cId="4187959536" sldId="268"/>
            <ac:spMk id="2" creationId="{94AA83E7-3064-4A6A-8C70-EA2A4694F4D1}"/>
          </ac:spMkLst>
        </pc:spChg>
        <pc:spChg chg="mod">
          <ac:chgData name="lugas raka adrianto" userId="edaa9909-77df-480f-b1a9-d37ab6c27389" providerId="ADAL" clId="{DA2D119D-28C8-4D03-B96E-52193E16AEF4}" dt="2018-06-10T15:08:04.580" v="859" actId="20577"/>
          <ac:spMkLst>
            <pc:docMk/>
            <pc:sldMk cId="4187959536" sldId="268"/>
            <ac:spMk id="3" creationId="{FEEC7C9A-8FCB-41A3-95EF-CD58344D9217}"/>
          </ac:spMkLst>
        </pc:spChg>
      </pc:sldChg>
      <pc:sldChg chg="modSp add">
        <pc:chgData name="lugas raka adrianto" userId="edaa9909-77df-480f-b1a9-d37ab6c27389" providerId="ADAL" clId="{DA2D119D-28C8-4D03-B96E-52193E16AEF4}" dt="2018-06-10T15:07:08.185" v="760" actId="20577"/>
        <pc:sldMkLst>
          <pc:docMk/>
          <pc:sldMk cId="1222082280" sldId="269"/>
        </pc:sldMkLst>
        <pc:spChg chg="mod">
          <ac:chgData name="lugas raka adrianto" userId="edaa9909-77df-480f-b1a9-d37ab6c27389" providerId="ADAL" clId="{DA2D119D-28C8-4D03-B96E-52193E16AEF4}" dt="2018-06-10T15:07:08.185" v="760" actId="20577"/>
          <ac:spMkLst>
            <pc:docMk/>
            <pc:sldMk cId="1222082280" sldId="269"/>
            <ac:spMk id="2" creationId="{D93DD2C1-D31C-4ABD-AEBE-17E76EC5C9BF}"/>
          </ac:spMkLst>
        </pc:spChg>
      </pc:sldChg>
      <pc:sldChg chg="modSp add">
        <pc:chgData name="lugas raka adrianto" userId="edaa9909-77df-480f-b1a9-d37ab6c27389" providerId="ADAL" clId="{DA2D119D-28C8-4D03-B96E-52193E16AEF4}" dt="2018-06-10T15:07:41.335" v="798" actId="114"/>
        <pc:sldMkLst>
          <pc:docMk/>
          <pc:sldMk cId="3927110039" sldId="270"/>
        </pc:sldMkLst>
        <pc:spChg chg="mod">
          <ac:chgData name="lugas raka adrianto" userId="edaa9909-77df-480f-b1a9-d37ab6c27389" providerId="ADAL" clId="{DA2D119D-28C8-4D03-B96E-52193E16AEF4}" dt="2018-06-10T15:07:41.335" v="798" actId="114"/>
          <ac:spMkLst>
            <pc:docMk/>
            <pc:sldMk cId="3927110039" sldId="270"/>
            <ac:spMk id="2" creationId="{5BE2374A-F329-4644-A391-264E99F6BF92}"/>
          </ac:spMkLst>
        </pc:spChg>
      </pc:sldChg>
      <pc:sldChg chg="modSp add">
        <pc:chgData name="lugas raka adrianto" userId="edaa9909-77df-480f-b1a9-d37ab6c27389" providerId="ADAL" clId="{DA2D119D-28C8-4D03-B96E-52193E16AEF4}" dt="2018-06-17T16:39:53.173" v="3835" actId="114"/>
        <pc:sldMkLst>
          <pc:docMk/>
          <pc:sldMk cId="3812814094" sldId="271"/>
        </pc:sldMkLst>
        <pc:spChg chg="mod">
          <ac:chgData name="lugas raka adrianto" userId="edaa9909-77df-480f-b1a9-d37ab6c27389" providerId="ADAL" clId="{DA2D119D-28C8-4D03-B96E-52193E16AEF4}" dt="2018-06-10T15:27:33.494" v="899" actId="20577"/>
          <ac:spMkLst>
            <pc:docMk/>
            <pc:sldMk cId="3812814094" sldId="271"/>
            <ac:spMk id="2" creationId="{4B334482-3681-4EA6-833D-F7EFE3F6EFD9}"/>
          </ac:spMkLst>
        </pc:spChg>
        <pc:spChg chg="mod">
          <ac:chgData name="lugas raka adrianto" userId="edaa9909-77df-480f-b1a9-d37ab6c27389" providerId="ADAL" clId="{DA2D119D-28C8-4D03-B96E-52193E16AEF4}" dt="2018-06-17T16:39:53.173" v="3835" actId="114"/>
          <ac:spMkLst>
            <pc:docMk/>
            <pc:sldMk cId="3812814094" sldId="271"/>
            <ac:spMk id="6" creationId="{08C9DB08-CBB0-4963-87F9-278E75CD792B}"/>
          </ac:spMkLst>
        </pc:spChg>
      </pc:sldChg>
      <pc:sldChg chg="modSp add">
        <pc:chgData name="lugas raka adrianto" userId="edaa9909-77df-480f-b1a9-d37ab6c27389" providerId="ADAL" clId="{DA2D119D-28C8-4D03-B96E-52193E16AEF4}" dt="2018-06-10T15:28:26.982" v="949" actId="20577"/>
        <pc:sldMkLst>
          <pc:docMk/>
          <pc:sldMk cId="1497328129" sldId="272"/>
        </pc:sldMkLst>
        <pc:spChg chg="mod">
          <ac:chgData name="lugas raka adrianto" userId="edaa9909-77df-480f-b1a9-d37ab6c27389" providerId="ADAL" clId="{DA2D119D-28C8-4D03-B96E-52193E16AEF4}" dt="2018-06-10T15:28:26.982" v="949" actId="20577"/>
          <ac:spMkLst>
            <pc:docMk/>
            <pc:sldMk cId="1497328129" sldId="272"/>
            <ac:spMk id="2" creationId="{FB61810F-D94E-4380-91B2-B0762624637B}"/>
          </ac:spMkLst>
        </pc:spChg>
      </pc:sldChg>
      <pc:sldChg chg="addSp modSp add ord">
        <pc:chgData name="lugas raka adrianto" userId="edaa9909-77df-480f-b1a9-d37ab6c27389" providerId="ADAL" clId="{DA2D119D-28C8-4D03-B96E-52193E16AEF4}" dt="2018-06-11T17:23:46.084" v="2004" actId="115"/>
        <pc:sldMkLst>
          <pc:docMk/>
          <pc:sldMk cId="538133804" sldId="273"/>
        </pc:sldMkLst>
        <pc:spChg chg="mod">
          <ac:chgData name="lugas raka adrianto" userId="edaa9909-77df-480f-b1a9-d37ab6c27389" providerId="ADAL" clId="{DA2D119D-28C8-4D03-B96E-52193E16AEF4}" dt="2018-06-10T15:38:07.916" v="1358" actId="20577"/>
          <ac:spMkLst>
            <pc:docMk/>
            <pc:sldMk cId="538133804" sldId="273"/>
            <ac:spMk id="2" creationId="{7B3A68CC-4A0D-41E8-AD72-80BA82C1F2E3}"/>
          </ac:spMkLst>
        </pc:spChg>
        <pc:spChg chg="mod">
          <ac:chgData name="lugas raka adrianto" userId="edaa9909-77df-480f-b1a9-d37ab6c27389" providerId="ADAL" clId="{DA2D119D-28C8-4D03-B96E-52193E16AEF4}" dt="2018-06-10T15:58:39.262" v="1866" actId="6549"/>
          <ac:spMkLst>
            <pc:docMk/>
            <pc:sldMk cId="538133804" sldId="273"/>
            <ac:spMk id="3" creationId="{AB0E4530-5CC6-4053-8D5A-9DA7C3D7EF77}"/>
          </ac:spMkLst>
        </pc:spChg>
        <pc:spChg chg="add mod">
          <ac:chgData name="lugas raka adrianto" userId="edaa9909-77df-480f-b1a9-d37ab6c27389" providerId="ADAL" clId="{DA2D119D-28C8-4D03-B96E-52193E16AEF4}" dt="2018-06-11T17:23:46.084" v="2004" actId="115"/>
          <ac:spMkLst>
            <pc:docMk/>
            <pc:sldMk cId="538133804" sldId="273"/>
            <ac:spMk id="6" creationId="{DB8E1855-5D52-4406-A887-769BAD7FE0DB}"/>
          </ac:spMkLst>
        </pc:spChg>
        <pc:picChg chg="add mod">
          <ac:chgData name="lugas raka adrianto" userId="edaa9909-77df-480f-b1a9-d37ab6c27389" providerId="ADAL" clId="{DA2D119D-28C8-4D03-B96E-52193E16AEF4}" dt="2018-06-10T16:00:09.378" v="2000" actId="1076"/>
          <ac:picMkLst>
            <pc:docMk/>
            <pc:sldMk cId="538133804" sldId="273"/>
            <ac:picMk id="5" creationId="{E7FDABBC-DE5B-4089-A708-C90780DB711A}"/>
          </ac:picMkLst>
        </pc:picChg>
      </pc:sldChg>
      <pc:sldChg chg="addSp delSp modSp add delAnim modAnim">
        <pc:chgData name="lugas raka adrianto" userId="edaa9909-77df-480f-b1a9-d37ab6c27389" providerId="ADAL" clId="{DA2D119D-28C8-4D03-B96E-52193E16AEF4}" dt="2018-06-11T18:52:57.809" v="2563" actId="14100"/>
        <pc:sldMkLst>
          <pc:docMk/>
          <pc:sldMk cId="2235227995" sldId="274"/>
        </pc:sldMkLst>
        <pc:spChg chg="mod">
          <ac:chgData name="lugas raka adrianto" userId="edaa9909-77df-480f-b1a9-d37ab6c27389" providerId="ADAL" clId="{DA2D119D-28C8-4D03-B96E-52193E16AEF4}" dt="2018-06-11T18:50:38.958" v="2480" actId="2711"/>
          <ac:spMkLst>
            <pc:docMk/>
            <pc:sldMk cId="2235227995" sldId="274"/>
            <ac:spMk id="2" creationId="{239DF347-76E4-4FEE-A590-122CB20FCD84}"/>
          </ac:spMkLst>
        </pc:spChg>
        <pc:spChg chg="mod">
          <ac:chgData name="lugas raka adrianto" userId="edaa9909-77df-480f-b1a9-d37ab6c27389" providerId="ADAL" clId="{DA2D119D-28C8-4D03-B96E-52193E16AEF4}" dt="2018-06-11T18:52:57.809" v="2563" actId="14100"/>
          <ac:spMkLst>
            <pc:docMk/>
            <pc:sldMk cId="2235227995" sldId="274"/>
            <ac:spMk id="3" creationId="{6B20C5E4-8EDE-4540-BEC1-696F0916AE74}"/>
          </ac:spMkLst>
        </pc:spChg>
        <pc:spChg chg="mod">
          <ac:chgData name="lugas raka adrianto" userId="edaa9909-77df-480f-b1a9-d37ab6c27389" providerId="ADAL" clId="{DA2D119D-28C8-4D03-B96E-52193E16AEF4}" dt="2018-06-11T18:50:38.958" v="2480" actId="2711"/>
          <ac:spMkLst>
            <pc:docMk/>
            <pc:sldMk cId="2235227995" sldId="274"/>
            <ac:spMk id="4" creationId="{2F659BB7-0CD4-44B7-95A2-CEED435654CE}"/>
          </ac:spMkLst>
        </pc:spChg>
        <pc:spChg chg="add mod">
          <ac:chgData name="lugas raka adrianto" userId="edaa9909-77df-480f-b1a9-d37ab6c27389" providerId="ADAL" clId="{DA2D119D-28C8-4D03-B96E-52193E16AEF4}" dt="2018-06-11T18:50:43.354" v="2483" actId="404"/>
          <ac:spMkLst>
            <pc:docMk/>
            <pc:sldMk cId="2235227995" sldId="274"/>
            <ac:spMk id="7" creationId="{23494C14-9690-4FCD-873C-A8223AB3B7C9}"/>
          </ac:spMkLst>
        </pc:spChg>
        <pc:spChg chg="add mod">
          <ac:chgData name="lugas raka adrianto" userId="edaa9909-77df-480f-b1a9-d37ab6c27389" providerId="ADAL" clId="{DA2D119D-28C8-4D03-B96E-52193E16AEF4}" dt="2018-06-11T18:50:43.354" v="2483" actId="404"/>
          <ac:spMkLst>
            <pc:docMk/>
            <pc:sldMk cId="2235227995" sldId="274"/>
            <ac:spMk id="8" creationId="{8603A9C7-70D7-465D-B588-2B6698324CDC}"/>
          </ac:spMkLst>
        </pc:spChg>
        <pc:spChg chg="add del mod">
          <ac:chgData name="lugas raka adrianto" userId="edaa9909-77df-480f-b1a9-d37ab6c27389" providerId="ADAL" clId="{DA2D119D-28C8-4D03-B96E-52193E16AEF4}" dt="2018-06-11T18:48:04.979" v="2440" actId="478"/>
          <ac:spMkLst>
            <pc:docMk/>
            <pc:sldMk cId="2235227995" sldId="274"/>
            <ac:spMk id="9" creationId="{915B87C7-4222-4322-809B-9ED9E29C501A}"/>
          </ac:spMkLst>
        </pc:spChg>
        <pc:spChg chg="add del mod">
          <ac:chgData name="lugas raka adrianto" userId="edaa9909-77df-480f-b1a9-d37ab6c27389" providerId="ADAL" clId="{DA2D119D-28C8-4D03-B96E-52193E16AEF4}" dt="2018-06-11T18:48:06.227" v="2441" actId="478"/>
          <ac:spMkLst>
            <pc:docMk/>
            <pc:sldMk cId="2235227995" sldId="274"/>
            <ac:spMk id="10" creationId="{9875C1B3-9000-47AE-9C7C-553634197586}"/>
          </ac:spMkLst>
        </pc:spChg>
        <pc:picChg chg="add mod">
          <ac:chgData name="lugas raka adrianto" userId="edaa9909-77df-480f-b1a9-d37ab6c27389" providerId="ADAL" clId="{DA2D119D-28C8-4D03-B96E-52193E16AEF4}" dt="2018-06-11T18:50:38.958" v="2480" actId="2711"/>
          <ac:picMkLst>
            <pc:docMk/>
            <pc:sldMk cId="2235227995" sldId="274"/>
            <ac:picMk id="5" creationId="{F1D4C906-4A27-48BE-8D8B-369F5CEE956D}"/>
          </ac:picMkLst>
        </pc:picChg>
        <pc:picChg chg="add mod">
          <ac:chgData name="lugas raka adrianto" userId="edaa9909-77df-480f-b1a9-d37ab6c27389" providerId="ADAL" clId="{DA2D119D-28C8-4D03-B96E-52193E16AEF4}" dt="2018-06-11T18:50:38.958" v="2480" actId="2711"/>
          <ac:picMkLst>
            <pc:docMk/>
            <pc:sldMk cId="2235227995" sldId="274"/>
            <ac:picMk id="6" creationId="{6EEF32BA-2449-458B-BD3F-6D622ED5DD0D}"/>
          </ac:picMkLst>
        </pc:picChg>
        <pc:picChg chg="add del mod modCrop">
          <ac:chgData name="lugas raka adrianto" userId="edaa9909-77df-480f-b1a9-d37ab6c27389" providerId="ADAL" clId="{DA2D119D-28C8-4D03-B96E-52193E16AEF4}" dt="2018-06-11T18:44:14.778" v="2261"/>
          <ac:picMkLst>
            <pc:docMk/>
            <pc:sldMk cId="2235227995" sldId="274"/>
            <ac:picMk id="11" creationId="{B2706DA9-ABBD-4DE1-8B25-FB36E63F1E99}"/>
          </ac:picMkLst>
        </pc:picChg>
      </pc:sldChg>
    </pc:docChg>
  </pc:docChgLst>
  <pc:docChgLst>
    <pc:chgData name="lugas raka adrianto" userId="edaa9909-77df-480f-b1a9-d37ab6c27389" providerId="ADAL" clId="{D749B169-294D-48DA-AF1A-F5652C15EAC0}"/>
    <pc:docChg chg="custSel modSld">
      <pc:chgData name="lugas raka adrianto" userId="edaa9909-77df-480f-b1a9-d37ab6c27389" providerId="ADAL" clId="{D749B169-294D-48DA-AF1A-F5652C15EAC0}" dt="2018-09-04T06:48:38.976" v="1" actId="478"/>
      <pc:docMkLst>
        <pc:docMk/>
      </pc:docMkLst>
      <pc:sldChg chg="delSp">
        <pc:chgData name="lugas raka adrianto" userId="edaa9909-77df-480f-b1a9-d37ab6c27389" providerId="ADAL" clId="{D749B169-294D-48DA-AF1A-F5652C15EAC0}" dt="2018-09-04T06:48:38.976" v="1" actId="478"/>
        <pc:sldMkLst>
          <pc:docMk/>
          <pc:sldMk cId="2980090598" sldId="256"/>
        </pc:sldMkLst>
        <pc:spChg chg="del">
          <ac:chgData name="lugas raka adrianto" userId="edaa9909-77df-480f-b1a9-d37ab6c27389" providerId="ADAL" clId="{D749B169-294D-48DA-AF1A-F5652C15EAC0}" dt="2018-09-04T06:48:38.976" v="1" actId="478"/>
          <ac:spMkLst>
            <pc:docMk/>
            <pc:sldMk cId="2980090598" sldId="256"/>
            <ac:spMk id="46" creationId="{00000000-0000-0000-0000-000000000000}"/>
          </ac:spMkLst>
        </pc:spChg>
        <pc:spChg chg="del">
          <ac:chgData name="lugas raka adrianto" userId="edaa9909-77df-480f-b1a9-d37ab6c27389" providerId="ADAL" clId="{D749B169-294D-48DA-AF1A-F5652C15EAC0}" dt="2018-09-04T06:48:37.898" v="0" actId="478"/>
          <ac:spMkLst>
            <pc:docMk/>
            <pc:sldMk cId="2980090598" sldId="256"/>
            <ac:spMk id="47" creationId="{00000000-0000-0000-0000-000000000000}"/>
          </ac:spMkLst>
        </pc:spChg>
      </pc:sldChg>
    </pc:docChg>
  </pc:docChgLst>
  <pc:docChgLst>
    <pc:chgData name="lugas raka adrianto" userId="edaa9909-77df-480f-b1a9-d37ab6c27389" providerId="ADAL" clId="{0F79A67A-04DA-487A-AE34-EBD807549A89}"/>
    <pc:docChg chg="undo redo modSld">
      <pc:chgData name="lugas raka adrianto" userId="edaa9909-77df-480f-b1a9-d37ab6c27389" providerId="ADAL" clId="{0F79A67A-04DA-487A-AE34-EBD807549A89}" dt="2018-06-10T14:21:14.458" v="94" actId="18131"/>
      <pc:docMkLst>
        <pc:docMk/>
      </pc:docMkLst>
      <pc:sldChg chg="addSp delSp modSp">
        <pc:chgData name="lugas raka adrianto" userId="edaa9909-77df-480f-b1a9-d37ab6c27389" providerId="ADAL" clId="{0F79A67A-04DA-487A-AE34-EBD807549A89}" dt="2018-06-10T14:21:14.458" v="94" actId="18131"/>
        <pc:sldMkLst>
          <pc:docMk/>
          <pc:sldMk cId="2980090598" sldId="256"/>
        </pc:sldMkLst>
        <pc:spChg chg="add del mod">
          <ac:chgData name="lugas raka adrianto" userId="edaa9909-77df-480f-b1a9-d37ab6c27389" providerId="ADAL" clId="{0F79A67A-04DA-487A-AE34-EBD807549A89}" dt="2018-06-10T14:20:05.836" v="24"/>
          <ac:spMkLst>
            <pc:docMk/>
            <pc:sldMk cId="2980090598" sldId="256"/>
            <ac:spMk id="9" creationId="{67627FEC-85CD-4BBD-874C-9B0EDD8A51AF}"/>
          </ac:spMkLst>
        </pc:spChg>
        <pc:spChg chg="mod">
          <ac:chgData name="lugas raka adrianto" userId="edaa9909-77df-480f-b1a9-d37ab6c27389" providerId="ADAL" clId="{0F79A67A-04DA-487A-AE34-EBD807549A89}" dt="2018-06-10T14:20:23.873" v="35" actId="58"/>
          <ac:spMkLst>
            <pc:docMk/>
            <pc:sldMk cId="2980090598" sldId="256"/>
            <ac:spMk id="22" creationId="{00000000-0000-0000-0000-000000000000}"/>
          </ac:spMkLst>
        </pc:spChg>
        <pc:spChg chg="add del">
          <ac:chgData name="lugas raka adrianto" userId="edaa9909-77df-480f-b1a9-d37ab6c27389" providerId="ADAL" clId="{0F79A67A-04DA-487A-AE34-EBD807549A89}" dt="2018-06-10T14:20:24.331" v="37" actId="931"/>
          <ac:spMkLst>
            <pc:docMk/>
            <pc:sldMk cId="2980090598" sldId="256"/>
            <ac:spMk id="48" creationId="{00000000-0000-0000-0000-000000000000}"/>
          </ac:spMkLst>
        </pc:spChg>
        <pc:spChg chg="add del">
          <ac:chgData name="lugas raka adrianto" userId="edaa9909-77df-480f-b1a9-d37ab6c27389" providerId="ADAL" clId="{0F79A67A-04DA-487A-AE34-EBD807549A89}" dt="2018-06-10T14:20:24.922" v="39" actId="931"/>
          <ac:spMkLst>
            <pc:docMk/>
            <pc:sldMk cId="2980090598" sldId="256"/>
            <ac:spMk id="49" creationId="{00000000-0000-0000-0000-000000000000}"/>
          </ac:spMkLst>
        </pc:spChg>
        <pc:picChg chg="add del mod">
          <ac:chgData name="lugas raka adrianto" userId="edaa9909-77df-480f-b1a9-d37ab6c27389" providerId="ADAL" clId="{0F79A67A-04DA-487A-AE34-EBD807549A89}" dt="2018-06-10T14:20:24.331" v="37" actId="931"/>
          <ac:picMkLst>
            <pc:docMk/>
            <pc:sldMk cId="2980090598" sldId="256"/>
            <ac:picMk id="4" creationId="{4871C7AF-219D-4BF1-97FE-75C4BF5C2D76}"/>
          </ac:picMkLst>
        </pc:picChg>
        <pc:picChg chg="add del mod">
          <ac:chgData name="lugas raka adrianto" userId="edaa9909-77df-480f-b1a9-d37ab6c27389" providerId="ADAL" clId="{0F79A67A-04DA-487A-AE34-EBD807549A89}" dt="2018-06-10T14:18:32.205" v="15" actId="931"/>
          <ac:picMkLst>
            <pc:docMk/>
            <pc:sldMk cId="2980090598" sldId="256"/>
            <ac:picMk id="6" creationId="{2486ADED-8862-46C2-ADCC-803F37B09E27}"/>
          </ac:picMkLst>
        </pc:picChg>
        <pc:picChg chg="add del mod modCrop">
          <ac:chgData name="lugas raka adrianto" userId="edaa9909-77df-480f-b1a9-d37ab6c27389" providerId="ADAL" clId="{0F79A67A-04DA-487A-AE34-EBD807549A89}" dt="2018-06-10T14:21:14.458" v="94" actId="18131"/>
          <ac:picMkLst>
            <pc:docMk/>
            <pc:sldMk cId="2980090598" sldId="256"/>
            <ac:picMk id="8" creationId="{F261912F-CC6C-4944-ACCC-A8657BE51CAA}"/>
          </ac:picMkLst>
        </pc:picChg>
      </pc:sldChg>
    </pc:docChg>
  </pc:docChgLst>
</pc:chgInfo>
</file>

<file path=ppt/charts/_rels/chart1.xml.rels><?xml version="1.0" encoding="UTF-8" standalone="yes"?>
<Relationships xmlns="http://schemas.openxmlformats.org/package/2006/relationships"><Relationship Id="rId1" Type="http://schemas.openxmlformats.org/officeDocument/2006/relationships/oleObject" Target="file:///E:\Back%20up%20ordi\100kW\Calculation%20Double%20Loop%20(T%20return%20DH%20=%2045)_v2.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sers\Pea\Desktop\Back%20up%20ordi\100kW\Calculation%20Double%20Loop%20(T%20return%20DH%20=%2045)_v2.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E:\Back%20up%20ordi\100kW\Calculation%20Double%20Loop%20(T%20return%20DH%20=%2045)_v2.xlsx"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file:///E:\Back%20up%20ordi\100kW\Calculation%20Double%20Loop%20(T%20return%20DH%20=%2045)_v2.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v>FC Only</c:v>
          </c:tx>
          <c:spPr>
            <a:ln w="25400" cap="rnd">
              <a:solidFill>
                <a:srgbClr val="FFC000"/>
              </a:solidFill>
              <a:round/>
            </a:ln>
            <a:effectLst/>
          </c:spPr>
          <c:marker>
            <c:symbol val="x"/>
            <c:size val="6"/>
            <c:spPr>
              <a:noFill/>
              <a:ln>
                <a:solidFill>
                  <a:srgbClr val="FFC000"/>
                </a:solidFill>
              </a:ln>
            </c:spPr>
          </c:marker>
          <c:xVal>
            <c:numRef>
              <c:f>Comparison!$D$9:$D$49</c:f>
              <c:numCache>
                <c:formatCode>General</c:formatCode>
                <c:ptCount val="41"/>
                <c:pt idx="0">
                  <c:v>-15</c:v>
                </c:pt>
                <c:pt idx="1">
                  <c:v>-14</c:v>
                </c:pt>
                <c:pt idx="2">
                  <c:v>-13</c:v>
                </c:pt>
                <c:pt idx="3">
                  <c:v>-12</c:v>
                </c:pt>
                <c:pt idx="4">
                  <c:v>-11</c:v>
                </c:pt>
                <c:pt idx="5">
                  <c:v>-10</c:v>
                </c:pt>
                <c:pt idx="6">
                  <c:v>-9</c:v>
                </c:pt>
                <c:pt idx="7">
                  <c:v>-8</c:v>
                </c:pt>
                <c:pt idx="8">
                  <c:v>-7</c:v>
                </c:pt>
                <c:pt idx="9">
                  <c:v>-6</c:v>
                </c:pt>
                <c:pt idx="10">
                  <c:v>-5</c:v>
                </c:pt>
                <c:pt idx="11">
                  <c:v>-4</c:v>
                </c:pt>
                <c:pt idx="12">
                  <c:v>-3</c:v>
                </c:pt>
                <c:pt idx="13">
                  <c:v>-2</c:v>
                </c:pt>
                <c:pt idx="14">
                  <c:v>-1</c:v>
                </c:pt>
                <c:pt idx="15">
                  <c:v>0</c:v>
                </c:pt>
                <c:pt idx="16">
                  <c:v>1</c:v>
                </c:pt>
                <c:pt idx="17">
                  <c:v>2</c:v>
                </c:pt>
                <c:pt idx="18">
                  <c:v>3</c:v>
                </c:pt>
                <c:pt idx="19">
                  <c:v>4</c:v>
                </c:pt>
                <c:pt idx="20">
                  <c:v>5</c:v>
                </c:pt>
                <c:pt idx="21">
                  <c:v>6</c:v>
                </c:pt>
                <c:pt idx="22">
                  <c:v>7</c:v>
                </c:pt>
                <c:pt idx="23">
                  <c:v>8</c:v>
                </c:pt>
                <c:pt idx="24">
                  <c:v>9</c:v>
                </c:pt>
                <c:pt idx="25">
                  <c:v>10</c:v>
                </c:pt>
                <c:pt idx="26">
                  <c:v>11</c:v>
                </c:pt>
                <c:pt idx="27">
                  <c:v>12</c:v>
                </c:pt>
                <c:pt idx="28">
                  <c:v>13</c:v>
                </c:pt>
                <c:pt idx="29">
                  <c:v>14</c:v>
                </c:pt>
                <c:pt idx="30">
                  <c:v>15</c:v>
                </c:pt>
                <c:pt idx="31">
                  <c:v>16</c:v>
                </c:pt>
                <c:pt idx="32">
                  <c:v>17</c:v>
                </c:pt>
                <c:pt idx="33">
                  <c:v>18</c:v>
                </c:pt>
                <c:pt idx="34">
                  <c:v>19</c:v>
                </c:pt>
                <c:pt idx="35">
                  <c:v>20</c:v>
                </c:pt>
                <c:pt idx="36">
                  <c:v>21</c:v>
                </c:pt>
                <c:pt idx="37">
                  <c:v>22</c:v>
                </c:pt>
                <c:pt idx="38">
                  <c:v>23</c:v>
                </c:pt>
                <c:pt idx="39">
                  <c:v>24</c:v>
                </c:pt>
                <c:pt idx="40">
                  <c:v>25</c:v>
                </c:pt>
              </c:numCache>
            </c:numRef>
          </c:xVal>
          <c:yVal>
            <c:numRef>
              <c:f>Comparison!$I$9:$I$49</c:f>
              <c:numCache>
                <c:formatCode>0.0</c:formatCode>
                <c:ptCount val="41"/>
                <c:pt idx="0">
                  <c:v>25.92</c:v>
                </c:pt>
                <c:pt idx="1">
                  <c:v>25.92</c:v>
                </c:pt>
                <c:pt idx="2">
                  <c:v>25.92</c:v>
                </c:pt>
                <c:pt idx="3">
                  <c:v>25.92</c:v>
                </c:pt>
                <c:pt idx="4">
                  <c:v>25.92</c:v>
                </c:pt>
                <c:pt idx="5">
                  <c:v>25.92</c:v>
                </c:pt>
                <c:pt idx="6">
                  <c:v>25.92</c:v>
                </c:pt>
                <c:pt idx="7">
                  <c:v>25.92</c:v>
                </c:pt>
                <c:pt idx="8">
                  <c:v>25.92</c:v>
                </c:pt>
                <c:pt idx="9">
                  <c:v>25.92</c:v>
                </c:pt>
                <c:pt idx="10">
                  <c:v>25.92</c:v>
                </c:pt>
                <c:pt idx="11">
                  <c:v>25.92</c:v>
                </c:pt>
                <c:pt idx="12">
                  <c:v>25.92</c:v>
                </c:pt>
                <c:pt idx="13">
                  <c:v>25.92</c:v>
                </c:pt>
                <c:pt idx="14">
                  <c:v>25.92</c:v>
                </c:pt>
                <c:pt idx="15">
                  <c:v>25.92</c:v>
                </c:pt>
                <c:pt idx="16">
                  <c:v>26.1</c:v>
                </c:pt>
                <c:pt idx="17">
                  <c:v>26.3</c:v>
                </c:pt>
                <c:pt idx="18">
                  <c:v>26.5</c:v>
                </c:pt>
                <c:pt idx="19">
                  <c:v>26.71</c:v>
                </c:pt>
                <c:pt idx="20">
                  <c:v>26.94</c:v>
                </c:pt>
                <c:pt idx="21">
                  <c:v>28.11</c:v>
                </c:pt>
                <c:pt idx="22">
                  <c:v>29.29</c:v>
                </c:pt>
                <c:pt idx="23">
                  <c:v>30.5</c:v>
                </c:pt>
                <c:pt idx="24">
                  <c:v>31.72</c:v>
                </c:pt>
                <c:pt idx="25">
                  <c:v>32.979999999999997</c:v>
                </c:pt>
                <c:pt idx="26">
                  <c:v>35.200000000000003</c:v>
                </c:pt>
                <c:pt idx="27">
                  <c:v>37.549999999999997</c:v>
                </c:pt>
                <c:pt idx="28">
                  <c:v>40.03</c:v>
                </c:pt>
                <c:pt idx="29">
                  <c:v>42.66</c:v>
                </c:pt>
                <c:pt idx="30">
                  <c:v>45.46</c:v>
                </c:pt>
                <c:pt idx="31">
                  <c:v>48.43</c:v>
                </c:pt>
                <c:pt idx="32">
                  <c:v>51.61</c:v>
                </c:pt>
                <c:pt idx="33">
                  <c:v>55.01</c:v>
                </c:pt>
                <c:pt idx="34">
                  <c:v>58.68</c:v>
                </c:pt>
                <c:pt idx="35">
                  <c:v>62.66</c:v>
                </c:pt>
                <c:pt idx="36">
                  <c:v>67.010000000000005</c:v>
                </c:pt>
                <c:pt idx="37">
                  <c:v>71.84</c:v>
                </c:pt>
                <c:pt idx="38">
                  <c:v>77.3</c:v>
                </c:pt>
                <c:pt idx="39">
                  <c:v>83.7</c:v>
                </c:pt>
                <c:pt idx="40">
                  <c:v>91.87</c:v>
                </c:pt>
              </c:numCache>
            </c:numRef>
          </c:yVal>
          <c:smooth val="0"/>
          <c:extLst>
            <c:ext xmlns:c16="http://schemas.microsoft.com/office/drawing/2014/chart" uri="{C3380CC4-5D6E-409C-BE32-E72D297353CC}">
              <c16:uniqueId val="{00000000-E688-41A5-82DC-7CEEBBD01AFB}"/>
            </c:ext>
          </c:extLst>
        </c:ser>
        <c:ser>
          <c:idx val="5"/>
          <c:order val="2"/>
          <c:tx>
            <c:v>SH Only</c:v>
          </c:tx>
          <c:spPr>
            <a:ln w="25400" cap="rnd">
              <a:solidFill>
                <a:srgbClr val="00B0F0"/>
              </a:solidFill>
              <a:round/>
            </a:ln>
            <a:effectLst/>
          </c:spPr>
          <c:marker>
            <c:symbol val="triangle"/>
            <c:size val="6"/>
            <c:spPr>
              <a:solidFill>
                <a:srgbClr val="00B0F0"/>
              </a:solidFill>
              <a:ln>
                <a:solidFill>
                  <a:srgbClr val="00B0F0"/>
                </a:solidFill>
              </a:ln>
            </c:spPr>
          </c:marker>
          <c:xVal>
            <c:numRef>
              <c:f>Comparison!$D$9:$D$49</c:f>
              <c:numCache>
                <c:formatCode>General</c:formatCode>
                <c:ptCount val="41"/>
                <c:pt idx="0">
                  <c:v>-15</c:v>
                </c:pt>
                <c:pt idx="1">
                  <c:v>-14</c:v>
                </c:pt>
                <c:pt idx="2">
                  <c:v>-13</c:v>
                </c:pt>
                <c:pt idx="3">
                  <c:v>-12</c:v>
                </c:pt>
                <c:pt idx="4">
                  <c:v>-11</c:v>
                </c:pt>
                <c:pt idx="5">
                  <c:v>-10</c:v>
                </c:pt>
                <c:pt idx="6">
                  <c:v>-9</c:v>
                </c:pt>
                <c:pt idx="7">
                  <c:v>-8</c:v>
                </c:pt>
                <c:pt idx="8">
                  <c:v>-7</c:v>
                </c:pt>
                <c:pt idx="9">
                  <c:v>-6</c:v>
                </c:pt>
                <c:pt idx="10">
                  <c:v>-5</c:v>
                </c:pt>
                <c:pt idx="11">
                  <c:v>-4</c:v>
                </c:pt>
                <c:pt idx="12">
                  <c:v>-3</c:v>
                </c:pt>
                <c:pt idx="13">
                  <c:v>-2</c:v>
                </c:pt>
                <c:pt idx="14">
                  <c:v>-1</c:v>
                </c:pt>
                <c:pt idx="15">
                  <c:v>0</c:v>
                </c:pt>
                <c:pt idx="16">
                  <c:v>1</c:v>
                </c:pt>
                <c:pt idx="17">
                  <c:v>2</c:v>
                </c:pt>
                <c:pt idx="18">
                  <c:v>3</c:v>
                </c:pt>
                <c:pt idx="19">
                  <c:v>4</c:v>
                </c:pt>
                <c:pt idx="20">
                  <c:v>5</c:v>
                </c:pt>
                <c:pt idx="21">
                  <c:v>6</c:v>
                </c:pt>
                <c:pt idx="22">
                  <c:v>7</c:v>
                </c:pt>
                <c:pt idx="23">
                  <c:v>8</c:v>
                </c:pt>
                <c:pt idx="24">
                  <c:v>9</c:v>
                </c:pt>
                <c:pt idx="25">
                  <c:v>10</c:v>
                </c:pt>
                <c:pt idx="26">
                  <c:v>11</c:v>
                </c:pt>
                <c:pt idx="27">
                  <c:v>12</c:v>
                </c:pt>
                <c:pt idx="28">
                  <c:v>13</c:v>
                </c:pt>
                <c:pt idx="29">
                  <c:v>14</c:v>
                </c:pt>
                <c:pt idx="30">
                  <c:v>15</c:v>
                </c:pt>
                <c:pt idx="31">
                  <c:v>16</c:v>
                </c:pt>
                <c:pt idx="32">
                  <c:v>17</c:v>
                </c:pt>
                <c:pt idx="33">
                  <c:v>18</c:v>
                </c:pt>
                <c:pt idx="34">
                  <c:v>19</c:v>
                </c:pt>
                <c:pt idx="35">
                  <c:v>20</c:v>
                </c:pt>
                <c:pt idx="36">
                  <c:v>21</c:v>
                </c:pt>
                <c:pt idx="37">
                  <c:v>22</c:v>
                </c:pt>
                <c:pt idx="38">
                  <c:v>23</c:v>
                </c:pt>
                <c:pt idx="39">
                  <c:v>24</c:v>
                </c:pt>
                <c:pt idx="40">
                  <c:v>25</c:v>
                </c:pt>
              </c:numCache>
              <c:extLst xmlns:c15="http://schemas.microsoft.com/office/drawing/2012/chart"/>
            </c:numRef>
          </c:xVal>
          <c:yVal>
            <c:numRef>
              <c:f>Comparison!$AP$9:$AP$49</c:f>
              <c:numCache>
                <c:formatCode>General</c:formatCode>
                <c:ptCount val="41"/>
                <c:pt idx="0">
                  <c:v>63.38</c:v>
                </c:pt>
                <c:pt idx="1">
                  <c:v>61.6</c:v>
                </c:pt>
                <c:pt idx="2">
                  <c:v>59.81</c:v>
                </c:pt>
                <c:pt idx="3">
                  <c:v>58.03</c:v>
                </c:pt>
                <c:pt idx="4">
                  <c:v>56.24</c:v>
                </c:pt>
                <c:pt idx="5">
                  <c:v>54.45</c:v>
                </c:pt>
                <c:pt idx="6">
                  <c:v>52.55</c:v>
                </c:pt>
                <c:pt idx="7">
                  <c:v>51.14</c:v>
                </c:pt>
                <c:pt idx="8">
                  <c:v>50.21</c:v>
                </c:pt>
                <c:pt idx="9">
                  <c:v>49.63</c:v>
                </c:pt>
                <c:pt idx="10">
                  <c:v>49.25</c:v>
                </c:pt>
                <c:pt idx="11">
                  <c:v>48.95</c:v>
                </c:pt>
                <c:pt idx="12">
                  <c:v>48.67</c:v>
                </c:pt>
                <c:pt idx="13">
                  <c:v>48.36</c:v>
                </c:pt>
                <c:pt idx="14">
                  <c:v>47.97</c:v>
                </c:pt>
                <c:pt idx="15">
                  <c:v>47.49</c:v>
                </c:pt>
                <c:pt idx="16">
                  <c:v>47.2</c:v>
                </c:pt>
                <c:pt idx="17">
                  <c:v>46.75</c:v>
                </c:pt>
                <c:pt idx="18">
                  <c:v>46.14</c:v>
                </c:pt>
                <c:pt idx="19">
                  <c:v>45.36</c:v>
                </c:pt>
                <c:pt idx="20">
                  <c:v>44.43</c:v>
                </c:pt>
                <c:pt idx="21">
                  <c:v>43.35</c:v>
                </c:pt>
                <c:pt idx="22">
                  <c:v>42.13</c:v>
                </c:pt>
                <c:pt idx="23">
                  <c:v>40.78</c:v>
                </c:pt>
                <c:pt idx="24">
                  <c:v>39.299999999999997</c:v>
                </c:pt>
                <c:pt idx="25">
                  <c:v>37.69</c:v>
                </c:pt>
                <c:pt idx="26">
                  <c:v>35.200000000000003</c:v>
                </c:pt>
                <c:pt idx="27">
                  <c:v>37.549999999999997</c:v>
                </c:pt>
                <c:pt idx="28">
                  <c:v>40.03</c:v>
                </c:pt>
                <c:pt idx="29">
                  <c:v>42.66</c:v>
                </c:pt>
                <c:pt idx="30">
                  <c:v>45.46</c:v>
                </c:pt>
                <c:pt idx="31">
                  <c:v>48.43</c:v>
                </c:pt>
                <c:pt idx="32">
                  <c:v>51.61</c:v>
                </c:pt>
                <c:pt idx="33">
                  <c:v>55.01</c:v>
                </c:pt>
                <c:pt idx="34">
                  <c:v>58.68</c:v>
                </c:pt>
                <c:pt idx="35">
                  <c:v>62.66</c:v>
                </c:pt>
                <c:pt idx="36">
                  <c:v>67.010000000000005</c:v>
                </c:pt>
                <c:pt idx="37">
                  <c:v>71.84</c:v>
                </c:pt>
                <c:pt idx="38">
                  <c:v>77.3</c:v>
                </c:pt>
                <c:pt idx="39">
                  <c:v>83.7</c:v>
                </c:pt>
                <c:pt idx="40">
                  <c:v>91.87</c:v>
                </c:pt>
              </c:numCache>
              <c:extLst xmlns:c15="http://schemas.microsoft.com/office/drawing/2012/chart"/>
            </c:numRef>
          </c:yVal>
          <c:smooth val="0"/>
          <c:extLst xmlns:c15="http://schemas.microsoft.com/office/drawing/2012/chart">
            <c:ext xmlns:c16="http://schemas.microsoft.com/office/drawing/2014/chart" uri="{C3380CC4-5D6E-409C-BE32-E72D297353CC}">
              <c16:uniqueId val="{00000001-E688-41A5-82DC-7CEEBBD01AFB}"/>
            </c:ext>
          </c:extLst>
        </c:ser>
        <c:ser>
          <c:idx val="6"/>
          <c:order val="3"/>
          <c:tx>
            <c:v>DH (SH Priority)</c:v>
          </c:tx>
          <c:spPr>
            <a:ln w="25400" cap="rnd">
              <a:solidFill>
                <a:srgbClr val="7030A0"/>
              </a:solidFill>
              <a:round/>
            </a:ln>
            <a:effectLst/>
          </c:spPr>
          <c:marker>
            <c:symbol val="square"/>
            <c:size val="6"/>
            <c:spPr>
              <a:solidFill>
                <a:srgbClr val="7030A0"/>
              </a:solidFill>
              <a:ln>
                <a:solidFill>
                  <a:srgbClr val="7030A0"/>
                </a:solidFill>
              </a:ln>
            </c:spPr>
          </c:marker>
          <c:xVal>
            <c:numRef>
              <c:f>Comparison!$D$9:$D$49</c:f>
              <c:numCache>
                <c:formatCode>General</c:formatCode>
                <c:ptCount val="41"/>
                <c:pt idx="0">
                  <c:v>-15</c:v>
                </c:pt>
                <c:pt idx="1">
                  <c:v>-14</c:v>
                </c:pt>
                <c:pt idx="2">
                  <c:v>-13</c:v>
                </c:pt>
                <c:pt idx="3">
                  <c:v>-12</c:v>
                </c:pt>
                <c:pt idx="4">
                  <c:v>-11</c:v>
                </c:pt>
                <c:pt idx="5">
                  <c:v>-10</c:v>
                </c:pt>
                <c:pt idx="6">
                  <c:v>-9</c:v>
                </c:pt>
                <c:pt idx="7">
                  <c:v>-8</c:v>
                </c:pt>
                <c:pt idx="8">
                  <c:v>-7</c:v>
                </c:pt>
                <c:pt idx="9">
                  <c:v>-6</c:v>
                </c:pt>
                <c:pt idx="10">
                  <c:v>-5</c:v>
                </c:pt>
                <c:pt idx="11">
                  <c:v>-4</c:v>
                </c:pt>
                <c:pt idx="12">
                  <c:v>-3</c:v>
                </c:pt>
                <c:pt idx="13">
                  <c:v>-2</c:v>
                </c:pt>
                <c:pt idx="14">
                  <c:v>-1</c:v>
                </c:pt>
                <c:pt idx="15">
                  <c:v>0</c:v>
                </c:pt>
                <c:pt idx="16">
                  <c:v>1</c:v>
                </c:pt>
                <c:pt idx="17">
                  <c:v>2</c:v>
                </c:pt>
                <c:pt idx="18">
                  <c:v>3</c:v>
                </c:pt>
                <c:pt idx="19">
                  <c:v>4</c:v>
                </c:pt>
                <c:pt idx="20">
                  <c:v>5</c:v>
                </c:pt>
                <c:pt idx="21">
                  <c:v>6</c:v>
                </c:pt>
                <c:pt idx="22">
                  <c:v>7</c:v>
                </c:pt>
                <c:pt idx="23">
                  <c:v>8</c:v>
                </c:pt>
                <c:pt idx="24">
                  <c:v>9</c:v>
                </c:pt>
                <c:pt idx="25">
                  <c:v>10</c:v>
                </c:pt>
                <c:pt idx="26">
                  <c:v>11</c:v>
                </c:pt>
                <c:pt idx="27">
                  <c:v>12</c:v>
                </c:pt>
                <c:pt idx="28">
                  <c:v>13</c:v>
                </c:pt>
                <c:pt idx="29">
                  <c:v>14</c:v>
                </c:pt>
                <c:pt idx="30">
                  <c:v>15</c:v>
                </c:pt>
                <c:pt idx="31">
                  <c:v>16</c:v>
                </c:pt>
                <c:pt idx="32">
                  <c:v>17</c:v>
                </c:pt>
                <c:pt idx="33">
                  <c:v>18</c:v>
                </c:pt>
                <c:pt idx="34">
                  <c:v>19</c:v>
                </c:pt>
                <c:pt idx="35">
                  <c:v>20</c:v>
                </c:pt>
                <c:pt idx="36">
                  <c:v>21</c:v>
                </c:pt>
                <c:pt idx="37">
                  <c:v>22</c:v>
                </c:pt>
                <c:pt idx="38">
                  <c:v>23</c:v>
                </c:pt>
                <c:pt idx="39">
                  <c:v>24</c:v>
                </c:pt>
                <c:pt idx="40">
                  <c:v>25</c:v>
                </c:pt>
              </c:numCache>
              <c:extLst xmlns:c15="http://schemas.microsoft.com/office/drawing/2012/chart"/>
            </c:numRef>
          </c:xVal>
          <c:yVal>
            <c:numRef>
              <c:f>Comparison!$CU$9:$CU$49</c:f>
              <c:numCache>
                <c:formatCode>General</c:formatCode>
                <c:ptCount val="41"/>
                <c:pt idx="0">
                  <c:v>85.79</c:v>
                </c:pt>
                <c:pt idx="1">
                  <c:v>85.79</c:v>
                </c:pt>
                <c:pt idx="2">
                  <c:v>85.79</c:v>
                </c:pt>
                <c:pt idx="3">
                  <c:v>85.79</c:v>
                </c:pt>
                <c:pt idx="4">
                  <c:v>85.79</c:v>
                </c:pt>
                <c:pt idx="5">
                  <c:v>85.79</c:v>
                </c:pt>
                <c:pt idx="6">
                  <c:v>85.79</c:v>
                </c:pt>
                <c:pt idx="7">
                  <c:v>85.79</c:v>
                </c:pt>
                <c:pt idx="8">
                  <c:v>85.79</c:v>
                </c:pt>
                <c:pt idx="9">
                  <c:v>85.79</c:v>
                </c:pt>
                <c:pt idx="10">
                  <c:v>85.79</c:v>
                </c:pt>
                <c:pt idx="11">
                  <c:v>85.79</c:v>
                </c:pt>
                <c:pt idx="12">
                  <c:v>84.68</c:v>
                </c:pt>
                <c:pt idx="13">
                  <c:v>80.86</c:v>
                </c:pt>
                <c:pt idx="14">
                  <c:v>77.040000000000006</c:v>
                </c:pt>
                <c:pt idx="15">
                  <c:v>73.22</c:v>
                </c:pt>
                <c:pt idx="16">
                  <c:v>69.400000000000006</c:v>
                </c:pt>
                <c:pt idx="17">
                  <c:v>65.58</c:v>
                </c:pt>
                <c:pt idx="18">
                  <c:v>61.76</c:v>
                </c:pt>
                <c:pt idx="19">
                  <c:v>57.94</c:v>
                </c:pt>
                <c:pt idx="20">
                  <c:v>52.44</c:v>
                </c:pt>
                <c:pt idx="21">
                  <c:v>52.23</c:v>
                </c:pt>
                <c:pt idx="22">
                  <c:v>52.35</c:v>
                </c:pt>
                <c:pt idx="23">
                  <c:v>52.53</c:v>
                </c:pt>
                <c:pt idx="24">
                  <c:v>52.66</c:v>
                </c:pt>
                <c:pt idx="25">
                  <c:v>52.62</c:v>
                </c:pt>
                <c:pt idx="26">
                  <c:v>56.98</c:v>
                </c:pt>
                <c:pt idx="27">
                  <c:v>59.1</c:v>
                </c:pt>
                <c:pt idx="28">
                  <c:v>61.29</c:v>
                </c:pt>
                <c:pt idx="29">
                  <c:v>63.54</c:v>
                </c:pt>
                <c:pt idx="30">
                  <c:v>65.87</c:v>
                </c:pt>
                <c:pt idx="31">
                  <c:v>68.28</c:v>
                </c:pt>
                <c:pt idx="32">
                  <c:v>70.790000000000006</c:v>
                </c:pt>
                <c:pt idx="33">
                  <c:v>73.39</c:v>
                </c:pt>
                <c:pt idx="34">
                  <c:v>76.11</c:v>
                </c:pt>
                <c:pt idx="35">
                  <c:v>78.95</c:v>
                </c:pt>
                <c:pt idx="36">
                  <c:v>81.94</c:v>
                </c:pt>
                <c:pt idx="37">
                  <c:v>85.09</c:v>
                </c:pt>
                <c:pt idx="38">
                  <c:v>88.44</c:v>
                </c:pt>
                <c:pt idx="39">
                  <c:v>92.02</c:v>
                </c:pt>
                <c:pt idx="40">
                  <c:v>95.88</c:v>
                </c:pt>
              </c:numCache>
              <c:extLst xmlns:c15="http://schemas.microsoft.com/office/drawing/2012/chart"/>
            </c:numRef>
          </c:yVal>
          <c:smooth val="0"/>
          <c:extLst xmlns:c15="http://schemas.microsoft.com/office/drawing/2012/chart">
            <c:ext xmlns:c16="http://schemas.microsoft.com/office/drawing/2014/chart" uri="{C3380CC4-5D6E-409C-BE32-E72D297353CC}">
              <c16:uniqueId val="{00000002-E688-41A5-82DC-7CEEBBD01AFB}"/>
            </c:ext>
          </c:extLst>
        </c:ser>
        <c:ser>
          <c:idx val="4"/>
          <c:order val="6"/>
          <c:tx>
            <c:strRef>
              <c:f>Comparison!$BI$59</c:f>
              <c:strCache>
                <c:ptCount val="1"/>
                <c:pt idx="0">
                  <c:v>DH Only</c:v>
                </c:pt>
              </c:strCache>
            </c:strRef>
          </c:tx>
          <c:spPr>
            <a:ln>
              <a:solidFill>
                <a:srgbClr val="FF0000"/>
              </a:solidFill>
            </a:ln>
          </c:spPr>
          <c:marker>
            <c:symbol val="circle"/>
            <c:size val="8"/>
            <c:spPr>
              <a:solidFill>
                <a:srgbClr val="FF0000"/>
              </a:solidFill>
              <a:ln>
                <a:solidFill>
                  <a:srgbClr val="FF0000"/>
                </a:solidFill>
              </a:ln>
            </c:spPr>
          </c:marker>
          <c:xVal>
            <c:numRef>
              <c:f>Comparison!$D$9:$D$49</c:f>
              <c:numCache>
                <c:formatCode>General</c:formatCode>
                <c:ptCount val="41"/>
                <c:pt idx="0">
                  <c:v>-15</c:v>
                </c:pt>
                <c:pt idx="1">
                  <c:v>-14</c:v>
                </c:pt>
                <c:pt idx="2">
                  <c:v>-13</c:v>
                </c:pt>
                <c:pt idx="3">
                  <c:v>-12</c:v>
                </c:pt>
                <c:pt idx="4">
                  <c:v>-11</c:v>
                </c:pt>
                <c:pt idx="5">
                  <c:v>-10</c:v>
                </c:pt>
                <c:pt idx="6">
                  <c:v>-9</c:v>
                </c:pt>
                <c:pt idx="7">
                  <c:v>-8</c:v>
                </c:pt>
                <c:pt idx="8">
                  <c:v>-7</c:v>
                </c:pt>
                <c:pt idx="9">
                  <c:v>-6</c:v>
                </c:pt>
                <c:pt idx="10">
                  <c:v>-5</c:v>
                </c:pt>
                <c:pt idx="11">
                  <c:v>-4</c:v>
                </c:pt>
                <c:pt idx="12">
                  <c:v>-3</c:v>
                </c:pt>
                <c:pt idx="13">
                  <c:v>-2</c:v>
                </c:pt>
                <c:pt idx="14">
                  <c:v>-1</c:v>
                </c:pt>
                <c:pt idx="15">
                  <c:v>0</c:v>
                </c:pt>
                <c:pt idx="16">
                  <c:v>1</c:v>
                </c:pt>
                <c:pt idx="17">
                  <c:v>2</c:v>
                </c:pt>
                <c:pt idx="18">
                  <c:v>3</c:v>
                </c:pt>
                <c:pt idx="19">
                  <c:v>4</c:v>
                </c:pt>
                <c:pt idx="20">
                  <c:v>5</c:v>
                </c:pt>
                <c:pt idx="21">
                  <c:v>6</c:v>
                </c:pt>
                <c:pt idx="22">
                  <c:v>7</c:v>
                </c:pt>
                <c:pt idx="23">
                  <c:v>8</c:v>
                </c:pt>
                <c:pt idx="24">
                  <c:v>9</c:v>
                </c:pt>
                <c:pt idx="25">
                  <c:v>10</c:v>
                </c:pt>
                <c:pt idx="26">
                  <c:v>11</c:v>
                </c:pt>
                <c:pt idx="27">
                  <c:v>12</c:v>
                </c:pt>
                <c:pt idx="28">
                  <c:v>13</c:v>
                </c:pt>
                <c:pt idx="29">
                  <c:v>14</c:v>
                </c:pt>
                <c:pt idx="30">
                  <c:v>15</c:v>
                </c:pt>
                <c:pt idx="31">
                  <c:v>16</c:v>
                </c:pt>
                <c:pt idx="32">
                  <c:v>17</c:v>
                </c:pt>
                <c:pt idx="33">
                  <c:v>18</c:v>
                </c:pt>
                <c:pt idx="34">
                  <c:v>19</c:v>
                </c:pt>
                <c:pt idx="35">
                  <c:v>20</c:v>
                </c:pt>
                <c:pt idx="36">
                  <c:v>21</c:v>
                </c:pt>
                <c:pt idx="37">
                  <c:v>22</c:v>
                </c:pt>
                <c:pt idx="38">
                  <c:v>23</c:v>
                </c:pt>
                <c:pt idx="39">
                  <c:v>24</c:v>
                </c:pt>
                <c:pt idx="40">
                  <c:v>25</c:v>
                </c:pt>
              </c:numCache>
            </c:numRef>
          </c:xVal>
          <c:yVal>
            <c:numRef>
              <c:f>Comparison!$BK$9:$BK$49</c:f>
              <c:numCache>
                <c:formatCode>General</c:formatCode>
                <c:ptCount val="41"/>
                <c:pt idx="0">
                  <c:v>50.96</c:v>
                </c:pt>
                <c:pt idx="1">
                  <c:v>50.96</c:v>
                </c:pt>
                <c:pt idx="2">
                  <c:v>50.96</c:v>
                </c:pt>
                <c:pt idx="3">
                  <c:v>50.96</c:v>
                </c:pt>
                <c:pt idx="4">
                  <c:v>50.96</c:v>
                </c:pt>
                <c:pt idx="5">
                  <c:v>50.96</c:v>
                </c:pt>
                <c:pt idx="6">
                  <c:v>50.96</c:v>
                </c:pt>
                <c:pt idx="7">
                  <c:v>50.96</c:v>
                </c:pt>
                <c:pt idx="8">
                  <c:v>50.96</c:v>
                </c:pt>
                <c:pt idx="9">
                  <c:v>50.96</c:v>
                </c:pt>
                <c:pt idx="10">
                  <c:v>50.96</c:v>
                </c:pt>
                <c:pt idx="11">
                  <c:v>50.96</c:v>
                </c:pt>
                <c:pt idx="12">
                  <c:v>50.96</c:v>
                </c:pt>
                <c:pt idx="13">
                  <c:v>50.96</c:v>
                </c:pt>
                <c:pt idx="14">
                  <c:v>50.96</c:v>
                </c:pt>
                <c:pt idx="15">
                  <c:v>50.96</c:v>
                </c:pt>
                <c:pt idx="16">
                  <c:v>51.3</c:v>
                </c:pt>
                <c:pt idx="17">
                  <c:v>51.66</c:v>
                </c:pt>
                <c:pt idx="18">
                  <c:v>52.02</c:v>
                </c:pt>
                <c:pt idx="19">
                  <c:v>52.39</c:v>
                </c:pt>
                <c:pt idx="20">
                  <c:v>52.78</c:v>
                </c:pt>
                <c:pt idx="21">
                  <c:v>53.18</c:v>
                </c:pt>
                <c:pt idx="22">
                  <c:v>53.59</c:v>
                </c:pt>
                <c:pt idx="23">
                  <c:v>54.02</c:v>
                </c:pt>
                <c:pt idx="24">
                  <c:v>54.46</c:v>
                </c:pt>
                <c:pt idx="25">
                  <c:v>54.92</c:v>
                </c:pt>
                <c:pt idx="26">
                  <c:v>56.98</c:v>
                </c:pt>
                <c:pt idx="27">
                  <c:v>59.1</c:v>
                </c:pt>
                <c:pt idx="28">
                  <c:v>61.29</c:v>
                </c:pt>
                <c:pt idx="29">
                  <c:v>63.54</c:v>
                </c:pt>
                <c:pt idx="30">
                  <c:v>65.87</c:v>
                </c:pt>
                <c:pt idx="31">
                  <c:v>68.28</c:v>
                </c:pt>
                <c:pt idx="32">
                  <c:v>70.790000000000006</c:v>
                </c:pt>
                <c:pt idx="33">
                  <c:v>73.39</c:v>
                </c:pt>
                <c:pt idx="34">
                  <c:v>76.11</c:v>
                </c:pt>
                <c:pt idx="35">
                  <c:v>78.95</c:v>
                </c:pt>
                <c:pt idx="36">
                  <c:v>81.94</c:v>
                </c:pt>
                <c:pt idx="37">
                  <c:v>85.09</c:v>
                </c:pt>
                <c:pt idx="38">
                  <c:v>88.44</c:v>
                </c:pt>
                <c:pt idx="39">
                  <c:v>92.02</c:v>
                </c:pt>
                <c:pt idx="40">
                  <c:v>95.88</c:v>
                </c:pt>
              </c:numCache>
            </c:numRef>
          </c:yVal>
          <c:smooth val="0"/>
          <c:extLst>
            <c:ext xmlns:c16="http://schemas.microsoft.com/office/drawing/2014/chart" uri="{C3380CC4-5D6E-409C-BE32-E72D297353CC}">
              <c16:uniqueId val="{00000003-E688-41A5-82DC-7CEEBBD01AFB}"/>
            </c:ext>
          </c:extLst>
        </c:ser>
        <c:dLbls>
          <c:showLegendKey val="0"/>
          <c:showVal val="0"/>
          <c:showCatName val="0"/>
          <c:showSerName val="0"/>
          <c:showPercent val="0"/>
          <c:showBubbleSize val="0"/>
        </c:dLbls>
        <c:axId val="198377472"/>
        <c:axId val="198379392"/>
        <c:extLst>
          <c:ext xmlns:c15="http://schemas.microsoft.com/office/drawing/2012/chart" uri="{02D57815-91ED-43cb-92C2-25804820EDAC}">
            <c15:filteredScatterSeries>
              <c15:ser>
                <c:idx val="3"/>
                <c:order val="1"/>
                <c:tx>
                  <c:v>DH Only 55 bar</c:v>
                </c:tx>
                <c:marker>
                  <c:symbol val="circle"/>
                  <c:size val="6"/>
                  <c:spPr>
                    <a:solidFill>
                      <a:srgbClr val="FF0000"/>
                    </a:solidFill>
                    <a:ln>
                      <a:solidFill>
                        <a:srgbClr val="FF0000"/>
                      </a:solidFill>
                    </a:ln>
                  </c:spPr>
                </c:marker>
                <c:xVal>
                  <c:numRef>
                    <c:extLst>
                      <c:ext uri="{02D57815-91ED-43cb-92C2-25804820EDAC}">
                        <c15:formulaRef>
                          <c15:sqref>'Auxiliary heater'!$B$5:$B$33</c15:sqref>
                        </c15:formulaRef>
                      </c:ext>
                    </c:extLst>
                    <c:numCache>
                      <c:formatCode>General</c:formatCode>
                      <c:ptCount val="29"/>
                      <c:pt idx="0">
                        <c:v>-15</c:v>
                      </c:pt>
                      <c:pt idx="1">
                        <c:v>-14</c:v>
                      </c:pt>
                      <c:pt idx="2">
                        <c:v>-13</c:v>
                      </c:pt>
                      <c:pt idx="3">
                        <c:v>-12</c:v>
                      </c:pt>
                      <c:pt idx="4">
                        <c:v>-11</c:v>
                      </c:pt>
                      <c:pt idx="5">
                        <c:v>-10</c:v>
                      </c:pt>
                      <c:pt idx="6">
                        <c:v>-9</c:v>
                      </c:pt>
                      <c:pt idx="7">
                        <c:v>-8</c:v>
                      </c:pt>
                      <c:pt idx="8">
                        <c:v>-7</c:v>
                      </c:pt>
                      <c:pt idx="9">
                        <c:v>-6</c:v>
                      </c:pt>
                      <c:pt idx="10">
                        <c:v>-5</c:v>
                      </c:pt>
                      <c:pt idx="11">
                        <c:v>-4</c:v>
                      </c:pt>
                      <c:pt idx="12">
                        <c:v>-3</c:v>
                      </c:pt>
                      <c:pt idx="13">
                        <c:v>-2</c:v>
                      </c:pt>
                      <c:pt idx="14">
                        <c:v>-1</c:v>
                      </c:pt>
                      <c:pt idx="15">
                        <c:v>0</c:v>
                      </c:pt>
                      <c:pt idx="16">
                        <c:v>1</c:v>
                      </c:pt>
                      <c:pt idx="17">
                        <c:v>2</c:v>
                      </c:pt>
                      <c:pt idx="18">
                        <c:v>3</c:v>
                      </c:pt>
                      <c:pt idx="19">
                        <c:v>4</c:v>
                      </c:pt>
                      <c:pt idx="20">
                        <c:v>5</c:v>
                      </c:pt>
                      <c:pt idx="21">
                        <c:v>6</c:v>
                      </c:pt>
                      <c:pt idx="22">
                        <c:v>7</c:v>
                      </c:pt>
                      <c:pt idx="23">
                        <c:v>8</c:v>
                      </c:pt>
                      <c:pt idx="24">
                        <c:v>9</c:v>
                      </c:pt>
                      <c:pt idx="25">
                        <c:v>10</c:v>
                      </c:pt>
                      <c:pt idx="26">
                        <c:v>11</c:v>
                      </c:pt>
                      <c:pt idx="27">
                        <c:v>12</c:v>
                      </c:pt>
                      <c:pt idx="28">
                        <c:v>13</c:v>
                      </c:pt>
                    </c:numCache>
                  </c:numRef>
                </c:xVal>
                <c:yVal>
                  <c:numRef>
                    <c:extLst>
                      <c:ext uri="{02D57815-91ED-43cb-92C2-25804820EDAC}">
                        <c15:formulaRef>
                          <c15:sqref>'Auxiliary heater'!$AG$5:$AG$33</c15:sqref>
                        </c15:formulaRef>
                      </c:ext>
                    </c:extLst>
                    <c:numCache>
                      <c:formatCode>0.000</c:formatCode>
                      <c:ptCount val="29"/>
                      <c:pt idx="0">
                        <c:v>2.6911142454160801</c:v>
                      </c:pt>
                      <c:pt idx="1">
                        <c:v>2.6911142454160801</c:v>
                      </c:pt>
                      <c:pt idx="2">
                        <c:v>2.6911142454160801</c:v>
                      </c:pt>
                      <c:pt idx="3">
                        <c:v>2.6911142454160801</c:v>
                      </c:pt>
                      <c:pt idx="4">
                        <c:v>2.6911142454160801</c:v>
                      </c:pt>
                      <c:pt idx="5">
                        <c:v>2.6911142454160801</c:v>
                      </c:pt>
                      <c:pt idx="6">
                        <c:v>2.6911142454160801</c:v>
                      </c:pt>
                      <c:pt idx="7">
                        <c:v>2.6911142454160801</c:v>
                      </c:pt>
                      <c:pt idx="8">
                        <c:v>2.6911142454160801</c:v>
                      </c:pt>
                      <c:pt idx="9">
                        <c:v>2.6911142454160801</c:v>
                      </c:pt>
                      <c:pt idx="10">
                        <c:v>2.6911142454160801</c:v>
                      </c:pt>
                      <c:pt idx="11">
                        <c:v>2.6911142454160801</c:v>
                      </c:pt>
                      <c:pt idx="12">
                        <c:v>2.6911142454160801</c:v>
                      </c:pt>
                      <c:pt idx="13">
                        <c:v>2.6911142454160801</c:v>
                      </c:pt>
                      <c:pt idx="14">
                        <c:v>2.6911142454160801</c:v>
                      </c:pt>
                      <c:pt idx="15">
                        <c:v>2.6911142454160801</c:v>
                      </c:pt>
                      <c:pt idx="16">
                        <c:v>2.6909090909090914</c:v>
                      </c:pt>
                      <c:pt idx="17">
                        <c:v>2.6981919332406115</c:v>
                      </c:pt>
                      <c:pt idx="18">
                        <c:v>2.7030386740331487</c:v>
                      </c:pt>
                      <c:pt idx="19">
                        <c:v>2.7054794520547958</c:v>
                      </c:pt>
                      <c:pt idx="20">
                        <c:v>2.711564625850341</c:v>
                      </c:pt>
                      <c:pt idx="21">
                        <c:v>3.1145510835913308</c:v>
                      </c:pt>
                      <c:pt idx="22">
                        <c:v>3.6368515205724483</c:v>
                      </c:pt>
                      <c:pt idx="23">
                        <c:v>4.3702127659574437</c:v>
                      </c:pt>
                      <c:pt idx="24">
                        <c:v>5.4371727748691097</c:v>
                      </c:pt>
                      <c:pt idx="25">
                        <c:v>7.1740614334470996</c:v>
                      </c:pt>
                      <c:pt idx="26">
                        <c:v>10.447619047619076</c:v>
                      </c:pt>
                      <c:pt idx="27">
                        <c:v>19.099999999999955</c:v>
                      </c:pt>
                      <c:pt idx="28">
                        <c:v>92.115384615385324</c:v>
                      </c:pt>
                    </c:numCache>
                  </c:numRef>
                </c:yVal>
                <c:smooth val="0"/>
                <c:extLst>
                  <c:ext xmlns:c16="http://schemas.microsoft.com/office/drawing/2014/chart" uri="{C3380CC4-5D6E-409C-BE32-E72D297353CC}">
                    <c16:uniqueId val="{00000004-E688-41A5-82DC-7CEEBBD01AFB}"/>
                  </c:ext>
                </c:extLst>
              </c15:ser>
            </c15:filteredScatterSeries>
            <c15:filteredScatterSeries>
              <c15:ser>
                <c:idx val="1"/>
                <c:order val="4"/>
                <c:tx>
                  <c:v>DH Only 85 bar</c:v>
                </c:tx>
                <c:xVal>
                  <c:numRef>
                    <c:extLst xmlns:c15="http://schemas.microsoft.com/office/drawing/2012/chart">
                      <c:ext xmlns:c15="http://schemas.microsoft.com/office/drawing/2012/chart" uri="{02D57815-91ED-43cb-92C2-25804820EDAC}">
                        <c15:formulaRef>
                          <c15:sqref>'Auxiliary heater'!$B$5:$B$45</c15:sqref>
                        </c15:formulaRef>
                      </c:ext>
                    </c:extLst>
                    <c:numCache>
                      <c:formatCode>General</c:formatCode>
                      <c:ptCount val="41"/>
                      <c:pt idx="0">
                        <c:v>-15</c:v>
                      </c:pt>
                      <c:pt idx="1">
                        <c:v>-14</c:v>
                      </c:pt>
                      <c:pt idx="2">
                        <c:v>-13</c:v>
                      </c:pt>
                      <c:pt idx="3">
                        <c:v>-12</c:v>
                      </c:pt>
                      <c:pt idx="4">
                        <c:v>-11</c:v>
                      </c:pt>
                      <c:pt idx="5">
                        <c:v>-10</c:v>
                      </c:pt>
                      <c:pt idx="6">
                        <c:v>-9</c:v>
                      </c:pt>
                      <c:pt idx="7">
                        <c:v>-8</c:v>
                      </c:pt>
                      <c:pt idx="8">
                        <c:v>-7</c:v>
                      </c:pt>
                      <c:pt idx="9">
                        <c:v>-6</c:v>
                      </c:pt>
                      <c:pt idx="10">
                        <c:v>-5</c:v>
                      </c:pt>
                      <c:pt idx="11">
                        <c:v>-4</c:v>
                      </c:pt>
                      <c:pt idx="12">
                        <c:v>-3</c:v>
                      </c:pt>
                      <c:pt idx="13">
                        <c:v>-2</c:v>
                      </c:pt>
                      <c:pt idx="14">
                        <c:v>-1</c:v>
                      </c:pt>
                      <c:pt idx="15">
                        <c:v>0</c:v>
                      </c:pt>
                      <c:pt idx="16">
                        <c:v>1</c:v>
                      </c:pt>
                      <c:pt idx="17">
                        <c:v>2</c:v>
                      </c:pt>
                      <c:pt idx="18">
                        <c:v>3</c:v>
                      </c:pt>
                      <c:pt idx="19">
                        <c:v>4</c:v>
                      </c:pt>
                      <c:pt idx="20">
                        <c:v>5</c:v>
                      </c:pt>
                      <c:pt idx="21">
                        <c:v>6</c:v>
                      </c:pt>
                      <c:pt idx="22">
                        <c:v>7</c:v>
                      </c:pt>
                      <c:pt idx="23">
                        <c:v>8</c:v>
                      </c:pt>
                      <c:pt idx="24">
                        <c:v>9</c:v>
                      </c:pt>
                      <c:pt idx="25">
                        <c:v>10</c:v>
                      </c:pt>
                      <c:pt idx="26">
                        <c:v>11</c:v>
                      </c:pt>
                      <c:pt idx="27">
                        <c:v>12</c:v>
                      </c:pt>
                      <c:pt idx="28">
                        <c:v>13</c:v>
                      </c:pt>
                      <c:pt idx="29">
                        <c:v>14</c:v>
                      </c:pt>
                      <c:pt idx="30">
                        <c:v>15</c:v>
                      </c:pt>
                      <c:pt idx="31">
                        <c:v>16</c:v>
                      </c:pt>
                      <c:pt idx="32">
                        <c:v>17</c:v>
                      </c:pt>
                      <c:pt idx="33">
                        <c:v>18</c:v>
                      </c:pt>
                      <c:pt idx="34">
                        <c:v>19</c:v>
                      </c:pt>
                      <c:pt idx="35">
                        <c:v>20</c:v>
                      </c:pt>
                      <c:pt idx="36">
                        <c:v>21</c:v>
                      </c:pt>
                      <c:pt idx="37">
                        <c:v>22</c:v>
                      </c:pt>
                      <c:pt idx="38">
                        <c:v>23</c:v>
                      </c:pt>
                      <c:pt idx="39">
                        <c:v>24</c:v>
                      </c:pt>
                      <c:pt idx="40">
                        <c:v>25</c:v>
                      </c:pt>
                    </c:numCache>
                  </c:numRef>
                </c:xVal>
                <c:yVal>
                  <c:numRef>
                    <c:extLst xmlns:c15="http://schemas.microsoft.com/office/drawing/2012/chart">
                      <c:ext xmlns:c15="http://schemas.microsoft.com/office/drawing/2012/chart" uri="{02D57815-91ED-43cb-92C2-25804820EDAC}">
                        <c15:formulaRef>
                          <c15:sqref>'Auxiliary heater'!$DG$5:$DG$45</c15:sqref>
                        </c15:formulaRef>
                      </c:ext>
                    </c:extLst>
                    <c:numCache>
                      <c:formatCode>0.000</c:formatCode>
                      <c:ptCount val="41"/>
                      <c:pt idx="0">
                        <c:v>2.5087859424920129</c:v>
                      </c:pt>
                      <c:pt idx="1">
                        <c:v>2.5087859424920129</c:v>
                      </c:pt>
                      <c:pt idx="2">
                        <c:v>2.5087859424920129</c:v>
                      </c:pt>
                      <c:pt idx="3">
                        <c:v>2.5087859424920129</c:v>
                      </c:pt>
                      <c:pt idx="4">
                        <c:v>2.5087859424920129</c:v>
                      </c:pt>
                      <c:pt idx="5">
                        <c:v>2.5087859424920129</c:v>
                      </c:pt>
                      <c:pt idx="6">
                        <c:v>2.5087859424920129</c:v>
                      </c:pt>
                      <c:pt idx="7">
                        <c:v>2.5087859424920129</c:v>
                      </c:pt>
                      <c:pt idx="8">
                        <c:v>2.5087859424920129</c:v>
                      </c:pt>
                      <c:pt idx="9">
                        <c:v>2.5087859424920129</c:v>
                      </c:pt>
                      <c:pt idx="10">
                        <c:v>2.5087859424920129</c:v>
                      </c:pt>
                      <c:pt idx="11">
                        <c:v>2.5087859424920129</c:v>
                      </c:pt>
                      <c:pt idx="12">
                        <c:v>2.5087859424920129</c:v>
                      </c:pt>
                      <c:pt idx="13">
                        <c:v>2.5087859424920129</c:v>
                      </c:pt>
                      <c:pt idx="14">
                        <c:v>2.5087859424920129</c:v>
                      </c:pt>
                      <c:pt idx="15">
                        <c:v>2.5087859424920129</c:v>
                      </c:pt>
                      <c:pt idx="16">
                        <c:v>2.5111111111111115</c:v>
                      </c:pt>
                      <c:pt idx="17">
                        <c:v>2.5141955835962149</c:v>
                      </c:pt>
                      <c:pt idx="18">
                        <c:v>2.5176332288401251</c:v>
                      </c:pt>
                      <c:pt idx="19">
                        <c:v>2.5214174454828662</c:v>
                      </c:pt>
                      <c:pt idx="20">
                        <c:v>2.5259287925696592</c:v>
                      </c:pt>
                      <c:pt idx="21">
                        <c:v>2.6250498603909054</c:v>
                      </c:pt>
                      <c:pt idx="22">
                        <c:v>2.731275720164609</c:v>
                      </c:pt>
                      <c:pt idx="23">
                        <c:v>2.8465136054421767</c:v>
                      </c:pt>
                      <c:pt idx="24">
                        <c:v>2.9705364995602457</c:v>
                      </c:pt>
                      <c:pt idx="25">
                        <c:v>3.1071103008204188</c:v>
                      </c:pt>
                      <c:pt idx="26">
                        <c:v>3.2575757575757587</c:v>
                      </c:pt>
                      <c:pt idx="27">
                        <c:v>3.4250580046403707</c:v>
                      </c:pt>
                      <c:pt idx="28">
                        <c:v>3.6110065851364066</c:v>
                      </c:pt>
                      <c:pt idx="29">
                        <c:v>3.8223180076628349</c:v>
                      </c:pt>
                      <c:pt idx="30">
                        <c:v>4.0646741793238599</c:v>
                      </c:pt>
                      <c:pt idx="31">
                        <c:v>4.3435768261964736</c:v>
                      </c:pt>
                      <c:pt idx="32">
                        <c:v>4.6715328467153263</c:v>
                      </c:pt>
                      <c:pt idx="33">
                        <c:v>5.0663764961915119</c:v>
                      </c:pt>
                      <c:pt idx="34">
                        <c:v>5.5530694205393001</c:v>
                      </c:pt>
                      <c:pt idx="35">
                        <c:v>6.1755678330263937</c:v>
                      </c:pt>
                      <c:pt idx="36">
                        <c:v>7.012726054922978</c:v>
                      </c:pt>
                      <c:pt idx="37">
                        <c:v>8.2188679245283023</c:v>
                      </c:pt>
                      <c:pt idx="38">
                        <c:v>10.179533213644524</c:v>
                      </c:pt>
                      <c:pt idx="39">
                        <c:v>14.218750000000011</c:v>
                      </c:pt>
                      <c:pt idx="40">
                        <c:v>30.798004987531243</c:v>
                      </c:pt>
                    </c:numCache>
                  </c:numRef>
                </c:yVal>
                <c:smooth val="0"/>
                <c:extLst xmlns:c15="http://schemas.microsoft.com/office/drawing/2012/chart">
                  <c:ext xmlns:c16="http://schemas.microsoft.com/office/drawing/2014/chart" uri="{C3380CC4-5D6E-409C-BE32-E72D297353CC}">
                    <c16:uniqueId val="{00000005-E688-41A5-82DC-7CEEBBD01AFB}"/>
                  </c:ext>
                </c:extLst>
              </c15:ser>
            </c15:filteredScatterSeries>
            <c15:filteredScatterSeries>
              <c15:ser>
                <c:idx val="2"/>
                <c:order val="5"/>
                <c:tx>
                  <c:v>DH Only 120 bar</c:v>
                </c:tx>
                <c:xVal>
                  <c:numRef>
                    <c:extLst xmlns:c15="http://schemas.microsoft.com/office/drawing/2012/chart">
                      <c:ext xmlns:c15="http://schemas.microsoft.com/office/drawing/2012/chart" uri="{02D57815-91ED-43cb-92C2-25804820EDAC}">
                        <c15:formulaRef>
                          <c15:sqref>'Auxiliary heater'!$B$5:$B$45</c15:sqref>
                        </c15:formulaRef>
                      </c:ext>
                    </c:extLst>
                    <c:numCache>
                      <c:formatCode>General</c:formatCode>
                      <c:ptCount val="41"/>
                      <c:pt idx="0">
                        <c:v>-15</c:v>
                      </c:pt>
                      <c:pt idx="1">
                        <c:v>-14</c:v>
                      </c:pt>
                      <c:pt idx="2">
                        <c:v>-13</c:v>
                      </c:pt>
                      <c:pt idx="3">
                        <c:v>-12</c:v>
                      </c:pt>
                      <c:pt idx="4">
                        <c:v>-11</c:v>
                      </c:pt>
                      <c:pt idx="5">
                        <c:v>-10</c:v>
                      </c:pt>
                      <c:pt idx="6">
                        <c:v>-9</c:v>
                      </c:pt>
                      <c:pt idx="7">
                        <c:v>-8</c:v>
                      </c:pt>
                      <c:pt idx="8">
                        <c:v>-7</c:v>
                      </c:pt>
                      <c:pt idx="9">
                        <c:v>-6</c:v>
                      </c:pt>
                      <c:pt idx="10">
                        <c:v>-5</c:v>
                      </c:pt>
                      <c:pt idx="11">
                        <c:v>-4</c:v>
                      </c:pt>
                      <c:pt idx="12">
                        <c:v>-3</c:v>
                      </c:pt>
                      <c:pt idx="13">
                        <c:v>-2</c:v>
                      </c:pt>
                      <c:pt idx="14">
                        <c:v>-1</c:v>
                      </c:pt>
                      <c:pt idx="15">
                        <c:v>0</c:v>
                      </c:pt>
                      <c:pt idx="16">
                        <c:v>1</c:v>
                      </c:pt>
                      <c:pt idx="17">
                        <c:v>2</c:v>
                      </c:pt>
                      <c:pt idx="18">
                        <c:v>3</c:v>
                      </c:pt>
                      <c:pt idx="19">
                        <c:v>4</c:v>
                      </c:pt>
                      <c:pt idx="20">
                        <c:v>5</c:v>
                      </c:pt>
                      <c:pt idx="21">
                        <c:v>6</c:v>
                      </c:pt>
                      <c:pt idx="22">
                        <c:v>7</c:v>
                      </c:pt>
                      <c:pt idx="23">
                        <c:v>8</c:v>
                      </c:pt>
                      <c:pt idx="24">
                        <c:v>9</c:v>
                      </c:pt>
                      <c:pt idx="25">
                        <c:v>10</c:v>
                      </c:pt>
                      <c:pt idx="26">
                        <c:v>11</c:v>
                      </c:pt>
                      <c:pt idx="27">
                        <c:v>12</c:v>
                      </c:pt>
                      <c:pt idx="28">
                        <c:v>13</c:v>
                      </c:pt>
                      <c:pt idx="29">
                        <c:v>14</c:v>
                      </c:pt>
                      <c:pt idx="30">
                        <c:v>15</c:v>
                      </c:pt>
                      <c:pt idx="31">
                        <c:v>16</c:v>
                      </c:pt>
                      <c:pt idx="32">
                        <c:v>17</c:v>
                      </c:pt>
                      <c:pt idx="33">
                        <c:v>18</c:v>
                      </c:pt>
                      <c:pt idx="34">
                        <c:v>19</c:v>
                      </c:pt>
                      <c:pt idx="35">
                        <c:v>20</c:v>
                      </c:pt>
                      <c:pt idx="36">
                        <c:v>21</c:v>
                      </c:pt>
                      <c:pt idx="37">
                        <c:v>22</c:v>
                      </c:pt>
                      <c:pt idx="38">
                        <c:v>23</c:v>
                      </c:pt>
                      <c:pt idx="39">
                        <c:v>24</c:v>
                      </c:pt>
                      <c:pt idx="40">
                        <c:v>25</c:v>
                      </c:pt>
                    </c:numCache>
                  </c:numRef>
                </c:xVal>
                <c:yVal>
                  <c:numRef>
                    <c:extLst xmlns:c15="http://schemas.microsoft.com/office/drawing/2012/chart">
                      <c:ext xmlns:c15="http://schemas.microsoft.com/office/drawing/2012/chart" uri="{02D57815-91ED-43cb-92C2-25804820EDAC}">
                        <c15:formulaRef>
                          <c15:sqref>'Auxiliary heater'!$GT$5:$GT$45</c15:sqref>
                        </c15:formulaRef>
                      </c:ext>
                    </c:extLst>
                    <c:numCache>
                      <c:formatCode>0.000</c:formatCode>
                      <c:ptCount val="41"/>
                      <c:pt idx="0">
                        <c:v>2.4269701086956523</c:v>
                      </c:pt>
                      <c:pt idx="1">
                        <c:v>2.4269701086956523</c:v>
                      </c:pt>
                      <c:pt idx="2">
                        <c:v>2.4269701086956523</c:v>
                      </c:pt>
                      <c:pt idx="3">
                        <c:v>2.4269701086956523</c:v>
                      </c:pt>
                      <c:pt idx="4">
                        <c:v>2.4269701086956523</c:v>
                      </c:pt>
                      <c:pt idx="5">
                        <c:v>2.4269701086956523</c:v>
                      </c:pt>
                      <c:pt idx="6">
                        <c:v>2.4269701086956523</c:v>
                      </c:pt>
                      <c:pt idx="7">
                        <c:v>2.4269701086956523</c:v>
                      </c:pt>
                      <c:pt idx="8">
                        <c:v>2.4269701086956523</c:v>
                      </c:pt>
                      <c:pt idx="9">
                        <c:v>2.4269701086956523</c:v>
                      </c:pt>
                      <c:pt idx="10">
                        <c:v>2.4269701086956523</c:v>
                      </c:pt>
                      <c:pt idx="11">
                        <c:v>2.4269701086956523</c:v>
                      </c:pt>
                      <c:pt idx="12">
                        <c:v>2.4269701086956523</c:v>
                      </c:pt>
                      <c:pt idx="13">
                        <c:v>2.4269701086956523</c:v>
                      </c:pt>
                      <c:pt idx="14">
                        <c:v>2.4269701086956523</c:v>
                      </c:pt>
                      <c:pt idx="15">
                        <c:v>2.4269701086956523</c:v>
                      </c:pt>
                      <c:pt idx="16">
                        <c:v>2.4291019581363944</c:v>
                      </c:pt>
                      <c:pt idx="17">
                        <c:v>2.4312080536912748</c:v>
                      </c:pt>
                      <c:pt idx="18">
                        <c:v>2.4324774924974992</c:v>
                      </c:pt>
                      <c:pt idx="19">
                        <c:v>2.4353876739562628</c:v>
                      </c:pt>
                      <c:pt idx="20">
                        <c:v>2.4370163016630988</c:v>
                      </c:pt>
                      <c:pt idx="21">
                        <c:v>2.4775672981056824</c:v>
                      </c:pt>
                      <c:pt idx="22">
                        <c:v>2.5205433506624182</c:v>
                      </c:pt>
                      <c:pt idx="23">
                        <c:v>2.5630607753512784</c:v>
                      </c:pt>
                      <c:pt idx="24">
                        <c:v>2.6076555023923444</c:v>
                      </c:pt>
                      <c:pt idx="25">
                        <c:v>2.6540120793787745</c:v>
                      </c:pt>
                      <c:pt idx="26">
                        <c:v>2.7037538045316198</c:v>
                      </c:pt>
                      <c:pt idx="27">
                        <c:v>2.7559316409490626</c:v>
                      </c:pt>
                      <c:pt idx="28">
                        <c:v>2.8091901580576826</c:v>
                      </c:pt>
                      <c:pt idx="29">
                        <c:v>2.8697465511709979</c:v>
                      </c:pt>
                      <c:pt idx="30">
                        <c:v>2.9302178718029683</c:v>
                      </c:pt>
                      <c:pt idx="31">
                        <c:v>2.9998441639395361</c:v>
                      </c:pt>
                      <c:pt idx="32">
                        <c:v>3.0697030312355751</c:v>
                      </c:pt>
                      <c:pt idx="33">
                        <c:v>3.1465976556553508</c:v>
                      </c:pt>
                      <c:pt idx="34">
                        <c:v>3.2380520266182695</c:v>
                      </c:pt>
                      <c:pt idx="35">
                        <c:v>3.3383503913305241</c:v>
                      </c:pt>
                      <c:pt idx="36">
                        <c:v>3.4494668869199585</c:v>
                      </c:pt>
                      <c:pt idx="37">
                        <c:v>3.5888922426803509</c:v>
                      </c:pt>
                      <c:pt idx="38">
                        <c:v>3.7530487804878043</c:v>
                      </c:pt>
                      <c:pt idx="39">
                        <c:v>3.982812500000001</c:v>
                      </c:pt>
                      <c:pt idx="40">
                        <c:v>4.3311997374035771</c:v>
                      </c:pt>
                    </c:numCache>
                  </c:numRef>
                </c:yVal>
                <c:smooth val="0"/>
                <c:extLst xmlns:c15="http://schemas.microsoft.com/office/drawing/2012/chart">
                  <c:ext xmlns:c16="http://schemas.microsoft.com/office/drawing/2014/chart" uri="{C3380CC4-5D6E-409C-BE32-E72D297353CC}">
                    <c16:uniqueId val="{00000006-E688-41A5-82DC-7CEEBBD01AFB}"/>
                  </c:ext>
                </c:extLst>
              </c15:ser>
            </c15:filteredScatterSeries>
          </c:ext>
        </c:extLst>
      </c:scatterChart>
      <c:valAx>
        <c:axId val="198377472"/>
        <c:scaling>
          <c:orientation val="minMax"/>
          <c:max val="10"/>
          <c:min val="-15"/>
        </c:scaling>
        <c:delete val="0"/>
        <c:axPos val="b"/>
        <c:majorGridlines>
          <c:spPr>
            <a:ln w="9525" cap="flat" cmpd="sng" algn="ctr">
              <a:solidFill>
                <a:schemeClr val="tx1">
                  <a:lumMod val="15000"/>
                  <a:lumOff val="85000"/>
                </a:schemeClr>
              </a:solidFill>
              <a:round/>
            </a:ln>
            <a:effectLst/>
          </c:spPr>
        </c:majorGridlines>
        <c:title>
          <c:tx>
            <c:rich>
              <a:bodyPr rot="0" vert="horz"/>
              <a:lstStyle/>
              <a:p>
                <a:pPr>
                  <a:defRPr/>
                </a:pPr>
                <a:r>
                  <a:rPr lang="sv-SE"/>
                  <a:t>Outdoor temperature (°C)</a:t>
                </a:r>
              </a:p>
            </c:rich>
          </c:tx>
          <c:overlay val="0"/>
          <c:spPr>
            <a:noFill/>
            <a:ln>
              <a:noFill/>
            </a:ln>
            <a:effectLst/>
          </c:sp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vert="horz"/>
          <a:lstStyle/>
          <a:p>
            <a:pPr>
              <a:defRPr/>
            </a:pPr>
            <a:endParaRPr lang="fr-FR"/>
          </a:p>
        </c:txPr>
        <c:crossAx val="198379392"/>
        <c:crosses val="autoZero"/>
        <c:crossBetween val="midCat"/>
      </c:valAx>
      <c:valAx>
        <c:axId val="198379392"/>
        <c:scaling>
          <c:orientation val="minMax"/>
          <c:max val="100"/>
        </c:scaling>
        <c:delete val="0"/>
        <c:axPos val="l"/>
        <c:majorGridlines>
          <c:spPr>
            <a:ln w="9525" cap="flat" cmpd="sng" algn="ctr">
              <a:solidFill>
                <a:schemeClr val="tx1">
                  <a:lumMod val="15000"/>
                  <a:lumOff val="85000"/>
                </a:schemeClr>
              </a:solidFill>
              <a:round/>
            </a:ln>
            <a:effectLst/>
          </c:spPr>
        </c:majorGridlines>
        <c:title>
          <c:tx>
            <c:rich>
              <a:bodyPr rot="-5400000" vert="horz"/>
              <a:lstStyle/>
              <a:p>
                <a:pPr>
                  <a:defRPr/>
                </a:pPr>
                <a:r>
                  <a:rPr lang="sv-SE"/>
                  <a:t>Compressor Power Consumption (kW)</a:t>
                </a:r>
              </a:p>
            </c:rich>
          </c:tx>
          <c:overlay val="0"/>
          <c:spPr>
            <a:noFill/>
            <a:ln>
              <a:noFill/>
            </a:ln>
            <a:effectLst/>
          </c:spPr>
        </c:title>
        <c:numFmt formatCode="0" sourceLinked="0"/>
        <c:majorTickMark val="none"/>
        <c:minorTickMark val="none"/>
        <c:tickLblPos val="low"/>
        <c:spPr>
          <a:noFill/>
          <a:ln w="9525" cap="flat" cmpd="sng" algn="ctr">
            <a:solidFill>
              <a:schemeClr val="tx1">
                <a:lumMod val="25000"/>
                <a:lumOff val="75000"/>
              </a:schemeClr>
            </a:solidFill>
            <a:round/>
          </a:ln>
          <a:effectLst/>
        </c:spPr>
        <c:txPr>
          <a:bodyPr rot="-60000000" vert="horz"/>
          <a:lstStyle/>
          <a:p>
            <a:pPr>
              <a:defRPr/>
            </a:pPr>
            <a:endParaRPr lang="fr-FR"/>
          </a:p>
        </c:txPr>
        <c:crossAx val="198377472"/>
        <c:crosses val="autoZero"/>
        <c:crossBetween val="midCat"/>
        <c:majorUnit val="20"/>
      </c:valAx>
      <c:spPr>
        <a:noFill/>
        <a:ln>
          <a:noFill/>
        </a:ln>
        <a:effectLst/>
      </c:spPr>
    </c:plotArea>
    <c:legend>
      <c:legendPos val="t"/>
      <c:overlay val="0"/>
      <c:spPr>
        <a:noFill/>
        <a:ln>
          <a:solidFill>
            <a:schemeClr val="tx1"/>
          </a:solidFill>
        </a:ln>
        <a:effectLst/>
      </c:spPr>
      <c:txPr>
        <a:bodyPr rot="0" vert="horz"/>
        <a:lstStyle/>
        <a:p>
          <a:pPr>
            <a:defRPr/>
          </a:pPr>
          <a:endParaRPr lang="fr-FR"/>
        </a:p>
      </c:txPr>
    </c:legend>
    <c:plotVisOnly val="1"/>
    <c:dispBlanksAs val="gap"/>
    <c:showDLblsOverMax val="0"/>
  </c:chart>
  <c:spPr>
    <a:solidFill>
      <a:schemeClr val="bg1"/>
    </a:solidFill>
    <a:ln w="9525" cap="flat" cmpd="sng" algn="ctr">
      <a:noFill/>
      <a:round/>
    </a:ln>
    <a:effectLst/>
  </c:spPr>
  <c:txPr>
    <a:bodyPr/>
    <a:lstStyle/>
    <a:p>
      <a:pPr>
        <a:defRPr sz="1600">
          <a:latin typeface="+mn-lt"/>
          <a:cs typeface="Times New Roman" panose="02020603050405020304" pitchFamily="18" charset="0"/>
        </a:defRPr>
      </a:pPr>
      <a:endParaRPr lang="fr-FR"/>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14"/>
          <c:order val="0"/>
          <c:tx>
            <c:v>SH Only</c:v>
          </c:tx>
          <c:spPr>
            <a:ln w="25400" cap="rnd">
              <a:solidFill>
                <a:srgbClr val="00B0F0"/>
              </a:solidFill>
              <a:round/>
            </a:ln>
            <a:effectLst/>
          </c:spPr>
          <c:marker>
            <c:symbol val="triangle"/>
            <c:size val="8"/>
            <c:spPr>
              <a:solidFill>
                <a:srgbClr val="00B0F0"/>
              </a:solidFill>
              <a:ln>
                <a:noFill/>
              </a:ln>
            </c:spPr>
          </c:marker>
          <c:xVal>
            <c:numRef>
              <c:f>Comparison!$D$9:$D$49</c:f>
              <c:numCache>
                <c:formatCode>General</c:formatCode>
                <c:ptCount val="41"/>
                <c:pt idx="0">
                  <c:v>-15</c:v>
                </c:pt>
                <c:pt idx="1">
                  <c:v>-14</c:v>
                </c:pt>
                <c:pt idx="2">
                  <c:v>-13</c:v>
                </c:pt>
                <c:pt idx="3">
                  <c:v>-12</c:v>
                </c:pt>
                <c:pt idx="4">
                  <c:v>-11</c:v>
                </c:pt>
                <c:pt idx="5">
                  <c:v>-10</c:v>
                </c:pt>
                <c:pt idx="6">
                  <c:v>-9</c:v>
                </c:pt>
                <c:pt idx="7">
                  <c:v>-8</c:v>
                </c:pt>
                <c:pt idx="8">
                  <c:v>-7</c:v>
                </c:pt>
                <c:pt idx="9">
                  <c:v>-6</c:v>
                </c:pt>
                <c:pt idx="10">
                  <c:v>-5</c:v>
                </c:pt>
                <c:pt idx="11">
                  <c:v>-4</c:v>
                </c:pt>
                <c:pt idx="12">
                  <c:v>-3</c:v>
                </c:pt>
                <c:pt idx="13">
                  <c:v>-2</c:v>
                </c:pt>
                <c:pt idx="14">
                  <c:v>-1</c:v>
                </c:pt>
                <c:pt idx="15">
                  <c:v>0</c:v>
                </c:pt>
                <c:pt idx="16">
                  <c:v>1</c:v>
                </c:pt>
                <c:pt idx="17">
                  <c:v>2</c:v>
                </c:pt>
                <c:pt idx="18">
                  <c:v>3</c:v>
                </c:pt>
                <c:pt idx="19">
                  <c:v>4</c:v>
                </c:pt>
                <c:pt idx="20">
                  <c:v>5</c:v>
                </c:pt>
                <c:pt idx="21">
                  <c:v>6</c:v>
                </c:pt>
                <c:pt idx="22">
                  <c:v>7</c:v>
                </c:pt>
                <c:pt idx="23">
                  <c:v>8</c:v>
                </c:pt>
                <c:pt idx="24">
                  <c:v>9</c:v>
                </c:pt>
                <c:pt idx="25">
                  <c:v>10</c:v>
                </c:pt>
                <c:pt idx="26">
                  <c:v>11</c:v>
                </c:pt>
                <c:pt idx="27">
                  <c:v>12</c:v>
                </c:pt>
                <c:pt idx="28">
                  <c:v>13</c:v>
                </c:pt>
                <c:pt idx="29">
                  <c:v>14</c:v>
                </c:pt>
                <c:pt idx="30">
                  <c:v>15</c:v>
                </c:pt>
                <c:pt idx="31">
                  <c:v>16</c:v>
                </c:pt>
                <c:pt idx="32">
                  <c:v>17</c:v>
                </c:pt>
                <c:pt idx="33">
                  <c:v>18</c:v>
                </c:pt>
                <c:pt idx="34">
                  <c:v>19</c:v>
                </c:pt>
                <c:pt idx="35">
                  <c:v>20</c:v>
                </c:pt>
                <c:pt idx="36">
                  <c:v>21</c:v>
                </c:pt>
                <c:pt idx="37">
                  <c:v>22</c:v>
                </c:pt>
                <c:pt idx="38">
                  <c:v>23</c:v>
                </c:pt>
                <c:pt idx="39">
                  <c:v>24</c:v>
                </c:pt>
                <c:pt idx="40">
                  <c:v>25</c:v>
                </c:pt>
              </c:numCache>
            </c:numRef>
          </c:xVal>
          <c:yVal>
            <c:numRef>
              <c:f>Comparison!$AW$9:$AW$49</c:f>
              <c:numCache>
                <c:formatCode>0.000</c:formatCode>
                <c:ptCount val="41"/>
                <c:pt idx="0">
                  <c:v>4.4046983449012282</c:v>
                </c:pt>
                <c:pt idx="1">
                  <c:v>4.4843049327354256</c:v>
                </c:pt>
                <c:pt idx="2">
                  <c:v>4.573620537031573</c:v>
                </c:pt>
                <c:pt idx="3">
                  <c:v>4.6714419184054812</c:v>
                </c:pt>
                <c:pt idx="4">
                  <c:v>4.7823218997361474</c:v>
                </c:pt>
                <c:pt idx="5">
                  <c:v>4.9071153172099544</c:v>
                </c:pt>
                <c:pt idx="6">
                  <c:v>5.0694705219677063</c:v>
                </c:pt>
                <c:pt idx="7">
                  <c:v>5.1546391752577323</c:v>
                </c:pt>
                <c:pt idx="8">
                  <c:v>5.1461506792918899</c:v>
                </c:pt>
                <c:pt idx="9">
                  <c:v>5.0611556305356391</c:v>
                </c:pt>
                <c:pt idx="10">
                  <c:v>4.9292756108015432</c:v>
                </c:pt>
                <c:pt idx="11">
                  <c:v>4.7763786365610068</c:v>
                </c:pt>
                <c:pt idx="12">
                  <c:v>4.615384615384615</c:v>
                </c:pt>
                <c:pt idx="13">
                  <c:v>4.4563279857397511</c:v>
                </c:pt>
                <c:pt idx="14">
                  <c:v>4.3083900226757379</c:v>
                </c:pt>
                <c:pt idx="15">
                  <c:v>4.1724617524339358</c:v>
                </c:pt>
                <c:pt idx="16">
                  <c:v>4.028436018957346</c:v>
                </c:pt>
                <c:pt idx="17">
                  <c:v>3.9119804400977998</c:v>
                </c:pt>
                <c:pt idx="18">
                  <c:v>3.8187372708757636</c:v>
                </c:pt>
                <c:pt idx="19">
                  <c:v>3.7533512064343166</c:v>
                </c:pt>
                <c:pt idx="20">
                  <c:v>3.7164093767867357</c:v>
                </c:pt>
                <c:pt idx="21">
                  <c:v>3.9370078740157477</c:v>
                </c:pt>
                <c:pt idx="22">
                  <c:v>4.2834890965732075</c:v>
                </c:pt>
                <c:pt idx="23">
                  <c:v>4.863813229571984</c:v>
                </c:pt>
                <c:pt idx="24">
                  <c:v>5.9366754617414266</c:v>
                </c:pt>
                <c:pt idx="25">
                  <c:v>8.4925690021231404</c:v>
                </c:pt>
                <c:pt idx="26" formatCode="0">
                  <c:v>0.19019607843137251</c:v>
                </c:pt>
                <c:pt idx="27" formatCode="0">
                  <c:v>0.20487385321100915</c:v>
                </c:pt>
                <c:pt idx="28" formatCode="0">
                  <c:v>0.22021040974529349</c:v>
                </c:pt>
                <c:pt idx="29" formatCode="0">
                  <c:v>0.23614973262032082</c:v>
                </c:pt>
                <c:pt idx="30" formatCode="0">
                  <c:v>0.25302325581395352</c:v>
                </c:pt>
                <c:pt idx="31" formatCode="0">
                  <c:v>0.27077922077922079</c:v>
                </c:pt>
                <c:pt idx="32" formatCode="0">
                  <c:v>0.28961854176726221</c:v>
                </c:pt>
                <c:pt idx="33" formatCode="0">
                  <c:v>0.30971055088702149</c:v>
                </c:pt>
                <c:pt idx="34" formatCode="0">
                  <c:v>0.33122743682310474</c:v>
                </c:pt>
                <c:pt idx="35" formatCode="0">
                  <c:v>0.35466841186736481</c:v>
                </c:pt>
                <c:pt idx="36" formatCode="0">
                  <c:v>0.38026981450252956</c:v>
                </c:pt>
                <c:pt idx="37" formatCode="0">
                  <c:v>0.40862840862840866</c:v>
                </c:pt>
                <c:pt idx="38" formatCode="0">
                  <c:v>0.44091087553985081</c:v>
                </c:pt>
                <c:pt idx="39" formatCode="0">
                  <c:v>0.47883597883597878</c:v>
                </c:pt>
                <c:pt idx="40" formatCode="0">
                  <c:v>0.52606806661839256</c:v>
                </c:pt>
              </c:numCache>
            </c:numRef>
          </c:yVal>
          <c:smooth val="0"/>
          <c:extLst>
            <c:ext xmlns:c16="http://schemas.microsoft.com/office/drawing/2014/chart" uri="{C3380CC4-5D6E-409C-BE32-E72D297353CC}">
              <c16:uniqueId val="{00000000-FEBA-448C-AFE1-13479AC4C7EF}"/>
            </c:ext>
          </c:extLst>
        </c:ser>
        <c:ser>
          <c:idx val="15"/>
          <c:order val="1"/>
          <c:tx>
            <c:v>DH (Priority SH)</c:v>
          </c:tx>
          <c:spPr>
            <a:ln w="25400" cap="rnd">
              <a:solidFill>
                <a:srgbClr val="7030A0"/>
              </a:solidFill>
              <a:round/>
            </a:ln>
            <a:effectLst/>
          </c:spPr>
          <c:marker>
            <c:symbol val="square"/>
            <c:size val="8"/>
            <c:spPr>
              <a:solidFill>
                <a:srgbClr val="7030A0"/>
              </a:solidFill>
              <a:ln>
                <a:noFill/>
              </a:ln>
            </c:spPr>
          </c:marker>
          <c:xVal>
            <c:numRef>
              <c:f>Comparison!$D$9:$D$49</c:f>
              <c:numCache>
                <c:formatCode>General</c:formatCode>
                <c:ptCount val="41"/>
                <c:pt idx="0">
                  <c:v>-15</c:v>
                </c:pt>
                <c:pt idx="1">
                  <c:v>-14</c:v>
                </c:pt>
                <c:pt idx="2">
                  <c:v>-13</c:v>
                </c:pt>
                <c:pt idx="3">
                  <c:v>-12</c:v>
                </c:pt>
                <c:pt idx="4">
                  <c:v>-11</c:v>
                </c:pt>
                <c:pt idx="5">
                  <c:v>-10</c:v>
                </c:pt>
                <c:pt idx="6">
                  <c:v>-9</c:v>
                </c:pt>
                <c:pt idx="7">
                  <c:v>-8</c:v>
                </c:pt>
                <c:pt idx="8">
                  <c:v>-7</c:v>
                </c:pt>
                <c:pt idx="9">
                  <c:v>-6</c:v>
                </c:pt>
                <c:pt idx="10">
                  <c:v>-5</c:v>
                </c:pt>
                <c:pt idx="11">
                  <c:v>-4</c:v>
                </c:pt>
                <c:pt idx="12">
                  <c:v>-3</c:v>
                </c:pt>
                <c:pt idx="13">
                  <c:v>-2</c:v>
                </c:pt>
                <c:pt idx="14">
                  <c:v>-1</c:v>
                </c:pt>
                <c:pt idx="15">
                  <c:v>0</c:v>
                </c:pt>
                <c:pt idx="16">
                  <c:v>1</c:v>
                </c:pt>
                <c:pt idx="17">
                  <c:v>2</c:v>
                </c:pt>
                <c:pt idx="18">
                  <c:v>3</c:v>
                </c:pt>
                <c:pt idx="19">
                  <c:v>4</c:v>
                </c:pt>
                <c:pt idx="20">
                  <c:v>5</c:v>
                </c:pt>
                <c:pt idx="21">
                  <c:v>6</c:v>
                </c:pt>
                <c:pt idx="22">
                  <c:v>7</c:v>
                </c:pt>
                <c:pt idx="23">
                  <c:v>8</c:v>
                </c:pt>
                <c:pt idx="24">
                  <c:v>9</c:v>
                </c:pt>
                <c:pt idx="25">
                  <c:v>10</c:v>
                </c:pt>
                <c:pt idx="26">
                  <c:v>11</c:v>
                </c:pt>
                <c:pt idx="27">
                  <c:v>12</c:v>
                </c:pt>
                <c:pt idx="28">
                  <c:v>13</c:v>
                </c:pt>
                <c:pt idx="29">
                  <c:v>14</c:v>
                </c:pt>
                <c:pt idx="30">
                  <c:v>15</c:v>
                </c:pt>
                <c:pt idx="31">
                  <c:v>16</c:v>
                </c:pt>
                <c:pt idx="32">
                  <c:v>17</c:v>
                </c:pt>
                <c:pt idx="33">
                  <c:v>18</c:v>
                </c:pt>
                <c:pt idx="34">
                  <c:v>19</c:v>
                </c:pt>
                <c:pt idx="35">
                  <c:v>20</c:v>
                </c:pt>
                <c:pt idx="36">
                  <c:v>21</c:v>
                </c:pt>
                <c:pt idx="37">
                  <c:v>22</c:v>
                </c:pt>
                <c:pt idx="38">
                  <c:v>23</c:v>
                </c:pt>
                <c:pt idx="39">
                  <c:v>24</c:v>
                </c:pt>
                <c:pt idx="40">
                  <c:v>25</c:v>
                </c:pt>
              </c:numCache>
            </c:numRef>
          </c:xVal>
          <c:yVal>
            <c:numRef>
              <c:f>Comparison!$DF$9:$DF$49</c:f>
              <c:numCache>
                <c:formatCode>0.000</c:formatCode>
                <c:ptCount val="41"/>
                <c:pt idx="0">
                  <c:v>2.799643016510486</c:v>
                </c:pt>
                <c:pt idx="1">
                  <c:v>2.8003307151715577</c:v>
                </c:pt>
                <c:pt idx="2">
                  <c:v>2.7998460354118548</c:v>
                </c:pt>
                <c:pt idx="3">
                  <c:v>2.8004322766570597</c:v>
                </c:pt>
                <c:pt idx="4">
                  <c:v>2.7999999999999994</c:v>
                </c:pt>
                <c:pt idx="5">
                  <c:v>2.7996171027440964</c:v>
                </c:pt>
                <c:pt idx="6">
                  <c:v>2.7900120336943433</c:v>
                </c:pt>
                <c:pt idx="7">
                  <c:v>2.8207792207792202</c:v>
                </c:pt>
                <c:pt idx="8">
                  <c:v>2.8864530635188306</c:v>
                </c:pt>
                <c:pt idx="9">
                  <c:v>2.978429203539823</c:v>
                </c:pt>
                <c:pt idx="10">
                  <c:v>3.084291187739463</c:v>
                </c:pt>
                <c:pt idx="11">
                  <c:v>3.1948968512486426</c:v>
                </c:pt>
                <c:pt idx="12">
                  <c:v>3.3212996389891689</c:v>
                </c:pt>
                <c:pt idx="13">
                  <c:v>3.5046153846153847</c:v>
                </c:pt>
                <c:pt idx="14">
                  <c:v>3.7220502235982105</c:v>
                </c:pt>
                <c:pt idx="15">
                  <c:v>3.9836766420520799</c:v>
                </c:pt>
                <c:pt idx="16">
                  <c:v>4.3626126126126117</c:v>
                </c:pt>
                <c:pt idx="17">
                  <c:v>4.8406797663303243</c:v>
                </c:pt>
                <c:pt idx="18">
                  <c:v>5.4705505761843805</c:v>
                </c:pt>
                <c:pt idx="19">
                  <c:v>6.3402225755166945</c:v>
                </c:pt>
                <c:pt idx="20">
                  <c:v>8.1685393258426995</c:v>
                </c:pt>
                <c:pt idx="21">
                  <c:v>7.2128378378378413</c:v>
                </c:pt>
                <c:pt idx="22">
                  <c:v>6.2211350293542083</c:v>
                </c:pt>
                <c:pt idx="23">
                  <c:v>5.3855319148936172</c:v>
                </c:pt>
                <c:pt idx="24">
                  <c:v>4.6983532934131738</c:v>
                </c:pt>
                <c:pt idx="25">
                  <c:v>4.1379772270596114</c:v>
                </c:pt>
                <c:pt idx="26">
                  <c:v>3.2575757575757587</c:v>
                </c:pt>
                <c:pt idx="27">
                  <c:v>3.4250580046403707</c:v>
                </c:pt>
                <c:pt idx="28">
                  <c:v>3.6110065851364066</c:v>
                </c:pt>
                <c:pt idx="29">
                  <c:v>3.8223180076628349</c:v>
                </c:pt>
                <c:pt idx="30">
                  <c:v>4.0646741793238599</c:v>
                </c:pt>
                <c:pt idx="31">
                  <c:v>4.3435768261964736</c:v>
                </c:pt>
                <c:pt idx="32">
                  <c:v>4.6715328467153263</c:v>
                </c:pt>
                <c:pt idx="33">
                  <c:v>5.0663764961915119</c:v>
                </c:pt>
                <c:pt idx="34">
                  <c:v>5.5530694205393001</c:v>
                </c:pt>
                <c:pt idx="35">
                  <c:v>6.1755678330263937</c:v>
                </c:pt>
                <c:pt idx="36">
                  <c:v>7.012726054922978</c:v>
                </c:pt>
                <c:pt idx="37">
                  <c:v>8.2188679245283023</c:v>
                </c:pt>
                <c:pt idx="38">
                  <c:v>10.179533213644524</c:v>
                </c:pt>
                <c:pt idx="39">
                  <c:v>14.218750000000011</c:v>
                </c:pt>
                <c:pt idx="40">
                  <c:v>30.798004987531243</c:v>
                </c:pt>
              </c:numCache>
            </c:numRef>
          </c:yVal>
          <c:smooth val="0"/>
          <c:extLst>
            <c:ext xmlns:c16="http://schemas.microsoft.com/office/drawing/2014/chart" uri="{C3380CC4-5D6E-409C-BE32-E72D297353CC}">
              <c16:uniqueId val="{00000001-FEBA-448C-AFE1-13479AC4C7EF}"/>
            </c:ext>
          </c:extLst>
        </c:ser>
        <c:ser>
          <c:idx val="5"/>
          <c:order val="9"/>
          <c:tx>
            <c:v>DH Only</c:v>
          </c:tx>
          <c:spPr>
            <a:ln w="19050">
              <a:solidFill>
                <a:srgbClr val="FF0000"/>
              </a:solidFill>
            </a:ln>
          </c:spPr>
          <c:marker>
            <c:symbol val="circle"/>
            <c:size val="8"/>
            <c:spPr>
              <a:solidFill>
                <a:srgbClr val="FF0000"/>
              </a:solidFill>
              <a:ln>
                <a:solidFill>
                  <a:srgbClr val="FF0000"/>
                </a:solidFill>
              </a:ln>
            </c:spPr>
          </c:marker>
          <c:xVal>
            <c:numRef>
              <c:f>'Auxiliary heater'!$B$5:$B$45</c:f>
              <c:numCache>
                <c:formatCode>General</c:formatCode>
                <c:ptCount val="41"/>
                <c:pt idx="0">
                  <c:v>-15</c:v>
                </c:pt>
                <c:pt idx="1">
                  <c:v>-14</c:v>
                </c:pt>
                <c:pt idx="2">
                  <c:v>-13</c:v>
                </c:pt>
                <c:pt idx="3">
                  <c:v>-12</c:v>
                </c:pt>
                <c:pt idx="4">
                  <c:v>-11</c:v>
                </c:pt>
                <c:pt idx="5">
                  <c:v>-10</c:v>
                </c:pt>
                <c:pt idx="6">
                  <c:v>-9</c:v>
                </c:pt>
                <c:pt idx="7">
                  <c:v>-8</c:v>
                </c:pt>
                <c:pt idx="8">
                  <c:v>-7</c:v>
                </c:pt>
                <c:pt idx="9">
                  <c:v>-6</c:v>
                </c:pt>
                <c:pt idx="10">
                  <c:v>-5</c:v>
                </c:pt>
                <c:pt idx="11">
                  <c:v>-4</c:v>
                </c:pt>
                <c:pt idx="12">
                  <c:v>-3</c:v>
                </c:pt>
                <c:pt idx="13">
                  <c:v>-2</c:v>
                </c:pt>
                <c:pt idx="14">
                  <c:v>-1</c:v>
                </c:pt>
                <c:pt idx="15">
                  <c:v>0</c:v>
                </c:pt>
                <c:pt idx="16">
                  <c:v>1</c:v>
                </c:pt>
                <c:pt idx="17">
                  <c:v>2</c:v>
                </c:pt>
                <c:pt idx="18">
                  <c:v>3</c:v>
                </c:pt>
                <c:pt idx="19">
                  <c:v>4</c:v>
                </c:pt>
                <c:pt idx="20">
                  <c:v>5</c:v>
                </c:pt>
                <c:pt idx="21">
                  <c:v>6</c:v>
                </c:pt>
                <c:pt idx="22">
                  <c:v>7</c:v>
                </c:pt>
                <c:pt idx="23">
                  <c:v>8</c:v>
                </c:pt>
                <c:pt idx="24">
                  <c:v>9</c:v>
                </c:pt>
                <c:pt idx="25">
                  <c:v>10</c:v>
                </c:pt>
                <c:pt idx="26">
                  <c:v>11</c:v>
                </c:pt>
                <c:pt idx="27">
                  <c:v>12</c:v>
                </c:pt>
                <c:pt idx="28">
                  <c:v>13</c:v>
                </c:pt>
                <c:pt idx="29">
                  <c:v>14</c:v>
                </c:pt>
                <c:pt idx="30">
                  <c:v>15</c:v>
                </c:pt>
                <c:pt idx="31">
                  <c:v>16</c:v>
                </c:pt>
                <c:pt idx="32">
                  <c:v>17</c:v>
                </c:pt>
                <c:pt idx="33">
                  <c:v>18</c:v>
                </c:pt>
                <c:pt idx="34">
                  <c:v>19</c:v>
                </c:pt>
                <c:pt idx="35">
                  <c:v>20</c:v>
                </c:pt>
                <c:pt idx="36">
                  <c:v>21</c:v>
                </c:pt>
                <c:pt idx="37">
                  <c:v>22</c:v>
                </c:pt>
                <c:pt idx="38">
                  <c:v>23</c:v>
                </c:pt>
                <c:pt idx="39">
                  <c:v>24</c:v>
                </c:pt>
                <c:pt idx="40">
                  <c:v>25</c:v>
                </c:pt>
              </c:numCache>
              <c:extLst xmlns:c15="http://schemas.microsoft.com/office/drawing/2012/chart"/>
            </c:numRef>
          </c:xVal>
          <c:yVal>
            <c:numRef>
              <c:f>'Auxiliary heater'!$DG$5:$DG$45</c:f>
              <c:numCache>
                <c:formatCode>0.000</c:formatCode>
                <c:ptCount val="41"/>
                <c:pt idx="0">
                  <c:v>2.5087859424920129</c:v>
                </c:pt>
                <c:pt idx="1">
                  <c:v>2.5087859424920129</c:v>
                </c:pt>
                <c:pt idx="2">
                  <c:v>2.5087859424920129</c:v>
                </c:pt>
                <c:pt idx="3">
                  <c:v>2.5087859424920129</c:v>
                </c:pt>
                <c:pt idx="4">
                  <c:v>2.5087859424920129</c:v>
                </c:pt>
                <c:pt idx="5">
                  <c:v>2.5087859424920129</c:v>
                </c:pt>
                <c:pt idx="6">
                  <c:v>2.5087859424920129</c:v>
                </c:pt>
                <c:pt idx="7">
                  <c:v>2.5087859424920129</c:v>
                </c:pt>
                <c:pt idx="8">
                  <c:v>2.5087859424920129</c:v>
                </c:pt>
                <c:pt idx="9">
                  <c:v>2.5087859424920129</c:v>
                </c:pt>
                <c:pt idx="10">
                  <c:v>2.5087859424920129</c:v>
                </c:pt>
                <c:pt idx="11">
                  <c:v>2.5087859424920129</c:v>
                </c:pt>
                <c:pt idx="12">
                  <c:v>2.5087859424920129</c:v>
                </c:pt>
                <c:pt idx="13">
                  <c:v>2.5087859424920129</c:v>
                </c:pt>
                <c:pt idx="14">
                  <c:v>2.5087859424920129</c:v>
                </c:pt>
                <c:pt idx="15">
                  <c:v>2.5087859424920129</c:v>
                </c:pt>
                <c:pt idx="16">
                  <c:v>2.5111111111111115</c:v>
                </c:pt>
                <c:pt idx="17">
                  <c:v>2.5141955835962149</c:v>
                </c:pt>
                <c:pt idx="18">
                  <c:v>2.5176332288401251</c:v>
                </c:pt>
                <c:pt idx="19">
                  <c:v>2.5214174454828662</c:v>
                </c:pt>
                <c:pt idx="20">
                  <c:v>2.5259287925696592</c:v>
                </c:pt>
                <c:pt idx="21">
                  <c:v>2.6250498603909054</c:v>
                </c:pt>
                <c:pt idx="22">
                  <c:v>2.731275720164609</c:v>
                </c:pt>
                <c:pt idx="23">
                  <c:v>2.8465136054421767</c:v>
                </c:pt>
                <c:pt idx="24">
                  <c:v>2.9705364995602457</c:v>
                </c:pt>
                <c:pt idx="25">
                  <c:v>3.1071103008204188</c:v>
                </c:pt>
                <c:pt idx="26">
                  <c:v>3.2575757575757587</c:v>
                </c:pt>
                <c:pt idx="27">
                  <c:v>3.4250580046403707</c:v>
                </c:pt>
                <c:pt idx="28">
                  <c:v>3.6110065851364066</c:v>
                </c:pt>
                <c:pt idx="29">
                  <c:v>3.8223180076628349</c:v>
                </c:pt>
                <c:pt idx="30">
                  <c:v>4.0646741793238599</c:v>
                </c:pt>
                <c:pt idx="31">
                  <c:v>4.3435768261964736</c:v>
                </c:pt>
                <c:pt idx="32">
                  <c:v>4.6715328467153263</c:v>
                </c:pt>
                <c:pt idx="33">
                  <c:v>5.0663764961915119</c:v>
                </c:pt>
                <c:pt idx="34">
                  <c:v>5.5530694205393001</c:v>
                </c:pt>
                <c:pt idx="35">
                  <c:v>6.1755678330263937</c:v>
                </c:pt>
                <c:pt idx="36">
                  <c:v>7.012726054922978</c:v>
                </c:pt>
                <c:pt idx="37">
                  <c:v>8.2188679245283023</c:v>
                </c:pt>
                <c:pt idx="38">
                  <c:v>10.179533213644524</c:v>
                </c:pt>
                <c:pt idx="39">
                  <c:v>14.218750000000011</c:v>
                </c:pt>
                <c:pt idx="40">
                  <c:v>30.798004987531243</c:v>
                </c:pt>
              </c:numCache>
              <c:extLst xmlns:c15="http://schemas.microsoft.com/office/drawing/2012/chart"/>
            </c:numRef>
          </c:yVal>
          <c:smooth val="0"/>
          <c:extLst xmlns:c15="http://schemas.microsoft.com/office/drawing/2012/chart">
            <c:ext xmlns:c16="http://schemas.microsoft.com/office/drawing/2014/chart" uri="{C3380CC4-5D6E-409C-BE32-E72D297353CC}">
              <c16:uniqueId val="{00000002-FEBA-448C-AFE1-13479AC4C7EF}"/>
            </c:ext>
          </c:extLst>
        </c:ser>
        <c:ser>
          <c:idx val="17"/>
          <c:order val="17"/>
          <c:tx>
            <c:v>COP Limit for profits</c:v>
          </c:tx>
          <c:spPr>
            <a:ln w="25400" cap="rnd">
              <a:solidFill>
                <a:srgbClr val="00B050"/>
              </a:solidFill>
              <a:round/>
            </a:ln>
            <a:effectLst/>
          </c:spPr>
          <c:marker>
            <c:symbol val="x"/>
            <c:size val="8"/>
            <c:spPr>
              <a:noFill/>
              <a:ln>
                <a:solidFill>
                  <a:srgbClr val="00B050"/>
                </a:solidFill>
              </a:ln>
            </c:spPr>
          </c:marker>
          <c:xVal>
            <c:numRef>
              <c:f>Comparison!$D$9:$D$49</c:f>
              <c:numCache>
                <c:formatCode>General</c:formatCode>
                <c:ptCount val="41"/>
                <c:pt idx="0">
                  <c:v>-15</c:v>
                </c:pt>
                <c:pt idx="1">
                  <c:v>-14</c:v>
                </c:pt>
                <c:pt idx="2">
                  <c:v>-13</c:v>
                </c:pt>
                <c:pt idx="3">
                  <c:v>-12</c:v>
                </c:pt>
                <c:pt idx="4">
                  <c:v>-11</c:v>
                </c:pt>
                <c:pt idx="5">
                  <c:v>-10</c:v>
                </c:pt>
                <c:pt idx="6">
                  <c:v>-9</c:v>
                </c:pt>
                <c:pt idx="7">
                  <c:v>-8</c:v>
                </c:pt>
                <c:pt idx="8">
                  <c:v>-7</c:v>
                </c:pt>
                <c:pt idx="9">
                  <c:v>-6</c:v>
                </c:pt>
                <c:pt idx="10">
                  <c:v>-5</c:v>
                </c:pt>
                <c:pt idx="11">
                  <c:v>-4</c:v>
                </c:pt>
                <c:pt idx="12">
                  <c:v>-3</c:v>
                </c:pt>
                <c:pt idx="13">
                  <c:v>-2</c:v>
                </c:pt>
                <c:pt idx="14">
                  <c:v>-1</c:v>
                </c:pt>
                <c:pt idx="15">
                  <c:v>0</c:v>
                </c:pt>
                <c:pt idx="16">
                  <c:v>1</c:v>
                </c:pt>
                <c:pt idx="17">
                  <c:v>2</c:v>
                </c:pt>
                <c:pt idx="18">
                  <c:v>3</c:v>
                </c:pt>
                <c:pt idx="19">
                  <c:v>4</c:v>
                </c:pt>
                <c:pt idx="20">
                  <c:v>5</c:v>
                </c:pt>
                <c:pt idx="21">
                  <c:v>6</c:v>
                </c:pt>
                <c:pt idx="22">
                  <c:v>7</c:v>
                </c:pt>
                <c:pt idx="23">
                  <c:v>8</c:v>
                </c:pt>
                <c:pt idx="24">
                  <c:v>9</c:v>
                </c:pt>
                <c:pt idx="25">
                  <c:v>10</c:v>
                </c:pt>
                <c:pt idx="26">
                  <c:v>11</c:v>
                </c:pt>
                <c:pt idx="27">
                  <c:v>12</c:v>
                </c:pt>
                <c:pt idx="28">
                  <c:v>13</c:v>
                </c:pt>
                <c:pt idx="29">
                  <c:v>14</c:v>
                </c:pt>
                <c:pt idx="30">
                  <c:v>15</c:v>
                </c:pt>
                <c:pt idx="31">
                  <c:v>16</c:v>
                </c:pt>
                <c:pt idx="32">
                  <c:v>17</c:v>
                </c:pt>
                <c:pt idx="33">
                  <c:v>18</c:v>
                </c:pt>
                <c:pt idx="34">
                  <c:v>19</c:v>
                </c:pt>
                <c:pt idx="35">
                  <c:v>20</c:v>
                </c:pt>
                <c:pt idx="36">
                  <c:v>21</c:v>
                </c:pt>
                <c:pt idx="37">
                  <c:v>22</c:v>
                </c:pt>
                <c:pt idx="38">
                  <c:v>23</c:v>
                </c:pt>
                <c:pt idx="39">
                  <c:v>24</c:v>
                </c:pt>
                <c:pt idx="40">
                  <c:v>25</c:v>
                </c:pt>
              </c:numCache>
            </c:numRef>
          </c:xVal>
          <c:yVal>
            <c:numRef>
              <c:f>Comparison!$DW$9:$DW$49</c:f>
              <c:numCache>
                <c:formatCode>General</c:formatCode>
                <c:ptCount val="41"/>
                <c:pt idx="0">
                  <c:v>2.0806674781269829</c:v>
                </c:pt>
                <c:pt idx="1">
                  <c:v>2.133788541555532</c:v>
                </c:pt>
                <c:pt idx="2">
                  <c:v>2.1896931145100016</c:v>
                </c:pt>
                <c:pt idx="3">
                  <c:v>2.2486058643640945</c:v>
                </c:pt>
                <c:pt idx="4">
                  <c:v>2.3107763052997656</c:v>
                </c:pt>
                <c:pt idx="5">
                  <c:v>2.3764823308538703</c:v>
                </c:pt>
                <c:pt idx="6">
                  <c:v>2.4460343667828535</c:v>
                </c:pt>
                <c:pt idx="7">
                  <c:v>2.5197802751600058</c:v>
                </c:pt>
                <c:pt idx="8">
                  <c:v>2.5981111731771005</c:v>
                </c:pt>
                <c:pt idx="9">
                  <c:v>2.6814683720805519</c:v>
                </c:pt>
                <c:pt idx="10">
                  <c:v>2.7703516961478263</c:v>
                </c:pt>
                <c:pt idx="11">
                  <c:v>2.8653295128939829</c:v>
                </c:pt>
                <c:pt idx="12">
                  <c:v>2.9670508997581857</c:v>
                </c:pt>
                <c:pt idx="13">
                  <c:v>3.0762604977389487</c:v>
                </c:pt>
                <c:pt idx="14">
                  <c:v>3.1055900621118013</c:v>
                </c:pt>
                <c:pt idx="15">
                  <c:v>3.2051282051282053</c:v>
                </c:pt>
                <c:pt idx="16">
                  <c:v>3.3333333333333335</c:v>
                </c:pt>
                <c:pt idx="17">
                  <c:v>3.3333333333333335</c:v>
                </c:pt>
                <c:pt idx="18">
                  <c:v>3.3333333333333335</c:v>
                </c:pt>
                <c:pt idx="19">
                  <c:v>3.3333333333333335</c:v>
                </c:pt>
                <c:pt idx="20">
                  <c:v>3.7037037037037037</c:v>
                </c:pt>
                <c:pt idx="21">
                  <c:v>3.9682539682539684</c:v>
                </c:pt>
                <c:pt idx="22">
                  <c:v>4.9261083743842367</c:v>
                </c:pt>
                <c:pt idx="23">
                  <c:v>5.6818181818181817</c:v>
                </c:pt>
                <c:pt idx="24">
                  <c:v>5.9171597633136095</c:v>
                </c:pt>
                <c:pt idx="25">
                  <c:v>6.2893081761006293</c:v>
                </c:pt>
                <c:pt idx="26">
                  <c:v>6.2893081761006293</c:v>
                </c:pt>
                <c:pt idx="27">
                  <c:v>6.2893081761006293</c:v>
                </c:pt>
                <c:pt idx="28">
                  <c:v>6.8493150684931505</c:v>
                </c:pt>
                <c:pt idx="29">
                  <c:v>7.5757575757575761</c:v>
                </c:pt>
                <c:pt idx="30">
                  <c:v>8.4745762711864412</c:v>
                </c:pt>
                <c:pt idx="31">
                  <c:v>9.5238095238095237</c:v>
                </c:pt>
                <c:pt idx="32">
                  <c:v>10.989010989010989</c:v>
                </c:pt>
                <c:pt idx="33">
                  <c:v>12.820512820512821</c:v>
                </c:pt>
                <c:pt idx="34">
                  <c:v>0</c:v>
                </c:pt>
                <c:pt idx="35">
                  <c:v>0</c:v>
                </c:pt>
                <c:pt idx="36">
                  <c:v>0</c:v>
                </c:pt>
                <c:pt idx="37">
                  <c:v>0</c:v>
                </c:pt>
                <c:pt idx="38">
                  <c:v>0</c:v>
                </c:pt>
                <c:pt idx="39">
                  <c:v>0</c:v>
                </c:pt>
                <c:pt idx="40">
                  <c:v>0</c:v>
                </c:pt>
              </c:numCache>
            </c:numRef>
          </c:yVal>
          <c:smooth val="0"/>
          <c:extLst>
            <c:ext xmlns:c16="http://schemas.microsoft.com/office/drawing/2014/chart" uri="{C3380CC4-5D6E-409C-BE32-E72D297353CC}">
              <c16:uniqueId val="{00000003-FEBA-448C-AFE1-13479AC4C7EF}"/>
            </c:ext>
          </c:extLst>
        </c:ser>
        <c:dLbls>
          <c:showLegendKey val="0"/>
          <c:showVal val="0"/>
          <c:showCatName val="0"/>
          <c:showSerName val="0"/>
          <c:showPercent val="0"/>
          <c:showBubbleSize val="0"/>
        </c:dLbls>
        <c:axId val="114263168"/>
        <c:axId val="114270592"/>
        <c:extLst>
          <c:ext xmlns:c15="http://schemas.microsoft.com/office/drawing/2012/chart" uri="{02D57815-91ED-43cb-92C2-25804820EDAC}">
            <c15:filteredScatterSeries>
              <c15:ser>
                <c:idx val="16"/>
                <c:order val="2"/>
                <c:tx>
                  <c:v>COP HR,SH (SH+DH)</c:v>
                </c:tx>
                <c:spPr>
                  <a:ln w="25400" cap="rnd">
                    <a:solidFill>
                      <a:srgbClr val="00B0F0"/>
                    </a:solidFill>
                    <a:prstDash val="dash"/>
                    <a:round/>
                  </a:ln>
                  <a:effectLst/>
                </c:spPr>
                <c:xVal>
                  <c:numRef>
                    <c:extLst>
                      <c:ext uri="{02D57815-91ED-43cb-92C2-25804820EDAC}">
                        <c15:formulaRef>
                          <c15:sqref>Comparison!$D$9:$D$49</c15:sqref>
                        </c15:formulaRef>
                      </c:ext>
                    </c:extLst>
                    <c:numCache>
                      <c:formatCode>General</c:formatCode>
                      <c:ptCount val="41"/>
                      <c:pt idx="0">
                        <c:v>-15</c:v>
                      </c:pt>
                      <c:pt idx="1">
                        <c:v>-14</c:v>
                      </c:pt>
                      <c:pt idx="2">
                        <c:v>-13</c:v>
                      </c:pt>
                      <c:pt idx="3">
                        <c:v>-12</c:v>
                      </c:pt>
                      <c:pt idx="4">
                        <c:v>-11</c:v>
                      </c:pt>
                      <c:pt idx="5">
                        <c:v>-10</c:v>
                      </c:pt>
                      <c:pt idx="6">
                        <c:v>-9</c:v>
                      </c:pt>
                      <c:pt idx="7">
                        <c:v>-8</c:v>
                      </c:pt>
                      <c:pt idx="8">
                        <c:v>-7</c:v>
                      </c:pt>
                      <c:pt idx="9">
                        <c:v>-6</c:v>
                      </c:pt>
                      <c:pt idx="10">
                        <c:v>-5</c:v>
                      </c:pt>
                      <c:pt idx="11">
                        <c:v>-4</c:v>
                      </c:pt>
                      <c:pt idx="12">
                        <c:v>-3</c:v>
                      </c:pt>
                      <c:pt idx="13">
                        <c:v>-2</c:v>
                      </c:pt>
                      <c:pt idx="14">
                        <c:v>-1</c:v>
                      </c:pt>
                      <c:pt idx="15">
                        <c:v>0</c:v>
                      </c:pt>
                      <c:pt idx="16">
                        <c:v>1</c:v>
                      </c:pt>
                      <c:pt idx="17">
                        <c:v>2</c:v>
                      </c:pt>
                      <c:pt idx="18">
                        <c:v>3</c:v>
                      </c:pt>
                      <c:pt idx="19">
                        <c:v>4</c:v>
                      </c:pt>
                      <c:pt idx="20">
                        <c:v>5</c:v>
                      </c:pt>
                      <c:pt idx="21">
                        <c:v>6</c:v>
                      </c:pt>
                      <c:pt idx="22">
                        <c:v>7</c:v>
                      </c:pt>
                      <c:pt idx="23">
                        <c:v>8</c:v>
                      </c:pt>
                      <c:pt idx="24">
                        <c:v>9</c:v>
                      </c:pt>
                      <c:pt idx="25">
                        <c:v>10</c:v>
                      </c:pt>
                      <c:pt idx="26">
                        <c:v>11</c:v>
                      </c:pt>
                      <c:pt idx="27">
                        <c:v>12</c:v>
                      </c:pt>
                      <c:pt idx="28">
                        <c:v>13</c:v>
                      </c:pt>
                      <c:pt idx="29">
                        <c:v>14</c:v>
                      </c:pt>
                      <c:pt idx="30">
                        <c:v>15</c:v>
                      </c:pt>
                      <c:pt idx="31">
                        <c:v>16</c:v>
                      </c:pt>
                      <c:pt idx="32">
                        <c:v>17</c:v>
                      </c:pt>
                      <c:pt idx="33">
                        <c:v>18</c:v>
                      </c:pt>
                      <c:pt idx="34">
                        <c:v>19</c:v>
                      </c:pt>
                      <c:pt idx="35">
                        <c:v>20</c:v>
                      </c:pt>
                      <c:pt idx="36">
                        <c:v>21</c:v>
                      </c:pt>
                      <c:pt idx="37">
                        <c:v>22</c:v>
                      </c:pt>
                      <c:pt idx="38">
                        <c:v>23</c:v>
                      </c:pt>
                      <c:pt idx="39">
                        <c:v>24</c:v>
                      </c:pt>
                      <c:pt idx="40">
                        <c:v>25</c:v>
                      </c:pt>
                    </c:numCache>
                  </c:numRef>
                </c:xVal>
                <c:yVal>
                  <c:numRef>
                    <c:extLst>
                      <c:ext uri="{02D57815-91ED-43cb-92C2-25804820EDAC}">
                        <c15:formulaRef>
                          <c15:sqref>Comparison!$DC$9:$DC$49</c15:sqref>
                        </c15:formulaRef>
                      </c:ext>
                    </c:extLst>
                    <c:numCache>
                      <c:formatCode>0.000</c:formatCode>
                      <c:ptCount val="41"/>
                      <c:pt idx="0">
                        <c:v>2.7559712710873558</c:v>
                      </c:pt>
                      <c:pt idx="1">
                        <c:v>2.6724569901453146</c:v>
                      </c:pt>
                      <c:pt idx="2">
                        <c:v>2.5889427092032737</c:v>
                      </c:pt>
                      <c:pt idx="3">
                        <c:v>2.5054284282612325</c:v>
                      </c:pt>
                      <c:pt idx="4">
                        <c:v>2.4219141473191912</c:v>
                      </c:pt>
                      <c:pt idx="5">
                        <c:v>2.3383998663771504</c:v>
                      </c:pt>
                      <c:pt idx="6">
                        <c:v>2.2548855854351091</c:v>
                      </c:pt>
                      <c:pt idx="7">
                        <c:v>2.1713713044930683</c:v>
                      </c:pt>
                      <c:pt idx="8">
                        <c:v>2.087857023551027</c:v>
                      </c:pt>
                      <c:pt idx="9">
                        <c:v>2.0043427426089861</c:v>
                      </c:pt>
                      <c:pt idx="10">
                        <c:v>1.9208284616669449</c:v>
                      </c:pt>
                      <c:pt idx="11">
                        <c:v>1.8373141807249038</c:v>
                      </c:pt>
                      <c:pt idx="12">
                        <c:v>1.7869298842750168</c:v>
                      </c:pt>
                      <c:pt idx="13">
                        <c:v>1.8201674554058975</c:v>
                      </c:pt>
                      <c:pt idx="14">
                        <c:v>1.8583724569640061</c:v>
                      </c:pt>
                      <c:pt idx="15">
                        <c:v>1.9027484143763214</c:v>
                      </c:pt>
                      <c:pt idx="16">
                        <c:v>1.9630484988452654</c:v>
                      </c:pt>
                      <c:pt idx="17">
                        <c:v>2.0366598778004072</c:v>
                      </c:pt>
                      <c:pt idx="18">
                        <c:v>2.1270561542824731</c:v>
                      </c:pt>
                      <c:pt idx="19">
                        <c:v>2.2414345180915789</c:v>
                      </c:pt>
                      <c:pt idx="20">
                        <c:v>2.5490196078431375</c:v>
                      </c:pt>
                      <c:pt idx="21">
                        <c:v>2.4875621890547266</c:v>
                      </c:pt>
                      <c:pt idx="22">
                        <c:v>2.3850823937554204</c:v>
                      </c:pt>
                      <c:pt idx="23">
                        <c:v>2.2696323195642303</c:v>
                      </c:pt>
                      <c:pt idx="24">
                        <c:v>2.1489971346704873</c:v>
                      </c:pt>
                      <c:pt idx="25">
                        <c:v>2.0366598778004072</c:v>
                      </c:pt>
                      <c:pt idx="26" formatCode="0">
                        <c:v>3.3287419651056025</c:v>
                      </c:pt>
                      <c:pt idx="27" formatCode="0">
                        <c:v>3.5002320185614844</c:v>
                      </c:pt>
                      <c:pt idx="28" formatCode="0">
                        <c:v>3.6900282220131708</c:v>
                      </c:pt>
                      <c:pt idx="29" formatCode="0">
                        <c:v>3.9061302681992331</c:v>
                      </c:pt>
                      <c:pt idx="30" formatCode="0">
                        <c:v>4.1538461538461533</c:v>
                      </c:pt>
                      <c:pt idx="31" formatCode="0">
                        <c:v>4.4387909319899244</c:v>
                      </c:pt>
                      <c:pt idx="32" formatCode="0">
                        <c:v>4.7742440041710097</c:v>
                      </c:pt>
                      <c:pt idx="33" formatCode="0">
                        <c:v>5.1773667029379755</c:v>
                      </c:pt>
                      <c:pt idx="34" formatCode="0">
                        <c:v>5.6746987951807224</c:v>
                      </c:pt>
                      <c:pt idx="35" formatCode="0">
                        <c:v>6.310620012277468</c:v>
                      </c:pt>
                      <c:pt idx="36" formatCode="0">
                        <c:v>7.1667782987273982</c:v>
                      </c:pt>
                      <c:pt idx="37" formatCode="0">
                        <c:v>8.4</c:v>
                      </c:pt>
                      <c:pt idx="38" formatCode="0">
                        <c:v>10.40394973070018</c:v>
                      </c:pt>
                      <c:pt idx="39" formatCode="0">
                        <c:v>14.531250000000012</c:v>
                      </c:pt>
                      <c:pt idx="40" formatCode="0">
                        <c:v>31.471321695760672</c:v>
                      </c:pt>
                    </c:numCache>
                  </c:numRef>
                </c:yVal>
                <c:smooth val="0"/>
                <c:extLst>
                  <c:ext xmlns:c16="http://schemas.microsoft.com/office/drawing/2014/chart" uri="{C3380CC4-5D6E-409C-BE32-E72D297353CC}">
                    <c16:uniqueId val="{00000004-FEBA-448C-AFE1-13479AC4C7EF}"/>
                  </c:ext>
                </c:extLst>
              </c15:ser>
            </c15:filteredScatterSeries>
            <c15:filteredScatterSeries>
              <c15:ser>
                <c:idx val="0"/>
                <c:order val="3"/>
                <c:tx>
                  <c:v>COP HR,DH (DH Only)</c:v>
                </c:tx>
                <c:spPr>
                  <a:ln>
                    <a:solidFill>
                      <a:srgbClr val="FF0000"/>
                    </a:solidFill>
                  </a:ln>
                </c:spPr>
                <c:marker>
                  <c:symbol val="circle"/>
                  <c:size val="8"/>
                  <c:spPr>
                    <a:solidFill>
                      <a:srgbClr val="FF0000"/>
                    </a:solidFill>
                    <a:ln>
                      <a:noFill/>
                    </a:ln>
                  </c:spPr>
                </c:marker>
                <c:xVal>
                  <c:numRef>
                    <c:extLst xmlns:c15="http://schemas.microsoft.com/office/drawing/2012/chart">
                      <c:ext xmlns:c15="http://schemas.microsoft.com/office/drawing/2012/chart" uri="{02D57815-91ED-43cb-92C2-25804820EDAC}">
                        <c15:formulaRef>
                          <c15:sqref>'Auxiliary heater'!$B$5:$B$45</c15:sqref>
                        </c15:formulaRef>
                      </c:ext>
                    </c:extLst>
                    <c:numCache>
                      <c:formatCode>General</c:formatCode>
                      <c:ptCount val="41"/>
                      <c:pt idx="0">
                        <c:v>-15</c:v>
                      </c:pt>
                      <c:pt idx="1">
                        <c:v>-14</c:v>
                      </c:pt>
                      <c:pt idx="2">
                        <c:v>-13</c:v>
                      </c:pt>
                      <c:pt idx="3">
                        <c:v>-12</c:v>
                      </c:pt>
                      <c:pt idx="4">
                        <c:v>-11</c:v>
                      </c:pt>
                      <c:pt idx="5">
                        <c:v>-10</c:v>
                      </c:pt>
                      <c:pt idx="6">
                        <c:v>-9</c:v>
                      </c:pt>
                      <c:pt idx="7">
                        <c:v>-8</c:v>
                      </c:pt>
                      <c:pt idx="8">
                        <c:v>-7</c:v>
                      </c:pt>
                      <c:pt idx="9">
                        <c:v>-6</c:v>
                      </c:pt>
                      <c:pt idx="10">
                        <c:v>-5</c:v>
                      </c:pt>
                      <c:pt idx="11">
                        <c:v>-4</c:v>
                      </c:pt>
                      <c:pt idx="12">
                        <c:v>-3</c:v>
                      </c:pt>
                      <c:pt idx="13">
                        <c:v>-2</c:v>
                      </c:pt>
                      <c:pt idx="14">
                        <c:v>-1</c:v>
                      </c:pt>
                      <c:pt idx="15">
                        <c:v>0</c:v>
                      </c:pt>
                      <c:pt idx="16">
                        <c:v>1</c:v>
                      </c:pt>
                      <c:pt idx="17">
                        <c:v>2</c:v>
                      </c:pt>
                      <c:pt idx="18">
                        <c:v>3</c:v>
                      </c:pt>
                      <c:pt idx="19">
                        <c:v>4</c:v>
                      </c:pt>
                      <c:pt idx="20">
                        <c:v>5</c:v>
                      </c:pt>
                      <c:pt idx="21">
                        <c:v>6</c:v>
                      </c:pt>
                      <c:pt idx="22">
                        <c:v>7</c:v>
                      </c:pt>
                      <c:pt idx="23">
                        <c:v>8</c:v>
                      </c:pt>
                      <c:pt idx="24">
                        <c:v>9</c:v>
                      </c:pt>
                      <c:pt idx="25">
                        <c:v>10</c:v>
                      </c:pt>
                      <c:pt idx="26">
                        <c:v>11</c:v>
                      </c:pt>
                      <c:pt idx="27">
                        <c:v>12</c:v>
                      </c:pt>
                      <c:pt idx="28">
                        <c:v>13</c:v>
                      </c:pt>
                      <c:pt idx="29">
                        <c:v>14</c:v>
                      </c:pt>
                      <c:pt idx="30">
                        <c:v>15</c:v>
                      </c:pt>
                      <c:pt idx="31">
                        <c:v>16</c:v>
                      </c:pt>
                      <c:pt idx="32">
                        <c:v>17</c:v>
                      </c:pt>
                      <c:pt idx="33">
                        <c:v>18</c:v>
                      </c:pt>
                      <c:pt idx="34">
                        <c:v>19</c:v>
                      </c:pt>
                      <c:pt idx="35">
                        <c:v>20</c:v>
                      </c:pt>
                      <c:pt idx="36">
                        <c:v>21</c:v>
                      </c:pt>
                      <c:pt idx="37">
                        <c:v>22</c:v>
                      </c:pt>
                      <c:pt idx="38">
                        <c:v>23</c:v>
                      </c:pt>
                      <c:pt idx="39">
                        <c:v>24</c:v>
                      </c:pt>
                      <c:pt idx="40">
                        <c:v>25</c:v>
                      </c:pt>
                    </c:numCache>
                  </c:numRef>
                </c:xVal>
                <c:yVal>
                  <c:numRef>
                    <c:extLst xmlns:c15="http://schemas.microsoft.com/office/drawing/2012/chart">
                      <c:ext xmlns:c15="http://schemas.microsoft.com/office/drawing/2012/chart" uri="{02D57815-91ED-43cb-92C2-25804820EDAC}">
                        <c15:formulaRef>
                          <c15:sqref>'Auxiliary heater'!$AG$5:$AG$33</c15:sqref>
                        </c15:formulaRef>
                      </c:ext>
                    </c:extLst>
                    <c:numCache>
                      <c:formatCode>0.000</c:formatCode>
                      <c:ptCount val="29"/>
                      <c:pt idx="0">
                        <c:v>2.6911142454160801</c:v>
                      </c:pt>
                      <c:pt idx="1">
                        <c:v>2.6911142454160801</c:v>
                      </c:pt>
                      <c:pt idx="2">
                        <c:v>2.6911142454160801</c:v>
                      </c:pt>
                      <c:pt idx="3">
                        <c:v>2.6911142454160801</c:v>
                      </c:pt>
                      <c:pt idx="4">
                        <c:v>2.6911142454160801</c:v>
                      </c:pt>
                      <c:pt idx="5">
                        <c:v>2.6911142454160801</c:v>
                      </c:pt>
                      <c:pt idx="6">
                        <c:v>2.6911142454160801</c:v>
                      </c:pt>
                      <c:pt idx="7">
                        <c:v>2.6911142454160801</c:v>
                      </c:pt>
                      <c:pt idx="8">
                        <c:v>2.6911142454160801</c:v>
                      </c:pt>
                      <c:pt idx="9">
                        <c:v>2.6911142454160801</c:v>
                      </c:pt>
                      <c:pt idx="10">
                        <c:v>2.6911142454160801</c:v>
                      </c:pt>
                      <c:pt idx="11">
                        <c:v>2.6911142454160801</c:v>
                      </c:pt>
                      <c:pt idx="12">
                        <c:v>2.6911142454160801</c:v>
                      </c:pt>
                      <c:pt idx="13">
                        <c:v>2.6911142454160801</c:v>
                      </c:pt>
                      <c:pt idx="14">
                        <c:v>2.6911142454160801</c:v>
                      </c:pt>
                      <c:pt idx="15">
                        <c:v>2.6911142454160801</c:v>
                      </c:pt>
                      <c:pt idx="16">
                        <c:v>2.6909090909090914</c:v>
                      </c:pt>
                      <c:pt idx="17">
                        <c:v>2.6981919332406115</c:v>
                      </c:pt>
                      <c:pt idx="18">
                        <c:v>2.7030386740331487</c:v>
                      </c:pt>
                      <c:pt idx="19">
                        <c:v>2.7054794520547958</c:v>
                      </c:pt>
                      <c:pt idx="20">
                        <c:v>2.711564625850341</c:v>
                      </c:pt>
                      <c:pt idx="21">
                        <c:v>3.1145510835913308</c:v>
                      </c:pt>
                      <c:pt idx="22">
                        <c:v>3.6368515205724483</c:v>
                      </c:pt>
                      <c:pt idx="23">
                        <c:v>4.3702127659574437</c:v>
                      </c:pt>
                      <c:pt idx="24">
                        <c:v>5.4371727748691097</c:v>
                      </c:pt>
                      <c:pt idx="25">
                        <c:v>7.1740614334470996</c:v>
                      </c:pt>
                      <c:pt idx="26">
                        <c:v>10.447619047619076</c:v>
                      </c:pt>
                      <c:pt idx="27">
                        <c:v>19.099999999999955</c:v>
                      </c:pt>
                      <c:pt idx="28">
                        <c:v>92.115384615385324</c:v>
                      </c:pt>
                    </c:numCache>
                  </c:numRef>
                </c:yVal>
                <c:smooth val="0"/>
                <c:extLst xmlns:c15="http://schemas.microsoft.com/office/drawing/2012/chart">
                  <c:ext xmlns:c16="http://schemas.microsoft.com/office/drawing/2014/chart" uri="{C3380CC4-5D6E-409C-BE32-E72D297353CC}">
                    <c16:uniqueId val="{00000005-FEBA-448C-AFE1-13479AC4C7EF}"/>
                  </c:ext>
                </c:extLst>
              </c15:ser>
            </c15:filteredScatterSeries>
            <c15:filteredScatterSeries>
              <c15:ser>
                <c:idx val="1"/>
                <c:order val="4"/>
                <c:tx>
                  <c:strRef>
                    <c:extLst xmlns:c15="http://schemas.microsoft.com/office/drawing/2012/chart">
                      <c:ext xmlns:c15="http://schemas.microsoft.com/office/drawing/2012/chart" uri="{02D57815-91ED-43cb-92C2-25804820EDAC}">
                        <c15:formulaRef>
                          <c15:sqref>'Auxiliary heater'!$AH$3:$AT$3</c15:sqref>
                        </c15:formulaRef>
                      </c:ext>
                    </c:extLst>
                    <c:strCache>
                      <c:ptCount val="1"/>
                      <c:pt idx="0">
                        <c:v>P_1 = 60 bar</c:v>
                      </c:pt>
                    </c:strCache>
                  </c:strRef>
                </c:tx>
                <c:xVal>
                  <c:numRef>
                    <c:extLst xmlns:c15="http://schemas.microsoft.com/office/drawing/2012/chart">
                      <c:ext xmlns:c15="http://schemas.microsoft.com/office/drawing/2012/chart" uri="{02D57815-91ED-43cb-92C2-25804820EDAC}">
                        <c15:formulaRef>
                          <c15:sqref>'Auxiliary heater'!$B$5:$B$45</c15:sqref>
                        </c15:formulaRef>
                      </c:ext>
                    </c:extLst>
                    <c:numCache>
                      <c:formatCode>General</c:formatCode>
                      <c:ptCount val="41"/>
                      <c:pt idx="0">
                        <c:v>-15</c:v>
                      </c:pt>
                      <c:pt idx="1">
                        <c:v>-14</c:v>
                      </c:pt>
                      <c:pt idx="2">
                        <c:v>-13</c:v>
                      </c:pt>
                      <c:pt idx="3">
                        <c:v>-12</c:v>
                      </c:pt>
                      <c:pt idx="4">
                        <c:v>-11</c:v>
                      </c:pt>
                      <c:pt idx="5">
                        <c:v>-10</c:v>
                      </c:pt>
                      <c:pt idx="6">
                        <c:v>-9</c:v>
                      </c:pt>
                      <c:pt idx="7">
                        <c:v>-8</c:v>
                      </c:pt>
                      <c:pt idx="8">
                        <c:v>-7</c:v>
                      </c:pt>
                      <c:pt idx="9">
                        <c:v>-6</c:v>
                      </c:pt>
                      <c:pt idx="10">
                        <c:v>-5</c:v>
                      </c:pt>
                      <c:pt idx="11">
                        <c:v>-4</c:v>
                      </c:pt>
                      <c:pt idx="12">
                        <c:v>-3</c:v>
                      </c:pt>
                      <c:pt idx="13">
                        <c:v>-2</c:v>
                      </c:pt>
                      <c:pt idx="14">
                        <c:v>-1</c:v>
                      </c:pt>
                      <c:pt idx="15">
                        <c:v>0</c:v>
                      </c:pt>
                      <c:pt idx="16">
                        <c:v>1</c:v>
                      </c:pt>
                      <c:pt idx="17">
                        <c:v>2</c:v>
                      </c:pt>
                      <c:pt idx="18">
                        <c:v>3</c:v>
                      </c:pt>
                      <c:pt idx="19">
                        <c:v>4</c:v>
                      </c:pt>
                      <c:pt idx="20">
                        <c:v>5</c:v>
                      </c:pt>
                      <c:pt idx="21">
                        <c:v>6</c:v>
                      </c:pt>
                      <c:pt idx="22">
                        <c:v>7</c:v>
                      </c:pt>
                      <c:pt idx="23">
                        <c:v>8</c:v>
                      </c:pt>
                      <c:pt idx="24">
                        <c:v>9</c:v>
                      </c:pt>
                      <c:pt idx="25">
                        <c:v>10</c:v>
                      </c:pt>
                      <c:pt idx="26">
                        <c:v>11</c:v>
                      </c:pt>
                      <c:pt idx="27">
                        <c:v>12</c:v>
                      </c:pt>
                      <c:pt idx="28">
                        <c:v>13</c:v>
                      </c:pt>
                      <c:pt idx="29">
                        <c:v>14</c:v>
                      </c:pt>
                      <c:pt idx="30">
                        <c:v>15</c:v>
                      </c:pt>
                      <c:pt idx="31">
                        <c:v>16</c:v>
                      </c:pt>
                      <c:pt idx="32">
                        <c:v>17</c:v>
                      </c:pt>
                      <c:pt idx="33">
                        <c:v>18</c:v>
                      </c:pt>
                      <c:pt idx="34">
                        <c:v>19</c:v>
                      </c:pt>
                      <c:pt idx="35">
                        <c:v>20</c:v>
                      </c:pt>
                      <c:pt idx="36">
                        <c:v>21</c:v>
                      </c:pt>
                      <c:pt idx="37">
                        <c:v>22</c:v>
                      </c:pt>
                      <c:pt idx="38">
                        <c:v>23</c:v>
                      </c:pt>
                      <c:pt idx="39">
                        <c:v>24</c:v>
                      </c:pt>
                      <c:pt idx="40">
                        <c:v>25</c:v>
                      </c:pt>
                    </c:numCache>
                  </c:numRef>
                </c:xVal>
                <c:yVal>
                  <c:numRef>
                    <c:extLst xmlns:c15="http://schemas.microsoft.com/office/drawing/2012/chart">
                      <c:ext xmlns:c15="http://schemas.microsoft.com/office/drawing/2012/chart" uri="{02D57815-91ED-43cb-92C2-25804820EDAC}">
                        <c15:formulaRef>
                          <c15:sqref>'Auxiliary heater'!$BG$5:$BG$40</c15:sqref>
                        </c15:formulaRef>
                      </c:ext>
                    </c:extLst>
                    <c:numCache>
                      <c:formatCode>0.000</c:formatCode>
                      <c:ptCount val="36"/>
                      <c:pt idx="0">
                        <c:v>2.4460486322188455</c:v>
                      </c:pt>
                      <c:pt idx="1">
                        <c:v>2.4460486322188455</c:v>
                      </c:pt>
                      <c:pt idx="2">
                        <c:v>2.4460486322188455</c:v>
                      </c:pt>
                      <c:pt idx="3">
                        <c:v>2.4460486322188455</c:v>
                      </c:pt>
                      <c:pt idx="4">
                        <c:v>2.4460486322188455</c:v>
                      </c:pt>
                      <c:pt idx="5">
                        <c:v>2.4460486322188455</c:v>
                      </c:pt>
                      <c:pt idx="6">
                        <c:v>2.4460486322188455</c:v>
                      </c:pt>
                      <c:pt idx="7">
                        <c:v>2.4460486322188455</c:v>
                      </c:pt>
                      <c:pt idx="8">
                        <c:v>2.4460486322188455</c:v>
                      </c:pt>
                      <c:pt idx="9">
                        <c:v>2.4460486322188455</c:v>
                      </c:pt>
                      <c:pt idx="10">
                        <c:v>2.4460486322188455</c:v>
                      </c:pt>
                      <c:pt idx="11">
                        <c:v>2.4460486322188455</c:v>
                      </c:pt>
                      <c:pt idx="12">
                        <c:v>2.4460486322188455</c:v>
                      </c:pt>
                      <c:pt idx="13">
                        <c:v>2.4460486322188455</c:v>
                      </c:pt>
                      <c:pt idx="14">
                        <c:v>2.4460486322188455</c:v>
                      </c:pt>
                      <c:pt idx="15">
                        <c:v>2.4460486322188455</c:v>
                      </c:pt>
                      <c:pt idx="16">
                        <c:v>2.4483018867924526</c:v>
                      </c:pt>
                      <c:pt idx="17">
                        <c:v>2.4531132783195799</c:v>
                      </c:pt>
                      <c:pt idx="18">
                        <c:v>2.4567809239940384</c:v>
                      </c:pt>
                      <c:pt idx="19">
                        <c:v>2.4593195266272199</c:v>
                      </c:pt>
                      <c:pt idx="20">
                        <c:v>2.4669117647058827</c:v>
                      </c:pt>
                      <c:pt idx="21">
                        <c:v>2.6528213166144208</c:v>
                      </c:pt>
                      <c:pt idx="22">
                        <c:v>2.8666107382550332</c:v>
                      </c:pt>
                      <c:pt idx="23">
                        <c:v>3.116531165311653</c:v>
                      </c:pt>
                      <c:pt idx="24">
                        <c:v>3.4099804305283761</c:v>
                      </c:pt>
                      <c:pt idx="25">
                        <c:v>3.7628205128205101</c:v>
                      </c:pt>
                      <c:pt idx="26">
                        <c:v>4.1965714285714286</c:v>
                      </c:pt>
                      <c:pt idx="27">
                        <c:v>4.7422552664188355</c:v>
                      </c:pt>
                      <c:pt idx="28">
                        <c:v>5.4346049046321552</c:v>
                      </c:pt>
                      <c:pt idx="29">
                        <c:v>6.3675344563552816</c:v>
                      </c:pt>
                      <c:pt idx="30">
                        <c:v>7.6879432624113466</c:v>
                      </c:pt>
                      <c:pt idx="31">
                        <c:v>9.6460554371002178</c:v>
                      </c:pt>
                      <c:pt idx="32">
                        <c:v>12.9071038251366</c:v>
                      </c:pt>
                      <c:pt idx="33">
                        <c:v>19.147286821705386</c:v>
                      </c:pt>
                      <c:pt idx="34">
                        <c:v>35.217687074829961</c:v>
                      </c:pt>
                      <c:pt idx="35">
                        <c:v>136.19999999999806</c:v>
                      </c:pt>
                    </c:numCache>
                  </c:numRef>
                </c:yVal>
                <c:smooth val="0"/>
                <c:extLst xmlns:c15="http://schemas.microsoft.com/office/drawing/2012/chart">
                  <c:ext xmlns:c16="http://schemas.microsoft.com/office/drawing/2014/chart" uri="{C3380CC4-5D6E-409C-BE32-E72D297353CC}">
                    <c16:uniqueId val="{00000006-FEBA-448C-AFE1-13479AC4C7EF}"/>
                  </c:ext>
                </c:extLst>
              </c15:ser>
            </c15:filteredScatterSeries>
            <c15:filteredScatterSeries>
              <c15:ser>
                <c:idx val="2"/>
                <c:order val="5"/>
                <c:tx>
                  <c:strRef>
                    <c:extLst xmlns:c15="http://schemas.microsoft.com/office/drawing/2012/chart">
                      <c:ext xmlns:c15="http://schemas.microsoft.com/office/drawing/2012/chart" uri="{02D57815-91ED-43cb-92C2-25804820EDAC}">
                        <c15:formulaRef>
                          <c15:sqref>'Auxiliary heater'!$AU$3:$BG$3</c15:sqref>
                        </c15:formulaRef>
                      </c:ext>
                    </c:extLst>
                    <c:strCache>
                      <c:ptCount val="1"/>
                      <c:pt idx="0">
                        <c:v>P_1 = 65 bar</c:v>
                      </c:pt>
                    </c:strCache>
                  </c:strRef>
                </c:tx>
                <c:xVal>
                  <c:numRef>
                    <c:extLst xmlns:c15="http://schemas.microsoft.com/office/drawing/2012/chart">
                      <c:ext xmlns:c15="http://schemas.microsoft.com/office/drawing/2012/chart" uri="{02D57815-91ED-43cb-92C2-25804820EDAC}">
                        <c15:formulaRef>
                          <c15:sqref>'Auxiliary heater'!$B$5:$B$45</c15:sqref>
                        </c15:formulaRef>
                      </c:ext>
                    </c:extLst>
                    <c:numCache>
                      <c:formatCode>General</c:formatCode>
                      <c:ptCount val="41"/>
                      <c:pt idx="0">
                        <c:v>-15</c:v>
                      </c:pt>
                      <c:pt idx="1">
                        <c:v>-14</c:v>
                      </c:pt>
                      <c:pt idx="2">
                        <c:v>-13</c:v>
                      </c:pt>
                      <c:pt idx="3">
                        <c:v>-12</c:v>
                      </c:pt>
                      <c:pt idx="4">
                        <c:v>-11</c:v>
                      </c:pt>
                      <c:pt idx="5">
                        <c:v>-10</c:v>
                      </c:pt>
                      <c:pt idx="6">
                        <c:v>-9</c:v>
                      </c:pt>
                      <c:pt idx="7">
                        <c:v>-8</c:v>
                      </c:pt>
                      <c:pt idx="8">
                        <c:v>-7</c:v>
                      </c:pt>
                      <c:pt idx="9">
                        <c:v>-6</c:v>
                      </c:pt>
                      <c:pt idx="10">
                        <c:v>-5</c:v>
                      </c:pt>
                      <c:pt idx="11">
                        <c:v>-4</c:v>
                      </c:pt>
                      <c:pt idx="12">
                        <c:v>-3</c:v>
                      </c:pt>
                      <c:pt idx="13">
                        <c:v>-2</c:v>
                      </c:pt>
                      <c:pt idx="14">
                        <c:v>-1</c:v>
                      </c:pt>
                      <c:pt idx="15">
                        <c:v>0</c:v>
                      </c:pt>
                      <c:pt idx="16">
                        <c:v>1</c:v>
                      </c:pt>
                      <c:pt idx="17">
                        <c:v>2</c:v>
                      </c:pt>
                      <c:pt idx="18">
                        <c:v>3</c:v>
                      </c:pt>
                      <c:pt idx="19">
                        <c:v>4</c:v>
                      </c:pt>
                      <c:pt idx="20">
                        <c:v>5</c:v>
                      </c:pt>
                      <c:pt idx="21">
                        <c:v>6</c:v>
                      </c:pt>
                      <c:pt idx="22">
                        <c:v>7</c:v>
                      </c:pt>
                      <c:pt idx="23">
                        <c:v>8</c:v>
                      </c:pt>
                      <c:pt idx="24">
                        <c:v>9</c:v>
                      </c:pt>
                      <c:pt idx="25">
                        <c:v>10</c:v>
                      </c:pt>
                      <c:pt idx="26">
                        <c:v>11</c:v>
                      </c:pt>
                      <c:pt idx="27">
                        <c:v>12</c:v>
                      </c:pt>
                      <c:pt idx="28">
                        <c:v>13</c:v>
                      </c:pt>
                      <c:pt idx="29">
                        <c:v>14</c:v>
                      </c:pt>
                      <c:pt idx="30">
                        <c:v>15</c:v>
                      </c:pt>
                      <c:pt idx="31">
                        <c:v>16</c:v>
                      </c:pt>
                      <c:pt idx="32">
                        <c:v>17</c:v>
                      </c:pt>
                      <c:pt idx="33">
                        <c:v>18</c:v>
                      </c:pt>
                      <c:pt idx="34">
                        <c:v>19</c:v>
                      </c:pt>
                      <c:pt idx="35">
                        <c:v>20</c:v>
                      </c:pt>
                      <c:pt idx="36">
                        <c:v>21</c:v>
                      </c:pt>
                      <c:pt idx="37">
                        <c:v>22</c:v>
                      </c:pt>
                      <c:pt idx="38">
                        <c:v>23</c:v>
                      </c:pt>
                      <c:pt idx="39">
                        <c:v>24</c:v>
                      </c:pt>
                      <c:pt idx="40">
                        <c:v>25</c:v>
                      </c:pt>
                    </c:numCache>
                  </c:numRef>
                </c:xVal>
                <c:yVal>
                  <c:numRef>
                    <c:extLst xmlns:c15="http://schemas.microsoft.com/office/drawing/2012/chart">
                      <c:ext xmlns:c15="http://schemas.microsoft.com/office/drawing/2012/chart" uri="{02D57815-91ED-43cb-92C2-25804820EDAC}">
                        <c15:formulaRef>
                          <c15:sqref>'Auxiliary heater'!$BG$5:$BG$40</c15:sqref>
                        </c15:formulaRef>
                      </c:ext>
                    </c:extLst>
                    <c:numCache>
                      <c:formatCode>0.000</c:formatCode>
                      <c:ptCount val="36"/>
                      <c:pt idx="0">
                        <c:v>2.4460486322188455</c:v>
                      </c:pt>
                      <c:pt idx="1">
                        <c:v>2.4460486322188455</c:v>
                      </c:pt>
                      <c:pt idx="2">
                        <c:v>2.4460486322188455</c:v>
                      </c:pt>
                      <c:pt idx="3">
                        <c:v>2.4460486322188455</c:v>
                      </c:pt>
                      <c:pt idx="4">
                        <c:v>2.4460486322188455</c:v>
                      </c:pt>
                      <c:pt idx="5">
                        <c:v>2.4460486322188455</c:v>
                      </c:pt>
                      <c:pt idx="6">
                        <c:v>2.4460486322188455</c:v>
                      </c:pt>
                      <c:pt idx="7">
                        <c:v>2.4460486322188455</c:v>
                      </c:pt>
                      <c:pt idx="8">
                        <c:v>2.4460486322188455</c:v>
                      </c:pt>
                      <c:pt idx="9">
                        <c:v>2.4460486322188455</c:v>
                      </c:pt>
                      <c:pt idx="10">
                        <c:v>2.4460486322188455</c:v>
                      </c:pt>
                      <c:pt idx="11">
                        <c:v>2.4460486322188455</c:v>
                      </c:pt>
                      <c:pt idx="12">
                        <c:v>2.4460486322188455</c:v>
                      </c:pt>
                      <c:pt idx="13">
                        <c:v>2.4460486322188455</c:v>
                      </c:pt>
                      <c:pt idx="14">
                        <c:v>2.4460486322188455</c:v>
                      </c:pt>
                      <c:pt idx="15">
                        <c:v>2.4460486322188455</c:v>
                      </c:pt>
                      <c:pt idx="16">
                        <c:v>2.4483018867924526</c:v>
                      </c:pt>
                      <c:pt idx="17">
                        <c:v>2.4531132783195799</c:v>
                      </c:pt>
                      <c:pt idx="18">
                        <c:v>2.4567809239940384</c:v>
                      </c:pt>
                      <c:pt idx="19">
                        <c:v>2.4593195266272199</c:v>
                      </c:pt>
                      <c:pt idx="20">
                        <c:v>2.4669117647058827</c:v>
                      </c:pt>
                      <c:pt idx="21">
                        <c:v>2.6528213166144208</c:v>
                      </c:pt>
                      <c:pt idx="22">
                        <c:v>2.8666107382550332</c:v>
                      </c:pt>
                      <c:pt idx="23">
                        <c:v>3.116531165311653</c:v>
                      </c:pt>
                      <c:pt idx="24">
                        <c:v>3.4099804305283761</c:v>
                      </c:pt>
                      <c:pt idx="25">
                        <c:v>3.7628205128205101</c:v>
                      </c:pt>
                      <c:pt idx="26">
                        <c:v>4.1965714285714286</c:v>
                      </c:pt>
                      <c:pt idx="27">
                        <c:v>4.7422552664188355</c:v>
                      </c:pt>
                      <c:pt idx="28">
                        <c:v>5.4346049046321552</c:v>
                      </c:pt>
                      <c:pt idx="29">
                        <c:v>6.3675344563552816</c:v>
                      </c:pt>
                      <c:pt idx="30">
                        <c:v>7.6879432624113466</c:v>
                      </c:pt>
                      <c:pt idx="31">
                        <c:v>9.6460554371002178</c:v>
                      </c:pt>
                      <c:pt idx="32">
                        <c:v>12.9071038251366</c:v>
                      </c:pt>
                      <c:pt idx="33">
                        <c:v>19.147286821705386</c:v>
                      </c:pt>
                      <c:pt idx="34">
                        <c:v>35.217687074829961</c:v>
                      </c:pt>
                      <c:pt idx="35">
                        <c:v>136.19999999999806</c:v>
                      </c:pt>
                    </c:numCache>
                  </c:numRef>
                </c:yVal>
                <c:smooth val="0"/>
                <c:extLst xmlns:c15="http://schemas.microsoft.com/office/drawing/2012/chart">
                  <c:ext xmlns:c16="http://schemas.microsoft.com/office/drawing/2014/chart" uri="{C3380CC4-5D6E-409C-BE32-E72D297353CC}">
                    <c16:uniqueId val="{00000007-FEBA-448C-AFE1-13479AC4C7EF}"/>
                  </c:ext>
                </c:extLst>
              </c15:ser>
            </c15:filteredScatterSeries>
            <c15:filteredScatterSeries>
              <c15:ser>
                <c:idx val="18"/>
                <c:order val="6"/>
                <c:tx>
                  <c:strRef>
                    <c:extLst xmlns:c15="http://schemas.microsoft.com/office/drawing/2012/chart">
                      <c:ext xmlns:c15="http://schemas.microsoft.com/office/drawing/2012/chart" uri="{02D57815-91ED-43cb-92C2-25804820EDAC}">
                        <c15:formulaRef>
                          <c15:sqref>'Auxiliary heater'!$BH$3:$BT$3</c15:sqref>
                        </c15:formulaRef>
                      </c:ext>
                    </c:extLst>
                    <c:strCache>
                      <c:ptCount val="1"/>
                      <c:pt idx="0">
                        <c:v>P_1 = 70 bar</c:v>
                      </c:pt>
                    </c:strCache>
                  </c:strRef>
                </c:tx>
                <c:xVal>
                  <c:numRef>
                    <c:extLst xmlns:c15="http://schemas.microsoft.com/office/drawing/2012/chart">
                      <c:ext xmlns:c15="http://schemas.microsoft.com/office/drawing/2012/chart" uri="{02D57815-91ED-43cb-92C2-25804820EDAC}">
                        <c15:formulaRef>
                          <c15:sqref>'Auxiliary heater'!$B$5:$B$45</c15:sqref>
                        </c15:formulaRef>
                      </c:ext>
                    </c:extLst>
                    <c:numCache>
                      <c:formatCode>General</c:formatCode>
                      <c:ptCount val="41"/>
                      <c:pt idx="0">
                        <c:v>-15</c:v>
                      </c:pt>
                      <c:pt idx="1">
                        <c:v>-14</c:v>
                      </c:pt>
                      <c:pt idx="2">
                        <c:v>-13</c:v>
                      </c:pt>
                      <c:pt idx="3">
                        <c:v>-12</c:v>
                      </c:pt>
                      <c:pt idx="4">
                        <c:v>-11</c:v>
                      </c:pt>
                      <c:pt idx="5">
                        <c:v>-10</c:v>
                      </c:pt>
                      <c:pt idx="6">
                        <c:v>-9</c:v>
                      </c:pt>
                      <c:pt idx="7">
                        <c:v>-8</c:v>
                      </c:pt>
                      <c:pt idx="8">
                        <c:v>-7</c:v>
                      </c:pt>
                      <c:pt idx="9">
                        <c:v>-6</c:v>
                      </c:pt>
                      <c:pt idx="10">
                        <c:v>-5</c:v>
                      </c:pt>
                      <c:pt idx="11">
                        <c:v>-4</c:v>
                      </c:pt>
                      <c:pt idx="12">
                        <c:v>-3</c:v>
                      </c:pt>
                      <c:pt idx="13">
                        <c:v>-2</c:v>
                      </c:pt>
                      <c:pt idx="14">
                        <c:v>-1</c:v>
                      </c:pt>
                      <c:pt idx="15">
                        <c:v>0</c:v>
                      </c:pt>
                      <c:pt idx="16">
                        <c:v>1</c:v>
                      </c:pt>
                      <c:pt idx="17">
                        <c:v>2</c:v>
                      </c:pt>
                      <c:pt idx="18">
                        <c:v>3</c:v>
                      </c:pt>
                      <c:pt idx="19">
                        <c:v>4</c:v>
                      </c:pt>
                      <c:pt idx="20">
                        <c:v>5</c:v>
                      </c:pt>
                      <c:pt idx="21">
                        <c:v>6</c:v>
                      </c:pt>
                      <c:pt idx="22">
                        <c:v>7</c:v>
                      </c:pt>
                      <c:pt idx="23">
                        <c:v>8</c:v>
                      </c:pt>
                      <c:pt idx="24">
                        <c:v>9</c:v>
                      </c:pt>
                      <c:pt idx="25">
                        <c:v>10</c:v>
                      </c:pt>
                      <c:pt idx="26">
                        <c:v>11</c:v>
                      </c:pt>
                      <c:pt idx="27">
                        <c:v>12</c:v>
                      </c:pt>
                      <c:pt idx="28">
                        <c:v>13</c:v>
                      </c:pt>
                      <c:pt idx="29">
                        <c:v>14</c:v>
                      </c:pt>
                      <c:pt idx="30">
                        <c:v>15</c:v>
                      </c:pt>
                      <c:pt idx="31">
                        <c:v>16</c:v>
                      </c:pt>
                      <c:pt idx="32">
                        <c:v>17</c:v>
                      </c:pt>
                      <c:pt idx="33">
                        <c:v>18</c:v>
                      </c:pt>
                      <c:pt idx="34">
                        <c:v>19</c:v>
                      </c:pt>
                      <c:pt idx="35">
                        <c:v>20</c:v>
                      </c:pt>
                      <c:pt idx="36">
                        <c:v>21</c:v>
                      </c:pt>
                      <c:pt idx="37">
                        <c:v>22</c:v>
                      </c:pt>
                      <c:pt idx="38">
                        <c:v>23</c:v>
                      </c:pt>
                      <c:pt idx="39">
                        <c:v>24</c:v>
                      </c:pt>
                      <c:pt idx="40">
                        <c:v>25</c:v>
                      </c:pt>
                    </c:numCache>
                  </c:numRef>
                </c:xVal>
                <c:yVal>
                  <c:numRef>
                    <c:extLst xmlns:c15="http://schemas.microsoft.com/office/drawing/2012/chart">
                      <c:ext xmlns:c15="http://schemas.microsoft.com/office/drawing/2012/chart" uri="{02D57815-91ED-43cb-92C2-25804820EDAC}">
                        <c15:formulaRef>
                          <c15:sqref>'Auxiliary heater'!$BT$5:$BT$43</c15:sqref>
                        </c15:formulaRef>
                      </c:ext>
                    </c:extLst>
                    <c:numCache>
                      <c:formatCode>0.000</c:formatCode>
                      <c:ptCount val="39"/>
                      <c:pt idx="0">
                        <c:v>2.4336448598130849</c:v>
                      </c:pt>
                      <c:pt idx="1">
                        <c:v>2.4336448598130849</c:v>
                      </c:pt>
                      <c:pt idx="2">
                        <c:v>2.4336448598130849</c:v>
                      </c:pt>
                      <c:pt idx="3">
                        <c:v>2.4336448598130849</c:v>
                      </c:pt>
                      <c:pt idx="4">
                        <c:v>2.4336448598130849</c:v>
                      </c:pt>
                      <c:pt idx="5">
                        <c:v>2.4336448598130849</c:v>
                      </c:pt>
                      <c:pt idx="6">
                        <c:v>2.4336448598130849</c:v>
                      </c:pt>
                      <c:pt idx="7">
                        <c:v>2.4336448598130849</c:v>
                      </c:pt>
                      <c:pt idx="8">
                        <c:v>2.4336448598130849</c:v>
                      </c:pt>
                      <c:pt idx="9">
                        <c:v>2.4336448598130849</c:v>
                      </c:pt>
                      <c:pt idx="10">
                        <c:v>2.4336448598130849</c:v>
                      </c:pt>
                      <c:pt idx="11">
                        <c:v>2.4336448598130849</c:v>
                      </c:pt>
                      <c:pt idx="12">
                        <c:v>2.4336448598130849</c:v>
                      </c:pt>
                      <c:pt idx="13">
                        <c:v>2.4336448598130849</c:v>
                      </c:pt>
                      <c:pt idx="14">
                        <c:v>2.4336448598130849</c:v>
                      </c:pt>
                      <c:pt idx="15">
                        <c:v>2.4336448598130849</c:v>
                      </c:pt>
                      <c:pt idx="16">
                        <c:v>2.435643564356436</c:v>
                      </c:pt>
                      <c:pt idx="17">
                        <c:v>2.4397293972939726</c:v>
                      </c:pt>
                      <c:pt idx="18">
                        <c:v>2.4428833231521079</c:v>
                      </c:pt>
                      <c:pt idx="19">
                        <c:v>2.4466019417475735</c:v>
                      </c:pt>
                      <c:pt idx="20">
                        <c:v>2.4529553679131482</c:v>
                      </c:pt>
                      <c:pt idx="21">
                        <c:v>2.6050793650793653</c:v>
                      </c:pt>
                      <c:pt idx="22">
                        <c:v>2.7729403884795714</c:v>
                      </c:pt>
                      <c:pt idx="23">
                        <c:v>2.963829787234042</c:v>
                      </c:pt>
                      <c:pt idx="24">
                        <c:v>3.1801055011303689</c:v>
                      </c:pt>
                      <c:pt idx="25">
                        <c:v>3.4323671497584538</c:v>
                      </c:pt>
                      <c:pt idx="26">
                        <c:v>3.7265100671140958</c:v>
                      </c:pt>
                      <c:pt idx="27">
                        <c:v>4.0766519823788547</c:v>
                      </c:pt>
                      <c:pt idx="28">
                        <c:v>4.4995331465919692</c:v>
                      </c:pt>
                      <c:pt idx="29">
                        <c:v>5.0190000000000001</c:v>
                      </c:pt>
                      <c:pt idx="30">
                        <c:v>5.6764386536373506</c:v>
                      </c:pt>
                      <c:pt idx="31">
                        <c:v>6.5299760191846499</c:v>
                      </c:pt>
                      <c:pt idx="32">
                        <c:v>7.7014925373134355</c:v>
                      </c:pt>
                      <c:pt idx="33">
                        <c:v>9.3835182250396159</c:v>
                      </c:pt>
                      <c:pt idx="34">
                        <c:v>12.003883495145635</c:v>
                      </c:pt>
                      <c:pt idx="35">
                        <c:v>16.619537275064268</c:v>
                      </c:pt>
                      <c:pt idx="36">
                        <c:v>26.58431372549023</c:v>
                      </c:pt>
                      <c:pt idx="37">
                        <c:v>60.491525423729186</c:v>
                      </c:pt>
                      <c:pt idx="38">
                        <c:v>7584.9999999961192</c:v>
                      </c:pt>
                    </c:numCache>
                  </c:numRef>
                </c:yVal>
                <c:smooth val="0"/>
                <c:extLst xmlns:c15="http://schemas.microsoft.com/office/drawing/2012/chart">
                  <c:ext xmlns:c16="http://schemas.microsoft.com/office/drawing/2014/chart" uri="{C3380CC4-5D6E-409C-BE32-E72D297353CC}">
                    <c16:uniqueId val="{00000008-FEBA-448C-AFE1-13479AC4C7EF}"/>
                  </c:ext>
                </c:extLst>
              </c15:ser>
            </c15:filteredScatterSeries>
            <c15:filteredScatterSeries>
              <c15:ser>
                <c:idx val="3"/>
                <c:order val="7"/>
                <c:tx>
                  <c:strRef>
                    <c:extLst xmlns:c15="http://schemas.microsoft.com/office/drawing/2012/chart">
                      <c:ext xmlns:c15="http://schemas.microsoft.com/office/drawing/2012/chart" uri="{02D57815-91ED-43cb-92C2-25804820EDAC}">
                        <c15:formulaRef>
                          <c15:sqref>'Auxiliary heater'!$BU$3:$CG$3</c15:sqref>
                        </c15:formulaRef>
                      </c:ext>
                    </c:extLst>
                    <c:strCache>
                      <c:ptCount val="1"/>
                      <c:pt idx="0">
                        <c:v>P_1 = 75 bar</c:v>
                      </c:pt>
                    </c:strCache>
                  </c:strRef>
                </c:tx>
                <c:spPr>
                  <a:ln w="19050" cap="rnd">
                    <a:noFill/>
                    <a:round/>
                  </a:ln>
                  <a:effectLst/>
                </c:spPr>
                <c:marker>
                  <c:symbol val="circle"/>
                  <c:size val="5"/>
                  <c:spPr>
                    <a:solidFill>
                      <a:srgbClr val="00B050"/>
                    </a:solidFill>
                    <a:ln w="9525">
                      <a:solidFill>
                        <a:srgbClr val="00B050"/>
                      </a:solidFill>
                    </a:ln>
                    <a:effectLst/>
                  </c:spPr>
                </c:marker>
                <c:xVal>
                  <c:numRef>
                    <c:extLst xmlns:c15="http://schemas.microsoft.com/office/drawing/2012/chart">
                      <c:ext xmlns:c15="http://schemas.microsoft.com/office/drawing/2012/chart" uri="{02D57815-91ED-43cb-92C2-25804820EDAC}">
                        <c15:formulaRef>
                          <c15:sqref>'Auxiliary heater'!$B$5:$B$45</c15:sqref>
                        </c15:formulaRef>
                      </c:ext>
                    </c:extLst>
                    <c:numCache>
                      <c:formatCode>General</c:formatCode>
                      <c:ptCount val="41"/>
                      <c:pt idx="0">
                        <c:v>-15</c:v>
                      </c:pt>
                      <c:pt idx="1">
                        <c:v>-14</c:v>
                      </c:pt>
                      <c:pt idx="2">
                        <c:v>-13</c:v>
                      </c:pt>
                      <c:pt idx="3">
                        <c:v>-12</c:v>
                      </c:pt>
                      <c:pt idx="4">
                        <c:v>-11</c:v>
                      </c:pt>
                      <c:pt idx="5">
                        <c:v>-10</c:v>
                      </c:pt>
                      <c:pt idx="6">
                        <c:v>-9</c:v>
                      </c:pt>
                      <c:pt idx="7">
                        <c:v>-8</c:v>
                      </c:pt>
                      <c:pt idx="8">
                        <c:v>-7</c:v>
                      </c:pt>
                      <c:pt idx="9">
                        <c:v>-6</c:v>
                      </c:pt>
                      <c:pt idx="10">
                        <c:v>-5</c:v>
                      </c:pt>
                      <c:pt idx="11">
                        <c:v>-4</c:v>
                      </c:pt>
                      <c:pt idx="12">
                        <c:v>-3</c:v>
                      </c:pt>
                      <c:pt idx="13">
                        <c:v>-2</c:v>
                      </c:pt>
                      <c:pt idx="14">
                        <c:v>-1</c:v>
                      </c:pt>
                      <c:pt idx="15">
                        <c:v>0</c:v>
                      </c:pt>
                      <c:pt idx="16">
                        <c:v>1</c:v>
                      </c:pt>
                      <c:pt idx="17">
                        <c:v>2</c:v>
                      </c:pt>
                      <c:pt idx="18">
                        <c:v>3</c:v>
                      </c:pt>
                      <c:pt idx="19">
                        <c:v>4</c:v>
                      </c:pt>
                      <c:pt idx="20">
                        <c:v>5</c:v>
                      </c:pt>
                      <c:pt idx="21">
                        <c:v>6</c:v>
                      </c:pt>
                      <c:pt idx="22">
                        <c:v>7</c:v>
                      </c:pt>
                      <c:pt idx="23">
                        <c:v>8</c:v>
                      </c:pt>
                      <c:pt idx="24">
                        <c:v>9</c:v>
                      </c:pt>
                      <c:pt idx="25">
                        <c:v>10</c:v>
                      </c:pt>
                      <c:pt idx="26">
                        <c:v>11</c:v>
                      </c:pt>
                      <c:pt idx="27">
                        <c:v>12</c:v>
                      </c:pt>
                      <c:pt idx="28">
                        <c:v>13</c:v>
                      </c:pt>
                      <c:pt idx="29">
                        <c:v>14</c:v>
                      </c:pt>
                      <c:pt idx="30">
                        <c:v>15</c:v>
                      </c:pt>
                      <c:pt idx="31">
                        <c:v>16</c:v>
                      </c:pt>
                      <c:pt idx="32">
                        <c:v>17</c:v>
                      </c:pt>
                      <c:pt idx="33">
                        <c:v>18</c:v>
                      </c:pt>
                      <c:pt idx="34">
                        <c:v>19</c:v>
                      </c:pt>
                      <c:pt idx="35">
                        <c:v>20</c:v>
                      </c:pt>
                      <c:pt idx="36">
                        <c:v>21</c:v>
                      </c:pt>
                      <c:pt idx="37">
                        <c:v>22</c:v>
                      </c:pt>
                      <c:pt idx="38">
                        <c:v>23</c:v>
                      </c:pt>
                      <c:pt idx="39">
                        <c:v>24</c:v>
                      </c:pt>
                      <c:pt idx="40">
                        <c:v>25</c:v>
                      </c:pt>
                    </c:numCache>
                  </c:numRef>
                </c:xVal>
                <c:yVal>
                  <c:numRef>
                    <c:extLst xmlns:c15="http://schemas.microsoft.com/office/drawing/2012/chart">
                      <c:ext xmlns:c15="http://schemas.microsoft.com/office/drawing/2012/chart" uri="{02D57815-91ED-43cb-92C2-25804820EDAC}">
                        <c15:formulaRef>
                          <c15:sqref>'Auxiliary heater'!$CG$5:$CG$45</c15:sqref>
                        </c15:formulaRef>
                      </c:ext>
                    </c:extLst>
                    <c:numCache>
                      <c:formatCode>0.000</c:formatCode>
                      <c:ptCount val="41"/>
                      <c:pt idx="0">
                        <c:v>2.4448548812664912</c:v>
                      </c:pt>
                      <c:pt idx="1">
                        <c:v>2.4448548812664912</c:v>
                      </c:pt>
                      <c:pt idx="2">
                        <c:v>2.4448548812664912</c:v>
                      </c:pt>
                      <c:pt idx="3">
                        <c:v>2.4448548812664912</c:v>
                      </c:pt>
                      <c:pt idx="4">
                        <c:v>2.4448548812664912</c:v>
                      </c:pt>
                      <c:pt idx="5">
                        <c:v>2.4448548812664912</c:v>
                      </c:pt>
                      <c:pt idx="6">
                        <c:v>2.4448548812664912</c:v>
                      </c:pt>
                      <c:pt idx="7">
                        <c:v>2.4448548812664912</c:v>
                      </c:pt>
                      <c:pt idx="8">
                        <c:v>2.4448548812664912</c:v>
                      </c:pt>
                      <c:pt idx="9">
                        <c:v>2.4448548812664912</c:v>
                      </c:pt>
                      <c:pt idx="10">
                        <c:v>2.4448548812664912</c:v>
                      </c:pt>
                      <c:pt idx="11">
                        <c:v>2.4448548812664912</c:v>
                      </c:pt>
                      <c:pt idx="12">
                        <c:v>2.4448548812664912</c:v>
                      </c:pt>
                      <c:pt idx="13">
                        <c:v>2.4448548812664912</c:v>
                      </c:pt>
                      <c:pt idx="14">
                        <c:v>2.4448548812664912</c:v>
                      </c:pt>
                      <c:pt idx="15">
                        <c:v>2.4448548812664912</c:v>
                      </c:pt>
                      <c:pt idx="16">
                        <c:v>2.4465408805031448</c:v>
                      </c:pt>
                      <c:pt idx="17">
                        <c:v>2.4512767066180299</c:v>
                      </c:pt>
                      <c:pt idx="18">
                        <c:v>2.4544513457556936</c:v>
                      </c:pt>
                      <c:pt idx="19">
                        <c:v>2.4580976863753219</c:v>
                      </c:pt>
                      <c:pt idx="20">
                        <c:v>2.4634644864588662</c:v>
                      </c:pt>
                      <c:pt idx="21">
                        <c:v>2.591684434968017</c:v>
                      </c:pt>
                      <c:pt idx="22">
                        <c:v>2.7325905292479105</c:v>
                      </c:pt>
                      <c:pt idx="23">
                        <c:v>2.889667250437828</c:v>
                      </c:pt>
                      <c:pt idx="24">
                        <c:v>3.0618872549019605</c:v>
                      </c:pt>
                      <c:pt idx="25">
                        <c:v>3.2575855390574562</c:v>
                      </c:pt>
                      <c:pt idx="26">
                        <c:v>3.4824387011265747</c:v>
                      </c:pt>
                      <c:pt idx="27">
                        <c:v>3.7402597402597397</c:v>
                      </c:pt>
                      <c:pt idx="28">
                        <c:v>4.039007092198581</c:v>
                      </c:pt>
                      <c:pt idx="29">
                        <c:v>4.391111111111111</c:v>
                      </c:pt>
                      <c:pt idx="30">
                        <c:v>4.8195312500000007</c:v>
                      </c:pt>
                      <c:pt idx="31">
                        <c:v>5.3410981697171369</c:v>
                      </c:pt>
                      <c:pt idx="32">
                        <c:v>5.9991023339317771</c:v>
                      </c:pt>
                      <c:pt idx="33">
                        <c:v>6.8561576354679818</c:v>
                      </c:pt>
                      <c:pt idx="34">
                        <c:v>8.0388026607538787</c:v>
                      </c:pt>
                      <c:pt idx="35">
                        <c:v>9.75741935483871</c:v>
                      </c:pt>
                      <c:pt idx="36">
                        <c:v>12.511885895404145</c:v>
                      </c:pt>
                      <c:pt idx="37">
                        <c:v>17.797413793103445</c:v>
                      </c:pt>
                      <c:pt idx="38">
                        <c:v>32.077777777777747</c:v>
                      </c:pt>
                      <c:pt idx="39">
                        <c:v>268.38235294117379</c:v>
                      </c:pt>
                      <c:pt idx="40">
                        <c:v>-34.02105263157884</c:v>
                      </c:pt>
                    </c:numCache>
                  </c:numRef>
                </c:yVal>
                <c:smooth val="0"/>
                <c:extLst xmlns:c15="http://schemas.microsoft.com/office/drawing/2012/chart">
                  <c:ext xmlns:c16="http://schemas.microsoft.com/office/drawing/2014/chart" uri="{C3380CC4-5D6E-409C-BE32-E72D297353CC}">
                    <c16:uniqueId val="{00000009-FEBA-448C-AFE1-13479AC4C7EF}"/>
                  </c:ext>
                </c:extLst>
              </c15:ser>
            </c15:filteredScatterSeries>
            <c15:filteredScatterSeries>
              <c15:ser>
                <c:idx val="4"/>
                <c:order val="8"/>
                <c:tx>
                  <c:strRef>
                    <c:extLst xmlns:c15="http://schemas.microsoft.com/office/drawing/2012/chart">
                      <c:ext xmlns:c15="http://schemas.microsoft.com/office/drawing/2012/chart" uri="{02D57815-91ED-43cb-92C2-25804820EDAC}">
                        <c15:formulaRef>
                          <c15:sqref>'Auxiliary heater'!$CH$3:$CT$3</c15:sqref>
                        </c15:formulaRef>
                      </c:ext>
                    </c:extLst>
                    <c:strCache>
                      <c:ptCount val="1"/>
                      <c:pt idx="0">
                        <c:v>P_1 = 80 bar</c:v>
                      </c:pt>
                    </c:strCache>
                  </c:strRef>
                </c:tx>
                <c:spPr>
                  <a:ln w="19050">
                    <a:noFill/>
                  </a:ln>
                </c:spPr>
                <c:xVal>
                  <c:numRef>
                    <c:extLst xmlns:c15="http://schemas.microsoft.com/office/drawing/2012/chart">
                      <c:ext xmlns:c15="http://schemas.microsoft.com/office/drawing/2012/chart" uri="{02D57815-91ED-43cb-92C2-25804820EDAC}">
                        <c15:formulaRef>
                          <c15:sqref>'Auxiliary heater'!$B$5:$B$45</c15:sqref>
                        </c15:formulaRef>
                      </c:ext>
                    </c:extLst>
                    <c:numCache>
                      <c:formatCode>General</c:formatCode>
                      <c:ptCount val="41"/>
                      <c:pt idx="0">
                        <c:v>-15</c:v>
                      </c:pt>
                      <c:pt idx="1">
                        <c:v>-14</c:v>
                      </c:pt>
                      <c:pt idx="2">
                        <c:v>-13</c:v>
                      </c:pt>
                      <c:pt idx="3">
                        <c:v>-12</c:v>
                      </c:pt>
                      <c:pt idx="4">
                        <c:v>-11</c:v>
                      </c:pt>
                      <c:pt idx="5">
                        <c:v>-10</c:v>
                      </c:pt>
                      <c:pt idx="6">
                        <c:v>-9</c:v>
                      </c:pt>
                      <c:pt idx="7">
                        <c:v>-8</c:v>
                      </c:pt>
                      <c:pt idx="8">
                        <c:v>-7</c:v>
                      </c:pt>
                      <c:pt idx="9">
                        <c:v>-6</c:v>
                      </c:pt>
                      <c:pt idx="10">
                        <c:v>-5</c:v>
                      </c:pt>
                      <c:pt idx="11">
                        <c:v>-4</c:v>
                      </c:pt>
                      <c:pt idx="12">
                        <c:v>-3</c:v>
                      </c:pt>
                      <c:pt idx="13">
                        <c:v>-2</c:v>
                      </c:pt>
                      <c:pt idx="14">
                        <c:v>-1</c:v>
                      </c:pt>
                      <c:pt idx="15">
                        <c:v>0</c:v>
                      </c:pt>
                      <c:pt idx="16">
                        <c:v>1</c:v>
                      </c:pt>
                      <c:pt idx="17">
                        <c:v>2</c:v>
                      </c:pt>
                      <c:pt idx="18">
                        <c:v>3</c:v>
                      </c:pt>
                      <c:pt idx="19">
                        <c:v>4</c:v>
                      </c:pt>
                      <c:pt idx="20">
                        <c:v>5</c:v>
                      </c:pt>
                      <c:pt idx="21">
                        <c:v>6</c:v>
                      </c:pt>
                      <c:pt idx="22">
                        <c:v>7</c:v>
                      </c:pt>
                      <c:pt idx="23">
                        <c:v>8</c:v>
                      </c:pt>
                      <c:pt idx="24">
                        <c:v>9</c:v>
                      </c:pt>
                      <c:pt idx="25">
                        <c:v>10</c:v>
                      </c:pt>
                      <c:pt idx="26">
                        <c:v>11</c:v>
                      </c:pt>
                      <c:pt idx="27">
                        <c:v>12</c:v>
                      </c:pt>
                      <c:pt idx="28">
                        <c:v>13</c:v>
                      </c:pt>
                      <c:pt idx="29">
                        <c:v>14</c:v>
                      </c:pt>
                      <c:pt idx="30">
                        <c:v>15</c:v>
                      </c:pt>
                      <c:pt idx="31">
                        <c:v>16</c:v>
                      </c:pt>
                      <c:pt idx="32">
                        <c:v>17</c:v>
                      </c:pt>
                      <c:pt idx="33">
                        <c:v>18</c:v>
                      </c:pt>
                      <c:pt idx="34">
                        <c:v>19</c:v>
                      </c:pt>
                      <c:pt idx="35">
                        <c:v>20</c:v>
                      </c:pt>
                      <c:pt idx="36">
                        <c:v>21</c:v>
                      </c:pt>
                      <c:pt idx="37">
                        <c:v>22</c:v>
                      </c:pt>
                      <c:pt idx="38">
                        <c:v>23</c:v>
                      </c:pt>
                      <c:pt idx="39">
                        <c:v>24</c:v>
                      </c:pt>
                      <c:pt idx="40">
                        <c:v>25</c:v>
                      </c:pt>
                    </c:numCache>
                  </c:numRef>
                </c:xVal>
                <c:yVal>
                  <c:numRef>
                    <c:extLst xmlns:c15="http://schemas.microsoft.com/office/drawing/2012/chart">
                      <c:ext xmlns:c15="http://schemas.microsoft.com/office/drawing/2012/chart" uri="{02D57815-91ED-43cb-92C2-25804820EDAC}">
                        <c15:formulaRef>
                          <c15:sqref>'Auxiliary heater'!$CT$5:$CT$45</c15:sqref>
                        </c15:formulaRef>
                      </c:ext>
                    </c:extLst>
                    <c:numCache>
                      <c:formatCode>0.000</c:formatCode>
                      <c:ptCount val="41"/>
                      <c:pt idx="0">
                        <c:v>2.4717153284671531</c:v>
                      </c:pt>
                      <c:pt idx="1">
                        <c:v>2.4717153284671531</c:v>
                      </c:pt>
                      <c:pt idx="2">
                        <c:v>2.4717153284671531</c:v>
                      </c:pt>
                      <c:pt idx="3">
                        <c:v>2.4717153284671531</c:v>
                      </c:pt>
                      <c:pt idx="4">
                        <c:v>2.4717153284671531</c:v>
                      </c:pt>
                      <c:pt idx="5">
                        <c:v>2.4717153284671531</c:v>
                      </c:pt>
                      <c:pt idx="6">
                        <c:v>2.4717153284671531</c:v>
                      </c:pt>
                      <c:pt idx="7">
                        <c:v>2.4717153284671531</c:v>
                      </c:pt>
                      <c:pt idx="8">
                        <c:v>2.4717153284671531</c:v>
                      </c:pt>
                      <c:pt idx="9">
                        <c:v>2.4717153284671531</c:v>
                      </c:pt>
                      <c:pt idx="10">
                        <c:v>2.4717153284671531</c:v>
                      </c:pt>
                      <c:pt idx="11">
                        <c:v>2.4717153284671531</c:v>
                      </c:pt>
                      <c:pt idx="12">
                        <c:v>2.4717153284671531</c:v>
                      </c:pt>
                      <c:pt idx="13">
                        <c:v>2.4717153284671531</c:v>
                      </c:pt>
                      <c:pt idx="14">
                        <c:v>2.4717153284671531</c:v>
                      </c:pt>
                      <c:pt idx="15">
                        <c:v>2.4717153284671531</c:v>
                      </c:pt>
                      <c:pt idx="16">
                        <c:v>2.473493429995469</c:v>
                      </c:pt>
                      <c:pt idx="17">
                        <c:v>2.4774774774774775</c:v>
                      </c:pt>
                      <c:pt idx="18">
                        <c:v>2.4800894854586129</c:v>
                      </c:pt>
                      <c:pt idx="19">
                        <c:v>2.4846598488216984</c:v>
                      </c:pt>
                      <c:pt idx="20">
                        <c:v>2.4891736632788333</c:v>
                      </c:pt>
                      <c:pt idx="21">
                        <c:v>2.6011904761904758</c:v>
                      </c:pt>
                      <c:pt idx="22">
                        <c:v>2.7220902612826596</c:v>
                      </c:pt>
                      <c:pt idx="23">
                        <c:v>2.8548148148148149</c:v>
                      </c:pt>
                      <c:pt idx="24">
                        <c:v>2.999485861182519</c:v>
                      </c:pt>
                      <c:pt idx="25">
                        <c:v>3.1593347639484977</c:v>
                      </c:pt>
                      <c:pt idx="26">
                        <c:v>3.3398692810457518</c:v>
                      </c:pt>
                      <c:pt idx="27">
                        <c:v>3.5430316490838414</c:v>
                      </c:pt>
                      <c:pt idx="28">
                        <c:v>3.7743035815804444</c:v>
                      </c:pt>
                      <c:pt idx="29">
                        <c:v>4.0385964912280699</c:v>
                      </c:pt>
                      <c:pt idx="30">
                        <c:v>4.3500908540278624</c:v>
                      </c:pt>
                      <c:pt idx="31">
                        <c:v>4.7152777777777786</c:v>
                      </c:pt>
                      <c:pt idx="32">
                        <c:v>5.1614617940199352</c:v>
                      </c:pt>
                      <c:pt idx="33">
                        <c:v>5.7102473498233222</c:v>
                      </c:pt>
                      <c:pt idx="34">
                        <c:v>6.4224598930481296</c:v>
                      </c:pt>
                      <c:pt idx="35">
                        <c:v>7.372367312552651</c:v>
                      </c:pt>
                      <c:pt idx="36">
                        <c:v>8.7318007662835271</c:v>
                      </c:pt>
                      <c:pt idx="37">
                        <c:v>10.887743413516622</c:v>
                      </c:pt>
                      <c:pt idx="38">
                        <c:v>14.990936555891228</c:v>
                      </c:pt>
                      <c:pt idx="39">
                        <c:v>26.683804627249351</c:v>
                      </c:pt>
                      <c:pt idx="40">
                        <c:v>-518.571428571409</c:v>
                      </c:pt>
                    </c:numCache>
                  </c:numRef>
                </c:yVal>
                <c:smooth val="0"/>
                <c:extLst xmlns:c15="http://schemas.microsoft.com/office/drawing/2012/chart">
                  <c:ext xmlns:c16="http://schemas.microsoft.com/office/drawing/2014/chart" uri="{C3380CC4-5D6E-409C-BE32-E72D297353CC}">
                    <c16:uniqueId val="{0000000A-FEBA-448C-AFE1-13479AC4C7EF}"/>
                  </c:ext>
                </c:extLst>
              </c15:ser>
            </c15:filteredScatterSeries>
            <c15:filteredScatterSeries>
              <c15:ser>
                <c:idx val="6"/>
                <c:order val="10"/>
                <c:tx>
                  <c:strRef>
                    <c:extLst xmlns:c15="http://schemas.microsoft.com/office/drawing/2012/chart">
                      <c:ext xmlns:c15="http://schemas.microsoft.com/office/drawing/2012/chart" uri="{02D57815-91ED-43cb-92C2-25804820EDAC}">
                        <c15:formulaRef>
                          <c15:sqref>'Auxiliary heater'!$DH$3:$DT$3</c15:sqref>
                        </c15:formulaRef>
                      </c:ext>
                    </c:extLst>
                    <c:strCache>
                      <c:ptCount val="1"/>
                      <c:pt idx="0">
                        <c:v>P_1 = 90 bar</c:v>
                      </c:pt>
                    </c:strCache>
                  </c:strRef>
                </c:tx>
                <c:spPr>
                  <a:ln w="19050">
                    <a:noFill/>
                  </a:ln>
                </c:spPr>
                <c:xVal>
                  <c:numRef>
                    <c:extLst xmlns:c15="http://schemas.microsoft.com/office/drawing/2012/chart">
                      <c:ext xmlns:c15="http://schemas.microsoft.com/office/drawing/2012/chart" uri="{02D57815-91ED-43cb-92C2-25804820EDAC}">
                        <c15:formulaRef>
                          <c15:sqref>'Auxiliary heater'!$B$5:$B$45</c15:sqref>
                        </c15:formulaRef>
                      </c:ext>
                    </c:extLst>
                    <c:numCache>
                      <c:formatCode>General</c:formatCode>
                      <c:ptCount val="41"/>
                      <c:pt idx="0">
                        <c:v>-15</c:v>
                      </c:pt>
                      <c:pt idx="1">
                        <c:v>-14</c:v>
                      </c:pt>
                      <c:pt idx="2">
                        <c:v>-13</c:v>
                      </c:pt>
                      <c:pt idx="3">
                        <c:v>-12</c:v>
                      </c:pt>
                      <c:pt idx="4">
                        <c:v>-11</c:v>
                      </c:pt>
                      <c:pt idx="5">
                        <c:v>-10</c:v>
                      </c:pt>
                      <c:pt idx="6">
                        <c:v>-9</c:v>
                      </c:pt>
                      <c:pt idx="7">
                        <c:v>-8</c:v>
                      </c:pt>
                      <c:pt idx="8">
                        <c:v>-7</c:v>
                      </c:pt>
                      <c:pt idx="9">
                        <c:v>-6</c:v>
                      </c:pt>
                      <c:pt idx="10">
                        <c:v>-5</c:v>
                      </c:pt>
                      <c:pt idx="11">
                        <c:v>-4</c:v>
                      </c:pt>
                      <c:pt idx="12">
                        <c:v>-3</c:v>
                      </c:pt>
                      <c:pt idx="13">
                        <c:v>-2</c:v>
                      </c:pt>
                      <c:pt idx="14">
                        <c:v>-1</c:v>
                      </c:pt>
                      <c:pt idx="15">
                        <c:v>0</c:v>
                      </c:pt>
                      <c:pt idx="16">
                        <c:v>1</c:v>
                      </c:pt>
                      <c:pt idx="17">
                        <c:v>2</c:v>
                      </c:pt>
                      <c:pt idx="18">
                        <c:v>3</c:v>
                      </c:pt>
                      <c:pt idx="19">
                        <c:v>4</c:v>
                      </c:pt>
                      <c:pt idx="20">
                        <c:v>5</c:v>
                      </c:pt>
                      <c:pt idx="21">
                        <c:v>6</c:v>
                      </c:pt>
                      <c:pt idx="22">
                        <c:v>7</c:v>
                      </c:pt>
                      <c:pt idx="23">
                        <c:v>8</c:v>
                      </c:pt>
                      <c:pt idx="24">
                        <c:v>9</c:v>
                      </c:pt>
                      <c:pt idx="25">
                        <c:v>10</c:v>
                      </c:pt>
                      <c:pt idx="26">
                        <c:v>11</c:v>
                      </c:pt>
                      <c:pt idx="27">
                        <c:v>12</c:v>
                      </c:pt>
                      <c:pt idx="28">
                        <c:v>13</c:v>
                      </c:pt>
                      <c:pt idx="29">
                        <c:v>14</c:v>
                      </c:pt>
                      <c:pt idx="30">
                        <c:v>15</c:v>
                      </c:pt>
                      <c:pt idx="31">
                        <c:v>16</c:v>
                      </c:pt>
                      <c:pt idx="32">
                        <c:v>17</c:v>
                      </c:pt>
                      <c:pt idx="33">
                        <c:v>18</c:v>
                      </c:pt>
                      <c:pt idx="34">
                        <c:v>19</c:v>
                      </c:pt>
                      <c:pt idx="35">
                        <c:v>20</c:v>
                      </c:pt>
                      <c:pt idx="36">
                        <c:v>21</c:v>
                      </c:pt>
                      <c:pt idx="37">
                        <c:v>22</c:v>
                      </c:pt>
                      <c:pt idx="38">
                        <c:v>23</c:v>
                      </c:pt>
                      <c:pt idx="39">
                        <c:v>24</c:v>
                      </c:pt>
                      <c:pt idx="40">
                        <c:v>25</c:v>
                      </c:pt>
                    </c:numCache>
                  </c:numRef>
                </c:xVal>
                <c:yVal>
                  <c:numRef>
                    <c:extLst xmlns:c15="http://schemas.microsoft.com/office/drawing/2012/chart">
                      <c:ext xmlns:c15="http://schemas.microsoft.com/office/drawing/2012/chart" uri="{02D57815-91ED-43cb-92C2-25804820EDAC}">
                        <c15:formulaRef>
                          <c15:sqref>'Auxiliary heater'!$DT$5:$DT$45</c15:sqref>
                        </c15:formulaRef>
                      </c:ext>
                    </c:extLst>
                    <c:numCache>
                      <c:formatCode>0.000</c:formatCode>
                      <c:ptCount val="41"/>
                      <c:pt idx="0">
                        <c:v>2.5558688755727887</c:v>
                      </c:pt>
                      <c:pt idx="1">
                        <c:v>2.5558688755727887</c:v>
                      </c:pt>
                      <c:pt idx="2">
                        <c:v>2.5558688755727887</c:v>
                      </c:pt>
                      <c:pt idx="3">
                        <c:v>2.5558688755727887</c:v>
                      </c:pt>
                      <c:pt idx="4">
                        <c:v>2.5558688755727887</c:v>
                      </c:pt>
                      <c:pt idx="5">
                        <c:v>2.5558688755727887</c:v>
                      </c:pt>
                      <c:pt idx="6">
                        <c:v>2.5558688755727887</c:v>
                      </c:pt>
                      <c:pt idx="7">
                        <c:v>2.5558688755727887</c:v>
                      </c:pt>
                      <c:pt idx="8">
                        <c:v>2.5558688755727887</c:v>
                      </c:pt>
                      <c:pt idx="9">
                        <c:v>2.5558688755727887</c:v>
                      </c:pt>
                      <c:pt idx="10">
                        <c:v>2.5558688755727887</c:v>
                      </c:pt>
                      <c:pt idx="11">
                        <c:v>2.5558688755727887</c:v>
                      </c:pt>
                      <c:pt idx="12">
                        <c:v>2.5558688755727887</c:v>
                      </c:pt>
                      <c:pt idx="13">
                        <c:v>2.5558688755727887</c:v>
                      </c:pt>
                      <c:pt idx="14">
                        <c:v>2.5558688755727887</c:v>
                      </c:pt>
                      <c:pt idx="15">
                        <c:v>2.5558688755727887</c:v>
                      </c:pt>
                      <c:pt idx="16">
                        <c:v>2.5579684763572681</c:v>
                      </c:pt>
                      <c:pt idx="17">
                        <c:v>2.5607379046293071</c:v>
                      </c:pt>
                      <c:pt idx="18">
                        <c:v>2.564164648910412</c:v>
                      </c:pt>
                      <c:pt idx="19">
                        <c:v>2.5682365073908562</c:v>
                      </c:pt>
                      <c:pt idx="20">
                        <c:v>2.5725999316706525</c:v>
                      </c:pt>
                      <c:pt idx="21">
                        <c:v>2.6616409537166899</c:v>
                      </c:pt>
                      <c:pt idx="22">
                        <c:v>2.7562117392870005</c:v>
                      </c:pt>
                      <c:pt idx="23">
                        <c:v>2.8578304331728992</c:v>
                      </c:pt>
                      <c:pt idx="24">
                        <c:v>2.9660952380952379</c:v>
                      </c:pt>
                      <c:pt idx="25">
                        <c:v>3.0844130349430698</c:v>
                      </c:pt>
                      <c:pt idx="26">
                        <c:v>3.2134433962264155</c:v>
                      </c:pt>
                      <c:pt idx="27">
                        <c:v>3.3551696921862662</c:v>
                      </c:pt>
                      <c:pt idx="28">
                        <c:v>3.5103256552819708</c:v>
                      </c:pt>
                      <c:pt idx="29">
                        <c:v>3.6847172081829109</c:v>
                      </c:pt>
                      <c:pt idx="30">
                        <c:v>3.8796747967479672</c:v>
                      </c:pt>
                      <c:pt idx="31">
                        <c:v>4.1017790649565589</c:v>
                      </c:pt>
                      <c:pt idx="32">
                        <c:v>4.3607112616426749</c:v>
                      </c:pt>
                      <c:pt idx="33">
                        <c:v>4.6579520697167771</c:v>
                      </c:pt>
                      <c:pt idx="34">
                        <c:v>5.0226039783001815</c:v>
                      </c:pt>
                      <c:pt idx="35">
                        <c:v>5.4691943127962066</c:v>
                      </c:pt>
                      <c:pt idx="36">
                        <c:v>6.0463943519919319</c:v>
                      </c:pt>
                      <c:pt idx="37">
                        <c:v>6.8311403508771944</c:v>
                      </c:pt>
                      <c:pt idx="38">
                        <c:v>7.9987646695491055</c:v>
                      </c:pt>
                      <c:pt idx="39">
                        <c:v>10.067214339058999</c:v>
                      </c:pt>
                      <c:pt idx="40">
                        <c:v>15.548172757475081</c:v>
                      </c:pt>
                    </c:numCache>
                  </c:numRef>
                </c:yVal>
                <c:smooth val="0"/>
                <c:extLst xmlns:c15="http://schemas.microsoft.com/office/drawing/2012/chart">
                  <c:ext xmlns:c16="http://schemas.microsoft.com/office/drawing/2014/chart" uri="{C3380CC4-5D6E-409C-BE32-E72D297353CC}">
                    <c16:uniqueId val="{0000000B-FEBA-448C-AFE1-13479AC4C7EF}"/>
                  </c:ext>
                </c:extLst>
              </c15:ser>
            </c15:filteredScatterSeries>
            <c15:filteredScatterSeries>
              <c15:ser>
                <c:idx val="7"/>
                <c:order val="11"/>
                <c:tx>
                  <c:strRef>
                    <c:extLst xmlns:c15="http://schemas.microsoft.com/office/drawing/2012/chart">
                      <c:ext xmlns:c15="http://schemas.microsoft.com/office/drawing/2012/chart" uri="{02D57815-91ED-43cb-92C2-25804820EDAC}">
                        <c15:formulaRef>
                          <c15:sqref>'Auxiliary heater'!$DU$3:$EG$3</c15:sqref>
                        </c15:formulaRef>
                      </c:ext>
                    </c:extLst>
                    <c:strCache>
                      <c:ptCount val="1"/>
                      <c:pt idx="0">
                        <c:v>P_1 = 95 bar</c:v>
                      </c:pt>
                    </c:strCache>
                  </c:strRef>
                </c:tx>
                <c:spPr>
                  <a:ln w="19050">
                    <a:noFill/>
                  </a:ln>
                </c:spPr>
                <c:xVal>
                  <c:numRef>
                    <c:extLst xmlns:c15="http://schemas.microsoft.com/office/drawing/2012/chart">
                      <c:ext xmlns:c15="http://schemas.microsoft.com/office/drawing/2012/chart" uri="{02D57815-91ED-43cb-92C2-25804820EDAC}">
                        <c15:formulaRef>
                          <c15:sqref>'Auxiliary heater'!$B$5:$B$45</c15:sqref>
                        </c15:formulaRef>
                      </c:ext>
                    </c:extLst>
                    <c:numCache>
                      <c:formatCode>General</c:formatCode>
                      <c:ptCount val="41"/>
                      <c:pt idx="0">
                        <c:v>-15</c:v>
                      </c:pt>
                      <c:pt idx="1">
                        <c:v>-14</c:v>
                      </c:pt>
                      <c:pt idx="2">
                        <c:v>-13</c:v>
                      </c:pt>
                      <c:pt idx="3">
                        <c:v>-12</c:v>
                      </c:pt>
                      <c:pt idx="4">
                        <c:v>-11</c:v>
                      </c:pt>
                      <c:pt idx="5">
                        <c:v>-10</c:v>
                      </c:pt>
                      <c:pt idx="6">
                        <c:v>-9</c:v>
                      </c:pt>
                      <c:pt idx="7">
                        <c:v>-8</c:v>
                      </c:pt>
                      <c:pt idx="8">
                        <c:v>-7</c:v>
                      </c:pt>
                      <c:pt idx="9">
                        <c:v>-6</c:v>
                      </c:pt>
                      <c:pt idx="10">
                        <c:v>-5</c:v>
                      </c:pt>
                      <c:pt idx="11">
                        <c:v>-4</c:v>
                      </c:pt>
                      <c:pt idx="12">
                        <c:v>-3</c:v>
                      </c:pt>
                      <c:pt idx="13">
                        <c:v>-2</c:v>
                      </c:pt>
                      <c:pt idx="14">
                        <c:v>-1</c:v>
                      </c:pt>
                      <c:pt idx="15">
                        <c:v>0</c:v>
                      </c:pt>
                      <c:pt idx="16">
                        <c:v>1</c:v>
                      </c:pt>
                      <c:pt idx="17">
                        <c:v>2</c:v>
                      </c:pt>
                      <c:pt idx="18">
                        <c:v>3</c:v>
                      </c:pt>
                      <c:pt idx="19">
                        <c:v>4</c:v>
                      </c:pt>
                      <c:pt idx="20">
                        <c:v>5</c:v>
                      </c:pt>
                      <c:pt idx="21">
                        <c:v>6</c:v>
                      </c:pt>
                      <c:pt idx="22">
                        <c:v>7</c:v>
                      </c:pt>
                      <c:pt idx="23">
                        <c:v>8</c:v>
                      </c:pt>
                      <c:pt idx="24">
                        <c:v>9</c:v>
                      </c:pt>
                      <c:pt idx="25">
                        <c:v>10</c:v>
                      </c:pt>
                      <c:pt idx="26">
                        <c:v>11</c:v>
                      </c:pt>
                      <c:pt idx="27">
                        <c:v>12</c:v>
                      </c:pt>
                      <c:pt idx="28">
                        <c:v>13</c:v>
                      </c:pt>
                      <c:pt idx="29">
                        <c:v>14</c:v>
                      </c:pt>
                      <c:pt idx="30">
                        <c:v>15</c:v>
                      </c:pt>
                      <c:pt idx="31">
                        <c:v>16</c:v>
                      </c:pt>
                      <c:pt idx="32">
                        <c:v>17</c:v>
                      </c:pt>
                      <c:pt idx="33">
                        <c:v>18</c:v>
                      </c:pt>
                      <c:pt idx="34">
                        <c:v>19</c:v>
                      </c:pt>
                      <c:pt idx="35">
                        <c:v>20</c:v>
                      </c:pt>
                      <c:pt idx="36">
                        <c:v>21</c:v>
                      </c:pt>
                      <c:pt idx="37">
                        <c:v>22</c:v>
                      </c:pt>
                      <c:pt idx="38">
                        <c:v>23</c:v>
                      </c:pt>
                      <c:pt idx="39">
                        <c:v>24</c:v>
                      </c:pt>
                      <c:pt idx="40">
                        <c:v>25</c:v>
                      </c:pt>
                    </c:numCache>
                  </c:numRef>
                </c:xVal>
                <c:yVal>
                  <c:numRef>
                    <c:extLst xmlns:c15="http://schemas.microsoft.com/office/drawing/2012/chart">
                      <c:ext xmlns:c15="http://schemas.microsoft.com/office/drawing/2012/chart" uri="{02D57815-91ED-43cb-92C2-25804820EDAC}">
                        <c15:formulaRef>
                          <c15:sqref>'Auxiliary heater'!$EG$5:$EG$45</c15:sqref>
                        </c15:formulaRef>
                      </c:ext>
                    </c:extLst>
                    <c:numCache>
                      <c:formatCode>0.000</c:formatCode>
                      <c:ptCount val="41"/>
                      <c:pt idx="0">
                        <c:v>2.609375</c:v>
                      </c:pt>
                      <c:pt idx="1">
                        <c:v>2.609375</c:v>
                      </c:pt>
                      <c:pt idx="2">
                        <c:v>2.609375</c:v>
                      </c:pt>
                      <c:pt idx="3">
                        <c:v>2.609375</c:v>
                      </c:pt>
                      <c:pt idx="4">
                        <c:v>2.609375</c:v>
                      </c:pt>
                      <c:pt idx="5">
                        <c:v>2.609375</c:v>
                      </c:pt>
                      <c:pt idx="6">
                        <c:v>2.609375</c:v>
                      </c:pt>
                      <c:pt idx="7">
                        <c:v>2.609375</c:v>
                      </c:pt>
                      <c:pt idx="8">
                        <c:v>2.609375</c:v>
                      </c:pt>
                      <c:pt idx="9">
                        <c:v>2.609375</c:v>
                      </c:pt>
                      <c:pt idx="10">
                        <c:v>2.609375</c:v>
                      </c:pt>
                      <c:pt idx="11">
                        <c:v>2.609375</c:v>
                      </c:pt>
                      <c:pt idx="12">
                        <c:v>2.609375</c:v>
                      </c:pt>
                      <c:pt idx="13">
                        <c:v>2.609375</c:v>
                      </c:pt>
                      <c:pt idx="14">
                        <c:v>2.609375</c:v>
                      </c:pt>
                      <c:pt idx="15">
                        <c:v>2.609375</c:v>
                      </c:pt>
                      <c:pt idx="16">
                        <c:v>2.6118012422360248</c:v>
                      </c:pt>
                      <c:pt idx="17">
                        <c:v>2.6148148148148143</c:v>
                      </c:pt>
                      <c:pt idx="18">
                        <c:v>2.6180981595092021</c:v>
                      </c:pt>
                      <c:pt idx="19">
                        <c:v>2.6211520877781163</c:v>
                      </c:pt>
                      <c:pt idx="20">
                        <c:v>2.6255680096940317</c:v>
                      </c:pt>
                      <c:pt idx="21">
                        <c:v>2.7063197026022303</c:v>
                      </c:pt>
                      <c:pt idx="22">
                        <c:v>2.7914421553090327</c:v>
                      </c:pt>
                      <c:pt idx="23">
                        <c:v>2.8825056799740341</c:v>
                      </c:pt>
                      <c:pt idx="24">
                        <c:v>2.9777260638297873</c:v>
                      </c:pt>
                      <c:pt idx="25">
                        <c:v>3.0815143246930421</c:v>
                      </c:pt>
                      <c:pt idx="26">
                        <c:v>3.1936799184505613</c:v>
                      </c:pt>
                      <c:pt idx="27">
                        <c:v>3.3151289009497962</c:v>
                      </c:pt>
                      <c:pt idx="28">
                        <c:v>3.4487440597420238</c:v>
                      </c:pt>
                      <c:pt idx="29">
                        <c:v>3.5933242506811989</c:v>
                      </c:pt>
                      <c:pt idx="30">
                        <c:v>3.7572848817278031</c:v>
                      </c:pt>
                      <c:pt idx="31">
                        <c:v>3.9390792661820706</c:v>
                      </c:pt>
                      <c:pt idx="32">
                        <c:v>4.146769662921348</c:v>
                      </c:pt>
                      <c:pt idx="33">
                        <c:v>4.38483547925608</c:v>
                      </c:pt>
                      <c:pt idx="34">
                        <c:v>4.6681334800146672</c:v>
                      </c:pt>
                      <c:pt idx="35">
                        <c:v>5.0075815011372233</c:v>
                      </c:pt>
                      <c:pt idx="36">
                        <c:v>5.4336633663366332</c:v>
                      </c:pt>
                      <c:pt idx="37">
                        <c:v>5.9882253994953745</c:v>
                      </c:pt>
                      <c:pt idx="38">
                        <c:v>6.771978021978021</c:v>
                      </c:pt>
                      <c:pt idx="39">
                        <c:v>8.04712041884817</c:v>
                      </c:pt>
                      <c:pt idx="40">
                        <c:v>10.768712070128119</c:v>
                      </c:pt>
                    </c:numCache>
                  </c:numRef>
                </c:yVal>
                <c:smooth val="0"/>
                <c:extLst xmlns:c15="http://schemas.microsoft.com/office/drawing/2012/chart">
                  <c:ext xmlns:c16="http://schemas.microsoft.com/office/drawing/2014/chart" uri="{C3380CC4-5D6E-409C-BE32-E72D297353CC}">
                    <c16:uniqueId val="{0000000C-FEBA-448C-AFE1-13479AC4C7EF}"/>
                  </c:ext>
                </c:extLst>
              </c15:ser>
            </c15:filteredScatterSeries>
            <c15:filteredScatterSeries>
              <c15:ser>
                <c:idx val="8"/>
                <c:order val="12"/>
                <c:tx>
                  <c:v>COP HR,DH (DH Only)</c:v>
                </c:tx>
                <c:spPr>
                  <a:ln w="19050">
                    <a:solidFill>
                      <a:srgbClr val="FF0000"/>
                    </a:solidFill>
                  </a:ln>
                </c:spPr>
                <c:marker>
                  <c:symbol val="circle"/>
                  <c:size val="8"/>
                  <c:spPr>
                    <a:solidFill>
                      <a:srgbClr val="FF0000"/>
                    </a:solidFill>
                    <a:ln>
                      <a:noFill/>
                    </a:ln>
                  </c:spPr>
                </c:marker>
                <c:xVal>
                  <c:numRef>
                    <c:extLst xmlns:c15="http://schemas.microsoft.com/office/drawing/2012/chart">
                      <c:ext xmlns:c15="http://schemas.microsoft.com/office/drawing/2012/chart" uri="{02D57815-91ED-43cb-92C2-25804820EDAC}">
                        <c15:formulaRef>
                          <c15:sqref>'Auxiliary heater'!$B$5:$B$45</c15:sqref>
                        </c15:formulaRef>
                      </c:ext>
                    </c:extLst>
                    <c:numCache>
                      <c:formatCode>General</c:formatCode>
                      <c:ptCount val="41"/>
                      <c:pt idx="0">
                        <c:v>-15</c:v>
                      </c:pt>
                      <c:pt idx="1">
                        <c:v>-14</c:v>
                      </c:pt>
                      <c:pt idx="2">
                        <c:v>-13</c:v>
                      </c:pt>
                      <c:pt idx="3">
                        <c:v>-12</c:v>
                      </c:pt>
                      <c:pt idx="4">
                        <c:v>-11</c:v>
                      </c:pt>
                      <c:pt idx="5">
                        <c:v>-10</c:v>
                      </c:pt>
                      <c:pt idx="6">
                        <c:v>-9</c:v>
                      </c:pt>
                      <c:pt idx="7">
                        <c:v>-8</c:v>
                      </c:pt>
                      <c:pt idx="8">
                        <c:v>-7</c:v>
                      </c:pt>
                      <c:pt idx="9">
                        <c:v>-6</c:v>
                      </c:pt>
                      <c:pt idx="10">
                        <c:v>-5</c:v>
                      </c:pt>
                      <c:pt idx="11">
                        <c:v>-4</c:v>
                      </c:pt>
                      <c:pt idx="12">
                        <c:v>-3</c:v>
                      </c:pt>
                      <c:pt idx="13">
                        <c:v>-2</c:v>
                      </c:pt>
                      <c:pt idx="14">
                        <c:v>-1</c:v>
                      </c:pt>
                      <c:pt idx="15">
                        <c:v>0</c:v>
                      </c:pt>
                      <c:pt idx="16">
                        <c:v>1</c:v>
                      </c:pt>
                      <c:pt idx="17">
                        <c:v>2</c:v>
                      </c:pt>
                      <c:pt idx="18">
                        <c:v>3</c:v>
                      </c:pt>
                      <c:pt idx="19">
                        <c:v>4</c:v>
                      </c:pt>
                      <c:pt idx="20">
                        <c:v>5</c:v>
                      </c:pt>
                      <c:pt idx="21">
                        <c:v>6</c:v>
                      </c:pt>
                      <c:pt idx="22">
                        <c:v>7</c:v>
                      </c:pt>
                      <c:pt idx="23">
                        <c:v>8</c:v>
                      </c:pt>
                      <c:pt idx="24">
                        <c:v>9</c:v>
                      </c:pt>
                      <c:pt idx="25">
                        <c:v>10</c:v>
                      </c:pt>
                      <c:pt idx="26">
                        <c:v>11</c:v>
                      </c:pt>
                      <c:pt idx="27">
                        <c:v>12</c:v>
                      </c:pt>
                      <c:pt idx="28">
                        <c:v>13</c:v>
                      </c:pt>
                      <c:pt idx="29">
                        <c:v>14</c:v>
                      </c:pt>
                      <c:pt idx="30">
                        <c:v>15</c:v>
                      </c:pt>
                      <c:pt idx="31">
                        <c:v>16</c:v>
                      </c:pt>
                      <c:pt idx="32">
                        <c:v>17</c:v>
                      </c:pt>
                      <c:pt idx="33">
                        <c:v>18</c:v>
                      </c:pt>
                      <c:pt idx="34">
                        <c:v>19</c:v>
                      </c:pt>
                      <c:pt idx="35">
                        <c:v>20</c:v>
                      </c:pt>
                      <c:pt idx="36">
                        <c:v>21</c:v>
                      </c:pt>
                      <c:pt idx="37">
                        <c:v>22</c:v>
                      </c:pt>
                      <c:pt idx="38">
                        <c:v>23</c:v>
                      </c:pt>
                      <c:pt idx="39">
                        <c:v>24</c:v>
                      </c:pt>
                      <c:pt idx="40">
                        <c:v>25</c:v>
                      </c:pt>
                    </c:numCache>
                  </c:numRef>
                </c:xVal>
                <c:yVal>
                  <c:numRef>
                    <c:extLst xmlns:c15="http://schemas.microsoft.com/office/drawing/2012/chart">
                      <c:ext xmlns:c15="http://schemas.microsoft.com/office/drawing/2012/chart" uri="{02D57815-91ED-43cb-92C2-25804820EDAC}">
                        <c15:formulaRef>
                          <c15:sqref>'Auxiliary heater'!$ET$5:$ET$45</c15:sqref>
                        </c15:formulaRef>
                      </c:ext>
                    </c:extLst>
                    <c:numCache>
                      <c:formatCode>0.000</c:formatCode>
                      <c:ptCount val="41"/>
                      <c:pt idx="0">
                        <c:v>2.6609275201332965</c:v>
                      </c:pt>
                      <c:pt idx="1">
                        <c:v>2.6609275201332965</c:v>
                      </c:pt>
                      <c:pt idx="2">
                        <c:v>2.6609275201332965</c:v>
                      </c:pt>
                      <c:pt idx="3">
                        <c:v>2.6609275201332965</c:v>
                      </c:pt>
                      <c:pt idx="4">
                        <c:v>2.6609275201332965</c:v>
                      </c:pt>
                      <c:pt idx="5">
                        <c:v>2.6609275201332965</c:v>
                      </c:pt>
                      <c:pt idx="6">
                        <c:v>2.6609275201332965</c:v>
                      </c:pt>
                      <c:pt idx="7">
                        <c:v>2.6609275201332965</c:v>
                      </c:pt>
                      <c:pt idx="8">
                        <c:v>2.6609275201332965</c:v>
                      </c:pt>
                      <c:pt idx="9">
                        <c:v>2.6609275201332965</c:v>
                      </c:pt>
                      <c:pt idx="10">
                        <c:v>2.6609275201332965</c:v>
                      </c:pt>
                      <c:pt idx="11">
                        <c:v>2.6609275201332965</c:v>
                      </c:pt>
                      <c:pt idx="12">
                        <c:v>2.6609275201332965</c:v>
                      </c:pt>
                      <c:pt idx="13">
                        <c:v>2.6609275201332965</c:v>
                      </c:pt>
                      <c:pt idx="14">
                        <c:v>2.6609275201332965</c:v>
                      </c:pt>
                      <c:pt idx="15">
                        <c:v>2.6609275201332965</c:v>
                      </c:pt>
                      <c:pt idx="16">
                        <c:v>2.6628035320088297</c:v>
                      </c:pt>
                      <c:pt idx="17">
                        <c:v>2.665935271530445</c:v>
                      </c:pt>
                      <c:pt idx="18">
                        <c:v>2.668574543472336</c:v>
                      </c:pt>
                      <c:pt idx="19">
                        <c:v>2.6719934994582881</c:v>
                      </c:pt>
                      <c:pt idx="20">
                        <c:v>2.6766289714593428</c:v>
                      </c:pt>
                      <c:pt idx="21">
                        <c:v>2.7497255762897916</c:v>
                      </c:pt>
                      <c:pt idx="22">
                        <c:v>2.8259653049804139</c:v>
                      </c:pt>
                      <c:pt idx="23">
                        <c:v>2.9060805024264913</c:v>
                      </c:pt>
                      <c:pt idx="24">
                        <c:v>2.9924242424242418</c:v>
                      </c:pt>
                      <c:pt idx="25">
                        <c:v>3.0842512652575174</c:v>
                      </c:pt>
                      <c:pt idx="26">
                        <c:v>3.1807442409923214</c:v>
                      </c:pt>
                      <c:pt idx="27">
                        <c:v>3.288314738696418</c:v>
                      </c:pt>
                      <c:pt idx="28">
                        <c:v>3.4005847953216373</c:v>
                      </c:pt>
                      <c:pt idx="29">
                        <c:v>3.5249489349285077</c:v>
                      </c:pt>
                      <c:pt idx="30">
                        <c:v>3.6623831775700935</c:v>
                      </c:pt>
                      <c:pt idx="31">
                        <c:v>3.8148256665690004</c:v>
                      </c:pt>
                      <c:pt idx="32">
                        <c:v>3.9864266745352608</c:v>
                      </c:pt>
                      <c:pt idx="33">
                        <c:v>4.1813301521025936</c:v>
                      </c:pt>
                      <c:pt idx="34">
                        <c:v>4.4047258406543479</c:v>
                      </c:pt>
                      <c:pt idx="35">
                        <c:v>4.6732734592753165</c:v>
                      </c:pt>
                      <c:pt idx="36">
                        <c:v>4.9968071519795672</c:v>
                      </c:pt>
                      <c:pt idx="37">
                        <c:v>5.4205607476635524</c:v>
                      </c:pt>
                      <c:pt idx="38">
                        <c:v>5.9751773049645385</c:v>
                      </c:pt>
                      <c:pt idx="39">
                        <c:v>6.8320312500000018</c:v>
                      </c:pt>
                      <c:pt idx="40">
                        <c:v>8.4347422201579185</c:v>
                      </c:pt>
                    </c:numCache>
                  </c:numRef>
                </c:yVal>
                <c:smooth val="0"/>
                <c:extLst xmlns:c15="http://schemas.microsoft.com/office/drawing/2012/chart">
                  <c:ext xmlns:c16="http://schemas.microsoft.com/office/drawing/2014/chart" uri="{C3380CC4-5D6E-409C-BE32-E72D297353CC}">
                    <c16:uniqueId val="{0000000D-FEBA-448C-AFE1-13479AC4C7EF}"/>
                  </c:ext>
                </c:extLst>
              </c15:ser>
            </c15:filteredScatterSeries>
            <c15:filteredScatterSeries>
              <c15:ser>
                <c:idx val="9"/>
                <c:order val="13"/>
                <c:tx>
                  <c:strRef>
                    <c:extLst xmlns:c15="http://schemas.microsoft.com/office/drawing/2012/chart">
                      <c:ext xmlns:c15="http://schemas.microsoft.com/office/drawing/2012/chart" uri="{02D57815-91ED-43cb-92C2-25804820EDAC}">
                        <c15:formulaRef>
                          <c15:sqref>'Auxiliary heater'!$EU$3:$FG$3</c15:sqref>
                        </c15:formulaRef>
                      </c:ext>
                    </c:extLst>
                    <c:strCache>
                      <c:ptCount val="1"/>
                      <c:pt idx="0">
                        <c:v>P_1 = 105 bar</c:v>
                      </c:pt>
                    </c:strCache>
                  </c:strRef>
                </c:tx>
                <c:spPr>
                  <a:ln w="19050">
                    <a:noFill/>
                  </a:ln>
                </c:spPr>
                <c:xVal>
                  <c:numRef>
                    <c:extLst xmlns:c15="http://schemas.microsoft.com/office/drawing/2012/chart">
                      <c:ext xmlns:c15="http://schemas.microsoft.com/office/drawing/2012/chart" uri="{02D57815-91ED-43cb-92C2-25804820EDAC}">
                        <c15:formulaRef>
                          <c15:sqref>'Auxiliary heater'!$B$5:$B$45</c15:sqref>
                        </c15:formulaRef>
                      </c:ext>
                    </c:extLst>
                    <c:numCache>
                      <c:formatCode>General</c:formatCode>
                      <c:ptCount val="41"/>
                      <c:pt idx="0">
                        <c:v>-15</c:v>
                      </c:pt>
                      <c:pt idx="1">
                        <c:v>-14</c:v>
                      </c:pt>
                      <c:pt idx="2">
                        <c:v>-13</c:v>
                      </c:pt>
                      <c:pt idx="3">
                        <c:v>-12</c:v>
                      </c:pt>
                      <c:pt idx="4">
                        <c:v>-11</c:v>
                      </c:pt>
                      <c:pt idx="5">
                        <c:v>-10</c:v>
                      </c:pt>
                      <c:pt idx="6">
                        <c:v>-9</c:v>
                      </c:pt>
                      <c:pt idx="7">
                        <c:v>-8</c:v>
                      </c:pt>
                      <c:pt idx="8">
                        <c:v>-7</c:v>
                      </c:pt>
                      <c:pt idx="9">
                        <c:v>-6</c:v>
                      </c:pt>
                      <c:pt idx="10">
                        <c:v>-5</c:v>
                      </c:pt>
                      <c:pt idx="11">
                        <c:v>-4</c:v>
                      </c:pt>
                      <c:pt idx="12">
                        <c:v>-3</c:v>
                      </c:pt>
                      <c:pt idx="13">
                        <c:v>-2</c:v>
                      </c:pt>
                      <c:pt idx="14">
                        <c:v>-1</c:v>
                      </c:pt>
                      <c:pt idx="15">
                        <c:v>0</c:v>
                      </c:pt>
                      <c:pt idx="16">
                        <c:v>1</c:v>
                      </c:pt>
                      <c:pt idx="17">
                        <c:v>2</c:v>
                      </c:pt>
                      <c:pt idx="18">
                        <c:v>3</c:v>
                      </c:pt>
                      <c:pt idx="19">
                        <c:v>4</c:v>
                      </c:pt>
                      <c:pt idx="20">
                        <c:v>5</c:v>
                      </c:pt>
                      <c:pt idx="21">
                        <c:v>6</c:v>
                      </c:pt>
                      <c:pt idx="22">
                        <c:v>7</c:v>
                      </c:pt>
                      <c:pt idx="23">
                        <c:v>8</c:v>
                      </c:pt>
                      <c:pt idx="24">
                        <c:v>9</c:v>
                      </c:pt>
                      <c:pt idx="25">
                        <c:v>10</c:v>
                      </c:pt>
                      <c:pt idx="26">
                        <c:v>11</c:v>
                      </c:pt>
                      <c:pt idx="27">
                        <c:v>12</c:v>
                      </c:pt>
                      <c:pt idx="28">
                        <c:v>13</c:v>
                      </c:pt>
                      <c:pt idx="29">
                        <c:v>14</c:v>
                      </c:pt>
                      <c:pt idx="30">
                        <c:v>15</c:v>
                      </c:pt>
                      <c:pt idx="31">
                        <c:v>16</c:v>
                      </c:pt>
                      <c:pt idx="32">
                        <c:v>17</c:v>
                      </c:pt>
                      <c:pt idx="33">
                        <c:v>18</c:v>
                      </c:pt>
                      <c:pt idx="34">
                        <c:v>19</c:v>
                      </c:pt>
                      <c:pt idx="35">
                        <c:v>20</c:v>
                      </c:pt>
                      <c:pt idx="36">
                        <c:v>21</c:v>
                      </c:pt>
                      <c:pt idx="37">
                        <c:v>22</c:v>
                      </c:pt>
                      <c:pt idx="38">
                        <c:v>23</c:v>
                      </c:pt>
                      <c:pt idx="39">
                        <c:v>24</c:v>
                      </c:pt>
                      <c:pt idx="40">
                        <c:v>25</c:v>
                      </c:pt>
                    </c:numCache>
                  </c:numRef>
                </c:xVal>
                <c:yVal>
                  <c:numRef>
                    <c:extLst xmlns:c15="http://schemas.microsoft.com/office/drawing/2012/chart">
                      <c:ext xmlns:c15="http://schemas.microsoft.com/office/drawing/2012/chart" uri="{02D57815-91ED-43cb-92C2-25804820EDAC}">
                        <c15:formulaRef>
                          <c15:sqref>'Auxiliary heater'!$FG$5:$FG$45</c15:sqref>
                        </c15:formulaRef>
                      </c:ext>
                    </c:extLst>
                    <c:numCache>
                      <c:formatCode>0.000</c:formatCode>
                      <c:ptCount val="41"/>
                      <c:pt idx="0">
                        <c:v>2.6819639773007649</c:v>
                      </c:pt>
                      <c:pt idx="1">
                        <c:v>2.6819639773007649</c:v>
                      </c:pt>
                      <c:pt idx="2">
                        <c:v>2.6819639773007649</c:v>
                      </c:pt>
                      <c:pt idx="3">
                        <c:v>2.6819639773007649</c:v>
                      </c:pt>
                      <c:pt idx="4">
                        <c:v>2.6819639773007649</c:v>
                      </c:pt>
                      <c:pt idx="5">
                        <c:v>2.6819639773007649</c:v>
                      </c:pt>
                      <c:pt idx="6">
                        <c:v>2.6819639773007649</c:v>
                      </c:pt>
                      <c:pt idx="7">
                        <c:v>2.6819639773007649</c:v>
                      </c:pt>
                      <c:pt idx="8">
                        <c:v>2.6819639773007649</c:v>
                      </c:pt>
                      <c:pt idx="9">
                        <c:v>2.6819639773007649</c:v>
                      </c:pt>
                      <c:pt idx="10">
                        <c:v>2.6819639773007649</c:v>
                      </c:pt>
                      <c:pt idx="11">
                        <c:v>2.6819639773007649</c:v>
                      </c:pt>
                      <c:pt idx="12">
                        <c:v>2.6819639773007649</c:v>
                      </c:pt>
                      <c:pt idx="13">
                        <c:v>2.6819639773007649</c:v>
                      </c:pt>
                      <c:pt idx="14">
                        <c:v>2.6819639773007649</c:v>
                      </c:pt>
                      <c:pt idx="15">
                        <c:v>2.6819639773007649</c:v>
                      </c:pt>
                      <c:pt idx="16">
                        <c:v>2.6851397743992158</c:v>
                      </c:pt>
                      <c:pt idx="17">
                        <c:v>2.6882768705825004</c:v>
                      </c:pt>
                      <c:pt idx="18">
                        <c:v>2.6907241462823923</c:v>
                      </c:pt>
                      <c:pt idx="19">
                        <c:v>2.6931407942238268</c:v>
                      </c:pt>
                      <c:pt idx="20">
                        <c:v>2.6985645933014357</c:v>
                      </c:pt>
                      <c:pt idx="21">
                        <c:v>2.7619742280573791</c:v>
                      </c:pt>
                      <c:pt idx="22">
                        <c:v>2.829955511616411</c:v>
                      </c:pt>
                      <c:pt idx="23">
                        <c:v>2.9041991450842346</c:v>
                      </c:pt>
                      <c:pt idx="24">
                        <c:v>2.9769820971867014</c:v>
                      </c:pt>
                      <c:pt idx="25">
                        <c:v>3.057291666666667</c:v>
                      </c:pt>
                      <c:pt idx="26">
                        <c:v>3.1436663233779605</c:v>
                      </c:pt>
                      <c:pt idx="27">
                        <c:v>3.2347693092021412</c:v>
                      </c:pt>
                      <c:pt idx="28">
                        <c:v>3.3316481294236602</c:v>
                      </c:pt>
                      <c:pt idx="29">
                        <c:v>3.4363225320271291</c:v>
                      </c:pt>
                      <c:pt idx="30">
                        <c:v>3.5526644983737796</c:v>
                      </c:pt>
                      <c:pt idx="31">
                        <c:v>3.6803995006242194</c:v>
                      </c:pt>
                      <c:pt idx="32">
                        <c:v>3.8215446138465379</c:v>
                      </c:pt>
                      <c:pt idx="33">
                        <c:v>3.9809236947791167</c:v>
                      </c:pt>
                      <c:pt idx="34">
                        <c:v>4.1609719058466217</c:v>
                      </c:pt>
                      <c:pt idx="35">
                        <c:v>4.3785310734463279</c:v>
                      </c:pt>
                      <c:pt idx="36">
                        <c:v>4.6294841581565862</c:v>
                      </c:pt>
                      <c:pt idx="37">
                        <c:v>4.9460334592552622</c:v>
                      </c:pt>
                      <c:pt idx="38">
                        <c:v>5.352112676056338</c:v>
                      </c:pt>
                      <c:pt idx="39">
                        <c:v>5.9546827794561938</c:v>
                      </c:pt>
                      <c:pt idx="40">
                        <c:v>7.0168211465842782</c:v>
                      </c:pt>
                    </c:numCache>
                  </c:numRef>
                </c:yVal>
                <c:smooth val="0"/>
                <c:extLst xmlns:c15="http://schemas.microsoft.com/office/drawing/2012/chart">
                  <c:ext xmlns:c16="http://schemas.microsoft.com/office/drawing/2014/chart" uri="{C3380CC4-5D6E-409C-BE32-E72D297353CC}">
                    <c16:uniqueId val="{0000000E-FEBA-448C-AFE1-13479AC4C7EF}"/>
                  </c:ext>
                </c:extLst>
              </c15:ser>
            </c15:filteredScatterSeries>
            <c15:filteredScatterSeries>
              <c15:ser>
                <c:idx val="10"/>
                <c:order val="14"/>
                <c:tx>
                  <c:strRef>
                    <c:extLst xmlns:c15="http://schemas.microsoft.com/office/drawing/2012/chart">
                      <c:ext xmlns:c15="http://schemas.microsoft.com/office/drawing/2012/chart" uri="{02D57815-91ED-43cb-92C2-25804820EDAC}">
                        <c15:formulaRef>
                          <c15:sqref>'Auxiliary heater'!$FH$3:$FT$3</c15:sqref>
                        </c15:formulaRef>
                      </c:ext>
                    </c:extLst>
                    <c:strCache>
                      <c:ptCount val="1"/>
                      <c:pt idx="0">
                        <c:v>P_1 = 110 bar</c:v>
                      </c:pt>
                    </c:strCache>
                  </c:strRef>
                </c:tx>
                <c:spPr>
                  <a:ln w="19050">
                    <a:noFill/>
                  </a:ln>
                </c:spPr>
                <c:xVal>
                  <c:numRef>
                    <c:extLst xmlns:c15="http://schemas.microsoft.com/office/drawing/2012/chart">
                      <c:ext xmlns:c15="http://schemas.microsoft.com/office/drawing/2012/chart" uri="{02D57815-91ED-43cb-92C2-25804820EDAC}">
                        <c15:formulaRef>
                          <c15:sqref>'Auxiliary heater'!$B$5:$B$45</c15:sqref>
                        </c15:formulaRef>
                      </c:ext>
                    </c:extLst>
                    <c:numCache>
                      <c:formatCode>General</c:formatCode>
                      <c:ptCount val="41"/>
                      <c:pt idx="0">
                        <c:v>-15</c:v>
                      </c:pt>
                      <c:pt idx="1">
                        <c:v>-14</c:v>
                      </c:pt>
                      <c:pt idx="2">
                        <c:v>-13</c:v>
                      </c:pt>
                      <c:pt idx="3">
                        <c:v>-12</c:v>
                      </c:pt>
                      <c:pt idx="4">
                        <c:v>-11</c:v>
                      </c:pt>
                      <c:pt idx="5">
                        <c:v>-10</c:v>
                      </c:pt>
                      <c:pt idx="6">
                        <c:v>-9</c:v>
                      </c:pt>
                      <c:pt idx="7">
                        <c:v>-8</c:v>
                      </c:pt>
                      <c:pt idx="8">
                        <c:v>-7</c:v>
                      </c:pt>
                      <c:pt idx="9">
                        <c:v>-6</c:v>
                      </c:pt>
                      <c:pt idx="10">
                        <c:v>-5</c:v>
                      </c:pt>
                      <c:pt idx="11">
                        <c:v>-4</c:v>
                      </c:pt>
                      <c:pt idx="12">
                        <c:v>-3</c:v>
                      </c:pt>
                      <c:pt idx="13">
                        <c:v>-2</c:v>
                      </c:pt>
                      <c:pt idx="14">
                        <c:v>-1</c:v>
                      </c:pt>
                      <c:pt idx="15">
                        <c:v>0</c:v>
                      </c:pt>
                      <c:pt idx="16">
                        <c:v>1</c:v>
                      </c:pt>
                      <c:pt idx="17">
                        <c:v>2</c:v>
                      </c:pt>
                      <c:pt idx="18">
                        <c:v>3</c:v>
                      </c:pt>
                      <c:pt idx="19">
                        <c:v>4</c:v>
                      </c:pt>
                      <c:pt idx="20">
                        <c:v>5</c:v>
                      </c:pt>
                      <c:pt idx="21">
                        <c:v>6</c:v>
                      </c:pt>
                      <c:pt idx="22">
                        <c:v>7</c:v>
                      </c:pt>
                      <c:pt idx="23">
                        <c:v>8</c:v>
                      </c:pt>
                      <c:pt idx="24">
                        <c:v>9</c:v>
                      </c:pt>
                      <c:pt idx="25">
                        <c:v>10</c:v>
                      </c:pt>
                      <c:pt idx="26">
                        <c:v>11</c:v>
                      </c:pt>
                      <c:pt idx="27">
                        <c:v>12</c:v>
                      </c:pt>
                      <c:pt idx="28">
                        <c:v>13</c:v>
                      </c:pt>
                      <c:pt idx="29">
                        <c:v>14</c:v>
                      </c:pt>
                      <c:pt idx="30">
                        <c:v>15</c:v>
                      </c:pt>
                      <c:pt idx="31">
                        <c:v>16</c:v>
                      </c:pt>
                      <c:pt idx="32">
                        <c:v>17</c:v>
                      </c:pt>
                      <c:pt idx="33">
                        <c:v>18</c:v>
                      </c:pt>
                      <c:pt idx="34">
                        <c:v>19</c:v>
                      </c:pt>
                      <c:pt idx="35">
                        <c:v>20</c:v>
                      </c:pt>
                      <c:pt idx="36">
                        <c:v>21</c:v>
                      </c:pt>
                      <c:pt idx="37">
                        <c:v>22</c:v>
                      </c:pt>
                      <c:pt idx="38">
                        <c:v>23</c:v>
                      </c:pt>
                      <c:pt idx="39">
                        <c:v>24</c:v>
                      </c:pt>
                      <c:pt idx="40">
                        <c:v>25</c:v>
                      </c:pt>
                    </c:numCache>
                  </c:numRef>
                </c:xVal>
                <c:yVal>
                  <c:numRef>
                    <c:extLst xmlns:c15="http://schemas.microsoft.com/office/drawing/2012/chart">
                      <c:ext xmlns:c15="http://schemas.microsoft.com/office/drawing/2012/chart" uri="{02D57815-91ED-43cb-92C2-25804820EDAC}">
                        <c15:formulaRef>
                          <c15:sqref>'Auxiliary heater'!$FT$5:$FT$45</c15:sqref>
                        </c15:formulaRef>
                      </c:ext>
                    </c:extLst>
                    <c:numCache>
                      <c:formatCode>0.000</c:formatCode>
                      <c:ptCount val="41"/>
                      <c:pt idx="0">
                        <c:v>2.6477024070021882</c:v>
                      </c:pt>
                      <c:pt idx="1">
                        <c:v>2.6477024070021882</c:v>
                      </c:pt>
                      <c:pt idx="2">
                        <c:v>2.6477024070021882</c:v>
                      </c:pt>
                      <c:pt idx="3">
                        <c:v>2.6477024070021882</c:v>
                      </c:pt>
                      <c:pt idx="4">
                        <c:v>2.6477024070021882</c:v>
                      </c:pt>
                      <c:pt idx="5">
                        <c:v>2.6477024070021882</c:v>
                      </c:pt>
                      <c:pt idx="6">
                        <c:v>2.6477024070021882</c:v>
                      </c:pt>
                      <c:pt idx="7">
                        <c:v>2.6477024070021882</c:v>
                      </c:pt>
                      <c:pt idx="8">
                        <c:v>2.6477024070021882</c:v>
                      </c:pt>
                      <c:pt idx="9">
                        <c:v>2.6477024070021882</c:v>
                      </c:pt>
                      <c:pt idx="10">
                        <c:v>2.6477024070021882</c:v>
                      </c:pt>
                      <c:pt idx="11">
                        <c:v>2.6477024070021882</c:v>
                      </c:pt>
                      <c:pt idx="12">
                        <c:v>2.6477024070021882</c:v>
                      </c:pt>
                      <c:pt idx="13">
                        <c:v>2.6477024070021882</c:v>
                      </c:pt>
                      <c:pt idx="14">
                        <c:v>2.6477024070021882</c:v>
                      </c:pt>
                      <c:pt idx="15">
                        <c:v>2.6477024070021882</c:v>
                      </c:pt>
                      <c:pt idx="16">
                        <c:v>2.6484018264840179</c:v>
                      </c:pt>
                      <c:pt idx="17">
                        <c:v>2.6518262373027883</c:v>
                      </c:pt>
                      <c:pt idx="18">
                        <c:v>2.6530612244897962</c:v>
                      </c:pt>
                      <c:pt idx="19">
                        <c:v>2.6574172892209176</c:v>
                      </c:pt>
                      <c:pt idx="20">
                        <c:v>2.6607256524506688</c:v>
                      </c:pt>
                      <c:pt idx="21">
                        <c:v>2.7167132716713276</c:v>
                      </c:pt>
                      <c:pt idx="22">
                        <c:v>2.7758395115569119</c:v>
                      </c:pt>
                      <c:pt idx="23">
                        <c:v>2.837867728378678</c:v>
                      </c:pt>
                      <c:pt idx="24">
                        <c:v>2.9032981826340585</c:v>
                      </c:pt>
                      <c:pt idx="25">
                        <c:v>2.9703872437357632</c:v>
                      </c:pt>
                      <c:pt idx="26">
                        <c:v>3.0430879712746854</c:v>
                      </c:pt>
                      <c:pt idx="27">
                        <c:v>3.120708748615725</c:v>
                      </c:pt>
                      <c:pt idx="28">
                        <c:v>3.204202232435982</c:v>
                      </c:pt>
                      <c:pt idx="29">
                        <c:v>3.2907279029462742</c:v>
                      </c:pt>
                      <c:pt idx="30">
                        <c:v>3.3884830253545335</c:v>
                      </c:pt>
                      <c:pt idx="31">
                        <c:v>3.4927412467976091</c:v>
                      </c:pt>
                      <c:pt idx="32">
                        <c:v>3.6062088028917709</c:v>
                      </c:pt>
                      <c:pt idx="33">
                        <c:v>3.7354002973030371</c:v>
                      </c:pt>
                      <c:pt idx="34">
                        <c:v>3.8770735857082093</c:v>
                      </c:pt>
                      <c:pt idx="35">
                        <c:v>4.0415062045357288</c:v>
                      </c:pt>
                      <c:pt idx="36">
                        <c:v>4.2390127733275609</c:v>
                      </c:pt>
                      <c:pt idx="37">
                        <c:v>4.4829871851524539</c:v>
                      </c:pt>
                      <c:pt idx="38">
                        <c:v>4.7904328018223232</c:v>
                      </c:pt>
                      <c:pt idx="39">
                        <c:v>5.2254196642685846</c:v>
                      </c:pt>
                      <c:pt idx="40">
                        <c:v>5.9530714474031106</c:v>
                      </c:pt>
                    </c:numCache>
                  </c:numRef>
                </c:yVal>
                <c:smooth val="0"/>
                <c:extLst xmlns:c15="http://schemas.microsoft.com/office/drawing/2012/chart">
                  <c:ext xmlns:c16="http://schemas.microsoft.com/office/drawing/2014/chart" uri="{C3380CC4-5D6E-409C-BE32-E72D297353CC}">
                    <c16:uniqueId val="{0000000F-FEBA-448C-AFE1-13479AC4C7EF}"/>
                  </c:ext>
                </c:extLst>
              </c15:ser>
            </c15:filteredScatterSeries>
            <c15:filteredScatterSeries>
              <c15:ser>
                <c:idx val="11"/>
                <c:order val="15"/>
                <c:tx>
                  <c:strRef>
                    <c:extLst xmlns:c15="http://schemas.microsoft.com/office/drawing/2012/chart">
                      <c:ext xmlns:c15="http://schemas.microsoft.com/office/drawing/2012/chart" uri="{02D57815-91ED-43cb-92C2-25804820EDAC}">
                        <c15:formulaRef>
                          <c15:sqref>'Auxiliary heater'!$FU$3:$GG$3</c15:sqref>
                        </c15:formulaRef>
                      </c:ext>
                    </c:extLst>
                    <c:strCache>
                      <c:ptCount val="1"/>
                      <c:pt idx="0">
                        <c:v>P_1 = 115 bar</c:v>
                      </c:pt>
                    </c:strCache>
                  </c:strRef>
                </c:tx>
                <c:spPr>
                  <a:ln w="19050">
                    <a:solidFill>
                      <a:srgbClr val="FF0000"/>
                    </a:solidFill>
                  </a:ln>
                </c:spPr>
                <c:marker>
                  <c:symbol val="circle"/>
                  <c:size val="8"/>
                  <c:spPr>
                    <a:solidFill>
                      <a:srgbClr val="FF0000"/>
                    </a:solidFill>
                    <a:ln>
                      <a:noFill/>
                    </a:ln>
                  </c:spPr>
                </c:marker>
                <c:xVal>
                  <c:numRef>
                    <c:extLst xmlns:c15="http://schemas.microsoft.com/office/drawing/2012/chart">
                      <c:ext xmlns:c15="http://schemas.microsoft.com/office/drawing/2012/chart" uri="{02D57815-91ED-43cb-92C2-25804820EDAC}">
                        <c15:formulaRef>
                          <c15:sqref>'Auxiliary heater'!$B$5:$B$45</c15:sqref>
                        </c15:formulaRef>
                      </c:ext>
                    </c:extLst>
                    <c:numCache>
                      <c:formatCode>General</c:formatCode>
                      <c:ptCount val="41"/>
                      <c:pt idx="0">
                        <c:v>-15</c:v>
                      </c:pt>
                      <c:pt idx="1">
                        <c:v>-14</c:v>
                      </c:pt>
                      <c:pt idx="2">
                        <c:v>-13</c:v>
                      </c:pt>
                      <c:pt idx="3">
                        <c:v>-12</c:v>
                      </c:pt>
                      <c:pt idx="4">
                        <c:v>-11</c:v>
                      </c:pt>
                      <c:pt idx="5">
                        <c:v>-10</c:v>
                      </c:pt>
                      <c:pt idx="6">
                        <c:v>-9</c:v>
                      </c:pt>
                      <c:pt idx="7">
                        <c:v>-8</c:v>
                      </c:pt>
                      <c:pt idx="8">
                        <c:v>-7</c:v>
                      </c:pt>
                      <c:pt idx="9">
                        <c:v>-6</c:v>
                      </c:pt>
                      <c:pt idx="10">
                        <c:v>-5</c:v>
                      </c:pt>
                      <c:pt idx="11">
                        <c:v>-4</c:v>
                      </c:pt>
                      <c:pt idx="12">
                        <c:v>-3</c:v>
                      </c:pt>
                      <c:pt idx="13">
                        <c:v>-2</c:v>
                      </c:pt>
                      <c:pt idx="14">
                        <c:v>-1</c:v>
                      </c:pt>
                      <c:pt idx="15">
                        <c:v>0</c:v>
                      </c:pt>
                      <c:pt idx="16">
                        <c:v>1</c:v>
                      </c:pt>
                      <c:pt idx="17">
                        <c:v>2</c:v>
                      </c:pt>
                      <c:pt idx="18">
                        <c:v>3</c:v>
                      </c:pt>
                      <c:pt idx="19">
                        <c:v>4</c:v>
                      </c:pt>
                      <c:pt idx="20">
                        <c:v>5</c:v>
                      </c:pt>
                      <c:pt idx="21">
                        <c:v>6</c:v>
                      </c:pt>
                      <c:pt idx="22">
                        <c:v>7</c:v>
                      </c:pt>
                      <c:pt idx="23">
                        <c:v>8</c:v>
                      </c:pt>
                      <c:pt idx="24">
                        <c:v>9</c:v>
                      </c:pt>
                      <c:pt idx="25">
                        <c:v>10</c:v>
                      </c:pt>
                      <c:pt idx="26">
                        <c:v>11</c:v>
                      </c:pt>
                      <c:pt idx="27">
                        <c:v>12</c:v>
                      </c:pt>
                      <c:pt idx="28">
                        <c:v>13</c:v>
                      </c:pt>
                      <c:pt idx="29">
                        <c:v>14</c:v>
                      </c:pt>
                      <c:pt idx="30">
                        <c:v>15</c:v>
                      </c:pt>
                      <c:pt idx="31">
                        <c:v>16</c:v>
                      </c:pt>
                      <c:pt idx="32">
                        <c:v>17</c:v>
                      </c:pt>
                      <c:pt idx="33">
                        <c:v>18</c:v>
                      </c:pt>
                      <c:pt idx="34">
                        <c:v>19</c:v>
                      </c:pt>
                      <c:pt idx="35">
                        <c:v>20</c:v>
                      </c:pt>
                      <c:pt idx="36">
                        <c:v>21</c:v>
                      </c:pt>
                      <c:pt idx="37">
                        <c:v>22</c:v>
                      </c:pt>
                      <c:pt idx="38">
                        <c:v>23</c:v>
                      </c:pt>
                      <c:pt idx="39">
                        <c:v>24</c:v>
                      </c:pt>
                      <c:pt idx="40">
                        <c:v>25</c:v>
                      </c:pt>
                    </c:numCache>
                  </c:numRef>
                </c:xVal>
                <c:yVal>
                  <c:numRef>
                    <c:extLst xmlns:c15="http://schemas.microsoft.com/office/drawing/2012/chart">
                      <c:ext xmlns:c15="http://schemas.microsoft.com/office/drawing/2012/chart" uri="{02D57815-91ED-43cb-92C2-25804820EDAC}">
                        <c15:formulaRef>
                          <c15:sqref>'Auxiliary heater'!$GG$5:$GG$45</c15:sqref>
                        </c15:formulaRef>
                      </c:ext>
                    </c:extLst>
                    <c:numCache>
                      <c:formatCode>0.000</c:formatCode>
                      <c:ptCount val="41"/>
                      <c:pt idx="0">
                        <c:v>2.5555770346027447</c:v>
                      </c:pt>
                      <c:pt idx="1">
                        <c:v>2.5555770346027447</c:v>
                      </c:pt>
                      <c:pt idx="2">
                        <c:v>2.5555770346027447</c:v>
                      </c:pt>
                      <c:pt idx="3">
                        <c:v>2.5555770346027447</c:v>
                      </c:pt>
                      <c:pt idx="4">
                        <c:v>2.5555770346027447</c:v>
                      </c:pt>
                      <c:pt idx="5">
                        <c:v>2.5555770346027447</c:v>
                      </c:pt>
                      <c:pt idx="6">
                        <c:v>2.5555770346027447</c:v>
                      </c:pt>
                      <c:pt idx="7">
                        <c:v>2.5555770346027447</c:v>
                      </c:pt>
                      <c:pt idx="8">
                        <c:v>2.5555770346027447</c:v>
                      </c:pt>
                      <c:pt idx="9">
                        <c:v>2.5555770346027447</c:v>
                      </c:pt>
                      <c:pt idx="10">
                        <c:v>2.5555770346027447</c:v>
                      </c:pt>
                      <c:pt idx="11">
                        <c:v>2.5555770346027447</c:v>
                      </c:pt>
                      <c:pt idx="12">
                        <c:v>2.5555770346027447</c:v>
                      </c:pt>
                      <c:pt idx="13">
                        <c:v>2.5555770346027447</c:v>
                      </c:pt>
                      <c:pt idx="14">
                        <c:v>2.5555770346027447</c:v>
                      </c:pt>
                      <c:pt idx="15">
                        <c:v>2.5555770346027447</c:v>
                      </c:pt>
                      <c:pt idx="16">
                        <c:v>2.557156580211335</c:v>
                      </c:pt>
                      <c:pt idx="17">
                        <c:v>2.5592055003819709</c:v>
                      </c:pt>
                      <c:pt idx="18">
                        <c:v>2.5602581134940219</c:v>
                      </c:pt>
                      <c:pt idx="19">
                        <c:v>2.5631837042625425</c:v>
                      </c:pt>
                      <c:pt idx="20">
                        <c:v>2.5660731021555763</c:v>
                      </c:pt>
                      <c:pt idx="21">
                        <c:v>2.6161137440758293</c:v>
                      </c:pt>
                      <c:pt idx="22">
                        <c:v>2.6648773006134969</c:v>
                      </c:pt>
                      <c:pt idx="23">
                        <c:v>2.717749757516974</c:v>
                      </c:pt>
                      <c:pt idx="24">
                        <c:v>2.7713444553483804</c:v>
                      </c:pt>
                      <c:pt idx="25">
                        <c:v>2.829326445459964</c:v>
                      </c:pt>
                      <c:pt idx="26">
                        <c:v>2.8894962905115191</c:v>
                      </c:pt>
                      <c:pt idx="27">
                        <c:v>2.9542835190165193</c:v>
                      </c:pt>
                      <c:pt idx="28">
                        <c:v>3.0217596972563863</c:v>
                      </c:pt>
                      <c:pt idx="29">
                        <c:v>3.0931491506440167</c:v>
                      </c:pt>
                      <c:pt idx="30">
                        <c:v>3.1710016602102935</c:v>
                      </c:pt>
                      <c:pt idx="31">
                        <c:v>3.2554318057330658</c:v>
                      </c:pt>
                      <c:pt idx="32">
                        <c:v>3.3502446095307121</c:v>
                      </c:pt>
                      <c:pt idx="33">
                        <c:v>3.4466630688972839</c:v>
                      </c:pt>
                      <c:pt idx="34">
                        <c:v>3.5642498205312272</c:v>
                      </c:pt>
                      <c:pt idx="35">
                        <c:v>3.6903480444922847</c:v>
                      </c:pt>
                      <c:pt idx="36">
                        <c:v>3.8403315912777081</c:v>
                      </c:pt>
                      <c:pt idx="37">
                        <c:v>4.022967553773241</c:v>
                      </c:pt>
                      <c:pt idx="38">
                        <c:v>4.2490706319702607</c:v>
                      </c:pt>
                      <c:pt idx="39">
                        <c:v>4.5626204238921009</c:v>
                      </c:pt>
                      <c:pt idx="40">
                        <c:v>5.0650423291348332</c:v>
                      </c:pt>
                    </c:numCache>
                  </c:numRef>
                </c:yVal>
                <c:smooth val="0"/>
                <c:extLst xmlns:c15="http://schemas.microsoft.com/office/drawing/2012/chart">
                  <c:ext xmlns:c16="http://schemas.microsoft.com/office/drawing/2014/chart" uri="{C3380CC4-5D6E-409C-BE32-E72D297353CC}">
                    <c16:uniqueId val="{00000010-FEBA-448C-AFE1-13479AC4C7EF}"/>
                  </c:ext>
                </c:extLst>
              </c15:ser>
            </c15:filteredScatterSeries>
            <c15:filteredScatterSeries>
              <c15:ser>
                <c:idx val="12"/>
                <c:order val="16"/>
                <c:tx>
                  <c:strRef>
                    <c:extLst xmlns:c15="http://schemas.microsoft.com/office/drawing/2012/chart">
                      <c:ext xmlns:c15="http://schemas.microsoft.com/office/drawing/2012/chart" uri="{02D57815-91ED-43cb-92C2-25804820EDAC}">
                        <c15:formulaRef>
                          <c15:sqref>'Auxiliary heater'!$GH$3:$GT$3</c15:sqref>
                        </c15:formulaRef>
                      </c:ext>
                    </c:extLst>
                    <c:strCache>
                      <c:ptCount val="1"/>
                      <c:pt idx="0">
                        <c:v>P_1 = 120 bar</c:v>
                      </c:pt>
                    </c:strCache>
                  </c:strRef>
                </c:tx>
                <c:spPr>
                  <a:ln w="19050">
                    <a:noFill/>
                  </a:ln>
                </c:spPr>
                <c:xVal>
                  <c:numRef>
                    <c:extLst xmlns:c15="http://schemas.microsoft.com/office/drawing/2012/chart">
                      <c:ext xmlns:c15="http://schemas.microsoft.com/office/drawing/2012/chart" uri="{02D57815-91ED-43cb-92C2-25804820EDAC}">
                        <c15:formulaRef>
                          <c15:sqref>'Auxiliary heater'!$B$5:$B$45</c15:sqref>
                        </c15:formulaRef>
                      </c:ext>
                    </c:extLst>
                    <c:numCache>
                      <c:formatCode>General</c:formatCode>
                      <c:ptCount val="41"/>
                      <c:pt idx="0">
                        <c:v>-15</c:v>
                      </c:pt>
                      <c:pt idx="1">
                        <c:v>-14</c:v>
                      </c:pt>
                      <c:pt idx="2">
                        <c:v>-13</c:v>
                      </c:pt>
                      <c:pt idx="3">
                        <c:v>-12</c:v>
                      </c:pt>
                      <c:pt idx="4">
                        <c:v>-11</c:v>
                      </c:pt>
                      <c:pt idx="5">
                        <c:v>-10</c:v>
                      </c:pt>
                      <c:pt idx="6">
                        <c:v>-9</c:v>
                      </c:pt>
                      <c:pt idx="7">
                        <c:v>-8</c:v>
                      </c:pt>
                      <c:pt idx="8">
                        <c:v>-7</c:v>
                      </c:pt>
                      <c:pt idx="9">
                        <c:v>-6</c:v>
                      </c:pt>
                      <c:pt idx="10">
                        <c:v>-5</c:v>
                      </c:pt>
                      <c:pt idx="11">
                        <c:v>-4</c:v>
                      </c:pt>
                      <c:pt idx="12">
                        <c:v>-3</c:v>
                      </c:pt>
                      <c:pt idx="13">
                        <c:v>-2</c:v>
                      </c:pt>
                      <c:pt idx="14">
                        <c:v>-1</c:v>
                      </c:pt>
                      <c:pt idx="15">
                        <c:v>0</c:v>
                      </c:pt>
                      <c:pt idx="16">
                        <c:v>1</c:v>
                      </c:pt>
                      <c:pt idx="17">
                        <c:v>2</c:v>
                      </c:pt>
                      <c:pt idx="18">
                        <c:v>3</c:v>
                      </c:pt>
                      <c:pt idx="19">
                        <c:v>4</c:v>
                      </c:pt>
                      <c:pt idx="20">
                        <c:v>5</c:v>
                      </c:pt>
                      <c:pt idx="21">
                        <c:v>6</c:v>
                      </c:pt>
                      <c:pt idx="22">
                        <c:v>7</c:v>
                      </c:pt>
                      <c:pt idx="23">
                        <c:v>8</c:v>
                      </c:pt>
                      <c:pt idx="24">
                        <c:v>9</c:v>
                      </c:pt>
                      <c:pt idx="25">
                        <c:v>10</c:v>
                      </c:pt>
                      <c:pt idx="26">
                        <c:v>11</c:v>
                      </c:pt>
                      <c:pt idx="27">
                        <c:v>12</c:v>
                      </c:pt>
                      <c:pt idx="28">
                        <c:v>13</c:v>
                      </c:pt>
                      <c:pt idx="29">
                        <c:v>14</c:v>
                      </c:pt>
                      <c:pt idx="30">
                        <c:v>15</c:v>
                      </c:pt>
                      <c:pt idx="31">
                        <c:v>16</c:v>
                      </c:pt>
                      <c:pt idx="32">
                        <c:v>17</c:v>
                      </c:pt>
                      <c:pt idx="33">
                        <c:v>18</c:v>
                      </c:pt>
                      <c:pt idx="34">
                        <c:v>19</c:v>
                      </c:pt>
                      <c:pt idx="35">
                        <c:v>20</c:v>
                      </c:pt>
                      <c:pt idx="36">
                        <c:v>21</c:v>
                      </c:pt>
                      <c:pt idx="37">
                        <c:v>22</c:v>
                      </c:pt>
                      <c:pt idx="38">
                        <c:v>23</c:v>
                      </c:pt>
                      <c:pt idx="39">
                        <c:v>24</c:v>
                      </c:pt>
                      <c:pt idx="40">
                        <c:v>25</c:v>
                      </c:pt>
                    </c:numCache>
                  </c:numRef>
                </c:xVal>
                <c:yVal>
                  <c:numRef>
                    <c:extLst xmlns:c15="http://schemas.microsoft.com/office/drawing/2012/chart">
                      <c:ext xmlns:c15="http://schemas.microsoft.com/office/drawing/2012/chart" uri="{02D57815-91ED-43cb-92C2-25804820EDAC}">
                        <c15:formulaRef>
                          <c15:sqref>'Auxiliary heater'!$GT$5:$GT$45</c15:sqref>
                        </c15:formulaRef>
                      </c:ext>
                    </c:extLst>
                    <c:numCache>
                      <c:formatCode>0.000</c:formatCode>
                      <c:ptCount val="41"/>
                      <c:pt idx="0">
                        <c:v>2.4269701086956523</c:v>
                      </c:pt>
                      <c:pt idx="1">
                        <c:v>2.4269701086956523</c:v>
                      </c:pt>
                      <c:pt idx="2">
                        <c:v>2.4269701086956523</c:v>
                      </c:pt>
                      <c:pt idx="3">
                        <c:v>2.4269701086956523</c:v>
                      </c:pt>
                      <c:pt idx="4">
                        <c:v>2.4269701086956523</c:v>
                      </c:pt>
                      <c:pt idx="5">
                        <c:v>2.4269701086956523</c:v>
                      </c:pt>
                      <c:pt idx="6">
                        <c:v>2.4269701086956523</c:v>
                      </c:pt>
                      <c:pt idx="7">
                        <c:v>2.4269701086956523</c:v>
                      </c:pt>
                      <c:pt idx="8">
                        <c:v>2.4269701086956523</c:v>
                      </c:pt>
                      <c:pt idx="9">
                        <c:v>2.4269701086956523</c:v>
                      </c:pt>
                      <c:pt idx="10">
                        <c:v>2.4269701086956523</c:v>
                      </c:pt>
                      <c:pt idx="11">
                        <c:v>2.4269701086956523</c:v>
                      </c:pt>
                      <c:pt idx="12">
                        <c:v>2.4269701086956523</c:v>
                      </c:pt>
                      <c:pt idx="13">
                        <c:v>2.4269701086956523</c:v>
                      </c:pt>
                      <c:pt idx="14">
                        <c:v>2.4269701086956523</c:v>
                      </c:pt>
                      <c:pt idx="15">
                        <c:v>2.4269701086956523</c:v>
                      </c:pt>
                      <c:pt idx="16">
                        <c:v>2.4291019581363944</c:v>
                      </c:pt>
                      <c:pt idx="17">
                        <c:v>2.4312080536912748</c:v>
                      </c:pt>
                      <c:pt idx="18">
                        <c:v>2.4324774924974992</c:v>
                      </c:pt>
                      <c:pt idx="19">
                        <c:v>2.4353876739562628</c:v>
                      </c:pt>
                      <c:pt idx="20">
                        <c:v>2.4370163016630988</c:v>
                      </c:pt>
                      <c:pt idx="21">
                        <c:v>2.4775672981056824</c:v>
                      </c:pt>
                      <c:pt idx="22">
                        <c:v>2.5205433506624182</c:v>
                      </c:pt>
                      <c:pt idx="23">
                        <c:v>2.5630607753512784</c:v>
                      </c:pt>
                      <c:pt idx="24">
                        <c:v>2.6076555023923444</c:v>
                      </c:pt>
                      <c:pt idx="25">
                        <c:v>2.6540120793787745</c:v>
                      </c:pt>
                      <c:pt idx="26">
                        <c:v>2.7037538045316198</c:v>
                      </c:pt>
                      <c:pt idx="27">
                        <c:v>2.7559316409490626</c:v>
                      </c:pt>
                      <c:pt idx="28">
                        <c:v>2.8091901580576826</c:v>
                      </c:pt>
                      <c:pt idx="29">
                        <c:v>2.8697465511709979</c:v>
                      </c:pt>
                      <c:pt idx="30">
                        <c:v>2.9302178718029683</c:v>
                      </c:pt>
                      <c:pt idx="31">
                        <c:v>2.9998441639395361</c:v>
                      </c:pt>
                      <c:pt idx="32">
                        <c:v>3.0697030312355751</c:v>
                      </c:pt>
                      <c:pt idx="33">
                        <c:v>3.1465976556553508</c:v>
                      </c:pt>
                      <c:pt idx="34">
                        <c:v>3.2380520266182695</c:v>
                      </c:pt>
                      <c:pt idx="35">
                        <c:v>3.3383503913305241</c:v>
                      </c:pt>
                      <c:pt idx="36">
                        <c:v>3.4494668869199585</c:v>
                      </c:pt>
                      <c:pt idx="37">
                        <c:v>3.5888922426803509</c:v>
                      </c:pt>
                      <c:pt idx="38">
                        <c:v>3.7530487804878043</c:v>
                      </c:pt>
                      <c:pt idx="39">
                        <c:v>3.982812500000001</c:v>
                      </c:pt>
                      <c:pt idx="40">
                        <c:v>4.3311997374035771</c:v>
                      </c:pt>
                    </c:numCache>
                  </c:numRef>
                </c:yVal>
                <c:smooth val="0"/>
                <c:extLst xmlns:c15="http://schemas.microsoft.com/office/drawing/2012/chart">
                  <c:ext xmlns:c16="http://schemas.microsoft.com/office/drawing/2014/chart" uri="{C3380CC4-5D6E-409C-BE32-E72D297353CC}">
                    <c16:uniqueId val="{00000011-FEBA-448C-AFE1-13479AC4C7EF}"/>
                  </c:ext>
                </c:extLst>
              </c15:ser>
            </c15:filteredScatterSeries>
          </c:ext>
        </c:extLst>
      </c:scatterChart>
      <c:valAx>
        <c:axId val="114263168"/>
        <c:scaling>
          <c:orientation val="minMax"/>
          <c:max val="10"/>
          <c:min val="-15"/>
        </c:scaling>
        <c:delete val="0"/>
        <c:axPos val="b"/>
        <c:majorGridlines>
          <c:spPr>
            <a:ln w="9525" cap="flat" cmpd="sng" algn="ctr">
              <a:solidFill>
                <a:schemeClr val="tx1">
                  <a:lumMod val="15000"/>
                  <a:lumOff val="85000"/>
                </a:schemeClr>
              </a:solidFill>
              <a:round/>
            </a:ln>
            <a:effectLst/>
          </c:spPr>
        </c:majorGridlines>
        <c:title>
          <c:tx>
            <c:rich>
              <a:bodyPr rot="0" vert="horz"/>
              <a:lstStyle/>
              <a:p>
                <a:pPr>
                  <a:defRPr/>
                </a:pPr>
                <a:r>
                  <a:rPr lang="sv-SE"/>
                  <a:t>Outdoor temperature(°C)</a:t>
                </a:r>
              </a:p>
            </c:rich>
          </c:tx>
          <c:overlay val="0"/>
          <c:spPr>
            <a:noFill/>
            <a:ln>
              <a:noFill/>
            </a:ln>
            <a:effectLst/>
          </c:sp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vert="horz"/>
          <a:lstStyle/>
          <a:p>
            <a:pPr>
              <a:defRPr/>
            </a:pPr>
            <a:endParaRPr lang="fr-FR"/>
          </a:p>
        </c:txPr>
        <c:crossAx val="114270592"/>
        <c:crosses val="autoZero"/>
        <c:crossBetween val="midCat"/>
      </c:valAx>
      <c:valAx>
        <c:axId val="114270592"/>
        <c:scaling>
          <c:orientation val="minMax"/>
          <c:max val="10"/>
          <c:min val="0"/>
        </c:scaling>
        <c:delete val="0"/>
        <c:axPos val="l"/>
        <c:majorGridlines>
          <c:spPr>
            <a:ln w="9525" cap="flat" cmpd="sng" algn="ctr">
              <a:solidFill>
                <a:schemeClr val="tx1">
                  <a:lumMod val="15000"/>
                  <a:lumOff val="85000"/>
                </a:schemeClr>
              </a:solidFill>
              <a:round/>
            </a:ln>
            <a:effectLst/>
          </c:spPr>
        </c:majorGridlines>
        <c:title>
          <c:tx>
            <c:rich>
              <a:bodyPr rot="-5400000" vert="horz"/>
              <a:lstStyle/>
              <a:p>
                <a:pPr>
                  <a:defRPr/>
                </a:pPr>
                <a:r>
                  <a:rPr lang="sv-SE" dirty="0"/>
                  <a:t>COP</a:t>
                </a:r>
                <a:r>
                  <a:rPr lang="sv-SE" baseline="-25000" dirty="0"/>
                  <a:t>HR</a:t>
                </a:r>
                <a:r>
                  <a:rPr lang="sv-SE" dirty="0"/>
                  <a:t> (-)</a:t>
                </a:r>
              </a:p>
            </c:rich>
          </c:tx>
          <c:overlay val="0"/>
          <c:spPr>
            <a:noFill/>
            <a:ln>
              <a:noFill/>
            </a:ln>
            <a:effectLst/>
          </c:spPr>
        </c:title>
        <c:numFmt formatCode="0" sourceLinked="0"/>
        <c:majorTickMark val="none"/>
        <c:minorTickMark val="none"/>
        <c:tickLblPos val="nextTo"/>
        <c:spPr>
          <a:noFill/>
          <a:ln w="9525" cap="flat" cmpd="sng" algn="ctr">
            <a:solidFill>
              <a:schemeClr val="tx1">
                <a:lumMod val="25000"/>
                <a:lumOff val="75000"/>
              </a:schemeClr>
            </a:solidFill>
            <a:round/>
          </a:ln>
          <a:effectLst/>
        </c:spPr>
        <c:txPr>
          <a:bodyPr rot="-60000000" vert="horz"/>
          <a:lstStyle/>
          <a:p>
            <a:pPr>
              <a:defRPr/>
            </a:pPr>
            <a:endParaRPr lang="fr-FR"/>
          </a:p>
        </c:txPr>
        <c:crossAx val="114263168"/>
        <c:crossesAt val="-15"/>
        <c:crossBetween val="midCat"/>
        <c:majorUnit val="1"/>
      </c:valAx>
      <c:spPr>
        <a:noFill/>
        <a:ln>
          <a:noFill/>
        </a:ln>
        <a:effectLst/>
      </c:spPr>
    </c:plotArea>
    <c:legend>
      <c:legendPos val="t"/>
      <c:overlay val="0"/>
      <c:spPr>
        <a:noFill/>
        <a:ln>
          <a:solidFill>
            <a:schemeClr val="tx1"/>
          </a:solidFill>
        </a:ln>
        <a:effectLst/>
      </c:spPr>
      <c:txPr>
        <a:bodyPr rot="0" vert="horz"/>
        <a:lstStyle/>
        <a:p>
          <a:pPr>
            <a:defRPr/>
          </a:pPr>
          <a:endParaRPr lang="fr-FR"/>
        </a:p>
      </c:txPr>
    </c:legend>
    <c:plotVisOnly val="1"/>
    <c:dispBlanksAs val="gap"/>
    <c:showDLblsOverMax val="0"/>
  </c:chart>
  <c:spPr>
    <a:solidFill>
      <a:schemeClr val="bg1"/>
    </a:solidFill>
    <a:ln w="9525" cap="flat" cmpd="sng" algn="ctr">
      <a:noFill/>
      <a:round/>
    </a:ln>
    <a:effectLst/>
  </c:spPr>
  <c:txPr>
    <a:bodyPr/>
    <a:lstStyle/>
    <a:p>
      <a:pPr>
        <a:defRPr sz="1400">
          <a:latin typeface="+mn-lt"/>
          <a:cs typeface="Times New Roman" panose="02020603050405020304" pitchFamily="18" charset="0"/>
        </a:defRPr>
      </a:pPr>
      <a:endParaRPr lang="fr-FR"/>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3"/>
          <c:order val="0"/>
          <c:tx>
            <c:v>DH Only</c:v>
          </c:tx>
          <c:spPr>
            <a:pattFill prst="dkHorz">
              <a:fgClr>
                <a:srgbClr val="FF0000"/>
              </a:fgClr>
              <a:bgClr>
                <a:schemeClr val="bg1"/>
              </a:bgClr>
            </a:pattFill>
            <a:ln>
              <a:solidFill>
                <a:srgbClr val="FF0000"/>
              </a:solidFill>
            </a:ln>
          </c:spPr>
          <c:invertIfNegative val="0"/>
          <c:cat>
            <c:numRef>
              <c:f>Comparison!$D$9:$D$34</c:f>
              <c:numCache>
                <c:formatCode>General</c:formatCode>
                <c:ptCount val="26"/>
                <c:pt idx="0">
                  <c:v>-15</c:v>
                </c:pt>
                <c:pt idx="1">
                  <c:v>-14</c:v>
                </c:pt>
                <c:pt idx="2">
                  <c:v>-13</c:v>
                </c:pt>
                <c:pt idx="3">
                  <c:v>-12</c:v>
                </c:pt>
                <c:pt idx="4">
                  <c:v>-11</c:v>
                </c:pt>
                <c:pt idx="5">
                  <c:v>-10</c:v>
                </c:pt>
                <c:pt idx="6">
                  <c:v>-9</c:v>
                </c:pt>
                <c:pt idx="7">
                  <c:v>-8</c:v>
                </c:pt>
                <c:pt idx="8">
                  <c:v>-7</c:v>
                </c:pt>
                <c:pt idx="9">
                  <c:v>-6</c:v>
                </c:pt>
                <c:pt idx="10">
                  <c:v>-5</c:v>
                </c:pt>
                <c:pt idx="11">
                  <c:v>-4</c:v>
                </c:pt>
                <c:pt idx="12">
                  <c:v>-3</c:v>
                </c:pt>
                <c:pt idx="13">
                  <c:v>-2</c:v>
                </c:pt>
                <c:pt idx="14">
                  <c:v>-1</c:v>
                </c:pt>
                <c:pt idx="15">
                  <c:v>0</c:v>
                </c:pt>
                <c:pt idx="16">
                  <c:v>1</c:v>
                </c:pt>
                <c:pt idx="17">
                  <c:v>2</c:v>
                </c:pt>
                <c:pt idx="18">
                  <c:v>3</c:v>
                </c:pt>
                <c:pt idx="19">
                  <c:v>4</c:v>
                </c:pt>
                <c:pt idx="20">
                  <c:v>5</c:v>
                </c:pt>
                <c:pt idx="21">
                  <c:v>6</c:v>
                </c:pt>
                <c:pt idx="22">
                  <c:v>7</c:v>
                </c:pt>
                <c:pt idx="23">
                  <c:v>8</c:v>
                </c:pt>
                <c:pt idx="24">
                  <c:v>9</c:v>
                </c:pt>
                <c:pt idx="25">
                  <c:v>10</c:v>
                </c:pt>
              </c:numCache>
            </c:numRef>
          </c:cat>
          <c:val>
            <c:numRef>
              <c:f>Comparison!$CQ$9:$CQ$34</c:f>
              <c:numCache>
                <c:formatCode>0.0</c:formatCode>
                <c:ptCount val="26"/>
                <c:pt idx="0">
                  <c:v>40.331858643744027</c:v>
                </c:pt>
                <c:pt idx="1">
                  <c:v>40.331858643744027</c:v>
                </c:pt>
                <c:pt idx="2">
                  <c:v>40.331858643744027</c:v>
                </c:pt>
                <c:pt idx="3">
                  <c:v>40.331858643744027</c:v>
                </c:pt>
                <c:pt idx="4">
                  <c:v>40.331858643744027</c:v>
                </c:pt>
                <c:pt idx="5">
                  <c:v>40.331858643744027</c:v>
                </c:pt>
                <c:pt idx="6">
                  <c:v>40.331858643744027</c:v>
                </c:pt>
                <c:pt idx="7">
                  <c:v>40.331858643744027</c:v>
                </c:pt>
                <c:pt idx="8">
                  <c:v>40.331858643744027</c:v>
                </c:pt>
                <c:pt idx="9">
                  <c:v>40.331858643744027</c:v>
                </c:pt>
                <c:pt idx="10">
                  <c:v>40.331858643744027</c:v>
                </c:pt>
                <c:pt idx="11">
                  <c:v>40.331858643744027</c:v>
                </c:pt>
                <c:pt idx="12">
                  <c:v>40.331858643744027</c:v>
                </c:pt>
                <c:pt idx="13">
                  <c:v>40.331858643744027</c:v>
                </c:pt>
                <c:pt idx="14">
                  <c:v>40.331858643744027</c:v>
                </c:pt>
                <c:pt idx="15">
                  <c:v>40.331858643744027</c:v>
                </c:pt>
                <c:pt idx="16">
                  <c:v>40.294513274336275</c:v>
                </c:pt>
                <c:pt idx="17">
                  <c:v>40.245079046424081</c:v>
                </c:pt>
                <c:pt idx="18">
                  <c:v>40.190127315175104</c:v>
                </c:pt>
                <c:pt idx="19">
                  <c:v>40.1298088030888</c:v>
                </c:pt>
                <c:pt idx="20">
                  <c:v>40.058136356672286</c:v>
                </c:pt>
                <c:pt idx="21">
                  <c:v>38.545553563288252</c:v>
                </c:pt>
                <c:pt idx="22">
                  <c:v>37.046424589422934</c:v>
                </c:pt>
                <c:pt idx="23">
                  <c:v>35.546641971620616</c:v>
                </c:pt>
                <c:pt idx="24">
                  <c:v>34.062533826794976</c:v>
                </c:pt>
                <c:pt idx="25">
                  <c:v>32.565306733167084</c:v>
                </c:pt>
              </c:numCache>
            </c:numRef>
          </c:val>
          <c:extLst>
            <c:ext xmlns:c16="http://schemas.microsoft.com/office/drawing/2014/chart" uri="{C3380CC4-5D6E-409C-BE32-E72D297353CC}">
              <c16:uniqueId val="{00000000-ED33-4393-9373-7328774082B3}"/>
            </c:ext>
          </c:extLst>
        </c:ser>
        <c:ser>
          <c:idx val="5"/>
          <c:order val="2"/>
          <c:tx>
            <c:v>DH (SH Priority)</c:v>
          </c:tx>
          <c:spPr>
            <a:pattFill prst="lgCheck">
              <a:fgClr>
                <a:srgbClr val="7030A0"/>
              </a:fgClr>
              <a:bgClr>
                <a:schemeClr val="bg1"/>
              </a:bgClr>
            </a:pattFill>
            <a:ln>
              <a:solidFill>
                <a:srgbClr val="7030A0"/>
              </a:solidFill>
            </a:ln>
          </c:spPr>
          <c:invertIfNegative val="0"/>
          <c:cat>
            <c:numRef>
              <c:f>Comparison!$D$9:$D$34</c:f>
              <c:numCache>
                <c:formatCode>General</c:formatCode>
                <c:ptCount val="26"/>
                <c:pt idx="0">
                  <c:v>-15</c:v>
                </c:pt>
                <c:pt idx="1">
                  <c:v>-14</c:v>
                </c:pt>
                <c:pt idx="2">
                  <c:v>-13</c:v>
                </c:pt>
                <c:pt idx="3">
                  <c:v>-12</c:v>
                </c:pt>
                <c:pt idx="4">
                  <c:v>-11</c:v>
                </c:pt>
                <c:pt idx="5">
                  <c:v>-10</c:v>
                </c:pt>
                <c:pt idx="6">
                  <c:v>-9</c:v>
                </c:pt>
                <c:pt idx="7">
                  <c:v>-8</c:v>
                </c:pt>
                <c:pt idx="8">
                  <c:v>-7</c:v>
                </c:pt>
                <c:pt idx="9">
                  <c:v>-6</c:v>
                </c:pt>
                <c:pt idx="10">
                  <c:v>-5</c:v>
                </c:pt>
                <c:pt idx="11">
                  <c:v>-4</c:v>
                </c:pt>
                <c:pt idx="12">
                  <c:v>-3</c:v>
                </c:pt>
                <c:pt idx="13">
                  <c:v>-2</c:v>
                </c:pt>
                <c:pt idx="14">
                  <c:v>-1</c:v>
                </c:pt>
                <c:pt idx="15">
                  <c:v>0</c:v>
                </c:pt>
                <c:pt idx="16">
                  <c:v>1</c:v>
                </c:pt>
                <c:pt idx="17">
                  <c:v>2</c:v>
                </c:pt>
                <c:pt idx="18">
                  <c:v>3</c:v>
                </c:pt>
                <c:pt idx="19">
                  <c:v>4</c:v>
                </c:pt>
                <c:pt idx="20">
                  <c:v>5</c:v>
                </c:pt>
                <c:pt idx="21">
                  <c:v>6</c:v>
                </c:pt>
                <c:pt idx="22">
                  <c:v>7</c:v>
                </c:pt>
                <c:pt idx="23">
                  <c:v>8</c:v>
                </c:pt>
                <c:pt idx="24">
                  <c:v>9</c:v>
                </c:pt>
                <c:pt idx="25">
                  <c:v>10</c:v>
                </c:pt>
              </c:numCache>
            </c:numRef>
          </c:cat>
          <c:val>
            <c:numRef>
              <c:f>Comparison!$DV$9:$DV$34</c:f>
              <c:numCache>
                <c:formatCode>General</c:formatCode>
                <c:ptCount val="26"/>
                <c:pt idx="0">
                  <c:v>36.141750717245777</c:v>
                </c:pt>
                <c:pt idx="1">
                  <c:v>36.132875110717457</c:v>
                </c:pt>
                <c:pt idx="2">
                  <c:v>36.139130052240866</c:v>
                </c:pt>
                <c:pt idx="3">
                  <c:v>36.131564702855684</c:v>
                </c:pt>
                <c:pt idx="4">
                  <c:v>36.137142857142862</c:v>
                </c:pt>
                <c:pt idx="5">
                  <c:v>36.142085251880566</c:v>
                </c:pt>
                <c:pt idx="6">
                  <c:v>36.266510243692053</c:v>
                </c:pt>
                <c:pt idx="7">
                  <c:v>35.87093922651934</c:v>
                </c:pt>
                <c:pt idx="8">
                  <c:v>35.054787925998049</c:v>
                </c:pt>
                <c:pt idx="9">
                  <c:v>33.972269637883009</c:v>
                </c:pt>
                <c:pt idx="10">
                  <c:v>32.806240993788826</c:v>
                </c:pt>
                <c:pt idx="11">
                  <c:v>31.670506032285473</c:v>
                </c:pt>
                <c:pt idx="12">
                  <c:v>30.465182608695656</c:v>
                </c:pt>
                <c:pt idx="13">
                  <c:v>28.871641791044773</c:v>
                </c:pt>
                <c:pt idx="14">
                  <c:v>27.185017375231059</c:v>
                </c:pt>
                <c:pt idx="15">
                  <c:v>25.399651902439018</c:v>
                </c:pt>
                <c:pt idx="16">
                  <c:v>23.193441404233354</c:v>
                </c:pt>
                <c:pt idx="17">
                  <c:v>20.902849369171694</c:v>
                </c:pt>
                <c:pt idx="18">
                  <c:v>18.496127325921584</c:v>
                </c:pt>
                <c:pt idx="19">
                  <c:v>15.959061183550647</c:v>
                </c:pt>
                <c:pt idx="20">
                  <c:v>12.387037138927093</c:v>
                </c:pt>
                <c:pt idx="21">
                  <c:v>14.028320374707253</c:v>
                </c:pt>
                <c:pt idx="22">
                  <c:v>16.26455614973262</c:v>
                </c:pt>
                <c:pt idx="23">
                  <c:v>18.78811630847029</c:v>
                </c:pt>
                <c:pt idx="24">
                  <c:v>21.536056077744146</c:v>
                </c:pt>
                <c:pt idx="25">
                  <c:v>24.452527031401747</c:v>
                </c:pt>
              </c:numCache>
            </c:numRef>
          </c:val>
          <c:extLst>
            <c:ext xmlns:c16="http://schemas.microsoft.com/office/drawing/2014/chart" uri="{C3380CC4-5D6E-409C-BE32-E72D297353CC}">
              <c16:uniqueId val="{00000001-ED33-4393-9373-7328774082B3}"/>
            </c:ext>
          </c:extLst>
        </c:ser>
        <c:dLbls>
          <c:showLegendKey val="0"/>
          <c:showVal val="0"/>
          <c:showCatName val="0"/>
          <c:showSerName val="0"/>
          <c:showPercent val="0"/>
          <c:showBubbleSize val="0"/>
        </c:dLbls>
        <c:gapWidth val="150"/>
        <c:axId val="198939008"/>
        <c:axId val="198940928"/>
      </c:barChart>
      <c:scatterChart>
        <c:scatterStyle val="lineMarker"/>
        <c:varyColors val="0"/>
        <c:ser>
          <c:idx val="4"/>
          <c:order val="1"/>
          <c:tx>
            <c:v>Local district heating company BP</c:v>
          </c:tx>
          <c:spPr>
            <a:ln w="25400">
              <a:solidFill>
                <a:srgbClr val="00B050"/>
              </a:solidFill>
            </a:ln>
          </c:spPr>
          <c:marker>
            <c:symbol val="none"/>
          </c:marker>
          <c:yVal>
            <c:numRef>
              <c:f>'District price'!$N$3:$N$28</c:f>
              <c:numCache>
                <c:formatCode>General</c:formatCode>
                <c:ptCount val="26"/>
                <c:pt idx="0">
                  <c:v>48.630548159999996</c:v>
                </c:pt>
                <c:pt idx="1">
                  <c:v>47.419881599999997</c:v>
                </c:pt>
                <c:pt idx="2">
                  <c:v>46.209215039999989</c:v>
                </c:pt>
                <c:pt idx="3">
                  <c:v>44.998548479999997</c:v>
                </c:pt>
                <c:pt idx="4">
                  <c:v>43.787881919999997</c:v>
                </c:pt>
                <c:pt idx="5">
                  <c:v>42.577215359999997</c:v>
                </c:pt>
                <c:pt idx="6">
                  <c:v>41.366548799999997</c:v>
                </c:pt>
                <c:pt idx="7">
                  <c:v>40.155882239999997</c:v>
                </c:pt>
                <c:pt idx="8">
                  <c:v>38.945215679999997</c:v>
                </c:pt>
                <c:pt idx="9">
                  <c:v>37.734549119999997</c:v>
                </c:pt>
                <c:pt idx="10">
                  <c:v>36.523882559999997</c:v>
                </c:pt>
                <c:pt idx="11">
                  <c:v>35.313215999999997</c:v>
                </c:pt>
                <c:pt idx="12">
                  <c:v>34.102549439999997</c:v>
                </c:pt>
                <c:pt idx="13">
                  <c:v>32.891882879999997</c:v>
                </c:pt>
                <c:pt idx="14">
                  <c:v>32.581248000000002</c:v>
                </c:pt>
                <c:pt idx="15">
                  <c:v>31.569407999999999</c:v>
                </c:pt>
                <c:pt idx="16">
                  <c:v>30.3552</c:v>
                </c:pt>
                <c:pt idx="17">
                  <c:v>30.3552</c:v>
                </c:pt>
                <c:pt idx="18">
                  <c:v>30.3552</c:v>
                </c:pt>
                <c:pt idx="19">
                  <c:v>30.3552</c:v>
                </c:pt>
                <c:pt idx="20">
                  <c:v>27.319679999999998</c:v>
                </c:pt>
                <c:pt idx="21">
                  <c:v>25.498367999999999</c:v>
                </c:pt>
                <c:pt idx="22">
                  <c:v>20.540351999999999</c:v>
                </c:pt>
                <c:pt idx="23">
                  <c:v>17.808384</c:v>
                </c:pt>
                <c:pt idx="24">
                  <c:v>17.100096000000001</c:v>
                </c:pt>
                <c:pt idx="25">
                  <c:v>16.088255999999998</c:v>
                </c:pt>
              </c:numCache>
            </c:numRef>
          </c:yVal>
          <c:smooth val="0"/>
          <c:extLst>
            <c:ext xmlns:c16="http://schemas.microsoft.com/office/drawing/2014/chart" uri="{C3380CC4-5D6E-409C-BE32-E72D297353CC}">
              <c16:uniqueId val="{00000002-ED33-4393-9373-7328774082B3}"/>
            </c:ext>
          </c:extLst>
        </c:ser>
        <c:dLbls>
          <c:showLegendKey val="0"/>
          <c:showVal val="0"/>
          <c:showCatName val="0"/>
          <c:showSerName val="0"/>
          <c:showPercent val="0"/>
          <c:showBubbleSize val="0"/>
        </c:dLbls>
        <c:axId val="198939008"/>
        <c:axId val="198940928"/>
      </c:scatterChart>
      <c:catAx>
        <c:axId val="198939008"/>
        <c:scaling>
          <c:orientation val="minMax"/>
        </c:scaling>
        <c:delete val="0"/>
        <c:axPos val="b"/>
        <c:title>
          <c:tx>
            <c:rich>
              <a:bodyPr/>
              <a:lstStyle/>
              <a:p>
                <a:pPr>
                  <a:defRPr/>
                </a:pPr>
                <a:r>
                  <a:rPr lang="sv-SE"/>
                  <a:t>Outdoor temperature (°C)</a:t>
                </a:r>
              </a:p>
            </c:rich>
          </c:tx>
          <c:overlay val="0"/>
        </c:title>
        <c:numFmt formatCode="General" sourceLinked="1"/>
        <c:majorTickMark val="none"/>
        <c:minorTickMark val="none"/>
        <c:tickLblPos val="nextTo"/>
        <c:crossAx val="198940928"/>
        <c:crosses val="autoZero"/>
        <c:auto val="1"/>
        <c:lblAlgn val="ctr"/>
        <c:lblOffset val="100"/>
        <c:noMultiLvlLbl val="0"/>
      </c:catAx>
      <c:valAx>
        <c:axId val="198940928"/>
        <c:scaling>
          <c:orientation val="minMax"/>
          <c:max val="50"/>
        </c:scaling>
        <c:delete val="0"/>
        <c:axPos val="l"/>
        <c:majorGridlines/>
        <c:title>
          <c:tx>
            <c:rich>
              <a:bodyPr/>
              <a:lstStyle/>
              <a:p>
                <a:pPr>
                  <a:defRPr/>
                </a:pPr>
                <a:r>
                  <a:rPr lang="sv-SE"/>
                  <a:t>Heating cost Ch (€/MWh)</a:t>
                </a:r>
              </a:p>
              <a:p>
                <a:pPr>
                  <a:defRPr/>
                </a:pPr>
                <a:endParaRPr lang="sv-SE"/>
              </a:p>
            </c:rich>
          </c:tx>
          <c:overlay val="0"/>
        </c:title>
        <c:numFmt formatCode="0" sourceLinked="0"/>
        <c:majorTickMark val="out"/>
        <c:minorTickMark val="none"/>
        <c:tickLblPos val="nextTo"/>
        <c:crossAx val="198939008"/>
        <c:crosses val="autoZero"/>
        <c:crossBetween val="between"/>
      </c:valAx>
    </c:plotArea>
    <c:legend>
      <c:legendPos val="t"/>
      <c:overlay val="0"/>
      <c:spPr>
        <a:ln>
          <a:solidFill>
            <a:schemeClr val="tx1"/>
          </a:solidFill>
        </a:ln>
      </c:spPr>
    </c:legend>
    <c:plotVisOnly val="1"/>
    <c:dispBlanksAs val="gap"/>
    <c:showDLblsOverMax val="0"/>
  </c:chart>
  <c:spPr>
    <a:ln>
      <a:noFill/>
    </a:ln>
  </c:spPr>
  <c:txPr>
    <a:bodyPr/>
    <a:lstStyle/>
    <a:p>
      <a:pPr>
        <a:defRPr sz="1400">
          <a:latin typeface="+mn-lt"/>
          <a:cs typeface="Times New Roman" panose="02020603050405020304" pitchFamily="18" charset="0"/>
        </a:defRPr>
      </a:pPr>
      <a:endParaRPr lang="fr-FR"/>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stacked"/>
        <c:varyColors val="0"/>
        <c:ser>
          <c:idx val="1"/>
          <c:order val="0"/>
          <c:tx>
            <c:strRef>
              <c:f>Comparison!$D$168</c:f>
              <c:strCache>
                <c:ptCount val="1"/>
                <c:pt idx="0">
                  <c:v>Heat sold to DH</c:v>
                </c:pt>
              </c:strCache>
            </c:strRef>
          </c:tx>
          <c:spPr>
            <a:pattFill prst="dkHorz">
              <a:fgClr>
                <a:srgbClr val="00B050"/>
              </a:fgClr>
              <a:bgClr>
                <a:schemeClr val="bg1"/>
              </a:bgClr>
            </a:pattFill>
            <a:ln>
              <a:solidFill>
                <a:srgbClr val="00B050"/>
              </a:solidFill>
            </a:ln>
            <a:effectLst/>
          </c:spPr>
          <c:invertIfNegative val="0"/>
          <c:cat>
            <c:strRef>
              <c:f>Comparison!$B$169:$B$181</c:f>
              <c:strCache>
                <c:ptCount val="5"/>
                <c:pt idx="0">
                  <c:v>FC +DH</c:v>
                </c:pt>
                <c:pt idx="1">
                  <c:v>FC +HP</c:v>
                </c:pt>
                <c:pt idx="2">
                  <c:v>SH Only</c:v>
                </c:pt>
                <c:pt idx="3">
                  <c:v>DH (SH Priority)</c:v>
                </c:pt>
                <c:pt idx="4">
                  <c:v>DH Only</c:v>
                </c:pt>
              </c:strCache>
            </c:strRef>
          </c:cat>
          <c:val>
            <c:numRef>
              <c:f>Comparison!$D$169:$D$181</c:f>
              <c:numCache>
                <c:formatCode>0</c:formatCode>
                <c:ptCount val="5"/>
                <c:pt idx="0">
                  <c:v>0</c:v>
                </c:pt>
                <c:pt idx="1">
                  <c:v>0</c:v>
                </c:pt>
                <c:pt idx="2">
                  <c:v>0</c:v>
                </c:pt>
                <c:pt idx="3">
                  <c:v>-440.37589000000003</c:v>
                </c:pt>
                <c:pt idx="4">
                  <c:v>-334.35531999999995</c:v>
                </c:pt>
              </c:numCache>
            </c:numRef>
          </c:val>
          <c:extLst>
            <c:ext xmlns:c16="http://schemas.microsoft.com/office/drawing/2014/chart" uri="{C3380CC4-5D6E-409C-BE32-E72D297353CC}">
              <c16:uniqueId val="{00000000-9351-4BB3-AD25-D66C85813040}"/>
            </c:ext>
          </c:extLst>
        </c:ser>
        <c:ser>
          <c:idx val="3"/>
          <c:order val="1"/>
          <c:tx>
            <c:strRef>
              <c:f>Comparison!$F$168</c:f>
              <c:strCache>
                <c:ptCount val="1"/>
                <c:pt idx="0">
                  <c:v>Electricity used (Refr. sys.)</c:v>
                </c:pt>
              </c:strCache>
            </c:strRef>
          </c:tx>
          <c:spPr>
            <a:pattFill prst="wdUpDiag">
              <a:fgClr>
                <a:srgbClr val="FFC000"/>
              </a:fgClr>
              <a:bgClr>
                <a:schemeClr val="bg1"/>
              </a:bgClr>
            </a:pattFill>
            <a:ln>
              <a:solidFill>
                <a:srgbClr val="FFFF00"/>
              </a:solidFill>
            </a:ln>
            <a:effectLst/>
          </c:spPr>
          <c:invertIfNegative val="0"/>
          <c:cat>
            <c:strRef>
              <c:f>Comparison!$B$169:$B$181</c:f>
              <c:strCache>
                <c:ptCount val="5"/>
                <c:pt idx="0">
                  <c:v>FC +DH</c:v>
                </c:pt>
                <c:pt idx="1">
                  <c:v>FC +HP</c:v>
                </c:pt>
                <c:pt idx="2">
                  <c:v>SH Only</c:v>
                </c:pt>
                <c:pt idx="3">
                  <c:v>DH (SH Priority)</c:v>
                </c:pt>
                <c:pt idx="4">
                  <c:v>DH Only</c:v>
                </c:pt>
              </c:strCache>
            </c:strRef>
          </c:cat>
          <c:val>
            <c:numRef>
              <c:f>Comparison!$F$169:$F$181</c:f>
              <c:numCache>
                <c:formatCode>0</c:formatCode>
                <c:ptCount val="5"/>
                <c:pt idx="0">
                  <c:v>142.46456000000001</c:v>
                </c:pt>
                <c:pt idx="1">
                  <c:v>142.46456000000001</c:v>
                </c:pt>
                <c:pt idx="2">
                  <c:v>234.68524000000002</c:v>
                </c:pt>
                <c:pt idx="3">
                  <c:v>335.92559</c:v>
                </c:pt>
                <c:pt idx="4">
                  <c:v>270.57369000000006</c:v>
                </c:pt>
              </c:numCache>
            </c:numRef>
          </c:val>
          <c:extLst>
            <c:ext xmlns:c16="http://schemas.microsoft.com/office/drawing/2014/chart" uri="{C3380CC4-5D6E-409C-BE32-E72D297353CC}">
              <c16:uniqueId val="{00000001-9351-4BB3-AD25-D66C85813040}"/>
            </c:ext>
          </c:extLst>
        </c:ser>
        <c:ser>
          <c:idx val="2"/>
          <c:order val="2"/>
          <c:tx>
            <c:strRef>
              <c:f>Comparison!$G$168</c:f>
              <c:strCache>
                <c:ptCount val="1"/>
                <c:pt idx="0">
                  <c:v>Heat bought from DH (i.e demand)
</c:v>
                </c:pt>
              </c:strCache>
            </c:strRef>
          </c:tx>
          <c:spPr>
            <a:pattFill prst="solidDmnd">
              <a:fgClr>
                <a:srgbClr val="FF0000"/>
              </a:fgClr>
              <a:bgClr>
                <a:schemeClr val="bg1"/>
              </a:bgClr>
            </a:pattFill>
            <a:ln w="19050">
              <a:solidFill>
                <a:srgbClr val="FF0000"/>
              </a:solidFill>
            </a:ln>
            <a:effectLst/>
          </c:spPr>
          <c:invertIfNegative val="0"/>
          <c:cat>
            <c:strRef>
              <c:f>Comparison!$B$169:$B$181</c:f>
              <c:strCache>
                <c:ptCount val="5"/>
                <c:pt idx="0">
                  <c:v>FC +DH</c:v>
                </c:pt>
                <c:pt idx="1">
                  <c:v>FC +HP</c:v>
                </c:pt>
                <c:pt idx="2">
                  <c:v>SH Only</c:v>
                </c:pt>
                <c:pt idx="3">
                  <c:v>DH (SH Priority)</c:v>
                </c:pt>
                <c:pt idx="4">
                  <c:v>DH Only</c:v>
                </c:pt>
              </c:strCache>
            </c:strRef>
          </c:cat>
          <c:val>
            <c:numRef>
              <c:f>Comparison!$G$169:$G$181</c:f>
              <c:numCache>
                <c:formatCode>General</c:formatCode>
                <c:ptCount val="5"/>
                <c:pt idx="0" formatCode="0">
                  <c:v>400.35</c:v>
                </c:pt>
                <c:pt idx="2" formatCode="0">
                  <c:v>0</c:v>
                </c:pt>
                <c:pt idx="3" formatCode="0">
                  <c:v>0</c:v>
                </c:pt>
                <c:pt idx="4" formatCode="0">
                  <c:v>400.35</c:v>
                </c:pt>
              </c:numCache>
            </c:numRef>
          </c:val>
          <c:extLst>
            <c:ext xmlns:c16="http://schemas.microsoft.com/office/drawing/2014/chart" uri="{C3380CC4-5D6E-409C-BE32-E72D297353CC}">
              <c16:uniqueId val="{00000002-9351-4BB3-AD25-D66C85813040}"/>
            </c:ext>
          </c:extLst>
        </c:ser>
        <c:ser>
          <c:idx val="4"/>
          <c:order val="4"/>
          <c:tx>
            <c:strRef>
              <c:f>Comparison!$H$168</c:f>
              <c:strCache>
                <c:ptCount val="1"/>
                <c:pt idx="0">
                  <c:v>Electricity used (HP)</c:v>
                </c:pt>
              </c:strCache>
            </c:strRef>
          </c:tx>
          <c:spPr>
            <a:pattFill prst="lgCheck">
              <a:fgClr>
                <a:srgbClr val="FFC000"/>
              </a:fgClr>
              <a:bgClr>
                <a:schemeClr val="bg1"/>
              </a:bgClr>
            </a:pattFill>
            <a:ln>
              <a:solidFill>
                <a:srgbClr val="FFFF00"/>
              </a:solidFill>
            </a:ln>
          </c:spPr>
          <c:invertIfNegative val="0"/>
          <c:cat>
            <c:strRef>
              <c:f>Comparison!$B$169:$B$181</c:f>
              <c:strCache>
                <c:ptCount val="5"/>
                <c:pt idx="0">
                  <c:v>FC +DH</c:v>
                </c:pt>
                <c:pt idx="1">
                  <c:v>FC +HP</c:v>
                </c:pt>
                <c:pt idx="2">
                  <c:v>SH Only</c:v>
                </c:pt>
                <c:pt idx="3">
                  <c:v>DH (SH Priority)</c:v>
                </c:pt>
                <c:pt idx="4">
                  <c:v>DH Only</c:v>
                </c:pt>
              </c:strCache>
            </c:strRef>
          </c:cat>
          <c:val>
            <c:numRef>
              <c:f>Comparison!$H$169:$H$181</c:f>
              <c:numCache>
                <c:formatCode>0</c:formatCode>
                <c:ptCount val="5"/>
                <c:pt idx="1">
                  <c:v>114.3857142857143</c:v>
                </c:pt>
              </c:numCache>
            </c:numRef>
          </c:val>
          <c:extLst>
            <c:ext xmlns:c16="http://schemas.microsoft.com/office/drawing/2014/chart" uri="{C3380CC4-5D6E-409C-BE32-E72D297353CC}">
              <c16:uniqueId val="{00000003-9351-4BB3-AD25-D66C85813040}"/>
            </c:ext>
          </c:extLst>
        </c:ser>
        <c:dLbls>
          <c:showLegendKey val="0"/>
          <c:showVal val="0"/>
          <c:showCatName val="0"/>
          <c:showSerName val="0"/>
          <c:showPercent val="0"/>
          <c:showBubbleSize val="0"/>
        </c:dLbls>
        <c:gapWidth val="150"/>
        <c:overlap val="100"/>
        <c:axId val="226977280"/>
        <c:axId val="226978816"/>
      </c:barChart>
      <c:scatterChart>
        <c:scatterStyle val="lineMarker"/>
        <c:varyColors val="0"/>
        <c:ser>
          <c:idx val="5"/>
          <c:order val="3"/>
          <c:tx>
            <c:strRef>
              <c:f>Comparison!$J$168</c:f>
              <c:strCache>
                <c:ptCount val="1"/>
                <c:pt idx="0">
                  <c:v>Energy cost</c:v>
                </c:pt>
              </c:strCache>
            </c:strRef>
          </c:tx>
          <c:spPr>
            <a:ln>
              <a:solidFill>
                <a:schemeClr val="tx1"/>
              </a:solidFill>
              <a:prstDash val="dash"/>
            </a:ln>
          </c:spPr>
          <c:marker>
            <c:symbol val="x"/>
            <c:size val="10"/>
            <c:spPr>
              <a:ln w="25400">
                <a:solidFill>
                  <a:schemeClr val="tx1"/>
                </a:solidFill>
              </a:ln>
            </c:spPr>
          </c:marker>
          <c:dLbls>
            <c:delete val="1"/>
          </c:dLbls>
          <c:xVal>
            <c:strRef>
              <c:f>Comparison!$B$169:$B$181</c:f>
              <c:strCache>
                <c:ptCount val="5"/>
                <c:pt idx="0">
                  <c:v>FC +DH</c:v>
                </c:pt>
                <c:pt idx="1">
                  <c:v>FC +HP</c:v>
                </c:pt>
                <c:pt idx="2">
                  <c:v>SH Only</c:v>
                </c:pt>
                <c:pt idx="3">
                  <c:v>DH (SH Priority)</c:v>
                </c:pt>
                <c:pt idx="4">
                  <c:v>DH Only</c:v>
                </c:pt>
              </c:strCache>
            </c:strRef>
          </c:xVal>
          <c:yVal>
            <c:numRef>
              <c:f>Comparison!$J$169:$J$181</c:f>
              <c:numCache>
                <c:formatCode>General</c:formatCode>
                <c:ptCount val="5"/>
                <c:pt idx="0">
                  <c:v>34.669641239039997</c:v>
                </c:pt>
                <c:pt idx="1">
                  <c:v>25.989138153325715</c:v>
                </c:pt>
                <c:pt idx="2">
                  <c:v>23.746391324160001</c:v>
                </c:pt>
                <c:pt idx="3">
                  <c:v>21.029413079322126</c:v>
                </c:pt>
                <c:pt idx="4">
                  <c:v>38.265494805314944</c:v>
                </c:pt>
              </c:numCache>
            </c:numRef>
          </c:yVal>
          <c:smooth val="0"/>
          <c:extLst xmlns:c15="http://schemas.microsoft.com/office/drawing/2012/chart">
            <c:ext xmlns:c16="http://schemas.microsoft.com/office/drawing/2014/chart" uri="{C3380CC4-5D6E-409C-BE32-E72D297353CC}">
              <c16:uniqueId val="{00000004-9351-4BB3-AD25-D66C85813040}"/>
            </c:ext>
          </c:extLst>
        </c:ser>
        <c:ser>
          <c:idx val="0"/>
          <c:order val="5"/>
          <c:tx>
            <c:v>.</c:v>
          </c:tx>
          <c:spPr>
            <a:ln>
              <a:noFill/>
            </a:ln>
          </c:spPr>
          <c:marker>
            <c:symbol val="none"/>
          </c:marker>
          <c:dLbls>
            <c:dLbl>
              <c:idx val="0"/>
              <c:tx>
                <c:rich>
                  <a:bodyPr/>
                  <a:lstStyle/>
                  <a:p>
                    <a:fld id="{62544FA9-267E-479B-B9EF-B753AFE29511}" type="CELLRANGE">
                      <a:rPr lang="fr-FR"/>
                      <a:pPr/>
                      <a:t>[CELLRANGE]</a:t>
                    </a:fld>
                    <a:endParaRPr lang="fr-FR"/>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9351-4BB3-AD25-D66C85813040}"/>
                </c:ext>
              </c:extLst>
            </c:dLbl>
            <c:dLbl>
              <c:idx val="1"/>
              <c:tx>
                <c:rich>
                  <a:bodyPr/>
                  <a:lstStyle/>
                  <a:p>
                    <a:fld id="{0803B073-3FAA-44C6-B33F-5CEBC3020E4A}" type="CELLRANGE">
                      <a:rPr lang="fr-FR"/>
                      <a:pPr/>
                      <a:t>[CELLRANGE]</a:t>
                    </a:fld>
                    <a:endParaRPr lang="fr-FR"/>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9351-4BB3-AD25-D66C85813040}"/>
                </c:ext>
              </c:extLst>
            </c:dLbl>
            <c:dLbl>
              <c:idx val="2"/>
              <c:tx>
                <c:rich>
                  <a:bodyPr/>
                  <a:lstStyle/>
                  <a:p>
                    <a:fld id="{EA8C5C0E-03AF-4CA4-AF96-B26E4850C552}" type="CELLRANGE">
                      <a:rPr lang="fr-FR"/>
                      <a:pPr/>
                      <a:t>[CELLRANGE]</a:t>
                    </a:fld>
                    <a:endParaRPr lang="fr-FR"/>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7-9351-4BB3-AD25-D66C85813040}"/>
                </c:ext>
              </c:extLst>
            </c:dLbl>
            <c:dLbl>
              <c:idx val="3"/>
              <c:tx>
                <c:rich>
                  <a:bodyPr/>
                  <a:lstStyle/>
                  <a:p>
                    <a:fld id="{F5CF035B-1E0A-4671-8691-4D64FA3825D6}" type="CELLRANGE">
                      <a:rPr lang="fr-FR"/>
                      <a:pPr/>
                      <a:t>[CELLRANGE]</a:t>
                    </a:fld>
                    <a:endParaRPr lang="fr-FR"/>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8-9351-4BB3-AD25-D66C85813040}"/>
                </c:ext>
              </c:extLst>
            </c:dLbl>
            <c:dLbl>
              <c:idx val="4"/>
              <c:tx>
                <c:rich>
                  <a:bodyPr/>
                  <a:lstStyle/>
                  <a:p>
                    <a:fld id="{EBFE39B2-8BF3-4AAF-B6E2-80D722522B28}" type="CELLRANGE">
                      <a:rPr lang="fr-FR"/>
                      <a:pPr/>
                      <a:t>[CELLRANGE]</a:t>
                    </a:fld>
                    <a:endParaRPr lang="fr-FR"/>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9-9351-4BB3-AD25-D66C85813040}"/>
                </c:ext>
              </c:extLst>
            </c:dLbl>
            <c:spPr>
              <a:solidFill>
                <a:schemeClr val="bg1"/>
              </a:solidFill>
              <a:ln>
                <a:solidFill>
                  <a:schemeClr val="tx1"/>
                </a:solid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yVal>
            <c:numLit>
              <c:formatCode>General</c:formatCode>
              <c:ptCount val="5"/>
              <c:pt idx="0">
                <c:v>0</c:v>
              </c:pt>
              <c:pt idx="1">
                <c:v>0</c:v>
              </c:pt>
              <c:pt idx="2">
                <c:v>0</c:v>
              </c:pt>
              <c:pt idx="3">
                <c:v>0</c:v>
              </c:pt>
              <c:pt idx="4">
                <c:v>0</c:v>
              </c:pt>
            </c:numLit>
          </c:yVal>
          <c:smooth val="0"/>
          <c:extLst>
            <c:ext xmlns:c15="http://schemas.microsoft.com/office/drawing/2012/chart" uri="{02D57815-91ED-43cb-92C2-25804820EDAC}">
              <c15:datalabelsRange>
                <c15:f>Comparison!$K$169:$K$177</c15:f>
                <c15:dlblRangeCache>
                  <c:ptCount val="5"/>
                  <c:pt idx="0">
                    <c:v>0%</c:v>
                  </c:pt>
                  <c:pt idx="1">
                    <c:v>-25%</c:v>
                  </c:pt>
                  <c:pt idx="2">
                    <c:v>-32%</c:v>
                  </c:pt>
                  <c:pt idx="3">
                    <c:v>-39%</c:v>
                  </c:pt>
                  <c:pt idx="4">
                    <c:v>10%</c:v>
                  </c:pt>
                </c15:dlblRangeCache>
              </c15:datalabelsRange>
            </c:ext>
            <c:ext xmlns:c16="http://schemas.microsoft.com/office/drawing/2014/chart" uri="{C3380CC4-5D6E-409C-BE32-E72D297353CC}">
              <c16:uniqueId val="{0000000A-9351-4BB3-AD25-D66C85813040}"/>
            </c:ext>
          </c:extLst>
        </c:ser>
        <c:dLbls>
          <c:showLegendKey val="0"/>
          <c:showVal val="1"/>
          <c:showCatName val="0"/>
          <c:showSerName val="0"/>
          <c:showPercent val="0"/>
          <c:showBubbleSize val="0"/>
        </c:dLbls>
        <c:axId val="226995200"/>
        <c:axId val="226993280"/>
        <c:extLst/>
      </c:scatterChart>
      <c:catAx>
        <c:axId val="226977280"/>
        <c:scaling>
          <c:orientation val="minMax"/>
        </c:scaling>
        <c:delete val="0"/>
        <c:axPos val="b"/>
        <c:numFmt formatCode="General" sourceLinked="1"/>
        <c:majorTickMark val="none"/>
        <c:minorTickMark val="none"/>
        <c:tickLblPos val="high"/>
        <c:spPr>
          <a:noFill/>
          <a:ln w="9525" cap="flat" cmpd="sng" algn="ctr">
            <a:solidFill>
              <a:schemeClr val="tx1">
                <a:lumMod val="15000"/>
                <a:lumOff val="85000"/>
              </a:schemeClr>
            </a:solidFill>
            <a:round/>
          </a:ln>
          <a:effectLst/>
        </c:spPr>
        <c:txPr>
          <a:bodyPr rot="0" vert="horz"/>
          <a:lstStyle/>
          <a:p>
            <a:pPr>
              <a:defRPr/>
            </a:pPr>
            <a:endParaRPr lang="fr-FR"/>
          </a:p>
        </c:txPr>
        <c:crossAx val="226978816"/>
        <c:crosses val="autoZero"/>
        <c:auto val="1"/>
        <c:lblAlgn val="ctr"/>
        <c:lblOffset val="100"/>
        <c:noMultiLvlLbl val="0"/>
      </c:catAx>
      <c:valAx>
        <c:axId val="22697881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vert="horz"/>
              <a:lstStyle/>
              <a:p>
                <a:pPr>
                  <a:defRPr/>
                </a:pPr>
                <a:r>
                  <a:rPr lang="en-US"/>
                  <a:t>Energy profile division (MWh)</a:t>
                </a:r>
              </a:p>
            </c:rich>
          </c:tx>
          <c:overlay val="0"/>
          <c:spPr>
            <a:noFill/>
            <a:ln>
              <a:noFill/>
            </a:ln>
            <a:effectLst/>
          </c:spPr>
        </c:title>
        <c:numFmt formatCode="0" sourceLinked="1"/>
        <c:majorTickMark val="none"/>
        <c:minorTickMark val="none"/>
        <c:tickLblPos val="nextTo"/>
        <c:spPr>
          <a:noFill/>
          <a:effectLst/>
        </c:spPr>
        <c:txPr>
          <a:bodyPr rot="-60000000" vert="horz"/>
          <a:lstStyle/>
          <a:p>
            <a:pPr>
              <a:defRPr/>
            </a:pPr>
            <a:endParaRPr lang="fr-FR"/>
          </a:p>
        </c:txPr>
        <c:crossAx val="226977280"/>
        <c:crosses val="autoZero"/>
        <c:crossBetween val="between"/>
      </c:valAx>
      <c:valAx>
        <c:axId val="226993280"/>
        <c:scaling>
          <c:orientation val="minMax"/>
        </c:scaling>
        <c:delete val="0"/>
        <c:axPos val="r"/>
        <c:title>
          <c:tx>
            <c:rich>
              <a:bodyPr rot="-5400000" vert="horz"/>
              <a:lstStyle/>
              <a:p>
                <a:pPr>
                  <a:defRPr/>
                </a:pPr>
                <a:r>
                  <a:rPr lang="sv-SE"/>
                  <a:t>Operating cost per winter (k€)</a:t>
                </a:r>
              </a:p>
            </c:rich>
          </c:tx>
          <c:overlay val="0"/>
          <c:spPr>
            <a:noFill/>
            <a:ln>
              <a:noFill/>
            </a:ln>
            <a:effectLst/>
          </c:spPr>
        </c:title>
        <c:numFmt formatCode="General" sourceLinked="1"/>
        <c:majorTickMark val="out"/>
        <c:minorTickMark val="none"/>
        <c:tickLblPos val="nextTo"/>
        <c:spPr>
          <a:noFill/>
          <a:ln>
            <a:noFill/>
          </a:ln>
          <a:effectLst/>
        </c:spPr>
        <c:txPr>
          <a:bodyPr rot="-60000000" vert="horz"/>
          <a:lstStyle/>
          <a:p>
            <a:pPr>
              <a:defRPr/>
            </a:pPr>
            <a:endParaRPr lang="fr-FR"/>
          </a:p>
        </c:txPr>
        <c:crossAx val="226995200"/>
        <c:crosses val="max"/>
        <c:crossBetween val="midCat"/>
      </c:valAx>
      <c:valAx>
        <c:axId val="226995200"/>
        <c:scaling>
          <c:orientation val="minMax"/>
        </c:scaling>
        <c:delete val="1"/>
        <c:axPos val="b"/>
        <c:numFmt formatCode="General" sourceLinked="1"/>
        <c:majorTickMark val="out"/>
        <c:minorTickMark val="none"/>
        <c:tickLblPos val="nextTo"/>
        <c:crossAx val="226993280"/>
        <c:crosses val="autoZero"/>
        <c:crossBetween val="midCat"/>
      </c:valAx>
      <c:dTable>
        <c:showHorzBorder val="1"/>
        <c:showVertBorder val="1"/>
        <c:showOutline val="1"/>
        <c:showKeys val="1"/>
      </c:dTable>
      <c:spPr>
        <a:noFill/>
        <a:ln>
          <a:noFill/>
        </a:ln>
        <a:effectLst/>
      </c:spPr>
    </c:plotArea>
    <c:legend>
      <c:legendPos val="t"/>
      <c:layout>
        <c:manualLayout>
          <c:xMode val="edge"/>
          <c:yMode val="edge"/>
          <c:x val="4.4575952543894619E-2"/>
          <c:y val="3.0769230769230771E-2"/>
          <c:w val="0.90910354676254446"/>
          <c:h val="0.15120817792512778"/>
        </c:manualLayout>
      </c:layout>
      <c:overlay val="0"/>
      <c:spPr>
        <a:ln>
          <a:solidFill>
            <a:schemeClr val="tx1"/>
          </a:solidFill>
        </a:ln>
      </c:spPr>
    </c:legend>
    <c:plotVisOnly val="1"/>
    <c:dispBlanksAs val="gap"/>
    <c:showDLblsOverMax val="0"/>
  </c:chart>
  <c:spPr>
    <a:solidFill>
      <a:schemeClr val="bg1"/>
    </a:solidFill>
    <a:ln w="9525" cap="flat" cmpd="sng" algn="ctr">
      <a:noFill/>
      <a:round/>
    </a:ln>
    <a:effectLst/>
  </c:spPr>
  <c:txPr>
    <a:bodyPr/>
    <a:lstStyle/>
    <a:p>
      <a:pPr>
        <a:defRPr sz="1100">
          <a:latin typeface="+mn-lt"/>
          <a:cs typeface="Times New Roman" panose="02020603050405020304" pitchFamily="18" charset="0"/>
        </a:defRPr>
      </a:pPr>
      <a:endParaRPr lang="fr-FR"/>
    </a:p>
  </c:txPr>
  <c:externalData r:id="rId1">
    <c:autoUpdate val="0"/>
  </c:externalData>
</c:chartSpace>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5AAB3A2-B642-450E-B005-F2E22C1BF049}" type="doc">
      <dgm:prSet loTypeId="urn:microsoft.com/office/officeart/2005/8/layout/hProcess4" loCatId="process" qsTypeId="urn:microsoft.com/office/officeart/2005/8/quickstyle/simple1" qsCatId="simple" csTypeId="urn:microsoft.com/office/officeart/2005/8/colors/accent0_1" csCatId="mainScheme" phldr="1"/>
      <dgm:spPr/>
      <dgm:t>
        <a:bodyPr/>
        <a:lstStyle/>
        <a:p>
          <a:endParaRPr lang="fr-FR"/>
        </a:p>
      </dgm:t>
    </dgm:pt>
    <dgm:pt modelId="{E4B7D6E9-624E-4534-8562-6B5464A2F7BD}">
      <dgm:prSet phldrT="[Text]" custT="1"/>
      <dgm:spPr/>
      <dgm:t>
        <a:bodyPr/>
        <a:lstStyle/>
        <a:p>
          <a:r>
            <a:rPr lang="en-GB" sz="2400" dirty="0"/>
            <a:t>Technical</a:t>
          </a:r>
          <a:endParaRPr lang="fr-FR" sz="2400" dirty="0"/>
        </a:p>
      </dgm:t>
    </dgm:pt>
    <dgm:pt modelId="{37A5D4E8-1C03-4669-BAEC-0516F50F90F6}" type="parTrans" cxnId="{1B1EDD5C-06BC-4DA4-85D3-E15AE000B6E4}">
      <dgm:prSet/>
      <dgm:spPr/>
      <dgm:t>
        <a:bodyPr/>
        <a:lstStyle/>
        <a:p>
          <a:endParaRPr lang="fr-FR" sz="1800"/>
        </a:p>
      </dgm:t>
    </dgm:pt>
    <dgm:pt modelId="{9C684DC8-21C9-400D-81A3-A43D6CB83844}" type="sibTrans" cxnId="{1B1EDD5C-06BC-4DA4-85D3-E15AE000B6E4}">
      <dgm:prSet/>
      <dgm:spPr/>
      <dgm:t>
        <a:bodyPr/>
        <a:lstStyle/>
        <a:p>
          <a:endParaRPr lang="fr-FR" sz="1800"/>
        </a:p>
      </dgm:t>
    </dgm:pt>
    <dgm:pt modelId="{D508367E-2A8F-495B-B700-EC5F59AB92F6}">
      <dgm:prSet phldrT="[Text]" custT="1"/>
      <dgm:spPr/>
      <dgm:t>
        <a:bodyPr/>
        <a:lstStyle/>
        <a:p>
          <a:pPr>
            <a:buFont typeface="Wingdings" panose="05000000000000000000" pitchFamily="2" charset="2"/>
            <a:buChar char="Ø"/>
          </a:pPr>
          <a:r>
            <a:rPr lang="en-GB" sz="1600" dirty="0"/>
            <a:t>Refrigeration cycle</a:t>
          </a:r>
          <a:endParaRPr lang="fr-FR" sz="1600" dirty="0"/>
        </a:p>
      </dgm:t>
    </dgm:pt>
    <dgm:pt modelId="{2F7C8C21-FC26-4A6C-BEC3-35A94A1562CE}" type="parTrans" cxnId="{719BB3C1-BF02-41A5-BB8A-764E45E38249}">
      <dgm:prSet/>
      <dgm:spPr/>
      <dgm:t>
        <a:bodyPr/>
        <a:lstStyle/>
        <a:p>
          <a:endParaRPr lang="fr-FR" sz="1800"/>
        </a:p>
      </dgm:t>
    </dgm:pt>
    <dgm:pt modelId="{B631B1E9-195E-480B-B09E-7CDA2F27F36F}" type="sibTrans" cxnId="{719BB3C1-BF02-41A5-BB8A-764E45E38249}">
      <dgm:prSet/>
      <dgm:spPr/>
      <dgm:t>
        <a:bodyPr/>
        <a:lstStyle/>
        <a:p>
          <a:endParaRPr lang="fr-FR" sz="1800"/>
        </a:p>
      </dgm:t>
    </dgm:pt>
    <dgm:pt modelId="{EAFDC036-AB79-46E3-A690-B839AA0E57E6}">
      <dgm:prSet phldrT="[Text]" custT="1"/>
      <dgm:spPr/>
      <dgm:t>
        <a:bodyPr/>
        <a:lstStyle/>
        <a:p>
          <a:pPr>
            <a:buFont typeface="Wingdings" panose="05000000000000000000" pitchFamily="2" charset="2"/>
            <a:buChar char="Ø"/>
          </a:pPr>
          <a:r>
            <a:rPr lang="en-GB" sz="1600" dirty="0"/>
            <a:t>Computer aided simulation (EES®)</a:t>
          </a:r>
          <a:endParaRPr lang="fr-FR" sz="1600" dirty="0"/>
        </a:p>
      </dgm:t>
    </dgm:pt>
    <dgm:pt modelId="{3C3D6531-0572-4019-8102-B39F4D7CE51D}" type="parTrans" cxnId="{9F41BFDD-A5A4-43AA-8EBF-6957A110291E}">
      <dgm:prSet/>
      <dgm:spPr/>
      <dgm:t>
        <a:bodyPr/>
        <a:lstStyle/>
        <a:p>
          <a:endParaRPr lang="fr-FR" sz="1800"/>
        </a:p>
      </dgm:t>
    </dgm:pt>
    <dgm:pt modelId="{1DFB2D47-D0A5-4E24-9304-6B1FE0263805}" type="sibTrans" cxnId="{9F41BFDD-A5A4-43AA-8EBF-6957A110291E}">
      <dgm:prSet/>
      <dgm:spPr/>
      <dgm:t>
        <a:bodyPr/>
        <a:lstStyle/>
        <a:p>
          <a:endParaRPr lang="fr-FR" sz="1800"/>
        </a:p>
      </dgm:t>
    </dgm:pt>
    <dgm:pt modelId="{217EB6A6-7C6B-428E-AB9D-FECF97F51114}">
      <dgm:prSet phldrT="[Text]" custT="1"/>
      <dgm:spPr/>
      <dgm:t>
        <a:bodyPr/>
        <a:lstStyle/>
        <a:p>
          <a:r>
            <a:rPr lang="en-GB" sz="2400" dirty="0"/>
            <a:t>Economic</a:t>
          </a:r>
          <a:endParaRPr lang="fr-FR" sz="2400" dirty="0"/>
        </a:p>
      </dgm:t>
    </dgm:pt>
    <dgm:pt modelId="{2BE971CA-1C8F-4705-81A0-2956963BBA6A}" type="parTrans" cxnId="{D7DA361C-48A2-4987-83FF-1B93878EA85C}">
      <dgm:prSet/>
      <dgm:spPr/>
      <dgm:t>
        <a:bodyPr/>
        <a:lstStyle/>
        <a:p>
          <a:endParaRPr lang="fr-FR" sz="1800"/>
        </a:p>
      </dgm:t>
    </dgm:pt>
    <dgm:pt modelId="{040AA3C9-5E34-4E43-B44F-16C30D7D8859}" type="sibTrans" cxnId="{D7DA361C-48A2-4987-83FF-1B93878EA85C}">
      <dgm:prSet/>
      <dgm:spPr/>
      <dgm:t>
        <a:bodyPr/>
        <a:lstStyle/>
        <a:p>
          <a:endParaRPr lang="fr-FR" sz="1800"/>
        </a:p>
      </dgm:t>
    </dgm:pt>
    <dgm:pt modelId="{ADCA3956-9FE8-4412-A5C2-3E4EEF065CE6}">
      <dgm:prSet phldrT="[Text]" custT="1"/>
      <dgm:spPr/>
      <dgm:t>
        <a:bodyPr/>
        <a:lstStyle/>
        <a:p>
          <a:pPr>
            <a:buFont typeface="Wingdings" panose="05000000000000000000" pitchFamily="2" charset="2"/>
            <a:buChar char="Ø"/>
          </a:pPr>
          <a:r>
            <a:rPr lang="en-GB" sz="1600" dirty="0"/>
            <a:t>Utility’s heat selling and buying price (Stockholm case)</a:t>
          </a:r>
          <a:endParaRPr lang="fr-FR" sz="1600" dirty="0"/>
        </a:p>
      </dgm:t>
    </dgm:pt>
    <dgm:pt modelId="{61A3F62C-27B9-4DBA-8B21-BC688AC00802}" type="parTrans" cxnId="{69EFBB8D-E1B5-4E4E-82A6-B7A48151CE79}">
      <dgm:prSet/>
      <dgm:spPr/>
      <dgm:t>
        <a:bodyPr/>
        <a:lstStyle/>
        <a:p>
          <a:endParaRPr lang="fr-FR" sz="1800"/>
        </a:p>
      </dgm:t>
    </dgm:pt>
    <dgm:pt modelId="{143860A5-B7C4-4DEC-9896-CDEF7A24F5B0}" type="sibTrans" cxnId="{69EFBB8D-E1B5-4E4E-82A6-B7A48151CE79}">
      <dgm:prSet/>
      <dgm:spPr/>
      <dgm:t>
        <a:bodyPr/>
        <a:lstStyle/>
        <a:p>
          <a:endParaRPr lang="fr-FR" sz="1800"/>
        </a:p>
      </dgm:t>
    </dgm:pt>
    <dgm:pt modelId="{F5F88ED9-D71F-404C-A318-1CA1204784D2}">
      <dgm:prSet phldrT="[Text]" custT="1"/>
      <dgm:spPr/>
      <dgm:t>
        <a:bodyPr/>
        <a:lstStyle/>
        <a:p>
          <a:r>
            <a:rPr lang="en-GB" sz="2400" dirty="0"/>
            <a:t>Comparison</a:t>
          </a:r>
          <a:endParaRPr lang="fr-FR" sz="2400" dirty="0"/>
        </a:p>
      </dgm:t>
    </dgm:pt>
    <dgm:pt modelId="{338F0B20-A319-4B20-9F10-6AFB9ABD71FC}" type="parTrans" cxnId="{D9E836FE-93F5-4F5F-877A-D20B3D308238}">
      <dgm:prSet/>
      <dgm:spPr/>
      <dgm:t>
        <a:bodyPr/>
        <a:lstStyle/>
        <a:p>
          <a:endParaRPr lang="fr-FR" sz="1800"/>
        </a:p>
      </dgm:t>
    </dgm:pt>
    <dgm:pt modelId="{257DEAC5-FD8F-4F66-B79D-6284D4328804}" type="sibTrans" cxnId="{D9E836FE-93F5-4F5F-877A-D20B3D308238}">
      <dgm:prSet/>
      <dgm:spPr/>
      <dgm:t>
        <a:bodyPr/>
        <a:lstStyle/>
        <a:p>
          <a:endParaRPr lang="fr-FR" sz="1800"/>
        </a:p>
      </dgm:t>
    </dgm:pt>
    <dgm:pt modelId="{5FD3B3CD-ABB4-4B31-935D-87403D07E807}">
      <dgm:prSet phldrT="[Text]" custT="1"/>
      <dgm:spPr/>
      <dgm:t>
        <a:bodyPr/>
        <a:lstStyle/>
        <a:p>
          <a:pPr>
            <a:buFont typeface="Wingdings" panose="05000000000000000000" pitchFamily="2" charset="2"/>
            <a:buChar char="Ø"/>
          </a:pPr>
          <a:r>
            <a:rPr lang="en-GB" sz="1600" dirty="0"/>
            <a:t>Energy use</a:t>
          </a:r>
          <a:endParaRPr lang="fr-FR" sz="1600" dirty="0"/>
        </a:p>
      </dgm:t>
    </dgm:pt>
    <dgm:pt modelId="{18DEDEE1-96DB-412D-B25A-BE3E1C4056E9}" type="parTrans" cxnId="{4EFE3420-46A8-4ED2-83BC-F0FCC519DF0B}">
      <dgm:prSet/>
      <dgm:spPr/>
      <dgm:t>
        <a:bodyPr/>
        <a:lstStyle/>
        <a:p>
          <a:endParaRPr lang="fr-FR" sz="1800"/>
        </a:p>
      </dgm:t>
    </dgm:pt>
    <dgm:pt modelId="{FB5AB889-EBCF-4CE0-964E-CA52C041BE41}" type="sibTrans" cxnId="{4EFE3420-46A8-4ED2-83BC-F0FCC519DF0B}">
      <dgm:prSet/>
      <dgm:spPr/>
      <dgm:t>
        <a:bodyPr/>
        <a:lstStyle/>
        <a:p>
          <a:endParaRPr lang="fr-FR" sz="1800"/>
        </a:p>
      </dgm:t>
    </dgm:pt>
    <dgm:pt modelId="{EF7A38D9-8953-42CD-B0E2-557663CC9911}">
      <dgm:prSet phldrT="[Text]" custT="1"/>
      <dgm:spPr/>
      <dgm:t>
        <a:bodyPr/>
        <a:lstStyle/>
        <a:p>
          <a:pPr>
            <a:buFont typeface="Wingdings" panose="05000000000000000000" pitchFamily="2" charset="2"/>
            <a:buChar char="Ø"/>
          </a:pPr>
          <a:r>
            <a:rPr lang="en-GB" sz="1600" dirty="0"/>
            <a:t>COP heat recovery</a:t>
          </a:r>
          <a:endParaRPr lang="fr-FR" sz="1600" dirty="0"/>
        </a:p>
      </dgm:t>
    </dgm:pt>
    <dgm:pt modelId="{E6348CD3-3577-4EAC-8C2B-22D30F959665}" type="parTrans" cxnId="{2F6EF142-C7D2-4928-9775-0F5CE8C5E503}">
      <dgm:prSet/>
      <dgm:spPr/>
      <dgm:t>
        <a:bodyPr/>
        <a:lstStyle/>
        <a:p>
          <a:endParaRPr lang="fr-FR" sz="1800"/>
        </a:p>
      </dgm:t>
    </dgm:pt>
    <dgm:pt modelId="{1E277E81-6935-40C5-B531-75D253DD9B02}" type="sibTrans" cxnId="{2F6EF142-C7D2-4928-9775-0F5CE8C5E503}">
      <dgm:prSet/>
      <dgm:spPr/>
      <dgm:t>
        <a:bodyPr/>
        <a:lstStyle/>
        <a:p>
          <a:endParaRPr lang="fr-FR" sz="1800"/>
        </a:p>
      </dgm:t>
    </dgm:pt>
    <dgm:pt modelId="{728908AA-C834-447B-8911-21D69C6D0BF0}">
      <dgm:prSet phldrT="[Text]" custT="1"/>
      <dgm:spPr/>
      <dgm:t>
        <a:bodyPr/>
        <a:lstStyle/>
        <a:p>
          <a:pPr>
            <a:buFont typeface="Wingdings" panose="05000000000000000000" pitchFamily="2" charset="2"/>
            <a:buChar char="Ø"/>
          </a:pPr>
          <a:r>
            <a:rPr lang="en-GB" sz="1600" dirty="0"/>
            <a:t>Cost of producing heat (Ch)</a:t>
          </a:r>
          <a:endParaRPr lang="fr-FR" sz="1600" dirty="0"/>
        </a:p>
      </dgm:t>
    </dgm:pt>
    <dgm:pt modelId="{4AEB12F8-94A8-4571-ABA5-D427ABE05C24}" type="parTrans" cxnId="{66416DD4-BF09-4F4D-8DC9-99E6F17D3076}">
      <dgm:prSet/>
      <dgm:spPr/>
      <dgm:t>
        <a:bodyPr/>
        <a:lstStyle/>
        <a:p>
          <a:endParaRPr lang="fr-FR" sz="1800"/>
        </a:p>
      </dgm:t>
    </dgm:pt>
    <dgm:pt modelId="{112ACD9E-05D9-403E-B1F0-5E7C20593043}" type="sibTrans" cxnId="{66416DD4-BF09-4F4D-8DC9-99E6F17D3076}">
      <dgm:prSet/>
      <dgm:spPr/>
      <dgm:t>
        <a:bodyPr/>
        <a:lstStyle/>
        <a:p>
          <a:endParaRPr lang="fr-FR" sz="1800"/>
        </a:p>
      </dgm:t>
    </dgm:pt>
    <dgm:pt modelId="{D13AF5BE-F26E-4397-9728-2B76F94203E2}" type="pres">
      <dgm:prSet presAssocID="{05AAB3A2-B642-450E-B005-F2E22C1BF049}" presName="Name0" presStyleCnt="0">
        <dgm:presLayoutVars>
          <dgm:dir/>
          <dgm:animLvl val="lvl"/>
          <dgm:resizeHandles val="exact"/>
        </dgm:presLayoutVars>
      </dgm:prSet>
      <dgm:spPr/>
    </dgm:pt>
    <dgm:pt modelId="{649C1136-58E2-4B0C-AE9D-2D04BF4C9B7B}" type="pres">
      <dgm:prSet presAssocID="{05AAB3A2-B642-450E-B005-F2E22C1BF049}" presName="tSp" presStyleCnt="0"/>
      <dgm:spPr/>
    </dgm:pt>
    <dgm:pt modelId="{00757906-05DB-476E-93F6-C70F033E30D5}" type="pres">
      <dgm:prSet presAssocID="{05AAB3A2-B642-450E-B005-F2E22C1BF049}" presName="bSp" presStyleCnt="0"/>
      <dgm:spPr/>
    </dgm:pt>
    <dgm:pt modelId="{CA28A367-1296-4B0F-A1E0-F9FB4F4B777D}" type="pres">
      <dgm:prSet presAssocID="{05AAB3A2-B642-450E-B005-F2E22C1BF049}" presName="process" presStyleCnt="0"/>
      <dgm:spPr/>
    </dgm:pt>
    <dgm:pt modelId="{F7939F09-4F3A-4043-BAD8-336BB6C47027}" type="pres">
      <dgm:prSet presAssocID="{E4B7D6E9-624E-4534-8562-6B5464A2F7BD}" presName="composite1" presStyleCnt="0"/>
      <dgm:spPr/>
    </dgm:pt>
    <dgm:pt modelId="{5C516976-4E0A-45EE-A0D2-ECBC43BF00FE}" type="pres">
      <dgm:prSet presAssocID="{E4B7D6E9-624E-4534-8562-6B5464A2F7BD}" presName="dummyNode1" presStyleLbl="node1" presStyleIdx="0" presStyleCnt="3"/>
      <dgm:spPr/>
    </dgm:pt>
    <dgm:pt modelId="{2F0B0AE0-AA47-4AA8-BFC9-7FB25785934C}" type="pres">
      <dgm:prSet presAssocID="{E4B7D6E9-624E-4534-8562-6B5464A2F7BD}" presName="childNode1" presStyleLbl="bgAcc1" presStyleIdx="0" presStyleCnt="3">
        <dgm:presLayoutVars>
          <dgm:bulletEnabled val="1"/>
        </dgm:presLayoutVars>
      </dgm:prSet>
      <dgm:spPr/>
    </dgm:pt>
    <dgm:pt modelId="{C5730988-7423-411B-92FF-43BA530E5EE7}" type="pres">
      <dgm:prSet presAssocID="{E4B7D6E9-624E-4534-8562-6B5464A2F7BD}" presName="childNode1tx" presStyleLbl="bgAcc1" presStyleIdx="0" presStyleCnt="3">
        <dgm:presLayoutVars>
          <dgm:bulletEnabled val="1"/>
        </dgm:presLayoutVars>
      </dgm:prSet>
      <dgm:spPr/>
    </dgm:pt>
    <dgm:pt modelId="{F2838915-9097-46A8-A663-35D5A9DA7654}" type="pres">
      <dgm:prSet presAssocID="{E4B7D6E9-624E-4534-8562-6B5464A2F7BD}" presName="parentNode1" presStyleLbl="node1" presStyleIdx="0" presStyleCnt="3">
        <dgm:presLayoutVars>
          <dgm:chMax val="1"/>
          <dgm:bulletEnabled val="1"/>
        </dgm:presLayoutVars>
      </dgm:prSet>
      <dgm:spPr/>
    </dgm:pt>
    <dgm:pt modelId="{7A716C57-B2B9-49A4-A29A-CDAD5474696C}" type="pres">
      <dgm:prSet presAssocID="{E4B7D6E9-624E-4534-8562-6B5464A2F7BD}" presName="connSite1" presStyleCnt="0"/>
      <dgm:spPr/>
    </dgm:pt>
    <dgm:pt modelId="{FCB8DDDA-C7E6-4954-8D4E-C9EC52537202}" type="pres">
      <dgm:prSet presAssocID="{9C684DC8-21C9-400D-81A3-A43D6CB83844}" presName="Name9" presStyleLbl="sibTrans2D1" presStyleIdx="0" presStyleCnt="2"/>
      <dgm:spPr/>
    </dgm:pt>
    <dgm:pt modelId="{D25F27A5-2251-4BFB-B47D-03F956842863}" type="pres">
      <dgm:prSet presAssocID="{217EB6A6-7C6B-428E-AB9D-FECF97F51114}" presName="composite2" presStyleCnt="0"/>
      <dgm:spPr/>
    </dgm:pt>
    <dgm:pt modelId="{B126F2AE-D90A-489A-A680-3A80CBB313B0}" type="pres">
      <dgm:prSet presAssocID="{217EB6A6-7C6B-428E-AB9D-FECF97F51114}" presName="dummyNode2" presStyleLbl="node1" presStyleIdx="0" presStyleCnt="3"/>
      <dgm:spPr/>
    </dgm:pt>
    <dgm:pt modelId="{877438EA-40B3-420D-BEDE-7928E9779787}" type="pres">
      <dgm:prSet presAssocID="{217EB6A6-7C6B-428E-AB9D-FECF97F51114}" presName="childNode2" presStyleLbl="bgAcc1" presStyleIdx="1" presStyleCnt="3">
        <dgm:presLayoutVars>
          <dgm:bulletEnabled val="1"/>
        </dgm:presLayoutVars>
      </dgm:prSet>
      <dgm:spPr/>
    </dgm:pt>
    <dgm:pt modelId="{C70BDFED-BC67-45F1-AA03-D05BE90ABBAE}" type="pres">
      <dgm:prSet presAssocID="{217EB6A6-7C6B-428E-AB9D-FECF97F51114}" presName="childNode2tx" presStyleLbl="bgAcc1" presStyleIdx="1" presStyleCnt="3">
        <dgm:presLayoutVars>
          <dgm:bulletEnabled val="1"/>
        </dgm:presLayoutVars>
      </dgm:prSet>
      <dgm:spPr/>
    </dgm:pt>
    <dgm:pt modelId="{12AA4898-EA0B-4DA3-A856-FE2916E28254}" type="pres">
      <dgm:prSet presAssocID="{217EB6A6-7C6B-428E-AB9D-FECF97F51114}" presName="parentNode2" presStyleLbl="node1" presStyleIdx="1" presStyleCnt="3">
        <dgm:presLayoutVars>
          <dgm:chMax val="0"/>
          <dgm:bulletEnabled val="1"/>
        </dgm:presLayoutVars>
      </dgm:prSet>
      <dgm:spPr/>
    </dgm:pt>
    <dgm:pt modelId="{8D673E19-2DFD-4D61-B7E4-43FD09EC6A54}" type="pres">
      <dgm:prSet presAssocID="{217EB6A6-7C6B-428E-AB9D-FECF97F51114}" presName="connSite2" presStyleCnt="0"/>
      <dgm:spPr/>
    </dgm:pt>
    <dgm:pt modelId="{205283B6-09AD-43BE-B423-DCB3FE7167B3}" type="pres">
      <dgm:prSet presAssocID="{040AA3C9-5E34-4E43-B44F-16C30D7D8859}" presName="Name18" presStyleLbl="sibTrans2D1" presStyleIdx="1" presStyleCnt="2"/>
      <dgm:spPr/>
    </dgm:pt>
    <dgm:pt modelId="{62CB3D8B-E58C-427A-A7A5-F7246BB22557}" type="pres">
      <dgm:prSet presAssocID="{F5F88ED9-D71F-404C-A318-1CA1204784D2}" presName="composite1" presStyleCnt="0"/>
      <dgm:spPr/>
    </dgm:pt>
    <dgm:pt modelId="{3271A3A7-F84B-4AD4-A717-98B2AC98C177}" type="pres">
      <dgm:prSet presAssocID="{F5F88ED9-D71F-404C-A318-1CA1204784D2}" presName="dummyNode1" presStyleLbl="node1" presStyleIdx="1" presStyleCnt="3"/>
      <dgm:spPr/>
    </dgm:pt>
    <dgm:pt modelId="{15F5403B-211E-4DD9-BF6F-150A53497B35}" type="pres">
      <dgm:prSet presAssocID="{F5F88ED9-D71F-404C-A318-1CA1204784D2}" presName="childNode1" presStyleLbl="bgAcc1" presStyleIdx="2" presStyleCnt="3">
        <dgm:presLayoutVars>
          <dgm:bulletEnabled val="1"/>
        </dgm:presLayoutVars>
      </dgm:prSet>
      <dgm:spPr/>
    </dgm:pt>
    <dgm:pt modelId="{26306B9E-9087-4ABD-BC9C-F81B58364762}" type="pres">
      <dgm:prSet presAssocID="{F5F88ED9-D71F-404C-A318-1CA1204784D2}" presName="childNode1tx" presStyleLbl="bgAcc1" presStyleIdx="2" presStyleCnt="3">
        <dgm:presLayoutVars>
          <dgm:bulletEnabled val="1"/>
        </dgm:presLayoutVars>
      </dgm:prSet>
      <dgm:spPr/>
    </dgm:pt>
    <dgm:pt modelId="{B7F19675-8BF5-4517-8CCC-5E704867A22A}" type="pres">
      <dgm:prSet presAssocID="{F5F88ED9-D71F-404C-A318-1CA1204784D2}" presName="parentNode1" presStyleLbl="node1" presStyleIdx="2" presStyleCnt="3">
        <dgm:presLayoutVars>
          <dgm:chMax val="1"/>
          <dgm:bulletEnabled val="1"/>
        </dgm:presLayoutVars>
      </dgm:prSet>
      <dgm:spPr/>
    </dgm:pt>
    <dgm:pt modelId="{DCE16A8E-769E-4134-9A1E-FCB8D4DD58BE}" type="pres">
      <dgm:prSet presAssocID="{F5F88ED9-D71F-404C-A318-1CA1204784D2}" presName="connSite1" presStyleCnt="0"/>
      <dgm:spPr/>
    </dgm:pt>
  </dgm:ptLst>
  <dgm:cxnLst>
    <dgm:cxn modelId="{D7DA361C-48A2-4987-83FF-1B93878EA85C}" srcId="{05AAB3A2-B642-450E-B005-F2E22C1BF049}" destId="{217EB6A6-7C6B-428E-AB9D-FECF97F51114}" srcOrd="1" destOrd="0" parTransId="{2BE971CA-1C8F-4705-81A0-2956963BBA6A}" sibTransId="{040AA3C9-5E34-4E43-B44F-16C30D7D8859}"/>
    <dgm:cxn modelId="{4EFE3420-46A8-4ED2-83BC-F0FCC519DF0B}" srcId="{F5F88ED9-D71F-404C-A318-1CA1204784D2}" destId="{5FD3B3CD-ABB4-4B31-935D-87403D07E807}" srcOrd="0" destOrd="0" parTransId="{18DEDEE1-96DB-412D-B25A-BE3E1C4056E9}" sibTransId="{FB5AB889-EBCF-4CE0-964E-CA52C041BE41}"/>
    <dgm:cxn modelId="{84DF2826-D7C2-49BF-A5C4-AC37EC5157A0}" type="presOf" srcId="{5FD3B3CD-ABB4-4B31-935D-87403D07E807}" destId="{15F5403B-211E-4DD9-BF6F-150A53497B35}" srcOrd="0" destOrd="0" presId="urn:microsoft.com/office/officeart/2005/8/layout/hProcess4"/>
    <dgm:cxn modelId="{0027AE31-0281-4D79-AD20-15307129B699}" type="presOf" srcId="{EF7A38D9-8953-42CD-B0E2-557663CC9911}" destId="{26306B9E-9087-4ABD-BC9C-F81B58364762}" srcOrd="1" destOrd="1" presId="urn:microsoft.com/office/officeart/2005/8/layout/hProcess4"/>
    <dgm:cxn modelId="{0F597F37-491C-4F80-9DA6-02A2A13942CF}" type="presOf" srcId="{9C684DC8-21C9-400D-81A3-A43D6CB83844}" destId="{FCB8DDDA-C7E6-4954-8D4E-C9EC52537202}" srcOrd="0" destOrd="0" presId="urn:microsoft.com/office/officeart/2005/8/layout/hProcess4"/>
    <dgm:cxn modelId="{1B1EDD5C-06BC-4DA4-85D3-E15AE000B6E4}" srcId="{05AAB3A2-B642-450E-B005-F2E22C1BF049}" destId="{E4B7D6E9-624E-4534-8562-6B5464A2F7BD}" srcOrd="0" destOrd="0" parTransId="{37A5D4E8-1C03-4669-BAEC-0516F50F90F6}" sibTransId="{9C684DC8-21C9-400D-81A3-A43D6CB83844}"/>
    <dgm:cxn modelId="{F94C2042-6DCB-4D0B-B613-30ECDF4E5AD3}" type="presOf" srcId="{728908AA-C834-447B-8911-21D69C6D0BF0}" destId="{15F5403B-211E-4DD9-BF6F-150A53497B35}" srcOrd="0" destOrd="2" presId="urn:microsoft.com/office/officeart/2005/8/layout/hProcess4"/>
    <dgm:cxn modelId="{2F6EF142-C7D2-4928-9775-0F5CE8C5E503}" srcId="{F5F88ED9-D71F-404C-A318-1CA1204784D2}" destId="{EF7A38D9-8953-42CD-B0E2-557663CC9911}" srcOrd="1" destOrd="0" parTransId="{E6348CD3-3577-4EAC-8C2B-22D30F959665}" sibTransId="{1E277E81-6935-40C5-B531-75D253DD9B02}"/>
    <dgm:cxn modelId="{1B8A5B53-B188-4AA3-A1BA-389BCC7EA9C8}" type="presOf" srcId="{ADCA3956-9FE8-4412-A5C2-3E4EEF065CE6}" destId="{877438EA-40B3-420D-BEDE-7928E9779787}" srcOrd="0" destOrd="0" presId="urn:microsoft.com/office/officeart/2005/8/layout/hProcess4"/>
    <dgm:cxn modelId="{EAB41C54-C2B5-47CC-8A9A-558C738E8567}" type="presOf" srcId="{EAFDC036-AB79-46E3-A690-B839AA0E57E6}" destId="{2F0B0AE0-AA47-4AA8-BFC9-7FB25785934C}" srcOrd="0" destOrd="1" presId="urn:microsoft.com/office/officeart/2005/8/layout/hProcess4"/>
    <dgm:cxn modelId="{52A8E87E-65B4-4FB1-A38E-8DFAD85248A0}" type="presOf" srcId="{D508367E-2A8F-495B-B700-EC5F59AB92F6}" destId="{C5730988-7423-411B-92FF-43BA530E5EE7}" srcOrd="1" destOrd="0" presId="urn:microsoft.com/office/officeart/2005/8/layout/hProcess4"/>
    <dgm:cxn modelId="{69EFBB8D-E1B5-4E4E-82A6-B7A48151CE79}" srcId="{217EB6A6-7C6B-428E-AB9D-FECF97F51114}" destId="{ADCA3956-9FE8-4412-A5C2-3E4EEF065CE6}" srcOrd="0" destOrd="0" parTransId="{61A3F62C-27B9-4DBA-8B21-BC688AC00802}" sibTransId="{143860A5-B7C4-4DEC-9896-CDEF7A24F5B0}"/>
    <dgm:cxn modelId="{61E4C691-0153-43E8-A642-3D3F6BF5551C}" type="presOf" srcId="{040AA3C9-5E34-4E43-B44F-16C30D7D8859}" destId="{205283B6-09AD-43BE-B423-DCB3FE7167B3}" srcOrd="0" destOrd="0" presId="urn:microsoft.com/office/officeart/2005/8/layout/hProcess4"/>
    <dgm:cxn modelId="{FCFA1A93-3EC5-45A5-B754-B93BCF0E81BA}" type="presOf" srcId="{05AAB3A2-B642-450E-B005-F2E22C1BF049}" destId="{D13AF5BE-F26E-4397-9728-2B76F94203E2}" srcOrd="0" destOrd="0" presId="urn:microsoft.com/office/officeart/2005/8/layout/hProcess4"/>
    <dgm:cxn modelId="{6DFE6E95-A681-48B5-8ACC-66379697E2D9}" type="presOf" srcId="{728908AA-C834-447B-8911-21D69C6D0BF0}" destId="{26306B9E-9087-4ABD-BC9C-F81B58364762}" srcOrd="1" destOrd="2" presId="urn:microsoft.com/office/officeart/2005/8/layout/hProcess4"/>
    <dgm:cxn modelId="{AF71EB9B-A38A-4242-A8EB-08B13F069A1B}" type="presOf" srcId="{EF7A38D9-8953-42CD-B0E2-557663CC9911}" destId="{15F5403B-211E-4DD9-BF6F-150A53497B35}" srcOrd="0" destOrd="1" presId="urn:microsoft.com/office/officeart/2005/8/layout/hProcess4"/>
    <dgm:cxn modelId="{34A4E79E-6D3A-45BD-BB28-438F0B5DAAFD}" type="presOf" srcId="{EAFDC036-AB79-46E3-A690-B839AA0E57E6}" destId="{C5730988-7423-411B-92FF-43BA530E5EE7}" srcOrd="1" destOrd="1" presId="urn:microsoft.com/office/officeart/2005/8/layout/hProcess4"/>
    <dgm:cxn modelId="{381EA1A0-144A-42F3-BF1A-543A50163C0D}" type="presOf" srcId="{5FD3B3CD-ABB4-4B31-935D-87403D07E807}" destId="{26306B9E-9087-4ABD-BC9C-F81B58364762}" srcOrd="1" destOrd="0" presId="urn:microsoft.com/office/officeart/2005/8/layout/hProcess4"/>
    <dgm:cxn modelId="{FCA7ECBA-5A0B-423E-8359-D9CAADB4F7AC}" type="presOf" srcId="{217EB6A6-7C6B-428E-AB9D-FECF97F51114}" destId="{12AA4898-EA0B-4DA3-A856-FE2916E28254}" srcOrd="0" destOrd="0" presId="urn:microsoft.com/office/officeart/2005/8/layout/hProcess4"/>
    <dgm:cxn modelId="{37609AC1-53A9-41FF-AD2A-FA3C8549B7AD}" type="presOf" srcId="{D508367E-2A8F-495B-B700-EC5F59AB92F6}" destId="{2F0B0AE0-AA47-4AA8-BFC9-7FB25785934C}" srcOrd="0" destOrd="0" presId="urn:microsoft.com/office/officeart/2005/8/layout/hProcess4"/>
    <dgm:cxn modelId="{719BB3C1-BF02-41A5-BB8A-764E45E38249}" srcId="{E4B7D6E9-624E-4534-8562-6B5464A2F7BD}" destId="{D508367E-2A8F-495B-B700-EC5F59AB92F6}" srcOrd="0" destOrd="0" parTransId="{2F7C8C21-FC26-4A6C-BEC3-35A94A1562CE}" sibTransId="{B631B1E9-195E-480B-B09E-7CDA2F27F36F}"/>
    <dgm:cxn modelId="{66416DD4-BF09-4F4D-8DC9-99E6F17D3076}" srcId="{F5F88ED9-D71F-404C-A318-1CA1204784D2}" destId="{728908AA-C834-447B-8911-21D69C6D0BF0}" srcOrd="2" destOrd="0" parTransId="{4AEB12F8-94A8-4571-ABA5-D427ABE05C24}" sibTransId="{112ACD9E-05D9-403E-B1F0-5E7C20593043}"/>
    <dgm:cxn modelId="{9F41BFDD-A5A4-43AA-8EBF-6957A110291E}" srcId="{E4B7D6E9-624E-4534-8562-6B5464A2F7BD}" destId="{EAFDC036-AB79-46E3-A690-B839AA0E57E6}" srcOrd="1" destOrd="0" parTransId="{3C3D6531-0572-4019-8102-B39F4D7CE51D}" sibTransId="{1DFB2D47-D0A5-4E24-9304-6B1FE0263805}"/>
    <dgm:cxn modelId="{247A75E0-51E2-40BD-B628-C32F59B7CAAB}" type="presOf" srcId="{E4B7D6E9-624E-4534-8562-6B5464A2F7BD}" destId="{F2838915-9097-46A8-A663-35D5A9DA7654}" srcOrd="0" destOrd="0" presId="urn:microsoft.com/office/officeart/2005/8/layout/hProcess4"/>
    <dgm:cxn modelId="{72927AE9-93B1-4360-B69D-5EDA2E54CB8C}" type="presOf" srcId="{ADCA3956-9FE8-4412-A5C2-3E4EEF065CE6}" destId="{C70BDFED-BC67-45F1-AA03-D05BE90ABBAE}" srcOrd="1" destOrd="0" presId="urn:microsoft.com/office/officeart/2005/8/layout/hProcess4"/>
    <dgm:cxn modelId="{2F306AF4-336A-49E1-8ABD-BE0D97F55223}" type="presOf" srcId="{F5F88ED9-D71F-404C-A318-1CA1204784D2}" destId="{B7F19675-8BF5-4517-8CCC-5E704867A22A}" srcOrd="0" destOrd="0" presId="urn:microsoft.com/office/officeart/2005/8/layout/hProcess4"/>
    <dgm:cxn modelId="{D9E836FE-93F5-4F5F-877A-D20B3D308238}" srcId="{05AAB3A2-B642-450E-B005-F2E22C1BF049}" destId="{F5F88ED9-D71F-404C-A318-1CA1204784D2}" srcOrd="2" destOrd="0" parTransId="{338F0B20-A319-4B20-9F10-6AFB9ABD71FC}" sibTransId="{257DEAC5-FD8F-4F66-B79D-6284D4328804}"/>
    <dgm:cxn modelId="{B514C35B-D4DD-4AF7-B0B2-7117E97AF026}" type="presParOf" srcId="{D13AF5BE-F26E-4397-9728-2B76F94203E2}" destId="{649C1136-58E2-4B0C-AE9D-2D04BF4C9B7B}" srcOrd="0" destOrd="0" presId="urn:microsoft.com/office/officeart/2005/8/layout/hProcess4"/>
    <dgm:cxn modelId="{3D280DCF-9364-40A3-910A-91D8CEB2A469}" type="presParOf" srcId="{D13AF5BE-F26E-4397-9728-2B76F94203E2}" destId="{00757906-05DB-476E-93F6-C70F033E30D5}" srcOrd="1" destOrd="0" presId="urn:microsoft.com/office/officeart/2005/8/layout/hProcess4"/>
    <dgm:cxn modelId="{44998484-AA5A-4E33-8042-724DDC8046A0}" type="presParOf" srcId="{D13AF5BE-F26E-4397-9728-2B76F94203E2}" destId="{CA28A367-1296-4B0F-A1E0-F9FB4F4B777D}" srcOrd="2" destOrd="0" presId="urn:microsoft.com/office/officeart/2005/8/layout/hProcess4"/>
    <dgm:cxn modelId="{16F08619-88F1-4F74-82B3-EA4DCC4A2D7E}" type="presParOf" srcId="{CA28A367-1296-4B0F-A1E0-F9FB4F4B777D}" destId="{F7939F09-4F3A-4043-BAD8-336BB6C47027}" srcOrd="0" destOrd="0" presId="urn:microsoft.com/office/officeart/2005/8/layout/hProcess4"/>
    <dgm:cxn modelId="{090D44EE-5EB7-4035-9A50-58F3E6DC0DB1}" type="presParOf" srcId="{F7939F09-4F3A-4043-BAD8-336BB6C47027}" destId="{5C516976-4E0A-45EE-A0D2-ECBC43BF00FE}" srcOrd="0" destOrd="0" presId="urn:microsoft.com/office/officeart/2005/8/layout/hProcess4"/>
    <dgm:cxn modelId="{032BEFE5-9BF3-4E90-90E9-F3A12991C190}" type="presParOf" srcId="{F7939F09-4F3A-4043-BAD8-336BB6C47027}" destId="{2F0B0AE0-AA47-4AA8-BFC9-7FB25785934C}" srcOrd="1" destOrd="0" presId="urn:microsoft.com/office/officeart/2005/8/layout/hProcess4"/>
    <dgm:cxn modelId="{3A9002B1-40D0-45EB-BC38-D22C0A88D74C}" type="presParOf" srcId="{F7939F09-4F3A-4043-BAD8-336BB6C47027}" destId="{C5730988-7423-411B-92FF-43BA530E5EE7}" srcOrd="2" destOrd="0" presId="urn:microsoft.com/office/officeart/2005/8/layout/hProcess4"/>
    <dgm:cxn modelId="{AF77DACC-A90C-4E97-940D-A9FD8C71C560}" type="presParOf" srcId="{F7939F09-4F3A-4043-BAD8-336BB6C47027}" destId="{F2838915-9097-46A8-A663-35D5A9DA7654}" srcOrd="3" destOrd="0" presId="urn:microsoft.com/office/officeart/2005/8/layout/hProcess4"/>
    <dgm:cxn modelId="{E88D79F9-F4F1-40D8-A552-38624622CB5E}" type="presParOf" srcId="{F7939F09-4F3A-4043-BAD8-336BB6C47027}" destId="{7A716C57-B2B9-49A4-A29A-CDAD5474696C}" srcOrd="4" destOrd="0" presId="urn:microsoft.com/office/officeart/2005/8/layout/hProcess4"/>
    <dgm:cxn modelId="{0FB0C31A-B025-498B-BC93-576B10E7D7AE}" type="presParOf" srcId="{CA28A367-1296-4B0F-A1E0-F9FB4F4B777D}" destId="{FCB8DDDA-C7E6-4954-8D4E-C9EC52537202}" srcOrd="1" destOrd="0" presId="urn:microsoft.com/office/officeart/2005/8/layout/hProcess4"/>
    <dgm:cxn modelId="{C94C5FFB-EF63-42FD-87A2-160DE3CD8316}" type="presParOf" srcId="{CA28A367-1296-4B0F-A1E0-F9FB4F4B777D}" destId="{D25F27A5-2251-4BFB-B47D-03F956842863}" srcOrd="2" destOrd="0" presId="urn:microsoft.com/office/officeart/2005/8/layout/hProcess4"/>
    <dgm:cxn modelId="{55A27DF6-DB73-434B-A98F-7C2ECC190256}" type="presParOf" srcId="{D25F27A5-2251-4BFB-B47D-03F956842863}" destId="{B126F2AE-D90A-489A-A680-3A80CBB313B0}" srcOrd="0" destOrd="0" presId="urn:microsoft.com/office/officeart/2005/8/layout/hProcess4"/>
    <dgm:cxn modelId="{24A502B4-F02F-441A-9812-EC2AB425DAD1}" type="presParOf" srcId="{D25F27A5-2251-4BFB-B47D-03F956842863}" destId="{877438EA-40B3-420D-BEDE-7928E9779787}" srcOrd="1" destOrd="0" presId="urn:microsoft.com/office/officeart/2005/8/layout/hProcess4"/>
    <dgm:cxn modelId="{F5A17EF6-ACFD-4528-9284-0A82437E7372}" type="presParOf" srcId="{D25F27A5-2251-4BFB-B47D-03F956842863}" destId="{C70BDFED-BC67-45F1-AA03-D05BE90ABBAE}" srcOrd="2" destOrd="0" presId="urn:microsoft.com/office/officeart/2005/8/layout/hProcess4"/>
    <dgm:cxn modelId="{766B2DAF-7E8A-4555-9FE2-78723F64ED78}" type="presParOf" srcId="{D25F27A5-2251-4BFB-B47D-03F956842863}" destId="{12AA4898-EA0B-4DA3-A856-FE2916E28254}" srcOrd="3" destOrd="0" presId="urn:microsoft.com/office/officeart/2005/8/layout/hProcess4"/>
    <dgm:cxn modelId="{9B777CEA-29A7-4E72-9526-D402AE935F24}" type="presParOf" srcId="{D25F27A5-2251-4BFB-B47D-03F956842863}" destId="{8D673E19-2DFD-4D61-B7E4-43FD09EC6A54}" srcOrd="4" destOrd="0" presId="urn:microsoft.com/office/officeart/2005/8/layout/hProcess4"/>
    <dgm:cxn modelId="{D4292195-64C8-4319-89CD-92211C353BA3}" type="presParOf" srcId="{CA28A367-1296-4B0F-A1E0-F9FB4F4B777D}" destId="{205283B6-09AD-43BE-B423-DCB3FE7167B3}" srcOrd="3" destOrd="0" presId="urn:microsoft.com/office/officeart/2005/8/layout/hProcess4"/>
    <dgm:cxn modelId="{F2AC4361-4E01-42B4-A2DA-5EA1075DE4E2}" type="presParOf" srcId="{CA28A367-1296-4B0F-A1E0-F9FB4F4B777D}" destId="{62CB3D8B-E58C-427A-A7A5-F7246BB22557}" srcOrd="4" destOrd="0" presId="urn:microsoft.com/office/officeart/2005/8/layout/hProcess4"/>
    <dgm:cxn modelId="{521FBCE3-B773-42F2-A02B-1533CEB6D5D1}" type="presParOf" srcId="{62CB3D8B-E58C-427A-A7A5-F7246BB22557}" destId="{3271A3A7-F84B-4AD4-A717-98B2AC98C177}" srcOrd="0" destOrd="0" presId="urn:microsoft.com/office/officeart/2005/8/layout/hProcess4"/>
    <dgm:cxn modelId="{ADAAE7AA-7DC7-41EF-A39A-7F453A4BA802}" type="presParOf" srcId="{62CB3D8B-E58C-427A-A7A5-F7246BB22557}" destId="{15F5403B-211E-4DD9-BF6F-150A53497B35}" srcOrd="1" destOrd="0" presId="urn:microsoft.com/office/officeart/2005/8/layout/hProcess4"/>
    <dgm:cxn modelId="{EAE7F8AD-AB22-4B80-87D9-D5F90A173D87}" type="presParOf" srcId="{62CB3D8B-E58C-427A-A7A5-F7246BB22557}" destId="{26306B9E-9087-4ABD-BC9C-F81B58364762}" srcOrd="2" destOrd="0" presId="urn:microsoft.com/office/officeart/2005/8/layout/hProcess4"/>
    <dgm:cxn modelId="{383AA958-4719-4BB4-BB9A-CDB6B2BDCC9D}" type="presParOf" srcId="{62CB3D8B-E58C-427A-A7A5-F7246BB22557}" destId="{B7F19675-8BF5-4517-8CCC-5E704867A22A}" srcOrd="3" destOrd="0" presId="urn:microsoft.com/office/officeart/2005/8/layout/hProcess4"/>
    <dgm:cxn modelId="{407CD41E-BFF6-4F56-94B7-C8A2EAEC9CCF}" type="presParOf" srcId="{62CB3D8B-E58C-427A-A7A5-F7246BB22557}" destId="{DCE16A8E-769E-4134-9A1E-FCB8D4DD58BE}" srcOrd="4" destOrd="0" presId="urn:microsoft.com/office/officeart/2005/8/layout/h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F0B0AE0-AA47-4AA8-BFC9-7FB25785934C}">
      <dsp:nvSpPr>
        <dsp:cNvPr id="0" name=""/>
        <dsp:cNvSpPr/>
      </dsp:nvSpPr>
      <dsp:spPr>
        <a:xfrm>
          <a:off x="132476" y="895003"/>
          <a:ext cx="2085148" cy="1719811"/>
        </a:xfrm>
        <a:prstGeom prst="roundRect">
          <a:avLst>
            <a:gd name="adj" fmla="val 10000"/>
          </a:avLst>
        </a:prstGeom>
        <a:solidFill>
          <a:schemeClr val="dk1">
            <a:alpha val="90000"/>
            <a:tint val="40000"/>
            <a:hueOff val="0"/>
            <a:satOff val="0"/>
            <a:lumOff val="0"/>
            <a:alphaOff val="0"/>
          </a:schemeClr>
        </a:solidFill>
        <a:ln w="12700" cap="flat" cmpd="sng" algn="ctr">
          <a:solidFill>
            <a:schemeClr val="dk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3825" tIns="123825" rIns="123825" bIns="123825" numCol="1" spcCol="1270" anchor="t" anchorCtr="0">
          <a:noAutofit/>
        </a:bodyPr>
        <a:lstStyle/>
        <a:p>
          <a:pPr marL="171450" lvl="1" indent="-171450" algn="l" defTabSz="711200">
            <a:lnSpc>
              <a:spcPct val="90000"/>
            </a:lnSpc>
            <a:spcBef>
              <a:spcPct val="0"/>
            </a:spcBef>
            <a:spcAft>
              <a:spcPct val="15000"/>
            </a:spcAft>
            <a:buFont typeface="Wingdings" panose="05000000000000000000" pitchFamily="2" charset="2"/>
            <a:buChar char="Ø"/>
          </a:pPr>
          <a:r>
            <a:rPr lang="en-GB" sz="1600" kern="1200" dirty="0"/>
            <a:t>Refrigeration cycle</a:t>
          </a:r>
          <a:endParaRPr lang="fr-FR" sz="1600" kern="1200" dirty="0"/>
        </a:p>
        <a:p>
          <a:pPr marL="171450" lvl="1" indent="-171450" algn="l" defTabSz="711200">
            <a:lnSpc>
              <a:spcPct val="90000"/>
            </a:lnSpc>
            <a:spcBef>
              <a:spcPct val="0"/>
            </a:spcBef>
            <a:spcAft>
              <a:spcPct val="15000"/>
            </a:spcAft>
            <a:buFont typeface="Wingdings" panose="05000000000000000000" pitchFamily="2" charset="2"/>
            <a:buChar char="Ø"/>
          </a:pPr>
          <a:r>
            <a:rPr lang="en-GB" sz="1600" kern="1200" dirty="0"/>
            <a:t>Computer aided simulation (EES®)</a:t>
          </a:r>
          <a:endParaRPr lang="fr-FR" sz="1600" kern="1200" dirty="0"/>
        </a:p>
      </dsp:txBody>
      <dsp:txXfrm>
        <a:off x="172054" y="934581"/>
        <a:ext cx="2005992" cy="1272124"/>
      </dsp:txXfrm>
    </dsp:sp>
    <dsp:sp modelId="{FCB8DDDA-C7E6-4954-8D4E-C9EC52537202}">
      <dsp:nvSpPr>
        <dsp:cNvPr id="0" name=""/>
        <dsp:cNvSpPr/>
      </dsp:nvSpPr>
      <dsp:spPr>
        <a:xfrm>
          <a:off x="1287501" y="1244364"/>
          <a:ext cx="2388530" cy="2388530"/>
        </a:xfrm>
        <a:prstGeom prst="leftCircularArrow">
          <a:avLst>
            <a:gd name="adj1" fmla="val 3524"/>
            <a:gd name="adj2" fmla="val 437545"/>
            <a:gd name="adj3" fmla="val 2213056"/>
            <a:gd name="adj4" fmla="val 9024489"/>
            <a:gd name="adj5" fmla="val 4112"/>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F2838915-9097-46A8-A663-35D5A9DA7654}">
      <dsp:nvSpPr>
        <dsp:cNvPr id="0" name=""/>
        <dsp:cNvSpPr/>
      </dsp:nvSpPr>
      <dsp:spPr>
        <a:xfrm>
          <a:off x="595843" y="2246284"/>
          <a:ext cx="1853465" cy="737061"/>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30480" rIns="45720" bIns="30480" numCol="1" spcCol="1270" anchor="ctr" anchorCtr="0">
          <a:noAutofit/>
        </a:bodyPr>
        <a:lstStyle/>
        <a:p>
          <a:pPr marL="0" lvl="0" indent="0" algn="ctr" defTabSz="1066800">
            <a:lnSpc>
              <a:spcPct val="90000"/>
            </a:lnSpc>
            <a:spcBef>
              <a:spcPct val="0"/>
            </a:spcBef>
            <a:spcAft>
              <a:spcPct val="35000"/>
            </a:spcAft>
            <a:buNone/>
          </a:pPr>
          <a:r>
            <a:rPr lang="en-GB" sz="2400" kern="1200" dirty="0"/>
            <a:t>Technical</a:t>
          </a:r>
          <a:endParaRPr lang="fr-FR" sz="2400" kern="1200" dirty="0"/>
        </a:p>
      </dsp:txBody>
      <dsp:txXfrm>
        <a:off x="617431" y="2267872"/>
        <a:ext cx="1810289" cy="693885"/>
      </dsp:txXfrm>
    </dsp:sp>
    <dsp:sp modelId="{877438EA-40B3-420D-BEDE-7928E9779787}">
      <dsp:nvSpPr>
        <dsp:cNvPr id="0" name=""/>
        <dsp:cNvSpPr/>
      </dsp:nvSpPr>
      <dsp:spPr>
        <a:xfrm>
          <a:off x="2850166" y="895003"/>
          <a:ext cx="2085148" cy="1719811"/>
        </a:xfrm>
        <a:prstGeom prst="roundRect">
          <a:avLst>
            <a:gd name="adj" fmla="val 10000"/>
          </a:avLst>
        </a:prstGeom>
        <a:solidFill>
          <a:schemeClr val="dk1">
            <a:alpha val="90000"/>
            <a:tint val="40000"/>
            <a:hueOff val="0"/>
            <a:satOff val="0"/>
            <a:lumOff val="0"/>
            <a:alphaOff val="0"/>
          </a:schemeClr>
        </a:solidFill>
        <a:ln w="12700" cap="flat" cmpd="sng" algn="ctr">
          <a:solidFill>
            <a:schemeClr val="dk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3825" tIns="123825" rIns="123825" bIns="123825" numCol="1" spcCol="1270" anchor="t" anchorCtr="0">
          <a:noAutofit/>
        </a:bodyPr>
        <a:lstStyle/>
        <a:p>
          <a:pPr marL="171450" lvl="1" indent="-171450" algn="l" defTabSz="711200">
            <a:lnSpc>
              <a:spcPct val="90000"/>
            </a:lnSpc>
            <a:spcBef>
              <a:spcPct val="0"/>
            </a:spcBef>
            <a:spcAft>
              <a:spcPct val="15000"/>
            </a:spcAft>
            <a:buFont typeface="Wingdings" panose="05000000000000000000" pitchFamily="2" charset="2"/>
            <a:buChar char="Ø"/>
          </a:pPr>
          <a:r>
            <a:rPr lang="en-GB" sz="1600" kern="1200" dirty="0"/>
            <a:t>Utility’s heat selling and buying price (Stockholm case)</a:t>
          </a:r>
          <a:endParaRPr lang="fr-FR" sz="1600" kern="1200" dirty="0"/>
        </a:p>
      </dsp:txBody>
      <dsp:txXfrm>
        <a:off x="2889744" y="1303112"/>
        <a:ext cx="2005992" cy="1272124"/>
      </dsp:txXfrm>
    </dsp:sp>
    <dsp:sp modelId="{205283B6-09AD-43BE-B423-DCB3FE7167B3}">
      <dsp:nvSpPr>
        <dsp:cNvPr id="0" name=""/>
        <dsp:cNvSpPr/>
      </dsp:nvSpPr>
      <dsp:spPr>
        <a:xfrm>
          <a:off x="3987815" y="-190508"/>
          <a:ext cx="2654966" cy="2654966"/>
        </a:xfrm>
        <a:prstGeom prst="circularArrow">
          <a:avLst>
            <a:gd name="adj1" fmla="val 3171"/>
            <a:gd name="adj2" fmla="val 390343"/>
            <a:gd name="adj3" fmla="val 19434146"/>
            <a:gd name="adj4" fmla="val 12575511"/>
            <a:gd name="adj5" fmla="val 3699"/>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12AA4898-EA0B-4DA3-A856-FE2916E28254}">
      <dsp:nvSpPr>
        <dsp:cNvPr id="0" name=""/>
        <dsp:cNvSpPr/>
      </dsp:nvSpPr>
      <dsp:spPr>
        <a:xfrm>
          <a:off x="3313533" y="526472"/>
          <a:ext cx="1853465" cy="737061"/>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30480" rIns="45720" bIns="30480" numCol="1" spcCol="1270" anchor="ctr" anchorCtr="0">
          <a:noAutofit/>
        </a:bodyPr>
        <a:lstStyle/>
        <a:p>
          <a:pPr marL="0" lvl="0" indent="0" algn="ctr" defTabSz="1066800">
            <a:lnSpc>
              <a:spcPct val="90000"/>
            </a:lnSpc>
            <a:spcBef>
              <a:spcPct val="0"/>
            </a:spcBef>
            <a:spcAft>
              <a:spcPct val="35000"/>
            </a:spcAft>
            <a:buNone/>
          </a:pPr>
          <a:r>
            <a:rPr lang="en-GB" sz="2400" kern="1200" dirty="0"/>
            <a:t>Economic</a:t>
          </a:r>
          <a:endParaRPr lang="fr-FR" sz="2400" kern="1200" dirty="0"/>
        </a:p>
      </dsp:txBody>
      <dsp:txXfrm>
        <a:off x="3335121" y="548060"/>
        <a:ext cx="1810289" cy="693885"/>
      </dsp:txXfrm>
    </dsp:sp>
    <dsp:sp modelId="{15F5403B-211E-4DD9-BF6F-150A53497B35}">
      <dsp:nvSpPr>
        <dsp:cNvPr id="0" name=""/>
        <dsp:cNvSpPr/>
      </dsp:nvSpPr>
      <dsp:spPr>
        <a:xfrm>
          <a:off x="5567856" y="895003"/>
          <a:ext cx="2085148" cy="1719811"/>
        </a:xfrm>
        <a:prstGeom prst="roundRect">
          <a:avLst>
            <a:gd name="adj" fmla="val 10000"/>
          </a:avLst>
        </a:prstGeom>
        <a:solidFill>
          <a:schemeClr val="dk1">
            <a:alpha val="90000"/>
            <a:tint val="40000"/>
            <a:hueOff val="0"/>
            <a:satOff val="0"/>
            <a:lumOff val="0"/>
            <a:alphaOff val="0"/>
          </a:schemeClr>
        </a:solidFill>
        <a:ln w="12700" cap="flat" cmpd="sng" algn="ctr">
          <a:solidFill>
            <a:schemeClr val="dk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3825" tIns="123825" rIns="123825" bIns="123825" numCol="1" spcCol="1270" anchor="t" anchorCtr="0">
          <a:noAutofit/>
        </a:bodyPr>
        <a:lstStyle/>
        <a:p>
          <a:pPr marL="171450" lvl="1" indent="-171450" algn="l" defTabSz="711200">
            <a:lnSpc>
              <a:spcPct val="90000"/>
            </a:lnSpc>
            <a:spcBef>
              <a:spcPct val="0"/>
            </a:spcBef>
            <a:spcAft>
              <a:spcPct val="15000"/>
            </a:spcAft>
            <a:buFont typeface="Wingdings" panose="05000000000000000000" pitchFamily="2" charset="2"/>
            <a:buChar char="Ø"/>
          </a:pPr>
          <a:r>
            <a:rPr lang="en-GB" sz="1600" kern="1200" dirty="0"/>
            <a:t>Energy use</a:t>
          </a:r>
          <a:endParaRPr lang="fr-FR" sz="1600" kern="1200" dirty="0"/>
        </a:p>
        <a:p>
          <a:pPr marL="171450" lvl="1" indent="-171450" algn="l" defTabSz="711200">
            <a:lnSpc>
              <a:spcPct val="90000"/>
            </a:lnSpc>
            <a:spcBef>
              <a:spcPct val="0"/>
            </a:spcBef>
            <a:spcAft>
              <a:spcPct val="15000"/>
            </a:spcAft>
            <a:buFont typeface="Wingdings" panose="05000000000000000000" pitchFamily="2" charset="2"/>
            <a:buChar char="Ø"/>
          </a:pPr>
          <a:r>
            <a:rPr lang="en-GB" sz="1600" kern="1200" dirty="0"/>
            <a:t>COP heat recovery</a:t>
          </a:r>
          <a:endParaRPr lang="fr-FR" sz="1600" kern="1200" dirty="0"/>
        </a:p>
        <a:p>
          <a:pPr marL="171450" lvl="1" indent="-171450" algn="l" defTabSz="711200">
            <a:lnSpc>
              <a:spcPct val="90000"/>
            </a:lnSpc>
            <a:spcBef>
              <a:spcPct val="0"/>
            </a:spcBef>
            <a:spcAft>
              <a:spcPct val="15000"/>
            </a:spcAft>
            <a:buFont typeface="Wingdings" panose="05000000000000000000" pitchFamily="2" charset="2"/>
            <a:buChar char="Ø"/>
          </a:pPr>
          <a:r>
            <a:rPr lang="en-GB" sz="1600" kern="1200" dirty="0"/>
            <a:t>Cost of producing heat (Ch)</a:t>
          </a:r>
          <a:endParaRPr lang="fr-FR" sz="1600" kern="1200" dirty="0"/>
        </a:p>
      </dsp:txBody>
      <dsp:txXfrm>
        <a:off x="5607434" y="934581"/>
        <a:ext cx="2005992" cy="1272124"/>
      </dsp:txXfrm>
    </dsp:sp>
    <dsp:sp modelId="{B7F19675-8BF5-4517-8CCC-5E704867A22A}">
      <dsp:nvSpPr>
        <dsp:cNvPr id="0" name=""/>
        <dsp:cNvSpPr/>
      </dsp:nvSpPr>
      <dsp:spPr>
        <a:xfrm>
          <a:off x="6031222" y="2246284"/>
          <a:ext cx="1853465" cy="737061"/>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30480" rIns="45720" bIns="30480" numCol="1" spcCol="1270" anchor="ctr" anchorCtr="0">
          <a:noAutofit/>
        </a:bodyPr>
        <a:lstStyle/>
        <a:p>
          <a:pPr marL="0" lvl="0" indent="0" algn="ctr" defTabSz="1066800">
            <a:lnSpc>
              <a:spcPct val="90000"/>
            </a:lnSpc>
            <a:spcBef>
              <a:spcPct val="0"/>
            </a:spcBef>
            <a:spcAft>
              <a:spcPct val="35000"/>
            </a:spcAft>
            <a:buNone/>
          </a:pPr>
          <a:r>
            <a:rPr lang="en-GB" sz="2400" kern="1200" dirty="0"/>
            <a:t>Comparison</a:t>
          </a:r>
          <a:endParaRPr lang="fr-FR" sz="2400" kern="1200" dirty="0"/>
        </a:p>
      </dsp:txBody>
      <dsp:txXfrm>
        <a:off x="6052810" y="2267872"/>
        <a:ext cx="1810289" cy="693885"/>
      </dsp:txXfrm>
    </dsp:sp>
  </dsp:spTree>
</dsp:drawing>
</file>

<file path=ppt/diagrams/layout1.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9575" cy="498475"/>
          </a:xfrm>
          <a:prstGeom prst="rect">
            <a:avLst/>
          </a:prstGeom>
        </p:spPr>
        <p:txBody>
          <a:bodyPr vert="horz" lIns="91440" tIns="45720" rIns="91440" bIns="45720" rtlCol="0"/>
          <a:lstStyle>
            <a:lvl1pPr algn="l">
              <a:defRPr sz="1200"/>
            </a:lvl1pPr>
          </a:lstStyle>
          <a:p>
            <a:endParaRPr lang="en-GB"/>
          </a:p>
        </p:txBody>
      </p:sp>
      <p:sp>
        <p:nvSpPr>
          <p:cNvPr id="3" name="Espace réservé de la date 2"/>
          <p:cNvSpPr>
            <a:spLocks noGrp="1"/>
          </p:cNvSpPr>
          <p:nvPr>
            <p:ph type="dt" sz="quarter" idx="1"/>
          </p:nvPr>
        </p:nvSpPr>
        <p:spPr>
          <a:xfrm>
            <a:off x="3856038" y="0"/>
            <a:ext cx="2949575" cy="498475"/>
          </a:xfrm>
          <a:prstGeom prst="rect">
            <a:avLst/>
          </a:prstGeom>
        </p:spPr>
        <p:txBody>
          <a:bodyPr vert="horz" lIns="91440" tIns="45720" rIns="91440" bIns="45720" rtlCol="0"/>
          <a:lstStyle>
            <a:lvl1pPr algn="r">
              <a:defRPr sz="1200"/>
            </a:lvl1pPr>
          </a:lstStyle>
          <a:p>
            <a:fld id="{43160F8F-01FD-4B74-97A7-3501906F3F1C}" type="datetimeFigureOut">
              <a:rPr lang="en-GB" smtClean="0"/>
              <a:t>04/09/2018</a:t>
            </a:fld>
            <a:endParaRPr lang="en-GB"/>
          </a:p>
        </p:txBody>
      </p:sp>
      <p:sp>
        <p:nvSpPr>
          <p:cNvPr id="4" name="Espace réservé du pied de page 3"/>
          <p:cNvSpPr>
            <a:spLocks noGrp="1"/>
          </p:cNvSpPr>
          <p:nvPr>
            <p:ph type="ftr" sz="quarter" idx="2"/>
          </p:nvPr>
        </p:nvSpPr>
        <p:spPr>
          <a:xfrm>
            <a:off x="0" y="9440863"/>
            <a:ext cx="2949575" cy="498475"/>
          </a:xfrm>
          <a:prstGeom prst="rect">
            <a:avLst/>
          </a:prstGeom>
        </p:spPr>
        <p:txBody>
          <a:bodyPr vert="horz" lIns="91440" tIns="45720" rIns="91440" bIns="45720" rtlCol="0" anchor="b"/>
          <a:lstStyle>
            <a:lvl1pPr algn="l">
              <a:defRPr sz="1200"/>
            </a:lvl1pPr>
          </a:lstStyle>
          <a:p>
            <a:endParaRPr lang="en-GB"/>
          </a:p>
        </p:txBody>
      </p:sp>
      <p:sp>
        <p:nvSpPr>
          <p:cNvPr id="5" name="Espace réservé du numéro de diapositive 4"/>
          <p:cNvSpPr>
            <a:spLocks noGrp="1"/>
          </p:cNvSpPr>
          <p:nvPr>
            <p:ph type="sldNum" sz="quarter" idx="3"/>
          </p:nvPr>
        </p:nvSpPr>
        <p:spPr>
          <a:xfrm>
            <a:off x="3856038" y="9440863"/>
            <a:ext cx="2949575" cy="498475"/>
          </a:xfrm>
          <a:prstGeom prst="rect">
            <a:avLst/>
          </a:prstGeom>
        </p:spPr>
        <p:txBody>
          <a:bodyPr vert="horz" lIns="91440" tIns="45720" rIns="91440" bIns="45720" rtlCol="0" anchor="b"/>
          <a:lstStyle>
            <a:lvl1pPr algn="r">
              <a:defRPr sz="1200"/>
            </a:lvl1pPr>
          </a:lstStyle>
          <a:p>
            <a:fld id="{1EF593F9-8BB9-4015-BC2B-EEA1DD12D09A}" type="slidenum">
              <a:rPr lang="en-GB" smtClean="0"/>
              <a:t>‹#›</a:t>
            </a:fld>
            <a:endParaRPr lang="en-GB"/>
          </a:p>
        </p:txBody>
      </p:sp>
    </p:spTree>
    <p:extLst>
      <p:ext uri="{BB962C8B-B14F-4D97-AF65-F5344CB8AC3E}">
        <p14:creationId xmlns:p14="http://schemas.microsoft.com/office/powerpoint/2010/main" val="116407353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49575" cy="498475"/>
          </a:xfrm>
          <a:prstGeom prst="rect">
            <a:avLst/>
          </a:prstGeom>
        </p:spPr>
        <p:txBody>
          <a:bodyPr vert="horz" lIns="91440" tIns="45720" rIns="91440" bIns="45720" rtlCol="0"/>
          <a:lstStyle>
            <a:lvl1pPr algn="l">
              <a:defRPr sz="1200"/>
            </a:lvl1pPr>
          </a:lstStyle>
          <a:p>
            <a:endParaRPr lang="en-US"/>
          </a:p>
        </p:txBody>
      </p:sp>
      <p:sp>
        <p:nvSpPr>
          <p:cNvPr id="3" name="Marcador de fecha 2"/>
          <p:cNvSpPr>
            <a:spLocks noGrp="1"/>
          </p:cNvSpPr>
          <p:nvPr>
            <p:ph type="dt" idx="1"/>
          </p:nvPr>
        </p:nvSpPr>
        <p:spPr>
          <a:xfrm>
            <a:off x="3856038" y="0"/>
            <a:ext cx="2949575" cy="498475"/>
          </a:xfrm>
          <a:prstGeom prst="rect">
            <a:avLst/>
          </a:prstGeom>
        </p:spPr>
        <p:txBody>
          <a:bodyPr vert="horz" lIns="91440" tIns="45720" rIns="91440" bIns="45720" rtlCol="0"/>
          <a:lstStyle>
            <a:lvl1pPr algn="r">
              <a:defRPr sz="1200"/>
            </a:lvl1pPr>
          </a:lstStyle>
          <a:p>
            <a:fld id="{6610F51A-97CE-465E-8F0B-49A4C46A9629}" type="datetimeFigureOut">
              <a:rPr lang="en-US" smtClean="0"/>
              <a:t>9/4/2018</a:t>
            </a:fld>
            <a:endParaRPr lang="en-US"/>
          </a:p>
        </p:txBody>
      </p:sp>
      <p:sp>
        <p:nvSpPr>
          <p:cNvPr id="4" name="Marcador de imagen de diapositiva 3"/>
          <p:cNvSpPr>
            <a:spLocks noGrp="1" noRot="1" noChangeAspect="1"/>
          </p:cNvSpPr>
          <p:nvPr>
            <p:ph type="sldImg" idx="2"/>
          </p:nvPr>
        </p:nvSpPr>
        <p:spPr>
          <a:xfrm>
            <a:off x="1166813" y="1243013"/>
            <a:ext cx="4473575" cy="3354387"/>
          </a:xfrm>
          <a:prstGeom prst="rect">
            <a:avLst/>
          </a:prstGeom>
          <a:noFill/>
          <a:ln w="12700">
            <a:solidFill>
              <a:prstClr val="black"/>
            </a:solidFill>
          </a:ln>
        </p:spPr>
        <p:txBody>
          <a:bodyPr vert="horz" lIns="91440" tIns="45720" rIns="91440" bIns="45720" rtlCol="0" anchor="ctr"/>
          <a:lstStyle/>
          <a:p>
            <a:endParaRPr lang="en-US"/>
          </a:p>
        </p:txBody>
      </p:sp>
      <p:sp>
        <p:nvSpPr>
          <p:cNvPr id="5" name="Marcador de notas 4"/>
          <p:cNvSpPr>
            <a:spLocks noGrp="1"/>
          </p:cNvSpPr>
          <p:nvPr>
            <p:ph type="body" sz="quarter" idx="3"/>
          </p:nvPr>
        </p:nvSpPr>
        <p:spPr>
          <a:xfrm>
            <a:off x="681038" y="4783138"/>
            <a:ext cx="5445125" cy="3913187"/>
          </a:xfrm>
          <a:prstGeom prst="rect">
            <a:avLst/>
          </a:prstGeom>
        </p:spPr>
        <p:txBody>
          <a:bodyPr vert="horz" lIns="91440" tIns="45720" rIns="91440" bIns="45720" rtlCol="0"/>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6" name="Marcador de pie de página 5"/>
          <p:cNvSpPr>
            <a:spLocks noGrp="1"/>
          </p:cNvSpPr>
          <p:nvPr>
            <p:ph type="ftr" sz="quarter" idx="4"/>
          </p:nvPr>
        </p:nvSpPr>
        <p:spPr>
          <a:xfrm>
            <a:off x="0" y="9440863"/>
            <a:ext cx="2949575" cy="498475"/>
          </a:xfrm>
          <a:prstGeom prst="rect">
            <a:avLst/>
          </a:prstGeom>
        </p:spPr>
        <p:txBody>
          <a:bodyPr vert="horz" lIns="91440" tIns="45720" rIns="91440" bIns="45720" rtlCol="0" anchor="b"/>
          <a:lstStyle>
            <a:lvl1pPr algn="l">
              <a:defRPr sz="1200"/>
            </a:lvl1pPr>
          </a:lstStyle>
          <a:p>
            <a:endParaRPr lang="en-US"/>
          </a:p>
        </p:txBody>
      </p:sp>
      <p:sp>
        <p:nvSpPr>
          <p:cNvPr id="7" name="Marcador de número de diapositiva 6"/>
          <p:cNvSpPr>
            <a:spLocks noGrp="1"/>
          </p:cNvSpPr>
          <p:nvPr>
            <p:ph type="sldNum" sz="quarter" idx="5"/>
          </p:nvPr>
        </p:nvSpPr>
        <p:spPr>
          <a:xfrm>
            <a:off x="3856038" y="9440863"/>
            <a:ext cx="2949575" cy="498475"/>
          </a:xfrm>
          <a:prstGeom prst="rect">
            <a:avLst/>
          </a:prstGeom>
        </p:spPr>
        <p:txBody>
          <a:bodyPr vert="horz" lIns="91440" tIns="45720" rIns="91440" bIns="45720" rtlCol="0" anchor="b"/>
          <a:lstStyle>
            <a:lvl1pPr algn="r">
              <a:defRPr sz="1200"/>
            </a:lvl1pPr>
          </a:lstStyle>
          <a:p>
            <a:fld id="{D635AAED-A348-4DDB-9927-6C9F456208EA}" type="slidenum">
              <a:rPr lang="en-US" smtClean="0"/>
              <a:t>‹#›</a:t>
            </a:fld>
            <a:endParaRPr lang="en-US"/>
          </a:p>
        </p:txBody>
      </p:sp>
    </p:spTree>
    <p:extLst>
      <p:ext uri="{BB962C8B-B14F-4D97-AF65-F5344CB8AC3E}">
        <p14:creationId xmlns:p14="http://schemas.microsoft.com/office/powerpoint/2010/main" val="13532454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Good morning everyone, thank you for having me at this session.</a:t>
            </a:r>
          </a:p>
          <a:p>
            <a:r>
              <a:rPr lang="en-GB" dirty="0"/>
              <a:t>My name is Raka, one of the author on the project entitled “….”, a topic that was conducted in Stockholm, Sweden as the study scope.</a:t>
            </a:r>
          </a:p>
          <a:p>
            <a:r>
              <a:rPr lang="en-GB" dirty="0"/>
              <a:t>At this opportunity, we would like to share the important findings from this project, which we believe might be interesting in the field of refrigeration system heat recovery with its application to district heating network.</a:t>
            </a:r>
          </a:p>
          <a:p>
            <a:r>
              <a:rPr lang="en-GB" dirty="0"/>
              <a:t>Without further ado, we shall proceed with the contents.</a:t>
            </a:r>
            <a:endParaRPr lang="fr-FR" dirty="0"/>
          </a:p>
        </p:txBody>
      </p:sp>
      <p:sp>
        <p:nvSpPr>
          <p:cNvPr id="4" name="Slide Number Placeholder 3"/>
          <p:cNvSpPr>
            <a:spLocks noGrp="1"/>
          </p:cNvSpPr>
          <p:nvPr>
            <p:ph type="sldNum" sz="quarter" idx="10"/>
          </p:nvPr>
        </p:nvSpPr>
        <p:spPr/>
        <p:txBody>
          <a:bodyPr/>
          <a:lstStyle/>
          <a:p>
            <a:fld id="{D635AAED-A348-4DDB-9927-6C9F456208EA}" type="slidenum">
              <a:rPr lang="en-US" smtClean="0"/>
              <a:t>1</a:t>
            </a:fld>
            <a:endParaRPr lang="en-US"/>
          </a:p>
        </p:txBody>
      </p:sp>
    </p:spTree>
    <p:extLst>
      <p:ext uri="{BB962C8B-B14F-4D97-AF65-F5344CB8AC3E}">
        <p14:creationId xmlns:p14="http://schemas.microsoft.com/office/powerpoint/2010/main" val="37840618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Higher compressor power for SH only due to higher discharge pressure to facilitate heat recovery system.</a:t>
            </a:r>
          </a:p>
          <a:p>
            <a:r>
              <a:rPr lang="en-GB" dirty="0"/>
              <a:t>DH(SH priority) even boosts the discharge pressure even higher in order to supply heat for district heating network.</a:t>
            </a:r>
          </a:p>
          <a:p>
            <a:r>
              <a:rPr lang="en-GB" dirty="0"/>
              <a:t>FC only and FC+HP have the same curves (the reason it is not shown).</a:t>
            </a:r>
          </a:p>
          <a:p>
            <a:r>
              <a:rPr lang="en-GB" dirty="0"/>
              <a:t>DH only has relatively the same pressure (set at P1=85 bar).</a:t>
            </a:r>
            <a:endParaRPr lang="fr-FR" dirty="0"/>
          </a:p>
        </p:txBody>
      </p:sp>
      <p:sp>
        <p:nvSpPr>
          <p:cNvPr id="4" name="Slide Number Placeholder 3"/>
          <p:cNvSpPr>
            <a:spLocks noGrp="1"/>
          </p:cNvSpPr>
          <p:nvPr>
            <p:ph type="sldNum" sz="quarter" idx="10"/>
          </p:nvPr>
        </p:nvSpPr>
        <p:spPr/>
        <p:txBody>
          <a:bodyPr/>
          <a:lstStyle/>
          <a:p>
            <a:fld id="{D635AAED-A348-4DDB-9927-6C9F456208EA}" type="slidenum">
              <a:rPr lang="en-US" smtClean="0"/>
              <a:t>10</a:t>
            </a:fld>
            <a:endParaRPr lang="en-US"/>
          </a:p>
        </p:txBody>
      </p:sp>
    </p:spTree>
    <p:extLst>
      <p:ext uri="{BB962C8B-B14F-4D97-AF65-F5344CB8AC3E}">
        <p14:creationId xmlns:p14="http://schemas.microsoft.com/office/powerpoint/2010/main" val="2731775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average for three modified scenarios with three heat recovery cases, they yield COP HR between 3-8 (minimum at around 2.5).</a:t>
            </a:r>
          </a:p>
          <a:p>
            <a:r>
              <a:rPr lang="en-GB" dirty="0"/>
              <a:t>The green line representing COP limit is put to gauge the difference between theoretical value to obtain profit.</a:t>
            </a:r>
            <a:r>
              <a:rPr lang="fr-FR" dirty="0"/>
              <a:t> </a:t>
            </a:r>
            <a:r>
              <a:rPr lang="fr-FR" dirty="0" err="1"/>
              <a:t>Anything</a:t>
            </a:r>
            <a:r>
              <a:rPr lang="fr-FR" dirty="0"/>
              <a:t> </a:t>
            </a:r>
            <a:r>
              <a:rPr lang="fr-FR" dirty="0" err="1"/>
              <a:t>above</a:t>
            </a:r>
            <a:r>
              <a:rPr lang="fr-FR" dirty="0"/>
              <a:t> </a:t>
            </a:r>
            <a:r>
              <a:rPr lang="fr-FR" dirty="0" err="1"/>
              <a:t>this</a:t>
            </a:r>
            <a:r>
              <a:rPr lang="fr-FR" dirty="0"/>
              <a:t> </a:t>
            </a:r>
            <a:r>
              <a:rPr lang="fr-FR" dirty="0" err="1"/>
              <a:t>curve</a:t>
            </a:r>
            <a:r>
              <a:rPr lang="fr-FR" dirty="0"/>
              <a:t> </a:t>
            </a:r>
            <a:r>
              <a:rPr lang="fr-FR" dirty="0" err="1"/>
              <a:t>generates</a:t>
            </a:r>
            <a:r>
              <a:rPr lang="fr-FR" dirty="0"/>
              <a:t> profit </a:t>
            </a:r>
            <a:r>
              <a:rPr lang="fr-FR" dirty="0" err="1"/>
              <a:t>after</a:t>
            </a:r>
            <a:r>
              <a:rPr lang="fr-FR" dirty="0"/>
              <a:t> </a:t>
            </a:r>
            <a:r>
              <a:rPr lang="fr-FR" dirty="0" err="1"/>
              <a:t>receiving</a:t>
            </a:r>
            <a:r>
              <a:rPr lang="fr-FR" dirty="0"/>
              <a:t> revenue </a:t>
            </a:r>
            <a:r>
              <a:rPr lang="fr-FR" dirty="0" err="1"/>
              <a:t>from</a:t>
            </a:r>
            <a:r>
              <a:rPr lang="fr-FR" dirty="0"/>
              <a:t> the utility provider in exchange of </a:t>
            </a:r>
            <a:r>
              <a:rPr lang="fr-FR" dirty="0" err="1"/>
              <a:t>selling</a:t>
            </a:r>
            <a:r>
              <a:rPr lang="fr-FR" dirty="0"/>
              <a:t> </a:t>
            </a:r>
            <a:r>
              <a:rPr lang="fr-FR" dirty="0" err="1"/>
              <a:t>excess</a:t>
            </a:r>
            <a:r>
              <a:rPr lang="fr-FR" dirty="0"/>
              <a:t> </a:t>
            </a:r>
            <a:r>
              <a:rPr lang="fr-FR" dirty="0" err="1"/>
              <a:t>heat</a:t>
            </a:r>
            <a:r>
              <a:rPr lang="fr-FR" dirty="0"/>
              <a:t>.</a:t>
            </a:r>
          </a:p>
          <a:p>
            <a:r>
              <a:rPr lang="en-GB" dirty="0"/>
              <a:t>D</a:t>
            </a:r>
            <a:r>
              <a:rPr lang="fr-FR" dirty="0"/>
              <a:t>H (SH </a:t>
            </a:r>
            <a:r>
              <a:rPr lang="fr-FR" dirty="0" err="1"/>
              <a:t>priority</a:t>
            </a:r>
            <a:r>
              <a:rPr lang="fr-FR" dirty="0"/>
              <a:t>) looks to </a:t>
            </a:r>
            <a:r>
              <a:rPr lang="fr-FR" dirty="0" err="1"/>
              <a:t>be</a:t>
            </a:r>
            <a:r>
              <a:rPr lang="fr-FR" dirty="0"/>
              <a:t> the </a:t>
            </a:r>
            <a:r>
              <a:rPr lang="fr-FR" dirty="0" err="1"/>
              <a:t>most</a:t>
            </a:r>
            <a:r>
              <a:rPr lang="fr-FR" dirty="0"/>
              <a:t> </a:t>
            </a:r>
            <a:r>
              <a:rPr lang="fr-FR" dirty="0" err="1"/>
              <a:t>superior</a:t>
            </a:r>
            <a:r>
              <a:rPr lang="fr-FR" dirty="0"/>
              <a:t> </a:t>
            </a:r>
            <a:r>
              <a:rPr lang="fr-FR" dirty="0" err="1"/>
              <a:t>with</a:t>
            </a:r>
            <a:r>
              <a:rPr lang="fr-FR" dirty="0"/>
              <a:t> COP </a:t>
            </a:r>
            <a:r>
              <a:rPr lang="fr-FR" dirty="0" err="1"/>
              <a:t>reaching</a:t>
            </a:r>
            <a:r>
              <a:rPr lang="fr-FR" dirty="0"/>
              <a:t> 8, </a:t>
            </a:r>
            <a:r>
              <a:rPr lang="fr-FR" dirty="0" err="1"/>
              <a:t>while</a:t>
            </a:r>
            <a:r>
              <a:rPr lang="fr-FR" dirty="0"/>
              <a:t> DH </a:t>
            </a:r>
            <a:r>
              <a:rPr lang="fr-FR" dirty="0" err="1"/>
              <a:t>only</a:t>
            </a:r>
            <a:r>
              <a:rPr lang="fr-FR" dirty="0"/>
              <a:t> </a:t>
            </a:r>
            <a:r>
              <a:rPr lang="fr-FR" dirty="0" err="1"/>
              <a:t>is</a:t>
            </a:r>
            <a:r>
              <a:rPr lang="fr-FR" dirty="0"/>
              <a:t> the </a:t>
            </a:r>
            <a:r>
              <a:rPr lang="fr-FR" dirty="0" err="1"/>
              <a:t>worst</a:t>
            </a:r>
            <a:r>
              <a:rPr lang="fr-FR" dirty="0"/>
              <a:t> scenario </a:t>
            </a:r>
            <a:r>
              <a:rPr lang="fr-FR" dirty="0" err="1"/>
              <a:t>even</a:t>
            </a:r>
            <a:r>
              <a:rPr lang="fr-FR" dirty="0"/>
              <a:t> </a:t>
            </a:r>
            <a:r>
              <a:rPr lang="fr-FR" dirty="0" err="1"/>
              <a:t>generating</a:t>
            </a:r>
            <a:r>
              <a:rPr lang="fr-FR" dirty="0"/>
              <a:t> </a:t>
            </a:r>
            <a:r>
              <a:rPr lang="fr-FR" dirty="0" err="1"/>
              <a:t>loss</a:t>
            </a:r>
            <a:r>
              <a:rPr lang="fr-FR" dirty="0"/>
              <a:t> of money due to </a:t>
            </a:r>
            <a:r>
              <a:rPr lang="fr-FR" dirty="0" err="1"/>
              <a:t>its</a:t>
            </a:r>
            <a:r>
              <a:rPr lang="fr-FR" dirty="0"/>
              <a:t> </a:t>
            </a:r>
            <a:r>
              <a:rPr lang="fr-FR" dirty="0" err="1"/>
              <a:t>inefficiencies</a:t>
            </a:r>
            <a:r>
              <a:rPr lang="fr-FR" dirty="0"/>
              <a:t> at </a:t>
            </a:r>
            <a:r>
              <a:rPr lang="fr-FR" dirty="0" err="1"/>
              <a:t>temperature</a:t>
            </a:r>
            <a:r>
              <a:rPr lang="fr-FR" dirty="0"/>
              <a:t> </a:t>
            </a:r>
            <a:r>
              <a:rPr lang="fr-FR" dirty="0" err="1"/>
              <a:t>higher</a:t>
            </a:r>
            <a:r>
              <a:rPr lang="fr-FR" dirty="0"/>
              <a:t> </a:t>
            </a:r>
            <a:r>
              <a:rPr lang="fr-FR" dirty="0" err="1"/>
              <a:t>than</a:t>
            </a:r>
            <a:r>
              <a:rPr lang="fr-FR" dirty="0"/>
              <a:t> -5 C.</a:t>
            </a:r>
            <a:endParaRPr lang="en-GB" dirty="0"/>
          </a:p>
        </p:txBody>
      </p:sp>
      <p:sp>
        <p:nvSpPr>
          <p:cNvPr id="4" name="Slide Number Placeholder 3"/>
          <p:cNvSpPr>
            <a:spLocks noGrp="1"/>
          </p:cNvSpPr>
          <p:nvPr>
            <p:ph type="sldNum" sz="quarter" idx="10"/>
          </p:nvPr>
        </p:nvSpPr>
        <p:spPr/>
        <p:txBody>
          <a:bodyPr/>
          <a:lstStyle/>
          <a:p>
            <a:fld id="{D635AAED-A348-4DDB-9927-6C9F456208EA}" type="slidenum">
              <a:rPr lang="en-US" smtClean="0"/>
              <a:t>11</a:t>
            </a:fld>
            <a:endParaRPr lang="en-US"/>
          </a:p>
        </p:txBody>
      </p:sp>
    </p:spTree>
    <p:extLst>
      <p:ext uri="{BB962C8B-B14F-4D97-AF65-F5344CB8AC3E}">
        <p14:creationId xmlns:p14="http://schemas.microsoft.com/office/powerpoint/2010/main" val="8819290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main reason behind this would be due to the fact that the cost of generating heat for district heating networks is less than the price that Fortum is willing to pay.</a:t>
            </a:r>
          </a:p>
          <a:p>
            <a:r>
              <a:rPr lang="en-US" dirty="0"/>
              <a:t>For this particular case with different T outdoor, it can be seen that SH+DH scenario outperforms DH only case since the supermarket can gain profit at this window of temperature(between 1 and -15 C).</a:t>
            </a:r>
          </a:p>
          <a:p>
            <a:r>
              <a:rPr lang="en-US" dirty="0"/>
              <a:t>Whenever Fortum price &gt; cost of producing heat, the supermarket reaps benefit out of this heat recovery process.</a:t>
            </a:r>
          </a:p>
          <a:p>
            <a:endParaRPr lang="fr-FR" dirty="0"/>
          </a:p>
        </p:txBody>
      </p:sp>
      <p:sp>
        <p:nvSpPr>
          <p:cNvPr id="4" name="Slide Number Placeholder 3"/>
          <p:cNvSpPr>
            <a:spLocks noGrp="1"/>
          </p:cNvSpPr>
          <p:nvPr>
            <p:ph type="sldNum" sz="quarter" idx="10"/>
          </p:nvPr>
        </p:nvSpPr>
        <p:spPr/>
        <p:txBody>
          <a:bodyPr/>
          <a:lstStyle/>
          <a:p>
            <a:fld id="{D635AAED-A348-4DDB-9927-6C9F456208EA}" type="slidenum">
              <a:rPr lang="en-US" smtClean="0"/>
              <a:t>12</a:t>
            </a:fld>
            <a:endParaRPr lang="en-US"/>
          </a:p>
        </p:txBody>
      </p:sp>
    </p:spTree>
    <p:extLst>
      <p:ext uri="{BB962C8B-B14F-4D97-AF65-F5344CB8AC3E}">
        <p14:creationId xmlns:p14="http://schemas.microsoft.com/office/powerpoint/2010/main" val="33649529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Aligning with the previous results, here is the chart for equally comparing different scenarios (in total 5 of them).</a:t>
            </a:r>
          </a:p>
          <a:p>
            <a:r>
              <a:rPr lang="en-GB" dirty="0"/>
              <a:t>Obvious messages:</a:t>
            </a:r>
          </a:p>
          <a:p>
            <a:pPr marL="171450" indent="-171450">
              <a:buFontTx/>
              <a:buChar char="-"/>
            </a:pPr>
            <a:r>
              <a:rPr lang="en-GB" dirty="0"/>
              <a:t>Supermarkets should always recover heat for its internal space heating demand (huge savings of 30% only by implementing this)</a:t>
            </a:r>
          </a:p>
          <a:p>
            <a:pPr marL="171450" indent="-171450">
              <a:buFontTx/>
              <a:buChar char="-"/>
            </a:pPr>
            <a:r>
              <a:rPr lang="en-GB" dirty="0"/>
              <a:t>On top of that, selling to DH can be an additional revenue bonus to further increase the positive margin (particularly if the price being offered is favourable and interesting from the seller side)</a:t>
            </a:r>
          </a:p>
          <a:p>
            <a:pPr marL="171450" indent="-171450">
              <a:buFontTx/>
              <a:buChar char="-"/>
            </a:pPr>
            <a:r>
              <a:rPr lang="en-GB" dirty="0"/>
              <a:t>DH only makes no profit at all or even deficit because more expenses have to be spent from DH but the profit could not offset the total costs. In this case, it is not recommendable to operate the system to sell and buy heat from DH network separately, especially if the pressure level is not optimized yet (fixed value at all conditions).</a:t>
            </a:r>
          </a:p>
        </p:txBody>
      </p:sp>
      <p:sp>
        <p:nvSpPr>
          <p:cNvPr id="4" name="Slide Number Placeholder 3"/>
          <p:cNvSpPr>
            <a:spLocks noGrp="1"/>
          </p:cNvSpPr>
          <p:nvPr>
            <p:ph type="sldNum" sz="quarter" idx="10"/>
          </p:nvPr>
        </p:nvSpPr>
        <p:spPr/>
        <p:txBody>
          <a:bodyPr/>
          <a:lstStyle/>
          <a:p>
            <a:fld id="{D635AAED-A348-4DDB-9927-6C9F456208EA}" type="slidenum">
              <a:rPr lang="en-US" smtClean="0"/>
              <a:t>13</a:t>
            </a:fld>
            <a:endParaRPr lang="en-US"/>
          </a:p>
        </p:txBody>
      </p:sp>
    </p:spTree>
    <p:extLst>
      <p:ext uri="{BB962C8B-B14F-4D97-AF65-F5344CB8AC3E}">
        <p14:creationId xmlns:p14="http://schemas.microsoft.com/office/powerpoint/2010/main" val="36793946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Having heard all the essential findings in this study, these three conclusions can be drawn:</a:t>
            </a:r>
          </a:p>
          <a:p>
            <a:r>
              <a:rPr lang="en-GB" dirty="0"/>
              <a:t>1</a:t>
            </a:r>
            <a:r>
              <a:rPr lang="en-GB" baseline="30000" dirty="0"/>
              <a:t>st</a:t>
            </a:r>
            <a:r>
              <a:rPr lang="en-GB" dirty="0"/>
              <a:t> and 2nd take away: prioritization of SH heat recovery in the supermarket (it is evident that the buying of heat from DH network can be substituted by own heat production). Up to 40% can be reached by combining SH only and selling to DH network scenario as the extra case if remaining excess heat is still available from the refrigeration system.</a:t>
            </a:r>
          </a:p>
          <a:p>
            <a:r>
              <a:rPr lang="en-GB" dirty="0"/>
              <a:t>3rd takeaway: DH only scenario does not depict a bright result (lowest COP in all operating conditions). The main reason: more bill is needed to pay heat for space heating demand, than the amount of revenue being obtained by trading excess heat with utility provider.</a:t>
            </a:r>
          </a:p>
        </p:txBody>
      </p:sp>
      <p:sp>
        <p:nvSpPr>
          <p:cNvPr id="4" name="Slide Number Placeholder 3"/>
          <p:cNvSpPr>
            <a:spLocks noGrp="1"/>
          </p:cNvSpPr>
          <p:nvPr>
            <p:ph type="sldNum" sz="quarter" idx="10"/>
          </p:nvPr>
        </p:nvSpPr>
        <p:spPr/>
        <p:txBody>
          <a:bodyPr/>
          <a:lstStyle/>
          <a:p>
            <a:fld id="{D635AAED-A348-4DDB-9927-6C9F456208EA}" type="slidenum">
              <a:rPr lang="en-US" smtClean="0"/>
              <a:t>14</a:t>
            </a:fld>
            <a:endParaRPr lang="en-US"/>
          </a:p>
        </p:txBody>
      </p:sp>
    </p:spTree>
    <p:extLst>
      <p:ext uri="{BB962C8B-B14F-4D97-AF65-F5344CB8AC3E}">
        <p14:creationId xmlns:p14="http://schemas.microsoft.com/office/powerpoint/2010/main" val="221285469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 would like to appreciate all of you for listening to our project.</a:t>
            </a:r>
          </a:p>
          <a:p>
            <a:r>
              <a:rPr lang="en-GB" dirty="0"/>
              <a:t>If you have doubts, I hope I can clear them for you during questions and answering sessions.</a:t>
            </a:r>
          </a:p>
          <a:p>
            <a:r>
              <a:rPr lang="en-GB" dirty="0"/>
              <a:t>In any </a:t>
            </a:r>
            <a:r>
              <a:rPr lang="en-GB"/>
              <a:t>case, thank </a:t>
            </a:r>
            <a:r>
              <a:rPr lang="en-GB" dirty="0"/>
              <a:t>you very much!</a:t>
            </a:r>
            <a:endParaRPr lang="fr-FR" dirty="0"/>
          </a:p>
        </p:txBody>
      </p:sp>
      <p:sp>
        <p:nvSpPr>
          <p:cNvPr id="4" name="Slide Number Placeholder 3"/>
          <p:cNvSpPr>
            <a:spLocks noGrp="1"/>
          </p:cNvSpPr>
          <p:nvPr>
            <p:ph type="sldNum" sz="quarter" idx="10"/>
          </p:nvPr>
        </p:nvSpPr>
        <p:spPr/>
        <p:txBody>
          <a:bodyPr/>
          <a:lstStyle/>
          <a:p>
            <a:fld id="{D635AAED-A348-4DDB-9927-6C9F456208EA}" type="slidenum">
              <a:rPr lang="en-US" smtClean="0"/>
              <a:t>15</a:t>
            </a:fld>
            <a:endParaRPr lang="en-US"/>
          </a:p>
        </p:txBody>
      </p:sp>
    </p:spTree>
    <p:extLst>
      <p:ext uri="{BB962C8B-B14F-4D97-AF65-F5344CB8AC3E}">
        <p14:creationId xmlns:p14="http://schemas.microsoft.com/office/powerpoint/2010/main" val="1912999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 brief remark about the project, as I mentioned earlier: the study started a year ago with some reference were taken mostly from closely related topics at the university as well. Hence, in that sense the research has been taking numerous CO2 refrigeration research from the past studies and evaluation, which appeared to be very helpful in justifying the early process of this study.</a:t>
            </a:r>
          </a:p>
          <a:p>
            <a:r>
              <a:rPr lang="en-GB" dirty="0"/>
              <a:t>In addition, KTH is also one of the university partner in the framework of Super supermarkets project. Therefore, both entities have made their own portion to initiate and drive this project till the very end.</a:t>
            </a:r>
            <a:endParaRPr lang="fr-FR" dirty="0"/>
          </a:p>
        </p:txBody>
      </p:sp>
      <p:sp>
        <p:nvSpPr>
          <p:cNvPr id="4" name="Slide Number Placeholder 3"/>
          <p:cNvSpPr>
            <a:spLocks noGrp="1"/>
          </p:cNvSpPr>
          <p:nvPr>
            <p:ph type="sldNum" sz="quarter" idx="10"/>
          </p:nvPr>
        </p:nvSpPr>
        <p:spPr/>
        <p:txBody>
          <a:bodyPr/>
          <a:lstStyle/>
          <a:p>
            <a:fld id="{D635AAED-A348-4DDB-9927-6C9F456208EA}" type="slidenum">
              <a:rPr lang="en-US" smtClean="0"/>
              <a:t>2</a:t>
            </a:fld>
            <a:endParaRPr lang="en-US"/>
          </a:p>
        </p:txBody>
      </p:sp>
    </p:spTree>
    <p:extLst>
      <p:ext uri="{BB962C8B-B14F-4D97-AF65-F5344CB8AC3E}">
        <p14:creationId xmlns:p14="http://schemas.microsoft.com/office/powerpoint/2010/main" val="24866595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That being said, the outline of today’s presentation is divided into three main parts.</a:t>
            </a:r>
          </a:p>
          <a:p>
            <a:r>
              <a:rPr lang="en-GB" dirty="0"/>
              <a:t>We will first begin by having a closer look on the role and potential of energy recovery in our surroundings. Bear in mind, it only entails a general overview to give us an idea about from where and to where those emitted energy can be exploited. </a:t>
            </a:r>
          </a:p>
          <a:p>
            <a:r>
              <a:rPr lang="en-GB" dirty="0"/>
              <a:t>Of course, by doing a more specific aim on CO2 refrigeration system, it is inevitable to talk about the main philosophy of such system as opposed to other existing refrigeration systems. </a:t>
            </a:r>
          </a:p>
          <a:p>
            <a:r>
              <a:rPr lang="en-GB" dirty="0"/>
              <a:t>Secondly, you will briefly grasp the methodology of this research – generally the overall picture on how we can conduct and complete this study.</a:t>
            </a:r>
            <a:r>
              <a:rPr lang="fr-FR" dirty="0"/>
              <a:t> </a:t>
            </a:r>
            <a:r>
              <a:rPr lang="fr-FR" dirty="0" err="1"/>
              <a:t>Thus</a:t>
            </a:r>
            <a:r>
              <a:rPr lang="fr-FR" dirty="0"/>
              <a:t> right </a:t>
            </a:r>
            <a:r>
              <a:rPr lang="fr-FR" dirty="0" err="1"/>
              <a:t>after</a:t>
            </a:r>
            <a:r>
              <a:rPr lang="fr-FR" dirty="0"/>
              <a:t> </a:t>
            </a:r>
            <a:r>
              <a:rPr lang="fr-FR" dirty="0" err="1"/>
              <a:t>this</a:t>
            </a:r>
            <a:r>
              <a:rPr lang="fr-FR" dirty="0"/>
              <a:t> section, </a:t>
            </a:r>
            <a:r>
              <a:rPr lang="fr-FR" dirty="0" err="1"/>
              <a:t>several</a:t>
            </a:r>
            <a:r>
              <a:rPr lang="fr-FR" dirty="0"/>
              <a:t> important </a:t>
            </a:r>
            <a:r>
              <a:rPr lang="fr-FR" dirty="0" err="1"/>
              <a:t>results</a:t>
            </a:r>
            <a:r>
              <a:rPr lang="fr-FR" dirty="0"/>
              <a:t> are </a:t>
            </a:r>
            <a:r>
              <a:rPr lang="fr-FR" dirty="0" err="1"/>
              <a:t>presented</a:t>
            </a:r>
            <a:r>
              <a:rPr lang="fr-FR" dirty="0"/>
              <a:t> to </a:t>
            </a:r>
            <a:r>
              <a:rPr lang="fr-FR" dirty="0" err="1"/>
              <a:t>emphasize</a:t>
            </a:r>
            <a:r>
              <a:rPr lang="fr-FR" dirty="0"/>
              <a:t> certain </a:t>
            </a:r>
            <a:r>
              <a:rPr lang="fr-FR" dirty="0" err="1"/>
              <a:t>benefits</a:t>
            </a:r>
            <a:r>
              <a:rPr lang="fr-FR" dirty="0"/>
              <a:t> of </a:t>
            </a:r>
            <a:r>
              <a:rPr lang="fr-FR" dirty="0" err="1"/>
              <a:t>employing</a:t>
            </a:r>
            <a:r>
              <a:rPr lang="fr-FR" dirty="0"/>
              <a:t> </a:t>
            </a:r>
            <a:r>
              <a:rPr lang="fr-FR" dirty="0" err="1"/>
              <a:t>different</a:t>
            </a:r>
            <a:r>
              <a:rPr lang="fr-FR" dirty="0"/>
              <a:t> scenarios.</a:t>
            </a:r>
          </a:p>
          <a:p>
            <a:endParaRPr lang="en-GB" dirty="0"/>
          </a:p>
        </p:txBody>
      </p:sp>
      <p:sp>
        <p:nvSpPr>
          <p:cNvPr id="4" name="Slide Number Placeholder 3"/>
          <p:cNvSpPr>
            <a:spLocks noGrp="1"/>
          </p:cNvSpPr>
          <p:nvPr>
            <p:ph type="sldNum" sz="quarter" idx="10"/>
          </p:nvPr>
        </p:nvSpPr>
        <p:spPr/>
        <p:txBody>
          <a:bodyPr/>
          <a:lstStyle/>
          <a:p>
            <a:fld id="{D635AAED-A348-4DDB-9927-6C9F456208EA}" type="slidenum">
              <a:rPr lang="en-US" smtClean="0"/>
              <a:t>3</a:t>
            </a:fld>
            <a:endParaRPr lang="en-US"/>
          </a:p>
        </p:txBody>
      </p:sp>
    </p:spTree>
    <p:extLst>
      <p:ext uri="{BB962C8B-B14F-4D97-AF65-F5344CB8AC3E}">
        <p14:creationId xmlns:p14="http://schemas.microsoft.com/office/powerpoint/2010/main" val="30261051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a:t>
            </a:r>
            <a:r>
              <a:rPr lang="en-GB" dirty="0" err="1"/>
              <a:t>restrospect</a:t>
            </a:r>
            <a:r>
              <a:rPr lang="en-GB" dirty="0"/>
              <a:t>, as we all know the current system runs at the process/ technology in which several possible losses might occur. Simply, it could be in the form of heat losses or ‘cold </a:t>
            </a:r>
            <a:r>
              <a:rPr lang="en-GB" dirty="0" err="1"/>
              <a:t>lossess</a:t>
            </a:r>
            <a:r>
              <a:rPr lang="en-GB" dirty="0"/>
              <a:t>’, leaking out of the system unutilized. </a:t>
            </a:r>
            <a:r>
              <a:rPr lang="fr-FR" dirty="0" err="1"/>
              <a:t>These</a:t>
            </a:r>
            <a:r>
              <a:rPr lang="fr-FR" dirty="0"/>
              <a:t> </a:t>
            </a:r>
            <a:r>
              <a:rPr lang="fr-FR" dirty="0" err="1"/>
              <a:t>facts</a:t>
            </a:r>
            <a:r>
              <a:rPr lang="fr-FR" dirty="0"/>
              <a:t> can </a:t>
            </a:r>
            <a:r>
              <a:rPr lang="fr-FR" dirty="0" err="1"/>
              <a:t>be</a:t>
            </a:r>
            <a:r>
              <a:rPr lang="fr-FR" dirty="0"/>
              <a:t> </a:t>
            </a:r>
            <a:r>
              <a:rPr lang="fr-FR" dirty="0" err="1"/>
              <a:t>overcome</a:t>
            </a:r>
            <a:r>
              <a:rPr lang="fr-FR" dirty="0"/>
              <a:t> by </a:t>
            </a:r>
            <a:r>
              <a:rPr lang="fr-FR" dirty="0" err="1"/>
              <a:t>designing</a:t>
            </a:r>
            <a:r>
              <a:rPr lang="fr-FR" dirty="0"/>
              <a:t> a system in </a:t>
            </a:r>
            <a:r>
              <a:rPr lang="fr-FR" dirty="0" err="1"/>
              <a:t>such</a:t>
            </a:r>
            <a:r>
              <a:rPr lang="fr-FR" dirty="0"/>
              <a:t> a </a:t>
            </a:r>
            <a:r>
              <a:rPr lang="fr-FR" dirty="0" err="1"/>
              <a:t>way</a:t>
            </a:r>
            <a:r>
              <a:rPr lang="fr-FR" dirty="0"/>
              <a:t> to </a:t>
            </a:r>
            <a:r>
              <a:rPr lang="fr-FR" dirty="0" err="1"/>
              <a:t>extract</a:t>
            </a:r>
            <a:r>
              <a:rPr lang="fr-FR" dirty="0"/>
              <a:t>/ </a:t>
            </a:r>
            <a:r>
              <a:rPr lang="fr-FR" dirty="0" err="1"/>
              <a:t>deliver</a:t>
            </a:r>
            <a:r>
              <a:rPr lang="fr-FR" dirty="0"/>
              <a:t> </a:t>
            </a:r>
            <a:r>
              <a:rPr lang="fr-FR" dirty="0" err="1"/>
              <a:t>such</a:t>
            </a:r>
            <a:r>
              <a:rPr lang="fr-FR" dirty="0"/>
              <a:t> </a:t>
            </a:r>
            <a:r>
              <a:rPr lang="fr-FR" dirty="0" err="1"/>
              <a:t>energy</a:t>
            </a:r>
            <a:r>
              <a:rPr lang="fr-FR" dirty="0"/>
              <a:t> </a:t>
            </a:r>
            <a:r>
              <a:rPr lang="fr-FR" dirty="0" err="1"/>
              <a:t>from</a:t>
            </a:r>
            <a:r>
              <a:rPr lang="fr-FR" dirty="0"/>
              <a:t> </a:t>
            </a:r>
            <a:r>
              <a:rPr lang="fr-FR" dirty="0" err="1"/>
              <a:t>each</a:t>
            </a:r>
            <a:r>
              <a:rPr lang="fr-FR" dirty="0"/>
              <a:t> </a:t>
            </a:r>
            <a:r>
              <a:rPr lang="fr-FR" dirty="0" err="1"/>
              <a:t>producer</a:t>
            </a:r>
            <a:r>
              <a:rPr lang="fr-FR" dirty="0"/>
              <a:t> to </a:t>
            </a:r>
            <a:r>
              <a:rPr lang="fr-FR" dirty="0" err="1"/>
              <a:t>other</a:t>
            </a:r>
            <a:r>
              <a:rPr lang="fr-FR" dirty="0"/>
              <a:t> places (in </a:t>
            </a:r>
            <a:r>
              <a:rPr lang="fr-FR" dirty="0" err="1"/>
              <a:t>this</a:t>
            </a:r>
            <a:r>
              <a:rPr lang="fr-FR" dirty="0"/>
              <a:t> case as I show to all of </a:t>
            </a:r>
            <a:r>
              <a:rPr lang="fr-FR" dirty="0" err="1"/>
              <a:t>your</a:t>
            </a:r>
            <a:r>
              <a:rPr lang="fr-FR" dirty="0"/>
              <a:t>: district </a:t>
            </a:r>
            <a:r>
              <a:rPr lang="fr-FR" dirty="0" err="1"/>
              <a:t>heating</a:t>
            </a:r>
            <a:r>
              <a:rPr lang="fr-FR" dirty="0"/>
              <a:t>/ </a:t>
            </a:r>
            <a:r>
              <a:rPr lang="fr-FR" dirty="0" err="1"/>
              <a:t>cooling</a:t>
            </a:r>
            <a:r>
              <a:rPr lang="fr-FR" dirty="0"/>
              <a:t> network).</a:t>
            </a:r>
          </a:p>
          <a:p>
            <a:r>
              <a:rPr lang="en-GB" dirty="0"/>
              <a:t>F</a:t>
            </a:r>
            <a:r>
              <a:rPr lang="fr-FR" dirty="0"/>
              <a:t>or the </a:t>
            </a:r>
            <a:r>
              <a:rPr lang="fr-FR" dirty="0" err="1"/>
              <a:t>purpose</a:t>
            </a:r>
            <a:r>
              <a:rPr lang="fr-FR" dirty="0"/>
              <a:t> of the </a:t>
            </a:r>
            <a:r>
              <a:rPr lang="fr-FR" dirty="0" err="1"/>
              <a:t>study</a:t>
            </a:r>
            <a:r>
              <a:rPr lang="fr-FR" dirty="0"/>
              <a:t>, </a:t>
            </a:r>
            <a:r>
              <a:rPr lang="fr-FR" dirty="0" err="1"/>
              <a:t>we</a:t>
            </a:r>
            <a:r>
              <a:rPr lang="fr-FR" dirty="0"/>
              <a:t> </a:t>
            </a:r>
            <a:r>
              <a:rPr lang="fr-FR" dirty="0" err="1"/>
              <a:t>identified</a:t>
            </a:r>
            <a:r>
              <a:rPr lang="fr-FR" dirty="0"/>
              <a:t> </a:t>
            </a:r>
            <a:r>
              <a:rPr lang="fr-FR" dirty="0" err="1"/>
              <a:t>supermarkets</a:t>
            </a:r>
            <a:r>
              <a:rPr lang="fr-FR" dirty="0"/>
              <a:t> as one of the </a:t>
            </a:r>
            <a:r>
              <a:rPr lang="fr-FR" dirty="0" err="1"/>
              <a:t>promising</a:t>
            </a:r>
            <a:r>
              <a:rPr lang="fr-FR" dirty="0"/>
              <a:t> </a:t>
            </a:r>
            <a:r>
              <a:rPr lang="fr-FR" dirty="0" err="1"/>
              <a:t>potential</a:t>
            </a:r>
            <a:r>
              <a:rPr lang="fr-FR" dirty="0"/>
              <a:t> due to </a:t>
            </a:r>
            <a:r>
              <a:rPr lang="fr-FR" dirty="0" err="1"/>
              <a:t>these</a:t>
            </a:r>
            <a:r>
              <a:rPr lang="fr-FR" dirty="0"/>
              <a:t> </a:t>
            </a:r>
            <a:r>
              <a:rPr lang="fr-FR" dirty="0" err="1"/>
              <a:t>facts</a:t>
            </a:r>
            <a:r>
              <a:rPr lang="fr-FR" dirty="0"/>
              <a:t>:</a:t>
            </a:r>
          </a:p>
          <a:p>
            <a:r>
              <a:rPr lang="en-GB" dirty="0"/>
              <a:t>-</a:t>
            </a:r>
            <a:r>
              <a:rPr lang="fr-FR" dirty="0"/>
              <a:t> 50% of </a:t>
            </a:r>
            <a:r>
              <a:rPr lang="fr-FR" dirty="0" err="1"/>
              <a:t>its</a:t>
            </a:r>
            <a:r>
              <a:rPr lang="fr-FR" dirty="0"/>
              <a:t> </a:t>
            </a:r>
            <a:r>
              <a:rPr lang="fr-FR" dirty="0" err="1"/>
              <a:t>consumed</a:t>
            </a:r>
            <a:r>
              <a:rPr lang="fr-FR" dirty="0"/>
              <a:t> </a:t>
            </a:r>
            <a:r>
              <a:rPr lang="fr-FR" dirty="0" err="1"/>
              <a:t>energy</a:t>
            </a:r>
            <a:r>
              <a:rPr lang="fr-FR" dirty="0"/>
              <a:t> </a:t>
            </a:r>
            <a:r>
              <a:rPr lang="fr-FR" dirty="0" err="1"/>
              <a:t>is</a:t>
            </a:r>
            <a:r>
              <a:rPr lang="fr-FR" dirty="0"/>
              <a:t> </a:t>
            </a:r>
            <a:r>
              <a:rPr lang="fr-FR" dirty="0" err="1"/>
              <a:t>basically</a:t>
            </a:r>
            <a:r>
              <a:rPr lang="fr-FR" dirty="0"/>
              <a:t> </a:t>
            </a:r>
            <a:r>
              <a:rPr lang="fr-FR" dirty="0" err="1"/>
              <a:t>dominated</a:t>
            </a:r>
            <a:r>
              <a:rPr lang="fr-FR" dirty="0"/>
              <a:t> by </a:t>
            </a:r>
            <a:r>
              <a:rPr lang="fr-FR" dirty="0" err="1"/>
              <a:t>refrigeration</a:t>
            </a:r>
            <a:r>
              <a:rPr lang="fr-FR" dirty="0"/>
              <a:t> system, </a:t>
            </a:r>
            <a:r>
              <a:rPr lang="fr-FR" dirty="0" err="1"/>
              <a:t>so</a:t>
            </a:r>
            <a:r>
              <a:rPr lang="fr-FR" dirty="0"/>
              <a:t> to </a:t>
            </a:r>
            <a:r>
              <a:rPr lang="fr-FR" dirty="0" err="1"/>
              <a:t>say</a:t>
            </a:r>
            <a:r>
              <a:rPr lang="fr-FR" dirty="0"/>
              <a:t> </a:t>
            </a:r>
            <a:r>
              <a:rPr lang="fr-FR" dirty="0" err="1"/>
              <a:t>enourmous</a:t>
            </a:r>
            <a:r>
              <a:rPr lang="fr-FR" dirty="0"/>
              <a:t> </a:t>
            </a:r>
            <a:r>
              <a:rPr lang="fr-FR" dirty="0" err="1"/>
              <a:t>amount</a:t>
            </a:r>
            <a:r>
              <a:rPr lang="fr-FR" dirty="0"/>
              <a:t>. </a:t>
            </a:r>
            <a:r>
              <a:rPr lang="fr-FR" dirty="0" err="1"/>
              <a:t>Other</a:t>
            </a:r>
            <a:r>
              <a:rPr lang="fr-FR" dirty="0"/>
              <a:t> </a:t>
            </a:r>
            <a:r>
              <a:rPr lang="fr-FR" dirty="0" err="1"/>
              <a:t>complementary</a:t>
            </a:r>
            <a:r>
              <a:rPr lang="fr-FR" dirty="0"/>
              <a:t> </a:t>
            </a:r>
            <a:r>
              <a:rPr lang="fr-FR" dirty="0" err="1"/>
              <a:t>fact</a:t>
            </a:r>
            <a:r>
              <a:rPr lang="fr-FR" dirty="0"/>
              <a:t> (100-150 kW </a:t>
            </a:r>
            <a:r>
              <a:rPr lang="fr-FR" dirty="0" err="1"/>
              <a:t>common</a:t>
            </a:r>
            <a:r>
              <a:rPr lang="fr-FR" dirty="0"/>
              <a:t> </a:t>
            </a:r>
            <a:r>
              <a:rPr lang="fr-FR" dirty="0" err="1"/>
              <a:t>supermarket</a:t>
            </a:r>
            <a:r>
              <a:rPr lang="fr-FR" dirty="0"/>
              <a:t>), up to 20 single </a:t>
            </a:r>
            <a:r>
              <a:rPr lang="fr-FR" dirty="0" err="1"/>
              <a:t>family</a:t>
            </a:r>
            <a:r>
              <a:rPr lang="fr-FR" dirty="0"/>
              <a:t> </a:t>
            </a:r>
            <a:r>
              <a:rPr lang="fr-FR" dirty="0" err="1"/>
              <a:t>houses</a:t>
            </a:r>
            <a:r>
              <a:rPr lang="fr-FR" dirty="0"/>
              <a:t> can </a:t>
            </a:r>
            <a:r>
              <a:rPr lang="fr-FR" dirty="0" err="1"/>
              <a:t>benefit</a:t>
            </a:r>
            <a:r>
              <a:rPr lang="fr-FR" dirty="0"/>
              <a:t> the </a:t>
            </a:r>
            <a:r>
              <a:rPr lang="fr-FR" dirty="0" err="1"/>
              <a:t>excess</a:t>
            </a:r>
            <a:r>
              <a:rPr lang="fr-FR" dirty="0"/>
              <a:t> </a:t>
            </a:r>
            <a:r>
              <a:rPr lang="fr-FR" dirty="0" err="1"/>
              <a:t>heat</a:t>
            </a:r>
            <a:r>
              <a:rPr lang="fr-FR" dirty="0"/>
              <a:t> (</a:t>
            </a:r>
            <a:r>
              <a:rPr lang="fr-FR" dirty="0" err="1"/>
              <a:t>eventually</a:t>
            </a:r>
            <a:r>
              <a:rPr lang="fr-FR" dirty="0"/>
              <a:t> </a:t>
            </a:r>
            <a:r>
              <a:rPr lang="fr-FR" dirty="0" err="1"/>
              <a:t>raising</a:t>
            </a:r>
            <a:r>
              <a:rPr lang="fr-FR" dirty="0"/>
              <a:t> the </a:t>
            </a:r>
            <a:r>
              <a:rPr lang="fr-FR" dirty="0" err="1"/>
              <a:t>overall</a:t>
            </a:r>
            <a:r>
              <a:rPr lang="fr-FR" dirty="0"/>
              <a:t> </a:t>
            </a:r>
            <a:r>
              <a:rPr lang="fr-FR" dirty="0" err="1"/>
              <a:t>efficiency</a:t>
            </a:r>
            <a:r>
              <a:rPr lang="fr-FR" dirty="0"/>
              <a:t> of the system, </a:t>
            </a:r>
            <a:r>
              <a:rPr lang="fr-FR" dirty="0" err="1"/>
              <a:t>indeed</a:t>
            </a:r>
            <a:r>
              <a:rPr lang="fr-FR" dirty="0"/>
              <a:t>)</a:t>
            </a:r>
            <a:endParaRPr lang="en-GB" dirty="0"/>
          </a:p>
        </p:txBody>
      </p:sp>
      <p:sp>
        <p:nvSpPr>
          <p:cNvPr id="4" name="Slide Number Placeholder 3"/>
          <p:cNvSpPr>
            <a:spLocks noGrp="1"/>
          </p:cNvSpPr>
          <p:nvPr>
            <p:ph type="sldNum" sz="quarter" idx="10"/>
          </p:nvPr>
        </p:nvSpPr>
        <p:spPr/>
        <p:txBody>
          <a:bodyPr/>
          <a:lstStyle/>
          <a:p>
            <a:fld id="{D635AAED-A348-4DDB-9927-6C9F456208EA}" type="slidenum">
              <a:rPr lang="en-US" smtClean="0"/>
              <a:t>4</a:t>
            </a:fld>
            <a:endParaRPr lang="en-US"/>
          </a:p>
        </p:txBody>
      </p:sp>
    </p:spTree>
    <p:extLst>
      <p:ext uri="{BB962C8B-B14F-4D97-AF65-F5344CB8AC3E}">
        <p14:creationId xmlns:p14="http://schemas.microsoft.com/office/powerpoint/2010/main" val="10051954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With that criteria and objectives in mind, what can we do about it?</a:t>
            </a:r>
          </a:p>
          <a:p>
            <a:r>
              <a:rPr lang="en-GB" dirty="0"/>
              <a:t>The trend shows that CO2 as refrigerant medium has been gaining popularity due to its harmless chemical (measured by its GWP 1 vs 3200 of normal refrigerant) and possibly lower energy consumption. The first one was undoubtedly validated, yet how about the second one? </a:t>
            </a:r>
          </a:p>
          <a:p>
            <a:r>
              <a:rPr lang="en-GB" dirty="0"/>
              <a:t>Moreover, if we take into account the generation of excess heat to the network that implies the addition of more heat exchangers into the basic configuration. </a:t>
            </a:r>
          </a:p>
          <a:p>
            <a:r>
              <a:rPr lang="en-GB" dirty="0"/>
              <a:t>These questions and some curiosities lead us to the</a:t>
            </a:r>
            <a:endParaRPr lang="fr-FR" dirty="0"/>
          </a:p>
        </p:txBody>
      </p:sp>
      <p:sp>
        <p:nvSpPr>
          <p:cNvPr id="4" name="Slide Number Placeholder 3"/>
          <p:cNvSpPr>
            <a:spLocks noGrp="1"/>
          </p:cNvSpPr>
          <p:nvPr>
            <p:ph type="sldNum" sz="quarter" idx="10"/>
          </p:nvPr>
        </p:nvSpPr>
        <p:spPr/>
        <p:txBody>
          <a:bodyPr/>
          <a:lstStyle/>
          <a:p>
            <a:fld id="{D635AAED-A348-4DDB-9927-6C9F456208EA}" type="slidenum">
              <a:rPr lang="en-US" smtClean="0"/>
              <a:t>5</a:t>
            </a:fld>
            <a:endParaRPr lang="en-US"/>
          </a:p>
        </p:txBody>
      </p:sp>
    </p:spTree>
    <p:extLst>
      <p:ext uri="{BB962C8B-B14F-4D97-AF65-F5344CB8AC3E}">
        <p14:creationId xmlns:p14="http://schemas.microsoft.com/office/powerpoint/2010/main" val="22130676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It leads us to the objectives of the study, constituting mainly by two techno-economic analysis:</a:t>
            </a:r>
          </a:p>
          <a:p>
            <a:pPr marL="171450" indent="-171450">
              <a:buFontTx/>
              <a:buChar char="-"/>
            </a:pPr>
            <a:r>
              <a:rPr lang="en-GB" dirty="0"/>
              <a:t>We want to model such systems so that it is possible to transfer heat from the supermarkets to the district heating/ utility network providers. Therefore, some parameters such as price of buying/ selling heat from the utility should be identified as well.</a:t>
            </a:r>
          </a:p>
          <a:p>
            <a:pPr marL="171450" indent="-171450">
              <a:buFontTx/>
              <a:buChar char="-"/>
            </a:pPr>
            <a:r>
              <a:rPr lang="en-GB" dirty="0"/>
              <a:t>Our study also includes the importance of varying the refrigeration systems with multiple scenarios. Henceforth, at last the best/ optimized scenario can be taken as a candidate to substitute the existing systems – justified by its advantages and economic benefits.</a:t>
            </a:r>
            <a:endParaRPr lang="fr-FR" dirty="0"/>
          </a:p>
        </p:txBody>
      </p:sp>
      <p:sp>
        <p:nvSpPr>
          <p:cNvPr id="4" name="Slide Number Placeholder 3"/>
          <p:cNvSpPr>
            <a:spLocks noGrp="1"/>
          </p:cNvSpPr>
          <p:nvPr>
            <p:ph type="sldNum" sz="quarter" idx="10"/>
          </p:nvPr>
        </p:nvSpPr>
        <p:spPr/>
        <p:txBody>
          <a:bodyPr/>
          <a:lstStyle/>
          <a:p>
            <a:fld id="{D635AAED-A348-4DDB-9927-6C9F456208EA}" type="slidenum">
              <a:rPr lang="en-US" smtClean="0"/>
              <a:t>6</a:t>
            </a:fld>
            <a:endParaRPr lang="en-US"/>
          </a:p>
        </p:txBody>
      </p:sp>
    </p:spTree>
    <p:extLst>
      <p:ext uri="{BB962C8B-B14F-4D97-AF65-F5344CB8AC3E}">
        <p14:creationId xmlns:p14="http://schemas.microsoft.com/office/powerpoint/2010/main" val="38091117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As talked earlier, 5 scenarios are presented here to show the distinctions between one to another in these simplified flow charts.</a:t>
            </a:r>
          </a:p>
          <a:p>
            <a:r>
              <a:rPr lang="en-GB" dirty="0"/>
              <a:t>The first three do not have the particularity of delivering the heat to the utility providers. Instead, the default case purchases the amount of heat to fulfil its internal space heating demand from DH network while operating normally with one condenser. 2</a:t>
            </a:r>
            <a:r>
              <a:rPr lang="en-GB" baseline="30000" dirty="0"/>
              <a:t>nd</a:t>
            </a:r>
            <a:r>
              <a:rPr lang="en-GB" dirty="0"/>
              <a:t> one has almost the same configuration, but the DH network role is replaced by a </a:t>
            </a:r>
            <a:r>
              <a:rPr lang="en-GB" dirty="0" err="1"/>
              <a:t>groundsource</a:t>
            </a:r>
            <a:r>
              <a:rPr lang="en-GB" dirty="0"/>
              <a:t> heat pump to generate space heating needs. The 3</a:t>
            </a:r>
            <a:r>
              <a:rPr lang="en-GB" baseline="30000" dirty="0"/>
              <a:t>rd</a:t>
            </a:r>
            <a:r>
              <a:rPr lang="en-GB" dirty="0"/>
              <a:t> has a major difference by pushing the pressure higher than the previous two, with the goal to have sufficient heat for internal heat consumption.</a:t>
            </a:r>
            <a:endParaRPr lang="fr-FR" dirty="0"/>
          </a:p>
        </p:txBody>
      </p:sp>
      <p:sp>
        <p:nvSpPr>
          <p:cNvPr id="4" name="Slide Number Placeholder 3"/>
          <p:cNvSpPr>
            <a:spLocks noGrp="1"/>
          </p:cNvSpPr>
          <p:nvPr>
            <p:ph type="sldNum" sz="quarter" idx="10"/>
          </p:nvPr>
        </p:nvSpPr>
        <p:spPr/>
        <p:txBody>
          <a:bodyPr/>
          <a:lstStyle/>
          <a:p>
            <a:fld id="{D635AAED-A348-4DDB-9927-6C9F456208EA}" type="slidenum">
              <a:rPr lang="en-US" smtClean="0"/>
              <a:t>7</a:t>
            </a:fld>
            <a:endParaRPr lang="en-US"/>
          </a:p>
        </p:txBody>
      </p:sp>
    </p:spTree>
    <p:extLst>
      <p:ext uri="{BB962C8B-B14F-4D97-AF65-F5344CB8AC3E}">
        <p14:creationId xmlns:p14="http://schemas.microsoft.com/office/powerpoint/2010/main" val="37882047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And now, in the last 2 we are talking about the selling of excess heat from supermarkets to the district heating network.</a:t>
            </a:r>
          </a:p>
          <a:p>
            <a:r>
              <a:rPr lang="en-GB" dirty="0"/>
              <a:t>The fourth scenario still adopts the same heat exchangers purpose to utilize heat internally in the supermarket. However, an additional heat exchanger (2</a:t>
            </a:r>
            <a:r>
              <a:rPr lang="en-GB" baseline="30000" dirty="0"/>
              <a:t>nd</a:t>
            </a:r>
            <a:r>
              <a:rPr lang="en-GB" dirty="0"/>
              <a:t> exchanger) is installed before to accommodate heat delivery to the utility. It should be noted that SH still remains as the priority here, meaning that if condition does not allow (for instance at low pressure level), then limited/ no energy can be sent to the network. </a:t>
            </a:r>
          </a:p>
          <a:p>
            <a:r>
              <a:rPr lang="en-GB" dirty="0"/>
              <a:t>On the other hand, DH only scenario lays the concept of setting a single exchangers solely dedicated for DH network. </a:t>
            </a:r>
            <a:endParaRPr lang="fr-FR" dirty="0"/>
          </a:p>
        </p:txBody>
      </p:sp>
      <p:sp>
        <p:nvSpPr>
          <p:cNvPr id="4" name="Slide Number Placeholder 3"/>
          <p:cNvSpPr>
            <a:spLocks noGrp="1"/>
          </p:cNvSpPr>
          <p:nvPr>
            <p:ph type="sldNum" sz="quarter" idx="10"/>
          </p:nvPr>
        </p:nvSpPr>
        <p:spPr/>
        <p:txBody>
          <a:bodyPr/>
          <a:lstStyle/>
          <a:p>
            <a:fld id="{D635AAED-A348-4DDB-9927-6C9F456208EA}" type="slidenum">
              <a:rPr lang="en-US" smtClean="0"/>
              <a:t>8</a:t>
            </a:fld>
            <a:endParaRPr lang="en-US"/>
          </a:p>
        </p:txBody>
      </p:sp>
    </p:spTree>
    <p:extLst>
      <p:ext uri="{BB962C8B-B14F-4D97-AF65-F5344CB8AC3E}">
        <p14:creationId xmlns:p14="http://schemas.microsoft.com/office/powerpoint/2010/main" val="28324633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With all those configurations, this simple working process is presented to elaborate the ideas behind our study.</a:t>
            </a:r>
          </a:p>
          <a:p>
            <a:r>
              <a:rPr lang="en-GB" dirty="0"/>
              <a:t>In terms of technical side: we modelled the system (each with different scenario and configuration) using a computer aided simulation, including its thermodynamic parameters. The results of this technical part is further processed by incorporating economic parameters such as the price of heat/ electricity, to determine the cost of producing and operating the systems. </a:t>
            </a:r>
          </a:p>
          <a:p>
            <a:r>
              <a:rPr lang="en-GB" dirty="0"/>
              <a:t>Two useful variables are displayed here: </a:t>
            </a:r>
          </a:p>
          <a:p>
            <a:pPr marL="171450" indent="-171450">
              <a:buFontTx/>
              <a:buChar char="-"/>
            </a:pPr>
            <a:r>
              <a:rPr lang="en-GB" dirty="0"/>
              <a:t>Coefficient of performance HR: with the essence of correlating the amount of heat recovered for certain amount of kW work required</a:t>
            </a:r>
          </a:p>
          <a:p>
            <a:pPr marL="171450" indent="-171450">
              <a:buFontTx/>
              <a:buChar char="-"/>
            </a:pPr>
            <a:r>
              <a:rPr lang="en-GB" dirty="0"/>
              <a:t>Apart from this, we also want to know the cost of generating heat – hence, it can be comparable with the price of buying heat from utility network.</a:t>
            </a:r>
            <a:endParaRPr lang="fr-FR" dirty="0"/>
          </a:p>
        </p:txBody>
      </p:sp>
      <p:sp>
        <p:nvSpPr>
          <p:cNvPr id="4" name="Slide Number Placeholder 3"/>
          <p:cNvSpPr>
            <a:spLocks noGrp="1"/>
          </p:cNvSpPr>
          <p:nvPr>
            <p:ph type="sldNum" sz="quarter" idx="10"/>
          </p:nvPr>
        </p:nvSpPr>
        <p:spPr/>
        <p:txBody>
          <a:bodyPr/>
          <a:lstStyle/>
          <a:p>
            <a:fld id="{D635AAED-A348-4DDB-9927-6C9F456208EA}" type="slidenum">
              <a:rPr lang="en-US" smtClean="0"/>
              <a:t>9</a:t>
            </a:fld>
            <a:endParaRPr lang="en-US"/>
          </a:p>
        </p:txBody>
      </p:sp>
    </p:spTree>
    <p:extLst>
      <p:ext uri="{BB962C8B-B14F-4D97-AF65-F5344CB8AC3E}">
        <p14:creationId xmlns:p14="http://schemas.microsoft.com/office/powerpoint/2010/main" val="21126451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6.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e de titre">
    <p:spTree>
      <p:nvGrpSpPr>
        <p:cNvPr id="1" name=""/>
        <p:cNvGrpSpPr/>
        <p:nvPr/>
      </p:nvGrpSpPr>
      <p:grpSpPr>
        <a:xfrm>
          <a:off x="0" y="0"/>
          <a:ext cx="0" cy="0"/>
          <a:chOff x="0" y="0"/>
          <a:chExt cx="0" cy="0"/>
        </a:xfrm>
      </p:grpSpPr>
      <p:pic>
        <p:nvPicPr>
          <p:cNvPr id="23" name="Image 2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92" y="-3938"/>
            <a:ext cx="9144000" cy="6858000"/>
          </a:xfrm>
          <a:prstGeom prst="rect">
            <a:avLst/>
          </a:prstGeom>
        </p:spPr>
      </p:pic>
      <p:sp>
        <p:nvSpPr>
          <p:cNvPr id="2" name="Titre 1"/>
          <p:cNvSpPr>
            <a:spLocks noGrp="1"/>
          </p:cNvSpPr>
          <p:nvPr>
            <p:ph type="ctrTitle" hasCustomPrompt="1"/>
          </p:nvPr>
        </p:nvSpPr>
        <p:spPr>
          <a:xfrm>
            <a:off x="1143000" y="1610877"/>
            <a:ext cx="6858000" cy="1824037"/>
          </a:xfrm>
        </p:spPr>
        <p:txBody>
          <a:bodyPr anchor="b"/>
          <a:lstStyle>
            <a:lvl1pPr algn="ctr">
              <a:defRPr sz="2550" b="1" i="0" u="none" cap="all" baseline="0">
                <a:solidFill>
                  <a:srgbClr val="3585A0"/>
                </a:solidFill>
                <a:effectLst>
                  <a:outerShdw blurRad="38100" dist="38100" dir="2700000" algn="tl">
                    <a:srgbClr val="000000">
                      <a:alpha val="43137"/>
                    </a:srgbClr>
                  </a:outerShdw>
                </a:effectLst>
                <a:latin typeface="+mn-lt"/>
              </a:defRPr>
            </a:lvl1pPr>
          </a:lstStyle>
          <a:p>
            <a:r>
              <a:rPr lang="en-US" noProof="0" dirty="0"/>
              <a:t>Presentation Title</a:t>
            </a:r>
          </a:p>
        </p:txBody>
      </p:sp>
      <p:sp>
        <p:nvSpPr>
          <p:cNvPr id="3" name="Sous-titre 2"/>
          <p:cNvSpPr>
            <a:spLocks noGrp="1"/>
          </p:cNvSpPr>
          <p:nvPr>
            <p:ph type="subTitle" idx="1" hasCustomPrompt="1"/>
          </p:nvPr>
        </p:nvSpPr>
        <p:spPr>
          <a:xfrm>
            <a:off x="1143000" y="3597752"/>
            <a:ext cx="6858000" cy="1040714"/>
          </a:xfrm>
        </p:spPr>
        <p:txBody>
          <a:bodyPr anchor="b"/>
          <a:lstStyle>
            <a:lvl1pPr marL="0" indent="0" algn="ctr">
              <a:buNone/>
              <a:defRPr sz="2400" b="0" i="0" baseline="0">
                <a:solidFill>
                  <a:srgbClr val="009999"/>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noProof="0" dirty="0"/>
              <a:t>First Name SURNAME, First Name SURNAME</a:t>
            </a:r>
          </a:p>
        </p:txBody>
      </p:sp>
      <p:sp>
        <p:nvSpPr>
          <p:cNvPr id="4" name="Espace réservé de la date 3"/>
          <p:cNvSpPr>
            <a:spLocks noGrp="1"/>
          </p:cNvSpPr>
          <p:nvPr>
            <p:ph type="dt" sz="half" idx="10"/>
          </p:nvPr>
        </p:nvSpPr>
        <p:spPr/>
        <p:txBody>
          <a:bodyPr/>
          <a:lstStyle>
            <a:lvl1pPr>
              <a:defRPr/>
            </a:lvl1pPr>
          </a:lstStyle>
          <a:p>
            <a:endParaRPr lang="en-US" dirty="0"/>
          </a:p>
        </p:txBody>
      </p:sp>
      <p:sp>
        <p:nvSpPr>
          <p:cNvPr id="5" name="Espace réservé du pied de page 4"/>
          <p:cNvSpPr>
            <a:spLocks noGrp="1"/>
          </p:cNvSpPr>
          <p:nvPr>
            <p:ph type="ftr" sz="quarter" idx="11"/>
          </p:nvPr>
        </p:nvSpPr>
        <p:spPr/>
        <p:txBody>
          <a:bodyPr/>
          <a:lstStyle>
            <a:lvl1pPr>
              <a:defRPr/>
            </a:lvl1pPr>
          </a:lstStyle>
          <a:p>
            <a:r>
              <a:rPr lang="en-US"/>
              <a:t>13th IIR GUSTAV LORENTZEN CONFERENCE ON NATURAL REFRIGERANTS, Valencia, June 18-20, 2018</a:t>
            </a:r>
            <a:endParaRPr lang="en-US" dirty="0"/>
          </a:p>
        </p:txBody>
      </p:sp>
      <p:sp>
        <p:nvSpPr>
          <p:cNvPr id="6" name="Espace réservé du numéro de diapositive 5"/>
          <p:cNvSpPr>
            <a:spLocks noGrp="1"/>
          </p:cNvSpPr>
          <p:nvPr>
            <p:ph type="sldNum" sz="quarter" idx="12"/>
          </p:nvPr>
        </p:nvSpPr>
        <p:spPr/>
        <p:txBody>
          <a:bodyPr/>
          <a:lstStyle>
            <a:lvl1pPr>
              <a:defRPr smtClean="0"/>
            </a:lvl1pPr>
          </a:lstStyle>
          <a:p>
            <a:pPr>
              <a:buSzPct val="25000"/>
            </a:pPr>
            <a:fld id="{00000000-1234-1234-1234-123412341234}" type="slidenum">
              <a:rPr lang="en-US" smtClean="0"/>
              <a:pPr>
                <a:buSzPct val="25000"/>
              </a:pPr>
              <a:t>‹#›</a:t>
            </a:fld>
            <a:endParaRPr lang="en-US"/>
          </a:p>
        </p:txBody>
      </p:sp>
      <p:sp>
        <p:nvSpPr>
          <p:cNvPr id="22" name="Ellipse 21"/>
          <p:cNvSpPr/>
          <p:nvPr/>
        </p:nvSpPr>
        <p:spPr>
          <a:xfrm>
            <a:off x="3858681" y="118677"/>
            <a:ext cx="1212224" cy="94130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a:p>
        </p:txBody>
      </p:sp>
      <p:pic>
        <p:nvPicPr>
          <p:cNvPr id="21" name="Image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58681" y="104555"/>
            <a:ext cx="1269876" cy="919956"/>
          </a:xfrm>
          <a:prstGeom prst="rect">
            <a:avLst/>
          </a:prstGeom>
        </p:spPr>
      </p:pic>
      <p:sp>
        <p:nvSpPr>
          <p:cNvPr id="8" name="Espace réservé du texte 7"/>
          <p:cNvSpPr>
            <a:spLocks noGrp="1"/>
          </p:cNvSpPr>
          <p:nvPr>
            <p:ph type="body" sz="quarter" idx="13" hasCustomPrompt="1"/>
          </p:nvPr>
        </p:nvSpPr>
        <p:spPr>
          <a:xfrm>
            <a:off x="1143000" y="4626901"/>
            <a:ext cx="6858000" cy="638503"/>
          </a:xfrm>
        </p:spPr>
        <p:txBody>
          <a:bodyPr/>
          <a:lstStyle>
            <a:lvl1pPr algn="ctr">
              <a:defRPr sz="2100" i="1"/>
            </a:lvl1pPr>
          </a:lstStyle>
          <a:p>
            <a:pPr lvl="0"/>
            <a:r>
              <a:rPr lang="en-GB" dirty="0"/>
              <a:t>Affiliations</a:t>
            </a:r>
          </a:p>
        </p:txBody>
      </p:sp>
      <p:sp>
        <p:nvSpPr>
          <p:cNvPr id="14" name="Espace réservé pour une image  13"/>
          <p:cNvSpPr>
            <a:spLocks noGrp="1"/>
          </p:cNvSpPr>
          <p:nvPr>
            <p:ph type="pic" sz="quarter" idx="15" hasCustomPrompt="1"/>
          </p:nvPr>
        </p:nvSpPr>
        <p:spPr>
          <a:xfrm>
            <a:off x="126974" y="2603998"/>
            <a:ext cx="887016" cy="958850"/>
          </a:xfrm>
        </p:spPr>
        <p:txBody>
          <a:bodyPr/>
          <a:lstStyle>
            <a:lvl1pPr>
              <a:defRPr/>
            </a:lvl1pPr>
          </a:lstStyle>
          <a:p>
            <a:r>
              <a:rPr lang="en-GB" dirty="0"/>
              <a:t>Logo</a:t>
            </a:r>
          </a:p>
        </p:txBody>
      </p:sp>
      <p:sp>
        <p:nvSpPr>
          <p:cNvPr id="19" name="Espace réservé pour une image  13"/>
          <p:cNvSpPr>
            <a:spLocks noGrp="1"/>
          </p:cNvSpPr>
          <p:nvPr>
            <p:ph type="pic" sz="quarter" idx="16" hasCustomPrompt="1"/>
          </p:nvPr>
        </p:nvSpPr>
        <p:spPr>
          <a:xfrm>
            <a:off x="8119245" y="2628031"/>
            <a:ext cx="887016" cy="958850"/>
          </a:xfrm>
        </p:spPr>
        <p:txBody>
          <a:bodyPr/>
          <a:lstStyle>
            <a:lvl1pPr>
              <a:defRPr/>
            </a:lvl1pPr>
          </a:lstStyle>
          <a:p>
            <a:r>
              <a:rPr lang="en-GB" dirty="0"/>
              <a:t>Logo</a:t>
            </a:r>
          </a:p>
        </p:txBody>
      </p:sp>
      <p:sp>
        <p:nvSpPr>
          <p:cNvPr id="20" name="Espace réservé pour une image  13"/>
          <p:cNvSpPr>
            <a:spLocks noGrp="1"/>
          </p:cNvSpPr>
          <p:nvPr>
            <p:ph type="pic" sz="quarter" idx="17" hasCustomPrompt="1"/>
          </p:nvPr>
        </p:nvSpPr>
        <p:spPr>
          <a:xfrm>
            <a:off x="126974" y="1399223"/>
            <a:ext cx="887016" cy="958850"/>
          </a:xfrm>
        </p:spPr>
        <p:txBody>
          <a:bodyPr/>
          <a:lstStyle>
            <a:lvl1pPr>
              <a:defRPr/>
            </a:lvl1pPr>
          </a:lstStyle>
          <a:p>
            <a:r>
              <a:rPr lang="en-GB" dirty="0"/>
              <a:t>Logo</a:t>
            </a:r>
          </a:p>
        </p:txBody>
      </p:sp>
      <p:sp>
        <p:nvSpPr>
          <p:cNvPr id="24" name="Espace réservé pour une image  13"/>
          <p:cNvSpPr>
            <a:spLocks noGrp="1"/>
          </p:cNvSpPr>
          <p:nvPr>
            <p:ph type="pic" sz="quarter" idx="18" hasCustomPrompt="1"/>
          </p:nvPr>
        </p:nvSpPr>
        <p:spPr>
          <a:xfrm>
            <a:off x="8119245" y="1398838"/>
            <a:ext cx="887016" cy="958850"/>
          </a:xfrm>
        </p:spPr>
        <p:txBody>
          <a:bodyPr/>
          <a:lstStyle>
            <a:lvl1pPr>
              <a:defRPr/>
            </a:lvl1pPr>
          </a:lstStyle>
          <a:p>
            <a:r>
              <a:rPr lang="en-GB" dirty="0"/>
              <a:t>Logo</a:t>
            </a:r>
          </a:p>
        </p:txBody>
      </p:sp>
      <p:pic>
        <p:nvPicPr>
          <p:cNvPr id="9" name="Imagen 8"/>
          <p:cNvPicPr>
            <a:picLocks noChangeAspect="1"/>
          </p:cNvPicPr>
          <p:nvPr userDrawn="1"/>
        </p:nvPicPr>
        <p:blipFill>
          <a:blip r:embed="rId4"/>
          <a:stretch>
            <a:fillRect/>
          </a:stretch>
        </p:blipFill>
        <p:spPr>
          <a:xfrm>
            <a:off x="5549030" y="202953"/>
            <a:ext cx="2772270" cy="931665"/>
          </a:xfrm>
          <a:prstGeom prst="rect">
            <a:avLst/>
          </a:prstGeom>
        </p:spPr>
      </p:pic>
    </p:spTree>
    <p:extLst>
      <p:ext uri="{BB962C8B-B14F-4D97-AF65-F5344CB8AC3E}">
        <p14:creationId xmlns:p14="http://schemas.microsoft.com/office/powerpoint/2010/main" val="8343844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hasCustomPrompt="1"/>
          </p:nvPr>
        </p:nvSpPr>
        <p:spPr/>
        <p:txBody>
          <a:bodyPr/>
          <a:lstStyle>
            <a:lvl1pPr>
              <a:defRPr/>
            </a:lvl1pPr>
          </a:lstStyle>
          <a:p>
            <a:r>
              <a:rPr lang="en-US" noProof="0" dirty="0"/>
              <a:t>Title</a:t>
            </a:r>
          </a:p>
        </p:txBody>
      </p:sp>
      <p:sp>
        <p:nvSpPr>
          <p:cNvPr id="3" name="Espace réservé du texte vertical 2"/>
          <p:cNvSpPr>
            <a:spLocks noGrp="1"/>
          </p:cNvSpPr>
          <p:nvPr>
            <p:ph type="body" orient="vert" idx="1" hasCustomPrompt="1"/>
          </p:nvPr>
        </p:nvSpPr>
        <p:spPr/>
        <p:txBody>
          <a:bodyPr vert="eaVert"/>
          <a:lstStyle/>
          <a:p>
            <a:pPr lvl="0"/>
            <a:r>
              <a:rPr lang="en-US" noProof="0" dirty="0"/>
              <a:t>Content</a:t>
            </a:r>
          </a:p>
          <a:p>
            <a:pPr lvl="1"/>
            <a:r>
              <a:rPr lang="en-US" noProof="0" dirty="0"/>
              <a:t>Content</a:t>
            </a:r>
          </a:p>
          <a:p>
            <a:pPr lvl="2"/>
            <a:r>
              <a:rPr lang="en-US" noProof="0" dirty="0"/>
              <a:t>Content</a:t>
            </a:r>
          </a:p>
          <a:p>
            <a:pPr lvl="3"/>
            <a:r>
              <a:rPr lang="en-US" noProof="0" dirty="0"/>
              <a:t>Content</a:t>
            </a:r>
          </a:p>
          <a:p>
            <a:pPr lvl="4"/>
            <a:r>
              <a:rPr lang="en-US" noProof="0" dirty="0"/>
              <a:t>Content</a:t>
            </a:r>
          </a:p>
          <a:p>
            <a:pPr lvl="4"/>
            <a:endParaRPr lang="en-US" noProof="0" dirty="0"/>
          </a:p>
        </p:txBody>
      </p:sp>
      <p:sp>
        <p:nvSpPr>
          <p:cNvPr id="4" name="Espace réservé de la date 3"/>
          <p:cNvSpPr>
            <a:spLocks noGrp="1"/>
          </p:cNvSpPr>
          <p:nvPr>
            <p:ph type="dt" sz="half" idx="10"/>
          </p:nvPr>
        </p:nvSpPr>
        <p:spPr/>
        <p:txBody>
          <a:bodyPr/>
          <a:lstStyle>
            <a:lvl1pPr>
              <a:defRPr/>
            </a:lvl1pPr>
          </a:lstStyle>
          <a:p>
            <a:endParaRPr lang="en-US"/>
          </a:p>
        </p:txBody>
      </p:sp>
      <p:sp>
        <p:nvSpPr>
          <p:cNvPr id="5" name="Espace réservé du pied de page 4"/>
          <p:cNvSpPr>
            <a:spLocks noGrp="1"/>
          </p:cNvSpPr>
          <p:nvPr>
            <p:ph type="ftr" sz="quarter" idx="11"/>
          </p:nvPr>
        </p:nvSpPr>
        <p:spPr/>
        <p:txBody>
          <a:bodyPr/>
          <a:lstStyle>
            <a:lvl1pPr>
              <a:defRPr/>
            </a:lvl1pPr>
          </a:lstStyle>
          <a:p>
            <a:r>
              <a:rPr lang="en-US"/>
              <a:t>13th IIR GUSTAV LORENTZEN CONFERENCE ON NATURAL REFRIGERANTS, Valencia, June 18-20, 2018</a:t>
            </a:r>
          </a:p>
        </p:txBody>
      </p:sp>
      <p:sp>
        <p:nvSpPr>
          <p:cNvPr id="6" name="Espace réservé du numéro de diapositive 5"/>
          <p:cNvSpPr>
            <a:spLocks noGrp="1"/>
          </p:cNvSpPr>
          <p:nvPr>
            <p:ph type="sldNum" sz="quarter" idx="12"/>
          </p:nvPr>
        </p:nvSpPr>
        <p:spPr/>
        <p:txBody>
          <a:bodyPr/>
          <a:lstStyle>
            <a:lvl1pPr>
              <a:defRPr smtClean="0"/>
            </a:lvl1pPr>
          </a:lstStyle>
          <a:p>
            <a:pPr>
              <a:buSzPct val="25000"/>
            </a:pPr>
            <a:fld id="{00000000-1234-1234-1234-123412341234}" type="slidenum">
              <a:rPr lang="en-US" smtClean="0"/>
              <a:pPr>
                <a:buSzPct val="25000"/>
              </a:pPr>
              <a:t>‹#›</a:t>
            </a:fld>
            <a:endParaRPr lang="en-US"/>
          </a:p>
        </p:txBody>
      </p:sp>
    </p:spTree>
    <p:extLst>
      <p:ext uri="{BB962C8B-B14F-4D97-AF65-F5344CB8AC3E}">
        <p14:creationId xmlns:p14="http://schemas.microsoft.com/office/powerpoint/2010/main" val="88626906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hasCustomPrompt="1"/>
          </p:nvPr>
        </p:nvSpPr>
        <p:spPr>
          <a:xfrm>
            <a:off x="6543675" y="365125"/>
            <a:ext cx="1971675" cy="5811838"/>
          </a:xfrm>
        </p:spPr>
        <p:txBody>
          <a:bodyPr vert="eaVert"/>
          <a:lstStyle>
            <a:lvl1pPr>
              <a:defRPr/>
            </a:lvl1pPr>
          </a:lstStyle>
          <a:p>
            <a:r>
              <a:rPr lang="en-US" noProof="0" dirty="0"/>
              <a:t>Content</a:t>
            </a:r>
          </a:p>
        </p:txBody>
      </p:sp>
      <p:sp>
        <p:nvSpPr>
          <p:cNvPr id="3" name="Espace réservé du texte vertical 2"/>
          <p:cNvSpPr>
            <a:spLocks noGrp="1"/>
          </p:cNvSpPr>
          <p:nvPr>
            <p:ph type="body" orient="vert" idx="1" hasCustomPrompt="1"/>
          </p:nvPr>
        </p:nvSpPr>
        <p:spPr>
          <a:xfrm>
            <a:off x="628650" y="365125"/>
            <a:ext cx="5800725" cy="5811838"/>
          </a:xfrm>
        </p:spPr>
        <p:txBody>
          <a:bodyPr vert="eaVert"/>
          <a:lstStyle/>
          <a:p>
            <a:pPr lvl="0"/>
            <a:r>
              <a:rPr lang="en-US" noProof="0" dirty="0"/>
              <a:t>Content</a:t>
            </a:r>
          </a:p>
          <a:p>
            <a:pPr lvl="1"/>
            <a:r>
              <a:rPr lang="en-US" noProof="0" dirty="0"/>
              <a:t>Content</a:t>
            </a:r>
          </a:p>
          <a:p>
            <a:pPr lvl="2"/>
            <a:r>
              <a:rPr lang="en-US" noProof="0" dirty="0"/>
              <a:t>Content</a:t>
            </a:r>
          </a:p>
          <a:p>
            <a:pPr lvl="3"/>
            <a:r>
              <a:rPr lang="en-US" noProof="0" dirty="0"/>
              <a:t>Content</a:t>
            </a:r>
          </a:p>
          <a:p>
            <a:pPr lvl="4"/>
            <a:r>
              <a:rPr lang="en-US" noProof="0" dirty="0"/>
              <a:t>Content</a:t>
            </a:r>
          </a:p>
        </p:txBody>
      </p:sp>
      <p:sp>
        <p:nvSpPr>
          <p:cNvPr id="4" name="Espace réservé de la date 3"/>
          <p:cNvSpPr>
            <a:spLocks noGrp="1"/>
          </p:cNvSpPr>
          <p:nvPr>
            <p:ph type="dt" sz="half" idx="10"/>
          </p:nvPr>
        </p:nvSpPr>
        <p:spPr/>
        <p:txBody>
          <a:bodyPr/>
          <a:lstStyle>
            <a:lvl1pPr>
              <a:defRPr/>
            </a:lvl1pPr>
          </a:lstStyle>
          <a:p>
            <a:endParaRPr lang="en-US"/>
          </a:p>
        </p:txBody>
      </p:sp>
      <p:sp>
        <p:nvSpPr>
          <p:cNvPr id="5" name="Espace réservé du pied de page 4"/>
          <p:cNvSpPr>
            <a:spLocks noGrp="1"/>
          </p:cNvSpPr>
          <p:nvPr>
            <p:ph type="ftr" sz="quarter" idx="11"/>
          </p:nvPr>
        </p:nvSpPr>
        <p:spPr/>
        <p:txBody>
          <a:bodyPr/>
          <a:lstStyle>
            <a:lvl1pPr>
              <a:defRPr/>
            </a:lvl1pPr>
          </a:lstStyle>
          <a:p>
            <a:r>
              <a:rPr lang="en-US"/>
              <a:t>13th IIR GUSTAV LORENTZEN CONFERENCE ON NATURAL REFRIGERANTS, Valencia, June 18-20, 2018</a:t>
            </a:r>
          </a:p>
        </p:txBody>
      </p:sp>
      <p:sp>
        <p:nvSpPr>
          <p:cNvPr id="6" name="Espace réservé du numéro de diapositive 5"/>
          <p:cNvSpPr>
            <a:spLocks noGrp="1"/>
          </p:cNvSpPr>
          <p:nvPr>
            <p:ph type="sldNum" sz="quarter" idx="12"/>
          </p:nvPr>
        </p:nvSpPr>
        <p:spPr/>
        <p:txBody>
          <a:bodyPr/>
          <a:lstStyle>
            <a:lvl1pPr>
              <a:defRPr smtClean="0"/>
            </a:lvl1pPr>
          </a:lstStyle>
          <a:p>
            <a:pPr>
              <a:buSzPct val="25000"/>
            </a:pPr>
            <a:fld id="{00000000-1234-1234-1234-123412341234}" type="slidenum">
              <a:rPr lang="en-US" smtClean="0"/>
              <a:pPr>
                <a:buSzPct val="25000"/>
              </a:pPr>
              <a:t>‹#›</a:t>
            </a:fld>
            <a:endParaRPr lang="en-US"/>
          </a:p>
        </p:txBody>
      </p:sp>
    </p:spTree>
    <p:extLst>
      <p:ext uri="{BB962C8B-B14F-4D97-AF65-F5344CB8AC3E}">
        <p14:creationId xmlns:p14="http://schemas.microsoft.com/office/powerpoint/2010/main" val="284549300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Fin - End">
    <p:spTree>
      <p:nvGrpSpPr>
        <p:cNvPr id="1" name=""/>
        <p:cNvGrpSpPr/>
        <p:nvPr/>
      </p:nvGrpSpPr>
      <p:grpSpPr>
        <a:xfrm>
          <a:off x="0" y="0"/>
          <a:ext cx="0" cy="0"/>
          <a:chOff x="0" y="0"/>
          <a:chExt cx="0" cy="0"/>
        </a:xfrm>
      </p:grpSpPr>
      <p:sp>
        <p:nvSpPr>
          <p:cNvPr id="4" name="Espace réservé de la date 3"/>
          <p:cNvSpPr>
            <a:spLocks noGrp="1"/>
          </p:cNvSpPr>
          <p:nvPr>
            <p:ph type="dt" sz="half" idx="10"/>
          </p:nvPr>
        </p:nvSpPr>
        <p:spPr/>
        <p:txBody>
          <a:bodyPr/>
          <a:lstStyle>
            <a:lvl1pPr>
              <a:defRPr/>
            </a:lvl1pPr>
          </a:lstStyle>
          <a:p>
            <a:endParaRPr lang="en-US" dirty="0"/>
          </a:p>
        </p:txBody>
      </p:sp>
      <p:sp>
        <p:nvSpPr>
          <p:cNvPr id="5" name="Espace réservé du pied de page 4"/>
          <p:cNvSpPr>
            <a:spLocks noGrp="1"/>
          </p:cNvSpPr>
          <p:nvPr>
            <p:ph type="ftr" sz="quarter" idx="11"/>
          </p:nvPr>
        </p:nvSpPr>
        <p:spPr/>
        <p:txBody>
          <a:bodyPr/>
          <a:lstStyle>
            <a:lvl1pPr>
              <a:defRPr/>
            </a:lvl1pPr>
          </a:lstStyle>
          <a:p>
            <a:r>
              <a:rPr lang="en-US"/>
              <a:t>13th IIR GUSTAV LORENTZEN CONFERENCE ON NATURAL REFRIGERANTS, Valencia, June 18-20, 2018</a:t>
            </a:r>
            <a:endParaRPr lang="en-US" dirty="0"/>
          </a:p>
        </p:txBody>
      </p:sp>
      <p:sp>
        <p:nvSpPr>
          <p:cNvPr id="6" name="Espace réservé du numéro de diapositive 5"/>
          <p:cNvSpPr>
            <a:spLocks noGrp="1"/>
          </p:cNvSpPr>
          <p:nvPr>
            <p:ph type="sldNum" sz="quarter" idx="12"/>
          </p:nvPr>
        </p:nvSpPr>
        <p:spPr/>
        <p:txBody>
          <a:bodyPr/>
          <a:lstStyle>
            <a:lvl1pPr>
              <a:defRPr smtClean="0"/>
            </a:lvl1pPr>
          </a:lstStyle>
          <a:p>
            <a:pPr>
              <a:buSzPct val="25000"/>
            </a:pPr>
            <a:fld id="{00000000-1234-1234-1234-123412341234}" type="slidenum">
              <a:rPr lang="en-US" smtClean="0"/>
              <a:pPr>
                <a:buSzPct val="25000"/>
              </a:pPr>
              <a:t>‹#›</a:t>
            </a:fld>
            <a:endParaRPr lang="en-US"/>
          </a:p>
        </p:txBody>
      </p:sp>
      <p:sp>
        <p:nvSpPr>
          <p:cNvPr id="8" name="Ellipse 7"/>
          <p:cNvSpPr/>
          <p:nvPr/>
        </p:nvSpPr>
        <p:spPr>
          <a:xfrm>
            <a:off x="3858681" y="118677"/>
            <a:ext cx="1212224" cy="94130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a:p>
        </p:txBody>
      </p:sp>
      <p:pic>
        <p:nvPicPr>
          <p:cNvPr id="13" name="Imag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43426" y="108326"/>
            <a:ext cx="1269876" cy="919956"/>
          </a:xfrm>
          <a:prstGeom prst="rect">
            <a:avLst/>
          </a:prstGeom>
        </p:spPr>
      </p:pic>
      <p:sp>
        <p:nvSpPr>
          <p:cNvPr id="16" name="Sous-titre 2"/>
          <p:cNvSpPr>
            <a:spLocks noGrp="1"/>
          </p:cNvSpPr>
          <p:nvPr>
            <p:ph type="subTitle" idx="1" hasCustomPrompt="1"/>
          </p:nvPr>
        </p:nvSpPr>
        <p:spPr>
          <a:xfrm>
            <a:off x="1143001" y="3333572"/>
            <a:ext cx="6850856" cy="791624"/>
          </a:xfrm>
        </p:spPr>
        <p:txBody>
          <a:bodyPr anchor="ctr"/>
          <a:lstStyle>
            <a:lvl1pPr marL="0" marR="0" indent="0" algn="ctr" defTabSz="685800" rtl="0" eaLnBrk="1" fontAlgn="base" latinLnBrk="0" hangingPunct="1">
              <a:lnSpc>
                <a:spcPct val="90000"/>
              </a:lnSpc>
              <a:spcBef>
                <a:spcPts val="750"/>
              </a:spcBef>
              <a:spcAft>
                <a:spcPct val="0"/>
              </a:spcAft>
              <a:buClrTx/>
              <a:buSzTx/>
              <a:buFont typeface="Arial" panose="020B0604020202020204" pitchFamily="34" charset="0"/>
              <a:buNone/>
              <a:tabLst/>
              <a:defRPr sz="2100" baseline="0">
                <a:solidFill>
                  <a:srgbClr val="009999"/>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marL="0" marR="0" lvl="0" indent="0" algn="ctr" defTabSz="685800" rtl="0" eaLnBrk="1" fontAlgn="base" latinLnBrk="0" hangingPunct="1">
              <a:lnSpc>
                <a:spcPct val="90000"/>
              </a:lnSpc>
              <a:spcBef>
                <a:spcPts val="750"/>
              </a:spcBef>
              <a:spcAft>
                <a:spcPct val="0"/>
              </a:spcAft>
              <a:buClrTx/>
              <a:buSzTx/>
              <a:buFont typeface="Arial" panose="020B0604020202020204" pitchFamily="34" charset="0"/>
              <a:buNone/>
              <a:tabLst/>
              <a:defRPr/>
            </a:pPr>
            <a:r>
              <a:rPr lang="en-GB" dirty="0"/>
              <a:t>First Name SURNAME, First Name SURNAME</a:t>
            </a:r>
            <a:endParaRPr lang="fr-FR" dirty="0"/>
          </a:p>
        </p:txBody>
      </p:sp>
      <p:sp>
        <p:nvSpPr>
          <p:cNvPr id="9" name="Espace réservé du texte 8"/>
          <p:cNvSpPr>
            <a:spLocks noGrp="1"/>
          </p:cNvSpPr>
          <p:nvPr>
            <p:ph type="body" sz="quarter" idx="13" hasCustomPrompt="1"/>
          </p:nvPr>
        </p:nvSpPr>
        <p:spPr>
          <a:xfrm>
            <a:off x="1137048" y="4642946"/>
            <a:ext cx="6856808" cy="543417"/>
          </a:xfrm>
        </p:spPr>
        <p:txBody>
          <a:bodyPr/>
          <a:lstStyle>
            <a:lvl1pPr algn="ctr">
              <a:defRPr sz="1500">
                <a:solidFill>
                  <a:schemeClr val="tx1"/>
                </a:solidFill>
              </a:defRPr>
            </a:lvl1pPr>
          </a:lstStyle>
          <a:p>
            <a:pPr lvl="0"/>
            <a:r>
              <a:rPr lang="en-GB" dirty="0"/>
              <a:t>Email address</a:t>
            </a:r>
          </a:p>
        </p:txBody>
      </p:sp>
      <p:sp>
        <p:nvSpPr>
          <p:cNvPr id="22" name="Espace réservé du texte 21"/>
          <p:cNvSpPr>
            <a:spLocks noGrp="1"/>
          </p:cNvSpPr>
          <p:nvPr>
            <p:ph type="body" sz="quarter" idx="15" hasCustomPrompt="1"/>
          </p:nvPr>
        </p:nvSpPr>
        <p:spPr>
          <a:xfrm>
            <a:off x="1137047" y="4125914"/>
            <a:ext cx="6856810" cy="517032"/>
          </a:xfrm>
        </p:spPr>
        <p:txBody>
          <a:bodyPr/>
          <a:lstStyle>
            <a:lvl1pPr algn="ctr">
              <a:defRPr sz="1500" i="1"/>
            </a:lvl1pPr>
          </a:lstStyle>
          <a:p>
            <a:pPr lvl="0"/>
            <a:r>
              <a:rPr lang="fr-FR" dirty="0"/>
              <a:t>Affiliation</a:t>
            </a:r>
            <a:endParaRPr lang="en-GB" dirty="0"/>
          </a:p>
        </p:txBody>
      </p:sp>
      <p:sp>
        <p:nvSpPr>
          <p:cNvPr id="20" name="ZoneTexte 19"/>
          <p:cNvSpPr txBox="1"/>
          <p:nvPr userDrawn="1"/>
        </p:nvSpPr>
        <p:spPr>
          <a:xfrm>
            <a:off x="1134758" y="5442981"/>
            <a:ext cx="6858000" cy="464230"/>
          </a:xfrm>
          <a:prstGeom prst="rect">
            <a:avLst/>
          </a:prstGeom>
          <a:noFill/>
        </p:spPr>
        <p:txBody>
          <a:bodyPr wrap="square" rtlCol="0">
            <a:spAutoFit/>
          </a:bodyPr>
          <a:lstStyle/>
          <a:p>
            <a:pPr lvl="0" algn="ctr">
              <a:lnSpc>
                <a:spcPct val="100000"/>
              </a:lnSpc>
              <a:spcBef>
                <a:spcPts val="0"/>
              </a:spcBef>
              <a:spcAft>
                <a:spcPts val="225"/>
              </a:spcAft>
            </a:pPr>
            <a:r>
              <a:rPr lang="fr-FR" sz="1200" b="1" cap="all" baseline="0" dirty="0">
                <a:solidFill>
                  <a:srgbClr val="898989"/>
                </a:solidFill>
                <a:latin typeface="+mn-lt"/>
              </a:rPr>
              <a:t>Institut International du Froid </a:t>
            </a:r>
            <a:r>
              <a:rPr lang="fr-FR" sz="1200" b="0" cap="all" baseline="0" dirty="0">
                <a:solidFill>
                  <a:srgbClr val="898989"/>
                </a:solidFill>
                <a:latin typeface="+mn-lt"/>
              </a:rPr>
              <a:t>|</a:t>
            </a:r>
            <a:r>
              <a:rPr lang="fr-FR" sz="1200" b="1" cap="all" baseline="0" dirty="0">
                <a:solidFill>
                  <a:srgbClr val="898989"/>
                </a:solidFill>
                <a:latin typeface="+mn-lt"/>
              </a:rPr>
              <a:t> International Institute of </a:t>
            </a:r>
            <a:r>
              <a:rPr lang="fr-FR" sz="1200" b="1" cap="all" baseline="0" dirty="0" err="1">
                <a:solidFill>
                  <a:srgbClr val="898989"/>
                </a:solidFill>
                <a:latin typeface="+mn-lt"/>
              </a:rPr>
              <a:t>Refrigeration</a:t>
            </a:r>
            <a:endParaRPr lang="fr-FR" sz="1200" b="1" cap="all" baseline="0" dirty="0">
              <a:solidFill>
                <a:srgbClr val="898989"/>
              </a:solidFill>
              <a:latin typeface="+mn-lt"/>
            </a:endParaRPr>
          </a:p>
          <a:p>
            <a:pPr lvl="0" algn="ctr">
              <a:lnSpc>
                <a:spcPct val="100000"/>
              </a:lnSpc>
              <a:spcBef>
                <a:spcPts val="0"/>
              </a:spcBef>
              <a:spcAft>
                <a:spcPts val="225"/>
              </a:spcAft>
            </a:pPr>
            <a:r>
              <a:rPr lang="fr-FR" sz="1050" dirty="0">
                <a:solidFill>
                  <a:srgbClr val="898989"/>
                </a:solidFill>
                <a:latin typeface="+mn-lt"/>
              </a:rPr>
              <a:t>www.iifiir.org | iif-iir@iifiir.org |       |       |       | #</a:t>
            </a:r>
            <a:r>
              <a:rPr lang="fr-FR" sz="1050" dirty="0" err="1">
                <a:solidFill>
                  <a:srgbClr val="898989"/>
                </a:solidFill>
                <a:latin typeface="+mn-lt"/>
              </a:rPr>
              <a:t>refrigeration</a:t>
            </a:r>
            <a:endParaRPr lang="fr-FR" sz="1050" dirty="0">
              <a:solidFill>
                <a:srgbClr val="898989"/>
              </a:solidFill>
              <a:latin typeface="+mn-lt"/>
            </a:endParaRPr>
          </a:p>
        </p:txBody>
      </p:sp>
      <p:pic>
        <p:nvPicPr>
          <p:cNvPr id="21" name="Image 20"/>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942727" y="5792526"/>
            <a:ext cx="162000" cy="216000"/>
          </a:xfrm>
          <a:prstGeom prst="rect">
            <a:avLst/>
          </a:prstGeom>
        </p:spPr>
      </p:pic>
      <p:pic>
        <p:nvPicPr>
          <p:cNvPr id="23" name="Image 22"/>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4659884" y="5792526"/>
            <a:ext cx="177188" cy="216000"/>
          </a:xfrm>
          <a:prstGeom prst="rect">
            <a:avLst/>
          </a:prstGeom>
        </p:spPr>
      </p:pic>
      <p:pic>
        <p:nvPicPr>
          <p:cNvPr id="24" name="Image 23"/>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5210381" y="5796749"/>
            <a:ext cx="162000" cy="216000"/>
          </a:xfrm>
          <a:prstGeom prst="rect">
            <a:avLst/>
          </a:prstGeom>
        </p:spPr>
      </p:pic>
    </p:spTree>
    <p:extLst>
      <p:ext uri="{BB962C8B-B14F-4D97-AF65-F5344CB8AC3E}">
        <p14:creationId xmlns:p14="http://schemas.microsoft.com/office/powerpoint/2010/main" val="278378250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hasCustomPrompt="1"/>
          </p:nvPr>
        </p:nvSpPr>
        <p:spPr/>
        <p:txBody>
          <a:bodyPr/>
          <a:lstStyle>
            <a:lvl1pPr>
              <a:defRPr b="0">
                <a:solidFill>
                  <a:srgbClr val="3585A0"/>
                </a:solidFill>
              </a:defRPr>
            </a:lvl1pPr>
          </a:lstStyle>
          <a:p>
            <a:r>
              <a:rPr lang="en-US" noProof="0" dirty="0"/>
              <a:t>Title</a:t>
            </a:r>
          </a:p>
        </p:txBody>
      </p:sp>
      <p:sp>
        <p:nvSpPr>
          <p:cNvPr id="3" name="Espace réservé du contenu 2"/>
          <p:cNvSpPr>
            <a:spLocks noGrp="1"/>
          </p:cNvSpPr>
          <p:nvPr>
            <p:ph idx="1" hasCustomPrompt="1"/>
          </p:nvPr>
        </p:nvSpPr>
        <p:spPr/>
        <p:txBody>
          <a:bodyPr/>
          <a:lstStyle>
            <a:lvl1pPr marL="0" indent="0">
              <a:buNone/>
              <a:defRPr>
                <a:solidFill>
                  <a:srgbClr val="009999"/>
                </a:solidFill>
              </a:defRPr>
            </a:lvl1pPr>
            <a:lvl2pPr marL="0" indent="0">
              <a:buClr>
                <a:srgbClr val="FF0000"/>
              </a:buClr>
              <a:buFont typeface="Wingdings" panose="05000000000000000000" pitchFamily="2" charset="2"/>
              <a:buNone/>
              <a:defRPr b="0"/>
            </a:lvl2pPr>
            <a:lvl3pPr>
              <a:defRPr/>
            </a:lvl3pPr>
            <a:lvl4pPr>
              <a:defRPr/>
            </a:lvl4pPr>
            <a:lvl5pPr marL="1543050" indent="-171450">
              <a:buFont typeface="Calibri" panose="020F0502020204030204" pitchFamily="34" charset="0"/>
              <a:buChar char="‒"/>
              <a:defRPr/>
            </a:lvl5pPr>
            <a:lvl6pPr marL="1928813" indent="-214313">
              <a:buFont typeface="Arial" panose="020B0604020202020204" pitchFamily="34" charset="0"/>
              <a:buChar char="•"/>
              <a:defRPr/>
            </a:lvl6pPr>
          </a:lstStyle>
          <a:p>
            <a:pPr lvl="0"/>
            <a:r>
              <a:rPr lang="en-US" altLang="fr-FR" noProof="0" dirty="0"/>
              <a:t>Content</a:t>
            </a:r>
          </a:p>
          <a:p>
            <a:pPr lvl="1"/>
            <a:r>
              <a:rPr lang="en-US" altLang="fr-FR" noProof="0" dirty="0"/>
              <a:t>Content</a:t>
            </a:r>
          </a:p>
          <a:p>
            <a:pPr lvl="2"/>
            <a:r>
              <a:rPr lang="en-US" altLang="fr-FR" noProof="0" dirty="0"/>
              <a:t>Content</a:t>
            </a:r>
          </a:p>
          <a:p>
            <a:pPr lvl="3"/>
            <a:r>
              <a:rPr lang="en-US" altLang="fr-FR" noProof="0" dirty="0"/>
              <a:t>Content</a:t>
            </a:r>
          </a:p>
          <a:p>
            <a:pPr lvl="4"/>
            <a:r>
              <a:rPr lang="en-US" altLang="fr-FR" noProof="0" dirty="0"/>
              <a:t>Content</a:t>
            </a:r>
          </a:p>
        </p:txBody>
      </p:sp>
      <p:sp>
        <p:nvSpPr>
          <p:cNvPr id="4" name="Espace réservé de la date 3"/>
          <p:cNvSpPr>
            <a:spLocks noGrp="1"/>
          </p:cNvSpPr>
          <p:nvPr>
            <p:ph type="dt" sz="half" idx="10"/>
          </p:nvPr>
        </p:nvSpPr>
        <p:spPr/>
        <p:txBody>
          <a:bodyPr/>
          <a:lstStyle>
            <a:lvl1pPr>
              <a:defRPr/>
            </a:lvl1pPr>
          </a:lstStyle>
          <a:p>
            <a:endParaRPr lang="en-US" dirty="0"/>
          </a:p>
        </p:txBody>
      </p:sp>
      <p:sp>
        <p:nvSpPr>
          <p:cNvPr id="5" name="Espace réservé du pied de page 4"/>
          <p:cNvSpPr>
            <a:spLocks noGrp="1"/>
          </p:cNvSpPr>
          <p:nvPr>
            <p:ph type="ftr" sz="quarter" idx="11"/>
          </p:nvPr>
        </p:nvSpPr>
        <p:spPr/>
        <p:txBody>
          <a:bodyPr/>
          <a:lstStyle>
            <a:lvl1pPr>
              <a:defRPr/>
            </a:lvl1pPr>
          </a:lstStyle>
          <a:p>
            <a:r>
              <a:rPr lang="en-US"/>
              <a:t>13th IIR GUSTAV LORENTZEN CONFERENCE ON NATURAL REFRIGERANTS, Valencia, June 18-20, 2018</a:t>
            </a:r>
            <a:endParaRPr lang="en-US" dirty="0"/>
          </a:p>
        </p:txBody>
      </p:sp>
      <p:sp>
        <p:nvSpPr>
          <p:cNvPr id="6" name="Espace réservé du numéro de diapositive 5"/>
          <p:cNvSpPr>
            <a:spLocks noGrp="1"/>
          </p:cNvSpPr>
          <p:nvPr>
            <p:ph type="sldNum" sz="quarter" idx="12"/>
          </p:nvPr>
        </p:nvSpPr>
        <p:spPr/>
        <p:txBody>
          <a:bodyPr/>
          <a:lstStyle>
            <a:lvl1pPr>
              <a:defRPr smtClean="0"/>
            </a:lvl1pPr>
          </a:lstStyle>
          <a:p>
            <a:fld id="{6113E31D-E2AB-40D1-8B51-AFA5AFEF393A}" type="slidenum">
              <a:rPr lang="en-US" smtClean="0"/>
              <a:t>‹#›</a:t>
            </a:fld>
            <a:endParaRPr lang="en-US" dirty="0"/>
          </a:p>
        </p:txBody>
      </p:sp>
    </p:spTree>
    <p:extLst>
      <p:ext uri="{BB962C8B-B14F-4D97-AF65-F5344CB8AC3E}">
        <p14:creationId xmlns:p14="http://schemas.microsoft.com/office/powerpoint/2010/main" val="365458298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623888" y="1709739"/>
            <a:ext cx="7886700" cy="2852737"/>
          </a:xfrm>
        </p:spPr>
        <p:txBody>
          <a:bodyPr anchor="b"/>
          <a:lstStyle>
            <a:lvl1pPr>
              <a:defRPr sz="4500" b="1" u="none" cap="small" baseline="0">
                <a:effectLst>
                  <a:outerShdw blurRad="38100" dist="38100" dir="2700000" algn="tl">
                    <a:srgbClr val="000000">
                      <a:alpha val="43137"/>
                    </a:srgbClr>
                  </a:outerShdw>
                </a:effectLst>
              </a:defRPr>
            </a:lvl1pPr>
          </a:lstStyle>
          <a:p>
            <a:r>
              <a:rPr lang="en-US" noProof="0" dirty="0"/>
              <a:t>title</a:t>
            </a:r>
          </a:p>
        </p:txBody>
      </p:sp>
      <p:sp>
        <p:nvSpPr>
          <p:cNvPr id="3" name="Espace réservé du texte 2"/>
          <p:cNvSpPr>
            <a:spLocks noGrp="1"/>
          </p:cNvSpPr>
          <p:nvPr>
            <p:ph type="body" idx="1" hasCustomPrompt="1"/>
          </p:nvPr>
        </p:nvSpPr>
        <p:spPr>
          <a:xfrm>
            <a:off x="623888" y="4589464"/>
            <a:ext cx="7886700" cy="1500187"/>
          </a:xfrm>
        </p:spPr>
        <p:txBody>
          <a:bodyPr/>
          <a:lstStyle>
            <a:lvl1pPr marL="0" indent="0">
              <a:buNone/>
              <a:defRPr sz="1800">
                <a:solidFill>
                  <a:srgbClr val="898989"/>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noProof="0" dirty="0"/>
              <a:t>Sub-title</a:t>
            </a:r>
          </a:p>
        </p:txBody>
      </p:sp>
      <p:sp>
        <p:nvSpPr>
          <p:cNvPr id="4" name="Espace réservé de la date 3"/>
          <p:cNvSpPr>
            <a:spLocks noGrp="1"/>
          </p:cNvSpPr>
          <p:nvPr>
            <p:ph type="dt" sz="half" idx="10"/>
          </p:nvPr>
        </p:nvSpPr>
        <p:spPr/>
        <p:txBody>
          <a:bodyPr/>
          <a:lstStyle>
            <a:lvl1pPr>
              <a:defRPr/>
            </a:lvl1pPr>
          </a:lstStyle>
          <a:p>
            <a:endParaRPr lang="en-US" dirty="0"/>
          </a:p>
        </p:txBody>
      </p:sp>
      <p:sp>
        <p:nvSpPr>
          <p:cNvPr id="5" name="Espace réservé du pied de page 4"/>
          <p:cNvSpPr>
            <a:spLocks noGrp="1"/>
          </p:cNvSpPr>
          <p:nvPr>
            <p:ph type="ftr" sz="quarter" idx="11"/>
          </p:nvPr>
        </p:nvSpPr>
        <p:spPr/>
        <p:txBody>
          <a:bodyPr/>
          <a:lstStyle>
            <a:lvl1pPr>
              <a:defRPr/>
            </a:lvl1pPr>
          </a:lstStyle>
          <a:p>
            <a:r>
              <a:rPr lang="en-US"/>
              <a:t>13th IIR GUSTAV LORENTZEN CONFERENCE ON NATURAL REFRIGERANTS, Valencia, June 18-20, 2018</a:t>
            </a:r>
            <a:endParaRPr lang="en-US" dirty="0"/>
          </a:p>
        </p:txBody>
      </p:sp>
      <p:sp>
        <p:nvSpPr>
          <p:cNvPr id="6" name="Espace réservé du numéro de diapositive 5"/>
          <p:cNvSpPr>
            <a:spLocks noGrp="1"/>
          </p:cNvSpPr>
          <p:nvPr>
            <p:ph type="sldNum" sz="quarter" idx="12"/>
          </p:nvPr>
        </p:nvSpPr>
        <p:spPr/>
        <p:txBody>
          <a:bodyPr/>
          <a:lstStyle>
            <a:lvl1pPr>
              <a:defRPr smtClean="0"/>
            </a:lvl1pPr>
          </a:lstStyle>
          <a:p>
            <a:pPr>
              <a:buSzPct val="25000"/>
            </a:pPr>
            <a:fld id="{00000000-1234-1234-1234-123412341234}" type="slidenum">
              <a:rPr lang="en-US" smtClean="0"/>
              <a:pPr>
                <a:buSzPct val="25000"/>
              </a:pPr>
              <a:t>‹#›</a:t>
            </a:fld>
            <a:endParaRPr lang="en-US"/>
          </a:p>
        </p:txBody>
      </p:sp>
    </p:spTree>
    <p:extLst>
      <p:ext uri="{BB962C8B-B14F-4D97-AF65-F5344CB8AC3E}">
        <p14:creationId xmlns:p14="http://schemas.microsoft.com/office/powerpoint/2010/main" val="278223421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hasCustomPrompt="1"/>
          </p:nvPr>
        </p:nvSpPr>
        <p:spPr/>
        <p:txBody>
          <a:bodyPr/>
          <a:lstStyle>
            <a:lvl1pPr>
              <a:defRPr b="0"/>
            </a:lvl1pPr>
          </a:lstStyle>
          <a:p>
            <a:r>
              <a:rPr lang="en-US" noProof="0" dirty="0"/>
              <a:t>Title</a:t>
            </a:r>
          </a:p>
        </p:txBody>
      </p:sp>
      <p:sp>
        <p:nvSpPr>
          <p:cNvPr id="3" name="Espace réservé du contenu 2"/>
          <p:cNvSpPr>
            <a:spLocks noGrp="1"/>
          </p:cNvSpPr>
          <p:nvPr>
            <p:ph sz="half" idx="1" hasCustomPrompt="1"/>
          </p:nvPr>
        </p:nvSpPr>
        <p:spPr>
          <a:xfrm>
            <a:off x="628650" y="1825625"/>
            <a:ext cx="3886200" cy="4351338"/>
          </a:xfrm>
        </p:spPr>
        <p:txBody>
          <a:bodyPr/>
          <a:lstStyle>
            <a:lvl1pPr>
              <a:defRPr baseline="0"/>
            </a:lvl1pPr>
            <a:lvl2pPr>
              <a:defRPr/>
            </a:lvl2pPr>
            <a:lvl3pPr>
              <a:defRPr/>
            </a:lvl3pPr>
            <a:lvl4pPr>
              <a:defRPr/>
            </a:lvl4pPr>
            <a:lvl5pPr>
              <a:defRPr/>
            </a:lvl5pPr>
          </a:lstStyle>
          <a:p>
            <a:pPr lvl="0"/>
            <a:r>
              <a:rPr lang="en-US" noProof="0" dirty="0"/>
              <a:t>Content</a:t>
            </a:r>
          </a:p>
          <a:p>
            <a:pPr lvl="1"/>
            <a:r>
              <a:rPr lang="en-US" noProof="0" dirty="0"/>
              <a:t>Content</a:t>
            </a:r>
          </a:p>
          <a:p>
            <a:pPr lvl="2"/>
            <a:r>
              <a:rPr lang="en-US" noProof="0" dirty="0"/>
              <a:t>Content</a:t>
            </a:r>
          </a:p>
          <a:p>
            <a:pPr lvl="3"/>
            <a:r>
              <a:rPr lang="en-US" noProof="0" dirty="0"/>
              <a:t>Content</a:t>
            </a:r>
          </a:p>
          <a:p>
            <a:pPr lvl="4"/>
            <a:r>
              <a:rPr lang="en-US" noProof="0" dirty="0"/>
              <a:t>Content</a:t>
            </a:r>
          </a:p>
          <a:p>
            <a:pPr lvl="5"/>
            <a:endParaRPr lang="en-US" noProof="0" dirty="0"/>
          </a:p>
        </p:txBody>
      </p:sp>
      <p:sp>
        <p:nvSpPr>
          <p:cNvPr id="4" name="Espace réservé du contenu 3"/>
          <p:cNvSpPr>
            <a:spLocks noGrp="1"/>
          </p:cNvSpPr>
          <p:nvPr>
            <p:ph sz="half" idx="2" hasCustomPrompt="1"/>
          </p:nvPr>
        </p:nvSpPr>
        <p:spPr>
          <a:xfrm>
            <a:off x="4629150" y="1825625"/>
            <a:ext cx="3886200" cy="4351338"/>
          </a:xfrm>
        </p:spPr>
        <p:txBody>
          <a:bodyPr/>
          <a:lstStyle>
            <a:lvl1pPr>
              <a:defRPr/>
            </a:lvl1pPr>
            <a:lvl3pPr>
              <a:defRPr/>
            </a:lvl3pPr>
            <a:lvl4pPr>
              <a:defRPr/>
            </a:lvl4pPr>
            <a:lvl5pPr>
              <a:defRPr/>
            </a:lvl5pPr>
          </a:lstStyle>
          <a:p>
            <a:pPr lvl="0"/>
            <a:r>
              <a:rPr lang="en-US" noProof="0" dirty="0"/>
              <a:t>Content</a:t>
            </a:r>
          </a:p>
          <a:p>
            <a:pPr lvl="1"/>
            <a:r>
              <a:rPr lang="en-US" noProof="0" dirty="0"/>
              <a:t>Content </a:t>
            </a:r>
          </a:p>
          <a:p>
            <a:pPr lvl="2"/>
            <a:r>
              <a:rPr lang="en-US" noProof="0" dirty="0"/>
              <a:t>Content </a:t>
            </a:r>
          </a:p>
          <a:p>
            <a:pPr lvl="3"/>
            <a:r>
              <a:rPr lang="en-US" noProof="0" dirty="0"/>
              <a:t>Content</a:t>
            </a:r>
          </a:p>
          <a:p>
            <a:pPr lvl="4"/>
            <a:r>
              <a:rPr lang="en-US" noProof="0" dirty="0"/>
              <a:t>Content</a:t>
            </a:r>
          </a:p>
        </p:txBody>
      </p:sp>
      <p:sp>
        <p:nvSpPr>
          <p:cNvPr id="5" name="Espace réservé de la date 4"/>
          <p:cNvSpPr>
            <a:spLocks noGrp="1"/>
          </p:cNvSpPr>
          <p:nvPr>
            <p:ph type="dt" sz="half" idx="10"/>
          </p:nvPr>
        </p:nvSpPr>
        <p:spPr/>
        <p:txBody>
          <a:bodyPr/>
          <a:lstStyle>
            <a:lvl1pPr>
              <a:defRPr/>
            </a:lvl1pPr>
          </a:lstStyle>
          <a:p>
            <a:endParaRPr lang="en-US"/>
          </a:p>
        </p:txBody>
      </p:sp>
      <p:sp>
        <p:nvSpPr>
          <p:cNvPr id="6" name="Espace réservé du pied de page 5"/>
          <p:cNvSpPr>
            <a:spLocks noGrp="1"/>
          </p:cNvSpPr>
          <p:nvPr>
            <p:ph type="ftr" sz="quarter" idx="11"/>
          </p:nvPr>
        </p:nvSpPr>
        <p:spPr/>
        <p:txBody>
          <a:bodyPr/>
          <a:lstStyle>
            <a:lvl1pPr>
              <a:defRPr/>
            </a:lvl1pPr>
          </a:lstStyle>
          <a:p>
            <a:r>
              <a:rPr lang="en-US"/>
              <a:t>13th IIR GUSTAV LORENTZEN CONFERENCE ON NATURAL REFRIGERANTS, Valencia, June 18-20, 2018</a:t>
            </a:r>
          </a:p>
        </p:txBody>
      </p:sp>
      <p:sp>
        <p:nvSpPr>
          <p:cNvPr id="7" name="Espace réservé du numéro de diapositive 6"/>
          <p:cNvSpPr>
            <a:spLocks noGrp="1"/>
          </p:cNvSpPr>
          <p:nvPr>
            <p:ph type="sldNum" sz="quarter" idx="12"/>
          </p:nvPr>
        </p:nvSpPr>
        <p:spPr/>
        <p:txBody>
          <a:bodyPr/>
          <a:lstStyle>
            <a:lvl1pPr>
              <a:defRPr smtClean="0"/>
            </a:lvl1pPr>
          </a:lstStyle>
          <a:p>
            <a:pPr>
              <a:buSzPct val="25000"/>
            </a:pPr>
            <a:fld id="{00000000-1234-1234-1234-123412341234}" type="slidenum">
              <a:rPr lang="en-US" smtClean="0"/>
              <a:pPr>
                <a:buSzPct val="25000"/>
              </a:pPr>
              <a:t>‹#›</a:t>
            </a:fld>
            <a:endParaRPr lang="en-US"/>
          </a:p>
        </p:txBody>
      </p:sp>
    </p:spTree>
    <p:extLst>
      <p:ext uri="{BB962C8B-B14F-4D97-AF65-F5344CB8AC3E}">
        <p14:creationId xmlns:p14="http://schemas.microsoft.com/office/powerpoint/2010/main" val="25330178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629841" y="365126"/>
            <a:ext cx="7886700" cy="1325563"/>
          </a:xfrm>
        </p:spPr>
        <p:txBody>
          <a:bodyPr/>
          <a:lstStyle>
            <a:lvl1pPr>
              <a:defRPr b="0"/>
            </a:lvl1pPr>
          </a:lstStyle>
          <a:p>
            <a:r>
              <a:rPr lang="en-US" noProof="0" dirty="0"/>
              <a:t>Title</a:t>
            </a:r>
          </a:p>
        </p:txBody>
      </p:sp>
      <p:sp>
        <p:nvSpPr>
          <p:cNvPr id="3" name="Espace réservé du texte 2"/>
          <p:cNvSpPr>
            <a:spLocks noGrp="1"/>
          </p:cNvSpPr>
          <p:nvPr>
            <p:ph type="body" idx="1" hasCustomPrompt="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noProof="0" dirty="0"/>
              <a:t>Sub-title</a:t>
            </a:r>
          </a:p>
        </p:txBody>
      </p:sp>
      <p:sp>
        <p:nvSpPr>
          <p:cNvPr id="4" name="Espace réservé du contenu 3"/>
          <p:cNvSpPr>
            <a:spLocks noGrp="1"/>
          </p:cNvSpPr>
          <p:nvPr>
            <p:ph sz="half" idx="2" hasCustomPrompt="1"/>
          </p:nvPr>
        </p:nvSpPr>
        <p:spPr>
          <a:xfrm>
            <a:off x="629842" y="2505075"/>
            <a:ext cx="3868340" cy="3684588"/>
          </a:xfrm>
        </p:spPr>
        <p:txBody>
          <a:bodyPr/>
          <a:lstStyle>
            <a:lvl1pPr>
              <a:defRPr/>
            </a:lvl1pPr>
          </a:lstStyle>
          <a:p>
            <a:pPr lvl="0"/>
            <a:r>
              <a:rPr lang="en-US" altLang="fr-FR" noProof="0" dirty="0"/>
              <a:t>Content</a:t>
            </a:r>
          </a:p>
          <a:p>
            <a:pPr lvl="1"/>
            <a:r>
              <a:rPr lang="en-US" altLang="fr-FR" noProof="0" dirty="0"/>
              <a:t>Content </a:t>
            </a:r>
          </a:p>
          <a:p>
            <a:pPr lvl="2"/>
            <a:r>
              <a:rPr lang="en-US" altLang="fr-FR" noProof="0" dirty="0"/>
              <a:t>Content </a:t>
            </a:r>
          </a:p>
          <a:p>
            <a:pPr lvl="3"/>
            <a:r>
              <a:rPr lang="en-US" altLang="fr-FR" noProof="0" dirty="0"/>
              <a:t>Content </a:t>
            </a:r>
          </a:p>
          <a:p>
            <a:pPr lvl="4"/>
            <a:r>
              <a:rPr lang="en-US" altLang="fr-FR" noProof="0" dirty="0"/>
              <a:t>Content</a:t>
            </a:r>
            <a:endParaRPr lang="en-US" noProof="0" dirty="0"/>
          </a:p>
        </p:txBody>
      </p:sp>
      <p:sp>
        <p:nvSpPr>
          <p:cNvPr id="5" name="Espace réservé du texte 4"/>
          <p:cNvSpPr>
            <a:spLocks noGrp="1"/>
          </p:cNvSpPr>
          <p:nvPr>
            <p:ph type="body" sz="quarter" idx="3" hasCustomPrompt="1"/>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noProof="0" dirty="0"/>
              <a:t>Sub-title</a:t>
            </a:r>
          </a:p>
        </p:txBody>
      </p:sp>
      <p:sp>
        <p:nvSpPr>
          <p:cNvPr id="6" name="Espace réservé du contenu 5"/>
          <p:cNvSpPr>
            <a:spLocks noGrp="1"/>
          </p:cNvSpPr>
          <p:nvPr>
            <p:ph sz="quarter" idx="4" hasCustomPrompt="1"/>
          </p:nvPr>
        </p:nvSpPr>
        <p:spPr>
          <a:xfrm>
            <a:off x="4629150" y="2505075"/>
            <a:ext cx="3887391" cy="3684588"/>
          </a:xfrm>
        </p:spPr>
        <p:txBody>
          <a:bodyPr/>
          <a:lstStyle>
            <a:lvl1pPr>
              <a:defRPr/>
            </a:lvl1pPr>
            <a:lvl4pPr>
              <a:defRPr/>
            </a:lvl4pPr>
          </a:lstStyle>
          <a:p>
            <a:pPr lvl="0"/>
            <a:r>
              <a:rPr lang="en-US" noProof="0" dirty="0"/>
              <a:t>Content</a:t>
            </a:r>
          </a:p>
          <a:p>
            <a:pPr lvl="1"/>
            <a:r>
              <a:rPr lang="en-US" noProof="0" dirty="0"/>
              <a:t>Content</a:t>
            </a:r>
          </a:p>
          <a:p>
            <a:pPr lvl="2"/>
            <a:r>
              <a:rPr lang="en-US" noProof="0" dirty="0"/>
              <a:t>Content</a:t>
            </a:r>
          </a:p>
          <a:p>
            <a:pPr lvl="3"/>
            <a:r>
              <a:rPr lang="en-US" noProof="0" dirty="0"/>
              <a:t>Content</a:t>
            </a:r>
          </a:p>
          <a:p>
            <a:pPr lvl="4"/>
            <a:r>
              <a:rPr lang="en-US" noProof="0" dirty="0"/>
              <a:t>Content</a:t>
            </a:r>
          </a:p>
        </p:txBody>
      </p:sp>
      <p:sp>
        <p:nvSpPr>
          <p:cNvPr id="7" name="Espace réservé de la date 6"/>
          <p:cNvSpPr>
            <a:spLocks noGrp="1"/>
          </p:cNvSpPr>
          <p:nvPr>
            <p:ph type="dt" sz="half" idx="10"/>
          </p:nvPr>
        </p:nvSpPr>
        <p:spPr/>
        <p:txBody>
          <a:bodyPr/>
          <a:lstStyle>
            <a:lvl1pPr>
              <a:defRPr/>
            </a:lvl1pPr>
          </a:lstStyle>
          <a:p>
            <a:endParaRPr lang="en-US"/>
          </a:p>
        </p:txBody>
      </p:sp>
      <p:sp>
        <p:nvSpPr>
          <p:cNvPr id="8" name="Espace réservé du pied de page 7"/>
          <p:cNvSpPr>
            <a:spLocks noGrp="1"/>
          </p:cNvSpPr>
          <p:nvPr>
            <p:ph type="ftr" sz="quarter" idx="11"/>
          </p:nvPr>
        </p:nvSpPr>
        <p:spPr/>
        <p:txBody>
          <a:bodyPr/>
          <a:lstStyle>
            <a:lvl1pPr>
              <a:defRPr/>
            </a:lvl1pPr>
          </a:lstStyle>
          <a:p>
            <a:r>
              <a:rPr lang="en-US"/>
              <a:t>13th IIR GUSTAV LORENTZEN CONFERENCE ON NATURAL REFRIGERANTS, Valencia, June 18-20, 2018</a:t>
            </a:r>
          </a:p>
        </p:txBody>
      </p:sp>
      <p:sp>
        <p:nvSpPr>
          <p:cNvPr id="9" name="Espace réservé du numéro de diapositive 8"/>
          <p:cNvSpPr>
            <a:spLocks noGrp="1"/>
          </p:cNvSpPr>
          <p:nvPr>
            <p:ph type="sldNum" sz="quarter" idx="12"/>
          </p:nvPr>
        </p:nvSpPr>
        <p:spPr/>
        <p:txBody>
          <a:bodyPr/>
          <a:lstStyle>
            <a:lvl1pPr>
              <a:defRPr smtClean="0"/>
            </a:lvl1pPr>
          </a:lstStyle>
          <a:p>
            <a:pPr>
              <a:buSzPct val="25000"/>
            </a:pPr>
            <a:fld id="{00000000-1234-1234-1234-123412341234}" type="slidenum">
              <a:rPr lang="en-US" smtClean="0"/>
              <a:pPr>
                <a:buSzPct val="25000"/>
              </a:pPr>
              <a:t>‹#›</a:t>
            </a:fld>
            <a:endParaRPr lang="en-US"/>
          </a:p>
        </p:txBody>
      </p:sp>
    </p:spTree>
    <p:extLst>
      <p:ext uri="{BB962C8B-B14F-4D97-AF65-F5344CB8AC3E}">
        <p14:creationId xmlns:p14="http://schemas.microsoft.com/office/powerpoint/2010/main" val="217294935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hasCustomPrompt="1"/>
          </p:nvPr>
        </p:nvSpPr>
        <p:spPr/>
        <p:txBody>
          <a:bodyPr/>
          <a:lstStyle>
            <a:lvl1pPr>
              <a:defRPr/>
            </a:lvl1pPr>
          </a:lstStyle>
          <a:p>
            <a:r>
              <a:rPr lang="en-US" noProof="0" dirty="0"/>
              <a:t>Title</a:t>
            </a:r>
          </a:p>
        </p:txBody>
      </p:sp>
      <p:sp>
        <p:nvSpPr>
          <p:cNvPr id="3" name="Espace réservé de la date 2"/>
          <p:cNvSpPr>
            <a:spLocks noGrp="1"/>
          </p:cNvSpPr>
          <p:nvPr>
            <p:ph type="dt" sz="half" idx="10"/>
          </p:nvPr>
        </p:nvSpPr>
        <p:spPr/>
        <p:txBody>
          <a:bodyPr/>
          <a:lstStyle>
            <a:lvl1pPr>
              <a:defRPr/>
            </a:lvl1pPr>
          </a:lstStyle>
          <a:p>
            <a:endParaRPr lang="en-US"/>
          </a:p>
        </p:txBody>
      </p:sp>
      <p:sp>
        <p:nvSpPr>
          <p:cNvPr id="4" name="Espace réservé du pied de page 3"/>
          <p:cNvSpPr>
            <a:spLocks noGrp="1"/>
          </p:cNvSpPr>
          <p:nvPr>
            <p:ph type="ftr" sz="quarter" idx="11"/>
          </p:nvPr>
        </p:nvSpPr>
        <p:spPr/>
        <p:txBody>
          <a:bodyPr/>
          <a:lstStyle>
            <a:lvl1pPr>
              <a:defRPr/>
            </a:lvl1pPr>
          </a:lstStyle>
          <a:p>
            <a:r>
              <a:rPr lang="en-US"/>
              <a:t>13th IIR GUSTAV LORENTZEN CONFERENCE ON NATURAL REFRIGERANTS, Valencia, June 18-20, 2018</a:t>
            </a:r>
          </a:p>
        </p:txBody>
      </p:sp>
      <p:sp>
        <p:nvSpPr>
          <p:cNvPr id="5" name="Espace réservé du numéro de diapositive 4"/>
          <p:cNvSpPr>
            <a:spLocks noGrp="1"/>
          </p:cNvSpPr>
          <p:nvPr>
            <p:ph type="sldNum" sz="quarter" idx="12"/>
          </p:nvPr>
        </p:nvSpPr>
        <p:spPr/>
        <p:txBody>
          <a:bodyPr/>
          <a:lstStyle>
            <a:lvl1pPr>
              <a:defRPr smtClean="0"/>
            </a:lvl1pPr>
          </a:lstStyle>
          <a:p>
            <a:pPr>
              <a:buSzPct val="25000"/>
            </a:pPr>
            <a:fld id="{00000000-1234-1234-1234-123412341234}" type="slidenum">
              <a:rPr lang="en-US" smtClean="0"/>
              <a:pPr>
                <a:buSzPct val="25000"/>
              </a:pPr>
              <a:t>‹#›</a:t>
            </a:fld>
            <a:endParaRPr lang="en-US"/>
          </a:p>
        </p:txBody>
      </p:sp>
    </p:spTree>
    <p:extLst>
      <p:ext uri="{BB962C8B-B14F-4D97-AF65-F5344CB8AC3E}">
        <p14:creationId xmlns:p14="http://schemas.microsoft.com/office/powerpoint/2010/main" val="264095691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lvl1pPr>
              <a:defRPr/>
            </a:lvl1pPr>
          </a:lstStyle>
          <a:p>
            <a:endParaRPr lang="en-US" dirty="0"/>
          </a:p>
        </p:txBody>
      </p:sp>
      <p:sp>
        <p:nvSpPr>
          <p:cNvPr id="3" name="Espace réservé du pied de page 2"/>
          <p:cNvSpPr>
            <a:spLocks noGrp="1"/>
          </p:cNvSpPr>
          <p:nvPr>
            <p:ph type="ftr" sz="quarter" idx="11"/>
          </p:nvPr>
        </p:nvSpPr>
        <p:spPr/>
        <p:txBody>
          <a:bodyPr/>
          <a:lstStyle>
            <a:lvl1pPr>
              <a:defRPr/>
            </a:lvl1pPr>
          </a:lstStyle>
          <a:p>
            <a:r>
              <a:rPr lang="en-US"/>
              <a:t>13th IIR GUSTAV LORENTZEN CONFERENCE ON NATURAL REFRIGERANTS, Valencia, June 18-20, 2018</a:t>
            </a:r>
          </a:p>
        </p:txBody>
      </p:sp>
      <p:sp>
        <p:nvSpPr>
          <p:cNvPr id="4" name="Espace réservé du numéro de diapositive 3"/>
          <p:cNvSpPr>
            <a:spLocks noGrp="1"/>
          </p:cNvSpPr>
          <p:nvPr>
            <p:ph type="sldNum" sz="quarter" idx="12"/>
          </p:nvPr>
        </p:nvSpPr>
        <p:spPr/>
        <p:txBody>
          <a:bodyPr/>
          <a:lstStyle>
            <a:lvl1pPr>
              <a:defRPr smtClean="0"/>
            </a:lvl1pPr>
          </a:lstStyle>
          <a:p>
            <a:pPr>
              <a:buSzPct val="25000"/>
            </a:pPr>
            <a:fld id="{00000000-1234-1234-1234-123412341234}" type="slidenum">
              <a:rPr lang="en-US" smtClean="0"/>
              <a:pPr>
                <a:buSzPct val="25000"/>
              </a:pPr>
              <a:t>‹#›</a:t>
            </a:fld>
            <a:endParaRPr lang="en-US"/>
          </a:p>
        </p:txBody>
      </p:sp>
    </p:spTree>
    <p:extLst>
      <p:ext uri="{BB962C8B-B14F-4D97-AF65-F5344CB8AC3E}">
        <p14:creationId xmlns:p14="http://schemas.microsoft.com/office/powerpoint/2010/main" val="306979562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629841" y="457200"/>
            <a:ext cx="2949178" cy="1600200"/>
          </a:xfrm>
        </p:spPr>
        <p:txBody>
          <a:bodyPr anchor="b"/>
          <a:lstStyle>
            <a:lvl1pPr>
              <a:defRPr sz="2400"/>
            </a:lvl1pPr>
          </a:lstStyle>
          <a:p>
            <a:r>
              <a:rPr lang="en-US" noProof="0" dirty="0"/>
              <a:t>Title</a:t>
            </a:r>
          </a:p>
        </p:txBody>
      </p:sp>
      <p:sp>
        <p:nvSpPr>
          <p:cNvPr id="3" name="Espace réservé du contenu 2"/>
          <p:cNvSpPr>
            <a:spLocks noGrp="1"/>
          </p:cNvSpPr>
          <p:nvPr>
            <p:ph idx="1" hasCustomPrompt="1"/>
          </p:nvPr>
        </p:nvSpPr>
        <p:spPr>
          <a:xfrm>
            <a:off x="3887391" y="987426"/>
            <a:ext cx="4629150" cy="4873625"/>
          </a:xfrm>
        </p:spPr>
        <p:txBody>
          <a:bodyPr/>
          <a:lstStyle>
            <a:lvl1pPr>
              <a:defRPr sz="2400" baseline="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noProof="0" dirty="0"/>
              <a:t>Content/image/graph/chart</a:t>
            </a:r>
          </a:p>
        </p:txBody>
      </p:sp>
      <p:sp>
        <p:nvSpPr>
          <p:cNvPr id="4" name="Espace réservé du texte 3"/>
          <p:cNvSpPr>
            <a:spLocks noGrp="1"/>
          </p:cNvSpPr>
          <p:nvPr>
            <p:ph type="body" sz="half" idx="2" hasCustomPrompt="1"/>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noProof="0" dirty="0"/>
              <a:t>Content</a:t>
            </a:r>
          </a:p>
          <a:p>
            <a:pPr lvl="1"/>
            <a:r>
              <a:rPr lang="en-US" noProof="0" dirty="0"/>
              <a:t>Content</a:t>
            </a:r>
          </a:p>
          <a:p>
            <a:pPr lvl="2"/>
            <a:r>
              <a:rPr lang="en-US" noProof="0" dirty="0"/>
              <a:t>Content</a:t>
            </a:r>
          </a:p>
          <a:p>
            <a:pPr lvl="3"/>
            <a:r>
              <a:rPr lang="en-US" noProof="0" dirty="0"/>
              <a:t>Content</a:t>
            </a:r>
          </a:p>
          <a:p>
            <a:pPr lvl="4"/>
            <a:r>
              <a:rPr lang="en-US" noProof="0" dirty="0"/>
              <a:t>Content</a:t>
            </a:r>
          </a:p>
          <a:p>
            <a:pPr lvl="4"/>
            <a:endParaRPr lang="en-US" noProof="0" dirty="0"/>
          </a:p>
        </p:txBody>
      </p:sp>
      <p:sp>
        <p:nvSpPr>
          <p:cNvPr id="5" name="Espace réservé de la date 4"/>
          <p:cNvSpPr>
            <a:spLocks noGrp="1"/>
          </p:cNvSpPr>
          <p:nvPr>
            <p:ph type="dt" sz="half" idx="10"/>
          </p:nvPr>
        </p:nvSpPr>
        <p:spPr/>
        <p:txBody>
          <a:bodyPr/>
          <a:lstStyle>
            <a:lvl1pPr>
              <a:defRPr/>
            </a:lvl1pPr>
          </a:lstStyle>
          <a:p>
            <a:endParaRPr lang="en-US"/>
          </a:p>
        </p:txBody>
      </p:sp>
      <p:sp>
        <p:nvSpPr>
          <p:cNvPr id="6" name="Espace réservé du pied de page 5"/>
          <p:cNvSpPr>
            <a:spLocks noGrp="1"/>
          </p:cNvSpPr>
          <p:nvPr>
            <p:ph type="ftr" sz="quarter" idx="11"/>
          </p:nvPr>
        </p:nvSpPr>
        <p:spPr/>
        <p:txBody>
          <a:bodyPr/>
          <a:lstStyle>
            <a:lvl1pPr>
              <a:defRPr/>
            </a:lvl1pPr>
          </a:lstStyle>
          <a:p>
            <a:r>
              <a:rPr lang="en-US"/>
              <a:t>13th IIR GUSTAV LORENTZEN CONFERENCE ON NATURAL REFRIGERANTS, Valencia, June 18-20, 2018</a:t>
            </a:r>
          </a:p>
        </p:txBody>
      </p:sp>
      <p:sp>
        <p:nvSpPr>
          <p:cNvPr id="7" name="Espace réservé du numéro de diapositive 6"/>
          <p:cNvSpPr>
            <a:spLocks noGrp="1"/>
          </p:cNvSpPr>
          <p:nvPr>
            <p:ph type="sldNum" sz="quarter" idx="12"/>
          </p:nvPr>
        </p:nvSpPr>
        <p:spPr/>
        <p:txBody>
          <a:bodyPr/>
          <a:lstStyle>
            <a:lvl1pPr>
              <a:defRPr smtClean="0"/>
            </a:lvl1pPr>
          </a:lstStyle>
          <a:p>
            <a:pPr>
              <a:buSzPct val="25000"/>
            </a:pPr>
            <a:fld id="{00000000-1234-1234-1234-123412341234}" type="slidenum">
              <a:rPr lang="en-US" smtClean="0"/>
              <a:pPr>
                <a:buSzPct val="25000"/>
              </a:pPr>
              <a:t>‹#›</a:t>
            </a:fld>
            <a:endParaRPr lang="en-US"/>
          </a:p>
        </p:txBody>
      </p:sp>
    </p:spTree>
    <p:extLst>
      <p:ext uri="{BB962C8B-B14F-4D97-AF65-F5344CB8AC3E}">
        <p14:creationId xmlns:p14="http://schemas.microsoft.com/office/powerpoint/2010/main" val="299057788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629841" y="457200"/>
            <a:ext cx="2949178" cy="1600200"/>
          </a:xfrm>
        </p:spPr>
        <p:txBody>
          <a:bodyPr anchor="b"/>
          <a:lstStyle>
            <a:lvl1pPr>
              <a:defRPr sz="2400"/>
            </a:lvl1pPr>
          </a:lstStyle>
          <a:p>
            <a:r>
              <a:rPr lang="en-US" noProof="0" dirty="0"/>
              <a:t>Title</a:t>
            </a:r>
          </a:p>
        </p:txBody>
      </p:sp>
      <p:sp>
        <p:nvSpPr>
          <p:cNvPr id="3" name="Espace réservé pour une image  2"/>
          <p:cNvSpPr>
            <a:spLocks noGrp="1"/>
          </p:cNvSpPr>
          <p:nvPr>
            <p:ph type="pic" idx="1" hasCustomPrompt="1"/>
          </p:nvPr>
        </p:nvSpPr>
        <p:spPr>
          <a:xfrm>
            <a:off x="3887391" y="987426"/>
            <a:ext cx="4629150" cy="4873625"/>
          </a:xfrm>
        </p:spPr>
        <p:txBody>
          <a:bodyPr rtlCol="0">
            <a:normAutofit/>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dirty="0"/>
              <a:t>Image</a:t>
            </a:r>
          </a:p>
        </p:txBody>
      </p:sp>
      <p:sp>
        <p:nvSpPr>
          <p:cNvPr id="4" name="Espace réservé du texte 3"/>
          <p:cNvSpPr>
            <a:spLocks noGrp="1"/>
          </p:cNvSpPr>
          <p:nvPr>
            <p:ph type="body" sz="half" idx="2" hasCustomPrompt="1"/>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noProof="0" dirty="0"/>
              <a:t>Content</a:t>
            </a:r>
          </a:p>
          <a:p>
            <a:pPr lvl="1"/>
            <a:r>
              <a:rPr lang="en-US" noProof="0" dirty="0"/>
              <a:t>Content</a:t>
            </a:r>
          </a:p>
          <a:p>
            <a:pPr lvl="2"/>
            <a:r>
              <a:rPr lang="en-US" noProof="0" dirty="0"/>
              <a:t>Content</a:t>
            </a:r>
          </a:p>
          <a:p>
            <a:pPr lvl="3"/>
            <a:r>
              <a:rPr lang="en-US" noProof="0" dirty="0"/>
              <a:t>Content</a:t>
            </a:r>
          </a:p>
          <a:p>
            <a:pPr lvl="4"/>
            <a:r>
              <a:rPr lang="en-US" noProof="0" dirty="0"/>
              <a:t>Content</a:t>
            </a:r>
          </a:p>
          <a:p>
            <a:pPr lvl="0"/>
            <a:endParaRPr lang="en-US" noProof="0" dirty="0"/>
          </a:p>
        </p:txBody>
      </p:sp>
      <p:sp>
        <p:nvSpPr>
          <p:cNvPr id="5" name="Espace réservé de la date 4"/>
          <p:cNvSpPr>
            <a:spLocks noGrp="1"/>
          </p:cNvSpPr>
          <p:nvPr>
            <p:ph type="dt" sz="half" idx="10"/>
          </p:nvPr>
        </p:nvSpPr>
        <p:spPr/>
        <p:txBody>
          <a:bodyPr/>
          <a:lstStyle>
            <a:lvl1pPr>
              <a:defRPr/>
            </a:lvl1pPr>
          </a:lstStyle>
          <a:p>
            <a:endParaRPr lang="en-US"/>
          </a:p>
        </p:txBody>
      </p:sp>
      <p:sp>
        <p:nvSpPr>
          <p:cNvPr id="6" name="Espace réservé du pied de page 5"/>
          <p:cNvSpPr>
            <a:spLocks noGrp="1"/>
          </p:cNvSpPr>
          <p:nvPr>
            <p:ph type="ftr" sz="quarter" idx="11"/>
          </p:nvPr>
        </p:nvSpPr>
        <p:spPr/>
        <p:txBody>
          <a:bodyPr/>
          <a:lstStyle>
            <a:lvl1pPr>
              <a:defRPr/>
            </a:lvl1pPr>
          </a:lstStyle>
          <a:p>
            <a:r>
              <a:rPr lang="en-US"/>
              <a:t>13th IIR GUSTAV LORENTZEN CONFERENCE ON NATURAL REFRIGERANTS, Valencia, June 18-20, 2018</a:t>
            </a:r>
          </a:p>
        </p:txBody>
      </p:sp>
      <p:sp>
        <p:nvSpPr>
          <p:cNvPr id="7" name="Espace réservé du numéro de diapositive 6"/>
          <p:cNvSpPr>
            <a:spLocks noGrp="1"/>
          </p:cNvSpPr>
          <p:nvPr>
            <p:ph type="sldNum" sz="quarter" idx="12"/>
          </p:nvPr>
        </p:nvSpPr>
        <p:spPr/>
        <p:txBody>
          <a:bodyPr/>
          <a:lstStyle>
            <a:lvl1pPr>
              <a:defRPr smtClean="0"/>
            </a:lvl1pPr>
          </a:lstStyle>
          <a:p>
            <a:pPr>
              <a:buSzPct val="25000"/>
            </a:pPr>
            <a:fld id="{00000000-1234-1234-1234-123412341234}" type="slidenum">
              <a:rPr lang="en-US" smtClean="0"/>
              <a:pPr>
                <a:buSzPct val="25000"/>
              </a:pPr>
              <a:t>‹#›</a:t>
            </a:fld>
            <a:endParaRPr lang="en-US"/>
          </a:p>
        </p:txBody>
      </p:sp>
    </p:spTree>
    <p:extLst>
      <p:ext uri="{BB962C8B-B14F-4D97-AF65-F5344CB8AC3E}">
        <p14:creationId xmlns:p14="http://schemas.microsoft.com/office/powerpoint/2010/main" val="204838799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3" name="Image 12"/>
          <p:cNvPicPr>
            <a:picLocks noChangeAspect="1"/>
          </p:cNvPicPr>
          <p:nvPr/>
        </p:nvPicPr>
        <p:blipFill rotWithShape="1">
          <a:blip r:embed="rId14">
            <a:extLst>
              <a:ext uri="{28A0092B-C50C-407E-A947-70E740481C1C}">
                <a14:useLocalDpi xmlns:a14="http://schemas.microsoft.com/office/drawing/2010/main" val="0"/>
              </a:ext>
            </a:extLst>
          </a:blip>
          <a:srcRect t="84650"/>
          <a:stretch/>
        </p:blipFill>
        <p:spPr>
          <a:xfrm>
            <a:off x="-1592" y="5805264"/>
            <a:ext cx="9144000" cy="1052736"/>
          </a:xfrm>
          <a:prstGeom prst="rect">
            <a:avLst/>
          </a:prstGeom>
        </p:spPr>
      </p:pic>
      <p:sp>
        <p:nvSpPr>
          <p:cNvPr id="1026" name="Espace réservé du titre 1"/>
          <p:cNvSpPr>
            <a:spLocks noGrp="1"/>
          </p:cNvSpPr>
          <p:nvPr>
            <p:ph type="title"/>
          </p:nvPr>
        </p:nvSpPr>
        <p:spPr bwMode="auto">
          <a:xfrm>
            <a:off x="628650" y="365126"/>
            <a:ext cx="78867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noProof="0" dirty="0"/>
              <a:t>Title</a:t>
            </a:r>
            <a:endParaRPr lang="en-US" altLang="fr-FR" noProof="0" dirty="0"/>
          </a:p>
        </p:txBody>
      </p:sp>
      <p:sp>
        <p:nvSpPr>
          <p:cNvPr id="1027" name="Espace réservé du texte 2"/>
          <p:cNvSpPr>
            <a:spLocks noGrp="1"/>
          </p:cNvSpPr>
          <p:nvPr>
            <p:ph type="body" idx="1"/>
          </p:nvPr>
        </p:nvSpPr>
        <p:spPr bwMode="auto">
          <a:xfrm>
            <a:off x="628650" y="1825625"/>
            <a:ext cx="78867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fr-FR" noProof="0" dirty="0"/>
              <a:t>Content</a:t>
            </a:r>
          </a:p>
          <a:p>
            <a:pPr lvl="1"/>
            <a:r>
              <a:rPr lang="en-US" altLang="fr-FR" noProof="0" dirty="0"/>
              <a:t>Content</a:t>
            </a:r>
          </a:p>
          <a:p>
            <a:pPr lvl="2"/>
            <a:r>
              <a:rPr lang="en-US" altLang="fr-FR" noProof="0" dirty="0"/>
              <a:t>Content</a:t>
            </a:r>
          </a:p>
          <a:p>
            <a:pPr lvl="3"/>
            <a:r>
              <a:rPr lang="en-US" altLang="fr-FR" noProof="0" dirty="0"/>
              <a:t>Content</a:t>
            </a:r>
          </a:p>
          <a:p>
            <a:pPr lvl="4"/>
            <a:r>
              <a:rPr lang="en-US" altLang="fr-FR" noProof="0" dirty="0"/>
              <a:t>Content</a:t>
            </a:r>
          </a:p>
          <a:p>
            <a:pPr lvl="5"/>
            <a:endParaRPr lang="en-US" altLang="fr-FR" noProof="0" dirty="0"/>
          </a:p>
        </p:txBody>
      </p:sp>
      <p:sp>
        <p:nvSpPr>
          <p:cNvPr id="4" name="Espace réservé de la date 3"/>
          <p:cNvSpPr>
            <a:spLocks noGrp="1"/>
          </p:cNvSpPr>
          <p:nvPr>
            <p:ph type="dt" sz="half" idx="2"/>
          </p:nvPr>
        </p:nvSpPr>
        <p:spPr>
          <a:xfrm>
            <a:off x="5614587" y="6538586"/>
            <a:ext cx="1277785" cy="297283"/>
          </a:xfrm>
          <a:prstGeom prst="rect">
            <a:avLst/>
          </a:prstGeom>
        </p:spPr>
        <p:txBody>
          <a:bodyPr vert="horz" lIns="91440" tIns="45720" rIns="91440" bIns="45720" rtlCol="0" anchor="b"/>
          <a:lstStyle>
            <a:lvl1pPr algn="l" eaLnBrk="1" fontAlgn="auto" hangingPunct="1">
              <a:spcBef>
                <a:spcPts val="0"/>
              </a:spcBef>
              <a:spcAft>
                <a:spcPts val="0"/>
              </a:spcAft>
              <a:defRPr sz="900">
                <a:solidFill>
                  <a:schemeClr val="bg1"/>
                </a:solidFill>
                <a:latin typeface="+mj-lt"/>
              </a:defRPr>
            </a:lvl1pPr>
          </a:lstStyle>
          <a:p>
            <a:endParaRPr lang="en-US" dirty="0"/>
          </a:p>
        </p:txBody>
      </p:sp>
      <p:sp>
        <p:nvSpPr>
          <p:cNvPr id="5" name="Espace réservé du pied de page 4"/>
          <p:cNvSpPr>
            <a:spLocks noGrp="1"/>
          </p:cNvSpPr>
          <p:nvPr>
            <p:ph type="ftr" sz="quarter" idx="3"/>
          </p:nvPr>
        </p:nvSpPr>
        <p:spPr>
          <a:xfrm>
            <a:off x="-1592" y="6538586"/>
            <a:ext cx="5385442" cy="297283"/>
          </a:xfrm>
          <a:prstGeom prst="rect">
            <a:avLst/>
          </a:prstGeom>
        </p:spPr>
        <p:txBody>
          <a:bodyPr vert="horz" lIns="91440" tIns="45720" rIns="91440" bIns="45720" rtlCol="0" anchor="b"/>
          <a:lstStyle>
            <a:lvl1pPr algn="l" eaLnBrk="1" fontAlgn="auto" hangingPunct="1">
              <a:spcBef>
                <a:spcPts val="0"/>
              </a:spcBef>
              <a:spcAft>
                <a:spcPts val="0"/>
              </a:spcAft>
              <a:defRPr sz="1000">
                <a:solidFill>
                  <a:schemeClr val="bg1"/>
                </a:solidFill>
                <a:latin typeface="+mj-lt"/>
              </a:defRPr>
            </a:lvl1pPr>
          </a:lstStyle>
          <a:p>
            <a:r>
              <a:rPr lang="en-US"/>
              <a:t>13th IIR GUSTAV LORENTZEN CONFERENCE ON NATURAL REFRIGERANTS, Valencia, June 18-20, 2018</a:t>
            </a:r>
            <a:endParaRPr lang="en-US" dirty="0"/>
          </a:p>
        </p:txBody>
      </p:sp>
      <p:sp>
        <p:nvSpPr>
          <p:cNvPr id="6" name="Espace réservé du numéro de diapositive 5"/>
          <p:cNvSpPr>
            <a:spLocks noGrp="1"/>
          </p:cNvSpPr>
          <p:nvPr>
            <p:ph type="sldNum" sz="quarter" idx="4"/>
          </p:nvPr>
        </p:nvSpPr>
        <p:spPr>
          <a:xfrm>
            <a:off x="8622227" y="6538586"/>
            <a:ext cx="520181" cy="297283"/>
          </a:xfrm>
          <a:prstGeom prst="rect">
            <a:avLst/>
          </a:prstGeom>
        </p:spPr>
        <p:txBody>
          <a:bodyPr vert="horz" wrap="square" lIns="91440" tIns="45720" rIns="91440" bIns="45720" numCol="1" anchor="b" anchorCtr="0" compatLnSpc="1">
            <a:prstTxWarp prst="textNoShape">
              <a:avLst/>
            </a:prstTxWarp>
          </a:bodyPr>
          <a:lstStyle>
            <a:lvl1pPr algn="r" eaLnBrk="1" hangingPunct="1">
              <a:defRPr sz="900" smtClean="0">
                <a:solidFill>
                  <a:schemeClr val="bg1"/>
                </a:solidFill>
                <a:latin typeface="+mj-lt"/>
              </a:defRPr>
            </a:lvl1pPr>
          </a:lstStyle>
          <a:p>
            <a:pPr>
              <a:buSzPct val="25000"/>
            </a:pPr>
            <a:fld id="{00000000-1234-1234-1234-123412341234}" type="slidenum">
              <a:rPr lang="en-US" smtClean="0"/>
              <a:pPr>
                <a:buSzPct val="25000"/>
              </a:pPr>
              <a:t>‹#›</a:t>
            </a:fld>
            <a:endParaRPr lang="en-US" dirty="0"/>
          </a:p>
        </p:txBody>
      </p:sp>
      <p:sp>
        <p:nvSpPr>
          <p:cNvPr id="14" name="Ellipse 13"/>
          <p:cNvSpPr/>
          <p:nvPr/>
        </p:nvSpPr>
        <p:spPr>
          <a:xfrm>
            <a:off x="7973920" y="6360346"/>
            <a:ext cx="486512" cy="352399"/>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a:solidFill>
                <a:schemeClr val="bg1"/>
              </a:solidFill>
            </a:endParaRPr>
          </a:p>
        </p:txBody>
      </p:sp>
      <p:pic>
        <p:nvPicPr>
          <p:cNvPr id="1031" name="Image 6"/>
          <p:cNvPicPr>
            <a:picLocks noChangeAspect="1"/>
          </p:cNvPicPr>
          <p:nvPr/>
        </p:nvPicPr>
        <p:blipFill>
          <a:blip r:embed="rId15">
            <a:extLst>
              <a:ext uri="{28A0092B-C50C-407E-A947-70E740481C1C}">
                <a14:useLocalDpi xmlns:a14="http://schemas.microsoft.com/office/drawing/2010/main" val="0"/>
              </a:ext>
            </a:extLst>
          </a:blip>
          <a:srcRect/>
          <a:stretch>
            <a:fillRect/>
          </a:stretch>
        </p:blipFill>
        <p:spPr bwMode="auto">
          <a:xfrm>
            <a:off x="7946904" y="6337224"/>
            <a:ext cx="540544"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ZoneTexte 1"/>
          <p:cNvSpPr txBox="1"/>
          <p:nvPr/>
        </p:nvSpPr>
        <p:spPr>
          <a:xfrm>
            <a:off x="6973368" y="6399391"/>
            <a:ext cx="943781" cy="253916"/>
          </a:xfrm>
          <a:prstGeom prst="rect">
            <a:avLst/>
          </a:prstGeom>
          <a:noFill/>
        </p:spPr>
        <p:txBody>
          <a:bodyPr wrap="square" rtlCol="0">
            <a:spAutoFit/>
          </a:bodyPr>
          <a:lstStyle/>
          <a:p>
            <a:pPr algn="r"/>
            <a:r>
              <a:rPr lang="fr-FR" sz="1050" b="1" dirty="0">
                <a:solidFill>
                  <a:srgbClr val="FFFFFF"/>
                </a:solidFill>
                <a:latin typeface="+mj-lt"/>
              </a:rPr>
              <a:t>www.iifiir.org</a:t>
            </a:r>
          </a:p>
        </p:txBody>
      </p:sp>
    </p:spTree>
    <p:extLst>
      <p:ext uri="{BB962C8B-B14F-4D97-AF65-F5344CB8AC3E}">
        <p14:creationId xmlns:p14="http://schemas.microsoft.com/office/powerpoint/2010/main" val="841673732"/>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 id="2147483738" r:id="rId12"/>
  </p:sldLayoutIdLst>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027">
                                            <p:txEl>
                                              <p:pRg st="0" end="0"/>
                                            </p:txEl>
                                          </p:spTgt>
                                        </p:tgtEl>
                                        <p:attrNameLst>
                                          <p:attrName>style.visibility</p:attrName>
                                        </p:attrNameLst>
                                      </p:cBhvr>
                                      <p:to>
                                        <p:strVal val="visible"/>
                                      </p:to>
                                    </p:set>
                                    <p:animEffect transition="in" filter="fade">
                                      <p:cBhvr>
                                        <p:cTn id="7" dur="1000"/>
                                        <p:tgtEl>
                                          <p:spTgt spid="1027">
                                            <p:txEl>
                                              <p:pRg st="0" end="0"/>
                                            </p:txEl>
                                          </p:spTgt>
                                        </p:tgtEl>
                                      </p:cBhvr>
                                    </p:animEffect>
                                    <p:anim calcmode="lin" valueType="num">
                                      <p:cBhvr>
                                        <p:cTn id="8" dur="1000" fill="hold"/>
                                        <p:tgtEl>
                                          <p:spTgt spid="102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02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027">
                                            <p:txEl>
                                              <p:pRg st="1" end="1"/>
                                            </p:txEl>
                                          </p:spTgt>
                                        </p:tgtEl>
                                        <p:attrNameLst>
                                          <p:attrName>style.visibility</p:attrName>
                                        </p:attrNameLst>
                                      </p:cBhvr>
                                      <p:to>
                                        <p:strVal val="visible"/>
                                      </p:to>
                                    </p:set>
                                    <p:animEffect transition="in" filter="fade">
                                      <p:cBhvr>
                                        <p:cTn id="14" dur="1000"/>
                                        <p:tgtEl>
                                          <p:spTgt spid="1027">
                                            <p:txEl>
                                              <p:pRg st="1" end="1"/>
                                            </p:txEl>
                                          </p:spTgt>
                                        </p:tgtEl>
                                      </p:cBhvr>
                                    </p:animEffect>
                                    <p:anim calcmode="lin" valueType="num">
                                      <p:cBhvr>
                                        <p:cTn id="15" dur="1000" fill="hold"/>
                                        <p:tgtEl>
                                          <p:spTgt spid="1027">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1027">
                                            <p:txEl>
                                              <p:pRg st="1" end="1"/>
                                            </p:txEl>
                                          </p:spTgt>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1027">
                                            <p:txEl>
                                              <p:pRg st="2" end="2"/>
                                            </p:txEl>
                                          </p:spTgt>
                                        </p:tgtEl>
                                        <p:attrNameLst>
                                          <p:attrName>style.visibility</p:attrName>
                                        </p:attrNameLst>
                                      </p:cBhvr>
                                      <p:to>
                                        <p:strVal val="visible"/>
                                      </p:to>
                                    </p:set>
                                    <p:animEffect transition="in" filter="fade">
                                      <p:cBhvr>
                                        <p:cTn id="19" dur="1000"/>
                                        <p:tgtEl>
                                          <p:spTgt spid="1027">
                                            <p:txEl>
                                              <p:pRg st="2" end="2"/>
                                            </p:txEl>
                                          </p:spTgt>
                                        </p:tgtEl>
                                      </p:cBhvr>
                                    </p:animEffect>
                                    <p:anim calcmode="lin" valueType="num">
                                      <p:cBhvr>
                                        <p:cTn id="20" dur="1000" fill="hold"/>
                                        <p:tgtEl>
                                          <p:spTgt spid="1027">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1027">
                                            <p:txEl>
                                              <p:pRg st="2" end="2"/>
                                            </p:txEl>
                                          </p:spTgt>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1027">
                                            <p:txEl>
                                              <p:pRg st="3" end="3"/>
                                            </p:txEl>
                                          </p:spTgt>
                                        </p:tgtEl>
                                        <p:attrNameLst>
                                          <p:attrName>style.visibility</p:attrName>
                                        </p:attrNameLst>
                                      </p:cBhvr>
                                      <p:to>
                                        <p:strVal val="visible"/>
                                      </p:to>
                                    </p:set>
                                    <p:animEffect transition="in" filter="fade">
                                      <p:cBhvr>
                                        <p:cTn id="24" dur="1000"/>
                                        <p:tgtEl>
                                          <p:spTgt spid="1027">
                                            <p:txEl>
                                              <p:pRg st="3" end="3"/>
                                            </p:txEl>
                                          </p:spTgt>
                                        </p:tgtEl>
                                      </p:cBhvr>
                                    </p:animEffect>
                                    <p:anim calcmode="lin" valueType="num">
                                      <p:cBhvr>
                                        <p:cTn id="25" dur="1000" fill="hold"/>
                                        <p:tgtEl>
                                          <p:spTgt spid="1027">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1027">
                                            <p:txEl>
                                              <p:pRg st="3" end="3"/>
                                            </p:txEl>
                                          </p:spTgt>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1027">
                                            <p:txEl>
                                              <p:pRg st="4" end="4"/>
                                            </p:txEl>
                                          </p:spTgt>
                                        </p:tgtEl>
                                        <p:attrNameLst>
                                          <p:attrName>style.visibility</p:attrName>
                                        </p:attrNameLst>
                                      </p:cBhvr>
                                      <p:to>
                                        <p:strVal val="visible"/>
                                      </p:to>
                                    </p:set>
                                    <p:animEffect transition="in" filter="fade">
                                      <p:cBhvr>
                                        <p:cTn id="29" dur="1000"/>
                                        <p:tgtEl>
                                          <p:spTgt spid="1027">
                                            <p:txEl>
                                              <p:pRg st="4" end="4"/>
                                            </p:txEl>
                                          </p:spTgt>
                                        </p:tgtEl>
                                      </p:cBhvr>
                                    </p:animEffect>
                                    <p:anim calcmode="lin" valueType="num">
                                      <p:cBhvr>
                                        <p:cTn id="30" dur="1000" fill="hold"/>
                                        <p:tgtEl>
                                          <p:spTgt spid="1027">
                                            <p:txEl>
                                              <p:pRg st="4" end="4"/>
                                            </p:txEl>
                                          </p:spTgt>
                                        </p:tgtEl>
                                        <p:attrNameLst>
                                          <p:attrName>ppt_x</p:attrName>
                                        </p:attrNameLst>
                                      </p:cBhvr>
                                      <p:tavLst>
                                        <p:tav tm="0">
                                          <p:val>
                                            <p:strVal val="#ppt_x"/>
                                          </p:val>
                                        </p:tav>
                                        <p:tav tm="100000">
                                          <p:val>
                                            <p:strVal val="#ppt_x"/>
                                          </p:val>
                                        </p:tav>
                                      </p:tavLst>
                                    </p:anim>
                                    <p:anim calcmode="lin" valueType="num">
                                      <p:cBhvr>
                                        <p:cTn id="31" dur="1000" fill="hold"/>
                                        <p:tgtEl>
                                          <p:spTgt spid="1027">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7" grpId="0" uiExpand="1" build="p">
        <p:tmplLst>
          <p:tmpl lvl="1">
            <p:tnLst>
              <p:par>
                <p:cTn presetID="42" presetClass="entr" presetSubtype="0" fill="hold" nodeType="clickEffect">
                  <p:stCondLst>
                    <p:cond delay="0"/>
                  </p:stCondLst>
                  <p:childTnLst>
                    <p:set>
                      <p:cBhvr>
                        <p:cTn dur="1" fill="hold">
                          <p:stCondLst>
                            <p:cond delay="0"/>
                          </p:stCondLst>
                        </p:cTn>
                        <p:tgtEl>
                          <p:spTgt spid="1027"/>
                        </p:tgtEl>
                        <p:attrNameLst>
                          <p:attrName>style.visibility</p:attrName>
                        </p:attrNameLst>
                      </p:cBhvr>
                      <p:to>
                        <p:strVal val="visible"/>
                      </p:to>
                    </p:set>
                    <p:animEffect transition="in" filter="fade">
                      <p:cBhvr>
                        <p:cTn dur="1000"/>
                        <p:tgtEl>
                          <p:spTgt spid="1027"/>
                        </p:tgtEl>
                      </p:cBhvr>
                    </p:animEffect>
                    <p:anim calcmode="lin" valueType="num">
                      <p:cBhvr>
                        <p:cTn dur="1000" fill="hold"/>
                        <p:tgtEl>
                          <p:spTgt spid="1027"/>
                        </p:tgtEl>
                        <p:attrNameLst>
                          <p:attrName>ppt_x</p:attrName>
                        </p:attrNameLst>
                      </p:cBhvr>
                      <p:tavLst>
                        <p:tav tm="0">
                          <p:val>
                            <p:strVal val="#ppt_x"/>
                          </p:val>
                        </p:tav>
                        <p:tav tm="100000">
                          <p:val>
                            <p:strVal val="#ppt_x"/>
                          </p:val>
                        </p:tav>
                      </p:tavLst>
                    </p:anim>
                    <p:anim calcmode="lin" valueType="num">
                      <p:cBhvr>
                        <p:cTn dur="1000" fill="hold"/>
                        <p:tgtEl>
                          <p:spTgt spid="1027"/>
                        </p:tgtEl>
                        <p:attrNameLst>
                          <p:attrName>ppt_y</p:attrName>
                        </p:attrNameLst>
                      </p:cBhvr>
                      <p:tavLst>
                        <p:tav tm="0">
                          <p:val>
                            <p:strVal val="#ppt_y+.1"/>
                          </p:val>
                        </p:tav>
                        <p:tav tm="100000">
                          <p:val>
                            <p:strVal val="#ppt_y"/>
                          </p:val>
                        </p:tav>
                      </p:tavLst>
                    </p:anim>
                  </p:childTnLst>
                </p:cTn>
              </p:par>
            </p:tnLst>
          </p:tmpl>
          <p:tmpl lvl="2">
            <p:tnLst>
              <p:par>
                <p:cTn presetID="42" presetClass="entr" presetSubtype="0" fill="hold" nodeType="withEffect">
                  <p:stCondLst>
                    <p:cond delay="0"/>
                  </p:stCondLst>
                  <p:childTnLst>
                    <p:set>
                      <p:cBhvr>
                        <p:cTn dur="1" fill="hold">
                          <p:stCondLst>
                            <p:cond delay="0"/>
                          </p:stCondLst>
                        </p:cTn>
                        <p:tgtEl>
                          <p:spTgt spid="1027"/>
                        </p:tgtEl>
                        <p:attrNameLst>
                          <p:attrName>style.visibility</p:attrName>
                        </p:attrNameLst>
                      </p:cBhvr>
                      <p:to>
                        <p:strVal val="visible"/>
                      </p:to>
                    </p:set>
                    <p:animEffect transition="in" filter="fade">
                      <p:cBhvr>
                        <p:cTn dur="1000"/>
                        <p:tgtEl>
                          <p:spTgt spid="1027"/>
                        </p:tgtEl>
                      </p:cBhvr>
                    </p:animEffect>
                    <p:anim calcmode="lin" valueType="num">
                      <p:cBhvr>
                        <p:cTn dur="1000" fill="hold"/>
                        <p:tgtEl>
                          <p:spTgt spid="1027"/>
                        </p:tgtEl>
                        <p:attrNameLst>
                          <p:attrName>ppt_x</p:attrName>
                        </p:attrNameLst>
                      </p:cBhvr>
                      <p:tavLst>
                        <p:tav tm="0">
                          <p:val>
                            <p:strVal val="#ppt_x"/>
                          </p:val>
                        </p:tav>
                        <p:tav tm="100000">
                          <p:val>
                            <p:strVal val="#ppt_x"/>
                          </p:val>
                        </p:tav>
                      </p:tavLst>
                    </p:anim>
                    <p:anim calcmode="lin" valueType="num">
                      <p:cBhvr>
                        <p:cTn dur="1000" fill="hold"/>
                        <p:tgtEl>
                          <p:spTgt spid="1027"/>
                        </p:tgtEl>
                        <p:attrNameLst>
                          <p:attrName>ppt_y</p:attrName>
                        </p:attrNameLst>
                      </p:cBhvr>
                      <p:tavLst>
                        <p:tav tm="0">
                          <p:val>
                            <p:strVal val="#ppt_y+.1"/>
                          </p:val>
                        </p:tav>
                        <p:tav tm="100000">
                          <p:val>
                            <p:strVal val="#ppt_y"/>
                          </p:val>
                        </p:tav>
                      </p:tavLst>
                    </p:anim>
                  </p:childTnLst>
                </p:cTn>
              </p:par>
            </p:tnLst>
          </p:tmpl>
          <p:tmpl lvl="3">
            <p:tnLst>
              <p:par>
                <p:cTn presetID="42" presetClass="entr" presetSubtype="0" fill="hold" nodeType="clickEffect">
                  <p:stCondLst>
                    <p:cond delay="0"/>
                  </p:stCondLst>
                  <p:childTnLst>
                    <p:set>
                      <p:cBhvr>
                        <p:cTn dur="1" fill="hold">
                          <p:stCondLst>
                            <p:cond delay="0"/>
                          </p:stCondLst>
                        </p:cTn>
                        <p:tgtEl>
                          <p:spTgt spid="1027"/>
                        </p:tgtEl>
                        <p:attrNameLst>
                          <p:attrName>style.visibility</p:attrName>
                        </p:attrNameLst>
                      </p:cBhvr>
                      <p:to>
                        <p:strVal val="visible"/>
                      </p:to>
                    </p:set>
                    <p:animEffect transition="in" filter="fade">
                      <p:cBhvr>
                        <p:cTn dur="1000"/>
                        <p:tgtEl>
                          <p:spTgt spid="1027"/>
                        </p:tgtEl>
                      </p:cBhvr>
                    </p:animEffect>
                    <p:anim calcmode="lin" valueType="num">
                      <p:cBhvr>
                        <p:cTn dur="1000" fill="hold"/>
                        <p:tgtEl>
                          <p:spTgt spid="1027"/>
                        </p:tgtEl>
                        <p:attrNameLst>
                          <p:attrName>ppt_x</p:attrName>
                        </p:attrNameLst>
                      </p:cBhvr>
                      <p:tavLst>
                        <p:tav tm="0">
                          <p:val>
                            <p:strVal val="#ppt_x"/>
                          </p:val>
                        </p:tav>
                        <p:tav tm="100000">
                          <p:val>
                            <p:strVal val="#ppt_x"/>
                          </p:val>
                        </p:tav>
                      </p:tavLst>
                    </p:anim>
                    <p:anim calcmode="lin" valueType="num">
                      <p:cBhvr>
                        <p:cTn dur="1000" fill="hold"/>
                        <p:tgtEl>
                          <p:spTgt spid="1027"/>
                        </p:tgtEl>
                        <p:attrNameLst>
                          <p:attrName>ppt_y</p:attrName>
                        </p:attrNameLst>
                      </p:cBhvr>
                      <p:tavLst>
                        <p:tav tm="0">
                          <p:val>
                            <p:strVal val="#ppt_y+.1"/>
                          </p:val>
                        </p:tav>
                        <p:tav tm="100000">
                          <p:val>
                            <p:strVal val="#ppt_y"/>
                          </p:val>
                        </p:tav>
                      </p:tavLst>
                    </p:anim>
                  </p:childTnLst>
                </p:cTn>
              </p:par>
            </p:tnLst>
          </p:tmpl>
          <p:tmpl lvl="4">
            <p:tnLst>
              <p:par>
                <p:cTn presetID="42" presetClass="entr" presetSubtype="0" fill="hold" nodeType="withEffect">
                  <p:stCondLst>
                    <p:cond delay="0"/>
                  </p:stCondLst>
                  <p:childTnLst>
                    <p:set>
                      <p:cBhvr>
                        <p:cTn dur="1" fill="hold">
                          <p:stCondLst>
                            <p:cond delay="0"/>
                          </p:stCondLst>
                        </p:cTn>
                        <p:tgtEl>
                          <p:spTgt spid="1027"/>
                        </p:tgtEl>
                        <p:attrNameLst>
                          <p:attrName>style.visibility</p:attrName>
                        </p:attrNameLst>
                      </p:cBhvr>
                      <p:to>
                        <p:strVal val="visible"/>
                      </p:to>
                    </p:set>
                    <p:animEffect transition="in" filter="fade">
                      <p:cBhvr>
                        <p:cTn dur="1000"/>
                        <p:tgtEl>
                          <p:spTgt spid="1027"/>
                        </p:tgtEl>
                      </p:cBhvr>
                    </p:animEffect>
                    <p:anim calcmode="lin" valueType="num">
                      <p:cBhvr>
                        <p:cTn dur="1000" fill="hold"/>
                        <p:tgtEl>
                          <p:spTgt spid="1027"/>
                        </p:tgtEl>
                        <p:attrNameLst>
                          <p:attrName>ppt_x</p:attrName>
                        </p:attrNameLst>
                      </p:cBhvr>
                      <p:tavLst>
                        <p:tav tm="0">
                          <p:val>
                            <p:strVal val="#ppt_x"/>
                          </p:val>
                        </p:tav>
                        <p:tav tm="100000">
                          <p:val>
                            <p:strVal val="#ppt_x"/>
                          </p:val>
                        </p:tav>
                      </p:tavLst>
                    </p:anim>
                    <p:anim calcmode="lin" valueType="num">
                      <p:cBhvr>
                        <p:cTn dur="1000" fill="hold"/>
                        <p:tgtEl>
                          <p:spTgt spid="1027"/>
                        </p:tgtEl>
                        <p:attrNameLst>
                          <p:attrName>ppt_y</p:attrName>
                        </p:attrNameLst>
                      </p:cBhvr>
                      <p:tavLst>
                        <p:tav tm="0">
                          <p:val>
                            <p:strVal val="#ppt_y+.1"/>
                          </p:val>
                        </p:tav>
                        <p:tav tm="100000">
                          <p:val>
                            <p:strVal val="#ppt_y"/>
                          </p:val>
                        </p:tav>
                      </p:tavLst>
                    </p:anim>
                  </p:childTnLst>
                </p:cTn>
              </p:par>
            </p:tnLst>
          </p:tmpl>
          <p:tmpl lvl="5">
            <p:tnLst>
              <p:par>
                <p:cTn presetID="42" presetClass="entr" presetSubtype="0" fill="hold" nodeType="withEffect">
                  <p:stCondLst>
                    <p:cond delay="0"/>
                  </p:stCondLst>
                  <p:childTnLst>
                    <p:set>
                      <p:cBhvr>
                        <p:cTn dur="1" fill="hold">
                          <p:stCondLst>
                            <p:cond delay="0"/>
                          </p:stCondLst>
                        </p:cTn>
                        <p:tgtEl>
                          <p:spTgt spid="1027"/>
                        </p:tgtEl>
                        <p:attrNameLst>
                          <p:attrName>style.visibility</p:attrName>
                        </p:attrNameLst>
                      </p:cBhvr>
                      <p:to>
                        <p:strVal val="visible"/>
                      </p:to>
                    </p:set>
                    <p:animEffect transition="in" filter="fade">
                      <p:cBhvr>
                        <p:cTn dur="1000"/>
                        <p:tgtEl>
                          <p:spTgt spid="1027"/>
                        </p:tgtEl>
                      </p:cBhvr>
                    </p:animEffect>
                    <p:anim calcmode="lin" valueType="num">
                      <p:cBhvr>
                        <p:cTn dur="1000" fill="hold"/>
                        <p:tgtEl>
                          <p:spTgt spid="1027"/>
                        </p:tgtEl>
                        <p:attrNameLst>
                          <p:attrName>ppt_x</p:attrName>
                        </p:attrNameLst>
                      </p:cBhvr>
                      <p:tavLst>
                        <p:tav tm="0">
                          <p:val>
                            <p:strVal val="#ppt_x"/>
                          </p:val>
                        </p:tav>
                        <p:tav tm="100000">
                          <p:val>
                            <p:strVal val="#ppt_x"/>
                          </p:val>
                        </p:tav>
                      </p:tavLst>
                    </p:anim>
                    <p:anim calcmode="lin" valueType="num">
                      <p:cBhvr>
                        <p:cTn dur="1000" fill="hold"/>
                        <p:tgtEl>
                          <p:spTgt spid="1027"/>
                        </p:tgtEl>
                        <p:attrNameLst>
                          <p:attrName>ppt_y</p:attrName>
                        </p:attrNameLst>
                      </p:cBhvr>
                      <p:tavLst>
                        <p:tav tm="0">
                          <p:val>
                            <p:strVal val="#ppt_y+.1"/>
                          </p:val>
                        </p:tav>
                        <p:tav tm="100000">
                          <p:val>
                            <p:strVal val="#ppt_y"/>
                          </p:val>
                        </p:tav>
                      </p:tavLst>
                    </p:anim>
                  </p:childTnLst>
                </p:cTn>
              </p:par>
            </p:tnLst>
          </p:tmpl>
          <p:tmpl lvl="6">
            <p:tnLst>
              <p:par>
                <p:cTn presetID="42" presetClass="entr" presetSubtype="0" fill="hold" nodeType="withEffect">
                  <p:stCondLst>
                    <p:cond delay="0"/>
                  </p:stCondLst>
                  <p:childTnLst>
                    <p:set>
                      <p:cBhvr>
                        <p:cTn dur="1" fill="hold">
                          <p:stCondLst>
                            <p:cond delay="0"/>
                          </p:stCondLst>
                        </p:cTn>
                        <p:tgtEl>
                          <p:spTgt spid="1027"/>
                        </p:tgtEl>
                        <p:attrNameLst>
                          <p:attrName>style.visibility</p:attrName>
                        </p:attrNameLst>
                      </p:cBhvr>
                      <p:to>
                        <p:strVal val="visible"/>
                      </p:to>
                    </p:set>
                    <p:animEffect transition="in" filter="fade">
                      <p:cBhvr>
                        <p:cTn dur="1000"/>
                        <p:tgtEl>
                          <p:spTgt spid="1027"/>
                        </p:tgtEl>
                      </p:cBhvr>
                    </p:animEffect>
                    <p:anim calcmode="lin" valueType="num">
                      <p:cBhvr>
                        <p:cTn dur="1000" fill="hold"/>
                        <p:tgtEl>
                          <p:spTgt spid="1027"/>
                        </p:tgtEl>
                        <p:attrNameLst>
                          <p:attrName>ppt_x</p:attrName>
                        </p:attrNameLst>
                      </p:cBhvr>
                      <p:tavLst>
                        <p:tav tm="0">
                          <p:val>
                            <p:strVal val="#ppt_x"/>
                          </p:val>
                        </p:tav>
                        <p:tav tm="100000">
                          <p:val>
                            <p:strVal val="#ppt_x"/>
                          </p:val>
                        </p:tav>
                      </p:tavLst>
                    </p:anim>
                    <p:anim calcmode="lin" valueType="num">
                      <p:cBhvr>
                        <p:cTn dur="1000" fill="hold"/>
                        <p:tgtEl>
                          <p:spTgt spid="1027"/>
                        </p:tgtEl>
                        <p:attrNameLst>
                          <p:attrName>ppt_y</p:attrName>
                        </p:attrNameLst>
                      </p:cBhvr>
                      <p:tavLst>
                        <p:tav tm="0">
                          <p:val>
                            <p:strVal val="#ppt_y+.1"/>
                          </p:val>
                        </p:tav>
                        <p:tav tm="100000">
                          <p:val>
                            <p:strVal val="#ppt_y"/>
                          </p:val>
                        </p:tav>
                      </p:tavLst>
                    </p:anim>
                  </p:childTnLst>
                </p:cTn>
              </p:par>
            </p:tnLst>
          </p:tmpl>
        </p:tmplLst>
      </p:bldP>
    </p:bldLst>
  </p:timing>
  <p:hf sldNum="0" hdr="0" dt="0"/>
  <p:txStyles>
    <p:titleStyle>
      <a:lvl1pPr algn="l" rtl="0" eaLnBrk="1" fontAlgn="base" hangingPunct="1">
        <a:lnSpc>
          <a:spcPct val="90000"/>
        </a:lnSpc>
        <a:spcBef>
          <a:spcPct val="0"/>
        </a:spcBef>
        <a:spcAft>
          <a:spcPct val="0"/>
        </a:spcAft>
        <a:defRPr sz="3300" b="0" kern="1200" cap="none" baseline="0">
          <a:solidFill>
            <a:srgbClr val="3585A0"/>
          </a:solidFill>
          <a:latin typeface="+mn-lt"/>
          <a:ea typeface="+mj-ea"/>
          <a:cs typeface="+mj-cs"/>
        </a:defRPr>
      </a:lvl1pPr>
      <a:lvl2pPr algn="l" rtl="0" eaLnBrk="1" fontAlgn="base" hangingPunct="1">
        <a:lnSpc>
          <a:spcPct val="90000"/>
        </a:lnSpc>
        <a:spcBef>
          <a:spcPct val="0"/>
        </a:spcBef>
        <a:spcAft>
          <a:spcPct val="0"/>
        </a:spcAft>
        <a:defRPr sz="3300">
          <a:solidFill>
            <a:srgbClr val="006666"/>
          </a:solidFill>
          <a:latin typeface="Calibri Light"/>
        </a:defRPr>
      </a:lvl2pPr>
      <a:lvl3pPr algn="l" rtl="0" eaLnBrk="1" fontAlgn="base" hangingPunct="1">
        <a:lnSpc>
          <a:spcPct val="90000"/>
        </a:lnSpc>
        <a:spcBef>
          <a:spcPct val="0"/>
        </a:spcBef>
        <a:spcAft>
          <a:spcPct val="0"/>
        </a:spcAft>
        <a:defRPr sz="3300">
          <a:solidFill>
            <a:srgbClr val="006666"/>
          </a:solidFill>
          <a:latin typeface="Calibri Light"/>
        </a:defRPr>
      </a:lvl3pPr>
      <a:lvl4pPr algn="l" rtl="0" eaLnBrk="1" fontAlgn="base" hangingPunct="1">
        <a:lnSpc>
          <a:spcPct val="90000"/>
        </a:lnSpc>
        <a:spcBef>
          <a:spcPct val="0"/>
        </a:spcBef>
        <a:spcAft>
          <a:spcPct val="0"/>
        </a:spcAft>
        <a:defRPr sz="3300">
          <a:solidFill>
            <a:srgbClr val="006666"/>
          </a:solidFill>
          <a:latin typeface="Calibri Light"/>
        </a:defRPr>
      </a:lvl4pPr>
      <a:lvl5pPr algn="l" rtl="0" eaLnBrk="1" fontAlgn="base" hangingPunct="1">
        <a:lnSpc>
          <a:spcPct val="90000"/>
        </a:lnSpc>
        <a:spcBef>
          <a:spcPct val="0"/>
        </a:spcBef>
        <a:spcAft>
          <a:spcPct val="0"/>
        </a:spcAft>
        <a:defRPr sz="3300">
          <a:solidFill>
            <a:srgbClr val="006666"/>
          </a:solidFill>
          <a:latin typeface="Calibri Light"/>
        </a:defRPr>
      </a:lvl5pPr>
      <a:lvl6pPr marL="342900" algn="l" rtl="0" eaLnBrk="1" fontAlgn="base" hangingPunct="1">
        <a:lnSpc>
          <a:spcPct val="90000"/>
        </a:lnSpc>
        <a:spcBef>
          <a:spcPct val="0"/>
        </a:spcBef>
        <a:spcAft>
          <a:spcPct val="0"/>
        </a:spcAft>
        <a:defRPr sz="3300">
          <a:solidFill>
            <a:srgbClr val="006666"/>
          </a:solidFill>
          <a:latin typeface="Calibri Light"/>
        </a:defRPr>
      </a:lvl6pPr>
      <a:lvl7pPr marL="685800" algn="l" rtl="0" eaLnBrk="1" fontAlgn="base" hangingPunct="1">
        <a:lnSpc>
          <a:spcPct val="90000"/>
        </a:lnSpc>
        <a:spcBef>
          <a:spcPct val="0"/>
        </a:spcBef>
        <a:spcAft>
          <a:spcPct val="0"/>
        </a:spcAft>
        <a:defRPr sz="3300">
          <a:solidFill>
            <a:srgbClr val="006666"/>
          </a:solidFill>
          <a:latin typeface="Calibri Light"/>
        </a:defRPr>
      </a:lvl7pPr>
      <a:lvl8pPr marL="1028700" algn="l" rtl="0" eaLnBrk="1" fontAlgn="base" hangingPunct="1">
        <a:lnSpc>
          <a:spcPct val="90000"/>
        </a:lnSpc>
        <a:spcBef>
          <a:spcPct val="0"/>
        </a:spcBef>
        <a:spcAft>
          <a:spcPct val="0"/>
        </a:spcAft>
        <a:defRPr sz="3300">
          <a:solidFill>
            <a:srgbClr val="006666"/>
          </a:solidFill>
          <a:latin typeface="Calibri Light"/>
        </a:defRPr>
      </a:lvl8pPr>
      <a:lvl9pPr marL="1371600" algn="l" rtl="0" eaLnBrk="1" fontAlgn="base" hangingPunct="1">
        <a:lnSpc>
          <a:spcPct val="90000"/>
        </a:lnSpc>
        <a:spcBef>
          <a:spcPct val="0"/>
        </a:spcBef>
        <a:spcAft>
          <a:spcPct val="0"/>
        </a:spcAft>
        <a:defRPr sz="3300">
          <a:solidFill>
            <a:srgbClr val="006666"/>
          </a:solidFill>
          <a:latin typeface="Calibri Light"/>
        </a:defRPr>
      </a:lvl9pPr>
    </p:titleStyle>
    <p:bodyStyle>
      <a:lvl1pPr marL="0" indent="0" algn="l" rtl="0" eaLnBrk="1" fontAlgn="base" hangingPunct="1">
        <a:lnSpc>
          <a:spcPct val="90000"/>
        </a:lnSpc>
        <a:spcBef>
          <a:spcPts val="750"/>
        </a:spcBef>
        <a:spcAft>
          <a:spcPct val="0"/>
        </a:spcAft>
        <a:buFont typeface="Arial" panose="020B0604020202020204" pitchFamily="34" charset="0"/>
        <a:buNone/>
        <a:defRPr sz="1800" kern="1200">
          <a:solidFill>
            <a:srgbClr val="009999"/>
          </a:solidFill>
          <a:latin typeface="+mn-lt"/>
          <a:ea typeface="+mn-ea"/>
          <a:cs typeface="+mn-cs"/>
        </a:defRPr>
      </a:lvl1pPr>
      <a:lvl2pPr marL="0" indent="0" algn="l" rtl="0" eaLnBrk="1" fontAlgn="base" hangingPunct="1">
        <a:lnSpc>
          <a:spcPct val="90000"/>
        </a:lnSpc>
        <a:spcBef>
          <a:spcPts val="375"/>
        </a:spcBef>
        <a:spcAft>
          <a:spcPct val="0"/>
        </a:spcAft>
        <a:buClr>
          <a:srgbClr val="FF0000"/>
        </a:buClr>
        <a:buFont typeface="Wingdings" panose="05000000000000000000" pitchFamily="2" charset="2"/>
        <a:buNone/>
        <a:defRPr sz="1500" b="0" kern="1200">
          <a:solidFill>
            <a:schemeClr val="tx1"/>
          </a:solidFill>
          <a:latin typeface="+mn-lt"/>
          <a:ea typeface="+mn-ea"/>
          <a:cs typeface="+mn-cs"/>
        </a:defRPr>
      </a:lvl2pPr>
      <a:lvl3pPr marL="602456" indent="-265510" algn="l" rtl="0" eaLnBrk="1" fontAlgn="base" hangingPunct="1">
        <a:lnSpc>
          <a:spcPct val="90000"/>
        </a:lnSpc>
        <a:spcBef>
          <a:spcPts val="375"/>
        </a:spcBef>
        <a:spcAft>
          <a:spcPct val="0"/>
        </a:spcAft>
        <a:buClr>
          <a:srgbClr val="FF0000"/>
        </a:buClr>
        <a:buFont typeface="Wingdings" panose="05000000000000000000" pitchFamily="2" charset="2"/>
        <a:buChar char="Ø"/>
        <a:defRPr sz="1500" kern="1200">
          <a:solidFill>
            <a:schemeClr val="tx1"/>
          </a:solidFill>
          <a:latin typeface="+mn-lt"/>
          <a:ea typeface="+mn-ea"/>
          <a:cs typeface="+mn-cs"/>
        </a:defRPr>
      </a:lvl3pPr>
      <a:lvl4pPr marL="875110" indent="-171450" algn="l" rtl="0" eaLnBrk="1" fontAlgn="base" hangingPunct="1">
        <a:lnSpc>
          <a:spcPct val="90000"/>
        </a:lnSpc>
        <a:spcBef>
          <a:spcPts val="375"/>
        </a:spcBef>
        <a:spcAft>
          <a:spcPct val="0"/>
        </a:spcAft>
        <a:buFont typeface="Wingdings" panose="05000000000000000000" pitchFamily="2" charset="2"/>
        <a:buChar char="§"/>
        <a:defRPr kern="1200">
          <a:solidFill>
            <a:schemeClr val="tx1"/>
          </a:solidFill>
          <a:latin typeface="+mn-lt"/>
          <a:ea typeface="+mn-ea"/>
          <a:cs typeface="+mn-cs"/>
        </a:defRPr>
      </a:lvl4pPr>
      <a:lvl5pPr marL="1212056" indent="-171450" algn="l" rtl="0" eaLnBrk="1" fontAlgn="base" hangingPunct="1">
        <a:lnSpc>
          <a:spcPct val="90000"/>
        </a:lnSpc>
        <a:spcBef>
          <a:spcPts val="375"/>
        </a:spcBef>
        <a:spcAft>
          <a:spcPct val="0"/>
        </a:spcAft>
        <a:buFont typeface="Calibri" panose="020F0502020204030204" pitchFamily="34" charset="0"/>
        <a:buChar char="‒"/>
        <a:defRPr sz="1200" kern="1200" baseline="0">
          <a:solidFill>
            <a:schemeClr val="tx1"/>
          </a:solidFill>
          <a:latin typeface="+mn-lt"/>
          <a:ea typeface="+mn-ea"/>
          <a:cs typeface="+mn-cs"/>
        </a:defRPr>
      </a:lvl5pPr>
      <a:lvl6pPr marL="1714500" indent="0" algn="l" defTabSz="685800" rtl="0" eaLnBrk="1" latinLnBrk="0" hangingPunct="1">
        <a:lnSpc>
          <a:spcPct val="90000"/>
        </a:lnSpc>
        <a:spcBef>
          <a:spcPts val="375"/>
        </a:spcBef>
        <a:buFont typeface="Arial" panose="020B0604020202020204" pitchFamily="34" charset="0"/>
        <a:buNone/>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fr-FR"/>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10.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mailto:Adrianto@kth.se" TargetMode="External"/><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2.emf"/></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re 21"/>
          <p:cNvSpPr>
            <a:spLocks noGrp="1"/>
          </p:cNvSpPr>
          <p:nvPr>
            <p:ph type="ctrTitle"/>
          </p:nvPr>
        </p:nvSpPr>
        <p:spPr/>
        <p:txBody>
          <a:bodyPr/>
          <a:lstStyle/>
          <a:p>
            <a:r>
              <a:rPr lang="en-US" dirty="0"/>
              <a:t>HEAT RECOVERY FROM CO</a:t>
            </a:r>
            <a:r>
              <a:rPr lang="en-US" baseline="-25000" dirty="0"/>
              <a:t>2</a:t>
            </a:r>
            <a:r>
              <a:rPr lang="en-US" dirty="0"/>
              <a:t> REFRIGERATION SYSTEM IN SUPERMARKETS TO DISTRICT HEATING NETWORK </a:t>
            </a:r>
            <a:endParaRPr lang="en-GB" dirty="0"/>
          </a:p>
        </p:txBody>
      </p:sp>
      <p:sp>
        <p:nvSpPr>
          <p:cNvPr id="23" name="Sous-titre 22"/>
          <p:cNvSpPr>
            <a:spLocks noGrp="1"/>
          </p:cNvSpPr>
          <p:nvPr>
            <p:ph type="subTitle" idx="1"/>
          </p:nvPr>
        </p:nvSpPr>
        <p:spPr/>
        <p:txBody>
          <a:bodyPr/>
          <a:lstStyle/>
          <a:p>
            <a:r>
              <a:rPr lang="fr-FR" dirty="0"/>
              <a:t>Lugas Raka ADRIANTO</a:t>
            </a:r>
            <a:r>
              <a:rPr lang="fr-FR" baseline="30000" dirty="0"/>
              <a:t>1,2</a:t>
            </a:r>
            <a:r>
              <a:rPr lang="fr-FR" dirty="0"/>
              <a:t>, Pierre-Alexandre GRANDJEAN</a:t>
            </a:r>
            <a:r>
              <a:rPr lang="fr-FR" baseline="30000" dirty="0"/>
              <a:t>1</a:t>
            </a:r>
            <a:r>
              <a:rPr lang="fr-FR" dirty="0"/>
              <a:t>, Samer SAWALHA</a:t>
            </a:r>
            <a:r>
              <a:rPr lang="fr-FR" baseline="30000" dirty="0"/>
              <a:t>1</a:t>
            </a:r>
            <a:endParaRPr lang="en-US" dirty="0"/>
          </a:p>
        </p:txBody>
      </p:sp>
      <p:sp>
        <p:nvSpPr>
          <p:cNvPr id="24" name="Espace réservé du texte 23"/>
          <p:cNvSpPr>
            <a:spLocks noGrp="1"/>
          </p:cNvSpPr>
          <p:nvPr>
            <p:ph type="body" sz="quarter" idx="13"/>
          </p:nvPr>
        </p:nvSpPr>
        <p:spPr/>
        <p:txBody>
          <a:bodyPr/>
          <a:lstStyle/>
          <a:p>
            <a:r>
              <a:rPr lang="en-US" baseline="30000" dirty="0"/>
              <a:t>1</a:t>
            </a:r>
            <a:r>
              <a:rPr lang="en-US" dirty="0"/>
              <a:t>KTH Royal Institute of Technology, Sweden; </a:t>
            </a:r>
            <a:r>
              <a:rPr lang="en-US" baseline="30000" dirty="0"/>
              <a:t>2</a:t>
            </a:r>
            <a:r>
              <a:rPr lang="en-US" dirty="0"/>
              <a:t>Ecole Polytechnique, France </a:t>
            </a:r>
            <a:endParaRPr lang="en-GB" dirty="0"/>
          </a:p>
        </p:txBody>
      </p:sp>
      <p:pic>
        <p:nvPicPr>
          <p:cNvPr id="4" name="Picture Placeholder 3" descr="A close up of a logo&#10;&#10;Description generated with very high confidence">
            <a:extLst>
              <a:ext uri="{FF2B5EF4-FFF2-40B4-BE49-F238E27FC236}">
                <a16:creationId xmlns:a16="http://schemas.microsoft.com/office/drawing/2014/main" id="{4871C7AF-219D-4BF1-97FE-75C4BF5C2D76}"/>
              </a:ext>
            </a:extLst>
          </p:cNvPr>
          <p:cNvPicPr>
            <a:picLocks noGrp="1" noChangeAspect="1"/>
          </p:cNvPicPr>
          <p:nvPr>
            <p:ph type="pic" sz="quarter" idx="17"/>
          </p:nvPr>
        </p:nvPicPr>
        <p:blipFill>
          <a:blip r:embed="rId3"/>
          <a:srcRect l="3725" r="3725"/>
          <a:stretch>
            <a:fillRect/>
          </a:stretch>
        </p:blipFill>
        <p:spPr/>
      </p:pic>
      <p:pic>
        <p:nvPicPr>
          <p:cNvPr id="8" name="Picture Placeholder 7" descr="A close up of a logo&#10;&#10;Description generated with very high confidence">
            <a:extLst>
              <a:ext uri="{FF2B5EF4-FFF2-40B4-BE49-F238E27FC236}">
                <a16:creationId xmlns:a16="http://schemas.microsoft.com/office/drawing/2014/main" id="{F261912F-CC6C-4944-ACCC-A8657BE51CAA}"/>
              </a:ext>
            </a:extLst>
          </p:cNvPr>
          <p:cNvPicPr>
            <a:picLocks noGrp="1" noChangeAspect="1"/>
          </p:cNvPicPr>
          <p:nvPr>
            <p:ph type="pic" sz="quarter" idx="18"/>
          </p:nvPr>
        </p:nvPicPr>
        <p:blipFill rotWithShape="1">
          <a:blip r:embed="rId4"/>
          <a:srcRect l="-3564" t="676" r="-784" b="676"/>
          <a:stretch/>
        </p:blipFill>
        <p:spPr>
          <a:xfrm>
            <a:off x="8119245" y="1398838"/>
            <a:ext cx="864000" cy="958850"/>
          </a:xfrm>
        </p:spPr>
      </p:pic>
      <p:sp>
        <p:nvSpPr>
          <p:cNvPr id="11" name="Espace réservé du texte 24"/>
          <p:cNvSpPr>
            <a:spLocks noGrp="1"/>
          </p:cNvSpPr>
          <p:nvPr/>
        </p:nvSpPr>
        <p:spPr bwMode="auto">
          <a:xfrm>
            <a:off x="2000250" y="5555698"/>
            <a:ext cx="5143500" cy="35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algn="ctr" rtl="0" eaLnBrk="1" fontAlgn="base" hangingPunct="1">
              <a:lnSpc>
                <a:spcPct val="90000"/>
              </a:lnSpc>
              <a:spcBef>
                <a:spcPts val="563"/>
              </a:spcBef>
              <a:spcAft>
                <a:spcPct val="0"/>
              </a:spcAft>
              <a:buFont typeface="Arial" panose="020B0604020202020204" pitchFamily="34" charset="0"/>
              <a:buNone/>
              <a:defRPr sz="1125" kern="1200" baseline="0">
                <a:solidFill>
                  <a:schemeClr val="tx1"/>
                </a:solidFill>
                <a:latin typeface="+mn-lt"/>
                <a:ea typeface="+mn-ea"/>
                <a:cs typeface="+mn-cs"/>
              </a:defRPr>
            </a:lvl1pPr>
            <a:lvl2pPr marL="0" indent="0" algn="l" rtl="0" eaLnBrk="1" fontAlgn="base" hangingPunct="1">
              <a:lnSpc>
                <a:spcPct val="90000"/>
              </a:lnSpc>
              <a:spcBef>
                <a:spcPts val="281"/>
              </a:spcBef>
              <a:spcAft>
                <a:spcPct val="0"/>
              </a:spcAft>
              <a:buClr>
                <a:srgbClr val="FF0000"/>
              </a:buClr>
              <a:buFont typeface="Wingdings" panose="05000000000000000000" pitchFamily="2" charset="2"/>
              <a:buNone/>
              <a:defRPr sz="1125" b="0" kern="1200">
                <a:solidFill>
                  <a:schemeClr val="tx1"/>
                </a:solidFill>
                <a:latin typeface="+mn-lt"/>
                <a:ea typeface="+mn-ea"/>
                <a:cs typeface="+mn-cs"/>
              </a:defRPr>
            </a:lvl2pPr>
            <a:lvl3pPr marL="451842" indent="-199133" algn="l" rtl="0" eaLnBrk="1" fontAlgn="base" hangingPunct="1">
              <a:lnSpc>
                <a:spcPct val="90000"/>
              </a:lnSpc>
              <a:spcBef>
                <a:spcPts val="281"/>
              </a:spcBef>
              <a:spcAft>
                <a:spcPct val="0"/>
              </a:spcAft>
              <a:buClr>
                <a:srgbClr val="FF0000"/>
              </a:buClr>
              <a:buFont typeface="Wingdings" panose="05000000000000000000" pitchFamily="2" charset="2"/>
              <a:buChar char="Ø"/>
              <a:defRPr sz="1125" kern="1200">
                <a:solidFill>
                  <a:schemeClr val="tx1"/>
                </a:solidFill>
                <a:latin typeface="+mn-lt"/>
                <a:ea typeface="+mn-ea"/>
                <a:cs typeface="+mn-cs"/>
              </a:defRPr>
            </a:lvl3pPr>
            <a:lvl4pPr marL="656333" indent="-128588" algn="l" rtl="0" eaLnBrk="1" fontAlgn="base" hangingPunct="1">
              <a:lnSpc>
                <a:spcPct val="90000"/>
              </a:lnSpc>
              <a:spcBef>
                <a:spcPts val="281"/>
              </a:spcBef>
              <a:spcAft>
                <a:spcPct val="0"/>
              </a:spcAft>
              <a:buFont typeface="Wingdings" panose="05000000000000000000" pitchFamily="2" charset="2"/>
              <a:buChar char="§"/>
              <a:defRPr kern="1200">
                <a:solidFill>
                  <a:schemeClr val="tx1"/>
                </a:solidFill>
                <a:latin typeface="+mn-lt"/>
                <a:ea typeface="+mn-ea"/>
                <a:cs typeface="+mn-cs"/>
              </a:defRPr>
            </a:lvl4pPr>
            <a:lvl5pPr marL="909042" indent="-128588" algn="l" rtl="0" eaLnBrk="1" fontAlgn="base" hangingPunct="1">
              <a:lnSpc>
                <a:spcPct val="90000"/>
              </a:lnSpc>
              <a:spcBef>
                <a:spcPts val="281"/>
              </a:spcBef>
              <a:spcAft>
                <a:spcPct val="0"/>
              </a:spcAft>
              <a:buFont typeface="Calibri" panose="020F0502020204030204" pitchFamily="34" charset="0"/>
              <a:buChar char="‒"/>
              <a:defRPr sz="900" kern="1200" baseline="0">
                <a:solidFill>
                  <a:schemeClr val="tx1"/>
                </a:solidFill>
                <a:latin typeface="+mn-lt"/>
                <a:ea typeface="+mn-ea"/>
                <a:cs typeface="+mn-cs"/>
              </a:defRPr>
            </a:lvl5pPr>
            <a:lvl6pPr marL="1285875" indent="0" algn="l" defTabSz="514350" rtl="0" eaLnBrk="1" latinLnBrk="0" hangingPunct="1">
              <a:lnSpc>
                <a:spcPct val="90000"/>
              </a:lnSpc>
              <a:spcBef>
                <a:spcPts val="281"/>
              </a:spcBef>
              <a:buFont typeface="Arial" panose="020B0604020202020204" pitchFamily="34" charset="0"/>
              <a:buNone/>
              <a:defRPr sz="1013" kern="1200">
                <a:solidFill>
                  <a:schemeClr val="tx1"/>
                </a:solidFill>
                <a:latin typeface="+mn-lt"/>
                <a:ea typeface="+mn-ea"/>
                <a:cs typeface="+mn-cs"/>
              </a:defRPr>
            </a:lvl6pPr>
            <a:lvl7pPr marL="167163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7pPr>
            <a:lvl8pPr marL="192881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8pPr>
            <a:lvl9pPr marL="218598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9pPr>
          </a:lstStyle>
          <a:p>
            <a:pPr>
              <a:lnSpc>
                <a:spcPct val="100000"/>
              </a:lnSpc>
              <a:spcBef>
                <a:spcPts val="0"/>
              </a:spcBef>
            </a:pPr>
            <a:r>
              <a:rPr lang="en-US" sz="1200" dirty="0">
                <a:solidFill>
                  <a:srgbClr val="009999"/>
                </a:solidFill>
              </a:rPr>
              <a:t>13</a:t>
            </a:r>
            <a:r>
              <a:rPr lang="en-US" sz="1200" baseline="30000" dirty="0">
                <a:solidFill>
                  <a:srgbClr val="009999"/>
                </a:solidFill>
              </a:rPr>
              <a:t>th</a:t>
            </a:r>
            <a:r>
              <a:rPr lang="en-US" sz="1200" dirty="0">
                <a:solidFill>
                  <a:srgbClr val="009999"/>
                </a:solidFill>
              </a:rPr>
              <a:t> IIR GUSTAV LORENTZEN CONFERENCE ON NATURAL REFRIGERANTS</a:t>
            </a:r>
            <a:endParaRPr lang="es-ES" sz="1200" dirty="0">
              <a:solidFill>
                <a:srgbClr val="009999"/>
              </a:solidFill>
            </a:endParaRPr>
          </a:p>
          <a:p>
            <a:pPr>
              <a:lnSpc>
                <a:spcPct val="100000"/>
              </a:lnSpc>
              <a:spcBef>
                <a:spcPts val="0"/>
              </a:spcBef>
            </a:pPr>
            <a:r>
              <a:rPr lang="en-US" sz="1200" dirty="0">
                <a:solidFill>
                  <a:srgbClr val="009999"/>
                </a:solidFill>
              </a:rPr>
              <a:t>Valencia, Spain – 18</a:t>
            </a:r>
            <a:r>
              <a:rPr lang="en-US" sz="1200" baseline="30000" dirty="0">
                <a:solidFill>
                  <a:srgbClr val="009999"/>
                </a:solidFill>
              </a:rPr>
              <a:t>th</a:t>
            </a:r>
            <a:r>
              <a:rPr lang="en-US" sz="1200" dirty="0">
                <a:solidFill>
                  <a:srgbClr val="009999"/>
                </a:solidFill>
              </a:rPr>
              <a:t> to 20</a:t>
            </a:r>
            <a:r>
              <a:rPr lang="en-US" sz="1200" baseline="30000" dirty="0">
                <a:solidFill>
                  <a:srgbClr val="009999"/>
                </a:solidFill>
              </a:rPr>
              <a:t>th</a:t>
            </a:r>
            <a:r>
              <a:rPr lang="en-US" sz="1200" dirty="0">
                <a:solidFill>
                  <a:srgbClr val="009999"/>
                </a:solidFill>
              </a:rPr>
              <a:t> of June, 2018</a:t>
            </a:r>
            <a:endParaRPr lang="en-GB" sz="1200" dirty="0">
              <a:solidFill>
                <a:srgbClr val="009999"/>
              </a:solidFill>
            </a:endParaRPr>
          </a:p>
        </p:txBody>
      </p:sp>
      <p:sp>
        <p:nvSpPr>
          <p:cNvPr id="3" name="Marcador de pie de página 2"/>
          <p:cNvSpPr>
            <a:spLocks noGrp="1"/>
          </p:cNvSpPr>
          <p:nvPr>
            <p:ph type="ftr" sz="quarter" idx="11"/>
          </p:nvPr>
        </p:nvSpPr>
        <p:spPr/>
        <p:txBody>
          <a:bodyPr/>
          <a:lstStyle/>
          <a:p>
            <a:r>
              <a:rPr lang="en-US" dirty="0"/>
              <a:t>13th IIR GUSTAV LORENTZEN CONFERENCE ON NATURAL REFRIGERANTS, Valencia, June 18-20, 2018</a:t>
            </a:r>
          </a:p>
        </p:txBody>
      </p:sp>
    </p:spTree>
    <p:extLst>
      <p:ext uri="{BB962C8B-B14F-4D97-AF65-F5344CB8AC3E}">
        <p14:creationId xmlns:p14="http://schemas.microsoft.com/office/powerpoint/2010/main" val="298009059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3DD2C1-D31C-4ABD-AEBE-17E76EC5C9BF}"/>
              </a:ext>
            </a:extLst>
          </p:cNvPr>
          <p:cNvSpPr>
            <a:spLocks noGrp="1"/>
          </p:cNvSpPr>
          <p:nvPr>
            <p:ph type="title"/>
          </p:nvPr>
        </p:nvSpPr>
        <p:spPr/>
        <p:txBody>
          <a:bodyPr/>
          <a:lstStyle/>
          <a:p>
            <a:r>
              <a:rPr lang="en-GB" dirty="0"/>
              <a:t>Results (I) – Energy Use </a:t>
            </a:r>
            <a:endParaRPr lang="fr-FR" dirty="0"/>
          </a:p>
        </p:txBody>
      </p:sp>
      <p:sp>
        <p:nvSpPr>
          <p:cNvPr id="3" name="Content Placeholder 2">
            <a:extLst>
              <a:ext uri="{FF2B5EF4-FFF2-40B4-BE49-F238E27FC236}">
                <a16:creationId xmlns:a16="http://schemas.microsoft.com/office/drawing/2014/main" id="{75D97601-7C1E-42AE-9081-8D86C246E63A}"/>
              </a:ext>
            </a:extLst>
          </p:cNvPr>
          <p:cNvSpPr>
            <a:spLocks noGrp="1"/>
          </p:cNvSpPr>
          <p:nvPr>
            <p:ph idx="1"/>
          </p:nvPr>
        </p:nvSpPr>
        <p:spPr>
          <a:xfrm>
            <a:off x="628650" y="5313392"/>
            <a:ext cx="7886700" cy="727508"/>
          </a:xfrm>
        </p:spPr>
        <p:txBody>
          <a:bodyPr/>
          <a:lstStyle/>
          <a:p>
            <a:pPr marL="285750" indent="-285750">
              <a:buFont typeface="Arial" panose="020B0604020202020204" pitchFamily="34" charset="0"/>
              <a:buChar char="•"/>
            </a:pPr>
            <a:r>
              <a:rPr lang="en-GB" dirty="0">
                <a:solidFill>
                  <a:schemeClr val="tx1"/>
                </a:solidFill>
              </a:rPr>
              <a:t>SH only scenario needs higher power consumption due to a higher operating pressure (it increases even more for DH (SH priority)</a:t>
            </a:r>
          </a:p>
          <a:p>
            <a:pPr marL="285750" indent="-285750">
              <a:buFont typeface="Arial" panose="020B0604020202020204" pitchFamily="34" charset="0"/>
              <a:buChar char="•"/>
            </a:pPr>
            <a:r>
              <a:rPr lang="en-GB" dirty="0">
                <a:solidFill>
                  <a:schemeClr val="tx1"/>
                </a:solidFill>
              </a:rPr>
              <a:t>A study of COP should be conducted to have equal comparison</a:t>
            </a:r>
            <a:endParaRPr lang="fr-FR" dirty="0">
              <a:solidFill>
                <a:schemeClr val="tx1"/>
              </a:solidFill>
            </a:endParaRPr>
          </a:p>
        </p:txBody>
      </p:sp>
      <p:sp>
        <p:nvSpPr>
          <p:cNvPr id="4" name="Footer Placeholder 3">
            <a:extLst>
              <a:ext uri="{FF2B5EF4-FFF2-40B4-BE49-F238E27FC236}">
                <a16:creationId xmlns:a16="http://schemas.microsoft.com/office/drawing/2014/main" id="{9B3A57B0-2557-45E2-A197-A8E7B2F304CE}"/>
              </a:ext>
            </a:extLst>
          </p:cNvPr>
          <p:cNvSpPr>
            <a:spLocks noGrp="1"/>
          </p:cNvSpPr>
          <p:nvPr>
            <p:ph type="ftr" sz="quarter" idx="11"/>
          </p:nvPr>
        </p:nvSpPr>
        <p:spPr/>
        <p:txBody>
          <a:bodyPr/>
          <a:lstStyle/>
          <a:p>
            <a:r>
              <a:rPr lang="en-US"/>
              <a:t>13th IIR GUSTAV LORENTZEN CONFERENCE ON NATURAL REFRIGERANTS, Valencia, June 18-20, 2018</a:t>
            </a:r>
            <a:endParaRPr lang="en-US" dirty="0"/>
          </a:p>
        </p:txBody>
      </p:sp>
      <p:graphicFrame>
        <p:nvGraphicFramePr>
          <p:cNvPr id="6" name="Diagram 2">
            <a:extLst>
              <a:ext uri="{FF2B5EF4-FFF2-40B4-BE49-F238E27FC236}">
                <a16:creationId xmlns:a16="http://schemas.microsoft.com/office/drawing/2014/main" id="{00000000-0008-0000-0600-000011000000}"/>
              </a:ext>
            </a:extLst>
          </p:cNvPr>
          <p:cNvGraphicFramePr/>
          <p:nvPr>
            <p:extLst>
              <p:ext uri="{D42A27DB-BD31-4B8C-83A1-F6EECF244321}">
                <p14:modId xmlns:p14="http://schemas.microsoft.com/office/powerpoint/2010/main" val="969508294"/>
              </p:ext>
            </p:extLst>
          </p:nvPr>
        </p:nvGraphicFramePr>
        <p:xfrm>
          <a:off x="549852" y="1481195"/>
          <a:ext cx="8044296" cy="3832197"/>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22208228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E2374A-F329-4644-A391-264E99F6BF92}"/>
              </a:ext>
            </a:extLst>
          </p:cNvPr>
          <p:cNvSpPr>
            <a:spLocks noGrp="1"/>
          </p:cNvSpPr>
          <p:nvPr>
            <p:ph type="title"/>
          </p:nvPr>
        </p:nvSpPr>
        <p:spPr/>
        <p:txBody>
          <a:bodyPr/>
          <a:lstStyle/>
          <a:p>
            <a:r>
              <a:rPr lang="en-GB" dirty="0"/>
              <a:t>Results (II) – Heat Recovery </a:t>
            </a:r>
            <a:r>
              <a:rPr lang="en-GB" i="1" dirty="0"/>
              <a:t>COP</a:t>
            </a:r>
            <a:r>
              <a:rPr lang="en-GB" i="1" baseline="-25000" dirty="0"/>
              <a:t>HR</a:t>
            </a:r>
            <a:endParaRPr lang="fr-FR" i="1" dirty="0"/>
          </a:p>
        </p:txBody>
      </p:sp>
      <p:sp>
        <p:nvSpPr>
          <p:cNvPr id="3" name="Content Placeholder 2">
            <a:extLst>
              <a:ext uri="{FF2B5EF4-FFF2-40B4-BE49-F238E27FC236}">
                <a16:creationId xmlns:a16="http://schemas.microsoft.com/office/drawing/2014/main" id="{AEDBFAB2-1D7E-4550-8A14-B72B557AFE1C}"/>
              </a:ext>
            </a:extLst>
          </p:cNvPr>
          <p:cNvSpPr>
            <a:spLocks noGrp="1"/>
          </p:cNvSpPr>
          <p:nvPr>
            <p:ph idx="1"/>
          </p:nvPr>
        </p:nvSpPr>
        <p:spPr>
          <a:xfrm>
            <a:off x="628650" y="5401798"/>
            <a:ext cx="7886700" cy="498863"/>
          </a:xfrm>
        </p:spPr>
        <p:txBody>
          <a:bodyPr/>
          <a:lstStyle/>
          <a:p>
            <a:pPr marL="285750" indent="-285750">
              <a:buFont typeface="Arial" panose="020B0604020202020204" pitchFamily="34" charset="0"/>
              <a:buChar char="•"/>
            </a:pPr>
            <a:r>
              <a:rPr lang="en-GB" dirty="0">
                <a:solidFill>
                  <a:schemeClr val="tx1"/>
                </a:solidFill>
              </a:rPr>
              <a:t>High efficiency: COP range from 4 – 8 for DH with SH priority</a:t>
            </a:r>
          </a:p>
          <a:p>
            <a:pPr marL="285750" indent="-285750">
              <a:buFont typeface="Arial" panose="020B0604020202020204" pitchFamily="34" charset="0"/>
              <a:buChar char="•"/>
            </a:pPr>
            <a:r>
              <a:rPr lang="en-GB" dirty="0">
                <a:solidFill>
                  <a:schemeClr val="tx1"/>
                </a:solidFill>
              </a:rPr>
              <a:t>Low efficiency: supplying excess heat to district heating only (COP ~2.5)</a:t>
            </a:r>
            <a:endParaRPr lang="fr-FR" dirty="0">
              <a:solidFill>
                <a:schemeClr val="tx1"/>
              </a:solidFill>
            </a:endParaRPr>
          </a:p>
        </p:txBody>
      </p:sp>
      <p:sp>
        <p:nvSpPr>
          <p:cNvPr id="4" name="Footer Placeholder 3">
            <a:extLst>
              <a:ext uri="{FF2B5EF4-FFF2-40B4-BE49-F238E27FC236}">
                <a16:creationId xmlns:a16="http://schemas.microsoft.com/office/drawing/2014/main" id="{316CE675-14EA-49DC-B8C5-8FD11511E790}"/>
              </a:ext>
            </a:extLst>
          </p:cNvPr>
          <p:cNvSpPr>
            <a:spLocks noGrp="1"/>
          </p:cNvSpPr>
          <p:nvPr>
            <p:ph type="ftr" sz="quarter" idx="11"/>
          </p:nvPr>
        </p:nvSpPr>
        <p:spPr/>
        <p:txBody>
          <a:bodyPr/>
          <a:lstStyle/>
          <a:p>
            <a:r>
              <a:rPr lang="en-US"/>
              <a:t>13th IIR GUSTAV LORENTZEN CONFERENCE ON NATURAL REFRIGERANTS, Valencia, June 18-20, 2018</a:t>
            </a:r>
            <a:endParaRPr lang="en-US" dirty="0"/>
          </a:p>
        </p:txBody>
      </p:sp>
      <p:graphicFrame>
        <p:nvGraphicFramePr>
          <p:cNvPr id="5" name="Diagram 3">
            <a:extLst>
              <a:ext uri="{FF2B5EF4-FFF2-40B4-BE49-F238E27FC236}">
                <a16:creationId xmlns:a16="http://schemas.microsoft.com/office/drawing/2014/main" id="{00000000-0008-0000-0400-000002000000}"/>
              </a:ext>
            </a:extLst>
          </p:cNvPr>
          <p:cNvGraphicFramePr/>
          <p:nvPr>
            <p:extLst>
              <p:ext uri="{D42A27DB-BD31-4B8C-83A1-F6EECF244321}">
                <p14:modId xmlns:p14="http://schemas.microsoft.com/office/powerpoint/2010/main" val="470225955"/>
              </p:ext>
            </p:extLst>
          </p:nvPr>
        </p:nvGraphicFramePr>
        <p:xfrm>
          <a:off x="628650" y="1456202"/>
          <a:ext cx="7886700" cy="3945596"/>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92711003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34482-3681-4EA6-833D-F7EFE3F6EFD9}"/>
              </a:ext>
            </a:extLst>
          </p:cNvPr>
          <p:cNvSpPr>
            <a:spLocks noGrp="1"/>
          </p:cNvSpPr>
          <p:nvPr>
            <p:ph type="title"/>
          </p:nvPr>
        </p:nvSpPr>
        <p:spPr/>
        <p:txBody>
          <a:bodyPr/>
          <a:lstStyle/>
          <a:p>
            <a:r>
              <a:rPr lang="en-GB" dirty="0"/>
              <a:t>Results (III) – Cost for Producing Heat</a:t>
            </a:r>
            <a:endParaRPr lang="fr-FR" dirty="0"/>
          </a:p>
        </p:txBody>
      </p:sp>
      <p:sp>
        <p:nvSpPr>
          <p:cNvPr id="4" name="Footer Placeholder 3">
            <a:extLst>
              <a:ext uri="{FF2B5EF4-FFF2-40B4-BE49-F238E27FC236}">
                <a16:creationId xmlns:a16="http://schemas.microsoft.com/office/drawing/2014/main" id="{039DBE20-8571-40A4-8109-D8CE588777B8}"/>
              </a:ext>
            </a:extLst>
          </p:cNvPr>
          <p:cNvSpPr>
            <a:spLocks noGrp="1"/>
          </p:cNvSpPr>
          <p:nvPr>
            <p:ph type="ftr" sz="quarter" idx="11"/>
          </p:nvPr>
        </p:nvSpPr>
        <p:spPr/>
        <p:txBody>
          <a:bodyPr/>
          <a:lstStyle/>
          <a:p>
            <a:r>
              <a:rPr lang="en-US"/>
              <a:t>13th IIR GUSTAV LORENTZEN CONFERENCE ON NATURAL REFRIGERANTS, Valencia, June 18-20, 2018</a:t>
            </a:r>
            <a:endParaRPr lang="en-US" dirty="0"/>
          </a:p>
        </p:txBody>
      </p:sp>
      <p:graphicFrame>
        <p:nvGraphicFramePr>
          <p:cNvPr id="5" name="Diagram 1">
            <a:extLst>
              <a:ext uri="{FF2B5EF4-FFF2-40B4-BE49-F238E27FC236}">
                <a16:creationId xmlns:a16="http://schemas.microsoft.com/office/drawing/2014/main" id="{444DF1AD-A769-4672-808F-04657C44D77B}"/>
              </a:ext>
            </a:extLst>
          </p:cNvPr>
          <p:cNvGraphicFramePr/>
          <p:nvPr>
            <p:extLst>
              <p:ext uri="{D42A27DB-BD31-4B8C-83A1-F6EECF244321}">
                <p14:modId xmlns:p14="http://schemas.microsoft.com/office/powerpoint/2010/main" val="2101977700"/>
              </p:ext>
            </p:extLst>
          </p:nvPr>
        </p:nvGraphicFramePr>
        <p:xfrm>
          <a:off x="563420" y="1426224"/>
          <a:ext cx="8017162" cy="4005552"/>
        </p:xfrm>
        <a:graphic>
          <a:graphicData uri="http://schemas.openxmlformats.org/drawingml/2006/chart">
            <c:chart xmlns:c="http://schemas.openxmlformats.org/drawingml/2006/chart" xmlns:r="http://schemas.openxmlformats.org/officeDocument/2006/relationships" r:id="rId3"/>
          </a:graphicData>
        </a:graphic>
      </p:graphicFrame>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08C9DB08-CBB0-4963-87F9-278E75CD792B}"/>
                  </a:ext>
                </a:extLst>
              </p:cNvPr>
              <p:cNvSpPr/>
              <p:nvPr/>
            </p:nvSpPr>
            <p:spPr>
              <a:xfrm>
                <a:off x="563419" y="5431776"/>
                <a:ext cx="6619256" cy="620234"/>
              </a:xfrm>
              <a:prstGeom prst="rect">
                <a:avLst/>
              </a:prstGeom>
              <a:solidFill>
                <a:schemeClr val="bg1"/>
              </a:solidFill>
              <a:ln>
                <a:solidFill>
                  <a:srgbClr val="C00000"/>
                </a:solidFill>
                <a:prstDash val="lgDash"/>
              </a:ln>
            </p:spPr>
            <p:txBody>
              <a:bodyPr wrap="square">
                <a:spAutoFit/>
              </a:bodyPr>
              <a:lstStyle/>
              <a:p>
                <a:pPr/>
                <a14:m>
                  <m:oMathPara xmlns:m="http://schemas.openxmlformats.org/officeDocument/2006/math">
                    <m:oMathParaPr>
                      <m:jc m:val="centerGroup"/>
                    </m:oMathParaPr>
                    <m:oMath xmlns:m="http://schemas.openxmlformats.org/officeDocument/2006/math">
                      <m:r>
                        <a:rPr lang="en-GB" sz="1600" b="0" i="1" smtClean="0">
                          <a:latin typeface="Cambria Math" panose="02040503050406030204" pitchFamily="18" charset="0"/>
                        </a:rPr>
                        <m:t>𝑈𝑡𝑖𝑙𝑖𝑡𝑦</m:t>
                      </m:r>
                      <m:r>
                        <a:rPr lang="en-GB" sz="1600" b="0" i="1" smtClean="0">
                          <a:latin typeface="Cambria Math" panose="02040503050406030204" pitchFamily="18" charset="0"/>
                        </a:rPr>
                        <m:t> </m:t>
                      </m:r>
                      <m:r>
                        <a:rPr lang="en-GB" sz="1600" b="0" i="1" smtClean="0">
                          <a:latin typeface="Cambria Math" panose="02040503050406030204" pitchFamily="18" charset="0"/>
                        </a:rPr>
                        <m:t>h𝑒𝑎𝑡</m:t>
                      </m:r>
                      <m:r>
                        <a:rPr lang="en-GB" sz="1600" b="0" i="1" smtClean="0">
                          <a:latin typeface="Cambria Math" panose="02040503050406030204" pitchFamily="18" charset="0"/>
                        </a:rPr>
                        <m:t> </m:t>
                      </m:r>
                      <m:r>
                        <a:rPr lang="en-GB" sz="1600" b="0" i="1" smtClean="0">
                          <a:latin typeface="Cambria Math" panose="02040503050406030204" pitchFamily="18" charset="0"/>
                        </a:rPr>
                        <m:t>𝑜𝑓𝑓𝑒𝑟</m:t>
                      </m:r>
                      <m:r>
                        <a:rPr lang="en-US" sz="1600" i="0">
                          <a:latin typeface="Cambria Math" panose="02040503050406030204" pitchFamily="18" charset="0"/>
                        </a:rPr>
                        <m:t>&gt;</m:t>
                      </m:r>
                      <m:f>
                        <m:fPr>
                          <m:ctrlPr>
                            <a:rPr lang="en-US" sz="1600" i="1">
                              <a:latin typeface="Cambria Math" panose="02040503050406030204" pitchFamily="18" charset="0"/>
                            </a:rPr>
                          </m:ctrlPr>
                        </m:fPr>
                        <m:num>
                          <m:r>
                            <a:rPr lang="en-US" sz="1600" i="1">
                              <a:latin typeface="Cambria Math" panose="02040503050406030204" pitchFamily="18" charset="0"/>
                            </a:rPr>
                            <m:t>𝐸𝑙𝑒𝑐𝑡𝑟𝑖𝑐𝑖𝑡𝑦</m:t>
                          </m:r>
                          <m:r>
                            <a:rPr lang="en-US" sz="1600" i="0">
                              <a:latin typeface="Cambria Math" panose="02040503050406030204" pitchFamily="18" charset="0"/>
                            </a:rPr>
                            <m:t> </m:t>
                          </m:r>
                          <m:r>
                            <a:rPr lang="en-US" sz="1600" i="1">
                              <a:latin typeface="Cambria Math" panose="02040503050406030204" pitchFamily="18" charset="0"/>
                            </a:rPr>
                            <m:t>𝑃𝑟𝑖𝑐𝑒</m:t>
                          </m:r>
                        </m:num>
                        <m:den>
                          <m:r>
                            <a:rPr lang="en-US" sz="1600" i="1">
                              <a:latin typeface="Cambria Math" panose="02040503050406030204" pitchFamily="18" charset="0"/>
                            </a:rPr>
                            <m:t>𝐶𝑂</m:t>
                          </m:r>
                          <m:sSub>
                            <m:sSubPr>
                              <m:ctrlPr>
                                <a:rPr lang="en-US" sz="1600" i="1">
                                  <a:latin typeface="Cambria Math" panose="02040503050406030204" pitchFamily="18" charset="0"/>
                                </a:rPr>
                              </m:ctrlPr>
                            </m:sSubPr>
                            <m:e>
                              <m:r>
                                <a:rPr lang="en-US" sz="1600" i="1">
                                  <a:latin typeface="Cambria Math" panose="02040503050406030204" pitchFamily="18" charset="0"/>
                                </a:rPr>
                                <m:t>𝑃</m:t>
                              </m:r>
                            </m:e>
                            <m:sub>
                              <m:r>
                                <a:rPr lang="en-US" sz="1600" i="0">
                                  <a:latin typeface="Cambria Math" panose="02040503050406030204" pitchFamily="18" charset="0"/>
                                </a:rPr>
                                <m:t> </m:t>
                              </m:r>
                              <m:r>
                                <a:rPr lang="en-US" sz="1600" i="1">
                                  <a:latin typeface="Cambria Math" panose="02040503050406030204" pitchFamily="18" charset="0"/>
                                </a:rPr>
                                <m:t>𝐻𝑅</m:t>
                              </m:r>
                            </m:sub>
                          </m:sSub>
                        </m:den>
                      </m:f>
                      <m:r>
                        <a:rPr lang="en-US" sz="1600" i="1">
                          <a:latin typeface="Cambria Math" panose="02040503050406030204" pitchFamily="18" charset="0"/>
                        </a:rPr>
                        <m:t>𝑜𝑟</m:t>
                      </m:r>
                      <m:r>
                        <a:rPr lang="en-US" sz="1600" i="0">
                          <a:latin typeface="Cambria Math" panose="02040503050406030204" pitchFamily="18" charset="0"/>
                        </a:rPr>
                        <m:t> </m:t>
                      </m:r>
                      <m:r>
                        <a:rPr lang="en-US" sz="1600" i="1">
                          <a:latin typeface="Cambria Math" panose="02040503050406030204" pitchFamily="18" charset="0"/>
                        </a:rPr>
                        <m:t>𝐻𝑒𝑎𝑡</m:t>
                      </m:r>
                      <m:r>
                        <a:rPr lang="en-US" sz="1600" i="0">
                          <a:latin typeface="Cambria Math" panose="02040503050406030204" pitchFamily="18" charset="0"/>
                        </a:rPr>
                        <m:t> </m:t>
                      </m:r>
                      <m:r>
                        <a:rPr lang="en-US" sz="1600" i="1">
                          <a:latin typeface="Cambria Math" panose="02040503050406030204" pitchFamily="18" charset="0"/>
                        </a:rPr>
                        <m:t>𝐺𝑒𝑛𝑒𝑟𝑎𝑡𝑖𝑜𝑛</m:t>
                      </m:r>
                      <m:r>
                        <a:rPr lang="en-US" sz="1600" i="0">
                          <a:latin typeface="Cambria Math" panose="02040503050406030204" pitchFamily="18" charset="0"/>
                        </a:rPr>
                        <m:t> </m:t>
                      </m:r>
                      <m:r>
                        <a:rPr lang="en-US" sz="1600" i="1">
                          <a:latin typeface="Cambria Math" panose="02040503050406030204" pitchFamily="18" charset="0"/>
                        </a:rPr>
                        <m:t>𝐶𝑜𝑠𝑡</m:t>
                      </m:r>
                    </m:oMath>
                  </m:oMathPara>
                </a14:m>
                <a:endParaRPr lang="en-US" sz="1600" dirty="0"/>
              </a:p>
            </p:txBody>
          </p:sp>
        </mc:Choice>
        <mc:Fallback xmlns="">
          <p:sp>
            <p:nvSpPr>
              <p:cNvPr id="6" name="Rectangle 5">
                <a:extLst>
                  <a:ext uri="{FF2B5EF4-FFF2-40B4-BE49-F238E27FC236}">
                    <a16:creationId xmlns:a16="http://schemas.microsoft.com/office/drawing/2014/main" id="{08C9DB08-CBB0-4963-87F9-278E75CD792B}"/>
                  </a:ext>
                </a:extLst>
              </p:cNvPr>
              <p:cNvSpPr>
                <a:spLocks noRot="1" noChangeAspect="1" noMove="1" noResize="1" noEditPoints="1" noAdjustHandles="1" noChangeArrowheads="1" noChangeShapeType="1" noTextEdit="1"/>
              </p:cNvSpPr>
              <p:nvPr/>
            </p:nvSpPr>
            <p:spPr>
              <a:xfrm>
                <a:off x="563419" y="5431776"/>
                <a:ext cx="6619256" cy="620234"/>
              </a:xfrm>
              <a:prstGeom prst="rect">
                <a:avLst/>
              </a:prstGeom>
              <a:blipFill>
                <a:blip r:embed="rId4"/>
                <a:stretch>
                  <a:fillRect/>
                </a:stretch>
              </a:blipFill>
              <a:ln>
                <a:solidFill>
                  <a:srgbClr val="C00000"/>
                </a:solidFill>
                <a:prstDash val="lgDash"/>
              </a:ln>
            </p:spPr>
            <p:txBody>
              <a:bodyPr/>
              <a:lstStyle/>
              <a:p>
                <a:r>
                  <a:rPr lang="fr-FR">
                    <a:noFill/>
                  </a:rPr>
                  <a:t> </a:t>
                </a:r>
              </a:p>
            </p:txBody>
          </p:sp>
        </mc:Fallback>
      </mc:AlternateContent>
    </p:spTree>
    <p:extLst>
      <p:ext uri="{BB962C8B-B14F-4D97-AF65-F5344CB8AC3E}">
        <p14:creationId xmlns:p14="http://schemas.microsoft.com/office/powerpoint/2010/main" val="381281409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61810F-D94E-4380-91B2-B0762624637B}"/>
              </a:ext>
            </a:extLst>
          </p:cNvPr>
          <p:cNvSpPr>
            <a:spLocks noGrp="1"/>
          </p:cNvSpPr>
          <p:nvPr>
            <p:ph type="title"/>
          </p:nvPr>
        </p:nvSpPr>
        <p:spPr/>
        <p:txBody>
          <a:bodyPr/>
          <a:lstStyle/>
          <a:p>
            <a:r>
              <a:rPr lang="en-GB" dirty="0"/>
              <a:t>Results (IV) – Energy Cost Comparison</a:t>
            </a:r>
            <a:endParaRPr lang="fr-FR" dirty="0"/>
          </a:p>
        </p:txBody>
      </p:sp>
      <p:sp>
        <p:nvSpPr>
          <p:cNvPr id="3" name="Content Placeholder 2">
            <a:extLst>
              <a:ext uri="{FF2B5EF4-FFF2-40B4-BE49-F238E27FC236}">
                <a16:creationId xmlns:a16="http://schemas.microsoft.com/office/drawing/2014/main" id="{20177A58-F8CD-4C4F-8F46-6FE746219788}"/>
              </a:ext>
            </a:extLst>
          </p:cNvPr>
          <p:cNvSpPr>
            <a:spLocks noGrp="1"/>
          </p:cNvSpPr>
          <p:nvPr>
            <p:ph idx="1"/>
          </p:nvPr>
        </p:nvSpPr>
        <p:spPr>
          <a:xfrm>
            <a:off x="628650" y="5520219"/>
            <a:ext cx="7886700" cy="603490"/>
          </a:xfrm>
        </p:spPr>
        <p:txBody>
          <a:bodyPr/>
          <a:lstStyle/>
          <a:p>
            <a:r>
              <a:rPr lang="en-GB" dirty="0">
                <a:solidFill>
                  <a:schemeClr val="tx1"/>
                </a:solidFill>
              </a:rPr>
              <a:t>Cost reductions: Mainly generated from savings of space heating demand (3</a:t>
            </a:r>
            <a:r>
              <a:rPr lang="en-GB" baseline="30000" dirty="0">
                <a:solidFill>
                  <a:schemeClr val="tx1"/>
                </a:solidFill>
              </a:rPr>
              <a:t>rd</a:t>
            </a:r>
            <a:r>
              <a:rPr lang="en-GB" dirty="0">
                <a:solidFill>
                  <a:schemeClr val="tx1"/>
                </a:solidFill>
              </a:rPr>
              <a:t> and 4</a:t>
            </a:r>
            <a:r>
              <a:rPr lang="en-GB" baseline="30000" dirty="0">
                <a:solidFill>
                  <a:schemeClr val="tx1"/>
                </a:solidFill>
              </a:rPr>
              <a:t>th</a:t>
            </a:r>
            <a:r>
              <a:rPr lang="en-GB" dirty="0">
                <a:solidFill>
                  <a:schemeClr val="tx1"/>
                </a:solidFill>
              </a:rPr>
              <a:t> scenario)</a:t>
            </a:r>
            <a:endParaRPr lang="fr-FR" dirty="0">
              <a:solidFill>
                <a:schemeClr val="tx1"/>
              </a:solidFill>
            </a:endParaRPr>
          </a:p>
        </p:txBody>
      </p:sp>
      <p:sp>
        <p:nvSpPr>
          <p:cNvPr id="4" name="Footer Placeholder 3">
            <a:extLst>
              <a:ext uri="{FF2B5EF4-FFF2-40B4-BE49-F238E27FC236}">
                <a16:creationId xmlns:a16="http://schemas.microsoft.com/office/drawing/2014/main" id="{29B4AEEF-D41D-4AB7-AC40-5BAA887D0F7D}"/>
              </a:ext>
            </a:extLst>
          </p:cNvPr>
          <p:cNvSpPr>
            <a:spLocks noGrp="1"/>
          </p:cNvSpPr>
          <p:nvPr>
            <p:ph type="ftr" sz="quarter" idx="11"/>
          </p:nvPr>
        </p:nvSpPr>
        <p:spPr/>
        <p:txBody>
          <a:bodyPr/>
          <a:lstStyle/>
          <a:p>
            <a:r>
              <a:rPr lang="en-US"/>
              <a:t>13th IIR GUSTAV LORENTZEN CONFERENCE ON NATURAL REFRIGERANTS, Valencia, June 18-20, 2018</a:t>
            </a:r>
            <a:endParaRPr lang="en-US" dirty="0"/>
          </a:p>
        </p:txBody>
      </p:sp>
      <p:graphicFrame>
        <p:nvGraphicFramePr>
          <p:cNvPr id="5" name="Diagram 5">
            <a:extLst>
              <a:ext uri="{FF2B5EF4-FFF2-40B4-BE49-F238E27FC236}">
                <a16:creationId xmlns:a16="http://schemas.microsoft.com/office/drawing/2014/main" id="{00000000-0008-0000-0600-000021000000}"/>
              </a:ext>
            </a:extLst>
          </p:cNvPr>
          <p:cNvGraphicFramePr/>
          <p:nvPr>
            <p:extLst>
              <p:ext uri="{D42A27DB-BD31-4B8C-83A1-F6EECF244321}">
                <p14:modId xmlns:p14="http://schemas.microsoft.com/office/powerpoint/2010/main" val="3348242054"/>
              </p:ext>
            </p:extLst>
          </p:nvPr>
        </p:nvGraphicFramePr>
        <p:xfrm>
          <a:off x="628650" y="1395049"/>
          <a:ext cx="7886700" cy="3929404"/>
        </p:xfrm>
        <a:graphic>
          <a:graphicData uri="http://schemas.openxmlformats.org/drawingml/2006/chart">
            <c:chart xmlns:c="http://schemas.openxmlformats.org/drawingml/2006/chart" xmlns:r="http://schemas.openxmlformats.org/officeDocument/2006/relationships" r:id="rId3"/>
          </a:graphicData>
        </a:graphic>
      </p:graphicFrame>
      <p:sp>
        <p:nvSpPr>
          <p:cNvPr id="6" name="Arrow: Down 5">
            <a:extLst>
              <a:ext uri="{FF2B5EF4-FFF2-40B4-BE49-F238E27FC236}">
                <a16:creationId xmlns:a16="http://schemas.microsoft.com/office/drawing/2014/main" id="{76228EDE-38C4-4DC8-A214-E2CBD44AD082}"/>
              </a:ext>
            </a:extLst>
          </p:cNvPr>
          <p:cNvSpPr/>
          <p:nvPr/>
        </p:nvSpPr>
        <p:spPr>
          <a:xfrm>
            <a:off x="5575614" y="2669309"/>
            <a:ext cx="701964" cy="628121"/>
          </a:xfrm>
          <a:prstGeom prst="down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fr-FR"/>
          </a:p>
        </p:txBody>
      </p:sp>
      <p:sp>
        <p:nvSpPr>
          <p:cNvPr id="7" name="Arrow: Down 6">
            <a:extLst>
              <a:ext uri="{FF2B5EF4-FFF2-40B4-BE49-F238E27FC236}">
                <a16:creationId xmlns:a16="http://schemas.microsoft.com/office/drawing/2014/main" id="{185649CA-5F47-4A56-88E0-79C655CEAF99}"/>
              </a:ext>
            </a:extLst>
          </p:cNvPr>
          <p:cNvSpPr/>
          <p:nvPr/>
        </p:nvSpPr>
        <p:spPr>
          <a:xfrm>
            <a:off x="4274808" y="3142685"/>
            <a:ext cx="701964" cy="364885"/>
          </a:xfrm>
          <a:prstGeom prst="down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fr-FR" dirty="0"/>
          </a:p>
        </p:txBody>
      </p:sp>
    </p:spTree>
    <p:extLst>
      <p:ext uri="{BB962C8B-B14F-4D97-AF65-F5344CB8AC3E}">
        <p14:creationId xmlns:p14="http://schemas.microsoft.com/office/powerpoint/2010/main" val="149732812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GB" dirty="0"/>
              <a:t>Conclusions</a:t>
            </a:r>
          </a:p>
        </p:txBody>
      </p:sp>
      <p:sp>
        <p:nvSpPr>
          <p:cNvPr id="3" name="Espace réservé du contenu 2"/>
          <p:cNvSpPr>
            <a:spLocks noGrp="1"/>
          </p:cNvSpPr>
          <p:nvPr>
            <p:ph idx="1"/>
          </p:nvPr>
        </p:nvSpPr>
        <p:spPr>
          <a:xfrm>
            <a:off x="628650" y="1690689"/>
            <a:ext cx="7886700" cy="4486274"/>
          </a:xfrm>
        </p:spPr>
        <p:txBody>
          <a:bodyPr/>
          <a:lstStyle/>
          <a:p>
            <a:r>
              <a:rPr lang="en-GB" sz="2400" dirty="0"/>
              <a:t>This study gives some takeaways:</a:t>
            </a:r>
          </a:p>
          <a:p>
            <a:pPr lvl="1"/>
            <a:r>
              <a:rPr lang="en-GB" sz="1800" b="1" dirty="0"/>
              <a:t>Best scenario</a:t>
            </a:r>
          </a:p>
          <a:p>
            <a:pPr lvl="2" algn="just"/>
            <a:r>
              <a:rPr lang="en-GB" sz="1600" dirty="0"/>
              <a:t>Recover heat for space heating in the supermarket as a priority and then deliver the remaining heat to district heating (DH(SH Priority))</a:t>
            </a:r>
          </a:p>
          <a:p>
            <a:pPr lvl="2"/>
            <a:r>
              <a:rPr lang="en-GB" sz="1600" dirty="0"/>
              <a:t>COP</a:t>
            </a:r>
            <a:r>
              <a:rPr lang="en-GB" sz="1600" baseline="-25000" dirty="0"/>
              <a:t>HR</a:t>
            </a:r>
            <a:r>
              <a:rPr lang="en-GB" sz="1600" dirty="0"/>
              <a:t> = in average 4.5</a:t>
            </a:r>
          </a:p>
          <a:p>
            <a:pPr lvl="2"/>
            <a:r>
              <a:rPr lang="en-GB" sz="1600" dirty="0"/>
              <a:t>It yields the lowest energy costs, roughly 40% less than the base scenario</a:t>
            </a:r>
          </a:p>
          <a:p>
            <a:pPr marL="336946" lvl="2" indent="0">
              <a:buNone/>
            </a:pPr>
            <a:endParaRPr lang="en-GB" dirty="0"/>
          </a:p>
          <a:p>
            <a:pPr lvl="1"/>
            <a:r>
              <a:rPr lang="en-GB" sz="1800" b="1" dirty="0"/>
              <a:t>Alternative scenario</a:t>
            </a:r>
          </a:p>
          <a:p>
            <a:pPr lvl="2"/>
            <a:r>
              <a:rPr lang="en-GB" sz="1600" dirty="0"/>
              <a:t>The 2</a:t>
            </a:r>
            <a:r>
              <a:rPr lang="en-GB" sz="1600" baseline="30000" dirty="0"/>
              <a:t>nd</a:t>
            </a:r>
            <a:r>
              <a:rPr lang="en-GB" sz="1600" dirty="0"/>
              <a:t> lowest energy costs has been obtained for SH only scenario – recovering heat for space heating provides the most benefit apart from selling to the network</a:t>
            </a:r>
          </a:p>
          <a:p>
            <a:pPr lvl="2"/>
            <a:endParaRPr lang="en-GB" sz="1600" dirty="0"/>
          </a:p>
          <a:p>
            <a:pPr lvl="1" indent="-265510"/>
            <a:r>
              <a:rPr lang="en-GB" sz="1800" b="1" dirty="0"/>
              <a:t>“Selling to DH” scenario</a:t>
            </a:r>
          </a:p>
          <a:p>
            <a:pPr lvl="2"/>
            <a:r>
              <a:rPr lang="en-GB" sz="1600" dirty="0"/>
              <a:t>Due to low price offered by utility and poor efficiency of the system, DH only scenario becomes the worst scenario (not profitable) – COP</a:t>
            </a:r>
            <a:r>
              <a:rPr lang="en-GB" sz="1600" baseline="-25000" dirty="0"/>
              <a:t>HR </a:t>
            </a:r>
            <a:r>
              <a:rPr lang="en-GB" sz="1600" dirty="0"/>
              <a:t>= 2-3</a:t>
            </a:r>
          </a:p>
          <a:p>
            <a:pPr lvl="2"/>
            <a:r>
              <a:rPr lang="en-GB" sz="1600" dirty="0"/>
              <a:t>Costs of producing heat is higher than the profit of selling (eventually resulting in 10% more expensive than the base scenario)</a:t>
            </a:r>
            <a:endParaRPr lang="en-GB" dirty="0"/>
          </a:p>
          <a:p>
            <a:pPr lvl="1"/>
            <a:endParaRPr lang="en-GB" dirty="0"/>
          </a:p>
        </p:txBody>
      </p:sp>
      <p:sp>
        <p:nvSpPr>
          <p:cNvPr id="4" name="Marcador de pie de página 3"/>
          <p:cNvSpPr>
            <a:spLocks noGrp="1"/>
          </p:cNvSpPr>
          <p:nvPr>
            <p:ph type="ftr" sz="quarter" idx="11"/>
          </p:nvPr>
        </p:nvSpPr>
        <p:spPr/>
        <p:txBody>
          <a:bodyPr/>
          <a:lstStyle/>
          <a:p>
            <a:r>
              <a:rPr lang="en-US"/>
              <a:t>13th IIR GUSTAV LORENTZEN CONFERENCE ON NATURAL REFRIGERANTS, Valencia, June 18-20, 2018</a:t>
            </a:r>
            <a:endParaRPr lang="en-US" dirty="0"/>
          </a:p>
        </p:txBody>
      </p:sp>
    </p:spTree>
    <p:extLst>
      <p:ext uri="{BB962C8B-B14F-4D97-AF65-F5344CB8AC3E}">
        <p14:creationId xmlns:p14="http://schemas.microsoft.com/office/powerpoint/2010/main" val="228423198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ous-titre 5"/>
          <p:cNvSpPr>
            <a:spLocks noGrp="1"/>
          </p:cNvSpPr>
          <p:nvPr>
            <p:ph type="subTitle" idx="1"/>
          </p:nvPr>
        </p:nvSpPr>
        <p:spPr/>
        <p:txBody>
          <a:bodyPr/>
          <a:lstStyle/>
          <a:p>
            <a:r>
              <a:rPr lang="fr-FR" dirty="0"/>
              <a:t>Lugas Raka ADRIANTO</a:t>
            </a:r>
            <a:r>
              <a:rPr lang="fr-FR" baseline="30000" dirty="0"/>
              <a:t>1,2</a:t>
            </a:r>
            <a:r>
              <a:rPr lang="fr-FR" dirty="0"/>
              <a:t>, Pierre-Alexandre GRANDJEAN</a:t>
            </a:r>
            <a:r>
              <a:rPr lang="fr-FR" baseline="30000" dirty="0"/>
              <a:t>1</a:t>
            </a:r>
            <a:r>
              <a:rPr lang="fr-FR" dirty="0"/>
              <a:t>, Samer SAWALHA</a:t>
            </a:r>
            <a:r>
              <a:rPr lang="fr-FR" baseline="30000" dirty="0"/>
              <a:t>1</a:t>
            </a:r>
            <a:endParaRPr lang="en-US" dirty="0"/>
          </a:p>
        </p:txBody>
      </p:sp>
      <p:sp>
        <p:nvSpPr>
          <p:cNvPr id="7" name="Espace réservé du texte 6"/>
          <p:cNvSpPr>
            <a:spLocks noGrp="1"/>
          </p:cNvSpPr>
          <p:nvPr>
            <p:ph type="body" sz="quarter" idx="13"/>
          </p:nvPr>
        </p:nvSpPr>
        <p:spPr/>
        <p:txBody>
          <a:bodyPr/>
          <a:lstStyle/>
          <a:p>
            <a:r>
              <a:rPr lang="en-GB" dirty="0">
                <a:hlinkClick r:id="rId3"/>
              </a:rPr>
              <a:t>adrianto@kth.se</a:t>
            </a:r>
            <a:r>
              <a:rPr lang="en-GB" dirty="0"/>
              <a:t> </a:t>
            </a:r>
          </a:p>
        </p:txBody>
      </p:sp>
      <p:sp>
        <p:nvSpPr>
          <p:cNvPr id="12" name="Espace réservé du texte 11"/>
          <p:cNvSpPr>
            <a:spLocks noGrp="1"/>
          </p:cNvSpPr>
          <p:nvPr>
            <p:ph type="body" sz="quarter" idx="15"/>
          </p:nvPr>
        </p:nvSpPr>
        <p:spPr/>
        <p:txBody>
          <a:bodyPr/>
          <a:lstStyle/>
          <a:p>
            <a:r>
              <a:rPr lang="en-US" baseline="30000" dirty="0"/>
              <a:t>1</a:t>
            </a:r>
            <a:r>
              <a:rPr lang="en-US" dirty="0"/>
              <a:t>KTH Royal Institute of Technology, Sweden; </a:t>
            </a:r>
            <a:r>
              <a:rPr lang="en-US" baseline="30000" dirty="0"/>
              <a:t>2</a:t>
            </a:r>
            <a:r>
              <a:rPr lang="en-US" dirty="0"/>
              <a:t>Ecole </a:t>
            </a:r>
            <a:r>
              <a:rPr lang="en-US" dirty="0" err="1"/>
              <a:t>Polytechnique</a:t>
            </a:r>
            <a:r>
              <a:rPr lang="en-US" dirty="0"/>
              <a:t>, France </a:t>
            </a:r>
            <a:endParaRPr lang="en-GB" dirty="0"/>
          </a:p>
        </p:txBody>
      </p:sp>
      <p:sp>
        <p:nvSpPr>
          <p:cNvPr id="4" name="Titre 3"/>
          <p:cNvSpPr>
            <a:spLocks noGrp="1"/>
          </p:cNvSpPr>
          <p:nvPr>
            <p:ph type="ctrTitle" idx="4294967295"/>
          </p:nvPr>
        </p:nvSpPr>
        <p:spPr>
          <a:xfrm>
            <a:off x="1143000" y="1699022"/>
            <a:ext cx="6858000" cy="1790700"/>
          </a:xfrm>
        </p:spPr>
        <p:txBody>
          <a:bodyPr/>
          <a:lstStyle/>
          <a:p>
            <a:pPr algn="ctr"/>
            <a:r>
              <a:rPr lang="en-GB" b="1" dirty="0"/>
              <a:t>THANK YOU</a:t>
            </a:r>
            <a:br>
              <a:rPr lang="en-GB" b="1" dirty="0"/>
            </a:br>
            <a:r>
              <a:rPr lang="en-GB" b="1" dirty="0"/>
              <a:t>Questions?</a:t>
            </a:r>
          </a:p>
        </p:txBody>
      </p:sp>
      <p:sp>
        <p:nvSpPr>
          <p:cNvPr id="2" name="Marcador de pie de página 1"/>
          <p:cNvSpPr>
            <a:spLocks noGrp="1"/>
          </p:cNvSpPr>
          <p:nvPr>
            <p:ph type="ftr" sz="quarter" idx="11"/>
          </p:nvPr>
        </p:nvSpPr>
        <p:spPr/>
        <p:txBody>
          <a:bodyPr/>
          <a:lstStyle/>
          <a:p>
            <a:r>
              <a:rPr lang="en-US" dirty="0"/>
              <a:t>13th IIR GUSTAV LORENTZEN CONFERENCE ON NATURAL REFRIGERANTS, Valencia, June 18-20, 2018</a:t>
            </a:r>
          </a:p>
        </p:txBody>
      </p:sp>
    </p:spTree>
    <p:extLst>
      <p:ext uri="{BB962C8B-B14F-4D97-AF65-F5344CB8AC3E}">
        <p14:creationId xmlns:p14="http://schemas.microsoft.com/office/powerpoint/2010/main" val="143059471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GB" dirty="0"/>
              <a:t>Acknowledgements</a:t>
            </a:r>
          </a:p>
        </p:txBody>
      </p:sp>
      <p:sp>
        <p:nvSpPr>
          <p:cNvPr id="3" name="Espace réservé du contenu 2"/>
          <p:cNvSpPr>
            <a:spLocks noGrp="1"/>
          </p:cNvSpPr>
          <p:nvPr>
            <p:ph idx="1"/>
          </p:nvPr>
        </p:nvSpPr>
        <p:spPr/>
        <p:txBody>
          <a:bodyPr/>
          <a:lstStyle/>
          <a:p>
            <a:pPr marL="342900" lvl="1" indent="-342900">
              <a:buFont typeface="Arial" panose="020B0604020202020204" pitchFamily="34" charset="0"/>
              <a:buChar char="•"/>
            </a:pPr>
            <a:r>
              <a:rPr lang="en-US" sz="2400" dirty="0"/>
              <a:t>Danish EUDP ‘Super Supermarkets’ Project</a:t>
            </a:r>
          </a:p>
          <a:p>
            <a:pPr marL="342900" lvl="1" indent="-342900">
              <a:buFont typeface="Arial" panose="020B0604020202020204" pitchFamily="34" charset="0"/>
              <a:buChar char="•"/>
            </a:pPr>
            <a:r>
              <a:rPr lang="en-US" sz="2400" dirty="0"/>
              <a:t>KTH Royal Institute of Technology (Practical Energy Project) Applied Refrigeration Lab</a:t>
            </a:r>
          </a:p>
          <a:p>
            <a:pPr lvl="1"/>
            <a:endParaRPr lang="en-US" dirty="0"/>
          </a:p>
        </p:txBody>
      </p:sp>
      <p:sp>
        <p:nvSpPr>
          <p:cNvPr id="4" name="Marcador de pie de página 3"/>
          <p:cNvSpPr>
            <a:spLocks noGrp="1"/>
          </p:cNvSpPr>
          <p:nvPr>
            <p:ph type="ftr" sz="quarter" idx="11"/>
          </p:nvPr>
        </p:nvSpPr>
        <p:spPr/>
        <p:txBody>
          <a:bodyPr/>
          <a:lstStyle/>
          <a:p>
            <a:r>
              <a:rPr lang="en-US"/>
              <a:t>13th IIR GUSTAV LORENTZEN CONFERENCE ON NATURAL REFRIGERANTS, Valencia, June 18-20, 2018</a:t>
            </a:r>
            <a:endParaRPr lang="en-US" dirty="0"/>
          </a:p>
        </p:txBody>
      </p:sp>
    </p:spTree>
    <p:extLst>
      <p:ext uri="{BB962C8B-B14F-4D97-AF65-F5344CB8AC3E}">
        <p14:creationId xmlns:p14="http://schemas.microsoft.com/office/powerpoint/2010/main" val="268837469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GB" dirty="0"/>
              <a:t>Outline</a:t>
            </a:r>
          </a:p>
        </p:txBody>
      </p:sp>
      <p:sp>
        <p:nvSpPr>
          <p:cNvPr id="3" name="Espace réservé du contenu 2"/>
          <p:cNvSpPr>
            <a:spLocks noGrp="1"/>
          </p:cNvSpPr>
          <p:nvPr>
            <p:ph sz="half" idx="1"/>
          </p:nvPr>
        </p:nvSpPr>
        <p:spPr>
          <a:xfrm>
            <a:off x="628650" y="1825625"/>
            <a:ext cx="6529532" cy="4351338"/>
          </a:xfrm>
        </p:spPr>
        <p:txBody>
          <a:bodyPr/>
          <a:lstStyle/>
          <a:p>
            <a:pPr marL="285750" indent="-285750">
              <a:buFont typeface="Arial" panose="020B0604020202020204" pitchFamily="34" charset="0"/>
              <a:buChar char="•"/>
            </a:pPr>
            <a:r>
              <a:rPr lang="en-GB" sz="2400" dirty="0"/>
              <a:t>Introduction and Background</a:t>
            </a:r>
          </a:p>
          <a:p>
            <a:pPr marL="945356" lvl="2" indent="-342900"/>
            <a:r>
              <a:rPr lang="en-GB" sz="2000" dirty="0"/>
              <a:t>CO</a:t>
            </a:r>
            <a:r>
              <a:rPr lang="en-GB" sz="2000" baseline="-25000" dirty="0"/>
              <a:t>2</a:t>
            </a:r>
            <a:r>
              <a:rPr lang="en-GB" sz="2000" dirty="0"/>
              <a:t> as refrigerant in supermarket systems</a:t>
            </a:r>
          </a:p>
          <a:p>
            <a:pPr marL="945356" lvl="2" indent="-342900"/>
            <a:r>
              <a:rPr lang="en-GB" sz="2000" dirty="0"/>
              <a:t>Objectives</a:t>
            </a:r>
          </a:p>
          <a:p>
            <a:pPr marL="945356" lvl="2" indent="-342900"/>
            <a:r>
              <a:rPr lang="en-GB" sz="2000" dirty="0"/>
              <a:t>Scenarios definition</a:t>
            </a:r>
          </a:p>
          <a:p>
            <a:pPr marL="285750" indent="-285750">
              <a:buFont typeface="Arial" panose="020B0604020202020204" pitchFamily="34" charset="0"/>
              <a:buChar char="•"/>
            </a:pPr>
            <a:r>
              <a:rPr lang="en-GB" sz="2400" dirty="0"/>
              <a:t>Methodology</a:t>
            </a:r>
          </a:p>
          <a:p>
            <a:pPr marL="945356" lvl="2" indent="-342900"/>
            <a:r>
              <a:rPr lang="en-GB" sz="2000" dirty="0"/>
              <a:t>Energy use and efficiency of the systems</a:t>
            </a:r>
          </a:p>
          <a:p>
            <a:pPr marL="945356" lvl="2" indent="-342900"/>
            <a:r>
              <a:rPr lang="en-GB" sz="2000" dirty="0"/>
              <a:t>Economic evaluation</a:t>
            </a:r>
          </a:p>
          <a:p>
            <a:pPr marL="285750" indent="-285750">
              <a:buFont typeface="Arial" panose="020B0604020202020204" pitchFamily="34" charset="0"/>
              <a:buChar char="•"/>
            </a:pPr>
            <a:r>
              <a:rPr lang="en-GB" sz="2400" dirty="0"/>
              <a:t>Results &amp; Analysis</a:t>
            </a:r>
          </a:p>
          <a:p>
            <a:pPr marL="285750" indent="-285750">
              <a:buFont typeface="Arial" panose="020B0604020202020204" pitchFamily="34" charset="0"/>
              <a:buChar char="•"/>
            </a:pPr>
            <a:r>
              <a:rPr lang="en-GB" sz="2400" dirty="0"/>
              <a:t>Conclusion</a:t>
            </a:r>
          </a:p>
          <a:p>
            <a:endParaRPr lang="en-GB" dirty="0"/>
          </a:p>
        </p:txBody>
      </p:sp>
      <p:sp>
        <p:nvSpPr>
          <p:cNvPr id="4" name="Marcador de pie de página 3"/>
          <p:cNvSpPr>
            <a:spLocks noGrp="1"/>
          </p:cNvSpPr>
          <p:nvPr>
            <p:ph type="ftr" sz="quarter" idx="11"/>
          </p:nvPr>
        </p:nvSpPr>
        <p:spPr/>
        <p:txBody>
          <a:bodyPr/>
          <a:lstStyle/>
          <a:p>
            <a:r>
              <a:rPr lang="en-US"/>
              <a:t>13th IIR GUSTAV LORENTZEN CONFERENCE ON NATURAL REFRIGERANTS, Valencia, June 18-20, 2018</a:t>
            </a:r>
          </a:p>
        </p:txBody>
      </p:sp>
    </p:spTree>
    <p:extLst>
      <p:ext uri="{BB962C8B-B14F-4D97-AF65-F5344CB8AC3E}">
        <p14:creationId xmlns:p14="http://schemas.microsoft.com/office/powerpoint/2010/main" val="307381291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GB" dirty="0"/>
              <a:t>Introduction</a:t>
            </a:r>
          </a:p>
        </p:txBody>
      </p:sp>
      <p:sp>
        <p:nvSpPr>
          <p:cNvPr id="4" name="Marcador de pie de página 3"/>
          <p:cNvSpPr>
            <a:spLocks noGrp="1"/>
          </p:cNvSpPr>
          <p:nvPr>
            <p:ph type="ftr" sz="quarter" idx="11"/>
          </p:nvPr>
        </p:nvSpPr>
        <p:spPr/>
        <p:txBody>
          <a:bodyPr/>
          <a:lstStyle/>
          <a:p>
            <a:r>
              <a:rPr lang="en-US">
                <a:latin typeface="+mn-lt"/>
              </a:rPr>
              <a:t>13th IIR GUSTAV LORENTZEN CONFERENCE ON NATURAL REFRIGERANTS, Valencia, June 18-20, 2018</a:t>
            </a:r>
            <a:endParaRPr lang="en-US" dirty="0">
              <a:latin typeface="+mn-lt"/>
            </a:endParaRPr>
          </a:p>
        </p:txBody>
      </p:sp>
      <p:pic>
        <p:nvPicPr>
          <p:cNvPr id="21" name="Picture 2" descr="https://image.freepik.com/free-vector/city-illustration_23-2147514701.jpg">
            <a:extLst>
              <a:ext uri="{FF2B5EF4-FFF2-40B4-BE49-F238E27FC236}">
                <a16:creationId xmlns:a16="http://schemas.microsoft.com/office/drawing/2014/main" id="{F736D49D-A7C1-469B-A1A4-F7DE55ADAC21}"/>
              </a:ext>
            </a:extLst>
          </p:cNvPr>
          <p:cNvPicPr>
            <a:picLocks noChangeAspect="1" noChangeArrowheads="1"/>
          </p:cNvPicPr>
          <p:nvPr/>
        </p:nvPicPr>
        <p:blipFill rotWithShape="1">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b="6766"/>
          <a:stretch/>
        </p:blipFill>
        <p:spPr bwMode="auto">
          <a:xfrm>
            <a:off x="413492" y="1406760"/>
            <a:ext cx="3617359" cy="3372616"/>
          </a:xfrm>
          <a:prstGeom prst="rect">
            <a:avLst/>
          </a:prstGeom>
          <a:noFill/>
          <a:extLst>
            <a:ext uri="{909E8E84-426E-40DD-AFC4-6F175D3DCCD1}">
              <a14:hiddenFill xmlns:a14="http://schemas.microsoft.com/office/drawing/2010/main">
                <a:solidFill>
                  <a:srgbClr val="FFFFFF"/>
                </a:solidFill>
              </a14:hiddenFill>
            </a:ext>
          </a:extLst>
        </p:spPr>
      </p:pic>
      <p:sp>
        <p:nvSpPr>
          <p:cNvPr id="22" name="Rectangle 21">
            <a:extLst>
              <a:ext uri="{FF2B5EF4-FFF2-40B4-BE49-F238E27FC236}">
                <a16:creationId xmlns:a16="http://schemas.microsoft.com/office/drawing/2014/main" id="{76E0CCFE-F11D-400C-BA4C-CEED63D32BEE}"/>
              </a:ext>
            </a:extLst>
          </p:cNvPr>
          <p:cNvSpPr/>
          <p:nvPr/>
        </p:nvSpPr>
        <p:spPr>
          <a:xfrm>
            <a:off x="4782345" y="3478968"/>
            <a:ext cx="2067952" cy="1252023"/>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sz="1800" dirty="0">
                <a:solidFill>
                  <a:schemeClr val="tx1"/>
                </a:solidFill>
              </a:rPr>
              <a:t>Ground Temperature in Summer</a:t>
            </a:r>
          </a:p>
        </p:txBody>
      </p:sp>
      <p:sp>
        <p:nvSpPr>
          <p:cNvPr id="23" name="Rectangle 22">
            <a:extLst>
              <a:ext uri="{FF2B5EF4-FFF2-40B4-BE49-F238E27FC236}">
                <a16:creationId xmlns:a16="http://schemas.microsoft.com/office/drawing/2014/main" id="{B7CD7071-3814-454B-9E47-6A6721446BA5}"/>
              </a:ext>
            </a:extLst>
          </p:cNvPr>
          <p:cNvSpPr/>
          <p:nvPr/>
        </p:nvSpPr>
        <p:spPr>
          <a:xfrm>
            <a:off x="4770798" y="1816852"/>
            <a:ext cx="2067950" cy="1252023"/>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sz="1800" b="1" u="sng" dirty="0">
                <a:solidFill>
                  <a:srgbClr val="FF0000"/>
                </a:solidFill>
              </a:rPr>
              <a:t>Supermarkets</a:t>
            </a:r>
          </a:p>
          <a:p>
            <a:pPr marL="285750" indent="-285750">
              <a:buFont typeface="Arial" panose="020B0604020202020204" pitchFamily="34" charset="0"/>
              <a:buChar char="•"/>
            </a:pPr>
            <a:r>
              <a:rPr lang="en-US" sz="1800" dirty="0">
                <a:solidFill>
                  <a:schemeClr val="tx1"/>
                </a:solidFill>
              </a:rPr>
              <a:t>Data Centers</a:t>
            </a:r>
          </a:p>
          <a:p>
            <a:pPr marL="285750" indent="-285750">
              <a:buFont typeface="Arial" panose="020B0604020202020204" pitchFamily="34" charset="0"/>
              <a:buChar char="•"/>
            </a:pPr>
            <a:r>
              <a:rPr lang="en-US" sz="1800" dirty="0">
                <a:solidFill>
                  <a:schemeClr val="tx1"/>
                </a:solidFill>
              </a:rPr>
              <a:t>Ice Rinks</a:t>
            </a:r>
          </a:p>
        </p:txBody>
      </p:sp>
      <p:cxnSp>
        <p:nvCxnSpPr>
          <p:cNvPr id="24" name="Straight Connector 23">
            <a:extLst>
              <a:ext uri="{FF2B5EF4-FFF2-40B4-BE49-F238E27FC236}">
                <a16:creationId xmlns:a16="http://schemas.microsoft.com/office/drawing/2014/main" id="{6F07FF88-49A3-4FB3-A010-5C44D9EF51F9}"/>
              </a:ext>
            </a:extLst>
          </p:cNvPr>
          <p:cNvCxnSpPr/>
          <p:nvPr/>
        </p:nvCxnSpPr>
        <p:spPr>
          <a:xfrm>
            <a:off x="3124156" y="2252842"/>
            <a:ext cx="1434905" cy="0"/>
          </a:xfrm>
          <a:prstGeom prst="line">
            <a:avLst/>
          </a:prstGeom>
          <a:ln w="38100">
            <a:solidFill>
              <a:srgbClr val="FF0000"/>
            </a:solidFill>
            <a:headEnd type="oval" w="med" len="med"/>
            <a:tailEnd type="oval" w="med" len="med"/>
          </a:ln>
        </p:spPr>
        <p:style>
          <a:lnRef idx="1">
            <a:schemeClr val="dk1"/>
          </a:lnRef>
          <a:fillRef idx="0">
            <a:schemeClr val="dk1"/>
          </a:fillRef>
          <a:effectRef idx="0">
            <a:schemeClr val="dk1"/>
          </a:effectRef>
          <a:fontRef idx="minor">
            <a:schemeClr val="tx1"/>
          </a:fontRef>
        </p:style>
      </p:cxnSp>
      <p:cxnSp>
        <p:nvCxnSpPr>
          <p:cNvPr id="25" name="Straight Connector 24">
            <a:extLst>
              <a:ext uri="{FF2B5EF4-FFF2-40B4-BE49-F238E27FC236}">
                <a16:creationId xmlns:a16="http://schemas.microsoft.com/office/drawing/2014/main" id="{B4A35C3D-8E15-4D15-A9AC-447DB6FAEDB9}"/>
              </a:ext>
            </a:extLst>
          </p:cNvPr>
          <p:cNvCxnSpPr/>
          <p:nvPr/>
        </p:nvCxnSpPr>
        <p:spPr>
          <a:xfrm>
            <a:off x="3124156" y="4252526"/>
            <a:ext cx="1434905" cy="0"/>
          </a:xfrm>
          <a:prstGeom prst="line">
            <a:avLst/>
          </a:prstGeom>
          <a:ln w="38100">
            <a:solidFill>
              <a:srgbClr val="0070C0"/>
            </a:solidFill>
            <a:headEnd type="oval" w="med" len="med"/>
            <a:tailEnd type="oval" w="med" len="med"/>
          </a:ln>
        </p:spPr>
        <p:style>
          <a:lnRef idx="1">
            <a:schemeClr val="dk1"/>
          </a:lnRef>
          <a:fillRef idx="0">
            <a:schemeClr val="dk1"/>
          </a:fillRef>
          <a:effectRef idx="0">
            <a:schemeClr val="dk1"/>
          </a:effectRef>
          <a:fontRef idx="minor">
            <a:schemeClr val="tx1"/>
          </a:fontRef>
        </p:style>
      </p:cxnSp>
      <p:sp>
        <p:nvSpPr>
          <p:cNvPr id="26" name="TextBox 25">
            <a:extLst>
              <a:ext uri="{FF2B5EF4-FFF2-40B4-BE49-F238E27FC236}">
                <a16:creationId xmlns:a16="http://schemas.microsoft.com/office/drawing/2014/main" id="{4ACEAAD0-4E51-48B6-90D6-8CC2EA783A43}"/>
              </a:ext>
            </a:extLst>
          </p:cNvPr>
          <p:cNvSpPr txBox="1"/>
          <p:nvPr/>
        </p:nvSpPr>
        <p:spPr>
          <a:xfrm>
            <a:off x="3104271" y="1754425"/>
            <a:ext cx="1627369" cy="461665"/>
          </a:xfrm>
          <a:prstGeom prst="rect">
            <a:avLst/>
          </a:prstGeom>
          <a:noFill/>
        </p:spPr>
        <p:txBody>
          <a:bodyPr wrap="none" rtlCol="0">
            <a:spAutoFit/>
          </a:bodyPr>
          <a:lstStyle/>
          <a:p>
            <a:r>
              <a:rPr lang="en-US" sz="2400" dirty="0">
                <a:solidFill>
                  <a:srgbClr val="FF0000"/>
                </a:solidFill>
                <a:latin typeface="+mn-lt"/>
              </a:rPr>
              <a:t>Excess heat</a:t>
            </a:r>
          </a:p>
        </p:txBody>
      </p:sp>
      <p:sp>
        <p:nvSpPr>
          <p:cNvPr id="27" name="TextBox 26">
            <a:extLst>
              <a:ext uri="{FF2B5EF4-FFF2-40B4-BE49-F238E27FC236}">
                <a16:creationId xmlns:a16="http://schemas.microsoft.com/office/drawing/2014/main" id="{6924D157-4D4C-4C25-9427-01811B7FBC95}"/>
              </a:ext>
            </a:extLst>
          </p:cNvPr>
          <p:cNvSpPr txBox="1"/>
          <p:nvPr/>
        </p:nvSpPr>
        <p:spPr>
          <a:xfrm>
            <a:off x="3124156" y="4313519"/>
            <a:ext cx="1585690" cy="461665"/>
          </a:xfrm>
          <a:prstGeom prst="rect">
            <a:avLst/>
          </a:prstGeom>
          <a:noFill/>
        </p:spPr>
        <p:txBody>
          <a:bodyPr wrap="none" rtlCol="0">
            <a:spAutoFit/>
          </a:bodyPr>
          <a:lstStyle/>
          <a:p>
            <a:r>
              <a:rPr lang="en-US" sz="2400" dirty="0">
                <a:solidFill>
                  <a:srgbClr val="0070C0"/>
                </a:solidFill>
                <a:latin typeface="+mn-lt"/>
              </a:rPr>
              <a:t>Excess cold</a:t>
            </a:r>
          </a:p>
        </p:txBody>
      </p:sp>
      <p:cxnSp>
        <p:nvCxnSpPr>
          <p:cNvPr id="28" name="Straight Connector 27">
            <a:extLst>
              <a:ext uri="{FF2B5EF4-FFF2-40B4-BE49-F238E27FC236}">
                <a16:creationId xmlns:a16="http://schemas.microsoft.com/office/drawing/2014/main" id="{F940BA20-D1CC-4124-A10F-6B14A80B6180}"/>
              </a:ext>
            </a:extLst>
          </p:cNvPr>
          <p:cNvCxnSpPr/>
          <p:nvPr/>
        </p:nvCxnSpPr>
        <p:spPr>
          <a:xfrm>
            <a:off x="7951813" y="1188495"/>
            <a:ext cx="0" cy="3449085"/>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97E84983-8FE8-4BB6-B272-DD104F2CB285}"/>
              </a:ext>
            </a:extLst>
          </p:cNvPr>
          <p:cNvCxnSpPr/>
          <p:nvPr/>
        </p:nvCxnSpPr>
        <p:spPr>
          <a:xfrm>
            <a:off x="7409308" y="1172837"/>
            <a:ext cx="0" cy="3449085"/>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BDA533CE-494E-4BAD-8E94-013E9BF11BE4}"/>
              </a:ext>
            </a:extLst>
          </p:cNvPr>
          <p:cNvCxnSpPr>
            <a:cxnSpLocks/>
            <a:stCxn id="23" idx="3"/>
          </p:cNvCxnSpPr>
          <p:nvPr/>
        </p:nvCxnSpPr>
        <p:spPr>
          <a:xfrm>
            <a:off x="6838748" y="2442864"/>
            <a:ext cx="548638"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B39B2090-F7F0-41EF-8593-736B639CB9D2}"/>
              </a:ext>
            </a:extLst>
          </p:cNvPr>
          <p:cNvCxnSpPr>
            <a:cxnSpLocks/>
          </p:cNvCxnSpPr>
          <p:nvPr/>
        </p:nvCxnSpPr>
        <p:spPr>
          <a:xfrm>
            <a:off x="6850296" y="4119046"/>
            <a:ext cx="475664" cy="0"/>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8D0C09E4-28A6-473B-998C-E7ED3C9B3108}"/>
              </a:ext>
            </a:extLst>
          </p:cNvPr>
          <p:cNvCxnSpPr>
            <a:cxnSpLocks/>
          </p:cNvCxnSpPr>
          <p:nvPr/>
        </p:nvCxnSpPr>
        <p:spPr>
          <a:xfrm>
            <a:off x="7483343" y="4119046"/>
            <a:ext cx="475664" cy="0"/>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62E6B241-CB38-43D3-8757-7D8FFA865E0F}"/>
              </a:ext>
            </a:extLst>
          </p:cNvPr>
          <p:cNvSpPr txBox="1"/>
          <p:nvPr/>
        </p:nvSpPr>
        <p:spPr>
          <a:xfrm>
            <a:off x="6453844" y="1172837"/>
            <a:ext cx="1186492" cy="646331"/>
          </a:xfrm>
          <a:prstGeom prst="rect">
            <a:avLst/>
          </a:prstGeom>
          <a:noFill/>
        </p:spPr>
        <p:txBody>
          <a:bodyPr wrap="square" rtlCol="0">
            <a:spAutoFit/>
          </a:bodyPr>
          <a:lstStyle/>
          <a:p>
            <a:r>
              <a:rPr lang="en-US" sz="1800" dirty="0">
                <a:solidFill>
                  <a:srgbClr val="FF0000"/>
                </a:solidFill>
                <a:latin typeface="+mn-lt"/>
              </a:rPr>
              <a:t>District </a:t>
            </a:r>
          </a:p>
          <a:p>
            <a:r>
              <a:rPr lang="en-US" sz="1800" dirty="0">
                <a:solidFill>
                  <a:srgbClr val="FF0000"/>
                </a:solidFill>
                <a:latin typeface="+mn-lt"/>
              </a:rPr>
              <a:t>Heating</a:t>
            </a:r>
          </a:p>
        </p:txBody>
      </p:sp>
      <p:sp>
        <p:nvSpPr>
          <p:cNvPr id="34" name="TextBox 33">
            <a:extLst>
              <a:ext uri="{FF2B5EF4-FFF2-40B4-BE49-F238E27FC236}">
                <a16:creationId xmlns:a16="http://schemas.microsoft.com/office/drawing/2014/main" id="{9CA645FA-E09D-4733-92E2-F9974B8A7555}"/>
              </a:ext>
            </a:extLst>
          </p:cNvPr>
          <p:cNvSpPr txBox="1"/>
          <p:nvPr/>
        </p:nvSpPr>
        <p:spPr>
          <a:xfrm>
            <a:off x="7951813" y="4194601"/>
            <a:ext cx="895321" cy="646331"/>
          </a:xfrm>
          <a:prstGeom prst="rect">
            <a:avLst/>
          </a:prstGeom>
          <a:noFill/>
        </p:spPr>
        <p:txBody>
          <a:bodyPr wrap="square" rtlCol="0">
            <a:spAutoFit/>
          </a:bodyPr>
          <a:lstStyle/>
          <a:p>
            <a:r>
              <a:rPr lang="en-US" sz="1800" dirty="0">
                <a:solidFill>
                  <a:srgbClr val="0070C0"/>
                </a:solidFill>
                <a:latin typeface="+mn-lt"/>
              </a:rPr>
              <a:t>District Cooling</a:t>
            </a:r>
          </a:p>
        </p:txBody>
      </p:sp>
      <p:sp>
        <p:nvSpPr>
          <p:cNvPr id="19" name="Content Placeholder 5">
            <a:extLst>
              <a:ext uri="{FF2B5EF4-FFF2-40B4-BE49-F238E27FC236}">
                <a16:creationId xmlns:a16="http://schemas.microsoft.com/office/drawing/2014/main" id="{DAC546C0-0C51-474A-9556-B962DE6F3D9C}"/>
              </a:ext>
            </a:extLst>
          </p:cNvPr>
          <p:cNvSpPr txBox="1">
            <a:spLocks/>
          </p:cNvSpPr>
          <p:nvPr/>
        </p:nvSpPr>
        <p:spPr bwMode="auto">
          <a:xfrm>
            <a:off x="782531" y="5003608"/>
            <a:ext cx="7616942" cy="12603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algn="l" rtl="0" eaLnBrk="1" fontAlgn="base" hangingPunct="1">
              <a:lnSpc>
                <a:spcPct val="90000"/>
              </a:lnSpc>
              <a:spcBef>
                <a:spcPts val="750"/>
              </a:spcBef>
              <a:spcAft>
                <a:spcPct val="0"/>
              </a:spcAft>
              <a:buFont typeface="Arial" panose="020B0604020202020204" pitchFamily="34" charset="0"/>
              <a:buNone/>
              <a:defRPr sz="1800" kern="1200">
                <a:solidFill>
                  <a:srgbClr val="009999"/>
                </a:solidFill>
                <a:latin typeface="+mn-lt"/>
                <a:ea typeface="+mn-ea"/>
                <a:cs typeface="+mn-cs"/>
              </a:defRPr>
            </a:lvl1pPr>
            <a:lvl2pPr marL="0" indent="0" algn="l" rtl="0" eaLnBrk="1" fontAlgn="base" hangingPunct="1">
              <a:lnSpc>
                <a:spcPct val="90000"/>
              </a:lnSpc>
              <a:spcBef>
                <a:spcPts val="375"/>
              </a:spcBef>
              <a:spcAft>
                <a:spcPct val="0"/>
              </a:spcAft>
              <a:buClr>
                <a:srgbClr val="FF0000"/>
              </a:buClr>
              <a:buFont typeface="Wingdings" panose="05000000000000000000" pitchFamily="2" charset="2"/>
              <a:buNone/>
              <a:defRPr sz="1500" b="0" kern="1200">
                <a:solidFill>
                  <a:schemeClr val="tx1"/>
                </a:solidFill>
                <a:latin typeface="+mn-lt"/>
                <a:ea typeface="+mn-ea"/>
                <a:cs typeface="+mn-cs"/>
              </a:defRPr>
            </a:lvl2pPr>
            <a:lvl3pPr marL="602456" indent="-265510" algn="l" rtl="0" eaLnBrk="1" fontAlgn="base" hangingPunct="1">
              <a:lnSpc>
                <a:spcPct val="90000"/>
              </a:lnSpc>
              <a:spcBef>
                <a:spcPts val="375"/>
              </a:spcBef>
              <a:spcAft>
                <a:spcPct val="0"/>
              </a:spcAft>
              <a:buClr>
                <a:srgbClr val="FF0000"/>
              </a:buClr>
              <a:buFont typeface="Wingdings" panose="05000000000000000000" pitchFamily="2" charset="2"/>
              <a:buChar char="Ø"/>
              <a:defRPr sz="1500" kern="1200">
                <a:solidFill>
                  <a:schemeClr val="tx1"/>
                </a:solidFill>
                <a:latin typeface="+mn-lt"/>
                <a:ea typeface="+mn-ea"/>
                <a:cs typeface="+mn-cs"/>
              </a:defRPr>
            </a:lvl3pPr>
            <a:lvl4pPr marL="875110" indent="-171450" algn="l" rtl="0" eaLnBrk="1" fontAlgn="base" hangingPunct="1">
              <a:lnSpc>
                <a:spcPct val="90000"/>
              </a:lnSpc>
              <a:spcBef>
                <a:spcPts val="375"/>
              </a:spcBef>
              <a:spcAft>
                <a:spcPct val="0"/>
              </a:spcAft>
              <a:buFont typeface="Wingdings" panose="05000000000000000000" pitchFamily="2" charset="2"/>
              <a:buChar char="§"/>
              <a:defRPr kern="1200">
                <a:solidFill>
                  <a:schemeClr val="tx1"/>
                </a:solidFill>
                <a:latin typeface="+mn-lt"/>
                <a:ea typeface="+mn-ea"/>
                <a:cs typeface="+mn-cs"/>
              </a:defRPr>
            </a:lvl4pPr>
            <a:lvl5pPr marL="1543050" indent="-171450" algn="l" rtl="0" eaLnBrk="1" fontAlgn="base" hangingPunct="1">
              <a:lnSpc>
                <a:spcPct val="90000"/>
              </a:lnSpc>
              <a:spcBef>
                <a:spcPts val="375"/>
              </a:spcBef>
              <a:spcAft>
                <a:spcPct val="0"/>
              </a:spcAft>
              <a:buFont typeface="Calibri" panose="020F0502020204030204" pitchFamily="34" charset="0"/>
              <a:buChar char="‒"/>
              <a:defRPr sz="1200" kern="1200" baseline="0">
                <a:solidFill>
                  <a:schemeClr val="tx1"/>
                </a:solidFill>
                <a:latin typeface="+mn-lt"/>
                <a:ea typeface="+mn-ea"/>
                <a:cs typeface="+mn-cs"/>
              </a:defRPr>
            </a:lvl5pPr>
            <a:lvl6pPr marL="1928813" indent="-214313"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285750" indent="-285750">
              <a:buFont typeface="Arial" panose="020B0604020202020204" pitchFamily="34" charset="0"/>
              <a:buChar char="•"/>
            </a:pPr>
            <a:r>
              <a:rPr lang="en-GB" sz="2000" dirty="0"/>
              <a:t>Supermarket as energy intensive users (Sawalha, 2010)</a:t>
            </a:r>
          </a:p>
          <a:p>
            <a:pPr marL="285750" lvl="1" indent="-285750">
              <a:buFont typeface="Courier New" panose="02070309020205020404" pitchFamily="49" charset="0"/>
              <a:buChar char="o"/>
            </a:pPr>
            <a:r>
              <a:rPr lang="en-GB" sz="1800" dirty="0"/>
              <a:t>50% of total energy is consumed by refrigeration system</a:t>
            </a:r>
          </a:p>
          <a:p>
            <a:pPr marL="285750" lvl="1" indent="-285750">
              <a:buFont typeface="Courier New" panose="02070309020205020404" pitchFamily="49" charset="0"/>
              <a:buChar char="o"/>
            </a:pPr>
            <a:r>
              <a:rPr lang="en-GB" sz="1800" dirty="0"/>
              <a:t>In an average Swedish supermarket, 17 single-family houses can be provided by this recovered heat (half of 175 kW recovered heat)</a:t>
            </a:r>
            <a:endParaRPr lang="fr-FR" sz="1800" dirty="0"/>
          </a:p>
        </p:txBody>
      </p:sp>
    </p:spTree>
    <p:extLst>
      <p:ext uri="{BB962C8B-B14F-4D97-AF65-F5344CB8AC3E}">
        <p14:creationId xmlns:p14="http://schemas.microsoft.com/office/powerpoint/2010/main" val="135549311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6"/>
                                        </p:tgtEl>
                                        <p:attrNameLst>
                                          <p:attrName>style.visibility</p:attrName>
                                        </p:attrNameLst>
                                      </p:cBhvr>
                                      <p:to>
                                        <p:strVal val="visible"/>
                                      </p:to>
                                    </p:set>
                                    <p:animEffect transition="in" filter="fade">
                                      <p:cBhvr>
                                        <p:cTn id="10" dur="500"/>
                                        <p:tgtEl>
                                          <p:spTgt spid="26"/>
                                        </p:tgtEl>
                                      </p:cBhvr>
                                    </p:animEffect>
                                  </p:childTnLst>
                                </p:cTn>
                              </p:par>
                              <p:par>
                                <p:cTn id="11" presetID="10" presetClass="entr" presetSubtype="0" fill="hold" nodeType="withEffect">
                                  <p:stCondLst>
                                    <p:cond delay="0"/>
                                  </p:stCondLst>
                                  <p:childTnLst>
                                    <p:set>
                                      <p:cBhvr>
                                        <p:cTn id="12" dur="1" fill="hold">
                                          <p:stCondLst>
                                            <p:cond delay="0"/>
                                          </p:stCondLst>
                                        </p:cTn>
                                        <p:tgtEl>
                                          <p:spTgt spid="25"/>
                                        </p:tgtEl>
                                        <p:attrNameLst>
                                          <p:attrName>style.visibility</p:attrName>
                                        </p:attrNameLst>
                                      </p:cBhvr>
                                      <p:to>
                                        <p:strVal val="visible"/>
                                      </p:to>
                                    </p:set>
                                    <p:animEffect transition="in" filter="fade">
                                      <p:cBhvr>
                                        <p:cTn id="13" dur="500"/>
                                        <p:tgtEl>
                                          <p:spTgt spid="25"/>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7"/>
                                        </p:tgtEl>
                                        <p:attrNameLst>
                                          <p:attrName>style.visibility</p:attrName>
                                        </p:attrNameLst>
                                      </p:cBhvr>
                                      <p:to>
                                        <p:strVal val="visible"/>
                                      </p:to>
                                    </p:set>
                                    <p:animEffect transition="in" filter="fade">
                                      <p:cBhvr>
                                        <p:cTn id="16" dur="500"/>
                                        <p:tgtEl>
                                          <p:spTgt spid="27"/>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23"/>
                                        </p:tgtEl>
                                        <p:attrNameLst>
                                          <p:attrName>style.visibility</p:attrName>
                                        </p:attrNameLst>
                                      </p:cBhvr>
                                      <p:to>
                                        <p:strVal val="visible"/>
                                      </p:to>
                                    </p:set>
                                    <p:animEffect transition="in" filter="fade">
                                      <p:cBhvr>
                                        <p:cTn id="21" dur="500"/>
                                        <p:tgtEl>
                                          <p:spTgt spid="23"/>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2"/>
                                        </p:tgtEl>
                                        <p:attrNameLst>
                                          <p:attrName>style.visibility</p:attrName>
                                        </p:attrNameLst>
                                      </p:cBhvr>
                                      <p:to>
                                        <p:strVal val="visible"/>
                                      </p:to>
                                    </p:set>
                                    <p:animEffect transition="in" filter="fade">
                                      <p:cBhvr>
                                        <p:cTn id="24" dur="500"/>
                                        <p:tgtEl>
                                          <p:spTgt spid="22"/>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30"/>
                                        </p:tgtEl>
                                        <p:attrNameLst>
                                          <p:attrName>style.visibility</p:attrName>
                                        </p:attrNameLst>
                                      </p:cBhvr>
                                      <p:to>
                                        <p:strVal val="visible"/>
                                      </p:to>
                                    </p:set>
                                    <p:animEffect transition="in" filter="fade">
                                      <p:cBhvr>
                                        <p:cTn id="29" dur="500"/>
                                        <p:tgtEl>
                                          <p:spTgt spid="30"/>
                                        </p:tgtEl>
                                      </p:cBhvr>
                                    </p:animEffect>
                                  </p:childTnLst>
                                </p:cTn>
                              </p:par>
                              <p:par>
                                <p:cTn id="30" presetID="10" presetClass="entr" presetSubtype="0" fill="hold" nodeType="withEffect">
                                  <p:stCondLst>
                                    <p:cond delay="0"/>
                                  </p:stCondLst>
                                  <p:childTnLst>
                                    <p:set>
                                      <p:cBhvr>
                                        <p:cTn id="31" dur="1" fill="hold">
                                          <p:stCondLst>
                                            <p:cond delay="0"/>
                                          </p:stCondLst>
                                        </p:cTn>
                                        <p:tgtEl>
                                          <p:spTgt spid="29"/>
                                        </p:tgtEl>
                                        <p:attrNameLst>
                                          <p:attrName>style.visibility</p:attrName>
                                        </p:attrNameLst>
                                      </p:cBhvr>
                                      <p:to>
                                        <p:strVal val="visible"/>
                                      </p:to>
                                    </p:set>
                                    <p:animEffect transition="in" filter="fade">
                                      <p:cBhvr>
                                        <p:cTn id="32" dur="500"/>
                                        <p:tgtEl>
                                          <p:spTgt spid="29"/>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33"/>
                                        </p:tgtEl>
                                        <p:attrNameLst>
                                          <p:attrName>style.visibility</p:attrName>
                                        </p:attrNameLst>
                                      </p:cBhvr>
                                      <p:to>
                                        <p:strVal val="visible"/>
                                      </p:to>
                                    </p:set>
                                    <p:animEffect transition="in" filter="fade">
                                      <p:cBhvr>
                                        <p:cTn id="35" dur="500"/>
                                        <p:tgtEl>
                                          <p:spTgt spid="33"/>
                                        </p:tgtEl>
                                      </p:cBhvr>
                                    </p:animEffect>
                                  </p:childTnLst>
                                </p:cTn>
                              </p:par>
                              <p:par>
                                <p:cTn id="36" presetID="10" presetClass="entr" presetSubtype="0" fill="hold" nodeType="withEffect">
                                  <p:stCondLst>
                                    <p:cond delay="0"/>
                                  </p:stCondLst>
                                  <p:childTnLst>
                                    <p:set>
                                      <p:cBhvr>
                                        <p:cTn id="37" dur="1" fill="hold">
                                          <p:stCondLst>
                                            <p:cond delay="0"/>
                                          </p:stCondLst>
                                        </p:cTn>
                                        <p:tgtEl>
                                          <p:spTgt spid="28"/>
                                        </p:tgtEl>
                                        <p:attrNameLst>
                                          <p:attrName>style.visibility</p:attrName>
                                        </p:attrNameLst>
                                      </p:cBhvr>
                                      <p:to>
                                        <p:strVal val="visible"/>
                                      </p:to>
                                    </p:set>
                                    <p:animEffect transition="in" filter="fade">
                                      <p:cBhvr>
                                        <p:cTn id="38" dur="500"/>
                                        <p:tgtEl>
                                          <p:spTgt spid="28"/>
                                        </p:tgtEl>
                                      </p:cBhvr>
                                    </p:animEffect>
                                  </p:childTnLst>
                                </p:cTn>
                              </p:par>
                              <p:par>
                                <p:cTn id="39" presetID="10" presetClass="entr" presetSubtype="0" fill="hold" nodeType="withEffect">
                                  <p:stCondLst>
                                    <p:cond delay="0"/>
                                  </p:stCondLst>
                                  <p:childTnLst>
                                    <p:set>
                                      <p:cBhvr>
                                        <p:cTn id="40" dur="1" fill="hold">
                                          <p:stCondLst>
                                            <p:cond delay="0"/>
                                          </p:stCondLst>
                                        </p:cTn>
                                        <p:tgtEl>
                                          <p:spTgt spid="32"/>
                                        </p:tgtEl>
                                        <p:attrNameLst>
                                          <p:attrName>style.visibility</p:attrName>
                                        </p:attrNameLst>
                                      </p:cBhvr>
                                      <p:to>
                                        <p:strVal val="visible"/>
                                      </p:to>
                                    </p:set>
                                    <p:animEffect transition="in" filter="fade">
                                      <p:cBhvr>
                                        <p:cTn id="41" dur="500"/>
                                        <p:tgtEl>
                                          <p:spTgt spid="32"/>
                                        </p:tgtEl>
                                      </p:cBhvr>
                                    </p:animEffect>
                                  </p:childTnLst>
                                </p:cTn>
                              </p:par>
                              <p:par>
                                <p:cTn id="42" presetID="10" presetClass="entr" presetSubtype="0" fill="hold" nodeType="withEffect">
                                  <p:stCondLst>
                                    <p:cond delay="0"/>
                                  </p:stCondLst>
                                  <p:childTnLst>
                                    <p:set>
                                      <p:cBhvr>
                                        <p:cTn id="43" dur="1" fill="hold">
                                          <p:stCondLst>
                                            <p:cond delay="0"/>
                                          </p:stCondLst>
                                        </p:cTn>
                                        <p:tgtEl>
                                          <p:spTgt spid="31"/>
                                        </p:tgtEl>
                                        <p:attrNameLst>
                                          <p:attrName>style.visibility</p:attrName>
                                        </p:attrNameLst>
                                      </p:cBhvr>
                                      <p:to>
                                        <p:strVal val="visible"/>
                                      </p:to>
                                    </p:set>
                                    <p:animEffect transition="in" filter="fade">
                                      <p:cBhvr>
                                        <p:cTn id="44" dur="500"/>
                                        <p:tgtEl>
                                          <p:spTgt spid="31"/>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34"/>
                                        </p:tgtEl>
                                        <p:attrNameLst>
                                          <p:attrName>style.visibility</p:attrName>
                                        </p:attrNameLst>
                                      </p:cBhvr>
                                      <p:to>
                                        <p:strVal val="visible"/>
                                      </p:to>
                                    </p:set>
                                    <p:animEffect transition="in" filter="fade">
                                      <p:cBhvr>
                                        <p:cTn id="47" dur="500"/>
                                        <p:tgtEl>
                                          <p:spTgt spid="34"/>
                                        </p:tgtEl>
                                      </p:cBhvr>
                                    </p:animEffect>
                                  </p:childTnLst>
                                </p:cTn>
                              </p:par>
                            </p:childTnLst>
                          </p:cTn>
                        </p:par>
                      </p:childTnLst>
                    </p:cTn>
                  </p:par>
                  <p:par>
                    <p:cTn id="48" fill="hold">
                      <p:stCondLst>
                        <p:cond delay="indefinite"/>
                      </p:stCondLst>
                      <p:childTnLst>
                        <p:par>
                          <p:cTn id="49" fill="hold">
                            <p:stCondLst>
                              <p:cond delay="0"/>
                            </p:stCondLst>
                            <p:childTnLst>
                              <p:par>
                                <p:cTn id="50" presetID="42" presetClass="entr" presetSubtype="0" fill="hold" grpId="0" nodeType="clickEffect">
                                  <p:stCondLst>
                                    <p:cond delay="0"/>
                                  </p:stCondLst>
                                  <p:childTnLst>
                                    <p:set>
                                      <p:cBhvr>
                                        <p:cTn id="51" dur="1" fill="hold">
                                          <p:stCondLst>
                                            <p:cond delay="0"/>
                                          </p:stCondLst>
                                        </p:cTn>
                                        <p:tgtEl>
                                          <p:spTgt spid="19"/>
                                        </p:tgtEl>
                                        <p:attrNameLst>
                                          <p:attrName>style.visibility</p:attrName>
                                        </p:attrNameLst>
                                      </p:cBhvr>
                                      <p:to>
                                        <p:strVal val="visible"/>
                                      </p:to>
                                    </p:set>
                                    <p:animEffect transition="in" filter="fade">
                                      <p:cBhvr>
                                        <p:cTn id="52" dur="1000"/>
                                        <p:tgtEl>
                                          <p:spTgt spid="19"/>
                                        </p:tgtEl>
                                      </p:cBhvr>
                                    </p:animEffect>
                                    <p:anim calcmode="lin" valueType="num">
                                      <p:cBhvr>
                                        <p:cTn id="53" dur="1000" fill="hold"/>
                                        <p:tgtEl>
                                          <p:spTgt spid="19"/>
                                        </p:tgtEl>
                                        <p:attrNameLst>
                                          <p:attrName>ppt_x</p:attrName>
                                        </p:attrNameLst>
                                      </p:cBhvr>
                                      <p:tavLst>
                                        <p:tav tm="0">
                                          <p:val>
                                            <p:strVal val="#ppt_x"/>
                                          </p:val>
                                        </p:tav>
                                        <p:tav tm="100000">
                                          <p:val>
                                            <p:strVal val="#ppt_x"/>
                                          </p:val>
                                        </p:tav>
                                      </p:tavLst>
                                    </p:anim>
                                    <p:anim calcmode="lin" valueType="num">
                                      <p:cBhvr>
                                        <p:cTn id="54"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animBg="1"/>
      <p:bldP spid="26" grpId="0"/>
      <p:bldP spid="27" grpId="0"/>
      <p:bldP spid="33" grpId="0"/>
      <p:bldP spid="34" grpId="0"/>
      <p:bldP spid="1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2B6FBF-C71B-48BE-A362-9A0CF5EDF4AB}"/>
              </a:ext>
            </a:extLst>
          </p:cNvPr>
          <p:cNvSpPr>
            <a:spLocks noGrp="1"/>
          </p:cNvSpPr>
          <p:nvPr>
            <p:ph type="title"/>
          </p:nvPr>
        </p:nvSpPr>
        <p:spPr/>
        <p:txBody>
          <a:bodyPr/>
          <a:lstStyle/>
          <a:p>
            <a:r>
              <a:rPr lang="en-GB" dirty="0"/>
              <a:t>Background – Refrigeration Improvements </a:t>
            </a:r>
            <a:endParaRPr lang="fr-FR" dirty="0"/>
          </a:p>
        </p:txBody>
      </p:sp>
      <p:sp>
        <p:nvSpPr>
          <p:cNvPr id="3" name="Content Placeholder 2">
            <a:extLst>
              <a:ext uri="{FF2B5EF4-FFF2-40B4-BE49-F238E27FC236}">
                <a16:creationId xmlns:a16="http://schemas.microsoft.com/office/drawing/2014/main" id="{CBB39143-86FA-467A-A12A-0B250BA25F4A}"/>
              </a:ext>
            </a:extLst>
          </p:cNvPr>
          <p:cNvSpPr>
            <a:spLocks noGrp="1"/>
          </p:cNvSpPr>
          <p:nvPr>
            <p:ph idx="1"/>
          </p:nvPr>
        </p:nvSpPr>
        <p:spPr>
          <a:xfrm>
            <a:off x="628650" y="5205732"/>
            <a:ext cx="7886700" cy="764225"/>
          </a:xfrm>
        </p:spPr>
        <p:txBody>
          <a:bodyPr/>
          <a:lstStyle/>
          <a:p>
            <a:pPr marL="285750" indent="-285750">
              <a:buFont typeface="Arial" panose="020B0604020202020204" pitchFamily="34" charset="0"/>
              <a:buChar char="•"/>
            </a:pPr>
            <a:r>
              <a:rPr lang="en-GB" sz="2000" dirty="0"/>
              <a:t>Trends of supermarket refrigeration systems</a:t>
            </a:r>
          </a:p>
          <a:p>
            <a:pPr marL="285750" lvl="1" indent="-285750">
              <a:buFont typeface="Courier New" panose="02070309020205020404" pitchFamily="49" charset="0"/>
              <a:buChar char="o"/>
            </a:pPr>
            <a:r>
              <a:rPr lang="en-GB" sz="1800" dirty="0"/>
              <a:t>CO</a:t>
            </a:r>
            <a:r>
              <a:rPr lang="en-GB" sz="1800" baseline="-25000" dirty="0"/>
              <a:t>2</a:t>
            </a:r>
            <a:r>
              <a:rPr lang="en-GB" sz="1800" dirty="0"/>
              <a:t> trans critical system yield high efficiency and can recover heat for space heating demand in the supermarket (Sawalha, 2013)</a:t>
            </a:r>
            <a:endParaRPr lang="fr-FR" sz="1800" dirty="0"/>
          </a:p>
        </p:txBody>
      </p:sp>
      <p:sp>
        <p:nvSpPr>
          <p:cNvPr id="4" name="Footer Placeholder 3">
            <a:extLst>
              <a:ext uri="{FF2B5EF4-FFF2-40B4-BE49-F238E27FC236}">
                <a16:creationId xmlns:a16="http://schemas.microsoft.com/office/drawing/2014/main" id="{F0647C0C-AEC0-453E-A1EB-4E2EE9351D15}"/>
              </a:ext>
            </a:extLst>
          </p:cNvPr>
          <p:cNvSpPr>
            <a:spLocks noGrp="1"/>
          </p:cNvSpPr>
          <p:nvPr>
            <p:ph type="ftr" sz="quarter" idx="11"/>
          </p:nvPr>
        </p:nvSpPr>
        <p:spPr/>
        <p:txBody>
          <a:bodyPr/>
          <a:lstStyle/>
          <a:p>
            <a:r>
              <a:rPr lang="en-US">
                <a:latin typeface="+mn-lt"/>
              </a:rPr>
              <a:t>13th IIR GUSTAV LORENTZEN CONFERENCE ON NATURAL REFRIGERANTS, Valencia, June 18-20, 2018</a:t>
            </a:r>
            <a:endParaRPr lang="en-US" dirty="0">
              <a:latin typeface="+mn-lt"/>
            </a:endParaRPr>
          </a:p>
        </p:txBody>
      </p:sp>
      <p:pic>
        <p:nvPicPr>
          <p:cNvPr id="5" name="Picture 4">
            <a:extLst>
              <a:ext uri="{FF2B5EF4-FFF2-40B4-BE49-F238E27FC236}">
                <a16:creationId xmlns:a16="http://schemas.microsoft.com/office/drawing/2014/main" id="{E549A2E4-64A2-49FD-A22E-F5DBEE53AA9E}"/>
              </a:ext>
            </a:extLst>
          </p:cNvPr>
          <p:cNvPicPr>
            <a:picLocks noChangeAspect="1"/>
          </p:cNvPicPr>
          <p:nvPr/>
        </p:nvPicPr>
        <p:blipFill>
          <a:blip r:embed="rId3"/>
          <a:stretch>
            <a:fillRect/>
          </a:stretch>
        </p:blipFill>
        <p:spPr>
          <a:xfrm>
            <a:off x="373850" y="1498505"/>
            <a:ext cx="2442909" cy="3140586"/>
          </a:xfrm>
          <a:prstGeom prst="rect">
            <a:avLst/>
          </a:prstGeom>
        </p:spPr>
      </p:pic>
      <p:pic>
        <p:nvPicPr>
          <p:cNvPr id="6" name="Picture 5">
            <a:extLst>
              <a:ext uri="{FF2B5EF4-FFF2-40B4-BE49-F238E27FC236}">
                <a16:creationId xmlns:a16="http://schemas.microsoft.com/office/drawing/2014/main" id="{FEB79029-C100-4BE1-A816-E3C18649D9E3}"/>
              </a:ext>
            </a:extLst>
          </p:cNvPr>
          <p:cNvPicPr>
            <a:picLocks noChangeAspect="1"/>
          </p:cNvPicPr>
          <p:nvPr/>
        </p:nvPicPr>
        <p:blipFill>
          <a:blip r:embed="rId4"/>
          <a:stretch>
            <a:fillRect/>
          </a:stretch>
        </p:blipFill>
        <p:spPr>
          <a:xfrm>
            <a:off x="4714442" y="1239999"/>
            <a:ext cx="4219751" cy="3399092"/>
          </a:xfrm>
          <a:prstGeom prst="rect">
            <a:avLst/>
          </a:prstGeom>
        </p:spPr>
      </p:pic>
      <p:sp>
        <p:nvSpPr>
          <p:cNvPr id="7" name="Arrow: Right 6">
            <a:extLst>
              <a:ext uri="{FF2B5EF4-FFF2-40B4-BE49-F238E27FC236}">
                <a16:creationId xmlns:a16="http://schemas.microsoft.com/office/drawing/2014/main" id="{8C4CE646-4FC5-45E0-867E-A3F270AC1828}"/>
              </a:ext>
            </a:extLst>
          </p:cNvPr>
          <p:cNvSpPr/>
          <p:nvPr/>
        </p:nvSpPr>
        <p:spPr>
          <a:xfrm>
            <a:off x="3317696" y="2354755"/>
            <a:ext cx="871870" cy="584790"/>
          </a:xfrm>
          <a:prstGeom prst="rightArrow">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1E89A7A6-8773-4C01-8154-F9839EA999A6}"/>
              </a:ext>
            </a:extLst>
          </p:cNvPr>
          <p:cNvSpPr txBox="1"/>
          <p:nvPr/>
        </p:nvSpPr>
        <p:spPr>
          <a:xfrm>
            <a:off x="3138824" y="1774665"/>
            <a:ext cx="1247457" cy="461665"/>
          </a:xfrm>
          <a:prstGeom prst="rect">
            <a:avLst/>
          </a:prstGeom>
          <a:noFill/>
        </p:spPr>
        <p:txBody>
          <a:bodyPr wrap="none" rtlCol="0">
            <a:spAutoFit/>
          </a:bodyPr>
          <a:lstStyle/>
          <a:p>
            <a:r>
              <a:rPr lang="en-US" sz="2400" dirty="0">
                <a:solidFill>
                  <a:srgbClr val="C00000"/>
                </a:solidFill>
                <a:latin typeface="+mn-lt"/>
              </a:rPr>
              <a:t>What if?</a:t>
            </a:r>
          </a:p>
        </p:txBody>
      </p:sp>
      <p:sp>
        <p:nvSpPr>
          <p:cNvPr id="9" name="TextBox 8">
            <a:extLst>
              <a:ext uri="{FF2B5EF4-FFF2-40B4-BE49-F238E27FC236}">
                <a16:creationId xmlns:a16="http://schemas.microsoft.com/office/drawing/2014/main" id="{AB840FCC-249D-445C-9506-098FB3412E26}"/>
              </a:ext>
            </a:extLst>
          </p:cNvPr>
          <p:cNvSpPr txBox="1"/>
          <p:nvPr/>
        </p:nvSpPr>
        <p:spPr>
          <a:xfrm>
            <a:off x="628650" y="4637103"/>
            <a:ext cx="1938351" cy="338554"/>
          </a:xfrm>
          <a:prstGeom prst="rect">
            <a:avLst/>
          </a:prstGeom>
          <a:solidFill>
            <a:schemeClr val="accent3">
              <a:lumMod val="40000"/>
              <a:lumOff val="60000"/>
            </a:schemeClr>
          </a:solidFill>
        </p:spPr>
        <p:txBody>
          <a:bodyPr wrap="none" rtlCol="0">
            <a:spAutoFit/>
          </a:bodyPr>
          <a:lstStyle/>
          <a:p>
            <a:pPr algn="ctr"/>
            <a:r>
              <a:rPr lang="en-US" sz="1600" dirty="0">
                <a:solidFill>
                  <a:srgbClr val="C00000"/>
                </a:solidFill>
                <a:latin typeface="+mn-lt"/>
              </a:rPr>
              <a:t>Conventional System</a:t>
            </a:r>
          </a:p>
        </p:txBody>
      </p:sp>
      <p:sp>
        <p:nvSpPr>
          <p:cNvPr id="10" name="TextBox 9">
            <a:extLst>
              <a:ext uri="{FF2B5EF4-FFF2-40B4-BE49-F238E27FC236}">
                <a16:creationId xmlns:a16="http://schemas.microsoft.com/office/drawing/2014/main" id="{9D4D8B71-8EB3-423A-B74C-F647C166B233}"/>
              </a:ext>
            </a:extLst>
          </p:cNvPr>
          <p:cNvSpPr txBox="1"/>
          <p:nvPr/>
        </p:nvSpPr>
        <p:spPr>
          <a:xfrm>
            <a:off x="5419890" y="4639091"/>
            <a:ext cx="2701381" cy="338554"/>
          </a:xfrm>
          <a:prstGeom prst="rect">
            <a:avLst/>
          </a:prstGeom>
          <a:solidFill>
            <a:schemeClr val="accent3">
              <a:lumMod val="40000"/>
              <a:lumOff val="60000"/>
            </a:schemeClr>
          </a:solidFill>
        </p:spPr>
        <p:txBody>
          <a:bodyPr wrap="none" rtlCol="0">
            <a:spAutoFit/>
          </a:bodyPr>
          <a:lstStyle/>
          <a:p>
            <a:pPr algn="ctr"/>
            <a:r>
              <a:rPr lang="en-US" sz="1600" dirty="0">
                <a:solidFill>
                  <a:srgbClr val="C00000"/>
                </a:solidFill>
                <a:latin typeface="+mn-lt"/>
              </a:rPr>
              <a:t>Proposed System: CO</a:t>
            </a:r>
            <a:r>
              <a:rPr lang="en-US" sz="1600" baseline="-25000" dirty="0">
                <a:solidFill>
                  <a:srgbClr val="C00000"/>
                </a:solidFill>
                <a:latin typeface="+mn-lt"/>
              </a:rPr>
              <a:t>2</a:t>
            </a:r>
            <a:r>
              <a:rPr lang="en-US" sz="1600" dirty="0">
                <a:solidFill>
                  <a:srgbClr val="C00000"/>
                </a:solidFill>
                <a:latin typeface="+mn-lt"/>
              </a:rPr>
              <a:t> (R-744)</a:t>
            </a:r>
          </a:p>
        </p:txBody>
      </p:sp>
      <p:sp>
        <p:nvSpPr>
          <p:cNvPr id="11" name="TextBox 10">
            <a:extLst>
              <a:ext uri="{FF2B5EF4-FFF2-40B4-BE49-F238E27FC236}">
                <a16:creationId xmlns:a16="http://schemas.microsoft.com/office/drawing/2014/main" id="{5E3C371F-6C57-47F3-A6ED-DE40C43D67FD}"/>
              </a:ext>
            </a:extLst>
          </p:cNvPr>
          <p:cNvSpPr txBox="1"/>
          <p:nvPr/>
        </p:nvSpPr>
        <p:spPr>
          <a:xfrm>
            <a:off x="2807744" y="3102848"/>
            <a:ext cx="1830408" cy="1169551"/>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mn-lt"/>
              </a:rPr>
              <a:t>Lower GWP (1 vs 3200)</a:t>
            </a:r>
          </a:p>
          <a:p>
            <a:pPr marL="285750" indent="-285750">
              <a:buFont typeface="Arial" panose="020B0604020202020204" pitchFamily="34" charset="0"/>
              <a:buChar char="•"/>
            </a:pPr>
            <a:r>
              <a:rPr lang="en-US" dirty="0">
                <a:latin typeface="+mn-lt"/>
              </a:rPr>
              <a:t>Hypothesis: Lower energy consumption?</a:t>
            </a:r>
          </a:p>
        </p:txBody>
      </p:sp>
    </p:spTree>
    <p:extLst>
      <p:ext uri="{BB962C8B-B14F-4D97-AF65-F5344CB8AC3E}">
        <p14:creationId xmlns:p14="http://schemas.microsoft.com/office/powerpoint/2010/main" val="320507946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A68CC-4A0D-41E8-AD72-80BA82C1F2E3}"/>
              </a:ext>
            </a:extLst>
          </p:cNvPr>
          <p:cNvSpPr>
            <a:spLocks noGrp="1"/>
          </p:cNvSpPr>
          <p:nvPr>
            <p:ph type="title"/>
          </p:nvPr>
        </p:nvSpPr>
        <p:spPr/>
        <p:txBody>
          <a:bodyPr/>
          <a:lstStyle/>
          <a:p>
            <a:r>
              <a:rPr lang="en-GB" dirty="0"/>
              <a:t>Objectives</a:t>
            </a:r>
            <a:endParaRPr lang="fr-FR" dirty="0"/>
          </a:p>
        </p:txBody>
      </p:sp>
      <p:sp>
        <p:nvSpPr>
          <p:cNvPr id="3" name="Content Placeholder 2">
            <a:extLst>
              <a:ext uri="{FF2B5EF4-FFF2-40B4-BE49-F238E27FC236}">
                <a16:creationId xmlns:a16="http://schemas.microsoft.com/office/drawing/2014/main" id="{AB0E4530-5CC6-4053-8D5A-9DA7C3D7EF77}"/>
              </a:ext>
            </a:extLst>
          </p:cNvPr>
          <p:cNvSpPr>
            <a:spLocks noGrp="1"/>
          </p:cNvSpPr>
          <p:nvPr>
            <p:ph idx="1"/>
          </p:nvPr>
        </p:nvSpPr>
        <p:spPr>
          <a:xfrm>
            <a:off x="628651" y="1825625"/>
            <a:ext cx="7886700" cy="4351338"/>
          </a:xfrm>
        </p:spPr>
        <p:txBody>
          <a:bodyPr/>
          <a:lstStyle/>
          <a:p>
            <a:pPr marL="285750" indent="-285750">
              <a:buFont typeface="Arial" panose="020B0604020202020204" pitchFamily="34" charset="0"/>
              <a:buChar char="•"/>
            </a:pPr>
            <a:r>
              <a:rPr lang="en-GB" sz="2400" dirty="0"/>
              <a:t>Techno-economic analysis of CO</a:t>
            </a:r>
            <a:r>
              <a:rPr lang="en-GB" sz="2400" baseline="-25000" dirty="0"/>
              <a:t>2</a:t>
            </a:r>
            <a:r>
              <a:rPr lang="en-GB" sz="2400" dirty="0"/>
              <a:t> refrigeration with optimum heat recovery scenario</a:t>
            </a:r>
          </a:p>
        </p:txBody>
      </p:sp>
      <p:sp>
        <p:nvSpPr>
          <p:cNvPr id="4" name="Footer Placeholder 3">
            <a:extLst>
              <a:ext uri="{FF2B5EF4-FFF2-40B4-BE49-F238E27FC236}">
                <a16:creationId xmlns:a16="http://schemas.microsoft.com/office/drawing/2014/main" id="{4F47C707-656C-4F11-8FF7-8CF7E60F3C90}"/>
              </a:ext>
            </a:extLst>
          </p:cNvPr>
          <p:cNvSpPr>
            <a:spLocks noGrp="1"/>
          </p:cNvSpPr>
          <p:nvPr>
            <p:ph type="ftr" sz="quarter" idx="11"/>
          </p:nvPr>
        </p:nvSpPr>
        <p:spPr/>
        <p:txBody>
          <a:bodyPr/>
          <a:lstStyle/>
          <a:p>
            <a:r>
              <a:rPr lang="en-US"/>
              <a:t>13th IIR GUSTAV LORENTZEN CONFERENCE ON NATURAL REFRIGERANTS, Valencia, June 18-20, 2018</a:t>
            </a:r>
            <a:endParaRPr lang="en-US" dirty="0"/>
          </a:p>
        </p:txBody>
      </p:sp>
      <p:pic>
        <p:nvPicPr>
          <p:cNvPr id="5" name="Picture 2" descr="https://www.cibsejournal.com/wp-content/themes/cibsejournal/images/2012-12/images/fig2.png">
            <a:extLst>
              <a:ext uri="{FF2B5EF4-FFF2-40B4-BE49-F238E27FC236}">
                <a16:creationId xmlns:a16="http://schemas.microsoft.com/office/drawing/2014/main" id="{E7FDABBC-DE5B-4089-A708-C90780DB711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37024" y="2674815"/>
            <a:ext cx="4508212" cy="3051511"/>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DB8E1855-5D52-4406-A887-769BAD7FE0DB}"/>
              </a:ext>
            </a:extLst>
          </p:cNvPr>
          <p:cNvSpPr/>
          <p:nvPr/>
        </p:nvSpPr>
        <p:spPr>
          <a:xfrm>
            <a:off x="628649" y="2674815"/>
            <a:ext cx="3306042" cy="2246769"/>
          </a:xfrm>
          <a:prstGeom prst="rect">
            <a:avLst/>
          </a:prstGeom>
        </p:spPr>
        <p:txBody>
          <a:bodyPr wrap="square">
            <a:spAutoFit/>
          </a:bodyPr>
          <a:lstStyle/>
          <a:p>
            <a:pPr marL="342900" lvl="1" indent="-342900">
              <a:buClr>
                <a:srgbClr val="FF0000"/>
              </a:buClr>
              <a:buFont typeface="Courier New" panose="02070309020205020404" pitchFamily="49" charset="0"/>
              <a:buChar char="o"/>
            </a:pPr>
            <a:r>
              <a:rPr lang="en-GB" sz="2000" dirty="0">
                <a:latin typeface="+mn-lt"/>
              </a:rPr>
              <a:t>Correlate the production of heat from supermarkets to </a:t>
            </a:r>
            <a:r>
              <a:rPr lang="en-GB" sz="2000" b="1" u="sng" dirty="0">
                <a:latin typeface="+mn-lt"/>
              </a:rPr>
              <a:t>utility network providers </a:t>
            </a:r>
          </a:p>
          <a:p>
            <a:pPr marL="342900" lvl="1" indent="-342900">
              <a:buClr>
                <a:srgbClr val="FF0000"/>
              </a:buClr>
              <a:buFont typeface="Courier New" panose="02070309020205020404" pitchFamily="49" charset="0"/>
              <a:buChar char="o"/>
            </a:pPr>
            <a:r>
              <a:rPr lang="en-GB" sz="2000" dirty="0">
                <a:latin typeface="+mn-lt"/>
              </a:rPr>
              <a:t>Determine the gained </a:t>
            </a:r>
            <a:r>
              <a:rPr lang="en-GB" sz="2000" b="1" u="sng" dirty="0">
                <a:latin typeface="+mn-lt"/>
              </a:rPr>
              <a:t>savings from different scenarios</a:t>
            </a:r>
            <a:endParaRPr lang="fr-FR" sz="2000" b="1" u="sng" dirty="0">
              <a:latin typeface="+mn-lt"/>
            </a:endParaRPr>
          </a:p>
        </p:txBody>
      </p:sp>
    </p:spTree>
    <p:extLst>
      <p:ext uri="{BB962C8B-B14F-4D97-AF65-F5344CB8AC3E}">
        <p14:creationId xmlns:p14="http://schemas.microsoft.com/office/powerpoint/2010/main" val="53813380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Picture 5">
            <a:extLst>
              <a:ext uri="{FF2B5EF4-FFF2-40B4-BE49-F238E27FC236}">
                <a16:creationId xmlns:a16="http://schemas.microsoft.com/office/drawing/2014/main" id="{BCA14A28-D698-46FD-802B-8D7B4585F4B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25501" y="2047170"/>
            <a:ext cx="1892742" cy="28371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a:extLst>
              <a:ext uri="{FF2B5EF4-FFF2-40B4-BE49-F238E27FC236}">
                <a16:creationId xmlns:a16="http://schemas.microsoft.com/office/drawing/2014/main" id="{612B6FBF-C71B-48BE-A362-9A0CF5EDF4AB}"/>
              </a:ext>
            </a:extLst>
          </p:cNvPr>
          <p:cNvSpPr>
            <a:spLocks noGrp="1"/>
          </p:cNvSpPr>
          <p:nvPr>
            <p:ph type="title"/>
          </p:nvPr>
        </p:nvSpPr>
        <p:spPr/>
        <p:txBody>
          <a:bodyPr/>
          <a:lstStyle/>
          <a:p>
            <a:r>
              <a:rPr lang="en-GB" dirty="0"/>
              <a:t>Scenario Definition: 1</a:t>
            </a:r>
            <a:r>
              <a:rPr lang="en-GB" baseline="30000" dirty="0"/>
              <a:t>st</a:t>
            </a:r>
            <a:r>
              <a:rPr lang="en-GB" dirty="0"/>
              <a:t>, 2</a:t>
            </a:r>
            <a:r>
              <a:rPr lang="en-GB" baseline="30000" dirty="0"/>
              <a:t>nd</a:t>
            </a:r>
            <a:r>
              <a:rPr lang="en-GB" dirty="0"/>
              <a:t>, and 3</a:t>
            </a:r>
            <a:r>
              <a:rPr lang="en-GB" baseline="30000" dirty="0"/>
              <a:t>rd</a:t>
            </a:r>
            <a:r>
              <a:rPr lang="en-GB" dirty="0"/>
              <a:t> </a:t>
            </a:r>
            <a:endParaRPr lang="fr-FR" dirty="0"/>
          </a:p>
        </p:txBody>
      </p:sp>
      <p:sp>
        <p:nvSpPr>
          <p:cNvPr id="4" name="Footer Placeholder 3">
            <a:extLst>
              <a:ext uri="{FF2B5EF4-FFF2-40B4-BE49-F238E27FC236}">
                <a16:creationId xmlns:a16="http://schemas.microsoft.com/office/drawing/2014/main" id="{F0647C0C-AEC0-453E-A1EB-4E2EE9351D15}"/>
              </a:ext>
            </a:extLst>
          </p:cNvPr>
          <p:cNvSpPr>
            <a:spLocks noGrp="1"/>
          </p:cNvSpPr>
          <p:nvPr>
            <p:ph type="ftr" sz="quarter" idx="11"/>
          </p:nvPr>
        </p:nvSpPr>
        <p:spPr/>
        <p:txBody>
          <a:bodyPr/>
          <a:lstStyle/>
          <a:p>
            <a:r>
              <a:rPr lang="en-US">
                <a:latin typeface="+mn-lt"/>
              </a:rPr>
              <a:t>13th IIR GUSTAV LORENTZEN CONFERENCE ON NATURAL REFRIGERANTS, Valencia, June 18-20, 2018</a:t>
            </a:r>
            <a:endParaRPr lang="en-US" dirty="0">
              <a:latin typeface="+mn-lt"/>
            </a:endParaRPr>
          </a:p>
        </p:txBody>
      </p:sp>
      <p:sp>
        <p:nvSpPr>
          <p:cNvPr id="6" name="Content Placeholder 5">
            <a:extLst>
              <a:ext uri="{FF2B5EF4-FFF2-40B4-BE49-F238E27FC236}">
                <a16:creationId xmlns:a16="http://schemas.microsoft.com/office/drawing/2014/main" id="{7F28C5BE-6F75-4731-824C-2D6E90FBE0DD}"/>
              </a:ext>
            </a:extLst>
          </p:cNvPr>
          <p:cNvSpPr>
            <a:spLocks noGrp="1"/>
          </p:cNvSpPr>
          <p:nvPr>
            <p:ph idx="1"/>
          </p:nvPr>
        </p:nvSpPr>
        <p:spPr>
          <a:xfrm>
            <a:off x="628650" y="5602683"/>
            <a:ext cx="7823944" cy="457863"/>
          </a:xfrm>
        </p:spPr>
        <p:txBody>
          <a:bodyPr/>
          <a:lstStyle/>
          <a:p>
            <a:pPr marL="285750" indent="-285750">
              <a:buFont typeface="Arial" panose="020B0604020202020204" pitchFamily="34" charset="0"/>
              <a:buChar char="•"/>
            </a:pPr>
            <a:r>
              <a:rPr lang="en-GB" dirty="0">
                <a:solidFill>
                  <a:schemeClr val="tx1"/>
                </a:solidFill>
              </a:rPr>
              <a:t>These cases are differentiated by the method to supply space heating</a:t>
            </a:r>
            <a:endParaRPr lang="fr-FR" dirty="0">
              <a:solidFill>
                <a:schemeClr val="tx1"/>
              </a:solidFill>
            </a:endParaRPr>
          </a:p>
        </p:txBody>
      </p:sp>
      <p:pic>
        <p:nvPicPr>
          <p:cNvPr id="17" name="Picture 3">
            <a:extLst>
              <a:ext uri="{FF2B5EF4-FFF2-40B4-BE49-F238E27FC236}">
                <a16:creationId xmlns:a16="http://schemas.microsoft.com/office/drawing/2014/main" id="{D56F2A50-A015-428E-9B41-F2ABE32B7CA6}"/>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048002" y="1514861"/>
            <a:ext cx="2404592" cy="349105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8" name="TextBox 17">
            <a:extLst>
              <a:ext uri="{FF2B5EF4-FFF2-40B4-BE49-F238E27FC236}">
                <a16:creationId xmlns:a16="http://schemas.microsoft.com/office/drawing/2014/main" id="{18921C6A-8C73-479D-8B4F-4E984D989144}"/>
              </a:ext>
            </a:extLst>
          </p:cNvPr>
          <p:cNvSpPr txBox="1"/>
          <p:nvPr/>
        </p:nvSpPr>
        <p:spPr>
          <a:xfrm>
            <a:off x="943134" y="5100041"/>
            <a:ext cx="1557941" cy="338554"/>
          </a:xfrm>
          <a:prstGeom prst="rect">
            <a:avLst/>
          </a:prstGeom>
          <a:solidFill>
            <a:schemeClr val="accent3">
              <a:lumMod val="40000"/>
              <a:lumOff val="60000"/>
            </a:schemeClr>
          </a:solidFill>
        </p:spPr>
        <p:txBody>
          <a:bodyPr wrap="square" rtlCol="0">
            <a:spAutoFit/>
          </a:bodyPr>
          <a:lstStyle/>
          <a:p>
            <a:pPr algn="ctr"/>
            <a:r>
              <a:rPr lang="en-US" sz="1600" dirty="0">
                <a:solidFill>
                  <a:srgbClr val="C00000"/>
                </a:solidFill>
                <a:latin typeface="+mn-lt"/>
              </a:rPr>
              <a:t>FC + DH (base)</a:t>
            </a:r>
          </a:p>
        </p:txBody>
      </p:sp>
      <p:sp>
        <p:nvSpPr>
          <p:cNvPr id="19" name="TextBox 18">
            <a:extLst>
              <a:ext uri="{FF2B5EF4-FFF2-40B4-BE49-F238E27FC236}">
                <a16:creationId xmlns:a16="http://schemas.microsoft.com/office/drawing/2014/main" id="{9B963598-681E-4BC7-83B3-D74574193975}"/>
              </a:ext>
            </a:extLst>
          </p:cNvPr>
          <p:cNvSpPr txBox="1"/>
          <p:nvPr/>
        </p:nvSpPr>
        <p:spPr>
          <a:xfrm>
            <a:off x="6951941" y="5109475"/>
            <a:ext cx="1148354" cy="338554"/>
          </a:xfrm>
          <a:prstGeom prst="rect">
            <a:avLst/>
          </a:prstGeom>
          <a:solidFill>
            <a:schemeClr val="accent3">
              <a:lumMod val="40000"/>
              <a:lumOff val="60000"/>
            </a:schemeClr>
          </a:solidFill>
        </p:spPr>
        <p:txBody>
          <a:bodyPr wrap="square" rtlCol="0">
            <a:spAutoFit/>
          </a:bodyPr>
          <a:lstStyle/>
          <a:p>
            <a:pPr algn="ctr"/>
            <a:r>
              <a:rPr lang="en-US" sz="1600" dirty="0">
                <a:solidFill>
                  <a:srgbClr val="C00000"/>
                </a:solidFill>
                <a:latin typeface="+mn-lt"/>
              </a:rPr>
              <a:t>SH Only</a:t>
            </a:r>
          </a:p>
        </p:txBody>
      </p:sp>
      <p:pic>
        <p:nvPicPr>
          <p:cNvPr id="20" name="Picture 5">
            <a:extLst>
              <a:ext uri="{FF2B5EF4-FFF2-40B4-BE49-F238E27FC236}">
                <a16:creationId xmlns:a16="http://schemas.microsoft.com/office/drawing/2014/main" id="{62224F41-EA69-4339-B44C-16102A43150F}"/>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5938" y="2047170"/>
            <a:ext cx="1892742" cy="28371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descr="Hasil gambar untuk heat pump symbol ground source">
            <a:extLst>
              <a:ext uri="{FF2B5EF4-FFF2-40B4-BE49-F238E27FC236}">
                <a16:creationId xmlns:a16="http://schemas.microsoft.com/office/drawing/2014/main" id="{1E0A8CF9-DBF8-4567-9424-E881AEC294B3}"/>
              </a:ext>
            </a:extLst>
          </p:cNvPr>
          <p:cNvPicPr>
            <a:picLocks noChangeAspect="1" noChangeArrowheads="1"/>
          </p:cNvPicPr>
          <p:nvPr/>
        </p:nvPicPr>
        <p:blipFill>
          <a:blip r:embed="rId5">
            <a:biLevel thresh="50000"/>
            <a:extLst>
              <a:ext uri="{28A0092B-C50C-407E-A947-70E740481C1C}">
                <a14:useLocalDpi xmlns:a14="http://schemas.microsoft.com/office/drawing/2010/main" val="0"/>
              </a:ext>
            </a:extLst>
          </a:blip>
          <a:srcRect/>
          <a:stretch>
            <a:fillRect/>
          </a:stretch>
        </p:blipFill>
        <p:spPr bwMode="auto">
          <a:xfrm>
            <a:off x="4817246" y="1414999"/>
            <a:ext cx="632171" cy="632171"/>
          </a:xfrm>
          <a:prstGeom prst="rect">
            <a:avLst/>
          </a:prstGeom>
          <a:noFill/>
          <a:extLst>
            <a:ext uri="{909E8E84-426E-40DD-AFC4-6F175D3DCCD1}">
              <a14:hiddenFill xmlns:a14="http://schemas.microsoft.com/office/drawing/2010/main">
                <a:solidFill>
                  <a:srgbClr val="FFFFFF"/>
                </a:solidFill>
              </a14:hiddenFill>
            </a:ext>
          </a:extLst>
        </p:spPr>
      </p:pic>
      <p:sp>
        <p:nvSpPr>
          <p:cNvPr id="27" name="TextBox 26">
            <a:extLst>
              <a:ext uri="{FF2B5EF4-FFF2-40B4-BE49-F238E27FC236}">
                <a16:creationId xmlns:a16="http://schemas.microsoft.com/office/drawing/2014/main" id="{7FA86124-4FEB-42D9-9C28-AE745D3E2774}"/>
              </a:ext>
            </a:extLst>
          </p:cNvPr>
          <p:cNvSpPr txBox="1"/>
          <p:nvPr/>
        </p:nvSpPr>
        <p:spPr>
          <a:xfrm>
            <a:off x="4326331" y="1541342"/>
            <a:ext cx="524503" cy="338554"/>
          </a:xfrm>
          <a:prstGeom prst="rect">
            <a:avLst/>
          </a:prstGeom>
          <a:noFill/>
        </p:spPr>
        <p:txBody>
          <a:bodyPr wrap="none" rtlCol="0">
            <a:spAutoFit/>
          </a:bodyPr>
          <a:lstStyle/>
          <a:p>
            <a:r>
              <a:rPr lang="en-GB" sz="800" dirty="0"/>
              <a:t>Space </a:t>
            </a:r>
          </a:p>
          <a:p>
            <a:r>
              <a:rPr lang="en-GB" sz="800" dirty="0"/>
              <a:t>heating</a:t>
            </a:r>
          </a:p>
        </p:txBody>
      </p:sp>
      <p:pic>
        <p:nvPicPr>
          <p:cNvPr id="33" name="Picture 2">
            <a:extLst>
              <a:ext uri="{FF2B5EF4-FFF2-40B4-BE49-F238E27FC236}">
                <a16:creationId xmlns:a16="http://schemas.microsoft.com/office/drawing/2014/main" id="{68EBCEE6-5B32-4E0C-93F6-9F7012B72A91}"/>
              </a:ext>
            </a:extLst>
          </p:cNvPr>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l="69949" b="81945"/>
          <a:stretch/>
        </p:blipFill>
        <p:spPr bwMode="auto">
          <a:xfrm>
            <a:off x="1994058" y="1490403"/>
            <a:ext cx="568826" cy="4404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4" name="TextBox 33">
            <a:extLst>
              <a:ext uri="{FF2B5EF4-FFF2-40B4-BE49-F238E27FC236}">
                <a16:creationId xmlns:a16="http://schemas.microsoft.com/office/drawing/2014/main" id="{21D7BD21-9F86-4F71-AE05-7D20CE08B174}"/>
              </a:ext>
            </a:extLst>
          </p:cNvPr>
          <p:cNvSpPr txBox="1"/>
          <p:nvPr/>
        </p:nvSpPr>
        <p:spPr>
          <a:xfrm>
            <a:off x="1459854" y="1541342"/>
            <a:ext cx="524503" cy="338554"/>
          </a:xfrm>
          <a:prstGeom prst="rect">
            <a:avLst/>
          </a:prstGeom>
          <a:noFill/>
        </p:spPr>
        <p:txBody>
          <a:bodyPr wrap="none" rtlCol="0">
            <a:spAutoFit/>
          </a:bodyPr>
          <a:lstStyle/>
          <a:p>
            <a:r>
              <a:rPr lang="en-GB" sz="800" dirty="0"/>
              <a:t>Space </a:t>
            </a:r>
          </a:p>
          <a:p>
            <a:r>
              <a:rPr lang="en-GB" sz="800" dirty="0"/>
              <a:t>heating</a:t>
            </a:r>
          </a:p>
        </p:txBody>
      </p:sp>
      <p:sp>
        <p:nvSpPr>
          <p:cNvPr id="35" name="TextBox 34">
            <a:extLst>
              <a:ext uri="{FF2B5EF4-FFF2-40B4-BE49-F238E27FC236}">
                <a16:creationId xmlns:a16="http://schemas.microsoft.com/office/drawing/2014/main" id="{2917FFAC-3C1D-4723-920D-DE668A456994}"/>
              </a:ext>
            </a:extLst>
          </p:cNvPr>
          <p:cNvSpPr txBox="1"/>
          <p:nvPr/>
        </p:nvSpPr>
        <p:spPr>
          <a:xfrm>
            <a:off x="4141280" y="5109475"/>
            <a:ext cx="894604" cy="338554"/>
          </a:xfrm>
          <a:prstGeom prst="rect">
            <a:avLst/>
          </a:prstGeom>
          <a:solidFill>
            <a:schemeClr val="accent3">
              <a:lumMod val="40000"/>
              <a:lumOff val="60000"/>
            </a:schemeClr>
          </a:solidFill>
        </p:spPr>
        <p:txBody>
          <a:bodyPr wrap="square" rtlCol="0">
            <a:spAutoFit/>
          </a:bodyPr>
          <a:lstStyle/>
          <a:p>
            <a:pPr algn="ctr"/>
            <a:r>
              <a:rPr lang="en-US" sz="1600" dirty="0">
                <a:solidFill>
                  <a:srgbClr val="C00000"/>
                </a:solidFill>
                <a:latin typeface="+mn-lt"/>
              </a:rPr>
              <a:t>FC + HP</a:t>
            </a:r>
          </a:p>
        </p:txBody>
      </p:sp>
      <p:sp>
        <p:nvSpPr>
          <p:cNvPr id="36" name="TextBox 35">
            <a:extLst>
              <a:ext uri="{FF2B5EF4-FFF2-40B4-BE49-F238E27FC236}">
                <a16:creationId xmlns:a16="http://schemas.microsoft.com/office/drawing/2014/main" id="{0F6BE569-8A04-4824-894B-F060C10D7893}"/>
              </a:ext>
            </a:extLst>
          </p:cNvPr>
          <p:cNvSpPr txBox="1"/>
          <p:nvPr/>
        </p:nvSpPr>
        <p:spPr>
          <a:xfrm>
            <a:off x="1857005" y="1939448"/>
            <a:ext cx="865943" cy="215444"/>
          </a:xfrm>
          <a:prstGeom prst="rect">
            <a:avLst/>
          </a:prstGeom>
          <a:noFill/>
        </p:spPr>
        <p:txBody>
          <a:bodyPr wrap="none" rtlCol="0">
            <a:spAutoFit/>
          </a:bodyPr>
          <a:lstStyle/>
          <a:p>
            <a:r>
              <a:rPr lang="en-GB" sz="800" dirty="0">
                <a:solidFill>
                  <a:srgbClr val="C00000"/>
                </a:solidFill>
              </a:rPr>
              <a:t>District heating</a:t>
            </a:r>
          </a:p>
        </p:txBody>
      </p:sp>
      <p:sp>
        <p:nvSpPr>
          <p:cNvPr id="37" name="TextBox 36">
            <a:extLst>
              <a:ext uri="{FF2B5EF4-FFF2-40B4-BE49-F238E27FC236}">
                <a16:creationId xmlns:a16="http://schemas.microsoft.com/office/drawing/2014/main" id="{30AA70D8-D1E2-45C2-BE4D-8D75C96A50B7}"/>
              </a:ext>
            </a:extLst>
          </p:cNvPr>
          <p:cNvSpPr txBox="1"/>
          <p:nvPr/>
        </p:nvSpPr>
        <p:spPr>
          <a:xfrm>
            <a:off x="4858193" y="2014939"/>
            <a:ext cx="700833" cy="215444"/>
          </a:xfrm>
          <a:prstGeom prst="rect">
            <a:avLst/>
          </a:prstGeom>
          <a:noFill/>
        </p:spPr>
        <p:txBody>
          <a:bodyPr wrap="none" rtlCol="0">
            <a:spAutoFit/>
          </a:bodyPr>
          <a:lstStyle/>
          <a:p>
            <a:r>
              <a:rPr lang="en-GB" sz="800" dirty="0">
                <a:solidFill>
                  <a:srgbClr val="C00000"/>
                </a:solidFill>
              </a:rPr>
              <a:t>Heat Pump</a:t>
            </a:r>
          </a:p>
        </p:txBody>
      </p:sp>
      <p:sp>
        <p:nvSpPr>
          <p:cNvPr id="5" name="Arrow: Up 4">
            <a:extLst>
              <a:ext uri="{FF2B5EF4-FFF2-40B4-BE49-F238E27FC236}">
                <a16:creationId xmlns:a16="http://schemas.microsoft.com/office/drawing/2014/main" id="{F99CCDD2-682C-4F14-A959-E8FC81568CAE}"/>
              </a:ext>
            </a:extLst>
          </p:cNvPr>
          <p:cNvSpPr/>
          <p:nvPr/>
        </p:nvSpPr>
        <p:spPr>
          <a:xfrm>
            <a:off x="8452594" y="2180100"/>
            <a:ext cx="387275" cy="457863"/>
          </a:xfrm>
          <a:prstGeom prst="up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GB" dirty="0"/>
              <a:t>P</a:t>
            </a:r>
            <a:endParaRPr lang="fr-FR" dirty="0"/>
          </a:p>
        </p:txBody>
      </p:sp>
    </p:spTree>
    <p:extLst>
      <p:ext uri="{BB962C8B-B14F-4D97-AF65-F5344CB8AC3E}">
        <p14:creationId xmlns:p14="http://schemas.microsoft.com/office/powerpoint/2010/main" val="305817842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500"/>
                                        <p:tgtEl>
                                          <p:spTgt spid="30"/>
                                        </p:tgtEl>
                                      </p:cBhvr>
                                    </p:animEffect>
                                  </p:childTnLst>
                                </p:cTn>
                              </p:par>
                              <p:par>
                                <p:cTn id="8" presetID="10" presetClass="entr" presetSubtype="0" fill="hold" nodeType="withEffect">
                                  <p:stCondLst>
                                    <p:cond delay="0"/>
                                  </p:stCondLst>
                                  <p:childTnLst>
                                    <p:set>
                                      <p:cBhvr>
                                        <p:cTn id="9" dur="1" fill="hold">
                                          <p:stCondLst>
                                            <p:cond delay="0"/>
                                          </p:stCondLst>
                                        </p:cTn>
                                        <p:tgtEl>
                                          <p:spTgt spid="1028"/>
                                        </p:tgtEl>
                                        <p:attrNameLst>
                                          <p:attrName>style.visibility</p:attrName>
                                        </p:attrNameLst>
                                      </p:cBhvr>
                                      <p:to>
                                        <p:strVal val="visible"/>
                                      </p:to>
                                    </p:set>
                                    <p:animEffect transition="in" filter="fade">
                                      <p:cBhvr>
                                        <p:cTn id="10" dur="500"/>
                                        <p:tgtEl>
                                          <p:spTgt spid="102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7"/>
                                        </p:tgtEl>
                                        <p:attrNameLst>
                                          <p:attrName>style.visibility</p:attrName>
                                        </p:attrNameLst>
                                      </p:cBhvr>
                                      <p:to>
                                        <p:strVal val="visible"/>
                                      </p:to>
                                    </p:set>
                                    <p:animEffect transition="in" filter="fade">
                                      <p:cBhvr>
                                        <p:cTn id="13" dur="500"/>
                                        <p:tgtEl>
                                          <p:spTgt spid="2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5"/>
                                        </p:tgtEl>
                                        <p:attrNameLst>
                                          <p:attrName>style.visibility</p:attrName>
                                        </p:attrNameLst>
                                      </p:cBhvr>
                                      <p:to>
                                        <p:strVal val="visible"/>
                                      </p:to>
                                    </p:set>
                                    <p:animEffect transition="in" filter="fade">
                                      <p:cBhvr>
                                        <p:cTn id="16" dur="500"/>
                                        <p:tgtEl>
                                          <p:spTgt spid="35"/>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7"/>
                                        </p:tgtEl>
                                        <p:attrNameLst>
                                          <p:attrName>style.visibility</p:attrName>
                                        </p:attrNameLst>
                                      </p:cBhvr>
                                      <p:to>
                                        <p:strVal val="visible"/>
                                      </p:to>
                                    </p:set>
                                    <p:animEffect transition="in" filter="fade">
                                      <p:cBhvr>
                                        <p:cTn id="19" dur="500"/>
                                        <p:tgtEl>
                                          <p:spTgt spid="37"/>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17"/>
                                        </p:tgtEl>
                                        <p:attrNameLst>
                                          <p:attrName>style.visibility</p:attrName>
                                        </p:attrNameLst>
                                      </p:cBhvr>
                                      <p:to>
                                        <p:strVal val="visible"/>
                                      </p:to>
                                    </p:set>
                                    <p:animEffect transition="in" filter="fade">
                                      <p:cBhvr>
                                        <p:cTn id="24" dur="500"/>
                                        <p:tgtEl>
                                          <p:spTgt spid="17"/>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fade">
                                      <p:cBhvr>
                                        <p:cTn id="27" dur="500"/>
                                        <p:tgtEl>
                                          <p:spTgt spid="19"/>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5"/>
                                        </p:tgtEl>
                                        <p:attrNameLst>
                                          <p:attrName>style.visibility</p:attrName>
                                        </p:attrNameLst>
                                      </p:cBhvr>
                                      <p:to>
                                        <p:strVal val="visible"/>
                                      </p:to>
                                    </p:set>
                                    <p:animEffect transition="in" filter="fade">
                                      <p:cBhvr>
                                        <p:cTn id="3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7" grpId="0"/>
      <p:bldP spid="35" grpId="0" animBg="1"/>
      <p:bldP spid="37" grpId="0"/>
      <p:bldP spid="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DF347-76E4-4FEE-A590-122CB20FCD84}"/>
              </a:ext>
            </a:extLst>
          </p:cNvPr>
          <p:cNvSpPr>
            <a:spLocks noGrp="1"/>
          </p:cNvSpPr>
          <p:nvPr>
            <p:ph type="title"/>
          </p:nvPr>
        </p:nvSpPr>
        <p:spPr/>
        <p:txBody>
          <a:bodyPr/>
          <a:lstStyle/>
          <a:p>
            <a:r>
              <a:rPr lang="en-GB" dirty="0"/>
              <a:t>Scenario 4</a:t>
            </a:r>
            <a:r>
              <a:rPr lang="en-GB" baseline="30000" dirty="0"/>
              <a:t>th</a:t>
            </a:r>
            <a:r>
              <a:rPr lang="en-GB" dirty="0"/>
              <a:t> and 5</a:t>
            </a:r>
            <a:r>
              <a:rPr lang="en-GB" baseline="30000" dirty="0"/>
              <a:t>th</a:t>
            </a:r>
            <a:r>
              <a:rPr lang="en-GB" dirty="0"/>
              <a:t> </a:t>
            </a:r>
            <a:endParaRPr lang="fr-FR" dirty="0"/>
          </a:p>
        </p:txBody>
      </p:sp>
      <p:sp>
        <p:nvSpPr>
          <p:cNvPr id="3" name="Content Placeholder 2">
            <a:extLst>
              <a:ext uri="{FF2B5EF4-FFF2-40B4-BE49-F238E27FC236}">
                <a16:creationId xmlns:a16="http://schemas.microsoft.com/office/drawing/2014/main" id="{6B20C5E4-8EDE-4540-BEC1-696F0916AE74}"/>
              </a:ext>
            </a:extLst>
          </p:cNvPr>
          <p:cNvSpPr>
            <a:spLocks noGrp="1"/>
          </p:cNvSpPr>
          <p:nvPr>
            <p:ph idx="1"/>
          </p:nvPr>
        </p:nvSpPr>
        <p:spPr>
          <a:xfrm>
            <a:off x="628650" y="5604302"/>
            <a:ext cx="7886700" cy="439923"/>
          </a:xfrm>
        </p:spPr>
        <p:txBody>
          <a:bodyPr/>
          <a:lstStyle/>
          <a:p>
            <a:pPr marL="285750" indent="-285750">
              <a:buFont typeface="Arial" panose="020B0604020202020204" pitchFamily="34" charset="0"/>
              <a:buChar char="•"/>
            </a:pPr>
            <a:r>
              <a:rPr lang="en-GB" dirty="0">
                <a:solidFill>
                  <a:schemeClr val="tx1"/>
                </a:solidFill>
              </a:rPr>
              <a:t>These scenarios allow the selling of excess heat to district heating network</a:t>
            </a:r>
            <a:endParaRPr lang="fr-FR" dirty="0">
              <a:solidFill>
                <a:schemeClr val="tx1"/>
              </a:solidFill>
            </a:endParaRPr>
          </a:p>
        </p:txBody>
      </p:sp>
      <p:sp>
        <p:nvSpPr>
          <p:cNvPr id="4" name="Footer Placeholder 3">
            <a:extLst>
              <a:ext uri="{FF2B5EF4-FFF2-40B4-BE49-F238E27FC236}">
                <a16:creationId xmlns:a16="http://schemas.microsoft.com/office/drawing/2014/main" id="{2F659BB7-0CD4-44B7-95A2-CEED435654CE}"/>
              </a:ext>
            </a:extLst>
          </p:cNvPr>
          <p:cNvSpPr>
            <a:spLocks noGrp="1"/>
          </p:cNvSpPr>
          <p:nvPr>
            <p:ph type="ftr" sz="quarter" idx="11"/>
          </p:nvPr>
        </p:nvSpPr>
        <p:spPr/>
        <p:txBody>
          <a:bodyPr/>
          <a:lstStyle/>
          <a:p>
            <a:r>
              <a:rPr lang="en-US">
                <a:latin typeface="+mn-lt"/>
              </a:rPr>
              <a:t>13th IIR GUSTAV LORENTZEN CONFERENCE ON NATURAL REFRIGERANTS, Valencia, June 18-20, 2018</a:t>
            </a:r>
            <a:endParaRPr lang="en-US" dirty="0">
              <a:latin typeface="+mn-lt"/>
            </a:endParaRPr>
          </a:p>
        </p:txBody>
      </p:sp>
      <p:pic>
        <p:nvPicPr>
          <p:cNvPr id="5" name="Picture 9">
            <a:extLst>
              <a:ext uri="{FF2B5EF4-FFF2-40B4-BE49-F238E27FC236}">
                <a16:creationId xmlns:a16="http://schemas.microsoft.com/office/drawing/2014/main" id="{F1D4C906-4A27-48BE-8D8B-369F5CEE956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92262" y="1273170"/>
            <a:ext cx="2917915" cy="36267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2">
            <a:extLst>
              <a:ext uri="{FF2B5EF4-FFF2-40B4-BE49-F238E27FC236}">
                <a16:creationId xmlns:a16="http://schemas.microsoft.com/office/drawing/2014/main" id="{6EEF32BA-2449-458B-BD3F-6D622ED5DD0D}"/>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440506" y="1276963"/>
            <a:ext cx="2811234" cy="36229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Box 6">
            <a:extLst>
              <a:ext uri="{FF2B5EF4-FFF2-40B4-BE49-F238E27FC236}">
                <a16:creationId xmlns:a16="http://schemas.microsoft.com/office/drawing/2014/main" id="{23494C14-9690-4FCD-873C-A8223AB3B7C9}"/>
              </a:ext>
            </a:extLst>
          </p:cNvPr>
          <p:cNvSpPr txBox="1"/>
          <p:nvPr/>
        </p:nvSpPr>
        <p:spPr>
          <a:xfrm>
            <a:off x="1440506" y="5038162"/>
            <a:ext cx="2469615" cy="338554"/>
          </a:xfrm>
          <a:prstGeom prst="rect">
            <a:avLst/>
          </a:prstGeom>
          <a:solidFill>
            <a:schemeClr val="accent3">
              <a:lumMod val="40000"/>
              <a:lumOff val="60000"/>
            </a:schemeClr>
          </a:solidFill>
        </p:spPr>
        <p:txBody>
          <a:bodyPr wrap="square" rtlCol="0">
            <a:spAutoFit/>
          </a:bodyPr>
          <a:lstStyle/>
          <a:p>
            <a:pPr algn="ctr"/>
            <a:r>
              <a:rPr lang="en-US" sz="1600" dirty="0">
                <a:solidFill>
                  <a:srgbClr val="C00000"/>
                </a:solidFill>
                <a:latin typeface="+mn-lt"/>
              </a:rPr>
              <a:t>DH (SH Priority)</a:t>
            </a:r>
          </a:p>
        </p:txBody>
      </p:sp>
      <p:sp>
        <p:nvSpPr>
          <p:cNvPr id="8" name="TextBox 7">
            <a:extLst>
              <a:ext uri="{FF2B5EF4-FFF2-40B4-BE49-F238E27FC236}">
                <a16:creationId xmlns:a16="http://schemas.microsoft.com/office/drawing/2014/main" id="{8603A9C7-70D7-465D-B588-2B6698324CDC}"/>
              </a:ext>
            </a:extLst>
          </p:cNvPr>
          <p:cNvSpPr txBox="1"/>
          <p:nvPr/>
        </p:nvSpPr>
        <p:spPr>
          <a:xfrm>
            <a:off x="5233881" y="5038162"/>
            <a:ext cx="2069323" cy="338554"/>
          </a:xfrm>
          <a:prstGeom prst="rect">
            <a:avLst/>
          </a:prstGeom>
          <a:solidFill>
            <a:schemeClr val="accent3">
              <a:lumMod val="40000"/>
              <a:lumOff val="60000"/>
            </a:schemeClr>
          </a:solidFill>
        </p:spPr>
        <p:txBody>
          <a:bodyPr wrap="square" rtlCol="0">
            <a:spAutoFit/>
          </a:bodyPr>
          <a:lstStyle/>
          <a:p>
            <a:pPr algn="ctr"/>
            <a:r>
              <a:rPr lang="en-US" sz="1600" dirty="0">
                <a:solidFill>
                  <a:srgbClr val="C00000"/>
                </a:solidFill>
                <a:latin typeface="+mn-lt"/>
              </a:rPr>
              <a:t>DH Only</a:t>
            </a:r>
          </a:p>
        </p:txBody>
      </p:sp>
      <p:sp>
        <p:nvSpPr>
          <p:cNvPr id="9" name="TextBox 35">
            <a:extLst>
              <a:ext uri="{FF2B5EF4-FFF2-40B4-BE49-F238E27FC236}">
                <a16:creationId xmlns:a16="http://schemas.microsoft.com/office/drawing/2014/main" id="{0F6BE569-8A04-4824-894B-F060C10D7893}"/>
              </a:ext>
            </a:extLst>
          </p:cNvPr>
          <p:cNvSpPr txBox="1"/>
          <p:nvPr/>
        </p:nvSpPr>
        <p:spPr>
          <a:xfrm>
            <a:off x="3385797" y="1955924"/>
            <a:ext cx="865943" cy="215444"/>
          </a:xfrm>
          <a:prstGeom prst="rect">
            <a:avLst/>
          </a:prstGeom>
          <a:noFill/>
        </p:spPr>
        <p:txBody>
          <a:bodyPr wrap="none" rtlCol="0">
            <a:spAutoFit/>
          </a:bodyPr>
          <a:lstStyle/>
          <a:p>
            <a:r>
              <a:rPr lang="en-GB" sz="800" dirty="0">
                <a:solidFill>
                  <a:srgbClr val="C00000"/>
                </a:solidFill>
              </a:rPr>
              <a:t>District heating</a:t>
            </a:r>
          </a:p>
        </p:txBody>
      </p:sp>
      <p:sp>
        <p:nvSpPr>
          <p:cNvPr id="10" name="TextBox 35">
            <a:extLst>
              <a:ext uri="{FF2B5EF4-FFF2-40B4-BE49-F238E27FC236}">
                <a16:creationId xmlns:a16="http://schemas.microsoft.com/office/drawing/2014/main" id="{0F6BE569-8A04-4824-894B-F060C10D7893}"/>
              </a:ext>
            </a:extLst>
          </p:cNvPr>
          <p:cNvSpPr txBox="1"/>
          <p:nvPr/>
        </p:nvSpPr>
        <p:spPr>
          <a:xfrm>
            <a:off x="6944234" y="1955924"/>
            <a:ext cx="865943" cy="215444"/>
          </a:xfrm>
          <a:prstGeom prst="rect">
            <a:avLst/>
          </a:prstGeom>
          <a:noFill/>
        </p:spPr>
        <p:txBody>
          <a:bodyPr wrap="none" rtlCol="0">
            <a:spAutoFit/>
          </a:bodyPr>
          <a:lstStyle/>
          <a:p>
            <a:r>
              <a:rPr lang="en-GB" sz="800" dirty="0">
                <a:solidFill>
                  <a:srgbClr val="C00000"/>
                </a:solidFill>
              </a:rPr>
              <a:t>District heating</a:t>
            </a:r>
          </a:p>
        </p:txBody>
      </p:sp>
    </p:spTree>
    <p:extLst>
      <p:ext uri="{BB962C8B-B14F-4D97-AF65-F5344CB8AC3E}">
        <p14:creationId xmlns:p14="http://schemas.microsoft.com/office/powerpoint/2010/main" val="223522799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AA83E7-3064-4A6A-8C70-EA2A4694F4D1}"/>
              </a:ext>
            </a:extLst>
          </p:cNvPr>
          <p:cNvSpPr>
            <a:spLocks noGrp="1"/>
          </p:cNvSpPr>
          <p:nvPr>
            <p:ph type="title"/>
          </p:nvPr>
        </p:nvSpPr>
        <p:spPr/>
        <p:txBody>
          <a:bodyPr/>
          <a:lstStyle/>
          <a:p>
            <a:r>
              <a:rPr lang="en-GB" dirty="0"/>
              <a:t>Methodology </a:t>
            </a:r>
            <a:endParaRPr lang="fr-FR" dirty="0"/>
          </a:p>
        </p:txBody>
      </p:sp>
      <p:sp>
        <p:nvSpPr>
          <p:cNvPr id="3" name="Content Placeholder 2">
            <a:extLst>
              <a:ext uri="{FF2B5EF4-FFF2-40B4-BE49-F238E27FC236}">
                <a16:creationId xmlns:a16="http://schemas.microsoft.com/office/drawing/2014/main" id="{FEEC7C9A-8FCB-41A3-95EF-CD58344D9217}"/>
              </a:ext>
            </a:extLst>
          </p:cNvPr>
          <p:cNvSpPr>
            <a:spLocks noGrp="1"/>
          </p:cNvSpPr>
          <p:nvPr>
            <p:ph idx="1"/>
          </p:nvPr>
        </p:nvSpPr>
        <p:spPr>
          <a:xfrm>
            <a:off x="628650" y="5135418"/>
            <a:ext cx="7730259" cy="1013835"/>
          </a:xfrm>
        </p:spPr>
        <p:txBody>
          <a:bodyPr/>
          <a:lstStyle/>
          <a:p>
            <a:pPr marL="285750" indent="-285750">
              <a:buFont typeface="Arial" panose="020B0604020202020204" pitchFamily="34" charset="0"/>
              <a:buChar char="•"/>
            </a:pPr>
            <a:r>
              <a:rPr lang="en-GB" dirty="0">
                <a:solidFill>
                  <a:schemeClr val="tx1"/>
                </a:solidFill>
              </a:rPr>
              <a:t>COP</a:t>
            </a:r>
            <a:r>
              <a:rPr lang="en-GB" baseline="-25000" dirty="0">
                <a:solidFill>
                  <a:schemeClr val="tx1"/>
                </a:solidFill>
              </a:rPr>
              <a:t>HR</a:t>
            </a:r>
            <a:r>
              <a:rPr lang="en-GB" i="1" dirty="0">
                <a:solidFill>
                  <a:schemeClr val="tx1"/>
                </a:solidFill>
              </a:rPr>
              <a:t> </a:t>
            </a:r>
            <a:r>
              <a:rPr lang="en-GB" dirty="0">
                <a:solidFill>
                  <a:schemeClr val="tx1"/>
                </a:solidFill>
                <a:sym typeface="Wingdings" panose="05000000000000000000" pitchFamily="2" charset="2"/>
              </a:rPr>
              <a:t> core concept: the amount of heat recovered for certain amount of work added</a:t>
            </a:r>
          </a:p>
          <a:p>
            <a:pPr marL="285750" indent="-285750">
              <a:buFont typeface="Arial" panose="020B0604020202020204" pitchFamily="34" charset="0"/>
              <a:buChar char="•"/>
            </a:pPr>
            <a:r>
              <a:rPr lang="en-GB" dirty="0">
                <a:solidFill>
                  <a:schemeClr val="tx1"/>
                </a:solidFill>
              </a:rPr>
              <a:t>Ch </a:t>
            </a:r>
            <a:r>
              <a:rPr lang="en-GB" dirty="0">
                <a:solidFill>
                  <a:schemeClr val="tx1"/>
                </a:solidFill>
                <a:sym typeface="Wingdings" panose="05000000000000000000" pitchFamily="2" charset="2"/>
              </a:rPr>
              <a:t> cost of electricity divided by COP</a:t>
            </a:r>
            <a:r>
              <a:rPr lang="en-GB" baseline="-25000" dirty="0">
                <a:solidFill>
                  <a:schemeClr val="tx1"/>
                </a:solidFill>
                <a:sym typeface="Wingdings" panose="05000000000000000000" pitchFamily="2" charset="2"/>
              </a:rPr>
              <a:t>HR</a:t>
            </a:r>
            <a:endParaRPr lang="fr-FR" dirty="0">
              <a:solidFill>
                <a:schemeClr val="tx1"/>
              </a:solidFill>
            </a:endParaRPr>
          </a:p>
        </p:txBody>
      </p:sp>
      <p:sp>
        <p:nvSpPr>
          <p:cNvPr id="4" name="Footer Placeholder 3">
            <a:extLst>
              <a:ext uri="{FF2B5EF4-FFF2-40B4-BE49-F238E27FC236}">
                <a16:creationId xmlns:a16="http://schemas.microsoft.com/office/drawing/2014/main" id="{03D1648E-9C49-45F6-BAF0-31C876F5551E}"/>
              </a:ext>
            </a:extLst>
          </p:cNvPr>
          <p:cNvSpPr>
            <a:spLocks noGrp="1"/>
          </p:cNvSpPr>
          <p:nvPr>
            <p:ph type="ftr" sz="quarter" idx="11"/>
          </p:nvPr>
        </p:nvSpPr>
        <p:spPr/>
        <p:txBody>
          <a:bodyPr/>
          <a:lstStyle/>
          <a:p>
            <a:r>
              <a:rPr lang="en-US"/>
              <a:t>13th IIR GUSTAV LORENTZEN CONFERENCE ON NATURAL REFRIGERANTS, Valencia, June 18-20, 2018</a:t>
            </a:r>
            <a:endParaRPr lang="en-US" dirty="0"/>
          </a:p>
        </p:txBody>
      </p:sp>
      <p:graphicFrame>
        <p:nvGraphicFramePr>
          <p:cNvPr id="5" name="Diagram 4">
            <a:extLst>
              <a:ext uri="{FF2B5EF4-FFF2-40B4-BE49-F238E27FC236}">
                <a16:creationId xmlns:a16="http://schemas.microsoft.com/office/drawing/2014/main" id="{C805E0DC-9705-44D7-BFF4-89B1869074EA}"/>
              </a:ext>
            </a:extLst>
          </p:cNvPr>
          <p:cNvGraphicFramePr/>
          <p:nvPr>
            <p:extLst>
              <p:ext uri="{D42A27DB-BD31-4B8C-83A1-F6EECF244321}">
                <p14:modId xmlns:p14="http://schemas.microsoft.com/office/powerpoint/2010/main" val="1444891475"/>
              </p:ext>
            </p:extLst>
          </p:nvPr>
        </p:nvGraphicFramePr>
        <p:xfrm>
          <a:off x="628650" y="1374811"/>
          <a:ext cx="8017165" cy="350981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8795953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theme/theme1.xml><?xml version="1.0" encoding="utf-8"?>
<a:theme xmlns:a="http://schemas.openxmlformats.org/drawingml/2006/main" name="IIR Powerpoint Templat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IR Powerpoint Template" id="{214DAF46-0589-4255-B832-804649FD4AB2}" vid="{7C405D95-1F9D-48EC-9E4D-6010E415A926}"/>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IIR Powerpoint Template</Template>
  <TotalTime>2094</TotalTime>
  <Words>2652</Words>
  <Application>Microsoft Office PowerPoint</Application>
  <PresentationFormat>On-screen Show (4:3)</PresentationFormat>
  <Paragraphs>189</Paragraphs>
  <Slides>15</Slides>
  <Notes>15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Calibri</vt:lpstr>
      <vt:lpstr>Calibri Light</vt:lpstr>
      <vt:lpstr>Cambria Math</vt:lpstr>
      <vt:lpstr>Courier New</vt:lpstr>
      <vt:lpstr>Wingdings</vt:lpstr>
      <vt:lpstr>IIR Powerpoint Template</vt:lpstr>
      <vt:lpstr>HEAT RECOVERY FROM CO2 REFRIGERATION SYSTEM IN SUPERMARKETS TO DISTRICT HEATING NETWORK </vt:lpstr>
      <vt:lpstr>Acknowledgements</vt:lpstr>
      <vt:lpstr>Outline</vt:lpstr>
      <vt:lpstr>Introduction</vt:lpstr>
      <vt:lpstr>Background – Refrigeration Improvements </vt:lpstr>
      <vt:lpstr>Objectives</vt:lpstr>
      <vt:lpstr>Scenario Definition: 1st, 2nd, and 3rd </vt:lpstr>
      <vt:lpstr>Scenario 4th and 5th </vt:lpstr>
      <vt:lpstr>Methodology </vt:lpstr>
      <vt:lpstr>Results (I) – Energy Use </vt:lpstr>
      <vt:lpstr>Results (II) – Heat Recovery COPHR</vt:lpstr>
      <vt:lpstr>Results (III) – Cost for Producing Heat</vt:lpstr>
      <vt:lpstr>Results (IV) – Energy Cost Comparison</vt:lpstr>
      <vt:lpstr>Conclusions</vt:lpstr>
      <vt:lpstr>THANK YOU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Deonie Lambert</dc:creator>
  <cp:lastModifiedBy>Lugas Raka Adrianto</cp:lastModifiedBy>
  <cp:revision>63</cp:revision>
  <dcterms:created xsi:type="dcterms:W3CDTF">2017-03-20T09:06:41Z</dcterms:created>
  <dcterms:modified xsi:type="dcterms:W3CDTF">2018-09-04T06:49:21Z</dcterms:modified>
</cp:coreProperties>
</file>