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257" r:id="rId3"/>
    <p:sldId id="268" r:id="rId4"/>
    <p:sldId id="260" r:id="rId5"/>
    <p:sldId id="267" r:id="rId6"/>
    <p:sldId id="261" r:id="rId7"/>
    <p:sldId id="263" r:id="rId8"/>
    <p:sldId id="264" r:id="rId9"/>
    <p:sldId id="265" r:id="rId10"/>
    <p:sldId id="266" r:id="rId11"/>
    <p:sldId id="259" r:id="rId12"/>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2">
          <p15:clr>
            <a:srgbClr val="A4A3A4"/>
          </p15:clr>
        </p15:guide>
        <p15:guide id="2" orient="horz" pos="674">
          <p15:clr>
            <a:srgbClr val="A4A3A4"/>
          </p15:clr>
        </p15:guide>
        <p15:guide id="3" orient="horz">
          <p15:clr>
            <a:srgbClr val="A4A3A4"/>
          </p15:clr>
        </p15:guide>
        <p15:guide id="4" orient="horz" pos="163">
          <p15:clr>
            <a:srgbClr val="A4A3A4"/>
          </p15:clr>
        </p15:guide>
        <p15:guide id="5" orient="horz" pos="2679">
          <p15:clr>
            <a:srgbClr val="A4A3A4"/>
          </p15:clr>
        </p15:guide>
        <p15:guide id="6" orient="horz" pos="3063">
          <p15:clr>
            <a:srgbClr val="A4A3A4"/>
          </p15:clr>
        </p15:guide>
        <p15:guide id="7" pos="1020">
          <p15:clr>
            <a:srgbClr val="A4A3A4"/>
          </p15:clr>
        </p15:guide>
        <p15:guide id="8" pos="5389">
          <p15:clr>
            <a:srgbClr val="A4A3A4"/>
          </p15:clr>
        </p15:guide>
        <p15:guide id="9" pos="3120">
          <p15:clr>
            <a:srgbClr val="A4A3A4"/>
          </p15:clr>
        </p15:guide>
        <p15:guide id="10" pos="219">
          <p15:clr>
            <a:srgbClr val="A4A3A4"/>
          </p15:clr>
        </p15:guide>
        <p15:guide id="11" pos="3292">
          <p15:clr>
            <a:srgbClr val="A4A3A4"/>
          </p15:clr>
        </p15:guide>
        <p15:guide id="12" pos="32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22E"/>
    <a:srgbClr val="FAB919"/>
    <a:srgbClr val="E4363E"/>
    <a:srgbClr val="24A0D8"/>
    <a:srgbClr val="B0C92B"/>
    <a:srgbClr val="65656C"/>
    <a:srgbClr val="9D102D"/>
    <a:srgbClr val="195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280" autoAdjust="0"/>
  </p:normalViewPr>
  <p:slideViewPr>
    <p:cSldViewPr snapToGrid="0" showGuides="1">
      <p:cViewPr varScale="1">
        <p:scale>
          <a:sx n="92" d="100"/>
          <a:sy n="92" d="100"/>
        </p:scale>
        <p:origin x="636" y="90"/>
      </p:cViewPr>
      <p:guideLst>
        <p:guide orient="horz" pos="472"/>
        <p:guide orient="horz" pos="674"/>
        <p:guide orient="horz"/>
        <p:guide orient="horz" pos="163"/>
        <p:guide orient="horz" pos="2679"/>
        <p:guide orient="horz" pos="3063"/>
        <p:guide pos="1020"/>
        <p:guide pos="5389"/>
        <p:guide pos="3120"/>
        <p:guide pos="219"/>
        <p:guide pos="3292"/>
        <p:guide pos="320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gas%20Raka\Dropbox\Master%20Degree%202016-2018\KTH%20Courses%20Semester%202\MJ1432%20-%20Practical%20Energy%20Related%20Project\My%20Project%20-%20Buildings%20Energy%20Recovery\Final%20Presentation%206%20ECTS\Excel%20for%20pp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gas%20Raka\Dropbox\Master%20Degree%202016-2018\KTH%20Courses%20Semester%202\MJ1432%20-%20Practical%20Energy%20Related%20Project\My%20Project%20-%20Buildings%20Energy%20Recovery\Simulation\For%20Project%20EES\Calculation%20project%20100k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ugas%20Raka\Dropbox\Master%20Degree%202016-2018\KTH%20Courses%20Semester%202\MJ1432%20-%20Practical%20Energy%20Related%20Project\My%20Project%20-%20Buildings%20Energy%20Recovery\Simulation\For%20Project%20EES\Calculation%20project%20150k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ugas%20Raka\Dropbox\Master%20Degree%202016-2018\KTH%20Courses%20Semester%202\MJ1432%20-%20Practical%20Energy%20Related%20Project\My%20Project%20-%20Buildings%20Energy%20Recovery\Simulation\For%20Project%20EES\Calculation%20project%20100kw.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F10-4BC3-851B-CEC01C97993D}"/>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AF10-4BC3-851B-CEC01C9799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F10-4BC3-851B-CEC01C9799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F10-4BC3-851B-CEC01C97993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F10-4BC3-851B-CEC01C97993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F10-4BC3-851B-CEC01C97993D}"/>
              </c:ext>
            </c:extLst>
          </c:dPt>
          <c:dLbls>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100" b="1" i="0" u="none" strike="noStrike" kern="1200" baseline="0">
                      <a:solidFill>
                        <a:srgbClr val="C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AF10-4BC3-851B-CEC01C97993D}"/>
                </c:ext>
              </c:extLst>
            </c:dLbl>
            <c:dLbl>
              <c:idx val="3"/>
              <c:layout>
                <c:manualLayout>
                  <c:x val="-4.4046760971754403E-2"/>
                  <c:y val="4.281161037389368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F10-4BC3-851B-CEC01C97993D}"/>
                </c:ext>
              </c:extLst>
            </c:dLbl>
            <c:dLbl>
              <c:idx val="4"/>
              <c:layout>
                <c:manualLayout>
                  <c:x val="5.2217343325426359E-2"/>
                  <c:y val="1.585715080305479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AF10-4BC3-851B-CEC01C97993D}"/>
                </c:ext>
              </c:extLst>
            </c:dLbl>
            <c:dLbl>
              <c:idx val="5"/>
              <c:layout>
                <c:manualLayout>
                  <c:x val="0.12756688671005786"/>
                  <c:y val="4.281161037389368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AF10-4BC3-851B-CEC01C97993D}"/>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Sheet1!$D$16:$D$21</c:f>
              <c:strCache>
                <c:ptCount val="6"/>
                <c:pt idx="0">
                  <c:v>Refrigeration</c:v>
                </c:pt>
                <c:pt idx="1">
                  <c:v>Lighting</c:v>
                </c:pt>
                <c:pt idx="2">
                  <c:v>HVAC</c:v>
                </c:pt>
                <c:pt idx="3">
                  <c:v>Outdoor</c:v>
                </c:pt>
                <c:pt idx="4">
                  <c:v>Kitchen</c:v>
                </c:pt>
                <c:pt idx="5">
                  <c:v>Others</c:v>
                </c:pt>
              </c:strCache>
            </c:strRef>
          </c:cat>
          <c:val>
            <c:numRef>
              <c:f>Sheet1!$E$16:$E$21</c:f>
              <c:numCache>
                <c:formatCode>0%</c:formatCode>
                <c:ptCount val="6"/>
                <c:pt idx="0">
                  <c:v>0.47</c:v>
                </c:pt>
                <c:pt idx="1">
                  <c:v>0.27</c:v>
                </c:pt>
                <c:pt idx="2">
                  <c:v>0.13</c:v>
                </c:pt>
                <c:pt idx="3">
                  <c:v>0.05</c:v>
                </c:pt>
                <c:pt idx="4">
                  <c:v>0.03</c:v>
                </c:pt>
                <c:pt idx="5">
                  <c:v>0.05</c:v>
                </c:pt>
              </c:numCache>
            </c:numRef>
          </c:val>
          <c:extLst>
            <c:ext xmlns:c16="http://schemas.microsoft.com/office/drawing/2014/chart" uri="{C3380CC4-5D6E-409C-BE32-E72D297353CC}">
              <c16:uniqueId val="{0000000C-AF10-4BC3-851B-CEC01C97993D}"/>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100 kW Cooling Load</c:v>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'100 kW vs 150 kW'!$C$409:$C$414</c:f>
              <c:strCache>
                <c:ptCount val="6"/>
                <c:pt idx="0">
                  <c:v>Default Case</c:v>
                </c:pt>
                <c:pt idx="1">
                  <c:v>With Heat Pump</c:v>
                </c:pt>
                <c:pt idx="2">
                  <c:v>DH Only</c:v>
                </c:pt>
                <c:pt idx="3">
                  <c:v>SH Only</c:v>
                </c:pt>
                <c:pt idx="4">
                  <c:v>SH + DH, Auxiliary</c:v>
                </c:pt>
                <c:pt idx="5">
                  <c:v>SH + DH, No Auxiliary</c:v>
                </c:pt>
              </c:strCache>
            </c:strRef>
          </c:cat>
          <c:val>
            <c:numRef>
              <c:f>'100 kW vs 150 kW'!$D$409:$D$414</c:f>
              <c:numCache>
                <c:formatCode>0.000</c:formatCode>
                <c:ptCount val="6"/>
                <c:pt idx="0">
                  <c:v>0.460999355</c:v>
                </c:pt>
                <c:pt idx="1">
                  <c:v>0.33290901214285706</c:v>
                </c:pt>
                <c:pt idx="2">
                  <c:v>0.61943155399496697</c:v>
                </c:pt>
                <c:pt idx="3">
                  <c:v>0.30215802000000008</c:v>
                </c:pt>
                <c:pt idx="4">
                  <c:v>0.29769966587407304</c:v>
                </c:pt>
                <c:pt idx="5">
                  <c:v>0.29762011393395393</c:v>
                </c:pt>
              </c:numCache>
            </c:numRef>
          </c:val>
          <c:extLst>
            <c:ext xmlns:c16="http://schemas.microsoft.com/office/drawing/2014/chart" uri="{C3380CC4-5D6E-409C-BE32-E72D297353CC}">
              <c16:uniqueId val="{00000000-B67F-491E-A2B3-55EA3DE466F6}"/>
            </c:ext>
          </c:extLst>
        </c:ser>
        <c:ser>
          <c:idx val="1"/>
          <c:order val="1"/>
          <c:tx>
            <c:v>150 kW Cooling Load</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val>
            <c:numRef>
              <c:f>'100 kW vs 150 kW'!$E$409:$E$414</c:f>
              <c:numCache>
                <c:formatCode>0.000</c:formatCode>
                <c:ptCount val="6"/>
                <c:pt idx="0">
                  <c:v>0.54317169499999984</c:v>
                </c:pt>
                <c:pt idx="1">
                  <c:v>0.41508135214285713</c:v>
                </c:pt>
                <c:pt idx="2">
                  <c:v>0.77731479390929015</c:v>
                </c:pt>
                <c:pt idx="3">
                  <c:v>0.38353147499999996</c:v>
                </c:pt>
                <c:pt idx="4" formatCode="General">
                  <c:v>0</c:v>
                </c:pt>
                <c:pt idx="5">
                  <c:v>0.38980125011437006</c:v>
                </c:pt>
              </c:numCache>
            </c:numRef>
          </c:val>
          <c:extLst>
            <c:ext xmlns:c16="http://schemas.microsoft.com/office/drawing/2014/chart" uri="{C3380CC4-5D6E-409C-BE32-E72D297353CC}">
              <c16:uniqueId val="{00000001-B67F-491E-A2B3-55EA3DE466F6}"/>
            </c:ext>
          </c:extLst>
        </c:ser>
        <c:dLbls>
          <c:showLegendKey val="0"/>
          <c:showVal val="0"/>
          <c:showCatName val="0"/>
          <c:showSerName val="0"/>
          <c:showPercent val="0"/>
          <c:showBubbleSize val="0"/>
        </c:dLbls>
        <c:gapWidth val="100"/>
        <c:overlap val="-24"/>
        <c:axId val="1947502816"/>
        <c:axId val="1925056544"/>
      </c:barChart>
      <c:catAx>
        <c:axId val="19475028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en-US"/>
          </a:p>
        </c:txPr>
        <c:crossAx val="1925056544"/>
        <c:crosses val="autoZero"/>
        <c:auto val="1"/>
        <c:lblAlgn val="ctr"/>
        <c:lblOffset val="100"/>
        <c:noMultiLvlLbl val="0"/>
      </c:catAx>
      <c:valAx>
        <c:axId val="19250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r>
                  <a:rPr lang="en-US"/>
                  <a:t>Operating Cost (Million SEK)</a:t>
                </a: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en-US"/>
          </a:p>
        </c:txPr>
        <c:crossAx val="1947502816"/>
        <c:crosses val="autoZero"/>
        <c:crossBetween val="between"/>
      </c:valAx>
      <c:spPr>
        <a:noFill/>
        <a:ln>
          <a:noFill/>
        </a:ln>
        <a:effectLst/>
      </c:spPr>
    </c:plotArea>
    <c:legend>
      <c:legendPos val="t"/>
      <c:overlay val="0"/>
      <c:spPr>
        <a:noFill/>
        <a:ln>
          <a:solidFill>
            <a:schemeClr val="tx1"/>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a:solidFill>
            <a:sysClr val="windowText" lastClr="000000"/>
          </a:solidFill>
          <a:latin typeface="+mj-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DH Only, T Return = 60 C</c:v>
          </c:tx>
          <c:spPr>
            <a:pattFill prst="narHorz">
              <a:fgClr>
                <a:srgbClr val="00B050"/>
              </a:fgClr>
              <a:bgClr>
                <a:schemeClr val="bg1"/>
              </a:bgClr>
            </a:pattFill>
            <a:ln>
              <a:noFill/>
            </a:ln>
            <a:effectLst/>
          </c:spPr>
          <c:invertIfNegative val="0"/>
          <c:cat>
            <c:numRef>
              <c:f>'[1]SH Only &amp; SH+DH'!$B$6:$B$29</c:f>
              <c:numCache>
                <c:formatCode>General</c:formatCode>
                <c:ptCount val="24"/>
                <c:pt idx="0">
                  <c:v>8</c:v>
                </c:pt>
                <c:pt idx="1">
                  <c:v>7</c:v>
                </c:pt>
                <c:pt idx="2">
                  <c:v>6</c:v>
                </c:pt>
                <c:pt idx="3">
                  <c:v>5</c:v>
                </c:pt>
                <c:pt idx="4">
                  <c:v>4</c:v>
                </c:pt>
                <c:pt idx="5">
                  <c:v>3</c:v>
                </c:pt>
                <c:pt idx="6">
                  <c:v>2</c:v>
                </c:pt>
                <c:pt idx="7">
                  <c:v>1</c:v>
                </c:pt>
                <c:pt idx="8">
                  <c:v>0</c:v>
                </c:pt>
                <c:pt idx="9">
                  <c:v>-1</c:v>
                </c:pt>
                <c:pt idx="10">
                  <c:v>-2</c:v>
                </c:pt>
                <c:pt idx="11">
                  <c:v>-3</c:v>
                </c:pt>
                <c:pt idx="12">
                  <c:v>-4</c:v>
                </c:pt>
                <c:pt idx="13">
                  <c:v>-5</c:v>
                </c:pt>
                <c:pt idx="14">
                  <c:v>-6</c:v>
                </c:pt>
                <c:pt idx="15">
                  <c:v>-7</c:v>
                </c:pt>
                <c:pt idx="16">
                  <c:v>-8</c:v>
                </c:pt>
                <c:pt idx="17">
                  <c:v>-9</c:v>
                </c:pt>
                <c:pt idx="18">
                  <c:v>-10</c:v>
                </c:pt>
                <c:pt idx="19">
                  <c:v>-11</c:v>
                </c:pt>
                <c:pt idx="20">
                  <c:v>-12</c:v>
                </c:pt>
                <c:pt idx="21">
                  <c:v>-13</c:v>
                </c:pt>
                <c:pt idx="22">
                  <c:v>-14</c:v>
                </c:pt>
                <c:pt idx="23">
                  <c:v>-15</c:v>
                </c:pt>
              </c:numCache>
            </c:numRef>
          </c:cat>
          <c:val>
            <c:numRef>
              <c:f>'DH Only'!$AR$6:$AR$29</c:f>
              <c:numCache>
                <c:formatCode>0.0</c:formatCode>
                <c:ptCount val="24"/>
                <c:pt idx="0">
                  <c:v>702.72136474411059</c:v>
                </c:pt>
                <c:pt idx="1">
                  <c:v>723.62366474938358</c:v>
                </c:pt>
                <c:pt idx="2">
                  <c:v>743.90041493775948</c:v>
                </c:pt>
                <c:pt idx="3">
                  <c:v>764.33361274098911</c:v>
                </c:pt>
                <c:pt idx="4">
                  <c:v>765.87637595258241</c:v>
                </c:pt>
                <c:pt idx="5">
                  <c:v>767.45081266039347</c:v>
                </c:pt>
                <c:pt idx="6">
                  <c:v>768.39378238341976</c:v>
                </c:pt>
                <c:pt idx="7">
                  <c:v>769.35483870967755</c:v>
                </c:pt>
                <c:pt idx="8">
                  <c:v>770.4665492957746</c:v>
                </c:pt>
                <c:pt idx="9">
                  <c:v>770.4665492957746</c:v>
                </c:pt>
                <c:pt idx="10">
                  <c:v>770.4665492957746</c:v>
                </c:pt>
                <c:pt idx="11">
                  <c:v>770.4665492957746</c:v>
                </c:pt>
                <c:pt idx="12">
                  <c:v>770.4665492957746</c:v>
                </c:pt>
                <c:pt idx="13">
                  <c:v>770.4665492957746</c:v>
                </c:pt>
                <c:pt idx="14">
                  <c:v>770.4665492957746</c:v>
                </c:pt>
                <c:pt idx="15">
                  <c:v>770.4665492957746</c:v>
                </c:pt>
                <c:pt idx="16">
                  <c:v>770.4665492957746</c:v>
                </c:pt>
                <c:pt idx="17">
                  <c:v>770.4665492957746</c:v>
                </c:pt>
                <c:pt idx="18">
                  <c:v>770.4665492957746</c:v>
                </c:pt>
                <c:pt idx="19">
                  <c:v>770.4665492957746</c:v>
                </c:pt>
                <c:pt idx="20">
                  <c:v>770.4665492957746</c:v>
                </c:pt>
                <c:pt idx="21">
                  <c:v>770.4665492957746</c:v>
                </c:pt>
                <c:pt idx="22">
                  <c:v>770.4665492957746</c:v>
                </c:pt>
                <c:pt idx="23">
                  <c:v>770.4665492957746</c:v>
                </c:pt>
              </c:numCache>
            </c:numRef>
          </c:val>
          <c:extLst>
            <c:ext xmlns:c16="http://schemas.microsoft.com/office/drawing/2014/chart" uri="{C3380CC4-5D6E-409C-BE32-E72D297353CC}">
              <c16:uniqueId val="{00000000-783D-4691-BEF3-9FACB604C073}"/>
            </c:ext>
          </c:extLst>
        </c:ser>
        <c:ser>
          <c:idx val="1"/>
          <c:order val="1"/>
          <c:tx>
            <c:v>DH Only, T Return = 55 C</c:v>
          </c:tx>
          <c:spPr>
            <a:pattFill prst="pct75">
              <a:fgClr>
                <a:schemeClr val="accent2"/>
              </a:fgClr>
              <a:bgClr>
                <a:schemeClr val="bg1"/>
              </a:bgClr>
            </a:pattFill>
            <a:ln>
              <a:noFill/>
            </a:ln>
            <a:effectLst/>
          </c:spPr>
          <c:invertIfNegative val="0"/>
          <c:val>
            <c:numRef>
              <c:f>'DH Only'!$BA$6:$BA$29</c:f>
              <c:numCache>
                <c:formatCode>0.0</c:formatCode>
                <c:ptCount val="24"/>
                <c:pt idx="0">
                  <c:v>634.66617754952313</c:v>
                </c:pt>
                <c:pt idx="1">
                  <c:v>652.81690140845058</c:v>
                </c:pt>
                <c:pt idx="2">
                  <c:v>671.4606741573034</c:v>
                </c:pt>
                <c:pt idx="3">
                  <c:v>690.27252081756251</c:v>
                </c:pt>
                <c:pt idx="4">
                  <c:v>691.51376146788982</c:v>
                </c:pt>
                <c:pt idx="5">
                  <c:v>692.7799227799228</c:v>
                </c:pt>
                <c:pt idx="6">
                  <c:v>693.53078721745896</c:v>
                </c:pt>
                <c:pt idx="7">
                  <c:v>694.29583005507482</c:v>
                </c:pt>
                <c:pt idx="8">
                  <c:v>695.19459888800623</c:v>
                </c:pt>
                <c:pt idx="9">
                  <c:v>695.19459888800623</c:v>
                </c:pt>
                <c:pt idx="10">
                  <c:v>695.19459888800623</c:v>
                </c:pt>
                <c:pt idx="11">
                  <c:v>695.19459888800623</c:v>
                </c:pt>
                <c:pt idx="12">
                  <c:v>695.19459888800623</c:v>
                </c:pt>
                <c:pt idx="13">
                  <c:v>695.19459888800623</c:v>
                </c:pt>
                <c:pt idx="14">
                  <c:v>695.19459888800623</c:v>
                </c:pt>
                <c:pt idx="15">
                  <c:v>695.19459888800623</c:v>
                </c:pt>
                <c:pt idx="16">
                  <c:v>695.19459888800623</c:v>
                </c:pt>
                <c:pt idx="17">
                  <c:v>695.19459888800623</c:v>
                </c:pt>
                <c:pt idx="18">
                  <c:v>695.19459888800623</c:v>
                </c:pt>
                <c:pt idx="19">
                  <c:v>695.19459888800623</c:v>
                </c:pt>
                <c:pt idx="20">
                  <c:v>695.19459888800623</c:v>
                </c:pt>
                <c:pt idx="21">
                  <c:v>695.19459888800623</c:v>
                </c:pt>
                <c:pt idx="22">
                  <c:v>695.19459888800623</c:v>
                </c:pt>
                <c:pt idx="23">
                  <c:v>695.19459888800623</c:v>
                </c:pt>
              </c:numCache>
            </c:numRef>
          </c:val>
          <c:extLst>
            <c:ext xmlns:c16="http://schemas.microsoft.com/office/drawing/2014/chart" uri="{C3380CC4-5D6E-409C-BE32-E72D297353CC}">
              <c16:uniqueId val="{00000001-783D-4691-BEF3-9FACB604C073}"/>
            </c:ext>
          </c:extLst>
        </c:ser>
        <c:ser>
          <c:idx val="3"/>
          <c:order val="2"/>
          <c:tx>
            <c:v>SH+DH No Auxiliary, T Return = 60 C</c:v>
          </c:tx>
          <c:spPr>
            <a:solidFill>
              <a:srgbClr val="00B050"/>
            </a:solidFill>
            <a:ln>
              <a:noFill/>
            </a:ln>
            <a:effectLst/>
          </c:spPr>
          <c:invertIfNegative val="0"/>
          <c:cat>
            <c:numRef>
              <c:f>'[1]SH Only &amp; SH+DH'!$AL$6:$AL$29</c:f>
              <c:numCache>
                <c:formatCode>General</c:formatCode>
                <c:ptCount val="24"/>
                <c:pt idx="0">
                  <c:v>8</c:v>
                </c:pt>
                <c:pt idx="1">
                  <c:v>7</c:v>
                </c:pt>
                <c:pt idx="2">
                  <c:v>6</c:v>
                </c:pt>
                <c:pt idx="3">
                  <c:v>5</c:v>
                </c:pt>
                <c:pt idx="4">
                  <c:v>4</c:v>
                </c:pt>
                <c:pt idx="5">
                  <c:v>3</c:v>
                </c:pt>
                <c:pt idx="6">
                  <c:v>2</c:v>
                </c:pt>
                <c:pt idx="7">
                  <c:v>1</c:v>
                </c:pt>
                <c:pt idx="8">
                  <c:v>0</c:v>
                </c:pt>
                <c:pt idx="9">
                  <c:v>-1</c:v>
                </c:pt>
                <c:pt idx="10">
                  <c:v>-2</c:v>
                </c:pt>
                <c:pt idx="11">
                  <c:v>-3</c:v>
                </c:pt>
                <c:pt idx="12">
                  <c:v>-4</c:v>
                </c:pt>
                <c:pt idx="13">
                  <c:v>-5</c:v>
                </c:pt>
                <c:pt idx="14">
                  <c:v>-6</c:v>
                </c:pt>
                <c:pt idx="15">
                  <c:v>-7</c:v>
                </c:pt>
                <c:pt idx="16">
                  <c:v>-8</c:v>
                </c:pt>
                <c:pt idx="17">
                  <c:v>-9</c:v>
                </c:pt>
                <c:pt idx="18">
                  <c:v>-10</c:v>
                </c:pt>
                <c:pt idx="19">
                  <c:v>-11</c:v>
                </c:pt>
                <c:pt idx="20">
                  <c:v>-12</c:v>
                </c:pt>
                <c:pt idx="21">
                  <c:v>-13</c:v>
                </c:pt>
                <c:pt idx="22">
                  <c:v>-14</c:v>
                </c:pt>
                <c:pt idx="23">
                  <c:v>-15</c:v>
                </c:pt>
              </c:numCache>
            </c:numRef>
          </c:cat>
          <c:val>
            <c:numRef>
              <c:f>'SH Only &amp; SH+DH'!$W$6:$W$29</c:f>
              <c:numCache>
                <c:formatCode>0.0</c:formatCode>
                <c:ptCount val="24"/>
                <c:pt idx="0">
                  <c:v>566.96156192800481</c:v>
                </c:pt>
                <c:pt idx="1">
                  <c:v>518.43482397716468</c:v>
                </c:pt>
                <c:pt idx="2">
                  <c:v>476.24922887106737</c:v>
                </c:pt>
                <c:pt idx="3">
                  <c:v>437.55850964238903</c:v>
                </c:pt>
                <c:pt idx="4">
                  <c:v>401.37130801687778</c:v>
                </c:pt>
                <c:pt idx="5">
                  <c:v>366.98097322781615</c:v>
                </c:pt>
                <c:pt idx="6">
                  <c:v>333.25159391858762</c:v>
                </c:pt>
                <c:pt idx="7">
                  <c:v>301.0097772078858</c:v>
                </c:pt>
                <c:pt idx="8">
                  <c:v>269.77222397975333</c:v>
                </c:pt>
                <c:pt idx="9">
                  <c:v>243.92523364485993</c:v>
                </c:pt>
                <c:pt idx="10">
                  <c:v>219.62473085204562</c:v>
                </c:pt>
                <c:pt idx="11">
                  <c:v>196.94203560018261</c:v>
                </c:pt>
                <c:pt idx="12">
                  <c:v>176.63002559855428</c:v>
                </c:pt>
                <c:pt idx="13">
                  <c:v>158.82352941176467</c:v>
                </c:pt>
                <c:pt idx="14">
                  <c:v>144.4215787152726</c:v>
                </c:pt>
                <c:pt idx="15">
                  <c:v>135.00433400751237</c:v>
                </c:pt>
                <c:pt idx="16">
                  <c:v>133.7968815844921</c:v>
                </c:pt>
                <c:pt idx="17">
                  <c:v>150.81575805809786</c:v>
                </c:pt>
                <c:pt idx="18">
                  <c:v>214.68728039353479</c:v>
                </c:pt>
                <c:pt idx="19">
                  <c:v>246.4661314033699</c:v>
                </c:pt>
                <c:pt idx="20">
                  <c:v>277.60166156536934</c:v>
                </c:pt>
                <c:pt idx="21">
                  <c:v>307.52142177086637</c:v>
                </c:pt>
                <c:pt idx="22">
                  <c:v>336.33941381430634</c:v>
                </c:pt>
                <c:pt idx="23">
                  <c:v>364.41351888667992</c:v>
                </c:pt>
              </c:numCache>
            </c:numRef>
          </c:val>
          <c:extLst>
            <c:ext xmlns:c16="http://schemas.microsoft.com/office/drawing/2014/chart" uri="{C3380CC4-5D6E-409C-BE32-E72D297353CC}">
              <c16:uniqueId val="{00000002-783D-4691-BEF3-9FACB604C073}"/>
            </c:ext>
          </c:extLst>
        </c:ser>
        <c:ser>
          <c:idx val="4"/>
          <c:order val="3"/>
          <c:tx>
            <c:v>SH+DH No Auxiliary, T Return = 55 C</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numRef>
              <c:f>'[1]SH Only &amp; SH+DH'!$AL$36:$AL$59</c:f>
              <c:numCache>
                <c:formatCode>General</c:formatCode>
                <c:ptCount val="24"/>
                <c:pt idx="0">
                  <c:v>8</c:v>
                </c:pt>
                <c:pt idx="1">
                  <c:v>7</c:v>
                </c:pt>
                <c:pt idx="2">
                  <c:v>6</c:v>
                </c:pt>
                <c:pt idx="3">
                  <c:v>5</c:v>
                </c:pt>
                <c:pt idx="4">
                  <c:v>4</c:v>
                </c:pt>
                <c:pt idx="5">
                  <c:v>3</c:v>
                </c:pt>
                <c:pt idx="6">
                  <c:v>2</c:v>
                </c:pt>
                <c:pt idx="7">
                  <c:v>1</c:v>
                </c:pt>
                <c:pt idx="8">
                  <c:v>0</c:v>
                </c:pt>
                <c:pt idx="9">
                  <c:v>-1</c:v>
                </c:pt>
                <c:pt idx="10">
                  <c:v>-2</c:v>
                </c:pt>
                <c:pt idx="11">
                  <c:v>-3</c:v>
                </c:pt>
                <c:pt idx="12">
                  <c:v>-4</c:v>
                </c:pt>
                <c:pt idx="13">
                  <c:v>-5</c:v>
                </c:pt>
                <c:pt idx="14">
                  <c:v>-6</c:v>
                </c:pt>
                <c:pt idx="15">
                  <c:v>-7</c:v>
                </c:pt>
                <c:pt idx="16">
                  <c:v>-8</c:v>
                </c:pt>
                <c:pt idx="17">
                  <c:v>-9</c:v>
                </c:pt>
                <c:pt idx="18">
                  <c:v>-10</c:v>
                </c:pt>
                <c:pt idx="19">
                  <c:v>-11</c:v>
                </c:pt>
                <c:pt idx="20">
                  <c:v>-12</c:v>
                </c:pt>
                <c:pt idx="21">
                  <c:v>-13</c:v>
                </c:pt>
                <c:pt idx="22">
                  <c:v>-14</c:v>
                </c:pt>
                <c:pt idx="23">
                  <c:v>-15</c:v>
                </c:pt>
              </c:numCache>
            </c:numRef>
          </c:cat>
          <c:val>
            <c:numRef>
              <c:f>'SH Only &amp; SH+DH'!$W$36:$W$59</c:f>
              <c:numCache>
                <c:formatCode>0.0</c:formatCode>
                <c:ptCount val="24"/>
                <c:pt idx="0">
                  <c:v>520.37914691943138</c:v>
                </c:pt>
                <c:pt idx="1">
                  <c:v>479.11734866418669</c:v>
                </c:pt>
                <c:pt idx="2">
                  <c:v>441.28728414442702</c:v>
                </c:pt>
                <c:pt idx="3">
                  <c:v>405.75056011949215</c:v>
                </c:pt>
                <c:pt idx="4">
                  <c:v>371.75043327556335</c:v>
                </c:pt>
                <c:pt idx="5">
                  <c:v>339.31092911606891</c:v>
                </c:pt>
                <c:pt idx="6">
                  <c:v>307.63879226380948</c:v>
                </c:pt>
                <c:pt idx="7">
                  <c:v>277.25706409372839</c:v>
                </c:pt>
                <c:pt idx="8">
                  <c:v>248.18368745716259</c:v>
                </c:pt>
                <c:pt idx="9">
                  <c:v>224.5728234336859</c:v>
                </c:pt>
                <c:pt idx="10">
                  <c:v>202.60472610096659</c:v>
                </c:pt>
                <c:pt idx="11">
                  <c:v>182.81499202551851</c:v>
                </c:pt>
                <c:pt idx="12">
                  <c:v>166.09746486273494</c:v>
                </c:pt>
                <c:pt idx="13">
                  <c:v>152.7562111801243</c:v>
                </c:pt>
                <c:pt idx="14">
                  <c:v>146.03616133518756</c:v>
                </c:pt>
                <c:pt idx="15">
                  <c:v>152.82472235634955</c:v>
                </c:pt>
                <c:pt idx="16">
                  <c:v>211.71266062776476</c:v>
                </c:pt>
                <c:pt idx="17">
                  <c:v>240.08520133887819</c:v>
                </c:pt>
                <c:pt idx="18">
                  <c:v>267.71037181996098</c:v>
                </c:pt>
                <c:pt idx="19">
                  <c:v>294.19263456090647</c:v>
                </c:pt>
                <c:pt idx="20">
                  <c:v>320.27397260273966</c:v>
                </c:pt>
                <c:pt idx="21">
                  <c:v>345.18551236749113</c:v>
                </c:pt>
                <c:pt idx="22">
                  <c:v>369.34931506849318</c:v>
                </c:pt>
                <c:pt idx="23">
                  <c:v>393.11203319502073</c:v>
                </c:pt>
              </c:numCache>
            </c:numRef>
          </c:val>
          <c:extLst>
            <c:ext xmlns:c16="http://schemas.microsoft.com/office/drawing/2014/chart" uri="{C3380CC4-5D6E-409C-BE32-E72D297353CC}">
              <c16:uniqueId val="{00000003-783D-4691-BEF3-9FACB604C073}"/>
            </c:ext>
          </c:extLst>
        </c:ser>
        <c:dLbls>
          <c:showLegendKey val="0"/>
          <c:showVal val="0"/>
          <c:showCatName val="0"/>
          <c:showSerName val="0"/>
          <c:showPercent val="0"/>
          <c:showBubbleSize val="0"/>
        </c:dLbls>
        <c:gapWidth val="151"/>
        <c:axId val="116586368"/>
        <c:axId val="116592640"/>
      </c:barChart>
      <c:lineChart>
        <c:grouping val="standard"/>
        <c:varyColors val="0"/>
        <c:ser>
          <c:idx val="2"/>
          <c:order val="4"/>
          <c:tx>
            <c:v>Fortum ODH</c:v>
          </c:tx>
          <c:spPr>
            <a:ln w="31750" cap="rnd">
              <a:solidFill>
                <a:schemeClr val="tx1"/>
              </a:solidFill>
              <a:round/>
            </a:ln>
            <a:effectLst/>
          </c:spPr>
          <c:marker>
            <c:symbol val="diamond"/>
            <c:size val="7"/>
            <c:spPr>
              <a:solidFill>
                <a:schemeClr val="tx1"/>
              </a:solidFill>
              <a:ln w="12700">
                <a:solidFill>
                  <a:schemeClr val="lt2"/>
                </a:solidFill>
                <a:round/>
              </a:ln>
              <a:effectLst/>
            </c:spPr>
          </c:marker>
          <c:val>
            <c:numRef>
              <c:f>'SH Only &amp; SH+DH'!$Z$104:$Z$127</c:f>
              <c:numCache>
                <c:formatCode>0</c:formatCode>
                <c:ptCount val="24"/>
                <c:pt idx="0">
                  <c:v>259</c:v>
                </c:pt>
                <c:pt idx="1">
                  <c:v>259</c:v>
                </c:pt>
                <c:pt idx="2">
                  <c:v>259</c:v>
                </c:pt>
                <c:pt idx="3">
                  <c:v>259</c:v>
                </c:pt>
                <c:pt idx="4">
                  <c:v>259</c:v>
                </c:pt>
                <c:pt idx="5">
                  <c:v>277.99810000000002</c:v>
                </c:pt>
                <c:pt idx="6">
                  <c:v>285.72540000000004</c:v>
                </c:pt>
                <c:pt idx="7">
                  <c:v>293.45269999999999</c:v>
                </c:pt>
                <c:pt idx="8">
                  <c:v>301.18</c:v>
                </c:pt>
                <c:pt idx="9">
                  <c:v>308.90730000000002</c:v>
                </c:pt>
                <c:pt idx="10">
                  <c:v>316.63459999999998</c:v>
                </c:pt>
                <c:pt idx="11">
                  <c:v>324.36189999999999</c:v>
                </c:pt>
                <c:pt idx="12">
                  <c:v>332.08920000000001</c:v>
                </c:pt>
                <c:pt idx="13">
                  <c:v>339.81650000000002</c:v>
                </c:pt>
                <c:pt idx="14">
                  <c:v>347.54380000000003</c:v>
                </c:pt>
                <c:pt idx="15">
                  <c:v>355.27109999999999</c:v>
                </c:pt>
                <c:pt idx="16">
                  <c:v>362.9984</c:v>
                </c:pt>
                <c:pt idx="17">
                  <c:v>370.72570000000002</c:v>
                </c:pt>
                <c:pt idx="18">
                  <c:v>378.45299999999997</c:v>
                </c:pt>
                <c:pt idx="19">
                  <c:v>386.18029999999999</c:v>
                </c:pt>
                <c:pt idx="20">
                  <c:v>393.9076</c:v>
                </c:pt>
                <c:pt idx="21">
                  <c:v>401.63490000000002</c:v>
                </c:pt>
                <c:pt idx="22">
                  <c:v>409.36220000000003</c:v>
                </c:pt>
                <c:pt idx="23">
                  <c:v>417.08949999999999</c:v>
                </c:pt>
              </c:numCache>
            </c:numRef>
          </c:val>
          <c:smooth val="0"/>
          <c:extLst>
            <c:ext xmlns:c16="http://schemas.microsoft.com/office/drawing/2014/chart" uri="{C3380CC4-5D6E-409C-BE32-E72D297353CC}">
              <c16:uniqueId val="{00000004-783D-4691-BEF3-9FACB604C073}"/>
            </c:ext>
          </c:extLst>
        </c:ser>
        <c:dLbls>
          <c:showLegendKey val="0"/>
          <c:showVal val="0"/>
          <c:showCatName val="0"/>
          <c:showSerName val="0"/>
          <c:showPercent val="0"/>
          <c:showBubbleSize val="0"/>
        </c:dLbls>
        <c:marker val="1"/>
        <c:smooth val="0"/>
        <c:axId val="116586368"/>
        <c:axId val="116592640"/>
      </c:lineChart>
      <c:catAx>
        <c:axId val="116586368"/>
        <c:scaling>
          <c:orientation val="minMax"/>
        </c:scaling>
        <c:delete val="0"/>
        <c:axPos val="b"/>
        <c:title>
          <c:tx>
            <c:rich>
              <a:bodyPr rot="0" spcFirstLastPara="1" vertOverflow="ellipsis" vert="horz" wrap="square" anchor="ctr" anchorCtr="1"/>
              <a:lstStyle/>
              <a:p>
                <a:pPr>
                  <a:defRPr sz="1100" b="1" i="0" u="none" strike="noStrike" kern="1200" baseline="0">
                    <a:solidFill>
                      <a:sysClr val="windowText" lastClr="000000"/>
                    </a:solidFill>
                    <a:latin typeface="+mj-lt"/>
                    <a:ea typeface="+mn-ea"/>
                    <a:cs typeface="+mn-cs"/>
                  </a:defRPr>
                </a:pPr>
                <a:r>
                  <a:rPr lang="en-US"/>
                  <a:t>T outdoor, C</a:t>
                </a:r>
              </a:p>
            </c:rich>
          </c:tx>
          <c:overlay val="0"/>
          <c:spPr>
            <a:no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mj-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mn-cs"/>
              </a:defRPr>
            </a:pPr>
            <a:endParaRPr lang="en-US"/>
          </a:p>
        </c:txPr>
        <c:crossAx val="116592640"/>
        <c:crosses val="autoZero"/>
        <c:auto val="1"/>
        <c:lblAlgn val="ctr"/>
        <c:lblOffset val="100"/>
        <c:noMultiLvlLbl val="0"/>
      </c:catAx>
      <c:valAx>
        <c:axId val="11659264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ysClr val="windowText" lastClr="000000"/>
                    </a:solidFill>
                    <a:latin typeface="+mj-lt"/>
                    <a:ea typeface="+mn-ea"/>
                    <a:cs typeface="+mn-cs"/>
                  </a:defRPr>
                </a:pPr>
                <a:r>
                  <a:rPr lang="en-US"/>
                  <a:t>Heat Generation Cost (SEK/ MWh)</a:t>
                </a:r>
              </a:p>
            </c:rich>
          </c:tx>
          <c:overlay val="0"/>
          <c:spPr>
            <a:noFill/>
            <a:ln>
              <a:noFill/>
            </a:ln>
            <a:effectLst/>
          </c:spPr>
          <c:txPr>
            <a:bodyPr rot="-5400000" spcFirstLastPara="1" vertOverflow="ellipsis" vert="horz" wrap="square" anchor="ctr" anchorCtr="1"/>
            <a:lstStyle/>
            <a:p>
              <a:pPr>
                <a:defRPr sz="1100" b="1" i="0" u="none" strike="noStrike" kern="1200" baseline="0">
                  <a:solidFill>
                    <a:sysClr val="windowText" lastClr="000000"/>
                  </a:solidFill>
                  <a:latin typeface="+mj-lt"/>
                  <a:ea typeface="+mn-ea"/>
                  <a:cs typeface="+mn-cs"/>
                </a:defRPr>
              </a:pPr>
              <a:endParaRPr lang="en-US"/>
            </a:p>
          </c:txPr>
        </c:title>
        <c:numFmt formatCode="0.0" sourceLinked="1"/>
        <c:majorTickMark val="none"/>
        <c:minorTickMark val="none"/>
        <c:tickLblPos val="low"/>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mn-cs"/>
              </a:defRPr>
            </a:pPr>
            <a:endParaRPr lang="en-US"/>
          </a:p>
        </c:txPr>
        <c:crossAx val="116586368"/>
        <c:crosses val="autoZero"/>
        <c:crossBetween val="between"/>
      </c:valAx>
      <c:spPr>
        <a:noFill/>
        <a:ln>
          <a:noFill/>
        </a:ln>
        <a:effectLst/>
      </c:spPr>
    </c:plotArea>
    <c:legend>
      <c:legendPos val="t"/>
      <c:layout>
        <c:manualLayout>
          <c:xMode val="edge"/>
          <c:yMode val="edge"/>
          <c:x val="6.3006019846720926E-2"/>
          <c:y val="2.1786996936954094E-2"/>
          <c:w val="0.89919523109711064"/>
          <c:h val="0.13798803087577724"/>
        </c:manualLayout>
      </c:layout>
      <c:overlay val="0"/>
      <c:spPr>
        <a:noFill/>
        <a:ln>
          <a:solidFill>
            <a:schemeClr val="tx1"/>
          </a:solidFill>
        </a:ln>
        <a:effectLst/>
      </c:spPr>
      <c:txPr>
        <a:bodyPr rot="0" spcFirstLastPara="1" vertOverflow="ellipsis" vert="horz" wrap="square" anchor="ctr" anchorCtr="1"/>
        <a:lstStyle/>
        <a:p>
          <a:pPr>
            <a:defRPr sz="11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100">
          <a:solidFill>
            <a:sysClr val="windowText" lastClr="000000"/>
          </a:solidFill>
          <a:latin typeface="+mj-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100 kW Cooling Load</c:v>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cat>
            <c:strRef>
              <c:f>'100 kW vs 150 kW'!$C$409:$C$414</c:f>
              <c:strCache>
                <c:ptCount val="6"/>
                <c:pt idx="0">
                  <c:v>Default Case</c:v>
                </c:pt>
                <c:pt idx="1">
                  <c:v>With Heat Pump</c:v>
                </c:pt>
                <c:pt idx="2">
                  <c:v>DH Only</c:v>
                </c:pt>
                <c:pt idx="3">
                  <c:v>SH Only</c:v>
                </c:pt>
                <c:pt idx="4">
                  <c:v>SH + DH, Auxiliary</c:v>
                </c:pt>
                <c:pt idx="5">
                  <c:v>SH + DH, No Auxiliary</c:v>
                </c:pt>
              </c:strCache>
            </c:strRef>
          </c:cat>
          <c:val>
            <c:numRef>
              <c:f>'100 kW vs 150 kW'!$H$418:$H$423</c:f>
              <c:numCache>
                <c:formatCode>0</c:formatCode>
                <c:ptCount val="6"/>
                <c:pt idx="0">
                  <c:v>80.010700326694149</c:v>
                </c:pt>
                <c:pt idx="1">
                  <c:v>13.639006460254716</c:v>
                </c:pt>
                <c:pt idx="2">
                  <c:v>91.259806329032529</c:v>
                </c:pt>
                <c:pt idx="3">
                  <c:v>12.379163784936299</c:v>
                </c:pt>
                <c:pt idx="4">
                  <c:v>15.115702864267973</c:v>
                </c:pt>
                <c:pt idx="5">
                  <c:v>15.077267039503649</c:v>
                </c:pt>
              </c:numCache>
            </c:numRef>
          </c:val>
          <c:extLst>
            <c:ext xmlns:c16="http://schemas.microsoft.com/office/drawing/2014/chart" uri="{C3380CC4-5D6E-409C-BE32-E72D297353CC}">
              <c16:uniqueId val="{00000000-A81D-41E7-921D-0B7E787F88E4}"/>
            </c:ext>
          </c:extLst>
        </c:ser>
        <c:ser>
          <c:idx val="1"/>
          <c:order val="1"/>
          <c:tx>
            <c:v>150 kW Cooling Load</c:v>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delete val="1"/>
          </c:dLbls>
          <c:val>
            <c:numRef>
              <c:f>'100 kW vs 150 kW'!$I$418:$I$423</c:f>
              <c:numCache>
                <c:formatCode>0</c:formatCode>
                <c:ptCount val="6"/>
                <c:pt idx="0">
                  <c:v>83.377233028528337</c:v>
                </c:pt>
                <c:pt idx="1">
                  <c:v>17.005539162088922</c:v>
                </c:pt>
                <c:pt idx="2">
                  <c:v>100</c:v>
                </c:pt>
                <c:pt idx="3">
                  <c:v>15.712966830081823</c:v>
                </c:pt>
                <c:pt idx="4">
                  <c:v>0</c:v>
                </c:pt>
                <c:pt idx="5">
                  <c:v>19.860941824624771</c:v>
                </c:pt>
              </c:numCache>
            </c:numRef>
          </c:val>
          <c:extLst>
            <c:ext xmlns:c16="http://schemas.microsoft.com/office/drawing/2014/chart" uri="{C3380CC4-5D6E-409C-BE32-E72D297353CC}">
              <c16:uniqueId val="{00000001-A81D-41E7-921D-0B7E787F88E4}"/>
            </c:ext>
          </c:extLst>
        </c:ser>
        <c:dLbls>
          <c:dLblPos val="outEnd"/>
          <c:showLegendKey val="0"/>
          <c:showVal val="1"/>
          <c:showCatName val="0"/>
          <c:showSerName val="0"/>
          <c:showPercent val="0"/>
          <c:showBubbleSize val="0"/>
        </c:dLbls>
        <c:gapWidth val="355"/>
        <c:overlap val="-70"/>
        <c:axId val="1947502816"/>
        <c:axId val="1925056544"/>
      </c:barChart>
      <c:catAx>
        <c:axId val="194750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j-lt"/>
                <a:ea typeface="+mn-ea"/>
                <a:cs typeface="+mn-cs"/>
              </a:defRPr>
            </a:pPr>
            <a:endParaRPr lang="en-US"/>
          </a:p>
        </c:txPr>
        <c:crossAx val="1925056544"/>
        <c:crosses val="autoZero"/>
        <c:auto val="1"/>
        <c:lblAlgn val="ctr"/>
        <c:lblOffset val="100"/>
        <c:noMultiLvlLbl val="0"/>
      </c:catAx>
      <c:valAx>
        <c:axId val="1925056544"/>
        <c:scaling>
          <c:orientation val="minMax"/>
          <c:max val="100"/>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title>
          <c:tx>
            <c:rich>
              <a:bodyPr rot="-5400000" spcFirstLastPara="1" vertOverflow="ellipsis" vert="horz" wrap="square" anchor="ctr" anchorCtr="1"/>
              <a:lstStyle/>
              <a:p>
                <a:pPr>
                  <a:defRPr sz="1400" b="0" i="0" u="none" strike="noStrike" kern="1200" cap="all" baseline="0">
                    <a:solidFill>
                      <a:sysClr val="windowText" lastClr="000000"/>
                    </a:solidFill>
                    <a:latin typeface="+mj-lt"/>
                    <a:ea typeface="+mn-ea"/>
                    <a:cs typeface="+mn-cs"/>
                  </a:defRPr>
                </a:pPr>
                <a:r>
                  <a:rPr lang="en-US"/>
                  <a:t>Emission Index</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ysClr val="windowText" lastClr="000000"/>
                  </a:solidFill>
                  <a:latin typeface="+mj-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j-lt"/>
                <a:ea typeface="+mn-ea"/>
                <a:cs typeface="+mn-cs"/>
              </a:defRPr>
            </a:pPr>
            <a:endParaRPr lang="en-US"/>
          </a:p>
        </c:txPr>
        <c:crossAx val="1947502816"/>
        <c:crosses val="autoZero"/>
        <c:crossBetween val="between"/>
        <c:majorUnit val="20"/>
      </c:valAx>
      <c:spPr>
        <a:noFill/>
        <a:ln>
          <a:noFill/>
        </a:ln>
        <a:effectLst/>
      </c:spPr>
    </c:plotArea>
    <c:legend>
      <c:legendPos val="t"/>
      <c:layout>
        <c:manualLayout>
          <c:xMode val="edge"/>
          <c:yMode val="edge"/>
          <c:x val="0.36795909107880931"/>
          <c:y val="2.2564660188654773E-2"/>
          <c:w val="0.61433814918699237"/>
          <c:h val="8.0795105186259125E-2"/>
        </c:manualLayout>
      </c:layout>
      <c:overlay val="0"/>
      <c:spPr>
        <a:noFill/>
        <a:ln>
          <a:solidFill>
            <a:schemeClr val="tx1"/>
          </a:solidFill>
        </a:ln>
        <a:effectLst/>
      </c:spPr>
      <c:txPr>
        <a:bodyPr rot="0" spcFirstLastPara="1" vertOverflow="ellipsis" vert="horz" wrap="square" anchor="ctr" anchorCtr="1"/>
        <a:lstStyle/>
        <a:p>
          <a:pPr>
            <a:defRPr sz="14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solidFill>
            <a:sysClr val="windowText" lastClr="000000"/>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CE7A1-6419-4CAB-BB2E-567478FE452E}"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17E93707-B094-458D-8CC7-10BD42654EDF}">
      <dgm:prSet phldrT="[Text]" custT="1"/>
      <dgm:spPr/>
      <dgm:t>
        <a:bodyPr/>
        <a:lstStyle/>
        <a:p>
          <a:r>
            <a:rPr lang="en-US" sz="2000">
              <a:latin typeface="+mj-lt"/>
            </a:rPr>
            <a:t>Technical</a:t>
          </a:r>
        </a:p>
      </dgm:t>
    </dgm:pt>
    <dgm:pt modelId="{9B49173E-6752-4147-ADCB-736057442DC9}" type="parTrans" cxnId="{A9EC9F8A-5A30-430A-B245-7B860EB33985}">
      <dgm:prSet/>
      <dgm:spPr/>
      <dgm:t>
        <a:bodyPr/>
        <a:lstStyle/>
        <a:p>
          <a:endParaRPr lang="en-US" sz="1800">
            <a:latin typeface="+mj-lt"/>
          </a:endParaRPr>
        </a:p>
      </dgm:t>
    </dgm:pt>
    <dgm:pt modelId="{4B95FD59-815B-4474-930F-AE7AFC044693}" type="sibTrans" cxnId="{A9EC9F8A-5A30-430A-B245-7B860EB33985}">
      <dgm:prSet/>
      <dgm:spPr/>
      <dgm:t>
        <a:bodyPr/>
        <a:lstStyle/>
        <a:p>
          <a:endParaRPr lang="en-US" sz="1800">
            <a:latin typeface="+mj-lt"/>
          </a:endParaRPr>
        </a:p>
      </dgm:t>
    </dgm:pt>
    <dgm:pt modelId="{6EF3906A-8B28-45C2-930F-8B15B421C507}">
      <dgm:prSet phldrT="[Text]" custT="1"/>
      <dgm:spPr/>
      <dgm:t>
        <a:bodyPr/>
        <a:lstStyle/>
        <a:p>
          <a:pPr algn="l"/>
          <a:r>
            <a:rPr lang="en-US" sz="1050">
              <a:latin typeface="+mj-lt"/>
            </a:rPr>
            <a:t>Compressor duty</a:t>
          </a:r>
        </a:p>
      </dgm:t>
    </dgm:pt>
    <dgm:pt modelId="{6FE4BF8A-6265-47F9-A222-502ABCFAD06C}" type="parTrans" cxnId="{969BABB8-47AA-4A97-9F71-5FB2E392A7D2}">
      <dgm:prSet/>
      <dgm:spPr/>
      <dgm:t>
        <a:bodyPr/>
        <a:lstStyle/>
        <a:p>
          <a:endParaRPr lang="en-US" sz="1800">
            <a:latin typeface="+mj-lt"/>
          </a:endParaRPr>
        </a:p>
      </dgm:t>
    </dgm:pt>
    <dgm:pt modelId="{398D6052-E1FB-43C5-8354-C96BAD3BDC10}" type="sibTrans" cxnId="{969BABB8-47AA-4A97-9F71-5FB2E392A7D2}">
      <dgm:prSet/>
      <dgm:spPr/>
      <dgm:t>
        <a:bodyPr/>
        <a:lstStyle/>
        <a:p>
          <a:endParaRPr lang="en-US" sz="1800">
            <a:latin typeface="+mj-lt"/>
          </a:endParaRPr>
        </a:p>
      </dgm:t>
    </dgm:pt>
    <dgm:pt modelId="{67482F7D-7DC7-44AA-946B-515390EEC232}">
      <dgm:prSet phldrT="[Text]" custT="1"/>
      <dgm:spPr/>
      <dgm:t>
        <a:bodyPr/>
        <a:lstStyle/>
        <a:p>
          <a:pPr algn="l"/>
          <a:r>
            <a:rPr lang="en-US" sz="1050" dirty="0">
              <a:latin typeface="+mj-lt"/>
            </a:rPr>
            <a:t>Heat duty (building, auxiliary heater)</a:t>
          </a:r>
        </a:p>
      </dgm:t>
    </dgm:pt>
    <dgm:pt modelId="{D3116592-6B7B-4A15-96A9-8FBE915954EC}" type="parTrans" cxnId="{6E34553B-DD14-4A05-B18F-03C36BE8761E}">
      <dgm:prSet/>
      <dgm:spPr/>
      <dgm:t>
        <a:bodyPr/>
        <a:lstStyle/>
        <a:p>
          <a:endParaRPr lang="en-US" sz="1800">
            <a:latin typeface="+mj-lt"/>
          </a:endParaRPr>
        </a:p>
      </dgm:t>
    </dgm:pt>
    <dgm:pt modelId="{8040E5A5-45A1-4F6A-ACE9-A0D89E52DB2C}" type="sibTrans" cxnId="{6E34553B-DD14-4A05-B18F-03C36BE8761E}">
      <dgm:prSet/>
      <dgm:spPr/>
      <dgm:t>
        <a:bodyPr/>
        <a:lstStyle/>
        <a:p>
          <a:endParaRPr lang="en-US" sz="1800">
            <a:latin typeface="+mj-lt"/>
          </a:endParaRPr>
        </a:p>
      </dgm:t>
    </dgm:pt>
    <dgm:pt modelId="{8656DFC4-A2C0-49AE-B838-6A0E158B37A3}">
      <dgm:prSet phldrT="[Text]" custT="1"/>
      <dgm:spPr/>
      <dgm:t>
        <a:bodyPr/>
        <a:lstStyle/>
        <a:p>
          <a:r>
            <a:rPr lang="en-US" sz="2000">
              <a:latin typeface="+mj-lt"/>
            </a:rPr>
            <a:t>Economic</a:t>
          </a:r>
        </a:p>
      </dgm:t>
    </dgm:pt>
    <dgm:pt modelId="{18B9E1ED-EE5C-4BDD-BE88-97689933794A}" type="parTrans" cxnId="{3406D8A8-4B0D-40B7-BFAF-3A9677335879}">
      <dgm:prSet/>
      <dgm:spPr/>
      <dgm:t>
        <a:bodyPr/>
        <a:lstStyle/>
        <a:p>
          <a:endParaRPr lang="en-US" sz="1800">
            <a:latin typeface="+mj-lt"/>
          </a:endParaRPr>
        </a:p>
      </dgm:t>
    </dgm:pt>
    <dgm:pt modelId="{CE2D86D9-0616-4836-8CAC-C805494EEBFB}" type="sibTrans" cxnId="{3406D8A8-4B0D-40B7-BFAF-3A9677335879}">
      <dgm:prSet/>
      <dgm:spPr/>
      <dgm:t>
        <a:bodyPr/>
        <a:lstStyle/>
        <a:p>
          <a:endParaRPr lang="en-US" sz="1800">
            <a:latin typeface="+mj-lt"/>
          </a:endParaRPr>
        </a:p>
      </dgm:t>
    </dgm:pt>
    <dgm:pt modelId="{41079F00-3AAD-4D12-91E6-63DEEE976AF3}">
      <dgm:prSet phldrT="[Text]" custT="1"/>
      <dgm:spPr/>
      <dgm:t>
        <a:bodyPr/>
        <a:lstStyle/>
        <a:p>
          <a:r>
            <a:rPr lang="en-US" sz="1200">
              <a:latin typeface="+mj-lt"/>
            </a:rPr>
            <a:t>Utility price (electricity, heat)</a:t>
          </a:r>
        </a:p>
      </dgm:t>
    </dgm:pt>
    <dgm:pt modelId="{26D4718F-79E9-418C-ABE0-82C2BCD4B56A}" type="parTrans" cxnId="{2FDA9ED7-2C77-47F7-BB71-9F7257C73594}">
      <dgm:prSet/>
      <dgm:spPr/>
      <dgm:t>
        <a:bodyPr/>
        <a:lstStyle/>
        <a:p>
          <a:endParaRPr lang="en-US" sz="1800">
            <a:latin typeface="+mj-lt"/>
          </a:endParaRPr>
        </a:p>
      </dgm:t>
    </dgm:pt>
    <dgm:pt modelId="{D5886D59-A147-4288-A1DB-287DFB34CE2A}" type="sibTrans" cxnId="{2FDA9ED7-2C77-47F7-BB71-9F7257C73594}">
      <dgm:prSet/>
      <dgm:spPr/>
      <dgm:t>
        <a:bodyPr/>
        <a:lstStyle/>
        <a:p>
          <a:endParaRPr lang="en-US" sz="1800">
            <a:latin typeface="+mj-lt"/>
          </a:endParaRPr>
        </a:p>
      </dgm:t>
    </dgm:pt>
    <dgm:pt modelId="{9B34E0F1-93B5-48B6-93DB-E5D3EC18EE10}">
      <dgm:prSet phldrT="[Text]" custT="1"/>
      <dgm:spPr/>
      <dgm:t>
        <a:bodyPr/>
        <a:lstStyle/>
        <a:p>
          <a:r>
            <a:rPr lang="en-US" sz="2000">
              <a:latin typeface="+mj-lt"/>
            </a:rPr>
            <a:t>Outcomes</a:t>
          </a:r>
        </a:p>
      </dgm:t>
    </dgm:pt>
    <dgm:pt modelId="{1FB5D655-896C-4A1D-A061-DD8364516A2B}" type="parTrans" cxnId="{3965B1C1-2896-4BC0-B06E-4DC320B6D857}">
      <dgm:prSet/>
      <dgm:spPr/>
      <dgm:t>
        <a:bodyPr/>
        <a:lstStyle/>
        <a:p>
          <a:endParaRPr lang="en-US" sz="1800">
            <a:latin typeface="+mj-lt"/>
          </a:endParaRPr>
        </a:p>
      </dgm:t>
    </dgm:pt>
    <dgm:pt modelId="{E9DBED15-594F-4138-B9C7-BD106E4F6263}" type="sibTrans" cxnId="{3965B1C1-2896-4BC0-B06E-4DC320B6D857}">
      <dgm:prSet/>
      <dgm:spPr/>
      <dgm:t>
        <a:bodyPr/>
        <a:lstStyle/>
        <a:p>
          <a:endParaRPr lang="en-US" sz="1800">
            <a:latin typeface="+mj-lt"/>
          </a:endParaRPr>
        </a:p>
      </dgm:t>
    </dgm:pt>
    <dgm:pt modelId="{429E2B5B-3B07-4EF9-B3BC-FDD5C28414A3}">
      <dgm:prSet phldrT="[Text]" custT="1"/>
      <dgm:spPr/>
      <dgm:t>
        <a:bodyPr/>
        <a:lstStyle/>
        <a:p>
          <a:r>
            <a:rPr lang="en-US" sz="1000">
              <a:latin typeface="+mj-lt"/>
            </a:rPr>
            <a:t>Operating cost (profit and loss analysis)</a:t>
          </a:r>
        </a:p>
      </dgm:t>
    </dgm:pt>
    <dgm:pt modelId="{EA4C621B-E6DA-465F-9C0C-43FE85B7F4A1}" type="parTrans" cxnId="{A4199767-47DA-4E8C-A427-D5C52838418D}">
      <dgm:prSet/>
      <dgm:spPr/>
      <dgm:t>
        <a:bodyPr/>
        <a:lstStyle/>
        <a:p>
          <a:endParaRPr lang="en-US" sz="1800">
            <a:latin typeface="+mj-lt"/>
          </a:endParaRPr>
        </a:p>
      </dgm:t>
    </dgm:pt>
    <dgm:pt modelId="{B27C7D7A-7B34-455D-984F-2B651FD347B6}" type="sibTrans" cxnId="{A4199767-47DA-4E8C-A427-D5C52838418D}">
      <dgm:prSet/>
      <dgm:spPr/>
      <dgm:t>
        <a:bodyPr/>
        <a:lstStyle/>
        <a:p>
          <a:endParaRPr lang="en-US" sz="1800">
            <a:latin typeface="+mj-lt"/>
          </a:endParaRPr>
        </a:p>
      </dgm:t>
    </dgm:pt>
    <dgm:pt modelId="{0CE6A60A-3E14-46D0-A390-475F82BED8A5}">
      <dgm:prSet phldrT="[Text]" custT="1"/>
      <dgm:spPr/>
      <dgm:t>
        <a:bodyPr/>
        <a:lstStyle/>
        <a:p>
          <a:r>
            <a:rPr lang="en-US" sz="1200" dirty="0">
              <a:latin typeface="+mj-lt"/>
            </a:rPr>
            <a:t>Selling of excess heat (profit)</a:t>
          </a:r>
        </a:p>
      </dgm:t>
    </dgm:pt>
    <dgm:pt modelId="{EB71ACA7-5153-481B-90E9-3E8206E85CE2}" type="parTrans" cxnId="{5B0ECE49-283B-4E7C-BD98-5CCFC37B0F73}">
      <dgm:prSet/>
      <dgm:spPr/>
      <dgm:t>
        <a:bodyPr/>
        <a:lstStyle/>
        <a:p>
          <a:endParaRPr lang="en-US" sz="1800">
            <a:latin typeface="+mj-lt"/>
          </a:endParaRPr>
        </a:p>
      </dgm:t>
    </dgm:pt>
    <dgm:pt modelId="{2976609D-2A13-4C14-A371-8612BF448A61}" type="sibTrans" cxnId="{5B0ECE49-283B-4E7C-BD98-5CCFC37B0F73}">
      <dgm:prSet/>
      <dgm:spPr/>
      <dgm:t>
        <a:bodyPr/>
        <a:lstStyle/>
        <a:p>
          <a:endParaRPr lang="en-US" sz="1800">
            <a:latin typeface="+mj-lt"/>
          </a:endParaRPr>
        </a:p>
      </dgm:t>
    </dgm:pt>
    <dgm:pt modelId="{39587EBA-A391-487A-9B15-CC5269C5B832}">
      <dgm:prSet phldrT="[Text]" custT="1"/>
      <dgm:spPr/>
      <dgm:t>
        <a:bodyPr/>
        <a:lstStyle/>
        <a:p>
          <a:pPr algn="l"/>
          <a:r>
            <a:rPr lang="en-US" sz="1050">
              <a:latin typeface="+mj-lt"/>
            </a:rPr>
            <a:t>District heating production</a:t>
          </a:r>
        </a:p>
      </dgm:t>
    </dgm:pt>
    <dgm:pt modelId="{801444C7-07E6-4F6B-B44B-17886F561798}" type="parTrans" cxnId="{524D263E-A39C-4C5D-BF38-3E806EF233F2}">
      <dgm:prSet/>
      <dgm:spPr/>
      <dgm:t>
        <a:bodyPr/>
        <a:lstStyle/>
        <a:p>
          <a:endParaRPr lang="en-US" sz="1800">
            <a:latin typeface="+mj-lt"/>
          </a:endParaRPr>
        </a:p>
      </dgm:t>
    </dgm:pt>
    <dgm:pt modelId="{80A9E8FE-9CE5-40AB-A63B-04919C3B4009}" type="sibTrans" cxnId="{524D263E-A39C-4C5D-BF38-3E806EF233F2}">
      <dgm:prSet/>
      <dgm:spPr/>
      <dgm:t>
        <a:bodyPr/>
        <a:lstStyle/>
        <a:p>
          <a:endParaRPr lang="en-US" sz="1800">
            <a:latin typeface="+mj-lt"/>
          </a:endParaRPr>
        </a:p>
      </dgm:t>
    </dgm:pt>
    <dgm:pt modelId="{94006A7B-859B-4DFC-B2F5-2D2A7E93E058}">
      <dgm:prSet phldrT="[Text]" custT="1"/>
      <dgm:spPr/>
      <dgm:t>
        <a:bodyPr/>
        <a:lstStyle/>
        <a:p>
          <a:r>
            <a:rPr lang="en-US" sz="1000" dirty="0">
              <a:latin typeface="+mj-lt"/>
            </a:rPr>
            <a:t>CO</a:t>
          </a:r>
          <a:r>
            <a:rPr lang="en-US" sz="1000" baseline="-25000" dirty="0">
              <a:latin typeface="+mj-lt"/>
            </a:rPr>
            <a:t>2</a:t>
          </a:r>
          <a:r>
            <a:rPr lang="en-US" sz="1000" baseline="0" dirty="0">
              <a:latin typeface="+mj-lt"/>
            </a:rPr>
            <a:t> avoided</a:t>
          </a:r>
          <a:endParaRPr lang="en-US" sz="1000" dirty="0">
            <a:latin typeface="+mj-lt"/>
          </a:endParaRPr>
        </a:p>
      </dgm:t>
    </dgm:pt>
    <dgm:pt modelId="{F579A1F6-1695-46D4-9A34-D8ED982CB507}" type="parTrans" cxnId="{2176995C-D5B7-464D-AAA2-F4C911EBAA7A}">
      <dgm:prSet/>
      <dgm:spPr/>
      <dgm:t>
        <a:bodyPr/>
        <a:lstStyle/>
        <a:p>
          <a:endParaRPr lang="en-US" sz="1800">
            <a:latin typeface="+mj-lt"/>
          </a:endParaRPr>
        </a:p>
      </dgm:t>
    </dgm:pt>
    <dgm:pt modelId="{E571EA14-F2FD-48B8-8CC5-44E3B2BF5BB5}" type="sibTrans" cxnId="{2176995C-D5B7-464D-AAA2-F4C911EBAA7A}">
      <dgm:prSet/>
      <dgm:spPr/>
      <dgm:t>
        <a:bodyPr/>
        <a:lstStyle/>
        <a:p>
          <a:endParaRPr lang="en-US" sz="1800">
            <a:latin typeface="+mj-lt"/>
          </a:endParaRPr>
        </a:p>
      </dgm:t>
    </dgm:pt>
    <dgm:pt modelId="{731516E8-22C3-43AC-A991-FE1603B03748}">
      <dgm:prSet phldrT="[Text]" custT="1"/>
      <dgm:spPr/>
      <dgm:t>
        <a:bodyPr/>
        <a:lstStyle/>
        <a:p>
          <a:r>
            <a:rPr lang="en-US" sz="1000">
              <a:latin typeface="+mj-lt"/>
            </a:rPr>
            <a:t>Cost of producing heat (COP relation)</a:t>
          </a:r>
        </a:p>
      </dgm:t>
    </dgm:pt>
    <dgm:pt modelId="{C1AED327-93C7-4F2A-8133-03C9938194FE}" type="parTrans" cxnId="{02F75DB8-B0C0-4EF9-BD9B-DF9A1B80D76E}">
      <dgm:prSet/>
      <dgm:spPr/>
      <dgm:t>
        <a:bodyPr/>
        <a:lstStyle/>
        <a:p>
          <a:endParaRPr lang="en-US" sz="2000">
            <a:latin typeface="+mj-lt"/>
          </a:endParaRPr>
        </a:p>
      </dgm:t>
    </dgm:pt>
    <dgm:pt modelId="{6DE31BD3-CD06-4226-ACDA-602CB40B61B7}" type="sibTrans" cxnId="{02F75DB8-B0C0-4EF9-BD9B-DF9A1B80D76E}">
      <dgm:prSet/>
      <dgm:spPr/>
      <dgm:t>
        <a:bodyPr/>
        <a:lstStyle/>
        <a:p>
          <a:endParaRPr lang="en-US" sz="2000">
            <a:latin typeface="+mj-lt"/>
          </a:endParaRPr>
        </a:p>
      </dgm:t>
    </dgm:pt>
    <dgm:pt modelId="{391BDE7A-004B-4DDE-B6A2-A9E223A881EB}" type="pres">
      <dgm:prSet presAssocID="{47ECE7A1-6419-4CAB-BB2E-567478FE452E}" presName="Name0" presStyleCnt="0">
        <dgm:presLayoutVars>
          <dgm:dir/>
          <dgm:animLvl val="lvl"/>
          <dgm:resizeHandles val="exact"/>
        </dgm:presLayoutVars>
      </dgm:prSet>
      <dgm:spPr/>
    </dgm:pt>
    <dgm:pt modelId="{B7DC55E5-5819-4680-ADA3-804D82DF818A}" type="pres">
      <dgm:prSet presAssocID="{47ECE7A1-6419-4CAB-BB2E-567478FE452E}" presName="tSp" presStyleCnt="0"/>
      <dgm:spPr/>
    </dgm:pt>
    <dgm:pt modelId="{D11F418F-07BD-4944-AE78-9AB6D77AE94C}" type="pres">
      <dgm:prSet presAssocID="{47ECE7A1-6419-4CAB-BB2E-567478FE452E}" presName="bSp" presStyleCnt="0"/>
      <dgm:spPr/>
    </dgm:pt>
    <dgm:pt modelId="{ED0F74B8-1AEA-4FB7-B6D0-1868DD630190}" type="pres">
      <dgm:prSet presAssocID="{47ECE7A1-6419-4CAB-BB2E-567478FE452E}" presName="process" presStyleCnt="0"/>
      <dgm:spPr/>
    </dgm:pt>
    <dgm:pt modelId="{1B26B360-74AA-4A95-99EF-AA9556696EEB}" type="pres">
      <dgm:prSet presAssocID="{17E93707-B094-458D-8CC7-10BD42654EDF}" presName="composite1" presStyleCnt="0"/>
      <dgm:spPr/>
    </dgm:pt>
    <dgm:pt modelId="{70DD266F-50E5-40AB-99B7-4A97D6C0A8A6}" type="pres">
      <dgm:prSet presAssocID="{17E93707-B094-458D-8CC7-10BD42654EDF}" presName="dummyNode1" presStyleLbl="node1" presStyleIdx="0" presStyleCnt="3"/>
      <dgm:spPr/>
    </dgm:pt>
    <dgm:pt modelId="{A4ED6AE3-F620-4D3B-BDFD-379CA091F763}" type="pres">
      <dgm:prSet presAssocID="{17E93707-B094-458D-8CC7-10BD42654EDF}" presName="childNode1" presStyleLbl="bgAcc1" presStyleIdx="0" presStyleCnt="3">
        <dgm:presLayoutVars>
          <dgm:bulletEnabled val="1"/>
        </dgm:presLayoutVars>
      </dgm:prSet>
      <dgm:spPr/>
    </dgm:pt>
    <dgm:pt modelId="{1E45FD05-5BBB-4DA5-AF24-5BE5D81E70F8}" type="pres">
      <dgm:prSet presAssocID="{17E93707-B094-458D-8CC7-10BD42654EDF}" presName="childNode1tx" presStyleLbl="bgAcc1" presStyleIdx="0" presStyleCnt="3">
        <dgm:presLayoutVars>
          <dgm:bulletEnabled val="1"/>
        </dgm:presLayoutVars>
      </dgm:prSet>
      <dgm:spPr/>
    </dgm:pt>
    <dgm:pt modelId="{9726259A-7666-4196-A07E-9C0105253A10}" type="pres">
      <dgm:prSet presAssocID="{17E93707-B094-458D-8CC7-10BD42654EDF}" presName="parentNode1" presStyleLbl="node1" presStyleIdx="0" presStyleCnt="3">
        <dgm:presLayoutVars>
          <dgm:chMax val="1"/>
          <dgm:bulletEnabled val="1"/>
        </dgm:presLayoutVars>
      </dgm:prSet>
      <dgm:spPr/>
    </dgm:pt>
    <dgm:pt modelId="{1F651CC8-6F34-45DE-ABB6-ECC88978F1E9}" type="pres">
      <dgm:prSet presAssocID="{17E93707-B094-458D-8CC7-10BD42654EDF}" presName="connSite1" presStyleCnt="0"/>
      <dgm:spPr/>
    </dgm:pt>
    <dgm:pt modelId="{C72C6AF9-2BB1-4BFE-AF94-82FC934CF0FF}" type="pres">
      <dgm:prSet presAssocID="{4B95FD59-815B-4474-930F-AE7AFC044693}" presName="Name9" presStyleLbl="sibTrans2D1" presStyleIdx="0" presStyleCnt="2"/>
      <dgm:spPr/>
    </dgm:pt>
    <dgm:pt modelId="{668E6397-F138-40AD-84B4-83FA373D6A3D}" type="pres">
      <dgm:prSet presAssocID="{8656DFC4-A2C0-49AE-B838-6A0E158B37A3}" presName="composite2" presStyleCnt="0"/>
      <dgm:spPr/>
    </dgm:pt>
    <dgm:pt modelId="{517512B4-603A-489E-852C-07951D31E2D3}" type="pres">
      <dgm:prSet presAssocID="{8656DFC4-A2C0-49AE-B838-6A0E158B37A3}" presName="dummyNode2" presStyleLbl="node1" presStyleIdx="0" presStyleCnt="3"/>
      <dgm:spPr/>
    </dgm:pt>
    <dgm:pt modelId="{C411EE80-8536-4104-BAE3-1BB8AD7C1B36}" type="pres">
      <dgm:prSet presAssocID="{8656DFC4-A2C0-49AE-B838-6A0E158B37A3}" presName="childNode2" presStyleLbl="bgAcc1" presStyleIdx="1" presStyleCnt="3">
        <dgm:presLayoutVars>
          <dgm:bulletEnabled val="1"/>
        </dgm:presLayoutVars>
      </dgm:prSet>
      <dgm:spPr/>
    </dgm:pt>
    <dgm:pt modelId="{6179413E-9A8A-461A-A567-42ACE054D21B}" type="pres">
      <dgm:prSet presAssocID="{8656DFC4-A2C0-49AE-B838-6A0E158B37A3}" presName="childNode2tx" presStyleLbl="bgAcc1" presStyleIdx="1" presStyleCnt="3">
        <dgm:presLayoutVars>
          <dgm:bulletEnabled val="1"/>
        </dgm:presLayoutVars>
      </dgm:prSet>
      <dgm:spPr/>
    </dgm:pt>
    <dgm:pt modelId="{E5665BB4-E373-4C35-83B3-FD863B15C1B7}" type="pres">
      <dgm:prSet presAssocID="{8656DFC4-A2C0-49AE-B838-6A0E158B37A3}" presName="parentNode2" presStyleLbl="node1" presStyleIdx="1" presStyleCnt="3">
        <dgm:presLayoutVars>
          <dgm:chMax val="0"/>
          <dgm:bulletEnabled val="1"/>
        </dgm:presLayoutVars>
      </dgm:prSet>
      <dgm:spPr/>
    </dgm:pt>
    <dgm:pt modelId="{8AF0BFA7-A532-4B6F-8F5B-DA7315117B76}" type="pres">
      <dgm:prSet presAssocID="{8656DFC4-A2C0-49AE-B838-6A0E158B37A3}" presName="connSite2" presStyleCnt="0"/>
      <dgm:spPr/>
    </dgm:pt>
    <dgm:pt modelId="{F4E58D27-E789-4620-B998-1DF3136482CE}" type="pres">
      <dgm:prSet presAssocID="{CE2D86D9-0616-4836-8CAC-C805494EEBFB}" presName="Name18" presStyleLbl="sibTrans2D1" presStyleIdx="1" presStyleCnt="2"/>
      <dgm:spPr/>
    </dgm:pt>
    <dgm:pt modelId="{8B6943F4-742E-4D04-966A-FA89752DA284}" type="pres">
      <dgm:prSet presAssocID="{9B34E0F1-93B5-48B6-93DB-E5D3EC18EE10}" presName="composite1" presStyleCnt="0"/>
      <dgm:spPr/>
    </dgm:pt>
    <dgm:pt modelId="{DC8BD9D2-407A-41D9-84F0-30D9F5A785B8}" type="pres">
      <dgm:prSet presAssocID="{9B34E0F1-93B5-48B6-93DB-E5D3EC18EE10}" presName="dummyNode1" presStyleLbl="node1" presStyleIdx="1" presStyleCnt="3"/>
      <dgm:spPr/>
    </dgm:pt>
    <dgm:pt modelId="{982A41BE-B81B-4359-8D17-7A46A32B19DF}" type="pres">
      <dgm:prSet presAssocID="{9B34E0F1-93B5-48B6-93DB-E5D3EC18EE10}" presName="childNode1" presStyleLbl="bgAcc1" presStyleIdx="2" presStyleCnt="3">
        <dgm:presLayoutVars>
          <dgm:bulletEnabled val="1"/>
        </dgm:presLayoutVars>
      </dgm:prSet>
      <dgm:spPr/>
    </dgm:pt>
    <dgm:pt modelId="{56478449-1BBD-42BA-92AB-71CDD98589F1}" type="pres">
      <dgm:prSet presAssocID="{9B34E0F1-93B5-48B6-93DB-E5D3EC18EE10}" presName="childNode1tx" presStyleLbl="bgAcc1" presStyleIdx="2" presStyleCnt="3">
        <dgm:presLayoutVars>
          <dgm:bulletEnabled val="1"/>
        </dgm:presLayoutVars>
      </dgm:prSet>
      <dgm:spPr/>
    </dgm:pt>
    <dgm:pt modelId="{EB2F90A3-A56E-4A06-A52E-C4F51B5CFE41}" type="pres">
      <dgm:prSet presAssocID="{9B34E0F1-93B5-48B6-93DB-E5D3EC18EE10}" presName="parentNode1" presStyleLbl="node1" presStyleIdx="2" presStyleCnt="3">
        <dgm:presLayoutVars>
          <dgm:chMax val="1"/>
          <dgm:bulletEnabled val="1"/>
        </dgm:presLayoutVars>
      </dgm:prSet>
      <dgm:spPr/>
    </dgm:pt>
    <dgm:pt modelId="{F25D7428-B370-4AF2-94EF-3A4930988A82}" type="pres">
      <dgm:prSet presAssocID="{9B34E0F1-93B5-48B6-93DB-E5D3EC18EE10}" presName="connSite1" presStyleCnt="0"/>
      <dgm:spPr/>
    </dgm:pt>
  </dgm:ptLst>
  <dgm:cxnLst>
    <dgm:cxn modelId="{90E6C604-C3D0-4DB6-A94A-87C3B88E6B50}" type="presOf" srcId="{39587EBA-A391-487A-9B15-CC5269C5B832}" destId="{A4ED6AE3-F620-4D3B-BDFD-379CA091F763}" srcOrd="0" destOrd="2" presId="urn:microsoft.com/office/officeart/2005/8/layout/hProcess4"/>
    <dgm:cxn modelId="{4F4BA91C-09BD-4120-A8F1-AFC48D3E2D0A}" type="presOf" srcId="{0CE6A60A-3E14-46D0-A390-475F82BED8A5}" destId="{6179413E-9A8A-461A-A567-42ACE054D21B}" srcOrd="1" destOrd="1" presId="urn:microsoft.com/office/officeart/2005/8/layout/hProcess4"/>
    <dgm:cxn modelId="{1620C71F-B0C5-4BEB-AE94-A99F5197506A}" type="presOf" srcId="{6EF3906A-8B28-45C2-930F-8B15B421C507}" destId="{A4ED6AE3-F620-4D3B-BDFD-379CA091F763}" srcOrd="0" destOrd="0" presId="urn:microsoft.com/office/officeart/2005/8/layout/hProcess4"/>
    <dgm:cxn modelId="{D6AACB2B-E0ED-479C-8246-89A2ED0816EA}" type="presOf" srcId="{67482F7D-7DC7-44AA-946B-515390EEC232}" destId="{1E45FD05-5BBB-4DA5-AF24-5BE5D81E70F8}" srcOrd="1" destOrd="1" presId="urn:microsoft.com/office/officeart/2005/8/layout/hProcess4"/>
    <dgm:cxn modelId="{09FEC02E-6464-4ED6-A970-07555686E725}" type="presOf" srcId="{429E2B5B-3B07-4EF9-B3BC-FDD5C28414A3}" destId="{56478449-1BBD-42BA-92AB-71CDD98589F1}" srcOrd="1" destOrd="0" presId="urn:microsoft.com/office/officeart/2005/8/layout/hProcess4"/>
    <dgm:cxn modelId="{6E34553B-DD14-4A05-B18F-03C36BE8761E}" srcId="{17E93707-B094-458D-8CC7-10BD42654EDF}" destId="{67482F7D-7DC7-44AA-946B-515390EEC232}" srcOrd="1" destOrd="0" parTransId="{D3116592-6B7B-4A15-96A9-8FBE915954EC}" sibTransId="{8040E5A5-45A1-4F6A-ACE9-A0D89E52DB2C}"/>
    <dgm:cxn modelId="{524D263E-A39C-4C5D-BF38-3E806EF233F2}" srcId="{17E93707-B094-458D-8CC7-10BD42654EDF}" destId="{39587EBA-A391-487A-9B15-CC5269C5B832}" srcOrd="2" destOrd="0" parTransId="{801444C7-07E6-4F6B-B44B-17886F561798}" sibTransId="{80A9E8FE-9CE5-40AB-A63B-04919C3B4009}"/>
    <dgm:cxn modelId="{2176995C-D5B7-464D-AAA2-F4C911EBAA7A}" srcId="{9B34E0F1-93B5-48B6-93DB-E5D3EC18EE10}" destId="{94006A7B-859B-4DFC-B2F5-2D2A7E93E058}" srcOrd="2" destOrd="0" parTransId="{F579A1F6-1695-46D4-9A34-D8ED982CB507}" sibTransId="{E571EA14-F2FD-48B8-8CC5-44E3B2BF5BB5}"/>
    <dgm:cxn modelId="{A4199767-47DA-4E8C-A427-D5C52838418D}" srcId="{9B34E0F1-93B5-48B6-93DB-E5D3EC18EE10}" destId="{429E2B5B-3B07-4EF9-B3BC-FDD5C28414A3}" srcOrd="0" destOrd="0" parTransId="{EA4C621B-E6DA-465F-9C0C-43FE85B7F4A1}" sibTransId="{B27C7D7A-7B34-455D-984F-2B651FD347B6}"/>
    <dgm:cxn modelId="{02AAC847-32E3-4295-B81B-9CD1C88534A9}" type="presOf" srcId="{CE2D86D9-0616-4836-8CAC-C805494EEBFB}" destId="{F4E58D27-E789-4620-B998-1DF3136482CE}" srcOrd="0" destOrd="0" presId="urn:microsoft.com/office/officeart/2005/8/layout/hProcess4"/>
    <dgm:cxn modelId="{E1680B48-47D4-414F-8688-0BF0D141285C}" type="presOf" srcId="{731516E8-22C3-43AC-A991-FE1603B03748}" destId="{982A41BE-B81B-4359-8D17-7A46A32B19DF}" srcOrd="0" destOrd="1" presId="urn:microsoft.com/office/officeart/2005/8/layout/hProcess4"/>
    <dgm:cxn modelId="{5B0ECE49-283B-4E7C-BD98-5CCFC37B0F73}" srcId="{8656DFC4-A2C0-49AE-B838-6A0E158B37A3}" destId="{0CE6A60A-3E14-46D0-A390-475F82BED8A5}" srcOrd="1" destOrd="0" parTransId="{EB71ACA7-5153-481B-90E9-3E8206E85CE2}" sibTransId="{2976609D-2A13-4C14-A371-8612BF448A61}"/>
    <dgm:cxn modelId="{5B77056A-5530-4D43-8705-AD442512B39D}" type="presOf" srcId="{67482F7D-7DC7-44AA-946B-515390EEC232}" destId="{A4ED6AE3-F620-4D3B-BDFD-379CA091F763}" srcOrd="0" destOrd="1" presId="urn:microsoft.com/office/officeart/2005/8/layout/hProcess4"/>
    <dgm:cxn modelId="{5E0C3B70-BEC3-45C4-A92D-65F4B770CEF5}" type="presOf" srcId="{41079F00-3AAD-4D12-91E6-63DEEE976AF3}" destId="{6179413E-9A8A-461A-A567-42ACE054D21B}" srcOrd="1" destOrd="0" presId="urn:microsoft.com/office/officeart/2005/8/layout/hProcess4"/>
    <dgm:cxn modelId="{BE8BC451-A4B8-4EF1-B410-116708A23489}" type="presOf" srcId="{94006A7B-859B-4DFC-B2F5-2D2A7E93E058}" destId="{56478449-1BBD-42BA-92AB-71CDD98589F1}" srcOrd="1" destOrd="2" presId="urn:microsoft.com/office/officeart/2005/8/layout/hProcess4"/>
    <dgm:cxn modelId="{90E20D79-2AF6-4BB0-9E80-FF2FAC5A2D51}" type="presOf" srcId="{94006A7B-859B-4DFC-B2F5-2D2A7E93E058}" destId="{982A41BE-B81B-4359-8D17-7A46A32B19DF}" srcOrd="0" destOrd="2" presId="urn:microsoft.com/office/officeart/2005/8/layout/hProcess4"/>
    <dgm:cxn modelId="{D1AC4379-62AB-4DD5-84E8-EC20A095B297}" type="presOf" srcId="{429E2B5B-3B07-4EF9-B3BC-FDD5C28414A3}" destId="{982A41BE-B81B-4359-8D17-7A46A32B19DF}" srcOrd="0" destOrd="0" presId="urn:microsoft.com/office/officeart/2005/8/layout/hProcess4"/>
    <dgm:cxn modelId="{1373E05A-FEEF-4085-B5DF-C6A78131CBDE}" type="presOf" srcId="{47ECE7A1-6419-4CAB-BB2E-567478FE452E}" destId="{391BDE7A-004B-4DDE-B6A2-A9E223A881EB}" srcOrd="0" destOrd="0" presId="urn:microsoft.com/office/officeart/2005/8/layout/hProcess4"/>
    <dgm:cxn modelId="{46D2F687-0DFC-44A1-A383-109B7EDF3CB0}" type="presOf" srcId="{6EF3906A-8B28-45C2-930F-8B15B421C507}" destId="{1E45FD05-5BBB-4DA5-AF24-5BE5D81E70F8}" srcOrd="1" destOrd="0" presId="urn:microsoft.com/office/officeart/2005/8/layout/hProcess4"/>
    <dgm:cxn modelId="{A9EC9F8A-5A30-430A-B245-7B860EB33985}" srcId="{47ECE7A1-6419-4CAB-BB2E-567478FE452E}" destId="{17E93707-B094-458D-8CC7-10BD42654EDF}" srcOrd="0" destOrd="0" parTransId="{9B49173E-6752-4147-ADCB-736057442DC9}" sibTransId="{4B95FD59-815B-4474-930F-AE7AFC044693}"/>
    <dgm:cxn modelId="{ED16E68C-58A8-412A-B435-15E02D6D80A2}" type="presOf" srcId="{731516E8-22C3-43AC-A991-FE1603B03748}" destId="{56478449-1BBD-42BA-92AB-71CDD98589F1}" srcOrd="1" destOrd="1" presId="urn:microsoft.com/office/officeart/2005/8/layout/hProcess4"/>
    <dgm:cxn modelId="{DE16A58F-B766-414A-B550-3ABDDD522C51}" type="presOf" srcId="{8656DFC4-A2C0-49AE-B838-6A0E158B37A3}" destId="{E5665BB4-E373-4C35-83B3-FD863B15C1B7}" srcOrd="0" destOrd="0" presId="urn:microsoft.com/office/officeart/2005/8/layout/hProcess4"/>
    <dgm:cxn modelId="{91AC8C9C-954C-426B-9B62-93824A950125}" type="presOf" srcId="{17E93707-B094-458D-8CC7-10BD42654EDF}" destId="{9726259A-7666-4196-A07E-9C0105253A10}" srcOrd="0" destOrd="0" presId="urn:microsoft.com/office/officeart/2005/8/layout/hProcess4"/>
    <dgm:cxn modelId="{3406D8A8-4B0D-40B7-BFAF-3A9677335879}" srcId="{47ECE7A1-6419-4CAB-BB2E-567478FE452E}" destId="{8656DFC4-A2C0-49AE-B838-6A0E158B37A3}" srcOrd="1" destOrd="0" parTransId="{18B9E1ED-EE5C-4BDD-BE88-97689933794A}" sibTransId="{CE2D86D9-0616-4836-8CAC-C805494EEBFB}"/>
    <dgm:cxn modelId="{CE2057AD-8CF8-4815-AFAD-B1966F9CA572}" type="presOf" srcId="{41079F00-3AAD-4D12-91E6-63DEEE976AF3}" destId="{C411EE80-8536-4104-BAE3-1BB8AD7C1B36}" srcOrd="0" destOrd="0" presId="urn:microsoft.com/office/officeart/2005/8/layout/hProcess4"/>
    <dgm:cxn modelId="{02F75DB8-B0C0-4EF9-BD9B-DF9A1B80D76E}" srcId="{9B34E0F1-93B5-48B6-93DB-E5D3EC18EE10}" destId="{731516E8-22C3-43AC-A991-FE1603B03748}" srcOrd="1" destOrd="0" parTransId="{C1AED327-93C7-4F2A-8133-03C9938194FE}" sibTransId="{6DE31BD3-CD06-4226-ACDA-602CB40B61B7}"/>
    <dgm:cxn modelId="{969BABB8-47AA-4A97-9F71-5FB2E392A7D2}" srcId="{17E93707-B094-458D-8CC7-10BD42654EDF}" destId="{6EF3906A-8B28-45C2-930F-8B15B421C507}" srcOrd="0" destOrd="0" parTransId="{6FE4BF8A-6265-47F9-A222-502ABCFAD06C}" sibTransId="{398D6052-E1FB-43C5-8354-C96BAD3BDC10}"/>
    <dgm:cxn modelId="{1F35D3BB-AAB3-415C-A7A3-B0D94867BEBF}" type="presOf" srcId="{39587EBA-A391-487A-9B15-CC5269C5B832}" destId="{1E45FD05-5BBB-4DA5-AF24-5BE5D81E70F8}" srcOrd="1" destOrd="2" presId="urn:microsoft.com/office/officeart/2005/8/layout/hProcess4"/>
    <dgm:cxn modelId="{3965B1C1-2896-4BC0-B06E-4DC320B6D857}" srcId="{47ECE7A1-6419-4CAB-BB2E-567478FE452E}" destId="{9B34E0F1-93B5-48B6-93DB-E5D3EC18EE10}" srcOrd="2" destOrd="0" parTransId="{1FB5D655-896C-4A1D-A061-DD8364516A2B}" sibTransId="{E9DBED15-594F-4138-B9C7-BD106E4F6263}"/>
    <dgm:cxn modelId="{5F2980D2-CEAD-4279-B60C-C1144331EE10}" type="presOf" srcId="{4B95FD59-815B-4474-930F-AE7AFC044693}" destId="{C72C6AF9-2BB1-4BFE-AF94-82FC934CF0FF}" srcOrd="0" destOrd="0" presId="urn:microsoft.com/office/officeart/2005/8/layout/hProcess4"/>
    <dgm:cxn modelId="{2FDA9ED7-2C77-47F7-BB71-9F7257C73594}" srcId="{8656DFC4-A2C0-49AE-B838-6A0E158B37A3}" destId="{41079F00-3AAD-4D12-91E6-63DEEE976AF3}" srcOrd="0" destOrd="0" parTransId="{26D4718F-79E9-418C-ABE0-82C2BCD4B56A}" sibTransId="{D5886D59-A147-4288-A1DB-287DFB34CE2A}"/>
    <dgm:cxn modelId="{F093E1E4-4FC6-405F-89E1-07FF0CCD6BB5}" type="presOf" srcId="{0CE6A60A-3E14-46D0-A390-475F82BED8A5}" destId="{C411EE80-8536-4104-BAE3-1BB8AD7C1B36}" srcOrd="0" destOrd="1" presId="urn:microsoft.com/office/officeart/2005/8/layout/hProcess4"/>
    <dgm:cxn modelId="{4C35B8F1-0594-4B1F-965A-1D65DD5EDB83}" type="presOf" srcId="{9B34E0F1-93B5-48B6-93DB-E5D3EC18EE10}" destId="{EB2F90A3-A56E-4A06-A52E-C4F51B5CFE41}" srcOrd="0" destOrd="0" presId="urn:microsoft.com/office/officeart/2005/8/layout/hProcess4"/>
    <dgm:cxn modelId="{2A332A36-EAFC-405A-A861-57EA7E6CFDB9}" type="presParOf" srcId="{391BDE7A-004B-4DDE-B6A2-A9E223A881EB}" destId="{B7DC55E5-5819-4680-ADA3-804D82DF818A}" srcOrd="0" destOrd="0" presId="urn:microsoft.com/office/officeart/2005/8/layout/hProcess4"/>
    <dgm:cxn modelId="{0E1505D8-B911-49F4-A770-5F02D629FEBF}" type="presParOf" srcId="{391BDE7A-004B-4DDE-B6A2-A9E223A881EB}" destId="{D11F418F-07BD-4944-AE78-9AB6D77AE94C}" srcOrd="1" destOrd="0" presId="urn:microsoft.com/office/officeart/2005/8/layout/hProcess4"/>
    <dgm:cxn modelId="{B3C3AC45-912E-4CE5-8EE2-F74CF6F8D11E}" type="presParOf" srcId="{391BDE7A-004B-4DDE-B6A2-A9E223A881EB}" destId="{ED0F74B8-1AEA-4FB7-B6D0-1868DD630190}" srcOrd="2" destOrd="0" presId="urn:microsoft.com/office/officeart/2005/8/layout/hProcess4"/>
    <dgm:cxn modelId="{0ACE1D1F-6239-49D3-A8F2-145324122980}" type="presParOf" srcId="{ED0F74B8-1AEA-4FB7-B6D0-1868DD630190}" destId="{1B26B360-74AA-4A95-99EF-AA9556696EEB}" srcOrd="0" destOrd="0" presId="urn:microsoft.com/office/officeart/2005/8/layout/hProcess4"/>
    <dgm:cxn modelId="{775E8248-EAF6-4E25-AB54-4DEDF1266693}" type="presParOf" srcId="{1B26B360-74AA-4A95-99EF-AA9556696EEB}" destId="{70DD266F-50E5-40AB-99B7-4A97D6C0A8A6}" srcOrd="0" destOrd="0" presId="urn:microsoft.com/office/officeart/2005/8/layout/hProcess4"/>
    <dgm:cxn modelId="{0AED06CB-273B-4B00-8A14-E376C3D94D1E}" type="presParOf" srcId="{1B26B360-74AA-4A95-99EF-AA9556696EEB}" destId="{A4ED6AE3-F620-4D3B-BDFD-379CA091F763}" srcOrd="1" destOrd="0" presId="urn:microsoft.com/office/officeart/2005/8/layout/hProcess4"/>
    <dgm:cxn modelId="{8652FFDC-13AB-451B-91D7-A0008C094E9F}" type="presParOf" srcId="{1B26B360-74AA-4A95-99EF-AA9556696EEB}" destId="{1E45FD05-5BBB-4DA5-AF24-5BE5D81E70F8}" srcOrd="2" destOrd="0" presId="urn:microsoft.com/office/officeart/2005/8/layout/hProcess4"/>
    <dgm:cxn modelId="{1F953E79-D909-4896-A4CF-36175ED14C2C}" type="presParOf" srcId="{1B26B360-74AA-4A95-99EF-AA9556696EEB}" destId="{9726259A-7666-4196-A07E-9C0105253A10}" srcOrd="3" destOrd="0" presId="urn:microsoft.com/office/officeart/2005/8/layout/hProcess4"/>
    <dgm:cxn modelId="{78C9B75F-2944-4FEE-B387-96EA25849051}" type="presParOf" srcId="{1B26B360-74AA-4A95-99EF-AA9556696EEB}" destId="{1F651CC8-6F34-45DE-ABB6-ECC88978F1E9}" srcOrd="4" destOrd="0" presId="urn:microsoft.com/office/officeart/2005/8/layout/hProcess4"/>
    <dgm:cxn modelId="{C2FFFC6A-5562-432D-8827-892BF9C60066}" type="presParOf" srcId="{ED0F74B8-1AEA-4FB7-B6D0-1868DD630190}" destId="{C72C6AF9-2BB1-4BFE-AF94-82FC934CF0FF}" srcOrd="1" destOrd="0" presId="urn:microsoft.com/office/officeart/2005/8/layout/hProcess4"/>
    <dgm:cxn modelId="{82DAB747-6D3D-4B86-B87F-DCD1508C0440}" type="presParOf" srcId="{ED0F74B8-1AEA-4FB7-B6D0-1868DD630190}" destId="{668E6397-F138-40AD-84B4-83FA373D6A3D}" srcOrd="2" destOrd="0" presId="urn:microsoft.com/office/officeart/2005/8/layout/hProcess4"/>
    <dgm:cxn modelId="{1186E894-725E-4B48-8517-3ED3B97CD3ED}" type="presParOf" srcId="{668E6397-F138-40AD-84B4-83FA373D6A3D}" destId="{517512B4-603A-489E-852C-07951D31E2D3}" srcOrd="0" destOrd="0" presId="urn:microsoft.com/office/officeart/2005/8/layout/hProcess4"/>
    <dgm:cxn modelId="{91812E7C-0F08-452D-B9BD-D7C0493F7D19}" type="presParOf" srcId="{668E6397-F138-40AD-84B4-83FA373D6A3D}" destId="{C411EE80-8536-4104-BAE3-1BB8AD7C1B36}" srcOrd="1" destOrd="0" presId="urn:microsoft.com/office/officeart/2005/8/layout/hProcess4"/>
    <dgm:cxn modelId="{520C0C61-73E2-4D7A-993A-F08F4C0DDF82}" type="presParOf" srcId="{668E6397-F138-40AD-84B4-83FA373D6A3D}" destId="{6179413E-9A8A-461A-A567-42ACE054D21B}" srcOrd="2" destOrd="0" presId="urn:microsoft.com/office/officeart/2005/8/layout/hProcess4"/>
    <dgm:cxn modelId="{7A38401B-301D-4C60-A005-25292609EB1C}" type="presParOf" srcId="{668E6397-F138-40AD-84B4-83FA373D6A3D}" destId="{E5665BB4-E373-4C35-83B3-FD863B15C1B7}" srcOrd="3" destOrd="0" presId="urn:microsoft.com/office/officeart/2005/8/layout/hProcess4"/>
    <dgm:cxn modelId="{1D30235F-FB53-4E4E-A005-CA10986B725D}" type="presParOf" srcId="{668E6397-F138-40AD-84B4-83FA373D6A3D}" destId="{8AF0BFA7-A532-4B6F-8F5B-DA7315117B76}" srcOrd="4" destOrd="0" presId="urn:microsoft.com/office/officeart/2005/8/layout/hProcess4"/>
    <dgm:cxn modelId="{5D09E4D5-7B1C-47E2-A9AA-3E0561723571}" type="presParOf" srcId="{ED0F74B8-1AEA-4FB7-B6D0-1868DD630190}" destId="{F4E58D27-E789-4620-B998-1DF3136482CE}" srcOrd="3" destOrd="0" presId="urn:microsoft.com/office/officeart/2005/8/layout/hProcess4"/>
    <dgm:cxn modelId="{6EA97AAB-8C2B-4C17-8521-E846C983E85E}" type="presParOf" srcId="{ED0F74B8-1AEA-4FB7-B6D0-1868DD630190}" destId="{8B6943F4-742E-4D04-966A-FA89752DA284}" srcOrd="4" destOrd="0" presId="urn:microsoft.com/office/officeart/2005/8/layout/hProcess4"/>
    <dgm:cxn modelId="{C4EF90E3-19E2-4D20-8613-6ED0BF779358}" type="presParOf" srcId="{8B6943F4-742E-4D04-966A-FA89752DA284}" destId="{DC8BD9D2-407A-41D9-84F0-30D9F5A785B8}" srcOrd="0" destOrd="0" presId="urn:microsoft.com/office/officeart/2005/8/layout/hProcess4"/>
    <dgm:cxn modelId="{09164D54-9336-45F5-B362-9285844E1047}" type="presParOf" srcId="{8B6943F4-742E-4D04-966A-FA89752DA284}" destId="{982A41BE-B81B-4359-8D17-7A46A32B19DF}" srcOrd="1" destOrd="0" presId="urn:microsoft.com/office/officeart/2005/8/layout/hProcess4"/>
    <dgm:cxn modelId="{A686B108-E094-4AFF-98D7-D7D05E0A8496}" type="presParOf" srcId="{8B6943F4-742E-4D04-966A-FA89752DA284}" destId="{56478449-1BBD-42BA-92AB-71CDD98589F1}" srcOrd="2" destOrd="0" presId="urn:microsoft.com/office/officeart/2005/8/layout/hProcess4"/>
    <dgm:cxn modelId="{7F232788-0897-4F65-A126-877D52FFDBC7}" type="presParOf" srcId="{8B6943F4-742E-4D04-966A-FA89752DA284}" destId="{EB2F90A3-A56E-4A06-A52E-C4F51B5CFE41}" srcOrd="3" destOrd="0" presId="urn:microsoft.com/office/officeart/2005/8/layout/hProcess4"/>
    <dgm:cxn modelId="{A00EB1D2-68BE-40F0-A229-3A692BA87D6D}" type="presParOf" srcId="{8B6943F4-742E-4D04-966A-FA89752DA284}" destId="{F25D7428-B370-4AF2-94EF-3A4930988A82}"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FC6C60-B9BB-4C80-984F-F956CDDC67A4}"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E5923BD0-F2B9-480C-B42C-64653EC7C78F}">
      <dgm:prSet phldrT="[Text]" custT="1"/>
      <dgm:spPr/>
      <dgm:t>
        <a:bodyPr/>
        <a:lstStyle/>
        <a:p>
          <a:r>
            <a:rPr lang="en-US" sz="2000" dirty="0"/>
            <a:t>Waste Heat Recovery in Supermarket</a:t>
          </a:r>
        </a:p>
      </dgm:t>
    </dgm:pt>
    <dgm:pt modelId="{7D36C15B-CBAC-4AEB-A34C-5A5CCB5EC471}" type="parTrans" cxnId="{D8ADA387-CE91-4E51-A005-17EA5703311A}">
      <dgm:prSet/>
      <dgm:spPr/>
      <dgm:t>
        <a:bodyPr/>
        <a:lstStyle/>
        <a:p>
          <a:endParaRPr lang="en-US"/>
        </a:p>
      </dgm:t>
    </dgm:pt>
    <dgm:pt modelId="{DA5A9A08-A734-4C54-96D1-0A059B243E8D}" type="sibTrans" cxnId="{D8ADA387-CE91-4E51-A005-17EA5703311A}">
      <dgm:prSet/>
      <dgm:spPr/>
      <dgm:t>
        <a:bodyPr/>
        <a:lstStyle/>
        <a:p>
          <a:endParaRPr lang="en-US"/>
        </a:p>
      </dgm:t>
    </dgm:pt>
    <dgm:pt modelId="{BE83A6BB-18D4-467C-9433-FB250C8D7049}">
      <dgm:prSet phldrT="[Text]"/>
      <dgm:spPr/>
      <dgm:t>
        <a:bodyPr/>
        <a:lstStyle/>
        <a:p>
          <a:r>
            <a:rPr lang="en-US" dirty="0"/>
            <a:t>Feasibility</a:t>
          </a:r>
        </a:p>
      </dgm:t>
    </dgm:pt>
    <dgm:pt modelId="{0B55759C-9EE3-4722-BEF7-FE2B6C1BF3B3}" type="parTrans" cxnId="{9D002995-3B76-49BF-93FE-DB4BFBC3964F}">
      <dgm:prSet/>
      <dgm:spPr/>
      <dgm:t>
        <a:bodyPr/>
        <a:lstStyle/>
        <a:p>
          <a:endParaRPr lang="en-US"/>
        </a:p>
      </dgm:t>
    </dgm:pt>
    <dgm:pt modelId="{4433E789-471E-4262-8698-82C0792ADDE4}" type="sibTrans" cxnId="{9D002995-3B76-49BF-93FE-DB4BFBC3964F}">
      <dgm:prSet/>
      <dgm:spPr/>
      <dgm:t>
        <a:bodyPr/>
        <a:lstStyle/>
        <a:p>
          <a:endParaRPr lang="en-US"/>
        </a:p>
      </dgm:t>
    </dgm:pt>
    <dgm:pt modelId="{198E5A26-5B92-48DE-A7CB-5DF47DD88AD0}">
      <dgm:prSet phldrT="[Text]"/>
      <dgm:spPr/>
      <dgm:t>
        <a:bodyPr/>
        <a:lstStyle/>
        <a:p>
          <a:r>
            <a:rPr lang="en-US" dirty="0"/>
            <a:t>Optimum Scenario</a:t>
          </a:r>
        </a:p>
      </dgm:t>
    </dgm:pt>
    <dgm:pt modelId="{90195EFD-1B4C-4CCF-AA87-7150E0648D75}" type="parTrans" cxnId="{1E2939B4-23EC-4234-A1B4-152E30F613D4}">
      <dgm:prSet/>
      <dgm:spPr/>
      <dgm:t>
        <a:bodyPr/>
        <a:lstStyle/>
        <a:p>
          <a:endParaRPr lang="en-US"/>
        </a:p>
      </dgm:t>
    </dgm:pt>
    <dgm:pt modelId="{90F15853-FABA-4A6E-92DB-54AF594C1D19}" type="sibTrans" cxnId="{1E2939B4-23EC-4234-A1B4-152E30F613D4}">
      <dgm:prSet/>
      <dgm:spPr/>
      <dgm:t>
        <a:bodyPr/>
        <a:lstStyle/>
        <a:p>
          <a:endParaRPr lang="en-US"/>
        </a:p>
      </dgm:t>
    </dgm:pt>
    <dgm:pt modelId="{595EE524-73A7-4B01-B0B6-4BB2EDDBAC1D}">
      <dgm:prSet phldrT="[Text]"/>
      <dgm:spPr/>
      <dgm:t>
        <a:bodyPr/>
        <a:lstStyle/>
        <a:p>
          <a:r>
            <a:rPr lang="en-US" dirty="0"/>
            <a:t>CO</a:t>
          </a:r>
          <a:r>
            <a:rPr lang="en-US" baseline="-25000" dirty="0"/>
            <a:t>2</a:t>
          </a:r>
          <a:r>
            <a:rPr lang="en-US" baseline="0" dirty="0"/>
            <a:t> avoided</a:t>
          </a:r>
          <a:endParaRPr lang="en-US" dirty="0"/>
        </a:p>
      </dgm:t>
    </dgm:pt>
    <dgm:pt modelId="{421003D9-7E01-4D1E-B271-BD93C7443CDA}" type="parTrans" cxnId="{E82C8C90-0767-4B3E-A855-95CC792A4A59}">
      <dgm:prSet/>
      <dgm:spPr/>
      <dgm:t>
        <a:bodyPr/>
        <a:lstStyle/>
        <a:p>
          <a:endParaRPr lang="en-US"/>
        </a:p>
      </dgm:t>
    </dgm:pt>
    <dgm:pt modelId="{0A207383-7907-4B13-BE91-802673122815}" type="sibTrans" cxnId="{E82C8C90-0767-4B3E-A855-95CC792A4A59}">
      <dgm:prSet/>
      <dgm:spPr/>
      <dgm:t>
        <a:bodyPr/>
        <a:lstStyle/>
        <a:p>
          <a:endParaRPr lang="en-US"/>
        </a:p>
      </dgm:t>
    </dgm:pt>
    <dgm:pt modelId="{0349322B-B751-4B0F-AD11-84A4B4A797B1}" type="pres">
      <dgm:prSet presAssocID="{60FC6C60-B9BB-4C80-984F-F956CDDC67A4}" presName="Name0" presStyleCnt="0">
        <dgm:presLayoutVars>
          <dgm:chPref val="1"/>
          <dgm:dir/>
          <dgm:animOne val="branch"/>
          <dgm:animLvl val="lvl"/>
          <dgm:resizeHandles val="exact"/>
        </dgm:presLayoutVars>
      </dgm:prSet>
      <dgm:spPr/>
    </dgm:pt>
    <dgm:pt modelId="{57200CA7-2115-499D-82C2-4D1D8F87E2D4}" type="pres">
      <dgm:prSet presAssocID="{E5923BD0-F2B9-480C-B42C-64653EC7C78F}" presName="root1" presStyleCnt="0"/>
      <dgm:spPr/>
    </dgm:pt>
    <dgm:pt modelId="{2EAED8AC-0FA3-4931-B2CA-3C10B15E96B4}" type="pres">
      <dgm:prSet presAssocID="{E5923BD0-F2B9-480C-B42C-64653EC7C78F}" presName="LevelOneTextNode" presStyleLbl="node0" presStyleIdx="0" presStyleCnt="1">
        <dgm:presLayoutVars>
          <dgm:chPref val="3"/>
        </dgm:presLayoutVars>
      </dgm:prSet>
      <dgm:spPr/>
    </dgm:pt>
    <dgm:pt modelId="{1BD604A2-0712-4DAC-9D48-A6C1CCE7F6FE}" type="pres">
      <dgm:prSet presAssocID="{E5923BD0-F2B9-480C-B42C-64653EC7C78F}" presName="level2hierChild" presStyleCnt="0"/>
      <dgm:spPr/>
    </dgm:pt>
    <dgm:pt modelId="{3C75F1E2-F8B3-46FA-ADD3-8D921518F304}" type="pres">
      <dgm:prSet presAssocID="{0B55759C-9EE3-4722-BEF7-FE2B6C1BF3B3}" presName="conn2-1" presStyleLbl="parChTrans1D2" presStyleIdx="0" presStyleCnt="3"/>
      <dgm:spPr/>
    </dgm:pt>
    <dgm:pt modelId="{3A84D48E-DE2C-4AB4-92A2-B2C2B97B1629}" type="pres">
      <dgm:prSet presAssocID="{0B55759C-9EE3-4722-BEF7-FE2B6C1BF3B3}" presName="connTx" presStyleLbl="parChTrans1D2" presStyleIdx="0" presStyleCnt="3"/>
      <dgm:spPr/>
    </dgm:pt>
    <dgm:pt modelId="{CDFA18AB-8BCB-4129-9279-A0BC3C93CD5E}" type="pres">
      <dgm:prSet presAssocID="{BE83A6BB-18D4-467C-9433-FB250C8D7049}" presName="root2" presStyleCnt="0"/>
      <dgm:spPr/>
    </dgm:pt>
    <dgm:pt modelId="{C4A16EC1-28F4-4D4B-BE52-0A4D62D274F2}" type="pres">
      <dgm:prSet presAssocID="{BE83A6BB-18D4-467C-9433-FB250C8D7049}" presName="LevelTwoTextNode" presStyleLbl="node2" presStyleIdx="0" presStyleCnt="3" custLinFactNeighborY="-55808">
        <dgm:presLayoutVars>
          <dgm:chPref val="3"/>
        </dgm:presLayoutVars>
      </dgm:prSet>
      <dgm:spPr/>
    </dgm:pt>
    <dgm:pt modelId="{ABEBA1C2-9E6F-4FA3-8263-29F910CFB1BF}" type="pres">
      <dgm:prSet presAssocID="{BE83A6BB-18D4-467C-9433-FB250C8D7049}" presName="level3hierChild" presStyleCnt="0"/>
      <dgm:spPr/>
    </dgm:pt>
    <dgm:pt modelId="{7BB4824F-6590-491C-953A-7B459B29533C}" type="pres">
      <dgm:prSet presAssocID="{90195EFD-1B4C-4CCF-AA87-7150E0648D75}" presName="conn2-1" presStyleLbl="parChTrans1D2" presStyleIdx="1" presStyleCnt="3"/>
      <dgm:spPr/>
    </dgm:pt>
    <dgm:pt modelId="{F6920652-658D-4C3F-8297-4315E6B0F325}" type="pres">
      <dgm:prSet presAssocID="{90195EFD-1B4C-4CCF-AA87-7150E0648D75}" presName="connTx" presStyleLbl="parChTrans1D2" presStyleIdx="1" presStyleCnt="3"/>
      <dgm:spPr/>
    </dgm:pt>
    <dgm:pt modelId="{B977B79D-9159-49C1-AEF2-049E1891EFFF}" type="pres">
      <dgm:prSet presAssocID="{198E5A26-5B92-48DE-A7CB-5DF47DD88AD0}" presName="root2" presStyleCnt="0"/>
      <dgm:spPr/>
    </dgm:pt>
    <dgm:pt modelId="{4CA39AD6-247D-42E8-9E1D-55914BBA0A0B}" type="pres">
      <dgm:prSet presAssocID="{198E5A26-5B92-48DE-A7CB-5DF47DD88AD0}" presName="LevelTwoTextNode" presStyleLbl="node2" presStyleIdx="1" presStyleCnt="3">
        <dgm:presLayoutVars>
          <dgm:chPref val="3"/>
        </dgm:presLayoutVars>
      </dgm:prSet>
      <dgm:spPr/>
    </dgm:pt>
    <dgm:pt modelId="{7EBDF943-13AB-4B87-9ABA-AB64049DEB5F}" type="pres">
      <dgm:prSet presAssocID="{198E5A26-5B92-48DE-A7CB-5DF47DD88AD0}" presName="level3hierChild" presStyleCnt="0"/>
      <dgm:spPr/>
    </dgm:pt>
    <dgm:pt modelId="{34450192-CD0A-45F8-BA2A-C348DB434DA0}" type="pres">
      <dgm:prSet presAssocID="{421003D9-7E01-4D1E-B271-BD93C7443CDA}" presName="conn2-1" presStyleLbl="parChTrans1D2" presStyleIdx="2" presStyleCnt="3"/>
      <dgm:spPr/>
    </dgm:pt>
    <dgm:pt modelId="{2EBFADA9-3101-457A-8C5E-E0997AAE114B}" type="pres">
      <dgm:prSet presAssocID="{421003D9-7E01-4D1E-B271-BD93C7443CDA}" presName="connTx" presStyleLbl="parChTrans1D2" presStyleIdx="2" presStyleCnt="3"/>
      <dgm:spPr/>
    </dgm:pt>
    <dgm:pt modelId="{B6D4238B-1A8C-499A-AF00-120BE7893B0E}" type="pres">
      <dgm:prSet presAssocID="{595EE524-73A7-4B01-B0B6-4BB2EDDBAC1D}" presName="root2" presStyleCnt="0"/>
      <dgm:spPr/>
    </dgm:pt>
    <dgm:pt modelId="{B32EB912-06F5-416A-8063-366A964D75F8}" type="pres">
      <dgm:prSet presAssocID="{595EE524-73A7-4B01-B0B6-4BB2EDDBAC1D}" presName="LevelTwoTextNode" presStyleLbl="node2" presStyleIdx="2" presStyleCnt="3" custLinFactNeighborY="47836">
        <dgm:presLayoutVars>
          <dgm:chPref val="3"/>
        </dgm:presLayoutVars>
      </dgm:prSet>
      <dgm:spPr/>
    </dgm:pt>
    <dgm:pt modelId="{401F8283-E130-4D22-84A1-68371AC493FA}" type="pres">
      <dgm:prSet presAssocID="{595EE524-73A7-4B01-B0B6-4BB2EDDBAC1D}" presName="level3hierChild" presStyleCnt="0"/>
      <dgm:spPr/>
    </dgm:pt>
  </dgm:ptLst>
  <dgm:cxnLst>
    <dgm:cxn modelId="{A8FA1B02-61FD-41A7-A35C-5A3F0478678E}" type="presOf" srcId="{0B55759C-9EE3-4722-BEF7-FE2B6C1BF3B3}" destId="{3C75F1E2-F8B3-46FA-ADD3-8D921518F304}" srcOrd="0" destOrd="0" presId="urn:microsoft.com/office/officeart/2008/layout/HorizontalMultiLevelHierarchy"/>
    <dgm:cxn modelId="{F3AC1335-9355-4413-BA1B-C2882EAC1CAA}" type="presOf" srcId="{421003D9-7E01-4D1E-B271-BD93C7443CDA}" destId="{34450192-CD0A-45F8-BA2A-C348DB434DA0}" srcOrd="0" destOrd="0" presId="urn:microsoft.com/office/officeart/2008/layout/HorizontalMultiLevelHierarchy"/>
    <dgm:cxn modelId="{37ECD576-4CFB-43EE-8C82-ECBBCF1EB310}" type="presOf" srcId="{90195EFD-1B4C-4CCF-AA87-7150E0648D75}" destId="{F6920652-658D-4C3F-8297-4315E6B0F325}" srcOrd="1" destOrd="0" presId="urn:microsoft.com/office/officeart/2008/layout/HorizontalMultiLevelHierarchy"/>
    <dgm:cxn modelId="{CF421C80-2F4A-4793-B499-9E12DC7C7918}" type="presOf" srcId="{0B55759C-9EE3-4722-BEF7-FE2B6C1BF3B3}" destId="{3A84D48E-DE2C-4AB4-92A2-B2C2B97B1629}" srcOrd="1" destOrd="0" presId="urn:microsoft.com/office/officeart/2008/layout/HorizontalMultiLevelHierarchy"/>
    <dgm:cxn modelId="{D8ADA387-CE91-4E51-A005-17EA5703311A}" srcId="{60FC6C60-B9BB-4C80-984F-F956CDDC67A4}" destId="{E5923BD0-F2B9-480C-B42C-64653EC7C78F}" srcOrd="0" destOrd="0" parTransId="{7D36C15B-CBAC-4AEB-A34C-5A5CCB5EC471}" sibTransId="{DA5A9A08-A734-4C54-96D1-0A059B243E8D}"/>
    <dgm:cxn modelId="{E82C8C90-0767-4B3E-A855-95CC792A4A59}" srcId="{E5923BD0-F2B9-480C-B42C-64653EC7C78F}" destId="{595EE524-73A7-4B01-B0B6-4BB2EDDBAC1D}" srcOrd="2" destOrd="0" parTransId="{421003D9-7E01-4D1E-B271-BD93C7443CDA}" sibTransId="{0A207383-7907-4B13-BE91-802673122815}"/>
    <dgm:cxn modelId="{9D002995-3B76-49BF-93FE-DB4BFBC3964F}" srcId="{E5923BD0-F2B9-480C-B42C-64653EC7C78F}" destId="{BE83A6BB-18D4-467C-9433-FB250C8D7049}" srcOrd="0" destOrd="0" parTransId="{0B55759C-9EE3-4722-BEF7-FE2B6C1BF3B3}" sibTransId="{4433E789-471E-4262-8698-82C0792ADDE4}"/>
    <dgm:cxn modelId="{127692A7-F298-402A-BC1B-52EAFD6C2217}" type="presOf" srcId="{421003D9-7E01-4D1E-B271-BD93C7443CDA}" destId="{2EBFADA9-3101-457A-8C5E-E0997AAE114B}" srcOrd="1" destOrd="0" presId="urn:microsoft.com/office/officeart/2008/layout/HorizontalMultiLevelHierarchy"/>
    <dgm:cxn modelId="{1E2939B4-23EC-4234-A1B4-152E30F613D4}" srcId="{E5923BD0-F2B9-480C-B42C-64653EC7C78F}" destId="{198E5A26-5B92-48DE-A7CB-5DF47DD88AD0}" srcOrd="1" destOrd="0" parTransId="{90195EFD-1B4C-4CCF-AA87-7150E0648D75}" sibTransId="{90F15853-FABA-4A6E-92DB-54AF594C1D19}"/>
    <dgm:cxn modelId="{C08246B8-8074-4DCE-9284-1CAB92427CEC}" type="presOf" srcId="{E5923BD0-F2B9-480C-B42C-64653EC7C78F}" destId="{2EAED8AC-0FA3-4931-B2CA-3C10B15E96B4}" srcOrd="0" destOrd="0" presId="urn:microsoft.com/office/officeart/2008/layout/HorizontalMultiLevelHierarchy"/>
    <dgm:cxn modelId="{BA1E3AD8-A012-4D1F-8529-F20FED902474}" type="presOf" srcId="{60FC6C60-B9BB-4C80-984F-F956CDDC67A4}" destId="{0349322B-B751-4B0F-AD11-84A4B4A797B1}" srcOrd="0" destOrd="0" presId="urn:microsoft.com/office/officeart/2008/layout/HorizontalMultiLevelHierarchy"/>
    <dgm:cxn modelId="{35FC49DC-3D92-4130-BB79-E1D4866857CF}" type="presOf" srcId="{198E5A26-5B92-48DE-A7CB-5DF47DD88AD0}" destId="{4CA39AD6-247D-42E8-9E1D-55914BBA0A0B}" srcOrd="0" destOrd="0" presId="urn:microsoft.com/office/officeart/2008/layout/HorizontalMultiLevelHierarchy"/>
    <dgm:cxn modelId="{6DD44DE4-3142-47B5-B9EF-E8F7BA766DDE}" type="presOf" srcId="{595EE524-73A7-4B01-B0B6-4BB2EDDBAC1D}" destId="{B32EB912-06F5-416A-8063-366A964D75F8}" srcOrd="0" destOrd="0" presId="urn:microsoft.com/office/officeart/2008/layout/HorizontalMultiLevelHierarchy"/>
    <dgm:cxn modelId="{ACDB8BF3-1873-47A1-9405-5F9D4A44C923}" type="presOf" srcId="{90195EFD-1B4C-4CCF-AA87-7150E0648D75}" destId="{7BB4824F-6590-491C-953A-7B459B29533C}" srcOrd="0" destOrd="0" presId="urn:microsoft.com/office/officeart/2008/layout/HorizontalMultiLevelHierarchy"/>
    <dgm:cxn modelId="{BF0823FB-98D2-416F-A270-64641F81971A}" type="presOf" srcId="{BE83A6BB-18D4-467C-9433-FB250C8D7049}" destId="{C4A16EC1-28F4-4D4B-BE52-0A4D62D274F2}" srcOrd="0" destOrd="0" presId="urn:microsoft.com/office/officeart/2008/layout/HorizontalMultiLevelHierarchy"/>
    <dgm:cxn modelId="{96D1836E-4082-4C8D-9E26-724AA3081D25}" type="presParOf" srcId="{0349322B-B751-4B0F-AD11-84A4B4A797B1}" destId="{57200CA7-2115-499D-82C2-4D1D8F87E2D4}" srcOrd="0" destOrd="0" presId="urn:microsoft.com/office/officeart/2008/layout/HorizontalMultiLevelHierarchy"/>
    <dgm:cxn modelId="{1BD39F81-744C-4D39-AFB3-43964ABCD0CA}" type="presParOf" srcId="{57200CA7-2115-499D-82C2-4D1D8F87E2D4}" destId="{2EAED8AC-0FA3-4931-B2CA-3C10B15E96B4}" srcOrd="0" destOrd="0" presId="urn:microsoft.com/office/officeart/2008/layout/HorizontalMultiLevelHierarchy"/>
    <dgm:cxn modelId="{1A6D5AAF-60A2-43DC-9C60-8130C0584486}" type="presParOf" srcId="{57200CA7-2115-499D-82C2-4D1D8F87E2D4}" destId="{1BD604A2-0712-4DAC-9D48-A6C1CCE7F6FE}" srcOrd="1" destOrd="0" presId="urn:microsoft.com/office/officeart/2008/layout/HorizontalMultiLevelHierarchy"/>
    <dgm:cxn modelId="{0A2B9082-F41E-48FD-A713-25112963107C}" type="presParOf" srcId="{1BD604A2-0712-4DAC-9D48-A6C1CCE7F6FE}" destId="{3C75F1E2-F8B3-46FA-ADD3-8D921518F304}" srcOrd="0" destOrd="0" presId="urn:microsoft.com/office/officeart/2008/layout/HorizontalMultiLevelHierarchy"/>
    <dgm:cxn modelId="{A9DB7172-EAA4-4427-980B-C9A90C1F0E3D}" type="presParOf" srcId="{3C75F1E2-F8B3-46FA-ADD3-8D921518F304}" destId="{3A84D48E-DE2C-4AB4-92A2-B2C2B97B1629}" srcOrd="0" destOrd="0" presId="urn:microsoft.com/office/officeart/2008/layout/HorizontalMultiLevelHierarchy"/>
    <dgm:cxn modelId="{6D23F8B9-2E04-4381-99C2-2CCD49076795}" type="presParOf" srcId="{1BD604A2-0712-4DAC-9D48-A6C1CCE7F6FE}" destId="{CDFA18AB-8BCB-4129-9279-A0BC3C93CD5E}" srcOrd="1" destOrd="0" presId="urn:microsoft.com/office/officeart/2008/layout/HorizontalMultiLevelHierarchy"/>
    <dgm:cxn modelId="{4B52F2DE-34E0-4357-83D1-0080BFDF5415}" type="presParOf" srcId="{CDFA18AB-8BCB-4129-9279-A0BC3C93CD5E}" destId="{C4A16EC1-28F4-4D4B-BE52-0A4D62D274F2}" srcOrd="0" destOrd="0" presId="urn:microsoft.com/office/officeart/2008/layout/HorizontalMultiLevelHierarchy"/>
    <dgm:cxn modelId="{8D350A5C-621C-40EE-B120-748B915E0AA7}" type="presParOf" srcId="{CDFA18AB-8BCB-4129-9279-A0BC3C93CD5E}" destId="{ABEBA1C2-9E6F-4FA3-8263-29F910CFB1BF}" srcOrd="1" destOrd="0" presId="urn:microsoft.com/office/officeart/2008/layout/HorizontalMultiLevelHierarchy"/>
    <dgm:cxn modelId="{3F63503C-6FBF-4137-AA73-3F0CA0D28C8B}" type="presParOf" srcId="{1BD604A2-0712-4DAC-9D48-A6C1CCE7F6FE}" destId="{7BB4824F-6590-491C-953A-7B459B29533C}" srcOrd="2" destOrd="0" presId="urn:microsoft.com/office/officeart/2008/layout/HorizontalMultiLevelHierarchy"/>
    <dgm:cxn modelId="{384A6E3C-8828-486B-8D3D-075A00412B78}" type="presParOf" srcId="{7BB4824F-6590-491C-953A-7B459B29533C}" destId="{F6920652-658D-4C3F-8297-4315E6B0F325}" srcOrd="0" destOrd="0" presId="urn:microsoft.com/office/officeart/2008/layout/HorizontalMultiLevelHierarchy"/>
    <dgm:cxn modelId="{BB10A92B-7BFC-4E92-B0E0-146B7637C8AE}" type="presParOf" srcId="{1BD604A2-0712-4DAC-9D48-A6C1CCE7F6FE}" destId="{B977B79D-9159-49C1-AEF2-049E1891EFFF}" srcOrd="3" destOrd="0" presId="urn:microsoft.com/office/officeart/2008/layout/HorizontalMultiLevelHierarchy"/>
    <dgm:cxn modelId="{BA6C782D-5027-4C99-BE77-41139ADD767D}" type="presParOf" srcId="{B977B79D-9159-49C1-AEF2-049E1891EFFF}" destId="{4CA39AD6-247D-42E8-9E1D-55914BBA0A0B}" srcOrd="0" destOrd="0" presId="urn:microsoft.com/office/officeart/2008/layout/HorizontalMultiLevelHierarchy"/>
    <dgm:cxn modelId="{21C2F89A-048C-418B-B7BF-001E21BB5C11}" type="presParOf" srcId="{B977B79D-9159-49C1-AEF2-049E1891EFFF}" destId="{7EBDF943-13AB-4B87-9ABA-AB64049DEB5F}" srcOrd="1" destOrd="0" presId="urn:microsoft.com/office/officeart/2008/layout/HorizontalMultiLevelHierarchy"/>
    <dgm:cxn modelId="{82AF9E44-CA0C-4415-81B2-023B6669FD29}" type="presParOf" srcId="{1BD604A2-0712-4DAC-9D48-A6C1CCE7F6FE}" destId="{34450192-CD0A-45F8-BA2A-C348DB434DA0}" srcOrd="4" destOrd="0" presId="urn:microsoft.com/office/officeart/2008/layout/HorizontalMultiLevelHierarchy"/>
    <dgm:cxn modelId="{6B4E7004-2469-4739-BB2E-1477034820C0}" type="presParOf" srcId="{34450192-CD0A-45F8-BA2A-C348DB434DA0}" destId="{2EBFADA9-3101-457A-8C5E-E0997AAE114B}" srcOrd="0" destOrd="0" presId="urn:microsoft.com/office/officeart/2008/layout/HorizontalMultiLevelHierarchy"/>
    <dgm:cxn modelId="{03461E4B-CC04-4FD9-A68F-46BF1528D3A2}" type="presParOf" srcId="{1BD604A2-0712-4DAC-9D48-A6C1CCE7F6FE}" destId="{B6D4238B-1A8C-499A-AF00-120BE7893B0E}" srcOrd="5" destOrd="0" presId="urn:microsoft.com/office/officeart/2008/layout/HorizontalMultiLevelHierarchy"/>
    <dgm:cxn modelId="{9B3167E8-4E1C-4CA8-9074-1BBE4E5B67A0}" type="presParOf" srcId="{B6D4238B-1A8C-499A-AF00-120BE7893B0E}" destId="{B32EB912-06F5-416A-8063-366A964D75F8}" srcOrd="0" destOrd="0" presId="urn:microsoft.com/office/officeart/2008/layout/HorizontalMultiLevelHierarchy"/>
    <dgm:cxn modelId="{2AA33DB5-EAFB-4674-BD87-1279FC21398C}" type="presParOf" srcId="{B6D4238B-1A8C-499A-AF00-120BE7893B0E}" destId="{401F8283-E130-4D22-84A1-68371AC493F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D6AE3-F620-4D3B-BDFD-379CA091F763}">
      <dsp:nvSpPr>
        <dsp:cNvPr id="0" name=""/>
        <dsp:cNvSpPr/>
      </dsp:nvSpPr>
      <dsp:spPr>
        <a:xfrm>
          <a:off x="1632429" y="670708"/>
          <a:ext cx="1562592" cy="1288811"/>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kern="1200">
              <a:latin typeface="+mj-lt"/>
            </a:rPr>
            <a:t>Compressor duty</a:t>
          </a:r>
        </a:p>
        <a:p>
          <a:pPr marL="57150" lvl="1" indent="-57150" algn="l" defTabSz="466725">
            <a:lnSpc>
              <a:spcPct val="90000"/>
            </a:lnSpc>
            <a:spcBef>
              <a:spcPct val="0"/>
            </a:spcBef>
            <a:spcAft>
              <a:spcPct val="15000"/>
            </a:spcAft>
            <a:buChar char="•"/>
          </a:pPr>
          <a:r>
            <a:rPr lang="en-US" sz="1050" kern="1200" dirty="0">
              <a:latin typeface="+mj-lt"/>
            </a:rPr>
            <a:t>Heat duty (building, auxiliary heater)</a:t>
          </a:r>
        </a:p>
        <a:p>
          <a:pPr marL="57150" lvl="1" indent="-57150" algn="l" defTabSz="466725">
            <a:lnSpc>
              <a:spcPct val="90000"/>
            </a:lnSpc>
            <a:spcBef>
              <a:spcPct val="0"/>
            </a:spcBef>
            <a:spcAft>
              <a:spcPct val="15000"/>
            </a:spcAft>
            <a:buChar char="•"/>
          </a:pPr>
          <a:r>
            <a:rPr lang="en-US" sz="1050" kern="1200">
              <a:latin typeface="+mj-lt"/>
            </a:rPr>
            <a:t>District heating production</a:t>
          </a:r>
        </a:p>
      </dsp:txBody>
      <dsp:txXfrm>
        <a:off x="1662088" y="700367"/>
        <a:ext cx="1503274" cy="953319"/>
      </dsp:txXfrm>
    </dsp:sp>
    <dsp:sp modelId="{C72C6AF9-2BB1-4BFE-AF94-82FC934CF0FF}">
      <dsp:nvSpPr>
        <dsp:cNvPr id="0" name=""/>
        <dsp:cNvSpPr/>
      </dsp:nvSpPr>
      <dsp:spPr>
        <a:xfrm>
          <a:off x="2446464" y="747439"/>
          <a:ext cx="2063356" cy="2063356"/>
        </a:xfrm>
        <a:prstGeom prst="leftCircularArrow">
          <a:avLst>
            <a:gd name="adj1" fmla="val 4791"/>
            <a:gd name="adj2" fmla="val 613427"/>
            <a:gd name="adj3" fmla="val 2388938"/>
            <a:gd name="adj4" fmla="val 9024489"/>
            <a:gd name="adj5" fmla="val 559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26259A-7666-4196-A07E-9C0105253A10}">
      <dsp:nvSpPr>
        <dsp:cNvPr id="0" name=""/>
        <dsp:cNvSpPr/>
      </dsp:nvSpPr>
      <dsp:spPr>
        <a:xfrm>
          <a:off x="1979672" y="1683345"/>
          <a:ext cx="1388970" cy="5523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Technical</a:t>
          </a:r>
        </a:p>
      </dsp:txBody>
      <dsp:txXfrm>
        <a:off x="1995850" y="1699523"/>
        <a:ext cx="1356614" cy="519991"/>
      </dsp:txXfrm>
    </dsp:sp>
    <dsp:sp modelId="{C411EE80-8536-4104-BAE3-1BB8AD7C1B36}">
      <dsp:nvSpPr>
        <dsp:cNvPr id="0" name=""/>
        <dsp:cNvSpPr/>
      </dsp:nvSpPr>
      <dsp:spPr>
        <a:xfrm>
          <a:off x="3839393" y="670708"/>
          <a:ext cx="1562592" cy="1288811"/>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mj-lt"/>
            </a:rPr>
            <a:t>Utility price (electricity, heat)</a:t>
          </a:r>
        </a:p>
        <a:p>
          <a:pPr marL="114300" lvl="1" indent="-114300" algn="l" defTabSz="533400">
            <a:lnSpc>
              <a:spcPct val="90000"/>
            </a:lnSpc>
            <a:spcBef>
              <a:spcPct val="0"/>
            </a:spcBef>
            <a:spcAft>
              <a:spcPct val="15000"/>
            </a:spcAft>
            <a:buChar char="•"/>
          </a:pPr>
          <a:r>
            <a:rPr lang="en-US" sz="1200" kern="1200" dirty="0">
              <a:latin typeface="+mj-lt"/>
            </a:rPr>
            <a:t>Selling of excess heat (profit)</a:t>
          </a:r>
        </a:p>
      </dsp:txBody>
      <dsp:txXfrm>
        <a:off x="3869052" y="976541"/>
        <a:ext cx="1503274" cy="953319"/>
      </dsp:txXfrm>
    </dsp:sp>
    <dsp:sp modelId="{F4E58D27-E789-4620-B998-1DF3136482CE}">
      <dsp:nvSpPr>
        <dsp:cNvPr id="0" name=""/>
        <dsp:cNvSpPr/>
      </dsp:nvSpPr>
      <dsp:spPr>
        <a:xfrm>
          <a:off x="4640406" y="-231101"/>
          <a:ext cx="2263021" cy="2263021"/>
        </a:xfrm>
        <a:prstGeom prst="circularArrow">
          <a:avLst>
            <a:gd name="adj1" fmla="val 4368"/>
            <a:gd name="adj2" fmla="val 553510"/>
            <a:gd name="adj3" fmla="val 19270979"/>
            <a:gd name="adj4" fmla="val 12575511"/>
            <a:gd name="adj5" fmla="val 5096"/>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665BB4-E373-4C35-83B3-FD863B15C1B7}">
      <dsp:nvSpPr>
        <dsp:cNvPr id="0" name=""/>
        <dsp:cNvSpPr/>
      </dsp:nvSpPr>
      <dsp:spPr>
        <a:xfrm>
          <a:off x="4186635" y="394534"/>
          <a:ext cx="1388970" cy="5523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Economic</a:t>
          </a:r>
        </a:p>
      </dsp:txBody>
      <dsp:txXfrm>
        <a:off x="4202813" y="410712"/>
        <a:ext cx="1356614" cy="519991"/>
      </dsp:txXfrm>
    </dsp:sp>
    <dsp:sp modelId="{982A41BE-B81B-4359-8D17-7A46A32B19DF}">
      <dsp:nvSpPr>
        <dsp:cNvPr id="0" name=""/>
        <dsp:cNvSpPr/>
      </dsp:nvSpPr>
      <dsp:spPr>
        <a:xfrm>
          <a:off x="6046356" y="670708"/>
          <a:ext cx="1562592" cy="1288811"/>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US" sz="1000" kern="1200">
              <a:latin typeface="+mj-lt"/>
            </a:rPr>
            <a:t>Operating cost (profit and loss analysis)</a:t>
          </a:r>
        </a:p>
        <a:p>
          <a:pPr marL="57150" lvl="1" indent="-57150" algn="l" defTabSz="444500">
            <a:lnSpc>
              <a:spcPct val="90000"/>
            </a:lnSpc>
            <a:spcBef>
              <a:spcPct val="0"/>
            </a:spcBef>
            <a:spcAft>
              <a:spcPct val="15000"/>
            </a:spcAft>
            <a:buChar char="•"/>
          </a:pPr>
          <a:r>
            <a:rPr lang="en-US" sz="1000" kern="1200">
              <a:latin typeface="+mj-lt"/>
            </a:rPr>
            <a:t>Cost of producing heat (COP relation)</a:t>
          </a:r>
        </a:p>
        <a:p>
          <a:pPr marL="57150" lvl="1" indent="-57150" algn="l" defTabSz="444500">
            <a:lnSpc>
              <a:spcPct val="90000"/>
            </a:lnSpc>
            <a:spcBef>
              <a:spcPct val="0"/>
            </a:spcBef>
            <a:spcAft>
              <a:spcPct val="15000"/>
            </a:spcAft>
            <a:buChar char="•"/>
          </a:pPr>
          <a:r>
            <a:rPr lang="en-US" sz="1000" kern="1200" dirty="0">
              <a:latin typeface="+mj-lt"/>
            </a:rPr>
            <a:t>CO</a:t>
          </a:r>
          <a:r>
            <a:rPr lang="en-US" sz="1000" kern="1200" baseline="-25000" dirty="0">
              <a:latin typeface="+mj-lt"/>
            </a:rPr>
            <a:t>2</a:t>
          </a:r>
          <a:r>
            <a:rPr lang="en-US" sz="1000" kern="1200" baseline="0" dirty="0">
              <a:latin typeface="+mj-lt"/>
            </a:rPr>
            <a:t> avoided</a:t>
          </a:r>
          <a:endParaRPr lang="en-US" sz="1000" kern="1200" dirty="0">
            <a:latin typeface="+mj-lt"/>
          </a:endParaRPr>
        </a:p>
      </dsp:txBody>
      <dsp:txXfrm>
        <a:off x="6076015" y="700367"/>
        <a:ext cx="1503274" cy="953319"/>
      </dsp:txXfrm>
    </dsp:sp>
    <dsp:sp modelId="{EB2F90A3-A56E-4A06-A52E-C4F51B5CFE41}">
      <dsp:nvSpPr>
        <dsp:cNvPr id="0" name=""/>
        <dsp:cNvSpPr/>
      </dsp:nvSpPr>
      <dsp:spPr>
        <a:xfrm>
          <a:off x="6393599" y="1683345"/>
          <a:ext cx="1388970" cy="5523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Outcomes</a:t>
          </a:r>
        </a:p>
      </dsp:txBody>
      <dsp:txXfrm>
        <a:off x="6409777" y="1699523"/>
        <a:ext cx="1356614" cy="519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50192-CD0A-45F8-BA2A-C348DB434DA0}">
      <dsp:nvSpPr>
        <dsp:cNvPr id="0" name=""/>
        <dsp:cNvSpPr/>
      </dsp:nvSpPr>
      <dsp:spPr>
        <a:xfrm>
          <a:off x="2591879" y="1754785"/>
          <a:ext cx="437432" cy="1152502"/>
        </a:xfrm>
        <a:custGeom>
          <a:avLst/>
          <a:gdLst/>
          <a:ahLst/>
          <a:cxnLst/>
          <a:rect l="0" t="0" r="0" b="0"/>
          <a:pathLst>
            <a:path>
              <a:moveTo>
                <a:pt x="0" y="0"/>
              </a:moveTo>
              <a:lnTo>
                <a:pt x="218716" y="0"/>
              </a:lnTo>
              <a:lnTo>
                <a:pt x="218716" y="1152502"/>
              </a:lnTo>
              <a:lnTo>
                <a:pt x="437432" y="115250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79777" y="2300217"/>
        <a:ext cx="61636" cy="61636"/>
      </dsp:txXfrm>
    </dsp:sp>
    <dsp:sp modelId="{7BB4824F-6590-491C-953A-7B459B29533C}">
      <dsp:nvSpPr>
        <dsp:cNvPr id="0" name=""/>
        <dsp:cNvSpPr/>
      </dsp:nvSpPr>
      <dsp:spPr>
        <a:xfrm>
          <a:off x="2591879" y="1709064"/>
          <a:ext cx="437432" cy="91440"/>
        </a:xfrm>
        <a:custGeom>
          <a:avLst/>
          <a:gdLst/>
          <a:ahLst/>
          <a:cxnLst/>
          <a:rect l="0" t="0" r="0" b="0"/>
          <a:pathLst>
            <a:path>
              <a:moveTo>
                <a:pt x="0" y="45720"/>
              </a:moveTo>
              <a:lnTo>
                <a:pt x="437432" y="4572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659" y="1743849"/>
        <a:ext cx="21871" cy="21871"/>
      </dsp:txXfrm>
    </dsp:sp>
    <dsp:sp modelId="{3C75F1E2-F8B3-46FA-ADD3-8D921518F304}">
      <dsp:nvSpPr>
        <dsp:cNvPr id="0" name=""/>
        <dsp:cNvSpPr/>
      </dsp:nvSpPr>
      <dsp:spPr>
        <a:xfrm>
          <a:off x="2591879" y="549124"/>
          <a:ext cx="437432" cy="1205660"/>
        </a:xfrm>
        <a:custGeom>
          <a:avLst/>
          <a:gdLst/>
          <a:ahLst/>
          <a:cxnLst/>
          <a:rect l="0" t="0" r="0" b="0"/>
          <a:pathLst>
            <a:path>
              <a:moveTo>
                <a:pt x="0" y="1205660"/>
              </a:moveTo>
              <a:lnTo>
                <a:pt x="218716" y="1205660"/>
              </a:lnTo>
              <a:lnTo>
                <a:pt x="218716" y="0"/>
              </a:lnTo>
              <a:lnTo>
                <a:pt x="437432"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78531" y="1119890"/>
        <a:ext cx="64128" cy="64128"/>
      </dsp:txXfrm>
    </dsp:sp>
    <dsp:sp modelId="{2EAED8AC-0FA3-4931-B2CA-3C10B15E96B4}">
      <dsp:nvSpPr>
        <dsp:cNvPr id="0" name=""/>
        <dsp:cNvSpPr/>
      </dsp:nvSpPr>
      <dsp:spPr>
        <a:xfrm rot="16200000">
          <a:off x="503685" y="1421375"/>
          <a:ext cx="3509570" cy="666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Waste Heat Recovery in Supermarket</a:t>
          </a:r>
        </a:p>
      </dsp:txBody>
      <dsp:txXfrm>
        <a:off x="503685" y="1421375"/>
        <a:ext cx="3509570" cy="666818"/>
      </dsp:txXfrm>
    </dsp:sp>
    <dsp:sp modelId="{C4A16EC1-28F4-4D4B-BE52-0A4D62D274F2}">
      <dsp:nvSpPr>
        <dsp:cNvPr id="0" name=""/>
        <dsp:cNvSpPr/>
      </dsp:nvSpPr>
      <dsp:spPr>
        <a:xfrm>
          <a:off x="3029312" y="215715"/>
          <a:ext cx="2187164" cy="666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Feasibility</a:t>
          </a:r>
        </a:p>
      </dsp:txBody>
      <dsp:txXfrm>
        <a:off x="3029312" y="215715"/>
        <a:ext cx="2187164" cy="666818"/>
      </dsp:txXfrm>
    </dsp:sp>
    <dsp:sp modelId="{4CA39AD6-247D-42E8-9E1D-55914BBA0A0B}">
      <dsp:nvSpPr>
        <dsp:cNvPr id="0" name=""/>
        <dsp:cNvSpPr/>
      </dsp:nvSpPr>
      <dsp:spPr>
        <a:xfrm>
          <a:off x="3029312" y="1421375"/>
          <a:ext cx="2187164" cy="666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Optimum Scenario</a:t>
          </a:r>
        </a:p>
      </dsp:txBody>
      <dsp:txXfrm>
        <a:off x="3029312" y="1421375"/>
        <a:ext cx="2187164" cy="666818"/>
      </dsp:txXfrm>
    </dsp:sp>
    <dsp:sp modelId="{B32EB912-06F5-416A-8063-366A964D75F8}">
      <dsp:nvSpPr>
        <dsp:cNvPr id="0" name=""/>
        <dsp:cNvSpPr/>
      </dsp:nvSpPr>
      <dsp:spPr>
        <a:xfrm>
          <a:off x="3029312" y="2573877"/>
          <a:ext cx="2187164" cy="666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a:t>
          </a:r>
          <a:r>
            <a:rPr lang="en-US" sz="2400" kern="1200" baseline="-25000" dirty="0"/>
            <a:t>2</a:t>
          </a:r>
          <a:r>
            <a:rPr lang="en-US" sz="2400" kern="1200" baseline="0" dirty="0"/>
            <a:t> avoided</a:t>
          </a:r>
          <a:endParaRPr lang="en-US" sz="2400" kern="1200" dirty="0"/>
        </a:p>
      </dsp:txBody>
      <dsp:txXfrm>
        <a:off x="3029312" y="2573877"/>
        <a:ext cx="2187164" cy="6668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79D065-03A5-4C09-9A36-A973175AAF75}" type="datetimeFigureOut">
              <a:rPr lang="en-GB" smtClean="0"/>
              <a:pPr/>
              <a:t>23/05/2017</a:t>
            </a:fld>
            <a:endParaRPr lang="en-GB"/>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F99DCF-A131-4957-829E-DFB5C8C3EC8F}" type="slidenum">
              <a:rPr lang="en-GB" smtClean="0"/>
              <a:pPr/>
              <a:t>‹#›</a:t>
            </a:fld>
            <a:endParaRPr lang="en-GB"/>
          </a:p>
        </p:txBody>
      </p:sp>
    </p:spTree>
    <p:extLst>
      <p:ext uri="{BB962C8B-B14F-4D97-AF65-F5344CB8AC3E}">
        <p14:creationId xmlns:p14="http://schemas.microsoft.com/office/powerpoint/2010/main" val="695486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E09DCC-C25E-4DA8-8818-89F4154299EB}" type="datetimeFigureOut">
              <a:rPr lang="sv-SE" smtClean="0"/>
              <a:t>2017-05-23</a:t>
            </a:fld>
            <a:endParaRPr lang="sv-SE"/>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BB7EB-B2F6-4A7D-81E1-C456E98F1813}" type="slidenum">
              <a:rPr lang="sv-SE" smtClean="0"/>
              <a:t>‹#›</a:t>
            </a:fld>
            <a:endParaRPr lang="sv-SE"/>
          </a:p>
        </p:txBody>
      </p:sp>
    </p:spTree>
    <p:extLst>
      <p:ext uri="{BB962C8B-B14F-4D97-AF65-F5344CB8AC3E}">
        <p14:creationId xmlns:p14="http://schemas.microsoft.com/office/powerpoint/2010/main" val="45826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p>
          <a:p>
            <a:r>
              <a:rPr lang="en-US" dirty="0"/>
              <a:t>Continuing to what I have presented couple of weeks ago, in this opportunity I would like to share to all of you the main findings which I have obtained from several discussions and revision along the way of this project with my supervisor.</a:t>
            </a:r>
          </a:p>
          <a:p>
            <a:r>
              <a:rPr lang="en-US" dirty="0"/>
              <a:t>Again, the broad subject of this project would belong to energy efficiency, which is regarded as one of the cheapest form of energy being wasted out there.</a:t>
            </a:r>
          </a:p>
          <a:p>
            <a:r>
              <a:rPr lang="en-US" dirty="0"/>
              <a:t>Specifically, the main object of this project is digging deep into a commercial place where most of us would go to find grocery, namely supermarket. </a:t>
            </a:r>
          </a:p>
          <a:p>
            <a:r>
              <a:rPr lang="en-US" dirty="0"/>
              <a:t>To know more about why this place becomes so interesting in my project, first let me proceed with the outline</a:t>
            </a:r>
          </a:p>
          <a:p>
            <a:endParaRPr lang="en-US" dirty="0"/>
          </a:p>
        </p:txBody>
      </p:sp>
      <p:sp>
        <p:nvSpPr>
          <p:cNvPr id="4" name="Slide Number Placeholder 3"/>
          <p:cNvSpPr>
            <a:spLocks noGrp="1"/>
          </p:cNvSpPr>
          <p:nvPr>
            <p:ph type="sldNum" sz="quarter" idx="10"/>
          </p:nvPr>
        </p:nvSpPr>
        <p:spPr/>
        <p:txBody>
          <a:bodyPr/>
          <a:lstStyle/>
          <a:p>
            <a:fld id="{E0ABB7EB-B2F6-4A7D-81E1-C456E98F1813}" type="slidenum">
              <a:rPr lang="sv-SE" smtClean="0"/>
              <a:t>1</a:t>
            </a:fld>
            <a:endParaRPr lang="sv-SE"/>
          </a:p>
        </p:txBody>
      </p:sp>
    </p:spTree>
    <p:extLst>
      <p:ext uri="{BB962C8B-B14F-4D97-AF65-F5344CB8AC3E}">
        <p14:creationId xmlns:p14="http://schemas.microsoft.com/office/powerpoint/2010/main" val="282713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all discussion:</a:t>
            </a:r>
          </a:p>
          <a:p>
            <a:pPr marL="171450" indent="-171450">
              <a:buFontTx/>
              <a:buChar char="-"/>
            </a:pPr>
            <a:r>
              <a:rPr lang="en-US" dirty="0"/>
              <a:t>CO2 is promising refrigerant for future supermarket with great heat recoverability </a:t>
            </a:r>
          </a:p>
          <a:p>
            <a:pPr marL="171450" indent="-171450">
              <a:buFontTx/>
              <a:buChar char="-"/>
            </a:pPr>
            <a:r>
              <a:rPr lang="en-US" dirty="0"/>
              <a:t>SH+DH has proven to be the most economic configuration</a:t>
            </a:r>
          </a:p>
          <a:p>
            <a:pPr marL="171450" indent="-171450">
              <a:buFontTx/>
              <a:buChar char="-"/>
            </a:pPr>
            <a:r>
              <a:rPr lang="en-US" dirty="0"/>
              <a:t>CO2 savings is possible with heat recovery scenario, putting aside less GWP with CO2 as the refrigerant compared to the conventional R404 with 3200 GWP.</a:t>
            </a:r>
          </a:p>
        </p:txBody>
      </p:sp>
      <p:sp>
        <p:nvSpPr>
          <p:cNvPr id="4" name="Slide Number Placeholder 3"/>
          <p:cNvSpPr>
            <a:spLocks noGrp="1"/>
          </p:cNvSpPr>
          <p:nvPr>
            <p:ph type="sldNum" sz="quarter" idx="10"/>
          </p:nvPr>
        </p:nvSpPr>
        <p:spPr/>
        <p:txBody>
          <a:bodyPr/>
          <a:lstStyle/>
          <a:p>
            <a:fld id="{E0ABB7EB-B2F6-4A7D-81E1-C456E98F1813}" type="slidenum">
              <a:rPr lang="sv-SE" smtClean="0"/>
              <a:t>10</a:t>
            </a:fld>
            <a:endParaRPr lang="sv-SE"/>
          </a:p>
        </p:txBody>
      </p:sp>
    </p:spTree>
    <p:extLst>
      <p:ext uri="{BB962C8B-B14F-4D97-AF65-F5344CB8AC3E}">
        <p14:creationId xmlns:p14="http://schemas.microsoft.com/office/powerpoint/2010/main" val="2446834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all your attention, and now I would be glad to receive any of your feedback/ questions toward this project.</a:t>
            </a:r>
          </a:p>
        </p:txBody>
      </p:sp>
      <p:sp>
        <p:nvSpPr>
          <p:cNvPr id="4" name="Slide Number Placeholder 3"/>
          <p:cNvSpPr>
            <a:spLocks noGrp="1"/>
          </p:cNvSpPr>
          <p:nvPr>
            <p:ph type="sldNum" sz="quarter" idx="10"/>
          </p:nvPr>
        </p:nvSpPr>
        <p:spPr/>
        <p:txBody>
          <a:bodyPr/>
          <a:lstStyle/>
          <a:p>
            <a:fld id="{E0ABB7EB-B2F6-4A7D-81E1-C456E98F1813}" type="slidenum">
              <a:rPr lang="sv-SE" smtClean="0"/>
              <a:t>11</a:t>
            </a:fld>
            <a:endParaRPr lang="sv-SE"/>
          </a:p>
        </p:txBody>
      </p:sp>
    </p:spTree>
    <p:extLst>
      <p:ext uri="{BB962C8B-B14F-4D97-AF65-F5344CB8AC3E}">
        <p14:creationId xmlns:p14="http://schemas.microsoft.com/office/powerpoint/2010/main" val="125408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I will provide brief overview of the possible energy recovery around us, in general of course. To get better understanding on the possible solutions to increase energy efficiency.</a:t>
            </a:r>
          </a:p>
          <a:p>
            <a:r>
              <a:rPr lang="en-US" dirty="0"/>
              <a:t>Secondly, you will be given a concise information on the background of this project in relation to the supermarket, as well as the latest development of using CO2 (or commonly known as R744 in the refrigeration topic) as the novel refrigerant with relatively low level of GWP.</a:t>
            </a:r>
          </a:p>
          <a:p>
            <a:r>
              <a:rPr lang="en-US" dirty="0"/>
              <a:t>Afterwards, definitely the main objective of the project with the approach which has been taken will also be elaborated, since it defines the way I structure and organize the main findings in the next section.</a:t>
            </a:r>
          </a:p>
          <a:p>
            <a:r>
              <a:rPr lang="en-US" dirty="0"/>
              <a:t>The results would revolve mainly on comparing different scenarios, which all of you would know from the project overview.</a:t>
            </a:r>
          </a:p>
          <a:p>
            <a:r>
              <a:rPr lang="en-US" dirty="0"/>
              <a:t>Compiling all the results and analyzing It thoroughly will later help me to summarize all of it for a firm conclusion at the last part.</a:t>
            </a:r>
          </a:p>
        </p:txBody>
      </p:sp>
      <p:sp>
        <p:nvSpPr>
          <p:cNvPr id="4" name="Slide Number Placeholder 3"/>
          <p:cNvSpPr>
            <a:spLocks noGrp="1"/>
          </p:cNvSpPr>
          <p:nvPr>
            <p:ph type="sldNum" sz="quarter" idx="10"/>
          </p:nvPr>
        </p:nvSpPr>
        <p:spPr/>
        <p:txBody>
          <a:bodyPr/>
          <a:lstStyle/>
          <a:p>
            <a:fld id="{E0ABB7EB-B2F6-4A7D-81E1-C456E98F1813}" type="slidenum">
              <a:rPr lang="sv-SE" smtClean="0"/>
              <a:t>2</a:t>
            </a:fld>
            <a:endParaRPr lang="sv-SE"/>
          </a:p>
        </p:txBody>
      </p:sp>
    </p:spTree>
    <p:extLst>
      <p:ext uri="{BB962C8B-B14F-4D97-AF65-F5344CB8AC3E}">
        <p14:creationId xmlns:p14="http://schemas.microsoft.com/office/powerpoint/2010/main" val="253322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quick summary, we all know that there are numerous strategies to recover loss of energy in our surroundings. The chart presented here, notably not limiting other possible solutions, is shown to just give you a general idea of energy recovery. For instance, supermarket where the refrigeration process takes place and dissipating lot of heat to the environment or abundant of cold ground during summer time, which we can exploit to receive cold energy for accomplishing thermal comfort. For the purpose of the study, the project will focus only on supermarkets energy recovery, especially projecting it towards district heating networks since it has a great potential other than using the recovered energy internally at the supermarket. In fact, the project to investigate heat recovery has also been started in Denmark and other Scandinavian countries as these countries have fairly mature district energy networks which connects almost every major buildings.</a:t>
            </a:r>
          </a:p>
        </p:txBody>
      </p:sp>
      <p:sp>
        <p:nvSpPr>
          <p:cNvPr id="4" name="Slide Number Placeholder 3"/>
          <p:cNvSpPr>
            <a:spLocks noGrp="1"/>
          </p:cNvSpPr>
          <p:nvPr>
            <p:ph type="sldNum" sz="quarter" idx="10"/>
          </p:nvPr>
        </p:nvSpPr>
        <p:spPr/>
        <p:txBody>
          <a:bodyPr/>
          <a:lstStyle/>
          <a:p>
            <a:fld id="{E0ABB7EB-B2F6-4A7D-81E1-C456E98F1813}" type="slidenum">
              <a:rPr lang="sv-SE" smtClean="0"/>
              <a:t>3</a:t>
            </a:fld>
            <a:endParaRPr lang="sv-SE"/>
          </a:p>
        </p:txBody>
      </p:sp>
    </p:spTree>
    <p:extLst>
      <p:ext uri="{BB962C8B-B14F-4D97-AF65-F5344CB8AC3E}">
        <p14:creationId xmlns:p14="http://schemas.microsoft.com/office/powerpoint/2010/main" val="338328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a:t>Moving forward, as we take a closer look into the supermarket energy breakdown, it can be determined easily that refrigeration is one of the most energy demanding process compared to others, such as lighting, HVAC, kitchen, etc. Consuming nearly half of total energy required in the supermarket.</a:t>
            </a:r>
          </a:p>
          <a:p>
            <a:r>
              <a:rPr lang="en-US" sz="2000" dirty="0"/>
              <a:t>It becomes more appealing to investigate, remembering the number of supermarkets in Sweden reaches 3500 stores.</a:t>
            </a:r>
          </a:p>
          <a:p>
            <a:r>
              <a:rPr lang="en-US" sz="2000" dirty="0"/>
              <a:t>One simple calculation from previous study has revealed that for one medium-size supermarket with 150 kW cooling load, it holds the potential of 300 MWh/ year heat recovery. Imagine, taking the common case CHP district heating facility in Sweden, this energy is equivalent to 1200 ton of woodchips/ year.</a:t>
            </a:r>
          </a:p>
          <a:p>
            <a:endParaRPr lang="en-US" sz="2000" dirty="0"/>
          </a:p>
        </p:txBody>
      </p:sp>
      <p:sp>
        <p:nvSpPr>
          <p:cNvPr id="4" name="Slide Number Placeholder 3"/>
          <p:cNvSpPr>
            <a:spLocks noGrp="1"/>
          </p:cNvSpPr>
          <p:nvPr>
            <p:ph type="sldNum" sz="quarter" idx="10"/>
          </p:nvPr>
        </p:nvSpPr>
        <p:spPr/>
        <p:txBody>
          <a:bodyPr/>
          <a:lstStyle/>
          <a:p>
            <a:fld id="{E0ABB7EB-B2F6-4A7D-81E1-C456E98F1813}" type="slidenum">
              <a:rPr lang="sv-SE" smtClean="0"/>
              <a:t>4</a:t>
            </a:fld>
            <a:endParaRPr lang="sv-SE"/>
          </a:p>
        </p:txBody>
      </p:sp>
    </p:spTree>
    <p:extLst>
      <p:ext uri="{BB962C8B-B14F-4D97-AF65-F5344CB8AC3E}">
        <p14:creationId xmlns:p14="http://schemas.microsoft.com/office/powerpoint/2010/main" val="409634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the deal with the current refrigeration system in the supermarket?</a:t>
            </a:r>
          </a:p>
          <a:p>
            <a:r>
              <a:rPr lang="en-US" dirty="0"/>
              <a:t>These figures show the side-side process flow diagram of common refrigeration system without and with energy recovery.</a:t>
            </a:r>
          </a:p>
          <a:p>
            <a:r>
              <a:rPr lang="en-US" dirty="0"/>
              <a:t>Left side – old system with R404 as the refrigerant (utilizing basic air gas cooler to reject heat)</a:t>
            </a:r>
          </a:p>
          <a:p>
            <a:r>
              <a:rPr lang="en-US" dirty="0"/>
              <a:t>Right side – incorporating additional exchangers just before air gas cooler, with the implication of running at higher pressure. There are two exchangers, which will become different scenario in the methodology (either SH, DH, SH+DH). It should also be noted this one is using CO2, with lower GWP with 3200 multiplier less than R404 (11% leakage from refrigeration system as the inevitable </a:t>
            </a:r>
            <a:r>
              <a:rPr lang="en-US" dirty="0" err="1"/>
              <a:t>occurance</a:t>
            </a:r>
            <a:r>
              <a:rPr lang="en-US" dirty="0"/>
              <a:t>)</a:t>
            </a:r>
          </a:p>
          <a:p>
            <a:r>
              <a:rPr lang="en-US" dirty="0"/>
              <a:t>As I mentioned before, higher pressure in these compressors means higher electricity input into the system, with possible benefit if the recovered heat is sufficient/ profitable enough.</a:t>
            </a:r>
          </a:p>
          <a:p>
            <a:r>
              <a:rPr lang="en-US" dirty="0"/>
              <a:t>Therefore, linking and connecting this novel configuration to the Fortum’s new business model becomes necessary to conduct, particularly for supermarket owners.</a:t>
            </a:r>
          </a:p>
        </p:txBody>
      </p:sp>
      <p:sp>
        <p:nvSpPr>
          <p:cNvPr id="4" name="Slide Number Placeholder 3"/>
          <p:cNvSpPr>
            <a:spLocks noGrp="1"/>
          </p:cNvSpPr>
          <p:nvPr>
            <p:ph type="sldNum" sz="quarter" idx="10"/>
          </p:nvPr>
        </p:nvSpPr>
        <p:spPr/>
        <p:txBody>
          <a:bodyPr/>
          <a:lstStyle/>
          <a:p>
            <a:fld id="{E0ABB7EB-B2F6-4A7D-81E1-C456E98F1813}" type="slidenum">
              <a:rPr lang="sv-SE" smtClean="0"/>
              <a:t>5</a:t>
            </a:fld>
            <a:endParaRPr lang="sv-SE"/>
          </a:p>
        </p:txBody>
      </p:sp>
    </p:spTree>
    <p:extLst>
      <p:ext uri="{BB962C8B-B14F-4D97-AF65-F5344CB8AC3E}">
        <p14:creationId xmlns:p14="http://schemas.microsoft.com/office/powerpoint/2010/main" val="394191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THe</a:t>
            </a:r>
            <a:r>
              <a:rPr lang="en-US" dirty="0"/>
              <a:t> main goal </a:t>
            </a:r>
            <a:r>
              <a:rPr lang="en-US" dirty="0">
                <a:sym typeface="Wingdings" panose="05000000000000000000" pitchFamily="2" charset="2"/>
              </a:rPr>
              <a:t> finding the best scenario to retrieve usual rejected heat to the surroundings, following the </a:t>
            </a:r>
            <a:r>
              <a:rPr lang="en-US" dirty="0" err="1">
                <a:sym typeface="Wingdings" panose="05000000000000000000" pitchFamily="2" charset="2"/>
              </a:rPr>
              <a:t>pfd</a:t>
            </a:r>
            <a:r>
              <a:rPr lang="en-US" dirty="0">
                <a:sym typeface="Wingdings" panose="05000000000000000000" pitchFamily="2" charset="2"/>
              </a:rPr>
              <a:t> in the previous slides. Best is defined as the most economic operating costs as well as the avoided CO2 if one such system is preferred.</a:t>
            </a:r>
          </a:p>
          <a:p>
            <a:r>
              <a:rPr lang="en-US" dirty="0">
                <a:sym typeface="Wingdings" panose="05000000000000000000" pitchFamily="2" charset="2"/>
              </a:rPr>
              <a:t>As for the steps/ paths to achieve that main goal, three of these blocks would have to be evaluated sequentially since the value or results of one block influence the upcoming block. </a:t>
            </a:r>
          </a:p>
          <a:p>
            <a:r>
              <a:rPr lang="en-US" dirty="0">
                <a:sym typeface="Wingdings" panose="05000000000000000000" pitchFamily="2" charset="2"/>
              </a:rPr>
              <a:t>Technical  using EES mainly, build the correct model to rigorously simulate the cycle (condition from business partners and previously finished project/ thesis)</a:t>
            </a:r>
          </a:p>
          <a:p>
            <a:r>
              <a:rPr lang="en-US" dirty="0">
                <a:sym typeface="Wingdings" panose="05000000000000000000" pitchFamily="2" charset="2"/>
              </a:rPr>
              <a:t>Economic -&gt; Utility price, mainly Fortum for Open District heating</a:t>
            </a:r>
          </a:p>
          <a:p>
            <a:r>
              <a:rPr lang="en-US" dirty="0">
                <a:sym typeface="Wingdings" panose="05000000000000000000" pitchFamily="2" charset="2"/>
              </a:rPr>
              <a:t>Outcomes  OPEX, avoided CO2</a:t>
            </a:r>
            <a:endParaRPr lang="en-US" dirty="0"/>
          </a:p>
        </p:txBody>
      </p:sp>
      <p:sp>
        <p:nvSpPr>
          <p:cNvPr id="4" name="Slide Number Placeholder 3"/>
          <p:cNvSpPr>
            <a:spLocks noGrp="1"/>
          </p:cNvSpPr>
          <p:nvPr>
            <p:ph type="sldNum" sz="quarter" idx="10"/>
          </p:nvPr>
        </p:nvSpPr>
        <p:spPr/>
        <p:txBody>
          <a:bodyPr/>
          <a:lstStyle/>
          <a:p>
            <a:fld id="{E0ABB7EB-B2F6-4A7D-81E1-C456E98F1813}" type="slidenum">
              <a:rPr lang="sv-SE" smtClean="0"/>
              <a:t>6</a:t>
            </a:fld>
            <a:endParaRPr lang="sv-SE"/>
          </a:p>
        </p:txBody>
      </p:sp>
    </p:spTree>
    <p:extLst>
      <p:ext uri="{BB962C8B-B14F-4D97-AF65-F5344CB8AC3E}">
        <p14:creationId xmlns:p14="http://schemas.microsoft.com/office/powerpoint/2010/main" val="61155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reached one of the main findings of this project.</a:t>
            </a:r>
          </a:p>
          <a:p>
            <a:r>
              <a:rPr lang="en-US" dirty="0"/>
              <a:t>In this figure, all of possible scenario is presented with 2 different cooling load (small and medium sized supermarkets)</a:t>
            </a:r>
          </a:p>
          <a:p>
            <a:r>
              <a:rPr lang="en-US" dirty="0"/>
              <a:t>First we have default case (just a basic one), 2ndly basic one + heat pump, and other four heat recovery scenarios..</a:t>
            </a:r>
          </a:p>
          <a:p>
            <a:r>
              <a:rPr lang="en-US" dirty="0"/>
              <a:t>DH stands for district heating, while SH stands for space heating/ buildings heating.</a:t>
            </a:r>
          </a:p>
          <a:p>
            <a:r>
              <a:rPr lang="en-US" dirty="0"/>
              <a:t>Comparing all scenario with default case </a:t>
            </a:r>
            <a:r>
              <a:rPr lang="en-US" dirty="0">
                <a:sym typeface="Wingdings" panose="05000000000000000000" pitchFamily="2" charset="2"/>
              </a:rPr>
              <a:t> take least accumulated operating cost in this case (SH+DH no auxiliary) can save 36% of operating cost. This percentage is equal to 163k SEK for small sized supermarket.</a:t>
            </a:r>
            <a:endParaRPr lang="en-US" dirty="0"/>
          </a:p>
          <a:p>
            <a:endParaRPr lang="en-US" dirty="0"/>
          </a:p>
        </p:txBody>
      </p:sp>
      <p:sp>
        <p:nvSpPr>
          <p:cNvPr id="4" name="Slide Number Placeholder 3"/>
          <p:cNvSpPr>
            <a:spLocks noGrp="1"/>
          </p:cNvSpPr>
          <p:nvPr>
            <p:ph type="sldNum" sz="quarter" idx="10"/>
          </p:nvPr>
        </p:nvSpPr>
        <p:spPr/>
        <p:txBody>
          <a:bodyPr/>
          <a:lstStyle/>
          <a:p>
            <a:fld id="{E0ABB7EB-B2F6-4A7D-81E1-C456E98F1813}" type="slidenum">
              <a:rPr lang="sv-SE" smtClean="0"/>
              <a:t>7</a:t>
            </a:fld>
            <a:endParaRPr lang="sv-SE"/>
          </a:p>
        </p:txBody>
      </p:sp>
    </p:spTree>
    <p:extLst>
      <p:ext uri="{BB962C8B-B14F-4D97-AF65-F5344CB8AC3E}">
        <p14:creationId xmlns:p14="http://schemas.microsoft.com/office/powerpoint/2010/main" val="49526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reason behind this would be due to the fact that the cost of generating heat for district heating networks is less than the price that Fortum is willing to pay.</a:t>
            </a:r>
          </a:p>
          <a:p>
            <a:r>
              <a:rPr lang="en-US" dirty="0"/>
              <a:t>For this particular case with different T outdoor, it can be seen that SH+DH scenario outperforms DH only case since the supermarket can gain profit at this window of temperature(between 1 and -15 C).</a:t>
            </a:r>
          </a:p>
          <a:p>
            <a:r>
              <a:rPr lang="en-US" dirty="0"/>
              <a:t>Whenever Fortum price &gt; cost of producing heat, the supermarket reaps benefit out of this heat recovery process.</a:t>
            </a:r>
          </a:p>
        </p:txBody>
      </p:sp>
      <p:sp>
        <p:nvSpPr>
          <p:cNvPr id="4" name="Slide Number Placeholder 3"/>
          <p:cNvSpPr>
            <a:spLocks noGrp="1"/>
          </p:cNvSpPr>
          <p:nvPr>
            <p:ph type="sldNum" sz="quarter" idx="10"/>
          </p:nvPr>
        </p:nvSpPr>
        <p:spPr/>
        <p:txBody>
          <a:bodyPr/>
          <a:lstStyle/>
          <a:p>
            <a:fld id="{E0ABB7EB-B2F6-4A7D-81E1-C456E98F1813}" type="slidenum">
              <a:rPr lang="sv-SE" smtClean="0"/>
              <a:t>8</a:t>
            </a:fld>
            <a:endParaRPr lang="sv-SE"/>
          </a:p>
        </p:txBody>
      </p:sp>
    </p:spTree>
    <p:extLst>
      <p:ext uri="{BB962C8B-B14F-4D97-AF65-F5344CB8AC3E}">
        <p14:creationId xmlns:p14="http://schemas.microsoft.com/office/powerpoint/2010/main" val="389356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complementary analysis, CO2 avoided analysis is also exercised in this project.</a:t>
            </a:r>
          </a:p>
          <a:p>
            <a:r>
              <a:rPr lang="en-US" dirty="0"/>
              <a:t>What I consider to calculate the CO2 here would be heating GHG emission and electricity GHG emission.</a:t>
            </a:r>
          </a:p>
          <a:p>
            <a:r>
              <a:rPr lang="en-US" dirty="0"/>
              <a:t>Including both of these values for each scenario, most importantly consumed energy from external system, gives the following chart.</a:t>
            </a:r>
          </a:p>
          <a:p>
            <a:r>
              <a:rPr lang="en-US" dirty="0"/>
              <a:t>Again, heat recovery case has revealed its prospect to cut down emission 80% in percentage (Why? Because heat recovery relies heavily on electricity with lower GHG emission in Sweden as opposed to receiving heat from DH with higher GHG emission)</a:t>
            </a:r>
          </a:p>
        </p:txBody>
      </p:sp>
      <p:sp>
        <p:nvSpPr>
          <p:cNvPr id="4" name="Slide Number Placeholder 3"/>
          <p:cNvSpPr>
            <a:spLocks noGrp="1"/>
          </p:cNvSpPr>
          <p:nvPr>
            <p:ph type="sldNum" sz="quarter" idx="10"/>
          </p:nvPr>
        </p:nvSpPr>
        <p:spPr/>
        <p:txBody>
          <a:bodyPr/>
          <a:lstStyle/>
          <a:p>
            <a:fld id="{E0ABB7EB-B2F6-4A7D-81E1-C456E98F1813}" type="slidenum">
              <a:rPr lang="sv-SE" smtClean="0"/>
              <a:t>9</a:t>
            </a:fld>
            <a:endParaRPr lang="sv-SE"/>
          </a:p>
        </p:txBody>
      </p:sp>
    </p:spTree>
    <p:extLst>
      <p:ext uri="{BB962C8B-B14F-4D97-AF65-F5344CB8AC3E}">
        <p14:creationId xmlns:p14="http://schemas.microsoft.com/office/powerpoint/2010/main" val="228137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_eng">
    <p:spTree>
      <p:nvGrpSpPr>
        <p:cNvPr id="1" name=""/>
        <p:cNvGrpSpPr/>
        <p:nvPr/>
      </p:nvGrpSpPr>
      <p:grpSpPr>
        <a:xfrm>
          <a:off x="0" y="0"/>
          <a:ext cx="0" cy="0"/>
          <a:chOff x="0" y="0"/>
          <a:chExt cx="0" cy="0"/>
        </a:xfrm>
      </p:grpSpPr>
      <p:sp>
        <p:nvSpPr>
          <p:cNvPr id="2" name="Rubrik 1"/>
          <p:cNvSpPr>
            <a:spLocks noGrp="1"/>
          </p:cNvSpPr>
          <p:nvPr>
            <p:ph type="ctrTitle"/>
          </p:nvPr>
        </p:nvSpPr>
        <p:spPr bwMode="gray">
          <a:xfrm>
            <a:off x="1568185" y="870886"/>
            <a:ext cx="6984337" cy="782763"/>
          </a:xfrm>
        </p:spPr>
        <p:txBody>
          <a:bodyPr>
            <a:normAutofit/>
          </a:bodyPr>
          <a:lstStyle>
            <a:lvl1pPr algn="l">
              <a:lnSpc>
                <a:spcPts val="3800"/>
              </a:lnSpc>
              <a:defRPr sz="3600" b="1"/>
            </a:lvl1pPr>
          </a:lstStyle>
          <a:p>
            <a:r>
              <a:rPr lang="en-US"/>
              <a:t>Click to edit Master title style</a:t>
            </a:r>
            <a:endParaRPr lang="en-GB" dirty="0"/>
          </a:p>
        </p:txBody>
      </p:sp>
      <p:sp>
        <p:nvSpPr>
          <p:cNvPr id="3" name="Underrubrik 2"/>
          <p:cNvSpPr>
            <a:spLocks noGrp="1"/>
          </p:cNvSpPr>
          <p:nvPr>
            <p:ph type="subTitle" idx="1"/>
          </p:nvPr>
        </p:nvSpPr>
        <p:spPr bwMode="gray">
          <a:xfrm>
            <a:off x="1567963" y="1707654"/>
            <a:ext cx="6987075" cy="702078"/>
          </a:xfrm>
        </p:spPr>
        <p:txBody>
          <a:bodyPr>
            <a:normAutofit/>
          </a:bodyPr>
          <a:lstStyle>
            <a:lvl1pPr marL="0" indent="0" algn="l">
              <a:lnSpc>
                <a:spcPts val="28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1026" name="Picture 2" descr="http://intra.kth.se/polopoly_fs/1.383275!/image/KTH_pngs.pn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r="36469" b="7207"/>
          <a:stretch/>
        </p:blipFill>
        <p:spPr bwMode="gray">
          <a:xfrm>
            <a:off x="347664" y="258367"/>
            <a:ext cx="603657" cy="602456"/>
          </a:xfrm>
          <a:prstGeom prst="rect">
            <a:avLst/>
          </a:prstGeom>
          <a:noFill/>
          <a:extLst>
            <a:ext uri="{909E8E84-426E-40DD-AFC4-6F175D3DCCD1}">
              <a14:hiddenFill xmlns:a14="http://schemas.microsoft.com/office/drawing/2010/main">
                <a:solidFill>
                  <a:srgbClr val="FFFFFF"/>
                </a:solidFill>
              </a14:hiddenFill>
            </a:ext>
          </a:extLst>
        </p:spPr>
      </p:pic>
      <p:sp>
        <p:nvSpPr>
          <p:cNvPr id="8" name="Line 6"/>
          <p:cNvSpPr>
            <a:spLocks noChangeShapeType="1"/>
          </p:cNvSpPr>
          <p:nvPr userDrawn="1"/>
        </p:nvSpPr>
        <p:spPr bwMode="gray">
          <a:xfrm>
            <a:off x="-1375645" y="4197523"/>
            <a:ext cx="0" cy="0"/>
          </a:xfrm>
          <a:prstGeom prst="line">
            <a:avLst/>
          </a:prstGeom>
          <a:noFill/>
          <a:ln w="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AutoShape 14"/>
          <p:cNvSpPr>
            <a:spLocks noChangeAspect="1" noChangeArrowheads="1" noTextEdit="1"/>
          </p:cNvSpPr>
          <p:nvPr userDrawn="1"/>
        </p:nvSpPr>
        <p:spPr bwMode="auto">
          <a:xfrm>
            <a:off x="-3582988" y="3049588"/>
            <a:ext cx="14508163" cy="1744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grpSp>
        <p:nvGrpSpPr>
          <p:cNvPr id="29" name="Grupp 28"/>
          <p:cNvGrpSpPr/>
          <p:nvPr userDrawn="1"/>
        </p:nvGrpSpPr>
        <p:grpSpPr>
          <a:xfrm>
            <a:off x="0" y="2709862"/>
            <a:ext cx="9144000" cy="2433638"/>
            <a:chOff x="0" y="2709862"/>
            <a:chExt cx="9144000" cy="2433638"/>
          </a:xfrm>
        </p:grpSpPr>
        <p:sp>
          <p:nvSpPr>
            <p:cNvPr id="14" name="Rektangel 13"/>
            <p:cNvSpPr/>
            <p:nvPr userDrawn="1"/>
          </p:nvSpPr>
          <p:spPr bwMode="gray">
            <a:xfrm>
              <a:off x="0" y="2709862"/>
              <a:ext cx="9144000" cy="2433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upp 22"/>
            <p:cNvGrpSpPr/>
            <p:nvPr userDrawn="1"/>
          </p:nvGrpSpPr>
          <p:grpSpPr>
            <a:xfrm>
              <a:off x="0" y="3052732"/>
              <a:ext cx="9144000" cy="1744661"/>
              <a:chOff x="900907" y="2551188"/>
              <a:chExt cx="9144000" cy="1744661"/>
            </a:xfrm>
          </p:grpSpPr>
          <p:sp>
            <p:nvSpPr>
              <p:cNvPr id="24"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5"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b="1" dirty="0"/>
              </a:p>
            </p:txBody>
          </p:sp>
          <p:sp>
            <p:nvSpPr>
              <p:cNvPr id="26" name="Rektangel 11"/>
              <p:cNvSpPr/>
              <p:nvPr userDrawn="1"/>
            </p:nvSpPr>
            <p:spPr>
              <a:xfrm>
                <a:off x="900907" y="2551188"/>
                <a:ext cx="9144000" cy="922337"/>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7" name="Rektangel 12"/>
              <p:cNvSpPr/>
              <p:nvPr userDrawn="1"/>
            </p:nvSpPr>
            <p:spPr>
              <a:xfrm>
                <a:off x="900907" y="2759149"/>
                <a:ext cx="9144000" cy="1536700"/>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8" name="Rektangel 13"/>
              <p:cNvSpPr/>
              <p:nvPr userDrawn="1"/>
            </p:nvSpPr>
            <p:spPr>
              <a:xfrm>
                <a:off x="900907" y="2855987"/>
                <a:ext cx="9144000" cy="1435100"/>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ln>
                    <a:solidFill>
                      <a:schemeClr val="tx2"/>
                    </a:solidFill>
                  </a:ln>
                </a:endParaRPr>
              </a:p>
            </p:txBody>
          </p:sp>
        </p:grpSp>
      </p:grpSp>
      <p:sp>
        <p:nvSpPr>
          <p:cNvPr id="15" name="textruta 14"/>
          <p:cNvSpPr txBox="1"/>
          <p:nvPr userDrawn="1"/>
        </p:nvSpPr>
        <p:spPr>
          <a:xfrm>
            <a:off x="7103422" y="171390"/>
            <a:ext cx="1779654" cy="430887"/>
          </a:xfrm>
          <a:prstGeom prst="rect">
            <a:avLst/>
          </a:prstGeom>
          <a:noFill/>
        </p:spPr>
        <p:txBody>
          <a:bodyPr wrap="none" rtlCol="0">
            <a:spAutoFit/>
          </a:bodyPr>
          <a:lstStyle/>
          <a:p>
            <a:r>
              <a:rPr lang="sv-SE" sz="1100" b="1" dirty="0"/>
              <a:t>KTH ROYAL INSTITUTE</a:t>
            </a:r>
            <a:br>
              <a:rPr lang="sv-SE" sz="1100" b="1" dirty="0"/>
            </a:br>
            <a:r>
              <a:rPr lang="sv-SE" sz="1100" b="1" dirty="0"/>
              <a:t>OF</a:t>
            </a:r>
            <a:r>
              <a:rPr lang="sv-SE" sz="1100" b="1" baseline="0" dirty="0"/>
              <a:t> TECHNOLOGY</a:t>
            </a:r>
            <a:endParaRPr lang="sv-SE" sz="1100" b="1" dirty="0"/>
          </a:p>
        </p:txBody>
      </p:sp>
    </p:spTree>
    <p:extLst>
      <p:ext uri="{BB962C8B-B14F-4D97-AF65-F5344CB8AC3E}">
        <p14:creationId xmlns:p14="http://schemas.microsoft.com/office/powerpoint/2010/main" val="346163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7" name="Picture 2"/>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8965" y="258366"/>
            <a:ext cx="514350" cy="4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Platshållare för innehåll 2"/>
          <p:cNvSpPr>
            <a:spLocks noGrp="1"/>
          </p:cNvSpPr>
          <p:nvPr>
            <p:ph idx="1"/>
          </p:nvPr>
        </p:nvSpPr>
        <p:spPr>
          <a:xfrm>
            <a:off x="1619250" y="1066801"/>
            <a:ext cx="6935788" cy="31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8" name="Platshållare för datum 3"/>
          <p:cNvSpPr>
            <a:spLocks noGrp="1"/>
          </p:cNvSpPr>
          <p:nvPr>
            <p:ph type="dt" sz="half" idx="10"/>
          </p:nvPr>
        </p:nvSpPr>
        <p:spPr>
          <a:xfrm>
            <a:off x="5580112" y="4716382"/>
            <a:ext cx="2133600" cy="273844"/>
          </a:xfrm>
        </p:spPr>
        <p:txBody>
          <a:bodyPr/>
          <a:lstStyle>
            <a:lvl1pPr>
              <a:defRPr sz="1100">
                <a:solidFill>
                  <a:schemeClr val="tx1"/>
                </a:solidFill>
              </a:defRPr>
            </a:lvl1pPr>
          </a:lstStyle>
          <a:p>
            <a:endParaRPr lang="sv-SE"/>
          </a:p>
        </p:txBody>
      </p:sp>
      <p:sp>
        <p:nvSpPr>
          <p:cNvPr id="13" name="Platshållare för bildnummer 5"/>
          <p:cNvSpPr>
            <a:spLocks noGrp="1"/>
          </p:cNvSpPr>
          <p:nvPr>
            <p:ph type="sldNum" sz="quarter" idx="12"/>
          </p:nvPr>
        </p:nvSpPr>
        <p:spPr>
          <a:xfrm>
            <a:off x="8172400" y="4724617"/>
            <a:ext cx="531863" cy="273844"/>
          </a:xfrm>
        </p:spPr>
        <p:txBody>
          <a:bodyPr/>
          <a:lstStyle>
            <a:lvl1pPr>
              <a:defRPr sz="1100">
                <a:solidFill>
                  <a:schemeClr val="tx1"/>
                </a:solidFill>
              </a:defRPr>
            </a:lvl1pPr>
          </a:lstStyle>
          <a:p>
            <a:fld id="{680D72F4-1C41-4187-A4BC-492CF086CF40}" type="slidenum">
              <a:rPr lang="sv-SE" smtClean="0"/>
              <a:pPr/>
              <a:t>‹#›</a:t>
            </a:fld>
            <a:endParaRPr lang="sv-SE"/>
          </a:p>
        </p:txBody>
      </p:sp>
      <p:sp>
        <p:nvSpPr>
          <p:cNvPr id="15"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tx1"/>
                </a:solidFill>
              </a:defRPr>
            </a:lvl1pPr>
          </a:lstStyle>
          <a:p>
            <a:endParaRPr lang="sv-SE" dirty="0"/>
          </a:p>
        </p:txBody>
      </p:sp>
    </p:spTree>
    <p:extLst>
      <p:ext uri="{BB962C8B-B14F-4D97-AF65-F5344CB8AC3E}">
        <p14:creationId xmlns:p14="http://schemas.microsoft.com/office/powerpoint/2010/main" val="2729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ubrik 1"/>
          <p:cNvSpPr>
            <a:spLocks noGrp="1"/>
          </p:cNvSpPr>
          <p:nvPr>
            <p:ph type="ctrTitle"/>
          </p:nvPr>
        </p:nvSpPr>
        <p:spPr bwMode="gray">
          <a:xfrm>
            <a:off x="1568185" y="870886"/>
            <a:ext cx="6984337" cy="782763"/>
          </a:xfrm>
        </p:spPr>
        <p:txBody>
          <a:bodyPr>
            <a:normAutofit/>
          </a:bodyPr>
          <a:lstStyle>
            <a:lvl1pPr algn="l">
              <a:lnSpc>
                <a:spcPts val="3800"/>
              </a:lnSpc>
              <a:defRPr sz="3600" b="1"/>
            </a:lvl1pPr>
          </a:lstStyle>
          <a:p>
            <a:r>
              <a:rPr lang="en-US"/>
              <a:t>Click to edit Master title style</a:t>
            </a:r>
            <a:endParaRPr lang="en-GB" dirty="0"/>
          </a:p>
        </p:txBody>
      </p:sp>
      <p:sp>
        <p:nvSpPr>
          <p:cNvPr id="3" name="Underrubrik 2"/>
          <p:cNvSpPr>
            <a:spLocks noGrp="1"/>
          </p:cNvSpPr>
          <p:nvPr>
            <p:ph type="subTitle" idx="1"/>
          </p:nvPr>
        </p:nvSpPr>
        <p:spPr bwMode="gray">
          <a:xfrm>
            <a:off x="1567963" y="1707654"/>
            <a:ext cx="6987075" cy="702078"/>
          </a:xfrm>
        </p:spPr>
        <p:txBody>
          <a:bodyPr>
            <a:normAutofit/>
          </a:bodyPr>
          <a:lstStyle>
            <a:lvl1pPr marL="0" indent="0" algn="l">
              <a:lnSpc>
                <a:spcPts val="28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1026" name="Picture 2" descr="http://intra.kth.se/polopoly_fs/1.383275!/image/KTH_pngs.pn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r="36469" b="7207"/>
          <a:stretch/>
        </p:blipFill>
        <p:spPr bwMode="gray">
          <a:xfrm>
            <a:off x="347664" y="258367"/>
            <a:ext cx="603657" cy="602456"/>
          </a:xfrm>
          <a:prstGeom prst="rect">
            <a:avLst/>
          </a:prstGeom>
          <a:noFill/>
          <a:extLst>
            <a:ext uri="{909E8E84-426E-40DD-AFC4-6F175D3DCCD1}">
              <a14:hiddenFill xmlns:a14="http://schemas.microsoft.com/office/drawing/2010/main">
                <a:solidFill>
                  <a:srgbClr val="FFFFFF"/>
                </a:solidFill>
              </a14:hiddenFill>
            </a:ext>
          </a:extLst>
        </p:spPr>
      </p:pic>
      <p:sp>
        <p:nvSpPr>
          <p:cNvPr id="8" name="Line 6"/>
          <p:cNvSpPr>
            <a:spLocks noChangeShapeType="1"/>
          </p:cNvSpPr>
          <p:nvPr userDrawn="1"/>
        </p:nvSpPr>
        <p:spPr bwMode="gray">
          <a:xfrm>
            <a:off x="-1375645" y="4197523"/>
            <a:ext cx="0" cy="0"/>
          </a:xfrm>
          <a:prstGeom prst="line">
            <a:avLst/>
          </a:prstGeom>
          <a:noFill/>
          <a:ln w="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AutoShape 14"/>
          <p:cNvSpPr>
            <a:spLocks noChangeAspect="1" noChangeArrowheads="1" noTextEdit="1"/>
          </p:cNvSpPr>
          <p:nvPr userDrawn="1"/>
        </p:nvSpPr>
        <p:spPr bwMode="auto">
          <a:xfrm>
            <a:off x="-3582988" y="3049588"/>
            <a:ext cx="14508163" cy="1744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grpSp>
        <p:nvGrpSpPr>
          <p:cNvPr id="29" name="Grupp 28"/>
          <p:cNvGrpSpPr/>
          <p:nvPr userDrawn="1"/>
        </p:nvGrpSpPr>
        <p:grpSpPr>
          <a:xfrm>
            <a:off x="0" y="2709862"/>
            <a:ext cx="9144000" cy="2433638"/>
            <a:chOff x="0" y="2709862"/>
            <a:chExt cx="9144000" cy="2433638"/>
          </a:xfrm>
        </p:grpSpPr>
        <p:sp>
          <p:nvSpPr>
            <p:cNvPr id="14" name="Rektangel 13"/>
            <p:cNvSpPr/>
            <p:nvPr userDrawn="1"/>
          </p:nvSpPr>
          <p:spPr bwMode="gray">
            <a:xfrm>
              <a:off x="0" y="2709862"/>
              <a:ext cx="9144000" cy="2433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upp 22"/>
            <p:cNvGrpSpPr/>
            <p:nvPr userDrawn="1"/>
          </p:nvGrpSpPr>
          <p:grpSpPr>
            <a:xfrm>
              <a:off x="0" y="3052732"/>
              <a:ext cx="9144000" cy="1744661"/>
              <a:chOff x="900907" y="2551188"/>
              <a:chExt cx="9144000" cy="1744661"/>
            </a:xfrm>
          </p:grpSpPr>
          <p:sp>
            <p:nvSpPr>
              <p:cNvPr id="24"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5"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b="1" dirty="0"/>
              </a:p>
            </p:txBody>
          </p:sp>
          <p:sp>
            <p:nvSpPr>
              <p:cNvPr id="26" name="Rektangel 11"/>
              <p:cNvSpPr/>
              <p:nvPr userDrawn="1"/>
            </p:nvSpPr>
            <p:spPr>
              <a:xfrm>
                <a:off x="900907" y="2551188"/>
                <a:ext cx="9144000" cy="922337"/>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7" name="Rektangel 12"/>
              <p:cNvSpPr/>
              <p:nvPr userDrawn="1"/>
            </p:nvSpPr>
            <p:spPr>
              <a:xfrm>
                <a:off x="900907" y="2759149"/>
                <a:ext cx="9144000" cy="1536700"/>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8" name="Rektangel 13"/>
              <p:cNvSpPr/>
              <p:nvPr userDrawn="1"/>
            </p:nvSpPr>
            <p:spPr>
              <a:xfrm>
                <a:off x="900907" y="2855987"/>
                <a:ext cx="9144000" cy="1435100"/>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ln>
                    <a:solidFill>
                      <a:schemeClr val="tx2"/>
                    </a:solidFill>
                  </a:ln>
                </a:endParaRPr>
              </a:p>
            </p:txBody>
          </p:sp>
        </p:grpSp>
      </p:grpSp>
    </p:spTree>
    <p:extLst>
      <p:ext uri="{BB962C8B-B14F-4D97-AF65-F5344CB8AC3E}">
        <p14:creationId xmlns:p14="http://schemas.microsoft.com/office/powerpoint/2010/main" val="410227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1619250" y="1066801"/>
            <a:ext cx="6935788" cy="31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p:txBody>
          <a:bodyPr/>
          <a:lstStyle>
            <a:lvl1pPr>
              <a:defRPr sz="1100"/>
            </a:lvl1pPr>
          </a:lstStyle>
          <a:p>
            <a:endParaRPr lang="sv-SE"/>
          </a:p>
        </p:txBody>
      </p:sp>
      <p:sp>
        <p:nvSpPr>
          <p:cNvPr id="6"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5"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145552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619250" y="1066801"/>
            <a:ext cx="3312790" cy="31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latshållare för bild 8"/>
          <p:cNvSpPr>
            <a:spLocks noGrp="1"/>
          </p:cNvSpPr>
          <p:nvPr>
            <p:ph type="pic" sz="quarter" idx="13"/>
          </p:nvPr>
        </p:nvSpPr>
        <p:spPr>
          <a:xfrm>
            <a:off x="5226050" y="1066801"/>
            <a:ext cx="3328988" cy="3178968"/>
          </a:xfrm>
        </p:spPr>
        <p:txBody>
          <a:bodyPr/>
          <a:lstStyle/>
          <a:p>
            <a:r>
              <a:rPr lang="en-US"/>
              <a:t>Click icon to add picture</a:t>
            </a:r>
            <a:endParaRPr lang="en-GB"/>
          </a:p>
        </p:txBody>
      </p:sp>
      <p:sp>
        <p:nvSpPr>
          <p:cNvPr id="10"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8"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11"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12"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183420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619250" y="1066801"/>
            <a:ext cx="3312790" cy="31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iagram 7"/>
          <p:cNvSpPr>
            <a:spLocks noGrp="1"/>
          </p:cNvSpPr>
          <p:nvPr>
            <p:ph type="chart" sz="quarter" idx="13"/>
          </p:nvPr>
        </p:nvSpPr>
        <p:spPr>
          <a:xfrm>
            <a:off x="5226050" y="1066802"/>
            <a:ext cx="3328988" cy="3178968"/>
          </a:xfrm>
        </p:spPr>
        <p:txBody>
          <a:bodyPr>
            <a:normAutofit/>
          </a:bodyPr>
          <a:lstStyle>
            <a:lvl1pPr>
              <a:defRPr sz="1400"/>
            </a:lvl1pPr>
          </a:lstStyle>
          <a:p>
            <a:r>
              <a:rPr lang="en-US"/>
              <a:t>Click icon to add chart</a:t>
            </a:r>
            <a:endParaRPr lang="en-GB"/>
          </a:p>
        </p:txBody>
      </p:sp>
      <p:sp>
        <p:nvSpPr>
          <p:cNvPr id="10"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9"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11"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12"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291149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9" name="Platshållare för bild 8"/>
          <p:cNvSpPr>
            <a:spLocks noGrp="1"/>
          </p:cNvSpPr>
          <p:nvPr>
            <p:ph type="pic" sz="quarter" idx="13"/>
          </p:nvPr>
        </p:nvSpPr>
        <p:spPr>
          <a:xfrm>
            <a:off x="5226050" y="1066801"/>
            <a:ext cx="3328988" cy="3178968"/>
          </a:xfrm>
        </p:spPr>
        <p:txBody>
          <a:bodyPr/>
          <a:lstStyle/>
          <a:p>
            <a:r>
              <a:rPr lang="en-US"/>
              <a:t>Click icon to add picture</a:t>
            </a:r>
            <a:endParaRPr lang="en-GB" dirty="0"/>
          </a:p>
        </p:txBody>
      </p:sp>
      <p:sp>
        <p:nvSpPr>
          <p:cNvPr id="8" name="Platshållare för bild 8"/>
          <p:cNvSpPr>
            <a:spLocks noGrp="1"/>
          </p:cNvSpPr>
          <p:nvPr>
            <p:ph type="pic" sz="quarter" idx="14"/>
          </p:nvPr>
        </p:nvSpPr>
        <p:spPr>
          <a:xfrm>
            <a:off x="1619250" y="1066801"/>
            <a:ext cx="3328988" cy="3178968"/>
          </a:xfrm>
        </p:spPr>
        <p:txBody>
          <a:bodyPr/>
          <a:lstStyle/>
          <a:p>
            <a:r>
              <a:rPr lang="en-US"/>
              <a:t>Click icon to add picture</a:t>
            </a:r>
            <a:endParaRPr lang="en-GB" dirty="0"/>
          </a:p>
        </p:txBody>
      </p:sp>
      <p:sp>
        <p:nvSpPr>
          <p:cNvPr id="11"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0"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12"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13"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400736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8" name="Platshållare för bild 7"/>
          <p:cNvSpPr>
            <a:spLocks noGrp="1"/>
          </p:cNvSpPr>
          <p:nvPr>
            <p:ph type="pic" sz="quarter" idx="13"/>
          </p:nvPr>
        </p:nvSpPr>
        <p:spPr>
          <a:xfrm>
            <a:off x="-3580" y="1069181"/>
            <a:ext cx="9147580" cy="3659428"/>
          </a:xfrm>
          <a:custGeom>
            <a:avLst/>
            <a:gdLst>
              <a:gd name="connsiteX0" fmla="*/ 708568 w 9144000"/>
              <a:gd name="connsiteY0" fmla="*/ 0 h 4251325"/>
              <a:gd name="connsiteX1" fmla="*/ 9144000 w 9144000"/>
              <a:gd name="connsiteY1" fmla="*/ 0 h 4251325"/>
              <a:gd name="connsiteX2" fmla="*/ 9144000 w 9144000"/>
              <a:gd name="connsiteY2" fmla="*/ 0 h 4251325"/>
              <a:gd name="connsiteX3" fmla="*/ 9144000 w 9144000"/>
              <a:gd name="connsiteY3" fmla="*/ 3542757 h 4251325"/>
              <a:gd name="connsiteX4" fmla="*/ 8435432 w 9144000"/>
              <a:gd name="connsiteY4" fmla="*/ 4251325 h 4251325"/>
              <a:gd name="connsiteX5" fmla="*/ 0 w 9144000"/>
              <a:gd name="connsiteY5" fmla="*/ 4251325 h 4251325"/>
              <a:gd name="connsiteX6" fmla="*/ 0 w 9144000"/>
              <a:gd name="connsiteY6" fmla="*/ 4251325 h 4251325"/>
              <a:gd name="connsiteX7" fmla="*/ 0 w 9144000"/>
              <a:gd name="connsiteY7" fmla="*/ 708568 h 4251325"/>
              <a:gd name="connsiteX8" fmla="*/ 708568 w 9144000"/>
              <a:gd name="connsiteY8" fmla="*/ 0 h 4251325"/>
              <a:gd name="connsiteX0" fmla="*/ 180030 w 9301262"/>
              <a:gd name="connsiteY0" fmla="*/ 0 h 4260850"/>
              <a:gd name="connsiteX1" fmla="*/ 9301262 w 9301262"/>
              <a:gd name="connsiteY1" fmla="*/ 9525 h 4260850"/>
              <a:gd name="connsiteX2" fmla="*/ 9301262 w 9301262"/>
              <a:gd name="connsiteY2" fmla="*/ 9525 h 4260850"/>
              <a:gd name="connsiteX3" fmla="*/ 9301262 w 9301262"/>
              <a:gd name="connsiteY3" fmla="*/ 3552282 h 4260850"/>
              <a:gd name="connsiteX4" fmla="*/ 8592694 w 9301262"/>
              <a:gd name="connsiteY4" fmla="*/ 4260850 h 4260850"/>
              <a:gd name="connsiteX5" fmla="*/ 157262 w 9301262"/>
              <a:gd name="connsiteY5" fmla="*/ 4260850 h 4260850"/>
              <a:gd name="connsiteX6" fmla="*/ 157262 w 9301262"/>
              <a:gd name="connsiteY6" fmla="*/ 4260850 h 4260850"/>
              <a:gd name="connsiteX7" fmla="*/ 157262 w 9301262"/>
              <a:gd name="connsiteY7" fmla="*/ 718093 h 4260850"/>
              <a:gd name="connsiteX8" fmla="*/ 180030 w 9301262"/>
              <a:gd name="connsiteY8" fmla="*/ 0 h 4260850"/>
              <a:gd name="connsiteX0" fmla="*/ 23406 w 9144638"/>
              <a:gd name="connsiteY0" fmla="*/ 0 h 4260850"/>
              <a:gd name="connsiteX1" fmla="*/ 9144638 w 9144638"/>
              <a:gd name="connsiteY1" fmla="*/ 9525 h 4260850"/>
              <a:gd name="connsiteX2" fmla="*/ 9144638 w 9144638"/>
              <a:gd name="connsiteY2" fmla="*/ 9525 h 4260850"/>
              <a:gd name="connsiteX3" fmla="*/ 9144638 w 9144638"/>
              <a:gd name="connsiteY3" fmla="*/ 3552282 h 4260850"/>
              <a:gd name="connsiteX4" fmla="*/ 8436070 w 9144638"/>
              <a:gd name="connsiteY4" fmla="*/ 4260850 h 4260850"/>
              <a:gd name="connsiteX5" fmla="*/ 638 w 9144638"/>
              <a:gd name="connsiteY5" fmla="*/ 4260850 h 4260850"/>
              <a:gd name="connsiteX6" fmla="*/ 638 w 9144638"/>
              <a:gd name="connsiteY6" fmla="*/ 4260850 h 4260850"/>
              <a:gd name="connsiteX7" fmla="*/ 638 w 9144638"/>
              <a:gd name="connsiteY7" fmla="*/ 718093 h 4260850"/>
              <a:gd name="connsiteX8" fmla="*/ 23406 w 9144638"/>
              <a:gd name="connsiteY8" fmla="*/ 0 h 4260850"/>
              <a:gd name="connsiteX0" fmla="*/ 11705 w 9161512"/>
              <a:gd name="connsiteY0" fmla="*/ 9525 h 4251325"/>
              <a:gd name="connsiteX1" fmla="*/ 9161512 w 9161512"/>
              <a:gd name="connsiteY1" fmla="*/ 0 h 4251325"/>
              <a:gd name="connsiteX2" fmla="*/ 9161512 w 9161512"/>
              <a:gd name="connsiteY2" fmla="*/ 0 h 4251325"/>
              <a:gd name="connsiteX3" fmla="*/ 9161512 w 9161512"/>
              <a:gd name="connsiteY3" fmla="*/ 3542757 h 4251325"/>
              <a:gd name="connsiteX4" fmla="*/ 8452944 w 9161512"/>
              <a:gd name="connsiteY4" fmla="*/ 4251325 h 4251325"/>
              <a:gd name="connsiteX5" fmla="*/ 17512 w 9161512"/>
              <a:gd name="connsiteY5" fmla="*/ 4251325 h 4251325"/>
              <a:gd name="connsiteX6" fmla="*/ 17512 w 9161512"/>
              <a:gd name="connsiteY6" fmla="*/ 4251325 h 4251325"/>
              <a:gd name="connsiteX7" fmla="*/ 17512 w 9161512"/>
              <a:gd name="connsiteY7" fmla="*/ 708568 h 4251325"/>
              <a:gd name="connsiteX8" fmla="*/ 11705 w 9161512"/>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8441308 w 9149876"/>
              <a:gd name="connsiteY4" fmla="*/ 42513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1316608 w 9149876"/>
              <a:gd name="connsiteY4" fmla="*/ 39465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542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23432 w 9156700"/>
              <a:gd name="connsiteY4" fmla="*/ 39465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0 w 9156700"/>
              <a:gd name="connsiteY6" fmla="*/ 4270375 h 4270375"/>
              <a:gd name="connsiteX7" fmla="*/ 12700 w 9156700"/>
              <a:gd name="connsiteY7" fmla="*/ 708568 h 4270375"/>
              <a:gd name="connsiteX8" fmla="*/ 6893 w 9156700"/>
              <a:gd name="connsiteY8" fmla="*/ 9525 h 427037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084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211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57675 h 4283160"/>
              <a:gd name="connsiteX7" fmla="*/ 12700 w 9156700"/>
              <a:gd name="connsiteY7" fmla="*/ 708568 h 4283160"/>
              <a:gd name="connsiteX8" fmla="*/ 6893 w 9156700"/>
              <a:gd name="connsiteY8" fmla="*/ 9525 h 4283160"/>
              <a:gd name="connsiteX0" fmla="*/ 13243 w 9163050"/>
              <a:gd name="connsiteY0" fmla="*/ 9525 h 4295946"/>
              <a:gd name="connsiteX1" fmla="*/ 9163050 w 9163050"/>
              <a:gd name="connsiteY1" fmla="*/ 0 h 4295946"/>
              <a:gd name="connsiteX2" fmla="*/ 9163050 w 9163050"/>
              <a:gd name="connsiteY2" fmla="*/ 0 h 4295946"/>
              <a:gd name="connsiteX3" fmla="*/ 9163050 w 9163050"/>
              <a:gd name="connsiteY3" fmla="*/ 3923757 h 4295946"/>
              <a:gd name="connsiteX4" fmla="*/ 1348832 w 9163050"/>
              <a:gd name="connsiteY4" fmla="*/ 3921125 h 4295946"/>
              <a:gd name="connsiteX5" fmla="*/ 1209675 w 9163050"/>
              <a:gd name="connsiteY5" fmla="*/ 4283160 h 4295946"/>
              <a:gd name="connsiteX6" fmla="*/ 0 w 9163050"/>
              <a:gd name="connsiteY6" fmla="*/ 4295946 h 4295946"/>
              <a:gd name="connsiteX7" fmla="*/ 19050 w 9163050"/>
              <a:gd name="connsiteY7" fmla="*/ 708568 h 4295946"/>
              <a:gd name="connsiteX8" fmla="*/ 13243 w 9163050"/>
              <a:gd name="connsiteY8" fmla="*/ 9525 h 4295946"/>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1 h 4283160"/>
              <a:gd name="connsiteX7" fmla="*/ 12700 w 9156700"/>
              <a:gd name="connsiteY7" fmla="*/ 708568 h 4283160"/>
              <a:gd name="connsiteX8" fmla="*/ 6893 w 9156700"/>
              <a:gd name="connsiteY8" fmla="*/ 9525 h 4283160"/>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2 h 4283160"/>
              <a:gd name="connsiteX7" fmla="*/ 12700 w 9156700"/>
              <a:gd name="connsiteY7" fmla="*/ 708568 h 4283160"/>
              <a:gd name="connsiteX8" fmla="*/ 6893 w 9156700"/>
              <a:gd name="connsiteY8" fmla="*/ 9525 h 4283160"/>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30693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59604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6812"/>
              <a:gd name="connsiteX1" fmla="*/ 9156700 w 9156700"/>
              <a:gd name="connsiteY1" fmla="*/ 0 h 4276812"/>
              <a:gd name="connsiteX2" fmla="*/ 9156700 w 9156700"/>
              <a:gd name="connsiteY2" fmla="*/ 0 h 4276812"/>
              <a:gd name="connsiteX3" fmla="*/ 9156700 w 9156700"/>
              <a:gd name="connsiteY3" fmla="*/ 3923757 h 4276812"/>
              <a:gd name="connsiteX4" fmla="*/ 1342482 w 9156700"/>
              <a:gd name="connsiteY4" fmla="*/ 3959604 h 4276812"/>
              <a:gd name="connsiteX5" fmla="*/ 1203325 w 9156700"/>
              <a:gd name="connsiteY5" fmla="*/ 4267882 h 4276812"/>
              <a:gd name="connsiteX6" fmla="*/ 0 w 9156700"/>
              <a:gd name="connsiteY6" fmla="*/ 4276812 h 4276812"/>
              <a:gd name="connsiteX7" fmla="*/ 12700 w 9156700"/>
              <a:gd name="connsiteY7" fmla="*/ 708568 h 4276812"/>
              <a:gd name="connsiteX8" fmla="*/ 6893 w 9156700"/>
              <a:gd name="connsiteY8" fmla="*/ 9525 h 427681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69276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54641"/>
              <a:gd name="connsiteY0" fmla="*/ 9525 h 4267882"/>
              <a:gd name="connsiteX1" fmla="*/ 9149876 w 9154641"/>
              <a:gd name="connsiteY1" fmla="*/ 0 h 4267882"/>
              <a:gd name="connsiteX2" fmla="*/ 9149876 w 9154641"/>
              <a:gd name="connsiteY2" fmla="*/ 0 h 4267882"/>
              <a:gd name="connsiteX3" fmla="*/ 9154641 w 9154641"/>
              <a:gd name="connsiteY3" fmla="*/ 3952802 h 4267882"/>
              <a:gd name="connsiteX4" fmla="*/ 1338039 w 9154641"/>
              <a:gd name="connsiteY4" fmla="*/ 3954857 h 4267882"/>
              <a:gd name="connsiteX5" fmla="*/ 1196501 w 9154641"/>
              <a:gd name="connsiteY5" fmla="*/ 4267882 h 4267882"/>
              <a:gd name="connsiteX6" fmla="*/ 2701 w 9154641"/>
              <a:gd name="connsiteY6" fmla="*/ 4264722 h 4267882"/>
              <a:gd name="connsiteX7" fmla="*/ 5876 w 9154641"/>
              <a:gd name="connsiteY7" fmla="*/ 708568 h 4267882"/>
              <a:gd name="connsiteX8" fmla="*/ 69 w 9154641"/>
              <a:gd name="connsiteY8" fmla="*/ 9525 h 4267882"/>
              <a:gd name="connsiteX0" fmla="*/ 69 w 9154641"/>
              <a:gd name="connsiteY0" fmla="*/ 0 h 4277584"/>
              <a:gd name="connsiteX1" fmla="*/ 9149876 w 9154641"/>
              <a:gd name="connsiteY1" fmla="*/ 9702 h 4277584"/>
              <a:gd name="connsiteX2" fmla="*/ 9149876 w 9154641"/>
              <a:gd name="connsiteY2" fmla="*/ 9702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174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0600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7847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19844 w 9150032"/>
              <a:gd name="connsiteY4" fmla="*/ 3967847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5 w 9150032"/>
              <a:gd name="connsiteY4" fmla="*/ 3960599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3115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3115 w 9150032"/>
              <a:gd name="connsiteY5" fmla="*/ 4275168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4831"/>
              <a:gd name="connsiteX1" fmla="*/ 9149876 w 9150032"/>
              <a:gd name="connsiteY1" fmla="*/ 9702 h 4284831"/>
              <a:gd name="connsiteX2" fmla="*/ 9149876 w 9150032"/>
              <a:gd name="connsiteY2" fmla="*/ 89 h 4284831"/>
              <a:gd name="connsiteX3" fmla="*/ 9141983 w 9150032"/>
              <a:gd name="connsiteY3" fmla="*/ 3960138 h 4284831"/>
              <a:gd name="connsiteX4" fmla="*/ 1326965 w 9150032"/>
              <a:gd name="connsiteY4" fmla="*/ 3960599 h 4284831"/>
              <a:gd name="connsiteX5" fmla="*/ 1210742 w 9150032"/>
              <a:gd name="connsiteY5" fmla="*/ 4284831 h 4284831"/>
              <a:gd name="connsiteX6" fmla="*/ 2701 w 9150032"/>
              <a:gd name="connsiteY6" fmla="*/ 4279257 h 4284831"/>
              <a:gd name="connsiteX7" fmla="*/ 5876 w 9150032"/>
              <a:gd name="connsiteY7" fmla="*/ 718270 h 4284831"/>
              <a:gd name="connsiteX8" fmla="*/ 69 w 9150032"/>
              <a:gd name="connsiteY8" fmla="*/ 0 h 4284831"/>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4089"/>
              <a:gd name="connsiteX1" fmla="*/ 9149876 w 9150032"/>
              <a:gd name="connsiteY1" fmla="*/ 9702 h 4284089"/>
              <a:gd name="connsiteX2" fmla="*/ 9149876 w 9150032"/>
              <a:gd name="connsiteY2" fmla="*/ 89 h 4284089"/>
              <a:gd name="connsiteX3" fmla="*/ 9141983 w 9150032"/>
              <a:gd name="connsiteY3" fmla="*/ 3960138 h 4284089"/>
              <a:gd name="connsiteX4" fmla="*/ 1326965 w 9150032"/>
              <a:gd name="connsiteY4" fmla="*/ 3960599 h 4284089"/>
              <a:gd name="connsiteX5" fmla="*/ 1213116 w 9150032"/>
              <a:gd name="connsiteY5" fmla="*/ 4282416 h 4284089"/>
              <a:gd name="connsiteX6" fmla="*/ 2701 w 9150032"/>
              <a:gd name="connsiteY6" fmla="*/ 4284089 h 4284089"/>
              <a:gd name="connsiteX7" fmla="*/ 5876 w 9150032"/>
              <a:gd name="connsiteY7" fmla="*/ 718270 h 4284089"/>
              <a:gd name="connsiteX8" fmla="*/ 69 w 9150032"/>
              <a:gd name="connsiteY8" fmla="*/ 0 h 4284089"/>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5075 w 9150032"/>
              <a:gd name="connsiteY6" fmla="*/ 4281672 h 4282416"/>
              <a:gd name="connsiteX7" fmla="*/ 5876 w 9150032"/>
              <a:gd name="connsiteY7" fmla="*/ 718270 h 4282416"/>
              <a:gd name="connsiteX8" fmla="*/ 69 w 9150032"/>
              <a:gd name="connsiteY8" fmla="*/ 0 h 4282416"/>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5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2219 w 9150032"/>
              <a:gd name="connsiteY4" fmla="*/ 3970263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7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31714 w 9150006"/>
              <a:gd name="connsiteY4" fmla="*/ 3963015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17134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07470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5733 w 9150006"/>
              <a:gd name="connsiteY5" fmla="*/ 4005054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3360 w 9150006"/>
              <a:gd name="connsiteY5" fmla="*/ 4002638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09885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4357 w 9152201"/>
              <a:gd name="connsiteY5" fmla="*/ 4071617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17878 w 9152201"/>
              <a:gd name="connsiteY3" fmla="*/ 4006425 h 4281672"/>
              <a:gd name="connsiteX4" fmla="*/ 1346814 w 9152201"/>
              <a:gd name="connsiteY4" fmla="*/ 4004170 h 4281672"/>
              <a:gd name="connsiteX5" fmla="*/ 1264357 w 9152201"/>
              <a:gd name="connsiteY5" fmla="*/ 4071617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0613"/>
              <a:gd name="connsiteY0" fmla="*/ 0 h 4281672"/>
              <a:gd name="connsiteX1" fmla="*/ 9150613 w 9150613"/>
              <a:gd name="connsiteY1" fmla="*/ 9702 h 4281672"/>
              <a:gd name="connsiteX2" fmla="*/ 9117878 w 9150613"/>
              <a:gd name="connsiteY2" fmla="*/ 0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117878 w 9150613"/>
              <a:gd name="connsiteY2" fmla="*/ 0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001225 w 9150613"/>
              <a:gd name="connsiteY2" fmla="*/ 138768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117878 w 9150613"/>
              <a:gd name="connsiteY2" fmla="*/ 4006425 h 4281672"/>
              <a:gd name="connsiteX3" fmla="*/ 1346814 w 9150613"/>
              <a:gd name="connsiteY3" fmla="*/ 4004170 h 4281672"/>
              <a:gd name="connsiteX4" fmla="*/ 1264357 w 9150613"/>
              <a:gd name="connsiteY4" fmla="*/ 4071617 h 4281672"/>
              <a:gd name="connsiteX5" fmla="*/ 1262230 w 9150613"/>
              <a:gd name="connsiteY5" fmla="*/ 4220084 h 4281672"/>
              <a:gd name="connsiteX6" fmla="*/ 1213854 w 9150613"/>
              <a:gd name="connsiteY6" fmla="*/ 4280000 h 4281672"/>
              <a:gd name="connsiteX7" fmla="*/ 5812 w 9150613"/>
              <a:gd name="connsiteY7" fmla="*/ 4281672 h 4281672"/>
              <a:gd name="connsiteX8" fmla="*/ 6613 w 9150613"/>
              <a:gd name="connsiteY8" fmla="*/ 718270 h 4281672"/>
              <a:gd name="connsiteX9" fmla="*/ 806 w 9150613"/>
              <a:gd name="connsiteY9" fmla="*/ 0 h 4281672"/>
              <a:gd name="connsiteX0" fmla="*/ 806 w 9168840"/>
              <a:gd name="connsiteY0" fmla="*/ 0 h 4281672"/>
              <a:gd name="connsiteX1" fmla="*/ 9168840 w 9168840"/>
              <a:gd name="connsiteY1" fmla="*/ 0 h 4281672"/>
              <a:gd name="connsiteX2" fmla="*/ 9117878 w 9168840"/>
              <a:gd name="connsiteY2" fmla="*/ 4006425 h 4281672"/>
              <a:gd name="connsiteX3" fmla="*/ 1346814 w 9168840"/>
              <a:gd name="connsiteY3" fmla="*/ 4004170 h 4281672"/>
              <a:gd name="connsiteX4" fmla="*/ 1264357 w 9168840"/>
              <a:gd name="connsiteY4" fmla="*/ 4071617 h 4281672"/>
              <a:gd name="connsiteX5" fmla="*/ 1262230 w 9168840"/>
              <a:gd name="connsiteY5" fmla="*/ 4220084 h 4281672"/>
              <a:gd name="connsiteX6" fmla="*/ 1213854 w 9168840"/>
              <a:gd name="connsiteY6" fmla="*/ 4280000 h 4281672"/>
              <a:gd name="connsiteX7" fmla="*/ 5812 w 9168840"/>
              <a:gd name="connsiteY7" fmla="*/ 4281672 h 4281672"/>
              <a:gd name="connsiteX8" fmla="*/ 6613 w 9168840"/>
              <a:gd name="connsiteY8" fmla="*/ 718270 h 4281672"/>
              <a:gd name="connsiteX9" fmla="*/ 806 w 9168840"/>
              <a:gd name="connsiteY9" fmla="*/ 0 h 4281672"/>
              <a:gd name="connsiteX0" fmla="*/ 806 w 9117878"/>
              <a:gd name="connsiteY0" fmla="*/ 0 h 4281672"/>
              <a:gd name="connsiteX1" fmla="*/ 9117878 w 9117878"/>
              <a:gd name="connsiteY1" fmla="*/ 0 h 4281672"/>
              <a:gd name="connsiteX2" fmla="*/ 9117878 w 9117878"/>
              <a:gd name="connsiteY2" fmla="*/ 4006425 h 4281672"/>
              <a:gd name="connsiteX3" fmla="*/ 1346814 w 9117878"/>
              <a:gd name="connsiteY3" fmla="*/ 4004170 h 4281672"/>
              <a:gd name="connsiteX4" fmla="*/ 1264357 w 9117878"/>
              <a:gd name="connsiteY4" fmla="*/ 4071617 h 4281672"/>
              <a:gd name="connsiteX5" fmla="*/ 1262230 w 9117878"/>
              <a:gd name="connsiteY5" fmla="*/ 4220084 h 4281672"/>
              <a:gd name="connsiteX6" fmla="*/ 1213854 w 9117878"/>
              <a:gd name="connsiteY6" fmla="*/ 4280000 h 4281672"/>
              <a:gd name="connsiteX7" fmla="*/ 5812 w 9117878"/>
              <a:gd name="connsiteY7" fmla="*/ 4281672 h 4281672"/>
              <a:gd name="connsiteX8" fmla="*/ 6613 w 9117878"/>
              <a:gd name="connsiteY8" fmla="*/ 718270 h 4281672"/>
              <a:gd name="connsiteX9" fmla="*/ 806 w 9117878"/>
              <a:gd name="connsiteY9" fmla="*/ 0 h 4281672"/>
              <a:gd name="connsiteX0" fmla="*/ 1518678 w 10635750"/>
              <a:gd name="connsiteY0" fmla="*/ 0 h 4281672"/>
              <a:gd name="connsiteX1" fmla="*/ 10635750 w 10635750"/>
              <a:gd name="connsiteY1" fmla="*/ 0 h 4281672"/>
              <a:gd name="connsiteX2" fmla="*/ 10635750 w 10635750"/>
              <a:gd name="connsiteY2" fmla="*/ 4006425 h 4281672"/>
              <a:gd name="connsiteX3" fmla="*/ 2864686 w 10635750"/>
              <a:gd name="connsiteY3" fmla="*/ 4004170 h 4281672"/>
              <a:gd name="connsiteX4" fmla="*/ 2782229 w 10635750"/>
              <a:gd name="connsiteY4" fmla="*/ 4071617 h 4281672"/>
              <a:gd name="connsiteX5" fmla="*/ 2780102 w 10635750"/>
              <a:gd name="connsiteY5" fmla="*/ 4220084 h 4281672"/>
              <a:gd name="connsiteX6" fmla="*/ 2731726 w 10635750"/>
              <a:gd name="connsiteY6" fmla="*/ 4280000 h 4281672"/>
              <a:gd name="connsiteX7" fmla="*/ 1523684 w 10635750"/>
              <a:gd name="connsiteY7" fmla="*/ 4281672 h 4281672"/>
              <a:gd name="connsiteX8" fmla="*/ 1518678 w 10635750"/>
              <a:gd name="connsiteY8" fmla="*/ 0 h 4281672"/>
              <a:gd name="connsiteX0" fmla="*/ 197169 w 9314241"/>
              <a:gd name="connsiteY0" fmla="*/ 0 h 4281672"/>
              <a:gd name="connsiteX1" fmla="*/ 9314241 w 9314241"/>
              <a:gd name="connsiteY1" fmla="*/ 0 h 4281672"/>
              <a:gd name="connsiteX2" fmla="*/ 9314241 w 9314241"/>
              <a:gd name="connsiteY2" fmla="*/ 4006425 h 4281672"/>
              <a:gd name="connsiteX3" fmla="*/ 1543177 w 9314241"/>
              <a:gd name="connsiteY3" fmla="*/ 4004170 h 4281672"/>
              <a:gd name="connsiteX4" fmla="*/ 1460720 w 9314241"/>
              <a:gd name="connsiteY4" fmla="*/ 4071617 h 4281672"/>
              <a:gd name="connsiteX5" fmla="*/ 1458593 w 9314241"/>
              <a:gd name="connsiteY5" fmla="*/ 4220084 h 4281672"/>
              <a:gd name="connsiteX6" fmla="*/ 1410217 w 9314241"/>
              <a:gd name="connsiteY6" fmla="*/ 4280000 h 4281672"/>
              <a:gd name="connsiteX7" fmla="*/ 202175 w 9314241"/>
              <a:gd name="connsiteY7" fmla="*/ 4281672 h 4281672"/>
              <a:gd name="connsiteX8" fmla="*/ 197169 w 9314241"/>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201866 w 9117072"/>
              <a:gd name="connsiteY6" fmla="*/ 4286583 h 4286583"/>
              <a:gd name="connsiteX7" fmla="*/ 5006 w 9117072"/>
              <a:gd name="connsiteY7" fmla="*/ 4281672 h 4286583"/>
              <a:gd name="connsiteX8" fmla="*/ 0 w 9117072"/>
              <a:gd name="connsiteY8" fmla="*/ 0 h 4286583"/>
              <a:gd name="connsiteX0" fmla="*/ 0 w 9117072"/>
              <a:gd name="connsiteY0" fmla="*/ 0 h 4349117"/>
              <a:gd name="connsiteX1" fmla="*/ 9117072 w 9117072"/>
              <a:gd name="connsiteY1" fmla="*/ 0 h 4349117"/>
              <a:gd name="connsiteX2" fmla="*/ 9117072 w 9117072"/>
              <a:gd name="connsiteY2" fmla="*/ 4006425 h 4349117"/>
              <a:gd name="connsiteX3" fmla="*/ 1346008 w 9117072"/>
              <a:gd name="connsiteY3" fmla="*/ 4004170 h 4349117"/>
              <a:gd name="connsiteX4" fmla="*/ 1263551 w 9117072"/>
              <a:gd name="connsiteY4" fmla="*/ 4071617 h 4349117"/>
              <a:gd name="connsiteX5" fmla="*/ 1261424 w 9117072"/>
              <a:gd name="connsiteY5" fmla="*/ 4220084 h 4349117"/>
              <a:gd name="connsiteX6" fmla="*/ 1193480 w 9117072"/>
              <a:gd name="connsiteY6" fmla="*/ 4349117 h 4349117"/>
              <a:gd name="connsiteX7" fmla="*/ 5006 w 9117072"/>
              <a:gd name="connsiteY7" fmla="*/ 4281672 h 4349117"/>
              <a:gd name="connsiteX8" fmla="*/ 0 w 9117072"/>
              <a:gd name="connsiteY8" fmla="*/ 0 h 4349117"/>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196276 w 9117072"/>
              <a:gd name="connsiteY6" fmla="*/ 4286583 h 4286583"/>
              <a:gd name="connsiteX7" fmla="*/ 5006 w 9117072"/>
              <a:gd name="connsiteY7" fmla="*/ 4281672 h 4286583"/>
              <a:gd name="connsiteX8" fmla="*/ 0 w 9117072"/>
              <a:gd name="connsiteY8" fmla="*/ 0 h 4286583"/>
              <a:gd name="connsiteX0" fmla="*/ 0 w 9117072"/>
              <a:gd name="connsiteY0" fmla="*/ 0 h 4363937"/>
              <a:gd name="connsiteX1" fmla="*/ 9117072 w 9117072"/>
              <a:gd name="connsiteY1" fmla="*/ 0 h 4363937"/>
              <a:gd name="connsiteX2" fmla="*/ 9117072 w 9117072"/>
              <a:gd name="connsiteY2" fmla="*/ 4006425 h 4363937"/>
              <a:gd name="connsiteX3" fmla="*/ 1346008 w 9117072"/>
              <a:gd name="connsiteY3" fmla="*/ 4004170 h 4363937"/>
              <a:gd name="connsiteX4" fmla="*/ 1263551 w 9117072"/>
              <a:gd name="connsiteY4" fmla="*/ 4071617 h 4363937"/>
              <a:gd name="connsiteX5" fmla="*/ 1261424 w 9117072"/>
              <a:gd name="connsiteY5" fmla="*/ 4220084 h 4363937"/>
              <a:gd name="connsiteX6" fmla="*/ 1196276 w 9117072"/>
              <a:gd name="connsiteY6" fmla="*/ 4286583 h 4363937"/>
              <a:gd name="connsiteX7" fmla="*/ 5006 w 9117072"/>
              <a:gd name="connsiteY7" fmla="*/ 4281672 h 4363937"/>
              <a:gd name="connsiteX8" fmla="*/ 0 w 9117072"/>
              <a:gd name="connsiteY8" fmla="*/ 0 h 4363937"/>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196276 w 9117072"/>
              <a:gd name="connsiteY6" fmla="*/ 4286583 h 4286583"/>
              <a:gd name="connsiteX7" fmla="*/ 5006 w 9117072"/>
              <a:gd name="connsiteY7" fmla="*/ 4281672 h 4286583"/>
              <a:gd name="connsiteX8" fmla="*/ 0 w 9117072"/>
              <a:gd name="connsiteY8" fmla="*/ 0 h 4286583"/>
              <a:gd name="connsiteX0" fmla="*/ 0 w 9117072"/>
              <a:gd name="connsiteY0" fmla="*/ 0 h 4414942"/>
              <a:gd name="connsiteX1" fmla="*/ 9117072 w 9117072"/>
              <a:gd name="connsiteY1" fmla="*/ 0 h 4414942"/>
              <a:gd name="connsiteX2" fmla="*/ 9117072 w 9117072"/>
              <a:gd name="connsiteY2" fmla="*/ 4006425 h 4414942"/>
              <a:gd name="connsiteX3" fmla="*/ 1346008 w 9117072"/>
              <a:gd name="connsiteY3" fmla="*/ 4004170 h 4414942"/>
              <a:gd name="connsiteX4" fmla="*/ 1263551 w 9117072"/>
              <a:gd name="connsiteY4" fmla="*/ 4071617 h 4414942"/>
              <a:gd name="connsiteX5" fmla="*/ 1261424 w 9117072"/>
              <a:gd name="connsiteY5" fmla="*/ 4220084 h 4414942"/>
              <a:gd name="connsiteX6" fmla="*/ 1182298 w 9117072"/>
              <a:gd name="connsiteY6" fmla="*/ 4414942 h 4414942"/>
              <a:gd name="connsiteX7" fmla="*/ 5006 w 9117072"/>
              <a:gd name="connsiteY7" fmla="*/ 4281672 h 4414942"/>
              <a:gd name="connsiteX8" fmla="*/ 0 w 9117072"/>
              <a:gd name="connsiteY8" fmla="*/ 0 h 4414942"/>
              <a:gd name="connsiteX0" fmla="*/ 0 w 9117072"/>
              <a:gd name="connsiteY0" fmla="*/ 0 h 4283291"/>
              <a:gd name="connsiteX1" fmla="*/ 9117072 w 9117072"/>
              <a:gd name="connsiteY1" fmla="*/ 0 h 4283291"/>
              <a:gd name="connsiteX2" fmla="*/ 9117072 w 9117072"/>
              <a:gd name="connsiteY2" fmla="*/ 4006425 h 4283291"/>
              <a:gd name="connsiteX3" fmla="*/ 1346008 w 9117072"/>
              <a:gd name="connsiteY3" fmla="*/ 4004170 h 4283291"/>
              <a:gd name="connsiteX4" fmla="*/ 1263551 w 9117072"/>
              <a:gd name="connsiteY4" fmla="*/ 4071617 h 4283291"/>
              <a:gd name="connsiteX5" fmla="*/ 1261424 w 9117072"/>
              <a:gd name="connsiteY5" fmla="*/ 4220084 h 4283291"/>
              <a:gd name="connsiteX6" fmla="*/ 1204663 w 9117072"/>
              <a:gd name="connsiteY6" fmla="*/ 4283291 h 4283291"/>
              <a:gd name="connsiteX7" fmla="*/ 5006 w 9117072"/>
              <a:gd name="connsiteY7" fmla="*/ 4281672 h 4283291"/>
              <a:gd name="connsiteX8" fmla="*/ 0 w 9117072"/>
              <a:gd name="connsiteY8" fmla="*/ 0 h 4283291"/>
              <a:gd name="connsiteX0" fmla="*/ 0 w 9117072"/>
              <a:gd name="connsiteY0" fmla="*/ 0 h 4287086"/>
              <a:gd name="connsiteX1" fmla="*/ 9117072 w 9117072"/>
              <a:gd name="connsiteY1" fmla="*/ 0 h 4287086"/>
              <a:gd name="connsiteX2" fmla="*/ 9117072 w 9117072"/>
              <a:gd name="connsiteY2" fmla="*/ 4006425 h 4287086"/>
              <a:gd name="connsiteX3" fmla="*/ 1346008 w 9117072"/>
              <a:gd name="connsiteY3" fmla="*/ 4004170 h 4287086"/>
              <a:gd name="connsiteX4" fmla="*/ 1263551 w 9117072"/>
              <a:gd name="connsiteY4" fmla="*/ 4071617 h 4287086"/>
              <a:gd name="connsiteX5" fmla="*/ 1261424 w 9117072"/>
              <a:gd name="connsiteY5" fmla="*/ 4220084 h 4287086"/>
              <a:gd name="connsiteX6" fmla="*/ 1204663 w 9117072"/>
              <a:gd name="connsiteY6" fmla="*/ 4283291 h 4287086"/>
              <a:gd name="connsiteX7" fmla="*/ 5006 w 9117072"/>
              <a:gd name="connsiteY7" fmla="*/ 4281672 h 4287086"/>
              <a:gd name="connsiteX8" fmla="*/ 0 w 9117072"/>
              <a:gd name="connsiteY8" fmla="*/ 0 h 4287086"/>
              <a:gd name="connsiteX0" fmla="*/ 0 w 9117072"/>
              <a:gd name="connsiteY0" fmla="*/ 0 h 4295952"/>
              <a:gd name="connsiteX1" fmla="*/ 9117072 w 9117072"/>
              <a:gd name="connsiteY1" fmla="*/ 0 h 4295952"/>
              <a:gd name="connsiteX2" fmla="*/ 9117072 w 9117072"/>
              <a:gd name="connsiteY2" fmla="*/ 4006425 h 4295952"/>
              <a:gd name="connsiteX3" fmla="*/ 1346008 w 9117072"/>
              <a:gd name="connsiteY3" fmla="*/ 4004170 h 4295952"/>
              <a:gd name="connsiteX4" fmla="*/ 1263551 w 9117072"/>
              <a:gd name="connsiteY4" fmla="*/ 4071617 h 4295952"/>
              <a:gd name="connsiteX5" fmla="*/ 1261424 w 9117072"/>
              <a:gd name="connsiteY5" fmla="*/ 4220084 h 4295952"/>
              <a:gd name="connsiteX6" fmla="*/ 1204663 w 9117072"/>
              <a:gd name="connsiteY6" fmla="*/ 4283291 h 4295952"/>
              <a:gd name="connsiteX7" fmla="*/ 5006 w 9117072"/>
              <a:gd name="connsiteY7" fmla="*/ 4281672 h 4295952"/>
              <a:gd name="connsiteX8" fmla="*/ 0 w 9117072"/>
              <a:gd name="connsiteY8" fmla="*/ 0 h 4295952"/>
              <a:gd name="connsiteX0" fmla="*/ 0 w 9117072"/>
              <a:gd name="connsiteY0" fmla="*/ 0 h 4287086"/>
              <a:gd name="connsiteX1" fmla="*/ 9117072 w 9117072"/>
              <a:gd name="connsiteY1" fmla="*/ 0 h 4287086"/>
              <a:gd name="connsiteX2" fmla="*/ 9117072 w 9117072"/>
              <a:gd name="connsiteY2" fmla="*/ 4006425 h 4287086"/>
              <a:gd name="connsiteX3" fmla="*/ 1346008 w 9117072"/>
              <a:gd name="connsiteY3" fmla="*/ 4004170 h 4287086"/>
              <a:gd name="connsiteX4" fmla="*/ 1263551 w 9117072"/>
              <a:gd name="connsiteY4" fmla="*/ 4071617 h 4287086"/>
              <a:gd name="connsiteX5" fmla="*/ 1261424 w 9117072"/>
              <a:gd name="connsiteY5" fmla="*/ 4220084 h 4287086"/>
              <a:gd name="connsiteX6" fmla="*/ 1204663 w 9117072"/>
              <a:gd name="connsiteY6" fmla="*/ 4283291 h 4287086"/>
              <a:gd name="connsiteX7" fmla="*/ 5006 w 9117072"/>
              <a:gd name="connsiteY7" fmla="*/ 4281672 h 4287086"/>
              <a:gd name="connsiteX8" fmla="*/ 0 w 9117072"/>
              <a:gd name="connsiteY8" fmla="*/ 0 h 4287086"/>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346616 w 9117072"/>
              <a:gd name="connsiteY4" fmla="*/ 4082794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346616 w 9117072"/>
              <a:gd name="connsiteY4" fmla="*/ 4082794 h 4286078"/>
              <a:gd name="connsiteX5" fmla="*/ 1349658 w 9117072"/>
              <a:gd name="connsiteY5" fmla="*/ 4242437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81672 h 4294461"/>
              <a:gd name="connsiteX8" fmla="*/ 0 w 9117072"/>
              <a:gd name="connsiteY8" fmla="*/ 0 h 4294461"/>
              <a:gd name="connsiteX0" fmla="*/ 0 w 9117072"/>
              <a:gd name="connsiteY0" fmla="*/ 0 h 4298976"/>
              <a:gd name="connsiteX1" fmla="*/ 9117072 w 9117072"/>
              <a:gd name="connsiteY1" fmla="*/ 0 h 4298976"/>
              <a:gd name="connsiteX2" fmla="*/ 9117072 w 9117072"/>
              <a:gd name="connsiteY2" fmla="*/ 4006425 h 4298976"/>
              <a:gd name="connsiteX3" fmla="*/ 1419581 w 9117072"/>
              <a:gd name="connsiteY3" fmla="*/ 4006964 h 4298976"/>
              <a:gd name="connsiteX4" fmla="*/ 1346616 w 9117072"/>
              <a:gd name="connsiteY4" fmla="*/ 4082794 h 4298976"/>
              <a:gd name="connsiteX5" fmla="*/ 1349658 w 9117072"/>
              <a:gd name="connsiteY5" fmla="*/ 4242437 h 4298976"/>
              <a:gd name="connsiteX6" fmla="*/ 1294848 w 9117072"/>
              <a:gd name="connsiteY6" fmla="*/ 4291674 h 4298976"/>
              <a:gd name="connsiteX7" fmla="*/ 3568 w 9117072"/>
              <a:gd name="connsiteY7" fmla="*/ 4298436 h 4298976"/>
              <a:gd name="connsiteX8" fmla="*/ 0 w 9117072"/>
              <a:gd name="connsiteY8" fmla="*/ 0 h 4298976"/>
              <a:gd name="connsiteX0" fmla="*/ 0 w 9117072"/>
              <a:gd name="connsiteY0" fmla="*/ 0 h 4296182"/>
              <a:gd name="connsiteX1" fmla="*/ 9117072 w 9117072"/>
              <a:gd name="connsiteY1" fmla="*/ 0 h 4296182"/>
              <a:gd name="connsiteX2" fmla="*/ 9117072 w 9117072"/>
              <a:gd name="connsiteY2" fmla="*/ 4006425 h 4296182"/>
              <a:gd name="connsiteX3" fmla="*/ 1419581 w 9117072"/>
              <a:gd name="connsiteY3" fmla="*/ 4006964 h 4296182"/>
              <a:gd name="connsiteX4" fmla="*/ 1346616 w 9117072"/>
              <a:gd name="connsiteY4" fmla="*/ 4082794 h 4296182"/>
              <a:gd name="connsiteX5" fmla="*/ 1349658 w 9117072"/>
              <a:gd name="connsiteY5" fmla="*/ 4242437 h 4296182"/>
              <a:gd name="connsiteX6" fmla="*/ 1294848 w 9117072"/>
              <a:gd name="connsiteY6" fmla="*/ 4291674 h 4296182"/>
              <a:gd name="connsiteX7" fmla="*/ 3568 w 9117072"/>
              <a:gd name="connsiteY7" fmla="*/ 4295642 h 4296182"/>
              <a:gd name="connsiteX8" fmla="*/ 0 w 9117072"/>
              <a:gd name="connsiteY8" fmla="*/ 0 h 4296182"/>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4461"/>
              <a:gd name="connsiteX1" fmla="*/ 9117072 w 9117072"/>
              <a:gd name="connsiteY1" fmla="*/ 0 h 4294461"/>
              <a:gd name="connsiteX2" fmla="*/ 9117072 w 9117072"/>
              <a:gd name="connsiteY2" fmla="*/ 4006425 h 4294461"/>
              <a:gd name="connsiteX3" fmla="*/ 1410087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3963"/>
              <a:gd name="connsiteX1" fmla="*/ 9117072 w 9117072"/>
              <a:gd name="connsiteY1" fmla="*/ 0 h 4293963"/>
              <a:gd name="connsiteX2" fmla="*/ 9117072 w 9117072"/>
              <a:gd name="connsiteY2" fmla="*/ 4006425 h 4293963"/>
              <a:gd name="connsiteX3" fmla="*/ 1410087 w 9117072"/>
              <a:gd name="connsiteY3" fmla="*/ 4006964 h 4293963"/>
              <a:gd name="connsiteX4" fmla="*/ 1346616 w 9117072"/>
              <a:gd name="connsiteY4" fmla="*/ 4082794 h 4293963"/>
              <a:gd name="connsiteX5" fmla="*/ 1349658 w 9117072"/>
              <a:gd name="connsiteY5" fmla="*/ 4242437 h 4293963"/>
              <a:gd name="connsiteX6" fmla="*/ 1294848 w 9117072"/>
              <a:gd name="connsiteY6" fmla="*/ 4291674 h 4293963"/>
              <a:gd name="connsiteX7" fmla="*/ 3568 w 9117072"/>
              <a:gd name="connsiteY7" fmla="*/ 4292848 h 4293963"/>
              <a:gd name="connsiteX8" fmla="*/ 0 w 9117072"/>
              <a:gd name="connsiteY8" fmla="*/ 0 h 4293963"/>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46616 w 9117072"/>
              <a:gd name="connsiteY4" fmla="*/ 4077205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51363 w 9117072"/>
              <a:gd name="connsiteY4" fmla="*/ 4085589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51363 w 9117072"/>
              <a:gd name="connsiteY4" fmla="*/ 4085589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17072" h="4293964">
                <a:moveTo>
                  <a:pt x="0" y="0"/>
                </a:moveTo>
                <a:lnTo>
                  <a:pt x="9117072" y="0"/>
                </a:lnTo>
                <a:lnTo>
                  <a:pt x="9117072" y="4006425"/>
                </a:lnTo>
                <a:lnTo>
                  <a:pt x="1410087" y="4006964"/>
                </a:lnTo>
                <a:cubicBezTo>
                  <a:pt x="1362013" y="4011137"/>
                  <a:pt x="1351017" y="4033148"/>
                  <a:pt x="1351363" y="4085589"/>
                </a:cubicBezTo>
                <a:cubicBezTo>
                  <a:pt x="1351711" y="4151196"/>
                  <a:pt x="1351391" y="4200554"/>
                  <a:pt x="1349658" y="4242437"/>
                </a:cubicBezTo>
                <a:cubicBezTo>
                  <a:pt x="1347925" y="4284320"/>
                  <a:pt x="1334479" y="4289384"/>
                  <a:pt x="1294848" y="4291674"/>
                </a:cubicBezTo>
                <a:cubicBezTo>
                  <a:pt x="1255217" y="4293964"/>
                  <a:pt x="403454" y="4293388"/>
                  <a:pt x="3568" y="4292848"/>
                </a:cubicBezTo>
                <a:cubicBezTo>
                  <a:pt x="1761" y="3267521"/>
                  <a:pt x="239" y="1086814"/>
                  <a:pt x="0" y="0"/>
                </a:cubicBezTo>
                <a:close/>
              </a:path>
            </a:pathLst>
          </a:custGeom>
        </p:spPr>
        <p:txBody>
          <a:bodyPr/>
          <a:lstStyle>
            <a:lvl1pPr>
              <a:defRPr lang="en-GB" dirty="0"/>
            </a:lvl1pPr>
          </a:lstStyle>
          <a:p>
            <a:r>
              <a:rPr lang="en-US"/>
              <a:t>Click icon to add picture</a:t>
            </a:r>
            <a:endParaRPr lang="en-GB" dirty="0"/>
          </a:p>
        </p:txBody>
      </p:sp>
      <p:sp>
        <p:nvSpPr>
          <p:cNvPr id="9" name="Rubrik 1"/>
          <p:cNvSpPr>
            <a:spLocks noGrp="1"/>
          </p:cNvSpPr>
          <p:nvPr>
            <p:ph type="title" hasCustomPrompt="1"/>
          </p:nvPr>
        </p:nvSpPr>
        <p:spPr>
          <a:xfrm>
            <a:off x="1619250" y="323613"/>
            <a:ext cx="6935788" cy="501254"/>
          </a:xfrm>
        </p:spPr>
        <p:txBody>
          <a:bodyPr/>
          <a:lstStyle/>
          <a:p>
            <a:r>
              <a:rPr lang="sv-SE" dirty="0" err="1"/>
              <a:t>Chapter</a:t>
            </a:r>
            <a:r>
              <a:rPr lang="sv-SE" dirty="0"/>
              <a:t> </a:t>
            </a:r>
            <a:r>
              <a:rPr lang="sv-SE" dirty="0" err="1"/>
              <a:t>heading</a:t>
            </a:r>
            <a:endParaRPr lang="en-GB" dirty="0"/>
          </a:p>
        </p:txBody>
      </p:sp>
      <p:sp>
        <p:nvSpPr>
          <p:cNvPr id="7"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10"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11"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33314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8" name="Platshållare för bild 7"/>
          <p:cNvSpPr>
            <a:spLocks noGrp="1"/>
          </p:cNvSpPr>
          <p:nvPr>
            <p:ph type="pic" sz="quarter" idx="13"/>
          </p:nvPr>
        </p:nvSpPr>
        <p:spPr>
          <a:xfrm>
            <a:off x="1619250" y="1066800"/>
            <a:ext cx="6935788" cy="3178969"/>
          </a:xfrm>
        </p:spPr>
        <p:txBody>
          <a:bodyPr/>
          <a:lstStyle/>
          <a:p>
            <a:r>
              <a:rPr lang="en-US"/>
              <a:t>Click icon to add picture</a:t>
            </a:r>
            <a:endParaRPr lang="en-GB" dirty="0"/>
          </a:p>
        </p:txBody>
      </p:sp>
      <p:sp>
        <p:nvSpPr>
          <p:cNvPr id="9"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7"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10"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11"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253924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5" name="Platshållare för datum 3"/>
          <p:cNvSpPr>
            <a:spLocks noGrp="1"/>
          </p:cNvSpPr>
          <p:nvPr>
            <p:ph type="dt" sz="half" idx="10"/>
          </p:nvPr>
        </p:nvSpPr>
        <p:spPr>
          <a:xfrm>
            <a:off x="5580112" y="4716382"/>
            <a:ext cx="2133600" cy="273844"/>
          </a:xfrm>
        </p:spPr>
        <p:txBody>
          <a:bodyPr/>
          <a:lstStyle>
            <a:lvl1pPr>
              <a:defRPr sz="1100"/>
            </a:lvl1pPr>
          </a:lstStyle>
          <a:p>
            <a:endParaRPr lang="sv-SE"/>
          </a:p>
        </p:txBody>
      </p:sp>
      <p:sp>
        <p:nvSpPr>
          <p:cNvPr id="6" name="Platshållare för bildnummer 5"/>
          <p:cNvSpPr>
            <a:spLocks noGrp="1"/>
          </p:cNvSpPr>
          <p:nvPr>
            <p:ph type="sldNum" sz="quarter" idx="12"/>
          </p:nvPr>
        </p:nvSpPr>
        <p:spPr>
          <a:xfrm>
            <a:off x="8172400" y="4724617"/>
            <a:ext cx="531863" cy="273844"/>
          </a:xfrm>
        </p:spPr>
        <p:txBody>
          <a:bodyPr/>
          <a:lstStyle>
            <a:lvl1pPr>
              <a:defRPr sz="1100"/>
            </a:lvl1pPr>
          </a:lstStyle>
          <a:p>
            <a:fld id="{680D72F4-1C41-4187-A4BC-492CF086CF40}" type="slidenum">
              <a:rPr lang="sv-SE" smtClean="0"/>
              <a:pPr/>
              <a:t>‹#›</a:t>
            </a:fld>
            <a:endParaRPr lang="sv-SE"/>
          </a:p>
        </p:txBody>
      </p:sp>
      <p:sp>
        <p:nvSpPr>
          <p:cNvPr id="7" name="Platshållare för sidfot 4"/>
          <p:cNvSpPr>
            <a:spLocks noGrp="1"/>
          </p:cNvSpPr>
          <p:nvPr>
            <p:ph type="ftr" sz="quarter" idx="11"/>
          </p:nvPr>
        </p:nvSpPr>
        <p:spPr>
          <a:xfrm>
            <a:off x="1619250" y="4773106"/>
            <a:ext cx="2895600" cy="273844"/>
          </a:xfrm>
        </p:spPr>
        <p:txBody>
          <a:bodyPr lIns="0" tIns="0" rIns="0" bIns="0" anchor="t" anchorCtr="0"/>
          <a:lstStyle>
            <a:lvl1pPr algn="l">
              <a:lnSpc>
                <a:spcPts val="900"/>
              </a:lnSpc>
              <a:defRPr sz="1100" b="1" cap="all" baseline="0">
                <a:solidFill>
                  <a:schemeClr val="bg1"/>
                </a:solidFill>
              </a:defRPr>
            </a:lvl1pPr>
          </a:lstStyle>
          <a:p>
            <a:endParaRPr lang="sv-SE" dirty="0"/>
          </a:p>
        </p:txBody>
      </p:sp>
    </p:spTree>
    <p:extLst>
      <p:ext uri="{BB962C8B-B14F-4D97-AF65-F5344CB8AC3E}">
        <p14:creationId xmlns:p14="http://schemas.microsoft.com/office/powerpoint/2010/main" val="354627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619250" y="323613"/>
            <a:ext cx="6935788" cy="501254"/>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1619250" y="1069975"/>
            <a:ext cx="6935788" cy="3175793"/>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pic>
        <p:nvPicPr>
          <p:cNvPr id="8" name="Picture 2"/>
          <p:cNvPicPr>
            <a:picLocks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338965" y="258366"/>
            <a:ext cx="514350" cy="4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sidfot 4"/>
          <p:cNvSpPr>
            <a:spLocks noGrp="1"/>
          </p:cNvSpPr>
          <p:nvPr>
            <p:ph type="ftr" sz="quarter" idx="3"/>
          </p:nvPr>
        </p:nvSpPr>
        <p:spPr>
          <a:xfrm>
            <a:off x="1619250" y="4731544"/>
            <a:ext cx="2895600" cy="273844"/>
          </a:xfrm>
          <a:prstGeom prst="rect">
            <a:avLst/>
          </a:prstGeom>
        </p:spPr>
        <p:txBody>
          <a:bodyPr vert="horz" lIns="0" tIns="0" rIns="0" bIns="0" rtlCol="0" anchor="t"/>
          <a:lstStyle>
            <a:lvl1pPr>
              <a:defRPr lang="en-GB" sz="700" b="1" cap="all" baseline="0">
                <a:solidFill>
                  <a:schemeClr val="bg1"/>
                </a:solidFill>
              </a:defRPr>
            </a:lvl1pPr>
          </a:lstStyle>
          <a:p>
            <a:pPr>
              <a:lnSpc>
                <a:spcPts val="900"/>
              </a:lnSpc>
            </a:pPr>
            <a:endParaRPr lang="en-GB" dirty="0"/>
          </a:p>
        </p:txBody>
      </p:sp>
      <p:sp>
        <p:nvSpPr>
          <p:cNvPr id="6" name="Platshållare för bildnummer 5"/>
          <p:cNvSpPr>
            <a:spLocks noGrp="1"/>
          </p:cNvSpPr>
          <p:nvPr>
            <p:ph type="sldNum" sz="quarter" idx="4"/>
          </p:nvPr>
        </p:nvSpPr>
        <p:spPr>
          <a:xfrm>
            <a:off x="8172400" y="4731544"/>
            <a:ext cx="531863" cy="273844"/>
          </a:xfrm>
          <a:prstGeom prst="rect">
            <a:avLst/>
          </a:prstGeom>
        </p:spPr>
        <p:txBody>
          <a:bodyPr vert="horz" lIns="0" tIns="0" rIns="0" bIns="0" rtlCol="0" anchor="t"/>
          <a:lstStyle>
            <a:lvl1pPr algn="r">
              <a:defRPr lang="en-GB" sz="700" b="1" cap="all" baseline="0" smtClean="0">
                <a:solidFill>
                  <a:schemeClr val="bg1"/>
                </a:solidFill>
              </a:defRPr>
            </a:lvl1pPr>
          </a:lstStyle>
          <a:p>
            <a:pPr>
              <a:lnSpc>
                <a:spcPts val="900"/>
              </a:lnSpc>
            </a:pPr>
            <a:fld id="{680D72F4-1C41-4187-A4BC-492CF086CF40}" type="slidenum">
              <a:rPr lang="en-GB" smtClean="0"/>
              <a:pPr>
                <a:lnSpc>
                  <a:spcPts val="900"/>
                </a:lnSpc>
              </a:pPr>
              <a:t>‹#›</a:t>
            </a:fld>
            <a:endParaRPr lang="en-GB" dirty="0"/>
          </a:p>
        </p:txBody>
      </p:sp>
      <p:sp>
        <p:nvSpPr>
          <p:cNvPr id="4" name="Platshållare för datum 3"/>
          <p:cNvSpPr>
            <a:spLocks noGrp="1"/>
          </p:cNvSpPr>
          <p:nvPr>
            <p:ph type="dt" sz="half" idx="2"/>
          </p:nvPr>
        </p:nvSpPr>
        <p:spPr>
          <a:xfrm>
            <a:off x="5580112" y="4716382"/>
            <a:ext cx="2133600" cy="273844"/>
          </a:xfrm>
          <a:prstGeom prst="rect">
            <a:avLst/>
          </a:prstGeom>
        </p:spPr>
        <p:txBody>
          <a:bodyPr vert="horz" lIns="0" tIns="0" rIns="0" bIns="0" rtlCol="0" anchor="t"/>
          <a:lstStyle>
            <a:lvl1pPr>
              <a:defRPr lang="en-GB" sz="700" b="1" cap="all" baseline="0" smtClean="0">
                <a:solidFill>
                  <a:schemeClr val="bg1"/>
                </a:solidFill>
              </a:defRPr>
            </a:lvl1pPr>
          </a:lstStyle>
          <a:p>
            <a:pPr algn="r">
              <a:lnSpc>
                <a:spcPts val="900"/>
              </a:lnSpc>
            </a:pPr>
            <a:endParaRPr lang="en-GB" dirty="0"/>
          </a:p>
        </p:txBody>
      </p:sp>
      <p:sp>
        <p:nvSpPr>
          <p:cNvPr id="9" name="Rektangel 12"/>
          <p:cNvSpPr/>
          <p:nvPr userDrawn="1"/>
        </p:nvSpPr>
        <p:spPr>
          <a:xfrm>
            <a:off x="0" y="4478534"/>
            <a:ext cx="9144000" cy="681540"/>
          </a:xfrm>
          <a:custGeom>
            <a:avLst/>
            <a:gdLst>
              <a:gd name="connsiteX0" fmla="*/ 1360291 w 9144000"/>
              <a:gd name="connsiteY0" fmla="*/ 0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360291 w 9144000"/>
              <a:gd name="connsiteY23" fmla="*/ 0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349548 w 9144000"/>
              <a:gd name="connsiteY21" fmla="*/ 2850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2489 w 9144000"/>
              <a:gd name="connsiteY20" fmla="*/ 189235 h 908720"/>
              <a:gd name="connsiteX21" fmla="*/ 1349548 w 9144000"/>
              <a:gd name="connsiteY21" fmla="*/ 2850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349548 w 9144000"/>
              <a:gd name="connsiteY20" fmla="*/ 285049 h 908720"/>
              <a:gd name="connsiteX21" fmla="*/ 1347166 w 9144000"/>
              <a:gd name="connsiteY21" fmla="*/ 82173 h 908720"/>
              <a:gd name="connsiteX22" fmla="*/ 1405535 w 9144000"/>
              <a:gd name="connsiteY22"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349548 w 9144000"/>
              <a:gd name="connsiteY19" fmla="*/ 285049 h 908720"/>
              <a:gd name="connsiteX20" fmla="*/ 1347166 w 9144000"/>
              <a:gd name="connsiteY20" fmla="*/ 82173 h 908720"/>
              <a:gd name="connsiteX21" fmla="*/ 1405535 w 9144000"/>
              <a:gd name="connsiteY21"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77730 w 9144000"/>
              <a:gd name="connsiteY17" fmla="*/ 329877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277730 w 9144000"/>
              <a:gd name="connsiteY16" fmla="*/ 329877 h 908720"/>
              <a:gd name="connsiteX17" fmla="*/ 1349548 w 9144000"/>
              <a:gd name="connsiteY17" fmla="*/ 285049 h 908720"/>
              <a:gd name="connsiteX18" fmla="*/ 1347166 w 9144000"/>
              <a:gd name="connsiteY18" fmla="*/ 82173 h 908720"/>
              <a:gd name="connsiteX19" fmla="*/ 1405535 w 9144000"/>
              <a:gd name="connsiteY19"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1277730 w 9144000"/>
              <a:gd name="connsiteY15" fmla="*/ 329877 h 908720"/>
              <a:gd name="connsiteX16" fmla="*/ 1349548 w 9144000"/>
              <a:gd name="connsiteY16" fmla="*/ 285049 h 908720"/>
              <a:gd name="connsiteX17" fmla="*/ 1347166 w 9144000"/>
              <a:gd name="connsiteY17" fmla="*/ 82173 h 908720"/>
              <a:gd name="connsiteX18" fmla="*/ 1405535 w 9144000"/>
              <a:gd name="connsiteY18"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95250 w 9144000"/>
              <a:gd name="connsiteY14" fmla="*/ 244152 h 908720"/>
              <a:gd name="connsiteX15" fmla="*/ 1277730 w 9144000"/>
              <a:gd name="connsiteY15" fmla="*/ 329877 h 908720"/>
              <a:gd name="connsiteX16" fmla="*/ 1349548 w 9144000"/>
              <a:gd name="connsiteY16" fmla="*/ 285049 h 908720"/>
              <a:gd name="connsiteX17" fmla="*/ 1347166 w 9144000"/>
              <a:gd name="connsiteY17" fmla="*/ 82173 h 908720"/>
              <a:gd name="connsiteX18" fmla="*/ 1405535 w 9144000"/>
              <a:gd name="connsiteY18"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4785 w 9144000"/>
              <a:gd name="connsiteY15" fmla="*/ 2596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4785 w 9144000"/>
              <a:gd name="connsiteY15" fmla="*/ 2596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2404 w 9144000"/>
              <a:gd name="connsiteY15" fmla="*/ 24059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2404 w 9144000"/>
              <a:gd name="connsiteY15" fmla="*/ 24059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51929 w 9144000"/>
              <a:gd name="connsiteY15" fmla="*/ 243773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7 w 9144000"/>
              <a:gd name="connsiteY15" fmla="*/ 240597 h 908720"/>
              <a:gd name="connsiteX16" fmla="*/ 1347166 w 9144000"/>
              <a:gd name="connsiteY16" fmla="*/ 82173 h 908720"/>
              <a:gd name="connsiteX17" fmla="*/ 1405535 w 9144000"/>
              <a:gd name="connsiteY17" fmla="*/ 3175 h 90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44000" h="908720">
                <a:moveTo>
                  <a:pt x="1405535" y="3175"/>
                </a:moveTo>
                <a:lnTo>
                  <a:pt x="9144000" y="0"/>
                </a:lnTo>
                <a:lnTo>
                  <a:pt x="9144000" y="262632"/>
                </a:lnTo>
                <a:lnTo>
                  <a:pt x="9144000" y="328588"/>
                </a:lnTo>
                <a:lnTo>
                  <a:pt x="9144000" y="808061"/>
                </a:lnTo>
                <a:lnTo>
                  <a:pt x="9144000" y="883320"/>
                </a:lnTo>
                <a:lnTo>
                  <a:pt x="9144000" y="904652"/>
                </a:lnTo>
                <a:lnTo>
                  <a:pt x="9065179" y="904652"/>
                </a:lnTo>
                <a:cubicBezTo>
                  <a:pt x="9058414" y="907870"/>
                  <a:pt x="9050977" y="908720"/>
                  <a:pt x="9043341" y="908720"/>
                </a:cubicBezTo>
                <a:lnTo>
                  <a:pt x="1259632" y="908720"/>
                </a:lnTo>
                <a:lnTo>
                  <a:pt x="1259632" y="904652"/>
                </a:lnTo>
                <a:lnTo>
                  <a:pt x="0" y="904652"/>
                </a:lnTo>
                <a:lnTo>
                  <a:pt x="0" y="883320"/>
                </a:lnTo>
                <a:lnTo>
                  <a:pt x="0" y="328588"/>
                </a:lnTo>
                <a:lnTo>
                  <a:pt x="1277730" y="329877"/>
                </a:lnTo>
                <a:cubicBezTo>
                  <a:pt x="1348269" y="325051"/>
                  <a:pt x="1350277" y="310983"/>
                  <a:pt x="1349547" y="240597"/>
                </a:cubicBezTo>
                <a:cubicBezTo>
                  <a:pt x="1348817" y="170211"/>
                  <a:pt x="1346372" y="141332"/>
                  <a:pt x="1347166" y="82173"/>
                </a:cubicBezTo>
                <a:cubicBezTo>
                  <a:pt x="1350354" y="30713"/>
                  <a:pt x="1362530" y="3175"/>
                  <a:pt x="1405535" y="31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1305444"/>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6" r:id="rId3"/>
    <p:sldLayoutId id="2147483667" r:id="rId4"/>
    <p:sldLayoutId id="2147483668" r:id="rId5"/>
    <p:sldLayoutId id="2147483669" r:id="rId6"/>
    <p:sldLayoutId id="2147483673" r:id="rId7"/>
    <p:sldLayoutId id="2147483671" r:id="rId8"/>
    <p:sldLayoutId id="2147483672" r:id="rId9"/>
    <p:sldLayoutId id="2147483665" r:id="rId10"/>
  </p:sldLayoutIdLst>
  <p:hf hdr="0" ftr="0" dt="0"/>
  <p:txStyles>
    <p:title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lnSpc>
          <a:spcPct val="100000"/>
        </a:lnSpc>
        <a:spcBef>
          <a:spcPct val="20000"/>
        </a:spcBef>
        <a:buFont typeface="Arial" pitchFamily="34" charset="0"/>
        <a:buNone/>
        <a:defRPr sz="2000" kern="1200">
          <a:solidFill>
            <a:schemeClr val="tx1"/>
          </a:solidFill>
          <a:latin typeface="+mn-lt"/>
          <a:ea typeface="+mn-ea"/>
          <a:cs typeface="+mn-cs"/>
        </a:defRPr>
      </a:lvl1pPr>
      <a:lvl2pPr marL="355600" indent="-3556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2pPr>
      <a:lvl3pPr marL="723900" indent="-3683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3pPr>
      <a:lvl4pPr marL="1076325" indent="-352425"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4pPr>
      <a:lvl5pPr marL="1535113" indent="-4572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noAutofit/>
          </a:bodyPr>
          <a:lstStyle/>
          <a:p>
            <a:r>
              <a:rPr lang="sv-SE" sz="2800" dirty="0"/>
              <a:t>Supermarket’s Energy Recovery:</a:t>
            </a:r>
            <a:br>
              <a:rPr lang="sv-SE" sz="2800" dirty="0"/>
            </a:br>
            <a:r>
              <a:rPr lang="sv-SE" sz="2800" dirty="0"/>
              <a:t>Waste Heat for District Heating Networks</a:t>
            </a:r>
          </a:p>
        </p:txBody>
      </p:sp>
      <p:sp>
        <p:nvSpPr>
          <p:cNvPr id="3" name="Underrubrik 2"/>
          <p:cNvSpPr>
            <a:spLocks noGrp="1"/>
          </p:cNvSpPr>
          <p:nvPr>
            <p:ph type="subTitle" idx="1"/>
          </p:nvPr>
        </p:nvSpPr>
        <p:spPr>
          <a:xfrm>
            <a:off x="1568185" y="1773755"/>
            <a:ext cx="6987075" cy="702078"/>
          </a:xfrm>
        </p:spPr>
        <p:txBody>
          <a:bodyPr>
            <a:noAutofit/>
          </a:bodyPr>
          <a:lstStyle/>
          <a:p>
            <a:r>
              <a:rPr lang="sv-SE" sz="2000" dirty="0"/>
              <a:t>Student			: Lugas Raka Adrianto</a:t>
            </a:r>
          </a:p>
          <a:p>
            <a:r>
              <a:rPr lang="sv-SE" sz="2000" dirty="0"/>
              <a:t>Supervisor		: Samer Sawalha</a:t>
            </a:r>
          </a:p>
        </p:txBody>
      </p:sp>
      <p:sp>
        <p:nvSpPr>
          <p:cNvPr id="4" name="Line 6"/>
          <p:cNvSpPr>
            <a:spLocks noChangeShapeType="1"/>
          </p:cNvSpPr>
          <p:nvPr/>
        </p:nvSpPr>
        <p:spPr bwMode="auto">
          <a:xfrm>
            <a:off x="-1375645" y="4197523"/>
            <a:ext cx="0" cy="0"/>
          </a:xfrm>
          <a:prstGeom prst="line">
            <a:avLst/>
          </a:prstGeom>
          <a:noFill/>
          <a:ln w="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Underrubrik 2">
            <a:extLst>
              <a:ext uri="{FF2B5EF4-FFF2-40B4-BE49-F238E27FC236}">
                <a16:creationId xmlns:a16="http://schemas.microsoft.com/office/drawing/2014/main" id="{749E9B39-D1B0-4F30-964F-E953B05333A6}"/>
              </a:ext>
            </a:extLst>
          </p:cNvPr>
          <p:cNvSpPr txBox="1">
            <a:spLocks/>
          </p:cNvSpPr>
          <p:nvPr/>
        </p:nvSpPr>
        <p:spPr bwMode="gray">
          <a:xfrm>
            <a:off x="7449357" y="2785471"/>
            <a:ext cx="1694643" cy="453488"/>
          </a:xfrm>
          <a:prstGeom prst="rect">
            <a:avLst/>
          </a:prstGeom>
        </p:spPr>
        <p:txBody>
          <a:bodyPr vert="horz" lIns="0" tIns="0" rIns="0" bIns="0" rtlCol="0">
            <a:noAutofit/>
          </a:bodyPr>
          <a:lstStyle>
            <a:lvl1pPr marL="0" indent="0" algn="l" defTabSz="914400" rtl="0" eaLnBrk="1" latinLnBrk="0" hangingPunct="1">
              <a:lnSpc>
                <a:spcPts val="28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b="1" i="1" dirty="0">
                <a:solidFill>
                  <a:schemeClr val="bg1"/>
                </a:solidFill>
              </a:rPr>
              <a:t>May 2017</a:t>
            </a:r>
          </a:p>
        </p:txBody>
      </p:sp>
      <p:sp>
        <p:nvSpPr>
          <p:cNvPr id="6" name="Underrubrik 2">
            <a:extLst>
              <a:ext uri="{FF2B5EF4-FFF2-40B4-BE49-F238E27FC236}">
                <a16:creationId xmlns:a16="http://schemas.microsoft.com/office/drawing/2014/main" id="{961BE5D2-5EAD-4C2F-9801-FC1B727B281E}"/>
              </a:ext>
            </a:extLst>
          </p:cNvPr>
          <p:cNvSpPr txBox="1">
            <a:spLocks/>
          </p:cNvSpPr>
          <p:nvPr/>
        </p:nvSpPr>
        <p:spPr bwMode="gray">
          <a:xfrm>
            <a:off x="287416" y="2785471"/>
            <a:ext cx="4526955" cy="453488"/>
          </a:xfrm>
          <a:prstGeom prst="rect">
            <a:avLst/>
          </a:prstGeom>
        </p:spPr>
        <p:txBody>
          <a:bodyPr vert="horz" lIns="0" tIns="0" rIns="0" bIns="0" rtlCol="0">
            <a:noAutofit/>
          </a:bodyPr>
          <a:lstStyle>
            <a:lvl1pPr marL="0" indent="0" algn="l" defTabSz="914400" rtl="0" eaLnBrk="1" latinLnBrk="0" hangingPunct="1">
              <a:lnSpc>
                <a:spcPts val="28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i="1" dirty="0">
                <a:solidFill>
                  <a:schemeClr val="bg1"/>
                </a:solidFill>
              </a:rPr>
              <a:t>MJ1432 – Practical Energy Related Project</a:t>
            </a:r>
          </a:p>
        </p:txBody>
      </p:sp>
    </p:spTree>
    <p:extLst>
      <p:ext uri="{BB962C8B-B14F-4D97-AF65-F5344CB8AC3E}">
        <p14:creationId xmlns:p14="http://schemas.microsoft.com/office/powerpoint/2010/main" val="364357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B848-9D1D-4F55-B1C7-CED1F9836933}"/>
              </a:ext>
            </a:extLst>
          </p:cNvPr>
          <p:cNvSpPr>
            <a:spLocks noGrp="1"/>
          </p:cNvSpPr>
          <p:nvPr>
            <p:ph type="title"/>
          </p:nvPr>
        </p:nvSpPr>
        <p:spPr/>
        <p:txBody>
          <a:bodyPr/>
          <a:lstStyle/>
          <a:p>
            <a:r>
              <a:rPr lang="en-US" dirty="0"/>
              <a:t>Summary of Main Findings</a:t>
            </a:r>
          </a:p>
        </p:txBody>
      </p:sp>
      <p:sp>
        <p:nvSpPr>
          <p:cNvPr id="4" name="Slide Number Placeholder 3">
            <a:extLst>
              <a:ext uri="{FF2B5EF4-FFF2-40B4-BE49-F238E27FC236}">
                <a16:creationId xmlns:a16="http://schemas.microsoft.com/office/drawing/2014/main" id="{ACB8F713-CA7E-4B97-B291-B0911D400FB3}"/>
              </a:ext>
            </a:extLst>
          </p:cNvPr>
          <p:cNvSpPr>
            <a:spLocks noGrp="1"/>
          </p:cNvSpPr>
          <p:nvPr>
            <p:ph type="sldNum" sz="quarter" idx="12"/>
          </p:nvPr>
        </p:nvSpPr>
        <p:spPr/>
        <p:txBody>
          <a:bodyPr/>
          <a:lstStyle/>
          <a:p>
            <a:fld id="{680D72F4-1C41-4187-A4BC-492CF086CF40}" type="slidenum">
              <a:rPr lang="sv-SE" smtClean="0"/>
              <a:pPr/>
              <a:t>10</a:t>
            </a:fld>
            <a:endParaRPr lang="sv-SE"/>
          </a:p>
        </p:txBody>
      </p:sp>
      <p:graphicFrame>
        <p:nvGraphicFramePr>
          <p:cNvPr id="6" name="Diagram 5">
            <a:extLst>
              <a:ext uri="{FF2B5EF4-FFF2-40B4-BE49-F238E27FC236}">
                <a16:creationId xmlns:a16="http://schemas.microsoft.com/office/drawing/2014/main" id="{C3EF70D3-D713-40D8-9851-C635C85DC0F1}"/>
              </a:ext>
            </a:extLst>
          </p:cNvPr>
          <p:cNvGraphicFramePr/>
          <p:nvPr>
            <p:extLst>
              <p:ext uri="{D42A27DB-BD31-4B8C-83A1-F6EECF244321}">
                <p14:modId xmlns:p14="http://schemas.microsoft.com/office/powerpoint/2010/main" val="2176099117"/>
              </p:ext>
            </p:extLst>
          </p:nvPr>
        </p:nvGraphicFramePr>
        <p:xfrm>
          <a:off x="-1282997" y="903768"/>
          <a:ext cx="7141537" cy="3509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6C6FF016-C730-41A5-963D-24415B518E96}"/>
              </a:ext>
            </a:extLst>
          </p:cNvPr>
          <p:cNvSpPr txBox="1"/>
          <p:nvPr/>
        </p:nvSpPr>
        <p:spPr>
          <a:xfrm>
            <a:off x="4009883" y="1119749"/>
            <a:ext cx="480361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CO</a:t>
            </a:r>
            <a:r>
              <a:rPr lang="en-US" baseline="-25000" dirty="0"/>
              <a:t>2</a:t>
            </a:r>
            <a:r>
              <a:rPr lang="en-US" dirty="0"/>
              <a:t> is a good candidate to replace conventional refrigerant</a:t>
            </a:r>
          </a:p>
        </p:txBody>
      </p:sp>
      <p:sp>
        <p:nvSpPr>
          <p:cNvPr id="8" name="TextBox 7">
            <a:extLst>
              <a:ext uri="{FF2B5EF4-FFF2-40B4-BE49-F238E27FC236}">
                <a16:creationId xmlns:a16="http://schemas.microsoft.com/office/drawing/2014/main" id="{F1051A4E-8864-4DE9-9DF7-54889A860CD4}"/>
              </a:ext>
            </a:extLst>
          </p:cNvPr>
          <p:cNvSpPr txBox="1"/>
          <p:nvPr/>
        </p:nvSpPr>
        <p:spPr>
          <a:xfrm>
            <a:off x="4009883" y="2335387"/>
            <a:ext cx="480361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SH+ DH without Auxiliary heater is shown to be the most economical configuration</a:t>
            </a:r>
          </a:p>
        </p:txBody>
      </p:sp>
      <p:sp>
        <p:nvSpPr>
          <p:cNvPr id="9" name="TextBox 8">
            <a:extLst>
              <a:ext uri="{FF2B5EF4-FFF2-40B4-BE49-F238E27FC236}">
                <a16:creationId xmlns:a16="http://schemas.microsoft.com/office/drawing/2014/main" id="{465B622F-F1FE-42FC-BC5A-82A1DBE079B8}"/>
              </a:ext>
            </a:extLst>
          </p:cNvPr>
          <p:cNvSpPr txBox="1"/>
          <p:nvPr/>
        </p:nvSpPr>
        <p:spPr>
          <a:xfrm>
            <a:off x="4009882" y="3408134"/>
            <a:ext cx="480361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Implementing waste heat recovery system would enable GHG emission reduction, apart from refrigerant’s leakage</a:t>
            </a:r>
          </a:p>
        </p:txBody>
      </p:sp>
    </p:spTree>
    <p:extLst>
      <p:ext uri="{BB962C8B-B14F-4D97-AF65-F5344CB8AC3E}">
        <p14:creationId xmlns:p14="http://schemas.microsoft.com/office/powerpoint/2010/main" val="9285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a:xfrm>
            <a:off x="1568185" y="804785"/>
            <a:ext cx="6984337" cy="782763"/>
          </a:xfrm>
        </p:spPr>
        <p:txBody>
          <a:bodyPr/>
          <a:lstStyle/>
          <a:p>
            <a:r>
              <a:rPr lang="sv-SE" dirty="0"/>
              <a:t>Thank You</a:t>
            </a:r>
          </a:p>
        </p:txBody>
      </p:sp>
      <p:sp>
        <p:nvSpPr>
          <p:cNvPr id="5" name="Underrubrik 4"/>
          <p:cNvSpPr>
            <a:spLocks noGrp="1"/>
          </p:cNvSpPr>
          <p:nvPr>
            <p:ph type="subTitle" idx="1"/>
          </p:nvPr>
        </p:nvSpPr>
        <p:spPr>
          <a:xfrm>
            <a:off x="1568185" y="1784773"/>
            <a:ext cx="6987075" cy="702078"/>
          </a:xfrm>
        </p:spPr>
        <p:txBody>
          <a:bodyPr>
            <a:noAutofit/>
          </a:bodyPr>
          <a:lstStyle/>
          <a:p>
            <a:r>
              <a:rPr lang="sv-SE" sz="2000" dirty="0"/>
              <a:t>Further discussions?</a:t>
            </a:r>
          </a:p>
          <a:p>
            <a:r>
              <a:rPr lang="sv-SE" sz="2000" dirty="0"/>
              <a:t>Contact: </a:t>
            </a:r>
            <a:r>
              <a:rPr lang="sv-SE" sz="2000" i="1" dirty="0"/>
              <a:t>adrianto@kth.se </a:t>
            </a:r>
          </a:p>
        </p:txBody>
      </p:sp>
      <p:sp>
        <p:nvSpPr>
          <p:cNvPr id="2" name="TextBox 1">
            <a:extLst>
              <a:ext uri="{FF2B5EF4-FFF2-40B4-BE49-F238E27FC236}">
                <a16:creationId xmlns:a16="http://schemas.microsoft.com/office/drawing/2014/main" id="{B98E5FCC-AC58-45B6-BA07-6B4B88E076E8}"/>
              </a:ext>
            </a:extLst>
          </p:cNvPr>
          <p:cNvSpPr txBox="1"/>
          <p:nvPr/>
        </p:nvSpPr>
        <p:spPr>
          <a:xfrm>
            <a:off x="5133861" y="1323108"/>
            <a:ext cx="4010140" cy="923330"/>
          </a:xfrm>
          <a:prstGeom prst="rect">
            <a:avLst/>
          </a:prstGeom>
          <a:solidFill>
            <a:schemeClr val="tx2">
              <a:lumMod val="20000"/>
              <a:lumOff val="80000"/>
            </a:schemeClr>
          </a:solidFill>
        </p:spPr>
        <p:txBody>
          <a:bodyPr wrap="square" rtlCol="0">
            <a:spAutoFit/>
          </a:bodyPr>
          <a:lstStyle/>
          <a:p>
            <a:r>
              <a:rPr lang="en-US" i="1" dirty="0"/>
              <a:t>Energy efficiency has always been the cheapest ‘form’ of energy</a:t>
            </a:r>
          </a:p>
          <a:p>
            <a:pPr algn="r"/>
            <a:r>
              <a:rPr lang="en-US" i="1" dirty="0"/>
              <a:t>-ACEE, 2016</a:t>
            </a:r>
          </a:p>
        </p:txBody>
      </p:sp>
    </p:spTree>
    <p:extLst>
      <p:ext uri="{BB962C8B-B14F-4D97-AF65-F5344CB8AC3E}">
        <p14:creationId xmlns:p14="http://schemas.microsoft.com/office/powerpoint/2010/main" val="112902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Outline </a:t>
            </a:r>
          </a:p>
        </p:txBody>
      </p:sp>
      <p:sp>
        <p:nvSpPr>
          <p:cNvPr id="5" name="Platshållare för innehåll 4"/>
          <p:cNvSpPr>
            <a:spLocks noGrp="1"/>
          </p:cNvSpPr>
          <p:nvPr>
            <p:ph idx="1"/>
          </p:nvPr>
        </p:nvSpPr>
        <p:spPr/>
        <p:txBody>
          <a:bodyPr>
            <a:normAutofit/>
          </a:bodyPr>
          <a:lstStyle/>
          <a:p>
            <a:pPr marL="342900" indent="-342900">
              <a:buFont typeface="Arial" panose="020B0604020202020204" pitchFamily="34" charset="0"/>
              <a:buChar char="•"/>
            </a:pPr>
            <a:r>
              <a:rPr lang="sv-SE" sz="2400" dirty="0"/>
              <a:t>Introduction</a:t>
            </a:r>
          </a:p>
          <a:p>
            <a:pPr marL="698500" lvl="1" indent="-342900">
              <a:buFont typeface="Courier New" panose="02070309020205020404" pitchFamily="49" charset="0"/>
              <a:buChar char="o"/>
            </a:pPr>
            <a:r>
              <a:rPr lang="sv-SE" sz="1800" dirty="0"/>
              <a:t>Recovering Energy Loss in the Society</a:t>
            </a:r>
          </a:p>
          <a:p>
            <a:pPr marL="698500" lvl="1" indent="-342900">
              <a:buFont typeface="Courier New" panose="02070309020205020404" pitchFamily="49" charset="0"/>
              <a:buChar char="o"/>
            </a:pPr>
            <a:r>
              <a:rPr lang="sv-SE" sz="1800" dirty="0"/>
              <a:t>CO</a:t>
            </a:r>
            <a:r>
              <a:rPr lang="sv-SE" sz="1800" baseline="-25000" dirty="0"/>
              <a:t>2</a:t>
            </a:r>
            <a:r>
              <a:rPr lang="sv-SE" sz="1800" dirty="0"/>
              <a:t> as refrigerant in supermarket systems</a:t>
            </a:r>
          </a:p>
          <a:p>
            <a:pPr marL="342900" indent="-342900">
              <a:buFont typeface="Arial" panose="020B0604020202020204" pitchFamily="34" charset="0"/>
              <a:buChar char="•"/>
            </a:pPr>
            <a:r>
              <a:rPr lang="sv-SE" sz="2400" dirty="0"/>
              <a:t>Project Overview and Objectives</a:t>
            </a:r>
          </a:p>
          <a:p>
            <a:pPr marL="342900" indent="-342900">
              <a:buFont typeface="Arial" panose="020B0604020202020204" pitchFamily="34" charset="0"/>
              <a:buChar char="•"/>
            </a:pPr>
            <a:r>
              <a:rPr lang="sv-SE" sz="2400" dirty="0"/>
              <a:t>Methodology</a:t>
            </a:r>
          </a:p>
          <a:p>
            <a:pPr marL="342900" indent="-342900">
              <a:buFont typeface="Arial" panose="020B0604020202020204" pitchFamily="34" charset="0"/>
              <a:buChar char="•"/>
            </a:pPr>
            <a:r>
              <a:rPr lang="sv-SE" sz="2400" dirty="0"/>
              <a:t>Main Studies and Findings</a:t>
            </a:r>
          </a:p>
          <a:p>
            <a:pPr marL="342900" indent="-342900">
              <a:buFont typeface="Arial" panose="020B0604020202020204" pitchFamily="34" charset="0"/>
              <a:buChar char="•"/>
            </a:pPr>
            <a:r>
              <a:rPr lang="sv-SE" sz="2400" dirty="0"/>
              <a:t>Conclusion</a:t>
            </a:r>
          </a:p>
        </p:txBody>
      </p:sp>
      <p:sp>
        <p:nvSpPr>
          <p:cNvPr id="2" name="Slide Number Placeholder 1">
            <a:extLst>
              <a:ext uri="{FF2B5EF4-FFF2-40B4-BE49-F238E27FC236}">
                <a16:creationId xmlns:a16="http://schemas.microsoft.com/office/drawing/2014/main" id="{8909104F-A524-4C3E-BC67-F0D2C3205FD3}"/>
              </a:ext>
            </a:extLst>
          </p:cNvPr>
          <p:cNvSpPr>
            <a:spLocks noGrp="1"/>
          </p:cNvSpPr>
          <p:nvPr>
            <p:ph type="sldNum" sz="quarter" idx="12"/>
          </p:nvPr>
        </p:nvSpPr>
        <p:spPr/>
        <p:txBody>
          <a:bodyPr/>
          <a:lstStyle/>
          <a:p>
            <a:fld id="{680D72F4-1C41-4187-A4BC-492CF086CF40}" type="slidenum">
              <a:rPr lang="sv-SE" smtClean="0"/>
              <a:pPr/>
              <a:t>2</a:t>
            </a:fld>
            <a:endParaRPr lang="sv-SE"/>
          </a:p>
        </p:txBody>
      </p:sp>
    </p:spTree>
    <p:extLst>
      <p:ext uri="{BB962C8B-B14F-4D97-AF65-F5344CB8AC3E}">
        <p14:creationId xmlns:p14="http://schemas.microsoft.com/office/powerpoint/2010/main" val="131357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Background of Project</a:t>
            </a:r>
          </a:p>
        </p:txBody>
      </p:sp>
      <p:sp>
        <p:nvSpPr>
          <p:cNvPr id="2" name="Slide Number Placeholder 1"/>
          <p:cNvSpPr>
            <a:spLocks noGrp="1"/>
          </p:cNvSpPr>
          <p:nvPr>
            <p:ph type="sldNum" sz="quarter" idx="12"/>
          </p:nvPr>
        </p:nvSpPr>
        <p:spPr/>
        <p:txBody>
          <a:bodyPr/>
          <a:lstStyle/>
          <a:p>
            <a:fld id="{680D72F4-1C41-4187-A4BC-492CF086CF40}" type="slidenum">
              <a:rPr lang="sv-SE" smtClean="0"/>
              <a:pPr/>
              <a:t>3</a:t>
            </a:fld>
            <a:endParaRPr lang="sv-SE"/>
          </a:p>
        </p:txBody>
      </p:sp>
      <p:pic>
        <p:nvPicPr>
          <p:cNvPr id="6" name="Picture 2" descr="https://image.freepik.com/free-vector/city-illustration_23-2147514701.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766"/>
          <a:stretch/>
        </p:blipFill>
        <p:spPr bwMode="auto">
          <a:xfrm>
            <a:off x="616693" y="824867"/>
            <a:ext cx="3617359" cy="33726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85546" y="2897075"/>
            <a:ext cx="2067952" cy="12520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Ground Temperature in Summer</a:t>
            </a:r>
          </a:p>
        </p:txBody>
      </p:sp>
      <p:sp>
        <p:nvSpPr>
          <p:cNvPr id="8" name="Rectangle 7"/>
          <p:cNvSpPr/>
          <p:nvPr/>
        </p:nvSpPr>
        <p:spPr>
          <a:xfrm>
            <a:off x="4973999" y="1234959"/>
            <a:ext cx="2067950" cy="12520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a:solidFill>
                  <a:srgbClr val="FF0000"/>
                </a:solidFill>
              </a:rPr>
              <a:t>Supermarkets</a:t>
            </a:r>
          </a:p>
          <a:p>
            <a:pPr marL="285750" indent="-285750">
              <a:buFont typeface="Arial" panose="020B0604020202020204" pitchFamily="34" charset="0"/>
              <a:buChar char="•"/>
            </a:pPr>
            <a:r>
              <a:rPr lang="en-US" dirty="0">
                <a:solidFill>
                  <a:schemeClr val="tx1"/>
                </a:solidFill>
              </a:rPr>
              <a:t>Data Centers</a:t>
            </a:r>
          </a:p>
          <a:p>
            <a:pPr marL="285750" indent="-285750">
              <a:buFont typeface="Arial" panose="020B0604020202020204" pitchFamily="34" charset="0"/>
              <a:buChar char="•"/>
            </a:pPr>
            <a:r>
              <a:rPr lang="en-US" dirty="0">
                <a:solidFill>
                  <a:schemeClr val="tx1"/>
                </a:solidFill>
              </a:rPr>
              <a:t>Ice Rinks</a:t>
            </a:r>
          </a:p>
        </p:txBody>
      </p:sp>
      <p:cxnSp>
        <p:nvCxnSpPr>
          <p:cNvPr id="9" name="Straight Connector 8"/>
          <p:cNvCxnSpPr/>
          <p:nvPr/>
        </p:nvCxnSpPr>
        <p:spPr>
          <a:xfrm>
            <a:off x="3327357" y="1670949"/>
            <a:ext cx="1434905" cy="0"/>
          </a:xfrm>
          <a:prstGeom prst="line">
            <a:avLst/>
          </a:prstGeom>
          <a:ln w="38100">
            <a:solidFill>
              <a:srgbClr val="FF0000"/>
            </a:solidFill>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327357" y="3670633"/>
            <a:ext cx="1434905" cy="0"/>
          </a:xfrm>
          <a:prstGeom prst="line">
            <a:avLst/>
          </a:prstGeom>
          <a:ln w="38100">
            <a:solidFill>
              <a:srgbClr val="0070C0"/>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307472" y="1172532"/>
            <a:ext cx="1338508" cy="400110"/>
          </a:xfrm>
          <a:prstGeom prst="rect">
            <a:avLst/>
          </a:prstGeom>
          <a:noFill/>
        </p:spPr>
        <p:txBody>
          <a:bodyPr wrap="none" rtlCol="0">
            <a:spAutoFit/>
          </a:bodyPr>
          <a:lstStyle/>
          <a:p>
            <a:r>
              <a:rPr lang="en-US" sz="2000" dirty="0"/>
              <a:t>Excess heat</a:t>
            </a:r>
          </a:p>
        </p:txBody>
      </p:sp>
      <p:sp>
        <p:nvSpPr>
          <p:cNvPr id="12" name="TextBox 11"/>
          <p:cNvSpPr txBox="1"/>
          <p:nvPr/>
        </p:nvSpPr>
        <p:spPr>
          <a:xfrm>
            <a:off x="3327357" y="3731626"/>
            <a:ext cx="1312860" cy="400110"/>
          </a:xfrm>
          <a:prstGeom prst="rect">
            <a:avLst/>
          </a:prstGeom>
          <a:noFill/>
        </p:spPr>
        <p:txBody>
          <a:bodyPr wrap="none" rtlCol="0">
            <a:spAutoFit/>
          </a:bodyPr>
          <a:lstStyle/>
          <a:p>
            <a:r>
              <a:rPr lang="en-US" sz="2000" dirty="0"/>
              <a:t>Excess cold</a:t>
            </a:r>
          </a:p>
        </p:txBody>
      </p:sp>
      <p:cxnSp>
        <p:nvCxnSpPr>
          <p:cNvPr id="13" name="Straight Connector 12"/>
          <p:cNvCxnSpPr/>
          <p:nvPr/>
        </p:nvCxnSpPr>
        <p:spPr>
          <a:xfrm>
            <a:off x="8155014" y="606602"/>
            <a:ext cx="0" cy="34490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12509" y="590944"/>
            <a:ext cx="0" cy="34490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8" idx="3"/>
          </p:cNvCxnSpPr>
          <p:nvPr/>
        </p:nvCxnSpPr>
        <p:spPr>
          <a:xfrm>
            <a:off x="7041949" y="1860971"/>
            <a:ext cx="5486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053497" y="3537153"/>
            <a:ext cx="47566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7686544" y="3537153"/>
            <a:ext cx="47566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97270" y="440018"/>
            <a:ext cx="1186492" cy="584775"/>
          </a:xfrm>
          <a:prstGeom prst="rect">
            <a:avLst/>
          </a:prstGeom>
          <a:noFill/>
        </p:spPr>
        <p:txBody>
          <a:bodyPr wrap="square" rtlCol="0">
            <a:spAutoFit/>
          </a:bodyPr>
          <a:lstStyle/>
          <a:p>
            <a:r>
              <a:rPr lang="en-US" sz="1600" dirty="0"/>
              <a:t>District </a:t>
            </a:r>
          </a:p>
          <a:p>
            <a:r>
              <a:rPr lang="en-US" sz="1600" dirty="0"/>
              <a:t>Heating</a:t>
            </a:r>
          </a:p>
        </p:txBody>
      </p:sp>
      <p:sp>
        <p:nvSpPr>
          <p:cNvPr id="19" name="TextBox 18"/>
          <p:cNvSpPr txBox="1"/>
          <p:nvPr/>
        </p:nvSpPr>
        <p:spPr>
          <a:xfrm>
            <a:off x="8155014" y="3612708"/>
            <a:ext cx="895321" cy="584775"/>
          </a:xfrm>
          <a:prstGeom prst="rect">
            <a:avLst/>
          </a:prstGeom>
          <a:noFill/>
        </p:spPr>
        <p:txBody>
          <a:bodyPr wrap="square" rtlCol="0">
            <a:spAutoFit/>
          </a:bodyPr>
          <a:lstStyle/>
          <a:p>
            <a:r>
              <a:rPr lang="en-US" sz="1600" dirty="0"/>
              <a:t>District Cooling</a:t>
            </a:r>
          </a:p>
        </p:txBody>
      </p:sp>
    </p:spTree>
    <p:extLst>
      <p:ext uri="{BB962C8B-B14F-4D97-AF65-F5344CB8AC3E}">
        <p14:creationId xmlns:p14="http://schemas.microsoft.com/office/powerpoint/2010/main" val="19901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F6FE-F9D5-4264-8281-A8C230147D52}"/>
              </a:ext>
            </a:extLst>
          </p:cNvPr>
          <p:cNvSpPr>
            <a:spLocks noGrp="1"/>
          </p:cNvSpPr>
          <p:nvPr>
            <p:ph type="title"/>
          </p:nvPr>
        </p:nvSpPr>
        <p:spPr/>
        <p:txBody>
          <a:bodyPr/>
          <a:lstStyle/>
          <a:p>
            <a:r>
              <a:rPr lang="en-US" sz="2000" dirty="0"/>
              <a:t>Supermarket – Refrigeration System Improvement </a:t>
            </a:r>
          </a:p>
        </p:txBody>
      </p:sp>
      <p:sp>
        <p:nvSpPr>
          <p:cNvPr id="4" name="Slide Number Placeholder 3">
            <a:extLst>
              <a:ext uri="{FF2B5EF4-FFF2-40B4-BE49-F238E27FC236}">
                <a16:creationId xmlns:a16="http://schemas.microsoft.com/office/drawing/2014/main" id="{484273C8-5210-4630-A376-9077316B1772}"/>
              </a:ext>
            </a:extLst>
          </p:cNvPr>
          <p:cNvSpPr>
            <a:spLocks noGrp="1"/>
          </p:cNvSpPr>
          <p:nvPr>
            <p:ph type="sldNum" sz="quarter" idx="12"/>
          </p:nvPr>
        </p:nvSpPr>
        <p:spPr/>
        <p:txBody>
          <a:bodyPr/>
          <a:lstStyle/>
          <a:p>
            <a:fld id="{680D72F4-1C41-4187-A4BC-492CF086CF40}" type="slidenum">
              <a:rPr lang="sv-SE" smtClean="0"/>
              <a:pPr/>
              <a:t>4</a:t>
            </a:fld>
            <a:endParaRPr lang="sv-SE"/>
          </a:p>
        </p:txBody>
      </p:sp>
      <p:graphicFrame>
        <p:nvGraphicFramePr>
          <p:cNvPr id="5" name="Chart 4">
            <a:extLst>
              <a:ext uri="{FF2B5EF4-FFF2-40B4-BE49-F238E27FC236}">
                <a16:creationId xmlns:a16="http://schemas.microsoft.com/office/drawing/2014/main" id="{2CFDF61E-C244-4B86-B72E-78C7C8226314}"/>
              </a:ext>
            </a:extLst>
          </p:cNvPr>
          <p:cNvGraphicFramePr>
            <a:graphicFrameLocks/>
          </p:cNvGraphicFramePr>
          <p:nvPr>
            <p:extLst>
              <p:ext uri="{D42A27DB-BD31-4B8C-83A1-F6EECF244321}">
                <p14:modId xmlns:p14="http://schemas.microsoft.com/office/powerpoint/2010/main" val="1847683519"/>
              </p:ext>
            </p:extLst>
          </p:nvPr>
        </p:nvGraphicFramePr>
        <p:xfrm>
          <a:off x="-230477" y="1169581"/>
          <a:ext cx="4901609" cy="296648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0061E5C-FBCD-414A-BF84-19AA79E517D6}"/>
              </a:ext>
            </a:extLst>
          </p:cNvPr>
          <p:cNvSpPr txBox="1"/>
          <p:nvPr/>
        </p:nvSpPr>
        <p:spPr>
          <a:xfrm>
            <a:off x="4167009" y="1045600"/>
            <a:ext cx="4536546" cy="830997"/>
          </a:xfrm>
          <a:prstGeom prst="rect">
            <a:avLst/>
          </a:prstGeom>
          <a:noFill/>
        </p:spPr>
        <p:txBody>
          <a:bodyPr wrap="square" rtlCol="0">
            <a:spAutoFit/>
          </a:bodyPr>
          <a:lstStyle/>
          <a:p>
            <a:pPr algn="just"/>
            <a:r>
              <a:rPr lang="en-US" sz="1600" dirty="0"/>
              <a:t>Typical energy consumption breakdown in Swedish supermarket</a:t>
            </a:r>
          </a:p>
          <a:p>
            <a:pPr marL="285750" indent="-285750" algn="just">
              <a:buFont typeface="Arial" panose="020B0604020202020204" pitchFamily="34" charset="0"/>
              <a:buChar char="•"/>
            </a:pPr>
            <a:r>
              <a:rPr lang="en-US" sz="1600" dirty="0"/>
              <a:t>Nearly </a:t>
            </a:r>
            <a:r>
              <a:rPr lang="en-US" sz="1600" b="1" u="sng" dirty="0"/>
              <a:t>50% belongs </a:t>
            </a:r>
            <a:r>
              <a:rPr lang="en-US" sz="1600" dirty="0"/>
              <a:t>to refrigeration system</a:t>
            </a:r>
          </a:p>
        </p:txBody>
      </p:sp>
      <p:sp>
        <p:nvSpPr>
          <p:cNvPr id="7" name="TextBox 6">
            <a:extLst>
              <a:ext uri="{FF2B5EF4-FFF2-40B4-BE49-F238E27FC236}">
                <a16:creationId xmlns:a16="http://schemas.microsoft.com/office/drawing/2014/main" id="{8C565F9F-8593-4840-BEDA-87CC6F3629F5}"/>
              </a:ext>
            </a:extLst>
          </p:cNvPr>
          <p:cNvSpPr txBox="1"/>
          <p:nvPr/>
        </p:nvSpPr>
        <p:spPr>
          <a:xfrm>
            <a:off x="2041451" y="3951400"/>
            <a:ext cx="1351652" cy="369332"/>
          </a:xfrm>
          <a:prstGeom prst="rect">
            <a:avLst/>
          </a:prstGeom>
          <a:noFill/>
        </p:spPr>
        <p:txBody>
          <a:bodyPr wrap="none" rtlCol="0">
            <a:spAutoFit/>
          </a:bodyPr>
          <a:lstStyle/>
          <a:p>
            <a:r>
              <a:rPr lang="en-US" i="1" dirty="0"/>
              <a:t>Arias, 2005</a:t>
            </a:r>
          </a:p>
        </p:txBody>
      </p:sp>
      <p:sp>
        <p:nvSpPr>
          <p:cNvPr id="8" name="Arrow: Down 7">
            <a:extLst>
              <a:ext uri="{FF2B5EF4-FFF2-40B4-BE49-F238E27FC236}">
                <a16:creationId xmlns:a16="http://schemas.microsoft.com/office/drawing/2014/main" id="{735CBFDB-F61B-4213-B6CA-5F472C3D84F8}"/>
              </a:ext>
            </a:extLst>
          </p:cNvPr>
          <p:cNvSpPr/>
          <p:nvPr/>
        </p:nvSpPr>
        <p:spPr>
          <a:xfrm>
            <a:off x="6435282" y="2295790"/>
            <a:ext cx="720430" cy="617265"/>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8430CF-5721-4CF2-9A08-C8E2A53A7CD0}"/>
              </a:ext>
            </a:extLst>
          </p:cNvPr>
          <p:cNvSpPr/>
          <p:nvPr/>
        </p:nvSpPr>
        <p:spPr>
          <a:xfrm>
            <a:off x="5197540" y="3236421"/>
            <a:ext cx="3195914" cy="6803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Heat recovery potential</a:t>
            </a:r>
          </a:p>
          <a:p>
            <a:pPr algn="ctr"/>
            <a:r>
              <a:rPr lang="en-US" dirty="0">
                <a:solidFill>
                  <a:schemeClr val="tx1"/>
                </a:solidFill>
              </a:rPr>
              <a:t> </a:t>
            </a:r>
            <a:r>
              <a:rPr lang="en-US" b="1" dirty="0">
                <a:solidFill>
                  <a:schemeClr val="tx1"/>
                </a:solidFill>
              </a:rPr>
              <a:t>200 – 300 MWh/ year</a:t>
            </a:r>
          </a:p>
          <a:p>
            <a:pPr marL="285750" indent="-285750" algn="ctr">
              <a:buFont typeface="Arial" panose="020B0604020202020204" pitchFamily="34" charset="0"/>
              <a:buChar char="•"/>
            </a:pPr>
            <a:endParaRPr lang="en-US" dirty="0">
              <a:solidFill>
                <a:schemeClr val="tx1"/>
              </a:solidFill>
            </a:endParaRPr>
          </a:p>
          <a:p>
            <a:pPr marL="285750" indent="-285750" algn="ctr">
              <a:buFont typeface="Arial" panose="020B0604020202020204" pitchFamily="34" charset="0"/>
              <a:buChar char="•"/>
            </a:pPr>
            <a:endParaRPr lang="en-US" sz="1600" dirty="0">
              <a:solidFill>
                <a:schemeClr val="tx1"/>
              </a:solidFill>
            </a:endParaRPr>
          </a:p>
        </p:txBody>
      </p:sp>
      <p:pic>
        <p:nvPicPr>
          <p:cNvPr id="10" name="Picture 2" descr="http://www.carnotrefrigeration.com/cache/0x0/img_1537.jpg">
            <a:extLst>
              <a:ext uri="{FF2B5EF4-FFF2-40B4-BE49-F238E27FC236}">
                <a16:creationId xmlns:a16="http://schemas.microsoft.com/office/drawing/2014/main" id="{278F7AAE-F971-4544-8277-59807A69CC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402" y="2155642"/>
            <a:ext cx="1346341" cy="897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TextBox 10">
            <a:extLst>
              <a:ext uri="{FF2B5EF4-FFF2-40B4-BE49-F238E27FC236}">
                <a16:creationId xmlns:a16="http://schemas.microsoft.com/office/drawing/2014/main" id="{38A9B1E0-120F-4EB6-9EC6-1133B4FC2817}"/>
              </a:ext>
            </a:extLst>
          </p:cNvPr>
          <p:cNvSpPr txBox="1"/>
          <p:nvPr/>
        </p:nvSpPr>
        <p:spPr>
          <a:xfrm>
            <a:off x="7419630" y="2322174"/>
            <a:ext cx="1505540" cy="646331"/>
          </a:xfrm>
          <a:prstGeom prst="rect">
            <a:avLst/>
          </a:prstGeom>
          <a:noFill/>
        </p:spPr>
        <p:txBody>
          <a:bodyPr wrap="none" rtlCol="0">
            <a:spAutoFit/>
          </a:bodyPr>
          <a:lstStyle/>
          <a:p>
            <a:r>
              <a:rPr lang="en-US" b="1" dirty="0"/>
              <a:t>150 kW</a:t>
            </a:r>
          </a:p>
          <a:p>
            <a:r>
              <a:rPr lang="en-US" dirty="0"/>
              <a:t>Supermarket</a:t>
            </a:r>
          </a:p>
        </p:txBody>
      </p:sp>
      <p:sp>
        <p:nvSpPr>
          <p:cNvPr id="12" name="TextBox 11">
            <a:extLst>
              <a:ext uri="{FF2B5EF4-FFF2-40B4-BE49-F238E27FC236}">
                <a16:creationId xmlns:a16="http://schemas.microsoft.com/office/drawing/2014/main" id="{45A8A626-736F-42F6-8A6E-23164B8B1EAC}"/>
              </a:ext>
            </a:extLst>
          </p:cNvPr>
          <p:cNvSpPr txBox="1"/>
          <p:nvPr/>
        </p:nvSpPr>
        <p:spPr>
          <a:xfrm>
            <a:off x="4685389" y="4000044"/>
            <a:ext cx="4070345" cy="369332"/>
          </a:xfrm>
          <a:prstGeom prst="rect">
            <a:avLst/>
          </a:prstGeom>
          <a:noFill/>
        </p:spPr>
        <p:txBody>
          <a:bodyPr wrap="none" rtlCol="0">
            <a:spAutoFit/>
          </a:bodyPr>
          <a:lstStyle/>
          <a:p>
            <a:r>
              <a:rPr lang="en-US" i="1" dirty="0">
                <a:solidFill>
                  <a:srgbClr val="C00000"/>
                </a:solidFill>
              </a:rPr>
              <a:t>Equivalent to 1200 tons of wood chips</a:t>
            </a:r>
          </a:p>
        </p:txBody>
      </p:sp>
    </p:spTree>
    <p:extLst>
      <p:ext uri="{BB962C8B-B14F-4D97-AF65-F5344CB8AC3E}">
        <p14:creationId xmlns:p14="http://schemas.microsoft.com/office/powerpoint/2010/main" val="218622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915C-63ED-4946-B0EE-8A1F5C62B430}"/>
              </a:ext>
            </a:extLst>
          </p:cNvPr>
          <p:cNvSpPr>
            <a:spLocks noGrp="1"/>
          </p:cNvSpPr>
          <p:nvPr>
            <p:ph type="title"/>
          </p:nvPr>
        </p:nvSpPr>
        <p:spPr>
          <a:xfrm>
            <a:off x="1619250" y="323613"/>
            <a:ext cx="6935788" cy="501254"/>
          </a:xfrm>
        </p:spPr>
        <p:txBody>
          <a:bodyPr/>
          <a:lstStyle/>
          <a:p>
            <a:r>
              <a:rPr lang="en-US" dirty="0"/>
              <a:t>CO</a:t>
            </a:r>
            <a:r>
              <a:rPr lang="en-US" baseline="-25000" dirty="0"/>
              <a:t>2</a:t>
            </a:r>
            <a:r>
              <a:rPr lang="en-US" dirty="0"/>
              <a:t> as the Main Refrigerant</a:t>
            </a:r>
          </a:p>
        </p:txBody>
      </p:sp>
      <p:sp>
        <p:nvSpPr>
          <p:cNvPr id="4" name="Slide Number Placeholder 3">
            <a:extLst>
              <a:ext uri="{FF2B5EF4-FFF2-40B4-BE49-F238E27FC236}">
                <a16:creationId xmlns:a16="http://schemas.microsoft.com/office/drawing/2014/main" id="{AB2CB0E5-ECDB-48A4-BE3C-93C185500F38}"/>
              </a:ext>
            </a:extLst>
          </p:cNvPr>
          <p:cNvSpPr>
            <a:spLocks noGrp="1"/>
          </p:cNvSpPr>
          <p:nvPr>
            <p:ph type="sldNum" sz="quarter" idx="12"/>
          </p:nvPr>
        </p:nvSpPr>
        <p:spPr/>
        <p:txBody>
          <a:bodyPr/>
          <a:lstStyle/>
          <a:p>
            <a:fld id="{680D72F4-1C41-4187-A4BC-492CF086CF40}" type="slidenum">
              <a:rPr lang="sv-SE" smtClean="0"/>
              <a:pPr/>
              <a:t>5</a:t>
            </a:fld>
            <a:endParaRPr lang="sv-SE"/>
          </a:p>
        </p:txBody>
      </p:sp>
      <p:pic>
        <p:nvPicPr>
          <p:cNvPr id="5" name="Picture 4">
            <a:extLst>
              <a:ext uri="{FF2B5EF4-FFF2-40B4-BE49-F238E27FC236}">
                <a16:creationId xmlns:a16="http://schemas.microsoft.com/office/drawing/2014/main" id="{8CBD6A74-A088-40E4-9E9E-1993AA4D7F8D}"/>
              </a:ext>
            </a:extLst>
          </p:cNvPr>
          <p:cNvPicPr>
            <a:picLocks noChangeAspect="1"/>
          </p:cNvPicPr>
          <p:nvPr/>
        </p:nvPicPr>
        <p:blipFill>
          <a:blip r:embed="rId3"/>
          <a:stretch>
            <a:fillRect/>
          </a:stretch>
        </p:blipFill>
        <p:spPr>
          <a:xfrm>
            <a:off x="346141" y="953558"/>
            <a:ext cx="2442909" cy="3140586"/>
          </a:xfrm>
          <a:prstGeom prst="rect">
            <a:avLst/>
          </a:prstGeom>
        </p:spPr>
      </p:pic>
      <p:pic>
        <p:nvPicPr>
          <p:cNvPr id="6" name="Picture 5">
            <a:extLst>
              <a:ext uri="{FF2B5EF4-FFF2-40B4-BE49-F238E27FC236}">
                <a16:creationId xmlns:a16="http://schemas.microsoft.com/office/drawing/2014/main" id="{D056DD25-895D-49AA-8E4E-8546B2088D21}"/>
              </a:ext>
            </a:extLst>
          </p:cNvPr>
          <p:cNvPicPr>
            <a:picLocks noChangeAspect="1"/>
          </p:cNvPicPr>
          <p:nvPr/>
        </p:nvPicPr>
        <p:blipFill>
          <a:blip r:embed="rId4"/>
          <a:stretch>
            <a:fillRect/>
          </a:stretch>
        </p:blipFill>
        <p:spPr>
          <a:xfrm>
            <a:off x="4686733" y="695052"/>
            <a:ext cx="4219751" cy="3399092"/>
          </a:xfrm>
          <a:prstGeom prst="rect">
            <a:avLst/>
          </a:prstGeom>
        </p:spPr>
      </p:pic>
      <p:sp>
        <p:nvSpPr>
          <p:cNvPr id="7" name="Arrow: Right 6">
            <a:extLst>
              <a:ext uri="{FF2B5EF4-FFF2-40B4-BE49-F238E27FC236}">
                <a16:creationId xmlns:a16="http://schemas.microsoft.com/office/drawing/2014/main" id="{F51C16C9-30FF-4D79-9FA8-848431B97A79}"/>
              </a:ext>
            </a:extLst>
          </p:cNvPr>
          <p:cNvSpPr/>
          <p:nvPr/>
        </p:nvSpPr>
        <p:spPr>
          <a:xfrm>
            <a:off x="3289987" y="1809808"/>
            <a:ext cx="871870" cy="58479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2DBFB80-1DB9-4E52-AE0B-9228B93A43CD}"/>
              </a:ext>
            </a:extLst>
          </p:cNvPr>
          <p:cNvSpPr txBox="1"/>
          <p:nvPr/>
        </p:nvSpPr>
        <p:spPr>
          <a:xfrm>
            <a:off x="3111115" y="1229718"/>
            <a:ext cx="1313180" cy="461665"/>
          </a:xfrm>
          <a:prstGeom prst="rect">
            <a:avLst/>
          </a:prstGeom>
          <a:noFill/>
        </p:spPr>
        <p:txBody>
          <a:bodyPr wrap="none" rtlCol="0">
            <a:spAutoFit/>
          </a:bodyPr>
          <a:lstStyle/>
          <a:p>
            <a:r>
              <a:rPr lang="en-US" sz="2400" dirty="0">
                <a:solidFill>
                  <a:srgbClr val="C00000"/>
                </a:solidFill>
              </a:rPr>
              <a:t>What if?</a:t>
            </a:r>
          </a:p>
        </p:txBody>
      </p:sp>
      <p:sp>
        <p:nvSpPr>
          <p:cNvPr id="9" name="TextBox 8">
            <a:extLst>
              <a:ext uri="{FF2B5EF4-FFF2-40B4-BE49-F238E27FC236}">
                <a16:creationId xmlns:a16="http://schemas.microsoft.com/office/drawing/2014/main" id="{D237D79B-E59B-4500-9412-EAC8335BC3D2}"/>
              </a:ext>
            </a:extLst>
          </p:cNvPr>
          <p:cNvSpPr txBox="1"/>
          <p:nvPr/>
        </p:nvSpPr>
        <p:spPr>
          <a:xfrm>
            <a:off x="416963" y="4094144"/>
            <a:ext cx="2619628" cy="338554"/>
          </a:xfrm>
          <a:prstGeom prst="rect">
            <a:avLst/>
          </a:prstGeom>
          <a:solidFill>
            <a:schemeClr val="accent3">
              <a:lumMod val="40000"/>
              <a:lumOff val="60000"/>
            </a:schemeClr>
          </a:solidFill>
        </p:spPr>
        <p:txBody>
          <a:bodyPr wrap="none" rtlCol="0">
            <a:spAutoFit/>
          </a:bodyPr>
          <a:lstStyle/>
          <a:p>
            <a:pPr algn="ctr"/>
            <a:r>
              <a:rPr lang="en-US" sz="1600" dirty="0">
                <a:solidFill>
                  <a:srgbClr val="C00000"/>
                </a:solidFill>
              </a:rPr>
              <a:t>Conventional System: CO</a:t>
            </a:r>
            <a:r>
              <a:rPr lang="en-US" sz="1600" baseline="-25000" dirty="0">
                <a:solidFill>
                  <a:srgbClr val="C00000"/>
                </a:solidFill>
              </a:rPr>
              <a:t>2</a:t>
            </a:r>
            <a:endParaRPr lang="en-US" sz="1600" dirty="0">
              <a:solidFill>
                <a:srgbClr val="C00000"/>
              </a:solidFill>
            </a:endParaRPr>
          </a:p>
        </p:txBody>
      </p:sp>
      <p:sp>
        <p:nvSpPr>
          <p:cNvPr id="10" name="TextBox 9">
            <a:extLst>
              <a:ext uri="{FF2B5EF4-FFF2-40B4-BE49-F238E27FC236}">
                <a16:creationId xmlns:a16="http://schemas.microsoft.com/office/drawing/2014/main" id="{C40CA8B4-88F1-4ACC-AB2F-FD80B95ECBCF}"/>
              </a:ext>
            </a:extLst>
          </p:cNvPr>
          <p:cNvSpPr txBox="1"/>
          <p:nvPr/>
        </p:nvSpPr>
        <p:spPr>
          <a:xfrm>
            <a:off x="5158143" y="4094144"/>
            <a:ext cx="3169457" cy="338554"/>
          </a:xfrm>
          <a:prstGeom prst="rect">
            <a:avLst/>
          </a:prstGeom>
          <a:solidFill>
            <a:schemeClr val="accent3">
              <a:lumMod val="40000"/>
              <a:lumOff val="60000"/>
            </a:schemeClr>
          </a:solidFill>
        </p:spPr>
        <p:txBody>
          <a:bodyPr wrap="none" rtlCol="0">
            <a:spAutoFit/>
          </a:bodyPr>
          <a:lstStyle/>
          <a:p>
            <a:pPr algn="ctr"/>
            <a:r>
              <a:rPr lang="en-US" sz="1600" dirty="0">
                <a:solidFill>
                  <a:srgbClr val="C00000"/>
                </a:solidFill>
              </a:rPr>
              <a:t>Proposed System: CO</a:t>
            </a:r>
            <a:r>
              <a:rPr lang="en-US" sz="1600" baseline="-25000" dirty="0">
                <a:solidFill>
                  <a:srgbClr val="C00000"/>
                </a:solidFill>
              </a:rPr>
              <a:t>2</a:t>
            </a:r>
            <a:r>
              <a:rPr lang="en-US" sz="1600" dirty="0">
                <a:solidFill>
                  <a:srgbClr val="C00000"/>
                </a:solidFill>
              </a:rPr>
              <a:t> (R-744)</a:t>
            </a:r>
          </a:p>
        </p:txBody>
      </p:sp>
      <p:sp>
        <p:nvSpPr>
          <p:cNvPr id="11" name="TextBox 10">
            <a:extLst>
              <a:ext uri="{FF2B5EF4-FFF2-40B4-BE49-F238E27FC236}">
                <a16:creationId xmlns:a16="http://schemas.microsoft.com/office/drawing/2014/main" id="{F355E5C9-B9B4-4FCD-AD6A-558C0DCF5159}"/>
              </a:ext>
            </a:extLst>
          </p:cNvPr>
          <p:cNvSpPr txBox="1"/>
          <p:nvPr/>
        </p:nvSpPr>
        <p:spPr>
          <a:xfrm>
            <a:off x="2780035" y="2557901"/>
            <a:ext cx="1830408"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Lower GWP (1 vs 3200)</a:t>
            </a:r>
          </a:p>
          <a:p>
            <a:pPr marL="285750" indent="-285750">
              <a:buFont typeface="Arial" panose="020B0604020202020204" pitchFamily="34" charset="0"/>
              <a:buChar char="•"/>
            </a:pPr>
            <a:r>
              <a:rPr lang="en-US" sz="1100" dirty="0"/>
              <a:t>Hypothesis: Lower energy consumption?</a:t>
            </a:r>
          </a:p>
        </p:txBody>
      </p:sp>
      <p:sp>
        <p:nvSpPr>
          <p:cNvPr id="12" name="TextBox 11">
            <a:extLst>
              <a:ext uri="{FF2B5EF4-FFF2-40B4-BE49-F238E27FC236}">
                <a16:creationId xmlns:a16="http://schemas.microsoft.com/office/drawing/2014/main" id="{0FD30F84-7662-4DE2-82E6-0F3D8762E6D5}"/>
              </a:ext>
            </a:extLst>
          </p:cNvPr>
          <p:cNvSpPr txBox="1"/>
          <p:nvPr/>
        </p:nvSpPr>
        <p:spPr>
          <a:xfrm>
            <a:off x="4686733" y="3714640"/>
            <a:ext cx="1369286" cy="307777"/>
          </a:xfrm>
          <a:prstGeom prst="rect">
            <a:avLst/>
          </a:prstGeom>
          <a:noFill/>
        </p:spPr>
        <p:txBody>
          <a:bodyPr wrap="none" rtlCol="0">
            <a:spAutoFit/>
          </a:bodyPr>
          <a:lstStyle/>
          <a:p>
            <a:r>
              <a:rPr lang="en-US" sz="1400" i="1" dirty="0"/>
              <a:t>Sawalha, 2015</a:t>
            </a:r>
          </a:p>
        </p:txBody>
      </p:sp>
    </p:spTree>
    <p:extLst>
      <p:ext uri="{BB962C8B-B14F-4D97-AF65-F5344CB8AC3E}">
        <p14:creationId xmlns:p14="http://schemas.microsoft.com/office/powerpoint/2010/main" val="94431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15D1-DE2F-4650-94C6-AE7A42A87ED1}"/>
              </a:ext>
            </a:extLst>
          </p:cNvPr>
          <p:cNvSpPr>
            <a:spLocks noGrp="1"/>
          </p:cNvSpPr>
          <p:nvPr>
            <p:ph type="title"/>
          </p:nvPr>
        </p:nvSpPr>
        <p:spPr/>
        <p:txBody>
          <a:bodyPr/>
          <a:lstStyle/>
          <a:p>
            <a:r>
              <a:rPr lang="en-US" dirty="0"/>
              <a:t>Objectives &amp; Methodology</a:t>
            </a:r>
          </a:p>
        </p:txBody>
      </p:sp>
      <p:sp>
        <p:nvSpPr>
          <p:cNvPr id="4" name="Slide Number Placeholder 3">
            <a:extLst>
              <a:ext uri="{FF2B5EF4-FFF2-40B4-BE49-F238E27FC236}">
                <a16:creationId xmlns:a16="http://schemas.microsoft.com/office/drawing/2014/main" id="{4F215D9F-7D8E-4331-BF4C-1058CF9A11C2}"/>
              </a:ext>
            </a:extLst>
          </p:cNvPr>
          <p:cNvSpPr>
            <a:spLocks noGrp="1"/>
          </p:cNvSpPr>
          <p:nvPr>
            <p:ph type="sldNum" sz="quarter" idx="12"/>
          </p:nvPr>
        </p:nvSpPr>
        <p:spPr/>
        <p:txBody>
          <a:bodyPr/>
          <a:lstStyle/>
          <a:p>
            <a:fld id="{680D72F4-1C41-4187-A4BC-492CF086CF40}" type="slidenum">
              <a:rPr lang="sv-SE" smtClean="0"/>
              <a:pPr/>
              <a:t>6</a:t>
            </a:fld>
            <a:endParaRPr lang="sv-SE"/>
          </a:p>
        </p:txBody>
      </p:sp>
      <p:sp>
        <p:nvSpPr>
          <p:cNvPr id="10" name="Rectangle: Rounded Corners 9">
            <a:extLst>
              <a:ext uri="{FF2B5EF4-FFF2-40B4-BE49-F238E27FC236}">
                <a16:creationId xmlns:a16="http://schemas.microsoft.com/office/drawing/2014/main" id="{855CAAC3-A2C2-4E81-87CE-D4FFE0EEB683}"/>
              </a:ext>
            </a:extLst>
          </p:cNvPr>
          <p:cNvSpPr/>
          <p:nvPr/>
        </p:nvSpPr>
        <p:spPr>
          <a:xfrm>
            <a:off x="462709" y="957747"/>
            <a:ext cx="8241554" cy="4979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rPr>
              <a:t>Techno-economic analysis of CO</a:t>
            </a:r>
            <a:r>
              <a:rPr lang="en-US" sz="1600" baseline="-25000" dirty="0">
                <a:solidFill>
                  <a:sysClr val="windowText" lastClr="000000"/>
                </a:solidFill>
              </a:rPr>
              <a:t>2</a:t>
            </a:r>
            <a:r>
              <a:rPr lang="en-US" sz="1600" dirty="0">
                <a:solidFill>
                  <a:sysClr val="windowText" lastClr="000000"/>
                </a:solidFill>
              </a:rPr>
              <a:t> refrigeration with optimum heat recovery scenario</a:t>
            </a:r>
          </a:p>
          <a:p>
            <a:pPr algn="ctr"/>
            <a:endParaRPr lang="en-US" sz="1600" dirty="0">
              <a:solidFill>
                <a:sysClr val="windowText" lastClr="000000"/>
              </a:solidFill>
            </a:endParaRPr>
          </a:p>
        </p:txBody>
      </p:sp>
      <p:graphicFrame>
        <p:nvGraphicFramePr>
          <p:cNvPr id="11" name="Diagram 10">
            <a:extLst>
              <a:ext uri="{FF2B5EF4-FFF2-40B4-BE49-F238E27FC236}">
                <a16:creationId xmlns:a16="http://schemas.microsoft.com/office/drawing/2014/main" id="{3D44AE34-A33D-44F4-8086-CFEB5D7EC06C}"/>
              </a:ext>
            </a:extLst>
          </p:cNvPr>
          <p:cNvGraphicFramePr/>
          <p:nvPr>
            <p:extLst>
              <p:ext uri="{D42A27DB-BD31-4B8C-83A1-F6EECF244321}">
                <p14:modId xmlns:p14="http://schemas.microsoft.com/office/powerpoint/2010/main" val="623568998"/>
              </p:ext>
            </p:extLst>
          </p:nvPr>
        </p:nvGraphicFramePr>
        <p:xfrm>
          <a:off x="209321" y="1675441"/>
          <a:ext cx="9415000" cy="2630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E73A1F9A-F18A-4335-B1A6-27CCF1787B47}"/>
              </a:ext>
            </a:extLst>
          </p:cNvPr>
          <p:cNvSpPr txBox="1"/>
          <p:nvPr/>
        </p:nvSpPr>
        <p:spPr>
          <a:xfrm>
            <a:off x="462709" y="1467779"/>
            <a:ext cx="2146742" cy="369332"/>
          </a:xfrm>
          <a:prstGeom prst="rect">
            <a:avLst/>
          </a:prstGeom>
          <a:noFill/>
        </p:spPr>
        <p:txBody>
          <a:bodyPr wrap="none" rtlCol="0">
            <a:spAutoFit/>
          </a:bodyPr>
          <a:lstStyle/>
          <a:p>
            <a:r>
              <a:rPr lang="en-US" b="1" u="sng" dirty="0"/>
              <a:t>MAIN OBJECTIVE</a:t>
            </a:r>
          </a:p>
        </p:txBody>
      </p:sp>
      <p:sp>
        <p:nvSpPr>
          <p:cNvPr id="13" name="TextBox 12">
            <a:extLst>
              <a:ext uri="{FF2B5EF4-FFF2-40B4-BE49-F238E27FC236}">
                <a16:creationId xmlns:a16="http://schemas.microsoft.com/office/drawing/2014/main" id="{F3A4AF32-7336-4EC1-9E8F-17911BBD72DA}"/>
              </a:ext>
            </a:extLst>
          </p:cNvPr>
          <p:cNvSpPr txBox="1"/>
          <p:nvPr/>
        </p:nvSpPr>
        <p:spPr>
          <a:xfrm>
            <a:off x="1126807" y="2006515"/>
            <a:ext cx="492443" cy="2129750"/>
          </a:xfrm>
          <a:prstGeom prst="rect">
            <a:avLst/>
          </a:prstGeom>
          <a:noFill/>
        </p:spPr>
        <p:txBody>
          <a:bodyPr vert="vert270" wrap="none" rtlCol="0">
            <a:spAutoFit/>
          </a:bodyPr>
          <a:lstStyle/>
          <a:p>
            <a:r>
              <a:rPr lang="en-US" sz="2000" b="1" u="sng" dirty="0"/>
              <a:t>METHODOLOGY</a:t>
            </a:r>
          </a:p>
        </p:txBody>
      </p:sp>
      <p:sp>
        <p:nvSpPr>
          <p:cNvPr id="3" name="TextBox 2">
            <a:extLst>
              <a:ext uri="{FF2B5EF4-FFF2-40B4-BE49-F238E27FC236}">
                <a16:creationId xmlns:a16="http://schemas.microsoft.com/office/drawing/2014/main" id="{A0DB1C2E-53D1-4EDF-85B7-F8397403B9CB}"/>
              </a:ext>
            </a:extLst>
          </p:cNvPr>
          <p:cNvSpPr txBox="1"/>
          <p:nvPr/>
        </p:nvSpPr>
        <p:spPr>
          <a:xfrm>
            <a:off x="2609451" y="2006515"/>
            <a:ext cx="816249" cy="369332"/>
          </a:xfrm>
          <a:prstGeom prst="rect">
            <a:avLst/>
          </a:prstGeom>
          <a:noFill/>
        </p:spPr>
        <p:txBody>
          <a:bodyPr wrap="none" rtlCol="0">
            <a:spAutoFit/>
          </a:bodyPr>
          <a:lstStyle/>
          <a:p>
            <a:r>
              <a:rPr lang="en-US" dirty="0"/>
              <a:t>EES©</a:t>
            </a:r>
          </a:p>
        </p:txBody>
      </p:sp>
    </p:spTree>
    <p:extLst>
      <p:ext uri="{BB962C8B-B14F-4D97-AF65-F5344CB8AC3E}">
        <p14:creationId xmlns:p14="http://schemas.microsoft.com/office/powerpoint/2010/main" val="124849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42D3-2021-4003-83E8-F05D8FE27938}"/>
              </a:ext>
            </a:extLst>
          </p:cNvPr>
          <p:cNvSpPr>
            <a:spLocks noGrp="1"/>
          </p:cNvSpPr>
          <p:nvPr>
            <p:ph type="title"/>
          </p:nvPr>
        </p:nvSpPr>
        <p:spPr/>
        <p:txBody>
          <a:bodyPr/>
          <a:lstStyle/>
          <a:p>
            <a:r>
              <a:rPr lang="en-US" dirty="0"/>
              <a:t>Results: Comparison of Cost</a:t>
            </a:r>
          </a:p>
        </p:txBody>
      </p:sp>
      <p:sp>
        <p:nvSpPr>
          <p:cNvPr id="4" name="Slide Number Placeholder 3">
            <a:extLst>
              <a:ext uri="{FF2B5EF4-FFF2-40B4-BE49-F238E27FC236}">
                <a16:creationId xmlns:a16="http://schemas.microsoft.com/office/drawing/2014/main" id="{74D6B8CB-CBC3-4197-9193-5F7D8AE90238}"/>
              </a:ext>
            </a:extLst>
          </p:cNvPr>
          <p:cNvSpPr>
            <a:spLocks noGrp="1"/>
          </p:cNvSpPr>
          <p:nvPr>
            <p:ph type="sldNum" sz="quarter" idx="12"/>
          </p:nvPr>
        </p:nvSpPr>
        <p:spPr/>
        <p:txBody>
          <a:bodyPr/>
          <a:lstStyle/>
          <a:p>
            <a:fld id="{680D72F4-1C41-4187-A4BC-492CF086CF40}" type="slidenum">
              <a:rPr lang="sv-SE" smtClean="0"/>
              <a:pPr/>
              <a:t>7</a:t>
            </a:fld>
            <a:endParaRPr lang="sv-SE"/>
          </a:p>
        </p:txBody>
      </p:sp>
      <p:graphicFrame>
        <p:nvGraphicFramePr>
          <p:cNvPr id="5" name="Chart 4">
            <a:extLst>
              <a:ext uri="{FF2B5EF4-FFF2-40B4-BE49-F238E27FC236}">
                <a16:creationId xmlns:a16="http://schemas.microsoft.com/office/drawing/2014/main" id="{11C3FDEB-0609-43E9-82EE-32D395D387DF}"/>
              </a:ext>
            </a:extLst>
          </p:cNvPr>
          <p:cNvGraphicFramePr/>
          <p:nvPr>
            <p:extLst>
              <p:ext uri="{D42A27DB-BD31-4B8C-83A1-F6EECF244321}">
                <p14:modId xmlns:p14="http://schemas.microsoft.com/office/powerpoint/2010/main" val="3278063505"/>
              </p:ext>
            </p:extLst>
          </p:nvPr>
        </p:nvGraphicFramePr>
        <p:xfrm>
          <a:off x="306270" y="1000650"/>
          <a:ext cx="6530466" cy="309288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2EFAB87E-AB60-40F0-8CEA-3B005A7D6CC1}"/>
              </a:ext>
            </a:extLst>
          </p:cNvPr>
          <p:cNvCxnSpPr>
            <a:cxnSpLocks/>
          </p:cNvCxnSpPr>
          <p:nvPr/>
        </p:nvCxnSpPr>
        <p:spPr>
          <a:xfrm>
            <a:off x="1318437" y="2477386"/>
            <a:ext cx="490161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4CC0C8-789C-4F54-88BD-593325F15869}"/>
              </a:ext>
            </a:extLst>
          </p:cNvPr>
          <p:cNvCxnSpPr>
            <a:cxnSpLocks/>
          </p:cNvCxnSpPr>
          <p:nvPr/>
        </p:nvCxnSpPr>
        <p:spPr>
          <a:xfrm>
            <a:off x="1694121" y="2300176"/>
            <a:ext cx="4914015" cy="0"/>
          </a:xfrm>
          <a:prstGeom prst="line">
            <a:avLst/>
          </a:prstGeom>
          <a:ln w="285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E8C4F873-2333-4D56-A802-B3662DFB6DA1}"/>
              </a:ext>
            </a:extLst>
          </p:cNvPr>
          <p:cNvSpPr/>
          <p:nvPr/>
        </p:nvSpPr>
        <p:spPr>
          <a:xfrm>
            <a:off x="5932968" y="2553582"/>
            <a:ext cx="276446" cy="246917"/>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4D85F4CC-6756-4574-AE08-052180057417}"/>
              </a:ext>
            </a:extLst>
          </p:cNvPr>
          <p:cNvSpPr/>
          <p:nvPr/>
        </p:nvSpPr>
        <p:spPr>
          <a:xfrm>
            <a:off x="6299791" y="2360427"/>
            <a:ext cx="276446" cy="246319"/>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D4DA4AC-AE59-4C86-9F82-40394CE93E69}"/>
              </a:ext>
            </a:extLst>
          </p:cNvPr>
          <p:cNvSpPr/>
          <p:nvPr/>
        </p:nvSpPr>
        <p:spPr>
          <a:xfrm>
            <a:off x="6924259" y="1541423"/>
            <a:ext cx="1926762" cy="2130646"/>
          </a:xfrm>
          <a:prstGeom prst="roundRect">
            <a:avLst>
              <a:gd name="adj" fmla="val 114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Implementing Heat Recovery could:</a:t>
            </a:r>
          </a:p>
          <a:p>
            <a:pPr algn="ctr"/>
            <a:endParaRPr lang="en-US" dirty="0">
              <a:solidFill>
                <a:schemeClr val="tx1"/>
              </a:solidFill>
            </a:endParaRPr>
          </a:p>
          <a:p>
            <a:pPr algn="ctr"/>
            <a:r>
              <a:rPr lang="en-US" dirty="0">
                <a:solidFill>
                  <a:schemeClr val="tx1"/>
                </a:solidFill>
              </a:rPr>
              <a:t>Save up to </a:t>
            </a:r>
            <a:r>
              <a:rPr lang="en-US" sz="2400" b="1" dirty="0">
                <a:solidFill>
                  <a:schemeClr val="tx1"/>
                </a:solidFill>
              </a:rPr>
              <a:t>163k SEK</a:t>
            </a:r>
          </a:p>
        </p:txBody>
      </p:sp>
      <p:sp>
        <p:nvSpPr>
          <p:cNvPr id="18" name="TextBox 17">
            <a:extLst>
              <a:ext uri="{FF2B5EF4-FFF2-40B4-BE49-F238E27FC236}">
                <a16:creationId xmlns:a16="http://schemas.microsoft.com/office/drawing/2014/main" id="{31D3AD13-E29A-4923-A5EE-337134265311}"/>
              </a:ext>
            </a:extLst>
          </p:cNvPr>
          <p:cNvSpPr txBox="1"/>
          <p:nvPr/>
        </p:nvSpPr>
        <p:spPr>
          <a:xfrm>
            <a:off x="306270" y="4130819"/>
            <a:ext cx="5740674" cy="276999"/>
          </a:xfrm>
          <a:prstGeom prst="rect">
            <a:avLst/>
          </a:prstGeom>
          <a:noFill/>
        </p:spPr>
        <p:txBody>
          <a:bodyPr wrap="none" rtlCol="0">
            <a:spAutoFit/>
          </a:bodyPr>
          <a:lstStyle/>
          <a:p>
            <a:r>
              <a:rPr lang="en-US" sz="1200" i="1" dirty="0"/>
              <a:t>*Utility costs: Electricity (1500 SEK/ MWh), Heat (770 SEK/ MWh) – Fortum, 2017</a:t>
            </a:r>
          </a:p>
        </p:txBody>
      </p:sp>
      <p:sp>
        <p:nvSpPr>
          <p:cNvPr id="19" name="TextBox 18">
            <a:extLst>
              <a:ext uri="{FF2B5EF4-FFF2-40B4-BE49-F238E27FC236}">
                <a16:creationId xmlns:a16="http://schemas.microsoft.com/office/drawing/2014/main" id="{8DC27B33-B053-4CC3-873B-D134A46C4E0A}"/>
              </a:ext>
            </a:extLst>
          </p:cNvPr>
          <p:cNvSpPr txBox="1"/>
          <p:nvPr/>
        </p:nvSpPr>
        <p:spPr>
          <a:xfrm>
            <a:off x="5356734" y="2483586"/>
            <a:ext cx="595035" cy="338554"/>
          </a:xfrm>
          <a:prstGeom prst="rect">
            <a:avLst/>
          </a:prstGeom>
          <a:noFill/>
        </p:spPr>
        <p:txBody>
          <a:bodyPr wrap="none" rtlCol="0">
            <a:spAutoFit/>
          </a:bodyPr>
          <a:lstStyle/>
          <a:p>
            <a:r>
              <a:rPr lang="en-US" sz="1600" b="1" dirty="0">
                <a:solidFill>
                  <a:schemeClr val="tx2"/>
                </a:solidFill>
              </a:rPr>
              <a:t>36%</a:t>
            </a:r>
          </a:p>
        </p:txBody>
      </p:sp>
      <p:sp>
        <p:nvSpPr>
          <p:cNvPr id="20" name="TextBox 19">
            <a:extLst>
              <a:ext uri="{FF2B5EF4-FFF2-40B4-BE49-F238E27FC236}">
                <a16:creationId xmlns:a16="http://schemas.microsoft.com/office/drawing/2014/main" id="{F5B0AB0E-0199-4FC2-A1D9-61969AB3998B}"/>
              </a:ext>
            </a:extLst>
          </p:cNvPr>
          <p:cNvSpPr txBox="1"/>
          <p:nvPr/>
        </p:nvSpPr>
        <p:spPr>
          <a:xfrm>
            <a:off x="6209414" y="1901372"/>
            <a:ext cx="595035" cy="338554"/>
          </a:xfrm>
          <a:prstGeom prst="rect">
            <a:avLst/>
          </a:prstGeom>
          <a:noFill/>
        </p:spPr>
        <p:txBody>
          <a:bodyPr wrap="none" rtlCol="0">
            <a:spAutoFit/>
          </a:bodyPr>
          <a:lstStyle/>
          <a:p>
            <a:r>
              <a:rPr lang="en-US" sz="1600" b="1" dirty="0">
                <a:solidFill>
                  <a:schemeClr val="accent3">
                    <a:lumMod val="75000"/>
                  </a:schemeClr>
                </a:solidFill>
              </a:rPr>
              <a:t>30%</a:t>
            </a:r>
          </a:p>
        </p:txBody>
      </p:sp>
      <p:sp>
        <p:nvSpPr>
          <p:cNvPr id="21" name="TextBox 20">
            <a:extLst>
              <a:ext uri="{FF2B5EF4-FFF2-40B4-BE49-F238E27FC236}">
                <a16:creationId xmlns:a16="http://schemas.microsoft.com/office/drawing/2014/main" id="{4F5B31A4-FA62-4F29-913D-8E5BBA18600F}"/>
              </a:ext>
            </a:extLst>
          </p:cNvPr>
          <p:cNvSpPr txBox="1"/>
          <p:nvPr/>
        </p:nvSpPr>
        <p:spPr>
          <a:xfrm>
            <a:off x="6807857" y="1081679"/>
            <a:ext cx="2159566" cy="369332"/>
          </a:xfrm>
          <a:prstGeom prst="rect">
            <a:avLst/>
          </a:prstGeom>
          <a:noFill/>
        </p:spPr>
        <p:txBody>
          <a:bodyPr wrap="none" rtlCol="0">
            <a:spAutoFit/>
          </a:bodyPr>
          <a:lstStyle/>
          <a:p>
            <a:r>
              <a:rPr lang="en-US" dirty="0"/>
              <a:t>Calculated Savings</a:t>
            </a:r>
          </a:p>
        </p:txBody>
      </p:sp>
    </p:spTree>
    <p:extLst>
      <p:ext uri="{BB962C8B-B14F-4D97-AF65-F5344CB8AC3E}">
        <p14:creationId xmlns:p14="http://schemas.microsoft.com/office/powerpoint/2010/main" val="318939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A6C9-867E-4197-8AC6-3ACD19052D33}"/>
              </a:ext>
            </a:extLst>
          </p:cNvPr>
          <p:cNvSpPr>
            <a:spLocks noGrp="1"/>
          </p:cNvSpPr>
          <p:nvPr>
            <p:ph type="title"/>
          </p:nvPr>
        </p:nvSpPr>
        <p:spPr/>
        <p:txBody>
          <a:bodyPr/>
          <a:lstStyle/>
          <a:p>
            <a:r>
              <a:rPr lang="en-US" sz="2400" dirty="0"/>
              <a:t>Which scenario is shown to be more efficient?</a:t>
            </a:r>
          </a:p>
        </p:txBody>
      </p:sp>
      <p:sp>
        <p:nvSpPr>
          <p:cNvPr id="4" name="Slide Number Placeholder 3">
            <a:extLst>
              <a:ext uri="{FF2B5EF4-FFF2-40B4-BE49-F238E27FC236}">
                <a16:creationId xmlns:a16="http://schemas.microsoft.com/office/drawing/2014/main" id="{EADB90E6-CE28-418B-8A4C-C091FA1CA9D6}"/>
              </a:ext>
            </a:extLst>
          </p:cNvPr>
          <p:cNvSpPr>
            <a:spLocks noGrp="1"/>
          </p:cNvSpPr>
          <p:nvPr>
            <p:ph type="sldNum" sz="quarter" idx="12"/>
          </p:nvPr>
        </p:nvSpPr>
        <p:spPr/>
        <p:txBody>
          <a:bodyPr/>
          <a:lstStyle/>
          <a:p>
            <a:fld id="{680D72F4-1C41-4187-A4BC-492CF086CF40}" type="slidenum">
              <a:rPr lang="sv-SE" smtClean="0"/>
              <a:pPr/>
              <a:t>8</a:t>
            </a:fld>
            <a:endParaRPr lang="sv-SE"/>
          </a:p>
        </p:txBody>
      </p:sp>
      <p:graphicFrame>
        <p:nvGraphicFramePr>
          <p:cNvPr id="5" name="Chart 4">
            <a:extLst>
              <a:ext uri="{FF2B5EF4-FFF2-40B4-BE49-F238E27FC236}">
                <a16:creationId xmlns:a16="http://schemas.microsoft.com/office/drawing/2014/main" id="{511B9428-E41F-4FAD-9C3A-A58DCDED61F7}"/>
              </a:ext>
            </a:extLst>
          </p:cNvPr>
          <p:cNvGraphicFramePr/>
          <p:nvPr>
            <p:extLst>
              <p:ext uri="{D42A27DB-BD31-4B8C-83A1-F6EECF244321}">
                <p14:modId xmlns:p14="http://schemas.microsoft.com/office/powerpoint/2010/main" val="2726083219"/>
              </p:ext>
            </p:extLst>
          </p:nvPr>
        </p:nvGraphicFramePr>
        <p:xfrm>
          <a:off x="198240" y="946044"/>
          <a:ext cx="6746845" cy="351963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1287111C-4544-4E49-A2FE-5DA0A8E5B79A}"/>
              </a:ext>
            </a:extLst>
          </p:cNvPr>
          <p:cNvSpPr/>
          <p:nvPr/>
        </p:nvSpPr>
        <p:spPr>
          <a:xfrm>
            <a:off x="6956944" y="2085659"/>
            <a:ext cx="2033662" cy="2050914"/>
          </a:xfrm>
          <a:prstGeom prst="roundRect">
            <a:avLst>
              <a:gd name="adj" fmla="val 114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 DH Case without auxiliary heater displays profitable </a:t>
            </a:r>
            <a:r>
              <a:rPr lang="en-US" u="sng" dirty="0">
                <a:solidFill>
                  <a:schemeClr val="tx1"/>
                </a:solidFill>
              </a:rPr>
              <a:t>model for this period</a:t>
            </a:r>
            <a:endParaRPr lang="en-US" sz="2400" u="sng" dirty="0">
              <a:solidFill>
                <a:schemeClr val="tx1"/>
              </a:solidFill>
            </a:endParaRPr>
          </a:p>
        </p:txBody>
      </p:sp>
      <p:sp>
        <p:nvSpPr>
          <p:cNvPr id="7" name="TextBox 6">
            <a:extLst>
              <a:ext uri="{FF2B5EF4-FFF2-40B4-BE49-F238E27FC236}">
                <a16:creationId xmlns:a16="http://schemas.microsoft.com/office/drawing/2014/main" id="{CDBF25F6-EA26-4E05-9851-EB9076BA259D}"/>
              </a:ext>
            </a:extLst>
          </p:cNvPr>
          <p:cNvSpPr txBox="1"/>
          <p:nvPr/>
        </p:nvSpPr>
        <p:spPr>
          <a:xfrm>
            <a:off x="6945085" y="1412912"/>
            <a:ext cx="2118839" cy="584775"/>
          </a:xfrm>
          <a:prstGeom prst="rect">
            <a:avLst/>
          </a:prstGeom>
          <a:noFill/>
        </p:spPr>
        <p:txBody>
          <a:bodyPr wrap="square" rtlCol="0">
            <a:spAutoFit/>
          </a:bodyPr>
          <a:lstStyle/>
          <a:p>
            <a:r>
              <a:rPr lang="en-US" sz="1600" dirty="0"/>
              <a:t>Producing heat between 1 and -15</a:t>
            </a:r>
            <a:r>
              <a:rPr lang="en-US" sz="1600" baseline="30000" dirty="0"/>
              <a:t>o</a:t>
            </a:r>
            <a:r>
              <a:rPr lang="en-US" sz="1600" dirty="0"/>
              <a:t>C</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31FEC6C-5B11-454B-B9A6-CFEA0F417611}"/>
                  </a:ext>
                </a:extLst>
              </p:cNvPr>
              <p:cNvSpPr/>
              <p:nvPr/>
            </p:nvSpPr>
            <p:spPr>
              <a:xfrm>
                <a:off x="2109108" y="1549100"/>
                <a:ext cx="4539343" cy="488339"/>
              </a:xfrm>
              <a:prstGeom prst="rect">
                <a:avLst/>
              </a:prstGeom>
              <a:solidFill>
                <a:schemeClr val="bg1"/>
              </a:solidFill>
              <a:ln>
                <a:solidFill>
                  <a:srgbClr val="C00000"/>
                </a:solidFill>
                <a:prstDash val="lgDash"/>
              </a:ln>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𝐹𝑜𝑟𝑡𝑢𝑚</m:t>
                      </m:r>
                      <m:r>
                        <a:rPr lang="en-US" sz="1200" i="0">
                          <a:latin typeface="Cambria Math" panose="02040503050406030204" pitchFamily="18" charset="0"/>
                        </a:rPr>
                        <m:t> </m:t>
                      </m:r>
                      <m:r>
                        <a:rPr lang="en-US" sz="1200" i="1">
                          <a:latin typeface="Cambria Math" panose="02040503050406030204" pitchFamily="18" charset="0"/>
                        </a:rPr>
                        <m:t>𝑂𝐷𝐻</m:t>
                      </m:r>
                      <m:r>
                        <a:rPr lang="en-US" sz="1200" i="0">
                          <a:latin typeface="Cambria Math" panose="02040503050406030204" pitchFamily="18" charset="0"/>
                        </a:rPr>
                        <m:t> </m:t>
                      </m:r>
                      <m:r>
                        <a:rPr lang="en-US" sz="1200" i="1">
                          <a:latin typeface="Cambria Math" panose="02040503050406030204" pitchFamily="18" charset="0"/>
                        </a:rPr>
                        <m:t>𝑃𝑟𝑖𝑐𝑒</m:t>
                      </m:r>
                      <m:r>
                        <a:rPr lang="en-US" sz="1200" i="0">
                          <a:latin typeface="Cambria Math" panose="02040503050406030204" pitchFamily="18" charset="0"/>
                        </a:rPr>
                        <m:t>&gt;</m:t>
                      </m:r>
                      <m:f>
                        <m:fPr>
                          <m:ctrlPr>
                            <a:rPr lang="en-US" sz="1200" i="1">
                              <a:latin typeface="Cambria Math" panose="02040503050406030204" pitchFamily="18" charset="0"/>
                            </a:rPr>
                          </m:ctrlPr>
                        </m:fPr>
                        <m:num>
                          <m:r>
                            <a:rPr lang="en-US" sz="1200" i="1">
                              <a:latin typeface="Cambria Math" panose="02040503050406030204" pitchFamily="18" charset="0"/>
                            </a:rPr>
                            <m:t>𝐸𝑙𝑒𝑐𝑡𝑟𝑖𝑐𝑖𝑡𝑦</m:t>
                          </m:r>
                          <m:r>
                            <a:rPr lang="en-US" sz="1200" i="0">
                              <a:latin typeface="Cambria Math" panose="02040503050406030204" pitchFamily="18" charset="0"/>
                            </a:rPr>
                            <m:t> </m:t>
                          </m:r>
                          <m:r>
                            <a:rPr lang="en-US" sz="1200" i="1">
                              <a:latin typeface="Cambria Math" panose="02040503050406030204" pitchFamily="18" charset="0"/>
                            </a:rPr>
                            <m:t>𝑃𝑟𝑖𝑐𝑒</m:t>
                          </m:r>
                        </m:num>
                        <m:den>
                          <m:r>
                            <a:rPr lang="en-US" sz="1200" i="1">
                              <a:latin typeface="Cambria Math" panose="02040503050406030204" pitchFamily="18" charset="0"/>
                            </a:rPr>
                            <m:t>𝐶𝑂</m:t>
                          </m:r>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𝐷𝐻</m:t>
                              </m:r>
                              <m:r>
                                <a:rPr lang="en-US" sz="1200" i="0">
                                  <a:latin typeface="Cambria Math" panose="02040503050406030204" pitchFamily="18" charset="0"/>
                                </a:rPr>
                                <m:t>, </m:t>
                              </m:r>
                              <m:r>
                                <a:rPr lang="en-US" sz="1200" i="1">
                                  <a:latin typeface="Cambria Math" panose="02040503050406030204" pitchFamily="18" charset="0"/>
                                </a:rPr>
                                <m:t>𝐻𝑅</m:t>
                              </m:r>
                            </m:sub>
                          </m:sSub>
                        </m:den>
                      </m:f>
                      <m:r>
                        <a:rPr lang="en-US" sz="1200" i="1">
                          <a:latin typeface="Cambria Math" panose="02040503050406030204" pitchFamily="18" charset="0"/>
                        </a:rPr>
                        <m:t>𝑜𝑟</m:t>
                      </m:r>
                      <m:r>
                        <a:rPr lang="en-US" sz="1200" i="0">
                          <a:latin typeface="Cambria Math" panose="02040503050406030204" pitchFamily="18" charset="0"/>
                        </a:rPr>
                        <m:t> </m:t>
                      </m:r>
                      <m:r>
                        <a:rPr lang="en-US" sz="1200" i="1">
                          <a:latin typeface="Cambria Math" panose="02040503050406030204" pitchFamily="18" charset="0"/>
                        </a:rPr>
                        <m:t>𝐻𝑒𝑎𝑡</m:t>
                      </m:r>
                      <m:r>
                        <a:rPr lang="en-US" sz="1200" i="0">
                          <a:latin typeface="Cambria Math" panose="02040503050406030204" pitchFamily="18" charset="0"/>
                        </a:rPr>
                        <m:t> </m:t>
                      </m:r>
                      <m:r>
                        <a:rPr lang="en-US" sz="1200" i="1">
                          <a:latin typeface="Cambria Math" panose="02040503050406030204" pitchFamily="18" charset="0"/>
                        </a:rPr>
                        <m:t>𝐺𝑒𝑛𝑒𝑟𝑎𝑡𝑖𝑜𝑛</m:t>
                      </m:r>
                      <m:r>
                        <a:rPr lang="en-US" sz="1200" i="0">
                          <a:latin typeface="Cambria Math" panose="02040503050406030204" pitchFamily="18" charset="0"/>
                        </a:rPr>
                        <m:t> </m:t>
                      </m:r>
                      <m:r>
                        <a:rPr lang="en-US" sz="1200" i="1">
                          <a:latin typeface="Cambria Math" panose="02040503050406030204" pitchFamily="18" charset="0"/>
                        </a:rPr>
                        <m:t>𝐶𝑜𝑠𝑡</m:t>
                      </m:r>
                    </m:oMath>
                  </m:oMathPara>
                </a14:m>
                <a:endParaRPr lang="en-US" sz="1200" dirty="0"/>
              </a:p>
            </p:txBody>
          </p:sp>
        </mc:Choice>
        <mc:Fallback xmlns="">
          <p:sp>
            <p:nvSpPr>
              <p:cNvPr id="10" name="Rectangle 9">
                <a:extLst>
                  <a:ext uri="{FF2B5EF4-FFF2-40B4-BE49-F238E27FC236}">
                    <a16:creationId xmlns:a16="http://schemas.microsoft.com/office/drawing/2014/main" id="{D31FEC6C-5B11-454B-B9A6-CFEA0F417611}"/>
                  </a:ext>
                </a:extLst>
              </p:cNvPr>
              <p:cNvSpPr>
                <a:spLocks noRot="1" noChangeAspect="1" noMove="1" noResize="1" noEditPoints="1" noAdjustHandles="1" noChangeArrowheads="1" noChangeShapeType="1" noTextEdit="1"/>
              </p:cNvSpPr>
              <p:nvPr/>
            </p:nvSpPr>
            <p:spPr>
              <a:xfrm>
                <a:off x="2109108" y="1549100"/>
                <a:ext cx="4539343" cy="488339"/>
              </a:xfrm>
              <a:prstGeom prst="rect">
                <a:avLst/>
              </a:prstGeom>
              <a:blipFill>
                <a:blip r:embed="rId4"/>
                <a:stretch>
                  <a:fillRect/>
                </a:stretch>
              </a:blipFill>
              <a:ln>
                <a:solidFill>
                  <a:srgbClr val="C00000"/>
                </a:solidFill>
                <a:prstDash val="lgDash"/>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45421D89-71F0-4257-B34C-50202AD915B6}"/>
              </a:ext>
            </a:extLst>
          </p:cNvPr>
          <p:cNvCxnSpPr/>
          <p:nvPr/>
        </p:nvCxnSpPr>
        <p:spPr>
          <a:xfrm flipV="1">
            <a:off x="4604657" y="2085658"/>
            <a:ext cx="0" cy="897028"/>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701EF8A-CA9A-4501-BF23-065CD7FB22BF}"/>
              </a:ext>
            </a:extLst>
          </p:cNvPr>
          <p:cNvGraphicFramePr/>
          <p:nvPr>
            <p:extLst>
              <p:ext uri="{D42A27DB-BD31-4B8C-83A1-F6EECF244321}">
                <p14:modId xmlns:p14="http://schemas.microsoft.com/office/powerpoint/2010/main" val="3187560335"/>
              </p:ext>
            </p:extLst>
          </p:nvPr>
        </p:nvGraphicFramePr>
        <p:xfrm>
          <a:off x="425418" y="950490"/>
          <a:ext cx="7746982" cy="33769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012F5C3-F5D8-4704-B8CC-1215B2269106}"/>
              </a:ext>
            </a:extLst>
          </p:cNvPr>
          <p:cNvSpPr>
            <a:spLocks noGrp="1"/>
          </p:cNvSpPr>
          <p:nvPr>
            <p:ph type="title"/>
          </p:nvPr>
        </p:nvSpPr>
        <p:spPr/>
        <p:txBody>
          <a:bodyPr/>
          <a:lstStyle/>
          <a:p>
            <a:r>
              <a:rPr lang="en-US" dirty="0"/>
              <a:t>Potential Of Reducing CO</a:t>
            </a:r>
            <a:r>
              <a:rPr lang="en-US" baseline="-25000" dirty="0"/>
              <a:t>2 </a:t>
            </a:r>
            <a:r>
              <a:rPr lang="en-US" dirty="0"/>
              <a:t>emission</a:t>
            </a:r>
            <a:r>
              <a:rPr lang="en-US" baseline="-25000" dirty="0"/>
              <a:t> </a:t>
            </a:r>
            <a:endParaRPr lang="en-US" dirty="0"/>
          </a:p>
        </p:txBody>
      </p:sp>
      <p:sp>
        <p:nvSpPr>
          <p:cNvPr id="4" name="Slide Number Placeholder 3">
            <a:extLst>
              <a:ext uri="{FF2B5EF4-FFF2-40B4-BE49-F238E27FC236}">
                <a16:creationId xmlns:a16="http://schemas.microsoft.com/office/drawing/2014/main" id="{650F7AE2-BE1A-43B1-9A42-581501D432F8}"/>
              </a:ext>
            </a:extLst>
          </p:cNvPr>
          <p:cNvSpPr>
            <a:spLocks noGrp="1"/>
          </p:cNvSpPr>
          <p:nvPr>
            <p:ph type="sldNum" sz="quarter" idx="12"/>
          </p:nvPr>
        </p:nvSpPr>
        <p:spPr/>
        <p:txBody>
          <a:bodyPr/>
          <a:lstStyle/>
          <a:p>
            <a:fld id="{680D72F4-1C41-4187-A4BC-492CF086CF40}" type="slidenum">
              <a:rPr lang="sv-SE" smtClean="0"/>
              <a:pPr/>
              <a:t>9</a:t>
            </a:fld>
            <a:endParaRPr lang="sv-SE"/>
          </a:p>
        </p:txBody>
      </p:sp>
      <p:cxnSp>
        <p:nvCxnSpPr>
          <p:cNvPr id="6" name="Straight Connector 5">
            <a:extLst>
              <a:ext uri="{FF2B5EF4-FFF2-40B4-BE49-F238E27FC236}">
                <a16:creationId xmlns:a16="http://schemas.microsoft.com/office/drawing/2014/main" id="{59734E33-5B6E-4AB6-A27F-F68AC76E950A}"/>
              </a:ext>
            </a:extLst>
          </p:cNvPr>
          <p:cNvCxnSpPr>
            <a:cxnSpLocks/>
          </p:cNvCxnSpPr>
          <p:nvPr/>
        </p:nvCxnSpPr>
        <p:spPr>
          <a:xfrm>
            <a:off x="1619250" y="1924493"/>
            <a:ext cx="619568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A27305-A5B5-4A0E-B6D7-C170BA04E37B}"/>
              </a:ext>
            </a:extLst>
          </p:cNvPr>
          <p:cNvCxnSpPr>
            <a:cxnSpLocks/>
          </p:cNvCxnSpPr>
          <p:nvPr/>
        </p:nvCxnSpPr>
        <p:spPr>
          <a:xfrm>
            <a:off x="1864242" y="1842976"/>
            <a:ext cx="5950688" cy="0"/>
          </a:xfrm>
          <a:prstGeom prst="line">
            <a:avLst/>
          </a:prstGeom>
          <a:ln w="285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81FCD19-85AF-471A-9099-830B00D7B6DE}"/>
              </a:ext>
            </a:extLst>
          </p:cNvPr>
          <p:cNvSpPr/>
          <p:nvPr/>
        </p:nvSpPr>
        <p:spPr>
          <a:xfrm>
            <a:off x="4631758" y="2163846"/>
            <a:ext cx="3540642" cy="1033227"/>
          </a:xfrm>
          <a:prstGeom prst="roundRect">
            <a:avLst>
              <a:gd name="adj" fmla="val 114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Implementing Heat Recovery could:</a:t>
            </a:r>
          </a:p>
          <a:p>
            <a:pPr algn="ctr"/>
            <a:r>
              <a:rPr lang="en-US" sz="1600" dirty="0">
                <a:solidFill>
                  <a:schemeClr val="tx1"/>
                </a:solidFill>
              </a:rPr>
              <a:t>Cut emission up to </a:t>
            </a:r>
          </a:p>
          <a:p>
            <a:pPr algn="ctr"/>
            <a:r>
              <a:rPr lang="en-US" b="1" dirty="0">
                <a:solidFill>
                  <a:schemeClr val="tx1"/>
                </a:solidFill>
              </a:rPr>
              <a:t>83 tons CO</a:t>
            </a:r>
            <a:r>
              <a:rPr lang="en-US" b="1" baseline="-25000" dirty="0">
                <a:solidFill>
                  <a:schemeClr val="tx1"/>
                </a:solidFill>
              </a:rPr>
              <a:t>2</a:t>
            </a:r>
            <a:endParaRPr lang="en-US" sz="2400" b="1" dirty="0">
              <a:solidFill>
                <a:schemeClr val="tx1"/>
              </a:solidFill>
            </a:endParaRPr>
          </a:p>
        </p:txBody>
      </p:sp>
      <p:sp>
        <p:nvSpPr>
          <p:cNvPr id="11" name="TextBox 10">
            <a:extLst>
              <a:ext uri="{FF2B5EF4-FFF2-40B4-BE49-F238E27FC236}">
                <a16:creationId xmlns:a16="http://schemas.microsoft.com/office/drawing/2014/main" id="{62121469-F96C-46C6-ABA2-31268603AC4E}"/>
              </a:ext>
            </a:extLst>
          </p:cNvPr>
          <p:cNvSpPr txBox="1"/>
          <p:nvPr/>
        </p:nvSpPr>
        <p:spPr>
          <a:xfrm>
            <a:off x="741178" y="963738"/>
            <a:ext cx="2246128" cy="307777"/>
          </a:xfrm>
          <a:prstGeom prst="rect">
            <a:avLst/>
          </a:prstGeom>
          <a:noFill/>
        </p:spPr>
        <p:txBody>
          <a:bodyPr wrap="none" rtlCol="0">
            <a:spAutoFit/>
          </a:bodyPr>
          <a:lstStyle/>
          <a:p>
            <a:r>
              <a:rPr lang="en-US" sz="1400" i="1" dirty="0">
                <a:solidFill>
                  <a:srgbClr val="C00000"/>
                </a:solidFill>
              </a:rPr>
              <a:t>100 Index = 129 tons CO</a:t>
            </a:r>
            <a:r>
              <a:rPr lang="en-US" sz="1400" i="1" baseline="-25000" dirty="0">
                <a:solidFill>
                  <a:srgbClr val="C00000"/>
                </a:solidFill>
              </a:rPr>
              <a:t>2</a:t>
            </a:r>
            <a:endParaRPr lang="en-US" sz="1400" i="1" dirty="0">
              <a:solidFill>
                <a:srgbClr val="C00000"/>
              </a:solidFill>
            </a:endParaRPr>
          </a:p>
        </p:txBody>
      </p:sp>
      <p:sp>
        <p:nvSpPr>
          <p:cNvPr id="12" name="Arrow: Down 11">
            <a:extLst>
              <a:ext uri="{FF2B5EF4-FFF2-40B4-BE49-F238E27FC236}">
                <a16:creationId xmlns:a16="http://schemas.microsoft.com/office/drawing/2014/main" id="{701C3FAB-60D2-49EA-A270-D7BEAFFAD6CF}"/>
              </a:ext>
            </a:extLst>
          </p:cNvPr>
          <p:cNvSpPr/>
          <p:nvPr/>
        </p:nvSpPr>
        <p:spPr>
          <a:xfrm>
            <a:off x="8338911" y="1847358"/>
            <a:ext cx="393405" cy="1446028"/>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904B8C1-5E41-48B2-A012-0105F5A3106F}"/>
              </a:ext>
            </a:extLst>
          </p:cNvPr>
          <p:cNvSpPr/>
          <p:nvPr/>
        </p:nvSpPr>
        <p:spPr>
          <a:xfrm>
            <a:off x="4717091" y="3774558"/>
            <a:ext cx="3455310" cy="552894"/>
          </a:xfrm>
          <a:prstGeom prst="roundRect">
            <a:avLst>
              <a:gd name="adj" fmla="val 16667"/>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987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cb025ba9a6ccf8fed139b5222f2a63b17a4791"/>
</p:tagLst>
</file>

<file path=ppt/theme/theme1.xml><?xml version="1.0" encoding="utf-8"?>
<a:theme xmlns:a="http://schemas.openxmlformats.org/drawingml/2006/main" name="KTH_PPT template">
  <a:themeElements>
    <a:clrScheme name="KTH">
      <a:dk1>
        <a:sysClr val="windowText" lastClr="000000"/>
      </a:dk1>
      <a:lt1>
        <a:sysClr val="window" lastClr="FFFFFF"/>
      </a:lt1>
      <a:dk2>
        <a:srgbClr val="1F497D"/>
      </a:dk2>
      <a:lt2>
        <a:srgbClr val="EEECE1"/>
      </a:lt2>
      <a:accent1>
        <a:srgbClr val="1954A6"/>
      </a:accent1>
      <a:accent2>
        <a:srgbClr val="5494E6"/>
      </a:accent2>
      <a:accent3>
        <a:srgbClr val="62922E"/>
      </a:accent3>
      <a:accent4>
        <a:srgbClr val="A2D16E"/>
      </a:accent4>
      <a:accent5>
        <a:srgbClr val="9D102D"/>
      </a:accent5>
      <a:accent6>
        <a:srgbClr val="E74769"/>
      </a:accent6>
      <a:hlink>
        <a:srgbClr val="C2C2C4"/>
      </a:hlink>
      <a:folHlink>
        <a:srgbClr val="800080"/>
      </a:folHlink>
    </a:clrScheme>
    <a:fontScheme name="Anpassat 2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KTH_PPT template 2014 general_16_9</Template>
  <TotalTime>1077</TotalTime>
  <Words>1720</Words>
  <Application>Microsoft Office PowerPoint</Application>
  <PresentationFormat>On-screen Show (16:9)</PresentationFormat>
  <Paragraphs>155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Courier New</vt:lpstr>
      <vt:lpstr>Wingdings</vt:lpstr>
      <vt:lpstr>KTH_PPT template</vt:lpstr>
      <vt:lpstr>Supermarket’s Energy Recovery: Waste Heat for District Heating Networks</vt:lpstr>
      <vt:lpstr>Outline </vt:lpstr>
      <vt:lpstr>Background of Project</vt:lpstr>
      <vt:lpstr>Supermarket – Refrigeration System Improvement </vt:lpstr>
      <vt:lpstr>CO2 as the Main Refrigerant</vt:lpstr>
      <vt:lpstr>Objectives &amp; Methodology</vt:lpstr>
      <vt:lpstr>Results: Comparison of Cost</vt:lpstr>
      <vt:lpstr>Which scenario is shown to be more efficient?</vt:lpstr>
      <vt:lpstr>Potential Of Reducing CO2 emission </vt:lpstr>
      <vt:lpstr>Summary of Main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Jayasuriya</dc:creator>
  <cp:lastModifiedBy>Lugas Raka Adrianto</cp:lastModifiedBy>
  <cp:revision>57</cp:revision>
  <cp:lastPrinted>2013-05-27T09:10:21Z</cp:lastPrinted>
  <dcterms:created xsi:type="dcterms:W3CDTF">2017-04-19T01:54:36Z</dcterms:created>
  <dcterms:modified xsi:type="dcterms:W3CDTF">2017-05-23T12:39:21Z</dcterms:modified>
</cp:coreProperties>
</file>