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7"/>
  </p:notesMasterIdLst>
  <p:sldIdLst>
    <p:sldId id="256" r:id="rId2"/>
    <p:sldId id="264" r:id="rId3"/>
    <p:sldId id="262" r:id="rId4"/>
    <p:sldId id="277" r:id="rId5"/>
    <p:sldId id="263" r:id="rId6"/>
    <p:sldId id="266" r:id="rId7"/>
    <p:sldId id="278" r:id="rId8"/>
    <p:sldId id="267" r:id="rId9"/>
    <p:sldId id="268" r:id="rId10"/>
    <p:sldId id="269" r:id="rId11"/>
    <p:sldId id="270" r:id="rId12"/>
    <p:sldId id="271" r:id="rId13"/>
    <p:sldId id="272" r:id="rId14"/>
    <p:sldId id="274" r:id="rId15"/>
    <p:sldId id="275" r:id="rId16"/>
    <p:sldId id="280" r:id="rId17"/>
    <p:sldId id="281" r:id="rId18"/>
    <p:sldId id="289" r:id="rId19"/>
    <p:sldId id="282" r:id="rId20"/>
    <p:sldId id="284" r:id="rId21"/>
    <p:sldId id="283" r:id="rId22"/>
    <p:sldId id="285" r:id="rId23"/>
    <p:sldId id="287" r:id="rId24"/>
    <p:sldId id="286" r:id="rId25"/>
    <p:sldId id="288" r:id="rId26"/>
    <p:sldId id="291" r:id="rId27"/>
    <p:sldId id="292" r:id="rId28"/>
    <p:sldId id="293" r:id="rId29"/>
    <p:sldId id="295" r:id="rId30"/>
    <p:sldId id="296" r:id="rId31"/>
    <p:sldId id="297" r:id="rId32"/>
    <p:sldId id="298" r:id="rId33"/>
    <p:sldId id="304" r:id="rId34"/>
    <p:sldId id="306" r:id="rId35"/>
    <p:sldId id="307" r:id="rId36"/>
    <p:sldId id="308" r:id="rId37"/>
    <p:sldId id="309" r:id="rId38"/>
    <p:sldId id="310" r:id="rId39"/>
    <p:sldId id="311" r:id="rId40"/>
    <p:sldId id="312" r:id="rId41"/>
    <p:sldId id="313" r:id="rId42"/>
    <p:sldId id="334" r:id="rId43"/>
    <p:sldId id="314" r:id="rId44"/>
    <p:sldId id="315" r:id="rId45"/>
    <p:sldId id="332"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6" r:id="rId63"/>
    <p:sldId id="338" r:id="rId64"/>
    <p:sldId id="339" r:id="rId65"/>
    <p:sldId id="337" r:id="rId66"/>
    <p:sldId id="340" r:id="rId67"/>
    <p:sldId id="342" r:id="rId68"/>
    <p:sldId id="344" r:id="rId69"/>
    <p:sldId id="345" r:id="rId70"/>
    <p:sldId id="346" r:id="rId71"/>
    <p:sldId id="347" r:id="rId72"/>
    <p:sldId id="348" r:id="rId73"/>
    <p:sldId id="349" r:id="rId74"/>
    <p:sldId id="350" r:id="rId75"/>
    <p:sldId id="351" r:id="rId76"/>
    <p:sldId id="352" r:id="rId77"/>
    <p:sldId id="353" r:id="rId78"/>
    <p:sldId id="354" r:id="rId79"/>
    <p:sldId id="359" r:id="rId80"/>
    <p:sldId id="360" r:id="rId81"/>
    <p:sldId id="361" r:id="rId82"/>
    <p:sldId id="362" r:id="rId83"/>
    <p:sldId id="373" r:id="rId84"/>
    <p:sldId id="374" r:id="rId85"/>
    <p:sldId id="375" r:id="rId86"/>
    <p:sldId id="376" r:id="rId87"/>
    <p:sldId id="377" r:id="rId88"/>
    <p:sldId id="378" r:id="rId89"/>
    <p:sldId id="379" r:id="rId90"/>
    <p:sldId id="380" r:id="rId91"/>
    <p:sldId id="381" r:id="rId92"/>
    <p:sldId id="382" r:id="rId93"/>
    <p:sldId id="383" r:id="rId94"/>
    <p:sldId id="384" r:id="rId95"/>
    <p:sldId id="385" r:id="rId96"/>
    <p:sldId id="386" r:id="rId97"/>
    <p:sldId id="387" r:id="rId98"/>
    <p:sldId id="390" r:id="rId99"/>
    <p:sldId id="391" r:id="rId100"/>
    <p:sldId id="392" r:id="rId101"/>
    <p:sldId id="393" r:id="rId102"/>
    <p:sldId id="394" r:id="rId103"/>
    <p:sldId id="395" r:id="rId104"/>
    <p:sldId id="396" r:id="rId105"/>
    <p:sldId id="397" r:id="rId106"/>
    <p:sldId id="401" r:id="rId107"/>
    <p:sldId id="400" r:id="rId108"/>
    <p:sldId id="399" r:id="rId109"/>
    <p:sldId id="398" r:id="rId110"/>
    <p:sldId id="402" r:id="rId111"/>
    <p:sldId id="403" r:id="rId112"/>
    <p:sldId id="406" r:id="rId113"/>
    <p:sldId id="505" r:id="rId114"/>
    <p:sldId id="507" r:id="rId115"/>
    <p:sldId id="508" r:id="rId116"/>
    <p:sldId id="509" r:id="rId117"/>
    <p:sldId id="510" r:id="rId118"/>
    <p:sldId id="511" r:id="rId119"/>
    <p:sldId id="512" r:id="rId120"/>
    <p:sldId id="513" r:id="rId121"/>
    <p:sldId id="514" r:id="rId122"/>
    <p:sldId id="515" r:id="rId123"/>
    <p:sldId id="516" r:id="rId124"/>
    <p:sldId id="517" r:id="rId125"/>
    <p:sldId id="518" r:id="rId126"/>
    <p:sldId id="519" r:id="rId127"/>
    <p:sldId id="416" r:id="rId128"/>
    <p:sldId id="407" r:id="rId129"/>
    <p:sldId id="408" r:id="rId130"/>
    <p:sldId id="411" r:id="rId131"/>
    <p:sldId id="412" r:id="rId132"/>
    <p:sldId id="413" r:id="rId133"/>
    <p:sldId id="414" r:id="rId134"/>
    <p:sldId id="524" r:id="rId135"/>
    <p:sldId id="525" r:id="rId136"/>
    <p:sldId id="530" r:id="rId137"/>
    <p:sldId id="531" r:id="rId138"/>
    <p:sldId id="532" r:id="rId139"/>
    <p:sldId id="533" r:id="rId140"/>
    <p:sldId id="534" r:id="rId141"/>
    <p:sldId id="527" r:id="rId142"/>
    <p:sldId id="528" r:id="rId143"/>
    <p:sldId id="529" r:id="rId144"/>
    <p:sldId id="537" r:id="rId145"/>
    <p:sldId id="536" r:id="rId14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F823"/>
    <a:srgbClr val="1BF83D"/>
    <a:srgbClr val="000000"/>
    <a:srgbClr val="F9F9F9"/>
    <a:srgbClr val="FFFFCC"/>
    <a:srgbClr val="DDDDDD"/>
    <a:srgbClr val="30F65F"/>
    <a:srgbClr val="0F0E0B"/>
    <a:srgbClr val="11F499"/>
    <a:srgbClr val="F9F8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05" d="100"/>
          <a:sy n="105" d="100"/>
        </p:scale>
        <p:origin x="79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A7FC5-73FF-E348-8A71-B3CE009D3A9B}" type="datetimeFigureOut">
              <a:rPr lang="pt-BR" smtClean="0"/>
              <a:t>16/07/2023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119E1-A42D-154E-93D2-1FC84543E679}" type="slidenum">
              <a:rPr lang="pt-BR" smtClean="0"/>
              <a:t>‹nº›</a:t>
            </a:fld>
            <a:endParaRPr lang="pt-BR"/>
          </a:p>
        </p:txBody>
      </p:sp>
    </p:spTree>
    <p:extLst>
      <p:ext uri="{BB962C8B-B14F-4D97-AF65-F5344CB8AC3E}">
        <p14:creationId xmlns:p14="http://schemas.microsoft.com/office/powerpoint/2010/main" val="413438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2</a:t>
            </a:fld>
            <a:endParaRPr lang="pt-BR"/>
          </a:p>
        </p:txBody>
      </p:sp>
    </p:spTree>
    <p:extLst>
      <p:ext uri="{BB962C8B-B14F-4D97-AF65-F5344CB8AC3E}">
        <p14:creationId xmlns:p14="http://schemas.microsoft.com/office/powerpoint/2010/main" val="952448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11</a:t>
            </a:fld>
            <a:endParaRPr lang="pt-BR"/>
          </a:p>
        </p:txBody>
      </p:sp>
    </p:spTree>
    <p:extLst>
      <p:ext uri="{BB962C8B-B14F-4D97-AF65-F5344CB8AC3E}">
        <p14:creationId xmlns:p14="http://schemas.microsoft.com/office/powerpoint/2010/main" val="26548243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109</a:t>
            </a:fld>
            <a:endParaRPr lang="pt-BR"/>
          </a:p>
        </p:txBody>
      </p:sp>
    </p:spTree>
    <p:extLst>
      <p:ext uri="{BB962C8B-B14F-4D97-AF65-F5344CB8AC3E}">
        <p14:creationId xmlns:p14="http://schemas.microsoft.com/office/powerpoint/2010/main" val="106054822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110</a:t>
            </a:fld>
            <a:endParaRPr lang="pt-BR"/>
          </a:p>
        </p:txBody>
      </p:sp>
    </p:spTree>
    <p:extLst>
      <p:ext uri="{BB962C8B-B14F-4D97-AF65-F5344CB8AC3E}">
        <p14:creationId xmlns:p14="http://schemas.microsoft.com/office/powerpoint/2010/main" val="343224625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111</a:t>
            </a:fld>
            <a:endParaRPr lang="pt-BR"/>
          </a:p>
        </p:txBody>
      </p:sp>
    </p:spTree>
    <p:extLst>
      <p:ext uri="{BB962C8B-B14F-4D97-AF65-F5344CB8AC3E}">
        <p14:creationId xmlns:p14="http://schemas.microsoft.com/office/powerpoint/2010/main" val="365361691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112</a:t>
            </a:fld>
            <a:endParaRPr lang="pt-BR"/>
          </a:p>
        </p:txBody>
      </p:sp>
    </p:spTree>
    <p:extLst>
      <p:ext uri="{BB962C8B-B14F-4D97-AF65-F5344CB8AC3E}">
        <p14:creationId xmlns:p14="http://schemas.microsoft.com/office/powerpoint/2010/main" val="112840585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115</a:t>
            </a:fld>
            <a:endParaRPr lang="pt-BR"/>
          </a:p>
        </p:txBody>
      </p:sp>
    </p:spTree>
    <p:extLst>
      <p:ext uri="{BB962C8B-B14F-4D97-AF65-F5344CB8AC3E}">
        <p14:creationId xmlns:p14="http://schemas.microsoft.com/office/powerpoint/2010/main" val="18679495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116</a:t>
            </a:fld>
            <a:endParaRPr lang="pt-BR"/>
          </a:p>
        </p:txBody>
      </p:sp>
    </p:spTree>
    <p:extLst>
      <p:ext uri="{BB962C8B-B14F-4D97-AF65-F5344CB8AC3E}">
        <p14:creationId xmlns:p14="http://schemas.microsoft.com/office/powerpoint/2010/main" val="139118305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117</a:t>
            </a:fld>
            <a:endParaRPr lang="pt-BR"/>
          </a:p>
        </p:txBody>
      </p:sp>
    </p:spTree>
    <p:extLst>
      <p:ext uri="{BB962C8B-B14F-4D97-AF65-F5344CB8AC3E}">
        <p14:creationId xmlns:p14="http://schemas.microsoft.com/office/powerpoint/2010/main" val="378289762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118</a:t>
            </a:fld>
            <a:endParaRPr lang="pt-BR"/>
          </a:p>
        </p:txBody>
      </p:sp>
    </p:spTree>
    <p:extLst>
      <p:ext uri="{BB962C8B-B14F-4D97-AF65-F5344CB8AC3E}">
        <p14:creationId xmlns:p14="http://schemas.microsoft.com/office/powerpoint/2010/main" val="25534164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119</a:t>
            </a:fld>
            <a:endParaRPr lang="pt-BR"/>
          </a:p>
        </p:txBody>
      </p:sp>
    </p:spTree>
    <p:extLst>
      <p:ext uri="{BB962C8B-B14F-4D97-AF65-F5344CB8AC3E}">
        <p14:creationId xmlns:p14="http://schemas.microsoft.com/office/powerpoint/2010/main" val="324725708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120</a:t>
            </a:fld>
            <a:endParaRPr lang="pt-BR"/>
          </a:p>
        </p:txBody>
      </p:sp>
    </p:spTree>
    <p:extLst>
      <p:ext uri="{BB962C8B-B14F-4D97-AF65-F5344CB8AC3E}">
        <p14:creationId xmlns:p14="http://schemas.microsoft.com/office/powerpoint/2010/main" val="251448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12</a:t>
            </a:fld>
            <a:endParaRPr lang="pt-BR"/>
          </a:p>
        </p:txBody>
      </p:sp>
    </p:spTree>
    <p:extLst>
      <p:ext uri="{BB962C8B-B14F-4D97-AF65-F5344CB8AC3E}">
        <p14:creationId xmlns:p14="http://schemas.microsoft.com/office/powerpoint/2010/main" val="322749841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121</a:t>
            </a:fld>
            <a:endParaRPr lang="pt-BR"/>
          </a:p>
        </p:txBody>
      </p:sp>
    </p:spTree>
    <p:extLst>
      <p:ext uri="{BB962C8B-B14F-4D97-AF65-F5344CB8AC3E}">
        <p14:creationId xmlns:p14="http://schemas.microsoft.com/office/powerpoint/2010/main" val="99815327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122</a:t>
            </a:fld>
            <a:endParaRPr lang="pt-BR"/>
          </a:p>
        </p:txBody>
      </p:sp>
    </p:spTree>
    <p:extLst>
      <p:ext uri="{BB962C8B-B14F-4D97-AF65-F5344CB8AC3E}">
        <p14:creationId xmlns:p14="http://schemas.microsoft.com/office/powerpoint/2010/main" val="99227423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123</a:t>
            </a:fld>
            <a:endParaRPr lang="pt-BR"/>
          </a:p>
        </p:txBody>
      </p:sp>
    </p:spTree>
    <p:extLst>
      <p:ext uri="{BB962C8B-B14F-4D97-AF65-F5344CB8AC3E}">
        <p14:creationId xmlns:p14="http://schemas.microsoft.com/office/powerpoint/2010/main" val="269867194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124</a:t>
            </a:fld>
            <a:endParaRPr lang="pt-BR"/>
          </a:p>
        </p:txBody>
      </p:sp>
    </p:spTree>
    <p:extLst>
      <p:ext uri="{BB962C8B-B14F-4D97-AF65-F5344CB8AC3E}">
        <p14:creationId xmlns:p14="http://schemas.microsoft.com/office/powerpoint/2010/main" val="307596082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126</a:t>
            </a:fld>
            <a:endParaRPr lang="pt-BR"/>
          </a:p>
        </p:txBody>
      </p:sp>
    </p:spTree>
    <p:extLst>
      <p:ext uri="{BB962C8B-B14F-4D97-AF65-F5344CB8AC3E}">
        <p14:creationId xmlns:p14="http://schemas.microsoft.com/office/powerpoint/2010/main" val="87490567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127</a:t>
            </a:fld>
            <a:endParaRPr lang="pt-BR"/>
          </a:p>
        </p:txBody>
      </p:sp>
    </p:spTree>
    <p:extLst>
      <p:ext uri="{BB962C8B-B14F-4D97-AF65-F5344CB8AC3E}">
        <p14:creationId xmlns:p14="http://schemas.microsoft.com/office/powerpoint/2010/main" val="218916415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128</a:t>
            </a:fld>
            <a:endParaRPr lang="pt-BR"/>
          </a:p>
        </p:txBody>
      </p:sp>
    </p:spTree>
    <p:extLst>
      <p:ext uri="{BB962C8B-B14F-4D97-AF65-F5344CB8AC3E}">
        <p14:creationId xmlns:p14="http://schemas.microsoft.com/office/powerpoint/2010/main" val="40484849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129</a:t>
            </a:fld>
            <a:endParaRPr lang="pt-BR"/>
          </a:p>
        </p:txBody>
      </p:sp>
    </p:spTree>
    <p:extLst>
      <p:ext uri="{BB962C8B-B14F-4D97-AF65-F5344CB8AC3E}">
        <p14:creationId xmlns:p14="http://schemas.microsoft.com/office/powerpoint/2010/main" val="16795566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130</a:t>
            </a:fld>
            <a:endParaRPr lang="pt-BR"/>
          </a:p>
        </p:txBody>
      </p:sp>
    </p:spTree>
    <p:extLst>
      <p:ext uri="{BB962C8B-B14F-4D97-AF65-F5344CB8AC3E}">
        <p14:creationId xmlns:p14="http://schemas.microsoft.com/office/powerpoint/2010/main" val="351204940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131</a:t>
            </a:fld>
            <a:endParaRPr lang="pt-BR"/>
          </a:p>
        </p:txBody>
      </p:sp>
    </p:spTree>
    <p:extLst>
      <p:ext uri="{BB962C8B-B14F-4D97-AF65-F5344CB8AC3E}">
        <p14:creationId xmlns:p14="http://schemas.microsoft.com/office/powerpoint/2010/main" val="696747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13</a:t>
            </a:fld>
            <a:endParaRPr lang="pt-BR"/>
          </a:p>
        </p:txBody>
      </p:sp>
    </p:spTree>
    <p:extLst>
      <p:ext uri="{BB962C8B-B14F-4D97-AF65-F5344CB8AC3E}">
        <p14:creationId xmlns:p14="http://schemas.microsoft.com/office/powerpoint/2010/main" val="204942929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132</a:t>
            </a:fld>
            <a:endParaRPr lang="pt-BR"/>
          </a:p>
        </p:txBody>
      </p:sp>
    </p:spTree>
    <p:extLst>
      <p:ext uri="{BB962C8B-B14F-4D97-AF65-F5344CB8AC3E}">
        <p14:creationId xmlns:p14="http://schemas.microsoft.com/office/powerpoint/2010/main" val="150891006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133</a:t>
            </a:fld>
            <a:endParaRPr lang="pt-BR"/>
          </a:p>
        </p:txBody>
      </p:sp>
    </p:spTree>
    <p:extLst>
      <p:ext uri="{BB962C8B-B14F-4D97-AF65-F5344CB8AC3E}">
        <p14:creationId xmlns:p14="http://schemas.microsoft.com/office/powerpoint/2010/main" val="130047690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134</a:t>
            </a:fld>
            <a:endParaRPr lang="pt-BR"/>
          </a:p>
        </p:txBody>
      </p:sp>
    </p:spTree>
    <p:extLst>
      <p:ext uri="{BB962C8B-B14F-4D97-AF65-F5344CB8AC3E}">
        <p14:creationId xmlns:p14="http://schemas.microsoft.com/office/powerpoint/2010/main" val="102805852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135</a:t>
            </a:fld>
            <a:endParaRPr lang="pt-BR"/>
          </a:p>
        </p:txBody>
      </p:sp>
    </p:spTree>
    <p:extLst>
      <p:ext uri="{BB962C8B-B14F-4D97-AF65-F5344CB8AC3E}">
        <p14:creationId xmlns:p14="http://schemas.microsoft.com/office/powerpoint/2010/main" val="341637147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136</a:t>
            </a:fld>
            <a:endParaRPr lang="pt-BR"/>
          </a:p>
        </p:txBody>
      </p:sp>
    </p:spTree>
    <p:extLst>
      <p:ext uri="{BB962C8B-B14F-4D97-AF65-F5344CB8AC3E}">
        <p14:creationId xmlns:p14="http://schemas.microsoft.com/office/powerpoint/2010/main" val="128592345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137</a:t>
            </a:fld>
            <a:endParaRPr lang="pt-BR"/>
          </a:p>
        </p:txBody>
      </p:sp>
    </p:spTree>
    <p:extLst>
      <p:ext uri="{BB962C8B-B14F-4D97-AF65-F5344CB8AC3E}">
        <p14:creationId xmlns:p14="http://schemas.microsoft.com/office/powerpoint/2010/main" val="396224211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138</a:t>
            </a:fld>
            <a:endParaRPr lang="pt-BR"/>
          </a:p>
        </p:txBody>
      </p:sp>
    </p:spTree>
    <p:extLst>
      <p:ext uri="{BB962C8B-B14F-4D97-AF65-F5344CB8AC3E}">
        <p14:creationId xmlns:p14="http://schemas.microsoft.com/office/powerpoint/2010/main" val="63155101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139</a:t>
            </a:fld>
            <a:endParaRPr lang="pt-BR"/>
          </a:p>
        </p:txBody>
      </p:sp>
    </p:spTree>
    <p:extLst>
      <p:ext uri="{BB962C8B-B14F-4D97-AF65-F5344CB8AC3E}">
        <p14:creationId xmlns:p14="http://schemas.microsoft.com/office/powerpoint/2010/main" val="218291843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140</a:t>
            </a:fld>
            <a:endParaRPr lang="pt-BR"/>
          </a:p>
        </p:txBody>
      </p:sp>
    </p:spTree>
    <p:extLst>
      <p:ext uri="{BB962C8B-B14F-4D97-AF65-F5344CB8AC3E}">
        <p14:creationId xmlns:p14="http://schemas.microsoft.com/office/powerpoint/2010/main" val="88332256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141</a:t>
            </a:fld>
            <a:endParaRPr lang="pt-BR"/>
          </a:p>
        </p:txBody>
      </p:sp>
    </p:spTree>
    <p:extLst>
      <p:ext uri="{BB962C8B-B14F-4D97-AF65-F5344CB8AC3E}">
        <p14:creationId xmlns:p14="http://schemas.microsoft.com/office/powerpoint/2010/main" val="1725186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14</a:t>
            </a:fld>
            <a:endParaRPr lang="pt-BR"/>
          </a:p>
        </p:txBody>
      </p:sp>
    </p:spTree>
    <p:extLst>
      <p:ext uri="{BB962C8B-B14F-4D97-AF65-F5344CB8AC3E}">
        <p14:creationId xmlns:p14="http://schemas.microsoft.com/office/powerpoint/2010/main" val="298225167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142</a:t>
            </a:fld>
            <a:endParaRPr lang="pt-BR"/>
          </a:p>
        </p:txBody>
      </p:sp>
    </p:spTree>
    <p:extLst>
      <p:ext uri="{BB962C8B-B14F-4D97-AF65-F5344CB8AC3E}">
        <p14:creationId xmlns:p14="http://schemas.microsoft.com/office/powerpoint/2010/main" val="336033586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143</a:t>
            </a:fld>
            <a:endParaRPr lang="pt-BR"/>
          </a:p>
        </p:txBody>
      </p:sp>
    </p:spTree>
    <p:extLst>
      <p:ext uri="{BB962C8B-B14F-4D97-AF65-F5344CB8AC3E}">
        <p14:creationId xmlns:p14="http://schemas.microsoft.com/office/powerpoint/2010/main" val="150278089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144</a:t>
            </a:fld>
            <a:endParaRPr lang="pt-BR"/>
          </a:p>
        </p:txBody>
      </p:sp>
    </p:spTree>
    <p:extLst>
      <p:ext uri="{BB962C8B-B14F-4D97-AF65-F5344CB8AC3E}">
        <p14:creationId xmlns:p14="http://schemas.microsoft.com/office/powerpoint/2010/main" val="268092708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145</a:t>
            </a:fld>
            <a:endParaRPr lang="pt-BR"/>
          </a:p>
        </p:txBody>
      </p:sp>
    </p:spTree>
    <p:extLst>
      <p:ext uri="{BB962C8B-B14F-4D97-AF65-F5344CB8AC3E}">
        <p14:creationId xmlns:p14="http://schemas.microsoft.com/office/powerpoint/2010/main" val="960935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15</a:t>
            </a:fld>
            <a:endParaRPr lang="pt-BR"/>
          </a:p>
        </p:txBody>
      </p:sp>
    </p:spTree>
    <p:extLst>
      <p:ext uri="{BB962C8B-B14F-4D97-AF65-F5344CB8AC3E}">
        <p14:creationId xmlns:p14="http://schemas.microsoft.com/office/powerpoint/2010/main" val="1560607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16</a:t>
            </a:fld>
            <a:endParaRPr lang="pt-BR"/>
          </a:p>
        </p:txBody>
      </p:sp>
    </p:spTree>
    <p:extLst>
      <p:ext uri="{BB962C8B-B14F-4D97-AF65-F5344CB8AC3E}">
        <p14:creationId xmlns:p14="http://schemas.microsoft.com/office/powerpoint/2010/main" val="2145801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17</a:t>
            </a:fld>
            <a:endParaRPr lang="pt-BR"/>
          </a:p>
        </p:txBody>
      </p:sp>
    </p:spTree>
    <p:extLst>
      <p:ext uri="{BB962C8B-B14F-4D97-AF65-F5344CB8AC3E}">
        <p14:creationId xmlns:p14="http://schemas.microsoft.com/office/powerpoint/2010/main" val="4249509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18</a:t>
            </a:fld>
            <a:endParaRPr lang="pt-BR"/>
          </a:p>
        </p:txBody>
      </p:sp>
    </p:spTree>
    <p:extLst>
      <p:ext uri="{BB962C8B-B14F-4D97-AF65-F5344CB8AC3E}">
        <p14:creationId xmlns:p14="http://schemas.microsoft.com/office/powerpoint/2010/main" val="1858145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19</a:t>
            </a:fld>
            <a:endParaRPr lang="pt-BR"/>
          </a:p>
        </p:txBody>
      </p:sp>
    </p:spTree>
    <p:extLst>
      <p:ext uri="{BB962C8B-B14F-4D97-AF65-F5344CB8AC3E}">
        <p14:creationId xmlns:p14="http://schemas.microsoft.com/office/powerpoint/2010/main" val="3683035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20</a:t>
            </a:fld>
            <a:endParaRPr lang="pt-BR"/>
          </a:p>
        </p:txBody>
      </p:sp>
    </p:spTree>
    <p:extLst>
      <p:ext uri="{BB962C8B-B14F-4D97-AF65-F5344CB8AC3E}">
        <p14:creationId xmlns:p14="http://schemas.microsoft.com/office/powerpoint/2010/main" val="538859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3</a:t>
            </a:fld>
            <a:endParaRPr lang="pt-BR"/>
          </a:p>
        </p:txBody>
      </p:sp>
    </p:spTree>
    <p:extLst>
      <p:ext uri="{BB962C8B-B14F-4D97-AF65-F5344CB8AC3E}">
        <p14:creationId xmlns:p14="http://schemas.microsoft.com/office/powerpoint/2010/main" val="3453796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21</a:t>
            </a:fld>
            <a:endParaRPr lang="pt-BR"/>
          </a:p>
        </p:txBody>
      </p:sp>
    </p:spTree>
    <p:extLst>
      <p:ext uri="{BB962C8B-B14F-4D97-AF65-F5344CB8AC3E}">
        <p14:creationId xmlns:p14="http://schemas.microsoft.com/office/powerpoint/2010/main" val="1309090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22</a:t>
            </a:fld>
            <a:endParaRPr lang="pt-BR"/>
          </a:p>
        </p:txBody>
      </p:sp>
    </p:spTree>
    <p:extLst>
      <p:ext uri="{BB962C8B-B14F-4D97-AF65-F5344CB8AC3E}">
        <p14:creationId xmlns:p14="http://schemas.microsoft.com/office/powerpoint/2010/main" val="370467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23</a:t>
            </a:fld>
            <a:endParaRPr lang="pt-BR"/>
          </a:p>
        </p:txBody>
      </p:sp>
    </p:spTree>
    <p:extLst>
      <p:ext uri="{BB962C8B-B14F-4D97-AF65-F5344CB8AC3E}">
        <p14:creationId xmlns:p14="http://schemas.microsoft.com/office/powerpoint/2010/main" val="1437488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24</a:t>
            </a:fld>
            <a:endParaRPr lang="pt-BR"/>
          </a:p>
        </p:txBody>
      </p:sp>
    </p:spTree>
    <p:extLst>
      <p:ext uri="{BB962C8B-B14F-4D97-AF65-F5344CB8AC3E}">
        <p14:creationId xmlns:p14="http://schemas.microsoft.com/office/powerpoint/2010/main" val="451228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25</a:t>
            </a:fld>
            <a:endParaRPr lang="pt-BR"/>
          </a:p>
        </p:txBody>
      </p:sp>
    </p:spTree>
    <p:extLst>
      <p:ext uri="{BB962C8B-B14F-4D97-AF65-F5344CB8AC3E}">
        <p14:creationId xmlns:p14="http://schemas.microsoft.com/office/powerpoint/2010/main" val="1182763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26</a:t>
            </a:fld>
            <a:endParaRPr lang="pt-BR"/>
          </a:p>
        </p:txBody>
      </p:sp>
    </p:spTree>
    <p:extLst>
      <p:ext uri="{BB962C8B-B14F-4D97-AF65-F5344CB8AC3E}">
        <p14:creationId xmlns:p14="http://schemas.microsoft.com/office/powerpoint/2010/main" val="3326955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27</a:t>
            </a:fld>
            <a:endParaRPr lang="pt-BR"/>
          </a:p>
        </p:txBody>
      </p:sp>
    </p:spTree>
    <p:extLst>
      <p:ext uri="{BB962C8B-B14F-4D97-AF65-F5344CB8AC3E}">
        <p14:creationId xmlns:p14="http://schemas.microsoft.com/office/powerpoint/2010/main" val="3067585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28</a:t>
            </a:fld>
            <a:endParaRPr lang="pt-BR"/>
          </a:p>
        </p:txBody>
      </p:sp>
    </p:spTree>
    <p:extLst>
      <p:ext uri="{BB962C8B-B14F-4D97-AF65-F5344CB8AC3E}">
        <p14:creationId xmlns:p14="http://schemas.microsoft.com/office/powerpoint/2010/main" val="3702304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29</a:t>
            </a:fld>
            <a:endParaRPr lang="pt-BR"/>
          </a:p>
        </p:txBody>
      </p:sp>
    </p:spTree>
    <p:extLst>
      <p:ext uri="{BB962C8B-B14F-4D97-AF65-F5344CB8AC3E}">
        <p14:creationId xmlns:p14="http://schemas.microsoft.com/office/powerpoint/2010/main" val="1333798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30</a:t>
            </a:fld>
            <a:endParaRPr lang="pt-BR"/>
          </a:p>
        </p:txBody>
      </p:sp>
    </p:spTree>
    <p:extLst>
      <p:ext uri="{BB962C8B-B14F-4D97-AF65-F5344CB8AC3E}">
        <p14:creationId xmlns:p14="http://schemas.microsoft.com/office/powerpoint/2010/main" val="1690984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4</a:t>
            </a:fld>
            <a:endParaRPr lang="pt-BR"/>
          </a:p>
        </p:txBody>
      </p:sp>
    </p:spTree>
    <p:extLst>
      <p:ext uri="{BB962C8B-B14F-4D97-AF65-F5344CB8AC3E}">
        <p14:creationId xmlns:p14="http://schemas.microsoft.com/office/powerpoint/2010/main" val="1662235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31</a:t>
            </a:fld>
            <a:endParaRPr lang="pt-BR"/>
          </a:p>
        </p:txBody>
      </p:sp>
    </p:spTree>
    <p:extLst>
      <p:ext uri="{BB962C8B-B14F-4D97-AF65-F5344CB8AC3E}">
        <p14:creationId xmlns:p14="http://schemas.microsoft.com/office/powerpoint/2010/main" val="1517166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32</a:t>
            </a:fld>
            <a:endParaRPr lang="pt-BR"/>
          </a:p>
        </p:txBody>
      </p:sp>
    </p:spTree>
    <p:extLst>
      <p:ext uri="{BB962C8B-B14F-4D97-AF65-F5344CB8AC3E}">
        <p14:creationId xmlns:p14="http://schemas.microsoft.com/office/powerpoint/2010/main" val="2101589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33</a:t>
            </a:fld>
            <a:endParaRPr lang="pt-BR"/>
          </a:p>
        </p:txBody>
      </p:sp>
    </p:spTree>
    <p:extLst>
      <p:ext uri="{BB962C8B-B14F-4D97-AF65-F5344CB8AC3E}">
        <p14:creationId xmlns:p14="http://schemas.microsoft.com/office/powerpoint/2010/main" val="23428974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34</a:t>
            </a:fld>
            <a:endParaRPr lang="pt-BR"/>
          </a:p>
        </p:txBody>
      </p:sp>
    </p:spTree>
    <p:extLst>
      <p:ext uri="{BB962C8B-B14F-4D97-AF65-F5344CB8AC3E}">
        <p14:creationId xmlns:p14="http://schemas.microsoft.com/office/powerpoint/2010/main" val="6100084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35</a:t>
            </a:fld>
            <a:endParaRPr lang="pt-BR"/>
          </a:p>
        </p:txBody>
      </p:sp>
    </p:spTree>
    <p:extLst>
      <p:ext uri="{BB962C8B-B14F-4D97-AF65-F5344CB8AC3E}">
        <p14:creationId xmlns:p14="http://schemas.microsoft.com/office/powerpoint/2010/main" val="2643224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36</a:t>
            </a:fld>
            <a:endParaRPr lang="pt-BR"/>
          </a:p>
        </p:txBody>
      </p:sp>
    </p:spTree>
    <p:extLst>
      <p:ext uri="{BB962C8B-B14F-4D97-AF65-F5344CB8AC3E}">
        <p14:creationId xmlns:p14="http://schemas.microsoft.com/office/powerpoint/2010/main" val="1863176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37</a:t>
            </a:fld>
            <a:endParaRPr lang="pt-BR"/>
          </a:p>
        </p:txBody>
      </p:sp>
    </p:spTree>
    <p:extLst>
      <p:ext uri="{BB962C8B-B14F-4D97-AF65-F5344CB8AC3E}">
        <p14:creationId xmlns:p14="http://schemas.microsoft.com/office/powerpoint/2010/main" val="1081293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38</a:t>
            </a:fld>
            <a:endParaRPr lang="pt-BR"/>
          </a:p>
        </p:txBody>
      </p:sp>
    </p:spTree>
    <p:extLst>
      <p:ext uri="{BB962C8B-B14F-4D97-AF65-F5344CB8AC3E}">
        <p14:creationId xmlns:p14="http://schemas.microsoft.com/office/powerpoint/2010/main" val="422362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39</a:t>
            </a:fld>
            <a:endParaRPr lang="pt-BR"/>
          </a:p>
        </p:txBody>
      </p:sp>
    </p:spTree>
    <p:extLst>
      <p:ext uri="{BB962C8B-B14F-4D97-AF65-F5344CB8AC3E}">
        <p14:creationId xmlns:p14="http://schemas.microsoft.com/office/powerpoint/2010/main" val="24168900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40</a:t>
            </a:fld>
            <a:endParaRPr lang="pt-BR"/>
          </a:p>
        </p:txBody>
      </p:sp>
    </p:spTree>
    <p:extLst>
      <p:ext uri="{BB962C8B-B14F-4D97-AF65-F5344CB8AC3E}">
        <p14:creationId xmlns:p14="http://schemas.microsoft.com/office/powerpoint/2010/main" val="667206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5</a:t>
            </a:fld>
            <a:endParaRPr lang="pt-BR"/>
          </a:p>
        </p:txBody>
      </p:sp>
    </p:spTree>
    <p:extLst>
      <p:ext uri="{BB962C8B-B14F-4D97-AF65-F5344CB8AC3E}">
        <p14:creationId xmlns:p14="http://schemas.microsoft.com/office/powerpoint/2010/main" val="2203081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41</a:t>
            </a:fld>
            <a:endParaRPr lang="pt-BR"/>
          </a:p>
        </p:txBody>
      </p:sp>
    </p:spTree>
    <p:extLst>
      <p:ext uri="{BB962C8B-B14F-4D97-AF65-F5344CB8AC3E}">
        <p14:creationId xmlns:p14="http://schemas.microsoft.com/office/powerpoint/2010/main" val="30063739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42</a:t>
            </a:fld>
            <a:endParaRPr lang="pt-BR"/>
          </a:p>
        </p:txBody>
      </p:sp>
    </p:spTree>
    <p:extLst>
      <p:ext uri="{BB962C8B-B14F-4D97-AF65-F5344CB8AC3E}">
        <p14:creationId xmlns:p14="http://schemas.microsoft.com/office/powerpoint/2010/main" val="42343162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43</a:t>
            </a:fld>
            <a:endParaRPr lang="pt-BR"/>
          </a:p>
        </p:txBody>
      </p:sp>
    </p:spTree>
    <p:extLst>
      <p:ext uri="{BB962C8B-B14F-4D97-AF65-F5344CB8AC3E}">
        <p14:creationId xmlns:p14="http://schemas.microsoft.com/office/powerpoint/2010/main" val="11377325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44</a:t>
            </a:fld>
            <a:endParaRPr lang="pt-BR"/>
          </a:p>
        </p:txBody>
      </p:sp>
    </p:spTree>
    <p:extLst>
      <p:ext uri="{BB962C8B-B14F-4D97-AF65-F5344CB8AC3E}">
        <p14:creationId xmlns:p14="http://schemas.microsoft.com/office/powerpoint/2010/main" val="3900679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45</a:t>
            </a:fld>
            <a:endParaRPr lang="pt-BR"/>
          </a:p>
        </p:txBody>
      </p:sp>
    </p:spTree>
    <p:extLst>
      <p:ext uri="{BB962C8B-B14F-4D97-AF65-F5344CB8AC3E}">
        <p14:creationId xmlns:p14="http://schemas.microsoft.com/office/powerpoint/2010/main" val="20722299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46</a:t>
            </a:fld>
            <a:endParaRPr lang="pt-BR"/>
          </a:p>
        </p:txBody>
      </p:sp>
    </p:spTree>
    <p:extLst>
      <p:ext uri="{BB962C8B-B14F-4D97-AF65-F5344CB8AC3E}">
        <p14:creationId xmlns:p14="http://schemas.microsoft.com/office/powerpoint/2010/main" val="29937465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47</a:t>
            </a:fld>
            <a:endParaRPr lang="pt-BR"/>
          </a:p>
        </p:txBody>
      </p:sp>
    </p:spTree>
    <p:extLst>
      <p:ext uri="{BB962C8B-B14F-4D97-AF65-F5344CB8AC3E}">
        <p14:creationId xmlns:p14="http://schemas.microsoft.com/office/powerpoint/2010/main" val="2796957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48</a:t>
            </a:fld>
            <a:endParaRPr lang="pt-BR"/>
          </a:p>
        </p:txBody>
      </p:sp>
    </p:spTree>
    <p:extLst>
      <p:ext uri="{BB962C8B-B14F-4D97-AF65-F5344CB8AC3E}">
        <p14:creationId xmlns:p14="http://schemas.microsoft.com/office/powerpoint/2010/main" val="13547015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49</a:t>
            </a:fld>
            <a:endParaRPr lang="pt-BR"/>
          </a:p>
        </p:txBody>
      </p:sp>
    </p:spTree>
    <p:extLst>
      <p:ext uri="{BB962C8B-B14F-4D97-AF65-F5344CB8AC3E}">
        <p14:creationId xmlns:p14="http://schemas.microsoft.com/office/powerpoint/2010/main" val="514947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50</a:t>
            </a:fld>
            <a:endParaRPr lang="pt-BR"/>
          </a:p>
        </p:txBody>
      </p:sp>
    </p:spTree>
    <p:extLst>
      <p:ext uri="{BB962C8B-B14F-4D97-AF65-F5344CB8AC3E}">
        <p14:creationId xmlns:p14="http://schemas.microsoft.com/office/powerpoint/2010/main" val="2064320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6</a:t>
            </a:fld>
            <a:endParaRPr lang="pt-BR"/>
          </a:p>
        </p:txBody>
      </p:sp>
    </p:spTree>
    <p:extLst>
      <p:ext uri="{BB962C8B-B14F-4D97-AF65-F5344CB8AC3E}">
        <p14:creationId xmlns:p14="http://schemas.microsoft.com/office/powerpoint/2010/main" val="8034446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51</a:t>
            </a:fld>
            <a:endParaRPr lang="pt-BR"/>
          </a:p>
        </p:txBody>
      </p:sp>
    </p:spTree>
    <p:extLst>
      <p:ext uri="{BB962C8B-B14F-4D97-AF65-F5344CB8AC3E}">
        <p14:creationId xmlns:p14="http://schemas.microsoft.com/office/powerpoint/2010/main" val="11182077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52</a:t>
            </a:fld>
            <a:endParaRPr lang="pt-BR"/>
          </a:p>
        </p:txBody>
      </p:sp>
    </p:spTree>
    <p:extLst>
      <p:ext uri="{BB962C8B-B14F-4D97-AF65-F5344CB8AC3E}">
        <p14:creationId xmlns:p14="http://schemas.microsoft.com/office/powerpoint/2010/main" val="13398796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53</a:t>
            </a:fld>
            <a:endParaRPr lang="pt-BR"/>
          </a:p>
        </p:txBody>
      </p:sp>
    </p:spTree>
    <p:extLst>
      <p:ext uri="{BB962C8B-B14F-4D97-AF65-F5344CB8AC3E}">
        <p14:creationId xmlns:p14="http://schemas.microsoft.com/office/powerpoint/2010/main" val="16250640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54</a:t>
            </a:fld>
            <a:endParaRPr lang="pt-BR"/>
          </a:p>
        </p:txBody>
      </p:sp>
    </p:spTree>
    <p:extLst>
      <p:ext uri="{BB962C8B-B14F-4D97-AF65-F5344CB8AC3E}">
        <p14:creationId xmlns:p14="http://schemas.microsoft.com/office/powerpoint/2010/main" val="19592738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55</a:t>
            </a:fld>
            <a:endParaRPr lang="pt-BR"/>
          </a:p>
        </p:txBody>
      </p:sp>
    </p:spTree>
    <p:extLst>
      <p:ext uri="{BB962C8B-B14F-4D97-AF65-F5344CB8AC3E}">
        <p14:creationId xmlns:p14="http://schemas.microsoft.com/office/powerpoint/2010/main" val="9912074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56</a:t>
            </a:fld>
            <a:endParaRPr lang="pt-BR"/>
          </a:p>
        </p:txBody>
      </p:sp>
    </p:spTree>
    <p:extLst>
      <p:ext uri="{BB962C8B-B14F-4D97-AF65-F5344CB8AC3E}">
        <p14:creationId xmlns:p14="http://schemas.microsoft.com/office/powerpoint/2010/main" val="28443173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57</a:t>
            </a:fld>
            <a:endParaRPr lang="pt-BR"/>
          </a:p>
        </p:txBody>
      </p:sp>
    </p:spTree>
    <p:extLst>
      <p:ext uri="{BB962C8B-B14F-4D97-AF65-F5344CB8AC3E}">
        <p14:creationId xmlns:p14="http://schemas.microsoft.com/office/powerpoint/2010/main" val="5635875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58</a:t>
            </a:fld>
            <a:endParaRPr lang="pt-BR"/>
          </a:p>
        </p:txBody>
      </p:sp>
    </p:spTree>
    <p:extLst>
      <p:ext uri="{BB962C8B-B14F-4D97-AF65-F5344CB8AC3E}">
        <p14:creationId xmlns:p14="http://schemas.microsoft.com/office/powerpoint/2010/main" val="33725406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59</a:t>
            </a:fld>
            <a:endParaRPr lang="pt-BR"/>
          </a:p>
        </p:txBody>
      </p:sp>
    </p:spTree>
    <p:extLst>
      <p:ext uri="{BB962C8B-B14F-4D97-AF65-F5344CB8AC3E}">
        <p14:creationId xmlns:p14="http://schemas.microsoft.com/office/powerpoint/2010/main" val="40242507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60</a:t>
            </a:fld>
            <a:endParaRPr lang="pt-BR"/>
          </a:p>
        </p:txBody>
      </p:sp>
    </p:spTree>
    <p:extLst>
      <p:ext uri="{BB962C8B-B14F-4D97-AF65-F5344CB8AC3E}">
        <p14:creationId xmlns:p14="http://schemas.microsoft.com/office/powerpoint/2010/main" val="88412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7</a:t>
            </a:fld>
            <a:endParaRPr lang="pt-BR"/>
          </a:p>
        </p:txBody>
      </p:sp>
    </p:spTree>
    <p:extLst>
      <p:ext uri="{BB962C8B-B14F-4D97-AF65-F5344CB8AC3E}">
        <p14:creationId xmlns:p14="http://schemas.microsoft.com/office/powerpoint/2010/main" val="25107366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61</a:t>
            </a:fld>
            <a:endParaRPr lang="pt-BR"/>
          </a:p>
        </p:txBody>
      </p:sp>
    </p:spTree>
    <p:extLst>
      <p:ext uri="{BB962C8B-B14F-4D97-AF65-F5344CB8AC3E}">
        <p14:creationId xmlns:p14="http://schemas.microsoft.com/office/powerpoint/2010/main" val="31301651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62</a:t>
            </a:fld>
            <a:endParaRPr lang="pt-BR"/>
          </a:p>
        </p:txBody>
      </p:sp>
    </p:spTree>
    <p:extLst>
      <p:ext uri="{BB962C8B-B14F-4D97-AF65-F5344CB8AC3E}">
        <p14:creationId xmlns:p14="http://schemas.microsoft.com/office/powerpoint/2010/main" val="5834206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63</a:t>
            </a:fld>
            <a:endParaRPr lang="pt-BR"/>
          </a:p>
        </p:txBody>
      </p:sp>
    </p:spTree>
    <p:extLst>
      <p:ext uri="{BB962C8B-B14F-4D97-AF65-F5344CB8AC3E}">
        <p14:creationId xmlns:p14="http://schemas.microsoft.com/office/powerpoint/2010/main" val="3617490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64</a:t>
            </a:fld>
            <a:endParaRPr lang="pt-BR"/>
          </a:p>
        </p:txBody>
      </p:sp>
    </p:spTree>
    <p:extLst>
      <p:ext uri="{BB962C8B-B14F-4D97-AF65-F5344CB8AC3E}">
        <p14:creationId xmlns:p14="http://schemas.microsoft.com/office/powerpoint/2010/main" val="16035516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65</a:t>
            </a:fld>
            <a:endParaRPr lang="pt-BR"/>
          </a:p>
        </p:txBody>
      </p:sp>
    </p:spTree>
    <p:extLst>
      <p:ext uri="{BB962C8B-B14F-4D97-AF65-F5344CB8AC3E}">
        <p14:creationId xmlns:p14="http://schemas.microsoft.com/office/powerpoint/2010/main" val="14895530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66</a:t>
            </a:fld>
            <a:endParaRPr lang="pt-BR"/>
          </a:p>
        </p:txBody>
      </p:sp>
    </p:spTree>
    <p:extLst>
      <p:ext uri="{BB962C8B-B14F-4D97-AF65-F5344CB8AC3E}">
        <p14:creationId xmlns:p14="http://schemas.microsoft.com/office/powerpoint/2010/main" val="6504638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67</a:t>
            </a:fld>
            <a:endParaRPr lang="pt-BR"/>
          </a:p>
        </p:txBody>
      </p:sp>
    </p:spTree>
    <p:extLst>
      <p:ext uri="{BB962C8B-B14F-4D97-AF65-F5344CB8AC3E}">
        <p14:creationId xmlns:p14="http://schemas.microsoft.com/office/powerpoint/2010/main" val="28720047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69</a:t>
            </a:fld>
            <a:endParaRPr lang="pt-BR"/>
          </a:p>
        </p:txBody>
      </p:sp>
    </p:spTree>
    <p:extLst>
      <p:ext uri="{BB962C8B-B14F-4D97-AF65-F5344CB8AC3E}">
        <p14:creationId xmlns:p14="http://schemas.microsoft.com/office/powerpoint/2010/main" val="662917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70</a:t>
            </a:fld>
            <a:endParaRPr lang="pt-BR"/>
          </a:p>
        </p:txBody>
      </p:sp>
    </p:spTree>
    <p:extLst>
      <p:ext uri="{BB962C8B-B14F-4D97-AF65-F5344CB8AC3E}">
        <p14:creationId xmlns:p14="http://schemas.microsoft.com/office/powerpoint/2010/main" val="40005640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71</a:t>
            </a:fld>
            <a:endParaRPr lang="pt-BR"/>
          </a:p>
        </p:txBody>
      </p:sp>
    </p:spTree>
    <p:extLst>
      <p:ext uri="{BB962C8B-B14F-4D97-AF65-F5344CB8AC3E}">
        <p14:creationId xmlns:p14="http://schemas.microsoft.com/office/powerpoint/2010/main" val="3774723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8</a:t>
            </a:fld>
            <a:endParaRPr lang="pt-BR"/>
          </a:p>
        </p:txBody>
      </p:sp>
    </p:spTree>
    <p:extLst>
      <p:ext uri="{BB962C8B-B14F-4D97-AF65-F5344CB8AC3E}">
        <p14:creationId xmlns:p14="http://schemas.microsoft.com/office/powerpoint/2010/main" val="4201665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72</a:t>
            </a:fld>
            <a:endParaRPr lang="pt-BR"/>
          </a:p>
        </p:txBody>
      </p:sp>
    </p:spTree>
    <p:extLst>
      <p:ext uri="{BB962C8B-B14F-4D97-AF65-F5344CB8AC3E}">
        <p14:creationId xmlns:p14="http://schemas.microsoft.com/office/powerpoint/2010/main" val="26139071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74</a:t>
            </a:fld>
            <a:endParaRPr lang="pt-BR"/>
          </a:p>
        </p:txBody>
      </p:sp>
    </p:spTree>
    <p:extLst>
      <p:ext uri="{BB962C8B-B14F-4D97-AF65-F5344CB8AC3E}">
        <p14:creationId xmlns:p14="http://schemas.microsoft.com/office/powerpoint/2010/main" val="864773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75</a:t>
            </a:fld>
            <a:endParaRPr lang="pt-BR"/>
          </a:p>
        </p:txBody>
      </p:sp>
    </p:spTree>
    <p:extLst>
      <p:ext uri="{BB962C8B-B14F-4D97-AF65-F5344CB8AC3E}">
        <p14:creationId xmlns:p14="http://schemas.microsoft.com/office/powerpoint/2010/main" val="26694043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77</a:t>
            </a:fld>
            <a:endParaRPr lang="pt-BR"/>
          </a:p>
        </p:txBody>
      </p:sp>
    </p:spTree>
    <p:extLst>
      <p:ext uri="{BB962C8B-B14F-4D97-AF65-F5344CB8AC3E}">
        <p14:creationId xmlns:p14="http://schemas.microsoft.com/office/powerpoint/2010/main" val="311113133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78</a:t>
            </a:fld>
            <a:endParaRPr lang="pt-BR"/>
          </a:p>
        </p:txBody>
      </p:sp>
    </p:spTree>
    <p:extLst>
      <p:ext uri="{BB962C8B-B14F-4D97-AF65-F5344CB8AC3E}">
        <p14:creationId xmlns:p14="http://schemas.microsoft.com/office/powerpoint/2010/main" val="37269396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79</a:t>
            </a:fld>
            <a:endParaRPr lang="pt-BR"/>
          </a:p>
        </p:txBody>
      </p:sp>
    </p:spTree>
    <p:extLst>
      <p:ext uri="{BB962C8B-B14F-4D97-AF65-F5344CB8AC3E}">
        <p14:creationId xmlns:p14="http://schemas.microsoft.com/office/powerpoint/2010/main" val="271127497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80</a:t>
            </a:fld>
            <a:endParaRPr lang="pt-BR"/>
          </a:p>
        </p:txBody>
      </p:sp>
    </p:spTree>
    <p:extLst>
      <p:ext uri="{BB962C8B-B14F-4D97-AF65-F5344CB8AC3E}">
        <p14:creationId xmlns:p14="http://schemas.microsoft.com/office/powerpoint/2010/main" val="78105891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81</a:t>
            </a:fld>
            <a:endParaRPr lang="pt-BR"/>
          </a:p>
        </p:txBody>
      </p:sp>
    </p:spTree>
    <p:extLst>
      <p:ext uri="{BB962C8B-B14F-4D97-AF65-F5344CB8AC3E}">
        <p14:creationId xmlns:p14="http://schemas.microsoft.com/office/powerpoint/2010/main" val="9700410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82</a:t>
            </a:fld>
            <a:endParaRPr lang="pt-BR"/>
          </a:p>
        </p:txBody>
      </p:sp>
    </p:spTree>
    <p:extLst>
      <p:ext uri="{BB962C8B-B14F-4D97-AF65-F5344CB8AC3E}">
        <p14:creationId xmlns:p14="http://schemas.microsoft.com/office/powerpoint/2010/main" val="5488453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87</a:t>
            </a:fld>
            <a:endParaRPr lang="pt-BR"/>
          </a:p>
        </p:txBody>
      </p:sp>
    </p:spTree>
    <p:extLst>
      <p:ext uri="{BB962C8B-B14F-4D97-AF65-F5344CB8AC3E}">
        <p14:creationId xmlns:p14="http://schemas.microsoft.com/office/powerpoint/2010/main" val="956918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9</a:t>
            </a:fld>
            <a:endParaRPr lang="pt-BR"/>
          </a:p>
        </p:txBody>
      </p:sp>
    </p:spTree>
    <p:extLst>
      <p:ext uri="{BB962C8B-B14F-4D97-AF65-F5344CB8AC3E}">
        <p14:creationId xmlns:p14="http://schemas.microsoft.com/office/powerpoint/2010/main" val="240217532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88</a:t>
            </a:fld>
            <a:endParaRPr lang="pt-BR"/>
          </a:p>
        </p:txBody>
      </p:sp>
    </p:spTree>
    <p:extLst>
      <p:ext uri="{BB962C8B-B14F-4D97-AF65-F5344CB8AC3E}">
        <p14:creationId xmlns:p14="http://schemas.microsoft.com/office/powerpoint/2010/main" val="18191219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89</a:t>
            </a:fld>
            <a:endParaRPr lang="pt-BR"/>
          </a:p>
        </p:txBody>
      </p:sp>
    </p:spTree>
    <p:extLst>
      <p:ext uri="{BB962C8B-B14F-4D97-AF65-F5344CB8AC3E}">
        <p14:creationId xmlns:p14="http://schemas.microsoft.com/office/powerpoint/2010/main" val="374727441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90</a:t>
            </a:fld>
            <a:endParaRPr lang="pt-BR"/>
          </a:p>
        </p:txBody>
      </p:sp>
    </p:spTree>
    <p:extLst>
      <p:ext uri="{BB962C8B-B14F-4D97-AF65-F5344CB8AC3E}">
        <p14:creationId xmlns:p14="http://schemas.microsoft.com/office/powerpoint/2010/main" val="906271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91</a:t>
            </a:fld>
            <a:endParaRPr lang="pt-BR"/>
          </a:p>
        </p:txBody>
      </p:sp>
    </p:spTree>
    <p:extLst>
      <p:ext uri="{BB962C8B-B14F-4D97-AF65-F5344CB8AC3E}">
        <p14:creationId xmlns:p14="http://schemas.microsoft.com/office/powerpoint/2010/main" val="343350078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92</a:t>
            </a:fld>
            <a:endParaRPr lang="pt-BR"/>
          </a:p>
        </p:txBody>
      </p:sp>
    </p:spTree>
    <p:extLst>
      <p:ext uri="{BB962C8B-B14F-4D97-AF65-F5344CB8AC3E}">
        <p14:creationId xmlns:p14="http://schemas.microsoft.com/office/powerpoint/2010/main" val="284257591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93</a:t>
            </a:fld>
            <a:endParaRPr lang="pt-BR"/>
          </a:p>
        </p:txBody>
      </p:sp>
    </p:spTree>
    <p:extLst>
      <p:ext uri="{BB962C8B-B14F-4D97-AF65-F5344CB8AC3E}">
        <p14:creationId xmlns:p14="http://schemas.microsoft.com/office/powerpoint/2010/main" val="331970997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94</a:t>
            </a:fld>
            <a:endParaRPr lang="pt-BR"/>
          </a:p>
        </p:txBody>
      </p:sp>
    </p:spTree>
    <p:extLst>
      <p:ext uri="{BB962C8B-B14F-4D97-AF65-F5344CB8AC3E}">
        <p14:creationId xmlns:p14="http://schemas.microsoft.com/office/powerpoint/2010/main" val="27359685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96</a:t>
            </a:fld>
            <a:endParaRPr lang="pt-BR"/>
          </a:p>
        </p:txBody>
      </p:sp>
    </p:spTree>
    <p:extLst>
      <p:ext uri="{BB962C8B-B14F-4D97-AF65-F5344CB8AC3E}">
        <p14:creationId xmlns:p14="http://schemas.microsoft.com/office/powerpoint/2010/main" val="128333905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97</a:t>
            </a:fld>
            <a:endParaRPr lang="pt-BR"/>
          </a:p>
        </p:txBody>
      </p:sp>
    </p:spTree>
    <p:extLst>
      <p:ext uri="{BB962C8B-B14F-4D97-AF65-F5344CB8AC3E}">
        <p14:creationId xmlns:p14="http://schemas.microsoft.com/office/powerpoint/2010/main" val="79311483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98</a:t>
            </a:fld>
            <a:endParaRPr lang="pt-BR"/>
          </a:p>
        </p:txBody>
      </p:sp>
    </p:spTree>
    <p:extLst>
      <p:ext uri="{BB962C8B-B14F-4D97-AF65-F5344CB8AC3E}">
        <p14:creationId xmlns:p14="http://schemas.microsoft.com/office/powerpoint/2010/main" val="180159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10</a:t>
            </a:fld>
            <a:endParaRPr lang="pt-BR"/>
          </a:p>
        </p:txBody>
      </p:sp>
    </p:spTree>
    <p:extLst>
      <p:ext uri="{BB962C8B-B14F-4D97-AF65-F5344CB8AC3E}">
        <p14:creationId xmlns:p14="http://schemas.microsoft.com/office/powerpoint/2010/main" val="57875424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99</a:t>
            </a:fld>
            <a:endParaRPr lang="pt-BR"/>
          </a:p>
        </p:txBody>
      </p:sp>
    </p:spTree>
    <p:extLst>
      <p:ext uri="{BB962C8B-B14F-4D97-AF65-F5344CB8AC3E}">
        <p14:creationId xmlns:p14="http://schemas.microsoft.com/office/powerpoint/2010/main" val="14156201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100</a:t>
            </a:fld>
            <a:endParaRPr lang="pt-BR"/>
          </a:p>
        </p:txBody>
      </p:sp>
    </p:spTree>
    <p:extLst>
      <p:ext uri="{BB962C8B-B14F-4D97-AF65-F5344CB8AC3E}">
        <p14:creationId xmlns:p14="http://schemas.microsoft.com/office/powerpoint/2010/main" val="348818015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101</a:t>
            </a:fld>
            <a:endParaRPr lang="pt-BR"/>
          </a:p>
        </p:txBody>
      </p:sp>
    </p:spTree>
    <p:extLst>
      <p:ext uri="{BB962C8B-B14F-4D97-AF65-F5344CB8AC3E}">
        <p14:creationId xmlns:p14="http://schemas.microsoft.com/office/powerpoint/2010/main" val="9714532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102</a:t>
            </a:fld>
            <a:endParaRPr lang="pt-BR"/>
          </a:p>
        </p:txBody>
      </p:sp>
    </p:spTree>
    <p:extLst>
      <p:ext uri="{BB962C8B-B14F-4D97-AF65-F5344CB8AC3E}">
        <p14:creationId xmlns:p14="http://schemas.microsoft.com/office/powerpoint/2010/main" val="178358028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103</a:t>
            </a:fld>
            <a:endParaRPr lang="pt-BR"/>
          </a:p>
        </p:txBody>
      </p:sp>
    </p:spTree>
    <p:extLst>
      <p:ext uri="{BB962C8B-B14F-4D97-AF65-F5344CB8AC3E}">
        <p14:creationId xmlns:p14="http://schemas.microsoft.com/office/powerpoint/2010/main" val="19786481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104</a:t>
            </a:fld>
            <a:endParaRPr lang="pt-BR"/>
          </a:p>
        </p:txBody>
      </p:sp>
    </p:spTree>
    <p:extLst>
      <p:ext uri="{BB962C8B-B14F-4D97-AF65-F5344CB8AC3E}">
        <p14:creationId xmlns:p14="http://schemas.microsoft.com/office/powerpoint/2010/main" val="427661999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105</a:t>
            </a:fld>
            <a:endParaRPr lang="pt-BR"/>
          </a:p>
        </p:txBody>
      </p:sp>
    </p:spTree>
    <p:extLst>
      <p:ext uri="{BB962C8B-B14F-4D97-AF65-F5344CB8AC3E}">
        <p14:creationId xmlns:p14="http://schemas.microsoft.com/office/powerpoint/2010/main" val="149408613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106</a:t>
            </a:fld>
            <a:endParaRPr lang="pt-BR"/>
          </a:p>
        </p:txBody>
      </p:sp>
    </p:spTree>
    <p:extLst>
      <p:ext uri="{BB962C8B-B14F-4D97-AF65-F5344CB8AC3E}">
        <p14:creationId xmlns:p14="http://schemas.microsoft.com/office/powerpoint/2010/main" val="40466831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107</a:t>
            </a:fld>
            <a:endParaRPr lang="pt-BR"/>
          </a:p>
        </p:txBody>
      </p:sp>
    </p:spTree>
    <p:extLst>
      <p:ext uri="{BB962C8B-B14F-4D97-AF65-F5344CB8AC3E}">
        <p14:creationId xmlns:p14="http://schemas.microsoft.com/office/powerpoint/2010/main" val="213224716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40119E1-A42D-154E-93D2-1FC84543E679}" type="slidenum">
              <a:rPr lang="pt-BR" smtClean="0"/>
              <a:t>108</a:t>
            </a:fld>
            <a:endParaRPr lang="pt-BR"/>
          </a:p>
        </p:txBody>
      </p:sp>
    </p:spTree>
    <p:extLst>
      <p:ext uri="{BB962C8B-B14F-4D97-AF65-F5344CB8AC3E}">
        <p14:creationId xmlns:p14="http://schemas.microsoft.com/office/powerpoint/2010/main" val="68871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089BA-DC1D-E3E7-9B7C-59B2824C149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6CDE820-521D-DB6E-63E2-4B2A52BC0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9D7871D-D2A2-9F90-15A4-0CE31331B50C}"/>
              </a:ext>
            </a:extLst>
          </p:cNvPr>
          <p:cNvSpPr>
            <a:spLocks noGrp="1"/>
          </p:cNvSpPr>
          <p:nvPr>
            <p:ph type="dt" sz="half" idx="10"/>
          </p:nvPr>
        </p:nvSpPr>
        <p:spPr/>
        <p:txBody>
          <a:bodyPr/>
          <a:lstStyle/>
          <a:p>
            <a:fld id="{A02DF308-0674-C445-A5CC-CA953C8EC83A}" type="datetimeFigureOut">
              <a:rPr lang="pt-BR" smtClean="0"/>
              <a:t>16/07/2023</a:t>
            </a:fld>
            <a:endParaRPr lang="pt-BR"/>
          </a:p>
        </p:txBody>
      </p:sp>
      <p:sp>
        <p:nvSpPr>
          <p:cNvPr id="5" name="Espaço Reservado para Rodapé 4">
            <a:extLst>
              <a:ext uri="{FF2B5EF4-FFF2-40B4-BE49-F238E27FC236}">
                <a16:creationId xmlns:a16="http://schemas.microsoft.com/office/drawing/2014/main" id="{59039210-C8D2-54D7-CF10-BF458CE687E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7A799B-8CB7-F1AB-8410-DDFA881B1038}"/>
              </a:ext>
            </a:extLst>
          </p:cNvPr>
          <p:cNvSpPr>
            <a:spLocks noGrp="1"/>
          </p:cNvSpPr>
          <p:nvPr>
            <p:ph type="sldNum" sz="quarter" idx="12"/>
          </p:nvPr>
        </p:nvSpPr>
        <p:spPr/>
        <p:txBody>
          <a:bodyPr/>
          <a:lstStyle/>
          <a:p>
            <a:fld id="{393775F1-48DE-404D-8212-CE8994B0BDEA}" type="slidenum">
              <a:rPr lang="pt-BR" smtClean="0"/>
              <a:t>‹nº›</a:t>
            </a:fld>
            <a:endParaRPr lang="pt-BR"/>
          </a:p>
        </p:txBody>
      </p:sp>
    </p:spTree>
    <p:extLst>
      <p:ext uri="{BB962C8B-B14F-4D97-AF65-F5344CB8AC3E}">
        <p14:creationId xmlns:p14="http://schemas.microsoft.com/office/powerpoint/2010/main" val="101929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0F229-974F-836A-C1E4-67C0C12F95B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66080EC-84A8-BD54-87BA-70AD88374CF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8BA1228-13DA-0B06-89E0-0A3F654A9EBE}"/>
              </a:ext>
            </a:extLst>
          </p:cNvPr>
          <p:cNvSpPr>
            <a:spLocks noGrp="1"/>
          </p:cNvSpPr>
          <p:nvPr>
            <p:ph type="dt" sz="half" idx="10"/>
          </p:nvPr>
        </p:nvSpPr>
        <p:spPr/>
        <p:txBody>
          <a:bodyPr/>
          <a:lstStyle/>
          <a:p>
            <a:fld id="{A02DF308-0674-C445-A5CC-CA953C8EC83A}" type="datetimeFigureOut">
              <a:rPr lang="pt-BR" smtClean="0"/>
              <a:t>16/07/2023</a:t>
            </a:fld>
            <a:endParaRPr lang="pt-BR"/>
          </a:p>
        </p:txBody>
      </p:sp>
      <p:sp>
        <p:nvSpPr>
          <p:cNvPr id="5" name="Espaço Reservado para Rodapé 4">
            <a:extLst>
              <a:ext uri="{FF2B5EF4-FFF2-40B4-BE49-F238E27FC236}">
                <a16:creationId xmlns:a16="http://schemas.microsoft.com/office/drawing/2014/main" id="{730459D1-F964-6989-CD22-097F1A71013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20CBC9F-285F-90C7-C7E4-8D4DC4DE62D0}"/>
              </a:ext>
            </a:extLst>
          </p:cNvPr>
          <p:cNvSpPr>
            <a:spLocks noGrp="1"/>
          </p:cNvSpPr>
          <p:nvPr>
            <p:ph type="sldNum" sz="quarter" idx="12"/>
          </p:nvPr>
        </p:nvSpPr>
        <p:spPr/>
        <p:txBody>
          <a:bodyPr/>
          <a:lstStyle/>
          <a:p>
            <a:fld id="{393775F1-48DE-404D-8212-CE8994B0BDEA}" type="slidenum">
              <a:rPr lang="pt-BR" smtClean="0"/>
              <a:t>‹nº›</a:t>
            </a:fld>
            <a:endParaRPr lang="pt-BR"/>
          </a:p>
        </p:txBody>
      </p:sp>
    </p:spTree>
    <p:extLst>
      <p:ext uri="{BB962C8B-B14F-4D97-AF65-F5344CB8AC3E}">
        <p14:creationId xmlns:p14="http://schemas.microsoft.com/office/powerpoint/2010/main" val="384498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1DD2D15-75B9-7D0F-20CB-84A1823EF97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9DAA2DC-C6B8-EEFF-FE49-3BE15AF198D3}"/>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E3615D6-53E0-5A8D-B2A6-6C312E875433}"/>
              </a:ext>
            </a:extLst>
          </p:cNvPr>
          <p:cNvSpPr>
            <a:spLocks noGrp="1"/>
          </p:cNvSpPr>
          <p:nvPr>
            <p:ph type="dt" sz="half" idx="10"/>
          </p:nvPr>
        </p:nvSpPr>
        <p:spPr/>
        <p:txBody>
          <a:bodyPr/>
          <a:lstStyle/>
          <a:p>
            <a:fld id="{A02DF308-0674-C445-A5CC-CA953C8EC83A}" type="datetimeFigureOut">
              <a:rPr lang="pt-BR" smtClean="0"/>
              <a:t>16/07/2023</a:t>
            </a:fld>
            <a:endParaRPr lang="pt-BR"/>
          </a:p>
        </p:txBody>
      </p:sp>
      <p:sp>
        <p:nvSpPr>
          <p:cNvPr id="5" name="Espaço Reservado para Rodapé 4">
            <a:extLst>
              <a:ext uri="{FF2B5EF4-FFF2-40B4-BE49-F238E27FC236}">
                <a16:creationId xmlns:a16="http://schemas.microsoft.com/office/drawing/2014/main" id="{31D4A2AA-14EB-D912-F8CC-CAA0408082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79EDD49-8788-689D-1F20-6A837D994ECE}"/>
              </a:ext>
            </a:extLst>
          </p:cNvPr>
          <p:cNvSpPr>
            <a:spLocks noGrp="1"/>
          </p:cNvSpPr>
          <p:nvPr>
            <p:ph type="sldNum" sz="quarter" idx="12"/>
          </p:nvPr>
        </p:nvSpPr>
        <p:spPr/>
        <p:txBody>
          <a:bodyPr/>
          <a:lstStyle/>
          <a:p>
            <a:fld id="{393775F1-48DE-404D-8212-CE8994B0BDEA}" type="slidenum">
              <a:rPr lang="pt-BR" smtClean="0"/>
              <a:t>‹nº›</a:t>
            </a:fld>
            <a:endParaRPr lang="pt-BR"/>
          </a:p>
        </p:txBody>
      </p:sp>
    </p:spTree>
    <p:extLst>
      <p:ext uri="{BB962C8B-B14F-4D97-AF65-F5344CB8AC3E}">
        <p14:creationId xmlns:p14="http://schemas.microsoft.com/office/powerpoint/2010/main" val="45374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BD035A-A3EB-B591-7BD0-5C1CD8105E9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AD5AC2C-F66E-A234-75EA-5F82DB21FC5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6090144-FE32-E755-FD81-4356469B8754}"/>
              </a:ext>
            </a:extLst>
          </p:cNvPr>
          <p:cNvSpPr>
            <a:spLocks noGrp="1"/>
          </p:cNvSpPr>
          <p:nvPr>
            <p:ph type="dt" sz="half" idx="10"/>
          </p:nvPr>
        </p:nvSpPr>
        <p:spPr/>
        <p:txBody>
          <a:bodyPr/>
          <a:lstStyle/>
          <a:p>
            <a:fld id="{A02DF308-0674-C445-A5CC-CA953C8EC83A}" type="datetimeFigureOut">
              <a:rPr lang="pt-BR" smtClean="0"/>
              <a:t>16/07/2023</a:t>
            </a:fld>
            <a:endParaRPr lang="pt-BR"/>
          </a:p>
        </p:txBody>
      </p:sp>
      <p:sp>
        <p:nvSpPr>
          <p:cNvPr id="5" name="Espaço Reservado para Rodapé 4">
            <a:extLst>
              <a:ext uri="{FF2B5EF4-FFF2-40B4-BE49-F238E27FC236}">
                <a16:creationId xmlns:a16="http://schemas.microsoft.com/office/drawing/2014/main" id="{10C07653-F595-EB31-0AB8-CC73B0DF36D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A9438B3-A930-37E8-BE51-3F0A8ADECCB5}"/>
              </a:ext>
            </a:extLst>
          </p:cNvPr>
          <p:cNvSpPr>
            <a:spLocks noGrp="1"/>
          </p:cNvSpPr>
          <p:nvPr>
            <p:ph type="sldNum" sz="quarter" idx="12"/>
          </p:nvPr>
        </p:nvSpPr>
        <p:spPr/>
        <p:txBody>
          <a:bodyPr/>
          <a:lstStyle/>
          <a:p>
            <a:fld id="{393775F1-48DE-404D-8212-CE8994B0BDEA}" type="slidenum">
              <a:rPr lang="pt-BR" smtClean="0"/>
              <a:t>‹nº›</a:t>
            </a:fld>
            <a:endParaRPr lang="pt-BR"/>
          </a:p>
        </p:txBody>
      </p:sp>
    </p:spTree>
    <p:extLst>
      <p:ext uri="{BB962C8B-B14F-4D97-AF65-F5344CB8AC3E}">
        <p14:creationId xmlns:p14="http://schemas.microsoft.com/office/powerpoint/2010/main" val="291001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4D92B-03A5-B970-0621-2EFA4C5445D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13535D6-EF74-73DF-E026-74B6E7AC7D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CD0D503-4F1C-3E34-E4D8-BD46C234E10E}"/>
              </a:ext>
            </a:extLst>
          </p:cNvPr>
          <p:cNvSpPr>
            <a:spLocks noGrp="1"/>
          </p:cNvSpPr>
          <p:nvPr>
            <p:ph type="dt" sz="half" idx="10"/>
          </p:nvPr>
        </p:nvSpPr>
        <p:spPr/>
        <p:txBody>
          <a:bodyPr/>
          <a:lstStyle/>
          <a:p>
            <a:fld id="{A02DF308-0674-C445-A5CC-CA953C8EC83A}" type="datetimeFigureOut">
              <a:rPr lang="pt-BR" smtClean="0"/>
              <a:t>16/07/2023</a:t>
            </a:fld>
            <a:endParaRPr lang="pt-BR"/>
          </a:p>
        </p:txBody>
      </p:sp>
      <p:sp>
        <p:nvSpPr>
          <p:cNvPr id="5" name="Espaço Reservado para Rodapé 4">
            <a:extLst>
              <a:ext uri="{FF2B5EF4-FFF2-40B4-BE49-F238E27FC236}">
                <a16:creationId xmlns:a16="http://schemas.microsoft.com/office/drawing/2014/main" id="{EA7F4E82-A384-2B61-5A40-603EC54FBF8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EC436E6-187B-0517-F852-2EC38635B054}"/>
              </a:ext>
            </a:extLst>
          </p:cNvPr>
          <p:cNvSpPr>
            <a:spLocks noGrp="1"/>
          </p:cNvSpPr>
          <p:nvPr>
            <p:ph type="sldNum" sz="quarter" idx="12"/>
          </p:nvPr>
        </p:nvSpPr>
        <p:spPr/>
        <p:txBody>
          <a:bodyPr/>
          <a:lstStyle/>
          <a:p>
            <a:fld id="{393775F1-48DE-404D-8212-CE8994B0BDEA}" type="slidenum">
              <a:rPr lang="pt-BR" smtClean="0"/>
              <a:t>‹nº›</a:t>
            </a:fld>
            <a:endParaRPr lang="pt-BR"/>
          </a:p>
        </p:txBody>
      </p:sp>
    </p:spTree>
    <p:extLst>
      <p:ext uri="{BB962C8B-B14F-4D97-AF65-F5344CB8AC3E}">
        <p14:creationId xmlns:p14="http://schemas.microsoft.com/office/powerpoint/2010/main" val="184289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BCD2EA-83C1-0746-B35A-68FC220D917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6F13484-7691-3FB6-3A19-075E720540C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B79F7DA9-7895-F598-85AC-66067939EB6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BB87469-9C68-09DC-1630-7ABABFCD2140}"/>
              </a:ext>
            </a:extLst>
          </p:cNvPr>
          <p:cNvSpPr>
            <a:spLocks noGrp="1"/>
          </p:cNvSpPr>
          <p:nvPr>
            <p:ph type="dt" sz="half" idx="10"/>
          </p:nvPr>
        </p:nvSpPr>
        <p:spPr/>
        <p:txBody>
          <a:bodyPr/>
          <a:lstStyle/>
          <a:p>
            <a:fld id="{A02DF308-0674-C445-A5CC-CA953C8EC83A}" type="datetimeFigureOut">
              <a:rPr lang="pt-BR" smtClean="0"/>
              <a:t>16/07/2023</a:t>
            </a:fld>
            <a:endParaRPr lang="pt-BR"/>
          </a:p>
        </p:txBody>
      </p:sp>
      <p:sp>
        <p:nvSpPr>
          <p:cNvPr id="6" name="Espaço Reservado para Rodapé 5">
            <a:extLst>
              <a:ext uri="{FF2B5EF4-FFF2-40B4-BE49-F238E27FC236}">
                <a16:creationId xmlns:a16="http://schemas.microsoft.com/office/drawing/2014/main" id="{F76CA3D3-5427-2817-C5FE-14D2A36C86D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F760A0C-9B0C-E795-5322-DF4F90B6745B}"/>
              </a:ext>
            </a:extLst>
          </p:cNvPr>
          <p:cNvSpPr>
            <a:spLocks noGrp="1"/>
          </p:cNvSpPr>
          <p:nvPr>
            <p:ph type="sldNum" sz="quarter" idx="12"/>
          </p:nvPr>
        </p:nvSpPr>
        <p:spPr/>
        <p:txBody>
          <a:bodyPr/>
          <a:lstStyle/>
          <a:p>
            <a:fld id="{393775F1-48DE-404D-8212-CE8994B0BDEA}" type="slidenum">
              <a:rPr lang="pt-BR" smtClean="0"/>
              <a:t>‹nº›</a:t>
            </a:fld>
            <a:endParaRPr lang="pt-BR"/>
          </a:p>
        </p:txBody>
      </p:sp>
    </p:spTree>
    <p:extLst>
      <p:ext uri="{BB962C8B-B14F-4D97-AF65-F5344CB8AC3E}">
        <p14:creationId xmlns:p14="http://schemas.microsoft.com/office/powerpoint/2010/main" val="354996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07A40-D161-3ADC-0E01-A1FDAEE3B07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D5E4D93-57EE-77CC-5E36-BAC1C98FF2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A7D9B8D-E762-A608-1EC2-083BD1C2A7D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4932A01-F459-6048-65BF-12A9583F7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9707210-F334-404C-6F6D-02B713582CB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A1E95E0-7317-5A52-5743-392155CAC083}"/>
              </a:ext>
            </a:extLst>
          </p:cNvPr>
          <p:cNvSpPr>
            <a:spLocks noGrp="1"/>
          </p:cNvSpPr>
          <p:nvPr>
            <p:ph type="dt" sz="half" idx="10"/>
          </p:nvPr>
        </p:nvSpPr>
        <p:spPr/>
        <p:txBody>
          <a:bodyPr/>
          <a:lstStyle/>
          <a:p>
            <a:fld id="{A02DF308-0674-C445-A5CC-CA953C8EC83A}" type="datetimeFigureOut">
              <a:rPr lang="pt-BR" smtClean="0"/>
              <a:t>16/07/2023</a:t>
            </a:fld>
            <a:endParaRPr lang="pt-BR"/>
          </a:p>
        </p:txBody>
      </p:sp>
      <p:sp>
        <p:nvSpPr>
          <p:cNvPr id="8" name="Espaço Reservado para Rodapé 7">
            <a:extLst>
              <a:ext uri="{FF2B5EF4-FFF2-40B4-BE49-F238E27FC236}">
                <a16:creationId xmlns:a16="http://schemas.microsoft.com/office/drawing/2014/main" id="{DE4F03A3-72D0-EE9B-B784-C6D552D59E5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A9E5898-6F77-61E4-3631-AA6A3C62943A}"/>
              </a:ext>
            </a:extLst>
          </p:cNvPr>
          <p:cNvSpPr>
            <a:spLocks noGrp="1"/>
          </p:cNvSpPr>
          <p:nvPr>
            <p:ph type="sldNum" sz="quarter" idx="12"/>
          </p:nvPr>
        </p:nvSpPr>
        <p:spPr/>
        <p:txBody>
          <a:bodyPr/>
          <a:lstStyle/>
          <a:p>
            <a:fld id="{393775F1-48DE-404D-8212-CE8994B0BDEA}" type="slidenum">
              <a:rPr lang="pt-BR" smtClean="0"/>
              <a:t>‹nº›</a:t>
            </a:fld>
            <a:endParaRPr lang="pt-BR"/>
          </a:p>
        </p:txBody>
      </p:sp>
    </p:spTree>
    <p:extLst>
      <p:ext uri="{BB962C8B-B14F-4D97-AF65-F5344CB8AC3E}">
        <p14:creationId xmlns:p14="http://schemas.microsoft.com/office/powerpoint/2010/main" val="953614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4FEBA-40E4-2C0D-73E7-A38041388F8E}"/>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EDF4AFF-A037-FC5E-4B2E-DE097B732597}"/>
              </a:ext>
            </a:extLst>
          </p:cNvPr>
          <p:cNvSpPr>
            <a:spLocks noGrp="1"/>
          </p:cNvSpPr>
          <p:nvPr>
            <p:ph type="dt" sz="half" idx="10"/>
          </p:nvPr>
        </p:nvSpPr>
        <p:spPr/>
        <p:txBody>
          <a:bodyPr/>
          <a:lstStyle/>
          <a:p>
            <a:fld id="{A02DF308-0674-C445-A5CC-CA953C8EC83A}" type="datetimeFigureOut">
              <a:rPr lang="pt-BR" smtClean="0"/>
              <a:t>16/07/2023</a:t>
            </a:fld>
            <a:endParaRPr lang="pt-BR"/>
          </a:p>
        </p:txBody>
      </p:sp>
      <p:sp>
        <p:nvSpPr>
          <p:cNvPr id="4" name="Espaço Reservado para Rodapé 3">
            <a:extLst>
              <a:ext uri="{FF2B5EF4-FFF2-40B4-BE49-F238E27FC236}">
                <a16:creationId xmlns:a16="http://schemas.microsoft.com/office/drawing/2014/main" id="{E5E52BD1-E432-6A07-71A0-8965D598AFD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5827EE8-A7AC-1419-84A5-0E6FEB3C8826}"/>
              </a:ext>
            </a:extLst>
          </p:cNvPr>
          <p:cNvSpPr>
            <a:spLocks noGrp="1"/>
          </p:cNvSpPr>
          <p:nvPr>
            <p:ph type="sldNum" sz="quarter" idx="12"/>
          </p:nvPr>
        </p:nvSpPr>
        <p:spPr/>
        <p:txBody>
          <a:bodyPr/>
          <a:lstStyle/>
          <a:p>
            <a:fld id="{393775F1-48DE-404D-8212-CE8994B0BDEA}" type="slidenum">
              <a:rPr lang="pt-BR" smtClean="0"/>
              <a:t>‹nº›</a:t>
            </a:fld>
            <a:endParaRPr lang="pt-BR"/>
          </a:p>
        </p:txBody>
      </p:sp>
    </p:spTree>
    <p:extLst>
      <p:ext uri="{BB962C8B-B14F-4D97-AF65-F5344CB8AC3E}">
        <p14:creationId xmlns:p14="http://schemas.microsoft.com/office/powerpoint/2010/main" val="305392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0274AD1-D757-8FEB-7C36-ACA16A6538CC}"/>
              </a:ext>
            </a:extLst>
          </p:cNvPr>
          <p:cNvSpPr>
            <a:spLocks noGrp="1"/>
          </p:cNvSpPr>
          <p:nvPr>
            <p:ph type="dt" sz="half" idx="10"/>
          </p:nvPr>
        </p:nvSpPr>
        <p:spPr/>
        <p:txBody>
          <a:bodyPr/>
          <a:lstStyle/>
          <a:p>
            <a:fld id="{A02DF308-0674-C445-A5CC-CA953C8EC83A}" type="datetimeFigureOut">
              <a:rPr lang="pt-BR" smtClean="0"/>
              <a:t>16/07/2023</a:t>
            </a:fld>
            <a:endParaRPr lang="pt-BR"/>
          </a:p>
        </p:txBody>
      </p:sp>
      <p:sp>
        <p:nvSpPr>
          <p:cNvPr id="3" name="Espaço Reservado para Rodapé 2">
            <a:extLst>
              <a:ext uri="{FF2B5EF4-FFF2-40B4-BE49-F238E27FC236}">
                <a16:creationId xmlns:a16="http://schemas.microsoft.com/office/drawing/2014/main" id="{BE0ECDD8-50CB-3A26-DFF8-FBDA0C59BFC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5C6886E-9E32-5D8D-FC08-C93E52270B8A}"/>
              </a:ext>
            </a:extLst>
          </p:cNvPr>
          <p:cNvSpPr>
            <a:spLocks noGrp="1"/>
          </p:cNvSpPr>
          <p:nvPr>
            <p:ph type="sldNum" sz="quarter" idx="12"/>
          </p:nvPr>
        </p:nvSpPr>
        <p:spPr/>
        <p:txBody>
          <a:bodyPr/>
          <a:lstStyle/>
          <a:p>
            <a:fld id="{393775F1-48DE-404D-8212-CE8994B0BDEA}" type="slidenum">
              <a:rPr lang="pt-BR" smtClean="0"/>
              <a:t>‹nº›</a:t>
            </a:fld>
            <a:endParaRPr lang="pt-BR"/>
          </a:p>
        </p:txBody>
      </p:sp>
    </p:spTree>
    <p:extLst>
      <p:ext uri="{BB962C8B-B14F-4D97-AF65-F5344CB8AC3E}">
        <p14:creationId xmlns:p14="http://schemas.microsoft.com/office/powerpoint/2010/main" val="28598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9168F-DDC9-72E6-A2E7-4A4AC9655D1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D948BAE-9330-F9CA-4E2E-A13B6E351D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2B716C8-F543-AC45-5A5A-CD735DBD6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A54BDC7-F49E-F511-7236-DB7F117172B7}"/>
              </a:ext>
            </a:extLst>
          </p:cNvPr>
          <p:cNvSpPr>
            <a:spLocks noGrp="1"/>
          </p:cNvSpPr>
          <p:nvPr>
            <p:ph type="dt" sz="half" idx="10"/>
          </p:nvPr>
        </p:nvSpPr>
        <p:spPr/>
        <p:txBody>
          <a:bodyPr/>
          <a:lstStyle/>
          <a:p>
            <a:fld id="{A02DF308-0674-C445-A5CC-CA953C8EC83A}" type="datetimeFigureOut">
              <a:rPr lang="pt-BR" smtClean="0"/>
              <a:t>16/07/2023</a:t>
            </a:fld>
            <a:endParaRPr lang="pt-BR"/>
          </a:p>
        </p:txBody>
      </p:sp>
      <p:sp>
        <p:nvSpPr>
          <p:cNvPr id="6" name="Espaço Reservado para Rodapé 5">
            <a:extLst>
              <a:ext uri="{FF2B5EF4-FFF2-40B4-BE49-F238E27FC236}">
                <a16:creationId xmlns:a16="http://schemas.microsoft.com/office/drawing/2014/main" id="{D9494CAB-FF52-A3C6-F2C0-DB3265D57A8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69271BF-A947-2B75-B196-22DDE56569FB}"/>
              </a:ext>
            </a:extLst>
          </p:cNvPr>
          <p:cNvSpPr>
            <a:spLocks noGrp="1"/>
          </p:cNvSpPr>
          <p:nvPr>
            <p:ph type="sldNum" sz="quarter" idx="12"/>
          </p:nvPr>
        </p:nvSpPr>
        <p:spPr/>
        <p:txBody>
          <a:bodyPr/>
          <a:lstStyle/>
          <a:p>
            <a:fld id="{393775F1-48DE-404D-8212-CE8994B0BDEA}" type="slidenum">
              <a:rPr lang="pt-BR" smtClean="0"/>
              <a:t>‹nº›</a:t>
            </a:fld>
            <a:endParaRPr lang="pt-BR"/>
          </a:p>
        </p:txBody>
      </p:sp>
    </p:spTree>
    <p:extLst>
      <p:ext uri="{BB962C8B-B14F-4D97-AF65-F5344CB8AC3E}">
        <p14:creationId xmlns:p14="http://schemas.microsoft.com/office/powerpoint/2010/main" val="413732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EC3A6-627A-6E92-438F-2F53EC097E6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F590B71-4C13-3B4E-815F-7069419748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2C2B29DA-5B44-7836-BF11-B193F9B8B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37D3690-3F2D-B9A7-F3DC-8F128FB73665}"/>
              </a:ext>
            </a:extLst>
          </p:cNvPr>
          <p:cNvSpPr>
            <a:spLocks noGrp="1"/>
          </p:cNvSpPr>
          <p:nvPr>
            <p:ph type="dt" sz="half" idx="10"/>
          </p:nvPr>
        </p:nvSpPr>
        <p:spPr/>
        <p:txBody>
          <a:bodyPr/>
          <a:lstStyle/>
          <a:p>
            <a:fld id="{A02DF308-0674-C445-A5CC-CA953C8EC83A}" type="datetimeFigureOut">
              <a:rPr lang="pt-BR" smtClean="0"/>
              <a:t>16/07/2023</a:t>
            </a:fld>
            <a:endParaRPr lang="pt-BR"/>
          </a:p>
        </p:txBody>
      </p:sp>
      <p:sp>
        <p:nvSpPr>
          <p:cNvPr id="6" name="Espaço Reservado para Rodapé 5">
            <a:extLst>
              <a:ext uri="{FF2B5EF4-FFF2-40B4-BE49-F238E27FC236}">
                <a16:creationId xmlns:a16="http://schemas.microsoft.com/office/drawing/2014/main" id="{EE90510E-3D41-1A01-3CB7-FB4C0F9F07F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6AE2FF0-FB9A-4715-3B1E-BB65983C944F}"/>
              </a:ext>
            </a:extLst>
          </p:cNvPr>
          <p:cNvSpPr>
            <a:spLocks noGrp="1"/>
          </p:cNvSpPr>
          <p:nvPr>
            <p:ph type="sldNum" sz="quarter" idx="12"/>
          </p:nvPr>
        </p:nvSpPr>
        <p:spPr/>
        <p:txBody>
          <a:bodyPr/>
          <a:lstStyle/>
          <a:p>
            <a:fld id="{393775F1-48DE-404D-8212-CE8994B0BDEA}" type="slidenum">
              <a:rPr lang="pt-BR" smtClean="0"/>
              <a:t>‹nº›</a:t>
            </a:fld>
            <a:endParaRPr lang="pt-BR"/>
          </a:p>
        </p:txBody>
      </p:sp>
    </p:spTree>
    <p:extLst>
      <p:ext uri="{BB962C8B-B14F-4D97-AF65-F5344CB8AC3E}">
        <p14:creationId xmlns:p14="http://schemas.microsoft.com/office/powerpoint/2010/main" val="225270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96B32BB-6EEF-84A6-56A6-0D56A463CB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ACA40ED-BEED-31E4-BA6B-FB584351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4FF760F-2D67-4690-7C2B-63BF0D5A16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DF308-0674-C445-A5CC-CA953C8EC83A}" type="datetimeFigureOut">
              <a:rPr lang="pt-BR" smtClean="0"/>
              <a:t>16/07/2023</a:t>
            </a:fld>
            <a:endParaRPr lang="pt-BR"/>
          </a:p>
        </p:txBody>
      </p:sp>
      <p:sp>
        <p:nvSpPr>
          <p:cNvPr id="5" name="Espaço Reservado para Rodapé 4">
            <a:extLst>
              <a:ext uri="{FF2B5EF4-FFF2-40B4-BE49-F238E27FC236}">
                <a16:creationId xmlns:a16="http://schemas.microsoft.com/office/drawing/2014/main" id="{5043BD5E-0D0A-7616-81C4-955C41F94E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A55EC76-4B9A-830C-0234-EC296C336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775F1-48DE-404D-8212-CE8994B0BDEA}" type="slidenum">
              <a:rPr lang="pt-BR" smtClean="0"/>
              <a:t>‹nº›</a:t>
            </a:fld>
            <a:endParaRPr lang="pt-BR"/>
          </a:p>
        </p:txBody>
      </p:sp>
    </p:spTree>
    <p:extLst>
      <p:ext uri="{BB962C8B-B14F-4D97-AF65-F5344CB8AC3E}">
        <p14:creationId xmlns:p14="http://schemas.microsoft.com/office/powerpoint/2010/main" val="1274404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0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0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0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1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hyperlink" Target="https://www.mataf.net/pt/forex/tools/correlation" TargetMode="External"/></Relationships>
</file>

<file path=ppt/slides/_rels/slide1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hyperlink" Target="https://br.investing.com/economic-calendar" TargetMode="External"/><Relationship Id="rId4" Type="http://schemas.openxmlformats.org/officeDocument/2006/relationships/hyperlink" Target="https://www.forexfactory.com/" TargetMode="External"/></Relationships>
</file>

<file path=ppt/slides/_rels/slide1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hyperlink" Target="https://www.myfxbook.com/br/forex-calculators/position-size" TargetMode="External"/></Relationships>
</file>

<file path=ppt/slides/_rels/slide1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2.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1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youtube.com/c/guilhermecardoso" TargetMode="External"/><Relationship Id="rId4" Type="http://schemas.openxmlformats.org/officeDocument/2006/relationships/hyperlink" Target="https://instagram.com/guilhermecardosox"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www.myfxbook.com/br/forex-calculators/pip-calculator"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www.forexmarkethours.com/"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www.b3.com.br/pt_br/market-data-e-indices/indices/indices-amplos/indice-ibovespa-ibovespa-composicao-da-carteira.htm"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8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Tela de computador com fundo preto&#10;&#10;Descrição gerada automaticamente">
            <a:extLst>
              <a:ext uri="{FF2B5EF4-FFF2-40B4-BE49-F238E27FC236}">
                <a16:creationId xmlns:a16="http://schemas.microsoft.com/office/drawing/2014/main" id="{BF313DF4-913D-6F4F-E857-801F246DAD7D}"/>
              </a:ext>
            </a:extLst>
          </p:cNvPr>
          <p:cNvPicPr>
            <a:picLocks noChangeAspect="1"/>
          </p:cNvPicPr>
          <p:nvPr/>
        </p:nvPicPr>
        <p:blipFill>
          <a:blip r:embed="rId2"/>
          <a:stretch>
            <a:fillRect/>
          </a:stretch>
        </p:blipFill>
        <p:spPr>
          <a:xfrm>
            <a:off x="0" y="0"/>
            <a:ext cx="12192000" cy="6858000"/>
          </a:xfrm>
          <a:prstGeom prst="rect">
            <a:avLst/>
          </a:prstGeom>
        </p:spPr>
      </p:pic>
      <p:pic>
        <p:nvPicPr>
          <p:cNvPr id="3" name="Imagem 2" descr="Logotipo&#10;&#10;Descrição gerada automaticamente">
            <a:extLst>
              <a:ext uri="{FF2B5EF4-FFF2-40B4-BE49-F238E27FC236}">
                <a16:creationId xmlns:a16="http://schemas.microsoft.com/office/drawing/2014/main" id="{B183F0DE-FCD3-46F2-43F6-EB3AD3F5C857}"/>
              </a:ext>
            </a:extLst>
          </p:cNvPr>
          <p:cNvPicPr>
            <a:picLocks noChangeAspect="1"/>
          </p:cNvPicPr>
          <p:nvPr/>
        </p:nvPicPr>
        <p:blipFill>
          <a:blip r:embed="rId3"/>
          <a:stretch>
            <a:fillRect/>
          </a:stretch>
        </p:blipFill>
        <p:spPr>
          <a:xfrm>
            <a:off x="2667000" y="0"/>
            <a:ext cx="6858000" cy="6858000"/>
          </a:xfrm>
          <a:prstGeom prst="rect">
            <a:avLst/>
          </a:prstGeom>
        </p:spPr>
      </p:pic>
    </p:spTree>
    <p:extLst>
      <p:ext uri="{BB962C8B-B14F-4D97-AF65-F5344CB8AC3E}">
        <p14:creationId xmlns:p14="http://schemas.microsoft.com/office/powerpoint/2010/main" val="1423282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1008246"/>
            <a:ext cx="7524876" cy="707886"/>
          </a:xfrm>
          <a:prstGeom prst="rect">
            <a:avLst/>
          </a:prstGeom>
          <a:noFill/>
        </p:spPr>
        <p:txBody>
          <a:bodyPr wrap="square" rtlCol="0">
            <a:spAutoFit/>
          </a:bodyPr>
          <a:lstStyle/>
          <a:p>
            <a:r>
              <a:rPr lang="pt-BR" sz="4000" b="1" dirty="0">
                <a:latin typeface="Nexa Bold" panose="02000000000000000000" pitchFamily="2" charset="0"/>
              </a:rPr>
              <a:t>Diretor</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43950"/>
            <a:ext cx="6590812" cy="2015936"/>
          </a:xfrm>
          <a:prstGeom prst="rect">
            <a:avLst/>
          </a:prstGeom>
          <a:noFill/>
        </p:spPr>
        <p:txBody>
          <a:bodyPr wrap="square" rtlCol="0">
            <a:spAutoFit/>
          </a:bodyPr>
          <a:lstStyle/>
          <a:p>
            <a:pPr algn="just"/>
            <a:r>
              <a:rPr lang="pt-BR" sz="2500" dirty="0">
                <a:latin typeface="Nexa Light" panose="02000000000000000000" pitchFamily="2" charset="0"/>
              </a:rPr>
              <a:t>Olha para o negócio de forma estratégica, ele é quem define os planos e metas.</a:t>
            </a:r>
          </a:p>
          <a:p>
            <a:pPr algn="just"/>
            <a:endParaRPr lang="pt-BR" sz="2500" dirty="0">
              <a:latin typeface="Nexa Light" panose="02000000000000000000" pitchFamily="2" charset="0"/>
            </a:endParaRPr>
          </a:p>
          <a:p>
            <a:pPr marL="342900" indent="-342900" algn="just">
              <a:buFont typeface="Wingdings" panose="05000000000000000000" pitchFamily="2" charset="2"/>
              <a:buChar char="§"/>
            </a:pPr>
            <a:r>
              <a:rPr lang="pt-BR" sz="2500" dirty="0">
                <a:latin typeface="Nexa Light" panose="02000000000000000000" pitchFamily="2" charset="0"/>
              </a:rPr>
              <a:t>Você já definiu seus planos e metas da mesma forma que um diretor de empresa deve fazer?</a:t>
            </a:r>
          </a:p>
        </p:txBody>
      </p:sp>
    </p:spTree>
    <p:extLst>
      <p:ext uri="{BB962C8B-B14F-4D97-AF65-F5344CB8AC3E}">
        <p14:creationId xmlns:p14="http://schemas.microsoft.com/office/powerpoint/2010/main" val="36949464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Smart Money Descomplicado</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1400383"/>
          </a:xfrm>
          <a:prstGeom prst="rect">
            <a:avLst/>
          </a:prstGeom>
          <a:noFill/>
        </p:spPr>
        <p:txBody>
          <a:bodyPr wrap="square" rtlCol="0">
            <a:spAutoFit/>
          </a:bodyPr>
          <a:lstStyle/>
          <a:p>
            <a:pPr algn="just"/>
            <a:r>
              <a:rPr lang="pt-BR" sz="2500" b="1" dirty="0">
                <a:latin typeface="Nexa Light" panose="02000000000000000000" pitchFamily="2" charset="0"/>
              </a:rPr>
              <a:t>:: Onde localizar a liquidez?</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O dinheiro inteligente está nas regiões extremas “zonas de liquidez”, ou seja, nas regiões de topos e fundos dos gráficos.</a:t>
            </a:r>
          </a:p>
        </p:txBody>
      </p:sp>
      <p:pic>
        <p:nvPicPr>
          <p:cNvPr id="14" name="Imagem 13">
            <a:extLst>
              <a:ext uri="{FF2B5EF4-FFF2-40B4-BE49-F238E27FC236}">
                <a16:creationId xmlns:a16="http://schemas.microsoft.com/office/drawing/2014/main" id="{613ECD96-301B-DFF0-7417-F65203993AFA}"/>
              </a:ext>
            </a:extLst>
          </p:cNvPr>
          <p:cNvPicPr>
            <a:picLocks noChangeAspect="1"/>
          </p:cNvPicPr>
          <p:nvPr/>
        </p:nvPicPr>
        <p:blipFill>
          <a:blip r:embed="rId4"/>
          <a:stretch>
            <a:fillRect/>
          </a:stretch>
        </p:blipFill>
        <p:spPr>
          <a:xfrm>
            <a:off x="2100905" y="3286698"/>
            <a:ext cx="8277535" cy="21279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12150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Smart Money Descomplicado</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708434"/>
          </a:xfrm>
          <a:prstGeom prst="rect">
            <a:avLst/>
          </a:prstGeom>
          <a:noFill/>
        </p:spPr>
        <p:txBody>
          <a:bodyPr wrap="square" rtlCol="0">
            <a:spAutoFit/>
          </a:bodyPr>
          <a:lstStyle/>
          <a:p>
            <a:pPr algn="just"/>
            <a:r>
              <a:rPr lang="pt-BR" sz="2500" b="1" dirty="0">
                <a:latin typeface="Nexa Light" panose="02000000000000000000" pitchFamily="2" charset="0"/>
              </a:rPr>
              <a:t>:: O institucional é mestre em manipular o mercado</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Os tubarões vão abrindo suas posições em doses homeopáticas para induzir os traders de varejo ao erro.</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Dessa maneira eles caçam os </a:t>
            </a:r>
            <a:r>
              <a:rPr lang="pt-BR" sz="2500" dirty="0" err="1">
                <a:latin typeface="Nexa Light" panose="02000000000000000000" pitchFamily="2" charset="0"/>
              </a:rPr>
              <a:t>stops</a:t>
            </a:r>
            <a:r>
              <a:rPr lang="pt-BR" sz="2500" dirty="0">
                <a:latin typeface="Nexa Light" panose="02000000000000000000" pitchFamily="2" charset="0"/>
              </a:rPr>
              <a:t> gerando liquidez até levar o preço para onde realmente querem e entram no mercado pra valer, </a:t>
            </a:r>
            <a:r>
              <a:rPr lang="pt-BR" sz="2500" u="sng" dirty="0">
                <a:latin typeface="Nexa Light" panose="02000000000000000000" pitchFamily="2" charset="0"/>
              </a:rPr>
              <a:t>traders profissionais são pacientes e estratégicos</a:t>
            </a:r>
            <a:r>
              <a:rPr lang="pt-BR" sz="2500" dirty="0">
                <a:latin typeface="Nexa Light" panose="02000000000000000000" pitchFamily="2" charset="0"/>
              </a:rPr>
              <a:t>.</a:t>
            </a:r>
          </a:p>
        </p:txBody>
      </p:sp>
    </p:spTree>
    <p:extLst>
      <p:ext uri="{BB962C8B-B14F-4D97-AF65-F5344CB8AC3E}">
        <p14:creationId xmlns:p14="http://schemas.microsoft.com/office/powerpoint/2010/main" val="26000711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A6680076-F3A2-1ED3-03D7-2326EFCB3E94}"/>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Smart Money Descomplicado</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704747" cy="2554545"/>
          </a:xfrm>
          <a:prstGeom prst="rect">
            <a:avLst/>
          </a:prstGeom>
          <a:noFill/>
        </p:spPr>
        <p:txBody>
          <a:bodyPr wrap="square" rtlCol="0">
            <a:spAutoFit/>
          </a:bodyPr>
          <a:lstStyle/>
          <a:p>
            <a:pPr algn="just"/>
            <a:r>
              <a:rPr lang="pt-BR" sz="2500" b="1" dirty="0">
                <a:latin typeface="Nexa Light" panose="02000000000000000000" pitchFamily="2" charset="0"/>
              </a:rPr>
              <a:t>:: Quais são as vantagens de operar com os tubarões?</a:t>
            </a:r>
          </a:p>
          <a:p>
            <a:pPr algn="just"/>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dirty="0">
                <a:latin typeface="Nexa Light" panose="02000000000000000000" pitchFamily="2" charset="0"/>
              </a:rPr>
              <a:t>Maior </a:t>
            </a:r>
            <a:r>
              <a:rPr lang="pt-BR" sz="2500" dirty="0" err="1">
                <a:latin typeface="Nexa Light" panose="02000000000000000000" pitchFamily="2" charset="0"/>
              </a:rPr>
              <a:t>payoff</a:t>
            </a:r>
            <a:r>
              <a:rPr lang="pt-BR" sz="2500" dirty="0">
                <a:latin typeface="Nexa Light" panose="02000000000000000000" pitchFamily="2" charset="0"/>
              </a:rPr>
              <a:t> e lucro;</a:t>
            </a:r>
          </a:p>
          <a:p>
            <a:pPr marL="342900" indent="-342900" algn="just">
              <a:buFont typeface="Wingdings" panose="05000000000000000000" pitchFamily="2" charset="2"/>
              <a:buChar char="ü"/>
            </a:pPr>
            <a:r>
              <a:rPr lang="pt-BR" sz="2500" dirty="0">
                <a:latin typeface="Nexa Light" panose="02000000000000000000" pitchFamily="2" charset="0"/>
              </a:rPr>
              <a:t>Maior clareza nas entradas;</a:t>
            </a:r>
          </a:p>
          <a:p>
            <a:pPr marL="342900" indent="-342900" algn="just">
              <a:buFont typeface="Wingdings" panose="05000000000000000000" pitchFamily="2" charset="2"/>
              <a:buChar char="ü"/>
            </a:pPr>
            <a:r>
              <a:rPr lang="pt-BR" sz="2500" dirty="0">
                <a:latin typeface="Nexa Light" panose="02000000000000000000" pitchFamily="2" charset="0"/>
              </a:rPr>
              <a:t>Menor risco por operação;</a:t>
            </a:r>
          </a:p>
          <a:p>
            <a:pPr marL="342900" indent="-342900" algn="just">
              <a:buFont typeface="Wingdings" panose="05000000000000000000" pitchFamily="2" charset="2"/>
              <a:buChar char="ü"/>
            </a:pPr>
            <a:r>
              <a:rPr lang="pt-BR" sz="2500" dirty="0">
                <a:latin typeface="Nexa Light" panose="02000000000000000000" pitchFamily="2" charset="0"/>
              </a:rPr>
              <a:t>Menor necessidade de capital;</a:t>
            </a:r>
          </a:p>
          <a:p>
            <a:pPr marL="342900" indent="-342900" algn="just">
              <a:buFont typeface="Wingdings" panose="05000000000000000000" pitchFamily="2" charset="2"/>
              <a:buChar char="ü"/>
            </a:pPr>
            <a:r>
              <a:rPr lang="pt-BR" sz="2500" dirty="0">
                <a:latin typeface="Nexa Light" panose="02000000000000000000" pitchFamily="2" charset="0"/>
              </a:rPr>
              <a:t>Menor exposição ao mercado.</a:t>
            </a:r>
          </a:p>
        </p:txBody>
      </p:sp>
    </p:spTree>
    <p:extLst>
      <p:ext uri="{BB962C8B-B14F-4D97-AF65-F5344CB8AC3E}">
        <p14:creationId xmlns:p14="http://schemas.microsoft.com/office/powerpoint/2010/main" val="6781103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Smart Money Descomplicado</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3862596"/>
          </a:xfrm>
          <a:prstGeom prst="rect">
            <a:avLst/>
          </a:prstGeom>
          <a:noFill/>
        </p:spPr>
        <p:txBody>
          <a:bodyPr wrap="square" rtlCol="0">
            <a:spAutoFit/>
          </a:bodyPr>
          <a:lstStyle/>
          <a:p>
            <a:pPr algn="just"/>
            <a:r>
              <a:rPr lang="pt-BR" sz="2500" b="1" dirty="0">
                <a:latin typeface="Nexa Light" panose="02000000000000000000" pitchFamily="2" charset="0"/>
              </a:rPr>
              <a:t>:: Conceito de oferta </a:t>
            </a:r>
            <a:r>
              <a:rPr lang="pt-BR" sz="2500" b="1" dirty="0" err="1">
                <a:latin typeface="Nexa Light" panose="02000000000000000000" pitchFamily="2" charset="0"/>
              </a:rPr>
              <a:t>vs</a:t>
            </a:r>
            <a:r>
              <a:rPr lang="pt-BR" sz="2500" b="1" dirty="0">
                <a:latin typeface="Nexa Light" panose="02000000000000000000" pitchFamily="2" charset="0"/>
              </a:rPr>
              <a:t> demanda</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A lei da oferta</a:t>
            </a:r>
            <a:r>
              <a:rPr lang="pt-BR" sz="2500" dirty="0">
                <a:latin typeface="Nexa Light" panose="02000000000000000000" pitchFamily="2" charset="0"/>
              </a:rPr>
              <a:t> explica que quanto maior for o preço de determinado produto, mais os vendedores estarão dispostos a vender seu produto, dessa maneira irão obter mais lucros.</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A lei da demanda</a:t>
            </a:r>
            <a:r>
              <a:rPr lang="pt-BR" sz="2500" dirty="0">
                <a:latin typeface="Nexa Light" panose="02000000000000000000" pitchFamily="2" charset="0"/>
              </a:rPr>
              <a:t> diz que quanto menor for o preço, maior a quantidade de consumidores procurando no mercado os produtos que desejam comprar, portanto, quanto maior for o preço, menor a quantidade de consumidores procurando no mercado os produtos que desejam comprar.</a:t>
            </a:r>
          </a:p>
        </p:txBody>
      </p:sp>
    </p:spTree>
    <p:extLst>
      <p:ext uri="{BB962C8B-B14F-4D97-AF65-F5344CB8AC3E}">
        <p14:creationId xmlns:p14="http://schemas.microsoft.com/office/powerpoint/2010/main" val="2190489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Smart Money Descomplicado</a:t>
            </a:r>
          </a:p>
        </p:txBody>
      </p:sp>
      <p:sp>
        <p:nvSpPr>
          <p:cNvPr id="4" name="CaixaDeTexto 3">
            <a:extLst>
              <a:ext uri="{FF2B5EF4-FFF2-40B4-BE49-F238E27FC236}">
                <a16:creationId xmlns:a16="http://schemas.microsoft.com/office/drawing/2014/main" id="{F556844E-1412-9951-45A3-37193CCDB6F2}"/>
              </a:ext>
            </a:extLst>
          </p:cNvPr>
          <p:cNvSpPr txBox="1"/>
          <p:nvPr/>
        </p:nvSpPr>
        <p:spPr>
          <a:xfrm>
            <a:off x="2100905" y="1704207"/>
            <a:ext cx="8704747" cy="2169825"/>
          </a:xfrm>
          <a:prstGeom prst="rect">
            <a:avLst/>
          </a:prstGeom>
          <a:noFill/>
        </p:spPr>
        <p:txBody>
          <a:bodyPr wrap="square" rtlCol="0">
            <a:spAutoFit/>
          </a:bodyPr>
          <a:lstStyle/>
          <a:p>
            <a:pPr algn="just"/>
            <a:r>
              <a:rPr lang="pt-BR" sz="2500" b="1" dirty="0">
                <a:latin typeface="Nexa Light" panose="02000000000000000000" pitchFamily="2" charset="0"/>
              </a:rPr>
              <a:t>:: Pilares da Estratégia SMCX</a:t>
            </a:r>
          </a:p>
          <a:p>
            <a:pPr algn="just"/>
            <a:endParaRPr lang="pt-BR" sz="1000" dirty="0">
              <a:latin typeface="Nexa Light" panose="02000000000000000000" pitchFamily="2" charset="0"/>
            </a:endParaRPr>
          </a:p>
          <a:p>
            <a:pPr marL="457200" indent="-457200" algn="just">
              <a:buFont typeface="+mj-lt"/>
              <a:buAutoNum type="arabicPeriod"/>
            </a:pPr>
            <a:r>
              <a:rPr lang="pt-BR" sz="2500" dirty="0">
                <a:latin typeface="Nexa Light" panose="02000000000000000000" pitchFamily="2" charset="0"/>
              </a:rPr>
              <a:t>Identificar topos e fundos;</a:t>
            </a:r>
          </a:p>
          <a:p>
            <a:pPr marL="457200" indent="-457200" algn="just">
              <a:buFont typeface="+mj-lt"/>
              <a:buAutoNum type="arabicPeriod"/>
            </a:pPr>
            <a:r>
              <a:rPr lang="pt-BR" sz="2500" dirty="0">
                <a:latin typeface="Nexa Light" panose="02000000000000000000" pitchFamily="2" charset="0"/>
              </a:rPr>
              <a:t>Identificar a estrutura do mercado;</a:t>
            </a:r>
          </a:p>
          <a:p>
            <a:pPr marL="457200" indent="-457200" algn="just">
              <a:buFont typeface="+mj-lt"/>
              <a:buAutoNum type="arabicPeriod"/>
            </a:pPr>
            <a:r>
              <a:rPr lang="pt-BR" sz="2500" dirty="0">
                <a:latin typeface="Nexa Light" panose="02000000000000000000" pitchFamily="2" charset="0"/>
              </a:rPr>
              <a:t>Identificar as regiões de prêmio e desconto;</a:t>
            </a:r>
          </a:p>
          <a:p>
            <a:pPr marL="457200" indent="-457200" algn="just">
              <a:buFont typeface="+mj-lt"/>
              <a:buAutoNum type="arabicPeriod"/>
            </a:pPr>
            <a:r>
              <a:rPr lang="pt-BR" sz="2500" dirty="0">
                <a:latin typeface="Nexa Light" panose="02000000000000000000" pitchFamily="2" charset="0"/>
              </a:rPr>
              <a:t>Identificar as </a:t>
            </a:r>
            <a:r>
              <a:rPr lang="pt-BR" sz="2500" dirty="0" err="1">
                <a:latin typeface="Nexa Light" panose="02000000000000000000" pitchFamily="2" charset="0"/>
              </a:rPr>
              <a:t>ZLs</a:t>
            </a:r>
            <a:r>
              <a:rPr lang="pt-BR" sz="2500" dirty="0">
                <a:latin typeface="Nexa Light" panose="02000000000000000000" pitchFamily="2" charset="0"/>
              </a:rPr>
              <a:t> “Zonas de Liquidez”.</a:t>
            </a:r>
          </a:p>
        </p:txBody>
      </p:sp>
    </p:spTree>
    <p:extLst>
      <p:ext uri="{BB962C8B-B14F-4D97-AF65-F5344CB8AC3E}">
        <p14:creationId xmlns:p14="http://schemas.microsoft.com/office/powerpoint/2010/main" val="13714265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Smart Money Descomplicado</a:t>
            </a:r>
          </a:p>
        </p:txBody>
      </p:sp>
      <p:sp>
        <p:nvSpPr>
          <p:cNvPr id="4" name="CaixaDeTexto 3">
            <a:extLst>
              <a:ext uri="{FF2B5EF4-FFF2-40B4-BE49-F238E27FC236}">
                <a16:creationId xmlns:a16="http://schemas.microsoft.com/office/drawing/2014/main" id="{F556844E-1412-9951-45A3-37193CCDB6F2}"/>
              </a:ext>
            </a:extLst>
          </p:cNvPr>
          <p:cNvSpPr txBox="1"/>
          <p:nvPr/>
        </p:nvSpPr>
        <p:spPr>
          <a:xfrm>
            <a:off x="2100905" y="1704207"/>
            <a:ext cx="8704747" cy="1246495"/>
          </a:xfrm>
          <a:prstGeom prst="rect">
            <a:avLst/>
          </a:prstGeom>
          <a:noFill/>
        </p:spPr>
        <p:txBody>
          <a:bodyPr wrap="square" rtlCol="0">
            <a:spAutoFit/>
          </a:bodyPr>
          <a:lstStyle/>
          <a:p>
            <a:pPr algn="just"/>
            <a:r>
              <a:rPr lang="pt-BR" sz="2500" b="1" dirty="0">
                <a:latin typeface="Nexa Light" panose="02000000000000000000" pitchFamily="2" charset="0"/>
              </a:rPr>
              <a:t>:: Topos e Fundos + Estrutura</a:t>
            </a:r>
          </a:p>
          <a:p>
            <a:pPr marL="457200" indent="-457200" algn="just">
              <a:buAutoNum type="arabicPeriod"/>
            </a:pPr>
            <a:endParaRPr lang="pt-BR" sz="2500" dirty="0">
              <a:latin typeface="Nexa Light" panose="02000000000000000000" pitchFamily="2" charset="0"/>
            </a:endParaRPr>
          </a:p>
          <a:p>
            <a:pPr algn="just"/>
            <a:endParaRPr lang="pt-BR" sz="2500" dirty="0">
              <a:latin typeface="Nexa Light" panose="02000000000000000000" pitchFamily="2" charset="0"/>
            </a:endParaRPr>
          </a:p>
        </p:txBody>
      </p:sp>
      <p:pic>
        <p:nvPicPr>
          <p:cNvPr id="8" name="Imagem 7">
            <a:extLst>
              <a:ext uri="{FF2B5EF4-FFF2-40B4-BE49-F238E27FC236}">
                <a16:creationId xmlns:a16="http://schemas.microsoft.com/office/drawing/2014/main" id="{3C992687-0743-D836-5455-60F3C9BB5A78}"/>
              </a:ext>
            </a:extLst>
          </p:cNvPr>
          <p:cNvPicPr>
            <a:picLocks noChangeAspect="1"/>
          </p:cNvPicPr>
          <p:nvPr/>
        </p:nvPicPr>
        <p:blipFill>
          <a:blip r:embed="rId4"/>
          <a:stretch>
            <a:fillRect/>
          </a:stretch>
        </p:blipFill>
        <p:spPr>
          <a:xfrm>
            <a:off x="2433126" y="2337958"/>
            <a:ext cx="7325747" cy="37914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18928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Smart Money Descomplicado</a:t>
            </a:r>
          </a:p>
        </p:txBody>
      </p:sp>
      <p:sp>
        <p:nvSpPr>
          <p:cNvPr id="4" name="CaixaDeTexto 3">
            <a:extLst>
              <a:ext uri="{FF2B5EF4-FFF2-40B4-BE49-F238E27FC236}">
                <a16:creationId xmlns:a16="http://schemas.microsoft.com/office/drawing/2014/main" id="{F556844E-1412-9951-45A3-37193CCDB6F2}"/>
              </a:ext>
            </a:extLst>
          </p:cNvPr>
          <p:cNvSpPr txBox="1"/>
          <p:nvPr/>
        </p:nvSpPr>
        <p:spPr>
          <a:xfrm>
            <a:off x="2100905" y="1704207"/>
            <a:ext cx="8704747" cy="3093154"/>
          </a:xfrm>
          <a:prstGeom prst="rect">
            <a:avLst/>
          </a:prstGeom>
          <a:noFill/>
        </p:spPr>
        <p:txBody>
          <a:bodyPr wrap="square" rtlCol="0">
            <a:spAutoFit/>
          </a:bodyPr>
          <a:lstStyle/>
          <a:p>
            <a:pPr algn="just"/>
            <a:r>
              <a:rPr lang="pt-BR" sz="2500" b="1" dirty="0">
                <a:latin typeface="Nexa Light" panose="02000000000000000000" pitchFamily="2" charset="0"/>
              </a:rPr>
              <a:t>:: Zona de Prêmio e Desconto</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A zona de prêmio</a:t>
            </a:r>
            <a:r>
              <a:rPr lang="pt-BR" sz="2500" dirty="0">
                <a:latin typeface="Nexa Light" panose="02000000000000000000" pitchFamily="2" charset="0"/>
              </a:rPr>
              <a:t> em uma estrutura de queda, é a região mais adequada para vender caro, ou seja, a melhor região para buscarmos por vendas.</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A zona de desconto</a:t>
            </a:r>
            <a:r>
              <a:rPr lang="pt-BR" sz="2500" dirty="0">
                <a:latin typeface="Nexa Light" panose="02000000000000000000" pitchFamily="2" charset="0"/>
              </a:rPr>
              <a:t> em uma estrutura de alta, é a região mais adequada para comprar barato, ou seja, a melhor região para buscarmos por compras.</a:t>
            </a:r>
          </a:p>
        </p:txBody>
      </p:sp>
    </p:spTree>
    <p:extLst>
      <p:ext uri="{BB962C8B-B14F-4D97-AF65-F5344CB8AC3E}">
        <p14:creationId xmlns:p14="http://schemas.microsoft.com/office/powerpoint/2010/main" val="6896608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Smart Money Descomplicado</a:t>
            </a:r>
          </a:p>
        </p:txBody>
      </p:sp>
      <p:sp>
        <p:nvSpPr>
          <p:cNvPr id="4" name="CaixaDeTexto 3">
            <a:extLst>
              <a:ext uri="{FF2B5EF4-FFF2-40B4-BE49-F238E27FC236}">
                <a16:creationId xmlns:a16="http://schemas.microsoft.com/office/drawing/2014/main" id="{F556844E-1412-9951-45A3-37193CCDB6F2}"/>
              </a:ext>
            </a:extLst>
          </p:cNvPr>
          <p:cNvSpPr txBox="1"/>
          <p:nvPr/>
        </p:nvSpPr>
        <p:spPr>
          <a:xfrm>
            <a:off x="2100905" y="1704207"/>
            <a:ext cx="8704747" cy="861774"/>
          </a:xfrm>
          <a:prstGeom prst="rect">
            <a:avLst/>
          </a:prstGeom>
          <a:noFill/>
        </p:spPr>
        <p:txBody>
          <a:bodyPr wrap="square" rtlCol="0">
            <a:spAutoFit/>
          </a:bodyPr>
          <a:lstStyle/>
          <a:p>
            <a:pPr algn="just"/>
            <a:r>
              <a:rPr lang="pt-BR" sz="2500" b="1" dirty="0">
                <a:latin typeface="Nexa Light" panose="02000000000000000000" pitchFamily="2" charset="0"/>
              </a:rPr>
              <a:t>:: Zona de Prêmio e Desconto</a:t>
            </a:r>
            <a:endParaRPr lang="pt-BR" sz="2500" dirty="0">
              <a:latin typeface="Nexa Light" panose="02000000000000000000" pitchFamily="2" charset="0"/>
            </a:endParaRPr>
          </a:p>
          <a:p>
            <a:pPr algn="just"/>
            <a:endParaRPr lang="pt-BR" sz="2500" dirty="0">
              <a:latin typeface="Nexa Light" panose="02000000000000000000" pitchFamily="2" charset="0"/>
            </a:endParaRPr>
          </a:p>
        </p:txBody>
      </p:sp>
      <p:pic>
        <p:nvPicPr>
          <p:cNvPr id="11" name="Imagem 10">
            <a:extLst>
              <a:ext uri="{FF2B5EF4-FFF2-40B4-BE49-F238E27FC236}">
                <a16:creationId xmlns:a16="http://schemas.microsoft.com/office/drawing/2014/main" id="{8AB910EB-E80F-FEB2-924D-B3F7B437289F}"/>
              </a:ext>
            </a:extLst>
          </p:cNvPr>
          <p:cNvPicPr>
            <a:picLocks noChangeAspect="1"/>
          </p:cNvPicPr>
          <p:nvPr/>
        </p:nvPicPr>
        <p:blipFill>
          <a:blip r:embed="rId4"/>
          <a:stretch>
            <a:fillRect/>
          </a:stretch>
        </p:blipFill>
        <p:spPr>
          <a:xfrm>
            <a:off x="2523625" y="2337958"/>
            <a:ext cx="7144749" cy="38858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18016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Smart Money Descomplicado</a:t>
            </a:r>
          </a:p>
        </p:txBody>
      </p:sp>
      <p:sp>
        <p:nvSpPr>
          <p:cNvPr id="4" name="CaixaDeTexto 3">
            <a:extLst>
              <a:ext uri="{FF2B5EF4-FFF2-40B4-BE49-F238E27FC236}">
                <a16:creationId xmlns:a16="http://schemas.microsoft.com/office/drawing/2014/main" id="{F556844E-1412-9951-45A3-37193CCDB6F2}"/>
              </a:ext>
            </a:extLst>
          </p:cNvPr>
          <p:cNvSpPr txBox="1"/>
          <p:nvPr/>
        </p:nvSpPr>
        <p:spPr>
          <a:xfrm>
            <a:off x="2100905" y="1704207"/>
            <a:ext cx="8704747" cy="3093154"/>
          </a:xfrm>
          <a:prstGeom prst="rect">
            <a:avLst/>
          </a:prstGeom>
          <a:noFill/>
        </p:spPr>
        <p:txBody>
          <a:bodyPr wrap="square" rtlCol="0">
            <a:spAutoFit/>
          </a:bodyPr>
          <a:lstStyle/>
          <a:p>
            <a:pPr algn="just"/>
            <a:r>
              <a:rPr lang="pt-BR" sz="2500" b="1" dirty="0">
                <a:latin typeface="Nexa Light" panose="02000000000000000000" pitchFamily="2" charset="0"/>
              </a:rPr>
              <a:t>:: O que é uma Zona de Liquidez “ZL”?</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As zonas de liquidez</a:t>
            </a:r>
            <a:r>
              <a:rPr lang="pt-BR" sz="2500" dirty="0">
                <a:latin typeface="Nexa Light" panose="02000000000000000000" pitchFamily="2" charset="0"/>
              </a:rPr>
              <a:t> também conhecidas como pontos de interesse “</a:t>
            </a:r>
            <a:r>
              <a:rPr lang="pt-BR" sz="2500" dirty="0" err="1">
                <a:latin typeface="Nexa Light" panose="02000000000000000000" pitchFamily="2" charset="0"/>
              </a:rPr>
              <a:t>POIs</a:t>
            </a:r>
            <a:r>
              <a:rPr lang="pt-BR" sz="2500" dirty="0">
                <a:latin typeface="Nexa Light" panose="02000000000000000000" pitchFamily="2" charset="0"/>
              </a:rPr>
              <a:t>”, são regiões de alto interesse por parte do institucional para captar liquidez.</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Além das regiões extremas como já vimos aqui, outra ZL muito forte são as regiões de desequilíbrio do preço, também conhecida como Fair </a:t>
            </a:r>
            <a:r>
              <a:rPr lang="pt-BR" sz="2500" dirty="0" err="1">
                <a:latin typeface="Nexa Light" panose="02000000000000000000" pitchFamily="2" charset="0"/>
              </a:rPr>
              <a:t>Value</a:t>
            </a:r>
            <a:r>
              <a:rPr lang="pt-BR" sz="2500" dirty="0">
                <a:latin typeface="Nexa Light" panose="02000000000000000000" pitchFamily="2" charset="0"/>
              </a:rPr>
              <a:t> Gaps “FVG”.</a:t>
            </a:r>
          </a:p>
        </p:txBody>
      </p:sp>
    </p:spTree>
    <p:extLst>
      <p:ext uri="{BB962C8B-B14F-4D97-AF65-F5344CB8AC3E}">
        <p14:creationId xmlns:p14="http://schemas.microsoft.com/office/powerpoint/2010/main" val="31392865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Smart Money Descomplicado</a:t>
            </a:r>
          </a:p>
        </p:txBody>
      </p:sp>
      <p:pic>
        <p:nvPicPr>
          <p:cNvPr id="12" name="Imagem 11">
            <a:extLst>
              <a:ext uri="{FF2B5EF4-FFF2-40B4-BE49-F238E27FC236}">
                <a16:creationId xmlns:a16="http://schemas.microsoft.com/office/drawing/2014/main" id="{1DABED8A-6228-FEEF-E8A3-322AD231A749}"/>
              </a:ext>
            </a:extLst>
          </p:cNvPr>
          <p:cNvPicPr>
            <a:picLocks noChangeAspect="1"/>
          </p:cNvPicPr>
          <p:nvPr/>
        </p:nvPicPr>
        <p:blipFill>
          <a:blip r:embed="rId4"/>
          <a:stretch>
            <a:fillRect/>
          </a:stretch>
        </p:blipFill>
        <p:spPr>
          <a:xfrm>
            <a:off x="2230080" y="1704207"/>
            <a:ext cx="8446395" cy="43387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1599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1008246"/>
            <a:ext cx="7524876" cy="707886"/>
          </a:xfrm>
          <a:prstGeom prst="rect">
            <a:avLst/>
          </a:prstGeom>
          <a:noFill/>
        </p:spPr>
        <p:txBody>
          <a:bodyPr wrap="square" rtlCol="0">
            <a:spAutoFit/>
          </a:bodyPr>
          <a:lstStyle/>
          <a:p>
            <a:r>
              <a:rPr lang="pt-BR" sz="4000" b="1" dirty="0">
                <a:latin typeface="Nexa Bold" panose="02000000000000000000" pitchFamily="2" charset="0"/>
              </a:rPr>
              <a:t>Gestor</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43950"/>
            <a:ext cx="6590812" cy="2400657"/>
          </a:xfrm>
          <a:prstGeom prst="rect">
            <a:avLst/>
          </a:prstGeom>
          <a:noFill/>
        </p:spPr>
        <p:txBody>
          <a:bodyPr wrap="square" rtlCol="0">
            <a:spAutoFit/>
          </a:bodyPr>
          <a:lstStyle/>
          <a:p>
            <a:pPr algn="just"/>
            <a:r>
              <a:rPr lang="pt-BR" sz="2500" dirty="0">
                <a:latin typeface="Nexa Light" panose="02000000000000000000" pitchFamily="2" charset="0"/>
              </a:rPr>
              <a:t>É o gestor que avalia a performance operacional e emocional e gera um plano de ação com base nessa análise comportamental.</a:t>
            </a:r>
          </a:p>
          <a:p>
            <a:pPr algn="just"/>
            <a:endParaRPr lang="pt-BR" sz="2500" dirty="0">
              <a:latin typeface="Nexa Light" panose="02000000000000000000" pitchFamily="2" charset="0"/>
            </a:endParaRPr>
          </a:p>
          <a:p>
            <a:pPr marL="342900" indent="-342900" algn="just">
              <a:buFont typeface="Wingdings" panose="05000000000000000000" pitchFamily="2" charset="2"/>
              <a:buChar char="§"/>
            </a:pPr>
            <a:r>
              <a:rPr lang="pt-BR" sz="2500" dirty="0">
                <a:latin typeface="Nexa Light" panose="02000000000000000000" pitchFamily="2" charset="0"/>
              </a:rPr>
              <a:t>Você já fez o que um gestor deve fazer no seu negócio de trading?</a:t>
            </a:r>
          </a:p>
        </p:txBody>
      </p:sp>
    </p:spTree>
    <p:extLst>
      <p:ext uri="{BB962C8B-B14F-4D97-AF65-F5344CB8AC3E}">
        <p14:creationId xmlns:p14="http://schemas.microsoft.com/office/powerpoint/2010/main" val="265870832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1736391" y="2767279"/>
            <a:ext cx="2697237" cy="1323439"/>
          </a:xfrm>
          <a:prstGeom prst="rect">
            <a:avLst/>
          </a:prstGeom>
          <a:noFill/>
        </p:spPr>
        <p:txBody>
          <a:bodyPr wrap="square" rtlCol="0">
            <a:spAutoFit/>
          </a:bodyPr>
          <a:lstStyle/>
          <a:p>
            <a:pPr algn="ctr"/>
            <a:r>
              <a:rPr lang="pt-BR" sz="4000" b="1" dirty="0">
                <a:latin typeface="Nexa Bold" panose="02000000000000000000" pitchFamily="2" charset="0"/>
              </a:rPr>
              <a:t>Glossário</a:t>
            </a:r>
          </a:p>
          <a:p>
            <a:pPr algn="ctr"/>
            <a:r>
              <a:rPr lang="pt-BR" sz="4000" b="1" dirty="0">
                <a:latin typeface="Nexa Bold" panose="02000000000000000000" pitchFamily="2" charset="0"/>
              </a:rPr>
              <a:t>SMC</a:t>
            </a:r>
          </a:p>
        </p:txBody>
      </p:sp>
      <p:pic>
        <p:nvPicPr>
          <p:cNvPr id="10" name="Imagem 9" descr="Texto&#10;&#10;Descrição gerada automaticamente">
            <a:extLst>
              <a:ext uri="{FF2B5EF4-FFF2-40B4-BE49-F238E27FC236}">
                <a16:creationId xmlns:a16="http://schemas.microsoft.com/office/drawing/2014/main" id="{AA0F8B05-C399-B0B4-D317-CF0ADDD1932D}"/>
              </a:ext>
            </a:extLst>
          </p:cNvPr>
          <p:cNvPicPr>
            <a:picLocks noChangeAspect="1"/>
          </p:cNvPicPr>
          <p:nvPr/>
        </p:nvPicPr>
        <p:blipFill>
          <a:blip r:embed="rId4"/>
          <a:stretch>
            <a:fillRect/>
          </a:stretch>
        </p:blipFill>
        <p:spPr>
          <a:xfrm>
            <a:off x="4433628" y="600886"/>
            <a:ext cx="5808866" cy="5656224"/>
          </a:xfrm>
          <a:prstGeom prst="rect">
            <a:avLst/>
          </a:prstGeom>
        </p:spPr>
      </p:pic>
    </p:spTree>
    <p:extLst>
      <p:ext uri="{BB962C8B-B14F-4D97-AF65-F5344CB8AC3E}">
        <p14:creationId xmlns:p14="http://schemas.microsoft.com/office/powerpoint/2010/main" val="22039133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Smart Money Descomplicado</a:t>
            </a:r>
          </a:p>
        </p:txBody>
      </p:sp>
      <p:sp>
        <p:nvSpPr>
          <p:cNvPr id="4" name="CaixaDeTexto 3">
            <a:extLst>
              <a:ext uri="{FF2B5EF4-FFF2-40B4-BE49-F238E27FC236}">
                <a16:creationId xmlns:a16="http://schemas.microsoft.com/office/drawing/2014/main" id="{F556844E-1412-9951-45A3-37193CCDB6F2}"/>
              </a:ext>
            </a:extLst>
          </p:cNvPr>
          <p:cNvSpPr txBox="1"/>
          <p:nvPr/>
        </p:nvSpPr>
        <p:spPr>
          <a:xfrm>
            <a:off x="2100905" y="1704207"/>
            <a:ext cx="8704747" cy="2323713"/>
          </a:xfrm>
          <a:prstGeom prst="rect">
            <a:avLst/>
          </a:prstGeom>
          <a:noFill/>
        </p:spPr>
        <p:txBody>
          <a:bodyPr wrap="square" rtlCol="0">
            <a:spAutoFit/>
          </a:bodyPr>
          <a:lstStyle/>
          <a:p>
            <a:pPr algn="just"/>
            <a:r>
              <a:rPr lang="pt-BR" sz="2500" b="1" dirty="0">
                <a:latin typeface="Nexa Light" panose="02000000000000000000" pitchFamily="2" charset="0"/>
              </a:rPr>
              <a:t>:: Os dois tipos de entrada</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Entrada de Risco, </a:t>
            </a:r>
            <a:r>
              <a:rPr lang="pt-BR" sz="2500" dirty="0">
                <a:latin typeface="Nexa Light" panose="02000000000000000000" pitchFamily="2" charset="0"/>
              </a:rPr>
              <a:t>esse tipo de entrada acontece no teste do 50% do ZL mapeada, com stop na região oposta da ZL.</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Entrada por confirmação, </a:t>
            </a:r>
            <a:r>
              <a:rPr lang="pt-BR" sz="2500" dirty="0">
                <a:latin typeface="Nexa Light" panose="02000000000000000000" pitchFamily="2" charset="0"/>
              </a:rPr>
              <a:t>esse tipo de entrada acontece após o RRC “Rompimento, Retração e Continuação” de uma ZL mapeada.</a:t>
            </a:r>
          </a:p>
        </p:txBody>
      </p:sp>
    </p:spTree>
    <p:extLst>
      <p:ext uri="{BB962C8B-B14F-4D97-AF65-F5344CB8AC3E}">
        <p14:creationId xmlns:p14="http://schemas.microsoft.com/office/powerpoint/2010/main" val="215063966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Correlação de Pares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1400383"/>
          </a:xfrm>
          <a:prstGeom prst="rect">
            <a:avLst/>
          </a:prstGeom>
          <a:noFill/>
        </p:spPr>
        <p:txBody>
          <a:bodyPr wrap="square" rtlCol="0">
            <a:spAutoFit/>
          </a:bodyPr>
          <a:lstStyle/>
          <a:p>
            <a:pPr algn="just"/>
            <a:r>
              <a:rPr lang="pt-BR" sz="2500" b="1" dirty="0">
                <a:latin typeface="Nexa Light" panose="02000000000000000000" pitchFamily="2" charset="0"/>
              </a:rPr>
              <a:t>:: O que é e como funciona?</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São influencias que um par de moedas tem sobre outro, existem correlações positivas e correlações negativas.</a:t>
            </a:r>
          </a:p>
        </p:txBody>
      </p:sp>
      <p:graphicFrame>
        <p:nvGraphicFramePr>
          <p:cNvPr id="3" name="Tabela 2">
            <a:extLst>
              <a:ext uri="{FF2B5EF4-FFF2-40B4-BE49-F238E27FC236}">
                <a16:creationId xmlns:a16="http://schemas.microsoft.com/office/drawing/2014/main" id="{2FBB4C32-022F-085E-177D-3A9FEFEC01CF}"/>
              </a:ext>
            </a:extLst>
          </p:cNvPr>
          <p:cNvGraphicFramePr>
            <a:graphicFrameLocks noGrp="1"/>
          </p:cNvGraphicFramePr>
          <p:nvPr>
            <p:extLst>
              <p:ext uri="{D42A27DB-BD31-4B8C-83A1-F6EECF244321}">
                <p14:modId xmlns:p14="http://schemas.microsoft.com/office/powerpoint/2010/main" val="1266659983"/>
              </p:ext>
            </p:extLst>
          </p:nvPr>
        </p:nvGraphicFramePr>
        <p:xfrm>
          <a:off x="2700059" y="3285875"/>
          <a:ext cx="7079226" cy="2054200"/>
        </p:xfrm>
        <a:graphic>
          <a:graphicData uri="http://schemas.openxmlformats.org/drawingml/2006/table">
            <a:tbl>
              <a:tblPr firstRow="1" bandRow="1">
                <a:tableStyleId>{073A0DAA-6AF3-43AB-8588-CEC1D06C72B9}</a:tableStyleId>
              </a:tblPr>
              <a:tblGrid>
                <a:gridCol w="3539613">
                  <a:extLst>
                    <a:ext uri="{9D8B030D-6E8A-4147-A177-3AD203B41FA5}">
                      <a16:colId xmlns:a16="http://schemas.microsoft.com/office/drawing/2014/main" val="20000"/>
                    </a:ext>
                  </a:extLst>
                </a:gridCol>
                <a:gridCol w="3539613">
                  <a:extLst>
                    <a:ext uri="{9D8B030D-6E8A-4147-A177-3AD203B41FA5}">
                      <a16:colId xmlns:a16="http://schemas.microsoft.com/office/drawing/2014/main" val="20001"/>
                    </a:ext>
                  </a:extLst>
                </a:gridCol>
              </a:tblGrid>
              <a:tr h="410840">
                <a:tc>
                  <a:txBody>
                    <a:bodyPr/>
                    <a:lstStyle/>
                    <a:p>
                      <a:pPr algn="ctr"/>
                      <a:r>
                        <a:rPr lang="pt-BR" sz="2000" dirty="0">
                          <a:latin typeface="Myriad Pro" panose="020B0503030403020204" pitchFamily="34" charset="0"/>
                        </a:rPr>
                        <a:t>CORRELAÇÃO (+)</a:t>
                      </a:r>
                    </a:p>
                  </a:txBody>
                  <a:tcPr>
                    <a:solidFill>
                      <a:srgbClr val="000000"/>
                    </a:solidFill>
                  </a:tcPr>
                </a:tc>
                <a:tc>
                  <a:txBody>
                    <a:bodyPr/>
                    <a:lstStyle/>
                    <a:p>
                      <a:pPr algn="ctr"/>
                      <a:r>
                        <a:rPr lang="pt-BR" sz="2000" dirty="0">
                          <a:latin typeface="Myriad Pro" panose="020B0503030403020204" pitchFamily="34" charset="0"/>
                        </a:rPr>
                        <a:t>CORRELAÇÃO (-)</a:t>
                      </a:r>
                    </a:p>
                  </a:txBody>
                  <a:tcPr>
                    <a:solidFill>
                      <a:srgbClr val="000000"/>
                    </a:solidFill>
                  </a:tcPr>
                </a:tc>
                <a:extLst>
                  <a:ext uri="{0D108BD9-81ED-4DB2-BD59-A6C34878D82A}">
                    <a16:rowId xmlns:a16="http://schemas.microsoft.com/office/drawing/2014/main" val="10000"/>
                  </a:ext>
                </a:extLst>
              </a:tr>
              <a:tr h="410840">
                <a:tc>
                  <a:txBody>
                    <a:bodyPr/>
                    <a:lstStyle/>
                    <a:p>
                      <a:pPr algn="ctr"/>
                      <a:r>
                        <a:rPr lang="pt-BR" sz="2000" dirty="0">
                          <a:solidFill>
                            <a:schemeClr val="tx1"/>
                          </a:solidFill>
                          <a:latin typeface="Myriad Pro" panose="020B0503030403020204" pitchFamily="34" charset="0"/>
                        </a:rPr>
                        <a:t>EUR/USD e GBP/USD</a:t>
                      </a:r>
                    </a:p>
                  </a:txBody>
                  <a:tcPr/>
                </a:tc>
                <a:tc>
                  <a:txBody>
                    <a:bodyPr/>
                    <a:lstStyle/>
                    <a:p>
                      <a:pPr algn="ctr"/>
                      <a:r>
                        <a:rPr lang="pt-BR" sz="2000" dirty="0">
                          <a:solidFill>
                            <a:schemeClr val="tx1"/>
                          </a:solidFill>
                          <a:latin typeface="Myriad Pro" panose="020B0503030403020204" pitchFamily="34" charset="0"/>
                        </a:rPr>
                        <a:t>EUR/USD e USD/CHF</a:t>
                      </a:r>
                    </a:p>
                  </a:txBody>
                  <a:tcPr/>
                </a:tc>
                <a:extLst>
                  <a:ext uri="{0D108BD9-81ED-4DB2-BD59-A6C34878D82A}">
                    <a16:rowId xmlns:a16="http://schemas.microsoft.com/office/drawing/2014/main" val="10001"/>
                  </a:ext>
                </a:extLst>
              </a:tr>
              <a:tr h="410840">
                <a:tc>
                  <a:txBody>
                    <a:bodyPr/>
                    <a:lstStyle/>
                    <a:p>
                      <a:pPr algn="ctr"/>
                      <a:r>
                        <a:rPr lang="pt-BR" sz="2000" dirty="0">
                          <a:solidFill>
                            <a:schemeClr val="tx1"/>
                          </a:solidFill>
                          <a:latin typeface="Myriad Pro" panose="020B0503030403020204" pitchFamily="34" charset="0"/>
                        </a:rPr>
                        <a:t>EUR/USD e NZD/USD</a:t>
                      </a:r>
                    </a:p>
                  </a:txBody>
                  <a:tcPr/>
                </a:tc>
                <a:tc>
                  <a:txBody>
                    <a:bodyPr/>
                    <a:lstStyle/>
                    <a:p>
                      <a:pPr algn="ctr"/>
                      <a:r>
                        <a:rPr lang="pt-BR" sz="2000" dirty="0">
                          <a:solidFill>
                            <a:schemeClr val="tx1"/>
                          </a:solidFill>
                          <a:latin typeface="Myriad Pro" panose="020B0503030403020204" pitchFamily="34" charset="0"/>
                        </a:rPr>
                        <a:t>GBP/USD e USD/JPY</a:t>
                      </a:r>
                    </a:p>
                  </a:txBody>
                  <a:tcPr/>
                </a:tc>
                <a:extLst>
                  <a:ext uri="{0D108BD9-81ED-4DB2-BD59-A6C34878D82A}">
                    <a16:rowId xmlns:a16="http://schemas.microsoft.com/office/drawing/2014/main" val="10002"/>
                  </a:ext>
                </a:extLst>
              </a:tr>
              <a:tr h="410840">
                <a:tc>
                  <a:txBody>
                    <a:bodyPr/>
                    <a:lstStyle/>
                    <a:p>
                      <a:pPr algn="ctr"/>
                      <a:r>
                        <a:rPr lang="pt-BR" sz="2000" dirty="0">
                          <a:solidFill>
                            <a:schemeClr val="tx1"/>
                          </a:solidFill>
                          <a:latin typeface="Myriad Pro" panose="020B0503030403020204" pitchFamily="34" charset="0"/>
                        </a:rPr>
                        <a:t>AUD/USD e GBP/USD</a:t>
                      </a:r>
                    </a:p>
                  </a:txBody>
                  <a:tcPr/>
                </a:tc>
                <a:tc>
                  <a:txBody>
                    <a:bodyPr/>
                    <a:lstStyle/>
                    <a:p>
                      <a:pPr algn="ctr"/>
                      <a:r>
                        <a:rPr lang="pt-BR" sz="2000" dirty="0">
                          <a:solidFill>
                            <a:schemeClr val="tx1"/>
                          </a:solidFill>
                          <a:latin typeface="Myriad Pro" panose="020B0503030403020204" pitchFamily="34" charset="0"/>
                        </a:rPr>
                        <a:t>GBP/USD e USD/CHF</a:t>
                      </a:r>
                    </a:p>
                  </a:txBody>
                  <a:tcPr/>
                </a:tc>
                <a:extLst>
                  <a:ext uri="{0D108BD9-81ED-4DB2-BD59-A6C34878D82A}">
                    <a16:rowId xmlns:a16="http://schemas.microsoft.com/office/drawing/2014/main" val="10003"/>
                  </a:ext>
                </a:extLst>
              </a:tr>
              <a:tr h="410840">
                <a:tc>
                  <a:txBody>
                    <a:bodyPr/>
                    <a:lstStyle/>
                    <a:p>
                      <a:pPr algn="ctr"/>
                      <a:r>
                        <a:rPr lang="pt-BR" sz="2000" dirty="0">
                          <a:solidFill>
                            <a:schemeClr val="tx1"/>
                          </a:solidFill>
                          <a:latin typeface="Myriad Pro" panose="020B0503030403020204" pitchFamily="34" charset="0"/>
                        </a:rPr>
                        <a:t>AUD/USD e EUR/USD</a:t>
                      </a:r>
                    </a:p>
                  </a:txBody>
                  <a:tcPr/>
                </a:tc>
                <a:tc>
                  <a:txBody>
                    <a:bodyPr/>
                    <a:lstStyle/>
                    <a:p>
                      <a:pPr algn="ctr"/>
                      <a:r>
                        <a:rPr lang="pt-BR" sz="2000" dirty="0">
                          <a:solidFill>
                            <a:schemeClr val="tx1"/>
                          </a:solidFill>
                          <a:latin typeface="Myriad Pro" panose="020B0503030403020204" pitchFamily="34" charset="0"/>
                        </a:rPr>
                        <a:t>AUD/USD e USD/JPY</a:t>
                      </a:r>
                    </a:p>
                  </a:txBody>
                  <a:tcPr/>
                </a:tc>
                <a:extLst>
                  <a:ext uri="{0D108BD9-81ED-4DB2-BD59-A6C34878D82A}">
                    <a16:rowId xmlns:a16="http://schemas.microsoft.com/office/drawing/2014/main" val="10004"/>
                  </a:ext>
                </a:extLst>
              </a:tr>
            </a:tbl>
          </a:graphicData>
        </a:graphic>
      </p:graphicFrame>
      <p:sp>
        <p:nvSpPr>
          <p:cNvPr id="4" name="Retângulo 3">
            <a:extLst>
              <a:ext uri="{FF2B5EF4-FFF2-40B4-BE49-F238E27FC236}">
                <a16:creationId xmlns:a16="http://schemas.microsoft.com/office/drawing/2014/main" id="{512F084C-E4E6-A10E-8560-33816E1DD721}"/>
              </a:ext>
            </a:extLst>
          </p:cNvPr>
          <p:cNvSpPr/>
          <p:nvPr/>
        </p:nvSpPr>
        <p:spPr>
          <a:xfrm>
            <a:off x="2700059" y="5340075"/>
            <a:ext cx="7079226" cy="369332"/>
          </a:xfrm>
          <a:prstGeom prst="rect">
            <a:avLst/>
          </a:prstGeom>
        </p:spPr>
        <p:txBody>
          <a:bodyPr wrap="square">
            <a:spAutoFit/>
          </a:bodyPr>
          <a:lstStyle/>
          <a:p>
            <a:pPr algn="ctr"/>
            <a:r>
              <a:rPr lang="pt-BR" b="1" dirty="0">
                <a:latin typeface="Nexa Light" panose="02000000000000000000"/>
              </a:rPr>
              <a:t>Vamos analisar o site: </a:t>
            </a:r>
            <a:r>
              <a:rPr lang="pt-BR" dirty="0">
                <a:solidFill>
                  <a:schemeClr val="accent1"/>
                </a:solidFill>
                <a:latin typeface="Nexa Light" panose="02000000000000000000"/>
                <a:hlinkClick r:id="rId4">
                  <a:extLst>
                    <a:ext uri="{A12FA001-AC4F-418D-AE19-62706E023703}">
                      <ahyp:hlinkClr xmlns:ahyp="http://schemas.microsoft.com/office/drawing/2018/hyperlinkcolor" val="tx"/>
                    </a:ext>
                  </a:extLst>
                </a:hlinkClick>
              </a:rPr>
              <a:t>https://www.mataf.net/pt/forex/tools/correlation</a:t>
            </a:r>
            <a:endParaRPr lang="pt-BR" dirty="0">
              <a:solidFill>
                <a:schemeClr val="accent1"/>
              </a:solidFill>
              <a:latin typeface="Nexa Light" panose="02000000000000000000"/>
            </a:endParaRPr>
          </a:p>
        </p:txBody>
      </p:sp>
    </p:spTree>
    <p:extLst>
      <p:ext uri="{BB962C8B-B14F-4D97-AF65-F5344CB8AC3E}">
        <p14:creationId xmlns:p14="http://schemas.microsoft.com/office/powerpoint/2010/main" val="15379239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pic>
        <p:nvPicPr>
          <p:cNvPr id="5" name="Imagem 4">
            <a:extLst>
              <a:ext uri="{FF2B5EF4-FFF2-40B4-BE49-F238E27FC236}">
                <a16:creationId xmlns:a16="http://schemas.microsoft.com/office/drawing/2014/main" id="{B490FF89-0A11-4A35-A90D-B9173737D91A}"/>
              </a:ext>
            </a:extLst>
          </p:cNvPr>
          <p:cNvPicPr>
            <a:picLocks noChangeAspect="1"/>
          </p:cNvPicPr>
          <p:nvPr/>
        </p:nvPicPr>
        <p:blipFill>
          <a:blip r:embed="rId3"/>
          <a:stretch>
            <a:fillRect/>
          </a:stretch>
        </p:blipFill>
        <p:spPr>
          <a:xfrm>
            <a:off x="-1806" y="-11107"/>
            <a:ext cx="12193807" cy="3440107"/>
          </a:xfrm>
          <a:prstGeom prst="rect">
            <a:avLst/>
          </a:prstGeom>
        </p:spPr>
      </p:pic>
      <p:pic>
        <p:nvPicPr>
          <p:cNvPr id="20" name="Imagem 19">
            <a:extLst>
              <a:ext uri="{FF2B5EF4-FFF2-40B4-BE49-F238E27FC236}">
                <a16:creationId xmlns:a16="http://schemas.microsoft.com/office/drawing/2014/main" id="{86112FAA-CF5C-47E3-AEED-616FC6BC5796}"/>
              </a:ext>
            </a:extLst>
          </p:cNvPr>
          <p:cNvPicPr>
            <a:picLocks noChangeAspect="1"/>
          </p:cNvPicPr>
          <p:nvPr/>
        </p:nvPicPr>
        <p:blipFill>
          <a:blip r:embed="rId4"/>
          <a:stretch>
            <a:fillRect/>
          </a:stretch>
        </p:blipFill>
        <p:spPr>
          <a:xfrm>
            <a:off x="1" y="3423133"/>
            <a:ext cx="12190193" cy="3434868"/>
          </a:xfrm>
          <a:prstGeom prst="rect">
            <a:avLst/>
          </a:prstGeom>
        </p:spPr>
      </p:pic>
      <p:cxnSp>
        <p:nvCxnSpPr>
          <p:cNvPr id="22" name="Conector de Seta Reta 21">
            <a:extLst>
              <a:ext uri="{FF2B5EF4-FFF2-40B4-BE49-F238E27FC236}">
                <a16:creationId xmlns:a16="http://schemas.microsoft.com/office/drawing/2014/main" id="{D043F8E2-D5D2-45C6-8787-D8F0DA3B4DE5}"/>
              </a:ext>
            </a:extLst>
          </p:cNvPr>
          <p:cNvCxnSpPr>
            <a:cxnSpLocks/>
          </p:cNvCxnSpPr>
          <p:nvPr/>
        </p:nvCxnSpPr>
        <p:spPr>
          <a:xfrm flipV="1">
            <a:off x="5327915" y="1316765"/>
            <a:ext cx="4992555" cy="1284723"/>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3EBFC996-191D-4A79-B2CF-7C04368D80AD}"/>
              </a:ext>
            </a:extLst>
          </p:cNvPr>
          <p:cNvCxnSpPr>
            <a:cxnSpLocks/>
          </p:cNvCxnSpPr>
          <p:nvPr/>
        </p:nvCxnSpPr>
        <p:spPr>
          <a:xfrm flipV="1">
            <a:off x="5327915" y="4677139"/>
            <a:ext cx="4992555" cy="1284723"/>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Retângulo 23">
            <a:extLst>
              <a:ext uri="{FF2B5EF4-FFF2-40B4-BE49-F238E27FC236}">
                <a16:creationId xmlns:a16="http://schemas.microsoft.com/office/drawing/2014/main" id="{4AF07B55-391A-479F-ACA4-1299E5CCBFDA}"/>
              </a:ext>
            </a:extLst>
          </p:cNvPr>
          <p:cNvSpPr/>
          <p:nvPr/>
        </p:nvSpPr>
        <p:spPr>
          <a:xfrm>
            <a:off x="911425" y="68627"/>
            <a:ext cx="6296975" cy="400110"/>
          </a:xfrm>
          <a:prstGeom prst="rect">
            <a:avLst/>
          </a:prstGeom>
        </p:spPr>
        <p:txBody>
          <a:bodyPr wrap="square">
            <a:spAutoFit/>
          </a:bodyPr>
          <a:lstStyle/>
          <a:p>
            <a:pPr algn="ctr"/>
            <a:r>
              <a:rPr lang="pt-BR" sz="2000" b="1" dirty="0">
                <a:solidFill>
                  <a:schemeClr val="bg1"/>
                </a:solidFill>
                <a:latin typeface="Myriad Pro" panose="020B0503030403020204" pitchFamily="34" charset="0"/>
                <a:cs typeface="Courier New" panose="02070309020205020404" pitchFamily="49" charset="0"/>
              </a:rPr>
              <a:t>Correlação </a:t>
            </a:r>
            <a:r>
              <a:rPr lang="pt-BR" sz="2000" b="1" dirty="0">
                <a:solidFill>
                  <a:srgbClr val="09F823"/>
                </a:solidFill>
                <a:latin typeface="Myriad Pro" panose="020B0503030403020204" pitchFamily="34" charset="0"/>
                <a:cs typeface="Courier New" panose="02070309020205020404" pitchFamily="49" charset="0"/>
              </a:rPr>
              <a:t>positiva</a:t>
            </a:r>
            <a:r>
              <a:rPr lang="pt-BR" sz="2000" b="1" dirty="0">
                <a:solidFill>
                  <a:schemeClr val="bg1"/>
                </a:solidFill>
                <a:latin typeface="Myriad Pro" panose="020B0503030403020204" pitchFamily="34" charset="0"/>
                <a:cs typeface="Courier New" panose="02070309020205020404" pitchFamily="49" charset="0"/>
              </a:rPr>
              <a:t> entre o GBPUSD e o GBPJPY</a:t>
            </a:r>
            <a:endParaRPr lang="pt-BR" sz="2000" dirty="0">
              <a:solidFill>
                <a:schemeClr val="bg1"/>
              </a:solidFill>
            </a:endParaRPr>
          </a:p>
        </p:txBody>
      </p:sp>
      <p:sp>
        <p:nvSpPr>
          <p:cNvPr id="28" name="Retângulo 27">
            <a:extLst>
              <a:ext uri="{FF2B5EF4-FFF2-40B4-BE49-F238E27FC236}">
                <a16:creationId xmlns:a16="http://schemas.microsoft.com/office/drawing/2014/main" id="{0E76EF9D-CB9D-4959-899C-DE2085CA49BB}"/>
              </a:ext>
            </a:extLst>
          </p:cNvPr>
          <p:cNvSpPr/>
          <p:nvPr/>
        </p:nvSpPr>
        <p:spPr>
          <a:xfrm>
            <a:off x="47328" y="6213309"/>
            <a:ext cx="3168352" cy="400110"/>
          </a:xfrm>
          <a:prstGeom prst="rect">
            <a:avLst/>
          </a:prstGeom>
        </p:spPr>
        <p:txBody>
          <a:bodyPr wrap="square">
            <a:spAutoFit/>
          </a:bodyPr>
          <a:lstStyle/>
          <a:p>
            <a:pPr algn="ctr"/>
            <a:r>
              <a:rPr lang="pt-BR" sz="2000" b="1" dirty="0">
                <a:solidFill>
                  <a:schemeClr val="bg1"/>
                </a:solidFill>
                <a:latin typeface="Myriad Pro" panose="020B0503030403020204" pitchFamily="34" charset="0"/>
                <a:cs typeface="Courier New" panose="02070309020205020404" pitchFamily="49" charset="0"/>
              </a:rPr>
              <a:t>ambos no gráfico diário</a:t>
            </a:r>
            <a:endParaRPr lang="pt-BR" sz="2000" dirty="0">
              <a:solidFill>
                <a:schemeClr val="bg1"/>
              </a:solidFill>
            </a:endParaRPr>
          </a:p>
        </p:txBody>
      </p:sp>
    </p:spTree>
    <p:extLst>
      <p:ext uri="{BB962C8B-B14F-4D97-AF65-F5344CB8AC3E}">
        <p14:creationId xmlns:p14="http://schemas.microsoft.com/office/powerpoint/2010/main" val="85632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 y="0"/>
            <a:ext cx="12188388" cy="6858000"/>
          </a:xfrm>
          <a:prstGeom prst="rect">
            <a:avLst/>
          </a:prstGeom>
        </p:spPr>
      </p:pic>
      <p:pic>
        <p:nvPicPr>
          <p:cNvPr id="25" name="Imagem 24">
            <a:extLst>
              <a:ext uri="{FF2B5EF4-FFF2-40B4-BE49-F238E27FC236}">
                <a16:creationId xmlns:a16="http://schemas.microsoft.com/office/drawing/2014/main" id="{C62DDDB6-A0C9-48A9-9C58-98B594E52010}"/>
              </a:ext>
            </a:extLst>
          </p:cNvPr>
          <p:cNvPicPr>
            <a:picLocks noChangeAspect="1"/>
          </p:cNvPicPr>
          <p:nvPr/>
        </p:nvPicPr>
        <p:blipFill>
          <a:blip r:embed="rId3"/>
          <a:stretch>
            <a:fillRect/>
          </a:stretch>
        </p:blipFill>
        <p:spPr>
          <a:xfrm>
            <a:off x="0" y="3440107"/>
            <a:ext cx="12192000" cy="3425104"/>
          </a:xfrm>
          <a:prstGeom prst="rect">
            <a:avLst/>
          </a:prstGeom>
        </p:spPr>
      </p:pic>
      <p:pic>
        <p:nvPicPr>
          <p:cNvPr id="5" name="Imagem 4">
            <a:extLst>
              <a:ext uri="{FF2B5EF4-FFF2-40B4-BE49-F238E27FC236}">
                <a16:creationId xmlns:a16="http://schemas.microsoft.com/office/drawing/2014/main" id="{B490FF89-0A11-4A35-A90D-B9173737D91A}"/>
              </a:ext>
            </a:extLst>
          </p:cNvPr>
          <p:cNvPicPr>
            <a:picLocks noChangeAspect="1"/>
          </p:cNvPicPr>
          <p:nvPr/>
        </p:nvPicPr>
        <p:blipFill>
          <a:blip r:embed="rId4"/>
          <a:stretch>
            <a:fillRect/>
          </a:stretch>
        </p:blipFill>
        <p:spPr>
          <a:xfrm>
            <a:off x="-1805" y="-11107"/>
            <a:ext cx="12193807" cy="3440107"/>
          </a:xfrm>
          <a:prstGeom prst="rect">
            <a:avLst/>
          </a:prstGeom>
        </p:spPr>
      </p:pic>
      <p:cxnSp>
        <p:nvCxnSpPr>
          <p:cNvPr id="22" name="Conector de Seta Reta 21">
            <a:extLst>
              <a:ext uri="{FF2B5EF4-FFF2-40B4-BE49-F238E27FC236}">
                <a16:creationId xmlns:a16="http://schemas.microsoft.com/office/drawing/2014/main" id="{D043F8E2-D5D2-45C6-8787-D8F0DA3B4DE5}"/>
              </a:ext>
            </a:extLst>
          </p:cNvPr>
          <p:cNvCxnSpPr>
            <a:cxnSpLocks/>
          </p:cNvCxnSpPr>
          <p:nvPr/>
        </p:nvCxnSpPr>
        <p:spPr>
          <a:xfrm flipV="1">
            <a:off x="5327916" y="1316765"/>
            <a:ext cx="4992555" cy="1284723"/>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3EBFC996-191D-4A79-B2CF-7C04368D80AD}"/>
              </a:ext>
            </a:extLst>
          </p:cNvPr>
          <p:cNvCxnSpPr>
            <a:cxnSpLocks/>
          </p:cNvCxnSpPr>
          <p:nvPr/>
        </p:nvCxnSpPr>
        <p:spPr>
          <a:xfrm>
            <a:off x="5327916" y="3621021"/>
            <a:ext cx="4992555" cy="230425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Retângulo 23">
            <a:extLst>
              <a:ext uri="{FF2B5EF4-FFF2-40B4-BE49-F238E27FC236}">
                <a16:creationId xmlns:a16="http://schemas.microsoft.com/office/drawing/2014/main" id="{4AF07B55-391A-479F-ACA4-1299E5CCBFDA}"/>
              </a:ext>
            </a:extLst>
          </p:cNvPr>
          <p:cNvSpPr/>
          <p:nvPr/>
        </p:nvSpPr>
        <p:spPr>
          <a:xfrm>
            <a:off x="911426" y="68628"/>
            <a:ext cx="6296975" cy="400110"/>
          </a:xfrm>
          <a:prstGeom prst="rect">
            <a:avLst/>
          </a:prstGeom>
        </p:spPr>
        <p:txBody>
          <a:bodyPr wrap="square">
            <a:spAutoFit/>
          </a:bodyPr>
          <a:lstStyle/>
          <a:p>
            <a:pPr algn="ctr"/>
            <a:r>
              <a:rPr lang="pt-BR" sz="2000" b="1" dirty="0">
                <a:solidFill>
                  <a:schemeClr val="bg1"/>
                </a:solidFill>
                <a:latin typeface="Myriad Pro" panose="020B0503030403020204" pitchFamily="34" charset="0"/>
                <a:cs typeface="Courier New" panose="02070309020205020404" pitchFamily="49" charset="0"/>
              </a:rPr>
              <a:t>Correlação </a:t>
            </a:r>
            <a:r>
              <a:rPr lang="pt-BR" sz="2000" b="1" dirty="0">
                <a:solidFill>
                  <a:srgbClr val="FF0000"/>
                </a:solidFill>
                <a:latin typeface="Myriad Pro" panose="020B0503030403020204" pitchFamily="34" charset="0"/>
                <a:cs typeface="Courier New" panose="02070309020205020404" pitchFamily="49" charset="0"/>
              </a:rPr>
              <a:t>negativa</a:t>
            </a:r>
            <a:r>
              <a:rPr lang="pt-BR" sz="2000" b="1" dirty="0">
                <a:solidFill>
                  <a:schemeClr val="bg1"/>
                </a:solidFill>
                <a:latin typeface="Myriad Pro" panose="020B0503030403020204" pitchFamily="34" charset="0"/>
                <a:cs typeface="Courier New" panose="02070309020205020404" pitchFamily="49" charset="0"/>
              </a:rPr>
              <a:t> entre o GBPUSD e o EURGBP</a:t>
            </a:r>
            <a:endParaRPr lang="pt-BR" sz="2000" dirty="0">
              <a:solidFill>
                <a:schemeClr val="bg1"/>
              </a:solidFill>
            </a:endParaRPr>
          </a:p>
        </p:txBody>
      </p:sp>
      <p:sp>
        <p:nvSpPr>
          <p:cNvPr id="8" name="Retângulo 7">
            <a:extLst>
              <a:ext uri="{FF2B5EF4-FFF2-40B4-BE49-F238E27FC236}">
                <a16:creationId xmlns:a16="http://schemas.microsoft.com/office/drawing/2014/main" id="{16F6C4F1-3F20-4221-A46A-2F168BA3DD5C}"/>
              </a:ext>
            </a:extLst>
          </p:cNvPr>
          <p:cNvSpPr/>
          <p:nvPr/>
        </p:nvSpPr>
        <p:spPr>
          <a:xfrm>
            <a:off x="47328" y="6213309"/>
            <a:ext cx="3168352" cy="400110"/>
          </a:xfrm>
          <a:prstGeom prst="rect">
            <a:avLst/>
          </a:prstGeom>
        </p:spPr>
        <p:txBody>
          <a:bodyPr wrap="square">
            <a:spAutoFit/>
          </a:bodyPr>
          <a:lstStyle/>
          <a:p>
            <a:pPr algn="ctr"/>
            <a:r>
              <a:rPr lang="pt-BR" sz="2000" b="1" dirty="0">
                <a:solidFill>
                  <a:schemeClr val="bg1"/>
                </a:solidFill>
                <a:latin typeface="Myriad Pro" panose="020B0503030403020204" pitchFamily="34" charset="0"/>
                <a:cs typeface="Courier New" panose="02070309020205020404" pitchFamily="49" charset="0"/>
              </a:rPr>
              <a:t>ambos no gráfico diário</a:t>
            </a:r>
            <a:endParaRPr lang="pt-BR" sz="2000" dirty="0">
              <a:solidFill>
                <a:schemeClr val="bg1"/>
              </a:solidFill>
            </a:endParaRPr>
          </a:p>
        </p:txBody>
      </p:sp>
    </p:spTree>
    <p:extLst>
      <p:ext uri="{BB962C8B-B14F-4D97-AF65-F5344CB8AC3E}">
        <p14:creationId xmlns:p14="http://schemas.microsoft.com/office/powerpoint/2010/main" val="299888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8"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Correlação de Pares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4401205"/>
          </a:xfrm>
          <a:prstGeom prst="rect">
            <a:avLst/>
          </a:prstGeom>
          <a:noFill/>
        </p:spPr>
        <p:txBody>
          <a:bodyPr wrap="square" rtlCol="0">
            <a:spAutoFit/>
          </a:bodyPr>
          <a:lstStyle/>
          <a:p>
            <a:pPr algn="just"/>
            <a:r>
              <a:rPr lang="pt-BR" sz="2500" b="1" dirty="0">
                <a:latin typeface="Nexa Light" panose="02000000000000000000" pitchFamily="2" charset="0"/>
              </a:rPr>
              <a:t>:: Por que saber isso é importante?</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Essa informação deve ser usada para quando você identificar uma oportunidade de operar em mais de um par de moedas.</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Seguindo o exemplo anterior, se você encontra uma oportunidade de compra no GBPUSD e outra também de compra no EURGBP.</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O mais sensato é optar por fazer somente uma delas, pois a correlação entre esses dois pares é negativa, ou seja, enquanto um par de moedas sobe o outro desce, portanto, não faria sentido comprar esses dois ativos ao mesmo tempo.</a:t>
            </a:r>
          </a:p>
        </p:txBody>
      </p:sp>
    </p:spTree>
    <p:extLst>
      <p:ext uri="{BB962C8B-B14F-4D97-AF65-F5344CB8AC3E}">
        <p14:creationId xmlns:p14="http://schemas.microsoft.com/office/powerpoint/2010/main" val="7221071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Analisando Notícias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939266"/>
          </a:xfrm>
          <a:prstGeom prst="rect">
            <a:avLst/>
          </a:prstGeom>
          <a:noFill/>
        </p:spPr>
        <p:txBody>
          <a:bodyPr wrap="square" rtlCol="0">
            <a:spAutoFit/>
          </a:bodyPr>
          <a:lstStyle/>
          <a:p>
            <a:pPr algn="just"/>
            <a:r>
              <a:rPr lang="pt-BR" sz="2500" b="1" dirty="0">
                <a:latin typeface="Nexa Light" panose="02000000000000000000" pitchFamily="2" charset="0"/>
              </a:rPr>
              <a:t>:: Análise Fundamentalista</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É a utilização e o estudo dos fatores econômicos (crescimento da economia, inflação, desemprego) de um país, a previsão de movimentos futuros com relação ao preço da moeda, os fundamentos econômicos abrangem um vasto conjunto de informações, seja na forma de relatórios econômicos, políticos ou ambientais, dados, anúncios ou eventos.</a:t>
            </a:r>
          </a:p>
        </p:txBody>
      </p:sp>
    </p:spTree>
    <p:extLst>
      <p:ext uri="{BB962C8B-B14F-4D97-AF65-F5344CB8AC3E}">
        <p14:creationId xmlns:p14="http://schemas.microsoft.com/office/powerpoint/2010/main" val="12366949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Analisando Notícias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169825"/>
          </a:xfrm>
          <a:prstGeom prst="rect">
            <a:avLst/>
          </a:prstGeom>
          <a:noFill/>
        </p:spPr>
        <p:txBody>
          <a:bodyPr wrap="square" rtlCol="0">
            <a:spAutoFit/>
          </a:bodyPr>
          <a:lstStyle/>
          <a:p>
            <a:pPr algn="just"/>
            <a:r>
              <a:rPr lang="pt-BR" sz="2500" b="1" dirty="0">
                <a:latin typeface="Nexa Light" panose="02000000000000000000" pitchFamily="2" charset="0"/>
              </a:rPr>
              <a:t>:: Análise Fundamentalista</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Por exemplo, podemos ter uma notícia divulgando o aumento da taxa de juros do FED que é o Banco Central Americano, ou outra notícia divulgando o resultado da balança comercial da Suíça para determinado mês.</a:t>
            </a:r>
          </a:p>
        </p:txBody>
      </p:sp>
    </p:spTree>
    <p:extLst>
      <p:ext uri="{BB962C8B-B14F-4D97-AF65-F5344CB8AC3E}">
        <p14:creationId xmlns:p14="http://schemas.microsoft.com/office/powerpoint/2010/main" val="23557795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Analisando Notícias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477054"/>
          </a:xfrm>
          <a:prstGeom prst="rect">
            <a:avLst/>
          </a:prstGeom>
          <a:noFill/>
        </p:spPr>
        <p:txBody>
          <a:bodyPr wrap="square" rtlCol="0">
            <a:spAutoFit/>
          </a:bodyPr>
          <a:lstStyle/>
          <a:p>
            <a:pPr algn="just"/>
            <a:r>
              <a:rPr lang="pt-BR" sz="2500" b="1" dirty="0">
                <a:latin typeface="Nexa Light" panose="02000000000000000000" pitchFamily="2" charset="0"/>
              </a:rPr>
              <a:t>:: Quais são as principais notícias?</a:t>
            </a:r>
          </a:p>
        </p:txBody>
      </p:sp>
      <p:graphicFrame>
        <p:nvGraphicFramePr>
          <p:cNvPr id="3" name="Tabela 2">
            <a:extLst>
              <a:ext uri="{FF2B5EF4-FFF2-40B4-BE49-F238E27FC236}">
                <a16:creationId xmlns:a16="http://schemas.microsoft.com/office/drawing/2014/main" id="{7DDF1E27-F326-163E-9131-5A902C61E056}"/>
              </a:ext>
            </a:extLst>
          </p:cNvPr>
          <p:cNvGraphicFramePr>
            <a:graphicFrameLocks noGrp="1"/>
          </p:cNvGraphicFramePr>
          <p:nvPr>
            <p:extLst>
              <p:ext uri="{D42A27DB-BD31-4B8C-83A1-F6EECF244321}">
                <p14:modId xmlns:p14="http://schemas.microsoft.com/office/powerpoint/2010/main" val="2253650911"/>
              </p:ext>
            </p:extLst>
          </p:nvPr>
        </p:nvGraphicFramePr>
        <p:xfrm>
          <a:off x="2255888" y="2362546"/>
          <a:ext cx="7967568" cy="3169920"/>
        </p:xfrm>
        <a:graphic>
          <a:graphicData uri="http://schemas.openxmlformats.org/drawingml/2006/table">
            <a:tbl>
              <a:tblPr firstRow="1" bandRow="1">
                <a:tableStyleId>{073A0DAA-6AF3-43AB-8588-CEC1D06C72B9}</a:tableStyleId>
              </a:tblPr>
              <a:tblGrid>
                <a:gridCol w="3983784">
                  <a:extLst>
                    <a:ext uri="{9D8B030D-6E8A-4147-A177-3AD203B41FA5}">
                      <a16:colId xmlns:a16="http://schemas.microsoft.com/office/drawing/2014/main" val="20000"/>
                    </a:ext>
                  </a:extLst>
                </a:gridCol>
                <a:gridCol w="3983784">
                  <a:extLst>
                    <a:ext uri="{9D8B030D-6E8A-4147-A177-3AD203B41FA5}">
                      <a16:colId xmlns:a16="http://schemas.microsoft.com/office/drawing/2014/main" val="20001"/>
                    </a:ext>
                  </a:extLst>
                </a:gridCol>
              </a:tblGrid>
              <a:tr h="272242">
                <a:tc>
                  <a:txBody>
                    <a:bodyPr/>
                    <a:lstStyle/>
                    <a:p>
                      <a:pPr algn="ctr"/>
                      <a:r>
                        <a:rPr lang="pt-BR" sz="2000" dirty="0">
                          <a:latin typeface="Nexa Light" panose="02000000000000000000"/>
                        </a:rPr>
                        <a:t>NEWS</a:t>
                      </a:r>
                    </a:p>
                  </a:txBody>
                  <a:tcPr>
                    <a:solidFill>
                      <a:srgbClr val="000000"/>
                    </a:solidFill>
                  </a:tcPr>
                </a:tc>
                <a:tc>
                  <a:txBody>
                    <a:bodyPr/>
                    <a:lstStyle/>
                    <a:p>
                      <a:pPr algn="ctr"/>
                      <a:r>
                        <a:rPr lang="pt-BR" sz="2000" dirty="0">
                          <a:latin typeface="Nexa Light" panose="02000000000000000000"/>
                        </a:rPr>
                        <a:t>NOTÍCIA</a:t>
                      </a:r>
                    </a:p>
                  </a:txBody>
                  <a:tcPr>
                    <a:solidFill>
                      <a:srgbClr val="000000"/>
                    </a:solidFill>
                  </a:tcPr>
                </a:tc>
                <a:extLst>
                  <a:ext uri="{0D108BD9-81ED-4DB2-BD59-A6C34878D82A}">
                    <a16:rowId xmlns:a16="http://schemas.microsoft.com/office/drawing/2014/main" val="10000"/>
                  </a:ext>
                </a:extLst>
              </a:tr>
              <a:tr h="272242">
                <a:tc>
                  <a:txBody>
                    <a:bodyPr/>
                    <a:lstStyle/>
                    <a:p>
                      <a:pPr algn="ctr"/>
                      <a:r>
                        <a:rPr lang="pt-BR" sz="2000" dirty="0" err="1">
                          <a:solidFill>
                            <a:schemeClr val="tx1"/>
                          </a:solidFill>
                          <a:latin typeface="Nexa Light" panose="02000000000000000000"/>
                        </a:rPr>
                        <a:t>Interest</a:t>
                      </a:r>
                      <a:r>
                        <a:rPr lang="pt-BR" sz="2000" dirty="0">
                          <a:solidFill>
                            <a:schemeClr val="tx1"/>
                          </a:solidFill>
                          <a:latin typeface="Nexa Light" panose="02000000000000000000"/>
                        </a:rPr>
                        <a:t> Rate</a:t>
                      </a:r>
                    </a:p>
                  </a:txBody>
                  <a:tcPr/>
                </a:tc>
                <a:tc>
                  <a:txBody>
                    <a:bodyPr/>
                    <a:lstStyle/>
                    <a:p>
                      <a:pPr algn="ctr"/>
                      <a:r>
                        <a:rPr lang="pt-BR" sz="2000" dirty="0">
                          <a:solidFill>
                            <a:schemeClr val="tx1"/>
                          </a:solidFill>
                          <a:latin typeface="Nexa Light" panose="02000000000000000000"/>
                        </a:rPr>
                        <a:t>Taxa de Juros</a:t>
                      </a:r>
                    </a:p>
                  </a:txBody>
                  <a:tcPr/>
                </a:tc>
                <a:extLst>
                  <a:ext uri="{0D108BD9-81ED-4DB2-BD59-A6C34878D82A}">
                    <a16:rowId xmlns:a16="http://schemas.microsoft.com/office/drawing/2014/main" val="10001"/>
                  </a:ext>
                </a:extLst>
              </a:tr>
              <a:tr h="272242">
                <a:tc>
                  <a:txBody>
                    <a:bodyPr/>
                    <a:lstStyle/>
                    <a:p>
                      <a:pPr algn="ctr"/>
                      <a:r>
                        <a:rPr lang="pt-BR" sz="2000" dirty="0" err="1">
                          <a:solidFill>
                            <a:schemeClr val="tx1"/>
                          </a:solidFill>
                          <a:latin typeface="Nexa Light" panose="02000000000000000000"/>
                        </a:rPr>
                        <a:t>Unemployment</a:t>
                      </a:r>
                      <a:r>
                        <a:rPr lang="pt-BR" sz="2000" dirty="0">
                          <a:solidFill>
                            <a:schemeClr val="tx1"/>
                          </a:solidFill>
                          <a:latin typeface="Nexa Light" panose="02000000000000000000"/>
                        </a:rPr>
                        <a:t> Rate</a:t>
                      </a:r>
                    </a:p>
                  </a:txBody>
                  <a:tcPr/>
                </a:tc>
                <a:tc>
                  <a:txBody>
                    <a:bodyPr/>
                    <a:lstStyle/>
                    <a:p>
                      <a:pPr algn="ctr"/>
                      <a:r>
                        <a:rPr lang="pt-BR" sz="2000" dirty="0">
                          <a:solidFill>
                            <a:schemeClr val="tx1"/>
                          </a:solidFill>
                          <a:latin typeface="Nexa Light" panose="02000000000000000000"/>
                        </a:rPr>
                        <a:t>Taxa de Desemprego (%)</a:t>
                      </a:r>
                    </a:p>
                  </a:txBody>
                  <a:tcPr/>
                </a:tc>
                <a:extLst>
                  <a:ext uri="{0D108BD9-81ED-4DB2-BD59-A6C34878D82A}">
                    <a16:rowId xmlns:a16="http://schemas.microsoft.com/office/drawing/2014/main" val="10002"/>
                  </a:ext>
                </a:extLst>
              </a:tr>
              <a:tr h="272242">
                <a:tc>
                  <a:txBody>
                    <a:bodyPr/>
                    <a:lstStyle/>
                    <a:p>
                      <a:pPr algn="ctr"/>
                      <a:r>
                        <a:rPr lang="pt-BR" sz="2000" dirty="0" err="1">
                          <a:solidFill>
                            <a:schemeClr val="tx1"/>
                          </a:solidFill>
                          <a:latin typeface="Nexa Light" panose="02000000000000000000"/>
                        </a:rPr>
                        <a:t>Unemployment</a:t>
                      </a:r>
                      <a:r>
                        <a:rPr lang="pt-BR" sz="2000" dirty="0">
                          <a:solidFill>
                            <a:schemeClr val="tx1"/>
                          </a:solidFill>
                          <a:latin typeface="Nexa Light" panose="02000000000000000000"/>
                        </a:rPr>
                        <a:t> </a:t>
                      </a:r>
                      <a:r>
                        <a:rPr lang="pt-BR" sz="2000" dirty="0" err="1">
                          <a:solidFill>
                            <a:schemeClr val="tx1"/>
                          </a:solidFill>
                          <a:latin typeface="Nexa Light" panose="02000000000000000000"/>
                        </a:rPr>
                        <a:t>Claims</a:t>
                      </a:r>
                      <a:endParaRPr lang="pt-BR" sz="2000" dirty="0">
                        <a:solidFill>
                          <a:schemeClr val="tx1"/>
                        </a:solidFill>
                        <a:latin typeface="Nexa Light" panose="02000000000000000000"/>
                      </a:endParaRPr>
                    </a:p>
                  </a:txBody>
                  <a:tcPr/>
                </a:tc>
                <a:tc>
                  <a:txBody>
                    <a:bodyPr/>
                    <a:lstStyle/>
                    <a:p>
                      <a:pPr algn="ctr"/>
                      <a:r>
                        <a:rPr lang="pt-BR" sz="2000" dirty="0">
                          <a:solidFill>
                            <a:schemeClr val="tx1"/>
                          </a:solidFill>
                          <a:latin typeface="Nexa Light" panose="02000000000000000000"/>
                        </a:rPr>
                        <a:t>Taxa de Desemprego (K)</a:t>
                      </a:r>
                    </a:p>
                  </a:txBody>
                  <a:tcPr/>
                </a:tc>
                <a:extLst>
                  <a:ext uri="{0D108BD9-81ED-4DB2-BD59-A6C34878D82A}">
                    <a16:rowId xmlns:a16="http://schemas.microsoft.com/office/drawing/2014/main" val="10003"/>
                  </a:ext>
                </a:extLst>
              </a:tr>
              <a:tr h="272242">
                <a:tc>
                  <a:txBody>
                    <a:bodyPr/>
                    <a:lstStyle/>
                    <a:p>
                      <a:pPr algn="ctr"/>
                      <a:r>
                        <a:rPr lang="pt-BR" sz="2000" dirty="0">
                          <a:solidFill>
                            <a:schemeClr val="tx1"/>
                          </a:solidFill>
                          <a:latin typeface="Nexa Light" panose="02000000000000000000"/>
                        </a:rPr>
                        <a:t>Cross </a:t>
                      </a:r>
                      <a:r>
                        <a:rPr lang="pt-BR" sz="2000" dirty="0" err="1">
                          <a:solidFill>
                            <a:schemeClr val="tx1"/>
                          </a:solidFill>
                          <a:latin typeface="Nexa Light" panose="02000000000000000000"/>
                        </a:rPr>
                        <a:t>Domestic</a:t>
                      </a:r>
                      <a:r>
                        <a:rPr lang="pt-BR" sz="2000" dirty="0">
                          <a:solidFill>
                            <a:schemeClr val="tx1"/>
                          </a:solidFill>
                          <a:latin typeface="Nexa Light" panose="02000000000000000000"/>
                        </a:rPr>
                        <a:t> </a:t>
                      </a:r>
                      <a:r>
                        <a:rPr lang="pt-BR" sz="2000" dirty="0" err="1">
                          <a:solidFill>
                            <a:schemeClr val="tx1"/>
                          </a:solidFill>
                          <a:latin typeface="Nexa Light" panose="02000000000000000000"/>
                        </a:rPr>
                        <a:t>Product</a:t>
                      </a:r>
                      <a:endParaRPr lang="pt-BR" sz="2000" dirty="0">
                        <a:solidFill>
                          <a:schemeClr val="tx1"/>
                        </a:solidFill>
                        <a:latin typeface="Nexa Light" panose="02000000000000000000"/>
                      </a:endParaRPr>
                    </a:p>
                  </a:txBody>
                  <a:tcPr/>
                </a:tc>
                <a:tc>
                  <a:txBody>
                    <a:bodyPr/>
                    <a:lstStyle/>
                    <a:p>
                      <a:pPr algn="ctr"/>
                      <a:r>
                        <a:rPr lang="pt-BR" sz="2000" dirty="0">
                          <a:solidFill>
                            <a:schemeClr val="tx1"/>
                          </a:solidFill>
                          <a:latin typeface="Nexa Light" panose="02000000000000000000"/>
                        </a:rPr>
                        <a:t>Produto Interno Bruto (PIB)</a:t>
                      </a:r>
                    </a:p>
                  </a:txBody>
                  <a:tcPr/>
                </a:tc>
                <a:extLst>
                  <a:ext uri="{0D108BD9-81ED-4DB2-BD59-A6C34878D82A}">
                    <a16:rowId xmlns:a16="http://schemas.microsoft.com/office/drawing/2014/main" val="10004"/>
                  </a:ext>
                </a:extLst>
              </a:tr>
              <a:tr h="272242">
                <a:tc>
                  <a:txBody>
                    <a:bodyPr/>
                    <a:lstStyle/>
                    <a:p>
                      <a:pPr algn="ctr"/>
                      <a:r>
                        <a:rPr lang="pt-BR" sz="2000" dirty="0">
                          <a:solidFill>
                            <a:schemeClr val="tx1"/>
                          </a:solidFill>
                          <a:latin typeface="Nexa Light" panose="02000000000000000000"/>
                        </a:rPr>
                        <a:t>Trade Balance</a:t>
                      </a:r>
                    </a:p>
                  </a:txBody>
                  <a:tcPr/>
                </a:tc>
                <a:tc>
                  <a:txBody>
                    <a:bodyPr/>
                    <a:lstStyle/>
                    <a:p>
                      <a:pPr algn="ctr"/>
                      <a:r>
                        <a:rPr lang="pt-BR" sz="2000" dirty="0">
                          <a:solidFill>
                            <a:schemeClr val="tx1"/>
                          </a:solidFill>
                          <a:latin typeface="Nexa Light" panose="02000000000000000000"/>
                        </a:rPr>
                        <a:t>Balanço (Importação e Exportação)</a:t>
                      </a:r>
                    </a:p>
                  </a:txBody>
                  <a:tcPr/>
                </a:tc>
                <a:extLst>
                  <a:ext uri="{0D108BD9-81ED-4DB2-BD59-A6C34878D82A}">
                    <a16:rowId xmlns:a16="http://schemas.microsoft.com/office/drawing/2014/main" val="10005"/>
                  </a:ext>
                </a:extLst>
              </a:tr>
              <a:tr h="272242">
                <a:tc>
                  <a:txBody>
                    <a:bodyPr/>
                    <a:lstStyle/>
                    <a:p>
                      <a:pPr algn="ctr"/>
                      <a:r>
                        <a:rPr lang="pt-BR" sz="2000" dirty="0" err="1">
                          <a:solidFill>
                            <a:schemeClr val="tx1"/>
                          </a:solidFill>
                          <a:latin typeface="Nexa Light" panose="02000000000000000000"/>
                        </a:rPr>
                        <a:t>Consumer</a:t>
                      </a:r>
                      <a:r>
                        <a:rPr lang="pt-BR" sz="2000" dirty="0">
                          <a:solidFill>
                            <a:schemeClr val="tx1"/>
                          </a:solidFill>
                          <a:latin typeface="Nexa Light" panose="02000000000000000000"/>
                        </a:rPr>
                        <a:t> </a:t>
                      </a:r>
                      <a:r>
                        <a:rPr lang="pt-BR" sz="2000" dirty="0" err="1">
                          <a:solidFill>
                            <a:schemeClr val="tx1"/>
                          </a:solidFill>
                          <a:latin typeface="Nexa Light" panose="02000000000000000000"/>
                        </a:rPr>
                        <a:t>Price</a:t>
                      </a:r>
                      <a:r>
                        <a:rPr lang="pt-BR" sz="2000" dirty="0">
                          <a:solidFill>
                            <a:schemeClr val="tx1"/>
                          </a:solidFill>
                          <a:latin typeface="Nexa Light" panose="02000000000000000000"/>
                        </a:rPr>
                        <a:t> Index</a:t>
                      </a:r>
                    </a:p>
                  </a:txBody>
                  <a:tcPr/>
                </a:tc>
                <a:tc>
                  <a:txBody>
                    <a:bodyPr/>
                    <a:lstStyle/>
                    <a:p>
                      <a:pPr algn="ctr"/>
                      <a:r>
                        <a:rPr lang="pt-BR" sz="2000" dirty="0">
                          <a:solidFill>
                            <a:schemeClr val="tx1"/>
                          </a:solidFill>
                          <a:latin typeface="Nexa Light" panose="02000000000000000000"/>
                        </a:rPr>
                        <a:t>Indice de Preço ao Consumidor</a:t>
                      </a:r>
                    </a:p>
                  </a:txBody>
                  <a:tcPr/>
                </a:tc>
                <a:extLst>
                  <a:ext uri="{0D108BD9-81ED-4DB2-BD59-A6C34878D82A}">
                    <a16:rowId xmlns:a16="http://schemas.microsoft.com/office/drawing/2014/main" val="10006"/>
                  </a:ext>
                </a:extLst>
              </a:tr>
              <a:tr h="272242">
                <a:tc>
                  <a:txBody>
                    <a:bodyPr/>
                    <a:lstStyle/>
                    <a:p>
                      <a:pPr algn="ctr"/>
                      <a:r>
                        <a:rPr lang="pt-BR" sz="2000" dirty="0" err="1">
                          <a:solidFill>
                            <a:schemeClr val="tx1"/>
                          </a:solidFill>
                          <a:latin typeface="Nexa Light" panose="02000000000000000000"/>
                        </a:rPr>
                        <a:t>Retail</a:t>
                      </a:r>
                      <a:r>
                        <a:rPr lang="pt-BR" sz="2000" dirty="0">
                          <a:solidFill>
                            <a:schemeClr val="tx1"/>
                          </a:solidFill>
                          <a:latin typeface="Nexa Light" panose="02000000000000000000"/>
                        </a:rPr>
                        <a:t> Sales</a:t>
                      </a:r>
                    </a:p>
                  </a:txBody>
                  <a:tcPr/>
                </a:tc>
                <a:tc>
                  <a:txBody>
                    <a:bodyPr/>
                    <a:lstStyle/>
                    <a:p>
                      <a:pPr algn="ctr"/>
                      <a:r>
                        <a:rPr lang="pt-BR" sz="2000" dirty="0">
                          <a:solidFill>
                            <a:schemeClr val="tx1"/>
                          </a:solidFill>
                          <a:latin typeface="Nexa Light" panose="02000000000000000000"/>
                        </a:rPr>
                        <a:t>Vendas no Varejo</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1353143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Analisando Notícias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554545"/>
          </a:xfrm>
          <a:prstGeom prst="rect">
            <a:avLst/>
          </a:prstGeom>
          <a:noFill/>
        </p:spPr>
        <p:txBody>
          <a:bodyPr wrap="square" rtlCol="0">
            <a:spAutoFit/>
          </a:bodyPr>
          <a:lstStyle/>
          <a:p>
            <a:pPr algn="just"/>
            <a:r>
              <a:rPr lang="pt-BR" sz="2500" b="1" dirty="0">
                <a:latin typeface="Nexa Light" panose="02000000000000000000" pitchFamily="2" charset="0"/>
              </a:rPr>
              <a:t>:: </a:t>
            </a:r>
            <a:r>
              <a:rPr lang="pt-BR" sz="2500" b="1" dirty="0" err="1">
                <a:latin typeface="Nexa Light" panose="02000000000000000000" pitchFamily="2" charset="0"/>
              </a:rPr>
              <a:t>Payroll</a:t>
            </a:r>
            <a:r>
              <a:rPr lang="pt-BR" sz="2500" b="1" dirty="0">
                <a:latin typeface="Nexa Light" panose="02000000000000000000" pitchFamily="2" charset="0"/>
              </a:rPr>
              <a:t>, um dos principais dados econômicos</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O </a:t>
            </a:r>
            <a:r>
              <a:rPr lang="pt-BR" sz="2500" dirty="0" err="1">
                <a:latin typeface="Nexa Light" panose="02000000000000000000" pitchFamily="2" charset="0"/>
              </a:rPr>
              <a:t>Payroll</a:t>
            </a:r>
            <a:r>
              <a:rPr lang="pt-BR" sz="2500" dirty="0">
                <a:latin typeface="Nexa Light" panose="02000000000000000000" pitchFamily="2" charset="0"/>
              </a:rPr>
              <a:t>, ou </a:t>
            </a:r>
            <a:r>
              <a:rPr lang="pt-BR" sz="2500" dirty="0" err="1">
                <a:latin typeface="Nexa Light" panose="02000000000000000000" pitchFamily="2" charset="0"/>
              </a:rPr>
              <a:t>Nonfarm</a:t>
            </a:r>
            <a:r>
              <a:rPr lang="pt-BR" sz="2500" dirty="0">
                <a:latin typeface="Nexa Light" panose="02000000000000000000" pitchFamily="2" charset="0"/>
              </a:rPr>
              <a:t> </a:t>
            </a:r>
            <a:r>
              <a:rPr lang="pt-BR" sz="2500" dirty="0" err="1">
                <a:latin typeface="Nexa Light" panose="02000000000000000000" pitchFamily="2" charset="0"/>
              </a:rPr>
              <a:t>Payroll</a:t>
            </a:r>
            <a:r>
              <a:rPr lang="pt-BR" sz="2500" dirty="0">
                <a:latin typeface="Nexa Light" panose="02000000000000000000" pitchFamily="2" charset="0"/>
              </a:rPr>
              <a:t> é um termo de língua inglesa que apresenta a folha de pagamentos não-agrícola dos Estados Unidos, é um dado que inclui toda força de trabalho, com exceção do setor primário, e que mede quantas pessoas estão empregadas e recebendo salário nos Estados Unidos.</a:t>
            </a:r>
          </a:p>
        </p:txBody>
      </p:sp>
    </p:spTree>
    <p:extLst>
      <p:ext uri="{BB962C8B-B14F-4D97-AF65-F5344CB8AC3E}">
        <p14:creationId xmlns:p14="http://schemas.microsoft.com/office/powerpoint/2010/main" val="362829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1008246"/>
            <a:ext cx="7524876" cy="707886"/>
          </a:xfrm>
          <a:prstGeom prst="rect">
            <a:avLst/>
          </a:prstGeom>
          <a:noFill/>
        </p:spPr>
        <p:txBody>
          <a:bodyPr wrap="square" rtlCol="0">
            <a:spAutoFit/>
          </a:bodyPr>
          <a:lstStyle/>
          <a:p>
            <a:r>
              <a:rPr lang="pt-BR" sz="4000" b="1" dirty="0">
                <a:latin typeface="Nexa Bold" panose="02000000000000000000" pitchFamily="2" charset="0"/>
              </a:rPr>
              <a:t>Operador</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43950"/>
            <a:ext cx="6590812" cy="2785378"/>
          </a:xfrm>
          <a:prstGeom prst="rect">
            <a:avLst/>
          </a:prstGeom>
          <a:noFill/>
        </p:spPr>
        <p:txBody>
          <a:bodyPr wrap="square" rtlCol="0">
            <a:spAutoFit/>
          </a:bodyPr>
          <a:lstStyle/>
          <a:p>
            <a:pPr algn="just"/>
            <a:r>
              <a:rPr lang="pt-BR" sz="2500" dirty="0">
                <a:latin typeface="Nexa Light" panose="02000000000000000000" pitchFamily="2" charset="0"/>
              </a:rPr>
              <a:t>Ele simplesmente </a:t>
            </a:r>
            <a:r>
              <a:rPr lang="pt-BR" sz="2500" u="sng" dirty="0">
                <a:latin typeface="Nexa Light" panose="02000000000000000000" pitchFamily="2" charset="0"/>
              </a:rPr>
              <a:t>executa o que o plano manda</a:t>
            </a:r>
            <a:r>
              <a:rPr lang="pt-BR" sz="2500" dirty="0">
                <a:latin typeface="Nexa Light" panose="02000000000000000000" pitchFamily="2" charset="0"/>
              </a:rPr>
              <a:t>.</a:t>
            </a:r>
          </a:p>
          <a:p>
            <a:pPr algn="just"/>
            <a:endParaRPr lang="pt-BR" sz="2500" dirty="0">
              <a:latin typeface="Nexa Light" panose="02000000000000000000" pitchFamily="2" charset="0"/>
            </a:endParaRPr>
          </a:p>
          <a:p>
            <a:pPr marL="342900" indent="-342900" algn="just">
              <a:buFont typeface="Wingdings" panose="05000000000000000000" pitchFamily="2" charset="2"/>
              <a:buChar char="ü"/>
            </a:pPr>
            <a:r>
              <a:rPr lang="pt-BR" sz="2500" i="1" dirty="0">
                <a:latin typeface="Nexa Light" panose="02000000000000000000" pitchFamily="2" charset="0"/>
              </a:rPr>
              <a:t>O mercado age e a gente reage.</a:t>
            </a:r>
          </a:p>
          <a:p>
            <a:pPr marL="342900" indent="-342900" algn="just">
              <a:buFont typeface="Wingdings" panose="05000000000000000000" pitchFamily="2" charset="2"/>
              <a:buChar char="ü"/>
            </a:pPr>
            <a:r>
              <a:rPr lang="pt-BR" sz="2500" i="1" dirty="0">
                <a:latin typeface="Nexa Light" panose="02000000000000000000" pitchFamily="2" charset="0"/>
              </a:rPr>
              <a:t>Sem gestão não existe multiplicação.</a:t>
            </a:r>
          </a:p>
          <a:p>
            <a:pPr marL="342900" indent="-342900" algn="just">
              <a:buFont typeface="Wingdings" panose="05000000000000000000" pitchFamily="2" charset="2"/>
              <a:buChar char="ü"/>
            </a:pPr>
            <a:r>
              <a:rPr lang="pt-BR" sz="2500" i="1" dirty="0">
                <a:latin typeface="Nexa Light" panose="02000000000000000000" pitchFamily="2" charset="0"/>
              </a:rPr>
              <a:t>Não é mágica, é método.</a:t>
            </a:r>
          </a:p>
          <a:p>
            <a:pPr marL="342900" indent="-342900" algn="just">
              <a:buFont typeface="Wingdings" panose="05000000000000000000" pitchFamily="2" charset="2"/>
              <a:buChar char="ü"/>
            </a:pPr>
            <a:r>
              <a:rPr lang="pt-BR" sz="2500" i="1" dirty="0">
                <a:latin typeface="Nexa Light" panose="02000000000000000000" pitchFamily="2" charset="0"/>
              </a:rPr>
              <a:t>Trading é coisa de adulto.</a:t>
            </a:r>
          </a:p>
          <a:p>
            <a:pPr marL="342900" indent="-342900" algn="just">
              <a:buFont typeface="Wingdings" panose="05000000000000000000" pitchFamily="2" charset="2"/>
              <a:buChar char="ü"/>
            </a:pPr>
            <a:r>
              <a:rPr lang="pt-BR" sz="2500" i="1" dirty="0">
                <a:latin typeface="Nexa Light" panose="02000000000000000000" pitchFamily="2" charset="0"/>
              </a:rPr>
              <a:t>Sem pressa, sem choro, sem pausa.</a:t>
            </a:r>
          </a:p>
        </p:txBody>
      </p:sp>
    </p:spTree>
    <p:extLst>
      <p:ext uri="{BB962C8B-B14F-4D97-AF65-F5344CB8AC3E}">
        <p14:creationId xmlns:p14="http://schemas.microsoft.com/office/powerpoint/2010/main" val="38666123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Analisando Notícias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939266"/>
          </a:xfrm>
          <a:prstGeom prst="rect">
            <a:avLst/>
          </a:prstGeom>
          <a:noFill/>
        </p:spPr>
        <p:txBody>
          <a:bodyPr wrap="square" rtlCol="0">
            <a:spAutoFit/>
          </a:bodyPr>
          <a:lstStyle/>
          <a:p>
            <a:pPr algn="just"/>
            <a:r>
              <a:rPr lang="pt-BR" sz="2500" b="1" dirty="0">
                <a:latin typeface="Nexa Light" panose="02000000000000000000" pitchFamily="2" charset="0"/>
              </a:rPr>
              <a:t>:: </a:t>
            </a:r>
            <a:r>
              <a:rPr lang="pt-BR" sz="2500" b="1" dirty="0" err="1">
                <a:latin typeface="Nexa Light" panose="02000000000000000000" pitchFamily="2" charset="0"/>
              </a:rPr>
              <a:t>Payroll</a:t>
            </a:r>
            <a:r>
              <a:rPr lang="pt-BR" sz="2500" b="1" dirty="0">
                <a:latin typeface="Nexa Light" panose="02000000000000000000" pitchFamily="2" charset="0"/>
              </a:rPr>
              <a:t>, um dos principais dados econômicos</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Ele é divulgado pelo Bureau </a:t>
            </a:r>
            <a:r>
              <a:rPr lang="pt-BR" sz="2500" dirty="0" err="1">
                <a:latin typeface="Nexa Light" panose="02000000000000000000" pitchFamily="2" charset="0"/>
              </a:rPr>
              <a:t>of</a:t>
            </a:r>
            <a:r>
              <a:rPr lang="pt-BR" sz="2500" dirty="0">
                <a:latin typeface="Nexa Light" panose="02000000000000000000" pitchFamily="2" charset="0"/>
              </a:rPr>
              <a:t> Labor </a:t>
            </a:r>
            <a:r>
              <a:rPr lang="pt-BR" sz="2500" dirty="0" err="1">
                <a:latin typeface="Nexa Light" panose="02000000000000000000" pitchFamily="2" charset="0"/>
              </a:rPr>
              <a:t>Statistics</a:t>
            </a:r>
            <a:r>
              <a:rPr lang="pt-BR" sz="2500" dirty="0">
                <a:latin typeface="Nexa Light" panose="02000000000000000000" pitchFamily="2" charset="0"/>
              </a:rPr>
              <a:t> toda 1ª sexta-feira do mês, seus dados influenciam na variação da taxa de juros dos Estados Unidos, por isso, traz grande impacto, através do </a:t>
            </a:r>
            <a:r>
              <a:rPr lang="pt-BR" sz="2500" dirty="0" err="1">
                <a:latin typeface="Nexa Light" panose="02000000000000000000" pitchFamily="2" charset="0"/>
              </a:rPr>
              <a:t>payroll</a:t>
            </a:r>
            <a:r>
              <a:rPr lang="pt-BR" sz="2500" dirty="0">
                <a:latin typeface="Nexa Light" panose="02000000000000000000" pitchFamily="2" charset="0"/>
              </a:rPr>
              <a:t> é possível analisar quantos empregos foram gerados no último mês, a taxa de desemprego, quais setores obtiveram maiores lucros, entre outros.</a:t>
            </a:r>
          </a:p>
        </p:txBody>
      </p:sp>
    </p:spTree>
    <p:extLst>
      <p:ext uri="{BB962C8B-B14F-4D97-AF65-F5344CB8AC3E}">
        <p14:creationId xmlns:p14="http://schemas.microsoft.com/office/powerpoint/2010/main" val="20925649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Analisando Notícias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3093154"/>
          </a:xfrm>
          <a:prstGeom prst="rect">
            <a:avLst/>
          </a:prstGeom>
          <a:noFill/>
        </p:spPr>
        <p:txBody>
          <a:bodyPr wrap="square" rtlCol="0">
            <a:spAutoFit/>
          </a:bodyPr>
          <a:lstStyle/>
          <a:p>
            <a:pPr algn="just"/>
            <a:r>
              <a:rPr lang="pt-BR" sz="2500" b="1" dirty="0">
                <a:latin typeface="Nexa Light" panose="02000000000000000000" pitchFamily="2" charset="0"/>
              </a:rPr>
              <a:t>:: Pontos importantes sobre operar em notícias</a:t>
            </a:r>
          </a:p>
          <a:p>
            <a:pPr algn="just"/>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dirty="0">
                <a:latin typeface="Nexa Light" panose="02000000000000000000" pitchFamily="2" charset="0"/>
              </a:rPr>
              <a:t>Muitas vezes ocorrem especulações antecipadas sobre o evento econômico, afetando o preço horas ou dias antes da declaração do dado econômico.</a:t>
            </a:r>
          </a:p>
          <a:p>
            <a:pPr marL="171450" indent="-171450" algn="just">
              <a:buFont typeface="Wingdings" panose="05000000000000000000" pitchFamily="2" charset="2"/>
              <a:buChar char="ü"/>
            </a:pPr>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dirty="0">
                <a:latin typeface="Nexa Light" panose="02000000000000000000" pitchFamily="2" charset="0"/>
              </a:rPr>
              <a:t>Os ativos podem ter alta volatilidade por conta de alguns dados econômicos, movendo 100 </a:t>
            </a:r>
            <a:r>
              <a:rPr lang="pt-BR" sz="2500" dirty="0" err="1">
                <a:latin typeface="Nexa Light" panose="02000000000000000000" pitchFamily="2" charset="0"/>
              </a:rPr>
              <a:t>pips</a:t>
            </a:r>
            <a:r>
              <a:rPr lang="pt-BR" sz="2500" dirty="0">
                <a:latin typeface="Nexa Light" panose="02000000000000000000" pitchFamily="2" charset="0"/>
              </a:rPr>
              <a:t> em questão de segundos ou minutos por exemplo.</a:t>
            </a:r>
          </a:p>
        </p:txBody>
      </p:sp>
    </p:spTree>
    <p:extLst>
      <p:ext uri="{BB962C8B-B14F-4D97-AF65-F5344CB8AC3E}">
        <p14:creationId xmlns:p14="http://schemas.microsoft.com/office/powerpoint/2010/main" val="37461613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Analisando Notícias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708434"/>
          </a:xfrm>
          <a:prstGeom prst="rect">
            <a:avLst/>
          </a:prstGeom>
          <a:noFill/>
        </p:spPr>
        <p:txBody>
          <a:bodyPr wrap="square" rtlCol="0">
            <a:spAutoFit/>
          </a:bodyPr>
          <a:lstStyle/>
          <a:p>
            <a:pPr algn="just"/>
            <a:r>
              <a:rPr lang="pt-BR" sz="2500" b="1" dirty="0">
                <a:latin typeface="Nexa Light" panose="02000000000000000000" pitchFamily="2" charset="0"/>
              </a:rPr>
              <a:t>:: Pontos importantes sobre operar em notícias</a:t>
            </a:r>
          </a:p>
          <a:p>
            <a:pPr algn="just"/>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dirty="0">
                <a:latin typeface="Nexa Light" panose="02000000000000000000" pitchFamily="2" charset="0"/>
              </a:rPr>
              <a:t>Dados econômicos podem definir uma tendência de um par de moedas por dias, semanas e até mesmo meses.</a:t>
            </a:r>
          </a:p>
          <a:p>
            <a:pPr marL="171450" indent="-171450" algn="just">
              <a:buFont typeface="Wingdings" panose="05000000000000000000" pitchFamily="2" charset="2"/>
              <a:buChar char="ü"/>
            </a:pPr>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dirty="0">
                <a:latin typeface="Nexa Light" panose="02000000000000000000" pitchFamily="2" charset="0"/>
              </a:rPr>
              <a:t>A análise fundamentalista é uma ferramenta valiosa na estimativa de condições futuras de uma economia, </a:t>
            </a:r>
            <a:r>
              <a:rPr lang="pt-BR" sz="2500" u="sng" dirty="0">
                <a:latin typeface="Nexa Light" panose="02000000000000000000" pitchFamily="2" charset="0"/>
              </a:rPr>
              <a:t>mas não tanto para predizer a direção do preço de um ativo</a:t>
            </a:r>
            <a:r>
              <a:rPr lang="pt-BR" sz="2500" dirty="0">
                <a:latin typeface="Nexa Light" panose="02000000000000000000" pitchFamily="2" charset="0"/>
              </a:rPr>
              <a:t>.</a:t>
            </a:r>
          </a:p>
        </p:txBody>
      </p:sp>
    </p:spTree>
    <p:extLst>
      <p:ext uri="{BB962C8B-B14F-4D97-AF65-F5344CB8AC3E}">
        <p14:creationId xmlns:p14="http://schemas.microsoft.com/office/powerpoint/2010/main" val="373838745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Analisando Notícias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1400383"/>
          </a:xfrm>
          <a:prstGeom prst="rect">
            <a:avLst/>
          </a:prstGeom>
          <a:noFill/>
        </p:spPr>
        <p:txBody>
          <a:bodyPr wrap="square" rtlCol="0">
            <a:spAutoFit/>
          </a:bodyPr>
          <a:lstStyle/>
          <a:p>
            <a:pPr algn="just"/>
            <a:r>
              <a:rPr lang="pt-BR" sz="2500" b="1" dirty="0">
                <a:latin typeface="Nexa Light" panose="02000000000000000000" pitchFamily="2" charset="0"/>
              </a:rPr>
              <a:t>:: Como analisar o calendários econômico?</a:t>
            </a:r>
          </a:p>
          <a:p>
            <a:pPr algn="just"/>
            <a:endParaRPr lang="pt-BR" sz="1000" dirty="0">
              <a:latin typeface="Nexa Light" panose="02000000000000000000" pitchFamily="2" charset="0"/>
            </a:endParaRPr>
          </a:p>
          <a:p>
            <a:pPr marL="342900" indent="-342900" algn="just">
              <a:buFont typeface="Arial" panose="020B0604020202020204" pitchFamily="34" charset="0"/>
              <a:buChar char="•"/>
            </a:pPr>
            <a:r>
              <a:rPr lang="pt-BR" sz="2500" b="1" dirty="0">
                <a:latin typeface="Nexa Light" panose="02000000000000000000" pitchFamily="2" charset="0"/>
              </a:rPr>
              <a:t>Forex </a:t>
            </a:r>
            <a:r>
              <a:rPr lang="pt-BR" sz="2500" b="1" dirty="0" err="1">
                <a:latin typeface="Nexa Light" panose="02000000000000000000" pitchFamily="2" charset="0"/>
              </a:rPr>
              <a:t>Factory</a:t>
            </a:r>
            <a:r>
              <a:rPr lang="pt-BR" sz="2500" dirty="0">
                <a:latin typeface="Nexa Light" panose="02000000000000000000" pitchFamily="2" charset="0"/>
              </a:rPr>
              <a:t> – </a:t>
            </a:r>
            <a:r>
              <a:rPr lang="pt-BR" sz="2500" dirty="0">
                <a:latin typeface="Nexa Light" panose="02000000000000000000" pitchFamily="2" charset="0"/>
                <a:hlinkClick r:id="rId4"/>
              </a:rPr>
              <a:t>https://www.forexfactory.com</a:t>
            </a:r>
            <a:endParaRPr lang="pt-BR" sz="2500" dirty="0">
              <a:latin typeface="Nexa Light" panose="02000000000000000000" pitchFamily="2" charset="0"/>
            </a:endParaRPr>
          </a:p>
          <a:p>
            <a:pPr marL="342900" indent="-342900" algn="just">
              <a:buFont typeface="Arial" panose="020B0604020202020204" pitchFamily="34" charset="0"/>
              <a:buChar char="•"/>
            </a:pPr>
            <a:r>
              <a:rPr lang="pt-BR" sz="2500" b="1" dirty="0" err="1">
                <a:latin typeface="Nexa Light" panose="02000000000000000000" pitchFamily="2" charset="0"/>
              </a:rPr>
              <a:t>Investing</a:t>
            </a:r>
            <a:r>
              <a:rPr lang="pt-BR" sz="2500" dirty="0">
                <a:latin typeface="Nexa Light" panose="02000000000000000000" pitchFamily="2" charset="0"/>
              </a:rPr>
              <a:t> – </a:t>
            </a:r>
            <a:r>
              <a:rPr lang="pt-BR" sz="2500" dirty="0">
                <a:latin typeface="Nexa Light" panose="02000000000000000000" pitchFamily="2" charset="0"/>
                <a:hlinkClick r:id="rId5"/>
              </a:rPr>
              <a:t>https://br.investing.com/economic-calendar</a:t>
            </a:r>
            <a:r>
              <a:rPr lang="pt-BR" sz="2500" dirty="0">
                <a:latin typeface="Nexa Light" panose="02000000000000000000" pitchFamily="2" charset="0"/>
              </a:rPr>
              <a:t> </a:t>
            </a:r>
          </a:p>
        </p:txBody>
      </p:sp>
      <p:pic>
        <p:nvPicPr>
          <p:cNvPr id="4" name="Imagem 3">
            <a:extLst>
              <a:ext uri="{FF2B5EF4-FFF2-40B4-BE49-F238E27FC236}">
                <a16:creationId xmlns:a16="http://schemas.microsoft.com/office/drawing/2014/main" id="{178D26A4-9D1F-AC46-4F79-79597D062F70}"/>
              </a:ext>
            </a:extLst>
          </p:cNvPr>
          <p:cNvPicPr>
            <a:picLocks noChangeAspect="1"/>
          </p:cNvPicPr>
          <p:nvPr/>
        </p:nvPicPr>
        <p:blipFill>
          <a:blip r:embed="rId6"/>
          <a:stretch>
            <a:fillRect/>
          </a:stretch>
        </p:blipFill>
        <p:spPr>
          <a:xfrm>
            <a:off x="4096424" y="3405047"/>
            <a:ext cx="4286496" cy="28074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807441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Analisando Notícias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1785104"/>
          </a:xfrm>
          <a:prstGeom prst="rect">
            <a:avLst/>
          </a:prstGeom>
          <a:noFill/>
        </p:spPr>
        <p:txBody>
          <a:bodyPr wrap="square" rtlCol="0">
            <a:spAutoFit/>
          </a:bodyPr>
          <a:lstStyle/>
          <a:p>
            <a:pPr algn="just"/>
            <a:r>
              <a:rPr lang="pt-BR" sz="2500" b="1" dirty="0">
                <a:latin typeface="Nexa Light" panose="02000000000000000000" pitchFamily="2" charset="0"/>
              </a:rPr>
              <a:t>:: Exemplo do impacto da notícia no gráfico</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Alteração da taxa de Juros dos EUA, no dia 13 de Junho de 2018, passando de 1,75% ao ano para 2,00%, tornando os investimentos no país mais atrativo para os investidores.</a:t>
            </a:r>
          </a:p>
        </p:txBody>
      </p:sp>
      <p:grpSp>
        <p:nvGrpSpPr>
          <p:cNvPr id="3" name="Agrupar 2">
            <a:extLst>
              <a:ext uri="{FF2B5EF4-FFF2-40B4-BE49-F238E27FC236}">
                <a16:creationId xmlns:a16="http://schemas.microsoft.com/office/drawing/2014/main" id="{D589E4E7-BF6C-856B-38F2-C57149E4709F}"/>
              </a:ext>
            </a:extLst>
          </p:cNvPr>
          <p:cNvGrpSpPr/>
          <p:nvPr/>
        </p:nvGrpSpPr>
        <p:grpSpPr>
          <a:xfrm>
            <a:off x="3815793" y="3670596"/>
            <a:ext cx="4847758" cy="2612624"/>
            <a:chOff x="5108081" y="1988873"/>
            <a:chExt cx="3520712" cy="1897433"/>
          </a:xfrm>
        </p:grpSpPr>
        <p:pic>
          <p:nvPicPr>
            <p:cNvPr id="5" name="Imagem 4">
              <a:extLst>
                <a:ext uri="{FF2B5EF4-FFF2-40B4-BE49-F238E27FC236}">
                  <a16:creationId xmlns:a16="http://schemas.microsoft.com/office/drawing/2014/main" id="{1D73BF54-C5B4-6926-0D61-F50071D56680}"/>
                </a:ext>
              </a:extLst>
            </p:cNvPr>
            <p:cNvPicPr>
              <a:picLocks noChangeAspect="1"/>
            </p:cNvPicPr>
            <p:nvPr/>
          </p:nvPicPr>
          <p:blipFill>
            <a:blip r:embed="rId4"/>
            <a:stretch>
              <a:fillRect/>
            </a:stretch>
          </p:blipFill>
          <p:spPr>
            <a:xfrm>
              <a:off x="5108081" y="1988873"/>
              <a:ext cx="3520712" cy="1879020"/>
            </a:xfrm>
            <a:prstGeom prst="rect">
              <a:avLst/>
            </a:prstGeom>
            <a:ln>
              <a:noFill/>
            </a:ln>
            <a:effectLst>
              <a:outerShdw blurRad="190500" algn="tl" rotWithShape="0">
                <a:srgbClr val="000000">
                  <a:alpha val="70000"/>
                </a:srgbClr>
              </a:outerShdw>
            </a:effectLst>
          </p:spPr>
        </p:pic>
        <p:sp>
          <p:nvSpPr>
            <p:cNvPr id="8" name="Retângulo 7">
              <a:extLst>
                <a:ext uri="{FF2B5EF4-FFF2-40B4-BE49-F238E27FC236}">
                  <a16:creationId xmlns:a16="http://schemas.microsoft.com/office/drawing/2014/main" id="{B1EAFA7D-00A9-0BF1-1BCD-824DC1C1CB93}"/>
                </a:ext>
              </a:extLst>
            </p:cNvPr>
            <p:cNvSpPr/>
            <p:nvPr/>
          </p:nvSpPr>
          <p:spPr>
            <a:xfrm>
              <a:off x="5730802" y="3743900"/>
              <a:ext cx="2664296" cy="14240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321150496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 y="0"/>
            <a:ext cx="12188388" cy="6858000"/>
          </a:xfrm>
          <a:prstGeom prst="rect">
            <a:avLst/>
          </a:prstGeom>
        </p:spPr>
      </p:pic>
      <p:pic>
        <p:nvPicPr>
          <p:cNvPr id="21" name="Imagem 20">
            <a:extLst>
              <a:ext uri="{FF2B5EF4-FFF2-40B4-BE49-F238E27FC236}">
                <a16:creationId xmlns:a16="http://schemas.microsoft.com/office/drawing/2014/main" id="{C26A7B7A-D6E7-406C-86CD-97275ED12FF8}"/>
              </a:ext>
            </a:extLst>
          </p:cNvPr>
          <p:cNvPicPr>
            <a:picLocks noChangeAspect="1"/>
          </p:cNvPicPr>
          <p:nvPr/>
        </p:nvPicPr>
        <p:blipFill>
          <a:blip r:embed="rId3"/>
          <a:stretch>
            <a:fillRect/>
          </a:stretch>
        </p:blipFill>
        <p:spPr>
          <a:xfrm>
            <a:off x="2" y="-22213"/>
            <a:ext cx="6095997" cy="6880213"/>
          </a:xfrm>
          <a:prstGeom prst="rect">
            <a:avLst/>
          </a:prstGeom>
        </p:spPr>
      </p:pic>
      <p:pic>
        <p:nvPicPr>
          <p:cNvPr id="12" name="Imagem 11">
            <a:extLst>
              <a:ext uri="{FF2B5EF4-FFF2-40B4-BE49-F238E27FC236}">
                <a16:creationId xmlns:a16="http://schemas.microsoft.com/office/drawing/2014/main" id="{501769B0-733C-4257-AA6F-946704E74804}"/>
              </a:ext>
            </a:extLst>
          </p:cNvPr>
          <p:cNvPicPr>
            <a:picLocks noChangeAspect="1"/>
          </p:cNvPicPr>
          <p:nvPr/>
        </p:nvPicPr>
        <p:blipFill>
          <a:blip r:embed="rId4"/>
          <a:stretch>
            <a:fillRect/>
          </a:stretch>
        </p:blipFill>
        <p:spPr>
          <a:xfrm>
            <a:off x="6095999" y="-22213"/>
            <a:ext cx="6075239" cy="6880213"/>
          </a:xfrm>
          <a:prstGeom prst="rect">
            <a:avLst/>
          </a:prstGeom>
        </p:spPr>
      </p:pic>
      <p:cxnSp>
        <p:nvCxnSpPr>
          <p:cNvPr id="22" name="Conector de Seta Reta 21">
            <a:extLst>
              <a:ext uri="{FF2B5EF4-FFF2-40B4-BE49-F238E27FC236}">
                <a16:creationId xmlns:a16="http://schemas.microsoft.com/office/drawing/2014/main" id="{D043F8E2-D5D2-45C6-8787-D8F0DA3B4DE5}"/>
              </a:ext>
            </a:extLst>
          </p:cNvPr>
          <p:cNvCxnSpPr>
            <a:cxnSpLocks/>
          </p:cNvCxnSpPr>
          <p:nvPr/>
        </p:nvCxnSpPr>
        <p:spPr>
          <a:xfrm>
            <a:off x="3896653" y="2678712"/>
            <a:ext cx="0" cy="46126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id="{16F6C4F1-3F20-4221-A46A-2F168BA3DD5C}"/>
              </a:ext>
            </a:extLst>
          </p:cNvPr>
          <p:cNvSpPr/>
          <p:nvPr/>
        </p:nvSpPr>
        <p:spPr>
          <a:xfrm>
            <a:off x="375806" y="5541235"/>
            <a:ext cx="3093327" cy="707886"/>
          </a:xfrm>
          <a:prstGeom prst="rect">
            <a:avLst/>
          </a:prstGeom>
        </p:spPr>
        <p:txBody>
          <a:bodyPr wrap="square">
            <a:spAutoFit/>
          </a:bodyPr>
          <a:lstStyle/>
          <a:p>
            <a:pPr algn="ctr"/>
            <a:r>
              <a:rPr lang="pt-BR" sz="2000" b="1" dirty="0">
                <a:solidFill>
                  <a:srgbClr val="1BF83D"/>
                </a:solidFill>
                <a:latin typeface="Myriad Pro" panose="020B0503030403020204" pitchFamily="34" charset="0"/>
                <a:cs typeface="Courier New" panose="02070309020205020404" pitchFamily="49" charset="0"/>
              </a:rPr>
              <a:t>O DÓLAR SE VALORIZOU!</a:t>
            </a:r>
            <a:endParaRPr lang="pt-BR" sz="2000" dirty="0">
              <a:solidFill>
                <a:srgbClr val="1BF83D"/>
              </a:solidFill>
            </a:endParaRPr>
          </a:p>
        </p:txBody>
      </p:sp>
      <p:cxnSp>
        <p:nvCxnSpPr>
          <p:cNvPr id="17" name="Conector de Seta Reta 16">
            <a:extLst>
              <a:ext uri="{FF2B5EF4-FFF2-40B4-BE49-F238E27FC236}">
                <a16:creationId xmlns:a16="http://schemas.microsoft.com/office/drawing/2014/main" id="{05D925C5-01FB-45D5-A36B-219325A10A54}"/>
              </a:ext>
            </a:extLst>
          </p:cNvPr>
          <p:cNvCxnSpPr>
            <a:cxnSpLocks/>
          </p:cNvCxnSpPr>
          <p:nvPr/>
        </p:nvCxnSpPr>
        <p:spPr>
          <a:xfrm flipV="1">
            <a:off x="10251309" y="3464595"/>
            <a:ext cx="0" cy="46126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a:extLst>
              <a:ext uri="{FF2B5EF4-FFF2-40B4-BE49-F238E27FC236}">
                <a16:creationId xmlns:a16="http://schemas.microsoft.com/office/drawing/2014/main" id="{76665FA4-EF2D-4FD6-972C-42A2CF812946}"/>
              </a:ext>
            </a:extLst>
          </p:cNvPr>
          <p:cNvCxnSpPr>
            <a:cxnSpLocks/>
          </p:cNvCxnSpPr>
          <p:nvPr/>
        </p:nvCxnSpPr>
        <p:spPr>
          <a:xfrm>
            <a:off x="629581" y="164637"/>
            <a:ext cx="569875" cy="57606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23C63E42-070D-455C-9F9E-32BFF8B953A1}"/>
              </a:ext>
            </a:extLst>
          </p:cNvPr>
          <p:cNvCxnSpPr>
            <a:cxnSpLocks/>
          </p:cNvCxnSpPr>
          <p:nvPr/>
        </p:nvCxnSpPr>
        <p:spPr>
          <a:xfrm>
            <a:off x="6576053" y="164637"/>
            <a:ext cx="569875" cy="57606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5E7CF9CC-8CDD-495C-BB79-0FA38F731DBC}"/>
              </a:ext>
            </a:extLst>
          </p:cNvPr>
          <p:cNvSpPr/>
          <p:nvPr/>
        </p:nvSpPr>
        <p:spPr>
          <a:xfrm>
            <a:off x="1199457" y="525257"/>
            <a:ext cx="2517263" cy="400110"/>
          </a:xfrm>
          <a:prstGeom prst="rect">
            <a:avLst/>
          </a:prstGeom>
        </p:spPr>
        <p:txBody>
          <a:bodyPr wrap="square">
            <a:spAutoFit/>
          </a:bodyPr>
          <a:lstStyle/>
          <a:p>
            <a:r>
              <a:rPr lang="pt-BR" sz="2000" b="1" dirty="0">
                <a:solidFill>
                  <a:schemeClr val="bg1"/>
                </a:solidFill>
                <a:latin typeface="Myriad Pro" panose="020B0503030403020204" pitchFamily="34" charset="0"/>
                <a:cs typeface="Courier New" panose="02070309020205020404" pitchFamily="49" charset="0"/>
              </a:rPr>
              <a:t>moeda cotação</a:t>
            </a:r>
            <a:endParaRPr lang="pt-BR" sz="2000" dirty="0">
              <a:solidFill>
                <a:schemeClr val="bg1"/>
              </a:solidFill>
            </a:endParaRPr>
          </a:p>
        </p:txBody>
      </p:sp>
      <p:sp>
        <p:nvSpPr>
          <p:cNvPr id="29" name="Retângulo 28">
            <a:extLst>
              <a:ext uri="{FF2B5EF4-FFF2-40B4-BE49-F238E27FC236}">
                <a16:creationId xmlns:a16="http://schemas.microsoft.com/office/drawing/2014/main" id="{65D05FF3-2423-4D00-A214-6B9EF3D7EC25}"/>
              </a:ext>
            </a:extLst>
          </p:cNvPr>
          <p:cNvSpPr/>
          <p:nvPr/>
        </p:nvSpPr>
        <p:spPr>
          <a:xfrm>
            <a:off x="7141319" y="525256"/>
            <a:ext cx="2517263" cy="400110"/>
          </a:xfrm>
          <a:prstGeom prst="rect">
            <a:avLst/>
          </a:prstGeom>
        </p:spPr>
        <p:txBody>
          <a:bodyPr wrap="square">
            <a:spAutoFit/>
          </a:bodyPr>
          <a:lstStyle/>
          <a:p>
            <a:r>
              <a:rPr lang="pt-BR" sz="2000" b="1" dirty="0">
                <a:solidFill>
                  <a:schemeClr val="bg1"/>
                </a:solidFill>
                <a:latin typeface="Myriad Pro" panose="020B0503030403020204" pitchFamily="34" charset="0"/>
                <a:cs typeface="Courier New" panose="02070309020205020404" pitchFamily="49" charset="0"/>
              </a:rPr>
              <a:t>moeda base</a:t>
            </a:r>
            <a:endParaRPr lang="pt-BR" sz="2000" dirty="0">
              <a:solidFill>
                <a:schemeClr val="bg1"/>
              </a:solidFill>
            </a:endParaRPr>
          </a:p>
        </p:txBody>
      </p:sp>
    </p:spTree>
    <p:extLst>
      <p:ext uri="{BB962C8B-B14F-4D97-AF65-F5344CB8AC3E}">
        <p14:creationId xmlns:p14="http://schemas.microsoft.com/office/powerpoint/2010/main" val="428718638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Analisando Notícias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3093154"/>
          </a:xfrm>
          <a:prstGeom prst="rect">
            <a:avLst/>
          </a:prstGeom>
          <a:noFill/>
        </p:spPr>
        <p:txBody>
          <a:bodyPr wrap="square" rtlCol="0">
            <a:spAutoFit/>
          </a:bodyPr>
          <a:lstStyle/>
          <a:p>
            <a:pPr algn="just"/>
            <a:r>
              <a:rPr lang="pt-BR" sz="2500" b="1" dirty="0">
                <a:latin typeface="Nexa Light" panose="02000000000000000000" pitchFamily="2" charset="0"/>
              </a:rPr>
              <a:t>:: Quem avisa, amigo é...</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Evite operar ao menos 30 minutos antes e depois de notícias de alto impacto, cenários de notícias são altamente voláteis e por conta disso pode acontecer </a:t>
            </a:r>
            <a:r>
              <a:rPr lang="pt-BR" sz="2500" dirty="0" err="1">
                <a:latin typeface="Nexa Light" panose="02000000000000000000" pitchFamily="2" charset="0"/>
              </a:rPr>
              <a:t>slippage</a:t>
            </a:r>
            <a:r>
              <a:rPr lang="pt-BR" sz="2500" dirty="0">
                <a:latin typeface="Nexa Light" panose="02000000000000000000" pitchFamily="2" charset="0"/>
              </a:rPr>
              <a:t> ou derrapagem.</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Se decidir operar em notícias para aproveitar o cenário de alta volatilidade, tenha consciência disso e dobre as suas proteções, diminuindo o risco por trade pela metade.</a:t>
            </a:r>
          </a:p>
        </p:txBody>
      </p:sp>
    </p:spTree>
    <p:extLst>
      <p:ext uri="{BB962C8B-B14F-4D97-AF65-F5344CB8AC3E}">
        <p14:creationId xmlns:p14="http://schemas.microsoft.com/office/powerpoint/2010/main" val="54682370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do TraderX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3247043"/>
          </a:xfrm>
          <a:prstGeom prst="rect">
            <a:avLst/>
          </a:prstGeom>
          <a:noFill/>
        </p:spPr>
        <p:txBody>
          <a:bodyPr wrap="square" rtlCol="0">
            <a:spAutoFit/>
          </a:bodyPr>
          <a:lstStyle/>
          <a:p>
            <a:pPr algn="just"/>
            <a:r>
              <a:rPr lang="pt-BR" sz="2500" b="1" dirty="0">
                <a:latin typeface="Nexa Light" panose="02000000000000000000" pitchFamily="2" charset="0"/>
              </a:rPr>
              <a:t>:: Afinal, o que é gestão?</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Gestão é o conjunto de ações e estratégias aplicadas em um negócio, tendo 2 pilares como base de sustentação, sendo:</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Planejar:</a:t>
            </a:r>
            <a:r>
              <a:rPr lang="pt-BR" sz="2500" dirty="0">
                <a:latin typeface="Nexa Light" panose="02000000000000000000" pitchFamily="2" charset="0"/>
              </a:rPr>
              <a:t> serve para projetar o futuro e com isso, traçar estratégias e ações para alcançar os objetivos do negócio.</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Organizar:</a:t>
            </a:r>
            <a:r>
              <a:rPr lang="pt-BR" sz="2500" dirty="0">
                <a:latin typeface="Nexa Light" panose="02000000000000000000" pitchFamily="2" charset="0"/>
              </a:rPr>
              <a:t> serve para distribuir os recursos disponíveis dentro do negócio de forma estratégica.</a:t>
            </a:r>
          </a:p>
        </p:txBody>
      </p:sp>
    </p:spTree>
    <p:extLst>
      <p:ext uri="{BB962C8B-B14F-4D97-AF65-F5344CB8AC3E}">
        <p14:creationId xmlns:p14="http://schemas.microsoft.com/office/powerpoint/2010/main" val="11753254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do TraderX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554545"/>
          </a:xfrm>
          <a:prstGeom prst="rect">
            <a:avLst/>
          </a:prstGeom>
          <a:noFill/>
        </p:spPr>
        <p:txBody>
          <a:bodyPr wrap="square" rtlCol="0">
            <a:spAutoFit/>
          </a:bodyPr>
          <a:lstStyle/>
          <a:p>
            <a:pPr algn="just"/>
            <a:r>
              <a:rPr lang="pt-BR" sz="2500" b="1" dirty="0">
                <a:latin typeface="Nexa Light" panose="02000000000000000000" pitchFamily="2" charset="0"/>
              </a:rPr>
              <a:t>:: Os 5 Pilares da Gestão do TraderX</a:t>
            </a:r>
          </a:p>
          <a:p>
            <a:pPr algn="just"/>
            <a:endParaRPr lang="pt-BR" sz="1000" dirty="0">
              <a:latin typeface="Nexa Light" panose="02000000000000000000" pitchFamily="2" charset="0"/>
            </a:endParaRPr>
          </a:p>
          <a:p>
            <a:pPr marL="457200" indent="-457200" algn="just">
              <a:buAutoNum type="arabicPeriod"/>
            </a:pPr>
            <a:r>
              <a:rPr lang="pt-BR" sz="2500" dirty="0">
                <a:latin typeface="Nexa Light" panose="02000000000000000000" pitchFamily="2" charset="0"/>
              </a:rPr>
              <a:t>Gestão do Negócio</a:t>
            </a:r>
          </a:p>
          <a:p>
            <a:pPr marL="457200" indent="-457200" algn="just">
              <a:buAutoNum type="arabicPeriod"/>
            </a:pPr>
            <a:r>
              <a:rPr lang="pt-BR" sz="2500" dirty="0">
                <a:latin typeface="Nexa Light" panose="02000000000000000000" pitchFamily="2" charset="0"/>
              </a:rPr>
              <a:t>Gestão do Tempo</a:t>
            </a:r>
          </a:p>
          <a:p>
            <a:pPr marL="457200" indent="-457200" algn="just">
              <a:buAutoNum type="arabicPeriod"/>
            </a:pPr>
            <a:r>
              <a:rPr lang="pt-BR" sz="2500" dirty="0">
                <a:latin typeface="Nexa Light" panose="02000000000000000000" pitchFamily="2" charset="0"/>
              </a:rPr>
              <a:t>Gestão de Risco</a:t>
            </a:r>
          </a:p>
          <a:p>
            <a:pPr marL="457200" indent="-457200" algn="just">
              <a:buAutoNum type="arabicPeriod"/>
            </a:pPr>
            <a:r>
              <a:rPr lang="pt-BR" sz="2500" dirty="0">
                <a:latin typeface="Nexa Light" panose="02000000000000000000" pitchFamily="2" charset="0"/>
              </a:rPr>
              <a:t>Gestão do Trade</a:t>
            </a:r>
          </a:p>
          <a:p>
            <a:pPr marL="457200" indent="-457200" algn="just">
              <a:buAutoNum type="arabicPeriod"/>
            </a:pPr>
            <a:r>
              <a:rPr lang="pt-BR" sz="2500" dirty="0">
                <a:latin typeface="Nexa Light" panose="02000000000000000000" pitchFamily="2" charset="0"/>
              </a:rPr>
              <a:t>Gestão Emocional</a:t>
            </a:r>
          </a:p>
        </p:txBody>
      </p:sp>
    </p:spTree>
    <p:extLst>
      <p:ext uri="{BB962C8B-B14F-4D97-AF65-F5344CB8AC3E}">
        <p14:creationId xmlns:p14="http://schemas.microsoft.com/office/powerpoint/2010/main" val="20725271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do TraderX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708434"/>
          </a:xfrm>
          <a:prstGeom prst="rect">
            <a:avLst/>
          </a:prstGeom>
          <a:noFill/>
        </p:spPr>
        <p:txBody>
          <a:bodyPr wrap="square" rtlCol="0">
            <a:spAutoFit/>
          </a:bodyPr>
          <a:lstStyle/>
          <a:p>
            <a:pPr algn="just"/>
            <a:r>
              <a:rPr lang="pt-BR" sz="2500" b="1" dirty="0">
                <a:latin typeface="Nexa Light" panose="02000000000000000000" pitchFamily="2" charset="0"/>
              </a:rPr>
              <a:t>:: Gerenciamento de Risco</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O dinheiro é a matéria prima do trader, portanto, gerenciar o risco é gerenciar a matéria prima do seu negócio de trading.</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No gerenciamento de risco temos que buscar minimizar as perdas e maximizar os lucros, seguindo a premissa de errar rápido e barato, dando chance para acertar caro.</a:t>
            </a:r>
          </a:p>
        </p:txBody>
      </p:sp>
      <p:sp>
        <p:nvSpPr>
          <p:cNvPr id="3" name="CaixaDeTexto 2">
            <a:extLst>
              <a:ext uri="{FF2B5EF4-FFF2-40B4-BE49-F238E27FC236}">
                <a16:creationId xmlns:a16="http://schemas.microsoft.com/office/drawing/2014/main" id="{024302B5-CE0A-5017-13DF-D94F33CBAE0B}"/>
              </a:ext>
            </a:extLst>
          </p:cNvPr>
          <p:cNvSpPr txBox="1"/>
          <p:nvPr/>
        </p:nvSpPr>
        <p:spPr>
          <a:xfrm>
            <a:off x="3058688" y="4599795"/>
            <a:ext cx="6361967" cy="553998"/>
          </a:xfrm>
          <a:prstGeom prst="rect">
            <a:avLst/>
          </a:prstGeom>
          <a:noFill/>
        </p:spPr>
        <p:txBody>
          <a:bodyPr wrap="square" rtlCol="0">
            <a:spAutoFit/>
          </a:bodyPr>
          <a:lstStyle/>
          <a:p>
            <a:pPr algn="ctr"/>
            <a:r>
              <a:rPr lang="pt-BR" sz="3000" b="1" dirty="0">
                <a:latin typeface="Nexa Light" panose="02000000000000000000" pitchFamily="2" charset="0"/>
              </a:rPr>
              <a:t>Sem gestão, não existe multiplicação.</a:t>
            </a:r>
          </a:p>
        </p:txBody>
      </p:sp>
    </p:spTree>
    <p:extLst>
      <p:ext uri="{BB962C8B-B14F-4D97-AF65-F5344CB8AC3E}">
        <p14:creationId xmlns:p14="http://schemas.microsoft.com/office/powerpoint/2010/main" val="67069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1008246"/>
            <a:ext cx="7524876" cy="707886"/>
          </a:xfrm>
          <a:prstGeom prst="rect">
            <a:avLst/>
          </a:prstGeom>
          <a:noFill/>
        </p:spPr>
        <p:txBody>
          <a:bodyPr wrap="square" rtlCol="0">
            <a:spAutoFit/>
          </a:bodyPr>
          <a:lstStyle/>
          <a:p>
            <a:r>
              <a:rPr lang="pt-BR" sz="4000" b="1" dirty="0">
                <a:latin typeface="Nexa Bold" panose="02000000000000000000" pitchFamily="2" charset="0"/>
              </a:rPr>
              <a:t>As 3 mentalidades do trader</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4" y="1843950"/>
            <a:ext cx="7898501" cy="3554819"/>
          </a:xfrm>
          <a:prstGeom prst="rect">
            <a:avLst/>
          </a:prstGeom>
          <a:noFill/>
        </p:spPr>
        <p:txBody>
          <a:bodyPr wrap="square" rtlCol="0">
            <a:spAutoFit/>
          </a:bodyPr>
          <a:lstStyle/>
          <a:p>
            <a:pPr algn="just"/>
            <a:r>
              <a:rPr lang="pt-BR" sz="2500" b="1" dirty="0">
                <a:latin typeface="Nexa Light" panose="02000000000000000000" pitchFamily="2" charset="0"/>
              </a:rPr>
              <a:t>O caminho para a liberdade financeira...</a:t>
            </a:r>
          </a:p>
          <a:p>
            <a:pPr algn="just"/>
            <a:endParaRPr lang="pt-BR" sz="2500" dirty="0">
              <a:latin typeface="Nexa Light" panose="02000000000000000000" pitchFamily="2" charset="0"/>
            </a:endParaRPr>
          </a:p>
          <a:p>
            <a:pPr marL="342900" indent="-342900" algn="just">
              <a:buFont typeface="Wingdings" panose="05000000000000000000" pitchFamily="2" charset="2"/>
              <a:buChar char="§"/>
            </a:pPr>
            <a:r>
              <a:rPr lang="pt-BR" sz="2500" dirty="0">
                <a:latin typeface="Nexa Light" panose="02000000000000000000" pitchFamily="2" charset="0"/>
              </a:rPr>
              <a:t>Mentalidade de Trader</a:t>
            </a:r>
          </a:p>
          <a:p>
            <a:pPr marL="342900" indent="-342900" algn="just">
              <a:buFont typeface="Wingdings" panose="05000000000000000000" pitchFamily="2" charset="2"/>
              <a:buChar char="§"/>
            </a:pPr>
            <a:r>
              <a:rPr lang="pt-BR" sz="2500" dirty="0">
                <a:latin typeface="Nexa Light" panose="02000000000000000000" pitchFamily="2" charset="0"/>
              </a:rPr>
              <a:t>Mentalidade Empreendedora</a:t>
            </a:r>
          </a:p>
          <a:p>
            <a:pPr marL="342900" indent="-342900" algn="just">
              <a:buFont typeface="Wingdings" panose="05000000000000000000" pitchFamily="2" charset="2"/>
              <a:buChar char="§"/>
            </a:pPr>
            <a:r>
              <a:rPr lang="pt-BR" sz="2500" dirty="0">
                <a:latin typeface="Nexa Light" panose="02000000000000000000" pitchFamily="2" charset="0"/>
              </a:rPr>
              <a:t>Mentalidade Investidora</a:t>
            </a:r>
          </a:p>
          <a:p>
            <a:pPr algn="just"/>
            <a:endParaRPr lang="pt-BR" sz="2500" dirty="0">
              <a:latin typeface="Nexa Light" panose="02000000000000000000" pitchFamily="2" charset="0"/>
            </a:endParaRPr>
          </a:p>
          <a:p>
            <a:pPr algn="just"/>
            <a:r>
              <a:rPr lang="pt-BR" sz="2500" i="1" dirty="0">
                <a:latin typeface="Nexa Light" panose="02000000000000000000" pitchFamily="2" charset="0"/>
              </a:rPr>
              <a:t>“Você se torna livre financeiramente, quando você paga o seu padrão de vida sem fazer nada, ou seja, o próprio dinheiro trabalha pra você.”</a:t>
            </a:r>
          </a:p>
        </p:txBody>
      </p:sp>
    </p:spTree>
    <p:extLst>
      <p:ext uri="{BB962C8B-B14F-4D97-AF65-F5344CB8AC3E}">
        <p14:creationId xmlns:p14="http://schemas.microsoft.com/office/powerpoint/2010/main" val="38434690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do TraderX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3939540"/>
          </a:xfrm>
          <a:prstGeom prst="rect">
            <a:avLst/>
          </a:prstGeom>
          <a:noFill/>
        </p:spPr>
        <p:txBody>
          <a:bodyPr wrap="square" rtlCol="0">
            <a:spAutoFit/>
          </a:bodyPr>
          <a:lstStyle/>
          <a:p>
            <a:pPr algn="just"/>
            <a:r>
              <a:rPr lang="pt-BR" sz="2500" b="1" dirty="0">
                <a:latin typeface="Nexa Light" panose="02000000000000000000" pitchFamily="2" charset="0"/>
              </a:rPr>
              <a:t>:: 5 regras para um gerenciamento de risco eficiente</a:t>
            </a:r>
          </a:p>
          <a:p>
            <a:pPr algn="just"/>
            <a:endParaRPr lang="pt-BR" sz="1000" dirty="0">
              <a:latin typeface="Nexa Light" panose="02000000000000000000" pitchFamily="2" charset="0"/>
            </a:endParaRPr>
          </a:p>
          <a:p>
            <a:pPr marL="457200" indent="-457200" algn="just">
              <a:buAutoNum type="arabicPeriod"/>
            </a:pPr>
            <a:r>
              <a:rPr lang="pt-BR" sz="2500" dirty="0">
                <a:latin typeface="Nexa Light" panose="02000000000000000000" pitchFamily="2" charset="0"/>
              </a:rPr>
              <a:t>Não entre nesse mercado com o objetivo de pagar contas e viver de trading no curto prazo;</a:t>
            </a:r>
          </a:p>
          <a:p>
            <a:pPr algn="just"/>
            <a:endParaRPr lang="pt-BR" sz="1000" dirty="0">
              <a:latin typeface="Nexa Light" panose="02000000000000000000" pitchFamily="2" charset="0"/>
            </a:endParaRPr>
          </a:p>
          <a:p>
            <a:pPr marL="457200" indent="-457200" algn="just">
              <a:buFont typeface="+mj-lt"/>
              <a:buAutoNum type="arabicPeriod" startAt="2"/>
            </a:pPr>
            <a:r>
              <a:rPr lang="pt-BR" sz="2500" dirty="0">
                <a:latin typeface="Nexa Light" panose="02000000000000000000" pitchFamily="2" charset="0"/>
              </a:rPr>
              <a:t>Tenha suas finanças sob controle;</a:t>
            </a:r>
          </a:p>
          <a:p>
            <a:pPr algn="just"/>
            <a:endParaRPr lang="pt-BR" sz="1000" dirty="0">
              <a:latin typeface="Nexa Light" panose="02000000000000000000" pitchFamily="2" charset="0"/>
            </a:endParaRPr>
          </a:p>
          <a:p>
            <a:pPr marL="457200" indent="-457200" algn="just">
              <a:buFont typeface="+mj-lt"/>
              <a:buAutoNum type="arabicPeriod" startAt="3"/>
            </a:pPr>
            <a:r>
              <a:rPr lang="pt-BR" sz="2500" dirty="0">
                <a:latin typeface="Nexa Light" panose="02000000000000000000" pitchFamily="2" charset="0"/>
              </a:rPr>
              <a:t>Treine em conta simulação primeiro;</a:t>
            </a:r>
          </a:p>
          <a:p>
            <a:pPr algn="just"/>
            <a:endParaRPr lang="pt-BR" sz="1000" dirty="0">
              <a:latin typeface="Nexa Light" panose="02000000000000000000" pitchFamily="2" charset="0"/>
            </a:endParaRPr>
          </a:p>
          <a:p>
            <a:pPr marL="457200" indent="-457200" algn="just">
              <a:buFont typeface="+mj-lt"/>
              <a:buAutoNum type="arabicPeriod" startAt="4"/>
            </a:pPr>
            <a:r>
              <a:rPr lang="pt-BR" sz="2500" dirty="0">
                <a:latin typeface="Nexa Light" panose="02000000000000000000" pitchFamily="2" charset="0"/>
              </a:rPr>
              <a:t>Não pule etapas, esteja disposto a estudar e praticar, ser bom dá trabalho, leva tempo mas vale a pena.</a:t>
            </a:r>
          </a:p>
          <a:p>
            <a:pPr algn="just"/>
            <a:endParaRPr lang="pt-BR" sz="1000" dirty="0">
              <a:latin typeface="Nexa Light" panose="02000000000000000000" pitchFamily="2" charset="0"/>
            </a:endParaRPr>
          </a:p>
          <a:p>
            <a:pPr marL="457200" indent="-457200" algn="just">
              <a:buFont typeface="+mj-lt"/>
              <a:buAutoNum type="arabicPeriod" startAt="5"/>
            </a:pPr>
            <a:r>
              <a:rPr lang="pt-BR" sz="2500" dirty="0">
                <a:latin typeface="Nexa Light" panose="02000000000000000000" pitchFamily="2" charset="0"/>
              </a:rPr>
              <a:t>Compre o pior cenário e visualize o melhor cenário.</a:t>
            </a:r>
          </a:p>
        </p:txBody>
      </p:sp>
    </p:spTree>
    <p:extLst>
      <p:ext uri="{BB962C8B-B14F-4D97-AF65-F5344CB8AC3E}">
        <p14:creationId xmlns:p14="http://schemas.microsoft.com/office/powerpoint/2010/main" val="205214927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do TraderX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939266"/>
          </a:xfrm>
          <a:prstGeom prst="rect">
            <a:avLst/>
          </a:prstGeom>
          <a:noFill/>
        </p:spPr>
        <p:txBody>
          <a:bodyPr wrap="square" rtlCol="0">
            <a:spAutoFit/>
          </a:bodyPr>
          <a:lstStyle/>
          <a:p>
            <a:pPr algn="just"/>
            <a:r>
              <a:rPr lang="pt-BR" sz="2500" b="1" dirty="0">
                <a:latin typeface="Nexa Light" panose="02000000000000000000" pitchFamily="2" charset="0"/>
              </a:rPr>
              <a:t>:: 5 perguntas para fazer antes de abrir um trade</a:t>
            </a:r>
          </a:p>
          <a:p>
            <a:pPr algn="just"/>
            <a:endParaRPr lang="pt-BR" sz="1000" dirty="0">
              <a:latin typeface="Nexa Light" panose="02000000000000000000" pitchFamily="2" charset="0"/>
            </a:endParaRPr>
          </a:p>
          <a:p>
            <a:pPr marL="457200" indent="-457200" algn="just">
              <a:buAutoNum type="arabicPeriod"/>
            </a:pPr>
            <a:r>
              <a:rPr lang="pt-BR" sz="2500" dirty="0">
                <a:latin typeface="Nexa Light" panose="02000000000000000000" pitchFamily="2" charset="0"/>
              </a:rPr>
              <a:t>Qual é o máximo que aceito perder no dia?</a:t>
            </a:r>
          </a:p>
          <a:p>
            <a:pPr marL="457200" indent="-457200" algn="just">
              <a:buAutoNum type="arabicPeriod"/>
            </a:pPr>
            <a:r>
              <a:rPr lang="pt-BR" sz="2500" dirty="0">
                <a:latin typeface="Nexa Light" panose="02000000000000000000" pitchFamily="2" charset="0"/>
              </a:rPr>
              <a:t>Quanto eu aceito perder em um único trade?</a:t>
            </a:r>
          </a:p>
          <a:p>
            <a:pPr marL="457200" indent="-457200" algn="just">
              <a:buAutoNum type="arabicPeriod"/>
            </a:pPr>
            <a:r>
              <a:rPr lang="pt-BR" sz="2500" dirty="0">
                <a:latin typeface="Nexa Light" panose="02000000000000000000" pitchFamily="2" charset="0"/>
              </a:rPr>
              <a:t>Qual é a região onde irei posicionar o meu stop?</a:t>
            </a:r>
          </a:p>
          <a:p>
            <a:pPr marL="457200" indent="-457200" algn="just">
              <a:buAutoNum type="arabicPeriod"/>
            </a:pPr>
            <a:r>
              <a:rPr lang="pt-BR" sz="2500" dirty="0">
                <a:latin typeface="Nexa Light" panose="02000000000000000000" pitchFamily="2" charset="0"/>
              </a:rPr>
              <a:t>Qual é a região de alvo ideal para esse trade?</a:t>
            </a:r>
          </a:p>
          <a:p>
            <a:pPr marL="457200" indent="-457200" algn="just">
              <a:buAutoNum type="arabicPeriod"/>
            </a:pPr>
            <a:r>
              <a:rPr lang="pt-BR" sz="2500" dirty="0">
                <a:latin typeface="Nexa Light" panose="02000000000000000000" pitchFamily="2" charset="0"/>
              </a:rPr>
              <a:t>Quais serão os parâmetros que irei usar para fazer a gestão do trade até o alvo ideal?</a:t>
            </a:r>
          </a:p>
        </p:txBody>
      </p:sp>
      <p:sp>
        <p:nvSpPr>
          <p:cNvPr id="3" name="CaixaDeTexto 2">
            <a:extLst>
              <a:ext uri="{FF2B5EF4-FFF2-40B4-BE49-F238E27FC236}">
                <a16:creationId xmlns:a16="http://schemas.microsoft.com/office/drawing/2014/main" id="{024302B5-CE0A-5017-13DF-D94F33CBAE0B}"/>
              </a:ext>
            </a:extLst>
          </p:cNvPr>
          <p:cNvSpPr txBox="1"/>
          <p:nvPr/>
        </p:nvSpPr>
        <p:spPr>
          <a:xfrm>
            <a:off x="3058688" y="4824758"/>
            <a:ext cx="6361967" cy="553998"/>
          </a:xfrm>
          <a:prstGeom prst="rect">
            <a:avLst/>
          </a:prstGeom>
          <a:noFill/>
        </p:spPr>
        <p:txBody>
          <a:bodyPr wrap="square" rtlCol="0">
            <a:spAutoFit/>
          </a:bodyPr>
          <a:lstStyle/>
          <a:p>
            <a:pPr algn="ctr"/>
            <a:r>
              <a:rPr lang="pt-BR" sz="3000" b="1" dirty="0">
                <a:latin typeface="Nexa Light" panose="02000000000000000000" pitchFamily="2" charset="0"/>
              </a:rPr>
              <a:t>O mercado age e a gente reage.</a:t>
            </a:r>
          </a:p>
        </p:txBody>
      </p:sp>
    </p:spTree>
    <p:extLst>
      <p:ext uri="{BB962C8B-B14F-4D97-AF65-F5344CB8AC3E}">
        <p14:creationId xmlns:p14="http://schemas.microsoft.com/office/powerpoint/2010/main" val="95405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do TraderX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3323987"/>
          </a:xfrm>
          <a:prstGeom prst="rect">
            <a:avLst/>
          </a:prstGeom>
          <a:noFill/>
        </p:spPr>
        <p:txBody>
          <a:bodyPr wrap="square" rtlCol="0">
            <a:spAutoFit/>
          </a:bodyPr>
          <a:lstStyle/>
          <a:p>
            <a:pPr algn="just"/>
            <a:r>
              <a:rPr lang="pt-BR" sz="2500" b="1" dirty="0">
                <a:latin typeface="Nexa Light" panose="02000000000000000000" pitchFamily="2" charset="0"/>
              </a:rPr>
              <a:t>:: Quanto maior o capital, menor deve ser o risco</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Capital até 1 mil – 2% a 5%</a:t>
            </a:r>
          </a:p>
          <a:p>
            <a:pPr algn="just"/>
            <a:r>
              <a:rPr lang="pt-BR" sz="2500" dirty="0">
                <a:latin typeface="Nexa Light" panose="02000000000000000000" pitchFamily="2" charset="0"/>
              </a:rPr>
              <a:t>De 1 a 10 mil – 2%</a:t>
            </a:r>
          </a:p>
          <a:p>
            <a:pPr algn="just"/>
            <a:r>
              <a:rPr lang="pt-BR" sz="2500" dirty="0">
                <a:latin typeface="Nexa Light" panose="02000000000000000000" pitchFamily="2" charset="0"/>
              </a:rPr>
              <a:t>De 10 a 50 mil – 1,5%</a:t>
            </a:r>
          </a:p>
          <a:p>
            <a:pPr algn="just"/>
            <a:r>
              <a:rPr lang="pt-BR" sz="2500" dirty="0">
                <a:latin typeface="Nexa Light" panose="02000000000000000000" pitchFamily="2" charset="0"/>
              </a:rPr>
              <a:t>De 50 a 100 mil – 1%</a:t>
            </a:r>
          </a:p>
          <a:p>
            <a:pPr algn="just"/>
            <a:r>
              <a:rPr lang="pt-BR" sz="2500" dirty="0">
                <a:latin typeface="Nexa Light" panose="02000000000000000000" pitchFamily="2" charset="0"/>
              </a:rPr>
              <a:t>De 100 a 500 mil – 0,75%</a:t>
            </a:r>
          </a:p>
          <a:p>
            <a:pPr algn="just"/>
            <a:r>
              <a:rPr lang="pt-BR" sz="2500" dirty="0">
                <a:latin typeface="Nexa Light" panose="02000000000000000000" pitchFamily="2" charset="0"/>
              </a:rPr>
              <a:t>De 500 a 1 milhão – 0,5%</a:t>
            </a:r>
          </a:p>
          <a:p>
            <a:pPr algn="just"/>
            <a:r>
              <a:rPr lang="pt-BR" sz="2500" dirty="0">
                <a:latin typeface="Nexa Light" panose="02000000000000000000" pitchFamily="2" charset="0"/>
              </a:rPr>
              <a:t>Acima de 1 milhão – 0,25%</a:t>
            </a:r>
          </a:p>
        </p:txBody>
      </p:sp>
    </p:spTree>
    <p:extLst>
      <p:ext uri="{BB962C8B-B14F-4D97-AF65-F5344CB8AC3E}">
        <p14:creationId xmlns:p14="http://schemas.microsoft.com/office/powerpoint/2010/main" val="28992085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do TraderX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169825"/>
          </a:xfrm>
          <a:prstGeom prst="rect">
            <a:avLst/>
          </a:prstGeom>
          <a:noFill/>
        </p:spPr>
        <p:txBody>
          <a:bodyPr wrap="square" rtlCol="0">
            <a:spAutoFit/>
          </a:bodyPr>
          <a:lstStyle/>
          <a:p>
            <a:pPr algn="just"/>
            <a:r>
              <a:rPr lang="pt-BR" sz="2500" b="1" dirty="0">
                <a:latin typeface="Nexa Light" panose="02000000000000000000" pitchFamily="2" charset="0"/>
              </a:rPr>
              <a:t>:: Como calcular o risco por trade?</a:t>
            </a:r>
          </a:p>
          <a:p>
            <a:pPr algn="just"/>
            <a:endParaRPr lang="pt-BR" sz="1000" dirty="0">
              <a:latin typeface="Nexa Light" panose="02000000000000000000" pitchFamily="2" charset="0"/>
            </a:endParaRPr>
          </a:p>
          <a:p>
            <a:pPr marL="342900" indent="-342900">
              <a:buFont typeface="Wingdings" panose="05000000000000000000" pitchFamily="2" charset="2"/>
              <a:buChar char="ü"/>
            </a:pPr>
            <a:r>
              <a:rPr lang="pt-BR" sz="2500" dirty="0">
                <a:latin typeface="Nexa Light" panose="02000000000000000000" pitchFamily="2" charset="0"/>
              </a:rPr>
              <a:t>Calculadoras de risco online</a:t>
            </a:r>
            <a:br>
              <a:rPr lang="pt-BR" sz="2500" dirty="0">
                <a:latin typeface="Nexa Light" panose="02000000000000000000" pitchFamily="2" charset="0"/>
              </a:rPr>
            </a:br>
            <a:r>
              <a:rPr lang="pt-BR" sz="2000" dirty="0">
                <a:latin typeface="Nexa Light" panose="02000000000000000000" pitchFamily="2" charset="0"/>
              </a:rPr>
              <a:t>(</a:t>
            </a:r>
            <a:r>
              <a:rPr lang="pt-BR" sz="2000" dirty="0">
                <a:latin typeface="Nexa Light" panose="02000000000000000000" pitchFamily="2" charset="0"/>
                <a:hlinkClick r:id="rId4"/>
              </a:rPr>
              <a:t>https://www.myfxbook.com/br/forex-calculators/position-</a:t>
            </a:r>
            <a:r>
              <a:rPr lang="pt-BR" sz="2000" dirty="0" err="1">
                <a:latin typeface="Nexa Light" panose="02000000000000000000" pitchFamily="2" charset="0"/>
                <a:hlinkClick r:id="rId4"/>
              </a:rPr>
              <a:t>size</a:t>
            </a:r>
            <a:r>
              <a:rPr lang="pt-BR" sz="2000" dirty="0">
                <a:latin typeface="Nexa Light" panose="02000000000000000000" pitchFamily="2" charset="0"/>
              </a:rPr>
              <a:t>) </a:t>
            </a:r>
          </a:p>
          <a:p>
            <a:pPr marL="342900" indent="-342900" algn="just">
              <a:buFont typeface="Wingdings" panose="05000000000000000000" pitchFamily="2" charset="2"/>
              <a:buChar char="ü"/>
            </a:pPr>
            <a:r>
              <a:rPr lang="pt-BR" sz="2500" dirty="0">
                <a:latin typeface="Nexa Light" panose="02000000000000000000" pitchFamily="2" charset="0"/>
              </a:rPr>
              <a:t>Calculadoras de risco genuínas das plataformas</a:t>
            </a:r>
          </a:p>
          <a:p>
            <a:pPr marL="342900" indent="-342900" algn="just">
              <a:buFont typeface="Wingdings" panose="05000000000000000000" pitchFamily="2" charset="2"/>
              <a:buChar char="ü"/>
            </a:pPr>
            <a:r>
              <a:rPr lang="pt-BR" sz="2500" dirty="0">
                <a:latin typeface="Nexa Light" panose="02000000000000000000" pitchFamily="2" charset="0"/>
              </a:rPr>
              <a:t>Calculadoras de risco agregadas às plataformas</a:t>
            </a:r>
          </a:p>
        </p:txBody>
      </p:sp>
    </p:spTree>
    <p:extLst>
      <p:ext uri="{BB962C8B-B14F-4D97-AF65-F5344CB8AC3E}">
        <p14:creationId xmlns:p14="http://schemas.microsoft.com/office/powerpoint/2010/main" val="181706277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Emocional do TraderX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708434"/>
          </a:xfrm>
          <a:prstGeom prst="rect">
            <a:avLst/>
          </a:prstGeom>
          <a:noFill/>
        </p:spPr>
        <p:txBody>
          <a:bodyPr wrap="square" rtlCol="0">
            <a:spAutoFit/>
          </a:bodyPr>
          <a:lstStyle/>
          <a:p>
            <a:pPr algn="just"/>
            <a:r>
              <a:rPr lang="pt-BR" sz="2500" b="1" dirty="0">
                <a:latin typeface="Nexa Light" panose="02000000000000000000" pitchFamily="2" charset="0"/>
              </a:rPr>
              <a:t>:: Por que controle emocional não existe?</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Nós seres humanos somos emoções ambulantes, ou seja, a emoção é o combustível das nossas ações.</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Portanto, </a:t>
            </a:r>
            <a:r>
              <a:rPr lang="pt-BR" sz="2500" u="sng" dirty="0">
                <a:latin typeface="Nexa Light" panose="02000000000000000000" pitchFamily="2" charset="0"/>
              </a:rPr>
              <a:t>emoção não se controla, emoção se sente</a:t>
            </a:r>
            <a:r>
              <a:rPr lang="pt-BR" sz="2500" dirty="0">
                <a:latin typeface="Nexa Light" panose="02000000000000000000" pitchFamily="2" charset="0"/>
              </a:rPr>
              <a:t>. Nós podemos controlar as atitudes que teremos diante das emoções que sentimos em determinadas situações.</a:t>
            </a:r>
          </a:p>
        </p:txBody>
      </p:sp>
    </p:spTree>
    <p:extLst>
      <p:ext uri="{BB962C8B-B14F-4D97-AF65-F5344CB8AC3E}">
        <p14:creationId xmlns:p14="http://schemas.microsoft.com/office/powerpoint/2010/main" val="26061064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Emocional do TraderX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1015663"/>
          </a:xfrm>
          <a:prstGeom prst="rect">
            <a:avLst/>
          </a:prstGeom>
          <a:noFill/>
        </p:spPr>
        <p:txBody>
          <a:bodyPr wrap="square" rtlCol="0">
            <a:spAutoFit/>
          </a:bodyPr>
          <a:lstStyle/>
          <a:p>
            <a:pPr algn="just"/>
            <a:r>
              <a:rPr lang="pt-BR" sz="2500" b="1" dirty="0">
                <a:latin typeface="Nexa Light" panose="02000000000000000000" pitchFamily="2" charset="0"/>
              </a:rPr>
              <a:t>:: O emocional é mais importante do que a técnica?</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A melhor resposta para essa pergunta sempre será...</a:t>
            </a:r>
          </a:p>
        </p:txBody>
      </p:sp>
      <p:sp>
        <p:nvSpPr>
          <p:cNvPr id="3" name="CaixaDeTexto 2">
            <a:extLst>
              <a:ext uri="{FF2B5EF4-FFF2-40B4-BE49-F238E27FC236}">
                <a16:creationId xmlns:a16="http://schemas.microsoft.com/office/drawing/2014/main" id="{9A28556B-18BC-F0FA-1250-BA752BC15DA2}"/>
              </a:ext>
            </a:extLst>
          </p:cNvPr>
          <p:cNvSpPr txBox="1"/>
          <p:nvPr/>
        </p:nvSpPr>
        <p:spPr>
          <a:xfrm>
            <a:off x="3567510" y="3429000"/>
            <a:ext cx="5056980" cy="1169551"/>
          </a:xfrm>
          <a:prstGeom prst="rect">
            <a:avLst/>
          </a:prstGeom>
          <a:noFill/>
        </p:spPr>
        <p:txBody>
          <a:bodyPr wrap="square" rtlCol="0">
            <a:spAutoFit/>
          </a:bodyPr>
          <a:lstStyle/>
          <a:p>
            <a:pPr algn="ctr"/>
            <a:r>
              <a:rPr lang="pt-BR" sz="7000" b="1" dirty="0">
                <a:latin typeface="Nexa Bold" panose="02000000000000000000"/>
              </a:rPr>
              <a:t>DEPENDE</a:t>
            </a:r>
          </a:p>
        </p:txBody>
      </p:sp>
    </p:spTree>
    <p:extLst>
      <p:ext uri="{BB962C8B-B14F-4D97-AF65-F5344CB8AC3E}">
        <p14:creationId xmlns:p14="http://schemas.microsoft.com/office/powerpoint/2010/main" val="6107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Tela de computador com fundo preto&#10;&#10;Descrição gerada automaticamente">
            <a:extLst>
              <a:ext uri="{FF2B5EF4-FFF2-40B4-BE49-F238E27FC236}">
                <a16:creationId xmlns:a16="http://schemas.microsoft.com/office/drawing/2014/main" id="{AB00C400-5C0B-8B5B-3F74-3AE14CC9D8D4}"/>
              </a:ext>
            </a:extLst>
          </p:cNvPr>
          <p:cNvPicPr>
            <a:picLocks noChangeAspect="1"/>
          </p:cNvPicPr>
          <p:nvPr/>
        </p:nvPicPr>
        <p:blipFill>
          <a:blip r:embed="rId3"/>
          <a:stretch>
            <a:fillRect/>
          </a:stretch>
        </p:blipFill>
        <p:spPr>
          <a:xfrm>
            <a:off x="0" y="0"/>
            <a:ext cx="12192000" cy="6858000"/>
          </a:xfrm>
          <a:prstGeom prst="rect">
            <a:avLst/>
          </a:prstGeom>
        </p:spPr>
      </p:pic>
      <p:sp>
        <p:nvSpPr>
          <p:cNvPr id="3" name="CaixaDeTexto 2">
            <a:extLst>
              <a:ext uri="{FF2B5EF4-FFF2-40B4-BE49-F238E27FC236}">
                <a16:creationId xmlns:a16="http://schemas.microsoft.com/office/drawing/2014/main" id="{64B7C0AA-AA1F-9B00-8E27-D0DCF8AF81A0}"/>
              </a:ext>
            </a:extLst>
          </p:cNvPr>
          <p:cNvSpPr txBox="1"/>
          <p:nvPr/>
        </p:nvSpPr>
        <p:spPr>
          <a:xfrm>
            <a:off x="1365731" y="2536448"/>
            <a:ext cx="9460538" cy="1785104"/>
          </a:xfrm>
          <a:prstGeom prst="rect">
            <a:avLst/>
          </a:prstGeom>
          <a:noFill/>
        </p:spPr>
        <p:txBody>
          <a:bodyPr wrap="square" rtlCol="0">
            <a:spAutoFit/>
          </a:bodyPr>
          <a:lstStyle/>
          <a:p>
            <a:pPr algn="ctr"/>
            <a:r>
              <a:rPr lang="pt-BR" sz="5500" b="1" dirty="0">
                <a:solidFill>
                  <a:schemeClr val="bg1"/>
                </a:solidFill>
                <a:latin typeface="Nexa Bold" panose="02000000000000000000"/>
              </a:rPr>
              <a:t>Nossa mente foge da</a:t>
            </a:r>
          </a:p>
          <a:p>
            <a:pPr algn="ctr"/>
            <a:r>
              <a:rPr lang="pt-BR" sz="5500" b="1" dirty="0">
                <a:solidFill>
                  <a:schemeClr val="bg1"/>
                </a:solidFill>
                <a:latin typeface="Nexa Bold" panose="02000000000000000000"/>
              </a:rPr>
              <a:t>dor e busca pelo prazer</a:t>
            </a:r>
          </a:p>
        </p:txBody>
      </p:sp>
    </p:spTree>
    <p:extLst>
      <p:ext uri="{BB962C8B-B14F-4D97-AF65-F5344CB8AC3E}">
        <p14:creationId xmlns:p14="http://schemas.microsoft.com/office/powerpoint/2010/main" val="357505370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pic>
        <p:nvPicPr>
          <p:cNvPr id="21" name="Imagem 20">
            <a:extLst>
              <a:ext uri="{FF2B5EF4-FFF2-40B4-BE49-F238E27FC236}">
                <a16:creationId xmlns:a16="http://schemas.microsoft.com/office/drawing/2014/main" id="{BC30DF70-A954-910F-1C04-F49812839ECA}"/>
              </a:ext>
            </a:extLst>
          </p:cNvPr>
          <p:cNvPicPr>
            <a:picLocks noChangeAspect="1"/>
          </p:cNvPicPr>
          <p:nvPr/>
        </p:nvPicPr>
        <p:blipFill rotWithShape="1">
          <a:blip r:embed="rId4"/>
          <a:srcRect l="3399" r="3083"/>
          <a:stretch/>
        </p:blipFill>
        <p:spPr>
          <a:xfrm>
            <a:off x="1725561" y="1101656"/>
            <a:ext cx="8740878" cy="4654687"/>
          </a:xfrm>
          <a:prstGeom prst="rect">
            <a:avLst/>
          </a:prstGeom>
        </p:spPr>
      </p:pic>
    </p:spTree>
    <p:extLst>
      <p:ext uri="{BB962C8B-B14F-4D97-AF65-F5344CB8AC3E}">
        <p14:creationId xmlns:p14="http://schemas.microsoft.com/office/powerpoint/2010/main" val="29781759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pic>
        <p:nvPicPr>
          <p:cNvPr id="5" name="Imagem 4">
            <a:extLst>
              <a:ext uri="{FF2B5EF4-FFF2-40B4-BE49-F238E27FC236}">
                <a16:creationId xmlns:a16="http://schemas.microsoft.com/office/drawing/2014/main" id="{3F718D2D-265C-F925-47E2-34CCACDC3453}"/>
              </a:ext>
            </a:extLst>
          </p:cNvPr>
          <p:cNvPicPr>
            <a:picLocks noChangeAspect="1"/>
          </p:cNvPicPr>
          <p:nvPr/>
        </p:nvPicPr>
        <p:blipFill>
          <a:blip r:embed="rId4"/>
          <a:stretch>
            <a:fillRect/>
          </a:stretch>
        </p:blipFill>
        <p:spPr>
          <a:xfrm>
            <a:off x="2731003" y="2362546"/>
            <a:ext cx="6729993" cy="3098872"/>
          </a:xfrm>
          <a:prstGeom prst="rect">
            <a:avLst/>
          </a:prstGeom>
        </p:spPr>
      </p:pic>
      <p:sp>
        <p:nvSpPr>
          <p:cNvPr id="8" name="CaixaDeTexto 7">
            <a:extLst>
              <a:ext uri="{FF2B5EF4-FFF2-40B4-BE49-F238E27FC236}">
                <a16:creationId xmlns:a16="http://schemas.microsoft.com/office/drawing/2014/main" id="{D4D11E5E-67D1-6CBD-8F93-4592BDABDB67}"/>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Emocional do TraderX</a:t>
            </a:r>
          </a:p>
        </p:txBody>
      </p:sp>
      <p:sp>
        <p:nvSpPr>
          <p:cNvPr id="9" name="CaixaDeTexto 8">
            <a:extLst>
              <a:ext uri="{FF2B5EF4-FFF2-40B4-BE49-F238E27FC236}">
                <a16:creationId xmlns:a16="http://schemas.microsoft.com/office/drawing/2014/main" id="{3E36FFB6-5849-583A-1D34-42804E91E86E}"/>
              </a:ext>
            </a:extLst>
          </p:cNvPr>
          <p:cNvSpPr txBox="1"/>
          <p:nvPr/>
        </p:nvSpPr>
        <p:spPr>
          <a:xfrm>
            <a:off x="2100905" y="1704207"/>
            <a:ext cx="8277535" cy="477054"/>
          </a:xfrm>
          <a:prstGeom prst="rect">
            <a:avLst/>
          </a:prstGeom>
          <a:noFill/>
        </p:spPr>
        <p:txBody>
          <a:bodyPr wrap="square" rtlCol="0">
            <a:spAutoFit/>
          </a:bodyPr>
          <a:lstStyle/>
          <a:p>
            <a:pPr algn="just"/>
            <a:r>
              <a:rPr lang="pt-BR" sz="2500" b="1" dirty="0">
                <a:latin typeface="Nexa Light" panose="02000000000000000000" pitchFamily="2" charset="0"/>
              </a:rPr>
              <a:t>:: Os 2 sistemas de pensamento</a:t>
            </a:r>
          </a:p>
        </p:txBody>
      </p:sp>
    </p:spTree>
    <p:extLst>
      <p:ext uri="{BB962C8B-B14F-4D97-AF65-F5344CB8AC3E}">
        <p14:creationId xmlns:p14="http://schemas.microsoft.com/office/powerpoint/2010/main" val="34644647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8" name="CaixaDeTexto 7">
            <a:extLst>
              <a:ext uri="{FF2B5EF4-FFF2-40B4-BE49-F238E27FC236}">
                <a16:creationId xmlns:a16="http://schemas.microsoft.com/office/drawing/2014/main" id="{D4D11E5E-67D1-6CBD-8F93-4592BDABDB67}"/>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Emocional do TraderX</a:t>
            </a:r>
          </a:p>
        </p:txBody>
      </p:sp>
      <p:sp>
        <p:nvSpPr>
          <p:cNvPr id="9" name="CaixaDeTexto 8">
            <a:extLst>
              <a:ext uri="{FF2B5EF4-FFF2-40B4-BE49-F238E27FC236}">
                <a16:creationId xmlns:a16="http://schemas.microsoft.com/office/drawing/2014/main" id="{3E36FFB6-5849-583A-1D34-42804E91E86E}"/>
              </a:ext>
            </a:extLst>
          </p:cNvPr>
          <p:cNvSpPr txBox="1"/>
          <p:nvPr/>
        </p:nvSpPr>
        <p:spPr>
          <a:xfrm>
            <a:off x="2100905" y="1704207"/>
            <a:ext cx="8277535" cy="477054"/>
          </a:xfrm>
          <a:prstGeom prst="rect">
            <a:avLst/>
          </a:prstGeom>
          <a:noFill/>
        </p:spPr>
        <p:txBody>
          <a:bodyPr wrap="square" rtlCol="0">
            <a:spAutoFit/>
          </a:bodyPr>
          <a:lstStyle/>
          <a:p>
            <a:pPr algn="just"/>
            <a:r>
              <a:rPr lang="pt-BR" sz="2500" b="1" dirty="0">
                <a:latin typeface="Nexa Light" panose="02000000000000000000" pitchFamily="2" charset="0"/>
              </a:rPr>
              <a:t>:: Causa e Consequência</a:t>
            </a:r>
          </a:p>
        </p:txBody>
      </p:sp>
      <p:pic>
        <p:nvPicPr>
          <p:cNvPr id="4" name="Imagem 3">
            <a:extLst>
              <a:ext uri="{FF2B5EF4-FFF2-40B4-BE49-F238E27FC236}">
                <a16:creationId xmlns:a16="http://schemas.microsoft.com/office/drawing/2014/main" id="{4B1C5173-322B-C433-1E4D-1226E92DC9B3}"/>
              </a:ext>
            </a:extLst>
          </p:cNvPr>
          <p:cNvPicPr>
            <a:picLocks noChangeAspect="1"/>
          </p:cNvPicPr>
          <p:nvPr/>
        </p:nvPicPr>
        <p:blipFill>
          <a:blip r:embed="rId4"/>
          <a:stretch>
            <a:fillRect/>
          </a:stretch>
        </p:blipFill>
        <p:spPr>
          <a:xfrm>
            <a:off x="3043955" y="2362546"/>
            <a:ext cx="6104090" cy="4033236"/>
          </a:xfrm>
          <a:prstGeom prst="rect">
            <a:avLst/>
          </a:prstGeom>
        </p:spPr>
      </p:pic>
    </p:spTree>
    <p:extLst>
      <p:ext uri="{BB962C8B-B14F-4D97-AF65-F5344CB8AC3E}">
        <p14:creationId xmlns:p14="http://schemas.microsoft.com/office/powerpoint/2010/main" val="143485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1008246"/>
            <a:ext cx="7524876" cy="707886"/>
          </a:xfrm>
          <a:prstGeom prst="rect">
            <a:avLst/>
          </a:prstGeom>
          <a:noFill/>
        </p:spPr>
        <p:txBody>
          <a:bodyPr wrap="square" rtlCol="0">
            <a:spAutoFit/>
          </a:bodyPr>
          <a:lstStyle/>
          <a:p>
            <a:r>
              <a:rPr lang="pt-BR" sz="4000" b="1" dirty="0">
                <a:latin typeface="Nexa Bold" panose="02000000000000000000" pitchFamily="2" charset="0"/>
              </a:rPr>
              <a:t>Os 3 inimigos do TraderX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4" y="1843950"/>
            <a:ext cx="7898501" cy="3862596"/>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Trader Mendigo</a:t>
            </a:r>
            <a:r>
              <a:rPr lang="pt-BR" sz="2500" dirty="0">
                <a:latin typeface="Nexa Light" panose="02000000000000000000" pitchFamily="2" charset="0"/>
              </a:rPr>
              <a:t> – nunca assume a responsabilidade pelas suas ações, acha que nunca está pronto e não termina nada do que começa.</a:t>
            </a:r>
          </a:p>
          <a:p>
            <a:pPr marL="342900" indent="-342900" algn="just">
              <a:buFont typeface="Wingdings" panose="05000000000000000000" pitchFamily="2" charset="2"/>
              <a:buChar char="§"/>
            </a:pPr>
            <a:endParaRPr lang="pt-BR" sz="1000" dirty="0">
              <a:latin typeface="Nexa Light" panose="02000000000000000000" pitchFamily="2" charset="0"/>
            </a:endParaRPr>
          </a:p>
          <a:p>
            <a:pPr marL="342900" indent="-342900" algn="just">
              <a:buFont typeface="Wingdings" panose="05000000000000000000" pitchFamily="2" charset="2"/>
              <a:buChar char="§"/>
            </a:pPr>
            <a:r>
              <a:rPr lang="pt-BR" sz="2500" b="1" dirty="0">
                <a:latin typeface="Nexa Light" panose="02000000000000000000" pitchFamily="2" charset="0"/>
              </a:rPr>
              <a:t>Trader Assaltante</a:t>
            </a:r>
            <a:r>
              <a:rPr lang="pt-BR" sz="2500" dirty="0">
                <a:latin typeface="Nexa Light" panose="02000000000000000000" pitchFamily="2" charset="0"/>
              </a:rPr>
              <a:t> – nunca para nos limites estabelecidos, não segue regras, rouba a própria empresa por não aceitar seguir o plano.</a:t>
            </a:r>
          </a:p>
          <a:p>
            <a:pPr algn="just"/>
            <a:endParaRPr lang="pt-BR" sz="1000" dirty="0">
              <a:latin typeface="Nexa Light" panose="02000000000000000000" pitchFamily="2" charset="0"/>
            </a:endParaRPr>
          </a:p>
          <a:p>
            <a:pPr marL="342900" indent="-342900" algn="just">
              <a:buFont typeface="Wingdings" panose="05000000000000000000" pitchFamily="2" charset="2"/>
              <a:buChar char="§"/>
            </a:pPr>
            <a:r>
              <a:rPr lang="pt-BR" sz="2500" b="1" dirty="0">
                <a:latin typeface="Nexa Light" panose="02000000000000000000" pitchFamily="2" charset="0"/>
              </a:rPr>
              <a:t>Trader Assassino</a:t>
            </a:r>
            <a:r>
              <a:rPr lang="pt-BR" sz="2500" dirty="0">
                <a:latin typeface="Nexa Light" panose="02000000000000000000" pitchFamily="2" charset="0"/>
              </a:rPr>
              <a:t> – não se importa com as suas emoções, vive tendo dias de fúria e mata sua empresa toda vez que quebra sua conta.</a:t>
            </a:r>
          </a:p>
        </p:txBody>
      </p:sp>
    </p:spTree>
    <p:extLst>
      <p:ext uri="{BB962C8B-B14F-4D97-AF65-F5344CB8AC3E}">
        <p14:creationId xmlns:p14="http://schemas.microsoft.com/office/powerpoint/2010/main" val="421840001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8" name="CaixaDeTexto 7">
            <a:extLst>
              <a:ext uri="{FF2B5EF4-FFF2-40B4-BE49-F238E27FC236}">
                <a16:creationId xmlns:a16="http://schemas.microsoft.com/office/drawing/2014/main" id="{D4D11E5E-67D1-6CBD-8F93-4592BDABDB67}"/>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Emocional do TraderX</a:t>
            </a:r>
          </a:p>
        </p:txBody>
      </p:sp>
      <p:sp>
        <p:nvSpPr>
          <p:cNvPr id="9" name="CaixaDeTexto 8">
            <a:extLst>
              <a:ext uri="{FF2B5EF4-FFF2-40B4-BE49-F238E27FC236}">
                <a16:creationId xmlns:a16="http://schemas.microsoft.com/office/drawing/2014/main" id="{3E36FFB6-5849-583A-1D34-42804E91E86E}"/>
              </a:ext>
            </a:extLst>
          </p:cNvPr>
          <p:cNvSpPr txBox="1"/>
          <p:nvPr/>
        </p:nvSpPr>
        <p:spPr>
          <a:xfrm>
            <a:off x="2100905" y="1704207"/>
            <a:ext cx="8277535" cy="477054"/>
          </a:xfrm>
          <a:prstGeom prst="rect">
            <a:avLst/>
          </a:prstGeom>
          <a:noFill/>
        </p:spPr>
        <p:txBody>
          <a:bodyPr wrap="square" rtlCol="0">
            <a:spAutoFit/>
          </a:bodyPr>
          <a:lstStyle/>
          <a:p>
            <a:pPr algn="just"/>
            <a:r>
              <a:rPr lang="pt-BR" sz="2500" b="1" dirty="0">
                <a:latin typeface="Nexa Light" panose="02000000000000000000" pitchFamily="2" charset="0"/>
              </a:rPr>
              <a:t>:: As 3 premissas da criação</a:t>
            </a:r>
          </a:p>
        </p:txBody>
      </p:sp>
      <p:pic>
        <p:nvPicPr>
          <p:cNvPr id="5" name="Imagem 4">
            <a:extLst>
              <a:ext uri="{FF2B5EF4-FFF2-40B4-BE49-F238E27FC236}">
                <a16:creationId xmlns:a16="http://schemas.microsoft.com/office/drawing/2014/main" id="{AD2A1F46-D952-DE92-4537-CACE74C135E4}"/>
              </a:ext>
            </a:extLst>
          </p:cNvPr>
          <p:cNvPicPr>
            <a:picLocks noChangeAspect="1"/>
          </p:cNvPicPr>
          <p:nvPr/>
        </p:nvPicPr>
        <p:blipFill>
          <a:blip r:embed="rId4"/>
          <a:stretch>
            <a:fillRect/>
          </a:stretch>
        </p:blipFill>
        <p:spPr>
          <a:xfrm>
            <a:off x="2100905" y="2362546"/>
            <a:ext cx="9147198" cy="3023227"/>
          </a:xfrm>
          <a:prstGeom prst="rect">
            <a:avLst/>
          </a:prstGeom>
        </p:spPr>
      </p:pic>
    </p:spTree>
    <p:extLst>
      <p:ext uri="{BB962C8B-B14F-4D97-AF65-F5344CB8AC3E}">
        <p14:creationId xmlns:p14="http://schemas.microsoft.com/office/powerpoint/2010/main" val="7016727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Emocional do TraderX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666979"/>
            <a:ext cx="8277535" cy="3524042"/>
          </a:xfrm>
          <a:prstGeom prst="rect">
            <a:avLst/>
          </a:prstGeom>
          <a:noFill/>
        </p:spPr>
        <p:txBody>
          <a:bodyPr wrap="square" rtlCol="0">
            <a:spAutoFit/>
          </a:bodyPr>
          <a:lstStyle/>
          <a:p>
            <a:pPr algn="just"/>
            <a:r>
              <a:rPr lang="pt-BR" sz="4000" b="1" dirty="0">
                <a:latin typeface="Nexa Light" panose="02000000000000000000" pitchFamily="2" charset="0"/>
              </a:rPr>
              <a:t>disciplina</a:t>
            </a:r>
          </a:p>
          <a:p>
            <a:pPr algn="just"/>
            <a:r>
              <a:rPr lang="pt-BR" dirty="0">
                <a:latin typeface="Nexa Light" panose="02000000000000000000" pitchFamily="2" charset="0"/>
              </a:rPr>
              <a:t>substantivo feminino</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1.  </a:t>
            </a:r>
            <a:r>
              <a:rPr lang="pt-BR" sz="2500" dirty="0">
                <a:latin typeface="Nexa Light" panose="02000000000000000000" pitchFamily="2" charset="0"/>
              </a:rPr>
              <a:t>obediência às regras, aos superiores, a regulamentos.</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2. </a:t>
            </a:r>
            <a:r>
              <a:rPr lang="pt-BR" sz="2500" dirty="0">
                <a:latin typeface="Nexa Light" panose="02000000000000000000" pitchFamily="2" charset="0"/>
              </a:rPr>
              <a:t>ordem, regulamento, conduta que assegura o bem-estar dos indivíduos ou o bom funcionamento</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3. </a:t>
            </a:r>
            <a:r>
              <a:rPr lang="pt-BR" sz="2500" dirty="0">
                <a:latin typeface="Nexa Light" panose="02000000000000000000" pitchFamily="2" charset="0"/>
              </a:rPr>
              <a:t>ordem, bom comportamento.</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4. </a:t>
            </a:r>
            <a:r>
              <a:rPr lang="pt-BR" sz="2500" dirty="0">
                <a:latin typeface="Nexa Light" panose="02000000000000000000" pitchFamily="2" charset="0"/>
              </a:rPr>
              <a:t>comportamento metódico, determinado; constância.</a:t>
            </a:r>
          </a:p>
        </p:txBody>
      </p:sp>
      <p:sp>
        <p:nvSpPr>
          <p:cNvPr id="3" name="CaixaDeTexto 2">
            <a:extLst>
              <a:ext uri="{FF2B5EF4-FFF2-40B4-BE49-F238E27FC236}">
                <a16:creationId xmlns:a16="http://schemas.microsoft.com/office/drawing/2014/main" id="{CD7E9E08-608A-E967-12E2-0DD4D86D0CCA}"/>
              </a:ext>
            </a:extLst>
          </p:cNvPr>
          <p:cNvSpPr txBox="1"/>
          <p:nvPr/>
        </p:nvSpPr>
        <p:spPr>
          <a:xfrm>
            <a:off x="3334853" y="5409534"/>
            <a:ext cx="5056980" cy="553998"/>
          </a:xfrm>
          <a:prstGeom prst="rect">
            <a:avLst/>
          </a:prstGeom>
          <a:noFill/>
        </p:spPr>
        <p:txBody>
          <a:bodyPr wrap="square" rtlCol="0">
            <a:spAutoFit/>
          </a:bodyPr>
          <a:lstStyle/>
          <a:p>
            <a:pPr algn="ctr"/>
            <a:r>
              <a:rPr lang="pt-BR" sz="3000" b="1" dirty="0">
                <a:latin typeface="Nexa Light" panose="02000000000000000000" pitchFamily="2" charset="0"/>
              </a:rPr>
              <a:t>Disciplina é liberdade!</a:t>
            </a:r>
          </a:p>
        </p:txBody>
      </p:sp>
    </p:spTree>
    <p:extLst>
      <p:ext uri="{BB962C8B-B14F-4D97-AF65-F5344CB8AC3E}">
        <p14:creationId xmlns:p14="http://schemas.microsoft.com/office/powerpoint/2010/main" val="254911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Light" panose="02000000000000000000"/>
              </a:rPr>
              <a:t>Trader Comum </a:t>
            </a:r>
            <a:r>
              <a:rPr lang="pt-BR" sz="4000" b="1" dirty="0" err="1">
                <a:solidFill>
                  <a:srgbClr val="FF0000"/>
                </a:solidFill>
                <a:latin typeface="Nexa Light" panose="02000000000000000000"/>
              </a:rPr>
              <a:t>vs</a:t>
            </a:r>
            <a:r>
              <a:rPr lang="pt-BR" sz="4000" b="1" dirty="0">
                <a:latin typeface="Nexa Light" panose="02000000000000000000"/>
              </a:rPr>
              <a:t> TraderX</a:t>
            </a:r>
          </a:p>
        </p:txBody>
      </p:sp>
      <p:graphicFrame>
        <p:nvGraphicFramePr>
          <p:cNvPr id="4" name="Tabela 15">
            <a:extLst>
              <a:ext uri="{FF2B5EF4-FFF2-40B4-BE49-F238E27FC236}">
                <a16:creationId xmlns:a16="http://schemas.microsoft.com/office/drawing/2014/main" id="{15D97C99-C8B6-1DB9-B677-6AA6BF6A3738}"/>
              </a:ext>
            </a:extLst>
          </p:cNvPr>
          <p:cNvGraphicFramePr>
            <a:graphicFrameLocks noGrp="1"/>
          </p:cNvGraphicFramePr>
          <p:nvPr>
            <p:extLst>
              <p:ext uri="{D42A27DB-BD31-4B8C-83A1-F6EECF244321}">
                <p14:modId xmlns:p14="http://schemas.microsoft.com/office/powerpoint/2010/main" val="2897507028"/>
              </p:ext>
            </p:extLst>
          </p:nvPr>
        </p:nvGraphicFramePr>
        <p:xfrm>
          <a:off x="2100904" y="1744677"/>
          <a:ext cx="8960386" cy="2724222"/>
        </p:xfrm>
        <a:graphic>
          <a:graphicData uri="http://schemas.openxmlformats.org/drawingml/2006/table">
            <a:tbl>
              <a:tblPr firstRow="1" bandRow="1">
                <a:tableStyleId>{2D5ABB26-0587-4C30-8999-92F81FD0307C}</a:tableStyleId>
              </a:tblPr>
              <a:tblGrid>
                <a:gridCol w="4480193">
                  <a:extLst>
                    <a:ext uri="{9D8B030D-6E8A-4147-A177-3AD203B41FA5}">
                      <a16:colId xmlns:a16="http://schemas.microsoft.com/office/drawing/2014/main" val="3457705170"/>
                    </a:ext>
                  </a:extLst>
                </a:gridCol>
                <a:gridCol w="4480193">
                  <a:extLst>
                    <a:ext uri="{9D8B030D-6E8A-4147-A177-3AD203B41FA5}">
                      <a16:colId xmlns:a16="http://schemas.microsoft.com/office/drawing/2014/main" val="3827273228"/>
                    </a:ext>
                  </a:extLst>
                </a:gridCol>
              </a:tblGrid>
              <a:tr h="454037">
                <a:tc>
                  <a:txBody>
                    <a:bodyPr/>
                    <a:lstStyle/>
                    <a:p>
                      <a:pPr algn="just"/>
                      <a:r>
                        <a:rPr lang="pt-BR" sz="2000" b="0" dirty="0">
                          <a:latin typeface="Nexa Light" panose="02000000000000000000"/>
                        </a:rPr>
                        <a:t>Encara o trading como um jogo</a:t>
                      </a:r>
                    </a:p>
                  </a:txBody>
                  <a:tcPr anchor="ctr">
                    <a:solidFill>
                      <a:schemeClr val="bg1"/>
                    </a:solidFill>
                  </a:tcPr>
                </a:tc>
                <a:tc>
                  <a:txBody>
                    <a:bodyPr/>
                    <a:lstStyle/>
                    <a:p>
                      <a:pPr algn="just"/>
                      <a:r>
                        <a:rPr lang="pt-BR" sz="2000" b="0" dirty="0">
                          <a:latin typeface="Nexa Light" panose="02000000000000000000"/>
                        </a:rPr>
                        <a:t>Encara o trading como um negócio</a:t>
                      </a:r>
                    </a:p>
                  </a:txBody>
                  <a:tcPr anchor="ctr">
                    <a:solidFill>
                      <a:schemeClr val="bg1"/>
                    </a:solidFill>
                  </a:tcPr>
                </a:tc>
                <a:extLst>
                  <a:ext uri="{0D108BD9-81ED-4DB2-BD59-A6C34878D82A}">
                    <a16:rowId xmlns:a16="http://schemas.microsoft.com/office/drawing/2014/main" val="3948691033"/>
                  </a:ext>
                </a:extLst>
              </a:tr>
              <a:tr h="454037">
                <a:tc>
                  <a:txBody>
                    <a:bodyPr/>
                    <a:lstStyle/>
                    <a:p>
                      <a:pPr algn="just"/>
                      <a:r>
                        <a:rPr lang="pt-BR" sz="2000" b="0" dirty="0">
                          <a:latin typeface="Nexa Light" panose="02000000000000000000"/>
                        </a:rPr>
                        <a:t>Não tem um plano de trading</a:t>
                      </a:r>
                    </a:p>
                  </a:txBody>
                  <a:tcPr anchor="ctr">
                    <a:solidFill>
                      <a:schemeClr val="bg1"/>
                    </a:solidFill>
                  </a:tcPr>
                </a:tc>
                <a:tc>
                  <a:txBody>
                    <a:bodyPr/>
                    <a:lstStyle/>
                    <a:p>
                      <a:pPr algn="just"/>
                      <a:r>
                        <a:rPr lang="pt-BR" sz="2000" b="0" dirty="0">
                          <a:latin typeface="Nexa Light" panose="02000000000000000000"/>
                        </a:rPr>
                        <a:t>Tem um plano de trading definido</a:t>
                      </a:r>
                    </a:p>
                  </a:txBody>
                  <a:tcPr anchor="ctr">
                    <a:solidFill>
                      <a:schemeClr val="bg1"/>
                    </a:solidFill>
                  </a:tcPr>
                </a:tc>
                <a:extLst>
                  <a:ext uri="{0D108BD9-81ED-4DB2-BD59-A6C34878D82A}">
                    <a16:rowId xmlns:a16="http://schemas.microsoft.com/office/drawing/2014/main" val="295122031"/>
                  </a:ext>
                </a:extLst>
              </a:tr>
              <a:tr h="454037">
                <a:tc>
                  <a:txBody>
                    <a:bodyPr/>
                    <a:lstStyle/>
                    <a:p>
                      <a:pPr algn="just"/>
                      <a:r>
                        <a:rPr lang="pt-BR" sz="2000" b="0" dirty="0">
                          <a:latin typeface="Nexa Light" panose="02000000000000000000"/>
                        </a:rPr>
                        <a:t>Começa operar sem se preparar</a:t>
                      </a:r>
                    </a:p>
                  </a:txBody>
                  <a:tcPr anchor="ctr">
                    <a:solidFill>
                      <a:schemeClr val="bg1"/>
                    </a:solidFill>
                  </a:tcPr>
                </a:tc>
                <a:tc>
                  <a:txBody>
                    <a:bodyPr/>
                    <a:lstStyle/>
                    <a:p>
                      <a:pPr algn="just"/>
                      <a:r>
                        <a:rPr lang="pt-BR" sz="2000" b="0" dirty="0">
                          <a:latin typeface="Nexa Light" panose="02000000000000000000"/>
                        </a:rPr>
                        <a:t>Se prepara antes de operar</a:t>
                      </a:r>
                    </a:p>
                  </a:txBody>
                  <a:tcPr anchor="ctr">
                    <a:solidFill>
                      <a:schemeClr val="bg1"/>
                    </a:solidFill>
                  </a:tcPr>
                </a:tc>
                <a:extLst>
                  <a:ext uri="{0D108BD9-81ED-4DB2-BD59-A6C34878D82A}">
                    <a16:rowId xmlns:a16="http://schemas.microsoft.com/office/drawing/2014/main" val="3941729663"/>
                  </a:ext>
                </a:extLst>
              </a:tr>
              <a:tr h="454037">
                <a:tc>
                  <a:txBody>
                    <a:bodyPr/>
                    <a:lstStyle/>
                    <a:p>
                      <a:pPr algn="just"/>
                      <a:r>
                        <a:rPr lang="pt-BR" sz="2000" b="0" dirty="0">
                          <a:latin typeface="Nexa Light" panose="02000000000000000000"/>
                        </a:rPr>
                        <a:t>Quer boletar a todo momento</a:t>
                      </a:r>
                    </a:p>
                  </a:txBody>
                  <a:tcPr anchor="ctr">
                    <a:solidFill>
                      <a:schemeClr val="bg1"/>
                    </a:solidFill>
                  </a:tcPr>
                </a:tc>
                <a:tc>
                  <a:txBody>
                    <a:bodyPr/>
                    <a:lstStyle/>
                    <a:p>
                      <a:pPr algn="just"/>
                      <a:r>
                        <a:rPr lang="pt-BR" sz="2000" b="0" dirty="0">
                          <a:latin typeface="Nexa Light" panose="02000000000000000000"/>
                        </a:rPr>
                        <a:t>Busca qualidade e não na quantidade</a:t>
                      </a:r>
                    </a:p>
                  </a:txBody>
                  <a:tcPr anchor="ctr">
                    <a:solidFill>
                      <a:schemeClr val="bg1"/>
                    </a:solidFill>
                  </a:tcPr>
                </a:tc>
                <a:extLst>
                  <a:ext uri="{0D108BD9-81ED-4DB2-BD59-A6C34878D82A}">
                    <a16:rowId xmlns:a16="http://schemas.microsoft.com/office/drawing/2014/main" val="1550632418"/>
                  </a:ext>
                </a:extLst>
              </a:tr>
              <a:tr h="454037">
                <a:tc>
                  <a:txBody>
                    <a:bodyPr/>
                    <a:lstStyle/>
                    <a:p>
                      <a:pPr algn="just"/>
                      <a:r>
                        <a:rPr lang="pt-BR" sz="2000" b="0" dirty="0">
                          <a:latin typeface="Nexa Light" panose="02000000000000000000"/>
                        </a:rPr>
                        <a:t>Muda de estratégia a todo momento</a:t>
                      </a:r>
                    </a:p>
                  </a:txBody>
                  <a:tcPr anchor="ctr">
                    <a:solidFill>
                      <a:schemeClr val="bg1"/>
                    </a:solidFill>
                  </a:tcPr>
                </a:tc>
                <a:tc>
                  <a:txBody>
                    <a:bodyPr/>
                    <a:lstStyle/>
                    <a:p>
                      <a:pPr algn="just"/>
                      <a:r>
                        <a:rPr lang="pt-BR" sz="2000" b="0" dirty="0">
                          <a:latin typeface="Nexa Light" panose="02000000000000000000"/>
                        </a:rPr>
                        <a:t>Opera com uma estratégia bem definida</a:t>
                      </a:r>
                    </a:p>
                  </a:txBody>
                  <a:tcPr anchor="ctr">
                    <a:solidFill>
                      <a:schemeClr val="bg1"/>
                    </a:solidFill>
                  </a:tcPr>
                </a:tc>
                <a:extLst>
                  <a:ext uri="{0D108BD9-81ED-4DB2-BD59-A6C34878D82A}">
                    <a16:rowId xmlns:a16="http://schemas.microsoft.com/office/drawing/2014/main" val="1594279499"/>
                  </a:ext>
                </a:extLst>
              </a:tr>
              <a:tr h="454037">
                <a:tc>
                  <a:txBody>
                    <a:bodyPr/>
                    <a:lstStyle/>
                    <a:p>
                      <a:pPr algn="just"/>
                      <a:r>
                        <a:rPr lang="pt-BR" sz="2000" b="0" dirty="0">
                          <a:latin typeface="Nexa Light" panose="02000000000000000000"/>
                        </a:rPr>
                        <a:t>Corajoso no </a:t>
                      </a:r>
                      <a:r>
                        <a:rPr lang="pt-BR" sz="2000" b="0" dirty="0" err="1">
                          <a:latin typeface="Nexa Light" panose="02000000000000000000"/>
                        </a:rPr>
                        <a:t>loss</a:t>
                      </a:r>
                      <a:r>
                        <a:rPr lang="pt-BR" sz="2000" b="0" dirty="0">
                          <a:latin typeface="Nexa Light" panose="02000000000000000000"/>
                        </a:rPr>
                        <a:t> e medroso no </a:t>
                      </a:r>
                      <a:r>
                        <a:rPr lang="pt-BR" sz="2000" b="0" dirty="0" err="1">
                          <a:latin typeface="Nexa Light" panose="02000000000000000000"/>
                        </a:rPr>
                        <a:t>gain</a:t>
                      </a:r>
                      <a:endParaRPr lang="pt-BR" sz="2000" b="0" dirty="0">
                        <a:latin typeface="Nexa Light" panose="02000000000000000000"/>
                      </a:endParaRPr>
                    </a:p>
                  </a:txBody>
                  <a:tcPr anchor="ctr">
                    <a:solidFill>
                      <a:schemeClr val="bg1"/>
                    </a:solidFill>
                  </a:tcPr>
                </a:tc>
                <a:tc>
                  <a:txBody>
                    <a:bodyPr/>
                    <a:lstStyle/>
                    <a:p>
                      <a:pPr algn="just"/>
                      <a:r>
                        <a:rPr lang="pt-BR" sz="2000" b="0" dirty="0">
                          <a:latin typeface="Nexa Light" panose="02000000000000000000"/>
                        </a:rPr>
                        <a:t>Sabe fazer uma gestão de risco eficiente</a:t>
                      </a:r>
                    </a:p>
                  </a:txBody>
                  <a:tcPr anchor="ctr">
                    <a:solidFill>
                      <a:schemeClr val="bg1"/>
                    </a:solidFill>
                  </a:tcPr>
                </a:tc>
                <a:extLst>
                  <a:ext uri="{0D108BD9-81ED-4DB2-BD59-A6C34878D82A}">
                    <a16:rowId xmlns:a16="http://schemas.microsoft.com/office/drawing/2014/main" val="1002987411"/>
                  </a:ext>
                </a:extLst>
              </a:tr>
            </a:tbl>
          </a:graphicData>
        </a:graphic>
      </p:graphicFrame>
      <p:sp>
        <p:nvSpPr>
          <p:cNvPr id="5" name="CaixaDeTexto 4">
            <a:extLst>
              <a:ext uri="{FF2B5EF4-FFF2-40B4-BE49-F238E27FC236}">
                <a16:creationId xmlns:a16="http://schemas.microsoft.com/office/drawing/2014/main" id="{35AA6B0C-ECDD-0B9D-E991-22FA2638B37D}"/>
              </a:ext>
            </a:extLst>
          </p:cNvPr>
          <p:cNvSpPr txBox="1"/>
          <p:nvPr/>
        </p:nvSpPr>
        <p:spPr>
          <a:xfrm>
            <a:off x="2100904" y="4690654"/>
            <a:ext cx="8960386" cy="1015663"/>
          </a:xfrm>
          <a:prstGeom prst="rect">
            <a:avLst/>
          </a:prstGeom>
          <a:noFill/>
        </p:spPr>
        <p:txBody>
          <a:bodyPr wrap="square" rtlCol="0">
            <a:spAutoFit/>
          </a:bodyPr>
          <a:lstStyle/>
          <a:p>
            <a:pPr algn="ctr"/>
            <a:r>
              <a:rPr lang="pt-BR" sz="3000" b="1" dirty="0">
                <a:latin typeface="Nexa Light" panose="02000000000000000000" pitchFamily="2" charset="0"/>
              </a:rPr>
              <a:t>Nós não somos disciplinados,</a:t>
            </a:r>
          </a:p>
          <a:p>
            <a:pPr algn="ctr"/>
            <a:r>
              <a:rPr lang="pt-BR" sz="3000" b="1" u="sng" dirty="0">
                <a:latin typeface="Nexa Light" panose="02000000000000000000" pitchFamily="2" charset="0"/>
              </a:rPr>
              <a:t>decidimos estar</a:t>
            </a:r>
            <a:r>
              <a:rPr lang="pt-BR" sz="3000" b="1" dirty="0">
                <a:latin typeface="Nexa Light" panose="02000000000000000000" pitchFamily="2" charset="0"/>
              </a:rPr>
              <a:t> disciplinados.</a:t>
            </a:r>
          </a:p>
        </p:txBody>
      </p:sp>
    </p:spTree>
    <p:extLst>
      <p:ext uri="{BB962C8B-B14F-4D97-AF65-F5344CB8AC3E}">
        <p14:creationId xmlns:p14="http://schemas.microsoft.com/office/powerpoint/2010/main" val="87991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Emocional do TraderX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323713"/>
          </a:xfrm>
          <a:prstGeom prst="rect">
            <a:avLst/>
          </a:prstGeom>
          <a:noFill/>
        </p:spPr>
        <p:txBody>
          <a:bodyPr wrap="square" rtlCol="0">
            <a:spAutoFit/>
          </a:bodyPr>
          <a:lstStyle/>
          <a:p>
            <a:pPr algn="just"/>
            <a:r>
              <a:rPr lang="pt-BR" sz="2500" b="1" dirty="0">
                <a:latin typeface="Nexa Light" panose="02000000000000000000" pitchFamily="2" charset="0"/>
              </a:rPr>
              <a:t>:: Como estar disciplinado?</a:t>
            </a:r>
          </a:p>
          <a:p>
            <a:pPr algn="just"/>
            <a:endParaRPr lang="pt-BR" sz="1000" dirty="0">
              <a:latin typeface="Nexa Light" panose="02000000000000000000" pitchFamily="2" charset="0"/>
            </a:endParaRPr>
          </a:p>
          <a:p>
            <a:pPr marL="457200" indent="-457200" algn="just">
              <a:buAutoNum type="arabicPeriod"/>
            </a:pPr>
            <a:r>
              <a:rPr lang="pt-BR" sz="2500" dirty="0">
                <a:latin typeface="Nexa Light" panose="02000000000000000000" pitchFamily="2" charset="0"/>
              </a:rPr>
              <a:t>Faça uma lista de 10 comportamentos que você precisa eliminar da sua vida;</a:t>
            </a:r>
          </a:p>
          <a:p>
            <a:pPr marL="457200" indent="-457200" algn="just">
              <a:buAutoNum type="arabicPeriod"/>
            </a:pPr>
            <a:endParaRPr lang="pt-BR" sz="1000" dirty="0">
              <a:latin typeface="Nexa Light" panose="02000000000000000000" pitchFamily="2" charset="0"/>
            </a:endParaRPr>
          </a:p>
          <a:p>
            <a:pPr marL="457200" indent="-457200" algn="just">
              <a:buAutoNum type="arabicPeriod"/>
            </a:pPr>
            <a:r>
              <a:rPr lang="pt-BR" sz="2500" dirty="0">
                <a:latin typeface="Nexa Light" panose="02000000000000000000" pitchFamily="2" charset="0"/>
              </a:rPr>
              <a:t>Faça seu painel da disciplina e cole em um lugar que tenha visibilidade;</a:t>
            </a:r>
          </a:p>
        </p:txBody>
      </p:sp>
      <p:grpSp>
        <p:nvGrpSpPr>
          <p:cNvPr id="23" name="Agrupar 22">
            <a:extLst>
              <a:ext uri="{FF2B5EF4-FFF2-40B4-BE49-F238E27FC236}">
                <a16:creationId xmlns:a16="http://schemas.microsoft.com/office/drawing/2014/main" id="{E2813A17-14AC-D994-BD4E-4EC59737A62E}"/>
              </a:ext>
            </a:extLst>
          </p:cNvPr>
          <p:cNvGrpSpPr/>
          <p:nvPr/>
        </p:nvGrpSpPr>
        <p:grpSpPr>
          <a:xfrm>
            <a:off x="3657600" y="4209205"/>
            <a:ext cx="4876800" cy="2073608"/>
            <a:chOff x="3411794" y="4209205"/>
            <a:chExt cx="4876800" cy="2073608"/>
          </a:xfrm>
        </p:grpSpPr>
        <p:sp>
          <p:nvSpPr>
            <p:cNvPr id="5" name="Retângulo 4">
              <a:extLst>
                <a:ext uri="{FF2B5EF4-FFF2-40B4-BE49-F238E27FC236}">
                  <a16:creationId xmlns:a16="http://schemas.microsoft.com/office/drawing/2014/main" id="{E1E7256A-432A-EE51-D4BE-10EFAA502B5B}"/>
                </a:ext>
              </a:extLst>
            </p:cNvPr>
            <p:cNvSpPr/>
            <p:nvPr/>
          </p:nvSpPr>
          <p:spPr>
            <a:xfrm>
              <a:off x="3411794" y="4209205"/>
              <a:ext cx="4876800" cy="207360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8E6716F1-CAAB-6A97-9C53-C2790DB51D17}"/>
                </a:ext>
              </a:extLst>
            </p:cNvPr>
            <p:cNvSpPr/>
            <p:nvPr/>
          </p:nvSpPr>
          <p:spPr>
            <a:xfrm>
              <a:off x="3704304" y="5382158"/>
              <a:ext cx="530942" cy="5604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3A237D71-5F95-DFF7-BF6F-6599E1EB5227}"/>
                </a:ext>
              </a:extLst>
            </p:cNvPr>
            <p:cNvSpPr/>
            <p:nvPr/>
          </p:nvSpPr>
          <p:spPr>
            <a:xfrm>
              <a:off x="4336026" y="5382157"/>
              <a:ext cx="530942" cy="5604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16F14CDC-E24F-E2A1-4EEB-C62D21CDBBE2}"/>
                </a:ext>
              </a:extLst>
            </p:cNvPr>
            <p:cNvSpPr/>
            <p:nvPr/>
          </p:nvSpPr>
          <p:spPr>
            <a:xfrm>
              <a:off x="4965290" y="5382157"/>
              <a:ext cx="530942" cy="5604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2AA95CC1-83C0-3F44-A43D-31EA1F8E190D}"/>
                </a:ext>
              </a:extLst>
            </p:cNvPr>
            <p:cNvSpPr/>
            <p:nvPr/>
          </p:nvSpPr>
          <p:spPr>
            <a:xfrm>
              <a:off x="5589639" y="5382157"/>
              <a:ext cx="530942" cy="5604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57A0A503-9BA4-C428-3F49-69DCCFCEC838}"/>
                </a:ext>
              </a:extLst>
            </p:cNvPr>
            <p:cNvSpPr/>
            <p:nvPr/>
          </p:nvSpPr>
          <p:spPr>
            <a:xfrm>
              <a:off x="6213988" y="5382157"/>
              <a:ext cx="530942" cy="5604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56E6F2B1-B774-9C74-8B6E-07685946F1CC}"/>
                </a:ext>
              </a:extLst>
            </p:cNvPr>
            <p:cNvSpPr/>
            <p:nvPr/>
          </p:nvSpPr>
          <p:spPr>
            <a:xfrm>
              <a:off x="6838337" y="5382157"/>
              <a:ext cx="530942" cy="5604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06267E76-44B1-B6F5-2FE2-63D281E60ACB}"/>
                </a:ext>
              </a:extLst>
            </p:cNvPr>
            <p:cNvSpPr/>
            <p:nvPr/>
          </p:nvSpPr>
          <p:spPr>
            <a:xfrm>
              <a:off x="7462686" y="5382156"/>
              <a:ext cx="530942" cy="5604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a:extLst>
                <a:ext uri="{FF2B5EF4-FFF2-40B4-BE49-F238E27FC236}">
                  <a16:creationId xmlns:a16="http://schemas.microsoft.com/office/drawing/2014/main" id="{5C1694F3-BB4D-01D5-C630-C5F036078286}"/>
                </a:ext>
              </a:extLst>
            </p:cNvPr>
            <p:cNvSpPr txBox="1"/>
            <p:nvPr/>
          </p:nvSpPr>
          <p:spPr>
            <a:xfrm>
              <a:off x="3696847" y="5012824"/>
              <a:ext cx="545855" cy="369332"/>
            </a:xfrm>
            <a:prstGeom prst="rect">
              <a:avLst/>
            </a:prstGeom>
            <a:noFill/>
          </p:spPr>
          <p:txBody>
            <a:bodyPr wrap="none" rtlCol="0">
              <a:spAutoFit/>
            </a:bodyPr>
            <a:lstStyle/>
            <a:p>
              <a:pPr algn="ctr"/>
              <a:r>
                <a:rPr lang="pt-BR" b="1" dirty="0">
                  <a:latin typeface="Nexa Light" panose="02000000000000000000"/>
                </a:rPr>
                <a:t>SEG</a:t>
              </a:r>
            </a:p>
          </p:txBody>
        </p:sp>
        <p:sp>
          <p:nvSpPr>
            <p:cNvPr id="16" name="CaixaDeTexto 15">
              <a:extLst>
                <a:ext uri="{FF2B5EF4-FFF2-40B4-BE49-F238E27FC236}">
                  <a16:creationId xmlns:a16="http://schemas.microsoft.com/office/drawing/2014/main" id="{035936D6-60EF-0D4F-AFEB-945D1CD921D3}"/>
                </a:ext>
              </a:extLst>
            </p:cNvPr>
            <p:cNvSpPr txBox="1"/>
            <p:nvPr/>
          </p:nvSpPr>
          <p:spPr>
            <a:xfrm>
              <a:off x="4336026" y="5012824"/>
              <a:ext cx="540534" cy="369332"/>
            </a:xfrm>
            <a:prstGeom prst="rect">
              <a:avLst/>
            </a:prstGeom>
            <a:noFill/>
          </p:spPr>
          <p:txBody>
            <a:bodyPr wrap="none" rtlCol="0">
              <a:spAutoFit/>
            </a:bodyPr>
            <a:lstStyle/>
            <a:p>
              <a:pPr algn="ctr"/>
              <a:r>
                <a:rPr lang="pt-BR" b="1" dirty="0">
                  <a:latin typeface="Nexa Light" panose="02000000000000000000"/>
                </a:rPr>
                <a:t>TER</a:t>
              </a:r>
            </a:p>
          </p:txBody>
        </p:sp>
        <p:sp>
          <p:nvSpPr>
            <p:cNvPr id="17" name="CaixaDeTexto 16">
              <a:extLst>
                <a:ext uri="{FF2B5EF4-FFF2-40B4-BE49-F238E27FC236}">
                  <a16:creationId xmlns:a16="http://schemas.microsoft.com/office/drawing/2014/main" id="{067C8F38-D783-CF92-34F0-F2CE572BE75B}"/>
                </a:ext>
              </a:extLst>
            </p:cNvPr>
            <p:cNvSpPr txBox="1"/>
            <p:nvPr/>
          </p:nvSpPr>
          <p:spPr>
            <a:xfrm>
              <a:off x="4917117" y="5012824"/>
              <a:ext cx="627288" cy="369332"/>
            </a:xfrm>
            <a:prstGeom prst="rect">
              <a:avLst/>
            </a:prstGeom>
            <a:noFill/>
          </p:spPr>
          <p:txBody>
            <a:bodyPr wrap="none" rtlCol="0">
              <a:spAutoFit/>
            </a:bodyPr>
            <a:lstStyle/>
            <a:p>
              <a:pPr algn="ctr"/>
              <a:r>
                <a:rPr lang="pt-BR" b="1" dirty="0">
                  <a:latin typeface="Nexa Light" panose="02000000000000000000"/>
                </a:rPr>
                <a:t>QUA</a:t>
              </a:r>
            </a:p>
          </p:txBody>
        </p:sp>
        <p:sp>
          <p:nvSpPr>
            <p:cNvPr id="18" name="CaixaDeTexto 17">
              <a:extLst>
                <a:ext uri="{FF2B5EF4-FFF2-40B4-BE49-F238E27FC236}">
                  <a16:creationId xmlns:a16="http://schemas.microsoft.com/office/drawing/2014/main" id="{BBBBC10F-57B9-E64F-5B7F-5EF05B8D38A9}"/>
                </a:ext>
              </a:extLst>
            </p:cNvPr>
            <p:cNvSpPr txBox="1"/>
            <p:nvPr/>
          </p:nvSpPr>
          <p:spPr>
            <a:xfrm>
              <a:off x="5572714" y="5012824"/>
              <a:ext cx="554960" cy="369332"/>
            </a:xfrm>
            <a:prstGeom prst="rect">
              <a:avLst/>
            </a:prstGeom>
            <a:noFill/>
          </p:spPr>
          <p:txBody>
            <a:bodyPr wrap="none" rtlCol="0">
              <a:spAutoFit/>
            </a:bodyPr>
            <a:lstStyle/>
            <a:p>
              <a:pPr algn="ctr"/>
              <a:r>
                <a:rPr lang="pt-BR" b="1" dirty="0">
                  <a:latin typeface="Nexa Light" panose="02000000000000000000"/>
                </a:rPr>
                <a:t>QUI</a:t>
              </a:r>
            </a:p>
          </p:txBody>
        </p:sp>
        <p:sp>
          <p:nvSpPr>
            <p:cNvPr id="19" name="CaixaDeTexto 18">
              <a:extLst>
                <a:ext uri="{FF2B5EF4-FFF2-40B4-BE49-F238E27FC236}">
                  <a16:creationId xmlns:a16="http://schemas.microsoft.com/office/drawing/2014/main" id="{9DC0104F-7677-5625-D115-6357469142C0}"/>
                </a:ext>
              </a:extLst>
            </p:cNvPr>
            <p:cNvSpPr txBox="1"/>
            <p:nvPr/>
          </p:nvSpPr>
          <p:spPr>
            <a:xfrm>
              <a:off x="6195756" y="5012824"/>
              <a:ext cx="532518" cy="369332"/>
            </a:xfrm>
            <a:prstGeom prst="rect">
              <a:avLst/>
            </a:prstGeom>
            <a:noFill/>
          </p:spPr>
          <p:txBody>
            <a:bodyPr wrap="none" rtlCol="0">
              <a:spAutoFit/>
            </a:bodyPr>
            <a:lstStyle/>
            <a:p>
              <a:pPr algn="ctr"/>
              <a:r>
                <a:rPr lang="pt-BR" b="1" dirty="0">
                  <a:latin typeface="Nexa Light" panose="02000000000000000000"/>
                </a:rPr>
                <a:t>SEX</a:t>
              </a:r>
            </a:p>
          </p:txBody>
        </p:sp>
        <p:sp>
          <p:nvSpPr>
            <p:cNvPr id="20" name="CaixaDeTexto 19">
              <a:extLst>
                <a:ext uri="{FF2B5EF4-FFF2-40B4-BE49-F238E27FC236}">
                  <a16:creationId xmlns:a16="http://schemas.microsoft.com/office/drawing/2014/main" id="{C14C3C18-4231-6306-8B51-255D64905D35}"/>
                </a:ext>
              </a:extLst>
            </p:cNvPr>
            <p:cNvSpPr txBox="1"/>
            <p:nvPr/>
          </p:nvSpPr>
          <p:spPr>
            <a:xfrm>
              <a:off x="6817824" y="5012824"/>
              <a:ext cx="560153" cy="369332"/>
            </a:xfrm>
            <a:prstGeom prst="rect">
              <a:avLst/>
            </a:prstGeom>
            <a:noFill/>
          </p:spPr>
          <p:txBody>
            <a:bodyPr wrap="none" rtlCol="0">
              <a:spAutoFit/>
            </a:bodyPr>
            <a:lstStyle/>
            <a:p>
              <a:pPr algn="ctr"/>
              <a:r>
                <a:rPr lang="pt-BR" b="1" dirty="0">
                  <a:latin typeface="Nexa Light" panose="02000000000000000000"/>
                </a:rPr>
                <a:t>SAB</a:t>
              </a:r>
            </a:p>
          </p:txBody>
        </p:sp>
        <p:sp>
          <p:nvSpPr>
            <p:cNvPr id="21" name="CaixaDeTexto 20">
              <a:extLst>
                <a:ext uri="{FF2B5EF4-FFF2-40B4-BE49-F238E27FC236}">
                  <a16:creationId xmlns:a16="http://schemas.microsoft.com/office/drawing/2014/main" id="{8F2AA74B-B04E-AD4B-FECE-E6EAE69EC2A9}"/>
                </a:ext>
              </a:extLst>
            </p:cNvPr>
            <p:cNvSpPr txBox="1"/>
            <p:nvPr/>
          </p:nvSpPr>
          <p:spPr>
            <a:xfrm>
              <a:off x="7404858" y="5012824"/>
              <a:ext cx="688009" cy="369332"/>
            </a:xfrm>
            <a:prstGeom prst="rect">
              <a:avLst/>
            </a:prstGeom>
            <a:noFill/>
          </p:spPr>
          <p:txBody>
            <a:bodyPr wrap="none" rtlCol="0">
              <a:spAutoFit/>
            </a:bodyPr>
            <a:lstStyle/>
            <a:p>
              <a:pPr algn="ctr"/>
              <a:r>
                <a:rPr lang="pt-BR" b="1" dirty="0">
                  <a:latin typeface="Nexa Light" panose="02000000000000000000"/>
                </a:rPr>
                <a:t>DOM</a:t>
              </a:r>
            </a:p>
          </p:txBody>
        </p:sp>
        <p:sp>
          <p:nvSpPr>
            <p:cNvPr id="22" name="CaixaDeTexto 21">
              <a:extLst>
                <a:ext uri="{FF2B5EF4-FFF2-40B4-BE49-F238E27FC236}">
                  <a16:creationId xmlns:a16="http://schemas.microsoft.com/office/drawing/2014/main" id="{C26D97AD-7522-C40F-B87F-50D411ABBB52}"/>
                </a:ext>
              </a:extLst>
            </p:cNvPr>
            <p:cNvSpPr txBox="1"/>
            <p:nvPr/>
          </p:nvSpPr>
          <p:spPr>
            <a:xfrm>
              <a:off x="4573722" y="4431429"/>
              <a:ext cx="2552943" cy="400110"/>
            </a:xfrm>
            <a:prstGeom prst="rect">
              <a:avLst/>
            </a:prstGeom>
            <a:noFill/>
          </p:spPr>
          <p:txBody>
            <a:bodyPr wrap="none" rtlCol="0">
              <a:spAutoFit/>
            </a:bodyPr>
            <a:lstStyle/>
            <a:p>
              <a:pPr algn="ctr"/>
              <a:r>
                <a:rPr lang="pt-BR" sz="2000" b="1" dirty="0">
                  <a:latin typeface="Nexa Light" panose="02000000000000000000"/>
                </a:rPr>
                <a:t>PAINEL DA DISCIPLINA</a:t>
              </a:r>
            </a:p>
          </p:txBody>
        </p:sp>
      </p:grpSp>
    </p:spTree>
    <p:extLst>
      <p:ext uri="{BB962C8B-B14F-4D97-AF65-F5344CB8AC3E}">
        <p14:creationId xmlns:p14="http://schemas.microsoft.com/office/powerpoint/2010/main" val="361799953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Mural dos Sonhos</a:t>
            </a:r>
          </a:p>
        </p:txBody>
      </p:sp>
      <p:pic>
        <p:nvPicPr>
          <p:cNvPr id="1026" name="Picture 2" descr="Quadro da visão que montei para quem quiser utilizar. Tudo esta bem no meu  mundo! Tudo que eu necessito vem a mim facilmente. Tudo o que … | Sonhos,  Quadros, Visao">
            <a:extLst>
              <a:ext uri="{FF2B5EF4-FFF2-40B4-BE49-F238E27FC236}">
                <a16:creationId xmlns:a16="http://schemas.microsoft.com/office/drawing/2014/main" id="{D5C7A082-6CD6-D939-8AC7-D10AB89DD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434353">
            <a:off x="3354765" y="1801462"/>
            <a:ext cx="5482470" cy="41118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700452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Gestão Emocional do TraderX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1938992"/>
          </a:xfrm>
          <a:prstGeom prst="rect">
            <a:avLst/>
          </a:prstGeom>
          <a:noFill/>
        </p:spPr>
        <p:txBody>
          <a:bodyPr wrap="square" rtlCol="0">
            <a:spAutoFit/>
          </a:bodyPr>
          <a:lstStyle/>
          <a:p>
            <a:pPr algn="just"/>
            <a:r>
              <a:rPr lang="pt-BR" sz="2500" b="1" dirty="0">
                <a:latin typeface="Nexa Light" panose="02000000000000000000" pitchFamily="2" charset="0"/>
              </a:rPr>
              <a:t>:: Como estar disciplinado?</a:t>
            </a:r>
          </a:p>
          <a:p>
            <a:pPr algn="just"/>
            <a:endParaRPr lang="pt-BR" sz="1000" dirty="0">
              <a:latin typeface="Nexa Light" panose="02000000000000000000" pitchFamily="2" charset="0"/>
            </a:endParaRPr>
          </a:p>
          <a:p>
            <a:pPr marL="457200" indent="-457200" algn="just">
              <a:buFont typeface="+mj-lt"/>
              <a:buAutoNum type="arabicPeriod" startAt="3"/>
            </a:pPr>
            <a:r>
              <a:rPr lang="pt-BR" sz="2500" dirty="0">
                <a:latin typeface="Nexa Light" panose="02000000000000000000" pitchFamily="2" charset="0"/>
              </a:rPr>
              <a:t>Defina um objetivo de curto, médio e longo prazo;</a:t>
            </a:r>
          </a:p>
          <a:p>
            <a:pPr marL="457200" indent="-457200" algn="just">
              <a:buAutoNum type="arabicPeriod" startAt="3"/>
            </a:pPr>
            <a:endParaRPr lang="pt-BR" sz="1000" dirty="0">
              <a:latin typeface="Nexa Light" panose="02000000000000000000" pitchFamily="2" charset="0"/>
            </a:endParaRPr>
          </a:p>
          <a:p>
            <a:pPr marL="457200" indent="-457200" algn="just">
              <a:buAutoNum type="arabicPeriod" startAt="3"/>
            </a:pPr>
            <a:r>
              <a:rPr lang="pt-BR" sz="2500" dirty="0">
                <a:latin typeface="Nexa Light" panose="02000000000000000000" pitchFamily="2" charset="0"/>
              </a:rPr>
              <a:t>Crie um plano de ação para cada um dos objetivos.</a:t>
            </a:r>
          </a:p>
          <a:p>
            <a:pPr marL="457200" indent="-457200" algn="just">
              <a:buAutoNum type="arabicPeriod" startAt="3"/>
            </a:pPr>
            <a:endParaRPr lang="pt-BR" sz="2500" dirty="0">
              <a:latin typeface="Nexa Light" panose="02000000000000000000" pitchFamily="2" charset="0"/>
            </a:endParaRPr>
          </a:p>
        </p:txBody>
      </p:sp>
      <p:pic>
        <p:nvPicPr>
          <p:cNvPr id="3" name="Picture 6" descr="Simulado da prova do Detran RJ pela internet - Rio de Janeiro">
            <a:extLst>
              <a:ext uri="{FF2B5EF4-FFF2-40B4-BE49-F238E27FC236}">
                <a16:creationId xmlns:a16="http://schemas.microsoft.com/office/drawing/2014/main" id="{FC456968-8059-24EB-F7D5-7C1A990003BC}"/>
              </a:ext>
            </a:extLst>
          </p:cNvPr>
          <p:cNvPicPr>
            <a:picLocks noChangeAspect="1" noChangeArrowheads="1"/>
          </p:cNvPicPr>
          <p:nvPr/>
        </p:nvPicPr>
        <p:blipFill>
          <a:blip r:embed="rId4" cstate="print">
            <a:duotone>
              <a:prstClr val="black"/>
              <a:srgbClr val="1BF83D">
                <a:tint val="45000"/>
                <a:satMod val="400000"/>
              </a:srgbClr>
            </a:duotone>
            <a:extLst>
              <a:ext uri="{28A0092B-C50C-407E-A947-70E740481C1C}">
                <a14:useLocalDpi xmlns:a14="http://schemas.microsoft.com/office/drawing/2010/main" val="0"/>
              </a:ext>
            </a:extLst>
          </a:blip>
          <a:srcRect/>
          <a:stretch>
            <a:fillRect/>
          </a:stretch>
        </p:blipFill>
        <p:spPr bwMode="auto">
          <a:xfrm rot="21255913">
            <a:off x="5096243" y="3736964"/>
            <a:ext cx="1999513" cy="2451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824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Tela de computador com fundo preto&#10;&#10;Descrição gerada automaticamente">
            <a:extLst>
              <a:ext uri="{FF2B5EF4-FFF2-40B4-BE49-F238E27FC236}">
                <a16:creationId xmlns:a16="http://schemas.microsoft.com/office/drawing/2014/main" id="{E12D4877-E3F3-1F68-8328-9F4F36A1A06A}"/>
              </a:ext>
            </a:extLst>
          </p:cNvPr>
          <p:cNvPicPr>
            <a:picLocks noChangeAspect="1"/>
          </p:cNvPicPr>
          <p:nvPr/>
        </p:nvPicPr>
        <p:blipFill>
          <a:blip r:embed="rId3"/>
          <a:stretch>
            <a:fillRect/>
          </a:stretch>
        </p:blipFill>
        <p:spPr>
          <a:xfrm>
            <a:off x="0" y="0"/>
            <a:ext cx="12192000" cy="6858000"/>
          </a:xfrm>
          <a:prstGeom prst="rect">
            <a:avLst/>
          </a:prstGeom>
        </p:spPr>
      </p:pic>
      <p:sp>
        <p:nvSpPr>
          <p:cNvPr id="2" name="CaixaDeTexto 1">
            <a:extLst>
              <a:ext uri="{FF2B5EF4-FFF2-40B4-BE49-F238E27FC236}">
                <a16:creationId xmlns:a16="http://schemas.microsoft.com/office/drawing/2014/main" id="{A559E632-3872-BC7E-3083-7334B1206DD2}"/>
              </a:ext>
            </a:extLst>
          </p:cNvPr>
          <p:cNvSpPr txBox="1"/>
          <p:nvPr/>
        </p:nvSpPr>
        <p:spPr>
          <a:xfrm>
            <a:off x="2361950" y="2613392"/>
            <a:ext cx="7468099" cy="1631216"/>
          </a:xfrm>
          <a:prstGeom prst="rect">
            <a:avLst/>
          </a:prstGeom>
          <a:noFill/>
        </p:spPr>
        <p:txBody>
          <a:bodyPr wrap="square" rtlCol="0">
            <a:spAutoFit/>
          </a:bodyPr>
          <a:lstStyle/>
          <a:p>
            <a:pPr algn="ctr"/>
            <a:r>
              <a:rPr lang="pt-BR" sz="5000" b="1" dirty="0">
                <a:solidFill>
                  <a:schemeClr val="bg1"/>
                </a:solidFill>
                <a:latin typeface="Nexa Bold" panose="02000000000000000000"/>
              </a:rPr>
              <a:t>VOCÊ é o único responsável pelos seus resultados!</a:t>
            </a:r>
          </a:p>
        </p:txBody>
      </p:sp>
      <p:sp>
        <p:nvSpPr>
          <p:cNvPr id="6" name="Forma Livre: Forma 5">
            <a:extLst>
              <a:ext uri="{FF2B5EF4-FFF2-40B4-BE49-F238E27FC236}">
                <a16:creationId xmlns:a16="http://schemas.microsoft.com/office/drawing/2014/main" id="{55B1CFFB-3D72-FD94-4E08-C47484FEBE05}"/>
              </a:ext>
            </a:extLst>
          </p:cNvPr>
          <p:cNvSpPr/>
          <p:nvPr/>
        </p:nvSpPr>
        <p:spPr>
          <a:xfrm>
            <a:off x="3293805" y="4141474"/>
            <a:ext cx="5604388" cy="103134"/>
          </a:xfrm>
          <a:custGeom>
            <a:avLst/>
            <a:gdLst>
              <a:gd name="connsiteX0" fmla="*/ 0 w 5604388"/>
              <a:gd name="connsiteY0" fmla="*/ 103134 h 103134"/>
              <a:gd name="connsiteX1" fmla="*/ 3559278 w 5604388"/>
              <a:gd name="connsiteY1" fmla="*/ 14644 h 103134"/>
              <a:gd name="connsiteX2" fmla="*/ 5604388 w 5604388"/>
              <a:gd name="connsiteY2" fmla="*/ 4811 h 103134"/>
            </a:gdLst>
            <a:ahLst/>
            <a:cxnLst>
              <a:cxn ang="0">
                <a:pos x="connsiteX0" y="connsiteY0"/>
              </a:cxn>
              <a:cxn ang="0">
                <a:pos x="connsiteX1" y="connsiteY1"/>
              </a:cxn>
              <a:cxn ang="0">
                <a:pos x="connsiteX2" y="connsiteY2"/>
              </a:cxn>
            </a:cxnLst>
            <a:rect l="l" t="t" r="r" b="b"/>
            <a:pathLst>
              <a:path w="5604388" h="103134">
                <a:moveTo>
                  <a:pt x="0" y="103134"/>
                </a:moveTo>
                <a:lnTo>
                  <a:pt x="3559278" y="14644"/>
                </a:lnTo>
                <a:cubicBezTo>
                  <a:pt x="4493343" y="-1743"/>
                  <a:pt x="5102943" y="-3382"/>
                  <a:pt x="5604388" y="4811"/>
                </a:cubicBezTo>
              </a:path>
            </a:pathLst>
          </a:custGeom>
          <a:noFill/>
          <a:ln w="38100">
            <a:solidFill>
              <a:srgbClr val="30F6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4496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Tipos de Mercado</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898501" cy="2554545"/>
          </a:xfrm>
          <a:prstGeom prst="rect">
            <a:avLst/>
          </a:prstGeom>
          <a:noFill/>
        </p:spPr>
        <p:txBody>
          <a:bodyPr wrap="square" rtlCol="0">
            <a:spAutoFit/>
          </a:bodyPr>
          <a:lstStyle/>
          <a:p>
            <a:pPr marL="342900" indent="-342900" algn="just">
              <a:buFont typeface="Wingdings" panose="05000000000000000000" pitchFamily="2" charset="2"/>
              <a:buChar char="§"/>
            </a:pPr>
            <a:r>
              <a:rPr lang="pt-BR" sz="2500" dirty="0">
                <a:latin typeface="Nexa Light" panose="02000000000000000000" pitchFamily="2" charset="0"/>
              </a:rPr>
              <a:t>Renda fixa (poupança, CDB, LCI e LCA, Tesouro Direto...)</a:t>
            </a:r>
          </a:p>
          <a:p>
            <a:pPr marL="342900" indent="-342900" algn="just">
              <a:buFont typeface="Wingdings" panose="05000000000000000000" pitchFamily="2" charset="2"/>
              <a:buChar char="§"/>
            </a:pPr>
            <a:r>
              <a:rPr lang="pt-BR" sz="2500" dirty="0">
                <a:latin typeface="Nexa Light" panose="02000000000000000000" pitchFamily="2" charset="0"/>
              </a:rPr>
              <a:t>Renda variável (ações, opções e trading...)</a:t>
            </a:r>
          </a:p>
          <a:p>
            <a:pPr algn="just"/>
            <a:endParaRPr lang="pt-BR" sz="2500" dirty="0">
              <a:latin typeface="Nexa Light" panose="02000000000000000000" pitchFamily="2" charset="0"/>
            </a:endParaRPr>
          </a:p>
          <a:p>
            <a:pPr algn="just"/>
            <a:r>
              <a:rPr lang="pt-BR" sz="2500" b="1" dirty="0">
                <a:latin typeface="Nexa Light" panose="02000000000000000000" pitchFamily="2" charset="0"/>
              </a:rPr>
              <a:t>Mercados de Trading</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B3, ações, CFDs de moedas “Forex”, índices, commodities, criptoativos e opções binárias...</a:t>
            </a:r>
          </a:p>
        </p:txBody>
      </p:sp>
    </p:spTree>
    <p:extLst>
      <p:ext uri="{BB962C8B-B14F-4D97-AF65-F5344CB8AC3E}">
        <p14:creationId xmlns:p14="http://schemas.microsoft.com/office/powerpoint/2010/main" val="3616398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Perfis de Trader</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898501" cy="2169825"/>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Scalper: </a:t>
            </a:r>
            <a:r>
              <a:rPr lang="pt-BR" sz="2500" dirty="0">
                <a:latin typeface="Nexa Light" panose="02000000000000000000" pitchFamily="2" charset="0"/>
              </a:rPr>
              <a:t>É a modalidade de trading no qual se abre e fecha operações curtas e rápidas;</a:t>
            </a:r>
          </a:p>
          <a:p>
            <a:pPr algn="just"/>
            <a:endParaRPr lang="pt-BR" sz="1000" dirty="0">
              <a:latin typeface="Nexa Light" panose="02000000000000000000" pitchFamily="2" charset="0"/>
            </a:endParaRPr>
          </a:p>
          <a:p>
            <a:pPr marL="342900" indent="-342900" algn="just">
              <a:buFont typeface="Wingdings" panose="05000000000000000000" pitchFamily="2" charset="2"/>
              <a:buChar char="§"/>
            </a:pPr>
            <a:r>
              <a:rPr lang="pt-BR" sz="2500" b="1" dirty="0">
                <a:latin typeface="Nexa Light" panose="02000000000000000000" pitchFamily="2" charset="0"/>
              </a:rPr>
              <a:t>Day Trader: </a:t>
            </a:r>
            <a:r>
              <a:rPr lang="pt-BR" sz="2500" dirty="0">
                <a:latin typeface="Nexa Light" panose="02000000000000000000" pitchFamily="2" charset="0"/>
              </a:rPr>
              <a:t>Aqui o objetivo é abrir e fechar operações no mesmo dia onde se busca movimentos de maior amplitude comparado ao </a:t>
            </a:r>
            <a:r>
              <a:rPr lang="pt-BR" sz="2500" dirty="0" err="1">
                <a:latin typeface="Nexa Light" panose="02000000000000000000" pitchFamily="2" charset="0"/>
              </a:rPr>
              <a:t>scalper</a:t>
            </a:r>
            <a:r>
              <a:rPr lang="pt-BR" sz="2500" dirty="0">
                <a:latin typeface="Nexa Light" panose="02000000000000000000" pitchFamily="2" charset="0"/>
              </a:rPr>
              <a:t>;</a:t>
            </a:r>
          </a:p>
        </p:txBody>
      </p:sp>
    </p:spTree>
    <p:extLst>
      <p:ext uri="{BB962C8B-B14F-4D97-AF65-F5344CB8AC3E}">
        <p14:creationId xmlns:p14="http://schemas.microsoft.com/office/powerpoint/2010/main" val="837291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Perfis de Trader</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898501" cy="2554545"/>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Swing Trader: </a:t>
            </a:r>
            <a:r>
              <a:rPr lang="pt-BR" sz="2500" dirty="0">
                <a:latin typeface="Nexa Light" panose="02000000000000000000" pitchFamily="2" charset="0"/>
              </a:rPr>
              <a:t>Nessa modalidade o objetivo é buscar movimentos mais longos com operações que passam de um dia abertas;</a:t>
            </a:r>
          </a:p>
          <a:p>
            <a:pPr algn="just"/>
            <a:endParaRPr lang="pt-BR" sz="1000" b="1" dirty="0">
              <a:latin typeface="Nexa Light" panose="02000000000000000000" pitchFamily="2" charset="0"/>
            </a:endParaRPr>
          </a:p>
          <a:p>
            <a:pPr marL="342900" indent="-342900" algn="just">
              <a:buFont typeface="Wingdings" panose="05000000000000000000" pitchFamily="2" charset="2"/>
              <a:buChar char="§"/>
            </a:pPr>
            <a:r>
              <a:rPr lang="pt-BR" sz="2500" b="1" dirty="0">
                <a:latin typeface="Nexa Light" panose="02000000000000000000" pitchFamily="2" charset="0"/>
              </a:rPr>
              <a:t>Position Trader: </a:t>
            </a:r>
            <a:r>
              <a:rPr lang="pt-BR" sz="2500" dirty="0">
                <a:latin typeface="Nexa Light" panose="02000000000000000000" pitchFamily="2" charset="0"/>
              </a:rPr>
              <a:t>No position as operações ficam abertas por semanas e até mesmo meses, o objetivo é pegar movimentos longos.</a:t>
            </a:r>
          </a:p>
        </p:txBody>
      </p:sp>
    </p:spTree>
    <p:extLst>
      <p:ext uri="{BB962C8B-B14F-4D97-AF65-F5344CB8AC3E}">
        <p14:creationId xmlns:p14="http://schemas.microsoft.com/office/powerpoint/2010/main" val="1645887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Os 2 tipos de trader</a:t>
            </a:r>
          </a:p>
        </p:txBody>
      </p:sp>
      <p:graphicFrame>
        <p:nvGraphicFramePr>
          <p:cNvPr id="2" name="Tabela 2">
            <a:extLst>
              <a:ext uri="{FF2B5EF4-FFF2-40B4-BE49-F238E27FC236}">
                <a16:creationId xmlns:a16="http://schemas.microsoft.com/office/drawing/2014/main" id="{BD3AA28B-D280-398A-7066-8AD90CB64057}"/>
              </a:ext>
            </a:extLst>
          </p:cNvPr>
          <p:cNvGraphicFramePr>
            <a:graphicFrameLocks noGrp="1"/>
          </p:cNvGraphicFramePr>
          <p:nvPr>
            <p:extLst>
              <p:ext uri="{D42A27DB-BD31-4B8C-83A1-F6EECF244321}">
                <p14:modId xmlns:p14="http://schemas.microsoft.com/office/powerpoint/2010/main" val="3376321187"/>
              </p:ext>
            </p:extLst>
          </p:nvPr>
        </p:nvGraphicFramePr>
        <p:xfrm>
          <a:off x="2100904" y="1775764"/>
          <a:ext cx="8262296" cy="4267200"/>
        </p:xfrm>
        <a:graphic>
          <a:graphicData uri="http://schemas.openxmlformats.org/drawingml/2006/table">
            <a:tbl>
              <a:tblPr firstRow="1">
                <a:tableStyleId>{2D5ABB26-0587-4C30-8999-92F81FD0307C}</a:tableStyleId>
              </a:tblPr>
              <a:tblGrid>
                <a:gridCol w="4131148">
                  <a:extLst>
                    <a:ext uri="{9D8B030D-6E8A-4147-A177-3AD203B41FA5}">
                      <a16:colId xmlns:a16="http://schemas.microsoft.com/office/drawing/2014/main" val="1675791558"/>
                    </a:ext>
                  </a:extLst>
                </a:gridCol>
                <a:gridCol w="4131148">
                  <a:extLst>
                    <a:ext uri="{9D8B030D-6E8A-4147-A177-3AD203B41FA5}">
                      <a16:colId xmlns:a16="http://schemas.microsoft.com/office/drawing/2014/main" val="2714374369"/>
                    </a:ext>
                  </a:extLst>
                </a:gridCol>
              </a:tblGrid>
              <a:tr h="443073">
                <a:tc>
                  <a:txBody>
                    <a:bodyPr/>
                    <a:lstStyle/>
                    <a:p>
                      <a:pPr algn="ctr"/>
                      <a:r>
                        <a:rPr lang="pt-BR" sz="2500" b="1" dirty="0">
                          <a:solidFill>
                            <a:schemeClr val="tx1"/>
                          </a:solidFill>
                          <a:latin typeface="Nexa Light" panose="02000000000000000000"/>
                        </a:rPr>
                        <a:t>Amadores</a:t>
                      </a:r>
                    </a:p>
                  </a:txBody>
                  <a:tcPr>
                    <a:solidFill>
                      <a:srgbClr val="30F65F"/>
                    </a:solidFill>
                  </a:tcPr>
                </a:tc>
                <a:tc>
                  <a:txBody>
                    <a:bodyPr/>
                    <a:lstStyle/>
                    <a:p>
                      <a:pPr algn="ctr"/>
                      <a:r>
                        <a:rPr lang="pt-BR" sz="2500" b="1" dirty="0">
                          <a:solidFill>
                            <a:schemeClr val="tx1"/>
                          </a:solidFill>
                          <a:latin typeface="Nexa Light" panose="02000000000000000000"/>
                        </a:rPr>
                        <a:t>Profissionais</a:t>
                      </a:r>
                    </a:p>
                  </a:txBody>
                  <a:tcPr>
                    <a:solidFill>
                      <a:srgbClr val="30F65F"/>
                    </a:solidFill>
                  </a:tcPr>
                </a:tc>
                <a:extLst>
                  <a:ext uri="{0D108BD9-81ED-4DB2-BD59-A6C34878D82A}">
                    <a16:rowId xmlns:a16="http://schemas.microsoft.com/office/drawing/2014/main" val="3948650055"/>
                  </a:ext>
                </a:extLst>
              </a:tr>
              <a:tr h="800391">
                <a:tc>
                  <a:txBody>
                    <a:bodyPr/>
                    <a:lstStyle/>
                    <a:p>
                      <a:pPr algn="l"/>
                      <a:r>
                        <a:rPr lang="pt-BR" sz="2500" dirty="0">
                          <a:latin typeface="Nexa Light" panose="02000000000000000000"/>
                        </a:rPr>
                        <a:t>Buscam somente se aventurar no mercado;</a:t>
                      </a:r>
                    </a:p>
                  </a:txBody>
                  <a:tcPr anchor="ctr"/>
                </a:tc>
                <a:tc>
                  <a:txBody>
                    <a:bodyPr/>
                    <a:lstStyle/>
                    <a:p>
                      <a:pPr algn="l"/>
                      <a:r>
                        <a:rPr lang="pt-BR" sz="2500" dirty="0">
                          <a:latin typeface="Nexa Light" panose="02000000000000000000"/>
                        </a:rPr>
                        <a:t>Tratam o mercado como</a:t>
                      </a:r>
                    </a:p>
                    <a:p>
                      <a:pPr algn="l"/>
                      <a:r>
                        <a:rPr lang="pt-BR" sz="2500" dirty="0">
                          <a:latin typeface="Nexa Light" panose="02000000000000000000"/>
                        </a:rPr>
                        <a:t>um negócio;</a:t>
                      </a:r>
                    </a:p>
                  </a:txBody>
                  <a:tcPr anchor="ctr"/>
                </a:tc>
                <a:extLst>
                  <a:ext uri="{0D108BD9-81ED-4DB2-BD59-A6C34878D82A}">
                    <a16:rowId xmlns:a16="http://schemas.microsoft.com/office/drawing/2014/main" val="3590760200"/>
                  </a:ext>
                </a:extLst>
              </a:tr>
              <a:tr h="800391">
                <a:tc>
                  <a:txBody>
                    <a:bodyPr/>
                    <a:lstStyle/>
                    <a:p>
                      <a:pPr algn="l"/>
                      <a:r>
                        <a:rPr lang="pt-BR" sz="2500" dirty="0">
                          <a:latin typeface="Nexa Light" panose="02000000000000000000"/>
                        </a:rPr>
                        <a:t>Possuem pouco conhecimento e habilidade;</a:t>
                      </a:r>
                    </a:p>
                  </a:txBody>
                  <a:tcPr anchor="ctr"/>
                </a:tc>
                <a:tc>
                  <a:txBody>
                    <a:bodyPr/>
                    <a:lstStyle/>
                    <a:p>
                      <a:pPr algn="l"/>
                      <a:r>
                        <a:rPr lang="pt-BR" sz="2500" dirty="0">
                          <a:latin typeface="Nexa Light" panose="02000000000000000000"/>
                        </a:rPr>
                        <a:t>Possuem vasto conhecimento e habilidade;</a:t>
                      </a:r>
                    </a:p>
                  </a:txBody>
                  <a:tcPr anchor="ctr"/>
                </a:tc>
                <a:extLst>
                  <a:ext uri="{0D108BD9-81ED-4DB2-BD59-A6C34878D82A}">
                    <a16:rowId xmlns:a16="http://schemas.microsoft.com/office/drawing/2014/main" val="2121647304"/>
                  </a:ext>
                </a:extLst>
              </a:tr>
              <a:tr h="800391">
                <a:tc>
                  <a:txBody>
                    <a:bodyPr/>
                    <a:lstStyle/>
                    <a:p>
                      <a:pPr algn="l"/>
                      <a:r>
                        <a:rPr lang="pt-BR" sz="2500" dirty="0">
                          <a:latin typeface="Nexa Light" panose="02000000000000000000"/>
                        </a:rPr>
                        <a:t>Fazem sempre a mesma coisa, são previsíveis;</a:t>
                      </a:r>
                    </a:p>
                  </a:txBody>
                  <a:tcPr anchor="ctr"/>
                </a:tc>
                <a:tc>
                  <a:txBody>
                    <a:bodyPr/>
                    <a:lstStyle/>
                    <a:p>
                      <a:pPr algn="l"/>
                      <a:r>
                        <a:rPr lang="pt-BR" sz="2500" dirty="0">
                          <a:latin typeface="Nexa Light" panose="02000000000000000000"/>
                        </a:rPr>
                        <a:t>Agem de forma estratégica;</a:t>
                      </a:r>
                    </a:p>
                  </a:txBody>
                  <a:tcPr anchor="ctr"/>
                </a:tc>
                <a:extLst>
                  <a:ext uri="{0D108BD9-81ED-4DB2-BD59-A6C34878D82A}">
                    <a16:rowId xmlns:a16="http://schemas.microsoft.com/office/drawing/2014/main" val="1576495508"/>
                  </a:ext>
                </a:extLst>
              </a:tr>
              <a:tr h="1004582">
                <a:tc>
                  <a:txBody>
                    <a:bodyPr/>
                    <a:lstStyle/>
                    <a:p>
                      <a:pPr algn="l"/>
                      <a:r>
                        <a:rPr lang="pt-BR" sz="2500" dirty="0">
                          <a:latin typeface="Nexa Light" panose="02000000000000000000"/>
                        </a:rPr>
                        <a:t>Querem ganhar dinheiro</a:t>
                      </a:r>
                    </a:p>
                    <a:p>
                      <a:pPr algn="l"/>
                      <a:r>
                        <a:rPr lang="pt-BR" sz="2500" dirty="0">
                          <a:latin typeface="Nexa Light" panose="02000000000000000000"/>
                        </a:rPr>
                        <a:t>sem investir em recursos</a:t>
                      </a:r>
                    </a:p>
                    <a:p>
                      <a:pPr algn="l"/>
                      <a:r>
                        <a:rPr lang="pt-BR" sz="2500" dirty="0">
                          <a:latin typeface="Nexa Light" panose="02000000000000000000"/>
                        </a:rPr>
                        <a:t>e conhecimento.</a:t>
                      </a:r>
                    </a:p>
                  </a:txBody>
                  <a:tcPr anchor="ctr"/>
                </a:tc>
                <a:tc>
                  <a:txBody>
                    <a:bodyPr/>
                    <a:lstStyle/>
                    <a:p>
                      <a:pPr algn="l"/>
                      <a:r>
                        <a:rPr lang="pt-BR" sz="2500" dirty="0">
                          <a:latin typeface="Nexa Light" panose="02000000000000000000"/>
                        </a:rPr>
                        <a:t>Investem em conhecimento e estrutura para operar cada vez melhor.</a:t>
                      </a:r>
                    </a:p>
                  </a:txBody>
                  <a:tcPr anchor="ctr"/>
                </a:tc>
                <a:extLst>
                  <a:ext uri="{0D108BD9-81ED-4DB2-BD59-A6C34878D82A}">
                    <a16:rowId xmlns:a16="http://schemas.microsoft.com/office/drawing/2014/main" val="1218894463"/>
                  </a:ext>
                </a:extLst>
              </a:tr>
            </a:tbl>
          </a:graphicData>
        </a:graphic>
      </p:graphicFrame>
    </p:spTree>
    <p:extLst>
      <p:ext uri="{BB962C8B-B14F-4D97-AF65-F5344CB8AC3E}">
        <p14:creationId xmlns:p14="http://schemas.microsoft.com/office/powerpoint/2010/main" val="417114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Tela de computador com fundo preto&#10;&#10;Descrição gerada automaticamente">
            <a:extLst>
              <a:ext uri="{FF2B5EF4-FFF2-40B4-BE49-F238E27FC236}">
                <a16:creationId xmlns:a16="http://schemas.microsoft.com/office/drawing/2014/main" id="{AB00C400-5C0B-8B5B-3F74-3AE14CC9D8D4}"/>
              </a:ext>
            </a:extLst>
          </p:cNvPr>
          <p:cNvPicPr>
            <a:picLocks noChangeAspect="1"/>
          </p:cNvPicPr>
          <p:nvPr/>
        </p:nvPicPr>
        <p:blipFill>
          <a:blip r:embed="rId3"/>
          <a:stretch>
            <a:fillRect/>
          </a:stretch>
        </p:blipFill>
        <p:spPr>
          <a:xfrm>
            <a:off x="0" y="0"/>
            <a:ext cx="12192000" cy="6858000"/>
          </a:xfrm>
          <a:prstGeom prst="rect">
            <a:avLst/>
          </a:prstGeom>
        </p:spPr>
      </p:pic>
      <p:sp>
        <p:nvSpPr>
          <p:cNvPr id="3" name="CaixaDeTexto 2">
            <a:extLst>
              <a:ext uri="{FF2B5EF4-FFF2-40B4-BE49-F238E27FC236}">
                <a16:creationId xmlns:a16="http://schemas.microsoft.com/office/drawing/2014/main" id="{64B7C0AA-AA1F-9B00-8E27-D0DCF8AF81A0}"/>
              </a:ext>
            </a:extLst>
          </p:cNvPr>
          <p:cNvSpPr txBox="1"/>
          <p:nvPr/>
        </p:nvSpPr>
        <p:spPr>
          <a:xfrm>
            <a:off x="2361950" y="2228671"/>
            <a:ext cx="7468099" cy="2400657"/>
          </a:xfrm>
          <a:prstGeom prst="rect">
            <a:avLst/>
          </a:prstGeom>
          <a:noFill/>
        </p:spPr>
        <p:txBody>
          <a:bodyPr wrap="square" rtlCol="0">
            <a:spAutoFit/>
          </a:bodyPr>
          <a:lstStyle/>
          <a:p>
            <a:pPr algn="ctr"/>
            <a:r>
              <a:rPr lang="pt-BR" sz="5000" b="1" dirty="0">
                <a:solidFill>
                  <a:schemeClr val="bg1"/>
                </a:solidFill>
                <a:latin typeface="Nexa Bold" panose="02000000000000000000"/>
              </a:rPr>
              <a:t>De 0 a 10, o quanto você está comprometido(a)</a:t>
            </a:r>
          </a:p>
          <a:p>
            <a:pPr algn="ctr"/>
            <a:r>
              <a:rPr lang="pt-BR" sz="5000" b="1" dirty="0">
                <a:solidFill>
                  <a:schemeClr val="bg1"/>
                </a:solidFill>
                <a:latin typeface="Nexa Bold" panose="02000000000000000000"/>
              </a:rPr>
              <a:t>com esse curso?</a:t>
            </a:r>
          </a:p>
        </p:txBody>
      </p:sp>
    </p:spTree>
    <p:extLst>
      <p:ext uri="{BB962C8B-B14F-4D97-AF65-F5344CB8AC3E}">
        <p14:creationId xmlns:p14="http://schemas.microsoft.com/office/powerpoint/2010/main" val="3544329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Tela de computador com fundo preto&#10;&#10;Descrição gerada automaticamente">
            <a:extLst>
              <a:ext uri="{FF2B5EF4-FFF2-40B4-BE49-F238E27FC236}">
                <a16:creationId xmlns:a16="http://schemas.microsoft.com/office/drawing/2014/main" id="{AB00C400-5C0B-8B5B-3F74-3AE14CC9D8D4}"/>
              </a:ext>
            </a:extLst>
          </p:cNvPr>
          <p:cNvPicPr>
            <a:picLocks noChangeAspect="1"/>
          </p:cNvPicPr>
          <p:nvPr/>
        </p:nvPicPr>
        <p:blipFill>
          <a:blip r:embed="rId3"/>
          <a:stretch>
            <a:fillRect/>
          </a:stretch>
        </p:blipFill>
        <p:spPr>
          <a:xfrm>
            <a:off x="0" y="0"/>
            <a:ext cx="12192000" cy="6858000"/>
          </a:xfrm>
          <a:prstGeom prst="rect">
            <a:avLst/>
          </a:prstGeom>
        </p:spPr>
      </p:pic>
      <p:sp>
        <p:nvSpPr>
          <p:cNvPr id="3" name="CaixaDeTexto 2">
            <a:extLst>
              <a:ext uri="{FF2B5EF4-FFF2-40B4-BE49-F238E27FC236}">
                <a16:creationId xmlns:a16="http://schemas.microsoft.com/office/drawing/2014/main" id="{64B7C0AA-AA1F-9B00-8E27-D0DCF8AF81A0}"/>
              </a:ext>
            </a:extLst>
          </p:cNvPr>
          <p:cNvSpPr txBox="1"/>
          <p:nvPr/>
        </p:nvSpPr>
        <p:spPr>
          <a:xfrm>
            <a:off x="2827878" y="2613392"/>
            <a:ext cx="6536244" cy="1631216"/>
          </a:xfrm>
          <a:prstGeom prst="rect">
            <a:avLst/>
          </a:prstGeom>
          <a:noFill/>
        </p:spPr>
        <p:txBody>
          <a:bodyPr wrap="square" rtlCol="0">
            <a:spAutoFit/>
          </a:bodyPr>
          <a:lstStyle/>
          <a:p>
            <a:pPr algn="ctr"/>
            <a:r>
              <a:rPr lang="pt-BR" sz="5000" b="1" dirty="0">
                <a:solidFill>
                  <a:schemeClr val="bg1"/>
                </a:solidFill>
                <a:latin typeface="Nexa Bold" panose="02000000000000000000"/>
              </a:rPr>
              <a:t>O Trader que Multiplica é um trader global.</a:t>
            </a:r>
          </a:p>
        </p:txBody>
      </p:sp>
      <p:sp>
        <p:nvSpPr>
          <p:cNvPr id="2" name="Forma Livre: Forma 1">
            <a:extLst>
              <a:ext uri="{FF2B5EF4-FFF2-40B4-BE49-F238E27FC236}">
                <a16:creationId xmlns:a16="http://schemas.microsoft.com/office/drawing/2014/main" id="{B4D23752-CB05-70D9-918C-F22A710CBF9C}"/>
              </a:ext>
            </a:extLst>
          </p:cNvPr>
          <p:cNvSpPr/>
          <p:nvPr/>
        </p:nvSpPr>
        <p:spPr>
          <a:xfrm>
            <a:off x="5035585" y="4190364"/>
            <a:ext cx="3546506" cy="54244"/>
          </a:xfrm>
          <a:custGeom>
            <a:avLst/>
            <a:gdLst>
              <a:gd name="connsiteX0" fmla="*/ 0 w 5604388"/>
              <a:gd name="connsiteY0" fmla="*/ 103134 h 103134"/>
              <a:gd name="connsiteX1" fmla="*/ 3559278 w 5604388"/>
              <a:gd name="connsiteY1" fmla="*/ 14644 h 103134"/>
              <a:gd name="connsiteX2" fmla="*/ 5604388 w 5604388"/>
              <a:gd name="connsiteY2" fmla="*/ 4811 h 103134"/>
            </a:gdLst>
            <a:ahLst/>
            <a:cxnLst>
              <a:cxn ang="0">
                <a:pos x="connsiteX0" y="connsiteY0"/>
              </a:cxn>
              <a:cxn ang="0">
                <a:pos x="connsiteX1" y="connsiteY1"/>
              </a:cxn>
              <a:cxn ang="0">
                <a:pos x="connsiteX2" y="connsiteY2"/>
              </a:cxn>
            </a:cxnLst>
            <a:rect l="l" t="t" r="r" b="b"/>
            <a:pathLst>
              <a:path w="5604388" h="103134">
                <a:moveTo>
                  <a:pt x="0" y="103134"/>
                </a:moveTo>
                <a:lnTo>
                  <a:pt x="3559278" y="14644"/>
                </a:lnTo>
                <a:cubicBezTo>
                  <a:pt x="4493343" y="-1743"/>
                  <a:pt x="5102943" y="-3382"/>
                  <a:pt x="5604388" y="4811"/>
                </a:cubicBezTo>
              </a:path>
            </a:pathLst>
          </a:custGeom>
          <a:noFill/>
          <a:ln w="38100">
            <a:solidFill>
              <a:srgbClr val="30F6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9876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Internacional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898501" cy="4016484"/>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O que são os CFDs?</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Os CFDs ou Contratos Futuros por Diferença são instrumentos financeiros onde você procura lucrar nas diferenças de preço do ativo-alvo, sem ter que possuí-lo. </a:t>
            </a:r>
          </a:p>
          <a:p>
            <a:pPr algn="just"/>
            <a:endParaRPr lang="pt-BR" sz="1000" dirty="0">
              <a:latin typeface="Nexa Light" panose="02000000000000000000" pitchFamily="2" charset="0"/>
            </a:endParaRPr>
          </a:p>
          <a:p>
            <a:pPr marL="342900" indent="-342900" algn="just">
              <a:buFont typeface="Wingdings" panose="05000000000000000000" pitchFamily="2" charset="2"/>
              <a:buChar char="§"/>
            </a:pPr>
            <a:r>
              <a:rPr lang="pt-BR" sz="2500" b="1" dirty="0">
                <a:latin typeface="Nexa Light" panose="02000000000000000000" pitchFamily="2" charset="0"/>
              </a:rPr>
              <a:t>O que é Forex?</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Forex (um acrônimo da expressão em inglês </a:t>
            </a:r>
            <a:r>
              <a:rPr lang="pt-BR" sz="2500" dirty="0" err="1">
                <a:latin typeface="Nexa Light" panose="02000000000000000000" pitchFamily="2" charset="0"/>
              </a:rPr>
              <a:t>foreign</a:t>
            </a:r>
            <a:r>
              <a:rPr lang="pt-BR" sz="2500" dirty="0">
                <a:latin typeface="Nexa Light" panose="02000000000000000000" pitchFamily="2" charset="0"/>
              </a:rPr>
              <a:t> Exchange), significa “mercado de câmbio” é um mercado financeiro descentralizado destinado a transações de câmbio, sendo o maior mercado financeiro do mundo.</a:t>
            </a:r>
          </a:p>
        </p:txBody>
      </p:sp>
    </p:spTree>
    <p:extLst>
      <p:ext uri="{BB962C8B-B14F-4D97-AF65-F5344CB8AC3E}">
        <p14:creationId xmlns:p14="http://schemas.microsoft.com/office/powerpoint/2010/main" val="1846157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Internacional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3093154"/>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Participantes do Mercado</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Governos e bancos centrais,</a:t>
            </a:r>
            <a:r>
              <a:rPr lang="pt-BR" sz="2500" dirty="0">
                <a:latin typeface="Nexa Light" panose="02000000000000000000" pitchFamily="2" charset="0"/>
              </a:rPr>
              <a:t> tais como o  Banco  Central  Europeu, o  Banco  da Inglaterra, o Federal Reserve, entre outros;</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Os super bancos</a:t>
            </a:r>
            <a:r>
              <a:rPr lang="pt-BR" sz="2500" dirty="0">
                <a:latin typeface="Nexa Light" panose="02000000000000000000" pitchFamily="2" charset="0"/>
              </a:rPr>
              <a:t> que determinam as taxas de câmbio com base na oferta e procura de moedas, tais como, UBS, Barclays, Deutsche Bank e Citigroup;</a:t>
            </a:r>
          </a:p>
        </p:txBody>
      </p:sp>
    </p:spTree>
    <p:extLst>
      <p:ext uri="{BB962C8B-B14F-4D97-AF65-F5344CB8AC3E}">
        <p14:creationId xmlns:p14="http://schemas.microsoft.com/office/powerpoint/2010/main" val="3614693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Internacional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3477875"/>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Participantes do Mercado</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Grandes empresa comerciais,</a:t>
            </a:r>
            <a:r>
              <a:rPr lang="pt-BR" sz="2500" dirty="0">
                <a:latin typeface="Nexa Light" panose="02000000000000000000" pitchFamily="2" charset="0"/>
              </a:rPr>
              <a:t> por exemplo, a Apple deve primeiro trocar dólares americanos por outra moeda na compra de peças eletrônicas para produzir seus produtos, como o iPhone por exemplo.</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Os especuladores,</a:t>
            </a:r>
            <a:r>
              <a:rPr lang="pt-BR" sz="2500" dirty="0">
                <a:latin typeface="Nexa Light" panose="02000000000000000000" pitchFamily="2" charset="0"/>
              </a:rPr>
              <a:t> com o maior volume de transações, 90% de todo o volume de negociação nesse mercado são do perfil especulativo.</a:t>
            </a:r>
          </a:p>
        </p:txBody>
      </p:sp>
    </p:spTree>
    <p:extLst>
      <p:ext uri="{BB962C8B-B14F-4D97-AF65-F5344CB8AC3E}">
        <p14:creationId xmlns:p14="http://schemas.microsoft.com/office/powerpoint/2010/main" val="4255450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Internacional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180747" cy="3093154"/>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Vantagens Operacionais</a:t>
            </a:r>
          </a:p>
          <a:p>
            <a:pPr marL="342900" indent="-342900" algn="just">
              <a:buFont typeface="Wingdings" panose="05000000000000000000" pitchFamily="2" charset="2"/>
              <a:buChar char="§"/>
            </a:pPr>
            <a:endParaRPr lang="pt-BR" sz="1000" dirty="0">
              <a:latin typeface="Nexa Light" panose="02000000000000000000" pitchFamily="2" charset="0"/>
            </a:endParaRPr>
          </a:p>
          <a:p>
            <a:pPr algn="just"/>
            <a:r>
              <a:rPr lang="pt-BR" sz="2500" b="1" dirty="0">
                <a:latin typeface="Nexa Light" panose="02000000000000000000" pitchFamily="2" charset="0"/>
              </a:rPr>
              <a:t>Liquidez e Volatilidade:</a:t>
            </a:r>
            <a:r>
              <a:rPr lang="pt-BR" sz="2500" dirty="0">
                <a:latin typeface="Nexa Light" panose="02000000000000000000" pitchFamily="2" charset="0"/>
              </a:rPr>
              <a:t> É o maior mercado financeiro do mundo, movimentando cerca de US$ 5 trilhões diariamente;</a:t>
            </a:r>
          </a:p>
          <a:p>
            <a:pPr marL="342900" indent="-342900" algn="just">
              <a:buFont typeface="Wingdings" panose="05000000000000000000" pitchFamily="2" charset="2"/>
              <a:buChar char="§"/>
            </a:pPr>
            <a:endParaRPr lang="pt-BR" sz="1000" dirty="0">
              <a:latin typeface="Nexa Light" panose="02000000000000000000" pitchFamily="2" charset="0"/>
            </a:endParaRPr>
          </a:p>
          <a:p>
            <a:pPr algn="just"/>
            <a:r>
              <a:rPr lang="pt-BR" sz="2500" b="1" dirty="0">
                <a:latin typeface="Nexa Light" panose="02000000000000000000" pitchFamily="2" charset="0"/>
              </a:rPr>
              <a:t>Funcionamento:</a:t>
            </a:r>
            <a:r>
              <a:rPr lang="pt-BR" sz="2500" dirty="0">
                <a:latin typeface="Nexa Light" panose="02000000000000000000" pitchFamily="2" charset="0"/>
              </a:rPr>
              <a:t> É um mercado cheio de oportunidades que funciona 24h por dia, de domingo a noite até sexta-feira no final do dia.</a:t>
            </a:r>
          </a:p>
        </p:txBody>
      </p:sp>
    </p:spTree>
    <p:extLst>
      <p:ext uri="{BB962C8B-B14F-4D97-AF65-F5344CB8AC3E}">
        <p14:creationId xmlns:p14="http://schemas.microsoft.com/office/powerpoint/2010/main" val="1348522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Internacional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180747" cy="3477875"/>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Vantagens Operacionais</a:t>
            </a:r>
          </a:p>
          <a:p>
            <a:pPr marL="342900" indent="-342900" algn="just">
              <a:buFont typeface="Wingdings" panose="05000000000000000000" pitchFamily="2" charset="2"/>
              <a:buChar char="§"/>
            </a:pPr>
            <a:endParaRPr lang="pt-BR" sz="1000" dirty="0">
              <a:latin typeface="Nexa Light" panose="02000000000000000000" pitchFamily="2" charset="0"/>
            </a:endParaRPr>
          </a:p>
          <a:p>
            <a:pPr algn="just"/>
            <a:r>
              <a:rPr lang="pt-BR" sz="2500" b="1" dirty="0">
                <a:latin typeface="Nexa Light" panose="02000000000000000000" pitchFamily="2" charset="0"/>
              </a:rPr>
              <a:t>Alavancagem:</a:t>
            </a:r>
            <a:r>
              <a:rPr lang="pt-BR" sz="2500" dirty="0">
                <a:latin typeface="Nexa Light" panose="02000000000000000000" pitchFamily="2" charset="0"/>
              </a:rPr>
              <a:t> Você pode alavancar seu capital, ou seja, poderá operar com mais dinheiro do que você tem e lucrar com isso;</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Ferramentas:</a:t>
            </a:r>
            <a:r>
              <a:rPr lang="pt-BR" sz="2500" dirty="0">
                <a:latin typeface="Nexa Light" panose="02000000000000000000" pitchFamily="2" charset="0"/>
              </a:rPr>
              <a:t> As plataformas do mercado de Forex que as corretoras oferecem são bem estruturadas e gratuitas. É um mercado muito avançado em termos de tecnologia, execução e segurança.</a:t>
            </a:r>
          </a:p>
        </p:txBody>
      </p:sp>
    </p:spTree>
    <p:extLst>
      <p:ext uri="{BB962C8B-B14F-4D97-AF65-F5344CB8AC3E}">
        <p14:creationId xmlns:p14="http://schemas.microsoft.com/office/powerpoint/2010/main" val="2336584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Tipos de Ordens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898501" cy="3862596"/>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Ordem a Mercado</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É quando abrimos um trade no mesmo momento em que identificamos uma oportunidade, ou seja, é uma ordem aberta em tempo real.</a:t>
            </a:r>
          </a:p>
          <a:p>
            <a:pPr algn="just"/>
            <a:endParaRPr lang="pt-BR" sz="2500" dirty="0">
              <a:latin typeface="Nexa Light" panose="02000000000000000000" pitchFamily="2" charset="0"/>
            </a:endParaRPr>
          </a:p>
          <a:p>
            <a:pPr marL="342900" indent="-342900" algn="just">
              <a:buFont typeface="Wingdings" panose="05000000000000000000" pitchFamily="2" charset="2"/>
              <a:buChar char="§"/>
            </a:pPr>
            <a:r>
              <a:rPr lang="pt-BR" sz="2500" b="1" dirty="0">
                <a:latin typeface="Nexa Light" panose="02000000000000000000" pitchFamily="2" charset="0"/>
              </a:rPr>
              <a:t>Ordem Pendente</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É quando programamos uma ordem em uma região de preço diferente do que o preço está no momento, existem quatro tipos de ordens pendente, sendo elas:</a:t>
            </a:r>
          </a:p>
        </p:txBody>
      </p:sp>
    </p:spTree>
    <p:extLst>
      <p:ext uri="{BB962C8B-B14F-4D97-AF65-F5344CB8AC3E}">
        <p14:creationId xmlns:p14="http://schemas.microsoft.com/office/powerpoint/2010/main" val="40325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Tipos de Ordens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898501" cy="4401205"/>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err="1">
                <a:latin typeface="Nexa Light" panose="02000000000000000000" pitchFamily="2" charset="0"/>
              </a:rPr>
              <a:t>Buy</a:t>
            </a:r>
            <a:r>
              <a:rPr lang="pt-BR" sz="2500" b="1" dirty="0">
                <a:latin typeface="Nexa Light" panose="02000000000000000000" pitchFamily="2" charset="0"/>
              </a:rPr>
              <a:t> Stop</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É quando identificamos que o preço do ativo que estamos operando poderá subir até uma região e se isso acontecer queremos entrar no trade comprados, pegando a continuidade da alta estabelecida.</a:t>
            </a:r>
          </a:p>
          <a:p>
            <a:pPr algn="just"/>
            <a:endParaRPr lang="pt-BR" sz="1000" dirty="0">
              <a:latin typeface="Nexa Light" panose="02000000000000000000" pitchFamily="2" charset="0"/>
            </a:endParaRPr>
          </a:p>
          <a:p>
            <a:pPr marL="342900" indent="-342900" algn="just">
              <a:buFont typeface="Wingdings" panose="05000000000000000000" pitchFamily="2" charset="2"/>
              <a:buChar char="§"/>
            </a:pPr>
            <a:r>
              <a:rPr lang="pt-BR" sz="2500" b="1" dirty="0">
                <a:latin typeface="Nexa Light" panose="02000000000000000000" pitchFamily="2" charset="0"/>
              </a:rPr>
              <a:t>Sell Stop</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É quando identificamos que o preço do ativo que estamos operando poderá cair até uma região e se isso acontecer queremos entrar no trade vendidos, pegando a continuidade da baixa estabelecida.</a:t>
            </a:r>
          </a:p>
        </p:txBody>
      </p:sp>
    </p:spTree>
    <p:extLst>
      <p:ext uri="{BB962C8B-B14F-4D97-AF65-F5344CB8AC3E}">
        <p14:creationId xmlns:p14="http://schemas.microsoft.com/office/powerpoint/2010/main" val="3924998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Tipos de Ordens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898501" cy="4401205"/>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err="1">
                <a:latin typeface="Nexa Light" panose="02000000000000000000" pitchFamily="2" charset="0"/>
              </a:rPr>
              <a:t>Buy</a:t>
            </a:r>
            <a:r>
              <a:rPr lang="pt-BR" sz="2500" b="1" dirty="0">
                <a:latin typeface="Nexa Light" panose="02000000000000000000" pitchFamily="2" charset="0"/>
              </a:rPr>
              <a:t> </a:t>
            </a:r>
            <a:r>
              <a:rPr lang="pt-BR" sz="2500" b="1" dirty="0" err="1">
                <a:latin typeface="Nexa Light" panose="02000000000000000000" pitchFamily="2" charset="0"/>
              </a:rPr>
              <a:t>Limit</a:t>
            </a:r>
            <a:endParaRPr lang="pt-BR" sz="2500" b="1" dirty="0">
              <a:latin typeface="Nexa Light" panose="02000000000000000000" pitchFamily="2" charset="0"/>
            </a:endParaRPr>
          </a:p>
          <a:p>
            <a:pPr algn="just"/>
            <a:endParaRPr lang="pt-BR" sz="1000" dirty="0">
              <a:latin typeface="Nexa Light" panose="02000000000000000000" pitchFamily="2" charset="0"/>
            </a:endParaRPr>
          </a:p>
          <a:p>
            <a:pPr algn="just"/>
            <a:r>
              <a:rPr lang="pt-BR" sz="2500" dirty="0">
                <a:latin typeface="Nexa Light" panose="02000000000000000000" pitchFamily="2" charset="0"/>
              </a:rPr>
              <a:t>É quando identificamos que o preço do ativo que estamos operando poderá cair até uma região em que poderá subir e se isso acontecer queremos entrar no trade comprados, pegando o possível movimento de alta estabelecido. </a:t>
            </a:r>
          </a:p>
          <a:p>
            <a:pPr algn="just"/>
            <a:endParaRPr lang="pt-BR" sz="1000" dirty="0">
              <a:latin typeface="Nexa Light" panose="02000000000000000000" pitchFamily="2" charset="0"/>
            </a:endParaRPr>
          </a:p>
          <a:p>
            <a:pPr marL="342900" indent="-342900" algn="just">
              <a:buFont typeface="Wingdings" panose="05000000000000000000" pitchFamily="2" charset="2"/>
              <a:buChar char="§"/>
            </a:pPr>
            <a:r>
              <a:rPr lang="pt-BR" sz="2500" b="1" dirty="0">
                <a:latin typeface="Nexa Light" panose="02000000000000000000" pitchFamily="2" charset="0"/>
              </a:rPr>
              <a:t>Sell </a:t>
            </a:r>
            <a:r>
              <a:rPr lang="pt-BR" sz="2500" b="1" dirty="0" err="1">
                <a:latin typeface="Nexa Light" panose="02000000000000000000" pitchFamily="2" charset="0"/>
              </a:rPr>
              <a:t>Limit</a:t>
            </a:r>
            <a:endParaRPr lang="pt-BR" sz="2500" b="1" dirty="0">
              <a:latin typeface="Nexa Light" panose="02000000000000000000" pitchFamily="2" charset="0"/>
            </a:endParaRPr>
          </a:p>
          <a:p>
            <a:pPr algn="just"/>
            <a:endParaRPr lang="pt-BR" sz="1000" dirty="0">
              <a:latin typeface="Nexa Light" panose="02000000000000000000" pitchFamily="2" charset="0"/>
            </a:endParaRPr>
          </a:p>
          <a:p>
            <a:pPr algn="just"/>
            <a:r>
              <a:rPr lang="pt-BR" sz="2500" dirty="0">
                <a:latin typeface="Nexa Light" panose="02000000000000000000" pitchFamily="2" charset="0"/>
              </a:rPr>
              <a:t>É quando identificamos que o preço do ativo que estamos operando poderá subir até uma região em que poderá cair e se isso acontecer queremos entrar no trade vendidos, pegando o possível movimento de baixa estabelecido. </a:t>
            </a:r>
          </a:p>
        </p:txBody>
      </p:sp>
    </p:spTree>
    <p:extLst>
      <p:ext uri="{BB962C8B-B14F-4D97-AF65-F5344CB8AC3E}">
        <p14:creationId xmlns:p14="http://schemas.microsoft.com/office/powerpoint/2010/main" val="1473226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Como Ler um Ativo no Forex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898501" cy="2708434"/>
          </a:xfrm>
          <a:prstGeom prst="rect">
            <a:avLst/>
          </a:prstGeom>
          <a:noFill/>
        </p:spPr>
        <p:txBody>
          <a:bodyPr wrap="square" rtlCol="0">
            <a:spAutoFit/>
          </a:bodyPr>
          <a:lstStyle/>
          <a:p>
            <a:pPr algn="just"/>
            <a:r>
              <a:rPr lang="pt-BR" sz="2500" b="1" dirty="0">
                <a:latin typeface="Nexa Light" panose="02000000000000000000" pitchFamily="2" charset="0"/>
              </a:rPr>
              <a:t>Preço BID,</a:t>
            </a:r>
            <a:r>
              <a:rPr lang="pt-BR" sz="2500" dirty="0">
                <a:latin typeface="Nexa Light" panose="02000000000000000000" pitchFamily="2" charset="0"/>
              </a:rPr>
              <a:t> é o preço de venda de um ativo, é a linha que fica desenhada no gráfico.</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Preço ASK,</a:t>
            </a:r>
            <a:r>
              <a:rPr lang="pt-BR" sz="2500" dirty="0">
                <a:latin typeface="Nexa Light" panose="02000000000000000000" pitchFamily="2" charset="0"/>
              </a:rPr>
              <a:t> é o preço de compra de um ativo.</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Spread,</a:t>
            </a:r>
            <a:r>
              <a:rPr lang="pt-BR" sz="2500" dirty="0">
                <a:latin typeface="Nexa Light" panose="02000000000000000000" pitchFamily="2" charset="0"/>
              </a:rPr>
              <a:t> é a taxa que pagamos para abrir um trade no mercado de CFDs que é representada pela diferença entre o preço BID e o preço ASK.</a:t>
            </a:r>
          </a:p>
        </p:txBody>
      </p:sp>
    </p:spTree>
    <p:extLst>
      <p:ext uri="{BB962C8B-B14F-4D97-AF65-F5344CB8AC3E}">
        <p14:creationId xmlns:p14="http://schemas.microsoft.com/office/powerpoint/2010/main" val="319155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ntendo Padrão do plano de fundo&#10;&#10;Descrição gerada automaticamente">
            <a:extLst>
              <a:ext uri="{FF2B5EF4-FFF2-40B4-BE49-F238E27FC236}">
                <a16:creationId xmlns:a16="http://schemas.microsoft.com/office/drawing/2014/main" id="{CA3E35E6-5D24-6475-C8D1-96CE79582A52}"/>
              </a:ext>
            </a:extLst>
          </p:cNvPr>
          <p:cNvPicPr>
            <a:picLocks noChangeAspect="1"/>
          </p:cNvPicPr>
          <p:nvPr/>
        </p:nvPicPr>
        <p:blipFill>
          <a:blip r:embed="rId3"/>
          <a:stretch>
            <a:fillRect/>
          </a:stretch>
        </p:blipFill>
        <p:spPr>
          <a:xfrm>
            <a:off x="0" y="0"/>
            <a:ext cx="12192000" cy="6858000"/>
          </a:xfrm>
          <a:prstGeom prst="rect">
            <a:avLst/>
          </a:prstGeom>
        </p:spPr>
      </p:pic>
      <p:sp>
        <p:nvSpPr>
          <p:cNvPr id="3" name="CaixaDeTexto 2">
            <a:extLst>
              <a:ext uri="{FF2B5EF4-FFF2-40B4-BE49-F238E27FC236}">
                <a16:creationId xmlns:a16="http://schemas.microsoft.com/office/drawing/2014/main" id="{AE5ED9AF-926F-0171-560F-09D0BCA05559}"/>
              </a:ext>
            </a:extLst>
          </p:cNvPr>
          <p:cNvSpPr txBox="1"/>
          <p:nvPr/>
        </p:nvSpPr>
        <p:spPr>
          <a:xfrm>
            <a:off x="2100905" y="1641759"/>
            <a:ext cx="8708877" cy="4401205"/>
          </a:xfrm>
          <a:prstGeom prst="rect">
            <a:avLst/>
          </a:prstGeom>
          <a:noFill/>
        </p:spPr>
        <p:txBody>
          <a:bodyPr wrap="square" rtlCol="0">
            <a:spAutoFit/>
          </a:bodyPr>
          <a:lstStyle/>
          <a:p>
            <a:pPr algn="just"/>
            <a:r>
              <a:rPr lang="pt-BR" sz="2000" dirty="0">
                <a:latin typeface="Nexa Light" panose="02000000000000000000" pitchFamily="2" charset="0"/>
              </a:rPr>
              <a:t>Esse material tem todos os direitos reservados e protegidos pela Lei nº 9.610/98. Nenhuma parte deste material, sem autorização prévia do editor, poderá ser reproduzida ou transmitida sejam quais forem os meios empregados: eletrônicos, mecânicos, fotográficos, gravação ou quaisquer outros.</a:t>
            </a:r>
          </a:p>
          <a:p>
            <a:pPr algn="just"/>
            <a:endParaRPr lang="pt-BR" sz="1000" dirty="0">
              <a:latin typeface="Nexa Light" panose="02000000000000000000" pitchFamily="2" charset="0"/>
            </a:endParaRPr>
          </a:p>
          <a:p>
            <a:pPr algn="just"/>
            <a:r>
              <a:rPr lang="pt-BR" sz="2000" dirty="0">
                <a:latin typeface="Nexa Light" panose="02000000000000000000" pitchFamily="2" charset="0"/>
              </a:rPr>
              <a:t>O autor desse material não assume qualquer responsabilidade por eventuais danos ou perdas a pessoas ou bens originados do uso deste material. Investir é uma aplicação de alto risco e requer conhecimento. O material não faz recomendação de compra ou venda de nenhum ativo. São conceitos sobre como analisar o mercado financeiro e dicas para análises e operações.</a:t>
            </a:r>
          </a:p>
          <a:p>
            <a:pPr algn="just"/>
            <a:endParaRPr lang="pt-BR" sz="1000" dirty="0">
              <a:latin typeface="Nexa Light" panose="02000000000000000000" pitchFamily="2" charset="0"/>
            </a:endParaRPr>
          </a:p>
          <a:p>
            <a:pPr algn="just"/>
            <a:r>
              <a:rPr lang="pt-BR" sz="2000" b="1" dirty="0">
                <a:latin typeface="Nexa Light" panose="02000000000000000000" pitchFamily="2" charset="0"/>
              </a:rPr>
              <a:t>Autor: </a:t>
            </a:r>
            <a:r>
              <a:rPr lang="pt-BR" sz="2000" dirty="0">
                <a:latin typeface="Nexa Light" panose="02000000000000000000" pitchFamily="2" charset="0"/>
              </a:rPr>
              <a:t>Guilherme Cardoso</a:t>
            </a:r>
          </a:p>
          <a:p>
            <a:pPr algn="just"/>
            <a:r>
              <a:rPr lang="pt-BR" sz="2000" b="1" dirty="0">
                <a:latin typeface="Nexa Light" panose="02000000000000000000" pitchFamily="2" charset="0"/>
              </a:rPr>
              <a:t>E-mail:</a:t>
            </a:r>
            <a:r>
              <a:rPr lang="pt-BR" sz="2000" dirty="0">
                <a:latin typeface="Nexa Light" panose="02000000000000000000" pitchFamily="2" charset="0"/>
              </a:rPr>
              <a:t> contato@guilhermecardoso.com</a:t>
            </a:r>
          </a:p>
          <a:p>
            <a:pPr algn="just"/>
            <a:r>
              <a:rPr lang="pt-BR" sz="2000" b="1" dirty="0">
                <a:latin typeface="Nexa Light" panose="02000000000000000000" pitchFamily="2" charset="0"/>
              </a:rPr>
              <a:t>Instagram: </a:t>
            </a:r>
            <a:r>
              <a:rPr lang="pt-BR" sz="2000" dirty="0">
                <a:latin typeface="Nexa Light" panose="02000000000000000000" pitchFamily="2" charset="0"/>
                <a:hlinkClick r:id="rId4"/>
              </a:rPr>
              <a:t>@guilhermecardosox</a:t>
            </a:r>
            <a:endParaRPr lang="pt-BR" sz="2000" dirty="0">
              <a:latin typeface="Nexa Light" panose="02000000000000000000" pitchFamily="2" charset="0"/>
            </a:endParaRPr>
          </a:p>
          <a:p>
            <a:pPr algn="just"/>
            <a:r>
              <a:rPr lang="pt-BR" sz="2000" b="1" dirty="0">
                <a:latin typeface="Nexa Light" panose="02000000000000000000" pitchFamily="2" charset="0"/>
              </a:rPr>
              <a:t>YouTube: </a:t>
            </a:r>
            <a:r>
              <a:rPr lang="pt-BR" sz="2000" dirty="0">
                <a:latin typeface="Nexa Light" panose="02000000000000000000" pitchFamily="2" charset="0"/>
                <a:hlinkClick r:id="rId5"/>
              </a:rPr>
              <a:t>Guilherme Cardoso</a:t>
            </a:r>
            <a:endParaRPr lang="pt-BR" sz="2000" dirty="0">
              <a:latin typeface="Nexa Light" panose="02000000000000000000" pitchFamily="2" charset="0"/>
            </a:endParaRPr>
          </a:p>
        </p:txBody>
      </p:sp>
      <p:sp>
        <p:nvSpPr>
          <p:cNvPr id="4" name="CaixaDeTexto 3">
            <a:extLst>
              <a:ext uri="{FF2B5EF4-FFF2-40B4-BE49-F238E27FC236}">
                <a16:creationId xmlns:a16="http://schemas.microsoft.com/office/drawing/2014/main" id="{6D54FAAD-F6A6-00B5-480F-675BAF9A8775}"/>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Importante!</a:t>
            </a:r>
          </a:p>
        </p:txBody>
      </p:sp>
    </p:spTree>
    <p:extLst>
      <p:ext uri="{BB962C8B-B14F-4D97-AF65-F5344CB8AC3E}">
        <p14:creationId xmlns:p14="http://schemas.microsoft.com/office/powerpoint/2010/main" val="2968664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Como Ler um Ativo no Forex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6" y="1855854"/>
            <a:ext cx="8832566" cy="1554272"/>
          </a:xfrm>
          <a:prstGeom prst="rect">
            <a:avLst/>
          </a:prstGeom>
          <a:noFill/>
        </p:spPr>
        <p:txBody>
          <a:bodyPr wrap="square" rtlCol="0">
            <a:spAutoFit/>
          </a:bodyPr>
          <a:lstStyle/>
          <a:p>
            <a:pPr algn="just"/>
            <a:r>
              <a:rPr lang="pt-BR" sz="2500" b="1" dirty="0">
                <a:latin typeface="Nexa Light" panose="02000000000000000000" pitchFamily="2" charset="0"/>
              </a:rPr>
              <a:t>Pipete,</a:t>
            </a:r>
            <a:r>
              <a:rPr lang="pt-BR" sz="2500" dirty="0">
                <a:latin typeface="Nexa Light" panose="02000000000000000000" pitchFamily="2" charset="0"/>
              </a:rPr>
              <a:t> é a quinta casa decimal do preço do ativo depois da vírgula.</a:t>
            </a:r>
          </a:p>
          <a:p>
            <a:pPr algn="just"/>
            <a:endParaRPr lang="pt-BR" sz="1000" dirty="0">
              <a:latin typeface="Nexa Light" panose="02000000000000000000" pitchFamily="2" charset="0"/>
            </a:endParaRPr>
          </a:p>
          <a:p>
            <a:pPr algn="just"/>
            <a:r>
              <a:rPr lang="pt-BR" sz="2500" b="1" dirty="0" err="1">
                <a:latin typeface="Nexa Light" panose="02000000000000000000" pitchFamily="2" charset="0"/>
              </a:rPr>
              <a:t>Pip</a:t>
            </a:r>
            <a:r>
              <a:rPr lang="pt-BR" sz="2500" b="1" dirty="0">
                <a:latin typeface="Nexa Light" panose="02000000000000000000" pitchFamily="2" charset="0"/>
              </a:rPr>
              <a:t>,</a:t>
            </a:r>
            <a:r>
              <a:rPr lang="pt-BR" sz="2500" dirty="0">
                <a:latin typeface="Nexa Light" panose="02000000000000000000" pitchFamily="2" charset="0"/>
              </a:rPr>
              <a:t> é a quarta casa decimal do preço do ativo depois da vírgula.</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Ponto,</a:t>
            </a:r>
            <a:r>
              <a:rPr lang="pt-BR" sz="2500" dirty="0">
                <a:latin typeface="Nexa Light" panose="02000000000000000000" pitchFamily="2" charset="0"/>
              </a:rPr>
              <a:t> é a junção do pipete com o </a:t>
            </a:r>
            <a:r>
              <a:rPr lang="pt-BR" sz="2500" dirty="0" err="1">
                <a:latin typeface="Nexa Light" panose="02000000000000000000" pitchFamily="2" charset="0"/>
              </a:rPr>
              <a:t>pip</a:t>
            </a:r>
            <a:r>
              <a:rPr lang="pt-BR" sz="2500" dirty="0">
                <a:latin typeface="Nexa Light" panose="02000000000000000000" pitchFamily="2" charset="0"/>
              </a:rPr>
              <a:t>.</a:t>
            </a:r>
          </a:p>
        </p:txBody>
      </p:sp>
      <p:grpSp>
        <p:nvGrpSpPr>
          <p:cNvPr id="5" name="Agrupar 4">
            <a:extLst>
              <a:ext uri="{FF2B5EF4-FFF2-40B4-BE49-F238E27FC236}">
                <a16:creationId xmlns:a16="http://schemas.microsoft.com/office/drawing/2014/main" id="{658DB567-22A3-0EDB-FD44-C08C7E80539C}"/>
              </a:ext>
            </a:extLst>
          </p:cNvPr>
          <p:cNvGrpSpPr/>
          <p:nvPr/>
        </p:nvGrpSpPr>
        <p:grpSpPr>
          <a:xfrm>
            <a:off x="4744493" y="3911408"/>
            <a:ext cx="2703014" cy="1354572"/>
            <a:chOff x="4911639" y="3748891"/>
            <a:chExt cx="2703014" cy="1354572"/>
          </a:xfrm>
        </p:grpSpPr>
        <p:sp>
          <p:nvSpPr>
            <p:cNvPr id="2" name="CaixaDeTexto 1">
              <a:extLst>
                <a:ext uri="{FF2B5EF4-FFF2-40B4-BE49-F238E27FC236}">
                  <a16:creationId xmlns:a16="http://schemas.microsoft.com/office/drawing/2014/main" id="{D561BB59-836A-775B-465B-E66F6271531F}"/>
                </a:ext>
              </a:extLst>
            </p:cNvPr>
            <p:cNvSpPr txBox="1"/>
            <p:nvPr/>
          </p:nvSpPr>
          <p:spPr>
            <a:xfrm>
              <a:off x="4911639" y="4241689"/>
              <a:ext cx="2703014" cy="861774"/>
            </a:xfrm>
            <a:prstGeom prst="rect">
              <a:avLst/>
            </a:prstGeom>
            <a:noFill/>
          </p:spPr>
          <p:txBody>
            <a:bodyPr wrap="square" rtlCol="0">
              <a:spAutoFit/>
            </a:bodyPr>
            <a:lstStyle/>
            <a:p>
              <a:pPr algn="ctr"/>
              <a:r>
                <a:rPr lang="pt-BR" sz="5000" b="1" dirty="0">
                  <a:latin typeface="Nexa Light" panose="02000000000000000000" pitchFamily="2" charset="0"/>
                </a:rPr>
                <a:t>1.09973</a:t>
              </a:r>
              <a:endParaRPr lang="pt-BR" sz="5000" dirty="0">
                <a:latin typeface="Nexa Light" panose="02000000000000000000" pitchFamily="2" charset="0"/>
              </a:endParaRPr>
            </a:p>
          </p:txBody>
        </p:sp>
        <p:sp>
          <p:nvSpPr>
            <p:cNvPr id="3" name="CaixaDeTexto 2">
              <a:extLst>
                <a:ext uri="{FF2B5EF4-FFF2-40B4-BE49-F238E27FC236}">
                  <a16:creationId xmlns:a16="http://schemas.microsoft.com/office/drawing/2014/main" id="{7BB80B47-7367-DC44-E470-9238340CDBBD}"/>
                </a:ext>
              </a:extLst>
            </p:cNvPr>
            <p:cNvSpPr txBox="1"/>
            <p:nvPr/>
          </p:nvSpPr>
          <p:spPr>
            <a:xfrm>
              <a:off x="4911639" y="3748891"/>
              <a:ext cx="2703014" cy="707886"/>
            </a:xfrm>
            <a:prstGeom prst="rect">
              <a:avLst/>
            </a:prstGeom>
            <a:noFill/>
          </p:spPr>
          <p:txBody>
            <a:bodyPr wrap="square" rtlCol="0">
              <a:spAutoFit/>
            </a:bodyPr>
            <a:lstStyle/>
            <a:p>
              <a:pPr algn="ctr"/>
              <a:r>
                <a:rPr lang="pt-BR" sz="2000" b="1" dirty="0">
                  <a:solidFill>
                    <a:srgbClr val="FF0000"/>
                  </a:solidFill>
                  <a:latin typeface="Nexa Light" panose="02000000000000000000" pitchFamily="2" charset="0"/>
                </a:rPr>
                <a:t>EXEMPLO</a:t>
              </a:r>
              <a:br>
                <a:rPr lang="pt-BR" sz="2000" b="1" dirty="0">
                  <a:latin typeface="Nexa Light" panose="02000000000000000000" pitchFamily="2" charset="0"/>
                </a:rPr>
              </a:br>
              <a:r>
                <a:rPr lang="pt-BR" sz="2000" b="1" dirty="0">
                  <a:latin typeface="Nexa Light" panose="02000000000000000000" pitchFamily="2" charset="0"/>
                </a:rPr>
                <a:t>PREÇO DO EURUSD</a:t>
              </a:r>
              <a:endParaRPr lang="pt-BR" sz="2000" dirty="0">
                <a:latin typeface="Nexa Light" panose="02000000000000000000" pitchFamily="2" charset="0"/>
              </a:endParaRPr>
            </a:p>
          </p:txBody>
        </p:sp>
      </p:grpSp>
    </p:spTree>
    <p:extLst>
      <p:ext uri="{BB962C8B-B14F-4D97-AF65-F5344CB8AC3E}">
        <p14:creationId xmlns:p14="http://schemas.microsoft.com/office/powerpoint/2010/main" val="591864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Valor dos Lotes no Forex</a:t>
            </a:r>
          </a:p>
        </p:txBody>
      </p:sp>
      <p:graphicFrame>
        <p:nvGraphicFramePr>
          <p:cNvPr id="5" name="Tabela 7">
            <a:extLst>
              <a:ext uri="{FF2B5EF4-FFF2-40B4-BE49-F238E27FC236}">
                <a16:creationId xmlns:a16="http://schemas.microsoft.com/office/drawing/2014/main" id="{7DA62F22-F875-06FD-3F20-2018754177A6}"/>
              </a:ext>
            </a:extLst>
          </p:cNvPr>
          <p:cNvGraphicFramePr>
            <a:graphicFrameLocks noGrp="1"/>
          </p:cNvGraphicFramePr>
          <p:nvPr>
            <p:extLst>
              <p:ext uri="{D42A27DB-BD31-4B8C-83A1-F6EECF244321}">
                <p14:modId xmlns:p14="http://schemas.microsoft.com/office/powerpoint/2010/main" val="1103872394"/>
              </p:ext>
            </p:extLst>
          </p:nvPr>
        </p:nvGraphicFramePr>
        <p:xfrm>
          <a:off x="2100905" y="1965421"/>
          <a:ext cx="8127999" cy="188976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761284782"/>
                    </a:ext>
                  </a:extLst>
                </a:gridCol>
                <a:gridCol w="2709333">
                  <a:extLst>
                    <a:ext uri="{9D8B030D-6E8A-4147-A177-3AD203B41FA5}">
                      <a16:colId xmlns:a16="http://schemas.microsoft.com/office/drawing/2014/main" val="3492095298"/>
                    </a:ext>
                  </a:extLst>
                </a:gridCol>
                <a:gridCol w="2709333">
                  <a:extLst>
                    <a:ext uri="{9D8B030D-6E8A-4147-A177-3AD203B41FA5}">
                      <a16:colId xmlns:a16="http://schemas.microsoft.com/office/drawing/2014/main" val="809688387"/>
                    </a:ext>
                  </a:extLst>
                </a:gridCol>
              </a:tblGrid>
              <a:tr h="370840">
                <a:tc>
                  <a:txBody>
                    <a:bodyPr/>
                    <a:lstStyle/>
                    <a:p>
                      <a:pPr algn="ctr"/>
                      <a:r>
                        <a:rPr lang="pt-BR" sz="2500" b="1" dirty="0">
                          <a:latin typeface="Nexa Light"/>
                        </a:rPr>
                        <a:t>Tipo de Lote</a:t>
                      </a:r>
                    </a:p>
                  </a:txBody>
                  <a:tcPr>
                    <a:solidFill>
                      <a:srgbClr val="30F65F"/>
                    </a:solidFill>
                  </a:tcPr>
                </a:tc>
                <a:tc>
                  <a:txBody>
                    <a:bodyPr/>
                    <a:lstStyle/>
                    <a:p>
                      <a:pPr algn="ctr"/>
                      <a:r>
                        <a:rPr lang="pt-BR" sz="2500" b="1" dirty="0">
                          <a:latin typeface="Nexa Light"/>
                        </a:rPr>
                        <a:t>Unidades</a:t>
                      </a:r>
                    </a:p>
                  </a:txBody>
                  <a:tcPr>
                    <a:solidFill>
                      <a:srgbClr val="30F65F"/>
                    </a:solidFill>
                  </a:tcPr>
                </a:tc>
                <a:tc>
                  <a:txBody>
                    <a:bodyPr/>
                    <a:lstStyle/>
                    <a:p>
                      <a:pPr algn="ctr"/>
                      <a:r>
                        <a:rPr lang="pt-BR" sz="2500" b="1" dirty="0">
                          <a:latin typeface="Nexa Light"/>
                        </a:rPr>
                        <a:t>Volume</a:t>
                      </a:r>
                    </a:p>
                  </a:txBody>
                  <a:tcPr>
                    <a:solidFill>
                      <a:srgbClr val="30F65F"/>
                    </a:solidFill>
                  </a:tcPr>
                </a:tc>
                <a:extLst>
                  <a:ext uri="{0D108BD9-81ED-4DB2-BD59-A6C34878D82A}">
                    <a16:rowId xmlns:a16="http://schemas.microsoft.com/office/drawing/2014/main" val="3915263032"/>
                  </a:ext>
                </a:extLst>
              </a:tr>
              <a:tr h="370840">
                <a:tc>
                  <a:txBody>
                    <a:bodyPr/>
                    <a:lstStyle/>
                    <a:p>
                      <a:pPr algn="ctr"/>
                      <a:r>
                        <a:rPr lang="pt-BR" sz="2500" dirty="0">
                          <a:latin typeface="Nexa Light"/>
                        </a:rPr>
                        <a:t>Padrão</a:t>
                      </a:r>
                    </a:p>
                  </a:txBody>
                  <a:tcPr/>
                </a:tc>
                <a:tc>
                  <a:txBody>
                    <a:bodyPr/>
                    <a:lstStyle/>
                    <a:p>
                      <a:pPr algn="ctr"/>
                      <a:r>
                        <a:rPr lang="pt-BR" sz="2500" dirty="0">
                          <a:latin typeface="Nexa Light"/>
                        </a:rPr>
                        <a:t>100.000</a:t>
                      </a:r>
                    </a:p>
                  </a:txBody>
                  <a:tcPr/>
                </a:tc>
                <a:tc>
                  <a:txBody>
                    <a:bodyPr/>
                    <a:lstStyle/>
                    <a:p>
                      <a:pPr algn="ctr"/>
                      <a:r>
                        <a:rPr lang="pt-BR" sz="2500" dirty="0">
                          <a:latin typeface="Nexa Light"/>
                        </a:rPr>
                        <a:t>1.0</a:t>
                      </a:r>
                    </a:p>
                  </a:txBody>
                  <a:tcPr/>
                </a:tc>
                <a:extLst>
                  <a:ext uri="{0D108BD9-81ED-4DB2-BD59-A6C34878D82A}">
                    <a16:rowId xmlns:a16="http://schemas.microsoft.com/office/drawing/2014/main" val="3876420366"/>
                  </a:ext>
                </a:extLst>
              </a:tr>
              <a:tr h="370840">
                <a:tc>
                  <a:txBody>
                    <a:bodyPr/>
                    <a:lstStyle/>
                    <a:p>
                      <a:pPr algn="ctr"/>
                      <a:r>
                        <a:rPr lang="pt-BR" sz="2500" dirty="0">
                          <a:latin typeface="Nexa Light"/>
                        </a:rPr>
                        <a:t>Mini</a:t>
                      </a:r>
                    </a:p>
                  </a:txBody>
                  <a:tcPr/>
                </a:tc>
                <a:tc>
                  <a:txBody>
                    <a:bodyPr/>
                    <a:lstStyle/>
                    <a:p>
                      <a:pPr algn="ctr"/>
                      <a:r>
                        <a:rPr lang="pt-BR" sz="2500" dirty="0">
                          <a:latin typeface="Nexa Light"/>
                        </a:rPr>
                        <a:t>10.000</a:t>
                      </a:r>
                    </a:p>
                  </a:txBody>
                  <a:tcPr/>
                </a:tc>
                <a:tc>
                  <a:txBody>
                    <a:bodyPr/>
                    <a:lstStyle/>
                    <a:p>
                      <a:pPr algn="ctr"/>
                      <a:r>
                        <a:rPr lang="pt-BR" sz="2500" dirty="0">
                          <a:latin typeface="Nexa Light"/>
                        </a:rPr>
                        <a:t>0.1</a:t>
                      </a:r>
                    </a:p>
                  </a:txBody>
                  <a:tcPr/>
                </a:tc>
                <a:extLst>
                  <a:ext uri="{0D108BD9-81ED-4DB2-BD59-A6C34878D82A}">
                    <a16:rowId xmlns:a16="http://schemas.microsoft.com/office/drawing/2014/main" val="3847888618"/>
                  </a:ext>
                </a:extLst>
              </a:tr>
              <a:tr h="370840">
                <a:tc>
                  <a:txBody>
                    <a:bodyPr/>
                    <a:lstStyle/>
                    <a:p>
                      <a:pPr algn="ctr"/>
                      <a:r>
                        <a:rPr lang="pt-BR" sz="2500" dirty="0">
                          <a:latin typeface="Nexa Light"/>
                        </a:rPr>
                        <a:t>Micro</a:t>
                      </a:r>
                    </a:p>
                  </a:txBody>
                  <a:tcPr/>
                </a:tc>
                <a:tc>
                  <a:txBody>
                    <a:bodyPr/>
                    <a:lstStyle/>
                    <a:p>
                      <a:pPr algn="ctr"/>
                      <a:r>
                        <a:rPr lang="pt-BR" sz="2500" dirty="0">
                          <a:latin typeface="Nexa Light"/>
                        </a:rPr>
                        <a:t>1.000</a:t>
                      </a:r>
                    </a:p>
                  </a:txBody>
                  <a:tcPr/>
                </a:tc>
                <a:tc>
                  <a:txBody>
                    <a:bodyPr/>
                    <a:lstStyle/>
                    <a:p>
                      <a:pPr algn="ctr"/>
                      <a:r>
                        <a:rPr lang="pt-BR" sz="2500" dirty="0">
                          <a:latin typeface="Nexa Light"/>
                        </a:rPr>
                        <a:t>0.01</a:t>
                      </a:r>
                    </a:p>
                  </a:txBody>
                  <a:tcPr/>
                </a:tc>
                <a:extLst>
                  <a:ext uri="{0D108BD9-81ED-4DB2-BD59-A6C34878D82A}">
                    <a16:rowId xmlns:a16="http://schemas.microsoft.com/office/drawing/2014/main" val="2618244977"/>
                  </a:ext>
                </a:extLst>
              </a:tr>
            </a:tbl>
          </a:graphicData>
        </a:graphic>
      </p:graphicFrame>
      <p:sp>
        <p:nvSpPr>
          <p:cNvPr id="8" name="CaixaDeTexto 7">
            <a:extLst>
              <a:ext uri="{FF2B5EF4-FFF2-40B4-BE49-F238E27FC236}">
                <a16:creationId xmlns:a16="http://schemas.microsoft.com/office/drawing/2014/main" id="{35A82863-8994-720E-1E9E-B729C672B06B}"/>
              </a:ext>
            </a:extLst>
          </p:cNvPr>
          <p:cNvSpPr txBox="1"/>
          <p:nvPr/>
        </p:nvSpPr>
        <p:spPr>
          <a:xfrm>
            <a:off x="1679717" y="5843189"/>
            <a:ext cx="8832566" cy="400110"/>
          </a:xfrm>
          <a:prstGeom prst="rect">
            <a:avLst/>
          </a:prstGeom>
          <a:noFill/>
        </p:spPr>
        <p:txBody>
          <a:bodyPr wrap="square" rtlCol="0">
            <a:spAutoFit/>
          </a:bodyPr>
          <a:lstStyle/>
          <a:p>
            <a:pPr algn="ctr"/>
            <a:r>
              <a:rPr lang="pt-BR" sz="2000" dirty="0">
                <a:latin typeface="Nexa Light" panose="02000000000000000000" pitchFamily="2" charset="0"/>
                <a:hlinkClick r:id="rId4"/>
              </a:rPr>
              <a:t>https://www.myfxbook.com/br/forex-calculators/pip-calculator</a:t>
            </a:r>
            <a:r>
              <a:rPr lang="pt-BR" sz="2000" dirty="0">
                <a:latin typeface="Nexa Light" panose="02000000000000000000" pitchFamily="2" charset="0"/>
              </a:rPr>
              <a:t> </a:t>
            </a:r>
          </a:p>
        </p:txBody>
      </p:sp>
      <p:grpSp>
        <p:nvGrpSpPr>
          <p:cNvPr id="24" name="Agrupar 23">
            <a:extLst>
              <a:ext uri="{FF2B5EF4-FFF2-40B4-BE49-F238E27FC236}">
                <a16:creationId xmlns:a16="http://schemas.microsoft.com/office/drawing/2014/main" id="{2DF847E2-69EF-A1C2-FBC1-642AC4A8270D}"/>
              </a:ext>
            </a:extLst>
          </p:cNvPr>
          <p:cNvGrpSpPr/>
          <p:nvPr/>
        </p:nvGrpSpPr>
        <p:grpSpPr>
          <a:xfrm>
            <a:off x="3659916" y="4184956"/>
            <a:ext cx="4872168" cy="1328457"/>
            <a:chOff x="3659916" y="4058937"/>
            <a:chExt cx="4872168" cy="1328457"/>
          </a:xfrm>
        </p:grpSpPr>
        <p:sp>
          <p:nvSpPr>
            <p:cNvPr id="9" name="CaixaDeTexto 8">
              <a:extLst>
                <a:ext uri="{FF2B5EF4-FFF2-40B4-BE49-F238E27FC236}">
                  <a16:creationId xmlns:a16="http://schemas.microsoft.com/office/drawing/2014/main" id="{3E546C85-17D5-D06A-2CF7-FF7F756438B9}"/>
                </a:ext>
              </a:extLst>
            </p:cNvPr>
            <p:cNvSpPr txBox="1"/>
            <p:nvPr/>
          </p:nvSpPr>
          <p:spPr>
            <a:xfrm>
              <a:off x="3659916" y="4058937"/>
              <a:ext cx="4872168" cy="1169551"/>
            </a:xfrm>
            <a:prstGeom prst="rect">
              <a:avLst/>
            </a:prstGeom>
            <a:noFill/>
          </p:spPr>
          <p:txBody>
            <a:bodyPr wrap="square" rtlCol="0">
              <a:spAutoFit/>
            </a:bodyPr>
            <a:lstStyle/>
            <a:p>
              <a:pPr algn="ctr"/>
              <a:r>
                <a:rPr lang="pt-BR" sz="7000" b="1" dirty="0">
                  <a:latin typeface="Nexa Light" panose="02000000000000000000" pitchFamily="2" charset="0"/>
                </a:rPr>
                <a:t>EUR / USD</a:t>
              </a:r>
              <a:endParaRPr lang="pt-BR" sz="7000" dirty="0">
                <a:latin typeface="Nexa Light" panose="02000000000000000000" pitchFamily="2" charset="0"/>
              </a:endParaRPr>
            </a:p>
          </p:txBody>
        </p:sp>
        <p:sp>
          <p:nvSpPr>
            <p:cNvPr id="22" name="CaixaDeTexto 21">
              <a:extLst>
                <a:ext uri="{FF2B5EF4-FFF2-40B4-BE49-F238E27FC236}">
                  <a16:creationId xmlns:a16="http://schemas.microsoft.com/office/drawing/2014/main" id="{9C7743AA-B26E-164C-F2E5-5280E857C841}"/>
                </a:ext>
              </a:extLst>
            </p:cNvPr>
            <p:cNvSpPr txBox="1"/>
            <p:nvPr/>
          </p:nvSpPr>
          <p:spPr>
            <a:xfrm>
              <a:off x="4417362" y="4987284"/>
              <a:ext cx="941379" cy="400110"/>
            </a:xfrm>
            <a:prstGeom prst="rect">
              <a:avLst/>
            </a:prstGeom>
            <a:noFill/>
          </p:spPr>
          <p:txBody>
            <a:bodyPr wrap="square" rtlCol="0">
              <a:spAutoFit/>
            </a:bodyPr>
            <a:lstStyle/>
            <a:p>
              <a:pPr algn="ctr"/>
              <a:r>
                <a:rPr lang="pt-BR" sz="2000" b="1" dirty="0">
                  <a:solidFill>
                    <a:srgbClr val="FF0000"/>
                  </a:solidFill>
                  <a:latin typeface="Nexa Light" panose="02000000000000000000" pitchFamily="2" charset="0"/>
                </a:rPr>
                <a:t>base</a:t>
              </a:r>
              <a:endParaRPr lang="pt-BR" sz="2000" dirty="0">
                <a:solidFill>
                  <a:srgbClr val="FF0000"/>
                </a:solidFill>
                <a:latin typeface="Nexa Light" panose="02000000000000000000" pitchFamily="2" charset="0"/>
              </a:endParaRPr>
            </a:p>
          </p:txBody>
        </p:sp>
        <p:sp>
          <p:nvSpPr>
            <p:cNvPr id="23" name="CaixaDeTexto 22">
              <a:extLst>
                <a:ext uri="{FF2B5EF4-FFF2-40B4-BE49-F238E27FC236}">
                  <a16:creationId xmlns:a16="http://schemas.microsoft.com/office/drawing/2014/main" id="{676E182C-EB32-BE2B-1B2D-5EA5EE3F25F8}"/>
                </a:ext>
              </a:extLst>
            </p:cNvPr>
            <p:cNvSpPr txBox="1"/>
            <p:nvPr/>
          </p:nvSpPr>
          <p:spPr>
            <a:xfrm>
              <a:off x="6272108" y="4987284"/>
              <a:ext cx="1958675" cy="400110"/>
            </a:xfrm>
            <a:prstGeom prst="rect">
              <a:avLst/>
            </a:prstGeom>
            <a:noFill/>
          </p:spPr>
          <p:txBody>
            <a:bodyPr wrap="square" rtlCol="0">
              <a:spAutoFit/>
            </a:bodyPr>
            <a:lstStyle/>
            <a:p>
              <a:pPr algn="ctr"/>
              <a:r>
                <a:rPr lang="pt-BR" sz="2000" b="1" dirty="0">
                  <a:solidFill>
                    <a:srgbClr val="FF0000"/>
                  </a:solidFill>
                  <a:latin typeface="Nexa Light" panose="02000000000000000000" pitchFamily="2" charset="0"/>
                </a:rPr>
                <a:t>contraparte</a:t>
              </a:r>
              <a:endParaRPr lang="pt-BR" sz="2000" dirty="0">
                <a:solidFill>
                  <a:srgbClr val="FF0000"/>
                </a:solidFill>
                <a:latin typeface="Nexa Light" panose="02000000000000000000" pitchFamily="2" charset="0"/>
              </a:endParaRPr>
            </a:p>
          </p:txBody>
        </p:sp>
      </p:grpSp>
    </p:spTree>
    <p:extLst>
      <p:ext uri="{BB962C8B-B14F-4D97-AF65-F5344CB8AC3E}">
        <p14:creationId xmlns:p14="http://schemas.microsoft.com/office/powerpoint/2010/main" val="1308456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Como Funciona a Alavancagem</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6" y="1855854"/>
            <a:ext cx="8832566" cy="2939266"/>
          </a:xfrm>
          <a:prstGeom prst="rect">
            <a:avLst/>
          </a:prstGeom>
          <a:noFill/>
        </p:spPr>
        <p:txBody>
          <a:bodyPr wrap="square" rtlCol="0">
            <a:spAutoFit/>
          </a:bodyPr>
          <a:lstStyle/>
          <a:p>
            <a:pPr algn="just"/>
            <a:r>
              <a:rPr lang="pt-BR" sz="2500" dirty="0">
                <a:latin typeface="Nexa Light" panose="02000000000000000000" pitchFamily="2" charset="0"/>
              </a:rPr>
              <a:t>É exatamente ela que faz com que o trading seja tão atrativo e ao mesmo tempo perigoso se não tiver método e disciplina para operar, é como se fosse um empréstimo que a corretora nos dá para operar com pouco capital como se estivesse muito.</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Com uma alavancagem de 1:400, nós podemos operar por exemplo com 1.000 dólares como se tivéssemos 400.000 dólares na conta de trading.</a:t>
            </a:r>
          </a:p>
        </p:txBody>
      </p:sp>
      <p:sp>
        <p:nvSpPr>
          <p:cNvPr id="9" name="CaixaDeTexto 8">
            <a:extLst>
              <a:ext uri="{FF2B5EF4-FFF2-40B4-BE49-F238E27FC236}">
                <a16:creationId xmlns:a16="http://schemas.microsoft.com/office/drawing/2014/main" id="{A161B21A-F5EC-56B1-DBDD-73914944B7C3}"/>
              </a:ext>
            </a:extLst>
          </p:cNvPr>
          <p:cNvSpPr txBox="1"/>
          <p:nvPr/>
        </p:nvSpPr>
        <p:spPr>
          <a:xfrm>
            <a:off x="3329938" y="5128052"/>
            <a:ext cx="6374501" cy="861774"/>
          </a:xfrm>
          <a:prstGeom prst="rect">
            <a:avLst/>
          </a:prstGeom>
          <a:noFill/>
        </p:spPr>
        <p:txBody>
          <a:bodyPr wrap="square" rtlCol="0">
            <a:spAutoFit/>
          </a:bodyPr>
          <a:lstStyle/>
          <a:p>
            <a:pPr algn="ctr"/>
            <a:r>
              <a:rPr lang="pt-BR" sz="2500" b="1" dirty="0">
                <a:latin typeface="Nexa Light" panose="02000000000000000000" pitchFamily="2" charset="0"/>
              </a:rPr>
              <a:t>Mas Guilherme, eu corro o risco</a:t>
            </a:r>
          </a:p>
          <a:p>
            <a:pPr algn="ctr"/>
            <a:r>
              <a:rPr lang="pt-BR" sz="2500" b="1" dirty="0">
                <a:latin typeface="Nexa Light" panose="02000000000000000000" pitchFamily="2" charset="0"/>
              </a:rPr>
              <a:t>de ficar devendo para a corretora?</a:t>
            </a:r>
          </a:p>
        </p:txBody>
      </p:sp>
    </p:spTree>
    <p:extLst>
      <p:ext uri="{BB962C8B-B14F-4D97-AF65-F5344CB8AC3E}">
        <p14:creationId xmlns:p14="http://schemas.microsoft.com/office/powerpoint/2010/main" val="287621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898501" cy="3631763"/>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B3 – Brasil, Bolsa, Balcão.</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A B3 é a bolsa de valores do mercado de capitais brasileiro. Apesar de não estar entre as dez maiores do mundo, ela é a maior bolsa de valores da América Latina.</a:t>
            </a:r>
          </a:p>
          <a:p>
            <a:pPr algn="just"/>
            <a:endParaRPr lang="pt-BR" sz="1000" dirty="0">
              <a:latin typeface="Nexa Light" panose="02000000000000000000" pitchFamily="2" charset="0"/>
            </a:endParaRPr>
          </a:p>
          <a:p>
            <a:pPr marL="342900" indent="-342900" algn="just">
              <a:buFont typeface="Wingdings" panose="05000000000000000000" pitchFamily="2" charset="2"/>
              <a:buChar char="§"/>
            </a:pPr>
            <a:r>
              <a:rPr lang="pt-BR" sz="2500" b="1" dirty="0">
                <a:latin typeface="Nexa Light" panose="02000000000000000000" pitchFamily="2" charset="0"/>
              </a:rPr>
              <a:t>Qual é a função da Bolsa de Valores?</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As bolsas de valores têm o importante papel de funcionar como um mercado organizado para negociação de ativos financeiros.</a:t>
            </a:r>
          </a:p>
        </p:txBody>
      </p:sp>
    </p:spTree>
    <p:extLst>
      <p:ext uri="{BB962C8B-B14F-4D97-AF65-F5344CB8AC3E}">
        <p14:creationId xmlns:p14="http://schemas.microsoft.com/office/powerpoint/2010/main" val="3273203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4093428"/>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Funções da Bolsa Brasileira</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Realização de </a:t>
            </a:r>
            <a:r>
              <a:rPr lang="pt-BR" sz="2500" b="1" dirty="0" err="1">
                <a:latin typeface="Nexa Light" panose="02000000000000000000" pitchFamily="2" charset="0"/>
              </a:rPr>
              <a:t>IPOs</a:t>
            </a:r>
            <a:r>
              <a:rPr lang="pt-BR" sz="2500" b="1" dirty="0">
                <a:latin typeface="Nexa Light" panose="02000000000000000000" pitchFamily="2" charset="0"/>
              </a:rPr>
              <a:t>,</a:t>
            </a:r>
            <a:r>
              <a:rPr lang="pt-BR" sz="2500" dirty="0">
                <a:latin typeface="Nexa Light" panose="02000000000000000000" pitchFamily="2" charset="0"/>
              </a:rPr>
              <a:t> as empresas necessitam de recursos, seja para investir em novos projetos, ressarcir os acionistas ou mesmo para reforçar o próprio caixa. Uma das formas de obter esses recursos é por meio da abertura de seu capital para novos investidores. Ao permitir que novos acionistas façam parte de sua estrutura, as empresas conseguem obter o fluxo financeiro de que precisam para dar andamento à sua estratégia de negócios.</a:t>
            </a:r>
            <a:endParaRPr lang="pt-BR" sz="1000" dirty="0">
              <a:latin typeface="Nexa Light" panose="02000000000000000000" pitchFamily="2" charset="0"/>
            </a:endParaRPr>
          </a:p>
        </p:txBody>
      </p:sp>
    </p:spTree>
    <p:extLst>
      <p:ext uri="{BB962C8B-B14F-4D97-AF65-F5344CB8AC3E}">
        <p14:creationId xmlns:p14="http://schemas.microsoft.com/office/powerpoint/2010/main" val="1785060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2554545"/>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Funções da Bolsa Brasileira</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Custódia de títulos,</a:t>
            </a:r>
            <a:r>
              <a:rPr lang="pt-BR" sz="2500" dirty="0">
                <a:latin typeface="Nexa Light" panose="02000000000000000000" pitchFamily="2" charset="0"/>
              </a:rPr>
              <a:t> a custódia nada mais é do que a guarda dos títulos negociados por investidores. Por exemplo, se você adquire um título do Tesouro Direto, esse ativo fica custodiado na B3 em seu nome até o vencimento ou a data que decidir vendê-lo.</a:t>
            </a:r>
            <a:endParaRPr lang="pt-BR" sz="1000" dirty="0">
              <a:latin typeface="Nexa Light" panose="02000000000000000000" pitchFamily="2" charset="0"/>
            </a:endParaRPr>
          </a:p>
        </p:txBody>
      </p:sp>
    </p:spTree>
    <p:extLst>
      <p:ext uri="{BB962C8B-B14F-4D97-AF65-F5344CB8AC3E}">
        <p14:creationId xmlns:p14="http://schemas.microsoft.com/office/powerpoint/2010/main" val="3276344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3708708"/>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Funções da Bolsa Brasileira</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Agente de </a:t>
            </a:r>
            <a:r>
              <a:rPr lang="pt-BR" sz="2500" b="1" dirty="0" err="1">
                <a:latin typeface="Nexa Light" panose="02000000000000000000" pitchFamily="2" charset="0"/>
              </a:rPr>
              <a:t>clearing</a:t>
            </a:r>
            <a:r>
              <a:rPr lang="pt-BR" sz="2500" b="1" dirty="0">
                <a:latin typeface="Nexa Light" panose="02000000000000000000" pitchFamily="2" charset="0"/>
              </a:rPr>
              <a:t>,</a:t>
            </a:r>
            <a:r>
              <a:rPr lang="pt-BR" sz="2500" dirty="0">
                <a:latin typeface="Nexa Light" panose="02000000000000000000" pitchFamily="2" charset="0"/>
              </a:rPr>
              <a:t> as </a:t>
            </a:r>
            <a:r>
              <a:rPr lang="pt-BR" sz="2500" dirty="0" err="1">
                <a:latin typeface="Nexa Light" panose="02000000000000000000" pitchFamily="2" charset="0"/>
              </a:rPr>
              <a:t>clearings</a:t>
            </a:r>
            <a:r>
              <a:rPr lang="pt-BR" sz="2500" dirty="0">
                <a:latin typeface="Nexa Light" panose="02000000000000000000" pitchFamily="2" charset="0"/>
              </a:rPr>
              <a:t> são instituições que atuam no mercado financeiro e de capitais para garantir a segurança e transparência nas negociações. Nesse sentido, a B3 atua como uma agente de </a:t>
            </a:r>
            <a:r>
              <a:rPr lang="pt-BR" sz="2500" dirty="0" err="1">
                <a:latin typeface="Nexa Light" panose="02000000000000000000" pitchFamily="2" charset="0"/>
              </a:rPr>
              <a:t>clearing</a:t>
            </a:r>
            <a:r>
              <a:rPr lang="pt-BR" sz="2500" dirty="0">
                <a:latin typeface="Nexa Light" panose="02000000000000000000" pitchFamily="2" charset="0"/>
              </a:rPr>
              <a:t> de todas as liquidações de títulos privados de renda fixa, renda variável e derivativos. Além disso, ela também gerencia os riscos das operações realizadas por investidores.</a:t>
            </a:r>
            <a:endParaRPr lang="pt-BR" sz="1000" dirty="0">
              <a:latin typeface="Nexa Light" panose="02000000000000000000" pitchFamily="2" charset="0"/>
            </a:endParaRPr>
          </a:p>
        </p:txBody>
      </p:sp>
    </p:spTree>
    <p:extLst>
      <p:ext uri="{BB962C8B-B14F-4D97-AF65-F5344CB8AC3E}">
        <p14:creationId xmlns:p14="http://schemas.microsoft.com/office/powerpoint/2010/main" val="2758884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3708708"/>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Quais são os investimentos feitos na B3?</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Ações,</a:t>
            </a:r>
            <a:r>
              <a:rPr lang="pt-BR" sz="2500" dirty="0">
                <a:latin typeface="Nexa Light" panose="02000000000000000000" pitchFamily="2" charset="0"/>
              </a:rPr>
              <a:t> normalmente as ações são os primeiros investimentos que vêm à cabeça quando se fala em bolsa de valores. Atualmente, há mais de 400 companhias brasileiras listadas na B3, desde </a:t>
            </a:r>
            <a:r>
              <a:rPr lang="pt-BR" sz="2500" i="1" dirty="0">
                <a:latin typeface="Nexa Light" panose="02000000000000000000" pitchFamily="2" charset="0"/>
              </a:rPr>
              <a:t>blue chips</a:t>
            </a:r>
            <a:r>
              <a:rPr lang="pt-BR" sz="2500" dirty="0">
                <a:latin typeface="Nexa Light" panose="02000000000000000000" pitchFamily="2" charset="0"/>
              </a:rPr>
              <a:t> e </a:t>
            </a:r>
            <a:r>
              <a:rPr lang="pt-BR" sz="2500" i="1" dirty="0" err="1">
                <a:latin typeface="Nexa Light" panose="02000000000000000000" pitchFamily="2" charset="0"/>
              </a:rPr>
              <a:t>small</a:t>
            </a:r>
            <a:r>
              <a:rPr lang="pt-BR" sz="2500" i="1" dirty="0">
                <a:latin typeface="Nexa Light" panose="02000000000000000000" pitchFamily="2" charset="0"/>
              </a:rPr>
              <a:t> caps</a:t>
            </a:r>
            <a:r>
              <a:rPr lang="pt-BR" sz="2500" dirty="0">
                <a:latin typeface="Nexa Light" panose="02000000000000000000" pitchFamily="2" charset="0"/>
              </a:rPr>
              <a:t> pertencentes a diversos setores como financeiro, consumo cíclico e não cíclico, bens de capitais, tecnologia, infraestrutura, petróleo, telecomunicações e assim por diante.</a:t>
            </a:r>
            <a:endParaRPr lang="pt-BR" sz="1000" dirty="0">
              <a:latin typeface="Nexa Light" panose="02000000000000000000" pitchFamily="2" charset="0"/>
            </a:endParaRPr>
          </a:p>
        </p:txBody>
      </p:sp>
    </p:spTree>
    <p:extLst>
      <p:ext uri="{BB962C8B-B14F-4D97-AF65-F5344CB8AC3E}">
        <p14:creationId xmlns:p14="http://schemas.microsoft.com/office/powerpoint/2010/main" val="3752522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3323987"/>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Quais são os investimentos feitos na B3?</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Fundos imobiliários,</a:t>
            </a:r>
            <a:r>
              <a:rPr lang="pt-BR" sz="2500" dirty="0">
                <a:latin typeface="Nexa Light" panose="02000000000000000000" pitchFamily="2" charset="0"/>
              </a:rPr>
              <a:t> são uma boa alternativa para quem deseja investir nesse mercado sem os custos e a burocracia de adquirir um imóvel físico. A exemplo de outros fundos de investimento, os </a:t>
            </a:r>
            <a:r>
              <a:rPr lang="pt-BR" sz="2500" dirty="0" err="1">
                <a:latin typeface="Nexa Light" panose="02000000000000000000" pitchFamily="2" charset="0"/>
              </a:rPr>
              <a:t>FIIs</a:t>
            </a:r>
            <a:r>
              <a:rPr lang="pt-BR" sz="2500" dirty="0">
                <a:latin typeface="Nexa Light" panose="02000000000000000000" pitchFamily="2" charset="0"/>
              </a:rPr>
              <a:t> reúnem recursos de diversos cotistas, mas com o objetivo de alocá-los em imóveis ou em títulos vinculados a operações imobiliárias.</a:t>
            </a:r>
            <a:endParaRPr lang="pt-BR" sz="1000" dirty="0">
              <a:latin typeface="Nexa Light" panose="02000000000000000000" pitchFamily="2" charset="0"/>
            </a:endParaRPr>
          </a:p>
        </p:txBody>
      </p:sp>
    </p:spTree>
    <p:extLst>
      <p:ext uri="{BB962C8B-B14F-4D97-AF65-F5344CB8AC3E}">
        <p14:creationId xmlns:p14="http://schemas.microsoft.com/office/powerpoint/2010/main" val="582186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4093428"/>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Quais são os investimentos feitos na B3?</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Brazilian Depositary </a:t>
            </a:r>
            <a:r>
              <a:rPr lang="pt-BR" sz="2500" b="1" dirty="0" err="1">
                <a:latin typeface="Nexa Light" panose="02000000000000000000" pitchFamily="2" charset="0"/>
              </a:rPr>
              <a:t>Receipts</a:t>
            </a:r>
            <a:r>
              <a:rPr lang="pt-BR" sz="2500" b="1" dirty="0">
                <a:latin typeface="Nexa Light" panose="02000000000000000000" pitchFamily="2" charset="0"/>
              </a:rPr>
              <a:t> (</a:t>
            </a:r>
            <a:r>
              <a:rPr lang="pt-BR" sz="2500" b="1" dirty="0" err="1">
                <a:latin typeface="Nexa Light" panose="02000000000000000000" pitchFamily="2" charset="0"/>
              </a:rPr>
              <a:t>BDRs</a:t>
            </a:r>
            <a:r>
              <a:rPr lang="pt-BR" sz="2500" b="1" dirty="0">
                <a:latin typeface="Nexa Light" panose="02000000000000000000" pitchFamily="2" charset="0"/>
              </a:rPr>
              <a:t>),</a:t>
            </a:r>
            <a:r>
              <a:rPr lang="pt-BR" sz="2500" dirty="0">
                <a:latin typeface="Nexa Light" panose="02000000000000000000" pitchFamily="2" charset="0"/>
              </a:rPr>
              <a:t> esses títulos representam ações de companhias estrangeiras, porém são negociados em reais na bolsa de valores. Quem adquire um BDR não está investindo diretamente em uma companhia estrangeira, pois as ações continuam no exterior. Se você já pensou em investir em gigantes como Apple, Google, Netflix, Disney, entre outras, saiba que os </a:t>
            </a:r>
            <a:r>
              <a:rPr lang="pt-BR" sz="2500" dirty="0" err="1">
                <a:latin typeface="Nexa Light" panose="02000000000000000000" pitchFamily="2" charset="0"/>
              </a:rPr>
              <a:t>BDRs</a:t>
            </a:r>
            <a:r>
              <a:rPr lang="pt-BR" sz="2500" dirty="0">
                <a:latin typeface="Nexa Light" panose="02000000000000000000" pitchFamily="2" charset="0"/>
              </a:rPr>
              <a:t> podem lhe auxiliar nesse sentido de forma simples e acessível.</a:t>
            </a:r>
            <a:endParaRPr lang="pt-BR" sz="1000" dirty="0">
              <a:latin typeface="Nexa Light" panose="02000000000000000000" pitchFamily="2" charset="0"/>
            </a:endParaRPr>
          </a:p>
        </p:txBody>
      </p:sp>
    </p:spTree>
    <p:extLst>
      <p:ext uri="{BB962C8B-B14F-4D97-AF65-F5344CB8AC3E}">
        <p14:creationId xmlns:p14="http://schemas.microsoft.com/office/powerpoint/2010/main" val="258300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Tela de computador com fundo preto&#10;&#10;Descrição gerada automaticamente">
            <a:extLst>
              <a:ext uri="{FF2B5EF4-FFF2-40B4-BE49-F238E27FC236}">
                <a16:creationId xmlns:a16="http://schemas.microsoft.com/office/drawing/2014/main" id="{AB00C400-5C0B-8B5B-3F74-3AE14CC9D8D4}"/>
              </a:ext>
            </a:extLst>
          </p:cNvPr>
          <p:cNvPicPr>
            <a:picLocks noChangeAspect="1"/>
          </p:cNvPicPr>
          <p:nvPr/>
        </p:nvPicPr>
        <p:blipFill>
          <a:blip r:embed="rId3"/>
          <a:stretch>
            <a:fillRect/>
          </a:stretch>
        </p:blipFill>
        <p:spPr>
          <a:xfrm>
            <a:off x="0" y="0"/>
            <a:ext cx="12192000" cy="6858000"/>
          </a:xfrm>
          <a:prstGeom prst="rect">
            <a:avLst/>
          </a:prstGeom>
        </p:spPr>
      </p:pic>
      <p:sp>
        <p:nvSpPr>
          <p:cNvPr id="3" name="CaixaDeTexto 2">
            <a:extLst>
              <a:ext uri="{FF2B5EF4-FFF2-40B4-BE49-F238E27FC236}">
                <a16:creationId xmlns:a16="http://schemas.microsoft.com/office/drawing/2014/main" id="{64B7C0AA-AA1F-9B00-8E27-D0DCF8AF81A0}"/>
              </a:ext>
            </a:extLst>
          </p:cNvPr>
          <p:cNvSpPr txBox="1"/>
          <p:nvPr/>
        </p:nvSpPr>
        <p:spPr>
          <a:xfrm>
            <a:off x="2827878" y="2228671"/>
            <a:ext cx="6536244" cy="2400657"/>
          </a:xfrm>
          <a:prstGeom prst="rect">
            <a:avLst/>
          </a:prstGeom>
          <a:noFill/>
        </p:spPr>
        <p:txBody>
          <a:bodyPr wrap="square" rtlCol="0">
            <a:spAutoFit/>
          </a:bodyPr>
          <a:lstStyle/>
          <a:p>
            <a:pPr algn="ctr"/>
            <a:r>
              <a:rPr lang="pt-BR" sz="5000" b="1" dirty="0">
                <a:solidFill>
                  <a:schemeClr val="bg1"/>
                </a:solidFill>
                <a:latin typeface="Nexa Bold" panose="02000000000000000000"/>
              </a:rPr>
              <a:t>Você sabe qual é a diferença de </a:t>
            </a:r>
            <a:r>
              <a:rPr lang="pt-BR" sz="5000" b="1" u="sng" dirty="0">
                <a:solidFill>
                  <a:schemeClr val="bg1"/>
                </a:solidFill>
                <a:latin typeface="Nexa Bold" panose="02000000000000000000"/>
              </a:rPr>
              <a:t>Trader, Trade e Trading</a:t>
            </a:r>
            <a:r>
              <a:rPr lang="pt-BR" sz="5000" b="1" dirty="0">
                <a:solidFill>
                  <a:schemeClr val="bg1"/>
                </a:solidFill>
                <a:latin typeface="Nexa Bold" panose="02000000000000000000"/>
              </a:rPr>
              <a:t>?</a:t>
            </a:r>
          </a:p>
        </p:txBody>
      </p:sp>
    </p:spTree>
    <p:extLst>
      <p:ext uri="{BB962C8B-B14F-4D97-AF65-F5344CB8AC3E}">
        <p14:creationId xmlns:p14="http://schemas.microsoft.com/office/powerpoint/2010/main" val="1778102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4093428"/>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Quais são os investimentos feitos na B3?</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Exchange </a:t>
            </a:r>
            <a:r>
              <a:rPr lang="pt-BR" sz="2500" b="1" dirty="0" err="1">
                <a:latin typeface="Nexa Light" panose="02000000000000000000" pitchFamily="2" charset="0"/>
              </a:rPr>
              <a:t>Traded</a:t>
            </a:r>
            <a:r>
              <a:rPr lang="pt-BR" sz="2500" b="1" dirty="0">
                <a:latin typeface="Nexa Light" panose="02000000000000000000" pitchFamily="2" charset="0"/>
              </a:rPr>
              <a:t> </a:t>
            </a:r>
            <a:r>
              <a:rPr lang="pt-BR" sz="2500" b="1" dirty="0" err="1">
                <a:latin typeface="Nexa Light" panose="02000000000000000000" pitchFamily="2" charset="0"/>
              </a:rPr>
              <a:t>Funds</a:t>
            </a:r>
            <a:r>
              <a:rPr lang="pt-BR" sz="2500" b="1" dirty="0">
                <a:latin typeface="Nexa Light" panose="02000000000000000000" pitchFamily="2" charset="0"/>
              </a:rPr>
              <a:t> (</a:t>
            </a:r>
            <a:r>
              <a:rPr lang="pt-BR" sz="2500" b="1" dirty="0" err="1">
                <a:latin typeface="Nexa Light" panose="02000000000000000000" pitchFamily="2" charset="0"/>
              </a:rPr>
              <a:t>ETFs</a:t>
            </a:r>
            <a:r>
              <a:rPr lang="pt-BR" sz="2500" b="1" dirty="0">
                <a:latin typeface="Nexa Light" panose="02000000000000000000" pitchFamily="2" charset="0"/>
              </a:rPr>
              <a:t>),</a:t>
            </a:r>
            <a:r>
              <a:rPr lang="pt-BR" sz="2500" dirty="0">
                <a:latin typeface="Nexa Light" panose="02000000000000000000" pitchFamily="2" charset="0"/>
              </a:rPr>
              <a:t> o objetivo desses fundos é acompanhar o desempenho de determinado índice ou ativo financeiro do mercado. Por exemplo, alguns buscam replicar o Ibovespa ou indicadores internacionais, como o S&amp;P 500, os índices MSCI, entre outros. Há também </a:t>
            </a:r>
            <a:r>
              <a:rPr lang="pt-BR" sz="2500" dirty="0" err="1">
                <a:latin typeface="Nexa Light" panose="02000000000000000000" pitchFamily="2" charset="0"/>
              </a:rPr>
              <a:t>ETFs</a:t>
            </a:r>
            <a:r>
              <a:rPr lang="pt-BR" sz="2500" dirty="0">
                <a:latin typeface="Nexa Light" panose="02000000000000000000" pitchFamily="2" charset="0"/>
              </a:rPr>
              <a:t> vinculados a commodities, a setores da economia, e até mesmo a criptoativos. É como se você estivesse investindo em diferentes índices ou ativos ao mesmo tempo.</a:t>
            </a:r>
            <a:endParaRPr lang="pt-BR" sz="1000" dirty="0">
              <a:latin typeface="Nexa Light" panose="02000000000000000000" pitchFamily="2" charset="0"/>
            </a:endParaRPr>
          </a:p>
        </p:txBody>
      </p:sp>
    </p:spTree>
    <p:extLst>
      <p:ext uri="{BB962C8B-B14F-4D97-AF65-F5344CB8AC3E}">
        <p14:creationId xmlns:p14="http://schemas.microsoft.com/office/powerpoint/2010/main" val="3541642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2554545"/>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Quais são os investimentos feitos na B3?</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Outros investimentos,</a:t>
            </a:r>
            <a:r>
              <a:rPr lang="pt-BR" sz="2500" dirty="0">
                <a:latin typeface="Nexa Light" panose="02000000000000000000" pitchFamily="2" charset="0"/>
              </a:rPr>
              <a:t> além dos ativos de renda variável, é possível encontrar na B3 títulos privados de renda fixa, como debêntures, Certificados de Recebíveis Imobiliários e do Agronegócio (</a:t>
            </a:r>
            <a:r>
              <a:rPr lang="pt-BR" sz="2500" dirty="0" err="1">
                <a:latin typeface="Nexa Light" panose="02000000000000000000" pitchFamily="2" charset="0"/>
              </a:rPr>
              <a:t>CRIs</a:t>
            </a:r>
            <a:r>
              <a:rPr lang="pt-BR" sz="2500" dirty="0">
                <a:latin typeface="Nexa Light" panose="02000000000000000000" pitchFamily="2" charset="0"/>
              </a:rPr>
              <a:t> e </a:t>
            </a:r>
            <a:r>
              <a:rPr lang="pt-BR" sz="2500" dirty="0" err="1">
                <a:latin typeface="Nexa Light" panose="02000000000000000000" pitchFamily="2" charset="0"/>
              </a:rPr>
              <a:t>CRAs</a:t>
            </a:r>
            <a:r>
              <a:rPr lang="pt-BR" sz="2500" dirty="0">
                <a:latin typeface="Nexa Light" panose="02000000000000000000" pitchFamily="2" charset="0"/>
              </a:rPr>
              <a:t>) e Letras Financeiras (</a:t>
            </a:r>
            <a:r>
              <a:rPr lang="pt-BR" sz="2500" dirty="0" err="1">
                <a:latin typeface="Nexa Light" panose="02000000000000000000" pitchFamily="2" charset="0"/>
              </a:rPr>
              <a:t>LFs</a:t>
            </a:r>
            <a:r>
              <a:rPr lang="pt-BR" sz="2500" dirty="0">
                <a:latin typeface="Nexa Light" panose="02000000000000000000" pitchFamily="2" charset="0"/>
              </a:rPr>
              <a:t>), por exemplo.</a:t>
            </a:r>
            <a:endParaRPr lang="pt-BR" sz="1000" dirty="0">
              <a:latin typeface="Nexa Light" panose="02000000000000000000" pitchFamily="2" charset="0"/>
            </a:endParaRPr>
          </a:p>
        </p:txBody>
      </p:sp>
    </p:spTree>
    <p:extLst>
      <p:ext uri="{BB962C8B-B14F-4D97-AF65-F5344CB8AC3E}">
        <p14:creationId xmlns:p14="http://schemas.microsoft.com/office/powerpoint/2010/main" val="2692856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Tela de computador com fundo preto&#10;&#10;Descrição gerada automaticamente">
            <a:extLst>
              <a:ext uri="{FF2B5EF4-FFF2-40B4-BE49-F238E27FC236}">
                <a16:creationId xmlns:a16="http://schemas.microsoft.com/office/drawing/2014/main" id="{AB00C400-5C0B-8B5B-3F74-3AE14CC9D8D4}"/>
              </a:ext>
            </a:extLst>
          </p:cNvPr>
          <p:cNvPicPr>
            <a:picLocks noChangeAspect="1"/>
          </p:cNvPicPr>
          <p:nvPr/>
        </p:nvPicPr>
        <p:blipFill>
          <a:blip r:embed="rId3"/>
          <a:stretch>
            <a:fillRect/>
          </a:stretch>
        </p:blipFill>
        <p:spPr>
          <a:xfrm>
            <a:off x="0" y="0"/>
            <a:ext cx="12192000" cy="6858000"/>
          </a:xfrm>
          <a:prstGeom prst="rect">
            <a:avLst/>
          </a:prstGeom>
        </p:spPr>
      </p:pic>
      <p:sp>
        <p:nvSpPr>
          <p:cNvPr id="3" name="CaixaDeTexto 2">
            <a:extLst>
              <a:ext uri="{FF2B5EF4-FFF2-40B4-BE49-F238E27FC236}">
                <a16:creationId xmlns:a16="http://schemas.microsoft.com/office/drawing/2014/main" id="{64B7C0AA-AA1F-9B00-8E27-D0DCF8AF81A0}"/>
              </a:ext>
            </a:extLst>
          </p:cNvPr>
          <p:cNvSpPr txBox="1"/>
          <p:nvPr/>
        </p:nvSpPr>
        <p:spPr>
          <a:xfrm>
            <a:off x="1669577" y="2228671"/>
            <a:ext cx="8852845" cy="2400657"/>
          </a:xfrm>
          <a:prstGeom prst="rect">
            <a:avLst/>
          </a:prstGeom>
          <a:noFill/>
        </p:spPr>
        <p:txBody>
          <a:bodyPr wrap="square" rtlCol="0">
            <a:spAutoFit/>
          </a:bodyPr>
          <a:lstStyle/>
          <a:p>
            <a:pPr algn="ctr"/>
            <a:r>
              <a:rPr lang="pt-BR" sz="5000" b="1" dirty="0">
                <a:solidFill>
                  <a:schemeClr val="bg1"/>
                </a:solidFill>
                <a:latin typeface="Nexa Bold" panose="02000000000000000000"/>
              </a:rPr>
              <a:t>As corretoras de valores são a ponte que nos conecta com os mercados financeiros.</a:t>
            </a:r>
          </a:p>
        </p:txBody>
      </p:sp>
      <p:sp>
        <p:nvSpPr>
          <p:cNvPr id="5" name="Forma Livre: Forma 4">
            <a:extLst>
              <a:ext uri="{FF2B5EF4-FFF2-40B4-BE49-F238E27FC236}">
                <a16:creationId xmlns:a16="http://schemas.microsoft.com/office/drawing/2014/main" id="{C03A663A-08F8-0923-5AA6-AA6D718B32A5}"/>
              </a:ext>
            </a:extLst>
          </p:cNvPr>
          <p:cNvSpPr/>
          <p:nvPr/>
        </p:nvSpPr>
        <p:spPr>
          <a:xfrm>
            <a:off x="4901822" y="3738080"/>
            <a:ext cx="3224096" cy="54244"/>
          </a:xfrm>
          <a:custGeom>
            <a:avLst/>
            <a:gdLst>
              <a:gd name="connsiteX0" fmla="*/ 0 w 5604388"/>
              <a:gd name="connsiteY0" fmla="*/ 103134 h 103134"/>
              <a:gd name="connsiteX1" fmla="*/ 3559278 w 5604388"/>
              <a:gd name="connsiteY1" fmla="*/ 14644 h 103134"/>
              <a:gd name="connsiteX2" fmla="*/ 5604388 w 5604388"/>
              <a:gd name="connsiteY2" fmla="*/ 4811 h 103134"/>
            </a:gdLst>
            <a:ahLst/>
            <a:cxnLst>
              <a:cxn ang="0">
                <a:pos x="connsiteX0" y="connsiteY0"/>
              </a:cxn>
              <a:cxn ang="0">
                <a:pos x="connsiteX1" y="connsiteY1"/>
              </a:cxn>
              <a:cxn ang="0">
                <a:pos x="connsiteX2" y="connsiteY2"/>
              </a:cxn>
            </a:cxnLst>
            <a:rect l="l" t="t" r="r" b="b"/>
            <a:pathLst>
              <a:path w="5604388" h="103134">
                <a:moveTo>
                  <a:pt x="0" y="103134"/>
                </a:moveTo>
                <a:lnTo>
                  <a:pt x="3559278" y="14644"/>
                </a:lnTo>
                <a:cubicBezTo>
                  <a:pt x="4493343" y="-1743"/>
                  <a:pt x="5102943" y="-3382"/>
                  <a:pt x="5604388" y="4811"/>
                </a:cubicBezTo>
              </a:path>
            </a:pathLst>
          </a:custGeom>
          <a:noFill/>
          <a:ln w="38100">
            <a:solidFill>
              <a:srgbClr val="30F6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1411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3323987"/>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Qual é o horário de funcionamento da B3?</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Via de regra, o pregão da bolsa de valores acontece de segunda à sexta-feira das 10h às 17h. Durante esse horário, é possível negociar ações, </a:t>
            </a:r>
            <a:r>
              <a:rPr lang="pt-BR" sz="2500" dirty="0" err="1">
                <a:latin typeface="Nexa Light" panose="02000000000000000000" pitchFamily="2" charset="0"/>
              </a:rPr>
              <a:t>BDRs</a:t>
            </a:r>
            <a:r>
              <a:rPr lang="pt-BR" sz="2500" dirty="0">
                <a:latin typeface="Nexa Light" panose="02000000000000000000" pitchFamily="2" charset="0"/>
              </a:rPr>
              <a:t>, </a:t>
            </a:r>
            <a:r>
              <a:rPr lang="pt-BR" sz="2500" dirty="0" err="1">
                <a:latin typeface="Nexa Light" panose="02000000000000000000" pitchFamily="2" charset="0"/>
              </a:rPr>
              <a:t>ETFs</a:t>
            </a:r>
            <a:r>
              <a:rPr lang="pt-BR" sz="2500" dirty="0">
                <a:latin typeface="Nexa Light" panose="02000000000000000000" pitchFamily="2" charset="0"/>
              </a:rPr>
              <a:t> e demais ativos de renda variável na B3. Podem haver mudanças em alguns meses do ano, de modo a coincidir os horários de funcionamento da bolsa brasileira e das bolsas americanas.</a:t>
            </a:r>
            <a:endParaRPr lang="pt-BR" sz="1000" dirty="0">
              <a:latin typeface="Nexa Light" panose="02000000000000000000" pitchFamily="2" charset="0"/>
            </a:endParaRPr>
          </a:p>
        </p:txBody>
      </p:sp>
    </p:spTree>
    <p:extLst>
      <p:ext uri="{BB962C8B-B14F-4D97-AF65-F5344CB8AC3E}">
        <p14:creationId xmlns:p14="http://schemas.microsoft.com/office/powerpoint/2010/main" val="4265007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2554545"/>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Qual é o horário de funcionamento da B3?</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No entanto, há produtos que possuem horários diferenciados para negociação. Por exemplo, juros futuros e índice futuro do Ibovespa podem ser negociados entre 9h e 17h55. Já o horário de negociação do dólar futuro é das 9h às 18h.</a:t>
            </a:r>
            <a:endParaRPr lang="pt-BR" sz="1000" dirty="0">
              <a:latin typeface="Nexa Light" panose="02000000000000000000" pitchFamily="2" charset="0"/>
            </a:endParaRPr>
          </a:p>
        </p:txBody>
      </p:sp>
    </p:spTree>
    <p:extLst>
      <p:ext uri="{BB962C8B-B14F-4D97-AF65-F5344CB8AC3E}">
        <p14:creationId xmlns:p14="http://schemas.microsoft.com/office/powerpoint/2010/main" val="1733987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graphicFrame>
        <p:nvGraphicFramePr>
          <p:cNvPr id="2" name="Tabela 15">
            <a:extLst>
              <a:ext uri="{FF2B5EF4-FFF2-40B4-BE49-F238E27FC236}">
                <a16:creationId xmlns:a16="http://schemas.microsoft.com/office/drawing/2014/main" id="{F81F3F4A-9912-DC0F-9523-74E4B5139BE6}"/>
              </a:ext>
            </a:extLst>
          </p:cNvPr>
          <p:cNvGraphicFramePr>
            <a:graphicFrameLocks noGrp="1"/>
          </p:cNvGraphicFramePr>
          <p:nvPr>
            <p:extLst>
              <p:ext uri="{D42A27DB-BD31-4B8C-83A1-F6EECF244321}">
                <p14:modId xmlns:p14="http://schemas.microsoft.com/office/powerpoint/2010/main" val="1599119245"/>
              </p:ext>
            </p:extLst>
          </p:nvPr>
        </p:nvGraphicFramePr>
        <p:xfrm>
          <a:off x="2100905" y="1836103"/>
          <a:ext cx="7524876" cy="3779520"/>
        </p:xfrm>
        <a:graphic>
          <a:graphicData uri="http://schemas.openxmlformats.org/drawingml/2006/table">
            <a:tbl>
              <a:tblPr firstRow="1" bandRow="1">
                <a:tableStyleId>{2D5ABB26-0587-4C30-8999-92F81FD0307C}</a:tableStyleId>
              </a:tblPr>
              <a:tblGrid>
                <a:gridCol w="3762438">
                  <a:extLst>
                    <a:ext uri="{9D8B030D-6E8A-4147-A177-3AD203B41FA5}">
                      <a16:colId xmlns:a16="http://schemas.microsoft.com/office/drawing/2014/main" val="3457705170"/>
                    </a:ext>
                  </a:extLst>
                </a:gridCol>
                <a:gridCol w="3762438">
                  <a:extLst>
                    <a:ext uri="{9D8B030D-6E8A-4147-A177-3AD203B41FA5}">
                      <a16:colId xmlns:a16="http://schemas.microsoft.com/office/drawing/2014/main" val="3827273228"/>
                    </a:ext>
                  </a:extLst>
                </a:gridCol>
              </a:tblGrid>
              <a:tr h="454037">
                <a:tc>
                  <a:txBody>
                    <a:bodyPr/>
                    <a:lstStyle/>
                    <a:p>
                      <a:pPr algn="ctr"/>
                      <a:r>
                        <a:rPr lang="pt-BR" sz="2500" b="1" dirty="0">
                          <a:latin typeface="Nexa Light" panose="02000000000000000000"/>
                        </a:rPr>
                        <a:t>Horário</a:t>
                      </a:r>
                    </a:p>
                  </a:txBody>
                  <a:tcPr anchor="ctr">
                    <a:solidFill>
                      <a:srgbClr val="30F65F"/>
                    </a:solidFill>
                  </a:tcPr>
                </a:tc>
                <a:tc>
                  <a:txBody>
                    <a:bodyPr/>
                    <a:lstStyle/>
                    <a:p>
                      <a:pPr algn="ctr"/>
                      <a:r>
                        <a:rPr lang="pt-BR" sz="2500" b="1" dirty="0">
                          <a:latin typeface="Nexa Light" panose="02000000000000000000"/>
                        </a:rPr>
                        <a:t>Acontecimento</a:t>
                      </a:r>
                    </a:p>
                  </a:txBody>
                  <a:tcPr anchor="ctr">
                    <a:solidFill>
                      <a:srgbClr val="30F65F"/>
                    </a:solidFill>
                  </a:tcPr>
                </a:tc>
                <a:extLst>
                  <a:ext uri="{0D108BD9-81ED-4DB2-BD59-A6C34878D82A}">
                    <a16:rowId xmlns:a16="http://schemas.microsoft.com/office/drawing/2014/main" val="2095879291"/>
                  </a:ext>
                </a:extLst>
              </a:tr>
              <a:tr h="454037">
                <a:tc>
                  <a:txBody>
                    <a:bodyPr/>
                    <a:lstStyle/>
                    <a:p>
                      <a:pPr algn="ctr"/>
                      <a:r>
                        <a:rPr lang="pt-BR" sz="2500" dirty="0">
                          <a:latin typeface="Nexa Light" panose="02000000000000000000"/>
                        </a:rPr>
                        <a:t>8h55</a:t>
                      </a:r>
                    </a:p>
                  </a:txBody>
                  <a:tcPr anchor="ctr"/>
                </a:tc>
                <a:tc>
                  <a:txBody>
                    <a:bodyPr/>
                    <a:lstStyle/>
                    <a:p>
                      <a:pPr algn="l"/>
                      <a:r>
                        <a:rPr lang="pt-BR" sz="2500" dirty="0">
                          <a:latin typeface="Nexa Light" panose="02000000000000000000"/>
                        </a:rPr>
                        <a:t>Leilão de Abertura</a:t>
                      </a:r>
                    </a:p>
                  </a:txBody>
                  <a:tcPr anchor="ctr"/>
                </a:tc>
                <a:extLst>
                  <a:ext uri="{0D108BD9-81ED-4DB2-BD59-A6C34878D82A}">
                    <a16:rowId xmlns:a16="http://schemas.microsoft.com/office/drawing/2014/main" val="3948691033"/>
                  </a:ext>
                </a:extLst>
              </a:tr>
              <a:tr h="454037">
                <a:tc>
                  <a:txBody>
                    <a:bodyPr/>
                    <a:lstStyle/>
                    <a:p>
                      <a:pPr algn="ctr"/>
                      <a:r>
                        <a:rPr lang="pt-BR" sz="2500" b="1" dirty="0">
                          <a:latin typeface="Nexa Light" panose="02000000000000000000"/>
                        </a:rPr>
                        <a:t>9h00</a:t>
                      </a:r>
                    </a:p>
                  </a:txBody>
                  <a:tcPr anchor="ctr"/>
                </a:tc>
                <a:tc>
                  <a:txBody>
                    <a:bodyPr/>
                    <a:lstStyle/>
                    <a:p>
                      <a:pPr algn="l"/>
                      <a:r>
                        <a:rPr lang="pt-BR" sz="2500" b="1" dirty="0">
                          <a:latin typeface="Nexa Light" panose="02000000000000000000"/>
                        </a:rPr>
                        <a:t>Abertura do Mercado</a:t>
                      </a:r>
                    </a:p>
                  </a:txBody>
                  <a:tcPr anchor="ctr"/>
                </a:tc>
                <a:extLst>
                  <a:ext uri="{0D108BD9-81ED-4DB2-BD59-A6C34878D82A}">
                    <a16:rowId xmlns:a16="http://schemas.microsoft.com/office/drawing/2014/main" val="295122031"/>
                  </a:ext>
                </a:extLst>
              </a:tr>
              <a:tr h="454037">
                <a:tc>
                  <a:txBody>
                    <a:bodyPr/>
                    <a:lstStyle/>
                    <a:p>
                      <a:pPr algn="ctr"/>
                      <a:r>
                        <a:rPr lang="pt-BR" sz="2500" b="1" dirty="0">
                          <a:latin typeface="Nexa Light" panose="02000000000000000000"/>
                        </a:rPr>
                        <a:t>10h00</a:t>
                      </a:r>
                    </a:p>
                  </a:txBody>
                  <a:tcPr anchor="ctr"/>
                </a:tc>
                <a:tc>
                  <a:txBody>
                    <a:bodyPr/>
                    <a:lstStyle/>
                    <a:p>
                      <a:pPr algn="l"/>
                      <a:r>
                        <a:rPr lang="pt-BR" sz="2500" b="1" dirty="0">
                          <a:latin typeface="Nexa Light" panose="02000000000000000000"/>
                        </a:rPr>
                        <a:t>Mercado de Ações</a:t>
                      </a:r>
                    </a:p>
                  </a:txBody>
                  <a:tcPr anchor="ctr"/>
                </a:tc>
                <a:extLst>
                  <a:ext uri="{0D108BD9-81ED-4DB2-BD59-A6C34878D82A}">
                    <a16:rowId xmlns:a16="http://schemas.microsoft.com/office/drawing/2014/main" val="3941729663"/>
                  </a:ext>
                </a:extLst>
              </a:tr>
              <a:tr h="454037">
                <a:tc>
                  <a:txBody>
                    <a:bodyPr/>
                    <a:lstStyle/>
                    <a:p>
                      <a:pPr algn="ctr"/>
                      <a:r>
                        <a:rPr lang="pt-BR" sz="2500" b="1" dirty="0">
                          <a:latin typeface="Nexa Light" panose="02000000000000000000"/>
                        </a:rPr>
                        <a:t>10h30</a:t>
                      </a:r>
                    </a:p>
                  </a:txBody>
                  <a:tcPr anchor="ctr"/>
                </a:tc>
                <a:tc>
                  <a:txBody>
                    <a:bodyPr/>
                    <a:lstStyle/>
                    <a:p>
                      <a:pPr algn="l"/>
                      <a:r>
                        <a:rPr lang="pt-BR" sz="2500" b="1" dirty="0">
                          <a:latin typeface="Nexa Light" panose="02000000000000000000"/>
                        </a:rPr>
                        <a:t>Mercado Americano</a:t>
                      </a:r>
                    </a:p>
                  </a:txBody>
                  <a:tcPr anchor="ctr"/>
                </a:tc>
                <a:extLst>
                  <a:ext uri="{0D108BD9-81ED-4DB2-BD59-A6C34878D82A}">
                    <a16:rowId xmlns:a16="http://schemas.microsoft.com/office/drawing/2014/main" val="1550632418"/>
                  </a:ext>
                </a:extLst>
              </a:tr>
              <a:tr h="454037">
                <a:tc>
                  <a:txBody>
                    <a:bodyPr/>
                    <a:lstStyle/>
                    <a:p>
                      <a:pPr algn="ctr"/>
                      <a:r>
                        <a:rPr lang="pt-BR" sz="2500" b="1" dirty="0">
                          <a:latin typeface="Nexa Light" panose="02000000000000000000"/>
                        </a:rPr>
                        <a:t>12h00</a:t>
                      </a:r>
                    </a:p>
                  </a:txBody>
                  <a:tcPr anchor="ctr"/>
                </a:tc>
                <a:tc>
                  <a:txBody>
                    <a:bodyPr/>
                    <a:lstStyle/>
                    <a:p>
                      <a:pPr algn="l"/>
                      <a:r>
                        <a:rPr lang="pt-BR" sz="2500" b="1" dirty="0">
                          <a:latin typeface="Nexa Light" panose="02000000000000000000"/>
                        </a:rPr>
                        <a:t>Almoço</a:t>
                      </a:r>
                    </a:p>
                  </a:txBody>
                  <a:tcPr anchor="ctr"/>
                </a:tc>
                <a:extLst>
                  <a:ext uri="{0D108BD9-81ED-4DB2-BD59-A6C34878D82A}">
                    <a16:rowId xmlns:a16="http://schemas.microsoft.com/office/drawing/2014/main" val="1594279499"/>
                  </a:ext>
                </a:extLst>
              </a:tr>
              <a:tr h="454037">
                <a:tc>
                  <a:txBody>
                    <a:bodyPr/>
                    <a:lstStyle/>
                    <a:p>
                      <a:pPr algn="ctr"/>
                      <a:r>
                        <a:rPr lang="pt-BR" sz="2500" dirty="0">
                          <a:latin typeface="Nexa Light" panose="02000000000000000000"/>
                        </a:rPr>
                        <a:t>15h00 às 17h00</a:t>
                      </a:r>
                    </a:p>
                  </a:txBody>
                  <a:tcPr anchor="ctr"/>
                </a:tc>
                <a:tc>
                  <a:txBody>
                    <a:bodyPr/>
                    <a:lstStyle/>
                    <a:p>
                      <a:pPr algn="l"/>
                      <a:r>
                        <a:rPr lang="pt-BR" sz="2500" dirty="0">
                          <a:latin typeface="Nexa Light" panose="02000000000000000000"/>
                        </a:rPr>
                        <a:t>Rally de Fechamento</a:t>
                      </a:r>
                    </a:p>
                  </a:txBody>
                  <a:tcPr anchor="ctr"/>
                </a:tc>
                <a:extLst>
                  <a:ext uri="{0D108BD9-81ED-4DB2-BD59-A6C34878D82A}">
                    <a16:rowId xmlns:a16="http://schemas.microsoft.com/office/drawing/2014/main" val="1002987411"/>
                  </a:ext>
                </a:extLst>
              </a:tr>
              <a:tr h="454037">
                <a:tc>
                  <a:txBody>
                    <a:bodyPr/>
                    <a:lstStyle/>
                    <a:p>
                      <a:pPr algn="ctr"/>
                      <a:r>
                        <a:rPr lang="pt-BR" sz="2500" dirty="0">
                          <a:latin typeface="Nexa Light" panose="02000000000000000000"/>
                        </a:rPr>
                        <a:t>18h00</a:t>
                      </a:r>
                    </a:p>
                  </a:txBody>
                  <a:tcPr anchor="ctr"/>
                </a:tc>
                <a:tc>
                  <a:txBody>
                    <a:bodyPr/>
                    <a:lstStyle/>
                    <a:p>
                      <a:pPr algn="l"/>
                      <a:r>
                        <a:rPr lang="pt-BR" sz="2500" dirty="0">
                          <a:latin typeface="Nexa Light" panose="02000000000000000000"/>
                        </a:rPr>
                        <a:t>Fechamento do Mercado</a:t>
                      </a:r>
                    </a:p>
                  </a:txBody>
                  <a:tcPr anchor="ctr"/>
                </a:tc>
                <a:extLst>
                  <a:ext uri="{0D108BD9-81ED-4DB2-BD59-A6C34878D82A}">
                    <a16:rowId xmlns:a16="http://schemas.microsoft.com/office/drawing/2014/main" val="3327692807"/>
                  </a:ext>
                </a:extLst>
              </a:tr>
            </a:tbl>
          </a:graphicData>
        </a:graphic>
      </p:graphicFrame>
      <p:sp>
        <p:nvSpPr>
          <p:cNvPr id="3" name="CaixaDeTexto 2">
            <a:extLst>
              <a:ext uri="{FF2B5EF4-FFF2-40B4-BE49-F238E27FC236}">
                <a16:creationId xmlns:a16="http://schemas.microsoft.com/office/drawing/2014/main" id="{62FB5100-BE47-1911-FBD5-F42D92668D62}"/>
              </a:ext>
            </a:extLst>
          </p:cNvPr>
          <p:cNvSpPr txBox="1"/>
          <p:nvPr/>
        </p:nvSpPr>
        <p:spPr>
          <a:xfrm>
            <a:off x="1679717" y="5836701"/>
            <a:ext cx="8832566" cy="400110"/>
          </a:xfrm>
          <a:prstGeom prst="rect">
            <a:avLst/>
          </a:prstGeom>
          <a:noFill/>
        </p:spPr>
        <p:txBody>
          <a:bodyPr wrap="square" rtlCol="0">
            <a:spAutoFit/>
          </a:bodyPr>
          <a:lstStyle/>
          <a:p>
            <a:pPr algn="ctr"/>
            <a:r>
              <a:rPr lang="pt-BR" sz="2000" dirty="0">
                <a:latin typeface="Nexa Light" panose="02000000000000000000" pitchFamily="2" charset="0"/>
                <a:hlinkClick r:id="rId4"/>
              </a:rPr>
              <a:t>https://www.forexmarkethours.com</a:t>
            </a:r>
            <a:r>
              <a:rPr lang="pt-BR" sz="2000" dirty="0">
                <a:latin typeface="Nexa Light" panose="02000000000000000000" pitchFamily="2" charset="0"/>
              </a:rPr>
              <a:t> </a:t>
            </a:r>
          </a:p>
        </p:txBody>
      </p:sp>
    </p:spTree>
    <p:extLst>
      <p:ext uri="{BB962C8B-B14F-4D97-AF65-F5344CB8AC3E}">
        <p14:creationId xmlns:p14="http://schemas.microsoft.com/office/powerpoint/2010/main" val="2627016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Tela de computador com fundo preto&#10;&#10;Descrição gerada automaticamente">
            <a:extLst>
              <a:ext uri="{FF2B5EF4-FFF2-40B4-BE49-F238E27FC236}">
                <a16:creationId xmlns:a16="http://schemas.microsoft.com/office/drawing/2014/main" id="{AB00C400-5C0B-8B5B-3F74-3AE14CC9D8D4}"/>
              </a:ext>
            </a:extLst>
          </p:cNvPr>
          <p:cNvPicPr>
            <a:picLocks noChangeAspect="1"/>
          </p:cNvPicPr>
          <p:nvPr/>
        </p:nvPicPr>
        <p:blipFill>
          <a:blip r:embed="rId3"/>
          <a:stretch>
            <a:fillRect/>
          </a:stretch>
        </p:blipFill>
        <p:spPr>
          <a:xfrm>
            <a:off x="0" y="0"/>
            <a:ext cx="12192000" cy="6858000"/>
          </a:xfrm>
          <a:prstGeom prst="rect">
            <a:avLst/>
          </a:prstGeom>
        </p:spPr>
      </p:pic>
      <p:sp>
        <p:nvSpPr>
          <p:cNvPr id="3" name="CaixaDeTexto 2">
            <a:extLst>
              <a:ext uri="{FF2B5EF4-FFF2-40B4-BE49-F238E27FC236}">
                <a16:creationId xmlns:a16="http://schemas.microsoft.com/office/drawing/2014/main" id="{64B7C0AA-AA1F-9B00-8E27-D0DCF8AF81A0}"/>
              </a:ext>
            </a:extLst>
          </p:cNvPr>
          <p:cNvSpPr txBox="1"/>
          <p:nvPr/>
        </p:nvSpPr>
        <p:spPr>
          <a:xfrm>
            <a:off x="2827878" y="2844224"/>
            <a:ext cx="6536244" cy="1169551"/>
          </a:xfrm>
          <a:prstGeom prst="rect">
            <a:avLst/>
          </a:prstGeom>
          <a:noFill/>
        </p:spPr>
        <p:txBody>
          <a:bodyPr wrap="square" rtlCol="0">
            <a:spAutoFit/>
          </a:bodyPr>
          <a:lstStyle/>
          <a:p>
            <a:pPr algn="ctr"/>
            <a:r>
              <a:rPr lang="pt-BR" sz="7000" b="1" dirty="0">
                <a:solidFill>
                  <a:schemeClr val="bg1"/>
                </a:solidFill>
                <a:latin typeface="Nexa Bold" panose="02000000000000000000"/>
              </a:rPr>
              <a:t>Mini Índice</a:t>
            </a:r>
          </a:p>
        </p:txBody>
      </p:sp>
    </p:spTree>
    <p:extLst>
      <p:ext uri="{BB962C8B-B14F-4D97-AF65-F5344CB8AC3E}">
        <p14:creationId xmlns:p14="http://schemas.microsoft.com/office/powerpoint/2010/main" val="1100623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2554545"/>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O que é o mini índice?</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O mini índice é derivado do Ibovespa (IBOV) que é considerado o termômetro do mercado de capitais nacional, pois representa as empresas mais relevantes listadas na B3, responsáveis por cerca de 80% de todas as ações negociadas no pregão.</a:t>
            </a:r>
            <a:endParaRPr lang="pt-BR" sz="1000" dirty="0">
              <a:latin typeface="Nexa Light" panose="02000000000000000000" pitchFamily="2" charset="0"/>
            </a:endParaRPr>
          </a:p>
        </p:txBody>
      </p:sp>
      <p:sp>
        <p:nvSpPr>
          <p:cNvPr id="2" name="CaixaDeTexto 1">
            <a:extLst>
              <a:ext uri="{FF2B5EF4-FFF2-40B4-BE49-F238E27FC236}">
                <a16:creationId xmlns:a16="http://schemas.microsoft.com/office/drawing/2014/main" id="{237EB77C-C057-F81E-F092-5CF49832BE2E}"/>
              </a:ext>
            </a:extLst>
          </p:cNvPr>
          <p:cNvSpPr txBox="1"/>
          <p:nvPr/>
        </p:nvSpPr>
        <p:spPr>
          <a:xfrm>
            <a:off x="1679717" y="4743331"/>
            <a:ext cx="8832566" cy="707886"/>
          </a:xfrm>
          <a:prstGeom prst="rect">
            <a:avLst/>
          </a:prstGeom>
          <a:noFill/>
        </p:spPr>
        <p:txBody>
          <a:bodyPr wrap="square" rtlCol="0">
            <a:spAutoFit/>
          </a:bodyPr>
          <a:lstStyle/>
          <a:p>
            <a:pPr algn="ctr"/>
            <a:r>
              <a:rPr lang="pt-BR" sz="2000" dirty="0">
                <a:latin typeface="Nexa Light" panose="02000000000000000000" pitchFamily="2" charset="0"/>
                <a:hlinkClick r:id="rId4"/>
              </a:rPr>
              <a:t>https://www.b3.com.br/pt_br/market-data-e-indices/indices/indices-amplos/indice-ibovespa-ibovespa-composicao-da-carteira.htm</a:t>
            </a:r>
            <a:r>
              <a:rPr lang="pt-BR" sz="2000" dirty="0">
                <a:latin typeface="Nexa Light" panose="02000000000000000000" pitchFamily="2" charset="0"/>
              </a:rPr>
              <a:t> </a:t>
            </a:r>
          </a:p>
        </p:txBody>
      </p:sp>
    </p:spTree>
    <p:extLst>
      <p:ext uri="{BB962C8B-B14F-4D97-AF65-F5344CB8AC3E}">
        <p14:creationId xmlns:p14="http://schemas.microsoft.com/office/powerpoint/2010/main" val="674317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2169825"/>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O que é o mini índice?</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O mini contratos foram criados para que pudéssemos negociar contratos futuros em uma expectativa futura de preço, composto pela taxa de juros e expectativas dos investidores em uma data futura.</a:t>
            </a:r>
            <a:endParaRPr lang="pt-BR" sz="1000" dirty="0">
              <a:latin typeface="Nexa Light" panose="02000000000000000000" pitchFamily="2" charset="0"/>
            </a:endParaRPr>
          </a:p>
        </p:txBody>
      </p:sp>
    </p:spTree>
    <p:extLst>
      <p:ext uri="{BB962C8B-B14F-4D97-AF65-F5344CB8AC3E}">
        <p14:creationId xmlns:p14="http://schemas.microsoft.com/office/powerpoint/2010/main" val="747282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2939266"/>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Características do Mini Índice</a:t>
            </a:r>
          </a:p>
          <a:p>
            <a:pPr algn="just"/>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b="1" dirty="0">
                <a:latin typeface="Nexa Light" panose="02000000000000000000" pitchFamily="2" charset="0"/>
              </a:rPr>
              <a:t>Código:</a:t>
            </a:r>
            <a:r>
              <a:rPr lang="pt-BR" sz="2500" dirty="0">
                <a:latin typeface="Nexa Light" panose="02000000000000000000" pitchFamily="2" charset="0"/>
              </a:rPr>
              <a:t> WIN</a:t>
            </a:r>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b="1" dirty="0">
                <a:latin typeface="Nexa Light" panose="02000000000000000000" pitchFamily="2" charset="0"/>
              </a:rPr>
              <a:t>Cotação:</a:t>
            </a:r>
            <a:r>
              <a:rPr lang="pt-BR" sz="2500" dirty="0">
                <a:latin typeface="Nexa Light" panose="02000000000000000000" pitchFamily="2" charset="0"/>
              </a:rPr>
              <a:t> Pontos</a:t>
            </a:r>
          </a:p>
          <a:p>
            <a:pPr marL="342900" indent="-342900" algn="just">
              <a:buFont typeface="Wingdings" panose="05000000000000000000" pitchFamily="2" charset="2"/>
              <a:buChar char="ü"/>
            </a:pPr>
            <a:r>
              <a:rPr lang="pt-BR" sz="2500" b="1" dirty="0">
                <a:latin typeface="Nexa Light" panose="02000000000000000000" pitchFamily="2" charset="0"/>
              </a:rPr>
              <a:t>Meses de Vencimento:</a:t>
            </a:r>
            <a:r>
              <a:rPr lang="pt-BR" sz="2500" dirty="0">
                <a:latin typeface="Nexa Light" panose="02000000000000000000" pitchFamily="2" charset="0"/>
              </a:rPr>
              <a:t> Fevereiro, Abril, Junho, Agosto, Outubro e Dezembro.</a:t>
            </a:r>
          </a:p>
          <a:p>
            <a:pPr marL="342900" indent="-342900" algn="just">
              <a:buFont typeface="Wingdings" panose="05000000000000000000" pitchFamily="2" charset="2"/>
              <a:buChar char="ü"/>
            </a:pPr>
            <a:r>
              <a:rPr lang="pt-BR" sz="2500" b="1" dirty="0">
                <a:latin typeface="Nexa Light" panose="02000000000000000000" pitchFamily="2" charset="0"/>
              </a:rPr>
              <a:t>Datas de Vencimento:</a:t>
            </a:r>
            <a:r>
              <a:rPr lang="pt-BR" sz="2500" dirty="0">
                <a:latin typeface="Nexa Light" panose="02000000000000000000" pitchFamily="2" charset="0"/>
              </a:rPr>
              <a:t> Toda quarta-feira mais próxima do dia 15 do mês de vencimento.</a:t>
            </a:r>
          </a:p>
        </p:txBody>
      </p:sp>
    </p:spTree>
    <p:extLst>
      <p:ext uri="{BB962C8B-B14F-4D97-AF65-F5344CB8AC3E}">
        <p14:creationId xmlns:p14="http://schemas.microsoft.com/office/powerpoint/2010/main" val="225894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Quem é o TraderX?</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541222"/>
            <a:ext cx="7898501" cy="4401205"/>
          </a:xfrm>
          <a:prstGeom prst="rect">
            <a:avLst/>
          </a:prstGeom>
          <a:noFill/>
        </p:spPr>
        <p:txBody>
          <a:bodyPr wrap="square" rtlCol="0">
            <a:spAutoFit/>
          </a:bodyPr>
          <a:lstStyle/>
          <a:p>
            <a:pPr algn="just"/>
            <a:r>
              <a:rPr lang="pt-BR" sz="2500" dirty="0">
                <a:latin typeface="Nexa Light" panose="02000000000000000000" pitchFamily="2" charset="0"/>
              </a:rPr>
              <a:t>O TraderX também conhecido como o Trader que Multiplica, é um trader que desenvolve as habilidades para multiplicar muito além do dinheiro através do trading.</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Ele é um ser humano que busca ser a melhor versão de si mesmo a cada dia, multiplicando saúde física, emocional, espiritual e financeira.</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Expandindo sua consciência e fortalecendo a sua identidade para viver a verdadeira liberdade, se tornando livre das suas próprias limitações.</a:t>
            </a:r>
          </a:p>
          <a:p>
            <a:pPr algn="just"/>
            <a:endParaRPr lang="pt-BR" sz="1000" b="1" i="1" dirty="0">
              <a:latin typeface="Nexa Light" panose="02000000000000000000" pitchFamily="2" charset="0"/>
            </a:endParaRPr>
          </a:p>
          <a:p>
            <a:pPr algn="just"/>
            <a:r>
              <a:rPr lang="pt-BR" sz="2500" b="1" i="1" dirty="0">
                <a:latin typeface="Nexa Light" panose="02000000000000000000" pitchFamily="2" charset="0"/>
              </a:rPr>
              <a:t>#somostraderx #evaf</a:t>
            </a:r>
          </a:p>
        </p:txBody>
      </p:sp>
    </p:spTree>
    <p:extLst>
      <p:ext uri="{BB962C8B-B14F-4D97-AF65-F5344CB8AC3E}">
        <p14:creationId xmlns:p14="http://schemas.microsoft.com/office/powerpoint/2010/main" val="1481429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 – WIN</a:t>
            </a:r>
          </a:p>
        </p:txBody>
      </p:sp>
      <p:grpSp>
        <p:nvGrpSpPr>
          <p:cNvPr id="16" name="Agrupar 15">
            <a:extLst>
              <a:ext uri="{FF2B5EF4-FFF2-40B4-BE49-F238E27FC236}">
                <a16:creationId xmlns:a16="http://schemas.microsoft.com/office/drawing/2014/main" id="{405A89E1-4000-ED1A-EE05-36FDCECAFF92}"/>
              </a:ext>
            </a:extLst>
          </p:cNvPr>
          <p:cNvGrpSpPr/>
          <p:nvPr/>
        </p:nvGrpSpPr>
        <p:grpSpPr>
          <a:xfrm>
            <a:off x="2386040" y="2288474"/>
            <a:ext cx="3544101" cy="1485697"/>
            <a:chOff x="2474531" y="2239312"/>
            <a:chExt cx="3544101" cy="1485697"/>
          </a:xfrm>
        </p:grpSpPr>
        <p:sp>
          <p:nvSpPr>
            <p:cNvPr id="2" name="CaixaDeTexto 1">
              <a:extLst>
                <a:ext uri="{FF2B5EF4-FFF2-40B4-BE49-F238E27FC236}">
                  <a16:creationId xmlns:a16="http://schemas.microsoft.com/office/drawing/2014/main" id="{E22CA653-9144-0F44-6D95-A044548C8CF6}"/>
                </a:ext>
              </a:extLst>
            </p:cNvPr>
            <p:cNvSpPr txBox="1"/>
            <p:nvPr/>
          </p:nvSpPr>
          <p:spPr>
            <a:xfrm>
              <a:off x="2474531" y="2239312"/>
              <a:ext cx="3544101" cy="861774"/>
            </a:xfrm>
            <a:prstGeom prst="rect">
              <a:avLst/>
            </a:prstGeom>
            <a:noFill/>
          </p:spPr>
          <p:txBody>
            <a:bodyPr wrap="square" rtlCol="0">
              <a:spAutoFit/>
            </a:bodyPr>
            <a:lstStyle/>
            <a:p>
              <a:pPr algn="ctr"/>
              <a:r>
                <a:rPr lang="pt-BR" sz="5000" b="1" dirty="0">
                  <a:latin typeface="Nexa Light" panose="02000000000000000000" pitchFamily="2" charset="0"/>
                </a:rPr>
                <a:t>WIN X AA</a:t>
              </a:r>
              <a:endParaRPr lang="pt-BR" sz="5000" dirty="0">
                <a:latin typeface="Nexa Light" panose="02000000000000000000" pitchFamily="2" charset="0"/>
              </a:endParaRPr>
            </a:p>
          </p:txBody>
        </p:sp>
        <p:sp>
          <p:nvSpPr>
            <p:cNvPr id="3" name="Chave Direita 2">
              <a:extLst>
                <a:ext uri="{FF2B5EF4-FFF2-40B4-BE49-F238E27FC236}">
                  <a16:creationId xmlns:a16="http://schemas.microsoft.com/office/drawing/2014/main" id="{3F7844CD-4A61-40A5-7168-C77EA46E34D4}"/>
                </a:ext>
              </a:extLst>
            </p:cNvPr>
            <p:cNvSpPr/>
            <p:nvPr/>
          </p:nvSpPr>
          <p:spPr>
            <a:xfrm rot="5400000">
              <a:off x="3406301" y="2599795"/>
              <a:ext cx="342092" cy="1093303"/>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 name="Chave Direita 4">
              <a:extLst>
                <a:ext uri="{FF2B5EF4-FFF2-40B4-BE49-F238E27FC236}">
                  <a16:creationId xmlns:a16="http://schemas.microsoft.com/office/drawing/2014/main" id="{9E0940C1-D1B5-8937-98C3-DF3FF9CEC51D}"/>
                </a:ext>
              </a:extLst>
            </p:cNvPr>
            <p:cNvSpPr/>
            <p:nvPr/>
          </p:nvSpPr>
          <p:spPr>
            <a:xfrm rot="5400000">
              <a:off x="4282013" y="2939969"/>
              <a:ext cx="342092" cy="412956"/>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Chave Direita 7">
              <a:extLst>
                <a:ext uri="{FF2B5EF4-FFF2-40B4-BE49-F238E27FC236}">
                  <a16:creationId xmlns:a16="http://schemas.microsoft.com/office/drawing/2014/main" id="{601D744F-2599-0233-EC45-082AEC2B54D4}"/>
                </a:ext>
              </a:extLst>
            </p:cNvPr>
            <p:cNvSpPr/>
            <p:nvPr/>
          </p:nvSpPr>
          <p:spPr>
            <a:xfrm rot="5400000">
              <a:off x="4997149" y="2760369"/>
              <a:ext cx="342092" cy="772153"/>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CaixaDeTexto 8">
              <a:extLst>
                <a:ext uri="{FF2B5EF4-FFF2-40B4-BE49-F238E27FC236}">
                  <a16:creationId xmlns:a16="http://schemas.microsoft.com/office/drawing/2014/main" id="{3533892C-999D-5626-4598-C95AAF8024F0}"/>
                </a:ext>
              </a:extLst>
            </p:cNvPr>
            <p:cNvSpPr txBox="1"/>
            <p:nvPr/>
          </p:nvSpPr>
          <p:spPr>
            <a:xfrm>
              <a:off x="3106657" y="3324899"/>
              <a:ext cx="941379" cy="400110"/>
            </a:xfrm>
            <a:prstGeom prst="rect">
              <a:avLst/>
            </a:prstGeom>
            <a:noFill/>
          </p:spPr>
          <p:txBody>
            <a:bodyPr wrap="square" rtlCol="0">
              <a:spAutoFit/>
            </a:bodyPr>
            <a:lstStyle/>
            <a:p>
              <a:pPr algn="ctr"/>
              <a:r>
                <a:rPr lang="pt-BR" sz="2000" b="1" dirty="0">
                  <a:solidFill>
                    <a:srgbClr val="FF0000"/>
                  </a:solidFill>
                  <a:latin typeface="Nexa Light" panose="02000000000000000000" pitchFamily="2" charset="0"/>
                </a:rPr>
                <a:t>código</a:t>
              </a:r>
              <a:endParaRPr lang="pt-BR" sz="2000" dirty="0">
                <a:solidFill>
                  <a:srgbClr val="FF0000"/>
                </a:solidFill>
                <a:latin typeface="Nexa Light" panose="02000000000000000000" pitchFamily="2" charset="0"/>
              </a:endParaRPr>
            </a:p>
          </p:txBody>
        </p:sp>
        <p:sp>
          <p:nvSpPr>
            <p:cNvPr id="10" name="CaixaDeTexto 9">
              <a:extLst>
                <a:ext uri="{FF2B5EF4-FFF2-40B4-BE49-F238E27FC236}">
                  <a16:creationId xmlns:a16="http://schemas.microsoft.com/office/drawing/2014/main" id="{3E709BEF-6BBF-26F2-7C84-E1E1BAEADCA7}"/>
                </a:ext>
              </a:extLst>
            </p:cNvPr>
            <p:cNvSpPr txBox="1"/>
            <p:nvPr/>
          </p:nvSpPr>
          <p:spPr>
            <a:xfrm>
              <a:off x="3982369" y="3324899"/>
              <a:ext cx="941379" cy="400110"/>
            </a:xfrm>
            <a:prstGeom prst="rect">
              <a:avLst/>
            </a:prstGeom>
            <a:noFill/>
          </p:spPr>
          <p:txBody>
            <a:bodyPr wrap="square" rtlCol="0">
              <a:spAutoFit/>
            </a:bodyPr>
            <a:lstStyle/>
            <a:p>
              <a:pPr algn="ctr"/>
              <a:r>
                <a:rPr lang="pt-BR" sz="2000" b="1" dirty="0">
                  <a:solidFill>
                    <a:srgbClr val="FF0000"/>
                  </a:solidFill>
                  <a:latin typeface="Nexa Light" panose="02000000000000000000" pitchFamily="2" charset="0"/>
                </a:rPr>
                <a:t>mês</a:t>
              </a:r>
              <a:endParaRPr lang="pt-BR" sz="2000" dirty="0">
                <a:solidFill>
                  <a:srgbClr val="FF0000"/>
                </a:solidFill>
                <a:latin typeface="Nexa Light" panose="02000000000000000000" pitchFamily="2" charset="0"/>
              </a:endParaRPr>
            </a:p>
          </p:txBody>
        </p:sp>
        <p:sp>
          <p:nvSpPr>
            <p:cNvPr id="11" name="CaixaDeTexto 10">
              <a:extLst>
                <a:ext uri="{FF2B5EF4-FFF2-40B4-BE49-F238E27FC236}">
                  <a16:creationId xmlns:a16="http://schemas.microsoft.com/office/drawing/2014/main" id="{65C1AC71-32EC-F32B-8979-079BECBD91D6}"/>
                </a:ext>
              </a:extLst>
            </p:cNvPr>
            <p:cNvSpPr txBox="1"/>
            <p:nvPr/>
          </p:nvSpPr>
          <p:spPr>
            <a:xfrm>
              <a:off x="4697505" y="3317490"/>
              <a:ext cx="941379" cy="400110"/>
            </a:xfrm>
            <a:prstGeom prst="rect">
              <a:avLst/>
            </a:prstGeom>
            <a:noFill/>
          </p:spPr>
          <p:txBody>
            <a:bodyPr wrap="square" rtlCol="0">
              <a:spAutoFit/>
            </a:bodyPr>
            <a:lstStyle/>
            <a:p>
              <a:pPr algn="ctr"/>
              <a:r>
                <a:rPr lang="pt-BR" sz="2000" b="1" dirty="0">
                  <a:solidFill>
                    <a:srgbClr val="FF0000"/>
                  </a:solidFill>
                  <a:latin typeface="Nexa Light" panose="02000000000000000000" pitchFamily="2" charset="0"/>
                </a:rPr>
                <a:t>ano</a:t>
              </a:r>
              <a:endParaRPr lang="pt-BR" sz="2000" dirty="0">
                <a:solidFill>
                  <a:srgbClr val="FF0000"/>
                </a:solidFill>
                <a:latin typeface="Nexa Light" panose="02000000000000000000" pitchFamily="2" charset="0"/>
              </a:endParaRPr>
            </a:p>
          </p:txBody>
        </p:sp>
      </p:grpSp>
      <p:sp>
        <p:nvSpPr>
          <p:cNvPr id="13" name="CaixaDeTexto 12">
            <a:extLst>
              <a:ext uri="{FF2B5EF4-FFF2-40B4-BE49-F238E27FC236}">
                <a16:creationId xmlns:a16="http://schemas.microsoft.com/office/drawing/2014/main" id="{9F2E2DC5-B5E4-FFF7-070D-3C32C7E2EBB3}"/>
              </a:ext>
            </a:extLst>
          </p:cNvPr>
          <p:cNvSpPr txBox="1"/>
          <p:nvPr/>
        </p:nvSpPr>
        <p:spPr>
          <a:xfrm>
            <a:off x="2386040" y="4358660"/>
            <a:ext cx="3544101" cy="861774"/>
          </a:xfrm>
          <a:prstGeom prst="rect">
            <a:avLst/>
          </a:prstGeom>
          <a:noFill/>
        </p:spPr>
        <p:txBody>
          <a:bodyPr wrap="square" rtlCol="0">
            <a:spAutoFit/>
          </a:bodyPr>
          <a:lstStyle/>
          <a:p>
            <a:pPr algn="ctr"/>
            <a:r>
              <a:rPr lang="pt-BR" sz="5000" b="1" dirty="0">
                <a:latin typeface="Nexa Light" panose="02000000000000000000" pitchFamily="2" charset="0"/>
              </a:rPr>
              <a:t>WINM23</a:t>
            </a:r>
            <a:endParaRPr lang="pt-BR" sz="5000" dirty="0">
              <a:latin typeface="Nexa Light" panose="02000000000000000000" pitchFamily="2" charset="0"/>
            </a:endParaRPr>
          </a:p>
        </p:txBody>
      </p:sp>
      <p:graphicFrame>
        <p:nvGraphicFramePr>
          <p:cNvPr id="15" name="Tabela 15">
            <a:extLst>
              <a:ext uri="{FF2B5EF4-FFF2-40B4-BE49-F238E27FC236}">
                <a16:creationId xmlns:a16="http://schemas.microsoft.com/office/drawing/2014/main" id="{29DEF3F8-99E3-1AF3-B9E4-39B60E95E5C5}"/>
              </a:ext>
            </a:extLst>
          </p:cNvPr>
          <p:cNvGraphicFramePr>
            <a:graphicFrameLocks noGrp="1"/>
          </p:cNvGraphicFramePr>
          <p:nvPr>
            <p:extLst>
              <p:ext uri="{D42A27DB-BD31-4B8C-83A1-F6EECF244321}">
                <p14:modId xmlns:p14="http://schemas.microsoft.com/office/powerpoint/2010/main" val="1981975181"/>
              </p:ext>
            </p:extLst>
          </p:nvPr>
        </p:nvGraphicFramePr>
        <p:xfrm>
          <a:off x="6486305" y="2113222"/>
          <a:ext cx="3791150" cy="3307080"/>
        </p:xfrm>
        <a:graphic>
          <a:graphicData uri="http://schemas.openxmlformats.org/drawingml/2006/table">
            <a:tbl>
              <a:tblPr firstRow="1" bandRow="1">
                <a:tableStyleId>{2D5ABB26-0587-4C30-8999-92F81FD0307C}</a:tableStyleId>
              </a:tblPr>
              <a:tblGrid>
                <a:gridCol w="1895575">
                  <a:extLst>
                    <a:ext uri="{9D8B030D-6E8A-4147-A177-3AD203B41FA5}">
                      <a16:colId xmlns:a16="http://schemas.microsoft.com/office/drawing/2014/main" val="3457705170"/>
                    </a:ext>
                  </a:extLst>
                </a:gridCol>
                <a:gridCol w="1895575">
                  <a:extLst>
                    <a:ext uri="{9D8B030D-6E8A-4147-A177-3AD203B41FA5}">
                      <a16:colId xmlns:a16="http://schemas.microsoft.com/office/drawing/2014/main" val="3827273228"/>
                    </a:ext>
                  </a:extLst>
                </a:gridCol>
              </a:tblGrid>
              <a:tr h="454037">
                <a:tc>
                  <a:txBody>
                    <a:bodyPr/>
                    <a:lstStyle/>
                    <a:p>
                      <a:pPr algn="ctr"/>
                      <a:r>
                        <a:rPr lang="pt-BR" sz="2500" b="1" dirty="0">
                          <a:latin typeface="Nexa Light" panose="02000000000000000000"/>
                        </a:rPr>
                        <a:t>Mês</a:t>
                      </a:r>
                    </a:p>
                  </a:txBody>
                  <a:tcPr anchor="ctr">
                    <a:solidFill>
                      <a:srgbClr val="30F65F"/>
                    </a:solidFill>
                  </a:tcPr>
                </a:tc>
                <a:tc>
                  <a:txBody>
                    <a:bodyPr/>
                    <a:lstStyle/>
                    <a:p>
                      <a:pPr algn="ctr"/>
                      <a:r>
                        <a:rPr lang="pt-BR" sz="2500" b="1" dirty="0">
                          <a:latin typeface="Nexa Light" panose="02000000000000000000"/>
                        </a:rPr>
                        <a:t>Letra</a:t>
                      </a:r>
                    </a:p>
                  </a:txBody>
                  <a:tcPr anchor="ctr">
                    <a:solidFill>
                      <a:srgbClr val="30F65F"/>
                    </a:solidFill>
                  </a:tcPr>
                </a:tc>
                <a:extLst>
                  <a:ext uri="{0D108BD9-81ED-4DB2-BD59-A6C34878D82A}">
                    <a16:rowId xmlns:a16="http://schemas.microsoft.com/office/drawing/2014/main" val="2095879291"/>
                  </a:ext>
                </a:extLst>
              </a:tr>
              <a:tr h="454037">
                <a:tc>
                  <a:txBody>
                    <a:bodyPr/>
                    <a:lstStyle/>
                    <a:p>
                      <a:pPr algn="ctr"/>
                      <a:r>
                        <a:rPr lang="pt-BR" sz="2500" dirty="0">
                          <a:latin typeface="Nexa Light" panose="02000000000000000000"/>
                        </a:rPr>
                        <a:t>Fevereiro</a:t>
                      </a:r>
                    </a:p>
                  </a:txBody>
                  <a:tcPr anchor="ctr"/>
                </a:tc>
                <a:tc>
                  <a:txBody>
                    <a:bodyPr/>
                    <a:lstStyle/>
                    <a:p>
                      <a:pPr algn="ctr"/>
                      <a:r>
                        <a:rPr lang="pt-BR" sz="2500" dirty="0">
                          <a:latin typeface="Nexa Light" panose="02000000000000000000"/>
                        </a:rPr>
                        <a:t>G</a:t>
                      </a:r>
                    </a:p>
                  </a:txBody>
                  <a:tcPr anchor="ctr"/>
                </a:tc>
                <a:extLst>
                  <a:ext uri="{0D108BD9-81ED-4DB2-BD59-A6C34878D82A}">
                    <a16:rowId xmlns:a16="http://schemas.microsoft.com/office/drawing/2014/main" val="3948691033"/>
                  </a:ext>
                </a:extLst>
              </a:tr>
              <a:tr h="454037">
                <a:tc>
                  <a:txBody>
                    <a:bodyPr/>
                    <a:lstStyle/>
                    <a:p>
                      <a:pPr algn="ctr"/>
                      <a:r>
                        <a:rPr lang="pt-BR" sz="2500" dirty="0">
                          <a:latin typeface="Nexa Light" panose="02000000000000000000"/>
                        </a:rPr>
                        <a:t>Abril</a:t>
                      </a:r>
                    </a:p>
                  </a:txBody>
                  <a:tcPr anchor="ctr"/>
                </a:tc>
                <a:tc>
                  <a:txBody>
                    <a:bodyPr/>
                    <a:lstStyle/>
                    <a:p>
                      <a:pPr algn="ctr"/>
                      <a:r>
                        <a:rPr lang="pt-BR" sz="2500" dirty="0">
                          <a:latin typeface="Nexa Light" panose="02000000000000000000"/>
                        </a:rPr>
                        <a:t>J</a:t>
                      </a:r>
                    </a:p>
                  </a:txBody>
                  <a:tcPr anchor="ctr"/>
                </a:tc>
                <a:extLst>
                  <a:ext uri="{0D108BD9-81ED-4DB2-BD59-A6C34878D82A}">
                    <a16:rowId xmlns:a16="http://schemas.microsoft.com/office/drawing/2014/main" val="295122031"/>
                  </a:ext>
                </a:extLst>
              </a:tr>
              <a:tr h="454037">
                <a:tc>
                  <a:txBody>
                    <a:bodyPr/>
                    <a:lstStyle/>
                    <a:p>
                      <a:pPr algn="ctr"/>
                      <a:r>
                        <a:rPr lang="pt-BR" sz="2500" dirty="0">
                          <a:latin typeface="Nexa Light" panose="02000000000000000000"/>
                        </a:rPr>
                        <a:t>Junho</a:t>
                      </a:r>
                    </a:p>
                  </a:txBody>
                  <a:tcPr anchor="ctr"/>
                </a:tc>
                <a:tc>
                  <a:txBody>
                    <a:bodyPr/>
                    <a:lstStyle/>
                    <a:p>
                      <a:pPr algn="ctr"/>
                      <a:r>
                        <a:rPr lang="pt-BR" sz="2500" dirty="0">
                          <a:latin typeface="Nexa Light" panose="02000000000000000000"/>
                        </a:rPr>
                        <a:t>M</a:t>
                      </a:r>
                    </a:p>
                  </a:txBody>
                  <a:tcPr anchor="ctr"/>
                </a:tc>
                <a:extLst>
                  <a:ext uri="{0D108BD9-81ED-4DB2-BD59-A6C34878D82A}">
                    <a16:rowId xmlns:a16="http://schemas.microsoft.com/office/drawing/2014/main" val="3941729663"/>
                  </a:ext>
                </a:extLst>
              </a:tr>
              <a:tr h="454037">
                <a:tc>
                  <a:txBody>
                    <a:bodyPr/>
                    <a:lstStyle/>
                    <a:p>
                      <a:pPr algn="ctr"/>
                      <a:r>
                        <a:rPr lang="pt-BR" sz="2500" dirty="0">
                          <a:latin typeface="Nexa Light" panose="02000000000000000000"/>
                        </a:rPr>
                        <a:t>Agosto</a:t>
                      </a:r>
                    </a:p>
                  </a:txBody>
                  <a:tcPr anchor="ctr"/>
                </a:tc>
                <a:tc>
                  <a:txBody>
                    <a:bodyPr/>
                    <a:lstStyle/>
                    <a:p>
                      <a:pPr algn="ctr"/>
                      <a:r>
                        <a:rPr lang="pt-BR" sz="2500" dirty="0">
                          <a:latin typeface="Nexa Light" panose="02000000000000000000"/>
                        </a:rPr>
                        <a:t>Q</a:t>
                      </a:r>
                    </a:p>
                  </a:txBody>
                  <a:tcPr anchor="ctr"/>
                </a:tc>
                <a:extLst>
                  <a:ext uri="{0D108BD9-81ED-4DB2-BD59-A6C34878D82A}">
                    <a16:rowId xmlns:a16="http://schemas.microsoft.com/office/drawing/2014/main" val="1550632418"/>
                  </a:ext>
                </a:extLst>
              </a:tr>
              <a:tr h="454037">
                <a:tc>
                  <a:txBody>
                    <a:bodyPr/>
                    <a:lstStyle/>
                    <a:p>
                      <a:pPr algn="ctr"/>
                      <a:r>
                        <a:rPr lang="pt-BR" sz="2500" dirty="0">
                          <a:latin typeface="Nexa Light" panose="02000000000000000000"/>
                        </a:rPr>
                        <a:t>Outubro</a:t>
                      </a:r>
                    </a:p>
                  </a:txBody>
                  <a:tcPr anchor="ctr"/>
                </a:tc>
                <a:tc>
                  <a:txBody>
                    <a:bodyPr/>
                    <a:lstStyle/>
                    <a:p>
                      <a:pPr algn="ctr"/>
                      <a:r>
                        <a:rPr lang="pt-BR" sz="2500" dirty="0">
                          <a:latin typeface="Nexa Light" panose="02000000000000000000"/>
                        </a:rPr>
                        <a:t>V</a:t>
                      </a:r>
                    </a:p>
                  </a:txBody>
                  <a:tcPr anchor="ctr"/>
                </a:tc>
                <a:extLst>
                  <a:ext uri="{0D108BD9-81ED-4DB2-BD59-A6C34878D82A}">
                    <a16:rowId xmlns:a16="http://schemas.microsoft.com/office/drawing/2014/main" val="1594279499"/>
                  </a:ext>
                </a:extLst>
              </a:tr>
              <a:tr h="454037">
                <a:tc>
                  <a:txBody>
                    <a:bodyPr/>
                    <a:lstStyle/>
                    <a:p>
                      <a:pPr algn="ctr"/>
                      <a:r>
                        <a:rPr lang="pt-BR" sz="2500" dirty="0">
                          <a:latin typeface="Nexa Light" panose="02000000000000000000"/>
                        </a:rPr>
                        <a:t>Dezembro</a:t>
                      </a:r>
                    </a:p>
                  </a:txBody>
                  <a:tcPr anchor="ctr"/>
                </a:tc>
                <a:tc>
                  <a:txBody>
                    <a:bodyPr/>
                    <a:lstStyle/>
                    <a:p>
                      <a:pPr algn="ctr"/>
                      <a:r>
                        <a:rPr lang="pt-BR" sz="2500" dirty="0">
                          <a:latin typeface="Nexa Light" panose="02000000000000000000"/>
                        </a:rPr>
                        <a:t>Z</a:t>
                      </a:r>
                    </a:p>
                  </a:txBody>
                  <a:tcPr anchor="ctr"/>
                </a:tc>
                <a:extLst>
                  <a:ext uri="{0D108BD9-81ED-4DB2-BD59-A6C34878D82A}">
                    <a16:rowId xmlns:a16="http://schemas.microsoft.com/office/drawing/2014/main" val="1002987411"/>
                  </a:ext>
                </a:extLst>
              </a:tr>
            </a:tbl>
          </a:graphicData>
        </a:graphic>
      </p:graphicFrame>
      <p:cxnSp>
        <p:nvCxnSpPr>
          <p:cNvPr id="18" name="Conector de Seta Reta 17">
            <a:extLst>
              <a:ext uri="{FF2B5EF4-FFF2-40B4-BE49-F238E27FC236}">
                <a16:creationId xmlns:a16="http://schemas.microsoft.com/office/drawing/2014/main" id="{6B4AEB53-0079-98C4-1F8C-5BCD4192A27C}"/>
              </a:ext>
            </a:extLst>
          </p:cNvPr>
          <p:cNvCxnSpPr>
            <a:cxnSpLocks/>
          </p:cNvCxnSpPr>
          <p:nvPr/>
        </p:nvCxnSpPr>
        <p:spPr>
          <a:xfrm>
            <a:off x="8316181" y="2812152"/>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736D7EEC-3E7A-8830-4C27-50A4D271E26D}"/>
              </a:ext>
            </a:extLst>
          </p:cNvPr>
          <p:cNvCxnSpPr>
            <a:cxnSpLocks/>
          </p:cNvCxnSpPr>
          <p:nvPr/>
        </p:nvCxnSpPr>
        <p:spPr>
          <a:xfrm>
            <a:off x="8316181" y="3351510"/>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2CA628D8-76A2-55D4-206E-936253B62A42}"/>
              </a:ext>
            </a:extLst>
          </p:cNvPr>
          <p:cNvCxnSpPr>
            <a:cxnSpLocks/>
          </p:cNvCxnSpPr>
          <p:nvPr/>
        </p:nvCxnSpPr>
        <p:spPr>
          <a:xfrm>
            <a:off x="8316181" y="3890868"/>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D57B0232-BA82-A5C0-4DA9-56AEDB1F7A39}"/>
              </a:ext>
            </a:extLst>
          </p:cNvPr>
          <p:cNvCxnSpPr>
            <a:cxnSpLocks/>
          </p:cNvCxnSpPr>
          <p:nvPr/>
        </p:nvCxnSpPr>
        <p:spPr>
          <a:xfrm>
            <a:off x="8316180" y="4430226"/>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6F4FC724-5353-3242-C75A-8F1961583DC4}"/>
              </a:ext>
            </a:extLst>
          </p:cNvPr>
          <p:cNvCxnSpPr>
            <a:cxnSpLocks/>
          </p:cNvCxnSpPr>
          <p:nvPr/>
        </p:nvCxnSpPr>
        <p:spPr>
          <a:xfrm>
            <a:off x="8316179" y="4969584"/>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789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 – WIN</a:t>
            </a:r>
          </a:p>
        </p:txBody>
      </p:sp>
      <p:graphicFrame>
        <p:nvGraphicFramePr>
          <p:cNvPr id="15" name="Tabela 15">
            <a:extLst>
              <a:ext uri="{FF2B5EF4-FFF2-40B4-BE49-F238E27FC236}">
                <a16:creationId xmlns:a16="http://schemas.microsoft.com/office/drawing/2014/main" id="{29DEF3F8-99E3-1AF3-B9E4-39B60E95E5C5}"/>
              </a:ext>
            </a:extLst>
          </p:cNvPr>
          <p:cNvGraphicFramePr>
            <a:graphicFrameLocks noGrp="1"/>
          </p:cNvGraphicFramePr>
          <p:nvPr>
            <p:extLst>
              <p:ext uri="{D42A27DB-BD31-4B8C-83A1-F6EECF244321}">
                <p14:modId xmlns:p14="http://schemas.microsoft.com/office/powerpoint/2010/main" val="4089446290"/>
              </p:ext>
            </p:extLst>
          </p:nvPr>
        </p:nvGraphicFramePr>
        <p:xfrm>
          <a:off x="2100905" y="2337958"/>
          <a:ext cx="7524876" cy="1417320"/>
        </p:xfrm>
        <a:graphic>
          <a:graphicData uri="http://schemas.openxmlformats.org/drawingml/2006/table">
            <a:tbl>
              <a:tblPr firstRow="1" bandRow="1">
                <a:tableStyleId>{2D5ABB26-0587-4C30-8999-92F81FD0307C}</a:tableStyleId>
              </a:tblPr>
              <a:tblGrid>
                <a:gridCol w="3198682">
                  <a:extLst>
                    <a:ext uri="{9D8B030D-6E8A-4147-A177-3AD203B41FA5}">
                      <a16:colId xmlns:a16="http://schemas.microsoft.com/office/drawing/2014/main" val="3457705170"/>
                    </a:ext>
                  </a:extLst>
                </a:gridCol>
                <a:gridCol w="4326194">
                  <a:extLst>
                    <a:ext uri="{9D8B030D-6E8A-4147-A177-3AD203B41FA5}">
                      <a16:colId xmlns:a16="http://schemas.microsoft.com/office/drawing/2014/main" val="3827273228"/>
                    </a:ext>
                  </a:extLst>
                </a:gridCol>
              </a:tblGrid>
              <a:tr h="454037">
                <a:tc>
                  <a:txBody>
                    <a:bodyPr/>
                    <a:lstStyle/>
                    <a:p>
                      <a:pPr algn="ctr"/>
                      <a:r>
                        <a:rPr lang="pt-BR" sz="2500" b="1" dirty="0">
                          <a:latin typeface="Nexa Light" panose="02000000000000000000"/>
                        </a:rPr>
                        <a:t>Lote Padrão</a:t>
                      </a:r>
                    </a:p>
                  </a:txBody>
                  <a:tcPr anchor="ctr">
                    <a:solidFill>
                      <a:srgbClr val="30F65F"/>
                    </a:solidFill>
                  </a:tcPr>
                </a:tc>
                <a:tc>
                  <a:txBody>
                    <a:bodyPr/>
                    <a:lstStyle/>
                    <a:p>
                      <a:pPr algn="ctr"/>
                      <a:r>
                        <a:rPr lang="pt-BR" sz="2500" b="1" dirty="0">
                          <a:latin typeface="Nexa Light" panose="02000000000000000000"/>
                        </a:rPr>
                        <a:t>1 Mini Contrato</a:t>
                      </a:r>
                    </a:p>
                  </a:txBody>
                  <a:tcPr anchor="ctr">
                    <a:solidFill>
                      <a:srgbClr val="30F65F"/>
                    </a:solidFill>
                  </a:tcPr>
                </a:tc>
                <a:extLst>
                  <a:ext uri="{0D108BD9-81ED-4DB2-BD59-A6C34878D82A}">
                    <a16:rowId xmlns:a16="http://schemas.microsoft.com/office/drawing/2014/main" val="2095879291"/>
                  </a:ext>
                </a:extLst>
              </a:tr>
              <a:tr h="454037">
                <a:tc>
                  <a:txBody>
                    <a:bodyPr/>
                    <a:lstStyle/>
                    <a:p>
                      <a:pPr algn="ctr"/>
                      <a:r>
                        <a:rPr lang="pt-BR" sz="2500" dirty="0">
                          <a:latin typeface="Nexa Light" panose="02000000000000000000"/>
                        </a:rPr>
                        <a:t>Variação em Pontos</a:t>
                      </a:r>
                    </a:p>
                  </a:txBody>
                  <a:tcPr anchor="ctr"/>
                </a:tc>
                <a:tc>
                  <a:txBody>
                    <a:bodyPr/>
                    <a:lstStyle/>
                    <a:p>
                      <a:pPr algn="ctr"/>
                      <a:r>
                        <a:rPr lang="pt-BR" sz="2500" dirty="0">
                          <a:latin typeface="Nexa Light" panose="02000000000000000000"/>
                        </a:rPr>
                        <a:t>R$ 0,20</a:t>
                      </a:r>
                    </a:p>
                  </a:txBody>
                  <a:tcPr anchor="ctr"/>
                </a:tc>
                <a:extLst>
                  <a:ext uri="{0D108BD9-81ED-4DB2-BD59-A6C34878D82A}">
                    <a16:rowId xmlns:a16="http://schemas.microsoft.com/office/drawing/2014/main" val="3948691033"/>
                  </a:ext>
                </a:extLst>
              </a:tr>
              <a:tr h="454037">
                <a:tc>
                  <a:txBody>
                    <a:bodyPr/>
                    <a:lstStyle/>
                    <a:p>
                      <a:pPr algn="ctr"/>
                      <a:r>
                        <a:rPr lang="pt-BR" sz="2500" dirty="0">
                          <a:latin typeface="Nexa Light" panose="02000000000000000000"/>
                        </a:rPr>
                        <a:t>Valor Financeiro</a:t>
                      </a:r>
                    </a:p>
                  </a:txBody>
                  <a:tcPr anchor="ctr"/>
                </a:tc>
                <a:tc>
                  <a:txBody>
                    <a:bodyPr/>
                    <a:lstStyle/>
                    <a:p>
                      <a:pPr algn="ctr"/>
                      <a:r>
                        <a:rPr lang="pt-BR" sz="2500" dirty="0">
                          <a:latin typeface="Nexa Light" panose="02000000000000000000"/>
                        </a:rPr>
                        <a:t>110.000 x R$0,20 = R$ 22.000</a:t>
                      </a:r>
                    </a:p>
                  </a:txBody>
                  <a:tcPr anchor="ctr"/>
                </a:tc>
                <a:extLst>
                  <a:ext uri="{0D108BD9-81ED-4DB2-BD59-A6C34878D82A}">
                    <a16:rowId xmlns:a16="http://schemas.microsoft.com/office/drawing/2014/main" val="295122031"/>
                  </a:ext>
                </a:extLst>
              </a:tr>
            </a:tbl>
          </a:graphicData>
        </a:graphic>
      </p:graphicFrame>
      <p:sp>
        <p:nvSpPr>
          <p:cNvPr id="7" name="CaixaDeTexto 6">
            <a:extLst>
              <a:ext uri="{FF2B5EF4-FFF2-40B4-BE49-F238E27FC236}">
                <a16:creationId xmlns:a16="http://schemas.microsoft.com/office/drawing/2014/main" id="{56BCD0BF-93F4-DA4D-2D03-DD6FC4DCFD5E}"/>
              </a:ext>
            </a:extLst>
          </p:cNvPr>
          <p:cNvSpPr txBox="1"/>
          <p:nvPr/>
        </p:nvSpPr>
        <p:spPr>
          <a:xfrm>
            <a:off x="2100905" y="4093260"/>
            <a:ext cx="7347895" cy="477054"/>
          </a:xfrm>
          <a:prstGeom prst="rect">
            <a:avLst/>
          </a:prstGeom>
          <a:noFill/>
        </p:spPr>
        <p:txBody>
          <a:bodyPr wrap="square" rtlCol="0">
            <a:spAutoFit/>
          </a:bodyPr>
          <a:lstStyle/>
          <a:p>
            <a:pPr marL="342900" indent="-342900" algn="ctr">
              <a:buFont typeface="Wingdings" panose="05000000000000000000" pitchFamily="2" charset="2"/>
              <a:buChar char="ü"/>
            </a:pPr>
            <a:r>
              <a:rPr lang="pt-BR" sz="2500" b="1" dirty="0">
                <a:latin typeface="Nexa Light" panose="02000000000000000000" pitchFamily="2" charset="0"/>
              </a:rPr>
              <a:t>Margem de Garantia: </a:t>
            </a:r>
            <a:r>
              <a:rPr lang="pt-BR" sz="2500" dirty="0">
                <a:latin typeface="Nexa Light" panose="02000000000000000000" pitchFamily="2" charset="0"/>
              </a:rPr>
              <a:t>Mínimo de R$ 100,00</a:t>
            </a:r>
          </a:p>
        </p:txBody>
      </p:sp>
    </p:spTree>
    <p:extLst>
      <p:ext uri="{BB962C8B-B14F-4D97-AF65-F5344CB8AC3E}">
        <p14:creationId xmlns:p14="http://schemas.microsoft.com/office/powerpoint/2010/main" val="2790592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 – WIN</a:t>
            </a:r>
          </a:p>
        </p:txBody>
      </p:sp>
      <p:sp>
        <p:nvSpPr>
          <p:cNvPr id="2" name="CaixaDeTexto 1">
            <a:extLst>
              <a:ext uri="{FF2B5EF4-FFF2-40B4-BE49-F238E27FC236}">
                <a16:creationId xmlns:a16="http://schemas.microsoft.com/office/drawing/2014/main" id="{240382CA-DA83-D8B3-ADD4-7A446152B3FD}"/>
              </a:ext>
            </a:extLst>
          </p:cNvPr>
          <p:cNvSpPr txBox="1"/>
          <p:nvPr/>
        </p:nvSpPr>
        <p:spPr>
          <a:xfrm>
            <a:off x="2100905" y="1855854"/>
            <a:ext cx="7347895" cy="2323713"/>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Como calcular os pontos no WIN?</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A variação do preço é medida em 5 pontos</a:t>
            </a:r>
          </a:p>
          <a:p>
            <a:pPr algn="just"/>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dirty="0">
                <a:latin typeface="Nexa Light" panose="02000000000000000000" pitchFamily="2" charset="0"/>
              </a:rPr>
              <a:t>1 </a:t>
            </a:r>
            <a:r>
              <a:rPr lang="pt-BR" sz="2500" dirty="0" err="1">
                <a:latin typeface="Nexa Light" panose="02000000000000000000" pitchFamily="2" charset="0"/>
              </a:rPr>
              <a:t>tick</a:t>
            </a:r>
            <a:r>
              <a:rPr lang="pt-BR" sz="2500" dirty="0">
                <a:latin typeface="Nexa Light" panose="02000000000000000000" pitchFamily="2" charset="0"/>
              </a:rPr>
              <a:t> = 5 pontos</a:t>
            </a:r>
          </a:p>
          <a:p>
            <a:pPr marL="342900" indent="-342900" algn="just">
              <a:buFont typeface="Wingdings" panose="05000000000000000000" pitchFamily="2" charset="2"/>
              <a:buChar char="ü"/>
            </a:pPr>
            <a:r>
              <a:rPr lang="pt-BR" sz="2500" dirty="0">
                <a:latin typeface="Nexa Light" panose="02000000000000000000" pitchFamily="2" charset="0"/>
              </a:rPr>
              <a:t>1 ponto = R$ 0,20</a:t>
            </a:r>
          </a:p>
          <a:p>
            <a:pPr marL="342900" indent="-342900" algn="just">
              <a:buFont typeface="Wingdings" panose="05000000000000000000" pitchFamily="2" charset="2"/>
              <a:buChar char="ü"/>
            </a:pPr>
            <a:r>
              <a:rPr lang="pt-BR" sz="2500" dirty="0">
                <a:latin typeface="Nexa Light" panose="02000000000000000000" pitchFamily="2" charset="0"/>
              </a:rPr>
              <a:t>1 </a:t>
            </a:r>
            <a:r>
              <a:rPr lang="pt-BR" sz="2500" dirty="0" err="1">
                <a:latin typeface="Nexa Light" panose="02000000000000000000" pitchFamily="2" charset="0"/>
              </a:rPr>
              <a:t>tick</a:t>
            </a:r>
            <a:r>
              <a:rPr lang="pt-BR" sz="2500" dirty="0">
                <a:latin typeface="Nexa Light" panose="02000000000000000000" pitchFamily="2" charset="0"/>
              </a:rPr>
              <a:t> = 5 pontos = R$ 1,00 por mini contrato</a:t>
            </a:r>
          </a:p>
        </p:txBody>
      </p:sp>
    </p:spTree>
    <p:extLst>
      <p:ext uri="{BB962C8B-B14F-4D97-AF65-F5344CB8AC3E}">
        <p14:creationId xmlns:p14="http://schemas.microsoft.com/office/powerpoint/2010/main" val="8059796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 – WIN</a:t>
            </a:r>
          </a:p>
        </p:txBody>
      </p:sp>
      <p:sp>
        <p:nvSpPr>
          <p:cNvPr id="2" name="CaixaDeTexto 1">
            <a:extLst>
              <a:ext uri="{FF2B5EF4-FFF2-40B4-BE49-F238E27FC236}">
                <a16:creationId xmlns:a16="http://schemas.microsoft.com/office/drawing/2014/main" id="{240382CA-DA83-D8B3-ADD4-7A446152B3FD}"/>
              </a:ext>
            </a:extLst>
          </p:cNvPr>
          <p:cNvSpPr txBox="1"/>
          <p:nvPr/>
        </p:nvSpPr>
        <p:spPr>
          <a:xfrm>
            <a:off x="2100905" y="1855854"/>
            <a:ext cx="7347895" cy="2323713"/>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Vamos ver um exemplo de trade no WIN...</a:t>
            </a:r>
          </a:p>
          <a:p>
            <a:pPr algn="just"/>
            <a:endParaRPr lang="pt-BR" sz="1000" dirty="0">
              <a:latin typeface="Nexa Light" panose="02000000000000000000" pitchFamily="2" charset="0"/>
            </a:endParaRPr>
          </a:p>
          <a:p>
            <a:pPr algn="ctr"/>
            <a:r>
              <a:rPr lang="pt-BR" sz="2500" dirty="0" err="1">
                <a:latin typeface="Nexa Light" panose="02000000000000000000" pitchFamily="2" charset="0"/>
              </a:rPr>
              <a:t>Qtd</a:t>
            </a:r>
            <a:r>
              <a:rPr lang="pt-BR" sz="2500" dirty="0">
                <a:latin typeface="Nexa Light" panose="02000000000000000000" pitchFamily="2" charset="0"/>
              </a:rPr>
              <a:t>. de Pontos </a:t>
            </a:r>
            <a:r>
              <a:rPr lang="pt-BR" sz="2500" b="1" dirty="0">
                <a:latin typeface="Nexa Light" panose="02000000000000000000" pitchFamily="2" charset="0"/>
              </a:rPr>
              <a:t>x</a:t>
            </a:r>
            <a:r>
              <a:rPr lang="pt-BR" sz="2500" dirty="0">
                <a:latin typeface="Nexa Light" panose="02000000000000000000" pitchFamily="2" charset="0"/>
              </a:rPr>
              <a:t> R$ 0,20 </a:t>
            </a:r>
            <a:r>
              <a:rPr lang="pt-BR" sz="2500" b="1" dirty="0">
                <a:latin typeface="Nexa Light" panose="02000000000000000000" pitchFamily="2" charset="0"/>
              </a:rPr>
              <a:t>x</a:t>
            </a:r>
            <a:r>
              <a:rPr lang="pt-BR" sz="2500" dirty="0">
                <a:latin typeface="Nexa Light" panose="02000000000000000000" pitchFamily="2" charset="0"/>
              </a:rPr>
              <a:t> </a:t>
            </a:r>
            <a:r>
              <a:rPr lang="pt-BR" sz="2500" dirty="0" err="1">
                <a:latin typeface="Nexa Light" panose="02000000000000000000" pitchFamily="2" charset="0"/>
              </a:rPr>
              <a:t>Qtd</a:t>
            </a:r>
            <a:r>
              <a:rPr lang="pt-BR" sz="2500" dirty="0">
                <a:latin typeface="Nexa Light" panose="02000000000000000000" pitchFamily="2" charset="0"/>
              </a:rPr>
              <a:t>. de Contratos</a:t>
            </a:r>
          </a:p>
          <a:p>
            <a:pPr algn="just"/>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b="1" dirty="0">
                <a:latin typeface="Nexa Light" panose="02000000000000000000" pitchFamily="2" charset="0"/>
              </a:rPr>
              <a:t>Exemplo 1:</a:t>
            </a:r>
            <a:r>
              <a:rPr lang="pt-BR" sz="2500" dirty="0">
                <a:latin typeface="Nexa Light" panose="02000000000000000000" pitchFamily="2" charset="0"/>
              </a:rPr>
              <a:t> 100 </a:t>
            </a:r>
            <a:r>
              <a:rPr lang="pt-BR" sz="2500" dirty="0" err="1">
                <a:latin typeface="Nexa Light" panose="02000000000000000000" pitchFamily="2" charset="0"/>
              </a:rPr>
              <a:t>pts</a:t>
            </a:r>
            <a:r>
              <a:rPr lang="pt-BR" sz="2500" dirty="0">
                <a:latin typeface="Nexa Light" panose="02000000000000000000" pitchFamily="2" charset="0"/>
              </a:rPr>
              <a:t> x R$ 0,20 x 1C = R$ 20,00</a:t>
            </a:r>
          </a:p>
          <a:p>
            <a:pPr marL="342900" indent="-342900" algn="just">
              <a:buFont typeface="Wingdings" panose="05000000000000000000" pitchFamily="2" charset="2"/>
              <a:buChar char="ü"/>
            </a:pPr>
            <a:r>
              <a:rPr lang="pt-BR" sz="2500" b="1" dirty="0">
                <a:latin typeface="Nexa Light" panose="02000000000000000000" pitchFamily="2" charset="0"/>
              </a:rPr>
              <a:t>Exemplo 2:</a:t>
            </a:r>
            <a:r>
              <a:rPr lang="pt-BR" sz="2500" dirty="0">
                <a:latin typeface="Nexa Light" panose="02000000000000000000" pitchFamily="2" charset="0"/>
              </a:rPr>
              <a:t> 100 </a:t>
            </a:r>
            <a:r>
              <a:rPr lang="pt-BR" sz="2500" dirty="0" err="1">
                <a:latin typeface="Nexa Light" panose="02000000000000000000" pitchFamily="2" charset="0"/>
              </a:rPr>
              <a:t>pts</a:t>
            </a:r>
            <a:r>
              <a:rPr lang="pt-BR" sz="2500" dirty="0">
                <a:latin typeface="Nexa Light" panose="02000000000000000000" pitchFamily="2" charset="0"/>
              </a:rPr>
              <a:t> x R$ 0,20 x 5C = R$ 100,00</a:t>
            </a:r>
          </a:p>
          <a:p>
            <a:pPr marL="342900" indent="-342900" algn="just">
              <a:buFont typeface="Wingdings" panose="05000000000000000000" pitchFamily="2" charset="2"/>
              <a:buChar char="ü"/>
            </a:pPr>
            <a:r>
              <a:rPr lang="pt-BR" sz="2500" b="1" dirty="0">
                <a:latin typeface="Nexa Light" panose="02000000000000000000" pitchFamily="2" charset="0"/>
              </a:rPr>
              <a:t>Exemplo 3:</a:t>
            </a:r>
            <a:r>
              <a:rPr lang="pt-BR" sz="2500" dirty="0">
                <a:latin typeface="Nexa Light" panose="02000000000000000000" pitchFamily="2" charset="0"/>
              </a:rPr>
              <a:t> 250 </a:t>
            </a:r>
            <a:r>
              <a:rPr lang="pt-BR" sz="2500" dirty="0" err="1">
                <a:latin typeface="Nexa Light" panose="02000000000000000000" pitchFamily="2" charset="0"/>
              </a:rPr>
              <a:t>pts</a:t>
            </a:r>
            <a:r>
              <a:rPr lang="pt-BR" sz="2500" dirty="0">
                <a:latin typeface="Nexa Light" panose="02000000000000000000" pitchFamily="2" charset="0"/>
              </a:rPr>
              <a:t> x R$ 0,20 x 10C = R$ 500,00</a:t>
            </a:r>
          </a:p>
        </p:txBody>
      </p:sp>
    </p:spTree>
    <p:extLst>
      <p:ext uri="{BB962C8B-B14F-4D97-AF65-F5344CB8AC3E}">
        <p14:creationId xmlns:p14="http://schemas.microsoft.com/office/powerpoint/2010/main" val="2987537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Tela de computador com fundo preto&#10;&#10;Descrição gerada automaticamente">
            <a:extLst>
              <a:ext uri="{FF2B5EF4-FFF2-40B4-BE49-F238E27FC236}">
                <a16:creationId xmlns:a16="http://schemas.microsoft.com/office/drawing/2014/main" id="{AB00C400-5C0B-8B5B-3F74-3AE14CC9D8D4}"/>
              </a:ext>
            </a:extLst>
          </p:cNvPr>
          <p:cNvPicPr>
            <a:picLocks noChangeAspect="1"/>
          </p:cNvPicPr>
          <p:nvPr/>
        </p:nvPicPr>
        <p:blipFill>
          <a:blip r:embed="rId3"/>
          <a:stretch>
            <a:fillRect/>
          </a:stretch>
        </p:blipFill>
        <p:spPr>
          <a:xfrm>
            <a:off x="0" y="0"/>
            <a:ext cx="12192000" cy="6858000"/>
          </a:xfrm>
          <a:prstGeom prst="rect">
            <a:avLst/>
          </a:prstGeom>
        </p:spPr>
      </p:pic>
      <p:sp>
        <p:nvSpPr>
          <p:cNvPr id="3" name="CaixaDeTexto 2">
            <a:extLst>
              <a:ext uri="{FF2B5EF4-FFF2-40B4-BE49-F238E27FC236}">
                <a16:creationId xmlns:a16="http://schemas.microsoft.com/office/drawing/2014/main" id="{64B7C0AA-AA1F-9B00-8E27-D0DCF8AF81A0}"/>
              </a:ext>
            </a:extLst>
          </p:cNvPr>
          <p:cNvSpPr txBox="1"/>
          <p:nvPr/>
        </p:nvSpPr>
        <p:spPr>
          <a:xfrm>
            <a:off x="2827878" y="2844224"/>
            <a:ext cx="6536244" cy="1169551"/>
          </a:xfrm>
          <a:prstGeom prst="rect">
            <a:avLst/>
          </a:prstGeom>
          <a:noFill/>
        </p:spPr>
        <p:txBody>
          <a:bodyPr wrap="square" rtlCol="0">
            <a:spAutoFit/>
          </a:bodyPr>
          <a:lstStyle/>
          <a:p>
            <a:pPr algn="ctr"/>
            <a:r>
              <a:rPr lang="pt-BR" sz="7000" b="1" dirty="0">
                <a:solidFill>
                  <a:schemeClr val="bg1"/>
                </a:solidFill>
                <a:latin typeface="Nexa Bold" panose="02000000000000000000"/>
              </a:rPr>
              <a:t>Mini Dólar</a:t>
            </a:r>
          </a:p>
        </p:txBody>
      </p:sp>
    </p:spTree>
    <p:extLst>
      <p:ext uri="{BB962C8B-B14F-4D97-AF65-F5344CB8AC3E}">
        <p14:creationId xmlns:p14="http://schemas.microsoft.com/office/powerpoint/2010/main" val="2340638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2554545"/>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O que é o mini dólar?</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O mini dólar, operado pelo código WDO, corresponde a 20% do contrato futuro de dólar cheio, ou seja, o WDO é um minicontrato com vencimentos estabelecidos. Em termos mais simples, é um compromisso de compra ou venda da moeda quando chega determinada data.</a:t>
            </a:r>
            <a:endParaRPr lang="pt-BR" sz="1000" dirty="0">
              <a:latin typeface="Nexa Light" panose="02000000000000000000" pitchFamily="2" charset="0"/>
            </a:endParaRPr>
          </a:p>
        </p:txBody>
      </p:sp>
    </p:spTree>
    <p:extLst>
      <p:ext uri="{BB962C8B-B14F-4D97-AF65-F5344CB8AC3E}">
        <p14:creationId xmlns:p14="http://schemas.microsoft.com/office/powerpoint/2010/main" val="21358795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55854"/>
            <a:ext cx="7347895" cy="2169825"/>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Características do Mini Dólar</a:t>
            </a:r>
          </a:p>
          <a:p>
            <a:pPr algn="just"/>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b="1" dirty="0">
                <a:latin typeface="Nexa Light" panose="02000000000000000000" pitchFamily="2" charset="0"/>
              </a:rPr>
              <a:t>Código:</a:t>
            </a:r>
            <a:r>
              <a:rPr lang="pt-BR" sz="2500" dirty="0">
                <a:latin typeface="Nexa Light" panose="02000000000000000000" pitchFamily="2" charset="0"/>
              </a:rPr>
              <a:t> WDO</a:t>
            </a:r>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b="1" dirty="0">
                <a:latin typeface="Nexa Light" panose="02000000000000000000" pitchFamily="2" charset="0"/>
              </a:rPr>
              <a:t>Cotação:</a:t>
            </a:r>
            <a:r>
              <a:rPr lang="pt-BR" sz="2500" dirty="0">
                <a:latin typeface="Nexa Light" panose="02000000000000000000" pitchFamily="2" charset="0"/>
              </a:rPr>
              <a:t> Pontos</a:t>
            </a:r>
          </a:p>
          <a:p>
            <a:pPr marL="342900" indent="-342900" algn="just">
              <a:buFont typeface="Wingdings" panose="05000000000000000000" pitchFamily="2" charset="2"/>
              <a:buChar char="ü"/>
            </a:pPr>
            <a:r>
              <a:rPr lang="pt-BR" sz="2500" b="1" dirty="0">
                <a:latin typeface="Nexa Light" panose="02000000000000000000" pitchFamily="2" charset="0"/>
              </a:rPr>
              <a:t>Meses de Vencimento:</a:t>
            </a:r>
            <a:r>
              <a:rPr lang="pt-BR" sz="2500" dirty="0">
                <a:latin typeface="Nexa Light" panose="02000000000000000000" pitchFamily="2" charset="0"/>
              </a:rPr>
              <a:t> Todos os meses.</a:t>
            </a:r>
          </a:p>
          <a:p>
            <a:pPr marL="342900" indent="-342900" algn="just">
              <a:buFont typeface="Wingdings" panose="05000000000000000000" pitchFamily="2" charset="2"/>
              <a:buChar char="ü"/>
            </a:pPr>
            <a:r>
              <a:rPr lang="pt-BR" sz="2500" b="1" dirty="0">
                <a:latin typeface="Nexa Light" panose="02000000000000000000" pitchFamily="2" charset="0"/>
              </a:rPr>
              <a:t>Datas de Vencimento:</a:t>
            </a:r>
            <a:r>
              <a:rPr lang="pt-BR" sz="2500" dirty="0">
                <a:latin typeface="Nexa Light" panose="02000000000000000000" pitchFamily="2" charset="0"/>
              </a:rPr>
              <a:t> Primeiro dia útil de cada mês.</a:t>
            </a:r>
          </a:p>
        </p:txBody>
      </p:sp>
    </p:spTree>
    <p:extLst>
      <p:ext uri="{BB962C8B-B14F-4D97-AF65-F5344CB8AC3E}">
        <p14:creationId xmlns:p14="http://schemas.microsoft.com/office/powerpoint/2010/main" val="3440543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 – WDO</a:t>
            </a:r>
          </a:p>
        </p:txBody>
      </p:sp>
      <p:grpSp>
        <p:nvGrpSpPr>
          <p:cNvPr id="16" name="Agrupar 15">
            <a:extLst>
              <a:ext uri="{FF2B5EF4-FFF2-40B4-BE49-F238E27FC236}">
                <a16:creationId xmlns:a16="http://schemas.microsoft.com/office/drawing/2014/main" id="{405A89E1-4000-ED1A-EE05-36FDCECAFF92}"/>
              </a:ext>
            </a:extLst>
          </p:cNvPr>
          <p:cNvGrpSpPr/>
          <p:nvPr/>
        </p:nvGrpSpPr>
        <p:grpSpPr>
          <a:xfrm>
            <a:off x="4323949" y="2337958"/>
            <a:ext cx="3544101" cy="1485697"/>
            <a:chOff x="2474531" y="2239312"/>
            <a:chExt cx="3544101" cy="1485697"/>
          </a:xfrm>
        </p:grpSpPr>
        <p:sp>
          <p:nvSpPr>
            <p:cNvPr id="2" name="CaixaDeTexto 1">
              <a:extLst>
                <a:ext uri="{FF2B5EF4-FFF2-40B4-BE49-F238E27FC236}">
                  <a16:creationId xmlns:a16="http://schemas.microsoft.com/office/drawing/2014/main" id="{E22CA653-9144-0F44-6D95-A044548C8CF6}"/>
                </a:ext>
              </a:extLst>
            </p:cNvPr>
            <p:cNvSpPr txBox="1"/>
            <p:nvPr/>
          </p:nvSpPr>
          <p:spPr>
            <a:xfrm>
              <a:off x="2474531" y="2239312"/>
              <a:ext cx="3544101" cy="861774"/>
            </a:xfrm>
            <a:prstGeom prst="rect">
              <a:avLst/>
            </a:prstGeom>
            <a:noFill/>
          </p:spPr>
          <p:txBody>
            <a:bodyPr wrap="square" rtlCol="0">
              <a:spAutoFit/>
            </a:bodyPr>
            <a:lstStyle/>
            <a:p>
              <a:pPr algn="ctr"/>
              <a:r>
                <a:rPr lang="pt-BR" sz="5000" b="1" dirty="0">
                  <a:latin typeface="Nexa Light" panose="02000000000000000000" pitchFamily="2" charset="0"/>
                </a:rPr>
                <a:t>WDO X AA</a:t>
              </a:r>
              <a:endParaRPr lang="pt-BR" sz="5000" dirty="0">
                <a:latin typeface="Nexa Light" panose="02000000000000000000" pitchFamily="2" charset="0"/>
              </a:endParaRPr>
            </a:p>
          </p:txBody>
        </p:sp>
        <p:sp>
          <p:nvSpPr>
            <p:cNvPr id="3" name="Chave Direita 2">
              <a:extLst>
                <a:ext uri="{FF2B5EF4-FFF2-40B4-BE49-F238E27FC236}">
                  <a16:creationId xmlns:a16="http://schemas.microsoft.com/office/drawing/2014/main" id="{3F7844CD-4A61-40A5-7168-C77EA46E34D4}"/>
                </a:ext>
              </a:extLst>
            </p:cNvPr>
            <p:cNvSpPr/>
            <p:nvPr/>
          </p:nvSpPr>
          <p:spPr>
            <a:xfrm rot="5400000">
              <a:off x="3406301" y="2599795"/>
              <a:ext cx="342092" cy="1093303"/>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 name="Chave Direita 4">
              <a:extLst>
                <a:ext uri="{FF2B5EF4-FFF2-40B4-BE49-F238E27FC236}">
                  <a16:creationId xmlns:a16="http://schemas.microsoft.com/office/drawing/2014/main" id="{9E0940C1-D1B5-8937-98C3-DF3FF9CEC51D}"/>
                </a:ext>
              </a:extLst>
            </p:cNvPr>
            <p:cNvSpPr/>
            <p:nvPr/>
          </p:nvSpPr>
          <p:spPr>
            <a:xfrm rot="5400000">
              <a:off x="4282013" y="2939969"/>
              <a:ext cx="342092" cy="412956"/>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Chave Direita 7">
              <a:extLst>
                <a:ext uri="{FF2B5EF4-FFF2-40B4-BE49-F238E27FC236}">
                  <a16:creationId xmlns:a16="http://schemas.microsoft.com/office/drawing/2014/main" id="{601D744F-2599-0233-EC45-082AEC2B54D4}"/>
                </a:ext>
              </a:extLst>
            </p:cNvPr>
            <p:cNvSpPr/>
            <p:nvPr/>
          </p:nvSpPr>
          <p:spPr>
            <a:xfrm rot="5400000">
              <a:off x="4997149" y="2760369"/>
              <a:ext cx="342092" cy="772153"/>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CaixaDeTexto 8">
              <a:extLst>
                <a:ext uri="{FF2B5EF4-FFF2-40B4-BE49-F238E27FC236}">
                  <a16:creationId xmlns:a16="http://schemas.microsoft.com/office/drawing/2014/main" id="{3533892C-999D-5626-4598-C95AAF8024F0}"/>
                </a:ext>
              </a:extLst>
            </p:cNvPr>
            <p:cNvSpPr txBox="1"/>
            <p:nvPr/>
          </p:nvSpPr>
          <p:spPr>
            <a:xfrm>
              <a:off x="3106657" y="3324899"/>
              <a:ext cx="941379" cy="400110"/>
            </a:xfrm>
            <a:prstGeom prst="rect">
              <a:avLst/>
            </a:prstGeom>
            <a:noFill/>
          </p:spPr>
          <p:txBody>
            <a:bodyPr wrap="square" rtlCol="0">
              <a:spAutoFit/>
            </a:bodyPr>
            <a:lstStyle/>
            <a:p>
              <a:pPr algn="ctr"/>
              <a:r>
                <a:rPr lang="pt-BR" sz="2000" b="1" dirty="0">
                  <a:solidFill>
                    <a:srgbClr val="FF0000"/>
                  </a:solidFill>
                  <a:latin typeface="Nexa Light" panose="02000000000000000000" pitchFamily="2" charset="0"/>
                </a:rPr>
                <a:t>código</a:t>
              </a:r>
              <a:endParaRPr lang="pt-BR" sz="2000" dirty="0">
                <a:solidFill>
                  <a:srgbClr val="FF0000"/>
                </a:solidFill>
                <a:latin typeface="Nexa Light" panose="02000000000000000000" pitchFamily="2" charset="0"/>
              </a:endParaRPr>
            </a:p>
          </p:txBody>
        </p:sp>
        <p:sp>
          <p:nvSpPr>
            <p:cNvPr id="10" name="CaixaDeTexto 9">
              <a:extLst>
                <a:ext uri="{FF2B5EF4-FFF2-40B4-BE49-F238E27FC236}">
                  <a16:creationId xmlns:a16="http://schemas.microsoft.com/office/drawing/2014/main" id="{3E709BEF-6BBF-26F2-7C84-E1E1BAEADCA7}"/>
                </a:ext>
              </a:extLst>
            </p:cNvPr>
            <p:cNvSpPr txBox="1"/>
            <p:nvPr/>
          </p:nvSpPr>
          <p:spPr>
            <a:xfrm>
              <a:off x="3982369" y="3324899"/>
              <a:ext cx="941379" cy="400110"/>
            </a:xfrm>
            <a:prstGeom prst="rect">
              <a:avLst/>
            </a:prstGeom>
            <a:noFill/>
          </p:spPr>
          <p:txBody>
            <a:bodyPr wrap="square" rtlCol="0">
              <a:spAutoFit/>
            </a:bodyPr>
            <a:lstStyle/>
            <a:p>
              <a:pPr algn="ctr"/>
              <a:r>
                <a:rPr lang="pt-BR" sz="2000" b="1" dirty="0">
                  <a:solidFill>
                    <a:srgbClr val="FF0000"/>
                  </a:solidFill>
                  <a:latin typeface="Nexa Light" panose="02000000000000000000" pitchFamily="2" charset="0"/>
                </a:rPr>
                <a:t>mês</a:t>
              </a:r>
              <a:endParaRPr lang="pt-BR" sz="2000" dirty="0">
                <a:solidFill>
                  <a:srgbClr val="FF0000"/>
                </a:solidFill>
                <a:latin typeface="Nexa Light" panose="02000000000000000000" pitchFamily="2" charset="0"/>
              </a:endParaRPr>
            </a:p>
          </p:txBody>
        </p:sp>
        <p:sp>
          <p:nvSpPr>
            <p:cNvPr id="11" name="CaixaDeTexto 10">
              <a:extLst>
                <a:ext uri="{FF2B5EF4-FFF2-40B4-BE49-F238E27FC236}">
                  <a16:creationId xmlns:a16="http://schemas.microsoft.com/office/drawing/2014/main" id="{65C1AC71-32EC-F32B-8979-079BECBD91D6}"/>
                </a:ext>
              </a:extLst>
            </p:cNvPr>
            <p:cNvSpPr txBox="1"/>
            <p:nvPr/>
          </p:nvSpPr>
          <p:spPr>
            <a:xfrm>
              <a:off x="4697505" y="3317490"/>
              <a:ext cx="941379" cy="400110"/>
            </a:xfrm>
            <a:prstGeom prst="rect">
              <a:avLst/>
            </a:prstGeom>
            <a:noFill/>
          </p:spPr>
          <p:txBody>
            <a:bodyPr wrap="square" rtlCol="0">
              <a:spAutoFit/>
            </a:bodyPr>
            <a:lstStyle/>
            <a:p>
              <a:pPr algn="ctr"/>
              <a:r>
                <a:rPr lang="pt-BR" sz="2000" b="1" dirty="0">
                  <a:solidFill>
                    <a:srgbClr val="FF0000"/>
                  </a:solidFill>
                  <a:latin typeface="Nexa Light" panose="02000000000000000000" pitchFamily="2" charset="0"/>
                </a:rPr>
                <a:t>ano</a:t>
              </a:r>
              <a:endParaRPr lang="pt-BR" sz="2000" dirty="0">
                <a:solidFill>
                  <a:srgbClr val="FF0000"/>
                </a:solidFill>
                <a:latin typeface="Nexa Light" panose="02000000000000000000" pitchFamily="2" charset="0"/>
              </a:endParaRPr>
            </a:p>
          </p:txBody>
        </p:sp>
      </p:grpSp>
      <p:sp>
        <p:nvSpPr>
          <p:cNvPr id="13" name="CaixaDeTexto 12">
            <a:extLst>
              <a:ext uri="{FF2B5EF4-FFF2-40B4-BE49-F238E27FC236}">
                <a16:creationId xmlns:a16="http://schemas.microsoft.com/office/drawing/2014/main" id="{9F2E2DC5-B5E4-FFF7-070D-3C32C7E2EBB3}"/>
              </a:ext>
            </a:extLst>
          </p:cNvPr>
          <p:cNvSpPr txBox="1"/>
          <p:nvPr/>
        </p:nvSpPr>
        <p:spPr>
          <a:xfrm>
            <a:off x="4323949" y="4408144"/>
            <a:ext cx="3544101" cy="861774"/>
          </a:xfrm>
          <a:prstGeom prst="rect">
            <a:avLst/>
          </a:prstGeom>
          <a:noFill/>
        </p:spPr>
        <p:txBody>
          <a:bodyPr wrap="square" rtlCol="0">
            <a:spAutoFit/>
          </a:bodyPr>
          <a:lstStyle/>
          <a:p>
            <a:pPr algn="ctr"/>
            <a:r>
              <a:rPr lang="pt-BR" sz="5000" b="1" dirty="0">
                <a:latin typeface="Nexa Light" panose="02000000000000000000" pitchFamily="2" charset="0"/>
              </a:rPr>
              <a:t>WDOK23</a:t>
            </a:r>
            <a:endParaRPr lang="pt-BR" sz="5000" dirty="0">
              <a:latin typeface="Nexa Light" panose="02000000000000000000" pitchFamily="2" charset="0"/>
            </a:endParaRPr>
          </a:p>
        </p:txBody>
      </p:sp>
    </p:spTree>
    <p:extLst>
      <p:ext uri="{BB962C8B-B14F-4D97-AF65-F5344CB8AC3E}">
        <p14:creationId xmlns:p14="http://schemas.microsoft.com/office/powerpoint/2010/main" val="21999648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 – WDO</a:t>
            </a:r>
          </a:p>
        </p:txBody>
      </p:sp>
      <p:graphicFrame>
        <p:nvGraphicFramePr>
          <p:cNvPr id="15" name="Tabela 15">
            <a:extLst>
              <a:ext uri="{FF2B5EF4-FFF2-40B4-BE49-F238E27FC236}">
                <a16:creationId xmlns:a16="http://schemas.microsoft.com/office/drawing/2014/main" id="{29DEF3F8-99E3-1AF3-B9E4-39B60E95E5C5}"/>
              </a:ext>
            </a:extLst>
          </p:cNvPr>
          <p:cNvGraphicFramePr>
            <a:graphicFrameLocks noGrp="1"/>
          </p:cNvGraphicFramePr>
          <p:nvPr>
            <p:extLst>
              <p:ext uri="{D42A27DB-BD31-4B8C-83A1-F6EECF244321}">
                <p14:modId xmlns:p14="http://schemas.microsoft.com/office/powerpoint/2010/main" val="2296571621"/>
              </p:ext>
            </p:extLst>
          </p:nvPr>
        </p:nvGraphicFramePr>
        <p:xfrm>
          <a:off x="6299947" y="1927975"/>
          <a:ext cx="3791150" cy="3307080"/>
        </p:xfrm>
        <a:graphic>
          <a:graphicData uri="http://schemas.openxmlformats.org/drawingml/2006/table">
            <a:tbl>
              <a:tblPr firstRow="1" bandRow="1">
                <a:tableStyleId>{2D5ABB26-0587-4C30-8999-92F81FD0307C}</a:tableStyleId>
              </a:tblPr>
              <a:tblGrid>
                <a:gridCol w="1895575">
                  <a:extLst>
                    <a:ext uri="{9D8B030D-6E8A-4147-A177-3AD203B41FA5}">
                      <a16:colId xmlns:a16="http://schemas.microsoft.com/office/drawing/2014/main" val="3457705170"/>
                    </a:ext>
                  </a:extLst>
                </a:gridCol>
                <a:gridCol w="1895575">
                  <a:extLst>
                    <a:ext uri="{9D8B030D-6E8A-4147-A177-3AD203B41FA5}">
                      <a16:colId xmlns:a16="http://schemas.microsoft.com/office/drawing/2014/main" val="3827273228"/>
                    </a:ext>
                  </a:extLst>
                </a:gridCol>
              </a:tblGrid>
              <a:tr h="454037">
                <a:tc>
                  <a:txBody>
                    <a:bodyPr/>
                    <a:lstStyle/>
                    <a:p>
                      <a:pPr algn="ctr"/>
                      <a:r>
                        <a:rPr lang="pt-BR" sz="2500" b="1" dirty="0">
                          <a:latin typeface="Nexa Light" panose="02000000000000000000"/>
                        </a:rPr>
                        <a:t>Mês</a:t>
                      </a:r>
                    </a:p>
                  </a:txBody>
                  <a:tcPr anchor="ctr">
                    <a:solidFill>
                      <a:srgbClr val="30F65F"/>
                    </a:solidFill>
                  </a:tcPr>
                </a:tc>
                <a:tc>
                  <a:txBody>
                    <a:bodyPr/>
                    <a:lstStyle/>
                    <a:p>
                      <a:pPr algn="ctr"/>
                      <a:r>
                        <a:rPr lang="pt-BR" sz="2500" b="1" dirty="0">
                          <a:latin typeface="Nexa Light" panose="02000000000000000000"/>
                        </a:rPr>
                        <a:t>Letra</a:t>
                      </a:r>
                    </a:p>
                  </a:txBody>
                  <a:tcPr anchor="ctr">
                    <a:solidFill>
                      <a:srgbClr val="30F65F"/>
                    </a:solidFill>
                  </a:tcPr>
                </a:tc>
                <a:extLst>
                  <a:ext uri="{0D108BD9-81ED-4DB2-BD59-A6C34878D82A}">
                    <a16:rowId xmlns:a16="http://schemas.microsoft.com/office/drawing/2014/main" val="2095879291"/>
                  </a:ext>
                </a:extLst>
              </a:tr>
              <a:tr h="454037">
                <a:tc>
                  <a:txBody>
                    <a:bodyPr/>
                    <a:lstStyle/>
                    <a:p>
                      <a:pPr algn="ctr"/>
                      <a:r>
                        <a:rPr lang="pt-BR" sz="2500" dirty="0">
                          <a:latin typeface="Nexa Light" panose="02000000000000000000"/>
                        </a:rPr>
                        <a:t>Julho</a:t>
                      </a:r>
                    </a:p>
                  </a:txBody>
                  <a:tcPr anchor="ctr"/>
                </a:tc>
                <a:tc>
                  <a:txBody>
                    <a:bodyPr/>
                    <a:lstStyle/>
                    <a:p>
                      <a:pPr algn="ctr"/>
                      <a:r>
                        <a:rPr lang="pt-BR" sz="2500" dirty="0">
                          <a:latin typeface="Nexa Light" panose="02000000000000000000"/>
                        </a:rPr>
                        <a:t>N</a:t>
                      </a:r>
                    </a:p>
                  </a:txBody>
                  <a:tcPr anchor="ctr"/>
                </a:tc>
                <a:extLst>
                  <a:ext uri="{0D108BD9-81ED-4DB2-BD59-A6C34878D82A}">
                    <a16:rowId xmlns:a16="http://schemas.microsoft.com/office/drawing/2014/main" val="3948691033"/>
                  </a:ext>
                </a:extLst>
              </a:tr>
              <a:tr h="454037">
                <a:tc>
                  <a:txBody>
                    <a:bodyPr/>
                    <a:lstStyle/>
                    <a:p>
                      <a:pPr algn="ctr"/>
                      <a:r>
                        <a:rPr lang="pt-BR" sz="2500" dirty="0">
                          <a:latin typeface="Nexa Light" panose="02000000000000000000"/>
                        </a:rPr>
                        <a:t>Agosto</a:t>
                      </a:r>
                    </a:p>
                  </a:txBody>
                  <a:tcPr anchor="ctr"/>
                </a:tc>
                <a:tc>
                  <a:txBody>
                    <a:bodyPr/>
                    <a:lstStyle/>
                    <a:p>
                      <a:pPr algn="ctr"/>
                      <a:r>
                        <a:rPr lang="pt-BR" sz="2500" dirty="0">
                          <a:latin typeface="Nexa Light" panose="02000000000000000000"/>
                        </a:rPr>
                        <a:t>Q</a:t>
                      </a:r>
                    </a:p>
                  </a:txBody>
                  <a:tcPr anchor="ctr"/>
                </a:tc>
                <a:extLst>
                  <a:ext uri="{0D108BD9-81ED-4DB2-BD59-A6C34878D82A}">
                    <a16:rowId xmlns:a16="http://schemas.microsoft.com/office/drawing/2014/main" val="295122031"/>
                  </a:ext>
                </a:extLst>
              </a:tr>
              <a:tr h="454037">
                <a:tc>
                  <a:txBody>
                    <a:bodyPr/>
                    <a:lstStyle/>
                    <a:p>
                      <a:pPr algn="ctr"/>
                      <a:r>
                        <a:rPr lang="pt-BR" sz="2500" dirty="0">
                          <a:latin typeface="Nexa Light" panose="02000000000000000000"/>
                        </a:rPr>
                        <a:t>Setembro</a:t>
                      </a:r>
                    </a:p>
                  </a:txBody>
                  <a:tcPr anchor="ctr"/>
                </a:tc>
                <a:tc>
                  <a:txBody>
                    <a:bodyPr/>
                    <a:lstStyle/>
                    <a:p>
                      <a:pPr algn="ctr"/>
                      <a:r>
                        <a:rPr lang="pt-BR" sz="2500" dirty="0">
                          <a:latin typeface="Nexa Light" panose="02000000000000000000"/>
                        </a:rPr>
                        <a:t>U</a:t>
                      </a:r>
                    </a:p>
                  </a:txBody>
                  <a:tcPr anchor="ctr"/>
                </a:tc>
                <a:extLst>
                  <a:ext uri="{0D108BD9-81ED-4DB2-BD59-A6C34878D82A}">
                    <a16:rowId xmlns:a16="http://schemas.microsoft.com/office/drawing/2014/main" val="3941729663"/>
                  </a:ext>
                </a:extLst>
              </a:tr>
              <a:tr h="454037">
                <a:tc>
                  <a:txBody>
                    <a:bodyPr/>
                    <a:lstStyle/>
                    <a:p>
                      <a:pPr algn="ctr"/>
                      <a:r>
                        <a:rPr lang="pt-BR" sz="2500" dirty="0">
                          <a:latin typeface="Nexa Light" panose="02000000000000000000"/>
                        </a:rPr>
                        <a:t>Outubro</a:t>
                      </a:r>
                    </a:p>
                  </a:txBody>
                  <a:tcPr anchor="ctr"/>
                </a:tc>
                <a:tc>
                  <a:txBody>
                    <a:bodyPr/>
                    <a:lstStyle/>
                    <a:p>
                      <a:pPr algn="ctr"/>
                      <a:r>
                        <a:rPr lang="pt-BR" sz="2500" dirty="0">
                          <a:latin typeface="Nexa Light" panose="02000000000000000000"/>
                        </a:rPr>
                        <a:t>V</a:t>
                      </a:r>
                    </a:p>
                  </a:txBody>
                  <a:tcPr anchor="ctr"/>
                </a:tc>
                <a:extLst>
                  <a:ext uri="{0D108BD9-81ED-4DB2-BD59-A6C34878D82A}">
                    <a16:rowId xmlns:a16="http://schemas.microsoft.com/office/drawing/2014/main" val="1550632418"/>
                  </a:ext>
                </a:extLst>
              </a:tr>
              <a:tr h="454037">
                <a:tc>
                  <a:txBody>
                    <a:bodyPr/>
                    <a:lstStyle/>
                    <a:p>
                      <a:pPr algn="ctr"/>
                      <a:r>
                        <a:rPr lang="pt-BR" sz="2500" dirty="0">
                          <a:latin typeface="Nexa Light" panose="02000000000000000000"/>
                        </a:rPr>
                        <a:t>Novembro</a:t>
                      </a:r>
                    </a:p>
                  </a:txBody>
                  <a:tcPr anchor="ctr"/>
                </a:tc>
                <a:tc>
                  <a:txBody>
                    <a:bodyPr/>
                    <a:lstStyle/>
                    <a:p>
                      <a:pPr algn="ctr"/>
                      <a:r>
                        <a:rPr lang="pt-BR" sz="2500" dirty="0">
                          <a:latin typeface="Nexa Light" panose="02000000000000000000"/>
                        </a:rPr>
                        <a:t>X</a:t>
                      </a:r>
                    </a:p>
                  </a:txBody>
                  <a:tcPr anchor="ctr"/>
                </a:tc>
                <a:extLst>
                  <a:ext uri="{0D108BD9-81ED-4DB2-BD59-A6C34878D82A}">
                    <a16:rowId xmlns:a16="http://schemas.microsoft.com/office/drawing/2014/main" val="1594279499"/>
                  </a:ext>
                </a:extLst>
              </a:tr>
              <a:tr h="454037">
                <a:tc>
                  <a:txBody>
                    <a:bodyPr/>
                    <a:lstStyle/>
                    <a:p>
                      <a:pPr algn="ctr"/>
                      <a:r>
                        <a:rPr lang="pt-BR" sz="2500" dirty="0">
                          <a:latin typeface="Nexa Light" panose="02000000000000000000"/>
                        </a:rPr>
                        <a:t>Dezembro</a:t>
                      </a:r>
                    </a:p>
                  </a:txBody>
                  <a:tcPr anchor="ctr"/>
                </a:tc>
                <a:tc>
                  <a:txBody>
                    <a:bodyPr/>
                    <a:lstStyle/>
                    <a:p>
                      <a:pPr algn="ctr"/>
                      <a:r>
                        <a:rPr lang="pt-BR" sz="2500" dirty="0">
                          <a:latin typeface="Nexa Light" panose="02000000000000000000"/>
                        </a:rPr>
                        <a:t>Z</a:t>
                      </a:r>
                    </a:p>
                  </a:txBody>
                  <a:tcPr anchor="ctr"/>
                </a:tc>
                <a:extLst>
                  <a:ext uri="{0D108BD9-81ED-4DB2-BD59-A6C34878D82A}">
                    <a16:rowId xmlns:a16="http://schemas.microsoft.com/office/drawing/2014/main" val="1002987411"/>
                  </a:ext>
                </a:extLst>
              </a:tr>
            </a:tbl>
          </a:graphicData>
        </a:graphic>
      </p:graphicFrame>
      <p:graphicFrame>
        <p:nvGraphicFramePr>
          <p:cNvPr id="7" name="Tabela 15">
            <a:extLst>
              <a:ext uri="{FF2B5EF4-FFF2-40B4-BE49-F238E27FC236}">
                <a16:creationId xmlns:a16="http://schemas.microsoft.com/office/drawing/2014/main" id="{27137BF0-2B12-45E9-874A-9DEC2B91029B}"/>
              </a:ext>
            </a:extLst>
          </p:cNvPr>
          <p:cNvGraphicFramePr>
            <a:graphicFrameLocks noGrp="1"/>
          </p:cNvGraphicFramePr>
          <p:nvPr>
            <p:extLst>
              <p:ext uri="{D42A27DB-BD31-4B8C-83A1-F6EECF244321}">
                <p14:modId xmlns:p14="http://schemas.microsoft.com/office/powerpoint/2010/main" val="3686513869"/>
              </p:ext>
            </p:extLst>
          </p:nvPr>
        </p:nvGraphicFramePr>
        <p:xfrm>
          <a:off x="2100905" y="1927975"/>
          <a:ext cx="3791150" cy="3307080"/>
        </p:xfrm>
        <a:graphic>
          <a:graphicData uri="http://schemas.openxmlformats.org/drawingml/2006/table">
            <a:tbl>
              <a:tblPr firstRow="1" bandRow="1">
                <a:tableStyleId>{2D5ABB26-0587-4C30-8999-92F81FD0307C}</a:tableStyleId>
              </a:tblPr>
              <a:tblGrid>
                <a:gridCol w="1895575">
                  <a:extLst>
                    <a:ext uri="{9D8B030D-6E8A-4147-A177-3AD203B41FA5}">
                      <a16:colId xmlns:a16="http://schemas.microsoft.com/office/drawing/2014/main" val="3457705170"/>
                    </a:ext>
                  </a:extLst>
                </a:gridCol>
                <a:gridCol w="1895575">
                  <a:extLst>
                    <a:ext uri="{9D8B030D-6E8A-4147-A177-3AD203B41FA5}">
                      <a16:colId xmlns:a16="http://schemas.microsoft.com/office/drawing/2014/main" val="3827273228"/>
                    </a:ext>
                  </a:extLst>
                </a:gridCol>
              </a:tblGrid>
              <a:tr h="454037">
                <a:tc>
                  <a:txBody>
                    <a:bodyPr/>
                    <a:lstStyle/>
                    <a:p>
                      <a:pPr algn="ctr"/>
                      <a:r>
                        <a:rPr lang="pt-BR" sz="2500" b="1" dirty="0">
                          <a:latin typeface="Nexa Light" panose="02000000000000000000"/>
                        </a:rPr>
                        <a:t>Mês</a:t>
                      </a:r>
                    </a:p>
                  </a:txBody>
                  <a:tcPr anchor="ctr">
                    <a:solidFill>
                      <a:srgbClr val="30F65F"/>
                    </a:solidFill>
                  </a:tcPr>
                </a:tc>
                <a:tc>
                  <a:txBody>
                    <a:bodyPr/>
                    <a:lstStyle/>
                    <a:p>
                      <a:pPr algn="ctr"/>
                      <a:r>
                        <a:rPr lang="pt-BR" sz="2500" b="1" dirty="0">
                          <a:latin typeface="Nexa Light" panose="02000000000000000000"/>
                        </a:rPr>
                        <a:t>Letra</a:t>
                      </a:r>
                    </a:p>
                  </a:txBody>
                  <a:tcPr anchor="ctr">
                    <a:solidFill>
                      <a:srgbClr val="30F65F"/>
                    </a:solidFill>
                  </a:tcPr>
                </a:tc>
                <a:extLst>
                  <a:ext uri="{0D108BD9-81ED-4DB2-BD59-A6C34878D82A}">
                    <a16:rowId xmlns:a16="http://schemas.microsoft.com/office/drawing/2014/main" val="2095879291"/>
                  </a:ext>
                </a:extLst>
              </a:tr>
              <a:tr h="454037">
                <a:tc>
                  <a:txBody>
                    <a:bodyPr/>
                    <a:lstStyle/>
                    <a:p>
                      <a:pPr algn="ctr"/>
                      <a:r>
                        <a:rPr lang="pt-BR" sz="2500" dirty="0">
                          <a:latin typeface="Nexa Light" panose="02000000000000000000"/>
                        </a:rPr>
                        <a:t>Janeiro</a:t>
                      </a:r>
                    </a:p>
                  </a:txBody>
                  <a:tcPr anchor="ctr"/>
                </a:tc>
                <a:tc>
                  <a:txBody>
                    <a:bodyPr/>
                    <a:lstStyle/>
                    <a:p>
                      <a:pPr algn="ctr"/>
                      <a:r>
                        <a:rPr lang="pt-BR" sz="2500" dirty="0">
                          <a:latin typeface="Nexa Light" panose="02000000000000000000"/>
                        </a:rPr>
                        <a:t>F</a:t>
                      </a:r>
                    </a:p>
                  </a:txBody>
                  <a:tcPr anchor="ctr"/>
                </a:tc>
                <a:extLst>
                  <a:ext uri="{0D108BD9-81ED-4DB2-BD59-A6C34878D82A}">
                    <a16:rowId xmlns:a16="http://schemas.microsoft.com/office/drawing/2014/main" val="3948691033"/>
                  </a:ext>
                </a:extLst>
              </a:tr>
              <a:tr h="454037">
                <a:tc>
                  <a:txBody>
                    <a:bodyPr/>
                    <a:lstStyle/>
                    <a:p>
                      <a:pPr algn="ctr"/>
                      <a:r>
                        <a:rPr lang="pt-BR" sz="2500" dirty="0">
                          <a:latin typeface="Nexa Light" panose="02000000000000000000"/>
                        </a:rPr>
                        <a:t>Fevereiro</a:t>
                      </a:r>
                    </a:p>
                  </a:txBody>
                  <a:tcPr anchor="ctr"/>
                </a:tc>
                <a:tc>
                  <a:txBody>
                    <a:bodyPr/>
                    <a:lstStyle/>
                    <a:p>
                      <a:pPr algn="ctr"/>
                      <a:r>
                        <a:rPr lang="pt-BR" sz="2500" dirty="0">
                          <a:latin typeface="Nexa Light" panose="02000000000000000000"/>
                        </a:rPr>
                        <a:t>G</a:t>
                      </a:r>
                    </a:p>
                  </a:txBody>
                  <a:tcPr anchor="ctr"/>
                </a:tc>
                <a:extLst>
                  <a:ext uri="{0D108BD9-81ED-4DB2-BD59-A6C34878D82A}">
                    <a16:rowId xmlns:a16="http://schemas.microsoft.com/office/drawing/2014/main" val="295122031"/>
                  </a:ext>
                </a:extLst>
              </a:tr>
              <a:tr h="454037">
                <a:tc>
                  <a:txBody>
                    <a:bodyPr/>
                    <a:lstStyle/>
                    <a:p>
                      <a:pPr algn="ctr"/>
                      <a:r>
                        <a:rPr lang="pt-BR" sz="2500" dirty="0">
                          <a:latin typeface="Nexa Light" panose="02000000000000000000"/>
                        </a:rPr>
                        <a:t>Março</a:t>
                      </a:r>
                    </a:p>
                  </a:txBody>
                  <a:tcPr anchor="ctr"/>
                </a:tc>
                <a:tc>
                  <a:txBody>
                    <a:bodyPr/>
                    <a:lstStyle/>
                    <a:p>
                      <a:pPr algn="ctr"/>
                      <a:r>
                        <a:rPr lang="pt-BR" sz="2500" dirty="0">
                          <a:latin typeface="Nexa Light" panose="02000000000000000000"/>
                        </a:rPr>
                        <a:t>H</a:t>
                      </a:r>
                    </a:p>
                  </a:txBody>
                  <a:tcPr anchor="ctr"/>
                </a:tc>
                <a:extLst>
                  <a:ext uri="{0D108BD9-81ED-4DB2-BD59-A6C34878D82A}">
                    <a16:rowId xmlns:a16="http://schemas.microsoft.com/office/drawing/2014/main" val="3941729663"/>
                  </a:ext>
                </a:extLst>
              </a:tr>
              <a:tr h="454037">
                <a:tc>
                  <a:txBody>
                    <a:bodyPr/>
                    <a:lstStyle/>
                    <a:p>
                      <a:pPr algn="ctr"/>
                      <a:r>
                        <a:rPr lang="pt-BR" sz="2500" dirty="0">
                          <a:latin typeface="Nexa Light" panose="02000000000000000000"/>
                        </a:rPr>
                        <a:t>Abril</a:t>
                      </a:r>
                    </a:p>
                  </a:txBody>
                  <a:tcPr anchor="ctr"/>
                </a:tc>
                <a:tc>
                  <a:txBody>
                    <a:bodyPr/>
                    <a:lstStyle/>
                    <a:p>
                      <a:pPr algn="ctr"/>
                      <a:r>
                        <a:rPr lang="pt-BR" sz="2500" dirty="0">
                          <a:latin typeface="Nexa Light" panose="02000000000000000000"/>
                        </a:rPr>
                        <a:t>J</a:t>
                      </a:r>
                    </a:p>
                  </a:txBody>
                  <a:tcPr anchor="ctr"/>
                </a:tc>
                <a:extLst>
                  <a:ext uri="{0D108BD9-81ED-4DB2-BD59-A6C34878D82A}">
                    <a16:rowId xmlns:a16="http://schemas.microsoft.com/office/drawing/2014/main" val="1550632418"/>
                  </a:ext>
                </a:extLst>
              </a:tr>
              <a:tr h="454037">
                <a:tc>
                  <a:txBody>
                    <a:bodyPr/>
                    <a:lstStyle/>
                    <a:p>
                      <a:pPr algn="ctr"/>
                      <a:r>
                        <a:rPr lang="pt-BR" sz="2500" dirty="0">
                          <a:latin typeface="Nexa Light" panose="02000000000000000000"/>
                        </a:rPr>
                        <a:t>Maio</a:t>
                      </a:r>
                    </a:p>
                  </a:txBody>
                  <a:tcPr anchor="ctr"/>
                </a:tc>
                <a:tc>
                  <a:txBody>
                    <a:bodyPr/>
                    <a:lstStyle/>
                    <a:p>
                      <a:pPr algn="ctr"/>
                      <a:r>
                        <a:rPr lang="pt-BR" sz="2500" dirty="0">
                          <a:latin typeface="Nexa Light" panose="02000000000000000000"/>
                        </a:rPr>
                        <a:t>K</a:t>
                      </a:r>
                    </a:p>
                  </a:txBody>
                  <a:tcPr anchor="ctr"/>
                </a:tc>
                <a:extLst>
                  <a:ext uri="{0D108BD9-81ED-4DB2-BD59-A6C34878D82A}">
                    <a16:rowId xmlns:a16="http://schemas.microsoft.com/office/drawing/2014/main" val="1594279499"/>
                  </a:ext>
                </a:extLst>
              </a:tr>
              <a:tr h="454037">
                <a:tc>
                  <a:txBody>
                    <a:bodyPr/>
                    <a:lstStyle/>
                    <a:p>
                      <a:pPr algn="ctr"/>
                      <a:r>
                        <a:rPr lang="pt-BR" sz="2500" dirty="0">
                          <a:latin typeface="Nexa Light" panose="02000000000000000000"/>
                        </a:rPr>
                        <a:t>Junho</a:t>
                      </a:r>
                    </a:p>
                  </a:txBody>
                  <a:tcPr anchor="ctr"/>
                </a:tc>
                <a:tc>
                  <a:txBody>
                    <a:bodyPr/>
                    <a:lstStyle/>
                    <a:p>
                      <a:pPr algn="ctr"/>
                      <a:r>
                        <a:rPr lang="pt-BR" sz="2500" dirty="0">
                          <a:latin typeface="Nexa Light" panose="02000000000000000000"/>
                        </a:rPr>
                        <a:t>M</a:t>
                      </a:r>
                    </a:p>
                  </a:txBody>
                  <a:tcPr anchor="ctr"/>
                </a:tc>
                <a:extLst>
                  <a:ext uri="{0D108BD9-81ED-4DB2-BD59-A6C34878D82A}">
                    <a16:rowId xmlns:a16="http://schemas.microsoft.com/office/drawing/2014/main" val="1002987411"/>
                  </a:ext>
                </a:extLst>
              </a:tr>
            </a:tbl>
          </a:graphicData>
        </a:graphic>
      </p:graphicFrame>
      <p:cxnSp>
        <p:nvCxnSpPr>
          <p:cNvPr id="12" name="Conector de Seta Reta 11">
            <a:extLst>
              <a:ext uri="{FF2B5EF4-FFF2-40B4-BE49-F238E27FC236}">
                <a16:creationId xmlns:a16="http://schemas.microsoft.com/office/drawing/2014/main" id="{CBC52D46-D15F-D78C-4B15-DDEDD54D2AF4}"/>
              </a:ext>
            </a:extLst>
          </p:cNvPr>
          <p:cNvCxnSpPr>
            <a:cxnSpLocks/>
          </p:cNvCxnSpPr>
          <p:nvPr/>
        </p:nvCxnSpPr>
        <p:spPr>
          <a:xfrm>
            <a:off x="3881735" y="2625340"/>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EEEF0FDA-40B8-4C1B-FCF3-D2720BCDEA19}"/>
              </a:ext>
            </a:extLst>
          </p:cNvPr>
          <p:cNvCxnSpPr>
            <a:cxnSpLocks/>
          </p:cNvCxnSpPr>
          <p:nvPr/>
        </p:nvCxnSpPr>
        <p:spPr>
          <a:xfrm>
            <a:off x="3881735" y="3164698"/>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8866146D-3D9E-4F53-406A-0221641D2119}"/>
              </a:ext>
            </a:extLst>
          </p:cNvPr>
          <p:cNvCxnSpPr>
            <a:cxnSpLocks/>
          </p:cNvCxnSpPr>
          <p:nvPr/>
        </p:nvCxnSpPr>
        <p:spPr>
          <a:xfrm>
            <a:off x="3881735" y="3704056"/>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B60E5F6A-EC25-2625-57AF-7DB341273B19}"/>
              </a:ext>
            </a:extLst>
          </p:cNvPr>
          <p:cNvCxnSpPr>
            <a:cxnSpLocks/>
          </p:cNvCxnSpPr>
          <p:nvPr/>
        </p:nvCxnSpPr>
        <p:spPr>
          <a:xfrm>
            <a:off x="3881734" y="4243414"/>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E7CA5A93-DDF5-BF43-41B2-9BEB2DFB54EB}"/>
              </a:ext>
            </a:extLst>
          </p:cNvPr>
          <p:cNvCxnSpPr>
            <a:cxnSpLocks/>
          </p:cNvCxnSpPr>
          <p:nvPr/>
        </p:nvCxnSpPr>
        <p:spPr>
          <a:xfrm>
            <a:off x="3881733" y="4782772"/>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F1773F41-8754-6345-3670-8AB4130491CF}"/>
              </a:ext>
            </a:extLst>
          </p:cNvPr>
          <p:cNvCxnSpPr>
            <a:cxnSpLocks/>
          </p:cNvCxnSpPr>
          <p:nvPr/>
        </p:nvCxnSpPr>
        <p:spPr>
          <a:xfrm>
            <a:off x="8114522" y="2625340"/>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a:extLst>
              <a:ext uri="{FF2B5EF4-FFF2-40B4-BE49-F238E27FC236}">
                <a16:creationId xmlns:a16="http://schemas.microsoft.com/office/drawing/2014/main" id="{F6C175B0-6B44-0825-DBD1-94F948228E5B}"/>
              </a:ext>
            </a:extLst>
          </p:cNvPr>
          <p:cNvCxnSpPr>
            <a:cxnSpLocks/>
          </p:cNvCxnSpPr>
          <p:nvPr/>
        </p:nvCxnSpPr>
        <p:spPr>
          <a:xfrm>
            <a:off x="8114522" y="3164698"/>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E216D2E3-FC22-B1FE-0E01-20D7ADAD5EF7}"/>
              </a:ext>
            </a:extLst>
          </p:cNvPr>
          <p:cNvCxnSpPr>
            <a:cxnSpLocks/>
          </p:cNvCxnSpPr>
          <p:nvPr/>
        </p:nvCxnSpPr>
        <p:spPr>
          <a:xfrm>
            <a:off x="8114522" y="3704056"/>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de Seta Reta 27">
            <a:extLst>
              <a:ext uri="{FF2B5EF4-FFF2-40B4-BE49-F238E27FC236}">
                <a16:creationId xmlns:a16="http://schemas.microsoft.com/office/drawing/2014/main" id="{A2C6EA89-75A3-1E80-9419-6AC73B0B512A}"/>
              </a:ext>
            </a:extLst>
          </p:cNvPr>
          <p:cNvCxnSpPr>
            <a:cxnSpLocks/>
          </p:cNvCxnSpPr>
          <p:nvPr/>
        </p:nvCxnSpPr>
        <p:spPr>
          <a:xfrm>
            <a:off x="8114521" y="4243414"/>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62AA157C-808B-FBDD-FE86-05B95A254374}"/>
              </a:ext>
            </a:extLst>
          </p:cNvPr>
          <p:cNvCxnSpPr>
            <a:cxnSpLocks/>
          </p:cNvCxnSpPr>
          <p:nvPr/>
        </p:nvCxnSpPr>
        <p:spPr>
          <a:xfrm>
            <a:off x="8114520" y="4782772"/>
            <a:ext cx="634617" cy="265471"/>
          </a:xfrm>
          <a:prstGeom prst="straightConnector1">
            <a:avLst/>
          </a:prstGeom>
          <a:ln w="57150">
            <a:solidFill>
              <a:srgbClr val="30F65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038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 – WDO</a:t>
            </a:r>
          </a:p>
        </p:txBody>
      </p:sp>
      <p:graphicFrame>
        <p:nvGraphicFramePr>
          <p:cNvPr id="15" name="Tabela 15">
            <a:extLst>
              <a:ext uri="{FF2B5EF4-FFF2-40B4-BE49-F238E27FC236}">
                <a16:creationId xmlns:a16="http://schemas.microsoft.com/office/drawing/2014/main" id="{29DEF3F8-99E3-1AF3-B9E4-39B60E95E5C5}"/>
              </a:ext>
            </a:extLst>
          </p:cNvPr>
          <p:cNvGraphicFramePr>
            <a:graphicFrameLocks noGrp="1"/>
          </p:cNvGraphicFramePr>
          <p:nvPr>
            <p:extLst>
              <p:ext uri="{D42A27DB-BD31-4B8C-83A1-F6EECF244321}">
                <p14:modId xmlns:p14="http://schemas.microsoft.com/office/powerpoint/2010/main" val="687857214"/>
              </p:ext>
            </p:extLst>
          </p:nvPr>
        </p:nvGraphicFramePr>
        <p:xfrm>
          <a:off x="2100905" y="2337958"/>
          <a:ext cx="7524876" cy="1417320"/>
        </p:xfrm>
        <a:graphic>
          <a:graphicData uri="http://schemas.openxmlformats.org/drawingml/2006/table">
            <a:tbl>
              <a:tblPr firstRow="1" bandRow="1">
                <a:tableStyleId>{2D5ABB26-0587-4C30-8999-92F81FD0307C}</a:tableStyleId>
              </a:tblPr>
              <a:tblGrid>
                <a:gridCol w="3198682">
                  <a:extLst>
                    <a:ext uri="{9D8B030D-6E8A-4147-A177-3AD203B41FA5}">
                      <a16:colId xmlns:a16="http://schemas.microsoft.com/office/drawing/2014/main" val="3457705170"/>
                    </a:ext>
                  </a:extLst>
                </a:gridCol>
                <a:gridCol w="4326194">
                  <a:extLst>
                    <a:ext uri="{9D8B030D-6E8A-4147-A177-3AD203B41FA5}">
                      <a16:colId xmlns:a16="http://schemas.microsoft.com/office/drawing/2014/main" val="3827273228"/>
                    </a:ext>
                  </a:extLst>
                </a:gridCol>
              </a:tblGrid>
              <a:tr h="454037">
                <a:tc>
                  <a:txBody>
                    <a:bodyPr/>
                    <a:lstStyle/>
                    <a:p>
                      <a:pPr algn="ctr"/>
                      <a:r>
                        <a:rPr lang="pt-BR" sz="2500" b="1" dirty="0">
                          <a:latin typeface="Nexa Light" panose="02000000000000000000"/>
                        </a:rPr>
                        <a:t>Lote Padrão</a:t>
                      </a:r>
                    </a:p>
                  </a:txBody>
                  <a:tcPr anchor="ctr">
                    <a:solidFill>
                      <a:srgbClr val="30F65F"/>
                    </a:solidFill>
                  </a:tcPr>
                </a:tc>
                <a:tc>
                  <a:txBody>
                    <a:bodyPr/>
                    <a:lstStyle/>
                    <a:p>
                      <a:pPr algn="ctr"/>
                      <a:r>
                        <a:rPr lang="pt-BR" sz="2500" b="1" dirty="0">
                          <a:latin typeface="Nexa Light" panose="02000000000000000000"/>
                        </a:rPr>
                        <a:t>1 Mini Contrato</a:t>
                      </a:r>
                    </a:p>
                  </a:txBody>
                  <a:tcPr anchor="ctr">
                    <a:solidFill>
                      <a:srgbClr val="30F65F"/>
                    </a:solidFill>
                  </a:tcPr>
                </a:tc>
                <a:extLst>
                  <a:ext uri="{0D108BD9-81ED-4DB2-BD59-A6C34878D82A}">
                    <a16:rowId xmlns:a16="http://schemas.microsoft.com/office/drawing/2014/main" val="2095879291"/>
                  </a:ext>
                </a:extLst>
              </a:tr>
              <a:tr h="454037">
                <a:tc>
                  <a:txBody>
                    <a:bodyPr/>
                    <a:lstStyle/>
                    <a:p>
                      <a:pPr algn="ctr"/>
                      <a:r>
                        <a:rPr lang="pt-BR" sz="2500" dirty="0">
                          <a:latin typeface="Nexa Light" panose="02000000000000000000"/>
                        </a:rPr>
                        <a:t>Variação em Pontos</a:t>
                      </a:r>
                    </a:p>
                  </a:txBody>
                  <a:tcPr anchor="ctr"/>
                </a:tc>
                <a:tc>
                  <a:txBody>
                    <a:bodyPr/>
                    <a:lstStyle/>
                    <a:p>
                      <a:pPr algn="ctr"/>
                      <a:r>
                        <a:rPr lang="pt-BR" sz="2500" dirty="0">
                          <a:latin typeface="Nexa Light" panose="02000000000000000000"/>
                        </a:rPr>
                        <a:t>R$ 10,00</a:t>
                      </a:r>
                    </a:p>
                  </a:txBody>
                  <a:tcPr anchor="ctr"/>
                </a:tc>
                <a:extLst>
                  <a:ext uri="{0D108BD9-81ED-4DB2-BD59-A6C34878D82A}">
                    <a16:rowId xmlns:a16="http://schemas.microsoft.com/office/drawing/2014/main" val="3948691033"/>
                  </a:ext>
                </a:extLst>
              </a:tr>
              <a:tr h="454037">
                <a:tc>
                  <a:txBody>
                    <a:bodyPr/>
                    <a:lstStyle/>
                    <a:p>
                      <a:pPr algn="ctr"/>
                      <a:r>
                        <a:rPr lang="pt-BR" sz="2500" dirty="0">
                          <a:latin typeface="Nexa Light" panose="02000000000000000000"/>
                        </a:rPr>
                        <a:t>Valor Financeiro</a:t>
                      </a:r>
                    </a:p>
                  </a:txBody>
                  <a:tcPr anchor="ctr"/>
                </a:tc>
                <a:tc>
                  <a:txBody>
                    <a:bodyPr/>
                    <a:lstStyle/>
                    <a:p>
                      <a:pPr algn="ctr"/>
                      <a:r>
                        <a:rPr lang="pt-BR" sz="2500" dirty="0">
                          <a:latin typeface="Nexa Light" panose="02000000000000000000"/>
                        </a:rPr>
                        <a:t>5.050 x R$ 10,00 = R$ 50.500</a:t>
                      </a:r>
                    </a:p>
                  </a:txBody>
                  <a:tcPr anchor="ctr"/>
                </a:tc>
                <a:extLst>
                  <a:ext uri="{0D108BD9-81ED-4DB2-BD59-A6C34878D82A}">
                    <a16:rowId xmlns:a16="http://schemas.microsoft.com/office/drawing/2014/main" val="295122031"/>
                  </a:ext>
                </a:extLst>
              </a:tr>
            </a:tbl>
          </a:graphicData>
        </a:graphic>
      </p:graphicFrame>
      <p:sp>
        <p:nvSpPr>
          <p:cNvPr id="2" name="CaixaDeTexto 1">
            <a:extLst>
              <a:ext uri="{FF2B5EF4-FFF2-40B4-BE49-F238E27FC236}">
                <a16:creationId xmlns:a16="http://schemas.microsoft.com/office/drawing/2014/main" id="{83584002-8274-8B97-34F4-5AB0E0FA8F77}"/>
              </a:ext>
            </a:extLst>
          </p:cNvPr>
          <p:cNvSpPr txBox="1"/>
          <p:nvPr/>
        </p:nvSpPr>
        <p:spPr>
          <a:xfrm>
            <a:off x="2100905" y="4093260"/>
            <a:ext cx="7347895" cy="477054"/>
          </a:xfrm>
          <a:prstGeom prst="rect">
            <a:avLst/>
          </a:prstGeom>
          <a:noFill/>
        </p:spPr>
        <p:txBody>
          <a:bodyPr wrap="square" rtlCol="0">
            <a:spAutoFit/>
          </a:bodyPr>
          <a:lstStyle/>
          <a:p>
            <a:pPr marL="342900" indent="-342900" algn="ctr">
              <a:buFont typeface="Wingdings" panose="05000000000000000000" pitchFamily="2" charset="2"/>
              <a:buChar char="ü"/>
            </a:pPr>
            <a:r>
              <a:rPr lang="pt-BR" sz="2500" b="1" dirty="0">
                <a:latin typeface="Nexa Light" panose="02000000000000000000" pitchFamily="2" charset="0"/>
              </a:rPr>
              <a:t>Margem de Garantia: </a:t>
            </a:r>
            <a:r>
              <a:rPr lang="pt-BR" sz="2500" dirty="0">
                <a:latin typeface="Nexa Light" panose="02000000000000000000" pitchFamily="2" charset="0"/>
              </a:rPr>
              <a:t>Mínimo de R$ 150,00</a:t>
            </a:r>
          </a:p>
        </p:txBody>
      </p:sp>
    </p:spTree>
    <p:extLst>
      <p:ext uri="{BB962C8B-B14F-4D97-AF65-F5344CB8AC3E}">
        <p14:creationId xmlns:p14="http://schemas.microsoft.com/office/powerpoint/2010/main" val="855519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1008246"/>
            <a:ext cx="7524876" cy="1323439"/>
          </a:xfrm>
          <a:prstGeom prst="rect">
            <a:avLst/>
          </a:prstGeom>
          <a:noFill/>
        </p:spPr>
        <p:txBody>
          <a:bodyPr wrap="square" rtlCol="0">
            <a:spAutoFit/>
          </a:bodyPr>
          <a:lstStyle/>
          <a:p>
            <a:r>
              <a:rPr lang="pt-BR" sz="4000" b="1" dirty="0">
                <a:latin typeface="Nexa Bold" panose="02000000000000000000" pitchFamily="2" charset="0"/>
              </a:rPr>
              <a:t>As oportunidades profissionais que um trader tem</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2522376"/>
            <a:ext cx="7898501" cy="2400657"/>
          </a:xfrm>
          <a:prstGeom prst="rect">
            <a:avLst/>
          </a:prstGeom>
          <a:noFill/>
        </p:spPr>
        <p:txBody>
          <a:bodyPr wrap="square" rtlCol="0">
            <a:spAutoFit/>
          </a:bodyPr>
          <a:lstStyle/>
          <a:p>
            <a:pPr marL="342900" indent="-342900" algn="just">
              <a:buFont typeface="Wingdings" panose="05000000000000000000" pitchFamily="2" charset="2"/>
              <a:buChar char="§"/>
            </a:pPr>
            <a:r>
              <a:rPr lang="pt-BR" sz="2500" dirty="0">
                <a:latin typeface="Nexa Light" panose="02000000000000000000" pitchFamily="2" charset="0"/>
              </a:rPr>
              <a:t>Gestão do próprio capital</a:t>
            </a:r>
          </a:p>
          <a:p>
            <a:pPr marL="342900" indent="-342900" algn="just">
              <a:buFont typeface="Wingdings" panose="05000000000000000000" pitchFamily="2" charset="2"/>
              <a:buChar char="§"/>
            </a:pPr>
            <a:r>
              <a:rPr lang="pt-BR" sz="2500" dirty="0">
                <a:latin typeface="Nexa Light" panose="02000000000000000000" pitchFamily="2" charset="0"/>
              </a:rPr>
              <a:t>Gestão de fundos de investimentos</a:t>
            </a:r>
          </a:p>
          <a:p>
            <a:pPr marL="342900" indent="-342900" algn="just">
              <a:buFont typeface="Wingdings" panose="05000000000000000000" pitchFamily="2" charset="2"/>
              <a:buChar char="§"/>
            </a:pPr>
            <a:r>
              <a:rPr lang="pt-BR" sz="2500" dirty="0">
                <a:latin typeface="Nexa Light" panose="02000000000000000000" pitchFamily="2" charset="0"/>
              </a:rPr>
              <a:t>Trader de mesa proprietária</a:t>
            </a:r>
          </a:p>
          <a:p>
            <a:pPr marL="342900" indent="-342900" algn="just">
              <a:buFont typeface="Wingdings" panose="05000000000000000000" pitchFamily="2" charset="2"/>
              <a:buChar char="§"/>
            </a:pPr>
            <a:r>
              <a:rPr lang="pt-BR" sz="2500" dirty="0">
                <a:latin typeface="Nexa Light" panose="02000000000000000000" pitchFamily="2" charset="0"/>
              </a:rPr>
              <a:t>Trader de instituição financeira</a:t>
            </a:r>
          </a:p>
          <a:p>
            <a:pPr marL="342900" indent="-342900" algn="just">
              <a:buFont typeface="Wingdings" panose="05000000000000000000" pitchFamily="2" charset="2"/>
              <a:buChar char="§"/>
            </a:pPr>
            <a:r>
              <a:rPr lang="pt-BR" sz="2500" dirty="0">
                <a:latin typeface="Nexa Light" panose="02000000000000000000" pitchFamily="2" charset="0"/>
              </a:rPr>
              <a:t>Analista técnico</a:t>
            </a:r>
          </a:p>
          <a:p>
            <a:pPr marL="342900" indent="-342900" algn="just">
              <a:buFont typeface="Wingdings" panose="05000000000000000000" pitchFamily="2" charset="2"/>
              <a:buChar char="§"/>
            </a:pPr>
            <a:r>
              <a:rPr lang="pt-BR" sz="2500" dirty="0">
                <a:latin typeface="Nexa Light" panose="02000000000000000000" pitchFamily="2" charset="0"/>
              </a:rPr>
              <a:t>Educador</a:t>
            </a:r>
          </a:p>
        </p:txBody>
      </p:sp>
    </p:spTree>
    <p:extLst>
      <p:ext uri="{BB962C8B-B14F-4D97-AF65-F5344CB8AC3E}">
        <p14:creationId xmlns:p14="http://schemas.microsoft.com/office/powerpoint/2010/main" val="17961680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 – WDO</a:t>
            </a:r>
          </a:p>
        </p:txBody>
      </p:sp>
      <p:sp>
        <p:nvSpPr>
          <p:cNvPr id="2" name="CaixaDeTexto 1">
            <a:extLst>
              <a:ext uri="{FF2B5EF4-FFF2-40B4-BE49-F238E27FC236}">
                <a16:creationId xmlns:a16="http://schemas.microsoft.com/office/drawing/2014/main" id="{240382CA-DA83-D8B3-ADD4-7A446152B3FD}"/>
              </a:ext>
            </a:extLst>
          </p:cNvPr>
          <p:cNvSpPr txBox="1"/>
          <p:nvPr/>
        </p:nvSpPr>
        <p:spPr>
          <a:xfrm>
            <a:off x="2100905" y="1855854"/>
            <a:ext cx="7347895" cy="2323713"/>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Como calcular os pontos no WDO?</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A variação do preço é medida em </a:t>
            </a:r>
            <a:r>
              <a:rPr lang="pt-BR" sz="2500" dirty="0" err="1">
                <a:latin typeface="Nexa Light" panose="02000000000000000000" pitchFamily="2" charset="0"/>
              </a:rPr>
              <a:t>tick</a:t>
            </a:r>
            <a:endParaRPr lang="pt-BR" sz="2500" dirty="0">
              <a:latin typeface="Nexa Light" panose="02000000000000000000" pitchFamily="2" charset="0"/>
            </a:endParaRPr>
          </a:p>
          <a:p>
            <a:pPr algn="just"/>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dirty="0">
                <a:latin typeface="Nexa Light" panose="02000000000000000000" pitchFamily="2" charset="0"/>
              </a:rPr>
              <a:t>1 </a:t>
            </a:r>
            <a:r>
              <a:rPr lang="pt-BR" sz="2500" dirty="0" err="1">
                <a:latin typeface="Nexa Light" panose="02000000000000000000" pitchFamily="2" charset="0"/>
              </a:rPr>
              <a:t>tick</a:t>
            </a:r>
            <a:r>
              <a:rPr lang="pt-BR" sz="2500" dirty="0">
                <a:latin typeface="Nexa Light" panose="02000000000000000000" pitchFamily="2" charset="0"/>
              </a:rPr>
              <a:t> = 0,5 ponto</a:t>
            </a:r>
          </a:p>
          <a:p>
            <a:pPr marL="342900" indent="-342900" algn="just">
              <a:buFont typeface="Wingdings" panose="05000000000000000000" pitchFamily="2" charset="2"/>
              <a:buChar char="ü"/>
            </a:pPr>
            <a:r>
              <a:rPr lang="pt-BR" sz="2500" dirty="0">
                <a:latin typeface="Nexa Light" panose="02000000000000000000" pitchFamily="2" charset="0"/>
              </a:rPr>
              <a:t>0,5 ponto = R$ 5,00</a:t>
            </a:r>
          </a:p>
          <a:p>
            <a:pPr marL="342900" indent="-342900" algn="just">
              <a:buFont typeface="Wingdings" panose="05000000000000000000" pitchFamily="2" charset="2"/>
              <a:buChar char="ü"/>
            </a:pPr>
            <a:r>
              <a:rPr lang="pt-BR" sz="2500" dirty="0">
                <a:latin typeface="Nexa Light" panose="02000000000000000000" pitchFamily="2" charset="0"/>
              </a:rPr>
              <a:t>1 </a:t>
            </a:r>
            <a:r>
              <a:rPr lang="pt-BR" sz="2500" dirty="0" err="1">
                <a:latin typeface="Nexa Light" panose="02000000000000000000" pitchFamily="2" charset="0"/>
              </a:rPr>
              <a:t>tick</a:t>
            </a:r>
            <a:r>
              <a:rPr lang="pt-BR" sz="2500" dirty="0">
                <a:latin typeface="Nexa Light" panose="02000000000000000000" pitchFamily="2" charset="0"/>
              </a:rPr>
              <a:t> = 0,5 ponto = R$ 5,00 por mini contrato</a:t>
            </a:r>
          </a:p>
        </p:txBody>
      </p:sp>
    </p:spTree>
    <p:extLst>
      <p:ext uri="{BB962C8B-B14F-4D97-AF65-F5344CB8AC3E}">
        <p14:creationId xmlns:p14="http://schemas.microsoft.com/office/powerpoint/2010/main" val="26442911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Mercado Nacional – WDO</a:t>
            </a:r>
          </a:p>
        </p:txBody>
      </p:sp>
      <p:sp>
        <p:nvSpPr>
          <p:cNvPr id="2" name="CaixaDeTexto 1">
            <a:extLst>
              <a:ext uri="{FF2B5EF4-FFF2-40B4-BE49-F238E27FC236}">
                <a16:creationId xmlns:a16="http://schemas.microsoft.com/office/drawing/2014/main" id="{240382CA-DA83-D8B3-ADD4-7A446152B3FD}"/>
              </a:ext>
            </a:extLst>
          </p:cNvPr>
          <p:cNvSpPr txBox="1"/>
          <p:nvPr/>
        </p:nvSpPr>
        <p:spPr>
          <a:xfrm>
            <a:off x="2100905" y="1855854"/>
            <a:ext cx="7347895" cy="2323713"/>
          </a:xfrm>
          <a:prstGeom prst="rect">
            <a:avLst/>
          </a:prstGeom>
          <a:noFill/>
        </p:spPr>
        <p:txBody>
          <a:bodyPr wrap="square" rtlCol="0">
            <a:spAutoFit/>
          </a:bodyPr>
          <a:lstStyle/>
          <a:p>
            <a:pPr marL="342900" indent="-342900" algn="just">
              <a:buFont typeface="Wingdings" panose="05000000000000000000" pitchFamily="2" charset="2"/>
              <a:buChar char="§"/>
            </a:pPr>
            <a:r>
              <a:rPr lang="pt-BR" sz="2500" b="1" dirty="0">
                <a:latin typeface="Nexa Light" panose="02000000000000000000" pitchFamily="2" charset="0"/>
              </a:rPr>
              <a:t>Vamos ver um exemplo de trade no WDO...</a:t>
            </a:r>
          </a:p>
          <a:p>
            <a:pPr algn="just"/>
            <a:endParaRPr lang="pt-BR" sz="1000" dirty="0">
              <a:latin typeface="Nexa Light" panose="02000000000000000000" pitchFamily="2" charset="0"/>
            </a:endParaRPr>
          </a:p>
          <a:p>
            <a:pPr algn="ctr"/>
            <a:r>
              <a:rPr lang="pt-BR" sz="2500" dirty="0" err="1">
                <a:latin typeface="Nexa Light" panose="02000000000000000000" pitchFamily="2" charset="0"/>
              </a:rPr>
              <a:t>Qtd</a:t>
            </a:r>
            <a:r>
              <a:rPr lang="pt-BR" sz="2500" dirty="0">
                <a:latin typeface="Nexa Light" panose="02000000000000000000" pitchFamily="2" charset="0"/>
              </a:rPr>
              <a:t>. de Pontos </a:t>
            </a:r>
            <a:r>
              <a:rPr lang="pt-BR" sz="2500" b="1" dirty="0">
                <a:latin typeface="Nexa Light" panose="02000000000000000000" pitchFamily="2" charset="0"/>
              </a:rPr>
              <a:t>x</a:t>
            </a:r>
            <a:r>
              <a:rPr lang="pt-BR" sz="2500" dirty="0">
                <a:latin typeface="Nexa Light" panose="02000000000000000000" pitchFamily="2" charset="0"/>
              </a:rPr>
              <a:t> R$ 10,00 </a:t>
            </a:r>
            <a:r>
              <a:rPr lang="pt-BR" sz="2500" b="1" dirty="0">
                <a:latin typeface="Nexa Light" panose="02000000000000000000" pitchFamily="2" charset="0"/>
              </a:rPr>
              <a:t>x</a:t>
            </a:r>
            <a:r>
              <a:rPr lang="pt-BR" sz="2500" dirty="0">
                <a:latin typeface="Nexa Light" panose="02000000000000000000" pitchFamily="2" charset="0"/>
              </a:rPr>
              <a:t> </a:t>
            </a:r>
            <a:r>
              <a:rPr lang="pt-BR" sz="2500" dirty="0" err="1">
                <a:latin typeface="Nexa Light" panose="02000000000000000000" pitchFamily="2" charset="0"/>
              </a:rPr>
              <a:t>Qtd</a:t>
            </a:r>
            <a:r>
              <a:rPr lang="pt-BR" sz="2500" dirty="0">
                <a:latin typeface="Nexa Light" panose="02000000000000000000" pitchFamily="2" charset="0"/>
              </a:rPr>
              <a:t>. de Contratos</a:t>
            </a:r>
          </a:p>
          <a:p>
            <a:pPr algn="just"/>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b="1" dirty="0">
                <a:latin typeface="Nexa Light" panose="02000000000000000000" pitchFamily="2" charset="0"/>
              </a:rPr>
              <a:t>Exemplo 1:</a:t>
            </a:r>
            <a:r>
              <a:rPr lang="pt-BR" sz="2500" dirty="0">
                <a:latin typeface="Nexa Light" panose="02000000000000000000" pitchFamily="2" charset="0"/>
              </a:rPr>
              <a:t> 0,5 </a:t>
            </a:r>
            <a:r>
              <a:rPr lang="pt-BR" sz="2500" dirty="0" err="1">
                <a:latin typeface="Nexa Light" panose="02000000000000000000" pitchFamily="2" charset="0"/>
              </a:rPr>
              <a:t>pt</a:t>
            </a:r>
            <a:r>
              <a:rPr lang="pt-BR" sz="2500" dirty="0">
                <a:latin typeface="Nexa Light" panose="02000000000000000000" pitchFamily="2" charset="0"/>
              </a:rPr>
              <a:t> x R$ 10,00 x 1C = R$ 5,00</a:t>
            </a:r>
          </a:p>
          <a:p>
            <a:pPr marL="342900" indent="-342900" algn="just">
              <a:buFont typeface="Wingdings" panose="05000000000000000000" pitchFamily="2" charset="2"/>
              <a:buChar char="ü"/>
            </a:pPr>
            <a:r>
              <a:rPr lang="pt-BR" sz="2500" b="1" dirty="0">
                <a:latin typeface="Nexa Light" panose="02000000000000000000" pitchFamily="2" charset="0"/>
              </a:rPr>
              <a:t>Exemplo 2:</a:t>
            </a:r>
            <a:r>
              <a:rPr lang="pt-BR" sz="2500" dirty="0">
                <a:latin typeface="Nexa Light" panose="02000000000000000000" pitchFamily="2" charset="0"/>
              </a:rPr>
              <a:t> 1 </a:t>
            </a:r>
            <a:r>
              <a:rPr lang="pt-BR" sz="2500" dirty="0" err="1">
                <a:latin typeface="Nexa Light" panose="02000000000000000000" pitchFamily="2" charset="0"/>
              </a:rPr>
              <a:t>pt</a:t>
            </a:r>
            <a:r>
              <a:rPr lang="pt-BR" sz="2500" dirty="0">
                <a:latin typeface="Nexa Light" panose="02000000000000000000" pitchFamily="2" charset="0"/>
              </a:rPr>
              <a:t> x R$ 10,00 x 1C = R$ 10,00</a:t>
            </a:r>
          </a:p>
          <a:p>
            <a:pPr marL="342900" indent="-342900" algn="just">
              <a:buFont typeface="Wingdings" panose="05000000000000000000" pitchFamily="2" charset="2"/>
              <a:buChar char="ü"/>
            </a:pPr>
            <a:r>
              <a:rPr lang="pt-BR" sz="2500" b="1" dirty="0">
                <a:latin typeface="Nexa Light" panose="02000000000000000000" pitchFamily="2" charset="0"/>
              </a:rPr>
              <a:t>Exemplo 3:</a:t>
            </a:r>
            <a:r>
              <a:rPr lang="pt-BR" sz="2500" dirty="0">
                <a:latin typeface="Nexa Light" panose="02000000000000000000" pitchFamily="2" charset="0"/>
              </a:rPr>
              <a:t> 5,5 </a:t>
            </a:r>
            <a:r>
              <a:rPr lang="pt-BR" sz="2500" dirty="0" err="1">
                <a:latin typeface="Nexa Light" panose="02000000000000000000" pitchFamily="2" charset="0"/>
              </a:rPr>
              <a:t>pts</a:t>
            </a:r>
            <a:r>
              <a:rPr lang="pt-BR" sz="2500" dirty="0">
                <a:latin typeface="Nexa Light" panose="02000000000000000000" pitchFamily="2" charset="0"/>
              </a:rPr>
              <a:t> x R$ 10,00 x 5C = R$ 275,00</a:t>
            </a:r>
          </a:p>
        </p:txBody>
      </p:sp>
    </p:spTree>
    <p:extLst>
      <p:ext uri="{BB962C8B-B14F-4D97-AF65-F5344CB8AC3E}">
        <p14:creationId xmlns:p14="http://schemas.microsoft.com/office/powerpoint/2010/main" val="18053551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Fibonacci na Prática </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4247317"/>
          </a:xfrm>
          <a:prstGeom prst="rect">
            <a:avLst/>
          </a:prstGeom>
          <a:noFill/>
        </p:spPr>
        <p:txBody>
          <a:bodyPr wrap="square" rtlCol="0">
            <a:spAutoFit/>
          </a:bodyPr>
          <a:lstStyle/>
          <a:p>
            <a:pPr algn="just"/>
            <a:r>
              <a:rPr lang="pt-BR" sz="2500" dirty="0">
                <a:latin typeface="Nexa Light" panose="02000000000000000000" pitchFamily="2" charset="0"/>
              </a:rPr>
              <a:t>Fibonacci ou Leonardo de Pisa (1170-1250), foi um famoso matemático italiano que criou a sequência que leva seu nome, observando o crescimento de uma população de coelhos.</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Fibonacci é, na matemática, uma sequência em que cada número seguinte corresponde à soma dos dois anteriores. Assim, após 0 e 1, vêm 1, 2, 3, 5, 8, 13, 21, 34, 55, 89, 144, etc.</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Os números da sequência de Fibonacci formam a chamada </a:t>
            </a:r>
            <a:r>
              <a:rPr lang="pt-BR" sz="2500" b="1" dirty="0">
                <a:latin typeface="Nexa Light" panose="02000000000000000000" pitchFamily="2" charset="0"/>
              </a:rPr>
              <a:t>"proporção áurea"</a:t>
            </a:r>
            <a:r>
              <a:rPr lang="pt-BR" sz="2500" dirty="0">
                <a:latin typeface="Nexa Light" panose="02000000000000000000" pitchFamily="2" charset="0"/>
              </a:rPr>
              <a:t>, um conceito visual muito aplicado nas artes plásticas, arquitetura e design, visto que é considerada agradável ao olhos humanos. </a:t>
            </a:r>
          </a:p>
        </p:txBody>
      </p:sp>
    </p:spTree>
    <p:extLst>
      <p:ext uri="{BB962C8B-B14F-4D97-AF65-F5344CB8AC3E}">
        <p14:creationId xmlns:p14="http://schemas.microsoft.com/office/powerpoint/2010/main" val="348473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Fibonacci na Prática </a:t>
            </a:r>
          </a:p>
        </p:txBody>
      </p:sp>
      <p:sp>
        <p:nvSpPr>
          <p:cNvPr id="5" name="CaixaDeTexto 4">
            <a:extLst>
              <a:ext uri="{FF2B5EF4-FFF2-40B4-BE49-F238E27FC236}">
                <a16:creationId xmlns:a16="http://schemas.microsoft.com/office/drawing/2014/main" id="{AF013744-40C0-9B51-C686-6D1A0800CBB5}"/>
              </a:ext>
            </a:extLst>
          </p:cNvPr>
          <p:cNvSpPr txBox="1"/>
          <p:nvPr/>
        </p:nvSpPr>
        <p:spPr>
          <a:xfrm>
            <a:off x="2100904" y="1705427"/>
            <a:ext cx="8277535" cy="3323987"/>
          </a:xfrm>
          <a:prstGeom prst="rect">
            <a:avLst/>
          </a:prstGeom>
          <a:noFill/>
        </p:spPr>
        <p:txBody>
          <a:bodyPr wrap="square" rtlCol="0">
            <a:spAutoFit/>
          </a:bodyPr>
          <a:lstStyle/>
          <a:p>
            <a:pPr algn="just"/>
            <a:r>
              <a:rPr lang="pt-BR" sz="2500" dirty="0">
                <a:latin typeface="Nexa Light" panose="02000000000000000000" pitchFamily="2" charset="0"/>
              </a:rPr>
              <a:t>É utilizada no mercado financeiro, na ciência da computação, na teoria dos jogos, no design e em diversas outras áreas. </a:t>
            </a:r>
            <a:r>
              <a:rPr lang="pt-BR" sz="2500" b="1" dirty="0">
                <a:latin typeface="Nexa Light" panose="02000000000000000000" pitchFamily="2" charset="0"/>
              </a:rPr>
              <a:t>Ela está presente em toda a natureza e em todo universo.</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Na análise técnica, ela é utilizada para prever tendências a partir de pontos de expansão ou retração. É importante lembrar que usar Fibonacci de forma individual não é o suficiente, é preciso combinar outras ferramentas para uma leitura mais completa das oportunidades.</a:t>
            </a:r>
          </a:p>
        </p:txBody>
      </p:sp>
    </p:spTree>
    <p:extLst>
      <p:ext uri="{BB962C8B-B14F-4D97-AF65-F5344CB8AC3E}">
        <p14:creationId xmlns:p14="http://schemas.microsoft.com/office/powerpoint/2010/main" val="25659688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7" name="CaixaDeTexto 6">
            <a:extLst>
              <a:ext uri="{FF2B5EF4-FFF2-40B4-BE49-F238E27FC236}">
                <a16:creationId xmlns:a16="http://schemas.microsoft.com/office/drawing/2014/main" id="{7E53BA0C-E742-288C-F1FB-46F299B0B401}"/>
              </a:ext>
            </a:extLst>
          </p:cNvPr>
          <p:cNvSpPr txBox="1"/>
          <p:nvPr/>
        </p:nvSpPr>
        <p:spPr>
          <a:xfrm>
            <a:off x="2100902" y="473125"/>
            <a:ext cx="7866057" cy="584775"/>
          </a:xfrm>
          <a:prstGeom prst="rect">
            <a:avLst/>
          </a:prstGeom>
          <a:noFill/>
        </p:spPr>
        <p:txBody>
          <a:bodyPr wrap="square" rtlCol="0">
            <a:spAutoFit/>
          </a:bodyPr>
          <a:lstStyle/>
          <a:p>
            <a:pPr algn="just"/>
            <a:r>
              <a:rPr lang="pt-BR" sz="1600" b="1" dirty="0">
                <a:latin typeface="Nexa Light" panose="02000000000000000000" pitchFamily="2" charset="0"/>
              </a:rPr>
              <a:t>A partir dos números da sequência Fibonacci, e da razão entre eles, temos uma sequência de percentuais que serão utilizados na análise técnica.</a:t>
            </a:r>
          </a:p>
        </p:txBody>
      </p:sp>
      <p:graphicFrame>
        <p:nvGraphicFramePr>
          <p:cNvPr id="5" name="Tabela 4">
            <a:extLst>
              <a:ext uri="{FF2B5EF4-FFF2-40B4-BE49-F238E27FC236}">
                <a16:creationId xmlns:a16="http://schemas.microsoft.com/office/drawing/2014/main" id="{02ED9EB4-C1CD-470E-AC06-95CF0D08EB07}"/>
              </a:ext>
            </a:extLst>
          </p:cNvPr>
          <p:cNvGraphicFramePr>
            <a:graphicFrameLocks noGrp="1"/>
          </p:cNvGraphicFramePr>
          <p:nvPr>
            <p:extLst>
              <p:ext uri="{D42A27DB-BD31-4B8C-83A1-F6EECF244321}">
                <p14:modId xmlns:p14="http://schemas.microsoft.com/office/powerpoint/2010/main" val="211971046"/>
              </p:ext>
            </p:extLst>
          </p:nvPr>
        </p:nvGraphicFramePr>
        <p:xfrm>
          <a:off x="2100902" y="1200770"/>
          <a:ext cx="7866054" cy="4419883"/>
        </p:xfrm>
        <a:graphic>
          <a:graphicData uri="http://schemas.openxmlformats.org/drawingml/2006/table">
            <a:tbl>
              <a:tblPr/>
              <a:tblGrid>
                <a:gridCol w="874006">
                  <a:extLst>
                    <a:ext uri="{9D8B030D-6E8A-4147-A177-3AD203B41FA5}">
                      <a16:colId xmlns:a16="http://schemas.microsoft.com/office/drawing/2014/main" val="4154866290"/>
                    </a:ext>
                  </a:extLst>
                </a:gridCol>
                <a:gridCol w="874006">
                  <a:extLst>
                    <a:ext uri="{9D8B030D-6E8A-4147-A177-3AD203B41FA5}">
                      <a16:colId xmlns:a16="http://schemas.microsoft.com/office/drawing/2014/main" val="1532623230"/>
                    </a:ext>
                  </a:extLst>
                </a:gridCol>
                <a:gridCol w="874006">
                  <a:extLst>
                    <a:ext uri="{9D8B030D-6E8A-4147-A177-3AD203B41FA5}">
                      <a16:colId xmlns:a16="http://schemas.microsoft.com/office/drawing/2014/main" val="98089909"/>
                    </a:ext>
                  </a:extLst>
                </a:gridCol>
                <a:gridCol w="874006">
                  <a:extLst>
                    <a:ext uri="{9D8B030D-6E8A-4147-A177-3AD203B41FA5}">
                      <a16:colId xmlns:a16="http://schemas.microsoft.com/office/drawing/2014/main" val="2190644938"/>
                    </a:ext>
                  </a:extLst>
                </a:gridCol>
                <a:gridCol w="874006">
                  <a:extLst>
                    <a:ext uri="{9D8B030D-6E8A-4147-A177-3AD203B41FA5}">
                      <a16:colId xmlns:a16="http://schemas.microsoft.com/office/drawing/2014/main" val="2831901884"/>
                    </a:ext>
                  </a:extLst>
                </a:gridCol>
                <a:gridCol w="874006">
                  <a:extLst>
                    <a:ext uri="{9D8B030D-6E8A-4147-A177-3AD203B41FA5}">
                      <a16:colId xmlns:a16="http://schemas.microsoft.com/office/drawing/2014/main" val="934121584"/>
                    </a:ext>
                  </a:extLst>
                </a:gridCol>
                <a:gridCol w="874006">
                  <a:extLst>
                    <a:ext uri="{9D8B030D-6E8A-4147-A177-3AD203B41FA5}">
                      <a16:colId xmlns:a16="http://schemas.microsoft.com/office/drawing/2014/main" val="3800912803"/>
                    </a:ext>
                  </a:extLst>
                </a:gridCol>
                <a:gridCol w="874006">
                  <a:extLst>
                    <a:ext uri="{9D8B030D-6E8A-4147-A177-3AD203B41FA5}">
                      <a16:colId xmlns:a16="http://schemas.microsoft.com/office/drawing/2014/main" val="4075603449"/>
                    </a:ext>
                  </a:extLst>
                </a:gridCol>
                <a:gridCol w="874006">
                  <a:extLst>
                    <a:ext uri="{9D8B030D-6E8A-4147-A177-3AD203B41FA5}">
                      <a16:colId xmlns:a16="http://schemas.microsoft.com/office/drawing/2014/main" val="2631673680"/>
                    </a:ext>
                  </a:extLst>
                </a:gridCol>
              </a:tblGrid>
              <a:tr h="212371">
                <a:tc>
                  <a:txBody>
                    <a:bodyPr/>
                    <a:lstStyle/>
                    <a:p>
                      <a:pPr algn="ctr" latinLnBrk="0"/>
                      <a:r>
                        <a:rPr lang="pt-BR" sz="1200" b="1" dirty="0">
                          <a:effectLst/>
                        </a:rPr>
                        <a:t>0</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1</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1</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949273"/>
                  </a:ext>
                </a:extLst>
              </a:tr>
              <a:tr h="212371">
                <a:tc>
                  <a:txBody>
                    <a:bodyPr/>
                    <a:lstStyle/>
                    <a:p>
                      <a:pPr algn="ctr" latinLnBrk="0"/>
                      <a:r>
                        <a:rPr lang="pt-BR" sz="1200" b="1" dirty="0">
                          <a:effectLst/>
                        </a:rPr>
                        <a:t>1</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1</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2</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1/2</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0,500</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50%</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3768225"/>
                  </a:ext>
                </a:extLst>
              </a:tr>
              <a:tr h="338597">
                <a:tc>
                  <a:txBody>
                    <a:bodyPr/>
                    <a:lstStyle/>
                    <a:p>
                      <a:pPr algn="ctr" latinLnBrk="0"/>
                      <a:r>
                        <a:rPr lang="pt-BR" sz="1200" b="1">
                          <a:effectLst/>
                        </a:rPr>
                        <a:t>1</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2</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3</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2/3</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0,666</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66,6%</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9579681"/>
                  </a:ext>
                </a:extLst>
              </a:tr>
              <a:tr h="212371">
                <a:tc>
                  <a:txBody>
                    <a:bodyPr/>
                    <a:lstStyle/>
                    <a:p>
                      <a:pPr algn="ctr" latinLnBrk="0"/>
                      <a:r>
                        <a:rPr lang="pt-BR" sz="1200" b="1">
                          <a:effectLst/>
                        </a:rPr>
                        <a:t>2</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3</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5</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3/5</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0,600</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60%</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7998989"/>
                  </a:ext>
                </a:extLst>
              </a:tr>
              <a:tr h="338597">
                <a:tc>
                  <a:txBody>
                    <a:bodyPr/>
                    <a:lstStyle/>
                    <a:p>
                      <a:pPr algn="ctr" latinLnBrk="0"/>
                      <a:r>
                        <a:rPr lang="pt-BR" sz="1200" b="1">
                          <a:effectLst/>
                        </a:rPr>
                        <a:t>3</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5</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8</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5/8</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0,625</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62,5%</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690376"/>
                  </a:ext>
                </a:extLst>
              </a:tr>
              <a:tr h="338597">
                <a:tc>
                  <a:txBody>
                    <a:bodyPr/>
                    <a:lstStyle/>
                    <a:p>
                      <a:pPr algn="ctr" latinLnBrk="0"/>
                      <a:r>
                        <a:rPr lang="pt-BR" sz="1200" b="1">
                          <a:effectLst/>
                        </a:rPr>
                        <a:t>5</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8</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13</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8/13</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0,615</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61,5%</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8690715"/>
                  </a:ext>
                </a:extLst>
              </a:tr>
              <a:tr h="338597">
                <a:tc>
                  <a:txBody>
                    <a:bodyPr/>
                    <a:lstStyle/>
                    <a:p>
                      <a:pPr algn="ctr" latinLnBrk="0"/>
                      <a:r>
                        <a:rPr lang="pt-BR" sz="1200" b="1">
                          <a:effectLst/>
                        </a:rPr>
                        <a:t>8</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13</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21</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13/21</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0,619</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61,9%</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6536069"/>
                  </a:ext>
                </a:extLst>
              </a:tr>
              <a:tr h="338597">
                <a:tc>
                  <a:txBody>
                    <a:bodyPr/>
                    <a:lstStyle/>
                    <a:p>
                      <a:pPr algn="ctr" latinLnBrk="0"/>
                      <a:r>
                        <a:rPr lang="pt-BR" sz="1200" b="1">
                          <a:effectLst/>
                        </a:rPr>
                        <a:t>13</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21</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34</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21/34</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0,617</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61,7%</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3545269"/>
                  </a:ext>
                </a:extLst>
              </a:tr>
              <a:tr h="338597">
                <a:tc>
                  <a:txBody>
                    <a:bodyPr/>
                    <a:lstStyle/>
                    <a:p>
                      <a:pPr algn="ctr" latinLnBrk="0"/>
                      <a:r>
                        <a:rPr lang="pt-BR" sz="1200" b="1">
                          <a:effectLst/>
                        </a:rPr>
                        <a:t>21</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34</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55</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34/55</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0,618</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61,8%</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9179036"/>
                  </a:ext>
                </a:extLst>
              </a:tr>
              <a:tr h="338597">
                <a:tc>
                  <a:txBody>
                    <a:bodyPr/>
                    <a:lstStyle/>
                    <a:p>
                      <a:pPr algn="ctr" latinLnBrk="0"/>
                      <a:r>
                        <a:rPr lang="pt-BR" sz="1200" b="1">
                          <a:effectLst/>
                        </a:rPr>
                        <a:t>34</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55</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89</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55/89</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0,617</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61,7%</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233181"/>
                  </a:ext>
                </a:extLst>
              </a:tr>
              <a:tr h="338597">
                <a:tc>
                  <a:txBody>
                    <a:bodyPr/>
                    <a:lstStyle/>
                    <a:p>
                      <a:pPr algn="ctr" latinLnBrk="0"/>
                      <a:r>
                        <a:rPr lang="pt-BR" sz="1200" b="1">
                          <a:effectLst/>
                        </a:rPr>
                        <a:t>55</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89</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144</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89/144</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0,618</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61,8%</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599029964"/>
                  </a:ext>
                </a:extLst>
              </a:tr>
              <a:tr h="338597">
                <a:tc>
                  <a:txBody>
                    <a:bodyPr/>
                    <a:lstStyle/>
                    <a:p>
                      <a:pPr algn="ctr" latinLnBrk="0"/>
                      <a:r>
                        <a:rPr lang="pt-BR" sz="1200" b="1">
                          <a:effectLst/>
                        </a:rPr>
                        <a:t>89</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144</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233</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144/233</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0,618</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61,8%</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2740532970"/>
                  </a:ext>
                </a:extLst>
              </a:tr>
              <a:tr h="338597">
                <a:tc>
                  <a:txBody>
                    <a:bodyPr/>
                    <a:lstStyle/>
                    <a:p>
                      <a:pPr algn="ctr" latinLnBrk="0"/>
                      <a:r>
                        <a:rPr lang="pt-BR" sz="1200" b="1">
                          <a:effectLst/>
                        </a:rPr>
                        <a:t>144</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233</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377</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233/377</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0,618</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61,8%</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410606266"/>
                  </a:ext>
                </a:extLst>
              </a:tr>
              <a:tr h="338597">
                <a:tc>
                  <a:txBody>
                    <a:bodyPr/>
                    <a:lstStyle/>
                    <a:p>
                      <a:pPr algn="ctr" latinLnBrk="0"/>
                      <a:r>
                        <a:rPr lang="pt-BR" sz="1200" b="1">
                          <a:effectLst/>
                        </a:rPr>
                        <a:t>233</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377</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a:effectLst/>
                        </a:rPr>
                        <a:t>610</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377/610</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0,618</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0"/>
                      <a:r>
                        <a:rPr lang="pt-BR" sz="1200" b="1" dirty="0">
                          <a:effectLst/>
                        </a:rPr>
                        <a:t>61,8%</a:t>
                      </a:r>
                    </a:p>
                  </a:txBody>
                  <a:tcPr marL="48891" marR="48891" marT="24446" marB="24446"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4211568224"/>
                  </a:ext>
                </a:extLst>
              </a:tr>
            </a:tbl>
          </a:graphicData>
        </a:graphic>
      </p:graphicFrame>
      <p:sp>
        <p:nvSpPr>
          <p:cNvPr id="8" name="CaixaDeTexto 7">
            <a:extLst>
              <a:ext uri="{FF2B5EF4-FFF2-40B4-BE49-F238E27FC236}">
                <a16:creationId xmlns:a16="http://schemas.microsoft.com/office/drawing/2014/main" id="{67A74472-58B4-B03D-47B5-D5BB70C8A03B}"/>
              </a:ext>
            </a:extLst>
          </p:cNvPr>
          <p:cNvSpPr txBox="1"/>
          <p:nvPr/>
        </p:nvSpPr>
        <p:spPr>
          <a:xfrm>
            <a:off x="2100902" y="5794300"/>
            <a:ext cx="7866057" cy="584775"/>
          </a:xfrm>
          <a:prstGeom prst="rect">
            <a:avLst/>
          </a:prstGeom>
          <a:noFill/>
        </p:spPr>
        <p:txBody>
          <a:bodyPr wrap="square" rtlCol="0">
            <a:spAutoFit/>
          </a:bodyPr>
          <a:lstStyle/>
          <a:p>
            <a:pPr algn="just"/>
            <a:r>
              <a:rPr lang="pt-BR" sz="1600" b="1" dirty="0">
                <a:latin typeface="Nexa Light" panose="02000000000000000000" pitchFamily="2" charset="0"/>
              </a:rPr>
              <a:t>Ao se dividir números pulando um (por exemplo, 21/55), temos um segundo nível de percentual, o número 38,2% (que, somado ao percentual do número de ouro, soma 100%).</a:t>
            </a:r>
          </a:p>
        </p:txBody>
      </p:sp>
    </p:spTree>
    <p:extLst>
      <p:ext uri="{BB962C8B-B14F-4D97-AF65-F5344CB8AC3E}">
        <p14:creationId xmlns:p14="http://schemas.microsoft.com/office/powerpoint/2010/main" val="13494707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Fibonacci na Prática </a:t>
            </a:r>
          </a:p>
        </p:txBody>
      </p:sp>
      <p:graphicFrame>
        <p:nvGraphicFramePr>
          <p:cNvPr id="2" name="Tabela 15">
            <a:extLst>
              <a:ext uri="{FF2B5EF4-FFF2-40B4-BE49-F238E27FC236}">
                <a16:creationId xmlns:a16="http://schemas.microsoft.com/office/drawing/2014/main" id="{B68C4177-D469-4716-ADD5-E14631330422}"/>
              </a:ext>
            </a:extLst>
          </p:cNvPr>
          <p:cNvGraphicFramePr>
            <a:graphicFrameLocks noGrp="1"/>
          </p:cNvGraphicFramePr>
          <p:nvPr>
            <p:extLst>
              <p:ext uri="{D42A27DB-BD31-4B8C-83A1-F6EECF244321}">
                <p14:modId xmlns:p14="http://schemas.microsoft.com/office/powerpoint/2010/main" val="4282582332"/>
              </p:ext>
            </p:extLst>
          </p:nvPr>
        </p:nvGraphicFramePr>
        <p:xfrm>
          <a:off x="2100905" y="1652624"/>
          <a:ext cx="3791150" cy="4540370"/>
        </p:xfrm>
        <a:graphic>
          <a:graphicData uri="http://schemas.openxmlformats.org/drawingml/2006/table">
            <a:tbl>
              <a:tblPr firstRow="1" bandRow="1">
                <a:tableStyleId>{2D5ABB26-0587-4C30-8999-92F81FD0307C}</a:tableStyleId>
              </a:tblPr>
              <a:tblGrid>
                <a:gridCol w="1895575">
                  <a:extLst>
                    <a:ext uri="{9D8B030D-6E8A-4147-A177-3AD203B41FA5}">
                      <a16:colId xmlns:a16="http://schemas.microsoft.com/office/drawing/2014/main" val="3457705170"/>
                    </a:ext>
                  </a:extLst>
                </a:gridCol>
                <a:gridCol w="1895575">
                  <a:extLst>
                    <a:ext uri="{9D8B030D-6E8A-4147-A177-3AD203B41FA5}">
                      <a16:colId xmlns:a16="http://schemas.microsoft.com/office/drawing/2014/main" val="3827273228"/>
                    </a:ext>
                  </a:extLst>
                </a:gridCol>
              </a:tblGrid>
              <a:tr h="454037">
                <a:tc gridSpan="2">
                  <a:txBody>
                    <a:bodyPr/>
                    <a:lstStyle/>
                    <a:p>
                      <a:pPr algn="ctr"/>
                      <a:r>
                        <a:rPr lang="pt-BR" sz="2000" b="1" dirty="0">
                          <a:latin typeface="Nexa Light" panose="02000000000000000000"/>
                        </a:rPr>
                        <a:t>Retração</a:t>
                      </a:r>
                    </a:p>
                  </a:txBody>
                  <a:tcPr anchor="ctr">
                    <a:noFill/>
                  </a:tcPr>
                </a:tc>
                <a:tc hMerge="1">
                  <a:txBody>
                    <a:bodyPr/>
                    <a:lstStyle/>
                    <a:p>
                      <a:pPr algn="ctr"/>
                      <a:endParaRPr lang="pt-BR" sz="2500" b="1" dirty="0">
                        <a:latin typeface="Nexa Light" panose="02000000000000000000"/>
                      </a:endParaRPr>
                    </a:p>
                  </a:txBody>
                  <a:tcPr anchor="ctr">
                    <a:solidFill>
                      <a:srgbClr val="30F65F"/>
                    </a:solidFill>
                  </a:tcPr>
                </a:tc>
                <a:extLst>
                  <a:ext uri="{0D108BD9-81ED-4DB2-BD59-A6C34878D82A}">
                    <a16:rowId xmlns:a16="http://schemas.microsoft.com/office/drawing/2014/main" val="357111461"/>
                  </a:ext>
                </a:extLst>
              </a:tr>
              <a:tr h="454037">
                <a:tc>
                  <a:txBody>
                    <a:bodyPr/>
                    <a:lstStyle/>
                    <a:p>
                      <a:pPr algn="ctr"/>
                      <a:r>
                        <a:rPr lang="pt-BR" sz="2000" b="1" dirty="0">
                          <a:latin typeface="Nexa Light" panose="02000000000000000000"/>
                        </a:rPr>
                        <a:t>Níveis</a:t>
                      </a:r>
                    </a:p>
                  </a:txBody>
                  <a:tcPr anchor="ctr">
                    <a:solidFill>
                      <a:srgbClr val="30F65F"/>
                    </a:solidFill>
                  </a:tcPr>
                </a:tc>
                <a:tc>
                  <a:txBody>
                    <a:bodyPr/>
                    <a:lstStyle/>
                    <a:p>
                      <a:pPr algn="ctr"/>
                      <a:r>
                        <a:rPr lang="pt-BR" sz="2000" b="1" dirty="0">
                          <a:latin typeface="Nexa Light" panose="02000000000000000000"/>
                        </a:rPr>
                        <a:t>Descrição</a:t>
                      </a:r>
                    </a:p>
                  </a:txBody>
                  <a:tcPr anchor="ctr">
                    <a:solidFill>
                      <a:srgbClr val="30F65F"/>
                    </a:solidFill>
                  </a:tcPr>
                </a:tc>
                <a:extLst>
                  <a:ext uri="{0D108BD9-81ED-4DB2-BD59-A6C34878D82A}">
                    <a16:rowId xmlns:a16="http://schemas.microsoft.com/office/drawing/2014/main" val="2095879291"/>
                  </a:ext>
                </a:extLst>
              </a:tr>
              <a:tr h="454037">
                <a:tc>
                  <a:txBody>
                    <a:bodyPr/>
                    <a:lstStyle/>
                    <a:p>
                      <a:pPr algn="ctr"/>
                      <a:r>
                        <a:rPr lang="pt-BR" sz="2000" dirty="0">
                          <a:latin typeface="Nexa Light" panose="02000000000000000000"/>
                        </a:rPr>
                        <a:t>0</a:t>
                      </a:r>
                    </a:p>
                  </a:txBody>
                  <a:tcPr anchor="ctr"/>
                </a:tc>
                <a:tc>
                  <a:txBody>
                    <a:bodyPr/>
                    <a:lstStyle/>
                    <a:p>
                      <a:pPr algn="ctr"/>
                      <a:r>
                        <a:rPr lang="pt-BR" sz="2000" dirty="0">
                          <a:latin typeface="Nexa Light" panose="02000000000000000000"/>
                        </a:rPr>
                        <a:t>0%</a:t>
                      </a:r>
                    </a:p>
                  </a:txBody>
                  <a:tcPr anchor="ctr"/>
                </a:tc>
                <a:extLst>
                  <a:ext uri="{0D108BD9-81ED-4DB2-BD59-A6C34878D82A}">
                    <a16:rowId xmlns:a16="http://schemas.microsoft.com/office/drawing/2014/main" val="3948691033"/>
                  </a:ext>
                </a:extLst>
              </a:tr>
              <a:tr h="454037">
                <a:tc>
                  <a:txBody>
                    <a:bodyPr/>
                    <a:lstStyle/>
                    <a:p>
                      <a:pPr algn="ctr"/>
                      <a:r>
                        <a:rPr lang="pt-BR" sz="2000" dirty="0">
                          <a:latin typeface="Nexa Light" panose="02000000000000000000"/>
                        </a:rPr>
                        <a:t>0,236</a:t>
                      </a:r>
                    </a:p>
                  </a:txBody>
                  <a:tcPr anchor="ctr">
                    <a:solidFill>
                      <a:srgbClr val="FFFFCC"/>
                    </a:solidFill>
                  </a:tcPr>
                </a:tc>
                <a:tc>
                  <a:txBody>
                    <a:bodyPr/>
                    <a:lstStyle/>
                    <a:p>
                      <a:pPr algn="ctr"/>
                      <a:r>
                        <a:rPr lang="pt-BR" sz="2000" dirty="0">
                          <a:latin typeface="Nexa Light" panose="02000000000000000000"/>
                        </a:rPr>
                        <a:t>23,6%</a:t>
                      </a:r>
                    </a:p>
                  </a:txBody>
                  <a:tcPr anchor="ctr">
                    <a:solidFill>
                      <a:srgbClr val="FFFFCC"/>
                    </a:solidFill>
                  </a:tcPr>
                </a:tc>
                <a:extLst>
                  <a:ext uri="{0D108BD9-81ED-4DB2-BD59-A6C34878D82A}">
                    <a16:rowId xmlns:a16="http://schemas.microsoft.com/office/drawing/2014/main" val="295122031"/>
                  </a:ext>
                </a:extLst>
              </a:tr>
              <a:tr h="454037">
                <a:tc>
                  <a:txBody>
                    <a:bodyPr/>
                    <a:lstStyle/>
                    <a:p>
                      <a:pPr algn="ctr"/>
                      <a:r>
                        <a:rPr lang="pt-BR" sz="2000" dirty="0">
                          <a:latin typeface="Nexa Light" panose="02000000000000000000"/>
                        </a:rPr>
                        <a:t>0,382</a:t>
                      </a:r>
                    </a:p>
                  </a:txBody>
                  <a:tcPr anchor="ctr">
                    <a:solidFill>
                      <a:srgbClr val="FFFFCC"/>
                    </a:solidFill>
                  </a:tcPr>
                </a:tc>
                <a:tc>
                  <a:txBody>
                    <a:bodyPr/>
                    <a:lstStyle/>
                    <a:p>
                      <a:pPr algn="ctr"/>
                      <a:r>
                        <a:rPr lang="pt-BR" sz="2000" dirty="0">
                          <a:latin typeface="Nexa Light" panose="02000000000000000000"/>
                        </a:rPr>
                        <a:t>38,2%</a:t>
                      </a:r>
                    </a:p>
                  </a:txBody>
                  <a:tcPr anchor="ctr">
                    <a:solidFill>
                      <a:srgbClr val="FFFFCC"/>
                    </a:solidFill>
                  </a:tcPr>
                </a:tc>
                <a:extLst>
                  <a:ext uri="{0D108BD9-81ED-4DB2-BD59-A6C34878D82A}">
                    <a16:rowId xmlns:a16="http://schemas.microsoft.com/office/drawing/2014/main" val="3941729663"/>
                  </a:ext>
                </a:extLst>
              </a:tr>
              <a:tr h="454037">
                <a:tc>
                  <a:txBody>
                    <a:bodyPr/>
                    <a:lstStyle/>
                    <a:p>
                      <a:pPr algn="ctr"/>
                      <a:r>
                        <a:rPr lang="pt-BR" sz="2000" b="1" dirty="0">
                          <a:latin typeface="Nexa Light" panose="02000000000000000000"/>
                        </a:rPr>
                        <a:t>0,50</a:t>
                      </a:r>
                    </a:p>
                  </a:txBody>
                  <a:tcPr anchor="ctr">
                    <a:solidFill>
                      <a:srgbClr val="FFFFCC"/>
                    </a:solidFill>
                  </a:tcPr>
                </a:tc>
                <a:tc>
                  <a:txBody>
                    <a:bodyPr/>
                    <a:lstStyle/>
                    <a:p>
                      <a:pPr algn="ctr"/>
                      <a:r>
                        <a:rPr lang="pt-BR" sz="2000" b="1" dirty="0">
                          <a:latin typeface="Nexa Light" panose="02000000000000000000"/>
                        </a:rPr>
                        <a:t>50% (Z.E)</a:t>
                      </a:r>
                    </a:p>
                  </a:txBody>
                  <a:tcPr anchor="ctr">
                    <a:solidFill>
                      <a:srgbClr val="FFFFCC"/>
                    </a:solidFill>
                  </a:tcPr>
                </a:tc>
                <a:extLst>
                  <a:ext uri="{0D108BD9-81ED-4DB2-BD59-A6C34878D82A}">
                    <a16:rowId xmlns:a16="http://schemas.microsoft.com/office/drawing/2014/main" val="1550632418"/>
                  </a:ext>
                </a:extLst>
              </a:tr>
              <a:tr h="454037">
                <a:tc>
                  <a:txBody>
                    <a:bodyPr/>
                    <a:lstStyle/>
                    <a:p>
                      <a:pPr algn="ctr"/>
                      <a:r>
                        <a:rPr lang="pt-BR" sz="2000" b="1" dirty="0">
                          <a:latin typeface="Nexa Light" panose="02000000000000000000"/>
                        </a:rPr>
                        <a:t>0,618</a:t>
                      </a:r>
                    </a:p>
                  </a:txBody>
                  <a:tcPr anchor="ctr">
                    <a:solidFill>
                      <a:srgbClr val="FFFFCC"/>
                    </a:solidFill>
                  </a:tcPr>
                </a:tc>
                <a:tc>
                  <a:txBody>
                    <a:bodyPr/>
                    <a:lstStyle/>
                    <a:p>
                      <a:pPr algn="ctr"/>
                      <a:r>
                        <a:rPr lang="pt-BR" sz="2000" b="1" dirty="0">
                          <a:latin typeface="Nexa Light" panose="02000000000000000000"/>
                        </a:rPr>
                        <a:t>61,8%</a:t>
                      </a:r>
                    </a:p>
                  </a:txBody>
                  <a:tcPr anchor="ctr">
                    <a:solidFill>
                      <a:srgbClr val="FFFFCC"/>
                    </a:solidFill>
                  </a:tcPr>
                </a:tc>
                <a:extLst>
                  <a:ext uri="{0D108BD9-81ED-4DB2-BD59-A6C34878D82A}">
                    <a16:rowId xmlns:a16="http://schemas.microsoft.com/office/drawing/2014/main" val="1594279499"/>
                  </a:ext>
                </a:extLst>
              </a:tr>
              <a:tr h="454037">
                <a:tc>
                  <a:txBody>
                    <a:bodyPr/>
                    <a:lstStyle/>
                    <a:p>
                      <a:pPr algn="ctr"/>
                      <a:r>
                        <a:rPr lang="pt-BR" sz="2000" dirty="0">
                          <a:latin typeface="Nexa Light" panose="02000000000000000000"/>
                        </a:rPr>
                        <a:t>0,786</a:t>
                      </a:r>
                    </a:p>
                  </a:txBody>
                  <a:tcPr anchor="ctr"/>
                </a:tc>
                <a:tc>
                  <a:txBody>
                    <a:bodyPr/>
                    <a:lstStyle/>
                    <a:p>
                      <a:pPr algn="ctr"/>
                      <a:r>
                        <a:rPr lang="pt-BR" sz="2000" dirty="0">
                          <a:latin typeface="Nexa Light" panose="02000000000000000000"/>
                        </a:rPr>
                        <a:t>78,6%</a:t>
                      </a:r>
                    </a:p>
                  </a:txBody>
                  <a:tcPr anchor="ctr"/>
                </a:tc>
                <a:extLst>
                  <a:ext uri="{0D108BD9-81ED-4DB2-BD59-A6C34878D82A}">
                    <a16:rowId xmlns:a16="http://schemas.microsoft.com/office/drawing/2014/main" val="1002987411"/>
                  </a:ext>
                </a:extLst>
              </a:tr>
              <a:tr h="454037">
                <a:tc>
                  <a:txBody>
                    <a:bodyPr/>
                    <a:lstStyle/>
                    <a:p>
                      <a:pPr algn="ctr"/>
                      <a:r>
                        <a:rPr lang="pt-BR" sz="2000" dirty="0">
                          <a:latin typeface="Nexa Light" panose="02000000000000000000"/>
                        </a:rPr>
                        <a:t>0,886</a:t>
                      </a:r>
                    </a:p>
                  </a:txBody>
                  <a:tcPr anchor="ctr"/>
                </a:tc>
                <a:tc>
                  <a:txBody>
                    <a:bodyPr/>
                    <a:lstStyle/>
                    <a:p>
                      <a:pPr algn="ctr"/>
                      <a:r>
                        <a:rPr lang="pt-BR" sz="2000" dirty="0">
                          <a:latin typeface="Nexa Light" panose="02000000000000000000"/>
                        </a:rPr>
                        <a:t>88,6%</a:t>
                      </a:r>
                    </a:p>
                  </a:txBody>
                  <a:tcPr anchor="ctr"/>
                </a:tc>
                <a:extLst>
                  <a:ext uri="{0D108BD9-81ED-4DB2-BD59-A6C34878D82A}">
                    <a16:rowId xmlns:a16="http://schemas.microsoft.com/office/drawing/2014/main" val="2641023506"/>
                  </a:ext>
                </a:extLst>
              </a:tr>
              <a:tr h="454037">
                <a:tc>
                  <a:txBody>
                    <a:bodyPr/>
                    <a:lstStyle/>
                    <a:p>
                      <a:pPr algn="ctr"/>
                      <a:r>
                        <a:rPr lang="pt-BR" sz="2000" dirty="0">
                          <a:latin typeface="Nexa Light" panose="02000000000000000000"/>
                        </a:rPr>
                        <a:t>1</a:t>
                      </a:r>
                    </a:p>
                  </a:txBody>
                  <a:tcPr anchor="ctr"/>
                </a:tc>
                <a:tc>
                  <a:txBody>
                    <a:bodyPr/>
                    <a:lstStyle/>
                    <a:p>
                      <a:pPr algn="ctr"/>
                      <a:r>
                        <a:rPr lang="pt-BR" sz="2000" dirty="0">
                          <a:latin typeface="Nexa Light" panose="02000000000000000000"/>
                        </a:rPr>
                        <a:t>100%</a:t>
                      </a:r>
                    </a:p>
                  </a:txBody>
                  <a:tcPr anchor="ctr"/>
                </a:tc>
                <a:extLst>
                  <a:ext uri="{0D108BD9-81ED-4DB2-BD59-A6C34878D82A}">
                    <a16:rowId xmlns:a16="http://schemas.microsoft.com/office/drawing/2014/main" val="1310074642"/>
                  </a:ext>
                </a:extLst>
              </a:tr>
            </a:tbl>
          </a:graphicData>
        </a:graphic>
      </p:graphicFrame>
      <p:graphicFrame>
        <p:nvGraphicFramePr>
          <p:cNvPr id="3" name="Tabela 15">
            <a:extLst>
              <a:ext uri="{FF2B5EF4-FFF2-40B4-BE49-F238E27FC236}">
                <a16:creationId xmlns:a16="http://schemas.microsoft.com/office/drawing/2014/main" id="{E517DC4C-6C14-3960-21C1-62BB6542DF18}"/>
              </a:ext>
            </a:extLst>
          </p:cNvPr>
          <p:cNvGraphicFramePr>
            <a:graphicFrameLocks noGrp="1"/>
          </p:cNvGraphicFramePr>
          <p:nvPr>
            <p:extLst>
              <p:ext uri="{D42A27DB-BD31-4B8C-83A1-F6EECF244321}">
                <p14:modId xmlns:p14="http://schemas.microsoft.com/office/powerpoint/2010/main" val="1903696191"/>
              </p:ext>
            </p:extLst>
          </p:nvPr>
        </p:nvGraphicFramePr>
        <p:xfrm>
          <a:off x="6299949" y="1652624"/>
          <a:ext cx="3791150" cy="3178259"/>
        </p:xfrm>
        <a:graphic>
          <a:graphicData uri="http://schemas.openxmlformats.org/drawingml/2006/table">
            <a:tbl>
              <a:tblPr firstRow="1" bandRow="1">
                <a:tableStyleId>{2D5ABB26-0587-4C30-8999-92F81FD0307C}</a:tableStyleId>
              </a:tblPr>
              <a:tblGrid>
                <a:gridCol w="1895575">
                  <a:extLst>
                    <a:ext uri="{9D8B030D-6E8A-4147-A177-3AD203B41FA5}">
                      <a16:colId xmlns:a16="http://schemas.microsoft.com/office/drawing/2014/main" val="3457705170"/>
                    </a:ext>
                  </a:extLst>
                </a:gridCol>
                <a:gridCol w="1895575">
                  <a:extLst>
                    <a:ext uri="{9D8B030D-6E8A-4147-A177-3AD203B41FA5}">
                      <a16:colId xmlns:a16="http://schemas.microsoft.com/office/drawing/2014/main" val="3827273228"/>
                    </a:ext>
                  </a:extLst>
                </a:gridCol>
              </a:tblGrid>
              <a:tr h="454037">
                <a:tc gridSpan="2">
                  <a:txBody>
                    <a:bodyPr/>
                    <a:lstStyle/>
                    <a:p>
                      <a:pPr algn="ctr"/>
                      <a:r>
                        <a:rPr lang="pt-BR" sz="2000" b="1" dirty="0">
                          <a:latin typeface="Nexa Light" panose="02000000000000000000"/>
                        </a:rPr>
                        <a:t>Expansão</a:t>
                      </a:r>
                    </a:p>
                  </a:txBody>
                  <a:tcPr anchor="ctr">
                    <a:noFill/>
                  </a:tcPr>
                </a:tc>
                <a:tc hMerge="1">
                  <a:txBody>
                    <a:bodyPr/>
                    <a:lstStyle/>
                    <a:p>
                      <a:pPr algn="ctr"/>
                      <a:endParaRPr lang="pt-BR" sz="2500" b="1" dirty="0">
                        <a:latin typeface="Nexa Light" panose="02000000000000000000"/>
                      </a:endParaRPr>
                    </a:p>
                  </a:txBody>
                  <a:tcPr anchor="ctr">
                    <a:solidFill>
                      <a:srgbClr val="30F65F"/>
                    </a:solidFill>
                  </a:tcPr>
                </a:tc>
                <a:extLst>
                  <a:ext uri="{0D108BD9-81ED-4DB2-BD59-A6C34878D82A}">
                    <a16:rowId xmlns:a16="http://schemas.microsoft.com/office/drawing/2014/main" val="88518917"/>
                  </a:ext>
                </a:extLst>
              </a:tr>
              <a:tr h="454037">
                <a:tc>
                  <a:txBody>
                    <a:bodyPr/>
                    <a:lstStyle/>
                    <a:p>
                      <a:pPr algn="ctr"/>
                      <a:r>
                        <a:rPr lang="pt-BR" sz="2000" b="1" dirty="0">
                          <a:latin typeface="Nexa Light" panose="02000000000000000000"/>
                        </a:rPr>
                        <a:t>Níveis</a:t>
                      </a:r>
                    </a:p>
                  </a:txBody>
                  <a:tcPr anchor="ctr">
                    <a:solidFill>
                      <a:srgbClr val="30F65F"/>
                    </a:solidFill>
                  </a:tcPr>
                </a:tc>
                <a:tc>
                  <a:txBody>
                    <a:bodyPr/>
                    <a:lstStyle/>
                    <a:p>
                      <a:pPr algn="ctr"/>
                      <a:r>
                        <a:rPr lang="pt-BR" sz="2000" b="1" dirty="0">
                          <a:latin typeface="Nexa Light" panose="02000000000000000000"/>
                        </a:rPr>
                        <a:t>Descrição</a:t>
                      </a:r>
                    </a:p>
                  </a:txBody>
                  <a:tcPr anchor="ctr">
                    <a:solidFill>
                      <a:srgbClr val="30F65F"/>
                    </a:solidFill>
                  </a:tcPr>
                </a:tc>
                <a:extLst>
                  <a:ext uri="{0D108BD9-81ED-4DB2-BD59-A6C34878D82A}">
                    <a16:rowId xmlns:a16="http://schemas.microsoft.com/office/drawing/2014/main" val="2095879291"/>
                  </a:ext>
                </a:extLst>
              </a:tr>
              <a:tr h="454037">
                <a:tc>
                  <a:txBody>
                    <a:bodyPr/>
                    <a:lstStyle/>
                    <a:p>
                      <a:pPr algn="ctr"/>
                      <a:r>
                        <a:rPr lang="pt-BR" sz="2000" dirty="0">
                          <a:latin typeface="Nexa Light" panose="02000000000000000000"/>
                        </a:rPr>
                        <a:t>1,27</a:t>
                      </a:r>
                    </a:p>
                  </a:txBody>
                  <a:tcPr anchor="ctr">
                    <a:solidFill>
                      <a:srgbClr val="FFFFCC"/>
                    </a:solidFill>
                  </a:tcPr>
                </a:tc>
                <a:tc>
                  <a:txBody>
                    <a:bodyPr/>
                    <a:lstStyle/>
                    <a:p>
                      <a:pPr algn="ctr"/>
                      <a:r>
                        <a:rPr lang="pt-BR" sz="2000" dirty="0">
                          <a:latin typeface="Nexa Light" panose="02000000000000000000"/>
                        </a:rPr>
                        <a:t>127%</a:t>
                      </a:r>
                    </a:p>
                  </a:txBody>
                  <a:tcPr anchor="ctr">
                    <a:solidFill>
                      <a:srgbClr val="FFFFCC"/>
                    </a:solidFill>
                  </a:tcPr>
                </a:tc>
                <a:extLst>
                  <a:ext uri="{0D108BD9-81ED-4DB2-BD59-A6C34878D82A}">
                    <a16:rowId xmlns:a16="http://schemas.microsoft.com/office/drawing/2014/main" val="3948691033"/>
                  </a:ext>
                </a:extLst>
              </a:tr>
              <a:tr h="454037">
                <a:tc>
                  <a:txBody>
                    <a:bodyPr/>
                    <a:lstStyle/>
                    <a:p>
                      <a:pPr algn="ctr"/>
                      <a:r>
                        <a:rPr lang="pt-BR" sz="2000" dirty="0">
                          <a:latin typeface="Nexa Light" panose="02000000000000000000"/>
                        </a:rPr>
                        <a:t>1,618</a:t>
                      </a:r>
                    </a:p>
                  </a:txBody>
                  <a:tcPr anchor="ctr">
                    <a:solidFill>
                      <a:srgbClr val="FFFFCC"/>
                    </a:solidFill>
                  </a:tcPr>
                </a:tc>
                <a:tc>
                  <a:txBody>
                    <a:bodyPr/>
                    <a:lstStyle/>
                    <a:p>
                      <a:pPr algn="ctr"/>
                      <a:r>
                        <a:rPr lang="pt-BR" sz="2000" dirty="0">
                          <a:latin typeface="Nexa Light" panose="02000000000000000000"/>
                        </a:rPr>
                        <a:t>161,8%</a:t>
                      </a:r>
                    </a:p>
                  </a:txBody>
                  <a:tcPr anchor="ctr">
                    <a:solidFill>
                      <a:srgbClr val="FFFFCC"/>
                    </a:solidFill>
                  </a:tcPr>
                </a:tc>
                <a:extLst>
                  <a:ext uri="{0D108BD9-81ED-4DB2-BD59-A6C34878D82A}">
                    <a16:rowId xmlns:a16="http://schemas.microsoft.com/office/drawing/2014/main" val="295122031"/>
                  </a:ext>
                </a:extLst>
              </a:tr>
              <a:tr h="454037">
                <a:tc>
                  <a:txBody>
                    <a:bodyPr/>
                    <a:lstStyle/>
                    <a:p>
                      <a:pPr algn="ctr"/>
                      <a:r>
                        <a:rPr lang="pt-BR" sz="2000" dirty="0">
                          <a:latin typeface="Nexa Light" panose="02000000000000000000"/>
                        </a:rPr>
                        <a:t>2,24</a:t>
                      </a:r>
                    </a:p>
                  </a:txBody>
                  <a:tcPr anchor="ctr"/>
                </a:tc>
                <a:tc>
                  <a:txBody>
                    <a:bodyPr/>
                    <a:lstStyle/>
                    <a:p>
                      <a:pPr algn="ctr"/>
                      <a:r>
                        <a:rPr lang="pt-BR" sz="2000" dirty="0">
                          <a:latin typeface="Nexa Light" panose="02000000000000000000"/>
                        </a:rPr>
                        <a:t>224%</a:t>
                      </a:r>
                    </a:p>
                  </a:txBody>
                  <a:tcPr anchor="ctr"/>
                </a:tc>
                <a:extLst>
                  <a:ext uri="{0D108BD9-81ED-4DB2-BD59-A6C34878D82A}">
                    <a16:rowId xmlns:a16="http://schemas.microsoft.com/office/drawing/2014/main" val="3941729663"/>
                  </a:ext>
                </a:extLst>
              </a:tr>
              <a:tr h="454037">
                <a:tc>
                  <a:txBody>
                    <a:bodyPr/>
                    <a:lstStyle/>
                    <a:p>
                      <a:pPr algn="ctr"/>
                      <a:r>
                        <a:rPr lang="pt-BR" sz="2000" dirty="0">
                          <a:latin typeface="Nexa Light" panose="02000000000000000000"/>
                        </a:rPr>
                        <a:t>2,618</a:t>
                      </a:r>
                    </a:p>
                  </a:txBody>
                  <a:tcPr anchor="ctr"/>
                </a:tc>
                <a:tc>
                  <a:txBody>
                    <a:bodyPr/>
                    <a:lstStyle/>
                    <a:p>
                      <a:pPr algn="ctr"/>
                      <a:r>
                        <a:rPr lang="pt-BR" sz="2000" dirty="0">
                          <a:latin typeface="Nexa Light" panose="02000000000000000000"/>
                        </a:rPr>
                        <a:t>261,8%</a:t>
                      </a:r>
                    </a:p>
                  </a:txBody>
                  <a:tcPr anchor="ctr"/>
                </a:tc>
                <a:extLst>
                  <a:ext uri="{0D108BD9-81ED-4DB2-BD59-A6C34878D82A}">
                    <a16:rowId xmlns:a16="http://schemas.microsoft.com/office/drawing/2014/main" val="1550632418"/>
                  </a:ext>
                </a:extLst>
              </a:tr>
              <a:tr h="454037">
                <a:tc>
                  <a:txBody>
                    <a:bodyPr/>
                    <a:lstStyle/>
                    <a:p>
                      <a:pPr algn="ctr"/>
                      <a:r>
                        <a:rPr lang="pt-BR" sz="2000" dirty="0">
                          <a:latin typeface="Nexa Light" panose="02000000000000000000"/>
                        </a:rPr>
                        <a:t>3,618</a:t>
                      </a:r>
                    </a:p>
                  </a:txBody>
                  <a:tcPr anchor="ctr"/>
                </a:tc>
                <a:tc>
                  <a:txBody>
                    <a:bodyPr/>
                    <a:lstStyle/>
                    <a:p>
                      <a:pPr algn="ctr"/>
                      <a:r>
                        <a:rPr lang="pt-BR" sz="2000" dirty="0">
                          <a:latin typeface="Nexa Light" panose="02000000000000000000"/>
                        </a:rPr>
                        <a:t>361,8%</a:t>
                      </a:r>
                    </a:p>
                  </a:txBody>
                  <a:tcPr anchor="ctr"/>
                </a:tc>
                <a:extLst>
                  <a:ext uri="{0D108BD9-81ED-4DB2-BD59-A6C34878D82A}">
                    <a16:rowId xmlns:a16="http://schemas.microsoft.com/office/drawing/2014/main" val="1594279499"/>
                  </a:ext>
                </a:extLst>
              </a:tr>
            </a:tbl>
          </a:graphicData>
        </a:graphic>
      </p:graphicFrame>
      <p:graphicFrame>
        <p:nvGraphicFramePr>
          <p:cNvPr id="5" name="Tabela 4">
            <a:extLst>
              <a:ext uri="{FF2B5EF4-FFF2-40B4-BE49-F238E27FC236}">
                <a16:creationId xmlns:a16="http://schemas.microsoft.com/office/drawing/2014/main" id="{EA50F87B-4781-AE68-00D7-C98F5C98232C}"/>
              </a:ext>
            </a:extLst>
          </p:cNvPr>
          <p:cNvGraphicFramePr>
            <a:graphicFrameLocks noGrp="1"/>
          </p:cNvGraphicFramePr>
          <p:nvPr>
            <p:extLst>
              <p:ext uri="{D42A27DB-BD31-4B8C-83A1-F6EECF244321}">
                <p14:modId xmlns:p14="http://schemas.microsoft.com/office/powerpoint/2010/main" val="1662680682"/>
              </p:ext>
            </p:extLst>
          </p:nvPr>
        </p:nvGraphicFramePr>
        <p:xfrm>
          <a:off x="6952491" y="5384596"/>
          <a:ext cx="2486066" cy="548640"/>
        </p:xfrm>
        <a:graphic>
          <a:graphicData uri="http://schemas.openxmlformats.org/drawingml/2006/table">
            <a:tbl>
              <a:tblPr firstRow="1" bandRow="1">
                <a:tableStyleId>{2D5ABB26-0587-4C30-8999-92F81FD0307C}</a:tableStyleId>
              </a:tblPr>
              <a:tblGrid>
                <a:gridCol w="1243033">
                  <a:extLst>
                    <a:ext uri="{9D8B030D-6E8A-4147-A177-3AD203B41FA5}">
                      <a16:colId xmlns:a16="http://schemas.microsoft.com/office/drawing/2014/main" val="2092512801"/>
                    </a:ext>
                  </a:extLst>
                </a:gridCol>
                <a:gridCol w="1243033">
                  <a:extLst>
                    <a:ext uri="{9D8B030D-6E8A-4147-A177-3AD203B41FA5}">
                      <a16:colId xmlns:a16="http://schemas.microsoft.com/office/drawing/2014/main" val="3799492470"/>
                    </a:ext>
                  </a:extLst>
                </a:gridCol>
              </a:tblGrid>
              <a:tr h="454037">
                <a:tc>
                  <a:txBody>
                    <a:bodyPr/>
                    <a:lstStyle/>
                    <a:p>
                      <a:pPr algn="ctr"/>
                      <a:endParaRPr lang="pt-BR" sz="2000" dirty="0">
                        <a:latin typeface="Nexa Light" panose="0200000000000000000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pt-BR" sz="1500" b="1" dirty="0">
                          <a:latin typeface="Nexa Light" panose="02000000000000000000"/>
                        </a:rPr>
                        <a:t>Níveis Importantes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3006221"/>
                  </a:ext>
                </a:extLst>
              </a:tr>
            </a:tbl>
          </a:graphicData>
        </a:graphic>
      </p:graphicFrame>
    </p:spTree>
    <p:extLst>
      <p:ext uri="{BB962C8B-B14F-4D97-AF65-F5344CB8AC3E}">
        <p14:creationId xmlns:p14="http://schemas.microsoft.com/office/powerpoint/2010/main" val="38294127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Fibonacci na Prática </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88257"/>
            <a:ext cx="5421481" cy="4093428"/>
          </a:xfrm>
          <a:prstGeom prst="rect">
            <a:avLst/>
          </a:prstGeom>
          <a:noFill/>
        </p:spPr>
        <p:txBody>
          <a:bodyPr wrap="square" rtlCol="0">
            <a:spAutoFit/>
          </a:bodyPr>
          <a:lstStyle/>
          <a:p>
            <a:pPr algn="just"/>
            <a:r>
              <a:rPr lang="pt-BR" sz="2500" dirty="0">
                <a:latin typeface="Nexa Light" panose="02000000000000000000" pitchFamily="2" charset="0"/>
              </a:rPr>
              <a:t>Outro nível que considero ser de fundamental importância para avaliar continuidade ou mudança de tendência, é a retração no nível de 23,6%.</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Quando ocorre uma lateralização do preço que </a:t>
            </a:r>
            <a:r>
              <a:rPr lang="pt-BR" sz="2500" b="1" dirty="0">
                <a:latin typeface="Nexa Light" panose="02000000000000000000" pitchFamily="2" charset="0"/>
              </a:rPr>
              <a:t>não tem força para romper o nível de 23,6%</a:t>
            </a:r>
            <a:r>
              <a:rPr lang="pt-BR" sz="2500" dirty="0">
                <a:latin typeface="Nexa Light" panose="02000000000000000000" pitchFamily="2" charset="0"/>
              </a:rPr>
              <a:t> em direção ao próximo nível 38,2%, </a:t>
            </a:r>
            <a:r>
              <a:rPr lang="pt-BR" sz="2500" b="1" dirty="0">
                <a:latin typeface="Nexa Light" panose="02000000000000000000" pitchFamily="2" charset="0"/>
              </a:rPr>
              <a:t>o preço segue na direção do movimento inicial</a:t>
            </a:r>
            <a:r>
              <a:rPr lang="pt-BR" sz="2500" dirty="0">
                <a:latin typeface="Nexa Light" panose="02000000000000000000" pitchFamily="2" charset="0"/>
              </a:rPr>
              <a:t> mantendo a tendência anterior.</a:t>
            </a:r>
          </a:p>
        </p:txBody>
      </p:sp>
      <p:grpSp>
        <p:nvGrpSpPr>
          <p:cNvPr id="8" name="Agrupar 7">
            <a:extLst>
              <a:ext uri="{FF2B5EF4-FFF2-40B4-BE49-F238E27FC236}">
                <a16:creationId xmlns:a16="http://schemas.microsoft.com/office/drawing/2014/main" id="{80D948F5-9296-83A7-44DA-B36C9B74A872}"/>
              </a:ext>
            </a:extLst>
          </p:cNvPr>
          <p:cNvGrpSpPr/>
          <p:nvPr/>
        </p:nvGrpSpPr>
        <p:grpSpPr>
          <a:xfrm>
            <a:off x="7999653" y="2337958"/>
            <a:ext cx="3247276" cy="2994026"/>
            <a:chOff x="5501731" y="1584176"/>
            <a:chExt cx="2711182" cy="2499742"/>
          </a:xfrm>
        </p:grpSpPr>
        <p:pic>
          <p:nvPicPr>
            <p:cNvPr id="9" name="Imagem 8">
              <a:extLst>
                <a:ext uri="{FF2B5EF4-FFF2-40B4-BE49-F238E27FC236}">
                  <a16:creationId xmlns:a16="http://schemas.microsoft.com/office/drawing/2014/main" id="{0DFBF01C-BEAF-E97D-AABA-BA80BF6694E8}"/>
                </a:ext>
              </a:extLst>
            </p:cNvPr>
            <p:cNvPicPr>
              <a:picLocks noChangeAspect="1"/>
            </p:cNvPicPr>
            <p:nvPr/>
          </p:nvPicPr>
          <p:blipFill>
            <a:blip r:embed="rId4"/>
            <a:stretch>
              <a:fillRect/>
            </a:stretch>
          </p:blipFill>
          <p:spPr>
            <a:xfrm>
              <a:off x="5501731" y="1584176"/>
              <a:ext cx="2711182" cy="2499742"/>
            </a:xfrm>
            <a:prstGeom prst="rect">
              <a:avLst/>
            </a:prstGeom>
            <a:ln>
              <a:noFill/>
            </a:ln>
            <a:effectLst>
              <a:outerShdw blurRad="190500" algn="tl" rotWithShape="0">
                <a:srgbClr val="000000">
                  <a:alpha val="70000"/>
                </a:srgbClr>
              </a:outerShdw>
            </a:effectLst>
          </p:spPr>
        </p:pic>
        <p:sp>
          <p:nvSpPr>
            <p:cNvPr id="10" name="Retângulo 9">
              <a:extLst>
                <a:ext uri="{FF2B5EF4-FFF2-40B4-BE49-F238E27FC236}">
                  <a16:creationId xmlns:a16="http://schemas.microsoft.com/office/drawing/2014/main" id="{F8B66BA9-5016-1959-8F6B-BEE40DF1DAAC}"/>
                </a:ext>
              </a:extLst>
            </p:cNvPr>
            <p:cNvSpPr/>
            <p:nvPr/>
          </p:nvSpPr>
          <p:spPr>
            <a:xfrm>
              <a:off x="5868144" y="2834611"/>
              <a:ext cx="1944216" cy="28803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2023232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O que são indicadores técnicos?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7975783" cy="4247317"/>
          </a:xfrm>
          <a:prstGeom prst="rect">
            <a:avLst/>
          </a:prstGeom>
          <a:noFill/>
        </p:spPr>
        <p:txBody>
          <a:bodyPr wrap="square" rtlCol="0">
            <a:spAutoFit/>
          </a:bodyPr>
          <a:lstStyle/>
          <a:p>
            <a:pPr algn="just"/>
            <a:r>
              <a:rPr lang="pt-BR" sz="2500" dirty="0">
                <a:latin typeface="Nexa Light" panose="02000000000000000000" pitchFamily="2" charset="0"/>
              </a:rPr>
              <a:t>Os indicadores técnicos representam graficamente fórmulas matemáticas que utilizam como dados os preços de abertura, fechamento, máxima e mínima, assim como o volume de negociação.</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Eles são plotados junto ao gráfico de um ativo em um determinado período de tempo, onde fornecem sinais de compra e venda, assim como indicam a tendência, força da tendência ou grau de saturação dessa tendência.</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Existem centenas desses indicadores, irei te mostrar os principais e mais usados.</a:t>
            </a:r>
          </a:p>
        </p:txBody>
      </p:sp>
    </p:spTree>
    <p:extLst>
      <p:ext uri="{BB962C8B-B14F-4D97-AF65-F5344CB8AC3E}">
        <p14:creationId xmlns:p14="http://schemas.microsoft.com/office/powerpoint/2010/main" val="18364187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m 18">
            <a:extLst>
              <a:ext uri="{FF2B5EF4-FFF2-40B4-BE49-F238E27FC236}">
                <a16:creationId xmlns:a16="http://schemas.microsoft.com/office/drawing/2014/main" id="{95E7343E-599D-43B5-8963-A610A49F0A76}"/>
              </a:ext>
            </a:extLst>
          </p:cNvPr>
          <p:cNvPicPr>
            <a:picLocks noChangeAspect="1"/>
          </p:cNvPicPr>
          <p:nvPr/>
        </p:nvPicPr>
        <p:blipFill>
          <a:blip r:embed="rId2"/>
          <a:stretch>
            <a:fillRect/>
          </a:stretch>
        </p:blipFill>
        <p:spPr>
          <a:xfrm>
            <a:off x="0" y="0"/>
            <a:ext cx="12192000" cy="6858000"/>
          </a:xfrm>
          <a:prstGeom prst="rect">
            <a:avLst/>
          </a:prstGeom>
        </p:spPr>
      </p:pic>
      <p:sp>
        <p:nvSpPr>
          <p:cNvPr id="20" name="Retângulo 19">
            <a:extLst>
              <a:ext uri="{FF2B5EF4-FFF2-40B4-BE49-F238E27FC236}">
                <a16:creationId xmlns:a16="http://schemas.microsoft.com/office/drawing/2014/main" id="{B2EB526C-8069-4EDB-9B11-ABB7CC58FD92}"/>
              </a:ext>
            </a:extLst>
          </p:cNvPr>
          <p:cNvSpPr/>
          <p:nvPr/>
        </p:nvSpPr>
        <p:spPr>
          <a:xfrm>
            <a:off x="6384032" y="2468894"/>
            <a:ext cx="5383621" cy="502766"/>
          </a:xfrm>
          <a:prstGeom prst="rect">
            <a:avLst/>
          </a:prstGeom>
        </p:spPr>
        <p:txBody>
          <a:bodyPr wrap="square">
            <a:spAutoFit/>
          </a:bodyPr>
          <a:lstStyle/>
          <a:p>
            <a:pPr algn="ctr"/>
            <a:r>
              <a:rPr lang="pt-BR" sz="2667" b="1" dirty="0">
                <a:solidFill>
                  <a:srgbClr val="FFFF00"/>
                </a:solidFill>
              </a:rPr>
              <a:t>MUITO CUIDADO COM O EXCESSO!</a:t>
            </a:r>
          </a:p>
        </p:txBody>
      </p:sp>
    </p:spTree>
    <p:extLst>
      <p:ext uri="{BB962C8B-B14F-4D97-AF65-F5344CB8AC3E}">
        <p14:creationId xmlns:p14="http://schemas.microsoft.com/office/powerpoint/2010/main" val="11563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Médias Móveis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88257"/>
            <a:ext cx="5223439" cy="2400657"/>
          </a:xfrm>
          <a:prstGeom prst="rect">
            <a:avLst/>
          </a:prstGeom>
          <a:noFill/>
        </p:spPr>
        <p:txBody>
          <a:bodyPr wrap="square" rtlCol="0">
            <a:spAutoFit/>
          </a:bodyPr>
          <a:lstStyle/>
          <a:p>
            <a:pPr algn="just"/>
            <a:r>
              <a:rPr lang="pt-BR" sz="2500" dirty="0">
                <a:latin typeface="Nexa Light" panose="02000000000000000000" pitchFamily="2" charset="0"/>
              </a:rPr>
              <a:t>As médias móveis são excelentes para nos indicar a tendência e a força da tendência de um determinado ativo, quanto menor o período selecionado na configuração da média, mais próxima ela estará do preço.</a:t>
            </a:r>
          </a:p>
        </p:txBody>
      </p:sp>
      <p:pic>
        <p:nvPicPr>
          <p:cNvPr id="2" name="Imagem 1">
            <a:extLst>
              <a:ext uri="{FF2B5EF4-FFF2-40B4-BE49-F238E27FC236}">
                <a16:creationId xmlns:a16="http://schemas.microsoft.com/office/drawing/2014/main" id="{4D041074-6962-8772-3417-0CC6BBC5AE32}"/>
              </a:ext>
            </a:extLst>
          </p:cNvPr>
          <p:cNvPicPr>
            <a:picLocks noChangeAspect="1"/>
          </p:cNvPicPr>
          <p:nvPr/>
        </p:nvPicPr>
        <p:blipFill>
          <a:blip r:embed="rId4"/>
          <a:stretch>
            <a:fillRect/>
          </a:stretch>
        </p:blipFill>
        <p:spPr>
          <a:xfrm>
            <a:off x="7830930" y="2007428"/>
            <a:ext cx="3589702" cy="19623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05388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1008246"/>
            <a:ext cx="7524876" cy="707886"/>
          </a:xfrm>
          <a:prstGeom prst="rect">
            <a:avLst/>
          </a:prstGeom>
          <a:noFill/>
        </p:spPr>
        <p:txBody>
          <a:bodyPr wrap="square" rtlCol="0">
            <a:spAutoFit/>
          </a:bodyPr>
          <a:lstStyle/>
          <a:p>
            <a:r>
              <a:rPr lang="pt-BR" sz="4000" b="1" dirty="0">
                <a:latin typeface="Nexa Bold" panose="02000000000000000000" pitchFamily="2" charset="0"/>
              </a:rPr>
              <a:t>Trader, a profissão dos sonhos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4" y="1843950"/>
            <a:ext cx="7898501" cy="3554819"/>
          </a:xfrm>
          <a:prstGeom prst="rect">
            <a:avLst/>
          </a:prstGeom>
          <a:noFill/>
        </p:spPr>
        <p:txBody>
          <a:bodyPr wrap="square" rtlCol="0">
            <a:spAutoFit/>
          </a:bodyPr>
          <a:lstStyle/>
          <a:p>
            <a:pPr algn="just"/>
            <a:r>
              <a:rPr lang="pt-BR" sz="2500" b="1" dirty="0">
                <a:latin typeface="Nexa Light" panose="02000000000000000000" pitchFamily="2" charset="0"/>
              </a:rPr>
              <a:t>O que te fez escolher ser trader?</a:t>
            </a:r>
          </a:p>
          <a:p>
            <a:pPr algn="just"/>
            <a:endParaRPr lang="pt-BR" sz="2500" dirty="0">
              <a:latin typeface="Nexa Light" panose="02000000000000000000" pitchFamily="2" charset="0"/>
            </a:endParaRPr>
          </a:p>
          <a:p>
            <a:pPr marL="342900" indent="-342900" algn="just">
              <a:buFont typeface="Wingdings" panose="05000000000000000000" pitchFamily="2" charset="2"/>
              <a:buChar char="§"/>
            </a:pPr>
            <a:r>
              <a:rPr lang="pt-BR" sz="2500" dirty="0">
                <a:latin typeface="Nexa Light" panose="02000000000000000000" pitchFamily="2" charset="0"/>
              </a:rPr>
              <a:t>Liberdade de Tempo?</a:t>
            </a:r>
          </a:p>
          <a:p>
            <a:pPr marL="342900" indent="-342900" algn="just">
              <a:buFont typeface="Wingdings" panose="05000000000000000000" pitchFamily="2" charset="2"/>
              <a:buChar char="§"/>
            </a:pPr>
            <a:r>
              <a:rPr lang="pt-BR" sz="2500" dirty="0">
                <a:latin typeface="Nexa Light" panose="02000000000000000000" pitchFamily="2" charset="0"/>
              </a:rPr>
              <a:t>Liberdade Geográfica?</a:t>
            </a:r>
          </a:p>
          <a:p>
            <a:pPr marL="342900" indent="-342900" algn="just">
              <a:buFont typeface="Wingdings" panose="05000000000000000000" pitchFamily="2" charset="2"/>
              <a:buChar char="§"/>
            </a:pPr>
            <a:r>
              <a:rPr lang="pt-BR" sz="2500" dirty="0">
                <a:latin typeface="Nexa Light" panose="02000000000000000000" pitchFamily="2" charset="0"/>
              </a:rPr>
              <a:t>Liberdade Financeira?</a:t>
            </a:r>
          </a:p>
          <a:p>
            <a:pPr marL="342900" indent="-342900" algn="just">
              <a:buFont typeface="Wingdings" panose="05000000000000000000" pitchFamily="2" charset="2"/>
              <a:buChar char="§"/>
            </a:pPr>
            <a:r>
              <a:rPr lang="pt-BR" sz="2500" dirty="0">
                <a:latin typeface="Nexa Light" panose="02000000000000000000" pitchFamily="2" charset="0"/>
              </a:rPr>
              <a:t>Poder de Escolha?</a:t>
            </a:r>
          </a:p>
          <a:p>
            <a:pPr algn="just"/>
            <a:endParaRPr lang="pt-BR" sz="2500" dirty="0">
              <a:latin typeface="Nexa Light" panose="02000000000000000000" pitchFamily="2" charset="0"/>
            </a:endParaRPr>
          </a:p>
          <a:p>
            <a:pPr algn="just"/>
            <a:r>
              <a:rPr lang="pt-BR" sz="2500" i="1" dirty="0">
                <a:latin typeface="Nexa Light" panose="02000000000000000000" pitchFamily="2" charset="0"/>
              </a:rPr>
              <a:t>“Todo santo dia alguém decide que quer viver de trading, mas a realidade é que poucos realmente conseguem.”</a:t>
            </a:r>
          </a:p>
        </p:txBody>
      </p:sp>
    </p:spTree>
    <p:extLst>
      <p:ext uri="{BB962C8B-B14F-4D97-AF65-F5344CB8AC3E}">
        <p14:creationId xmlns:p14="http://schemas.microsoft.com/office/powerpoint/2010/main" val="16446420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Médias Móveis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88257"/>
            <a:ext cx="5223439" cy="2400657"/>
          </a:xfrm>
          <a:prstGeom prst="rect">
            <a:avLst/>
          </a:prstGeom>
          <a:noFill/>
        </p:spPr>
        <p:txBody>
          <a:bodyPr wrap="square" rtlCol="0">
            <a:spAutoFit/>
          </a:bodyPr>
          <a:lstStyle/>
          <a:p>
            <a:pPr algn="just"/>
            <a:r>
              <a:rPr lang="pt-BR" sz="2500" dirty="0">
                <a:latin typeface="Nexa Light" panose="02000000000000000000" pitchFamily="2" charset="0"/>
              </a:rPr>
              <a:t>Existem basicamente dois tipos de médias, sendo elas, a média simples e a média exponencial, essa que comparada a simples da maior peso aos últimos preços e maior ênfase aos períodos mais recentes.</a:t>
            </a:r>
          </a:p>
        </p:txBody>
      </p:sp>
      <p:grpSp>
        <p:nvGrpSpPr>
          <p:cNvPr id="12" name="Agrupar 11">
            <a:extLst>
              <a:ext uri="{FF2B5EF4-FFF2-40B4-BE49-F238E27FC236}">
                <a16:creationId xmlns:a16="http://schemas.microsoft.com/office/drawing/2014/main" id="{6D96EF68-FA53-AF8A-4B45-72A485E541E0}"/>
              </a:ext>
            </a:extLst>
          </p:cNvPr>
          <p:cNvGrpSpPr/>
          <p:nvPr/>
        </p:nvGrpSpPr>
        <p:grpSpPr>
          <a:xfrm>
            <a:off x="7830930" y="2007429"/>
            <a:ext cx="3589702" cy="1962312"/>
            <a:chOff x="5310691" y="1991476"/>
            <a:chExt cx="3115494" cy="1703087"/>
          </a:xfrm>
        </p:grpSpPr>
        <p:pic>
          <p:nvPicPr>
            <p:cNvPr id="13" name="Imagem 12">
              <a:extLst>
                <a:ext uri="{FF2B5EF4-FFF2-40B4-BE49-F238E27FC236}">
                  <a16:creationId xmlns:a16="http://schemas.microsoft.com/office/drawing/2014/main" id="{BD3FB234-E3C0-77B9-9F42-A5E527859610}"/>
                </a:ext>
              </a:extLst>
            </p:cNvPr>
            <p:cNvPicPr>
              <a:picLocks noChangeAspect="1"/>
            </p:cNvPicPr>
            <p:nvPr/>
          </p:nvPicPr>
          <p:blipFill>
            <a:blip r:embed="rId4"/>
            <a:stretch>
              <a:fillRect/>
            </a:stretch>
          </p:blipFill>
          <p:spPr>
            <a:xfrm>
              <a:off x="5310691" y="1991476"/>
              <a:ext cx="3115494" cy="1703087"/>
            </a:xfrm>
            <a:prstGeom prst="rect">
              <a:avLst/>
            </a:prstGeom>
            <a:ln>
              <a:noFill/>
            </a:ln>
            <a:effectLst>
              <a:outerShdw blurRad="190500" algn="tl" rotWithShape="0">
                <a:srgbClr val="000000">
                  <a:alpha val="70000"/>
                </a:srgbClr>
              </a:outerShdw>
            </a:effectLst>
          </p:spPr>
        </p:pic>
        <p:cxnSp>
          <p:nvCxnSpPr>
            <p:cNvPr id="14" name="Conector de Seta Reta 13">
              <a:extLst>
                <a:ext uri="{FF2B5EF4-FFF2-40B4-BE49-F238E27FC236}">
                  <a16:creationId xmlns:a16="http://schemas.microsoft.com/office/drawing/2014/main" id="{5858597D-DB9E-3381-88B6-03BD626C2333}"/>
                </a:ext>
              </a:extLst>
            </p:cNvPr>
            <p:cNvCxnSpPr>
              <a:cxnSpLocks/>
            </p:cNvCxnSpPr>
            <p:nvPr/>
          </p:nvCxnSpPr>
          <p:spPr>
            <a:xfrm flipV="1">
              <a:off x="5926804" y="2499742"/>
              <a:ext cx="288032" cy="14401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a:extLst>
                <a:ext uri="{FF2B5EF4-FFF2-40B4-BE49-F238E27FC236}">
                  <a16:creationId xmlns:a16="http://schemas.microsoft.com/office/drawing/2014/main" id="{CA871092-BD5D-BDBF-3B6B-03D009892F81}"/>
                </a:ext>
              </a:extLst>
            </p:cNvPr>
            <p:cNvSpPr/>
            <p:nvPr/>
          </p:nvSpPr>
          <p:spPr>
            <a:xfrm>
              <a:off x="5975539" y="2332203"/>
              <a:ext cx="878850" cy="246221"/>
            </a:xfrm>
            <a:prstGeom prst="rect">
              <a:avLst/>
            </a:prstGeom>
          </p:spPr>
          <p:txBody>
            <a:bodyPr wrap="square">
              <a:spAutoFit/>
            </a:bodyPr>
            <a:lstStyle/>
            <a:p>
              <a:pPr algn="ctr"/>
              <a:r>
                <a:rPr lang="pt-BR" sz="1000" b="1" dirty="0">
                  <a:solidFill>
                    <a:schemeClr val="bg1"/>
                  </a:solidFill>
                </a:rPr>
                <a:t>EMA 9</a:t>
              </a:r>
            </a:p>
          </p:txBody>
        </p:sp>
        <p:cxnSp>
          <p:nvCxnSpPr>
            <p:cNvPr id="16" name="Conector de Seta Reta 15">
              <a:extLst>
                <a:ext uri="{FF2B5EF4-FFF2-40B4-BE49-F238E27FC236}">
                  <a16:creationId xmlns:a16="http://schemas.microsoft.com/office/drawing/2014/main" id="{3B97DFAC-4012-F47E-7E91-4C5370EC5B4D}"/>
                </a:ext>
              </a:extLst>
            </p:cNvPr>
            <p:cNvCxnSpPr>
              <a:cxnSpLocks/>
            </p:cNvCxnSpPr>
            <p:nvPr/>
          </p:nvCxnSpPr>
          <p:spPr>
            <a:xfrm>
              <a:off x="7386986" y="3313164"/>
              <a:ext cx="288032" cy="13603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tângulo 16">
              <a:extLst>
                <a:ext uri="{FF2B5EF4-FFF2-40B4-BE49-F238E27FC236}">
                  <a16:creationId xmlns:a16="http://schemas.microsoft.com/office/drawing/2014/main" id="{233D424F-D264-1EFD-B060-184F3851611E}"/>
                </a:ext>
              </a:extLst>
            </p:cNvPr>
            <p:cNvSpPr/>
            <p:nvPr/>
          </p:nvSpPr>
          <p:spPr>
            <a:xfrm>
              <a:off x="7541797" y="3358769"/>
              <a:ext cx="798955" cy="246221"/>
            </a:xfrm>
            <a:prstGeom prst="rect">
              <a:avLst/>
            </a:prstGeom>
          </p:spPr>
          <p:txBody>
            <a:bodyPr wrap="square">
              <a:spAutoFit/>
            </a:bodyPr>
            <a:lstStyle/>
            <a:p>
              <a:pPr algn="ctr"/>
              <a:r>
                <a:rPr lang="pt-BR" sz="1000" b="1" dirty="0">
                  <a:solidFill>
                    <a:schemeClr val="bg1"/>
                  </a:solidFill>
                </a:rPr>
                <a:t>SMA 200</a:t>
              </a:r>
            </a:p>
          </p:txBody>
        </p:sp>
      </p:grpSp>
    </p:spTree>
    <p:extLst>
      <p:ext uri="{BB962C8B-B14F-4D97-AF65-F5344CB8AC3E}">
        <p14:creationId xmlns:p14="http://schemas.microsoft.com/office/powerpoint/2010/main" val="14805503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Médias Móveis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88257"/>
            <a:ext cx="5223439" cy="2939266"/>
          </a:xfrm>
          <a:prstGeom prst="rect">
            <a:avLst/>
          </a:prstGeom>
          <a:noFill/>
        </p:spPr>
        <p:txBody>
          <a:bodyPr wrap="square" rtlCol="0">
            <a:spAutoFit/>
          </a:bodyPr>
          <a:lstStyle/>
          <a:p>
            <a:pPr algn="just"/>
            <a:r>
              <a:rPr lang="pt-BR" sz="2500" dirty="0">
                <a:latin typeface="Nexa Light" panose="02000000000000000000" pitchFamily="2" charset="0"/>
              </a:rPr>
              <a:t>A desvantagem em utilizar a média como parâmetro de tomada de decisão é que o sinal dela é atrasado e em mercados lateralizados elas não geram bons sinais.</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As médias funcionam muito bem como suporte e resistência dinâmico.</a:t>
            </a:r>
          </a:p>
        </p:txBody>
      </p:sp>
      <p:pic>
        <p:nvPicPr>
          <p:cNvPr id="3" name="Imagem 2">
            <a:extLst>
              <a:ext uri="{FF2B5EF4-FFF2-40B4-BE49-F238E27FC236}">
                <a16:creationId xmlns:a16="http://schemas.microsoft.com/office/drawing/2014/main" id="{B3FD40DE-E7F1-386C-1D95-917469AC3800}"/>
              </a:ext>
            </a:extLst>
          </p:cNvPr>
          <p:cNvPicPr>
            <a:picLocks noChangeAspect="1"/>
          </p:cNvPicPr>
          <p:nvPr/>
        </p:nvPicPr>
        <p:blipFill>
          <a:blip r:embed="rId4"/>
          <a:stretch>
            <a:fillRect/>
          </a:stretch>
        </p:blipFill>
        <p:spPr>
          <a:xfrm>
            <a:off x="7830930" y="2007429"/>
            <a:ext cx="3589702" cy="19623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337154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Índice de Força Relativa (IFR)</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88257"/>
            <a:ext cx="5223439" cy="3554819"/>
          </a:xfrm>
          <a:prstGeom prst="rect">
            <a:avLst/>
          </a:prstGeom>
          <a:noFill/>
        </p:spPr>
        <p:txBody>
          <a:bodyPr wrap="square" rtlCol="0">
            <a:spAutoFit/>
          </a:bodyPr>
          <a:lstStyle/>
          <a:p>
            <a:pPr algn="just"/>
            <a:r>
              <a:rPr lang="pt-BR" sz="2500" dirty="0">
                <a:latin typeface="Nexa Light" panose="02000000000000000000" pitchFamily="2" charset="0"/>
              </a:rPr>
              <a:t>O IFR também conhecido como RSI “</a:t>
            </a:r>
            <a:r>
              <a:rPr lang="pt-BR" sz="2500" dirty="0" err="1">
                <a:latin typeface="Nexa Light" panose="02000000000000000000" pitchFamily="2" charset="0"/>
              </a:rPr>
              <a:t>Relative</a:t>
            </a:r>
            <a:r>
              <a:rPr lang="pt-BR" sz="2500" dirty="0">
                <a:latin typeface="Nexa Light" panose="02000000000000000000" pitchFamily="2" charset="0"/>
              </a:rPr>
              <a:t> </a:t>
            </a:r>
            <a:r>
              <a:rPr lang="pt-BR" sz="2500" dirty="0" err="1">
                <a:latin typeface="Nexa Light" panose="02000000000000000000" pitchFamily="2" charset="0"/>
              </a:rPr>
              <a:t>Strength</a:t>
            </a:r>
            <a:r>
              <a:rPr lang="pt-BR" sz="2500" dirty="0">
                <a:latin typeface="Nexa Light" panose="02000000000000000000" pitchFamily="2" charset="0"/>
              </a:rPr>
              <a:t> Index” nos mostra se o preço esta </a:t>
            </a:r>
            <a:r>
              <a:rPr lang="pt-BR" sz="2500" dirty="0" err="1">
                <a:latin typeface="Nexa Light" panose="02000000000000000000" pitchFamily="2" charset="0"/>
              </a:rPr>
              <a:t>sobrecomprado</a:t>
            </a:r>
            <a:r>
              <a:rPr lang="pt-BR" sz="2500" dirty="0">
                <a:latin typeface="Nexa Light" panose="02000000000000000000" pitchFamily="2" charset="0"/>
              </a:rPr>
              <a:t> (acima do nível 70) ou </a:t>
            </a:r>
            <a:r>
              <a:rPr lang="pt-BR" sz="2500" dirty="0" err="1">
                <a:latin typeface="Nexa Light" panose="02000000000000000000" pitchFamily="2" charset="0"/>
              </a:rPr>
              <a:t>sobrevendido</a:t>
            </a:r>
            <a:r>
              <a:rPr lang="pt-BR" sz="2500" dirty="0">
                <a:latin typeface="Nexa Light" panose="02000000000000000000" pitchFamily="2" charset="0"/>
              </a:rPr>
              <a:t> (abaixo do nível 30), assim como também serve para confirmar a formação de uma tendência (acima ou abaixo do nível 50) e para fazer leitura de divergência do preço.</a:t>
            </a:r>
          </a:p>
        </p:txBody>
      </p:sp>
      <p:pic>
        <p:nvPicPr>
          <p:cNvPr id="5" name="Imagem 4">
            <a:extLst>
              <a:ext uri="{FF2B5EF4-FFF2-40B4-BE49-F238E27FC236}">
                <a16:creationId xmlns:a16="http://schemas.microsoft.com/office/drawing/2014/main" id="{105DE10B-2F30-3A88-C743-C998550B39A1}"/>
              </a:ext>
            </a:extLst>
          </p:cNvPr>
          <p:cNvPicPr>
            <a:picLocks noChangeAspect="1"/>
          </p:cNvPicPr>
          <p:nvPr/>
        </p:nvPicPr>
        <p:blipFill>
          <a:blip r:embed="rId4"/>
          <a:stretch>
            <a:fillRect/>
          </a:stretch>
        </p:blipFill>
        <p:spPr>
          <a:xfrm>
            <a:off x="7830930" y="2026943"/>
            <a:ext cx="3589702" cy="21650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771242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a:extLst>
              <a:ext uri="{FF2B5EF4-FFF2-40B4-BE49-F238E27FC236}">
                <a16:creationId xmlns:a16="http://schemas.microsoft.com/office/drawing/2014/main" id="{361F7BC3-E3F3-46C7-ADC6-3291E08066EB}"/>
              </a:ext>
            </a:extLst>
          </p:cNvPr>
          <p:cNvPicPr>
            <a:picLocks noChangeAspect="1"/>
          </p:cNvPicPr>
          <p:nvPr/>
        </p:nvPicPr>
        <p:blipFill>
          <a:blip r:embed="rId2"/>
          <a:stretch>
            <a:fillRect/>
          </a:stretch>
        </p:blipFill>
        <p:spPr>
          <a:xfrm>
            <a:off x="-1807" y="0"/>
            <a:ext cx="12192000" cy="6858000"/>
          </a:xfrm>
          <a:prstGeom prst="rect">
            <a:avLst/>
          </a:prstGeom>
        </p:spPr>
      </p:pic>
      <p:sp>
        <p:nvSpPr>
          <p:cNvPr id="16" name="Elipse 15">
            <a:extLst>
              <a:ext uri="{FF2B5EF4-FFF2-40B4-BE49-F238E27FC236}">
                <a16:creationId xmlns:a16="http://schemas.microsoft.com/office/drawing/2014/main" id="{D2E305A5-AA61-459E-95F8-9E40A2565CF5}"/>
              </a:ext>
            </a:extLst>
          </p:cNvPr>
          <p:cNvSpPr/>
          <p:nvPr/>
        </p:nvSpPr>
        <p:spPr>
          <a:xfrm>
            <a:off x="4511824" y="452669"/>
            <a:ext cx="1056117" cy="3840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17" name="Retângulo 16">
            <a:extLst>
              <a:ext uri="{FF2B5EF4-FFF2-40B4-BE49-F238E27FC236}">
                <a16:creationId xmlns:a16="http://schemas.microsoft.com/office/drawing/2014/main" id="{CE4BC209-3E6A-49E9-B044-A9C1F2AE3FCB}"/>
              </a:ext>
            </a:extLst>
          </p:cNvPr>
          <p:cNvSpPr/>
          <p:nvPr/>
        </p:nvSpPr>
        <p:spPr>
          <a:xfrm>
            <a:off x="4511824" y="5349213"/>
            <a:ext cx="1056117" cy="38404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cxnSp>
        <p:nvCxnSpPr>
          <p:cNvPr id="20" name="Conector de Seta Reta 19">
            <a:extLst>
              <a:ext uri="{FF2B5EF4-FFF2-40B4-BE49-F238E27FC236}">
                <a16:creationId xmlns:a16="http://schemas.microsoft.com/office/drawing/2014/main" id="{75E24CA8-4325-4EAE-8401-36F827C56707}"/>
              </a:ext>
            </a:extLst>
          </p:cNvPr>
          <p:cNvCxnSpPr/>
          <p:nvPr/>
        </p:nvCxnSpPr>
        <p:spPr>
          <a:xfrm>
            <a:off x="2351584" y="5253203"/>
            <a:ext cx="384043" cy="28803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BB9C9D68-5DAD-45F6-BA28-EE4D05C46DD3}"/>
              </a:ext>
            </a:extLst>
          </p:cNvPr>
          <p:cNvCxnSpPr/>
          <p:nvPr/>
        </p:nvCxnSpPr>
        <p:spPr>
          <a:xfrm>
            <a:off x="2351584" y="2084851"/>
            <a:ext cx="384043" cy="28803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72F8D102-3300-4950-8171-52E42FB14A02}"/>
              </a:ext>
            </a:extLst>
          </p:cNvPr>
          <p:cNvSpPr/>
          <p:nvPr/>
        </p:nvSpPr>
        <p:spPr>
          <a:xfrm>
            <a:off x="6384032" y="2948947"/>
            <a:ext cx="1056117" cy="3840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24" name="Retângulo 23">
            <a:extLst>
              <a:ext uri="{FF2B5EF4-FFF2-40B4-BE49-F238E27FC236}">
                <a16:creationId xmlns:a16="http://schemas.microsoft.com/office/drawing/2014/main" id="{2A34F77F-BF3C-4063-911D-6546FF4C1BC5}"/>
              </a:ext>
            </a:extLst>
          </p:cNvPr>
          <p:cNvSpPr/>
          <p:nvPr/>
        </p:nvSpPr>
        <p:spPr>
          <a:xfrm>
            <a:off x="6384032" y="6012845"/>
            <a:ext cx="1056117" cy="38404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25" name="Retângulo 24">
            <a:extLst>
              <a:ext uri="{FF2B5EF4-FFF2-40B4-BE49-F238E27FC236}">
                <a16:creationId xmlns:a16="http://schemas.microsoft.com/office/drawing/2014/main" id="{29F57297-09FE-432B-9675-046E96149A96}"/>
              </a:ext>
            </a:extLst>
          </p:cNvPr>
          <p:cNvSpPr/>
          <p:nvPr/>
        </p:nvSpPr>
        <p:spPr>
          <a:xfrm>
            <a:off x="1007509" y="946613"/>
            <a:ext cx="2688151" cy="995401"/>
          </a:xfrm>
          <a:prstGeom prst="rect">
            <a:avLst/>
          </a:prstGeom>
        </p:spPr>
        <p:txBody>
          <a:bodyPr wrap="square">
            <a:spAutoFit/>
          </a:bodyPr>
          <a:lstStyle/>
          <a:p>
            <a:pPr algn="just"/>
            <a:r>
              <a:rPr lang="pt-BR" sz="1467" b="1" dirty="0">
                <a:solidFill>
                  <a:srgbClr val="FFFF00"/>
                </a:solidFill>
                <a:latin typeface="Myriad Pro" panose="020B0503030403020204" pitchFamily="34" charset="0"/>
              </a:rPr>
              <a:t>ATENÇÃO:</a:t>
            </a:r>
            <a:r>
              <a:rPr lang="pt-BR" sz="1467" dirty="0">
                <a:solidFill>
                  <a:schemeClr val="bg1"/>
                </a:solidFill>
                <a:latin typeface="Myriad Pro" panose="020B0503030403020204" pitchFamily="34" charset="0"/>
              </a:rPr>
              <a:t> quando o preço pega uma forte tendência esses níveis de </a:t>
            </a:r>
            <a:r>
              <a:rPr lang="pt-BR" sz="1467" dirty="0" err="1">
                <a:solidFill>
                  <a:schemeClr val="bg1"/>
                </a:solidFill>
                <a:latin typeface="Myriad Pro" panose="020B0503030403020204" pitchFamily="34" charset="0"/>
              </a:rPr>
              <a:t>sobrecompra</a:t>
            </a:r>
            <a:r>
              <a:rPr lang="pt-BR" sz="1467" dirty="0">
                <a:solidFill>
                  <a:schemeClr val="bg1"/>
                </a:solidFill>
                <a:latin typeface="Myriad Pro" panose="020B0503030403020204" pitchFamily="34" charset="0"/>
              </a:rPr>
              <a:t> e </a:t>
            </a:r>
            <a:r>
              <a:rPr lang="pt-BR" sz="1467" dirty="0" err="1">
                <a:solidFill>
                  <a:schemeClr val="bg1"/>
                </a:solidFill>
                <a:latin typeface="Myriad Pro" panose="020B0503030403020204" pitchFamily="34" charset="0"/>
              </a:rPr>
              <a:t>sobrevenda</a:t>
            </a:r>
            <a:r>
              <a:rPr lang="pt-BR" sz="1467" dirty="0">
                <a:solidFill>
                  <a:schemeClr val="bg1"/>
                </a:solidFill>
                <a:latin typeface="Myriad Pro" panose="020B0503030403020204" pitchFamily="34" charset="0"/>
              </a:rPr>
              <a:t> não funcionam!</a:t>
            </a:r>
          </a:p>
        </p:txBody>
      </p:sp>
      <p:cxnSp>
        <p:nvCxnSpPr>
          <p:cNvPr id="26" name="Conector de Seta Reta 25">
            <a:extLst>
              <a:ext uri="{FF2B5EF4-FFF2-40B4-BE49-F238E27FC236}">
                <a16:creationId xmlns:a16="http://schemas.microsoft.com/office/drawing/2014/main" id="{FF19A05B-88FE-4633-BCE8-B56B33B0A1EB}"/>
              </a:ext>
            </a:extLst>
          </p:cNvPr>
          <p:cNvCxnSpPr/>
          <p:nvPr/>
        </p:nvCxnSpPr>
        <p:spPr>
          <a:xfrm flipV="1">
            <a:off x="1441535" y="2516899"/>
            <a:ext cx="3312368" cy="1824203"/>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0123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Índice de Força Relativa (IFR)</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88257"/>
            <a:ext cx="5223439" cy="2015936"/>
          </a:xfrm>
          <a:prstGeom prst="rect">
            <a:avLst/>
          </a:prstGeom>
          <a:noFill/>
        </p:spPr>
        <p:txBody>
          <a:bodyPr wrap="square" rtlCol="0">
            <a:spAutoFit/>
          </a:bodyPr>
          <a:lstStyle/>
          <a:p>
            <a:pPr algn="just"/>
            <a:r>
              <a:rPr lang="pt-BR" sz="2500" dirty="0">
                <a:latin typeface="Nexa Light" panose="02000000000000000000" pitchFamily="2" charset="0"/>
              </a:rPr>
              <a:t>O RSI é um excelente indicador para verificar sinais de divergência, esses sinais são ótimos sinalizadores de mudança de tendência ou correção de um movimento.</a:t>
            </a:r>
          </a:p>
        </p:txBody>
      </p:sp>
      <p:grpSp>
        <p:nvGrpSpPr>
          <p:cNvPr id="16" name="Agrupar 15">
            <a:extLst>
              <a:ext uri="{FF2B5EF4-FFF2-40B4-BE49-F238E27FC236}">
                <a16:creationId xmlns:a16="http://schemas.microsoft.com/office/drawing/2014/main" id="{1A1D47BB-8403-A9A5-C169-8B70DB57C638}"/>
              </a:ext>
            </a:extLst>
          </p:cNvPr>
          <p:cNvGrpSpPr/>
          <p:nvPr/>
        </p:nvGrpSpPr>
        <p:grpSpPr>
          <a:xfrm>
            <a:off x="7830930" y="2026943"/>
            <a:ext cx="3589702" cy="2449150"/>
            <a:chOff x="4509307" y="1539802"/>
            <a:chExt cx="3635061" cy="2480097"/>
          </a:xfrm>
        </p:grpSpPr>
        <p:pic>
          <p:nvPicPr>
            <p:cNvPr id="17" name="Imagem 16">
              <a:extLst>
                <a:ext uri="{FF2B5EF4-FFF2-40B4-BE49-F238E27FC236}">
                  <a16:creationId xmlns:a16="http://schemas.microsoft.com/office/drawing/2014/main" id="{0BF52FCD-465C-72CB-42B9-1A4001F3A4A3}"/>
                </a:ext>
              </a:extLst>
            </p:cNvPr>
            <p:cNvPicPr>
              <a:picLocks noChangeAspect="1"/>
            </p:cNvPicPr>
            <p:nvPr/>
          </p:nvPicPr>
          <p:blipFill>
            <a:blip r:embed="rId4"/>
            <a:stretch>
              <a:fillRect/>
            </a:stretch>
          </p:blipFill>
          <p:spPr>
            <a:xfrm>
              <a:off x="4509307" y="1539802"/>
              <a:ext cx="3635061" cy="2460758"/>
            </a:xfrm>
            <a:prstGeom prst="rect">
              <a:avLst/>
            </a:prstGeom>
            <a:ln>
              <a:noFill/>
            </a:ln>
            <a:effectLst>
              <a:outerShdw blurRad="190500" algn="tl" rotWithShape="0">
                <a:srgbClr val="000000">
                  <a:alpha val="70000"/>
                </a:srgbClr>
              </a:outerShdw>
            </a:effectLst>
          </p:spPr>
        </p:pic>
        <p:cxnSp>
          <p:nvCxnSpPr>
            <p:cNvPr id="18" name="Conector de Seta Reta 17">
              <a:extLst>
                <a:ext uri="{FF2B5EF4-FFF2-40B4-BE49-F238E27FC236}">
                  <a16:creationId xmlns:a16="http://schemas.microsoft.com/office/drawing/2014/main" id="{C36C1A32-0560-E66D-EDA3-8FD75F348DAB}"/>
                </a:ext>
              </a:extLst>
            </p:cNvPr>
            <p:cNvCxnSpPr>
              <a:cxnSpLocks/>
            </p:cNvCxnSpPr>
            <p:nvPr/>
          </p:nvCxnSpPr>
          <p:spPr>
            <a:xfrm flipH="1" flipV="1">
              <a:off x="5389210" y="2917188"/>
              <a:ext cx="131455" cy="2145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074F1089-9010-95A0-33ED-F1EA79AB4959}"/>
                </a:ext>
              </a:extLst>
            </p:cNvPr>
            <p:cNvSpPr/>
            <p:nvPr/>
          </p:nvSpPr>
          <p:spPr>
            <a:xfrm>
              <a:off x="4875185" y="3131733"/>
              <a:ext cx="1290960" cy="246221"/>
            </a:xfrm>
            <a:prstGeom prst="rect">
              <a:avLst/>
            </a:prstGeom>
          </p:spPr>
          <p:txBody>
            <a:bodyPr wrap="square">
              <a:spAutoFit/>
            </a:bodyPr>
            <a:lstStyle/>
            <a:p>
              <a:pPr algn="ctr"/>
              <a:r>
                <a:rPr lang="pt-BR" sz="1000" b="1" dirty="0">
                  <a:solidFill>
                    <a:schemeClr val="bg1"/>
                  </a:solidFill>
                </a:rPr>
                <a:t>fundo mais baixo</a:t>
              </a:r>
            </a:p>
          </p:txBody>
        </p:sp>
        <p:cxnSp>
          <p:nvCxnSpPr>
            <p:cNvPr id="20" name="Conector de Seta Reta 19">
              <a:extLst>
                <a:ext uri="{FF2B5EF4-FFF2-40B4-BE49-F238E27FC236}">
                  <a16:creationId xmlns:a16="http://schemas.microsoft.com/office/drawing/2014/main" id="{D18667EB-DDA6-4E79-7354-FD6551CF79F5}"/>
                </a:ext>
              </a:extLst>
            </p:cNvPr>
            <p:cNvCxnSpPr>
              <a:cxnSpLocks/>
            </p:cNvCxnSpPr>
            <p:nvPr/>
          </p:nvCxnSpPr>
          <p:spPr>
            <a:xfrm flipV="1">
              <a:off x="5520665" y="3042022"/>
              <a:ext cx="347479" cy="89711"/>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01D2E910-4436-E8A5-0D5D-F97309B09686}"/>
                </a:ext>
              </a:extLst>
            </p:cNvPr>
            <p:cNvCxnSpPr>
              <a:cxnSpLocks/>
            </p:cNvCxnSpPr>
            <p:nvPr/>
          </p:nvCxnSpPr>
          <p:spPr>
            <a:xfrm flipV="1">
              <a:off x="6248206" y="1733298"/>
              <a:ext cx="628050" cy="3225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5B180428-ACE4-D36E-465F-383817366D0D}"/>
                </a:ext>
              </a:extLst>
            </p:cNvPr>
            <p:cNvCxnSpPr>
              <a:cxnSpLocks/>
            </p:cNvCxnSpPr>
            <p:nvPr/>
          </p:nvCxnSpPr>
          <p:spPr>
            <a:xfrm>
              <a:off x="6248206" y="1765555"/>
              <a:ext cx="360040" cy="116883"/>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Retângulo 22">
              <a:extLst>
                <a:ext uri="{FF2B5EF4-FFF2-40B4-BE49-F238E27FC236}">
                  <a16:creationId xmlns:a16="http://schemas.microsoft.com/office/drawing/2014/main" id="{954C1430-1AA3-6A92-0FF5-E31DB923FF03}"/>
                </a:ext>
              </a:extLst>
            </p:cNvPr>
            <p:cNvSpPr/>
            <p:nvPr/>
          </p:nvSpPr>
          <p:spPr>
            <a:xfrm>
              <a:off x="5249928" y="1626316"/>
              <a:ext cx="1089955" cy="246221"/>
            </a:xfrm>
            <a:prstGeom prst="rect">
              <a:avLst/>
            </a:prstGeom>
          </p:spPr>
          <p:txBody>
            <a:bodyPr wrap="square">
              <a:spAutoFit/>
            </a:bodyPr>
            <a:lstStyle/>
            <a:p>
              <a:pPr algn="ctr"/>
              <a:r>
                <a:rPr lang="pt-BR" sz="1000" b="1" dirty="0">
                  <a:solidFill>
                    <a:schemeClr val="bg1"/>
                  </a:solidFill>
                </a:rPr>
                <a:t>topo mais alto</a:t>
              </a:r>
            </a:p>
          </p:txBody>
        </p:sp>
        <p:sp>
          <p:nvSpPr>
            <p:cNvPr id="24" name="Retângulo 23">
              <a:extLst>
                <a:ext uri="{FF2B5EF4-FFF2-40B4-BE49-F238E27FC236}">
                  <a16:creationId xmlns:a16="http://schemas.microsoft.com/office/drawing/2014/main" id="{40FB6E79-762D-7BD6-135B-1E12574A7515}"/>
                </a:ext>
              </a:extLst>
            </p:cNvPr>
            <p:cNvSpPr/>
            <p:nvPr/>
          </p:nvSpPr>
          <p:spPr>
            <a:xfrm>
              <a:off x="5641012" y="3804455"/>
              <a:ext cx="806365" cy="215444"/>
            </a:xfrm>
            <a:prstGeom prst="rect">
              <a:avLst/>
            </a:prstGeom>
          </p:spPr>
          <p:txBody>
            <a:bodyPr wrap="square">
              <a:spAutoFit/>
            </a:bodyPr>
            <a:lstStyle/>
            <a:p>
              <a:pPr algn="ctr"/>
              <a:r>
                <a:rPr lang="pt-BR" sz="800" b="1" dirty="0">
                  <a:solidFill>
                    <a:schemeClr val="bg1"/>
                  </a:solidFill>
                </a:rPr>
                <a:t>divergência</a:t>
              </a:r>
            </a:p>
          </p:txBody>
        </p:sp>
        <p:sp>
          <p:nvSpPr>
            <p:cNvPr id="25" name="Retângulo 24">
              <a:extLst>
                <a:ext uri="{FF2B5EF4-FFF2-40B4-BE49-F238E27FC236}">
                  <a16:creationId xmlns:a16="http://schemas.microsoft.com/office/drawing/2014/main" id="{6D09F0BE-5EC7-75DB-CDDB-A0AA672B84BE}"/>
                </a:ext>
              </a:extLst>
            </p:cNvPr>
            <p:cNvSpPr/>
            <p:nvPr/>
          </p:nvSpPr>
          <p:spPr>
            <a:xfrm>
              <a:off x="6608949" y="3380373"/>
              <a:ext cx="806365" cy="215444"/>
            </a:xfrm>
            <a:prstGeom prst="rect">
              <a:avLst/>
            </a:prstGeom>
          </p:spPr>
          <p:txBody>
            <a:bodyPr wrap="square">
              <a:spAutoFit/>
            </a:bodyPr>
            <a:lstStyle/>
            <a:p>
              <a:pPr algn="ctr"/>
              <a:r>
                <a:rPr lang="pt-BR" sz="800" b="1" dirty="0">
                  <a:solidFill>
                    <a:schemeClr val="bg1"/>
                  </a:solidFill>
                </a:rPr>
                <a:t>divergência</a:t>
              </a:r>
            </a:p>
          </p:txBody>
        </p:sp>
      </p:grpSp>
    </p:spTree>
    <p:extLst>
      <p:ext uri="{BB962C8B-B14F-4D97-AF65-F5344CB8AC3E}">
        <p14:creationId xmlns:p14="http://schemas.microsoft.com/office/powerpoint/2010/main" val="13664305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Bandas de </a:t>
            </a:r>
            <a:r>
              <a:rPr lang="pt-BR" sz="4000" b="1" dirty="0" err="1">
                <a:latin typeface="Nexa Bold" panose="02000000000000000000" pitchFamily="2" charset="0"/>
              </a:rPr>
              <a:t>Bollinger</a:t>
            </a:r>
            <a:endParaRPr lang="pt-BR" sz="4000" b="1" dirty="0">
              <a:latin typeface="Nexa Bold" panose="02000000000000000000" pitchFamily="2" charset="0"/>
            </a:endParaRP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88257"/>
            <a:ext cx="5223439" cy="2785378"/>
          </a:xfrm>
          <a:prstGeom prst="rect">
            <a:avLst/>
          </a:prstGeom>
          <a:noFill/>
        </p:spPr>
        <p:txBody>
          <a:bodyPr wrap="square" rtlCol="0">
            <a:spAutoFit/>
          </a:bodyPr>
          <a:lstStyle/>
          <a:p>
            <a:pPr algn="just"/>
            <a:r>
              <a:rPr lang="pt-BR" sz="2500" dirty="0">
                <a:latin typeface="Nexa Light" panose="02000000000000000000" pitchFamily="2" charset="0"/>
              </a:rPr>
              <a:t>As bandas de </a:t>
            </a:r>
            <a:r>
              <a:rPr lang="pt-BR" sz="2500" dirty="0" err="1">
                <a:latin typeface="Nexa Light" panose="02000000000000000000" pitchFamily="2" charset="0"/>
              </a:rPr>
              <a:t>bollinger</a:t>
            </a:r>
            <a:r>
              <a:rPr lang="pt-BR" sz="2500" dirty="0">
                <a:latin typeface="Nexa Light" panose="02000000000000000000" pitchFamily="2" charset="0"/>
              </a:rPr>
              <a:t> são excelentes para medir a volatilidade, consolidações e exaustão do preço de um ativo, ela é formada por duas linhas que possuem dois desvios padrões acima e abaixo de uma média móvel central.</a:t>
            </a:r>
          </a:p>
        </p:txBody>
      </p:sp>
      <p:pic>
        <p:nvPicPr>
          <p:cNvPr id="5" name="Imagem 4">
            <a:extLst>
              <a:ext uri="{FF2B5EF4-FFF2-40B4-BE49-F238E27FC236}">
                <a16:creationId xmlns:a16="http://schemas.microsoft.com/office/drawing/2014/main" id="{1A1BBE33-4966-FB91-028B-F896B8EDAD49}"/>
              </a:ext>
            </a:extLst>
          </p:cNvPr>
          <p:cNvPicPr>
            <a:picLocks noChangeAspect="1"/>
          </p:cNvPicPr>
          <p:nvPr/>
        </p:nvPicPr>
        <p:blipFill>
          <a:blip r:embed="rId4"/>
          <a:stretch>
            <a:fillRect/>
          </a:stretch>
        </p:blipFill>
        <p:spPr>
          <a:xfrm>
            <a:off x="7830930" y="2007429"/>
            <a:ext cx="3589702" cy="19773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605954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m 20">
            <a:extLst>
              <a:ext uri="{FF2B5EF4-FFF2-40B4-BE49-F238E27FC236}">
                <a16:creationId xmlns:a16="http://schemas.microsoft.com/office/drawing/2014/main" id="{1EA0F6A1-85C0-47B5-B358-7944299EDD07}"/>
              </a:ext>
            </a:extLst>
          </p:cNvPr>
          <p:cNvPicPr>
            <a:picLocks noChangeAspect="1"/>
          </p:cNvPicPr>
          <p:nvPr/>
        </p:nvPicPr>
        <p:blipFill>
          <a:blip r:embed="rId2"/>
          <a:stretch>
            <a:fillRect/>
          </a:stretch>
        </p:blipFill>
        <p:spPr>
          <a:xfrm>
            <a:off x="0" y="-9832"/>
            <a:ext cx="12192000" cy="6867832"/>
          </a:xfrm>
          <a:prstGeom prst="rect">
            <a:avLst/>
          </a:prstGeom>
        </p:spPr>
      </p:pic>
      <p:sp>
        <p:nvSpPr>
          <p:cNvPr id="7" name="Retângulo 6">
            <a:extLst>
              <a:ext uri="{FF2B5EF4-FFF2-40B4-BE49-F238E27FC236}">
                <a16:creationId xmlns:a16="http://schemas.microsoft.com/office/drawing/2014/main" id="{DCFF8CD4-A534-42FF-A3DB-C658D9C4AFAE}"/>
              </a:ext>
            </a:extLst>
          </p:cNvPr>
          <p:cNvSpPr/>
          <p:nvPr/>
        </p:nvSpPr>
        <p:spPr>
          <a:xfrm>
            <a:off x="1487488" y="4005064"/>
            <a:ext cx="3840427" cy="2124236"/>
          </a:xfrm>
          <a:prstGeom prst="rect">
            <a:avLst/>
          </a:prstGeom>
        </p:spPr>
        <p:txBody>
          <a:bodyPr wrap="square">
            <a:spAutoFit/>
          </a:bodyPr>
          <a:lstStyle/>
          <a:p>
            <a:pPr marL="380990" indent="-380990" algn="just">
              <a:buFont typeface="Wingdings" panose="05000000000000000000" pitchFamily="2" charset="2"/>
              <a:buChar char="ü"/>
            </a:pPr>
            <a:r>
              <a:rPr lang="pt-BR" sz="1467" dirty="0">
                <a:solidFill>
                  <a:schemeClr val="bg1"/>
                </a:solidFill>
                <a:latin typeface="Myriad Pro" panose="020B0503030403020204" pitchFamily="34" charset="0"/>
              </a:rPr>
              <a:t>Depois de um período de consolidação aguardamos o aumento da volatilidade do preço para seguirmos uma direção</a:t>
            </a:r>
          </a:p>
          <a:p>
            <a:pPr marL="380990" indent="-380990" algn="just">
              <a:buFont typeface="Wingdings" panose="05000000000000000000" pitchFamily="2" charset="2"/>
              <a:buChar char="ü"/>
            </a:pPr>
            <a:endParaRPr lang="pt-BR" sz="1467" dirty="0">
              <a:solidFill>
                <a:schemeClr val="bg1"/>
              </a:solidFill>
              <a:latin typeface="Myriad Pro" panose="020B0503030403020204" pitchFamily="34" charset="0"/>
            </a:endParaRPr>
          </a:p>
          <a:p>
            <a:pPr marL="380990" indent="-380990" algn="just">
              <a:buFont typeface="Wingdings" panose="05000000000000000000" pitchFamily="2" charset="2"/>
              <a:buChar char="ü"/>
            </a:pPr>
            <a:r>
              <a:rPr lang="pt-BR" sz="1467" dirty="0">
                <a:solidFill>
                  <a:schemeClr val="bg1"/>
                </a:solidFill>
                <a:latin typeface="Myriad Pro" panose="020B0503030403020204" pitchFamily="34" charset="0"/>
              </a:rPr>
              <a:t>Depois do movimento de exaustão que é uma consequência do aumento de volatilidade, o preço ultrapassa o extremo da banda e em seguida aguardamos uma correção.  </a:t>
            </a:r>
          </a:p>
        </p:txBody>
      </p:sp>
      <p:sp>
        <p:nvSpPr>
          <p:cNvPr id="9" name="Retângulo 8">
            <a:extLst>
              <a:ext uri="{FF2B5EF4-FFF2-40B4-BE49-F238E27FC236}">
                <a16:creationId xmlns:a16="http://schemas.microsoft.com/office/drawing/2014/main" id="{08470F83-A1E9-41D9-8FFF-5570253FD3FA}"/>
              </a:ext>
            </a:extLst>
          </p:cNvPr>
          <p:cNvSpPr/>
          <p:nvPr/>
        </p:nvSpPr>
        <p:spPr>
          <a:xfrm>
            <a:off x="3599723" y="1316625"/>
            <a:ext cx="2496277" cy="359009"/>
          </a:xfrm>
          <a:prstGeom prst="rect">
            <a:avLst/>
          </a:prstGeom>
        </p:spPr>
        <p:txBody>
          <a:bodyPr wrap="square">
            <a:spAutoFit/>
          </a:bodyPr>
          <a:lstStyle/>
          <a:p>
            <a:pPr algn="ctr"/>
            <a:r>
              <a:rPr lang="pt-BR" sz="1733" b="1" dirty="0">
                <a:solidFill>
                  <a:schemeClr val="bg1"/>
                </a:solidFill>
              </a:rPr>
              <a:t>CONSOLIDAÇÃO</a:t>
            </a:r>
          </a:p>
        </p:txBody>
      </p:sp>
      <p:sp>
        <p:nvSpPr>
          <p:cNvPr id="10" name="Retângulo 9">
            <a:extLst>
              <a:ext uri="{FF2B5EF4-FFF2-40B4-BE49-F238E27FC236}">
                <a16:creationId xmlns:a16="http://schemas.microsoft.com/office/drawing/2014/main" id="{82B8FB55-7276-4D17-9DB5-0D46F1328B4C}"/>
              </a:ext>
            </a:extLst>
          </p:cNvPr>
          <p:cNvSpPr/>
          <p:nvPr/>
        </p:nvSpPr>
        <p:spPr>
          <a:xfrm>
            <a:off x="5519936" y="5230930"/>
            <a:ext cx="2496277" cy="359009"/>
          </a:xfrm>
          <a:prstGeom prst="rect">
            <a:avLst/>
          </a:prstGeom>
        </p:spPr>
        <p:txBody>
          <a:bodyPr wrap="square">
            <a:spAutoFit/>
          </a:bodyPr>
          <a:lstStyle/>
          <a:p>
            <a:pPr algn="ctr"/>
            <a:r>
              <a:rPr lang="pt-BR" sz="1733" b="1" dirty="0">
                <a:solidFill>
                  <a:schemeClr val="bg1"/>
                </a:solidFill>
              </a:rPr>
              <a:t>EXAUSTÃO</a:t>
            </a:r>
          </a:p>
        </p:txBody>
      </p:sp>
      <p:sp>
        <p:nvSpPr>
          <p:cNvPr id="11" name="Retângulo 10">
            <a:extLst>
              <a:ext uri="{FF2B5EF4-FFF2-40B4-BE49-F238E27FC236}">
                <a16:creationId xmlns:a16="http://schemas.microsoft.com/office/drawing/2014/main" id="{35DCEACF-20EE-4C66-A6CA-A0E42D4D2463}"/>
              </a:ext>
            </a:extLst>
          </p:cNvPr>
          <p:cNvSpPr/>
          <p:nvPr/>
        </p:nvSpPr>
        <p:spPr>
          <a:xfrm>
            <a:off x="239350" y="3343558"/>
            <a:ext cx="2496277" cy="359009"/>
          </a:xfrm>
          <a:prstGeom prst="rect">
            <a:avLst/>
          </a:prstGeom>
        </p:spPr>
        <p:txBody>
          <a:bodyPr wrap="square">
            <a:spAutoFit/>
          </a:bodyPr>
          <a:lstStyle/>
          <a:p>
            <a:pPr algn="ctr"/>
            <a:r>
              <a:rPr lang="pt-BR" sz="1733" b="1" dirty="0">
                <a:solidFill>
                  <a:schemeClr val="bg1"/>
                </a:solidFill>
              </a:rPr>
              <a:t>EXAUSTÃO</a:t>
            </a:r>
          </a:p>
        </p:txBody>
      </p:sp>
      <p:sp>
        <p:nvSpPr>
          <p:cNvPr id="12" name="Retângulo 11">
            <a:extLst>
              <a:ext uri="{FF2B5EF4-FFF2-40B4-BE49-F238E27FC236}">
                <a16:creationId xmlns:a16="http://schemas.microsoft.com/office/drawing/2014/main" id="{6E55371E-D817-4E28-B587-D4ECE222C552}"/>
              </a:ext>
            </a:extLst>
          </p:cNvPr>
          <p:cNvSpPr/>
          <p:nvPr/>
        </p:nvSpPr>
        <p:spPr>
          <a:xfrm>
            <a:off x="9168342" y="4150854"/>
            <a:ext cx="2496277" cy="359009"/>
          </a:xfrm>
          <a:prstGeom prst="rect">
            <a:avLst/>
          </a:prstGeom>
        </p:spPr>
        <p:txBody>
          <a:bodyPr wrap="square">
            <a:spAutoFit/>
          </a:bodyPr>
          <a:lstStyle/>
          <a:p>
            <a:pPr algn="ctr"/>
            <a:r>
              <a:rPr lang="pt-BR" sz="1733" b="1" dirty="0">
                <a:solidFill>
                  <a:schemeClr val="bg1"/>
                </a:solidFill>
              </a:rPr>
              <a:t>CONSOLIDAÇÃO</a:t>
            </a:r>
          </a:p>
        </p:txBody>
      </p:sp>
      <p:sp>
        <p:nvSpPr>
          <p:cNvPr id="13" name="Elipse 12">
            <a:extLst>
              <a:ext uri="{FF2B5EF4-FFF2-40B4-BE49-F238E27FC236}">
                <a16:creationId xmlns:a16="http://schemas.microsoft.com/office/drawing/2014/main" id="{3309D697-8212-431E-B2ED-57E25C3E2CC8}"/>
              </a:ext>
            </a:extLst>
          </p:cNvPr>
          <p:cNvSpPr/>
          <p:nvPr/>
        </p:nvSpPr>
        <p:spPr>
          <a:xfrm>
            <a:off x="1295467" y="2973768"/>
            <a:ext cx="384043" cy="3840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14" name="Elipse 13">
            <a:extLst>
              <a:ext uri="{FF2B5EF4-FFF2-40B4-BE49-F238E27FC236}">
                <a16:creationId xmlns:a16="http://schemas.microsoft.com/office/drawing/2014/main" id="{D12D5D26-84C3-4760-91E1-B8DB5C98CE2F}"/>
              </a:ext>
            </a:extLst>
          </p:cNvPr>
          <p:cNvSpPr/>
          <p:nvPr/>
        </p:nvSpPr>
        <p:spPr>
          <a:xfrm>
            <a:off x="6576053" y="4846887"/>
            <a:ext cx="384043" cy="3840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18" name="Retângulo 17">
            <a:extLst>
              <a:ext uri="{FF2B5EF4-FFF2-40B4-BE49-F238E27FC236}">
                <a16:creationId xmlns:a16="http://schemas.microsoft.com/office/drawing/2014/main" id="{53FDD681-A6E7-4AFB-9298-2E9565AC2C87}"/>
              </a:ext>
            </a:extLst>
          </p:cNvPr>
          <p:cNvSpPr/>
          <p:nvPr/>
        </p:nvSpPr>
        <p:spPr>
          <a:xfrm>
            <a:off x="3311691" y="1700808"/>
            <a:ext cx="3072341" cy="864096"/>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19" name="Retângulo 18">
            <a:extLst>
              <a:ext uri="{FF2B5EF4-FFF2-40B4-BE49-F238E27FC236}">
                <a16:creationId xmlns:a16="http://schemas.microsoft.com/office/drawing/2014/main" id="{B7BAAEEF-5DB2-47E3-9036-615D3CAA37D9}"/>
              </a:ext>
            </a:extLst>
          </p:cNvPr>
          <p:cNvSpPr/>
          <p:nvPr/>
        </p:nvSpPr>
        <p:spPr>
          <a:xfrm>
            <a:off x="8880310" y="4531805"/>
            <a:ext cx="3072341" cy="864096"/>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Tree>
    <p:extLst>
      <p:ext uri="{BB962C8B-B14F-4D97-AF65-F5344CB8AC3E}">
        <p14:creationId xmlns:p14="http://schemas.microsoft.com/office/powerpoint/2010/main" val="6985528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Estocástico</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88257"/>
            <a:ext cx="5223439" cy="3170099"/>
          </a:xfrm>
          <a:prstGeom prst="rect">
            <a:avLst/>
          </a:prstGeom>
          <a:noFill/>
        </p:spPr>
        <p:txBody>
          <a:bodyPr wrap="square" rtlCol="0">
            <a:spAutoFit/>
          </a:bodyPr>
          <a:lstStyle/>
          <a:p>
            <a:pPr algn="just"/>
            <a:r>
              <a:rPr lang="pt-BR" sz="2500" dirty="0">
                <a:latin typeface="Nexa Light" panose="02000000000000000000" pitchFamily="2" charset="0"/>
              </a:rPr>
              <a:t>O estocástico é um indicador utilizado para verificar onde uma tendência pode estar terminando, nos mostra se o preço está sobrecomprado (acima do nível 80) ou sobrevendido (abaixo do nível 20) e assim como o RSI, ele também é utilizado para verificar divergência do preço.</a:t>
            </a:r>
          </a:p>
        </p:txBody>
      </p:sp>
      <p:pic>
        <p:nvPicPr>
          <p:cNvPr id="12" name="Imagem 11">
            <a:extLst>
              <a:ext uri="{FF2B5EF4-FFF2-40B4-BE49-F238E27FC236}">
                <a16:creationId xmlns:a16="http://schemas.microsoft.com/office/drawing/2014/main" id="{D1770B75-A9DC-8965-992B-E1F95D11083C}"/>
              </a:ext>
            </a:extLst>
          </p:cNvPr>
          <p:cNvPicPr>
            <a:picLocks noChangeAspect="1"/>
          </p:cNvPicPr>
          <p:nvPr/>
        </p:nvPicPr>
        <p:blipFill>
          <a:blip r:embed="rId4"/>
          <a:stretch>
            <a:fillRect/>
          </a:stretch>
        </p:blipFill>
        <p:spPr>
          <a:xfrm>
            <a:off x="7830930" y="2007429"/>
            <a:ext cx="3589702" cy="1986180"/>
          </a:xfrm>
          <a:prstGeom prst="rect">
            <a:avLst/>
          </a:prstGeom>
        </p:spPr>
      </p:pic>
    </p:spTree>
    <p:extLst>
      <p:ext uri="{BB962C8B-B14F-4D97-AF65-F5344CB8AC3E}">
        <p14:creationId xmlns:p14="http://schemas.microsoft.com/office/powerpoint/2010/main" val="29060299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MACD</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88257"/>
            <a:ext cx="5223439" cy="3170099"/>
          </a:xfrm>
          <a:prstGeom prst="rect">
            <a:avLst/>
          </a:prstGeom>
          <a:noFill/>
        </p:spPr>
        <p:txBody>
          <a:bodyPr wrap="square" rtlCol="0">
            <a:spAutoFit/>
          </a:bodyPr>
          <a:lstStyle/>
          <a:p>
            <a:pPr algn="just"/>
            <a:r>
              <a:rPr lang="pt-BR" sz="2500" dirty="0">
                <a:latin typeface="Nexa Light" panose="02000000000000000000" pitchFamily="2" charset="0"/>
              </a:rPr>
              <a:t>O MACD é um indicador utilizado para verificar o início de uma nova tendência, quando o histograma estiver acima do nível 0 procuramos prioritariamente por compra e quando estiver abaixo por venda, assim como o RSI e o estocástico, ele também é utilizado para verificar divergência.</a:t>
            </a:r>
          </a:p>
        </p:txBody>
      </p:sp>
      <p:pic>
        <p:nvPicPr>
          <p:cNvPr id="3" name="Imagem 2">
            <a:extLst>
              <a:ext uri="{FF2B5EF4-FFF2-40B4-BE49-F238E27FC236}">
                <a16:creationId xmlns:a16="http://schemas.microsoft.com/office/drawing/2014/main" id="{CAA2A463-9764-B34B-DEB7-6E860A153C1B}"/>
              </a:ext>
            </a:extLst>
          </p:cNvPr>
          <p:cNvPicPr>
            <a:picLocks noChangeAspect="1"/>
          </p:cNvPicPr>
          <p:nvPr/>
        </p:nvPicPr>
        <p:blipFill>
          <a:blip r:embed="rId4"/>
          <a:stretch>
            <a:fillRect/>
          </a:stretch>
        </p:blipFill>
        <p:spPr>
          <a:xfrm>
            <a:off x="7830930" y="2007429"/>
            <a:ext cx="3589702" cy="19773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152883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err="1">
                <a:latin typeface="Nexa Bold" panose="02000000000000000000" pitchFamily="2" charset="0"/>
              </a:rPr>
              <a:t>MétodoX</a:t>
            </a:r>
            <a:r>
              <a:rPr lang="pt-BR" sz="4000" b="1" dirty="0">
                <a:latin typeface="Nexa Bold" panose="02000000000000000000" pitchFamily="2" charset="0"/>
              </a:rPr>
              <a:t> na Prática</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400657"/>
          </a:xfrm>
          <a:prstGeom prst="rect">
            <a:avLst/>
          </a:prstGeom>
          <a:noFill/>
        </p:spPr>
        <p:txBody>
          <a:bodyPr wrap="square" rtlCol="0">
            <a:spAutoFit/>
          </a:bodyPr>
          <a:lstStyle/>
          <a:p>
            <a:pPr algn="just"/>
            <a:r>
              <a:rPr lang="pt-BR" sz="2500" dirty="0">
                <a:latin typeface="Nexa Light" panose="02000000000000000000" pitchFamily="2" charset="0"/>
              </a:rPr>
              <a:t>O </a:t>
            </a:r>
            <a:r>
              <a:rPr lang="pt-BR" sz="2500" dirty="0" err="1">
                <a:latin typeface="Nexa Light" panose="02000000000000000000" pitchFamily="2" charset="0"/>
              </a:rPr>
              <a:t>MétodoX</a:t>
            </a:r>
            <a:r>
              <a:rPr lang="pt-BR" sz="2500" dirty="0">
                <a:latin typeface="Nexa Light" panose="02000000000000000000" pitchFamily="2" charset="0"/>
              </a:rPr>
              <a:t> é um método de trading discricionário baseado em análise técnica e gráfica, que tem o objetivo de mostrar as melhores localizações para tomada de decisão.</a:t>
            </a:r>
          </a:p>
          <a:p>
            <a:pPr algn="just"/>
            <a:endParaRPr lang="pt-BR" sz="2500" dirty="0">
              <a:latin typeface="Nexa Light" panose="02000000000000000000" pitchFamily="2" charset="0"/>
            </a:endParaRPr>
          </a:p>
          <a:p>
            <a:pPr algn="just"/>
            <a:r>
              <a:rPr lang="pt-BR" sz="2500" dirty="0">
                <a:latin typeface="Nexa Light" panose="02000000000000000000" pitchFamily="2" charset="0"/>
              </a:rPr>
              <a:t>As escolas de análise que fundamentam o </a:t>
            </a:r>
            <a:r>
              <a:rPr lang="pt-BR" sz="2500" dirty="0" err="1">
                <a:latin typeface="Nexa Light" panose="02000000000000000000" pitchFamily="2" charset="0"/>
              </a:rPr>
              <a:t>MétodoX</a:t>
            </a:r>
            <a:r>
              <a:rPr lang="pt-BR" sz="2500" dirty="0">
                <a:latin typeface="Nexa Light" panose="02000000000000000000" pitchFamily="2" charset="0"/>
              </a:rPr>
              <a:t> são, Larry Williams, Richard </a:t>
            </a:r>
            <a:r>
              <a:rPr lang="pt-BR" sz="2500" dirty="0" err="1">
                <a:latin typeface="Nexa Light" panose="02000000000000000000" pitchFamily="2" charset="0"/>
              </a:rPr>
              <a:t>Wyckoff</a:t>
            </a:r>
            <a:r>
              <a:rPr lang="pt-BR" sz="2500" dirty="0">
                <a:latin typeface="Nexa Light" panose="02000000000000000000" pitchFamily="2" charset="0"/>
              </a:rPr>
              <a:t> e Oliver Velez.</a:t>
            </a:r>
          </a:p>
        </p:txBody>
      </p:sp>
    </p:spTree>
    <p:extLst>
      <p:ext uri="{BB962C8B-B14F-4D97-AF65-F5344CB8AC3E}">
        <p14:creationId xmlns:p14="http://schemas.microsoft.com/office/powerpoint/2010/main" val="238112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1008246"/>
            <a:ext cx="7524876" cy="707886"/>
          </a:xfrm>
          <a:prstGeom prst="rect">
            <a:avLst/>
          </a:prstGeom>
          <a:noFill/>
        </p:spPr>
        <p:txBody>
          <a:bodyPr wrap="square" rtlCol="0">
            <a:spAutoFit/>
          </a:bodyPr>
          <a:lstStyle/>
          <a:p>
            <a:r>
              <a:rPr lang="pt-BR" sz="4000" b="1" dirty="0">
                <a:latin typeface="Nexa Bold" panose="02000000000000000000" pitchFamily="2" charset="0"/>
              </a:rPr>
              <a:t>Trader, a profissão dos sonhos</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43950"/>
            <a:ext cx="6590812" cy="1631216"/>
          </a:xfrm>
          <a:prstGeom prst="rect">
            <a:avLst/>
          </a:prstGeom>
          <a:noFill/>
        </p:spPr>
        <p:txBody>
          <a:bodyPr wrap="square" rtlCol="0">
            <a:spAutoFit/>
          </a:bodyPr>
          <a:lstStyle/>
          <a:p>
            <a:pPr algn="just"/>
            <a:r>
              <a:rPr lang="pt-BR" sz="2500" dirty="0">
                <a:latin typeface="Nexa Light" panose="02000000000000000000" pitchFamily="2" charset="0"/>
              </a:rPr>
              <a:t>Quando você escolhe ser trader, você se torna um </a:t>
            </a:r>
            <a:r>
              <a:rPr lang="pt-BR" sz="2500" u="sng" dirty="0">
                <a:latin typeface="Nexa Light" panose="02000000000000000000" pitchFamily="2" charset="0"/>
              </a:rPr>
              <a:t>investidor, diretor, gestor e operador</a:t>
            </a:r>
            <a:r>
              <a:rPr lang="pt-BR" sz="2500" dirty="0">
                <a:latin typeface="Nexa Light" panose="02000000000000000000" pitchFamily="2" charset="0"/>
              </a:rPr>
              <a:t>.</a:t>
            </a:r>
          </a:p>
          <a:p>
            <a:pPr algn="just"/>
            <a:endParaRPr lang="pt-BR" sz="2500" dirty="0">
              <a:latin typeface="Nexa Light" panose="02000000000000000000" pitchFamily="2" charset="0"/>
            </a:endParaRPr>
          </a:p>
          <a:p>
            <a:pPr algn="just"/>
            <a:r>
              <a:rPr lang="pt-BR" sz="2500" dirty="0">
                <a:latin typeface="Nexa Light" panose="02000000000000000000" pitchFamily="2" charset="0"/>
              </a:rPr>
              <a:t>Ou seja, </a:t>
            </a:r>
            <a:r>
              <a:rPr lang="pt-BR" sz="2500" b="1" dirty="0">
                <a:latin typeface="Nexa Light" panose="02000000000000000000" pitchFamily="2" charset="0"/>
              </a:rPr>
              <a:t>você é o seu negócio como um todo.</a:t>
            </a:r>
          </a:p>
        </p:txBody>
      </p:sp>
      <p:sp>
        <p:nvSpPr>
          <p:cNvPr id="3" name="CaixaDeTexto 2">
            <a:extLst>
              <a:ext uri="{FF2B5EF4-FFF2-40B4-BE49-F238E27FC236}">
                <a16:creationId xmlns:a16="http://schemas.microsoft.com/office/drawing/2014/main" id="{6FB1582C-2024-A3D9-ABEA-81B20020F193}"/>
              </a:ext>
            </a:extLst>
          </p:cNvPr>
          <p:cNvSpPr txBox="1"/>
          <p:nvPr/>
        </p:nvSpPr>
        <p:spPr>
          <a:xfrm>
            <a:off x="3048000" y="4355591"/>
            <a:ext cx="6096000" cy="707886"/>
          </a:xfrm>
          <a:prstGeom prst="rect">
            <a:avLst/>
          </a:prstGeom>
          <a:noFill/>
        </p:spPr>
        <p:txBody>
          <a:bodyPr wrap="square">
            <a:spAutoFit/>
          </a:bodyPr>
          <a:lstStyle/>
          <a:p>
            <a:pPr algn="ctr"/>
            <a:r>
              <a:rPr lang="pt-BR" sz="4000" b="1" dirty="0">
                <a:latin typeface="Nexa Light" panose="02000000000000000000" pitchFamily="2" charset="0"/>
              </a:rPr>
              <a:t>TRADING É UM NEGÓCIO!</a:t>
            </a:r>
            <a:endParaRPr lang="pt-BR" sz="4000" dirty="0">
              <a:latin typeface="Nexa Light" panose="02000000000000000000" pitchFamily="2" charset="0"/>
            </a:endParaRPr>
          </a:p>
        </p:txBody>
      </p:sp>
      <p:sp>
        <p:nvSpPr>
          <p:cNvPr id="5" name="Forma Livre: Forma 4">
            <a:extLst>
              <a:ext uri="{FF2B5EF4-FFF2-40B4-BE49-F238E27FC236}">
                <a16:creationId xmlns:a16="http://schemas.microsoft.com/office/drawing/2014/main" id="{D1AD592F-12E0-DEBE-C439-8F732C76E1EC}"/>
              </a:ext>
            </a:extLst>
          </p:cNvPr>
          <p:cNvSpPr/>
          <p:nvPr/>
        </p:nvSpPr>
        <p:spPr>
          <a:xfrm>
            <a:off x="3293806" y="4989704"/>
            <a:ext cx="5604388" cy="103134"/>
          </a:xfrm>
          <a:custGeom>
            <a:avLst/>
            <a:gdLst>
              <a:gd name="connsiteX0" fmla="*/ 0 w 5604388"/>
              <a:gd name="connsiteY0" fmla="*/ 103134 h 103134"/>
              <a:gd name="connsiteX1" fmla="*/ 3559278 w 5604388"/>
              <a:gd name="connsiteY1" fmla="*/ 14644 h 103134"/>
              <a:gd name="connsiteX2" fmla="*/ 5604388 w 5604388"/>
              <a:gd name="connsiteY2" fmla="*/ 4811 h 103134"/>
            </a:gdLst>
            <a:ahLst/>
            <a:cxnLst>
              <a:cxn ang="0">
                <a:pos x="connsiteX0" y="connsiteY0"/>
              </a:cxn>
              <a:cxn ang="0">
                <a:pos x="connsiteX1" y="connsiteY1"/>
              </a:cxn>
              <a:cxn ang="0">
                <a:pos x="connsiteX2" y="connsiteY2"/>
              </a:cxn>
            </a:cxnLst>
            <a:rect l="l" t="t" r="r" b="b"/>
            <a:pathLst>
              <a:path w="5604388" h="103134">
                <a:moveTo>
                  <a:pt x="0" y="103134"/>
                </a:moveTo>
                <a:lnTo>
                  <a:pt x="3559278" y="14644"/>
                </a:lnTo>
                <a:cubicBezTo>
                  <a:pt x="4493343" y="-1743"/>
                  <a:pt x="5102943" y="-3382"/>
                  <a:pt x="5604388" y="4811"/>
                </a:cubicBezTo>
              </a:path>
            </a:pathLst>
          </a:custGeom>
          <a:noFill/>
          <a:ln w="38100">
            <a:solidFill>
              <a:srgbClr val="30F6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3118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6" presetClass="entr" presetSubtype="3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EA447E74-3C69-5D7D-CE8A-09C291D82448}"/>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err="1">
                <a:latin typeface="Nexa Bold" panose="02000000000000000000" pitchFamily="2" charset="0"/>
              </a:rPr>
              <a:t>MétodoX</a:t>
            </a:r>
            <a:r>
              <a:rPr lang="pt-BR" sz="4000" b="1" dirty="0">
                <a:latin typeface="Nexa Bold" panose="02000000000000000000" pitchFamily="2" charset="0"/>
              </a:rPr>
              <a:t> na Prática</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3170099"/>
          </a:xfrm>
          <a:prstGeom prst="rect">
            <a:avLst/>
          </a:prstGeom>
          <a:noFill/>
        </p:spPr>
        <p:txBody>
          <a:bodyPr wrap="square" rtlCol="0">
            <a:spAutoFit/>
          </a:bodyPr>
          <a:lstStyle/>
          <a:p>
            <a:pPr algn="just"/>
            <a:r>
              <a:rPr lang="pt-BR" sz="2500" b="1" dirty="0">
                <a:latin typeface="Nexa Light" panose="02000000000000000000" pitchFamily="2" charset="0"/>
              </a:rPr>
              <a:t>:: Indicadores Usados no Setup</a:t>
            </a:r>
          </a:p>
          <a:p>
            <a:pPr algn="just"/>
            <a:endParaRPr lang="pt-BR" sz="2500" dirty="0">
              <a:latin typeface="Nexa Light" panose="02000000000000000000" pitchFamily="2" charset="0"/>
            </a:endParaRPr>
          </a:p>
          <a:p>
            <a:pPr algn="just"/>
            <a:r>
              <a:rPr lang="pt-BR" sz="2500" dirty="0">
                <a:latin typeface="Nexa Light" panose="02000000000000000000" pitchFamily="2" charset="0"/>
              </a:rPr>
              <a:t>Média Móvel Exponencial de 7 períodos</a:t>
            </a:r>
          </a:p>
          <a:p>
            <a:pPr algn="just"/>
            <a:r>
              <a:rPr lang="pt-BR" sz="2500" dirty="0">
                <a:latin typeface="Nexa Light" panose="02000000000000000000" pitchFamily="2" charset="0"/>
              </a:rPr>
              <a:t>Média Móvel Simples “Aritmética” de 21 períodos</a:t>
            </a:r>
          </a:p>
          <a:p>
            <a:pPr algn="just"/>
            <a:r>
              <a:rPr lang="pt-BR" sz="2500" dirty="0">
                <a:latin typeface="Nexa Light" panose="02000000000000000000" pitchFamily="2" charset="0"/>
              </a:rPr>
              <a:t>Média Móvel Simples “Aritmética” de 200 períodos</a:t>
            </a:r>
          </a:p>
          <a:p>
            <a:pPr algn="just"/>
            <a:endParaRPr lang="pt-BR" sz="2500" dirty="0">
              <a:latin typeface="Nexa Light" panose="02000000000000000000" pitchFamily="2" charset="0"/>
            </a:endParaRPr>
          </a:p>
          <a:p>
            <a:pPr algn="just"/>
            <a:r>
              <a:rPr lang="pt-BR" sz="2500" dirty="0">
                <a:latin typeface="Nexa Light" panose="02000000000000000000" pitchFamily="2" charset="0"/>
              </a:rPr>
              <a:t>Volumes (Mercados Centralizados)</a:t>
            </a:r>
          </a:p>
          <a:p>
            <a:pPr algn="just"/>
            <a:r>
              <a:rPr lang="pt-BR" sz="2500" dirty="0">
                <a:latin typeface="Nexa Light" panose="02000000000000000000" pitchFamily="2" charset="0"/>
              </a:rPr>
              <a:t>RSI (Leitura de Divergências)</a:t>
            </a:r>
          </a:p>
        </p:txBody>
      </p:sp>
    </p:spTree>
    <p:extLst>
      <p:ext uri="{BB962C8B-B14F-4D97-AF65-F5344CB8AC3E}">
        <p14:creationId xmlns:p14="http://schemas.microsoft.com/office/powerpoint/2010/main" val="556272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85C68A2E-D646-B580-444C-4B690873476C}"/>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err="1">
                <a:latin typeface="Nexa Bold" panose="02000000000000000000" pitchFamily="2" charset="0"/>
              </a:rPr>
              <a:t>MétodoX</a:t>
            </a:r>
            <a:r>
              <a:rPr lang="pt-BR" sz="4000" b="1" dirty="0">
                <a:latin typeface="Nexa Bold" panose="02000000000000000000" pitchFamily="2" charset="0"/>
              </a:rPr>
              <a:t> na Prática</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785378"/>
          </a:xfrm>
          <a:prstGeom prst="rect">
            <a:avLst/>
          </a:prstGeom>
          <a:noFill/>
        </p:spPr>
        <p:txBody>
          <a:bodyPr wrap="square" rtlCol="0">
            <a:spAutoFit/>
          </a:bodyPr>
          <a:lstStyle/>
          <a:p>
            <a:pPr algn="just"/>
            <a:r>
              <a:rPr lang="pt-BR" sz="2500" b="1" dirty="0">
                <a:latin typeface="Nexa Light" panose="02000000000000000000" pitchFamily="2" charset="0"/>
              </a:rPr>
              <a:t>:: Indicador Volumes</a:t>
            </a:r>
          </a:p>
          <a:p>
            <a:pPr algn="just"/>
            <a:endParaRPr lang="pt-BR" sz="2500" dirty="0">
              <a:latin typeface="Nexa Light" panose="02000000000000000000" pitchFamily="2" charset="0"/>
            </a:endParaRPr>
          </a:p>
          <a:p>
            <a:pPr algn="just"/>
            <a:r>
              <a:rPr lang="pt-BR" sz="2500" dirty="0">
                <a:latin typeface="Nexa Light" panose="02000000000000000000" pitchFamily="2" charset="0"/>
              </a:rPr>
              <a:t>Para o mercado Forex, o indicador Volumes é o indicador do número de mudanças de preços dentro de cada período, a partir de um período selecionado, já em ações ele é um indicador de volume efetivamente negociado (contratos, dinheiro, unidades, etc...).</a:t>
            </a:r>
          </a:p>
        </p:txBody>
      </p:sp>
    </p:spTree>
    <p:extLst>
      <p:ext uri="{BB962C8B-B14F-4D97-AF65-F5344CB8AC3E}">
        <p14:creationId xmlns:p14="http://schemas.microsoft.com/office/powerpoint/2010/main" val="123164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A6680076-F3A2-1ED3-03D7-2326EFCB3E94}"/>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err="1">
                <a:latin typeface="Nexa Bold" panose="02000000000000000000" pitchFamily="2" charset="0"/>
              </a:rPr>
              <a:t>MétodoX</a:t>
            </a:r>
            <a:r>
              <a:rPr lang="pt-BR" sz="4000" b="1" dirty="0">
                <a:latin typeface="Nexa Bold" panose="02000000000000000000" pitchFamily="2" charset="0"/>
              </a:rPr>
              <a:t> na Prática</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704747" cy="3170099"/>
          </a:xfrm>
          <a:prstGeom prst="rect">
            <a:avLst/>
          </a:prstGeom>
          <a:noFill/>
        </p:spPr>
        <p:txBody>
          <a:bodyPr wrap="square" rtlCol="0">
            <a:spAutoFit/>
          </a:bodyPr>
          <a:lstStyle/>
          <a:p>
            <a:pPr algn="just"/>
            <a:r>
              <a:rPr lang="pt-BR" sz="2500" b="1" dirty="0">
                <a:latin typeface="Nexa Light" panose="02000000000000000000" pitchFamily="2" charset="0"/>
              </a:rPr>
              <a:t>:: Indicador Volumes</a:t>
            </a:r>
          </a:p>
          <a:p>
            <a:pPr algn="just"/>
            <a:endParaRPr lang="pt-BR" sz="2500" dirty="0">
              <a:latin typeface="Nexa Light" panose="02000000000000000000" pitchFamily="2" charset="0"/>
            </a:endParaRPr>
          </a:p>
          <a:p>
            <a:pPr algn="just"/>
            <a:r>
              <a:rPr lang="pt-BR" sz="2500" dirty="0">
                <a:latin typeface="Nexa Light" panose="02000000000000000000" pitchFamily="2" charset="0"/>
              </a:rPr>
              <a:t>Regras para a leitura do indicador Volumes no Forex:</a:t>
            </a:r>
          </a:p>
          <a:p>
            <a:pPr algn="just"/>
            <a:endParaRPr lang="pt-BR" sz="2500" dirty="0">
              <a:latin typeface="Nexa Light" panose="02000000000000000000" pitchFamily="2" charset="0"/>
            </a:endParaRPr>
          </a:p>
          <a:p>
            <a:pPr marL="342900" indent="-342900" algn="just">
              <a:buFont typeface="Wingdings" panose="05000000000000000000" pitchFamily="2" charset="2"/>
              <a:buChar char="ü"/>
            </a:pPr>
            <a:r>
              <a:rPr lang="pt-BR" sz="2500" dirty="0">
                <a:latin typeface="Nexa Light" panose="02000000000000000000" pitchFamily="2" charset="0"/>
              </a:rPr>
              <a:t>Analisar somente em períodos inferiores a 15 minutos;</a:t>
            </a:r>
          </a:p>
          <a:p>
            <a:pPr marL="342900" indent="-342900" algn="just">
              <a:buFont typeface="Wingdings" panose="05000000000000000000" pitchFamily="2" charset="2"/>
              <a:buChar char="ü"/>
            </a:pPr>
            <a:r>
              <a:rPr lang="pt-BR" sz="2500" dirty="0">
                <a:latin typeface="Nexa Light" panose="02000000000000000000" pitchFamily="2" charset="0"/>
              </a:rPr>
              <a:t>Não analisar volume no momento que sai notícia;</a:t>
            </a:r>
          </a:p>
          <a:p>
            <a:pPr marL="342900" indent="-342900" algn="just">
              <a:buFont typeface="Wingdings" panose="05000000000000000000" pitchFamily="2" charset="2"/>
              <a:buChar char="ü"/>
            </a:pPr>
            <a:r>
              <a:rPr lang="pt-BR" sz="2500" dirty="0">
                <a:latin typeface="Nexa Light" panose="02000000000000000000" pitchFamily="2" charset="0"/>
              </a:rPr>
              <a:t>Desconsiderar volume de abertura e fechamento do mercado;</a:t>
            </a:r>
          </a:p>
          <a:p>
            <a:pPr marL="342900" indent="-342900" algn="just">
              <a:buFont typeface="Wingdings" panose="05000000000000000000" pitchFamily="2" charset="2"/>
              <a:buChar char="ü"/>
            </a:pPr>
            <a:r>
              <a:rPr lang="pt-BR" sz="2500" dirty="0">
                <a:latin typeface="Nexa Light" panose="02000000000000000000" pitchFamily="2" charset="0"/>
              </a:rPr>
              <a:t>Sempre analisar o volume de forma comparativa.</a:t>
            </a:r>
          </a:p>
        </p:txBody>
      </p:sp>
    </p:spTree>
    <p:extLst>
      <p:ext uri="{BB962C8B-B14F-4D97-AF65-F5344CB8AC3E}">
        <p14:creationId xmlns:p14="http://schemas.microsoft.com/office/powerpoint/2010/main" val="39341414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FAE1A0E-A5B3-43D3-BDED-B84494390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pic>
        <p:nvPicPr>
          <p:cNvPr id="10" name="Picture 1">
            <a:extLst>
              <a:ext uri="{FF2B5EF4-FFF2-40B4-BE49-F238E27FC236}">
                <a16:creationId xmlns:a16="http://schemas.microsoft.com/office/drawing/2014/main" id="{72EC6B76-F401-42FE-9934-B131E2B01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sp>
        <p:nvSpPr>
          <p:cNvPr id="11" name="object 3">
            <a:extLst>
              <a:ext uri="{FF2B5EF4-FFF2-40B4-BE49-F238E27FC236}">
                <a16:creationId xmlns:a16="http://schemas.microsoft.com/office/drawing/2014/main" id="{C0372DFB-3097-4EAE-B956-77033D447615}"/>
              </a:ext>
            </a:extLst>
          </p:cNvPr>
          <p:cNvSpPr/>
          <p:nvPr/>
        </p:nvSpPr>
        <p:spPr>
          <a:xfrm>
            <a:off x="0" y="0"/>
            <a:ext cx="12192000" cy="6858000"/>
          </a:xfrm>
          <a:prstGeom prst="rect">
            <a:avLst/>
          </a:prstGeom>
          <a:blipFill>
            <a:blip r:embed="rId4" cstate="print"/>
            <a:stretch>
              <a:fillRect/>
            </a:stretch>
          </a:blipFill>
        </p:spPr>
        <p:txBody>
          <a:bodyPr wrap="square" lIns="0" tIns="0" rIns="0" bIns="0" rtlCol="0">
            <a:noAutofit/>
          </a:bodyPr>
          <a:lstStyle/>
          <a:p>
            <a:endParaRPr sz="2400"/>
          </a:p>
        </p:txBody>
      </p:sp>
      <p:sp>
        <p:nvSpPr>
          <p:cNvPr id="12" name="Elipse 11">
            <a:extLst>
              <a:ext uri="{FF2B5EF4-FFF2-40B4-BE49-F238E27FC236}">
                <a16:creationId xmlns:a16="http://schemas.microsoft.com/office/drawing/2014/main" id="{FBAF3517-145F-4FC5-99BB-3B8DD3F18462}"/>
              </a:ext>
            </a:extLst>
          </p:cNvPr>
          <p:cNvSpPr/>
          <p:nvPr/>
        </p:nvSpPr>
        <p:spPr>
          <a:xfrm>
            <a:off x="5423925" y="4293096"/>
            <a:ext cx="1152128" cy="11521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14" name="CaixaDeTexto 13">
            <a:extLst>
              <a:ext uri="{FF2B5EF4-FFF2-40B4-BE49-F238E27FC236}">
                <a16:creationId xmlns:a16="http://schemas.microsoft.com/office/drawing/2014/main" id="{F3F697E4-611B-46EE-8789-5E10C246C603}"/>
              </a:ext>
            </a:extLst>
          </p:cNvPr>
          <p:cNvSpPr txBox="1"/>
          <p:nvPr/>
        </p:nvSpPr>
        <p:spPr>
          <a:xfrm>
            <a:off x="255273" y="216155"/>
            <a:ext cx="3970639" cy="400110"/>
          </a:xfrm>
          <a:prstGeom prst="rect">
            <a:avLst/>
          </a:prstGeom>
          <a:noFill/>
        </p:spPr>
        <p:txBody>
          <a:bodyPr wrap="none" rtlCol="0">
            <a:spAutoFit/>
          </a:bodyPr>
          <a:lstStyle/>
          <a:p>
            <a:r>
              <a:rPr lang="pt-BR" sz="2000" b="1" dirty="0">
                <a:solidFill>
                  <a:schemeClr val="bg1"/>
                </a:solidFill>
                <a:latin typeface="Myriad Pro" panose="020B0503030403020204" pitchFamily="34" charset="0"/>
              </a:rPr>
              <a:t>volume no momento de notícia</a:t>
            </a:r>
          </a:p>
        </p:txBody>
      </p:sp>
    </p:spTree>
    <p:extLst>
      <p:ext uri="{BB962C8B-B14F-4D97-AF65-F5344CB8AC3E}">
        <p14:creationId xmlns:p14="http://schemas.microsoft.com/office/powerpoint/2010/main" val="28325944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FAE1A0E-A5B3-43D3-BDED-B84494390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pic>
        <p:nvPicPr>
          <p:cNvPr id="3" name="Picture 1">
            <a:extLst>
              <a:ext uri="{FF2B5EF4-FFF2-40B4-BE49-F238E27FC236}">
                <a16:creationId xmlns:a16="http://schemas.microsoft.com/office/drawing/2014/main" id="{64586146-AAAE-4534-B316-C36440ADB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sp>
        <p:nvSpPr>
          <p:cNvPr id="4" name="object 3">
            <a:extLst>
              <a:ext uri="{FF2B5EF4-FFF2-40B4-BE49-F238E27FC236}">
                <a16:creationId xmlns:a16="http://schemas.microsoft.com/office/drawing/2014/main" id="{A0453FA3-CCEF-4D6F-867E-9216F02C0F2B}"/>
              </a:ext>
            </a:extLst>
          </p:cNvPr>
          <p:cNvSpPr/>
          <p:nvPr/>
        </p:nvSpPr>
        <p:spPr>
          <a:xfrm>
            <a:off x="1" y="0"/>
            <a:ext cx="12191999" cy="6858000"/>
          </a:xfrm>
          <a:prstGeom prst="rect">
            <a:avLst/>
          </a:prstGeom>
          <a:blipFill>
            <a:blip r:embed="rId4" cstate="print"/>
            <a:stretch>
              <a:fillRect/>
            </a:stretch>
          </a:blipFill>
        </p:spPr>
        <p:txBody>
          <a:bodyPr wrap="square" lIns="0" tIns="0" rIns="0" bIns="0" rtlCol="0">
            <a:noAutofit/>
          </a:bodyPr>
          <a:lstStyle/>
          <a:p>
            <a:endParaRPr sz="2400"/>
          </a:p>
        </p:txBody>
      </p:sp>
      <p:cxnSp>
        <p:nvCxnSpPr>
          <p:cNvPr id="6" name="Conector de Seta Reta 5">
            <a:extLst>
              <a:ext uri="{FF2B5EF4-FFF2-40B4-BE49-F238E27FC236}">
                <a16:creationId xmlns:a16="http://schemas.microsoft.com/office/drawing/2014/main" id="{946812C5-BBC7-4501-88A2-9BF540CBE73C}"/>
              </a:ext>
            </a:extLst>
          </p:cNvPr>
          <p:cNvCxnSpPr>
            <a:cxnSpLocks/>
          </p:cNvCxnSpPr>
          <p:nvPr/>
        </p:nvCxnSpPr>
        <p:spPr>
          <a:xfrm>
            <a:off x="10992545" y="4293097"/>
            <a:ext cx="786617" cy="480679"/>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9CD9295A-650B-4FDC-9E08-5F141389AED2}"/>
              </a:ext>
            </a:extLst>
          </p:cNvPr>
          <p:cNvSpPr txBox="1"/>
          <p:nvPr/>
        </p:nvSpPr>
        <p:spPr>
          <a:xfrm>
            <a:off x="255272" y="216155"/>
            <a:ext cx="4484176" cy="400110"/>
          </a:xfrm>
          <a:prstGeom prst="rect">
            <a:avLst/>
          </a:prstGeom>
          <a:noFill/>
        </p:spPr>
        <p:txBody>
          <a:bodyPr wrap="none" rtlCol="0">
            <a:spAutoFit/>
          </a:bodyPr>
          <a:lstStyle/>
          <a:p>
            <a:r>
              <a:rPr lang="pt-BR" sz="2000" b="1" dirty="0">
                <a:solidFill>
                  <a:schemeClr val="bg1"/>
                </a:solidFill>
                <a:latin typeface="Myriad Pro" panose="020B0503030403020204" pitchFamily="34" charset="0"/>
              </a:rPr>
              <a:t>volume no fechamento do mercado</a:t>
            </a:r>
          </a:p>
        </p:txBody>
      </p:sp>
    </p:spTree>
    <p:extLst>
      <p:ext uri="{BB962C8B-B14F-4D97-AF65-F5344CB8AC3E}">
        <p14:creationId xmlns:p14="http://schemas.microsoft.com/office/powerpoint/2010/main" val="25180268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FAE1A0E-A5B3-43D3-BDED-B84494390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pic>
        <p:nvPicPr>
          <p:cNvPr id="8" name="Picture 1">
            <a:extLst>
              <a:ext uri="{FF2B5EF4-FFF2-40B4-BE49-F238E27FC236}">
                <a16:creationId xmlns:a16="http://schemas.microsoft.com/office/drawing/2014/main" id="{11A42706-2A81-40BE-BA43-28D76C0EB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sp>
        <p:nvSpPr>
          <p:cNvPr id="9" name="object 3">
            <a:extLst>
              <a:ext uri="{FF2B5EF4-FFF2-40B4-BE49-F238E27FC236}">
                <a16:creationId xmlns:a16="http://schemas.microsoft.com/office/drawing/2014/main" id="{AAF054F9-5C7C-4693-A0DF-100A338E25F6}"/>
              </a:ext>
            </a:extLst>
          </p:cNvPr>
          <p:cNvSpPr/>
          <p:nvPr/>
        </p:nvSpPr>
        <p:spPr>
          <a:xfrm>
            <a:off x="0" y="0"/>
            <a:ext cx="12192000" cy="6858000"/>
          </a:xfrm>
          <a:prstGeom prst="rect">
            <a:avLst/>
          </a:prstGeom>
          <a:blipFill>
            <a:blip r:embed="rId4" cstate="print"/>
            <a:stretch>
              <a:fillRect/>
            </a:stretch>
          </a:blipFill>
        </p:spPr>
        <p:txBody>
          <a:bodyPr wrap="square" lIns="0" tIns="0" rIns="0" bIns="0" rtlCol="0">
            <a:noAutofit/>
          </a:bodyPr>
          <a:lstStyle/>
          <a:p>
            <a:endParaRPr sz="2400"/>
          </a:p>
        </p:txBody>
      </p:sp>
      <p:cxnSp>
        <p:nvCxnSpPr>
          <p:cNvPr id="10" name="Conector de Seta Reta 9">
            <a:extLst>
              <a:ext uri="{FF2B5EF4-FFF2-40B4-BE49-F238E27FC236}">
                <a16:creationId xmlns:a16="http://schemas.microsoft.com/office/drawing/2014/main" id="{368AA9CA-4CA1-4F05-BD3D-C717D88CD2B4}"/>
              </a:ext>
            </a:extLst>
          </p:cNvPr>
          <p:cNvCxnSpPr>
            <a:cxnSpLocks/>
          </p:cNvCxnSpPr>
          <p:nvPr/>
        </p:nvCxnSpPr>
        <p:spPr>
          <a:xfrm flipH="1">
            <a:off x="5615947" y="4485117"/>
            <a:ext cx="672075" cy="576064"/>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681A27C6-19B8-4759-A7DA-283D6A6A2B1A}"/>
              </a:ext>
            </a:extLst>
          </p:cNvPr>
          <p:cNvSpPr txBox="1"/>
          <p:nvPr/>
        </p:nvSpPr>
        <p:spPr>
          <a:xfrm>
            <a:off x="255273" y="216155"/>
            <a:ext cx="5616281" cy="400110"/>
          </a:xfrm>
          <a:prstGeom prst="rect">
            <a:avLst/>
          </a:prstGeom>
          <a:noFill/>
        </p:spPr>
        <p:txBody>
          <a:bodyPr wrap="none" rtlCol="0">
            <a:spAutoFit/>
          </a:bodyPr>
          <a:lstStyle/>
          <a:p>
            <a:r>
              <a:rPr lang="pt-BR" sz="2000" b="1" dirty="0">
                <a:solidFill>
                  <a:schemeClr val="bg1"/>
                </a:solidFill>
                <a:latin typeface="Myriad Pro" panose="020B0503030403020204" pitchFamily="34" charset="0"/>
              </a:rPr>
              <a:t>volume na abertura do mercado no domingo</a:t>
            </a:r>
          </a:p>
        </p:txBody>
      </p:sp>
    </p:spTree>
    <p:extLst>
      <p:ext uri="{BB962C8B-B14F-4D97-AF65-F5344CB8AC3E}">
        <p14:creationId xmlns:p14="http://schemas.microsoft.com/office/powerpoint/2010/main" val="42208690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FAE1A0E-A5B3-43D3-BDED-B84494390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pic>
        <p:nvPicPr>
          <p:cNvPr id="3" name="Picture 1">
            <a:extLst>
              <a:ext uri="{FF2B5EF4-FFF2-40B4-BE49-F238E27FC236}">
                <a16:creationId xmlns:a16="http://schemas.microsoft.com/office/drawing/2014/main" id="{FF72991D-FCD1-44A7-B0A2-C5CE5EC6A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pic>
        <p:nvPicPr>
          <p:cNvPr id="4" name="Imagem 3">
            <a:extLst>
              <a:ext uri="{FF2B5EF4-FFF2-40B4-BE49-F238E27FC236}">
                <a16:creationId xmlns:a16="http://schemas.microsoft.com/office/drawing/2014/main" id="{5FE2F77C-487B-4DF2-818B-57E276DE27A3}"/>
              </a:ext>
            </a:extLst>
          </p:cNvPr>
          <p:cNvPicPr>
            <a:picLocks noChangeAspect="1"/>
          </p:cNvPicPr>
          <p:nvPr/>
        </p:nvPicPr>
        <p:blipFill>
          <a:blip r:embed="rId4"/>
          <a:stretch>
            <a:fillRect/>
          </a:stretch>
        </p:blipFill>
        <p:spPr>
          <a:xfrm>
            <a:off x="1" y="0"/>
            <a:ext cx="12188388" cy="6858000"/>
          </a:xfrm>
          <a:prstGeom prst="rect">
            <a:avLst/>
          </a:prstGeom>
        </p:spPr>
      </p:pic>
      <p:sp>
        <p:nvSpPr>
          <p:cNvPr id="6" name="Elipse 5">
            <a:extLst>
              <a:ext uri="{FF2B5EF4-FFF2-40B4-BE49-F238E27FC236}">
                <a16:creationId xmlns:a16="http://schemas.microsoft.com/office/drawing/2014/main" id="{20BB5537-9AE5-4C00-B83A-FAA95697C2B6}"/>
              </a:ext>
            </a:extLst>
          </p:cNvPr>
          <p:cNvSpPr/>
          <p:nvPr/>
        </p:nvSpPr>
        <p:spPr>
          <a:xfrm>
            <a:off x="8618974" y="5943081"/>
            <a:ext cx="419637" cy="4018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7" name="CaixaDeTexto 6">
            <a:extLst>
              <a:ext uri="{FF2B5EF4-FFF2-40B4-BE49-F238E27FC236}">
                <a16:creationId xmlns:a16="http://schemas.microsoft.com/office/drawing/2014/main" id="{6B30D1AC-B093-4975-A7EB-328F495F80E4}"/>
              </a:ext>
            </a:extLst>
          </p:cNvPr>
          <p:cNvSpPr txBox="1"/>
          <p:nvPr/>
        </p:nvSpPr>
        <p:spPr>
          <a:xfrm>
            <a:off x="6619042" y="513079"/>
            <a:ext cx="4530407" cy="400110"/>
          </a:xfrm>
          <a:prstGeom prst="rect">
            <a:avLst/>
          </a:prstGeom>
          <a:noFill/>
        </p:spPr>
        <p:txBody>
          <a:bodyPr wrap="none" rtlCol="0">
            <a:spAutoFit/>
          </a:bodyPr>
          <a:lstStyle/>
          <a:p>
            <a:r>
              <a:rPr lang="pt-BR" sz="2000" b="1" dirty="0">
                <a:solidFill>
                  <a:schemeClr val="bg1"/>
                </a:solidFill>
                <a:latin typeface="Myriad Pro" panose="020B0503030403020204" pitchFamily="34" charset="0"/>
              </a:rPr>
              <a:t>leitura efetiva do indicador volumes</a:t>
            </a:r>
          </a:p>
        </p:txBody>
      </p:sp>
    </p:spTree>
    <p:extLst>
      <p:ext uri="{BB962C8B-B14F-4D97-AF65-F5344CB8AC3E}">
        <p14:creationId xmlns:p14="http://schemas.microsoft.com/office/powerpoint/2010/main" val="36943637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E1A54F7E-2338-E79B-7AA7-6F3520D7FBF8}"/>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err="1">
                <a:latin typeface="Nexa Bold" panose="02000000000000000000" pitchFamily="2" charset="0"/>
              </a:rPr>
              <a:t>MétodoX</a:t>
            </a:r>
            <a:r>
              <a:rPr lang="pt-BR" sz="4000" b="1" dirty="0">
                <a:latin typeface="Nexa Bold" panose="02000000000000000000" pitchFamily="2" charset="0"/>
              </a:rPr>
              <a:t> na Prática</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468772" cy="4401205"/>
          </a:xfrm>
          <a:prstGeom prst="rect">
            <a:avLst/>
          </a:prstGeom>
          <a:noFill/>
        </p:spPr>
        <p:txBody>
          <a:bodyPr wrap="square" rtlCol="0">
            <a:spAutoFit/>
          </a:bodyPr>
          <a:lstStyle/>
          <a:p>
            <a:pPr algn="just"/>
            <a:r>
              <a:rPr lang="pt-BR" sz="2500" b="1" dirty="0">
                <a:latin typeface="Nexa Light" panose="02000000000000000000" pitchFamily="2" charset="0"/>
              </a:rPr>
              <a:t>:: Médias Móveis | EMA 7</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A média móvel exponencial de 7 períodos é a melhor média que temos para capturar movimentos fortes no mercado, se um ativo estiver se movendo muito forte para ambos os lados essa média será muito útil para stop móvel.</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Um movimento que consideramos como forte é aquele movimento que tem uma inclinação maior do que 45° em sua tendência seja de alta ou de baixa.</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Configuração: </a:t>
            </a:r>
            <a:r>
              <a:rPr lang="pt-BR" sz="2500" dirty="0">
                <a:latin typeface="Nexa Light" panose="02000000000000000000" pitchFamily="2" charset="0"/>
              </a:rPr>
              <a:t>média móvel exponencial de 7 períodos aplicada ao fechamento.</a:t>
            </a:r>
          </a:p>
        </p:txBody>
      </p:sp>
    </p:spTree>
    <p:extLst>
      <p:ext uri="{BB962C8B-B14F-4D97-AF65-F5344CB8AC3E}">
        <p14:creationId xmlns:p14="http://schemas.microsoft.com/office/powerpoint/2010/main" val="3066463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m 20" descr="Uma imagem contendo Forma">
            <a:extLst>
              <a:ext uri="{FF2B5EF4-FFF2-40B4-BE49-F238E27FC236}">
                <a16:creationId xmlns:a16="http://schemas.microsoft.com/office/drawing/2014/main" id="{615E0A50-9572-0B56-CF3E-EC7F0DD64857}"/>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err="1">
                <a:latin typeface="Nexa Bold" panose="02000000000000000000" pitchFamily="2" charset="0"/>
              </a:rPr>
              <a:t>MétodoX</a:t>
            </a:r>
            <a:r>
              <a:rPr lang="pt-BR" sz="4000" b="1" dirty="0">
                <a:latin typeface="Nexa Bold" panose="02000000000000000000" pitchFamily="2" charset="0"/>
              </a:rPr>
              <a:t> na Prática</a:t>
            </a:r>
          </a:p>
        </p:txBody>
      </p:sp>
      <p:pic>
        <p:nvPicPr>
          <p:cNvPr id="20" name="Imagem 19">
            <a:extLst>
              <a:ext uri="{FF2B5EF4-FFF2-40B4-BE49-F238E27FC236}">
                <a16:creationId xmlns:a16="http://schemas.microsoft.com/office/drawing/2014/main" id="{1E4EAD50-1842-EFFF-D257-C19B0EED9CE3}"/>
              </a:ext>
            </a:extLst>
          </p:cNvPr>
          <p:cNvPicPr>
            <a:picLocks noChangeAspect="1"/>
          </p:cNvPicPr>
          <p:nvPr/>
        </p:nvPicPr>
        <p:blipFill>
          <a:blip r:embed="rId4"/>
          <a:stretch>
            <a:fillRect/>
          </a:stretch>
        </p:blipFill>
        <p:spPr>
          <a:xfrm>
            <a:off x="2100905" y="1850786"/>
            <a:ext cx="9147198" cy="3156428"/>
          </a:xfrm>
          <a:prstGeom prst="rect">
            <a:avLst/>
          </a:prstGeom>
        </p:spPr>
      </p:pic>
    </p:spTree>
    <p:extLst>
      <p:ext uri="{BB962C8B-B14F-4D97-AF65-F5344CB8AC3E}">
        <p14:creationId xmlns:p14="http://schemas.microsoft.com/office/powerpoint/2010/main" val="31501627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1CC70A8F-91C0-8B70-A517-8FCC431A63DA}"/>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err="1">
                <a:latin typeface="Nexa Bold" panose="02000000000000000000" pitchFamily="2" charset="0"/>
              </a:rPr>
              <a:t>MétodoX</a:t>
            </a:r>
            <a:r>
              <a:rPr lang="pt-BR" sz="4000" b="1" dirty="0">
                <a:latin typeface="Nexa Bold" panose="02000000000000000000" pitchFamily="2" charset="0"/>
              </a:rPr>
              <a:t> na Prática</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6" y="1704207"/>
            <a:ext cx="8281959" cy="3093154"/>
          </a:xfrm>
          <a:prstGeom prst="rect">
            <a:avLst/>
          </a:prstGeom>
          <a:noFill/>
        </p:spPr>
        <p:txBody>
          <a:bodyPr wrap="square" rtlCol="0">
            <a:spAutoFit/>
          </a:bodyPr>
          <a:lstStyle/>
          <a:p>
            <a:pPr algn="just"/>
            <a:r>
              <a:rPr lang="pt-BR" sz="2500" b="1" dirty="0">
                <a:latin typeface="Nexa Light" panose="02000000000000000000" pitchFamily="2" charset="0"/>
              </a:rPr>
              <a:t>:: Médias Móveis | SMA 21</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Essa é a nossa principal média móvel, ela revela o viés direcional de um ativo, atua como um imã e funciona como suporte e resistência dinâmico, na maioria das vezes vamos utilizá-la como referência para tomada de decisão.</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Configuração: </a:t>
            </a:r>
            <a:r>
              <a:rPr lang="pt-BR" sz="2500" dirty="0">
                <a:latin typeface="Nexa Light" panose="02000000000000000000" pitchFamily="2" charset="0"/>
              </a:rPr>
              <a:t>média móvel simples de 21 períodos aplicada ao fechamento.</a:t>
            </a:r>
          </a:p>
        </p:txBody>
      </p:sp>
    </p:spTree>
    <p:extLst>
      <p:ext uri="{BB962C8B-B14F-4D97-AF65-F5344CB8AC3E}">
        <p14:creationId xmlns:p14="http://schemas.microsoft.com/office/powerpoint/2010/main" val="102731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Padrão do plano de fundo&#10;&#10;Descrição gerada automaticamente">
            <a:extLst>
              <a:ext uri="{FF2B5EF4-FFF2-40B4-BE49-F238E27FC236}">
                <a16:creationId xmlns:a16="http://schemas.microsoft.com/office/drawing/2014/main" id="{2C157C99-0D63-8D58-AC93-7C9BA5E06A8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1008246"/>
            <a:ext cx="7524876" cy="707886"/>
          </a:xfrm>
          <a:prstGeom prst="rect">
            <a:avLst/>
          </a:prstGeom>
          <a:noFill/>
        </p:spPr>
        <p:txBody>
          <a:bodyPr wrap="square" rtlCol="0">
            <a:spAutoFit/>
          </a:bodyPr>
          <a:lstStyle/>
          <a:p>
            <a:r>
              <a:rPr lang="pt-BR" sz="4000" b="1" dirty="0">
                <a:latin typeface="Nexa Bold" panose="02000000000000000000" pitchFamily="2" charset="0"/>
              </a:rPr>
              <a:t>Investidor</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843950"/>
            <a:ext cx="6590812" cy="2554545"/>
          </a:xfrm>
          <a:prstGeom prst="rect">
            <a:avLst/>
          </a:prstGeom>
          <a:noFill/>
        </p:spPr>
        <p:txBody>
          <a:bodyPr wrap="square" rtlCol="0">
            <a:spAutoFit/>
          </a:bodyPr>
          <a:lstStyle/>
          <a:p>
            <a:pPr algn="just"/>
            <a:r>
              <a:rPr lang="pt-BR" sz="2500" dirty="0">
                <a:latin typeface="Nexa Light" panose="02000000000000000000" pitchFamily="2" charset="0"/>
              </a:rPr>
              <a:t>Responsável por colocar o dinheiro no negócio de trading, esse que é a matéria prima do trader.</a:t>
            </a:r>
          </a:p>
          <a:p>
            <a:pPr algn="just"/>
            <a:endParaRPr lang="pt-BR" sz="2500" dirty="0">
              <a:latin typeface="Nexa Light" panose="02000000000000000000" pitchFamily="2" charset="0"/>
            </a:endParaRPr>
          </a:p>
          <a:p>
            <a:pPr marL="342900" indent="-342900" algn="just">
              <a:buFont typeface="Wingdings" panose="05000000000000000000" pitchFamily="2" charset="2"/>
              <a:buChar char="§"/>
            </a:pPr>
            <a:r>
              <a:rPr lang="pt-BR" sz="2500" dirty="0">
                <a:latin typeface="Nexa Light" panose="02000000000000000000" pitchFamily="2" charset="0"/>
              </a:rPr>
              <a:t>Qual é a sua fonte geradora de renda hoje?</a:t>
            </a:r>
          </a:p>
          <a:p>
            <a:pPr algn="just"/>
            <a:endParaRPr lang="pt-BR" sz="1000" dirty="0">
              <a:latin typeface="Nexa Light" panose="02000000000000000000" pitchFamily="2" charset="0"/>
            </a:endParaRPr>
          </a:p>
          <a:p>
            <a:pPr marL="342900" indent="-342900" algn="just">
              <a:buFont typeface="Wingdings" panose="05000000000000000000" pitchFamily="2" charset="2"/>
              <a:buChar char="§"/>
            </a:pPr>
            <a:r>
              <a:rPr lang="pt-BR" sz="2500" dirty="0">
                <a:latin typeface="Nexa Light" panose="02000000000000000000" pitchFamily="2" charset="0"/>
              </a:rPr>
              <a:t>Quais habilidades você tem para gerar renda para multiplicar através do trading?</a:t>
            </a:r>
          </a:p>
        </p:txBody>
      </p:sp>
    </p:spTree>
    <p:extLst>
      <p:ext uri="{BB962C8B-B14F-4D97-AF65-F5344CB8AC3E}">
        <p14:creationId xmlns:p14="http://schemas.microsoft.com/office/powerpoint/2010/main" val="22452907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6FE10129-1C4B-30DC-DC4E-7C05BD9BF9F3}"/>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err="1">
                <a:latin typeface="Nexa Bold" panose="02000000000000000000" pitchFamily="2" charset="0"/>
              </a:rPr>
              <a:t>MétodoX</a:t>
            </a:r>
            <a:r>
              <a:rPr lang="pt-BR" sz="4000" b="1" dirty="0">
                <a:latin typeface="Nexa Bold" panose="02000000000000000000" pitchFamily="2" charset="0"/>
              </a:rPr>
              <a:t> na Prática</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6" y="1704207"/>
            <a:ext cx="8281959" cy="3093154"/>
          </a:xfrm>
          <a:prstGeom prst="rect">
            <a:avLst/>
          </a:prstGeom>
          <a:noFill/>
        </p:spPr>
        <p:txBody>
          <a:bodyPr wrap="square" rtlCol="0">
            <a:spAutoFit/>
          </a:bodyPr>
          <a:lstStyle/>
          <a:p>
            <a:pPr algn="just"/>
            <a:r>
              <a:rPr lang="pt-BR" sz="2500" b="1" dirty="0">
                <a:latin typeface="Nexa Light" panose="02000000000000000000" pitchFamily="2" charset="0"/>
              </a:rPr>
              <a:t>:: Médias Móveis | SMA 21</a:t>
            </a:r>
          </a:p>
          <a:p>
            <a:pPr algn="just"/>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b="1" dirty="0">
                <a:latin typeface="Nexa Light" panose="02000000000000000000" pitchFamily="2" charset="0"/>
              </a:rPr>
              <a:t>Opere com a SMA 21 e não contra ela</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A maior parte dos nossos trades devem estar em sincronia com a SMA 21, se ela sobe de forma suave, o foco deve ser quase sempre procurar por compras, inversamente, se ela estiver declinando de forma suave, o foco deve ser quase sempre procurar por vendas.</a:t>
            </a:r>
          </a:p>
        </p:txBody>
      </p:sp>
    </p:spTree>
    <p:extLst>
      <p:ext uri="{BB962C8B-B14F-4D97-AF65-F5344CB8AC3E}">
        <p14:creationId xmlns:p14="http://schemas.microsoft.com/office/powerpoint/2010/main" val="7159913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EB516909-79B7-6CFB-7497-1774F22E2699}"/>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err="1">
                <a:latin typeface="Nexa Bold" panose="02000000000000000000" pitchFamily="2" charset="0"/>
              </a:rPr>
              <a:t>MétodoX</a:t>
            </a:r>
            <a:r>
              <a:rPr lang="pt-BR" sz="4000" b="1" dirty="0">
                <a:latin typeface="Nexa Bold" panose="02000000000000000000" pitchFamily="2" charset="0"/>
              </a:rPr>
              <a:t> na Prática</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6" y="1704207"/>
            <a:ext cx="8281959" cy="2323713"/>
          </a:xfrm>
          <a:prstGeom prst="rect">
            <a:avLst/>
          </a:prstGeom>
          <a:noFill/>
        </p:spPr>
        <p:txBody>
          <a:bodyPr wrap="square" rtlCol="0">
            <a:spAutoFit/>
          </a:bodyPr>
          <a:lstStyle/>
          <a:p>
            <a:pPr algn="just"/>
            <a:r>
              <a:rPr lang="pt-BR" sz="2500" b="1" dirty="0">
                <a:latin typeface="Nexa Light" panose="02000000000000000000" pitchFamily="2" charset="0"/>
              </a:rPr>
              <a:t>:: Médias Móveis | SMA 21</a:t>
            </a:r>
          </a:p>
          <a:p>
            <a:pPr algn="just"/>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b="1" dirty="0">
                <a:latin typeface="Nexa Light" panose="02000000000000000000" pitchFamily="2" charset="0"/>
              </a:rPr>
              <a:t>Use a SMA 21 como suporte e resistência</a:t>
            </a:r>
          </a:p>
          <a:p>
            <a:pPr algn="just"/>
            <a:endParaRPr lang="pt-BR" sz="1000" b="1" dirty="0">
              <a:latin typeface="Nexa Light" panose="02000000000000000000" pitchFamily="2" charset="0"/>
            </a:endParaRPr>
          </a:p>
          <a:p>
            <a:pPr algn="just"/>
            <a:r>
              <a:rPr lang="pt-BR" sz="2500" dirty="0">
                <a:latin typeface="Nexa Light" panose="02000000000000000000" pitchFamily="2" charset="0"/>
              </a:rPr>
              <a:t>Quando a SMA 21 estiver subindo, ela servirá como suporte forte, já se ela estiver caindo, servirá como forte resistência, procure por compras ou vendas na ou próximo da SMA 21.</a:t>
            </a:r>
          </a:p>
        </p:txBody>
      </p:sp>
    </p:spTree>
    <p:extLst>
      <p:ext uri="{BB962C8B-B14F-4D97-AF65-F5344CB8AC3E}">
        <p14:creationId xmlns:p14="http://schemas.microsoft.com/office/powerpoint/2010/main" val="17529978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m 21" descr="Uma imagem contendo Forma">
            <a:extLst>
              <a:ext uri="{FF2B5EF4-FFF2-40B4-BE49-F238E27FC236}">
                <a16:creationId xmlns:a16="http://schemas.microsoft.com/office/drawing/2014/main" id="{7DD3C293-05B0-54B8-1EA2-CBFCA2ECEE70}"/>
              </a:ext>
            </a:extLst>
          </p:cNvPr>
          <p:cNvPicPr>
            <a:picLocks noChangeAspect="1"/>
          </p:cNvPicPr>
          <p:nvPr/>
        </p:nvPicPr>
        <p:blipFill>
          <a:blip r:embed="rId3"/>
          <a:stretch>
            <a:fillRect/>
          </a:stretch>
        </p:blipFill>
        <p:spPr>
          <a:xfrm>
            <a:off x="0" y="0"/>
            <a:ext cx="12192000" cy="6858000"/>
          </a:xfrm>
          <a:prstGeom prst="rect">
            <a:avLst/>
          </a:prstGeom>
        </p:spPr>
      </p:pic>
      <p:pic>
        <p:nvPicPr>
          <p:cNvPr id="23" name="Imagem 22">
            <a:extLst>
              <a:ext uri="{FF2B5EF4-FFF2-40B4-BE49-F238E27FC236}">
                <a16:creationId xmlns:a16="http://schemas.microsoft.com/office/drawing/2014/main" id="{CA4CAA16-D675-E64F-8D7B-C022AB11171F}"/>
              </a:ext>
            </a:extLst>
          </p:cNvPr>
          <p:cNvPicPr>
            <a:picLocks noChangeAspect="1"/>
          </p:cNvPicPr>
          <p:nvPr/>
        </p:nvPicPr>
        <p:blipFill>
          <a:blip r:embed="rId4"/>
          <a:stretch>
            <a:fillRect/>
          </a:stretch>
        </p:blipFill>
        <p:spPr>
          <a:xfrm>
            <a:off x="6883771" y="3178172"/>
            <a:ext cx="4599615" cy="3238377"/>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err="1">
                <a:latin typeface="Nexa Bold" panose="02000000000000000000" pitchFamily="2" charset="0"/>
              </a:rPr>
              <a:t>MétodoX</a:t>
            </a:r>
            <a:r>
              <a:rPr lang="pt-BR" sz="4000" b="1" dirty="0">
                <a:latin typeface="Nexa Bold" panose="02000000000000000000" pitchFamily="2" charset="0"/>
              </a:rPr>
              <a:t> na Prática</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6" y="1704207"/>
            <a:ext cx="8281959" cy="3093154"/>
          </a:xfrm>
          <a:prstGeom prst="rect">
            <a:avLst/>
          </a:prstGeom>
          <a:noFill/>
        </p:spPr>
        <p:txBody>
          <a:bodyPr wrap="square" rtlCol="0">
            <a:spAutoFit/>
          </a:bodyPr>
          <a:lstStyle/>
          <a:p>
            <a:pPr algn="just"/>
            <a:r>
              <a:rPr lang="pt-BR" sz="2500" b="1" dirty="0">
                <a:latin typeface="Nexa Light" panose="02000000000000000000" pitchFamily="2" charset="0"/>
              </a:rPr>
              <a:t>:: Médias Móveis | SMA 21</a:t>
            </a:r>
          </a:p>
          <a:p>
            <a:pPr algn="just"/>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b="1" dirty="0">
                <a:latin typeface="Nexa Light" panose="02000000000000000000" pitchFamily="2" charset="0"/>
              </a:rPr>
              <a:t>Pontos de entrada na SMA 21</a:t>
            </a:r>
          </a:p>
          <a:p>
            <a:pPr algn="just"/>
            <a:endParaRPr lang="pt-BR" sz="1000" b="1" dirty="0">
              <a:latin typeface="Nexa Light" panose="02000000000000000000" pitchFamily="2" charset="0"/>
            </a:endParaRPr>
          </a:p>
          <a:p>
            <a:pPr marL="457200" indent="-457200" algn="just">
              <a:buFont typeface="+mj-lt"/>
              <a:buAutoNum type="arabicPeriod"/>
            </a:pPr>
            <a:r>
              <a:rPr lang="pt-BR" sz="2500" dirty="0">
                <a:latin typeface="Nexa Light" panose="02000000000000000000" pitchFamily="2" charset="0"/>
              </a:rPr>
              <a:t>Exatamente em cima da média de 21</a:t>
            </a:r>
          </a:p>
          <a:p>
            <a:pPr marL="457200" indent="-457200" algn="just">
              <a:buFont typeface="+mj-lt"/>
              <a:buAutoNum type="arabicPeriod"/>
            </a:pPr>
            <a:r>
              <a:rPr lang="pt-BR" sz="2500" dirty="0">
                <a:latin typeface="Nexa Light" panose="02000000000000000000" pitchFamily="2" charset="0"/>
              </a:rPr>
              <a:t>Um pouco acima da média de 21</a:t>
            </a:r>
          </a:p>
          <a:p>
            <a:pPr marL="457200" indent="-457200" algn="just">
              <a:buFont typeface="+mj-lt"/>
              <a:buAutoNum type="arabicPeriod"/>
            </a:pPr>
            <a:r>
              <a:rPr lang="pt-BR" sz="2500" dirty="0">
                <a:latin typeface="Nexa Light" panose="02000000000000000000" pitchFamily="2" charset="0"/>
              </a:rPr>
              <a:t>Um pouco abaixo da média de 21</a:t>
            </a:r>
          </a:p>
          <a:p>
            <a:pPr marL="457200" indent="-457200" algn="just">
              <a:buFont typeface="+mj-lt"/>
              <a:buAutoNum type="arabicPeriod"/>
            </a:pPr>
            <a:r>
              <a:rPr lang="pt-BR" sz="2500" dirty="0">
                <a:latin typeface="Nexa Light" panose="02000000000000000000" pitchFamily="2" charset="0"/>
              </a:rPr>
              <a:t>Muito abaixo da média de 21 (imã)</a:t>
            </a:r>
          </a:p>
          <a:p>
            <a:pPr marL="457200" indent="-457200" algn="just">
              <a:buFont typeface="+mj-lt"/>
              <a:buAutoNum type="arabicPeriod"/>
            </a:pPr>
            <a:r>
              <a:rPr lang="pt-BR" sz="2500" dirty="0">
                <a:latin typeface="Nexa Light" panose="02000000000000000000" pitchFamily="2" charset="0"/>
              </a:rPr>
              <a:t>Muito acima da média de 21 (imã)</a:t>
            </a:r>
          </a:p>
        </p:txBody>
      </p:sp>
    </p:spTree>
    <p:extLst>
      <p:ext uri="{BB962C8B-B14F-4D97-AF65-F5344CB8AC3E}">
        <p14:creationId xmlns:p14="http://schemas.microsoft.com/office/powerpoint/2010/main" val="27614094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AE93CF1F-F1C2-D8EB-4FBB-B5A7B81FA31D}"/>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err="1">
                <a:latin typeface="Nexa Bold" panose="02000000000000000000" pitchFamily="2" charset="0"/>
              </a:rPr>
              <a:t>MétodoX</a:t>
            </a:r>
            <a:r>
              <a:rPr lang="pt-BR" sz="4000" b="1" dirty="0">
                <a:latin typeface="Nexa Bold" panose="02000000000000000000" pitchFamily="2" charset="0"/>
              </a:rPr>
              <a:t> na Prática</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6" y="1704207"/>
            <a:ext cx="8281959" cy="3477875"/>
          </a:xfrm>
          <a:prstGeom prst="rect">
            <a:avLst/>
          </a:prstGeom>
          <a:noFill/>
        </p:spPr>
        <p:txBody>
          <a:bodyPr wrap="square" rtlCol="0">
            <a:spAutoFit/>
          </a:bodyPr>
          <a:lstStyle/>
          <a:p>
            <a:pPr algn="just"/>
            <a:r>
              <a:rPr lang="pt-BR" sz="2500" b="1" dirty="0">
                <a:latin typeface="Nexa Light" panose="02000000000000000000" pitchFamily="2" charset="0"/>
              </a:rPr>
              <a:t>:: Médias Móveis | SMA 200</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Esta média móvel é bem relevante na hora da nossa tomada de decisão, parece mágico como o mercado obedece essa média em determinados momentos, ela além de nos mostrar a tendência macro do ativo, também funciona como suporte e resistência dinâmico.</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Configuração: </a:t>
            </a:r>
            <a:r>
              <a:rPr lang="pt-BR" sz="2500" dirty="0">
                <a:latin typeface="Nexa Light" panose="02000000000000000000" pitchFamily="2" charset="0"/>
              </a:rPr>
              <a:t>média móvel simples de 200 períodos aplicada ao fechamento.</a:t>
            </a:r>
          </a:p>
        </p:txBody>
      </p:sp>
    </p:spTree>
    <p:extLst>
      <p:ext uri="{BB962C8B-B14F-4D97-AF65-F5344CB8AC3E}">
        <p14:creationId xmlns:p14="http://schemas.microsoft.com/office/powerpoint/2010/main" val="35220064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Uma imagem contendo Forma">
            <a:extLst>
              <a:ext uri="{FF2B5EF4-FFF2-40B4-BE49-F238E27FC236}">
                <a16:creationId xmlns:a16="http://schemas.microsoft.com/office/drawing/2014/main" id="{477C5D2C-8BCD-2D27-29F5-B43CABF5EB01}"/>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err="1">
                <a:latin typeface="Nexa Bold" panose="02000000000000000000" pitchFamily="2" charset="0"/>
              </a:rPr>
              <a:t>MétodoX</a:t>
            </a:r>
            <a:r>
              <a:rPr lang="pt-BR" sz="4000" b="1" dirty="0">
                <a:latin typeface="Nexa Bold" panose="02000000000000000000" pitchFamily="2" charset="0"/>
              </a:rPr>
              <a:t> na Prática</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6" y="1704207"/>
            <a:ext cx="8281959" cy="2708434"/>
          </a:xfrm>
          <a:prstGeom prst="rect">
            <a:avLst/>
          </a:prstGeom>
          <a:noFill/>
        </p:spPr>
        <p:txBody>
          <a:bodyPr wrap="square" rtlCol="0">
            <a:spAutoFit/>
          </a:bodyPr>
          <a:lstStyle/>
          <a:p>
            <a:pPr algn="just"/>
            <a:r>
              <a:rPr lang="pt-BR" sz="2500" b="1" dirty="0">
                <a:latin typeface="Nexa Light" panose="02000000000000000000" pitchFamily="2" charset="0"/>
              </a:rPr>
              <a:t>:: Médias Móveis | SMA 200</a:t>
            </a:r>
          </a:p>
          <a:p>
            <a:pPr algn="just"/>
            <a:endParaRPr lang="pt-BR" sz="1000" dirty="0">
              <a:latin typeface="Nexa Light" panose="02000000000000000000" pitchFamily="2" charset="0"/>
            </a:endParaRPr>
          </a:p>
          <a:p>
            <a:pPr marL="342900" indent="-342900" algn="just">
              <a:buFont typeface="Wingdings" panose="05000000000000000000" pitchFamily="2" charset="2"/>
              <a:buChar char="ü"/>
            </a:pPr>
            <a:r>
              <a:rPr lang="pt-BR" sz="2500" b="1" dirty="0">
                <a:latin typeface="Nexa Light" panose="02000000000000000000" pitchFamily="2" charset="0"/>
              </a:rPr>
              <a:t>Pontos importantes para o uso dessa média:</a:t>
            </a:r>
          </a:p>
          <a:p>
            <a:pPr algn="just"/>
            <a:endParaRPr lang="pt-BR" sz="1000" b="1" dirty="0">
              <a:latin typeface="Nexa Light" panose="02000000000000000000" pitchFamily="2" charset="0"/>
            </a:endParaRPr>
          </a:p>
          <a:p>
            <a:pPr marL="457200" indent="-457200" algn="just">
              <a:buFont typeface="+mj-lt"/>
              <a:buAutoNum type="arabicPeriod"/>
            </a:pPr>
            <a:r>
              <a:rPr lang="pt-BR" sz="2500" dirty="0">
                <a:latin typeface="Nexa Light" panose="02000000000000000000" pitchFamily="2" charset="0"/>
              </a:rPr>
              <a:t>É fundamental que ela seja plana (sem tendência);</a:t>
            </a:r>
          </a:p>
          <a:p>
            <a:pPr marL="457200" indent="-457200" algn="just">
              <a:buFont typeface="+mj-lt"/>
              <a:buAutoNum type="arabicPeriod"/>
            </a:pPr>
            <a:r>
              <a:rPr lang="pt-BR" sz="2500" dirty="0">
                <a:latin typeface="Nexa Light" panose="02000000000000000000" pitchFamily="2" charset="0"/>
              </a:rPr>
              <a:t>Use-a como suporte;</a:t>
            </a:r>
          </a:p>
          <a:p>
            <a:pPr marL="457200" indent="-457200" algn="just">
              <a:buFont typeface="+mj-lt"/>
              <a:buAutoNum type="arabicPeriod"/>
            </a:pPr>
            <a:r>
              <a:rPr lang="pt-BR" sz="2500" dirty="0">
                <a:latin typeface="Nexa Light" panose="02000000000000000000" pitchFamily="2" charset="0"/>
              </a:rPr>
              <a:t>Use-a como resistência;</a:t>
            </a:r>
          </a:p>
          <a:p>
            <a:pPr marL="457200" indent="-457200" algn="just">
              <a:buFont typeface="+mj-lt"/>
              <a:buAutoNum type="arabicPeriod"/>
            </a:pPr>
            <a:r>
              <a:rPr lang="pt-BR" sz="2500" dirty="0">
                <a:latin typeface="Nexa Light" panose="02000000000000000000" pitchFamily="2" charset="0"/>
              </a:rPr>
              <a:t>Use-a como um imã.</a:t>
            </a:r>
          </a:p>
        </p:txBody>
      </p:sp>
    </p:spTree>
    <p:extLst>
      <p:ext uri="{BB962C8B-B14F-4D97-AF65-F5344CB8AC3E}">
        <p14:creationId xmlns:p14="http://schemas.microsoft.com/office/powerpoint/2010/main" val="1572166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FAE1A0E-A5B3-43D3-BDED-B84494390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pic>
        <p:nvPicPr>
          <p:cNvPr id="3" name="Picture 1">
            <a:extLst>
              <a:ext uri="{FF2B5EF4-FFF2-40B4-BE49-F238E27FC236}">
                <a16:creationId xmlns:a16="http://schemas.microsoft.com/office/drawing/2014/main" id="{6BC39774-BA8C-4E13-AF8E-2DE71886E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pic>
        <p:nvPicPr>
          <p:cNvPr id="4" name="Imagem 3">
            <a:extLst>
              <a:ext uri="{FF2B5EF4-FFF2-40B4-BE49-F238E27FC236}">
                <a16:creationId xmlns:a16="http://schemas.microsoft.com/office/drawing/2014/main" id="{22C9CF32-5673-4CA8-AC3E-EE48D89E6086}"/>
              </a:ext>
            </a:extLst>
          </p:cNvPr>
          <p:cNvPicPr>
            <a:picLocks noChangeAspect="1"/>
          </p:cNvPicPr>
          <p:nvPr/>
        </p:nvPicPr>
        <p:blipFill>
          <a:blip r:embed="rId4"/>
          <a:stretch>
            <a:fillRect/>
          </a:stretch>
        </p:blipFill>
        <p:spPr>
          <a:xfrm>
            <a:off x="-1" y="0"/>
            <a:ext cx="12188388" cy="6858000"/>
          </a:xfrm>
          <a:prstGeom prst="rect">
            <a:avLst/>
          </a:prstGeom>
        </p:spPr>
      </p:pic>
      <p:sp>
        <p:nvSpPr>
          <p:cNvPr id="6" name="Elipse 5">
            <a:extLst>
              <a:ext uri="{FF2B5EF4-FFF2-40B4-BE49-F238E27FC236}">
                <a16:creationId xmlns:a16="http://schemas.microsoft.com/office/drawing/2014/main" id="{AD3A22D4-B0DE-4F83-9E6A-CBC65E8BCD5D}"/>
              </a:ext>
            </a:extLst>
          </p:cNvPr>
          <p:cNvSpPr/>
          <p:nvPr/>
        </p:nvSpPr>
        <p:spPr>
          <a:xfrm>
            <a:off x="3283414" y="5682456"/>
            <a:ext cx="768085" cy="7680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7" name="CaixaDeTexto 6">
            <a:extLst>
              <a:ext uri="{FF2B5EF4-FFF2-40B4-BE49-F238E27FC236}">
                <a16:creationId xmlns:a16="http://schemas.microsoft.com/office/drawing/2014/main" id="{5BD8C723-7F31-4FE0-B459-E397191CE57C}"/>
              </a:ext>
            </a:extLst>
          </p:cNvPr>
          <p:cNvSpPr txBox="1"/>
          <p:nvPr/>
        </p:nvSpPr>
        <p:spPr>
          <a:xfrm>
            <a:off x="5250073" y="356659"/>
            <a:ext cx="1747273" cy="400110"/>
          </a:xfrm>
          <a:prstGeom prst="rect">
            <a:avLst/>
          </a:prstGeom>
          <a:noFill/>
        </p:spPr>
        <p:txBody>
          <a:bodyPr wrap="none" rtlCol="0">
            <a:spAutoFit/>
          </a:bodyPr>
          <a:lstStyle/>
          <a:p>
            <a:r>
              <a:rPr lang="pt-BR" sz="2000" b="1" dirty="0">
                <a:solidFill>
                  <a:schemeClr val="bg1"/>
                </a:solidFill>
                <a:latin typeface="Myriad Pro" panose="020B0503030403020204" pitchFamily="34" charset="0"/>
              </a:rPr>
              <a:t>SMA 200 flat</a:t>
            </a:r>
          </a:p>
        </p:txBody>
      </p:sp>
      <p:cxnSp>
        <p:nvCxnSpPr>
          <p:cNvPr id="8" name="Conector de Seta Reta 7">
            <a:extLst>
              <a:ext uri="{FF2B5EF4-FFF2-40B4-BE49-F238E27FC236}">
                <a16:creationId xmlns:a16="http://schemas.microsoft.com/office/drawing/2014/main" id="{D6D728A8-0EE8-436C-A2CA-F2CD30167C9A}"/>
              </a:ext>
            </a:extLst>
          </p:cNvPr>
          <p:cNvCxnSpPr>
            <a:cxnSpLocks/>
            <a:stCxn id="9" idx="1"/>
          </p:cNvCxnSpPr>
          <p:nvPr/>
        </p:nvCxnSpPr>
        <p:spPr>
          <a:xfrm flipH="1" flipV="1">
            <a:off x="4175789" y="6027870"/>
            <a:ext cx="480051" cy="7404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58B8724E-6B2F-4D01-AACB-4D4442A709BF}"/>
              </a:ext>
            </a:extLst>
          </p:cNvPr>
          <p:cNvSpPr txBox="1"/>
          <p:nvPr/>
        </p:nvSpPr>
        <p:spPr>
          <a:xfrm>
            <a:off x="4655840" y="5901855"/>
            <a:ext cx="3495444" cy="400110"/>
          </a:xfrm>
          <a:prstGeom prst="rect">
            <a:avLst/>
          </a:prstGeom>
          <a:noFill/>
        </p:spPr>
        <p:txBody>
          <a:bodyPr wrap="none" rtlCol="0">
            <a:spAutoFit/>
          </a:bodyPr>
          <a:lstStyle/>
          <a:p>
            <a:r>
              <a:rPr lang="pt-BR" sz="2000" b="1" dirty="0">
                <a:solidFill>
                  <a:schemeClr val="bg1"/>
                </a:solidFill>
                <a:latin typeface="Myriad Pro" panose="020B0503030403020204" pitchFamily="34" charset="0"/>
              </a:rPr>
              <a:t>preço afastado da SMA 200</a:t>
            </a:r>
          </a:p>
        </p:txBody>
      </p:sp>
      <p:cxnSp>
        <p:nvCxnSpPr>
          <p:cNvPr id="10" name="Conector de Seta Reta 9">
            <a:extLst>
              <a:ext uri="{FF2B5EF4-FFF2-40B4-BE49-F238E27FC236}">
                <a16:creationId xmlns:a16="http://schemas.microsoft.com/office/drawing/2014/main" id="{933D2845-7ED6-4406-8790-019EB835BDC3}"/>
              </a:ext>
            </a:extLst>
          </p:cNvPr>
          <p:cNvCxnSpPr>
            <a:cxnSpLocks/>
            <a:stCxn id="7" idx="2"/>
          </p:cNvCxnSpPr>
          <p:nvPr/>
        </p:nvCxnSpPr>
        <p:spPr>
          <a:xfrm flipH="1">
            <a:off x="5807969" y="756769"/>
            <a:ext cx="315741" cy="46398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C4620A29-DD1E-46F8-8008-C45DCBBDE565}"/>
              </a:ext>
            </a:extLst>
          </p:cNvPr>
          <p:cNvCxnSpPr>
            <a:cxnSpLocks/>
            <a:stCxn id="12" idx="2"/>
          </p:cNvCxnSpPr>
          <p:nvPr/>
        </p:nvCxnSpPr>
        <p:spPr>
          <a:xfrm>
            <a:off x="9725110" y="1279155"/>
            <a:ext cx="298312" cy="50920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CaixaDeTexto 11">
            <a:extLst>
              <a:ext uri="{FF2B5EF4-FFF2-40B4-BE49-F238E27FC236}">
                <a16:creationId xmlns:a16="http://schemas.microsoft.com/office/drawing/2014/main" id="{69E841E7-8097-460E-8C0A-44D631D04BF8}"/>
              </a:ext>
            </a:extLst>
          </p:cNvPr>
          <p:cNvSpPr txBox="1"/>
          <p:nvPr/>
        </p:nvSpPr>
        <p:spPr>
          <a:xfrm>
            <a:off x="8165901" y="879045"/>
            <a:ext cx="3118418" cy="400110"/>
          </a:xfrm>
          <a:prstGeom prst="rect">
            <a:avLst/>
          </a:prstGeom>
          <a:noFill/>
        </p:spPr>
        <p:txBody>
          <a:bodyPr wrap="none" rtlCol="0">
            <a:spAutoFit/>
          </a:bodyPr>
          <a:lstStyle/>
          <a:p>
            <a:r>
              <a:rPr lang="pt-BR" sz="2000" b="1" dirty="0">
                <a:solidFill>
                  <a:schemeClr val="bg1"/>
                </a:solidFill>
                <a:latin typeface="Myriad Pro" panose="020B0503030403020204" pitchFamily="34" charset="0"/>
              </a:rPr>
              <a:t>o preço voltou na média</a:t>
            </a:r>
          </a:p>
        </p:txBody>
      </p:sp>
    </p:spTree>
    <p:extLst>
      <p:ext uri="{BB962C8B-B14F-4D97-AF65-F5344CB8AC3E}">
        <p14:creationId xmlns:p14="http://schemas.microsoft.com/office/powerpoint/2010/main" val="37813532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ntendo Forma">
            <a:extLst>
              <a:ext uri="{FF2B5EF4-FFF2-40B4-BE49-F238E27FC236}">
                <a16:creationId xmlns:a16="http://schemas.microsoft.com/office/drawing/2014/main" id="{6F7A0855-4EE2-113B-61CD-82B6B2DCA797}"/>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err="1">
                <a:latin typeface="Nexa Bold" panose="02000000000000000000" pitchFamily="2" charset="0"/>
              </a:rPr>
              <a:t>MétodoX</a:t>
            </a:r>
            <a:r>
              <a:rPr lang="pt-BR" sz="4000" b="1" dirty="0">
                <a:latin typeface="Nexa Bold" panose="02000000000000000000" pitchFamily="2" charset="0"/>
              </a:rPr>
              <a:t> na Prática</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6" y="1704207"/>
            <a:ext cx="8281959" cy="2477601"/>
          </a:xfrm>
          <a:prstGeom prst="rect">
            <a:avLst/>
          </a:prstGeom>
          <a:noFill/>
        </p:spPr>
        <p:txBody>
          <a:bodyPr wrap="square" rtlCol="0">
            <a:spAutoFit/>
          </a:bodyPr>
          <a:lstStyle/>
          <a:p>
            <a:pPr algn="just"/>
            <a:r>
              <a:rPr lang="pt-BR" sz="2500" b="1" dirty="0">
                <a:latin typeface="Nexa Light" panose="02000000000000000000" pitchFamily="2" charset="0"/>
              </a:rPr>
              <a:t>:: Níveis de Tendência</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Regular: </a:t>
            </a:r>
            <a:r>
              <a:rPr lang="pt-BR" sz="2500" dirty="0">
                <a:latin typeface="Nexa Light" panose="02000000000000000000" pitchFamily="2" charset="0"/>
              </a:rPr>
              <a:t>preço trabalhando acima ou abaixo da SMA 21;</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Média: </a:t>
            </a:r>
            <a:r>
              <a:rPr lang="pt-BR" sz="2500" dirty="0">
                <a:latin typeface="Nexa Light" panose="02000000000000000000" pitchFamily="2" charset="0"/>
              </a:rPr>
              <a:t>preço trabalhando acima ou abaixo da SMA 21, cruzada com a SMA 200;</a:t>
            </a:r>
          </a:p>
          <a:p>
            <a:pPr algn="just"/>
            <a:endParaRPr lang="pt-BR" sz="1000" dirty="0">
              <a:latin typeface="Nexa Light" panose="02000000000000000000" pitchFamily="2" charset="0"/>
            </a:endParaRPr>
          </a:p>
          <a:p>
            <a:pPr algn="just"/>
            <a:r>
              <a:rPr lang="pt-BR" sz="2500" b="1" dirty="0">
                <a:latin typeface="Nexa Light" panose="02000000000000000000" pitchFamily="2" charset="0"/>
              </a:rPr>
              <a:t>Forte: </a:t>
            </a:r>
            <a:r>
              <a:rPr lang="pt-BR" sz="2500" dirty="0">
                <a:latin typeface="Nexa Light" panose="02000000000000000000" pitchFamily="2" charset="0"/>
              </a:rPr>
              <a:t>preço trabalhando acima ou abaixo das três médias.</a:t>
            </a:r>
          </a:p>
        </p:txBody>
      </p:sp>
      <p:pic>
        <p:nvPicPr>
          <p:cNvPr id="18" name="Imagem 17">
            <a:extLst>
              <a:ext uri="{FF2B5EF4-FFF2-40B4-BE49-F238E27FC236}">
                <a16:creationId xmlns:a16="http://schemas.microsoft.com/office/drawing/2014/main" id="{1F7972F3-15A8-583D-63EE-AD591A9B1FFB}"/>
              </a:ext>
            </a:extLst>
          </p:cNvPr>
          <p:cNvPicPr>
            <a:picLocks noChangeAspect="1"/>
          </p:cNvPicPr>
          <p:nvPr/>
        </p:nvPicPr>
        <p:blipFill>
          <a:blip r:embed="rId4"/>
          <a:stretch>
            <a:fillRect/>
          </a:stretch>
        </p:blipFill>
        <p:spPr>
          <a:xfrm>
            <a:off x="2142762" y="4493648"/>
            <a:ext cx="8240103" cy="1560900"/>
          </a:xfrm>
          <a:prstGeom prst="rect">
            <a:avLst/>
          </a:prstGeom>
        </p:spPr>
      </p:pic>
    </p:spTree>
    <p:extLst>
      <p:ext uri="{BB962C8B-B14F-4D97-AF65-F5344CB8AC3E}">
        <p14:creationId xmlns:p14="http://schemas.microsoft.com/office/powerpoint/2010/main" val="13818727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ntendo Forma">
            <a:extLst>
              <a:ext uri="{FF2B5EF4-FFF2-40B4-BE49-F238E27FC236}">
                <a16:creationId xmlns:a16="http://schemas.microsoft.com/office/drawing/2014/main" id="{6F7A0855-4EE2-113B-61CD-82B6B2DCA797}"/>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Gatilhos de Entrada</a:t>
            </a:r>
          </a:p>
        </p:txBody>
      </p:sp>
      <p:pic>
        <p:nvPicPr>
          <p:cNvPr id="2" name="Imagem 1">
            <a:extLst>
              <a:ext uri="{FF2B5EF4-FFF2-40B4-BE49-F238E27FC236}">
                <a16:creationId xmlns:a16="http://schemas.microsoft.com/office/drawing/2014/main" id="{EAC4F66D-6FB3-249A-290B-AEF6F7BD9F2B}"/>
              </a:ext>
            </a:extLst>
          </p:cNvPr>
          <p:cNvPicPr>
            <a:picLocks noChangeAspect="1"/>
          </p:cNvPicPr>
          <p:nvPr/>
        </p:nvPicPr>
        <p:blipFill>
          <a:blip r:embed="rId4"/>
          <a:stretch>
            <a:fillRect/>
          </a:stretch>
        </p:blipFill>
        <p:spPr>
          <a:xfrm>
            <a:off x="2100905" y="1710812"/>
            <a:ext cx="8516703" cy="4543827"/>
          </a:xfrm>
          <a:prstGeom prst="rect">
            <a:avLst/>
          </a:prstGeom>
        </p:spPr>
      </p:pic>
    </p:spTree>
    <p:extLst>
      <p:ext uri="{BB962C8B-B14F-4D97-AF65-F5344CB8AC3E}">
        <p14:creationId xmlns:p14="http://schemas.microsoft.com/office/powerpoint/2010/main" val="41984732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Smart Money Descomplicado</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3477875"/>
          </a:xfrm>
          <a:prstGeom prst="rect">
            <a:avLst/>
          </a:prstGeom>
          <a:noFill/>
        </p:spPr>
        <p:txBody>
          <a:bodyPr wrap="square" rtlCol="0">
            <a:spAutoFit/>
          </a:bodyPr>
          <a:lstStyle/>
          <a:p>
            <a:pPr algn="just"/>
            <a:r>
              <a:rPr lang="pt-BR" sz="2500" b="1" dirty="0">
                <a:latin typeface="Nexa Light" panose="02000000000000000000" pitchFamily="2" charset="0"/>
              </a:rPr>
              <a:t>:: O que é o Smart Money Concept?</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O Smart Money Concept não é apenas uma estratégia de negociação, mas toda uma filosofia sobre como os mercados funcionam. A maneira mais simples de explicar o SMC, é dizer que se trata do </a:t>
            </a:r>
            <a:r>
              <a:rPr lang="pt-BR" sz="2500" dirty="0" err="1">
                <a:latin typeface="Nexa Light" panose="02000000000000000000" pitchFamily="2" charset="0"/>
              </a:rPr>
              <a:t>price</a:t>
            </a:r>
            <a:r>
              <a:rPr lang="pt-BR" sz="2500" dirty="0">
                <a:latin typeface="Nexa Light" panose="02000000000000000000" pitchFamily="2" charset="0"/>
              </a:rPr>
              <a:t> </a:t>
            </a:r>
            <a:r>
              <a:rPr lang="pt-BR" sz="2500" dirty="0" err="1">
                <a:latin typeface="Nexa Light" panose="02000000000000000000" pitchFamily="2" charset="0"/>
              </a:rPr>
              <a:t>action</a:t>
            </a:r>
            <a:r>
              <a:rPr lang="pt-BR" sz="2500" dirty="0">
                <a:latin typeface="Nexa Light" panose="02000000000000000000" pitchFamily="2" charset="0"/>
              </a:rPr>
              <a:t> com um nome diferente.</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É operar seguindo os rastros dos tubarões “</a:t>
            </a:r>
            <a:r>
              <a:rPr lang="pt-BR" sz="2500" dirty="0" err="1">
                <a:latin typeface="Nexa Light" panose="02000000000000000000" pitchFamily="2" charset="0"/>
              </a:rPr>
              <a:t>market</a:t>
            </a:r>
            <a:r>
              <a:rPr lang="pt-BR" sz="2500" dirty="0">
                <a:latin typeface="Nexa Light" panose="02000000000000000000" pitchFamily="2" charset="0"/>
              </a:rPr>
              <a:t> </a:t>
            </a:r>
            <a:r>
              <a:rPr lang="pt-BR" sz="2500" dirty="0" err="1">
                <a:latin typeface="Nexa Light" panose="02000000000000000000" pitchFamily="2" charset="0"/>
              </a:rPr>
              <a:t>makers</a:t>
            </a:r>
            <a:r>
              <a:rPr lang="pt-BR" sz="2500" dirty="0">
                <a:latin typeface="Nexa Light" panose="02000000000000000000" pitchFamily="2" charset="0"/>
              </a:rPr>
              <a:t>”, tomando cuidado com as armadilhas que eles deixam pelo caminho, buscando pelo dinheiro inteligente.</a:t>
            </a:r>
          </a:p>
        </p:txBody>
      </p:sp>
    </p:spTree>
    <p:extLst>
      <p:ext uri="{BB962C8B-B14F-4D97-AF65-F5344CB8AC3E}">
        <p14:creationId xmlns:p14="http://schemas.microsoft.com/office/powerpoint/2010/main" val="31552753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ma imagem contendo Forma">
            <a:extLst>
              <a:ext uri="{FF2B5EF4-FFF2-40B4-BE49-F238E27FC236}">
                <a16:creationId xmlns:a16="http://schemas.microsoft.com/office/drawing/2014/main" id="{717A2D4B-E300-57CA-1027-F72E522BEECF}"/>
              </a:ext>
            </a:extLst>
          </p:cNvPr>
          <p:cNvPicPr>
            <a:picLocks noChangeAspect="1"/>
          </p:cNvPicPr>
          <p:nvPr/>
        </p:nvPicPr>
        <p:blipFill>
          <a:blip r:embed="rId3"/>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F2013C2E-3465-ABE9-293E-B6D727B3254D}"/>
              </a:ext>
            </a:extLst>
          </p:cNvPr>
          <p:cNvSpPr txBox="1"/>
          <p:nvPr/>
        </p:nvSpPr>
        <p:spPr>
          <a:xfrm>
            <a:off x="2100905" y="815036"/>
            <a:ext cx="7524876" cy="707886"/>
          </a:xfrm>
          <a:prstGeom prst="rect">
            <a:avLst/>
          </a:prstGeom>
          <a:noFill/>
        </p:spPr>
        <p:txBody>
          <a:bodyPr wrap="square" rtlCol="0">
            <a:spAutoFit/>
          </a:bodyPr>
          <a:lstStyle/>
          <a:p>
            <a:r>
              <a:rPr lang="pt-BR" sz="4000" b="1" dirty="0">
                <a:latin typeface="Nexa Bold" panose="02000000000000000000" pitchFamily="2" charset="0"/>
              </a:rPr>
              <a:t>Smart Money Descomplicado</a:t>
            </a:r>
          </a:p>
        </p:txBody>
      </p:sp>
      <p:sp>
        <p:nvSpPr>
          <p:cNvPr id="7" name="CaixaDeTexto 6">
            <a:extLst>
              <a:ext uri="{FF2B5EF4-FFF2-40B4-BE49-F238E27FC236}">
                <a16:creationId xmlns:a16="http://schemas.microsoft.com/office/drawing/2014/main" id="{7E53BA0C-E742-288C-F1FB-46F299B0B401}"/>
              </a:ext>
            </a:extLst>
          </p:cNvPr>
          <p:cNvSpPr txBox="1"/>
          <p:nvPr/>
        </p:nvSpPr>
        <p:spPr>
          <a:xfrm>
            <a:off x="2100905" y="1704207"/>
            <a:ext cx="8277535" cy="2708434"/>
          </a:xfrm>
          <a:prstGeom prst="rect">
            <a:avLst/>
          </a:prstGeom>
          <a:noFill/>
        </p:spPr>
        <p:txBody>
          <a:bodyPr wrap="square" rtlCol="0">
            <a:spAutoFit/>
          </a:bodyPr>
          <a:lstStyle/>
          <a:p>
            <a:pPr algn="just"/>
            <a:r>
              <a:rPr lang="pt-BR" sz="2500" b="1" dirty="0">
                <a:latin typeface="Nexa Light" panose="02000000000000000000" pitchFamily="2" charset="0"/>
              </a:rPr>
              <a:t>:: Qual o maior desafio do Institucional?</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O maior desafio dos profissionais é a </a:t>
            </a:r>
            <a:r>
              <a:rPr lang="pt-BR" sz="2500" u="sng" dirty="0">
                <a:latin typeface="Nexa Light" panose="02000000000000000000" pitchFamily="2" charset="0"/>
              </a:rPr>
              <a:t>LIQUIDEZ</a:t>
            </a:r>
            <a:r>
              <a:rPr lang="pt-BR" sz="2500" dirty="0">
                <a:latin typeface="Nexa Light" panose="02000000000000000000" pitchFamily="2" charset="0"/>
              </a:rPr>
              <a:t>, ou seja, eles precisam de dinheiro para executar suas posições.</a:t>
            </a:r>
          </a:p>
          <a:p>
            <a:pPr algn="just"/>
            <a:endParaRPr lang="pt-BR" sz="1000" dirty="0">
              <a:latin typeface="Nexa Light" panose="02000000000000000000" pitchFamily="2" charset="0"/>
            </a:endParaRPr>
          </a:p>
          <a:p>
            <a:pPr algn="just"/>
            <a:r>
              <a:rPr lang="pt-BR" sz="2500" dirty="0">
                <a:latin typeface="Nexa Light" panose="02000000000000000000" pitchFamily="2" charset="0"/>
              </a:rPr>
              <a:t>Se você fosse executar uma ordem de 30 mil contratos no mini índice, você encontraria liquidez em uma única região ou precisaria agir de forma estratégica?</a:t>
            </a:r>
          </a:p>
        </p:txBody>
      </p:sp>
    </p:spTree>
    <p:extLst>
      <p:ext uri="{BB962C8B-B14F-4D97-AF65-F5344CB8AC3E}">
        <p14:creationId xmlns:p14="http://schemas.microsoft.com/office/powerpoint/2010/main" val="301645025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2237</TotalTime>
  <Words>7256</Words>
  <Application>Microsoft Office PowerPoint</Application>
  <PresentationFormat>Widescreen</PresentationFormat>
  <Paragraphs>1128</Paragraphs>
  <Slides>145</Slides>
  <Notes>133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145</vt:i4>
      </vt:variant>
    </vt:vector>
  </HeadingPairs>
  <TitlesOfParts>
    <vt:vector size="153" baseType="lpstr">
      <vt:lpstr>Arial</vt:lpstr>
      <vt:lpstr>Calibri</vt:lpstr>
      <vt:lpstr>Calibri Light</vt:lpstr>
      <vt:lpstr>Myriad Pro</vt:lpstr>
      <vt:lpstr>Nexa Bold</vt:lpstr>
      <vt:lpstr>Nexa Light</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Almeida</dc:creator>
  <cp:lastModifiedBy>Guilherme Cardoso</cp:lastModifiedBy>
  <cp:revision>107</cp:revision>
  <dcterms:created xsi:type="dcterms:W3CDTF">2023-03-13T01:57:14Z</dcterms:created>
  <dcterms:modified xsi:type="dcterms:W3CDTF">2023-07-16T21:39:12Z</dcterms:modified>
</cp:coreProperties>
</file>