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77" r:id="rId5"/>
    <p:sldId id="258" r:id="rId6"/>
    <p:sldId id="259" r:id="rId7"/>
    <p:sldId id="260" r:id="rId8"/>
    <p:sldId id="266" r:id="rId9"/>
    <p:sldId id="267" r:id="rId10"/>
    <p:sldId id="268" r:id="rId11"/>
    <p:sldId id="265" r:id="rId12"/>
    <p:sldId id="270" r:id="rId13"/>
    <p:sldId id="269" r:id="rId14"/>
    <p:sldId id="261" r:id="rId15"/>
    <p:sldId id="264" r:id="rId16"/>
    <p:sldId id="272" r:id="rId17"/>
    <p:sldId id="273" r:id="rId18"/>
    <p:sldId id="263" r:id="rId19"/>
    <p:sldId id="274" r:id="rId20"/>
    <p:sldId id="262" r:id="rId21"/>
    <p:sldId id="271" r:id="rId22"/>
    <p:sldId id="275" r:id="rId23"/>
    <p:sldId id="278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660"/>
  </p:normalViewPr>
  <p:slideViewPr>
    <p:cSldViewPr>
      <p:cViewPr varScale="1">
        <p:scale>
          <a:sx n="69" d="100"/>
          <a:sy n="69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B04D-2E59-41B7-AC3A-127194F9C4C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0C9-3C21-4B13-BD65-3F0F678C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B04D-2E59-41B7-AC3A-127194F9C4C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0C9-3C21-4B13-BD65-3F0F678C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B04D-2E59-41B7-AC3A-127194F9C4C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0C9-3C21-4B13-BD65-3F0F678C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4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B04D-2E59-41B7-AC3A-127194F9C4C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0C9-3C21-4B13-BD65-3F0F678C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B04D-2E59-41B7-AC3A-127194F9C4C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0C9-3C21-4B13-BD65-3F0F678C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8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B04D-2E59-41B7-AC3A-127194F9C4C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0C9-3C21-4B13-BD65-3F0F678C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B04D-2E59-41B7-AC3A-127194F9C4C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0C9-3C21-4B13-BD65-3F0F678C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B04D-2E59-41B7-AC3A-127194F9C4C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0C9-3C21-4B13-BD65-3F0F678C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7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B04D-2E59-41B7-AC3A-127194F9C4C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0C9-3C21-4B13-BD65-3F0F678C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2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B04D-2E59-41B7-AC3A-127194F9C4C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0C9-3C21-4B13-BD65-3F0F678C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8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B04D-2E59-41B7-AC3A-127194F9C4C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A0C9-3C21-4B13-BD65-3F0F678C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CB04D-2E59-41B7-AC3A-127194F9C4C3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7A0C9-3C21-4B13-BD65-3F0F678C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5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458200" cy="19240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Augmenting Physical State Prediction Through Structured Activity Inference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 Vo &amp; Aaron </a:t>
            </a:r>
            <a:r>
              <a:rPr lang="en-US" dirty="0" err="1" smtClean="0"/>
              <a:t>Bobick</a:t>
            </a:r>
            <a:endParaRPr lang="en-US" dirty="0" smtClean="0"/>
          </a:p>
          <a:p>
            <a:r>
              <a:rPr lang="en-US" dirty="0" smtClean="0"/>
              <a:t>ICRA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Graphical Model</a:t>
            </a:r>
            <a:endParaRPr lang="en-US" dirty="0"/>
          </a:p>
        </p:txBody>
      </p:sp>
      <p:pic>
        <p:nvPicPr>
          <p:cNvPr id="2050" name="Picture 2" descr="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39" y="2086050"/>
            <a:ext cx="6546321" cy="35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Enforce consistency between the timings, X and Y. </a:t>
                </a:r>
              </a:p>
              <a:p>
                <a:pPr lvl="1"/>
                <a:r>
                  <a:rPr lang="en-US" dirty="0" smtClean="0"/>
                  <a:t>For example, if action a starts at </a:t>
                </a:r>
                <a:r>
                  <a:rPr lang="en-US" dirty="0" err="1" smtClean="0"/>
                  <a:t>timestep</a:t>
                </a:r>
                <a:r>
                  <a:rPr lang="en-US" dirty="0" smtClean="0"/>
                  <a:t> 100, ends at </a:t>
                </a:r>
                <a:r>
                  <a:rPr lang="en-US" dirty="0" err="1" smtClean="0"/>
                  <a:t>timestep</a:t>
                </a:r>
                <a:r>
                  <a:rPr lang="en-US" dirty="0" smtClean="0"/>
                  <a:t> 300. </a:t>
                </a:r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 1%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 50%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 100%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 are the same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100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respectively.</a:t>
                </a:r>
              </a:p>
              <a:p>
                <a:pPr lvl="1"/>
                <a:r>
                  <a:rPr lang="en-US" dirty="0" smtClean="0"/>
                  <a:t>Assumption: linear </a:t>
                </a:r>
                <a:r>
                  <a:rPr lang="en-US" dirty="0"/>
                  <a:t>scale </a:t>
                </a:r>
                <a:r>
                  <a:rPr lang="en-US" dirty="0" smtClean="0"/>
                  <a:t>relationship between the timing and completion stage.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5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Inference, the simple case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Assume the timings are known, that is all mapping between X and Y have been resolved.</a:t>
            </a:r>
          </a:p>
          <a:p>
            <a:r>
              <a:rPr lang="en-US" dirty="0" smtClean="0"/>
              <a:t>Use: posterior ~ Prior * Likelihood</a:t>
            </a:r>
          </a:p>
          <a:p>
            <a:r>
              <a:rPr lang="en-US" dirty="0" err="1" smtClean="0"/>
              <a:t>F_prior</a:t>
            </a:r>
            <a:r>
              <a:rPr lang="en-US" dirty="0" smtClean="0"/>
              <a:t> on X acts as prior</a:t>
            </a:r>
          </a:p>
          <a:p>
            <a:r>
              <a:rPr lang="en-US" dirty="0" err="1" smtClean="0"/>
              <a:t>F_obv</a:t>
            </a:r>
            <a:r>
              <a:rPr lang="en-US" dirty="0" smtClean="0"/>
              <a:t> on Y acts as likelihood</a:t>
            </a:r>
          </a:p>
          <a:p>
            <a:r>
              <a:rPr lang="en-US" dirty="0" smtClean="0"/>
              <a:t>Posterior is for both X and Y. It’s a Gaussian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28436"/>
            <a:ext cx="8839200" cy="200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3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know the exact value of the timing, but we know its posterior (using SIN).</a:t>
            </a:r>
          </a:p>
          <a:p>
            <a:r>
              <a:rPr lang="en-US" dirty="0" smtClean="0"/>
              <a:t>Perform integral (weighted sum) on every possible timings.</a:t>
            </a:r>
          </a:p>
          <a:p>
            <a:r>
              <a:rPr lang="en-US" dirty="0" smtClean="0"/>
              <a:t>The posteriors of the state (X &amp; Y) in this case will be mixtures of Gaussians.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 Kitchen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Activity: setting a table (“robotic version”).</a:t>
            </a:r>
          </a:p>
          <a:p>
            <a:pPr lvl="1"/>
            <a:r>
              <a:rPr lang="en-US" dirty="0" smtClean="0"/>
              <a:t>Defined by the grammar as a sequence of 14 primitive actions.</a:t>
            </a:r>
          </a:p>
          <a:p>
            <a:pPr lvl="1"/>
            <a:r>
              <a:rPr lang="en-US" dirty="0" smtClean="0"/>
              <a:t>The subject moves back and forth to retrieve 7 objects</a:t>
            </a:r>
          </a:p>
          <a:p>
            <a:r>
              <a:rPr lang="en-US" dirty="0" smtClean="0"/>
              <a:t>Task: movement</a:t>
            </a:r>
          </a:p>
          <a:p>
            <a:pPr marL="457200" lvl="1" indent="0">
              <a:buNone/>
            </a:pPr>
            <a:r>
              <a:rPr lang="en-US" dirty="0" smtClean="0"/>
              <a:t>Prediction &amp; smoothing.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19600"/>
            <a:ext cx="3816524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8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 Kitchen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learnt prior distribution of the action get-spoon. The subject will move from the table (on the right) to the kitchen (on the left) in order to get a spoon inside the drawer.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4287983"/>
            <a:ext cx="9019309" cy="150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8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 Kitchen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task: running in streaming mode and predict the position in 7 points in the future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23" y="3124198"/>
            <a:ext cx="5543550" cy="341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53" y="4419600"/>
            <a:ext cx="3530147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2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 Kitchen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task: running in streaming mode and predict the position in 7 points in the future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23" y="3124198"/>
            <a:ext cx="5543550" cy="341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53" y="4419600"/>
            <a:ext cx="3530147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44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 Kitchen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Snapshot: prediction of the timing and position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686800" cy="40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1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 Kitchen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Smoothing task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1" y="2286000"/>
            <a:ext cx="8866492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2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Long sequence composed of multiple actions with a temporal structure (defined by a grammar).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Sequential Interval Network (</a:t>
            </a:r>
            <a:r>
              <a:rPr lang="en-US" dirty="0" smtClean="0"/>
              <a:t>SIN):</a:t>
            </a:r>
          </a:p>
          <a:p>
            <a:pPr marL="742950" lvl="2" indent="-342900"/>
            <a:r>
              <a:rPr lang="en-US" dirty="0" smtClean="0"/>
              <a:t>recognize the sequence of actions</a:t>
            </a:r>
          </a:p>
          <a:p>
            <a:pPr marL="742950" lvl="2" indent="-342900"/>
            <a:r>
              <a:rPr lang="en-US" dirty="0" smtClean="0"/>
              <a:t>predict the timing</a:t>
            </a:r>
          </a:p>
          <a:p>
            <a:pPr marL="742950" lvl="2" indent="-342900"/>
            <a:r>
              <a:rPr lang="en-US" dirty="0"/>
              <a:t>S</a:t>
            </a:r>
            <a:r>
              <a:rPr lang="en-US" dirty="0" smtClean="0"/>
              <a:t>egment the sequence temporally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876800"/>
            <a:ext cx="83915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7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Assembly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Activity: assembly 1 of 3 different toy models. There’s 12 variations in the course of actions</a:t>
            </a:r>
            <a:r>
              <a:rPr lang="en-US" dirty="0"/>
              <a:t> (defined by a grammar)</a:t>
            </a:r>
            <a:r>
              <a:rPr lang="en-US" dirty="0" smtClean="0"/>
              <a:t> and  40 different primitives actions (each is getting a part from 1 of 5 bins and assemble it).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Task: predict active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hand’s movement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91000"/>
            <a:ext cx="35814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8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Assembly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learnt prior distribution during a particular action (getting a piece from bin 5 and assemble it)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" y="3505200"/>
            <a:ext cx="667456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81599"/>
            <a:ext cx="6256991" cy="115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35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Assembly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online: prediction of the timing and state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75757"/>
            <a:ext cx="6158345" cy="370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26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Assembly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online: prediction gets better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2" y="3276600"/>
            <a:ext cx="91440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20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Parsing structured activity:</a:t>
            </a:r>
          </a:p>
          <a:p>
            <a:pPr lvl="1"/>
            <a:r>
              <a:rPr lang="en-US" dirty="0" smtClean="0"/>
              <a:t>Recognize the course of action &amp; prediction of the timings</a:t>
            </a:r>
          </a:p>
          <a:p>
            <a:pPr lvl="1"/>
            <a:r>
              <a:rPr lang="en-US" dirty="0" smtClean="0"/>
              <a:t>Prediction of the state (position/movement)</a:t>
            </a:r>
          </a:p>
          <a:p>
            <a:r>
              <a:rPr lang="en-US" dirty="0" smtClean="0"/>
              <a:t>Combine:</a:t>
            </a:r>
          </a:p>
          <a:p>
            <a:pPr lvl="1"/>
            <a:r>
              <a:rPr lang="en-US" dirty="0" smtClean="0"/>
              <a:t>timing information</a:t>
            </a:r>
          </a:p>
          <a:p>
            <a:pPr lvl="1"/>
            <a:r>
              <a:rPr lang="en-US" dirty="0" smtClean="0"/>
              <a:t>the prior, with respect to the action’s completion stage</a:t>
            </a:r>
          </a:p>
          <a:p>
            <a:pPr lvl="1"/>
            <a:r>
              <a:rPr lang="en-US" dirty="0" smtClean="0"/>
              <a:t>the observation, with respect to time</a:t>
            </a:r>
          </a:p>
          <a:p>
            <a:r>
              <a:rPr lang="en-US" dirty="0" smtClean="0"/>
              <a:t>Output the posterior of the state: </a:t>
            </a:r>
          </a:p>
          <a:p>
            <a:pPr lvl="1"/>
            <a:r>
              <a:rPr lang="en-US" dirty="0" smtClean="0"/>
              <a:t>w.r.t. action: X, useful for action analysis.</a:t>
            </a:r>
          </a:p>
          <a:p>
            <a:pPr lvl="1"/>
            <a:r>
              <a:rPr lang="en-US" dirty="0" smtClean="0"/>
              <a:t>w.r.t. </a:t>
            </a:r>
            <a:r>
              <a:rPr lang="en-US" dirty="0" err="1" smtClean="0"/>
              <a:t>timestep</a:t>
            </a:r>
            <a:r>
              <a:rPr lang="en-US" dirty="0" smtClean="0"/>
              <a:t>: Y, useful for future prediction or smoothing.</a:t>
            </a:r>
            <a:endParaRPr lang="en-US" dirty="0"/>
          </a:p>
          <a:p>
            <a:r>
              <a:rPr lang="en-US" dirty="0" smtClean="0"/>
              <a:t>Questions?</a:t>
            </a:r>
          </a:p>
          <a:p>
            <a:endParaRPr lang="en-US" sz="2000" dirty="0" smtClean="0"/>
          </a:p>
          <a:p>
            <a:pPr marL="0" indent="0" algn="r">
              <a:buNone/>
            </a:pPr>
            <a:r>
              <a:rPr lang="en-US" sz="2000" dirty="0" smtClean="0"/>
              <a:t>http</a:t>
            </a:r>
            <a:r>
              <a:rPr lang="en-US" sz="2000" dirty="0"/>
              <a:t>://www.cc.gatech.edu/~nvo9/phy_icra2015/</a:t>
            </a:r>
          </a:p>
        </p:txBody>
      </p:sp>
    </p:spTree>
    <p:extLst>
      <p:ext uri="{BB962C8B-B14F-4D97-AF65-F5344CB8AC3E}">
        <p14:creationId xmlns:p14="http://schemas.microsoft.com/office/powerpoint/2010/main" val="410726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This paper </a:t>
            </a:r>
            <a:r>
              <a:rPr lang="en-US" dirty="0" smtClean="0"/>
              <a:t>extends SIN</a:t>
            </a:r>
            <a:endParaRPr lang="en-US" dirty="0"/>
          </a:p>
          <a:p>
            <a:pPr lvl="1"/>
            <a:r>
              <a:rPr lang="en-US" dirty="0" smtClean="0"/>
              <a:t>predict the state (human position/movement) during the activity</a:t>
            </a:r>
            <a:endParaRPr lang="en-US" dirty="0"/>
          </a:p>
          <a:p>
            <a:r>
              <a:rPr lang="en-US" dirty="0" smtClean="0"/>
              <a:t>High level ideal:</a:t>
            </a:r>
          </a:p>
          <a:p>
            <a:pPr marL="457200" lvl="1" indent="0">
              <a:buNone/>
            </a:pPr>
            <a:r>
              <a:rPr lang="en-US" dirty="0"/>
              <a:t>Learn the prior distribution of the state during each </a:t>
            </a:r>
            <a:r>
              <a:rPr lang="en-US" dirty="0" smtClean="0"/>
              <a:t>action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/>
              <a:t>infer which action happens </a:t>
            </a:r>
            <a:r>
              <a:rPr lang="en-US" dirty="0" smtClean="0"/>
              <a:t>when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predict the state at any moment in time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56224"/>
            <a:ext cx="8388927" cy="257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5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ideal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SIN framework</a:t>
            </a:r>
          </a:p>
          <a:p>
            <a:r>
              <a:rPr lang="en-US" dirty="0" smtClean="0"/>
              <a:t>Learn the prior distribution of the state during each action + infer which action happens when =&gt; predict the state at any moment in time.</a:t>
            </a:r>
            <a:endParaRPr lang="en-US" dirty="0"/>
          </a:p>
          <a:p>
            <a:r>
              <a:rPr lang="en-US" dirty="0" smtClean="0"/>
              <a:t>Demonstration: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://www.youtube.com/watch?v=Mvs2MjVdYAI</a:t>
            </a:r>
          </a:p>
        </p:txBody>
      </p:sp>
    </p:spTree>
    <p:extLst>
      <p:ext uri="{BB962C8B-B14F-4D97-AF65-F5344CB8AC3E}">
        <p14:creationId xmlns:p14="http://schemas.microsoft.com/office/powerpoint/2010/main" val="42121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3505200" cy="490104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Training: SIN &amp; state prior of primitive actions.</a:t>
            </a:r>
          </a:p>
          <a:p>
            <a:endParaRPr lang="en-US" dirty="0" smtClean="0"/>
          </a:p>
          <a:p>
            <a:r>
              <a:rPr lang="en-US" dirty="0" smtClean="0"/>
              <a:t>Testing: given a partially observed sequence</a:t>
            </a:r>
          </a:p>
          <a:p>
            <a:pPr lvl="1"/>
            <a:r>
              <a:rPr lang="en-US" dirty="0" smtClean="0"/>
              <a:t>Run a Dynamic System to get estimations.</a:t>
            </a:r>
          </a:p>
          <a:p>
            <a:pPr lvl="1"/>
            <a:r>
              <a:rPr lang="en-US" dirty="0" smtClean="0"/>
              <a:t>Run SIN to get timing posteriors  of actions.</a:t>
            </a:r>
          </a:p>
          <a:p>
            <a:pPr lvl="1"/>
            <a:r>
              <a:rPr lang="en-US" dirty="0" smtClean="0"/>
              <a:t>Run the final inference to get state posteriors</a:t>
            </a:r>
          </a:p>
        </p:txBody>
      </p:sp>
      <p:pic>
        <p:nvPicPr>
          <p:cNvPr id="1026" name="Picture 2" descr="System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33945"/>
            <a:ext cx="4581525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1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Graphical Model</a:t>
            </a:r>
            <a:endParaRPr lang="en-US" dirty="0"/>
          </a:p>
        </p:txBody>
      </p:sp>
      <p:pic>
        <p:nvPicPr>
          <p:cNvPr id="2050" name="Picture 2" descr="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39" y="2086050"/>
            <a:ext cx="6546321" cy="35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1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3058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timing variables from SIN: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is the start time and end time of </a:t>
                </a:r>
                <a:r>
                  <a:rPr lang="en-US" dirty="0" smtClean="0"/>
                  <a:t>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. For every action (S, a, b, c,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Perform inference to obtain their posteriors.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305800" cy="4724400"/>
              </a:xfrm>
              <a:blipFill rotWithShape="1">
                <a:blip r:embed="rId2"/>
                <a:stretch>
                  <a:fillRect l="-1614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72794"/>
            <a:ext cx="5209309" cy="282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65418"/>
            <a:ext cx="5209309" cy="282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054" y="1371600"/>
                <a:ext cx="8305800" cy="2590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set of variable X: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is the state during action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 at completion stage c. For every primitives (a, b, c,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) and </a:t>
                </a:r>
                <a:r>
                  <a:rPr lang="en-US" dirty="0"/>
                  <a:t>completion </a:t>
                </a:r>
                <a:r>
                  <a:rPr lang="en-US" dirty="0" smtClean="0"/>
                  <a:t>stage (1%, 10%, … 100%).</a:t>
                </a:r>
              </a:p>
              <a:p>
                <a:r>
                  <a:rPr lang="en-US" dirty="0" smtClean="0"/>
                  <a:t>The factor </a:t>
                </a:r>
                <a:r>
                  <a:rPr lang="en-US" dirty="0" err="1" smtClean="0"/>
                  <a:t>F_prior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learnt during training, where annotation of both timings and states are available. We choose Gaussian distribution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054" y="1371600"/>
                <a:ext cx="8305800" cy="2590800"/>
              </a:xfrm>
              <a:blipFill rotWithShape="1">
                <a:blip r:embed="rId3"/>
                <a:stretch>
                  <a:fillRect l="-1174" t="-4706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2" y="3886200"/>
            <a:ext cx="5108618" cy="486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2362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set of variable Y: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is the state </a:t>
                </a:r>
                <a:r>
                  <a:rPr lang="en-US" dirty="0" smtClean="0"/>
                  <a:t>at time step t. </a:t>
                </a:r>
                <a:r>
                  <a:rPr lang="en-US" dirty="0"/>
                  <a:t>For </a:t>
                </a:r>
                <a:r>
                  <a:rPr lang="en-US" dirty="0" err="1" smtClean="0"/>
                  <a:t>timestep</a:t>
                </a:r>
                <a:r>
                  <a:rPr lang="en-US" dirty="0" smtClean="0"/>
                  <a:t> t (1, 2, 3… T)</a:t>
                </a:r>
                <a:endParaRPr lang="en-US" dirty="0"/>
              </a:p>
              <a:p>
                <a:r>
                  <a:rPr lang="en-US" dirty="0" smtClean="0"/>
                  <a:t>The factor </a:t>
                </a:r>
                <a:r>
                  <a:rPr lang="en-US" dirty="0" err="1" smtClean="0"/>
                  <a:t>F_obv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Using the output of the Dynamic Model. We use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2362200"/>
              </a:xfrm>
              <a:blipFill rotWithShape="1">
                <a:blip r:embed="rId2"/>
                <a:stretch>
                  <a:fillRect l="-1467" t="-5168" b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73887"/>
            <a:ext cx="4675909" cy="253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67" y="3810001"/>
            <a:ext cx="3915120" cy="500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866</Words>
  <Application>Microsoft Office PowerPoint</Application>
  <PresentationFormat>On-screen Show (4:3)</PresentationFormat>
  <Paragraphs>100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Augmenting Physical State Prediction Through Structured Activity Inference </vt:lpstr>
      <vt:lpstr>Structured Activity</vt:lpstr>
      <vt:lpstr>Problem</vt:lpstr>
      <vt:lpstr>High level ideal</vt:lpstr>
      <vt:lpstr>System Pipeline</vt:lpstr>
      <vt:lpstr>The Graphical Model</vt:lpstr>
      <vt:lpstr>The Graphical Model</vt:lpstr>
      <vt:lpstr>The Graphical Model</vt:lpstr>
      <vt:lpstr>The Graphical Model</vt:lpstr>
      <vt:lpstr>The Graphical Model</vt:lpstr>
      <vt:lpstr>The mapping</vt:lpstr>
      <vt:lpstr>Inference, the simple case</vt:lpstr>
      <vt:lpstr>Inference</vt:lpstr>
      <vt:lpstr>TUM Kitchen Dataset</vt:lpstr>
      <vt:lpstr>TUM Kitchen Dataset</vt:lpstr>
      <vt:lpstr>TUM Kitchen Dataset</vt:lpstr>
      <vt:lpstr>TUM Kitchen Dataset</vt:lpstr>
      <vt:lpstr>TUM Kitchen Dataset</vt:lpstr>
      <vt:lpstr>TUM Kitchen Dataset</vt:lpstr>
      <vt:lpstr>Toy Assembly Dataset</vt:lpstr>
      <vt:lpstr>Toy Assembly Dataset</vt:lpstr>
      <vt:lpstr>Toy Assembly Dataset</vt:lpstr>
      <vt:lpstr>Toy Assembly Dataset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Augmenting Physical State Prediction Through Structured Activity Inference </dc:title>
  <dc:creator>Nam</dc:creator>
  <cp:lastModifiedBy>Nam</cp:lastModifiedBy>
  <cp:revision>20</cp:revision>
  <dcterms:created xsi:type="dcterms:W3CDTF">2015-04-18T16:10:30Z</dcterms:created>
  <dcterms:modified xsi:type="dcterms:W3CDTF">2015-05-21T04:55:23Z</dcterms:modified>
</cp:coreProperties>
</file>