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3" r:id="rId3"/>
    <p:sldId id="275" r:id="rId4"/>
    <p:sldId id="277" r:id="rId5"/>
    <p:sldId id="257" r:id="rId6"/>
    <p:sldId id="258" r:id="rId7"/>
    <p:sldId id="259" r:id="rId8"/>
    <p:sldId id="279" r:id="rId9"/>
    <p:sldId id="278" r:id="rId10"/>
  </p:sldIdLst>
  <p:sldSz cx="12192000" cy="6858000"/>
  <p:notesSz cx="6858000" cy="9144000"/>
  <p:defaultTextStyle>
    <a:defPPr>
      <a:defRPr lang="en-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680"/>
  </p:normalViewPr>
  <p:slideViewPr>
    <p:cSldViewPr snapToGrid="0">
      <p:cViewPr varScale="1">
        <p:scale>
          <a:sx n="103" d="100"/>
          <a:sy n="103" d="100"/>
        </p:scale>
        <p:origin x="8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B376D-C572-B5CC-7A9D-F1E13F23B48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1452A61C-3F9B-F933-70C0-01673C8792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513D66BB-EEAA-CCCE-EB33-EC9861286C0F}"/>
              </a:ext>
            </a:extLst>
          </p:cNvPr>
          <p:cNvSpPr>
            <a:spLocks noGrp="1"/>
          </p:cNvSpPr>
          <p:nvPr>
            <p:ph type="dt" sz="half" idx="10"/>
          </p:nvPr>
        </p:nvSpPr>
        <p:spPr/>
        <p:txBody>
          <a:bodyPr/>
          <a:lstStyle/>
          <a:p>
            <a:fld id="{F1725B16-DE0C-4F4F-AA3F-8030D9DF9423}" type="datetimeFigureOut">
              <a:rPr lang="en-GB" smtClean="0"/>
              <a:t>13/11/2023</a:t>
            </a:fld>
            <a:endParaRPr lang="en-GB"/>
          </a:p>
        </p:txBody>
      </p:sp>
      <p:sp>
        <p:nvSpPr>
          <p:cNvPr id="5" name="Footer Placeholder 4">
            <a:extLst>
              <a:ext uri="{FF2B5EF4-FFF2-40B4-BE49-F238E27FC236}">
                <a16:creationId xmlns:a16="http://schemas.microsoft.com/office/drawing/2014/main" id="{14399A3A-434E-5C2B-EB17-B1637453D59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E98587E-93BD-D9CA-7424-31F37FD5040A}"/>
              </a:ext>
            </a:extLst>
          </p:cNvPr>
          <p:cNvSpPr>
            <a:spLocks noGrp="1"/>
          </p:cNvSpPr>
          <p:nvPr>
            <p:ph type="sldNum" sz="quarter" idx="12"/>
          </p:nvPr>
        </p:nvSpPr>
        <p:spPr/>
        <p:txBody>
          <a:bodyPr/>
          <a:lstStyle/>
          <a:p>
            <a:fld id="{C1B451C5-60D5-4645-B79E-102809A8A1B1}" type="slidenum">
              <a:rPr lang="en-GB" smtClean="0"/>
              <a:t>‹#›</a:t>
            </a:fld>
            <a:endParaRPr lang="en-GB"/>
          </a:p>
        </p:txBody>
      </p:sp>
    </p:spTree>
    <p:extLst>
      <p:ext uri="{BB962C8B-B14F-4D97-AF65-F5344CB8AC3E}">
        <p14:creationId xmlns:p14="http://schemas.microsoft.com/office/powerpoint/2010/main" val="269263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C6234-D19D-E7F4-EEC3-B761CB5EF96A}"/>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594A7F2F-D3C4-E84C-BF5C-8848C82CCF8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CD95F7EA-6E0D-30BF-9E9A-8A3E61EF2AC6}"/>
              </a:ext>
            </a:extLst>
          </p:cNvPr>
          <p:cNvSpPr>
            <a:spLocks noGrp="1"/>
          </p:cNvSpPr>
          <p:nvPr>
            <p:ph type="dt" sz="half" idx="10"/>
          </p:nvPr>
        </p:nvSpPr>
        <p:spPr/>
        <p:txBody>
          <a:bodyPr/>
          <a:lstStyle/>
          <a:p>
            <a:fld id="{F1725B16-DE0C-4F4F-AA3F-8030D9DF9423}" type="datetimeFigureOut">
              <a:rPr lang="en-GB" smtClean="0"/>
              <a:t>13/11/2023</a:t>
            </a:fld>
            <a:endParaRPr lang="en-GB"/>
          </a:p>
        </p:txBody>
      </p:sp>
      <p:sp>
        <p:nvSpPr>
          <p:cNvPr id="5" name="Footer Placeholder 4">
            <a:extLst>
              <a:ext uri="{FF2B5EF4-FFF2-40B4-BE49-F238E27FC236}">
                <a16:creationId xmlns:a16="http://schemas.microsoft.com/office/drawing/2014/main" id="{CC442305-D761-1327-30B0-243394C14A1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B149D41-7D4D-EED8-0D0C-A36D5D80E29C}"/>
              </a:ext>
            </a:extLst>
          </p:cNvPr>
          <p:cNvSpPr>
            <a:spLocks noGrp="1"/>
          </p:cNvSpPr>
          <p:nvPr>
            <p:ph type="sldNum" sz="quarter" idx="12"/>
          </p:nvPr>
        </p:nvSpPr>
        <p:spPr/>
        <p:txBody>
          <a:bodyPr/>
          <a:lstStyle/>
          <a:p>
            <a:fld id="{C1B451C5-60D5-4645-B79E-102809A8A1B1}" type="slidenum">
              <a:rPr lang="en-GB" smtClean="0"/>
              <a:t>‹#›</a:t>
            </a:fld>
            <a:endParaRPr lang="en-GB"/>
          </a:p>
        </p:txBody>
      </p:sp>
    </p:spTree>
    <p:extLst>
      <p:ext uri="{BB962C8B-B14F-4D97-AF65-F5344CB8AC3E}">
        <p14:creationId xmlns:p14="http://schemas.microsoft.com/office/powerpoint/2010/main" val="1228331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E5F04E-64DB-65FA-AAD1-9056F54FD4CB}"/>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2FA878AE-16E7-CDA6-82F6-04244DD9758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5D576CE1-714D-6465-3CD9-C82DE90D62B4}"/>
              </a:ext>
            </a:extLst>
          </p:cNvPr>
          <p:cNvSpPr>
            <a:spLocks noGrp="1"/>
          </p:cNvSpPr>
          <p:nvPr>
            <p:ph type="dt" sz="half" idx="10"/>
          </p:nvPr>
        </p:nvSpPr>
        <p:spPr/>
        <p:txBody>
          <a:bodyPr/>
          <a:lstStyle/>
          <a:p>
            <a:fld id="{F1725B16-DE0C-4F4F-AA3F-8030D9DF9423}" type="datetimeFigureOut">
              <a:rPr lang="en-GB" smtClean="0"/>
              <a:t>13/11/2023</a:t>
            </a:fld>
            <a:endParaRPr lang="en-GB"/>
          </a:p>
        </p:txBody>
      </p:sp>
      <p:sp>
        <p:nvSpPr>
          <p:cNvPr id="5" name="Footer Placeholder 4">
            <a:extLst>
              <a:ext uri="{FF2B5EF4-FFF2-40B4-BE49-F238E27FC236}">
                <a16:creationId xmlns:a16="http://schemas.microsoft.com/office/drawing/2014/main" id="{C1389A11-76C1-915C-7954-7863EBD7098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2388061-9CEF-8143-05D8-4D753C97E449}"/>
              </a:ext>
            </a:extLst>
          </p:cNvPr>
          <p:cNvSpPr>
            <a:spLocks noGrp="1"/>
          </p:cNvSpPr>
          <p:nvPr>
            <p:ph type="sldNum" sz="quarter" idx="12"/>
          </p:nvPr>
        </p:nvSpPr>
        <p:spPr/>
        <p:txBody>
          <a:bodyPr/>
          <a:lstStyle/>
          <a:p>
            <a:fld id="{C1B451C5-60D5-4645-B79E-102809A8A1B1}" type="slidenum">
              <a:rPr lang="en-GB" smtClean="0"/>
              <a:t>‹#›</a:t>
            </a:fld>
            <a:endParaRPr lang="en-GB"/>
          </a:p>
        </p:txBody>
      </p:sp>
    </p:spTree>
    <p:extLst>
      <p:ext uri="{BB962C8B-B14F-4D97-AF65-F5344CB8AC3E}">
        <p14:creationId xmlns:p14="http://schemas.microsoft.com/office/powerpoint/2010/main" val="4124717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729D1-02C1-AE94-A58B-586033E64064}"/>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91E7E64B-6851-A751-06DD-2C4FE7B7ADB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9820F6FB-7C94-E2FC-87B2-5357190DE974}"/>
              </a:ext>
            </a:extLst>
          </p:cNvPr>
          <p:cNvSpPr>
            <a:spLocks noGrp="1"/>
          </p:cNvSpPr>
          <p:nvPr>
            <p:ph type="dt" sz="half" idx="10"/>
          </p:nvPr>
        </p:nvSpPr>
        <p:spPr/>
        <p:txBody>
          <a:bodyPr/>
          <a:lstStyle/>
          <a:p>
            <a:fld id="{F1725B16-DE0C-4F4F-AA3F-8030D9DF9423}" type="datetimeFigureOut">
              <a:rPr lang="en-GB" smtClean="0"/>
              <a:t>13/11/2023</a:t>
            </a:fld>
            <a:endParaRPr lang="en-GB"/>
          </a:p>
        </p:txBody>
      </p:sp>
      <p:sp>
        <p:nvSpPr>
          <p:cNvPr id="5" name="Footer Placeholder 4">
            <a:extLst>
              <a:ext uri="{FF2B5EF4-FFF2-40B4-BE49-F238E27FC236}">
                <a16:creationId xmlns:a16="http://schemas.microsoft.com/office/drawing/2014/main" id="{7CF3B797-A097-8660-425A-04C8B070F58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52546DD-39B9-F9C0-626D-58412CA072D9}"/>
              </a:ext>
            </a:extLst>
          </p:cNvPr>
          <p:cNvSpPr>
            <a:spLocks noGrp="1"/>
          </p:cNvSpPr>
          <p:nvPr>
            <p:ph type="sldNum" sz="quarter" idx="12"/>
          </p:nvPr>
        </p:nvSpPr>
        <p:spPr/>
        <p:txBody>
          <a:bodyPr/>
          <a:lstStyle/>
          <a:p>
            <a:fld id="{C1B451C5-60D5-4645-B79E-102809A8A1B1}" type="slidenum">
              <a:rPr lang="en-GB" smtClean="0"/>
              <a:t>‹#›</a:t>
            </a:fld>
            <a:endParaRPr lang="en-GB"/>
          </a:p>
        </p:txBody>
      </p:sp>
    </p:spTree>
    <p:extLst>
      <p:ext uri="{BB962C8B-B14F-4D97-AF65-F5344CB8AC3E}">
        <p14:creationId xmlns:p14="http://schemas.microsoft.com/office/powerpoint/2010/main" val="890995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26C20-E976-9698-AC23-9D7BB071C1D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EB96D584-2AF7-7A3F-ACD4-A77A965769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4F97BF5-1936-DDC0-9605-582F2E1B6297}"/>
              </a:ext>
            </a:extLst>
          </p:cNvPr>
          <p:cNvSpPr>
            <a:spLocks noGrp="1"/>
          </p:cNvSpPr>
          <p:nvPr>
            <p:ph type="dt" sz="half" idx="10"/>
          </p:nvPr>
        </p:nvSpPr>
        <p:spPr/>
        <p:txBody>
          <a:bodyPr/>
          <a:lstStyle/>
          <a:p>
            <a:fld id="{F1725B16-DE0C-4F4F-AA3F-8030D9DF9423}" type="datetimeFigureOut">
              <a:rPr lang="en-GB" smtClean="0"/>
              <a:t>13/11/2023</a:t>
            </a:fld>
            <a:endParaRPr lang="en-GB"/>
          </a:p>
        </p:txBody>
      </p:sp>
      <p:sp>
        <p:nvSpPr>
          <p:cNvPr id="5" name="Footer Placeholder 4">
            <a:extLst>
              <a:ext uri="{FF2B5EF4-FFF2-40B4-BE49-F238E27FC236}">
                <a16:creationId xmlns:a16="http://schemas.microsoft.com/office/drawing/2014/main" id="{F1F14C00-AC32-DD95-E818-3CC8A452795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D31B5D8-6F53-B7C3-6448-531EA68D7C05}"/>
              </a:ext>
            </a:extLst>
          </p:cNvPr>
          <p:cNvSpPr>
            <a:spLocks noGrp="1"/>
          </p:cNvSpPr>
          <p:nvPr>
            <p:ph type="sldNum" sz="quarter" idx="12"/>
          </p:nvPr>
        </p:nvSpPr>
        <p:spPr/>
        <p:txBody>
          <a:bodyPr/>
          <a:lstStyle/>
          <a:p>
            <a:fld id="{C1B451C5-60D5-4645-B79E-102809A8A1B1}" type="slidenum">
              <a:rPr lang="en-GB" smtClean="0"/>
              <a:t>‹#›</a:t>
            </a:fld>
            <a:endParaRPr lang="en-GB"/>
          </a:p>
        </p:txBody>
      </p:sp>
    </p:spTree>
    <p:extLst>
      <p:ext uri="{BB962C8B-B14F-4D97-AF65-F5344CB8AC3E}">
        <p14:creationId xmlns:p14="http://schemas.microsoft.com/office/powerpoint/2010/main" val="1406774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DCD75-97DE-17BF-06B2-81B8BFBB06C1}"/>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9929A105-B128-E7AC-9A1B-4DAEC442540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3F85C495-913B-20CC-63C5-38E43CE955F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69F42BFC-9888-29F0-6D94-9A57E330D263}"/>
              </a:ext>
            </a:extLst>
          </p:cNvPr>
          <p:cNvSpPr>
            <a:spLocks noGrp="1"/>
          </p:cNvSpPr>
          <p:nvPr>
            <p:ph type="dt" sz="half" idx="10"/>
          </p:nvPr>
        </p:nvSpPr>
        <p:spPr/>
        <p:txBody>
          <a:bodyPr/>
          <a:lstStyle/>
          <a:p>
            <a:fld id="{F1725B16-DE0C-4F4F-AA3F-8030D9DF9423}" type="datetimeFigureOut">
              <a:rPr lang="en-GB" smtClean="0"/>
              <a:t>13/11/2023</a:t>
            </a:fld>
            <a:endParaRPr lang="en-GB"/>
          </a:p>
        </p:txBody>
      </p:sp>
      <p:sp>
        <p:nvSpPr>
          <p:cNvPr id="6" name="Footer Placeholder 5">
            <a:extLst>
              <a:ext uri="{FF2B5EF4-FFF2-40B4-BE49-F238E27FC236}">
                <a16:creationId xmlns:a16="http://schemas.microsoft.com/office/drawing/2014/main" id="{EAA57D6F-8EF3-FA01-C77B-390B94485C1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20AC7E9-B14D-4937-F78B-4EFD0EAD44A9}"/>
              </a:ext>
            </a:extLst>
          </p:cNvPr>
          <p:cNvSpPr>
            <a:spLocks noGrp="1"/>
          </p:cNvSpPr>
          <p:nvPr>
            <p:ph type="sldNum" sz="quarter" idx="12"/>
          </p:nvPr>
        </p:nvSpPr>
        <p:spPr/>
        <p:txBody>
          <a:bodyPr/>
          <a:lstStyle/>
          <a:p>
            <a:fld id="{C1B451C5-60D5-4645-B79E-102809A8A1B1}" type="slidenum">
              <a:rPr lang="en-GB" smtClean="0"/>
              <a:t>‹#›</a:t>
            </a:fld>
            <a:endParaRPr lang="en-GB"/>
          </a:p>
        </p:txBody>
      </p:sp>
    </p:spTree>
    <p:extLst>
      <p:ext uri="{BB962C8B-B14F-4D97-AF65-F5344CB8AC3E}">
        <p14:creationId xmlns:p14="http://schemas.microsoft.com/office/powerpoint/2010/main" val="3756888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3D805-3035-9F75-63E4-C006363424BE}"/>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3FC49334-4104-192D-E2F0-C97B2F4167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110A749-05AB-4D78-4CFC-B7E0216A62C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18CB286B-9D92-7864-D268-A892829609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175A82D-6B7F-9681-9142-10A90E7F798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F2B89A61-A482-BB3F-F869-74E5F4F02DEB}"/>
              </a:ext>
            </a:extLst>
          </p:cNvPr>
          <p:cNvSpPr>
            <a:spLocks noGrp="1"/>
          </p:cNvSpPr>
          <p:nvPr>
            <p:ph type="dt" sz="half" idx="10"/>
          </p:nvPr>
        </p:nvSpPr>
        <p:spPr/>
        <p:txBody>
          <a:bodyPr/>
          <a:lstStyle/>
          <a:p>
            <a:fld id="{F1725B16-DE0C-4F4F-AA3F-8030D9DF9423}" type="datetimeFigureOut">
              <a:rPr lang="en-GB" smtClean="0"/>
              <a:t>13/11/2023</a:t>
            </a:fld>
            <a:endParaRPr lang="en-GB"/>
          </a:p>
        </p:txBody>
      </p:sp>
      <p:sp>
        <p:nvSpPr>
          <p:cNvPr id="8" name="Footer Placeholder 7">
            <a:extLst>
              <a:ext uri="{FF2B5EF4-FFF2-40B4-BE49-F238E27FC236}">
                <a16:creationId xmlns:a16="http://schemas.microsoft.com/office/drawing/2014/main" id="{D2D966C0-8C66-6B11-C304-E191AE92264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D91C8CE-C7EA-1BDA-757F-DE5210D8F140}"/>
              </a:ext>
            </a:extLst>
          </p:cNvPr>
          <p:cNvSpPr>
            <a:spLocks noGrp="1"/>
          </p:cNvSpPr>
          <p:nvPr>
            <p:ph type="sldNum" sz="quarter" idx="12"/>
          </p:nvPr>
        </p:nvSpPr>
        <p:spPr/>
        <p:txBody>
          <a:bodyPr/>
          <a:lstStyle/>
          <a:p>
            <a:fld id="{C1B451C5-60D5-4645-B79E-102809A8A1B1}" type="slidenum">
              <a:rPr lang="en-GB" smtClean="0"/>
              <a:t>‹#›</a:t>
            </a:fld>
            <a:endParaRPr lang="en-GB"/>
          </a:p>
        </p:txBody>
      </p:sp>
    </p:spTree>
    <p:extLst>
      <p:ext uri="{BB962C8B-B14F-4D97-AF65-F5344CB8AC3E}">
        <p14:creationId xmlns:p14="http://schemas.microsoft.com/office/powerpoint/2010/main" val="1082630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BFDFE-6ADC-1855-16CE-AE58F63F5733}"/>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CE4C9163-8202-2CE4-E71B-D705DF7B7E97}"/>
              </a:ext>
            </a:extLst>
          </p:cNvPr>
          <p:cNvSpPr>
            <a:spLocks noGrp="1"/>
          </p:cNvSpPr>
          <p:nvPr>
            <p:ph type="dt" sz="half" idx="10"/>
          </p:nvPr>
        </p:nvSpPr>
        <p:spPr/>
        <p:txBody>
          <a:bodyPr/>
          <a:lstStyle/>
          <a:p>
            <a:fld id="{F1725B16-DE0C-4F4F-AA3F-8030D9DF9423}" type="datetimeFigureOut">
              <a:rPr lang="en-GB" smtClean="0"/>
              <a:t>13/11/2023</a:t>
            </a:fld>
            <a:endParaRPr lang="en-GB"/>
          </a:p>
        </p:txBody>
      </p:sp>
      <p:sp>
        <p:nvSpPr>
          <p:cNvPr id="4" name="Footer Placeholder 3">
            <a:extLst>
              <a:ext uri="{FF2B5EF4-FFF2-40B4-BE49-F238E27FC236}">
                <a16:creationId xmlns:a16="http://schemas.microsoft.com/office/drawing/2014/main" id="{2134E977-1684-6D0B-69BA-DA111EC1910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3ED483B-72B2-21DA-1EF1-EA90C863CB60}"/>
              </a:ext>
            </a:extLst>
          </p:cNvPr>
          <p:cNvSpPr>
            <a:spLocks noGrp="1"/>
          </p:cNvSpPr>
          <p:nvPr>
            <p:ph type="sldNum" sz="quarter" idx="12"/>
          </p:nvPr>
        </p:nvSpPr>
        <p:spPr/>
        <p:txBody>
          <a:bodyPr/>
          <a:lstStyle/>
          <a:p>
            <a:fld id="{C1B451C5-60D5-4645-B79E-102809A8A1B1}" type="slidenum">
              <a:rPr lang="en-GB" smtClean="0"/>
              <a:t>‹#›</a:t>
            </a:fld>
            <a:endParaRPr lang="en-GB"/>
          </a:p>
        </p:txBody>
      </p:sp>
    </p:spTree>
    <p:extLst>
      <p:ext uri="{BB962C8B-B14F-4D97-AF65-F5344CB8AC3E}">
        <p14:creationId xmlns:p14="http://schemas.microsoft.com/office/powerpoint/2010/main" val="2084209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2033E2-4F77-7AC7-74E6-C2CC01201F6C}"/>
              </a:ext>
            </a:extLst>
          </p:cNvPr>
          <p:cNvSpPr>
            <a:spLocks noGrp="1"/>
          </p:cNvSpPr>
          <p:nvPr>
            <p:ph type="dt" sz="half" idx="10"/>
          </p:nvPr>
        </p:nvSpPr>
        <p:spPr/>
        <p:txBody>
          <a:bodyPr/>
          <a:lstStyle/>
          <a:p>
            <a:fld id="{F1725B16-DE0C-4F4F-AA3F-8030D9DF9423}" type="datetimeFigureOut">
              <a:rPr lang="en-GB" smtClean="0"/>
              <a:t>13/11/2023</a:t>
            </a:fld>
            <a:endParaRPr lang="en-GB"/>
          </a:p>
        </p:txBody>
      </p:sp>
      <p:sp>
        <p:nvSpPr>
          <p:cNvPr id="3" name="Footer Placeholder 2">
            <a:extLst>
              <a:ext uri="{FF2B5EF4-FFF2-40B4-BE49-F238E27FC236}">
                <a16:creationId xmlns:a16="http://schemas.microsoft.com/office/drawing/2014/main" id="{6E05E206-4BB1-2174-4B8A-406EDDD4D45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53CD277-07F5-5DAE-3018-FEF589D24167}"/>
              </a:ext>
            </a:extLst>
          </p:cNvPr>
          <p:cNvSpPr>
            <a:spLocks noGrp="1"/>
          </p:cNvSpPr>
          <p:nvPr>
            <p:ph type="sldNum" sz="quarter" idx="12"/>
          </p:nvPr>
        </p:nvSpPr>
        <p:spPr/>
        <p:txBody>
          <a:bodyPr/>
          <a:lstStyle/>
          <a:p>
            <a:fld id="{C1B451C5-60D5-4645-B79E-102809A8A1B1}" type="slidenum">
              <a:rPr lang="en-GB" smtClean="0"/>
              <a:t>‹#›</a:t>
            </a:fld>
            <a:endParaRPr lang="en-GB"/>
          </a:p>
        </p:txBody>
      </p:sp>
    </p:spTree>
    <p:extLst>
      <p:ext uri="{BB962C8B-B14F-4D97-AF65-F5344CB8AC3E}">
        <p14:creationId xmlns:p14="http://schemas.microsoft.com/office/powerpoint/2010/main" val="646374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53CEE-F719-2CC4-B6AC-AA70D3BB4BE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CB1B19AD-754B-956F-0BF7-E95946EB34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7582C9AE-8002-1ADC-1B46-50CF869F37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A6A1E54-30A9-EA01-948F-5EEBF27B797F}"/>
              </a:ext>
            </a:extLst>
          </p:cNvPr>
          <p:cNvSpPr>
            <a:spLocks noGrp="1"/>
          </p:cNvSpPr>
          <p:nvPr>
            <p:ph type="dt" sz="half" idx="10"/>
          </p:nvPr>
        </p:nvSpPr>
        <p:spPr/>
        <p:txBody>
          <a:bodyPr/>
          <a:lstStyle/>
          <a:p>
            <a:fld id="{F1725B16-DE0C-4F4F-AA3F-8030D9DF9423}" type="datetimeFigureOut">
              <a:rPr lang="en-GB" smtClean="0"/>
              <a:t>13/11/2023</a:t>
            </a:fld>
            <a:endParaRPr lang="en-GB"/>
          </a:p>
        </p:txBody>
      </p:sp>
      <p:sp>
        <p:nvSpPr>
          <p:cNvPr id="6" name="Footer Placeholder 5">
            <a:extLst>
              <a:ext uri="{FF2B5EF4-FFF2-40B4-BE49-F238E27FC236}">
                <a16:creationId xmlns:a16="http://schemas.microsoft.com/office/drawing/2014/main" id="{8D3A99A5-7763-4153-EB5C-EEAD6F00A50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1C8A421-8022-DB57-962F-D2F0071D78B0}"/>
              </a:ext>
            </a:extLst>
          </p:cNvPr>
          <p:cNvSpPr>
            <a:spLocks noGrp="1"/>
          </p:cNvSpPr>
          <p:nvPr>
            <p:ph type="sldNum" sz="quarter" idx="12"/>
          </p:nvPr>
        </p:nvSpPr>
        <p:spPr/>
        <p:txBody>
          <a:bodyPr/>
          <a:lstStyle/>
          <a:p>
            <a:fld id="{C1B451C5-60D5-4645-B79E-102809A8A1B1}" type="slidenum">
              <a:rPr lang="en-GB" smtClean="0"/>
              <a:t>‹#›</a:t>
            </a:fld>
            <a:endParaRPr lang="en-GB"/>
          </a:p>
        </p:txBody>
      </p:sp>
    </p:spTree>
    <p:extLst>
      <p:ext uri="{BB962C8B-B14F-4D97-AF65-F5344CB8AC3E}">
        <p14:creationId xmlns:p14="http://schemas.microsoft.com/office/powerpoint/2010/main" val="1696478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1C560-B548-1E7A-EE16-6E106D845BA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AE2F381E-F026-61A8-7301-86A14FEC78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70DCE98-5F6E-5A44-2FE6-57E89ED06E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3336FA8-54B3-BF8F-01DA-6F12AC250E63}"/>
              </a:ext>
            </a:extLst>
          </p:cNvPr>
          <p:cNvSpPr>
            <a:spLocks noGrp="1"/>
          </p:cNvSpPr>
          <p:nvPr>
            <p:ph type="dt" sz="half" idx="10"/>
          </p:nvPr>
        </p:nvSpPr>
        <p:spPr/>
        <p:txBody>
          <a:bodyPr/>
          <a:lstStyle/>
          <a:p>
            <a:fld id="{F1725B16-DE0C-4F4F-AA3F-8030D9DF9423}" type="datetimeFigureOut">
              <a:rPr lang="en-GB" smtClean="0"/>
              <a:t>13/11/2023</a:t>
            </a:fld>
            <a:endParaRPr lang="en-GB"/>
          </a:p>
        </p:txBody>
      </p:sp>
      <p:sp>
        <p:nvSpPr>
          <p:cNvPr id="6" name="Footer Placeholder 5">
            <a:extLst>
              <a:ext uri="{FF2B5EF4-FFF2-40B4-BE49-F238E27FC236}">
                <a16:creationId xmlns:a16="http://schemas.microsoft.com/office/drawing/2014/main" id="{9C727748-80E0-37CA-FDEB-CF0A7509F71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4B4BD61-1055-1F75-48EE-E68ED8988CE3}"/>
              </a:ext>
            </a:extLst>
          </p:cNvPr>
          <p:cNvSpPr>
            <a:spLocks noGrp="1"/>
          </p:cNvSpPr>
          <p:nvPr>
            <p:ph type="sldNum" sz="quarter" idx="12"/>
          </p:nvPr>
        </p:nvSpPr>
        <p:spPr/>
        <p:txBody>
          <a:bodyPr/>
          <a:lstStyle/>
          <a:p>
            <a:fld id="{C1B451C5-60D5-4645-B79E-102809A8A1B1}" type="slidenum">
              <a:rPr lang="en-GB" smtClean="0"/>
              <a:t>‹#›</a:t>
            </a:fld>
            <a:endParaRPr lang="en-GB"/>
          </a:p>
        </p:txBody>
      </p:sp>
    </p:spTree>
    <p:extLst>
      <p:ext uri="{BB962C8B-B14F-4D97-AF65-F5344CB8AC3E}">
        <p14:creationId xmlns:p14="http://schemas.microsoft.com/office/powerpoint/2010/main" val="2714169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844191-52B8-55FB-0874-9EC50C2F56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EDD5FAA4-E69A-1717-A11F-1FA52A2212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D665CE8D-4FAF-7FAD-EC99-068661DC74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725B16-DE0C-4F4F-AA3F-8030D9DF9423}" type="datetimeFigureOut">
              <a:rPr lang="en-GB" smtClean="0"/>
              <a:t>13/11/2023</a:t>
            </a:fld>
            <a:endParaRPr lang="en-GB"/>
          </a:p>
        </p:txBody>
      </p:sp>
      <p:sp>
        <p:nvSpPr>
          <p:cNvPr id="5" name="Footer Placeholder 4">
            <a:extLst>
              <a:ext uri="{FF2B5EF4-FFF2-40B4-BE49-F238E27FC236}">
                <a16:creationId xmlns:a16="http://schemas.microsoft.com/office/drawing/2014/main" id="{71E00A0E-F4A7-A401-E62E-4637D08250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1B9195F-9D68-5A66-EBDD-5D38DD9E49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B451C5-60D5-4645-B79E-102809A8A1B1}" type="slidenum">
              <a:rPr lang="en-GB" smtClean="0"/>
              <a:t>‹#›</a:t>
            </a:fld>
            <a:endParaRPr lang="en-GB"/>
          </a:p>
        </p:txBody>
      </p:sp>
    </p:spTree>
    <p:extLst>
      <p:ext uri="{BB962C8B-B14F-4D97-AF65-F5344CB8AC3E}">
        <p14:creationId xmlns:p14="http://schemas.microsoft.com/office/powerpoint/2010/main" val="507791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4ADDBC4-4353-3285-332D-BFBC302C6329}"/>
              </a:ext>
            </a:extLst>
          </p:cNvPr>
          <p:cNvSpPr>
            <a:spLocks noGrp="1"/>
          </p:cNvSpPr>
          <p:nvPr>
            <p:ph type="ctrTitle"/>
          </p:nvPr>
        </p:nvSpPr>
        <p:spPr>
          <a:xfrm>
            <a:off x="1524000" y="1122363"/>
            <a:ext cx="9144000" cy="2387600"/>
          </a:xfrm>
        </p:spPr>
        <p:txBody>
          <a:bodyPr>
            <a:normAutofit fontScale="90000"/>
          </a:bodyPr>
          <a:lstStyle/>
          <a:p>
            <a:r>
              <a:rPr lang="en-GB" b="0" i="0" dirty="0">
                <a:solidFill>
                  <a:srgbClr val="374151"/>
                </a:solidFill>
                <a:effectLst/>
                <a:latin typeface="Söhne"/>
              </a:rPr>
              <a:t>GBM Project SP039: CD45+ Cell Isolation and T Regulatory Cell Reclustering</a:t>
            </a:r>
            <a:endParaRPr lang="en-GB" i="1" dirty="0"/>
          </a:p>
        </p:txBody>
      </p:sp>
      <p:sp>
        <p:nvSpPr>
          <p:cNvPr id="5" name="Subtitle 2">
            <a:extLst>
              <a:ext uri="{FF2B5EF4-FFF2-40B4-BE49-F238E27FC236}">
                <a16:creationId xmlns:a16="http://schemas.microsoft.com/office/drawing/2014/main" id="{382DCEAE-715A-59C7-33B2-97E94FFB2364}"/>
              </a:ext>
            </a:extLst>
          </p:cNvPr>
          <p:cNvSpPr>
            <a:spLocks noGrp="1"/>
          </p:cNvSpPr>
          <p:nvPr>
            <p:ph type="subTitle" idx="1"/>
          </p:nvPr>
        </p:nvSpPr>
        <p:spPr>
          <a:xfrm>
            <a:off x="1524000" y="3602038"/>
            <a:ext cx="9144000" cy="1655762"/>
          </a:xfrm>
        </p:spPr>
        <p:txBody>
          <a:bodyPr/>
          <a:lstStyle/>
          <a:p>
            <a:r>
              <a:rPr lang="en-GB" dirty="0"/>
              <a:t>Second Meeting 14-11-23</a:t>
            </a:r>
          </a:p>
          <a:p>
            <a:r>
              <a:rPr lang="en-GB" dirty="0"/>
              <a:t>Simone Puccio</a:t>
            </a:r>
          </a:p>
        </p:txBody>
      </p:sp>
    </p:spTree>
    <p:extLst>
      <p:ext uri="{BB962C8B-B14F-4D97-AF65-F5344CB8AC3E}">
        <p14:creationId xmlns:p14="http://schemas.microsoft.com/office/powerpoint/2010/main" val="852276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oup of images of different colored dots&#10;&#10;Description automatically generated">
            <a:extLst>
              <a:ext uri="{FF2B5EF4-FFF2-40B4-BE49-F238E27FC236}">
                <a16:creationId xmlns:a16="http://schemas.microsoft.com/office/drawing/2014/main" id="{6AB14125-B1C9-F509-576E-E3653B518B85}"/>
              </a:ext>
            </a:extLst>
          </p:cNvPr>
          <p:cNvPicPr>
            <a:picLocks noChangeAspect="1"/>
          </p:cNvPicPr>
          <p:nvPr/>
        </p:nvPicPr>
        <p:blipFill>
          <a:blip r:embed="rId2"/>
          <a:stretch>
            <a:fillRect/>
          </a:stretch>
        </p:blipFill>
        <p:spPr>
          <a:xfrm>
            <a:off x="1860296" y="1690688"/>
            <a:ext cx="8697976" cy="4693364"/>
          </a:xfrm>
          <a:prstGeom prst="rect">
            <a:avLst/>
          </a:prstGeom>
        </p:spPr>
      </p:pic>
      <p:sp>
        <p:nvSpPr>
          <p:cNvPr id="4" name="Title 1">
            <a:extLst>
              <a:ext uri="{FF2B5EF4-FFF2-40B4-BE49-F238E27FC236}">
                <a16:creationId xmlns:a16="http://schemas.microsoft.com/office/drawing/2014/main" id="{B29DAFF8-0A08-F70A-10D9-353206E1B483}"/>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Resolution 3 - Reclustering</a:t>
            </a:r>
          </a:p>
        </p:txBody>
      </p:sp>
    </p:spTree>
    <p:extLst>
      <p:ext uri="{BB962C8B-B14F-4D97-AF65-F5344CB8AC3E}">
        <p14:creationId xmlns:p14="http://schemas.microsoft.com/office/powerpoint/2010/main" val="2267768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blue and orange bars&#10;&#10;Description automatically generated">
            <a:extLst>
              <a:ext uri="{FF2B5EF4-FFF2-40B4-BE49-F238E27FC236}">
                <a16:creationId xmlns:a16="http://schemas.microsoft.com/office/drawing/2014/main" id="{2C613954-A56D-5559-E8C1-1A1B17B8E8AF}"/>
              </a:ext>
            </a:extLst>
          </p:cNvPr>
          <p:cNvPicPr>
            <a:picLocks noChangeAspect="1"/>
          </p:cNvPicPr>
          <p:nvPr/>
        </p:nvPicPr>
        <p:blipFill>
          <a:blip r:embed="rId2"/>
          <a:stretch>
            <a:fillRect/>
          </a:stretch>
        </p:blipFill>
        <p:spPr>
          <a:xfrm>
            <a:off x="1" y="2124417"/>
            <a:ext cx="5979612" cy="4105696"/>
          </a:xfrm>
          <a:prstGeom prst="rect">
            <a:avLst/>
          </a:prstGeom>
        </p:spPr>
      </p:pic>
      <p:pic>
        <p:nvPicPr>
          <p:cNvPr id="5" name="Picture 4" descr="A graph of different colored squares&#10;&#10;Description automatically generated with medium confidence">
            <a:extLst>
              <a:ext uri="{FF2B5EF4-FFF2-40B4-BE49-F238E27FC236}">
                <a16:creationId xmlns:a16="http://schemas.microsoft.com/office/drawing/2014/main" id="{9E3E817D-99A6-9322-B8B8-4DB8BC0ECDC4}"/>
              </a:ext>
            </a:extLst>
          </p:cNvPr>
          <p:cNvPicPr>
            <a:picLocks noChangeAspect="1"/>
          </p:cNvPicPr>
          <p:nvPr/>
        </p:nvPicPr>
        <p:blipFill>
          <a:blip r:embed="rId3"/>
          <a:stretch>
            <a:fillRect/>
          </a:stretch>
        </p:blipFill>
        <p:spPr>
          <a:xfrm>
            <a:off x="6082410" y="2264625"/>
            <a:ext cx="6109589" cy="4105696"/>
          </a:xfrm>
          <a:prstGeom prst="rect">
            <a:avLst/>
          </a:prstGeom>
        </p:spPr>
      </p:pic>
      <p:sp>
        <p:nvSpPr>
          <p:cNvPr id="6" name="Title 1">
            <a:extLst>
              <a:ext uri="{FF2B5EF4-FFF2-40B4-BE49-F238E27FC236}">
                <a16:creationId xmlns:a16="http://schemas.microsoft.com/office/drawing/2014/main" id="{348B7A35-D23B-8E4B-C6DF-676ED69F541D}"/>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Resolution 3 – Cluster frequency</a:t>
            </a:r>
          </a:p>
        </p:txBody>
      </p:sp>
    </p:spTree>
    <p:extLst>
      <p:ext uri="{BB962C8B-B14F-4D97-AF65-F5344CB8AC3E}">
        <p14:creationId xmlns:p14="http://schemas.microsoft.com/office/powerpoint/2010/main" val="2678679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of two people&#10;&#10;Description automatically generated with medium confidence">
            <a:extLst>
              <a:ext uri="{FF2B5EF4-FFF2-40B4-BE49-F238E27FC236}">
                <a16:creationId xmlns:a16="http://schemas.microsoft.com/office/drawing/2014/main" id="{3B506ADC-EDD1-3A2D-4BFD-B87C9ED93162}"/>
              </a:ext>
            </a:extLst>
          </p:cNvPr>
          <p:cNvPicPr>
            <a:picLocks noChangeAspect="1"/>
          </p:cNvPicPr>
          <p:nvPr/>
        </p:nvPicPr>
        <p:blipFill rotWithShape="1">
          <a:blip r:embed="rId2"/>
          <a:srcRect l="51863" b="44848"/>
          <a:stretch/>
        </p:blipFill>
        <p:spPr>
          <a:xfrm>
            <a:off x="1136263" y="3008090"/>
            <a:ext cx="5247178" cy="2216600"/>
          </a:xfrm>
          <a:prstGeom prst="rect">
            <a:avLst/>
          </a:prstGeom>
        </p:spPr>
      </p:pic>
      <p:pic>
        <p:nvPicPr>
          <p:cNvPr id="3" name="Picture 2" descr="A graph of multiple colored squares&#10;&#10;Description automatically generated with medium confidence">
            <a:extLst>
              <a:ext uri="{FF2B5EF4-FFF2-40B4-BE49-F238E27FC236}">
                <a16:creationId xmlns:a16="http://schemas.microsoft.com/office/drawing/2014/main" id="{C0D32F88-60F1-9C5D-109C-92CC4CC4C22E}"/>
              </a:ext>
            </a:extLst>
          </p:cNvPr>
          <p:cNvPicPr>
            <a:picLocks noChangeAspect="1"/>
          </p:cNvPicPr>
          <p:nvPr/>
        </p:nvPicPr>
        <p:blipFill>
          <a:blip r:embed="rId3"/>
          <a:stretch>
            <a:fillRect/>
          </a:stretch>
        </p:blipFill>
        <p:spPr>
          <a:xfrm>
            <a:off x="7091934" y="1690688"/>
            <a:ext cx="4518660" cy="4075654"/>
          </a:xfrm>
          <a:prstGeom prst="rect">
            <a:avLst/>
          </a:prstGeom>
        </p:spPr>
      </p:pic>
      <p:pic>
        <p:nvPicPr>
          <p:cNvPr id="6" name="Picture 5" descr="A graph of two people&#10;&#10;Description automatically generated with medium confidence">
            <a:extLst>
              <a:ext uri="{FF2B5EF4-FFF2-40B4-BE49-F238E27FC236}">
                <a16:creationId xmlns:a16="http://schemas.microsoft.com/office/drawing/2014/main" id="{A9D80995-BBC0-272C-F84F-F848587ACA3A}"/>
              </a:ext>
            </a:extLst>
          </p:cNvPr>
          <p:cNvPicPr>
            <a:picLocks noChangeAspect="1"/>
          </p:cNvPicPr>
          <p:nvPr/>
        </p:nvPicPr>
        <p:blipFill rotWithShape="1">
          <a:blip r:embed="rId2"/>
          <a:srcRect t="47252" r="71868"/>
          <a:stretch/>
        </p:blipFill>
        <p:spPr>
          <a:xfrm>
            <a:off x="938711" y="4939255"/>
            <a:ext cx="2775406" cy="1918746"/>
          </a:xfrm>
          <a:prstGeom prst="rect">
            <a:avLst/>
          </a:prstGeom>
        </p:spPr>
      </p:pic>
      <p:sp>
        <p:nvSpPr>
          <p:cNvPr id="7" name="Title 1">
            <a:extLst>
              <a:ext uri="{FF2B5EF4-FFF2-40B4-BE49-F238E27FC236}">
                <a16:creationId xmlns:a16="http://schemas.microsoft.com/office/drawing/2014/main" id="{BA5C02EC-63C5-3448-6129-3FFA46B014E8}"/>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Resolution 3 – DEGS</a:t>
            </a:r>
          </a:p>
        </p:txBody>
      </p:sp>
      <p:pic>
        <p:nvPicPr>
          <p:cNvPr id="8" name="Picture 7" descr="A graph of two people&#10;&#10;Description automatically generated with medium confidence">
            <a:extLst>
              <a:ext uri="{FF2B5EF4-FFF2-40B4-BE49-F238E27FC236}">
                <a16:creationId xmlns:a16="http://schemas.microsoft.com/office/drawing/2014/main" id="{1CA5789D-B5E7-7806-5AA4-28BA78BBD8AB}"/>
              </a:ext>
            </a:extLst>
          </p:cNvPr>
          <p:cNvPicPr>
            <a:picLocks noChangeAspect="1"/>
          </p:cNvPicPr>
          <p:nvPr/>
        </p:nvPicPr>
        <p:blipFill rotWithShape="1">
          <a:blip r:embed="rId2"/>
          <a:srcRect r="49078" b="49454"/>
          <a:stretch/>
        </p:blipFill>
        <p:spPr>
          <a:xfrm>
            <a:off x="838200" y="983802"/>
            <a:ext cx="5742793" cy="2101823"/>
          </a:xfrm>
          <a:prstGeom prst="rect">
            <a:avLst/>
          </a:prstGeom>
        </p:spPr>
      </p:pic>
    </p:spTree>
    <p:extLst>
      <p:ext uri="{BB962C8B-B14F-4D97-AF65-F5344CB8AC3E}">
        <p14:creationId xmlns:p14="http://schemas.microsoft.com/office/powerpoint/2010/main" val="2738361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F560D-E4D2-644F-EAA7-3DF31CC7FB52}"/>
              </a:ext>
            </a:extLst>
          </p:cNvPr>
          <p:cNvSpPr>
            <a:spLocks noGrp="1"/>
          </p:cNvSpPr>
          <p:nvPr>
            <p:ph type="title"/>
          </p:nvPr>
        </p:nvSpPr>
        <p:spPr/>
        <p:txBody>
          <a:bodyPr/>
          <a:lstStyle/>
          <a:p>
            <a:r>
              <a:rPr lang="en-GB" dirty="0"/>
              <a:t>First Request</a:t>
            </a:r>
          </a:p>
        </p:txBody>
      </p:sp>
      <p:sp>
        <p:nvSpPr>
          <p:cNvPr id="4" name="TextBox 3">
            <a:extLst>
              <a:ext uri="{FF2B5EF4-FFF2-40B4-BE49-F238E27FC236}">
                <a16:creationId xmlns:a16="http://schemas.microsoft.com/office/drawing/2014/main" id="{B88A1132-7DB2-EC5B-69A6-BB842DE29FAA}"/>
              </a:ext>
            </a:extLst>
          </p:cNvPr>
          <p:cNvSpPr txBox="1"/>
          <p:nvPr/>
        </p:nvSpPr>
        <p:spPr>
          <a:xfrm>
            <a:off x="838200" y="2002971"/>
            <a:ext cx="9960429" cy="1815882"/>
          </a:xfrm>
          <a:prstGeom prst="rect">
            <a:avLst/>
          </a:prstGeom>
          <a:noFill/>
        </p:spPr>
        <p:txBody>
          <a:bodyPr wrap="square" rtlCol="0">
            <a:spAutoFit/>
          </a:bodyPr>
          <a:lstStyle/>
          <a:p>
            <a:pPr algn="ctr"/>
            <a:r>
              <a:rPr lang="en-GB" sz="2800" b="0" i="0" u="none" strike="noStrike" dirty="0">
                <a:solidFill>
                  <a:srgbClr val="000000"/>
                </a:solidFill>
                <a:effectLst/>
                <a:latin typeface="Calibri" panose="020F0502020204030204" pitchFamily="34" charset="0"/>
              </a:rPr>
              <a:t>The genes we would like to include as violin plots are: FOXP3, CTLA4, TIGIT, TNFRSF4, TNFRSF18, BATF, CTSC, IL2RA and AC133644.2 and LINC00152. Not sure if these last two genes will be detected in your data.</a:t>
            </a:r>
            <a:endParaRPr lang="en-GB" sz="2800" dirty="0"/>
          </a:p>
        </p:txBody>
      </p:sp>
    </p:spTree>
    <p:extLst>
      <p:ext uri="{BB962C8B-B14F-4D97-AF65-F5344CB8AC3E}">
        <p14:creationId xmlns:p14="http://schemas.microsoft.com/office/powerpoint/2010/main" val="2286387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omparison of a diagram&#10;&#10;Description automatically generated with medium confidence">
            <a:extLst>
              <a:ext uri="{FF2B5EF4-FFF2-40B4-BE49-F238E27FC236}">
                <a16:creationId xmlns:a16="http://schemas.microsoft.com/office/drawing/2014/main" id="{5073CD2D-D8E3-FFED-0585-672C5A224EA9}"/>
              </a:ext>
            </a:extLst>
          </p:cNvPr>
          <p:cNvPicPr>
            <a:picLocks noChangeAspect="1"/>
          </p:cNvPicPr>
          <p:nvPr/>
        </p:nvPicPr>
        <p:blipFill>
          <a:blip r:embed="rId2"/>
          <a:stretch>
            <a:fillRect/>
          </a:stretch>
        </p:blipFill>
        <p:spPr>
          <a:xfrm>
            <a:off x="274864" y="283936"/>
            <a:ext cx="11026372" cy="3145064"/>
          </a:xfrm>
          <a:prstGeom prst="rect">
            <a:avLst/>
          </a:prstGeom>
        </p:spPr>
      </p:pic>
      <p:pic>
        <p:nvPicPr>
          <p:cNvPr id="7" name="Picture 6" descr="A comparison of blue and red shapes&#10;&#10;Description automatically generated">
            <a:extLst>
              <a:ext uri="{FF2B5EF4-FFF2-40B4-BE49-F238E27FC236}">
                <a16:creationId xmlns:a16="http://schemas.microsoft.com/office/drawing/2014/main" id="{226D5190-9825-6964-2FDA-CE8C2F1882FF}"/>
              </a:ext>
            </a:extLst>
          </p:cNvPr>
          <p:cNvPicPr>
            <a:picLocks noChangeAspect="1"/>
          </p:cNvPicPr>
          <p:nvPr/>
        </p:nvPicPr>
        <p:blipFill>
          <a:blip r:embed="rId3"/>
          <a:stretch>
            <a:fillRect/>
          </a:stretch>
        </p:blipFill>
        <p:spPr>
          <a:xfrm>
            <a:off x="274864" y="3712936"/>
            <a:ext cx="11125944" cy="3123292"/>
          </a:xfrm>
          <a:prstGeom prst="rect">
            <a:avLst/>
          </a:prstGeom>
        </p:spPr>
      </p:pic>
    </p:spTree>
    <p:extLst>
      <p:ext uri="{BB962C8B-B14F-4D97-AF65-F5344CB8AC3E}">
        <p14:creationId xmlns:p14="http://schemas.microsoft.com/office/powerpoint/2010/main" val="4205195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omparison of blue and red shapes&#10;&#10;Description automatically generated">
            <a:extLst>
              <a:ext uri="{FF2B5EF4-FFF2-40B4-BE49-F238E27FC236}">
                <a16:creationId xmlns:a16="http://schemas.microsoft.com/office/drawing/2014/main" id="{68288793-332C-7251-345B-E36FE8E3D3CB}"/>
              </a:ext>
            </a:extLst>
          </p:cNvPr>
          <p:cNvPicPr>
            <a:picLocks noChangeAspect="1"/>
          </p:cNvPicPr>
          <p:nvPr/>
        </p:nvPicPr>
        <p:blipFill>
          <a:blip r:embed="rId2"/>
          <a:stretch>
            <a:fillRect/>
          </a:stretch>
        </p:blipFill>
        <p:spPr>
          <a:xfrm>
            <a:off x="402771" y="3466323"/>
            <a:ext cx="10588339" cy="2972375"/>
          </a:xfrm>
          <a:prstGeom prst="rect">
            <a:avLst/>
          </a:prstGeom>
        </p:spPr>
      </p:pic>
      <p:pic>
        <p:nvPicPr>
          <p:cNvPr id="3" name="Picture 2" descr="A red and blue fish shapes&#10;&#10;Description automatically generated">
            <a:extLst>
              <a:ext uri="{FF2B5EF4-FFF2-40B4-BE49-F238E27FC236}">
                <a16:creationId xmlns:a16="http://schemas.microsoft.com/office/drawing/2014/main" id="{C52DB8B4-2791-E212-C2BF-CDECD849AEA7}"/>
              </a:ext>
            </a:extLst>
          </p:cNvPr>
          <p:cNvPicPr>
            <a:picLocks noChangeAspect="1"/>
          </p:cNvPicPr>
          <p:nvPr/>
        </p:nvPicPr>
        <p:blipFill>
          <a:blip r:embed="rId3"/>
          <a:stretch>
            <a:fillRect/>
          </a:stretch>
        </p:blipFill>
        <p:spPr>
          <a:xfrm>
            <a:off x="402771" y="241500"/>
            <a:ext cx="10588339" cy="3009699"/>
          </a:xfrm>
          <a:prstGeom prst="rect">
            <a:avLst/>
          </a:prstGeom>
        </p:spPr>
      </p:pic>
    </p:spTree>
    <p:extLst>
      <p:ext uri="{BB962C8B-B14F-4D97-AF65-F5344CB8AC3E}">
        <p14:creationId xmlns:p14="http://schemas.microsoft.com/office/powerpoint/2010/main" val="396158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F560D-E4D2-644F-EAA7-3DF31CC7FB52}"/>
              </a:ext>
            </a:extLst>
          </p:cNvPr>
          <p:cNvSpPr>
            <a:spLocks noGrp="1"/>
          </p:cNvSpPr>
          <p:nvPr>
            <p:ph type="title"/>
          </p:nvPr>
        </p:nvSpPr>
        <p:spPr/>
        <p:txBody>
          <a:bodyPr/>
          <a:lstStyle/>
          <a:p>
            <a:r>
              <a:rPr lang="en-GB" dirty="0"/>
              <a:t>Second Request</a:t>
            </a:r>
          </a:p>
        </p:txBody>
      </p:sp>
      <p:sp>
        <p:nvSpPr>
          <p:cNvPr id="4" name="TextBox 3">
            <a:extLst>
              <a:ext uri="{FF2B5EF4-FFF2-40B4-BE49-F238E27FC236}">
                <a16:creationId xmlns:a16="http://schemas.microsoft.com/office/drawing/2014/main" id="{B88A1132-7DB2-EC5B-69A6-BB842DE29FAA}"/>
              </a:ext>
            </a:extLst>
          </p:cNvPr>
          <p:cNvSpPr txBox="1"/>
          <p:nvPr/>
        </p:nvSpPr>
        <p:spPr>
          <a:xfrm>
            <a:off x="838200" y="2002971"/>
            <a:ext cx="9960429" cy="2246769"/>
          </a:xfrm>
          <a:prstGeom prst="rect">
            <a:avLst/>
          </a:prstGeom>
          <a:noFill/>
        </p:spPr>
        <p:txBody>
          <a:bodyPr wrap="square" rtlCol="0">
            <a:spAutoFit/>
          </a:bodyPr>
          <a:lstStyle/>
          <a:p>
            <a:pPr algn="ctr"/>
            <a:r>
              <a:rPr lang="en-GB" sz="2800" b="0" i="0" u="none" strike="noStrike" dirty="0">
                <a:solidFill>
                  <a:srgbClr val="000000"/>
                </a:solidFill>
                <a:effectLst/>
                <a:latin typeface="Calibri" panose="020F0502020204030204" pitchFamily="34" charset="0"/>
              </a:rPr>
              <a:t>One last question that we have is basically which cluster of these Tregs is more likely to be activated and/or receiving TCR stimulation. In the CSV file attached, you can find two signatures of TCR stimulation that would be great to apply and check in your data, these are the NeoTCR4 and NeoTCR8.</a:t>
            </a:r>
            <a:endParaRPr lang="en-GB" sz="2800" dirty="0"/>
          </a:p>
        </p:txBody>
      </p:sp>
    </p:spTree>
    <p:extLst>
      <p:ext uri="{BB962C8B-B14F-4D97-AF65-F5344CB8AC3E}">
        <p14:creationId xmlns:p14="http://schemas.microsoft.com/office/powerpoint/2010/main" val="1540398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different colors&#10;&#10;Description automatically generated">
            <a:extLst>
              <a:ext uri="{FF2B5EF4-FFF2-40B4-BE49-F238E27FC236}">
                <a16:creationId xmlns:a16="http://schemas.microsoft.com/office/drawing/2014/main" id="{7C607191-1A7F-75E5-59CD-C5ED3C973435}"/>
              </a:ext>
            </a:extLst>
          </p:cNvPr>
          <p:cNvPicPr>
            <a:picLocks noChangeAspect="1"/>
          </p:cNvPicPr>
          <p:nvPr/>
        </p:nvPicPr>
        <p:blipFill>
          <a:blip r:embed="rId2"/>
          <a:stretch>
            <a:fillRect/>
          </a:stretch>
        </p:blipFill>
        <p:spPr>
          <a:xfrm>
            <a:off x="2872235" y="195474"/>
            <a:ext cx="6185268" cy="6285299"/>
          </a:xfrm>
          <a:prstGeom prst="rect">
            <a:avLst/>
          </a:prstGeom>
        </p:spPr>
      </p:pic>
    </p:spTree>
    <p:extLst>
      <p:ext uri="{BB962C8B-B14F-4D97-AF65-F5344CB8AC3E}">
        <p14:creationId xmlns:p14="http://schemas.microsoft.com/office/powerpoint/2010/main" val="7543288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140</Words>
  <Application>Microsoft Macintosh PowerPoint</Application>
  <PresentationFormat>Widescreen</PresentationFormat>
  <Paragraphs>10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Söhne</vt:lpstr>
      <vt:lpstr>Office Theme</vt:lpstr>
      <vt:lpstr>GBM Project SP039: CD45+ Cell Isolation and T Regulatory Cell Reclustering</vt:lpstr>
      <vt:lpstr>PowerPoint Presentation</vt:lpstr>
      <vt:lpstr>PowerPoint Presentation</vt:lpstr>
      <vt:lpstr>PowerPoint Presentation</vt:lpstr>
      <vt:lpstr>First Request</vt:lpstr>
      <vt:lpstr>PowerPoint Presentation</vt:lpstr>
      <vt:lpstr>PowerPoint Presentation</vt:lpstr>
      <vt:lpstr>Second Request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GBM Project SP039: CD45+ Cell Isolation and T Regulatory Cell Reclustering</dc:title>
  <dc:creator>SIMONE PUCCIO</dc:creator>
  <cp:lastModifiedBy>SIMONE PUCCIO</cp:lastModifiedBy>
  <cp:revision>1</cp:revision>
  <dcterms:created xsi:type="dcterms:W3CDTF">2023-11-13T21:58:28Z</dcterms:created>
  <dcterms:modified xsi:type="dcterms:W3CDTF">2023-11-13T22:05:50Z</dcterms:modified>
</cp:coreProperties>
</file>