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0D6S264DioJITbkJzOj4q29U1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foward</a:t>
            </a:r>
            <a:endParaRPr/>
          </a:p>
        </p:txBody>
      </p:sp>
      <p:sp>
        <p:nvSpPr>
          <p:cNvPr id="114" name="Google Shape;11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74638dfa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074638dfa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General steps:</a:t>
            </a:r>
            <a:endParaRPr b="1"/>
          </a:p>
          <a:p>
            <a:pPr indent="-304800" lvl="0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romanUcPeriod"/>
            </a:pPr>
            <a:r>
              <a:rPr b="1" lang="en-US"/>
              <a:t>Identify need and establish authority</a:t>
            </a:r>
            <a:endParaRPr b="1"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romanUcPeriod"/>
            </a:pPr>
            <a:r>
              <a:rPr b="1" lang="en-US"/>
              <a:t>Obtain ﬁnancial support</a:t>
            </a:r>
            <a:endParaRPr b="1"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romanUcPeriod"/>
            </a:pPr>
            <a:r>
              <a:rPr b="1" lang="en-US"/>
              <a:t>Organise the planning process</a:t>
            </a:r>
            <a:endParaRPr b="1"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romanUcPeriod"/>
            </a:pPr>
            <a:r>
              <a:rPr b="1" lang="en-US"/>
              <a:t>Organise stakeholder participation</a:t>
            </a:r>
            <a:endParaRPr b="1"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romanUcPeriod"/>
            </a:pPr>
            <a:r>
              <a:rPr b="1" lang="en-US"/>
              <a:t>Deﬁne and analyse existing conditions</a:t>
            </a:r>
            <a:endParaRPr b="1"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romanUcPeriod"/>
            </a:pPr>
            <a:r>
              <a:rPr b="1" lang="en-US"/>
              <a:t>Deﬁne and analyse future conditions</a:t>
            </a:r>
            <a:endParaRPr b="1"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romanUcPeriod"/>
            </a:pPr>
            <a:r>
              <a:rPr b="1" lang="en-US"/>
              <a:t>Prepare and approve a marine plan</a:t>
            </a:r>
            <a:endParaRPr b="1"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romanUcPeriod"/>
            </a:pPr>
            <a:r>
              <a:rPr b="1" lang="en-US"/>
              <a:t>Implement and enforce a marine plan</a:t>
            </a:r>
            <a:endParaRPr b="1"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romanUcPeriod"/>
            </a:pPr>
            <a:r>
              <a:rPr b="1" lang="en-US"/>
              <a:t>Monitor and evaluate performance of a plan</a:t>
            </a:r>
            <a:endParaRPr b="1"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romanUcPeriod"/>
            </a:pPr>
            <a:r>
              <a:rPr b="1" lang="en-US"/>
              <a:t>Revise and adapt a marine plan.</a:t>
            </a:r>
            <a:endParaRPr b="1"/>
          </a:p>
          <a:p>
            <a:pPr indent="0" lvl="0" marL="41148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/>
              <a:t>Source: https://seymsp.com/the-initiative/methodology/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074638dfaf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4638dfa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074638dfa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074638dfaf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74638dfaf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074638dfaf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074638dfaf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74638dfaf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074638dfaf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074638dfaf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74638dfaf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074638dfaf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074638dfaf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74638dfaf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074638dfaf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074638dfaf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">
  <p:cSld name="14_Contents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7"/>
          <p:cNvPicPr preferRelativeResize="0"/>
          <p:nvPr>
            <p:ph idx="2" type="pic"/>
          </p:nvPr>
        </p:nvPicPr>
        <p:blipFill/>
        <p:spPr>
          <a:xfrm>
            <a:off x="227014" y="225426"/>
            <a:ext cx="11737975" cy="58678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7" name="Google Shape;17;p17"/>
          <p:cNvSpPr txBox="1"/>
          <p:nvPr>
            <p:ph type="title"/>
          </p:nvPr>
        </p:nvSpPr>
        <p:spPr>
          <a:xfrm>
            <a:off x="2" y="2806485"/>
            <a:ext cx="4691063" cy="5505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000" lIns="432000" spcFirstLastPara="1" rIns="251975" wrap="square" tIns="1800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 i="0"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2" y="3356993"/>
            <a:ext cx="4691061" cy="6516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51975" lIns="432000" spcFirstLastPara="1" rIns="251975" wrap="square" tIns="180000">
            <a:spAutoFit/>
          </a:bodyPr>
          <a:lstStyle>
            <a:lvl1pPr lvl="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7"/>
          <p:cNvSpPr txBox="1"/>
          <p:nvPr>
            <p:ph idx="3" type="body"/>
          </p:nvPr>
        </p:nvSpPr>
        <p:spPr>
          <a:xfrm>
            <a:off x="10056440" y="5805264"/>
            <a:ext cx="1803526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i="0" sz="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Slide + Heading">
  <p:cSld name="11_Title Slide + Heading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012" y="242082"/>
            <a:ext cx="11737974" cy="637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9" y="225426"/>
            <a:ext cx="867536" cy="97213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1"/>
          <p:cNvSpPr txBox="1"/>
          <p:nvPr>
            <p:ph idx="1" type="body"/>
          </p:nvPr>
        </p:nvSpPr>
        <p:spPr>
          <a:xfrm>
            <a:off x="452437" y="6165304"/>
            <a:ext cx="2979267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type="title"/>
          </p:nvPr>
        </p:nvSpPr>
        <p:spPr>
          <a:xfrm>
            <a:off x="6108000" y="4293096"/>
            <a:ext cx="6084000" cy="172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51975" lIns="251975" spcFirstLastPara="1" rIns="432000" wrap="square" tIns="2519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2" type="body"/>
          </p:nvPr>
        </p:nvSpPr>
        <p:spPr>
          <a:xfrm>
            <a:off x="9192344" y="6316754"/>
            <a:ext cx="2653562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Boiletplate Slide">
  <p:cSld name="41_Boiletplat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80" y="5301208"/>
            <a:ext cx="3972379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7688" y="2348880"/>
            <a:ext cx="5723661" cy="16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9"/>
          <p:cNvSpPr txBox="1"/>
          <p:nvPr/>
        </p:nvSpPr>
        <p:spPr>
          <a:xfrm>
            <a:off x="6528048" y="5733256"/>
            <a:ext cx="5184576" cy="83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WWF® and ©1986 Panda Symbol are owned by WWF. All rights reserved.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WWF, 28 rue Mauverney, 1196 Gland, Switzerland. Tel. +41 22 364 9111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CH-550.0.128.920-7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69383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>
            <p:ph type="title"/>
          </p:nvPr>
        </p:nvSpPr>
        <p:spPr>
          <a:xfrm>
            <a:off x="6534364" y="836712"/>
            <a:ext cx="5416800" cy="1215600"/>
          </a:xfrm>
          <a:prstGeom prst="rect">
            <a:avLst/>
          </a:prstGeom>
          <a:solidFill>
            <a:schemeClr val="dk1">
              <a:alpha val="61960"/>
            </a:schemeClr>
          </a:solidFill>
          <a:ln>
            <a:noFill/>
          </a:ln>
        </p:spPr>
        <p:txBody>
          <a:bodyPr anchorCtr="0" anchor="t" bIns="36000" lIns="432000" spcFirstLastPara="1" rIns="251975" wrap="square" tIns="180000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7200">
                <a:latin typeface="Times New Roman"/>
                <a:ea typeface="Times New Roman"/>
                <a:cs typeface="Times New Roman"/>
                <a:sym typeface="Times New Roman"/>
              </a:rPr>
              <a:t>MSP Tools</a:t>
            </a:r>
            <a:endParaRPr sz="7200"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-170120" y="6212322"/>
            <a:ext cx="1519052" cy="314464"/>
          </a:xfrm>
          <a:prstGeom prst="rect">
            <a:avLst/>
          </a:prstGeom>
          <a:noFill/>
          <a:ln>
            <a:noFill/>
          </a:ln>
        </p:spPr>
        <p:txBody>
          <a:bodyPr anchorCtr="0" anchor="t" bIns="251975" lIns="432000" spcFirstLastPara="1" rIns="251975" wrap="square" tIns="1800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© WWF-TZ</a:t>
            </a:r>
            <a:endParaRPr/>
          </a:p>
        </p:txBody>
      </p:sp>
      <p:sp>
        <p:nvSpPr>
          <p:cNvPr id="109" name="Google Shape;109;p1"/>
          <p:cNvSpPr txBox="1"/>
          <p:nvPr>
            <p:ph idx="3" type="body"/>
          </p:nvPr>
        </p:nvSpPr>
        <p:spPr>
          <a:xfrm>
            <a:off x="136761" y="6543537"/>
            <a:ext cx="1075351" cy="17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-US"/>
              <a:t>December  2021</a:t>
            </a:r>
            <a:endParaRPr/>
          </a:p>
        </p:txBody>
      </p:sp>
      <p:pic>
        <p:nvPicPr>
          <p:cNvPr descr="A picture containing logo&#10;&#10;Description automatically generated" id="110" name="Google Shape;1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052" y="143295"/>
            <a:ext cx="874060" cy="983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122" y="0"/>
            <a:ext cx="69383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>
            <p:ph idx="1" type="subTitle"/>
          </p:nvPr>
        </p:nvSpPr>
        <p:spPr>
          <a:xfrm>
            <a:off x="1303449" y="1150800"/>
            <a:ext cx="5094900" cy="3314700"/>
          </a:xfrm>
          <a:prstGeom prst="rect">
            <a:avLst/>
          </a:prstGeom>
          <a:solidFill>
            <a:schemeClr val="dk1">
              <a:alpha val="75686"/>
            </a:schemeClr>
          </a:solidFill>
          <a:ln>
            <a:noFill/>
          </a:ln>
        </p:spPr>
        <p:txBody>
          <a:bodyPr anchorCtr="0" anchor="t" bIns="251975" lIns="432000" spcFirstLastPara="1" rIns="25197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 sz="6600"/>
              <a:t>Contents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 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 Process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 Tools</a:t>
            </a:r>
            <a:endParaRPr sz="3200"/>
          </a:p>
        </p:txBody>
      </p:sp>
      <p:sp>
        <p:nvSpPr>
          <p:cNvPr id="118" name="Google Shape;1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logo&#10;&#10;Description automatically generated" id="119" name="Google Shape;1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052" y="143295"/>
            <a:ext cx="874060" cy="983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>
            <p:ph idx="3" type="body"/>
          </p:nvPr>
        </p:nvSpPr>
        <p:spPr>
          <a:xfrm>
            <a:off x="11445768" y="6622993"/>
            <a:ext cx="782764" cy="22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-US">
                <a:highlight>
                  <a:srgbClr val="000000"/>
                </a:highlight>
              </a:rPr>
              <a:t>©  WWFTZ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11758337" y="6186052"/>
            <a:ext cx="393542" cy="4234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2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69383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>
            <p:ph idx="1" type="subTitle"/>
          </p:nvPr>
        </p:nvSpPr>
        <p:spPr>
          <a:xfrm>
            <a:off x="2819400" y="836713"/>
            <a:ext cx="9034500" cy="1334100"/>
          </a:xfrm>
          <a:prstGeom prst="rect">
            <a:avLst/>
          </a:prstGeom>
          <a:solidFill>
            <a:schemeClr val="dk1">
              <a:alpha val="47843"/>
            </a:schemeClr>
          </a:solidFill>
          <a:ln>
            <a:noFill/>
          </a:ln>
        </p:spPr>
        <p:txBody>
          <a:bodyPr anchorCtr="0" anchor="t" bIns="251975" lIns="432000" spcFirstLastPara="1" rIns="25197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Introduction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000"/>
          </a:p>
        </p:txBody>
      </p:sp>
      <p:pic>
        <p:nvPicPr>
          <p:cNvPr descr="A picture containing logo&#10;&#10;Description automatically generated" id="129" name="Google Shape;1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052" y="143295"/>
            <a:ext cx="874060" cy="983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>
            <p:ph idx="3" type="body"/>
          </p:nvPr>
        </p:nvSpPr>
        <p:spPr>
          <a:xfrm>
            <a:off x="11445768" y="6622993"/>
            <a:ext cx="782764" cy="22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-US">
                <a:highlight>
                  <a:srgbClr val="000000"/>
                </a:highlight>
              </a:rPr>
              <a:t>©  WWFTZ</a:t>
            </a:r>
            <a:endParaRPr/>
          </a:p>
        </p:txBody>
      </p:sp>
      <p:sp>
        <p:nvSpPr>
          <p:cNvPr id="131" name="Google Shape;131;p3"/>
          <p:cNvSpPr txBox="1"/>
          <p:nvPr>
            <p:ph idx="12" type="sldNum"/>
          </p:nvPr>
        </p:nvSpPr>
        <p:spPr>
          <a:xfrm>
            <a:off x="11758337" y="6186052"/>
            <a:ext cx="393542" cy="4234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>
                <a:solidFill>
                  <a:schemeClr val="accent2"/>
                </a:solidFill>
              </a:rPr>
              <a:t>‹#›</a:t>
            </a:fld>
            <a:endParaRPr b="1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1074638dfaf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597" y="0"/>
            <a:ext cx="69383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074638dfaf_0_4"/>
          <p:cNvSpPr txBox="1"/>
          <p:nvPr>
            <p:ph idx="1" type="subTitle"/>
          </p:nvPr>
        </p:nvSpPr>
        <p:spPr>
          <a:xfrm>
            <a:off x="431600" y="1267140"/>
            <a:ext cx="6357300" cy="4315200"/>
          </a:xfrm>
          <a:prstGeom prst="rect">
            <a:avLst/>
          </a:prstGeom>
          <a:solidFill>
            <a:schemeClr val="dk1">
              <a:alpha val="47840"/>
            </a:schemeClr>
          </a:solidFill>
          <a:ln>
            <a:noFill/>
          </a:ln>
        </p:spPr>
        <p:txBody>
          <a:bodyPr anchorCtr="0" anchor="t" bIns="251975" lIns="432000" spcFirstLastPara="1" rIns="251975" wrap="square" tIns="18000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Process</a:t>
            </a:r>
            <a:endParaRPr sz="3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i. Defining</a:t>
            </a:r>
            <a:endParaRPr sz="3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ii. Developing</a:t>
            </a:r>
            <a:endParaRPr sz="3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iii. Accessing</a:t>
            </a:r>
            <a:endParaRPr sz="3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iv. Implementation</a:t>
            </a:r>
            <a:endParaRPr sz="3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v. Follow-up</a:t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000"/>
          </a:p>
        </p:txBody>
      </p:sp>
      <p:pic>
        <p:nvPicPr>
          <p:cNvPr descr="A picture containing logo&#10;&#10;Description automatically generated" id="139" name="Google Shape;139;g1074638dfaf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052" y="143295"/>
            <a:ext cx="874060" cy="983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074638dfaf_0_4"/>
          <p:cNvSpPr txBox="1"/>
          <p:nvPr>
            <p:ph idx="3" type="body"/>
          </p:nvPr>
        </p:nvSpPr>
        <p:spPr>
          <a:xfrm>
            <a:off x="11445768" y="6622993"/>
            <a:ext cx="78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-US">
                <a:highlight>
                  <a:srgbClr val="000000"/>
                </a:highlight>
              </a:rPr>
              <a:t>©  WWFTZ</a:t>
            </a:r>
            <a:endParaRPr/>
          </a:p>
        </p:txBody>
      </p:sp>
      <p:sp>
        <p:nvSpPr>
          <p:cNvPr id="141" name="Google Shape;141;g1074638dfaf_0_4"/>
          <p:cNvSpPr txBox="1"/>
          <p:nvPr>
            <p:ph idx="12" type="sldNum"/>
          </p:nvPr>
        </p:nvSpPr>
        <p:spPr>
          <a:xfrm>
            <a:off x="11758337" y="6186052"/>
            <a:ext cx="393600" cy="423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>
                <a:solidFill>
                  <a:schemeClr val="accent2"/>
                </a:solidFill>
              </a:rPr>
              <a:t>‹#›</a:t>
            </a:fld>
            <a:endParaRPr b="1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1074638dfaf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69383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074638dfaf_0_13"/>
          <p:cNvSpPr txBox="1"/>
          <p:nvPr>
            <p:ph idx="1" type="subTitle"/>
          </p:nvPr>
        </p:nvSpPr>
        <p:spPr>
          <a:xfrm>
            <a:off x="2819400" y="836713"/>
            <a:ext cx="9034500" cy="2078100"/>
          </a:xfrm>
          <a:prstGeom prst="rect">
            <a:avLst/>
          </a:prstGeom>
          <a:solidFill>
            <a:schemeClr val="dk1">
              <a:alpha val="47840"/>
            </a:schemeClr>
          </a:solidFill>
          <a:ln>
            <a:noFill/>
          </a:ln>
        </p:spPr>
        <p:txBody>
          <a:bodyPr anchorCtr="0" anchor="t" bIns="251975" lIns="432000" spcFirstLastPara="1" rIns="25197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Tools based on Process</a:t>
            </a:r>
            <a:endParaRPr sz="4000"/>
          </a:p>
          <a:p>
            <a:pPr indent="-482600" lvl="0" marL="457200" rtl="0" algn="l">
              <a:spcBef>
                <a:spcPts val="100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3200"/>
              <a:t>Defining</a:t>
            </a:r>
            <a:endParaRPr sz="4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000"/>
          </a:p>
        </p:txBody>
      </p:sp>
      <p:pic>
        <p:nvPicPr>
          <p:cNvPr descr="A picture containing logo&#10;&#10;Description automatically generated" id="149" name="Google Shape;149;g1074638dfaf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052" y="143295"/>
            <a:ext cx="874060" cy="983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074638dfaf_0_13"/>
          <p:cNvSpPr txBox="1"/>
          <p:nvPr>
            <p:ph idx="3" type="body"/>
          </p:nvPr>
        </p:nvSpPr>
        <p:spPr>
          <a:xfrm>
            <a:off x="11445768" y="6622993"/>
            <a:ext cx="78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-US">
                <a:highlight>
                  <a:srgbClr val="000000"/>
                </a:highlight>
              </a:rPr>
              <a:t>©  WWFTZ</a:t>
            </a:r>
            <a:endParaRPr/>
          </a:p>
        </p:txBody>
      </p:sp>
      <p:sp>
        <p:nvSpPr>
          <p:cNvPr id="151" name="Google Shape;151;g1074638dfaf_0_13"/>
          <p:cNvSpPr txBox="1"/>
          <p:nvPr>
            <p:ph idx="12" type="sldNum"/>
          </p:nvPr>
        </p:nvSpPr>
        <p:spPr>
          <a:xfrm>
            <a:off x="11758337" y="6186052"/>
            <a:ext cx="393600" cy="423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>
                <a:solidFill>
                  <a:schemeClr val="accent2"/>
                </a:solidFill>
              </a:rPr>
              <a:t>‹#›</a:t>
            </a:fld>
            <a:endParaRPr b="1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1074638dfaf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69383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074638dfaf_0_31"/>
          <p:cNvSpPr txBox="1"/>
          <p:nvPr>
            <p:ph idx="1" type="subTitle"/>
          </p:nvPr>
        </p:nvSpPr>
        <p:spPr>
          <a:xfrm>
            <a:off x="2819400" y="836713"/>
            <a:ext cx="9034500" cy="1955100"/>
          </a:xfrm>
          <a:prstGeom prst="rect">
            <a:avLst/>
          </a:prstGeom>
          <a:solidFill>
            <a:schemeClr val="dk1">
              <a:alpha val="47840"/>
            </a:schemeClr>
          </a:solidFill>
          <a:ln>
            <a:noFill/>
          </a:ln>
        </p:spPr>
        <p:txBody>
          <a:bodyPr anchorCtr="0" anchor="t" bIns="251975" lIns="432000" spcFirstLastPara="1" rIns="25197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Tools based on Process</a:t>
            </a:r>
            <a:endParaRPr sz="4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2. Developing</a:t>
            </a:r>
            <a:endParaRPr sz="4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000"/>
          </a:p>
        </p:txBody>
      </p:sp>
      <p:pic>
        <p:nvPicPr>
          <p:cNvPr descr="A picture containing logo&#10;&#10;Description automatically generated" id="159" name="Google Shape;159;g1074638dfaf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052" y="143295"/>
            <a:ext cx="874060" cy="983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074638dfaf_0_31"/>
          <p:cNvSpPr txBox="1"/>
          <p:nvPr>
            <p:ph idx="3" type="body"/>
          </p:nvPr>
        </p:nvSpPr>
        <p:spPr>
          <a:xfrm>
            <a:off x="11445768" y="6622993"/>
            <a:ext cx="78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-US">
                <a:highlight>
                  <a:srgbClr val="000000"/>
                </a:highlight>
              </a:rPr>
              <a:t>©  WWFTZ</a:t>
            </a:r>
            <a:endParaRPr/>
          </a:p>
        </p:txBody>
      </p:sp>
      <p:sp>
        <p:nvSpPr>
          <p:cNvPr id="161" name="Google Shape;161;g1074638dfaf_0_31"/>
          <p:cNvSpPr txBox="1"/>
          <p:nvPr>
            <p:ph idx="12" type="sldNum"/>
          </p:nvPr>
        </p:nvSpPr>
        <p:spPr>
          <a:xfrm>
            <a:off x="11758337" y="6186052"/>
            <a:ext cx="393600" cy="423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>
                <a:solidFill>
                  <a:schemeClr val="accent2"/>
                </a:solidFill>
              </a:rPr>
              <a:t>‹#›</a:t>
            </a:fld>
            <a:endParaRPr b="1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1074638dfaf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69383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074638dfaf_0_22"/>
          <p:cNvSpPr txBox="1"/>
          <p:nvPr>
            <p:ph idx="1" type="subTitle"/>
          </p:nvPr>
        </p:nvSpPr>
        <p:spPr>
          <a:xfrm>
            <a:off x="2819400" y="836713"/>
            <a:ext cx="9034500" cy="1955100"/>
          </a:xfrm>
          <a:prstGeom prst="rect">
            <a:avLst/>
          </a:prstGeom>
          <a:solidFill>
            <a:schemeClr val="dk1">
              <a:alpha val="47840"/>
            </a:schemeClr>
          </a:solidFill>
          <a:ln>
            <a:noFill/>
          </a:ln>
        </p:spPr>
        <p:txBody>
          <a:bodyPr anchorCtr="0" anchor="t" bIns="251975" lIns="432000" spcFirstLastPara="1" rIns="25197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Tools based on Process</a:t>
            </a:r>
            <a:endParaRPr sz="4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3. Assessing</a:t>
            </a:r>
            <a:endParaRPr sz="4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000"/>
          </a:p>
        </p:txBody>
      </p:sp>
      <p:pic>
        <p:nvPicPr>
          <p:cNvPr descr="A picture containing logo&#10;&#10;Description automatically generated" id="169" name="Google Shape;169;g1074638dfaf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052" y="143295"/>
            <a:ext cx="874060" cy="983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074638dfaf_0_22"/>
          <p:cNvSpPr txBox="1"/>
          <p:nvPr>
            <p:ph idx="3" type="body"/>
          </p:nvPr>
        </p:nvSpPr>
        <p:spPr>
          <a:xfrm>
            <a:off x="11445768" y="6622993"/>
            <a:ext cx="78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-US">
                <a:highlight>
                  <a:srgbClr val="000000"/>
                </a:highlight>
              </a:rPr>
              <a:t>©  WWFTZ</a:t>
            </a:r>
            <a:endParaRPr/>
          </a:p>
        </p:txBody>
      </p:sp>
      <p:sp>
        <p:nvSpPr>
          <p:cNvPr id="171" name="Google Shape;171;g1074638dfaf_0_22"/>
          <p:cNvSpPr txBox="1"/>
          <p:nvPr>
            <p:ph idx="12" type="sldNum"/>
          </p:nvPr>
        </p:nvSpPr>
        <p:spPr>
          <a:xfrm>
            <a:off x="11758337" y="6186052"/>
            <a:ext cx="393600" cy="423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>
                <a:solidFill>
                  <a:schemeClr val="accent2"/>
                </a:solidFill>
              </a:rPr>
              <a:t>‹#›</a:t>
            </a:fld>
            <a:endParaRPr b="1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1074638dfaf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69383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074638dfaf_0_40"/>
          <p:cNvSpPr txBox="1"/>
          <p:nvPr>
            <p:ph idx="1" type="subTitle"/>
          </p:nvPr>
        </p:nvSpPr>
        <p:spPr>
          <a:xfrm>
            <a:off x="2819400" y="836713"/>
            <a:ext cx="9034500" cy="1955100"/>
          </a:xfrm>
          <a:prstGeom prst="rect">
            <a:avLst/>
          </a:prstGeom>
          <a:solidFill>
            <a:schemeClr val="dk1">
              <a:alpha val="47840"/>
            </a:schemeClr>
          </a:solidFill>
          <a:ln>
            <a:noFill/>
          </a:ln>
        </p:spPr>
        <p:txBody>
          <a:bodyPr anchorCtr="0" anchor="t" bIns="251975" lIns="432000" spcFirstLastPara="1" rIns="25197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Tools based on Process</a:t>
            </a:r>
            <a:endParaRPr sz="4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r>
              <a:rPr lang="en-US" sz="3200"/>
              <a:t>. </a:t>
            </a:r>
            <a:r>
              <a:rPr lang="en-US" sz="3200"/>
              <a:t>Implementation</a:t>
            </a:r>
            <a:endParaRPr sz="4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000"/>
          </a:p>
        </p:txBody>
      </p:sp>
      <p:pic>
        <p:nvPicPr>
          <p:cNvPr descr="A picture containing logo&#10;&#10;Description automatically generated" id="179" name="Google Shape;179;g1074638dfaf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052" y="143295"/>
            <a:ext cx="874060" cy="983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074638dfaf_0_40"/>
          <p:cNvSpPr txBox="1"/>
          <p:nvPr>
            <p:ph idx="3" type="body"/>
          </p:nvPr>
        </p:nvSpPr>
        <p:spPr>
          <a:xfrm>
            <a:off x="11445768" y="6622993"/>
            <a:ext cx="78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-US">
                <a:highlight>
                  <a:srgbClr val="000000"/>
                </a:highlight>
              </a:rPr>
              <a:t>©  WWFTZ</a:t>
            </a:r>
            <a:endParaRPr/>
          </a:p>
        </p:txBody>
      </p:sp>
      <p:sp>
        <p:nvSpPr>
          <p:cNvPr id="181" name="Google Shape;181;g1074638dfaf_0_40"/>
          <p:cNvSpPr txBox="1"/>
          <p:nvPr>
            <p:ph idx="12" type="sldNum"/>
          </p:nvPr>
        </p:nvSpPr>
        <p:spPr>
          <a:xfrm>
            <a:off x="11758337" y="6186052"/>
            <a:ext cx="393600" cy="423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>
                <a:solidFill>
                  <a:schemeClr val="accent2"/>
                </a:solidFill>
              </a:rPr>
              <a:t>‹#›</a:t>
            </a:fld>
            <a:endParaRPr b="1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1074638dfaf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69383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074638dfaf_0_49"/>
          <p:cNvSpPr txBox="1"/>
          <p:nvPr>
            <p:ph idx="1" type="subTitle"/>
          </p:nvPr>
        </p:nvSpPr>
        <p:spPr>
          <a:xfrm>
            <a:off x="2819400" y="836713"/>
            <a:ext cx="9034500" cy="2539800"/>
          </a:xfrm>
          <a:prstGeom prst="rect">
            <a:avLst/>
          </a:prstGeom>
          <a:solidFill>
            <a:schemeClr val="dk1">
              <a:alpha val="47840"/>
            </a:schemeClr>
          </a:solidFill>
          <a:ln>
            <a:noFill/>
          </a:ln>
        </p:spPr>
        <p:txBody>
          <a:bodyPr anchorCtr="0" anchor="t" bIns="251975" lIns="432000" spcFirstLastPara="1" rIns="25197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Tools based on Process</a:t>
            </a:r>
            <a:endParaRPr sz="4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r>
              <a:rPr lang="en-US" sz="3200"/>
              <a:t>. </a:t>
            </a:r>
            <a:r>
              <a:rPr lang="en-US" sz="4000"/>
              <a:t>Follow-up</a:t>
            </a:r>
            <a:endParaRPr sz="4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descr="A picture containing logo&#10;&#10;Description automatically generated" id="189" name="Google Shape;189;g1074638dfaf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052" y="143295"/>
            <a:ext cx="874060" cy="983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074638dfaf_0_49"/>
          <p:cNvSpPr txBox="1"/>
          <p:nvPr>
            <p:ph idx="3" type="body"/>
          </p:nvPr>
        </p:nvSpPr>
        <p:spPr>
          <a:xfrm>
            <a:off x="11445768" y="6622993"/>
            <a:ext cx="78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-US">
                <a:highlight>
                  <a:srgbClr val="000000"/>
                </a:highlight>
              </a:rPr>
              <a:t>©  WWFTZ</a:t>
            </a:r>
            <a:endParaRPr/>
          </a:p>
        </p:txBody>
      </p:sp>
      <p:sp>
        <p:nvSpPr>
          <p:cNvPr id="191" name="Google Shape;191;g1074638dfaf_0_49"/>
          <p:cNvSpPr txBox="1"/>
          <p:nvPr>
            <p:ph idx="12" type="sldNum"/>
          </p:nvPr>
        </p:nvSpPr>
        <p:spPr>
          <a:xfrm>
            <a:off x="11758337" y="6186052"/>
            <a:ext cx="393600" cy="423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>
                <a:solidFill>
                  <a:schemeClr val="accent2"/>
                </a:solidFill>
              </a:rPr>
              <a:t>‹#›</a:t>
            </a:fld>
            <a:endParaRPr b="1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2021-11-29T10:09:20Z</dcterms:created>
  <dc:creator>Cuthbert Mallya</dc:creator>
</cp:coreProperties>
</file>