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A"/>
          </a:solidFill>
        </a:fill>
      </a:tcStyle>
    </a:wholeTbl>
    <a:band2H>
      <a:tcTxStyle b="def" i="def"/>
      <a:tcStyle>
        <a:tcBdr/>
        <a:fill>
          <a:solidFill>
            <a:srgbClr val="FF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AD7"/>
          </a:solidFill>
        </a:fill>
      </a:tcStyle>
    </a:wholeTbl>
    <a:band2H>
      <a:tcTxStyle b="def" i="def"/>
      <a:tcStyle>
        <a:tcBdr/>
        <a:fill>
          <a:solidFill>
            <a:srgbClr val="EFE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E"/>
          </a:solidFill>
        </a:fill>
      </a:tcStyle>
    </a:wholeTbl>
    <a:band2H>
      <a:tcTxStyle b="def" i="def"/>
      <a:tcStyle>
        <a:tcBdr/>
        <a:fill>
          <a:solidFill>
            <a:srgbClr val="E6E7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6200000">
            <a:off x="7554352" y="5254283"/>
            <a:ext cx="1892950" cy="1294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086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B3014C"/>
              </a:gs>
              <a:gs pos="60000">
                <a:schemeClr val="accent1"/>
              </a:gs>
              <a:gs pos="100000">
                <a:srgbClr val="FF99B8"/>
              </a:gs>
            </a:gsLst>
            <a:lin ang="15500001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540543" y="776287"/>
            <a:ext cx="8062913" cy="1470026"/>
          </a:xfrm>
          <a:prstGeom prst="rect">
            <a:avLst/>
          </a:prstGeom>
        </p:spPr>
        <p:txBody>
          <a:bodyPr anchor="b"/>
          <a:lstStyle>
            <a:lvl1pPr algn="r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half" idx="1"/>
          </p:nvPr>
        </p:nvSpPr>
        <p:spPr>
          <a:xfrm>
            <a:off x="540543" y="2250280"/>
            <a:ext cx="8062913" cy="1752601"/>
          </a:xfrm>
          <a:prstGeom prst="rect">
            <a:avLst/>
          </a:prstGeom>
        </p:spPr>
        <p:txBody>
          <a:bodyPr/>
          <a:lstStyle>
            <a:lvl1pPr marL="0" marR="36576" indent="0" algn="r">
              <a:spcBef>
                <a:spcPts val="0"/>
              </a:spcBef>
              <a:buClrTx/>
              <a:buSzTx/>
              <a:buFontTx/>
              <a:buNone/>
              <a:defRPr>
                <a:ln w="9525">
                  <a:solidFill>
                    <a:srgbClr val="666666"/>
                  </a:solidFill>
                </a:ln>
              </a:defRPr>
            </a:lvl1pPr>
            <a:lvl2pPr marL="0" marR="36576" indent="457200" algn="r">
              <a:spcBef>
                <a:spcPts val="0"/>
              </a:spcBef>
              <a:buClrTx/>
              <a:buSzTx/>
              <a:buFontTx/>
              <a:buNone/>
              <a:defRPr>
                <a:ln w="9525">
                  <a:solidFill>
                    <a:srgbClr val="666666"/>
                  </a:solidFill>
                </a:ln>
              </a:defRPr>
            </a:lvl2pPr>
            <a:lvl3pPr marL="0" marR="36576" indent="914400" algn="r">
              <a:spcBef>
                <a:spcPts val="0"/>
              </a:spcBef>
              <a:buClrTx/>
              <a:buSzTx/>
              <a:buFontTx/>
              <a:buNone/>
              <a:defRPr>
                <a:ln w="9525">
                  <a:solidFill>
                    <a:srgbClr val="666666"/>
                  </a:solidFill>
                </a:ln>
              </a:defRPr>
            </a:lvl3pPr>
            <a:lvl4pPr marL="0" marR="36576" indent="1371600" algn="r">
              <a:spcBef>
                <a:spcPts val="0"/>
              </a:spcBef>
              <a:buClrTx/>
              <a:buSzTx/>
              <a:buFontTx/>
              <a:buNone/>
              <a:defRPr>
                <a:ln w="9525">
                  <a:solidFill>
                    <a:srgbClr val="666666"/>
                  </a:solidFill>
                </a:ln>
              </a:defRPr>
            </a:lvl4pPr>
            <a:lvl5pPr marL="0" marR="36576" indent="1828800" algn="r">
              <a:spcBef>
                <a:spcPts val="0"/>
              </a:spcBef>
              <a:buClrTx/>
              <a:buSzTx/>
              <a:buFontTx/>
              <a:buNone/>
              <a:defRPr>
                <a:ln w="9525">
                  <a:solidFill>
                    <a:srgbClr val="666666"/>
                  </a:solidFill>
                </a:ln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8500138" y="5787549"/>
            <a:ext cx="287137" cy="294641"/>
          </a:xfrm>
          <a:prstGeom prst="rect">
            <a:avLst/>
          </a:prstGeom>
        </p:spPr>
        <p:txBody>
          <a:bodyPr anchor="ctr"/>
          <a:lstStyle>
            <a:lvl1pPr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6781800" y="381000"/>
            <a:ext cx="1905000" cy="5486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457200" y="381000"/>
            <a:ext cx="6248400" cy="5486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000000"/>
            </a:gs>
            <a:gs pos="60000">
              <a:srgbClr val="000000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7034" y="7033"/>
            <a:ext cx="9129932" cy="683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2D2D2">
                  <a:alpha val="10000"/>
                </a:srgbClr>
              </a:gs>
              <a:gs pos="70000">
                <a:srgbClr val="D2D2D2">
                  <a:alpha val="8000"/>
                </a:srgbClr>
              </a:gs>
              <a:gs pos="100000">
                <a:srgbClr val="D2D2D2">
                  <a:alpha val="1000"/>
                </a:srgbClr>
              </a:gs>
            </a:gsLst>
            <a:lin ang="79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 flipV="1" rot="5400000">
            <a:off x="7554352" y="309490"/>
            <a:ext cx="1892950" cy="1294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086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B3014C"/>
              </a:gs>
              <a:gs pos="60000">
                <a:schemeClr val="accent1"/>
              </a:gs>
              <a:gs pos="100000">
                <a:srgbClr val="FF99B8"/>
              </a:gs>
            </a:gsLst>
            <a:lin ang="15500001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 flipH="1" flipV="1">
            <a:off x="6468793" y="9380"/>
            <a:ext cx="2672863" cy="1900211"/>
          </a:xfrm>
          <a:prstGeom prst="line">
            <a:avLst/>
          </a:prstGeom>
          <a:ln w="6000" cap="rnd">
            <a:solidFill>
              <a:srgbClr val="C5C5C5">
                <a:alpha val="45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 flipV="1">
            <a:off x="-1" y="7034"/>
            <a:ext cx="9136967" cy="6843933"/>
          </a:xfrm>
          <a:prstGeom prst="line">
            <a:avLst/>
          </a:prstGeom>
          <a:ln w="5000" cap="rnd">
            <a:solidFill>
              <a:srgbClr val="BEBEBE">
                <a:alpha val="35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381000" y="271464"/>
            <a:ext cx="7239000" cy="1362076"/>
          </a:xfrm>
          <a:prstGeom prst="rect">
            <a:avLst/>
          </a:prstGeom>
        </p:spPr>
        <p:txBody>
          <a:bodyPr/>
          <a:lstStyle>
            <a:lvl1pPr indent="0">
              <a:defRPr b="1" sz="3600">
                <a:ln w="6349">
                  <a:solidFill>
                    <a:srgbClr val="AE265F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381000" y="1633535"/>
            <a:ext cx="3886200" cy="2286001"/>
          </a:xfrm>
          <a:prstGeom prst="rect">
            <a:avLst/>
          </a:prstGeom>
        </p:spPr>
        <p:txBody>
          <a:bodyPr/>
          <a:lstStyle>
            <a:lvl1pPr marL="0" indent="54864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53721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877824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161288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389888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8565986" y="828514"/>
            <a:ext cx="273061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sz="half" idx="1"/>
          </p:nvPr>
        </p:nvSpPr>
        <p:spPr>
          <a:xfrm>
            <a:off x="457200" y="1722436"/>
            <a:ext cx="40386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 marL="846772" indent="-309562">
              <a:spcBef>
                <a:spcPts val="600"/>
              </a:spcBef>
              <a:defRPr sz="2600"/>
            </a:lvl2pPr>
            <a:lvl3pPr marL="1175004" indent="-297180">
              <a:spcBef>
                <a:spcPts val="600"/>
              </a:spcBef>
              <a:defRPr sz="2600"/>
            </a:lvl3pPr>
            <a:lvl4pPr marL="1465072" indent="-303783">
              <a:spcBef>
                <a:spcPts val="600"/>
              </a:spcBef>
              <a:defRPr sz="2600"/>
            </a:lvl4pPr>
            <a:lvl5pPr marL="1693672" indent="-303783">
              <a:spcBef>
                <a:spcPts val="6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248198" y="290732"/>
            <a:ext cx="1066801" cy="6153912"/>
          </a:xfrm>
          <a:prstGeom prst="rect">
            <a:avLst/>
          </a:prstGeom>
        </p:spPr>
        <p:txBody>
          <a:bodyPr anchor="b"/>
          <a:lstStyle>
            <a:lvl1pPr indent="0" algn="ctr">
              <a:defRPr b="1" sz="3300">
                <a:ln w="6349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1365006" y="290732"/>
            <a:ext cx="581025" cy="3017521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marL="0" indent="537210" algn="ctr">
              <a:spcBef>
                <a:spcPts val="300"/>
              </a:spcBef>
              <a:buClrTx/>
              <a:buSzTx/>
              <a:buFontTx/>
              <a:buNone/>
              <a:defRPr sz="1600"/>
            </a:lvl2pPr>
            <a:lvl3pPr marL="0" indent="877824" algn="ctr">
              <a:spcBef>
                <a:spcPts val="300"/>
              </a:spcBef>
              <a:buClrTx/>
              <a:buSzTx/>
              <a:buFontTx/>
              <a:buNone/>
              <a:defRPr sz="1600"/>
            </a:lvl3pPr>
            <a:lvl4pPr marL="0" indent="1161288" algn="ctr">
              <a:spcBef>
                <a:spcPts val="300"/>
              </a:spcBef>
              <a:buClrTx/>
              <a:buSzTx/>
              <a:buFontTx/>
              <a:buNone/>
              <a:defRPr sz="1600"/>
            </a:lvl4pPr>
            <a:lvl5pPr marL="0" indent="1389888" algn="ctr">
              <a:spcBef>
                <a:spcPts val="300"/>
              </a:spcBef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body" sz="quarter" idx="13"/>
          </p:nvPr>
        </p:nvSpPr>
        <p:spPr>
          <a:xfrm rot="16200000">
            <a:off x="146757" y="4645372"/>
            <a:ext cx="3017522" cy="581025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/>
          <a:p>
            <a: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pP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7704449" y="6502908"/>
            <a:ext cx="273061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219456" y="367663"/>
            <a:ext cx="914401" cy="5943601"/>
          </a:xfrm>
          <a:prstGeom prst="rect">
            <a:avLst/>
          </a:prstGeom>
        </p:spPr>
        <p:txBody>
          <a:bodyPr anchor="b"/>
          <a:lstStyle>
            <a:lvl1pPr marR="18288" indent="0" algn="r">
              <a:defRPr cap="all" sz="29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1135855" y="367663"/>
            <a:ext cx="2438401" cy="5943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537210"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877824"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1161288"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1389888"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546620" y="6626859"/>
            <a:ext cx="230831" cy="23114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bg>
      <p:bgPr>
        <a:gradFill flip="none" rotWithShape="1">
          <a:gsLst>
            <a:gs pos="0">
              <a:srgbClr val="000000"/>
            </a:gs>
            <a:gs pos="60000">
              <a:srgbClr val="000000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219456" y="150895"/>
            <a:ext cx="914401" cy="6400801"/>
          </a:xfrm>
          <a:prstGeom prst="rect">
            <a:avLst/>
          </a:prstGeom>
        </p:spPr>
        <p:txBody>
          <a:bodyPr anchor="b"/>
          <a:lstStyle>
            <a:lvl1pPr indent="0">
              <a:defRPr cap="all" sz="3000">
                <a:ln w="6349">
                  <a:solidFill>
                    <a:srgbClr val="AE265F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pic" idx="13"/>
          </p:nvPr>
        </p:nvSpPr>
        <p:spPr>
          <a:xfrm>
            <a:off x="1138237" y="373966"/>
            <a:ext cx="7333489" cy="548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143000" y="5867400"/>
            <a:ext cx="7333489" cy="6858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870585" indent="-333375">
              <a:spcBef>
                <a:spcPts val="0"/>
              </a:spcBef>
              <a:buClrTx/>
              <a:buFontTx/>
              <a:defRPr sz="1400"/>
            </a:lvl2pPr>
            <a:lvl3pPr marL="1197863" indent="-320039">
              <a:spcBef>
                <a:spcPts val="0"/>
              </a:spcBef>
              <a:buClrTx/>
              <a:buFontTx/>
              <a:defRPr sz="1400"/>
            </a:lvl3pPr>
            <a:lvl4pPr marL="1488439" indent="-327151">
              <a:spcBef>
                <a:spcPts val="0"/>
              </a:spcBef>
              <a:buClrTx/>
              <a:buFontTx/>
              <a:defRPr sz="1400"/>
            </a:lvl4pPr>
            <a:lvl5pPr marL="1717039" indent="-327151">
              <a:spcBef>
                <a:spcPts val="0"/>
              </a:spcBef>
              <a:buClrTx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84657" y="6626859"/>
            <a:ext cx="230831" cy="23114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7034" y="14068"/>
            <a:ext cx="9129932" cy="6836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2D2D2">
                  <a:alpha val="10000"/>
                </a:srgbClr>
              </a:gs>
              <a:gs pos="70000">
                <a:srgbClr val="D2D2D2">
                  <a:alpha val="8000"/>
                </a:srgbClr>
              </a:gs>
              <a:gs pos="100000">
                <a:srgbClr val="D2D2D2">
                  <a:alpha val="1000"/>
                </a:srgbClr>
              </a:gs>
            </a:gsLst>
            <a:lin ang="79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1" y="7034"/>
            <a:ext cx="9136967" cy="6843933"/>
          </a:xfrm>
          <a:prstGeom prst="line">
            <a:avLst/>
          </a:prstGeom>
          <a:ln w="5000" cap="rnd">
            <a:solidFill>
              <a:srgbClr val="BEBEBE">
                <a:alpha val="35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 flipH="1">
            <a:off x="6468793" y="4948409"/>
            <a:ext cx="2672863" cy="1900212"/>
          </a:xfrm>
          <a:prstGeom prst="line">
            <a:avLst/>
          </a:prstGeom>
          <a:ln w="6000" cap="rnd">
            <a:solidFill>
              <a:srgbClr val="C5C5C5">
                <a:alpha val="45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882807"/>
            <a:ext cx="8229600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7704449" y="6500781"/>
            <a:ext cx="273061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48463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 w="6350">
            <a:solidFill>
              <a:srgbClr val="AE265F"/>
            </a:solidFill>
          </a:ln>
          <a:solidFill>
            <a:srgbClr val="FF7BA7"/>
          </a:solidFill>
          <a:effectLst>
            <a:outerShdw sx="100000" sy="100000" kx="0" ky="0" algn="b" rotWithShape="0" blurRad="25400" dist="26000" dir="145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448055" marR="0" indent="-38404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0000"/>
        <a:buFont typeface="Wingdings 2"/>
        <a:buChar char="⦿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866921" marR="0" indent="-32971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5000"/>
        <a:buFont typeface="Wingdings 2"/>
        <a:buChar char="›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163574" marR="0" indent="-2857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476755" marR="0" indent="-31546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1721959" marR="0" indent="-3320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1969007" marR="0" indent="-3505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268854" marR="0" indent="-3943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2446019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2674619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erlangelist.com/article/macros_1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14351" y="-619126"/>
            <a:ext cx="9748972" cy="3937215"/>
          </a:xfrm>
          <a:prstGeom prst="rect">
            <a:avLst/>
          </a:prstGeom>
        </p:spPr>
        <p:txBody>
          <a:bodyPr/>
          <a:lstStyle>
            <a:lvl1pPr indent="483869" algn="ctr">
              <a:defRPr sz="9600">
                <a:ln w="6349">
                  <a:solidFill>
                    <a:srgbClr val="AE265F"/>
                  </a:solidFill>
                </a:ln>
              </a:defRPr>
            </a:lvl1pPr>
          </a:lstStyle>
          <a:p>
            <a:pPr/>
            <a:r>
              <a:t>Elixir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-1209676" y="5972175"/>
            <a:ext cx="8208063" cy="2160244"/>
          </a:xfrm>
          <a:prstGeom prst="rect">
            <a:avLst/>
          </a:prstGeom>
        </p:spPr>
        <p:txBody>
          <a:bodyPr/>
          <a:lstStyle>
            <a:lvl1pPr marR="36194">
              <a:defRPr b="1"/>
            </a:lvl1pPr>
          </a:lstStyle>
          <a:p>
            <a:pPr/>
            <a:r>
              <a:t>Luiz Augusto Penna e Fábio Pimentel</a:t>
            </a:r>
          </a:p>
        </p:txBody>
      </p:sp>
      <p:pic>
        <p:nvPicPr>
          <p:cNvPr id="121" name="image2.png" descr="elixi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51" y="1962150"/>
            <a:ext cx="3410465" cy="3410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>
              <a:defRPr sz="3900"/>
            </a:lvl1pPr>
          </a:lstStyle>
          <a:p>
            <a:pPr/>
            <a:r>
              <a:t>Exemplo de Pattern Matching</a:t>
            </a:r>
          </a:p>
        </p:txBody>
      </p:sp>
      <p:pic>
        <p:nvPicPr>
          <p:cNvPr id="151" name="Screen Shot 2017-09-24 at 23.47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11120"/>
            <a:ext cx="9144000" cy="3035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>
              <a:defRPr sz="3900"/>
            </a:lvl1pPr>
          </a:lstStyle>
          <a:p>
            <a:pPr/>
            <a:r>
              <a:t>Exemplo de Pattern Matching</a:t>
            </a:r>
          </a:p>
        </p:txBody>
      </p:sp>
      <p:pic>
        <p:nvPicPr>
          <p:cNvPr id="154" name="Screen Shot 2017-09-24 at 23.47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602" y="1385821"/>
            <a:ext cx="9229204" cy="5286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>
              <a:defRPr sz="3900"/>
            </a:lvl1pPr>
          </a:lstStyle>
          <a:p>
            <a:pPr/>
            <a:r>
              <a:t>Exemplo de Pattern Matching</a:t>
            </a:r>
          </a:p>
        </p:txBody>
      </p:sp>
      <p:pic>
        <p:nvPicPr>
          <p:cNvPr id="157" name="Screen Shot 2017-09-24 at 23.47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89" y="1778914"/>
            <a:ext cx="9316037" cy="3360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Conceitos de Metaprogramação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457200" y="2619407"/>
            <a:ext cx="8229600" cy="45720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2300"/>
            </a:pPr>
            <a:r>
              <a:t>A Metaprogramação é um recurso muito comum de linguagens dinâmicas permite a utilização de códigos para escrever código.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2300"/>
            </a:pPr>
          </a:p>
          <a:p>
            <a:pPr marL="0" indent="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2300"/>
            </a:pPr>
            <a:r>
              <a:t>Em outras palavras podemos dizer que é a capacidade de gerar/alterar código em tempo de execução.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Conceitos de Metaprogramação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  <a:r>
              <a:t>Para entender esse conceito é necessário a compreensão de como as expressões são representadas. Em Elixir, </a:t>
            </a:r>
            <a:r>
              <a:rPr b="1"/>
              <a:t>a árvore de sintaxe abstrata(AST)</a:t>
            </a:r>
            <a:r>
              <a:t>, que é a representação interna do nosso código, é composta de tuplas. Essas tuplas contêm três partes:</a:t>
            </a: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buFontTx/>
              <a:buAutoNum type="arabicPeriod" startAt="1"/>
              <a:defRPr sz="2300"/>
            </a:pPr>
            <a:r>
              <a:t>Nome da função</a:t>
            </a: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buFontTx/>
              <a:buAutoNum type="arabicPeriod" startAt="1"/>
              <a:defRPr sz="2300"/>
            </a:pPr>
            <a:r>
              <a:t>Metadados</a:t>
            </a: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buFontTx/>
              <a:buAutoNum type="arabicPeriod" startAt="1"/>
              <a:defRPr sz="2300"/>
            </a:pPr>
            <a:r>
              <a:t>Argumentos da função</a:t>
            </a:r>
          </a:p>
        </p:txBody>
      </p:sp>
      <p:pic>
        <p:nvPicPr>
          <p:cNvPr id="164" name="Screen Shot 2017-09-24 at 23.52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0" y="5441314"/>
            <a:ext cx="6769100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Conceitos de Metaprogramação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  <a:r>
              <a:t>Quote</a:t>
            </a:r>
          </a:p>
        </p:txBody>
      </p:sp>
      <p:pic>
        <p:nvPicPr>
          <p:cNvPr id="168" name="Screen Shot 2017-09-24 at 23.52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79" y="2927302"/>
            <a:ext cx="8884842" cy="1155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Conceitos de Metaprogramação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  <a:r>
              <a:t>Quote em literais:</a:t>
            </a:r>
          </a:p>
        </p:txBody>
      </p:sp>
      <p:pic>
        <p:nvPicPr>
          <p:cNvPr id="172" name="Screen Shot 2017-09-24 at 23.5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3507" y="2745203"/>
            <a:ext cx="4838351" cy="6828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Conceitos de Metaprogramação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  <a:r>
              <a:t>Quote em literais:</a:t>
            </a:r>
          </a:p>
        </p:txBody>
      </p:sp>
      <p:pic>
        <p:nvPicPr>
          <p:cNvPr id="176" name="Screen Shot 2017-09-24 at 23.53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050" y="2889356"/>
            <a:ext cx="5854228" cy="3809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Conceitos de Metaprogramação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</a:p>
          <a:p>
            <a:pPr marL="447675" indent="-383540">
              <a:lnSpc>
                <a:spcPct val="80000"/>
              </a:lnSpc>
              <a:spcBef>
                <a:spcPts val="500"/>
              </a:spcBef>
              <a:defRPr sz="2300"/>
            </a:pPr>
            <a:r>
              <a:t>Unquote</a:t>
            </a:r>
          </a:p>
        </p:txBody>
      </p:sp>
      <p:pic>
        <p:nvPicPr>
          <p:cNvPr id="180" name="Screen Shot 2017-09-24 at 23.57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74275"/>
            <a:ext cx="9144000" cy="2239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457200" y="22867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Macros - onde a metaprogramação ocorre…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Origens e Influências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371642" y="1371600"/>
            <a:ext cx="8229601" cy="4572000"/>
          </a:xfrm>
          <a:prstGeom prst="rect">
            <a:avLst/>
          </a:prstGeom>
        </p:spPr>
        <p:txBody>
          <a:bodyPr/>
          <a:lstStyle/>
          <a:p>
            <a:pPr marL="447675" indent="-383540"/>
            <a:r>
              <a:rPr b="1"/>
              <a:t>Criador</a:t>
            </a:r>
            <a:r>
              <a:t>: José Valim  </a:t>
            </a:r>
          </a:p>
          <a:p>
            <a:pPr marL="447675" indent="-383540"/>
            <a:r>
              <a:rPr b="1"/>
              <a:t>Objetivos</a:t>
            </a:r>
            <a:r>
              <a:t>: Permitir maior produtividade e extensibilidade no Erlang VM, mantendo a compatibilidade com ferramentas e ecossistemas de Erlang.</a:t>
            </a:r>
          </a:p>
          <a:p>
            <a:pPr marL="447675" indent="-383540"/>
            <a:r>
              <a:rPr b="1"/>
              <a:t>Data de criação</a:t>
            </a:r>
            <a:r>
              <a:t>: 2012</a:t>
            </a:r>
          </a:p>
          <a:p>
            <a:pPr marL="447675" indent="-383540"/>
            <a:r>
              <a:rPr b="1"/>
              <a:t>Influenciada por:</a:t>
            </a:r>
            <a:r>
              <a:rPr>
                <a:solidFill>
                  <a:srgbClr val="FF2AD7"/>
                </a:solidFill>
              </a:rPr>
              <a:t> </a:t>
            </a:r>
            <a:r>
              <a:t>Erlang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Exemplo de Metaprogramação</a:t>
            </a:r>
          </a:p>
        </p:txBody>
      </p:sp>
      <p:pic>
        <p:nvPicPr>
          <p:cNvPr id="185" name="Screen Shot 2017-09-24 at 23.58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0897" y="2435242"/>
            <a:ext cx="9325794" cy="1303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Exemplo de Metaprogramação</a:t>
            </a:r>
          </a:p>
        </p:txBody>
      </p:sp>
      <p:pic>
        <p:nvPicPr>
          <p:cNvPr id="188" name="Screen Shot 2017-09-24 at 23.58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0897" y="2435242"/>
            <a:ext cx="9325794" cy="1303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17-09-24 at 23.59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01319"/>
            <a:ext cx="9144000" cy="1366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Exemplo de Metaprogramação</a:t>
            </a:r>
          </a:p>
        </p:txBody>
      </p:sp>
      <p:pic>
        <p:nvPicPr>
          <p:cNvPr id="192" name="Screen Shot 2017-09-24 at 23.58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0897" y="2435242"/>
            <a:ext cx="9325794" cy="1303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17-09-24 at 23.59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793493"/>
            <a:ext cx="9144000" cy="136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 Shot 2017-09-24 at 23.59.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92919" y="5214662"/>
            <a:ext cx="10105530" cy="1659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Exemplo de Metaprogramação</a:t>
            </a:r>
          </a:p>
        </p:txBody>
      </p:sp>
      <p:pic>
        <p:nvPicPr>
          <p:cNvPr id="197" name="Screen Shot 2017-09-25 at 00.00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39680"/>
            <a:ext cx="9144000" cy="3385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Exemplo de Metaprogramação</a:t>
            </a:r>
          </a:p>
        </p:txBody>
      </p:sp>
      <p:pic>
        <p:nvPicPr>
          <p:cNvPr id="200" name="Screen Shot 2017-09-25 at 00.02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52100"/>
            <a:ext cx="9144000" cy="371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Exemplo de Metaprogramação</a:t>
            </a:r>
          </a:p>
        </p:txBody>
      </p:sp>
      <p:pic>
        <p:nvPicPr>
          <p:cNvPr id="203" name="Screen Shot 2017-09-25 at 00.02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74" y="2099660"/>
            <a:ext cx="5460852" cy="3598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Exemplo de Metaprogramação</a:t>
            </a:r>
          </a:p>
        </p:txBody>
      </p:sp>
      <p:pic>
        <p:nvPicPr>
          <p:cNvPr id="206" name="Screen Shot 2017-09-25 at 00.02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765" y="2529167"/>
            <a:ext cx="6432470" cy="179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57200" y="26296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Conclusão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Bibliografia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3081" indent="-233959" defTabSz="557784">
              <a:spcBef>
                <a:spcPts val="400"/>
              </a:spcBef>
              <a:defRPr sz="1830"/>
            </a:pPr>
            <a:r>
              <a:t>https://elixir-lang.org</a:t>
            </a:r>
          </a:p>
          <a:p>
            <a:pPr marL="273081" indent="-233959" defTabSz="557784">
              <a:spcBef>
                <a:spcPts val="400"/>
              </a:spcBef>
              <a:defRPr sz="1830"/>
            </a:pPr>
          </a:p>
          <a:p>
            <a:pPr marL="273081" indent="-233959" defTabSz="557784">
              <a:spcBef>
                <a:spcPts val="400"/>
              </a:spcBef>
              <a:defRPr sz="1830"/>
            </a:pPr>
            <a:r>
              <a:t>https://pragprog.com/book/elixir13/programming-elixir-1-3</a:t>
            </a:r>
          </a:p>
          <a:p>
            <a:pPr marL="273081" indent="-233959" defTabSz="557784">
              <a:spcBef>
                <a:spcPts val="400"/>
              </a:spcBef>
              <a:defRPr sz="1830"/>
            </a:pPr>
          </a:p>
          <a:p>
            <a:pPr marL="273081" indent="-233959" defTabSz="557784">
              <a:spcBef>
                <a:spcPts val="400"/>
              </a:spcBef>
              <a:defRPr sz="1830"/>
            </a:pPr>
            <a:r>
              <a:t>https://elixirschool.com/pt/lessons/basics/pipe-operator/</a:t>
            </a:r>
          </a:p>
          <a:p>
            <a:pPr marL="273081" indent="-233959" defTabSz="557784">
              <a:spcBef>
                <a:spcPts val="400"/>
              </a:spcBef>
              <a:defRPr sz="1830"/>
            </a:pPr>
          </a:p>
          <a:p>
            <a:pPr marL="273081" indent="-233959" defTabSz="557784">
              <a:spcBef>
                <a:spcPts val="400"/>
              </a:spcBef>
              <a:defRPr sz="1830"/>
            </a:pPr>
            <a:r>
              <a:t>https://speakerdeck.com/volcov/elixir-quem-e-este-pokemon</a:t>
            </a:r>
          </a:p>
          <a:p>
            <a:pPr marL="273081" indent="-233959" defTabSz="557784">
              <a:spcBef>
                <a:spcPts val="400"/>
              </a:spcBef>
              <a:defRPr sz="1830"/>
            </a:pPr>
          </a:p>
          <a:p>
            <a:pPr marL="273081" indent="-233959" defTabSz="557784">
              <a:spcBef>
                <a:spcPts val="400"/>
              </a:spcBef>
              <a:defRPr sz="1830"/>
            </a:pPr>
            <a:r>
              <a:t>http://courseware.codeschool.com/try_elixir/slides/CodeSchool-TryElixir.pdf</a:t>
            </a:r>
          </a:p>
          <a:p>
            <a:pPr marL="273081" indent="-233959" defTabSz="557784">
              <a:spcBef>
                <a:spcPts val="400"/>
              </a:spcBef>
              <a:defRPr sz="1830"/>
            </a:pPr>
          </a:p>
          <a:p>
            <a:pPr marL="273081" indent="-233959" defTabSz="557784">
              <a:spcBef>
                <a:spcPts val="400"/>
              </a:spcBef>
              <a:defRPr sz="1830"/>
            </a:pPr>
            <a:r>
              <a:t>https://dockyard.com/blog/2016/08/16/The-minumum-knowledge-you-need-to-start-metaprogramming-in-Elixir </a:t>
            </a:r>
            <a:r>
              <a:rPr u="sng">
                <a:solidFill>
                  <a:srgbClr val="17BBFD"/>
                </a:solidFill>
                <a:uFill>
                  <a:solidFill>
                    <a:srgbClr val="17BBFD"/>
                  </a:solidFill>
                </a:uFill>
                <a:hlinkClick r:id="rId2" invalidUrl="" action="" tgtFrame="" tooltip="" history="1" highlightClick="0" endSnd="0"/>
              </a:rPr>
              <a:t>http://theerlangelist.com/article/macros_1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/>
          </a:lstStyle>
          <a:p>
            <a:pPr/>
            <a:r>
              <a:t>Classificação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428818" y="1362075"/>
            <a:ext cx="8229601" cy="4572000"/>
          </a:xfrm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130000"/>
              </a:lnSpc>
              <a:spcBef>
                <a:spcPts val="600"/>
              </a:spcBef>
              <a:defRPr sz="2700"/>
            </a:pPr>
            <a:r>
              <a:rPr b="1"/>
              <a:t>Funcional:</a:t>
            </a:r>
            <a:r>
              <a:t> Functions e Modules, não existem objetos ou classes.</a:t>
            </a:r>
          </a:p>
          <a:p>
            <a:pPr marL="447675" indent="-383540">
              <a:lnSpc>
                <a:spcPct val="130000"/>
              </a:lnSpc>
              <a:spcBef>
                <a:spcPts val="600"/>
              </a:spcBef>
              <a:defRPr sz="2700"/>
            </a:pPr>
            <a:r>
              <a:rPr b="1"/>
              <a:t>Dinâmica:</a:t>
            </a:r>
            <a:r>
              <a:t> Tipos são checados na execução</a:t>
            </a:r>
          </a:p>
          <a:p>
            <a:pPr marL="447675" indent="-383540">
              <a:lnSpc>
                <a:spcPct val="130000"/>
              </a:lnSpc>
              <a:spcBef>
                <a:spcPts val="600"/>
              </a:spcBef>
              <a:defRPr sz="2700"/>
            </a:pPr>
            <a:r>
              <a:rPr b="1"/>
              <a:t>Compilada: </a:t>
            </a:r>
            <a:r>
              <a:t>Código fonte são transformados em bytecodes que rodam sobre a Erlang VM. </a:t>
            </a:r>
          </a:p>
          <a:p>
            <a:pPr marL="447675" indent="-383540">
              <a:lnSpc>
                <a:spcPct val="130000"/>
              </a:lnSpc>
              <a:spcBef>
                <a:spcPts val="600"/>
              </a:spcBef>
              <a:defRPr sz="2700"/>
            </a:pPr>
            <a:r>
              <a:rPr b="1"/>
              <a:t>Concorrência</a:t>
            </a:r>
            <a:r>
              <a:t>: Usando modelo de Actors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/>
          </a:lstStyle>
          <a:p>
            <a:pPr/>
            <a:r>
              <a:t>Concorrência e Paralelismo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90000"/>
              </a:lnSpc>
            </a:pPr>
            <a:r>
              <a:t>Na programação concorrente e paralela um programa pode ser executado através de diversas linhas de execução.</a:t>
            </a:r>
          </a:p>
          <a:p>
            <a:pPr marL="447675" indent="-383540">
              <a:lnSpc>
                <a:spcPct val="90000"/>
              </a:lnSpc>
            </a:pPr>
            <a:r>
              <a:t>Ganho de desempenho em sistemas com muitos processadores (paralelismo físico)</a:t>
            </a:r>
          </a:p>
          <a:p>
            <a:pPr marL="447675" indent="-383540">
              <a:lnSpc>
                <a:spcPct val="90000"/>
              </a:lnSpc>
            </a:pPr>
            <a:r>
              <a:t>Ganhos de desempenho através de acesso concorrente a dispositivos de hardware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>
              <a:defRPr sz="3800"/>
            </a:lvl1pPr>
          </a:lstStyle>
          <a:p>
            <a:pPr/>
            <a:r>
              <a:t>Operador PIPE(|&gt;)</a:t>
            </a:r>
          </a:p>
        </p:txBody>
      </p:sp>
      <p:pic>
        <p:nvPicPr>
          <p:cNvPr id="133" name="Screen Shot 2017-09-25 at 00.06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185" y="2280939"/>
            <a:ext cx="7283630" cy="69721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572000" y="3080394"/>
            <a:ext cx="0" cy="6972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63500" dist="25400" dir="1470000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5" name="Screen Shot 2017-09-25 at 00.06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450" y="3811447"/>
            <a:ext cx="7277100" cy="911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/>
          <a:p>
            <a:pPr indent="483869" algn="ctr">
              <a:defRPr sz="3800"/>
            </a:pPr>
            <a:r>
              <a:t>Operador PIPE(|&gt;)</a:t>
            </a:r>
          </a:p>
          <a:p>
            <a:pPr indent="483869" algn="ctr">
              <a:defRPr sz="3800"/>
            </a:pPr>
            <a:r>
              <a:t>Exemplo</a:t>
            </a:r>
          </a:p>
        </p:txBody>
      </p:sp>
      <p:pic>
        <p:nvPicPr>
          <p:cNvPr id="138" name="Screen Shot 2017-09-25 at 00.06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022" y="1706719"/>
            <a:ext cx="8529881" cy="4506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>
              <a:defRPr sz="3800"/>
            </a:lvl1pPr>
          </a:lstStyle>
          <a:p>
            <a:pPr/>
            <a:r>
              <a:t>Conceitos de Pattern Matching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409575" y="1581150"/>
            <a:ext cx="8229600" cy="4572000"/>
          </a:xfrm>
          <a:prstGeom prst="rect">
            <a:avLst/>
          </a:prstGeom>
        </p:spPr>
        <p:txBody>
          <a:bodyPr/>
          <a:lstStyle/>
          <a:p>
            <a:pPr marL="447675" indent="-383540">
              <a:lnSpc>
                <a:spcPct val="90000"/>
              </a:lnSpc>
              <a:spcBef>
                <a:spcPts val="600"/>
              </a:spcBef>
              <a:defRPr sz="2500"/>
            </a:pPr>
            <a:r>
              <a:t>Pattern matching é uma poderosa parte de Elixir, nos permite procurar padrões simples em valores, estruturas de dados, e até funções.</a:t>
            </a:r>
          </a:p>
          <a:p>
            <a:pPr marL="447675" indent="-383540">
              <a:lnSpc>
                <a:spcPct val="90000"/>
              </a:lnSpc>
              <a:spcBef>
                <a:spcPts val="600"/>
              </a:spcBef>
              <a:defRPr sz="2500"/>
            </a:pPr>
          </a:p>
          <a:p>
            <a:pPr marL="447675" indent="-383540">
              <a:lnSpc>
                <a:spcPct val="90000"/>
              </a:lnSpc>
              <a:spcBef>
                <a:spcPts val="600"/>
              </a:spcBef>
              <a:defRPr sz="2500"/>
            </a:pPr>
            <a:r>
              <a:t>Em Elixir, o operador </a:t>
            </a:r>
            <a:r>
              <a:rPr b="1"/>
              <a:t>=</a:t>
            </a:r>
            <a:r>
              <a:t> é na verdade o nosso operador </a:t>
            </a:r>
            <a:r>
              <a:rPr b="1"/>
              <a:t>match</a:t>
            </a:r>
            <a:r>
              <a:t>. Quando usado, a expressão inteira se torna uma </a:t>
            </a:r>
            <a:r>
              <a:rPr b="1"/>
              <a:t>equação</a:t>
            </a:r>
            <a:r>
              <a:t> e faz com que Elixir o combine os valores do lado esquerdo com os valores do lado direito da expressão.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>
              <a:defRPr sz="3900"/>
            </a:lvl1pPr>
          </a:lstStyle>
          <a:p>
            <a:pPr/>
            <a:r>
              <a:t>Exemplo de Pattern Matching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19100" y="1304925"/>
            <a:ext cx="8229600" cy="4572000"/>
          </a:xfrm>
          <a:prstGeom prst="rect">
            <a:avLst/>
          </a:prstGeom>
        </p:spPr>
        <p:txBody>
          <a:bodyPr/>
          <a:lstStyle>
            <a:lvl1pPr marL="447675" indent="-383540"/>
          </a:lstStyle>
          <a:p>
            <a:pPr/>
            <a:r>
              <a:t>A linguagem vai sempre tentar "casar" o valor da esquerda com o valor da direita.</a:t>
            </a:r>
          </a:p>
        </p:txBody>
      </p:sp>
      <p:pic>
        <p:nvPicPr>
          <p:cNvPr id="145" name="Screen Shot 2017-09-24 at 23.47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86" y="3426532"/>
            <a:ext cx="10610572" cy="1789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457200" y="267493"/>
            <a:ext cx="8229600" cy="1399034"/>
          </a:xfrm>
          <a:prstGeom prst="rect">
            <a:avLst/>
          </a:prstGeom>
        </p:spPr>
        <p:txBody>
          <a:bodyPr/>
          <a:lstStyle>
            <a:lvl1pPr indent="483869" algn="ctr">
              <a:defRPr sz="3900"/>
            </a:lvl1pPr>
          </a:lstStyle>
          <a:p>
            <a:pPr/>
            <a:r>
              <a:t>Exemplo de Pattern Matching</a:t>
            </a:r>
          </a:p>
        </p:txBody>
      </p:sp>
      <p:pic>
        <p:nvPicPr>
          <p:cNvPr id="148" name="Screen Shot 2017-09-24 at 23.47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43781"/>
            <a:ext cx="9144000" cy="332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erve">
  <a:themeElements>
    <a:clrScheme name="Ver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Verv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14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14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147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14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25400" dir="147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erve">
  <a:themeElements>
    <a:clrScheme name="Ver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Verv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14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14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147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14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25400" dir="147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