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33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4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45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9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4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0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9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5244-62C2-4084-A62C-070E1C53E452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38E9-583A-4B53-850B-A049B2B68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Seleção por </a:t>
            </a:r>
            <a:r>
              <a:rPr lang="pt-BR" b="1" u="sng" dirty="0" smtClean="0"/>
              <a:t>Competência</a:t>
            </a:r>
            <a:r>
              <a:rPr lang="pt-BR" dirty="0" smtClean="0"/>
              <a:t> para Cargos Públicos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40394"/>
          </a:xfrm>
        </p:spPr>
        <p:txBody>
          <a:bodyPr>
            <a:noAutofit/>
          </a:bodyPr>
          <a:lstStyle/>
          <a:p>
            <a:r>
              <a:rPr lang="pt-BR" sz="3200" dirty="0" err="1" smtClean="0"/>
              <a:t>Exploration</a:t>
            </a:r>
            <a:r>
              <a:rPr lang="pt-BR" sz="3200" dirty="0" smtClean="0"/>
              <a:t> </a:t>
            </a:r>
            <a:r>
              <a:rPr lang="pt-BR" sz="3200" dirty="0" err="1" smtClean="0"/>
              <a:t>Question</a:t>
            </a:r>
            <a:r>
              <a:rPr lang="pt-BR" sz="3200" dirty="0" smtClean="0"/>
              <a:t>:</a:t>
            </a:r>
          </a:p>
          <a:p>
            <a:r>
              <a:rPr lang="pt-BR" sz="3200" dirty="0" smtClean="0"/>
              <a:t>Como podemos selecionar pessoas com as </a:t>
            </a:r>
            <a:r>
              <a:rPr lang="pt-BR" sz="3200" b="1" u="sng" dirty="0" smtClean="0"/>
              <a:t>competências requeridas</a:t>
            </a:r>
            <a:r>
              <a:rPr lang="pt-BR" sz="3200" dirty="0" smtClean="0"/>
              <a:t> para ocupar os </a:t>
            </a:r>
            <a:r>
              <a:rPr lang="pt-BR" sz="3200" b="1" u="sng" dirty="0" smtClean="0"/>
              <a:t>cargos comissionados</a:t>
            </a:r>
            <a:r>
              <a:rPr lang="pt-BR" sz="3200" dirty="0" smtClean="0"/>
              <a:t> do Governo Federal.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3732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se espera da Solução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Ajudar a alinhar expectativas entre a pessoa que seleciona e candidato, explicando claramente cada etapa do processo de seleção; </a:t>
            </a:r>
          </a:p>
          <a:p>
            <a:pPr lvl="1" algn="just"/>
            <a:r>
              <a:rPr lang="pt-BR" dirty="0" smtClean="0"/>
              <a:t>Critério 06: </a:t>
            </a:r>
          </a:p>
          <a:p>
            <a:pPr lvl="1" algn="just"/>
            <a:r>
              <a:rPr lang="pt-BR" dirty="0" smtClean="0"/>
              <a:t>Critério 05:</a:t>
            </a:r>
          </a:p>
          <a:p>
            <a:pPr lvl="1" algn="just"/>
            <a:r>
              <a:rPr lang="pt-BR" dirty="0" smtClean="0"/>
              <a:t>Critério 01:</a:t>
            </a:r>
            <a:endParaRPr lang="pt-BR" dirty="0"/>
          </a:p>
          <a:p>
            <a:pPr algn="just"/>
            <a:r>
              <a:rPr lang="pt-BR" dirty="0" smtClean="0">
                <a:solidFill>
                  <a:srgbClr val="FF0000"/>
                </a:solidFill>
              </a:rPr>
              <a:t>Pensar em maneiras de divulgação que atraiam profissionais de dentro e de fora do serviço público.</a:t>
            </a:r>
          </a:p>
          <a:p>
            <a:pPr algn="just"/>
            <a:r>
              <a:rPr lang="pt-BR" dirty="0" smtClean="0"/>
              <a:t>Valorizar a diversidade;</a:t>
            </a:r>
          </a:p>
          <a:p>
            <a:pPr algn="just"/>
            <a:r>
              <a:rPr lang="pt-BR" dirty="0" smtClean="0"/>
              <a:t>É desejável que a solução permita a busca ativa de perfis que poderiam ser interessantes para a vaga; </a:t>
            </a:r>
          </a:p>
          <a:p>
            <a:pPr algn="just"/>
            <a:r>
              <a:rPr lang="pt-BR" dirty="0" smtClean="0"/>
              <a:t>Não pode ser um programa de </a:t>
            </a:r>
            <a:r>
              <a:rPr lang="pt-BR" dirty="0" err="1" smtClean="0"/>
              <a:t>coaching</a:t>
            </a:r>
            <a:r>
              <a:rPr lang="pt-BR" dirty="0" smtClean="0"/>
              <a:t>, </a:t>
            </a:r>
            <a:r>
              <a:rPr lang="pt-BR" dirty="0" err="1" smtClean="0"/>
              <a:t>mentoring</a:t>
            </a:r>
            <a:r>
              <a:rPr lang="pt-BR" dirty="0" smtClean="0"/>
              <a:t> ou boas maneiras.</a:t>
            </a:r>
          </a:p>
          <a:p>
            <a:pPr marL="0" indent="0" algn="just">
              <a:buNone/>
            </a:pP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3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17320"/>
            <a:ext cx="10948416" cy="475964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Escopo: Criar “Um mecanismo que facilite o </a:t>
            </a:r>
            <a:r>
              <a:rPr lang="pt-BR" b="1" u="sng" dirty="0" smtClean="0"/>
              <a:t>mapeamento</a:t>
            </a:r>
            <a:r>
              <a:rPr lang="pt-BR" dirty="0" smtClean="0"/>
              <a:t> e a </a:t>
            </a:r>
            <a:r>
              <a:rPr lang="pt-BR" b="1" u="sng" dirty="0" smtClean="0"/>
              <a:t>correspondência</a:t>
            </a:r>
            <a:r>
              <a:rPr lang="pt-BR" dirty="0" smtClean="0"/>
              <a:t> entre 1) </a:t>
            </a:r>
            <a:r>
              <a:rPr lang="pt-BR" b="1" u="sng" dirty="0" smtClean="0"/>
              <a:t>o </a:t>
            </a:r>
            <a:r>
              <a:rPr lang="pt-BR" b="1" u="sng" dirty="0"/>
              <a:t>perfil e as competências dos candidatos</a:t>
            </a:r>
            <a:r>
              <a:rPr lang="pt-BR" dirty="0" smtClean="0"/>
              <a:t> e o 2) </a:t>
            </a:r>
            <a:r>
              <a:rPr lang="pt-BR" b="1" u="sng" dirty="0" smtClean="0"/>
              <a:t>perfil e competências requeridas para o cargo</a:t>
            </a:r>
            <a:r>
              <a:rPr lang="pt-BR" dirty="0" smtClean="0"/>
              <a:t>.</a:t>
            </a:r>
          </a:p>
          <a:p>
            <a:pPr lvl="1"/>
            <a:r>
              <a:rPr lang="pt-BR" b="1" u="sng" dirty="0" smtClean="0">
                <a:solidFill>
                  <a:srgbClr val="FF0000"/>
                </a:solidFill>
              </a:rPr>
              <a:t>Critério 01</a:t>
            </a:r>
            <a:r>
              <a:rPr lang="pt-BR" dirty="0" smtClean="0">
                <a:solidFill>
                  <a:srgbClr val="FF0000"/>
                </a:solidFill>
              </a:rPr>
              <a:t>: Ser uma ferramenta tecnológica </a:t>
            </a:r>
            <a:r>
              <a:rPr lang="pt-BR" b="1" u="sng" dirty="0" smtClean="0">
                <a:solidFill>
                  <a:srgbClr val="FF0000"/>
                </a:solidFill>
              </a:rPr>
              <a:t>simples</a:t>
            </a:r>
            <a:r>
              <a:rPr lang="pt-BR" dirty="0" smtClean="0">
                <a:solidFill>
                  <a:srgbClr val="FF0000"/>
                </a:solidFill>
              </a:rPr>
              <a:t> e </a:t>
            </a:r>
            <a:r>
              <a:rPr lang="pt-BR" b="1" u="sng" dirty="0" smtClean="0">
                <a:solidFill>
                  <a:srgbClr val="FF0000"/>
                </a:solidFill>
              </a:rPr>
              <a:t>escalável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Interface amigável.</a:t>
            </a:r>
          </a:p>
          <a:p>
            <a:pPr lvl="1"/>
            <a:r>
              <a:rPr lang="pt-BR" b="1" u="sng" dirty="0" smtClean="0">
                <a:solidFill>
                  <a:srgbClr val="FF0000"/>
                </a:solidFill>
              </a:rPr>
              <a:t>Critério 02</a:t>
            </a:r>
            <a:r>
              <a:rPr lang="pt-BR" dirty="0" smtClean="0">
                <a:solidFill>
                  <a:srgbClr val="FF0000"/>
                </a:solidFill>
              </a:rPr>
              <a:t>: Fornecer uma </a:t>
            </a:r>
            <a:r>
              <a:rPr lang="pt-BR" b="1" u="sng" dirty="0" smtClean="0">
                <a:solidFill>
                  <a:srgbClr val="FF0000"/>
                </a:solidFill>
              </a:rPr>
              <a:t>visão ampla</a:t>
            </a:r>
            <a:r>
              <a:rPr lang="pt-BR" dirty="0" smtClean="0">
                <a:solidFill>
                  <a:srgbClr val="FF0000"/>
                </a:solidFill>
              </a:rPr>
              <a:t> de </a:t>
            </a:r>
            <a:r>
              <a:rPr lang="pt-BR" b="1" u="sng" dirty="0" smtClean="0">
                <a:solidFill>
                  <a:srgbClr val="FF0000"/>
                </a:solidFill>
              </a:rPr>
              <a:t>potenciais candidatos</a:t>
            </a:r>
            <a:r>
              <a:rPr lang="pt-BR" dirty="0" smtClean="0">
                <a:solidFill>
                  <a:srgbClr val="FF0000"/>
                </a:solidFill>
              </a:rPr>
              <a:t> para as vagas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Busca ativa de perfis.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b="1" u="sng" dirty="0" smtClean="0">
                <a:solidFill>
                  <a:srgbClr val="FF0000"/>
                </a:solidFill>
              </a:rPr>
              <a:t>Critério 03</a:t>
            </a:r>
            <a:r>
              <a:rPr lang="pt-BR" dirty="0" smtClean="0">
                <a:solidFill>
                  <a:srgbClr val="FF0000"/>
                </a:solidFill>
              </a:rPr>
              <a:t>: Permitir </a:t>
            </a:r>
            <a:r>
              <a:rPr lang="pt-BR" b="1" u="sng" dirty="0" smtClean="0">
                <a:solidFill>
                  <a:srgbClr val="FF0000"/>
                </a:solidFill>
              </a:rPr>
              <a:t>identificar competências</a:t>
            </a:r>
            <a:r>
              <a:rPr lang="pt-BR" dirty="0" smtClean="0">
                <a:solidFill>
                  <a:srgbClr val="FF0000"/>
                </a:solidFill>
              </a:rPr>
              <a:t> requeridas para os cargos e possuídas pelos candidatos.</a:t>
            </a:r>
          </a:p>
          <a:p>
            <a:pPr lvl="1"/>
            <a:r>
              <a:rPr lang="pt-BR" b="1" u="sng" dirty="0" smtClean="0">
                <a:solidFill>
                  <a:srgbClr val="FF0000"/>
                </a:solidFill>
              </a:rPr>
              <a:t>Critério 04</a:t>
            </a:r>
            <a:r>
              <a:rPr lang="pt-BR" dirty="0" smtClean="0">
                <a:solidFill>
                  <a:srgbClr val="FF0000"/>
                </a:solidFill>
              </a:rPr>
              <a:t>: Permitir a atração de profissionais </a:t>
            </a:r>
            <a:r>
              <a:rPr lang="pt-BR" b="1" u="sng" dirty="0" smtClean="0">
                <a:solidFill>
                  <a:srgbClr val="FF0000"/>
                </a:solidFill>
              </a:rPr>
              <a:t>de fora</a:t>
            </a:r>
            <a:r>
              <a:rPr lang="pt-BR" dirty="0" smtClean="0">
                <a:solidFill>
                  <a:srgbClr val="FF0000"/>
                </a:solidFill>
              </a:rPr>
              <a:t> do serviço público.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Amplo acesso e Diversidade (incluir demografia).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b="1" u="sng" dirty="0" smtClean="0">
                <a:solidFill>
                  <a:srgbClr val="FF0000"/>
                </a:solidFill>
              </a:rPr>
              <a:t>Critério 05</a:t>
            </a:r>
            <a:r>
              <a:rPr lang="pt-BR" dirty="0" smtClean="0">
                <a:solidFill>
                  <a:srgbClr val="FF0000"/>
                </a:solidFill>
              </a:rPr>
              <a:t>: Contribuir para o aumento da </a:t>
            </a:r>
            <a:r>
              <a:rPr lang="pt-BR" b="1" u="sng" dirty="0" smtClean="0">
                <a:solidFill>
                  <a:srgbClr val="FF0000"/>
                </a:solidFill>
              </a:rPr>
              <a:t>confiabilidade e transparência</a:t>
            </a:r>
            <a:r>
              <a:rPr lang="pt-BR" dirty="0" smtClean="0">
                <a:solidFill>
                  <a:srgbClr val="FF0000"/>
                </a:solidFill>
              </a:rPr>
              <a:t> do processo de seleção.</a:t>
            </a:r>
          </a:p>
          <a:p>
            <a:pPr lvl="1"/>
            <a:r>
              <a:rPr lang="pt-BR" b="1" u="sng" dirty="0" smtClean="0">
                <a:solidFill>
                  <a:srgbClr val="FF0000"/>
                </a:solidFill>
              </a:rPr>
              <a:t>Critério 06</a:t>
            </a:r>
            <a:r>
              <a:rPr lang="pt-BR" dirty="0" smtClean="0">
                <a:solidFill>
                  <a:srgbClr val="FF0000"/>
                </a:solidFill>
              </a:rPr>
              <a:t>: </a:t>
            </a:r>
            <a:r>
              <a:rPr lang="pt-BR" b="1" u="sng" dirty="0" smtClean="0">
                <a:solidFill>
                  <a:srgbClr val="FF0000"/>
                </a:solidFill>
              </a:rPr>
              <a:t>Não </a:t>
            </a:r>
            <a:r>
              <a:rPr lang="pt-BR" dirty="0" smtClean="0">
                <a:solidFill>
                  <a:srgbClr val="FF0000"/>
                </a:solidFill>
              </a:rPr>
              <a:t>utilizar de editais e ferramentas </a:t>
            </a:r>
            <a:r>
              <a:rPr lang="pt-BR" b="1" u="sng" dirty="0" smtClean="0">
                <a:solidFill>
                  <a:srgbClr val="FF0000"/>
                </a:solidFill>
              </a:rPr>
              <a:t>burocráticas </a:t>
            </a:r>
            <a:r>
              <a:rPr lang="pt-BR" dirty="0" smtClean="0">
                <a:solidFill>
                  <a:srgbClr val="FF0000"/>
                </a:solidFill>
              </a:rPr>
              <a:t>para o processo seletivo.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Processo intermediado por tecnologia.</a:t>
            </a:r>
          </a:p>
          <a:p>
            <a:pPr lvl="1"/>
            <a:r>
              <a:rPr lang="pt-BR" b="1" u="sng" dirty="0" smtClean="0">
                <a:solidFill>
                  <a:srgbClr val="FF0000"/>
                </a:solidFill>
              </a:rPr>
              <a:t>Critério 07</a:t>
            </a:r>
            <a:r>
              <a:rPr lang="pt-BR" dirty="0" smtClean="0">
                <a:solidFill>
                  <a:srgbClr val="FF0000"/>
                </a:solidFill>
              </a:rPr>
              <a:t>: Permitir a </a:t>
            </a:r>
            <a:r>
              <a:rPr lang="pt-BR" b="1" u="sng" dirty="0" smtClean="0">
                <a:solidFill>
                  <a:srgbClr val="FF0000"/>
                </a:solidFill>
              </a:rPr>
              <a:t>padronização dos processos seletivos</a:t>
            </a:r>
            <a:r>
              <a:rPr lang="pt-BR" dirty="0" smtClean="0">
                <a:solidFill>
                  <a:srgbClr val="FF0000"/>
                </a:solidFill>
              </a:rPr>
              <a:t> para vagas comissionadas e facilitar sua utilização pelos </a:t>
            </a:r>
            <a:r>
              <a:rPr lang="pt-BR" b="1" u="sng" dirty="0" smtClean="0">
                <a:solidFill>
                  <a:srgbClr val="FF0000"/>
                </a:solidFill>
              </a:rPr>
              <a:t>recrutadores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b="1" u="sng" dirty="0" smtClean="0">
                <a:solidFill>
                  <a:srgbClr val="FF0000"/>
                </a:solidFill>
              </a:rPr>
              <a:t>Critério 08:</a:t>
            </a:r>
            <a:r>
              <a:rPr lang="pt-BR" dirty="0" smtClean="0">
                <a:solidFill>
                  <a:srgbClr val="FF0000"/>
                </a:solidFill>
              </a:rPr>
              <a:t> Gerar </a:t>
            </a:r>
            <a:r>
              <a:rPr lang="pt-BR" b="1" u="sng" dirty="0" smtClean="0">
                <a:solidFill>
                  <a:srgbClr val="FF0000"/>
                </a:solidFill>
              </a:rPr>
              <a:t>processos seletivos customizáveis</a:t>
            </a:r>
            <a:r>
              <a:rPr lang="pt-BR" dirty="0" smtClean="0">
                <a:solidFill>
                  <a:srgbClr val="FF0000"/>
                </a:solidFill>
              </a:rPr>
              <a:t> para o recrutador, envolvendo a seleção das ferramentas e etapas.</a:t>
            </a:r>
          </a:p>
          <a:p>
            <a:pPr lvl="1"/>
            <a:endParaRPr lang="pt-BR" dirty="0" smtClean="0">
              <a:solidFill>
                <a:srgbClr val="FF0000"/>
              </a:solidFill>
            </a:endParaRPr>
          </a:p>
          <a:p>
            <a:pPr lvl="1"/>
            <a:endParaRPr lang="pt-BR" dirty="0" smtClean="0">
              <a:solidFill>
                <a:srgbClr val="FF0000"/>
              </a:solidFill>
            </a:endParaRPr>
          </a:p>
          <a:p>
            <a:pPr lvl="1"/>
            <a:endParaRPr lang="pt-BR" dirty="0" smtClean="0">
              <a:solidFill>
                <a:srgbClr val="FF0000"/>
              </a:solidFill>
            </a:endParaRPr>
          </a:p>
          <a:p>
            <a:pPr lvl="1"/>
            <a:endParaRPr lang="pt-BR" dirty="0" smtClean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0713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45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u="sng" dirty="0" smtClean="0"/>
              <a:t>Muitas vezes </a:t>
            </a:r>
            <a:r>
              <a:rPr lang="pt-BR" dirty="0" smtClean="0"/>
              <a:t>[frequência], ocupantes de cargos comissionados do Governo Federal são nomeados </a:t>
            </a:r>
            <a:r>
              <a:rPr lang="pt-BR" b="1" u="sng" dirty="0" smtClean="0"/>
              <a:t>sem</a:t>
            </a:r>
            <a:r>
              <a:rPr lang="pt-BR" dirty="0" smtClean="0"/>
              <a:t> um bom </a:t>
            </a:r>
            <a:r>
              <a:rPr lang="pt-BR" b="1" u="sng" dirty="0" smtClean="0"/>
              <a:t>alinhamento entre o perfil do candidato e da vaga.</a:t>
            </a:r>
            <a:r>
              <a:rPr lang="pt-BR" dirty="0" smtClean="0"/>
              <a:t> Quando seleções são feitas assim há um grande risco de </a:t>
            </a:r>
            <a:r>
              <a:rPr lang="pt-BR" b="1" u="sng" dirty="0" smtClean="0"/>
              <a:t>descasamento entre a competências da pessoa selecionada e as necessárias para o cargo</a:t>
            </a:r>
            <a:r>
              <a:rPr lang="pt-BR" dirty="0" smtClean="0"/>
              <a:t> [Problema] por isso queremos criar mecanismos que facilitem essa </a:t>
            </a:r>
            <a:r>
              <a:rPr lang="pt-BR" b="1" u="sng" dirty="0" smtClean="0"/>
              <a:t>correspondência</a:t>
            </a:r>
            <a:r>
              <a:rPr lang="pt-BR" dirty="0" smtClean="0"/>
              <a:t>. Como podemos selecionar pessoas com competências adequadas para estes cargos a partir de uma ferramenta </a:t>
            </a:r>
            <a:r>
              <a:rPr lang="pt-BR" b="1" u="sng" dirty="0" smtClean="0"/>
              <a:t>simples e escalável</a:t>
            </a:r>
            <a:r>
              <a:rPr lang="pt-BR" dirty="0" smtClean="0"/>
              <a:t>? 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Critério 01: Ser uma ferramenta tecnológica simples e escalável.</a:t>
            </a:r>
          </a:p>
          <a:p>
            <a:pPr lvl="1" algn="just"/>
            <a:endParaRPr lang="pt-BR" dirty="0" smtClean="0"/>
          </a:p>
          <a:p>
            <a:endParaRPr lang="pt-BR" sz="3200" dirty="0"/>
          </a:p>
          <a:p>
            <a:endParaRPr lang="pt-BR" sz="3200" dirty="0" smtClean="0"/>
          </a:p>
          <a:p>
            <a:endParaRPr lang="pt-BR" sz="3600" b="1" u="sng" dirty="0"/>
          </a:p>
        </p:txBody>
      </p:sp>
    </p:spTree>
    <p:extLst>
      <p:ext uri="{BB962C8B-B14F-4D97-AF65-F5344CB8AC3E}">
        <p14:creationId xmlns:p14="http://schemas.microsoft.com/office/powerpoint/2010/main" val="92123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Condições atuais: “</a:t>
            </a:r>
            <a:r>
              <a:rPr lang="pt-BR" b="1" dirty="0" err="1" smtClean="0"/>
              <a:t>What</a:t>
            </a:r>
            <a:r>
              <a:rPr lang="pt-BR" b="1" dirty="0" smtClean="0"/>
              <a:t> </a:t>
            </a:r>
            <a:r>
              <a:rPr lang="pt-BR" b="1" dirty="0" err="1" smtClean="0"/>
              <a:t>is</a:t>
            </a:r>
            <a:r>
              <a:rPr lang="pt-BR" b="1" dirty="0" smtClean="0"/>
              <a:t>”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As ferramentas disponíveis no Governo Federal não permitem ter uma </a:t>
            </a:r>
            <a:r>
              <a:rPr lang="pt-BR" b="1" u="sng" dirty="0" smtClean="0"/>
              <a:t>visão ampla</a:t>
            </a:r>
            <a:r>
              <a:rPr lang="pt-BR" dirty="0" smtClean="0"/>
              <a:t> dos profissionais com as competências necessárias para </a:t>
            </a:r>
            <a:r>
              <a:rPr lang="pt-BR" b="1" u="sng" dirty="0" smtClean="0"/>
              <a:t>potencialmente</a:t>
            </a:r>
            <a:r>
              <a:rPr lang="pt-BR" dirty="0" smtClean="0"/>
              <a:t> ocupar um cargo comissionado ou função comissionada.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Critério 02: Fornecer uma </a:t>
            </a:r>
            <a:r>
              <a:rPr lang="pt-BR" b="1" u="sng" dirty="0" smtClean="0">
                <a:solidFill>
                  <a:srgbClr val="FF0000"/>
                </a:solidFill>
              </a:rPr>
              <a:t>visão ampla</a:t>
            </a:r>
            <a:r>
              <a:rPr lang="pt-BR" dirty="0" smtClean="0">
                <a:solidFill>
                  <a:srgbClr val="FF0000"/>
                </a:solidFill>
              </a:rPr>
              <a:t> de </a:t>
            </a:r>
            <a:r>
              <a:rPr lang="pt-BR" b="1" u="sng" dirty="0" smtClean="0">
                <a:solidFill>
                  <a:srgbClr val="FF0000"/>
                </a:solidFill>
              </a:rPr>
              <a:t>potenciais </a:t>
            </a:r>
            <a:r>
              <a:rPr lang="pt-BR" dirty="0" smtClean="0">
                <a:solidFill>
                  <a:srgbClr val="FF0000"/>
                </a:solidFill>
              </a:rPr>
              <a:t>para as vagas.</a:t>
            </a:r>
          </a:p>
          <a:p>
            <a:pPr algn="just"/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9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Condições atuais: “</a:t>
            </a:r>
            <a:r>
              <a:rPr lang="pt-BR" b="1" dirty="0" err="1" smtClean="0"/>
              <a:t>What</a:t>
            </a:r>
            <a:r>
              <a:rPr lang="pt-BR" b="1" dirty="0" smtClean="0"/>
              <a:t> </a:t>
            </a:r>
            <a:r>
              <a:rPr lang="pt-BR" b="1" dirty="0" err="1" smtClean="0"/>
              <a:t>is</a:t>
            </a:r>
            <a:r>
              <a:rPr lang="pt-BR" b="1" dirty="0" smtClean="0"/>
              <a:t>”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Muitas vezes os órgãos têm dificuldade de </a:t>
            </a:r>
            <a:r>
              <a:rPr lang="pt-BR" b="1" u="sng" dirty="0" smtClean="0"/>
              <a:t>identificar as competências </a:t>
            </a:r>
            <a:r>
              <a:rPr lang="pt-BR" dirty="0" smtClean="0"/>
              <a:t>requeridas para essas posições, aumentando o risco de que profissionais com perfis inadequados ocupem cargos comissionados no Governo Federal.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Critério 03: Permitir </a:t>
            </a:r>
            <a:r>
              <a:rPr lang="pt-BR" b="1" u="sng" dirty="0" smtClean="0">
                <a:solidFill>
                  <a:srgbClr val="FF0000"/>
                </a:solidFill>
              </a:rPr>
              <a:t>identificar competências</a:t>
            </a:r>
            <a:r>
              <a:rPr lang="pt-BR" dirty="0" smtClean="0">
                <a:solidFill>
                  <a:srgbClr val="FF0000"/>
                </a:solidFill>
              </a:rPr>
              <a:t> requeridas para os cargos e possuídas pelos candidatos.</a:t>
            </a:r>
          </a:p>
        </p:txBody>
      </p:sp>
    </p:spTree>
    <p:extLst>
      <p:ext uri="{BB962C8B-B14F-4D97-AF65-F5344CB8AC3E}">
        <p14:creationId xmlns:p14="http://schemas.microsoft.com/office/powerpoint/2010/main" val="209396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Consequências do Problema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b="1" u="sng" dirty="0" smtClean="0"/>
              <a:t>desconhecimento das competências requeridas para as vagas e das competências disponíveis no quadro de pessoal</a:t>
            </a:r>
            <a:r>
              <a:rPr lang="pt-BR" dirty="0" smtClean="0"/>
              <a:t> prejudica o Governo Federal na </a:t>
            </a:r>
            <a:r>
              <a:rPr lang="pt-BR" dirty="0" smtClean="0">
                <a:solidFill>
                  <a:srgbClr val="FF0000"/>
                </a:solidFill>
              </a:rPr>
              <a:t>otimização de seus recursos humanos</a:t>
            </a:r>
            <a:r>
              <a:rPr lang="pt-BR" dirty="0" smtClean="0"/>
              <a:t>, além de </a:t>
            </a:r>
            <a:r>
              <a:rPr lang="pt-BR" dirty="0" smtClean="0">
                <a:solidFill>
                  <a:srgbClr val="FF0000"/>
                </a:solidFill>
              </a:rPr>
              <a:t>dificultar a atração de profissionais de fora do serviço público</a:t>
            </a:r>
            <a:r>
              <a:rPr lang="pt-BR" dirty="0" smtClean="0"/>
              <a:t> com competências capazes de melhorar as entregas à sociedade.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Critério 04: Permitir a atração de profissionais </a:t>
            </a:r>
            <a:r>
              <a:rPr lang="pt-BR" b="1" u="sng" dirty="0" smtClean="0">
                <a:solidFill>
                  <a:srgbClr val="FF0000"/>
                </a:solidFill>
              </a:rPr>
              <a:t>de fora</a:t>
            </a:r>
            <a:r>
              <a:rPr lang="pt-BR" dirty="0" smtClean="0">
                <a:solidFill>
                  <a:srgbClr val="FF0000"/>
                </a:solidFill>
              </a:rPr>
              <a:t> do serviço público.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6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Consequências do Problema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u="sng" dirty="0" smtClean="0"/>
              <a:t>Altas taxas de saídas</a:t>
            </a:r>
            <a:r>
              <a:rPr lang="pt-BR" dirty="0" smtClean="0"/>
              <a:t> dos cargos comissionados, que dificultam a continuidade de projetos. Segundo dados do Ministério da Economia, entre 2017 e 2018 saíram 28% dos ocupantes de cargos de DAS 5 (Diretores) e 35% dos ocupantes de DAS 6 (Secretários).</a:t>
            </a:r>
            <a:endParaRPr lang="pt-BR" dirty="0"/>
          </a:p>
          <a:p>
            <a:pPr algn="just"/>
            <a:r>
              <a:rPr lang="pt-BR" dirty="0" smtClean="0"/>
              <a:t>Notícias de jornais e estudos apontam uma percepção negativa da sociedade sobre o Estado no que diz respeito à forma de escolha dos ocupantes dos cargos de direção. Segundo a OCDE (</a:t>
            </a:r>
            <a:r>
              <a:rPr lang="pt-BR" dirty="0" err="1" smtClean="0"/>
              <a:t>Government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a </a:t>
            </a:r>
            <a:r>
              <a:rPr lang="pt-BR" dirty="0" err="1" smtClean="0"/>
              <a:t>Glance</a:t>
            </a:r>
            <a:r>
              <a:rPr lang="pt-BR" dirty="0" smtClean="0"/>
              <a:t>, 2017), menos de 30% dos brasileiros confiam no Estado.</a:t>
            </a:r>
          </a:p>
          <a:p>
            <a:pPr lvl="1" algn="just"/>
            <a:r>
              <a:rPr lang="pt-BR" b="1" u="sng" dirty="0" smtClean="0">
                <a:solidFill>
                  <a:srgbClr val="FF0000"/>
                </a:solidFill>
              </a:rPr>
              <a:t>Critério 05</a:t>
            </a:r>
            <a:r>
              <a:rPr lang="pt-BR" dirty="0" smtClean="0">
                <a:solidFill>
                  <a:srgbClr val="FF0000"/>
                </a:solidFill>
              </a:rPr>
              <a:t>: Contribuir para o aumento da confiabilidade e transparência do processo de seleção. Ex.: Amplo acesso.</a:t>
            </a:r>
          </a:p>
        </p:txBody>
      </p:sp>
    </p:spTree>
    <p:extLst>
      <p:ext uri="{BB962C8B-B14F-4D97-AF65-F5344CB8AC3E}">
        <p14:creationId xmlns:p14="http://schemas.microsoft.com/office/powerpoint/2010/main" val="241904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Causas do Problema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Pensando em garantir segurança jurídica, os editais dos processos seletivos costumam ser burocráticos e com excesso de jargão. Este formato tem prejudicado a comunicação sem necessariamente garantir segurança jurídica.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Critério 06: Não utilizar de editais e ferramentas burocráticas para o processo seletivo.</a:t>
            </a:r>
            <a:endParaRPr lang="pt-BR" dirty="0"/>
          </a:p>
          <a:p>
            <a:pPr algn="just"/>
            <a:r>
              <a:rPr lang="pt-BR" dirty="0" smtClean="0"/>
              <a:t>As divulgações são feitas por canais que sempre atingem os mesmos grupos, em geral servidores da Poder Executivo Federal. Exemplos são o portal www.servidor.gov.br e o mailing interno do Sistema de Gestão de Pessoas.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Critério 05 (de novo): Contribuir para o aumento da confiabilidade e transparência do processo de seleção. Ex.: Amplo acesso – Website acessível a toda a sociedade.</a:t>
            </a:r>
          </a:p>
        </p:txBody>
      </p:sp>
    </p:spTree>
    <p:extLst>
      <p:ext uri="{BB962C8B-B14F-4D97-AF65-F5344CB8AC3E}">
        <p14:creationId xmlns:p14="http://schemas.microsoft.com/office/powerpoint/2010/main" val="105930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Causas do Problema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Não existe um </a:t>
            </a:r>
            <a:r>
              <a:rPr lang="pt-BR" b="1" u="sng" dirty="0" smtClean="0"/>
              <a:t>padrão de seleção para vagas comissionadas</a:t>
            </a:r>
            <a:r>
              <a:rPr lang="pt-BR" dirty="0" smtClean="0"/>
              <a:t> no Governo Federal. As iniciativas existentes estão em fase inicial e as Unidades de Gestão de Pessoas dos órgãos nem sempre são capazes de para conduzir os processos seletivos.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Critério 07: Permitir a padronização dos processos seletivos para vagas comissionadas e facilitar sua utilização pelos recrutadores (Unidade de Gestão de Pessoas ou outros).</a:t>
            </a:r>
          </a:p>
        </p:txBody>
      </p:sp>
    </p:spTree>
    <p:extLst>
      <p:ext uri="{BB962C8B-B14F-4D97-AF65-F5344CB8AC3E}">
        <p14:creationId xmlns:p14="http://schemas.microsoft.com/office/powerpoint/2010/main" val="328791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se espera da Solução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Ser </a:t>
            </a:r>
            <a:r>
              <a:rPr lang="pt-BR" dirty="0" err="1" smtClean="0"/>
              <a:t>customizável</a:t>
            </a:r>
            <a:r>
              <a:rPr lang="pt-BR" dirty="0" smtClean="0"/>
              <a:t> a processos seletivos de diferentes durações, abrangendo tanto a possibilidade de um processo curto e simplificado quanto a de um longo e mais robusto;</a:t>
            </a:r>
          </a:p>
          <a:p>
            <a:pPr algn="just"/>
            <a:r>
              <a:rPr lang="pt-BR" dirty="0" smtClean="0"/>
              <a:t>O processo de seleção proposto deve ser intermediado por tecnologia, mas é desejável que também permita interação cara-a-cara;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Critério 08: Gerar processos seletivos customizáveis para o recrutador, envolvendo a seleção das ferramentas e etapas.</a:t>
            </a:r>
          </a:p>
          <a:p>
            <a:pPr algn="just"/>
            <a:r>
              <a:rPr lang="pt-BR" dirty="0" smtClean="0"/>
              <a:t>Ter interface amigável e utilizar linguagem simples;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Critério 01 (novamente): Simples e escalável.</a:t>
            </a:r>
          </a:p>
          <a:p>
            <a:pPr lvl="1" algn="just"/>
            <a:endParaRPr lang="pt-BR" dirty="0" smtClean="0"/>
          </a:p>
          <a:p>
            <a:pPr marL="0" indent="0" algn="just">
              <a:buNone/>
            </a:pP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87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957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Seleção por Competência para Cargos Públicos</vt:lpstr>
      <vt:lpstr>Desafio</vt:lpstr>
      <vt:lpstr>Condições atuais: “What is”</vt:lpstr>
      <vt:lpstr>Condições atuais: “What is”</vt:lpstr>
      <vt:lpstr>Consequências do Problema</vt:lpstr>
      <vt:lpstr>Consequências do Problema</vt:lpstr>
      <vt:lpstr>Causas do Problema</vt:lpstr>
      <vt:lpstr>Causas do Problema</vt:lpstr>
      <vt:lpstr>O que se espera da Solução</vt:lpstr>
      <vt:lpstr>O que se espera da Solução</vt:lpstr>
      <vt:lpstr>Escopo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Seleção por Competência para Cargos Públicos</dc:title>
  <dc:creator>Fonseca Diogo</dc:creator>
  <cp:lastModifiedBy>Fonseca Diogo</cp:lastModifiedBy>
  <cp:revision>8</cp:revision>
  <dcterms:created xsi:type="dcterms:W3CDTF">2020-02-27T21:58:58Z</dcterms:created>
  <dcterms:modified xsi:type="dcterms:W3CDTF">2020-02-28T00:35:03Z</dcterms:modified>
</cp:coreProperties>
</file>