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64"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a:xfrm>
            <a:off x="2692397" y="5037663"/>
            <a:ext cx="5214635" cy="279400"/>
          </a:xfrm>
        </p:spPr>
        <p:txBody>
          <a:bodyPr/>
          <a:lstStyle/>
          <a:p>
            <a:endParaRPr lang="en-UG" dirty="0"/>
          </a:p>
        </p:txBody>
      </p:sp>
      <p:sp>
        <p:nvSpPr>
          <p:cNvPr id="6" name="Slide Number Placeholder 5"/>
          <p:cNvSpPr>
            <a:spLocks noGrp="1"/>
          </p:cNvSpPr>
          <p:nvPr>
            <p:ph type="sldNum" sz="quarter" idx="12"/>
          </p:nvPr>
        </p:nvSpPr>
        <p:spPr>
          <a:xfrm>
            <a:off x="8956900" y="5037663"/>
            <a:ext cx="551167" cy="279400"/>
          </a:xfrm>
        </p:spPr>
        <p:txBody>
          <a:bodyPr/>
          <a:lstStyle/>
          <a:p>
            <a:fld id="{B14D1F6C-92F9-40DD-970C-12E8E221DC95}" type="slidenum">
              <a:rPr lang="en-UG" smtClean="0"/>
              <a:t>‹#›</a:t>
            </a:fld>
            <a:endParaRPr lang="en-UG"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587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14842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74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66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550762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1523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847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61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24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31641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38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17377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8" name="Footer Placeholder 7"/>
          <p:cNvSpPr>
            <a:spLocks noGrp="1"/>
          </p:cNvSpPr>
          <p:nvPr>
            <p:ph type="ftr" sz="quarter" idx="11"/>
          </p:nvPr>
        </p:nvSpPr>
        <p:spPr/>
        <p:txBody>
          <a:bodyPr/>
          <a:lstStyle/>
          <a:p>
            <a:endParaRPr lang="en-UG" dirty="0"/>
          </a:p>
        </p:txBody>
      </p:sp>
      <p:sp>
        <p:nvSpPr>
          <p:cNvPr id="9" name="Slide Number Placeholder 8"/>
          <p:cNvSpPr>
            <a:spLocks noGrp="1"/>
          </p:cNvSpPr>
          <p:nvPr>
            <p:ph type="sldNum" sz="quarter" idx="12"/>
          </p:nvPr>
        </p:nvSpPr>
        <p:spPr/>
        <p:txBody>
          <a:bodyPr/>
          <a:lstStyle/>
          <a:p>
            <a:fld id="{B14D1F6C-92F9-40DD-970C-12E8E221DC95}" type="slidenum">
              <a:rPr lang="en-UG" smtClean="0"/>
              <a:t>‹#›</a:t>
            </a:fld>
            <a:endParaRPr lang="en-UG"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429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4" name="Footer Placeholder 3"/>
          <p:cNvSpPr>
            <a:spLocks noGrp="1"/>
          </p:cNvSpPr>
          <p:nvPr>
            <p:ph type="ftr" sz="quarter" idx="11"/>
          </p:nvPr>
        </p:nvSpPr>
        <p:spPr/>
        <p:txBody>
          <a:bodyPr/>
          <a:lstStyle/>
          <a:p>
            <a:endParaRPr lang="en-UG" dirty="0"/>
          </a:p>
        </p:txBody>
      </p:sp>
      <p:sp>
        <p:nvSpPr>
          <p:cNvPr id="5" name="Slide Number Placeholder 4"/>
          <p:cNvSpPr>
            <a:spLocks noGrp="1"/>
          </p:cNvSpPr>
          <p:nvPr>
            <p:ph type="sldNum" sz="quarter" idx="12"/>
          </p:nvPr>
        </p:nvSpPr>
        <p:spPr/>
        <p:txBody>
          <a:bodyPr/>
          <a:lstStyle/>
          <a:p>
            <a:fld id="{B14D1F6C-92F9-40DD-970C-12E8E221DC95}" type="slidenum">
              <a:rPr lang="en-UG" smtClean="0"/>
              <a:t>‹#›</a:t>
            </a:fld>
            <a:endParaRPr lang="en-UG"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021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3" name="Footer Placeholder 2"/>
          <p:cNvSpPr>
            <a:spLocks noGrp="1"/>
          </p:cNvSpPr>
          <p:nvPr>
            <p:ph type="ftr" sz="quarter" idx="11"/>
          </p:nvPr>
        </p:nvSpPr>
        <p:spPr/>
        <p:txBody>
          <a:bodyPr/>
          <a:lstStyle/>
          <a:p>
            <a:endParaRPr lang="en-UG" dirty="0"/>
          </a:p>
        </p:txBody>
      </p:sp>
      <p:sp>
        <p:nvSpPr>
          <p:cNvPr id="4" name="Slide Number Placeholder 3"/>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47897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41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9 Sep 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76739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035DA8-7389-492B-8586-63D3F496E9F3}" type="datetimeFigureOut">
              <a:rPr lang="en-UG" smtClean="0"/>
              <a:t>9 Sep 2025</a:t>
            </a:fld>
            <a:endParaRPr lang="en-UG"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G"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4D1F6C-92F9-40DD-970C-12E8E221DC95}" type="slidenum">
              <a:rPr lang="en-UG" smtClean="0"/>
              <a:t>‹#›</a:t>
            </a:fld>
            <a:endParaRPr lang="en-UG" dirty="0"/>
          </a:p>
        </p:txBody>
      </p:sp>
    </p:spTree>
    <p:extLst>
      <p:ext uri="{BB962C8B-B14F-4D97-AF65-F5344CB8AC3E}">
        <p14:creationId xmlns:p14="http://schemas.microsoft.com/office/powerpoint/2010/main" val="3455419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1EA-DCF0-B7FC-72E4-ADB92D300DA4}"/>
              </a:ext>
            </a:extLst>
          </p:cNvPr>
          <p:cNvSpPr>
            <a:spLocks noGrp="1"/>
          </p:cNvSpPr>
          <p:nvPr>
            <p:ph type="ctrTitle"/>
          </p:nvPr>
        </p:nvSpPr>
        <p:spPr/>
        <p:txBody>
          <a:bodyPr/>
          <a:lstStyle/>
          <a:p>
            <a:r>
              <a:rPr lang="en-US" dirty="0"/>
              <a:t>MATLAB ASIGNMENT</a:t>
            </a:r>
            <a:endParaRPr lang="en-UG" dirty="0"/>
          </a:p>
        </p:txBody>
      </p:sp>
      <p:sp>
        <p:nvSpPr>
          <p:cNvPr id="3" name="Subtitle 2">
            <a:extLst>
              <a:ext uri="{FF2B5EF4-FFF2-40B4-BE49-F238E27FC236}">
                <a16:creationId xmlns:a16="http://schemas.microsoft.com/office/drawing/2014/main" id="{ACD7C6C8-6746-D4F5-A97C-1107C43350CD}"/>
              </a:ext>
            </a:extLst>
          </p:cNvPr>
          <p:cNvSpPr>
            <a:spLocks noGrp="1"/>
          </p:cNvSpPr>
          <p:nvPr>
            <p:ph type="subTitle" idx="1"/>
          </p:nvPr>
        </p:nvSpPr>
        <p:spPr/>
        <p:txBody>
          <a:bodyPr/>
          <a:lstStyle/>
          <a:p>
            <a:r>
              <a:rPr lang="en-US" dirty="0"/>
              <a:t>PREPARED BY GROUP H</a:t>
            </a:r>
            <a:endParaRPr lang="en-UG" dirty="0"/>
          </a:p>
        </p:txBody>
      </p:sp>
    </p:spTree>
    <p:extLst>
      <p:ext uri="{BB962C8B-B14F-4D97-AF65-F5344CB8AC3E}">
        <p14:creationId xmlns:p14="http://schemas.microsoft.com/office/powerpoint/2010/main" val="233635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9331-0A35-401E-E969-D13DDD51ACDA}"/>
              </a:ext>
            </a:extLst>
          </p:cNvPr>
          <p:cNvSpPr>
            <a:spLocks noGrp="1"/>
          </p:cNvSpPr>
          <p:nvPr>
            <p:ph type="title"/>
          </p:nvPr>
        </p:nvSpPr>
        <p:spPr/>
        <p:txBody>
          <a:bodyPr/>
          <a:lstStyle/>
          <a:p>
            <a:r>
              <a:rPr lang="en-US" dirty="0"/>
              <a:t>MEMBER TWO</a:t>
            </a:r>
            <a:endParaRPr lang="en-UG" dirty="0"/>
          </a:p>
        </p:txBody>
      </p:sp>
      <p:sp>
        <p:nvSpPr>
          <p:cNvPr id="3" name="Content Placeholder 2">
            <a:extLst>
              <a:ext uri="{FF2B5EF4-FFF2-40B4-BE49-F238E27FC236}">
                <a16:creationId xmlns:a16="http://schemas.microsoft.com/office/drawing/2014/main" id="{F8FC00B1-2AE8-D959-C3C5-B58A19C6BCB9}"/>
              </a:ext>
            </a:extLst>
          </p:cNvPr>
          <p:cNvSpPr>
            <a:spLocks noGrp="1"/>
          </p:cNvSpPr>
          <p:nvPr>
            <p:ph idx="1"/>
          </p:nvPr>
        </p:nvSpPr>
        <p:spPr/>
        <p:txBody>
          <a:bodyPr>
            <a:normAutofit fontScale="25000" lnSpcReduction="20000"/>
          </a:bodyPr>
          <a:lstStyle/>
          <a:p>
            <a:pPr marL="0" indent="0">
              <a:buNone/>
            </a:pPr>
            <a:r>
              <a:rPr lang="en-US" sz="6400" dirty="0"/>
              <a:t>members(2).Name = 'KABWERU ANDREW';</a:t>
            </a:r>
          </a:p>
          <a:p>
            <a:pPr marL="0" indent="0">
              <a:buNone/>
            </a:pPr>
            <a:r>
              <a:rPr lang="en-US" sz="6400" dirty="0"/>
              <a:t>members(2).Age = 21;</a:t>
            </a:r>
          </a:p>
          <a:p>
            <a:pPr marL="0" indent="0">
              <a:buNone/>
            </a:pPr>
            <a:r>
              <a:rPr lang="en-US" sz="6400" dirty="0"/>
              <a:t>members(2).Homedistrict = 'BUGIRI';</a:t>
            </a:r>
          </a:p>
          <a:p>
            <a:pPr marL="0" indent="0">
              <a:buNone/>
            </a:pPr>
            <a:r>
              <a:rPr lang="en-US" sz="6400" dirty="0"/>
              <a:t>members(2).Religion = 'ANGLICAN';</a:t>
            </a:r>
          </a:p>
          <a:p>
            <a:pPr marL="0" indent="0">
              <a:buNone/>
            </a:pPr>
            <a:r>
              <a:rPr lang="en-US" sz="6400" dirty="0"/>
              <a:t>members(2).Tribe = 'MUSOGA';</a:t>
            </a:r>
          </a:p>
          <a:p>
            <a:pPr marL="0" indent="0">
              <a:buNone/>
            </a:pPr>
            <a:r>
              <a:rPr lang="en-US" sz="6400" dirty="0"/>
              <a:t>members(2).Village = 'KAPYANGA';</a:t>
            </a:r>
          </a:p>
          <a:p>
            <a:pPr marL="0" indent="0">
              <a:buNone/>
            </a:pPr>
            <a:r>
              <a:rPr lang="en-US" sz="6400" dirty="0"/>
              <a:t>members(2).Course = 'WAR';</a:t>
            </a:r>
          </a:p>
          <a:p>
            <a:pPr marL="0" indent="0">
              <a:buNone/>
            </a:pPr>
            <a:r>
              <a:rPr lang="en-US" sz="6400" dirty="0"/>
              <a:t>members(2).Interest = 'FOOTBALL';</a:t>
            </a:r>
          </a:p>
          <a:p>
            <a:pPr marL="0" indent="0">
              <a:buNone/>
            </a:pPr>
            <a:r>
              <a:rPr lang="en-US" sz="6400" dirty="0"/>
              <a:t>members(2).FacialRecognition = imread("C:\Users\BAKOO COMPUTERS\Pictures\WhatsApp Image 2025-03-29 at 19.10.16_f817a611f.jpg");</a:t>
            </a:r>
          </a:p>
          <a:p>
            <a:pPr marL="0" indent="0">
              <a:buNone/>
            </a:pPr>
            <a:r>
              <a:rPr lang="en-US" sz="7400" b="1" dirty="0"/>
              <a:t>The above format is then repeated for members(3 to 17) along with their corresponding personal attributes.</a:t>
            </a:r>
          </a:p>
        </p:txBody>
      </p:sp>
    </p:spTree>
    <p:extLst>
      <p:ext uri="{BB962C8B-B14F-4D97-AF65-F5344CB8AC3E}">
        <p14:creationId xmlns:p14="http://schemas.microsoft.com/office/powerpoint/2010/main" val="3996378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wipe(down)">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B54-CD61-2FD1-7A0D-D532F813FCC8}"/>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AF32A26B-CB96-6B46-0234-8622E355FF34}"/>
              </a:ext>
            </a:extLst>
          </p:cNvPr>
          <p:cNvSpPr>
            <a:spLocks noGrp="1"/>
          </p:cNvSpPr>
          <p:nvPr>
            <p:ph idx="1"/>
          </p:nvPr>
        </p:nvSpPr>
        <p:spPr/>
        <p:txBody>
          <a:bodyPr/>
          <a:lstStyle/>
          <a:p>
            <a:r>
              <a:rPr lang="en-US" b="1" dirty="0"/>
              <a:t>Save members into a .mat file for later use</a:t>
            </a:r>
          </a:p>
          <a:p>
            <a:pPr marL="0" indent="0">
              <a:buNone/>
            </a:pPr>
            <a:r>
              <a:rPr lang="en-US" dirty="0"/>
              <a:t>save('group members.mat',"members");</a:t>
            </a:r>
          </a:p>
          <a:p>
            <a:pPr marL="0" indent="0">
              <a:buNone/>
            </a:pPr>
            <a:r>
              <a:rPr lang="en-US" dirty="0"/>
              <a:t>disp('Group members data stored and saved successfull!');</a:t>
            </a:r>
            <a:endParaRPr lang="en-UG" dirty="0"/>
          </a:p>
        </p:txBody>
      </p:sp>
    </p:spTree>
    <p:extLst>
      <p:ext uri="{BB962C8B-B14F-4D97-AF65-F5344CB8AC3E}">
        <p14:creationId xmlns:p14="http://schemas.microsoft.com/office/powerpoint/2010/main" val="3442070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C02-B7F2-44FF-2D46-3E40E6B18EE2}"/>
              </a:ext>
            </a:extLst>
          </p:cNvPr>
          <p:cNvSpPr>
            <a:spLocks noGrp="1"/>
          </p:cNvSpPr>
          <p:nvPr>
            <p:ph type="title"/>
          </p:nvPr>
        </p:nvSpPr>
        <p:spPr/>
        <p:txBody>
          <a:bodyPr/>
          <a:lstStyle/>
          <a:p>
            <a:r>
              <a:rPr lang="en-US" dirty="0"/>
              <a:t>CONCLUSION</a:t>
            </a:r>
            <a:endParaRPr lang="en-UG" dirty="0"/>
          </a:p>
        </p:txBody>
      </p:sp>
      <p:sp>
        <p:nvSpPr>
          <p:cNvPr id="3" name="Content Placeholder 2">
            <a:extLst>
              <a:ext uri="{FF2B5EF4-FFF2-40B4-BE49-F238E27FC236}">
                <a16:creationId xmlns:a16="http://schemas.microsoft.com/office/drawing/2014/main" id="{955F2774-B023-38E3-8E04-592BF3FBB8DE}"/>
              </a:ext>
            </a:extLst>
          </p:cNvPr>
          <p:cNvSpPr>
            <a:spLocks noGrp="1"/>
          </p:cNvSpPr>
          <p:nvPr>
            <p:ph idx="1"/>
          </p:nvPr>
        </p:nvSpPr>
        <p:spPr/>
        <p:txBody>
          <a:bodyPr/>
          <a:lstStyle/>
          <a:p>
            <a:r>
              <a:rPr lang="en-US" dirty="0">
                <a:latin typeface="+mj-lt"/>
              </a:rPr>
              <a:t>Exposure to Kaggle.com proves to be fruitful as it holds a variety of datasets serving as a source of info to group students. The assignment has furthermore enabled students to</a:t>
            </a:r>
            <a:r>
              <a:rPr lang="en-US" dirty="0">
                <a:solidFill>
                  <a:srgbClr val="000000"/>
                </a:solidFill>
                <a:latin typeface="+mj-lt"/>
                <a:ea typeface="Times New Roman" panose="02020603050405020304" pitchFamily="18" charset="0"/>
              </a:rPr>
              <a:t> convert tables in to structural arrays, output variables into a single workbook and write code that stores multiple info into a single variable.</a:t>
            </a:r>
            <a:endParaRPr lang="en-UG" dirty="0">
              <a:latin typeface="+mj-lt"/>
            </a:endParaRPr>
          </a:p>
        </p:txBody>
      </p:sp>
    </p:spTree>
    <p:extLst>
      <p:ext uri="{BB962C8B-B14F-4D97-AF65-F5344CB8AC3E}">
        <p14:creationId xmlns:p14="http://schemas.microsoft.com/office/powerpoint/2010/main" val="66165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B9AA-388A-7E40-4A1F-BEB8F43EED78}"/>
              </a:ext>
            </a:extLst>
          </p:cNvPr>
          <p:cNvSpPr>
            <a:spLocks noGrp="1"/>
          </p:cNvSpPr>
          <p:nvPr>
            <p:ph type="title"/>
          </p:nvPr>
        </p:nvSpPr>
        <p:spPr/>
        <p:txBody>
          <a:bodyPr/>
          <a:lstStyle/>
          <a:p>
            <a:r>
              <a:rPr lang="en-US" dirty="0"/>
              <a:t>MEMBERS OF GROUP H</a:t>
            </a:r>
            <a:endParaRPr lang="en-UG" dirty="0"/>
          </a:p>
        </p:txBody>
      </p:sp>
      <p:graphicFrame>
        <p:nvGraphicFramePr>
          <p:cNvPr id="8" name="Content Placeholder 7">
            <a:extLst>
              <a:ext uri="{FF2B5EF4-FFF2-40B4-BE49-F238E27FC236}">
                <a16:creationId xmlns:a16="http://schemas.microsoft.com/office/drawing/2014/main" id="{DFC4FCAF-C34D-CEAC-10DB-59411D22536F}"/>
              </a:ext>
            </a:extLst>
          </p:cNvPr>
          <p:cNvGraphicFramePr>
            <a:graphicFrameLocks noGrp="1"/>
          </p:cNvGraphicFramePr>
          <p:nvPr>
            <p:ph idx="1"/>
            <p:extLst>
              <p:ext uri="{D42A27DB-BD31-4B8C-83A1-F6EECF244321}">
                <p14:modId xmlns:p14="http://schemas.microsoft.com/office/powerpoint/2010/main" val="2049086352"/>
              </p:ext>
            </p:extLst>
          </p:nvPr>
        </p:nvGraphicFramePr>
        <p:xfrm>
          <a:off x="1106310" y="1825625"/>
          <a:ext cx="9009240" cy="4389120"/>
        </p:xfrm>
        <a:graphic>
          <a:graphicData uri="http://schemas.openxmlformats.org/drawingml/2006/table">
            <a:tbl>
              <a:tblPr firstRow="1" bandRow="1">
                <a:tableStyleId>{5C22544A-7EE6-4342-B048-85BDC9FD1C3A}</a:tableStyleId>
              </a:tblPr>
              <a:tblGrid>
                <a:gridCol w="3003080">
                  <a:extLst>
                    <a:ext uri="{9D8B030D-6E8A-4147-A177-3AD203B41FA5}">
                      <a16:colId xmlns:a16="http://schemas.microsoft.com/office/drawing/2014/main" val="3163852590"/>
                    </a:ext>
                  </a:extLst>
                </a:gridCol>
                <a:gridCol w="3003080">
                  <a:extLst>
                    <a:ext uri="{9D8B030D-6E8A-4147-A177-3AD203B41FA5}">
                      <a16:colId xmlns:a16="http://schemas.microsoft.com/office/drawing/2014/main" val="2058197466"/>
                    </a:ext>
                  </a:extLst>
                </a:gridCol>
                <a:gridCol w="3003080">
                  <a:extLst>
                    <a:ext uri="{9D8B030D-6E8A-4147-A177-3AD203B41FA5}">
                      <a16:colId xmlns:a16="http://schemas.microsoft.com/office/drawing/2014/main" val="3668850697"/>
                    </a:ext>
                  </a:extLst>
                </a:gridCol>
              </a:tblGrid>
              <a:tr h="239125">
                <a:tc>
                  <a:txBody>
                    <a:bodyPr/>
                    <a:lstStyle/>
                    <a:p>
                      <a:r>
                        <a:rPr lang="en-US" sz="1000" dirty="0"/>
                        <a:t>NAME</a:t>
                      </a:r>
                      <a:endParaRPr lang="en-UG" sz="1000" dirty="0"/>
                    </a:p>
                  </a:txBody>
                  <a:tcPr/>
                </a:tc>
                <a:tc>
                  <a:txBody>
                    <a:bodyPr/>
                    <a:lstStyle/>
                    <a:p>
                      <a:r>
                        <a:rPr lang="en-US" sz="1000" dirty="0"/>
                        <a:t>REGISTRATION NUMBER</a:t>
                      </a:r>
                      <a:endParaRPr lang="en-UG" sz="1000" dirty="0"/>
                    </a:p>
                  </a:txBody>
                  <a:tcPr/>
                </a:tc>
                <a:tc>
                  <a:txBody>
                    <a:bodyPr/>
                    <a:lstStyle/>
                    <a:p>
                      <a:r>
                        <a:rPr lang="en-US" sz="1000" dirty="0"/>
                        <a:t>COURSE</a:t>
                      </a:r>
                      <a:endParaRPr lang="en-UG" sz="1000" dirty="0"/>
                    </a:p>
                  </a:txBody>
                  <a:tcPr/>
                </a:tc>
                <a:extLst>
                  <a:ext uri="{0D108BD9-81ED-4DB2-BD59-A6C34878D82A}">
                    <a16:rowId xmlns:a16="http://schemas.microsoft.com/office/drawing/2014/main" val="3640843098"/>
                  </a:ext>
                </a:extLst>
              </a:tr>
              <a:tr h="239125">
                <a:tc>
                  <a:txBody>
                    <a:bodyPr/>
                    <a:lstStyle/>
                    <a:p>
                      <a:r>
                        <a:rPr lang="en-US" sz="1000" dirty="0"/>
                        <a:t>Lugunga Timothy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BU/UG/2024/2679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8113"/>
                  </a:ext>
                </a:extLst>
              </a:tr>
              <a:tr h="239125">
                <a:tc>
                  <a:txBody>
                    <a:bodyPr/>
                    <a:lstStyle/>
                    <a:p>
                      <a:r>
                        <a:rPr lang="en-US" sz="1000" dirty="0"/>
                        <a:t>Bahemuka Godwins</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BU/UG/2024/2583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APE</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18133"/>
                  </a:ext>
                </a:extLst>
              </a:tr>
              <a:tr h="239125">
                <a:tc>
                  <a:txBody>
                    <a:bodyPr/>
                    <a:lstStyle/>
                    <a:p>
                      <a:r>
                        <a:rPr lang="en-US" sz="1000" dirty="0"/>
                        <a:t>Katusiime Joel</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BU/UP/2024/1031</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1832579"/>
                  </a:ext>
                </a:extLst>
              </a:tr>
              <a:tr h="239125">
                <a:tc>
                  <a:txBody>
                    <a:bodyPr/>
                    <a:lstStyle/>
                    <a:p>
                      <a:r>
                        <a:rPr lang="en-US" sz="1000" dirty="0"/>
                        <a:t>Kabweru Andrew</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BU/UG/2024/5057</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611445"/>
                  </a:ext>
                </a:extLst>
              </a:tr>
              <a:tr h="239125">
                <a:tc>
                  <a:txBody>
                    <a:bodyPr/>
                    <a:lstStyle/>
                    <a:p>
                      <a:r>
                        <a:rPr lang="en-US" sz="1000" dirty="0"/>
                        <a:t>Nabukwasi Shakira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BU/UP/2023/0862</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617247"/>
                  </a:ext>
                </a:extLst>
              </a:tr>
              <a:tr h="239125">
                <a:tc>
                  <a:txBody>
                    <a:bodyPr/>
                    <a:lstStyle/>
                    <a:p>
                      <a:r>
                        <a:rPr lang="en-US" sz="1000" dirty="0"/>
                        <a:t>Sikuku Belizer Ruth</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BU/UP/2024/0846</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2564046"/>
                  </a:ext>
                </a:extLst>
              </a:tr>
              <a:tr h="239125">
                <a:tc>
                  <a:txBody>
                    <a:bodyPr/>
                    <a:lstStyle/>
                    <a:p>
                      <a:r>
                        <a:rPr lang="en-US" sz="1000" dirty="0"/>
                        <a:t>Naziwa Patricia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BU/UP/2024/0993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PTI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613981"/>
                  </a:ext>
                </a:extLst>
              </a:tr>
              <a:tr h="239125">
                <a:tc>
                  <a:txBody>
                    <a:bodyPr/>
                    <a:lstStyle/>
                    <a:p>
                      <a:r>
                        <a:rPr lang="en-US" sz="1000" dirty="0"/>
                        <a:t>Chemonges Mikirar</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BU/UP/2024/1005</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0351101"/>
                  </a:ext>
                </a:extLst>
              </a:tr>
              <a:tr h="239125">
                <a:tc>
                  <a:txBody>
                    <a:bodyPr/>
                    <a:lstStyle/>
                    <a:p>
                      <a:r>
                        <a:rPr lang="en-US" sz="1000" dirty="0"/>
                        <a:t>Nagasha Ritta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BU/UG/2024/5055</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14574041"/>
                  </a:ext>
                </a:extLst>
              </a:tr>
              <a:tr h="239125">
                <a:tc>
                  <a:txBody>
                    <a:bodyPr/>
                    <a:lstStyle/>
                    <a:p>
                      <a:r>
                        <a:rPr lang="en-US" sz="1000" dirty="0"/>
                        <a:t>Sidenya Kevin</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BU/UP/2O24/3839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410747"/>
                  </a:ext>
                </a:extLst>
              </a:tr>
              <a:tr h="239125">
                <a:tc>
                  <a:txBody>
                    <a:bodyPr/>
                    <a:lstStyle/>
                    <a:p>
                      <a:r>
                        <a:rPr lang="en-US" sz="1000" dirty="0"/>
                        <a:t>Odong Eric Perry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BU/UP/2024/1059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525615"/>
                  </a:ext>
                </a:extLst>
              </a:tr>
              <a:tr h="239125">
                <a:tc>
                  <a:txBody>
                    <a:bodyPr/>
                    <a:lstStyle/>
                    <a:p>
                      <a:r>
                        <a:rPr lang="en-US" sz="1000" dirty="0"/>
                        <a:t>Wanyama Joseph Erogo</a:t>
                      </a:r>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BU/UP/2024/1077</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6080917"/>
                  </a:ext>
                </a:extLst>
              </a:tr>
              <a:tr h="239125">
                <a:tc>
                  <a:txBody>
                    <a:bodyPr/>
                    <a:lstStyle/>
                    <a:p>
                      <a:r>
                        <a:rPr lang="en-US" sz="1000" dirty="0"/>
                        <a:t>Nandijja Laila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BU/UP/2024/3833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915633"/>
                  </a:ext>
                </a:extLst>
              </a:tr>
              <a:tr h="239125">
                <a:tc>
                  <a:txBody>
                    <a:bodyPr/>
                    <a:lstStyle/>
                    <a:p>
                      <a:r>
                        <a:rPr lang="en-US" sz="1000" dirty="0"/>
                        <a:t>Namata Lilian Kizza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BU/UP/2024/0984</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MEB</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6074471"/>
                  </a:ext>
                </a:extLst>
              </a:tr>
              <a:tr h="239125">
                <a:tc>
                  <a:txBody>
                    <a:bodyPr/>
                    <a:lstStyle/>
                    <a:p>
                      <a:r>
                        <a:rPr lang="en-US" sz="1000" dirty="0"/>
                        <a:t>Dikital John</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BU/UP/2024/1125</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6071743"/>
                  </a:ext>
                </a:extLst>
              </a:tr>
              <a:tr h="239125">
                <a:tc>
                  <a:txBody>
                    <a:bodyPr/>
                    <a:lstStyle/>
                    <a:p>
                      <a:r>
                        <a:rPr lang="en-US" sz="1000" dirty="0"/>
                        <a:t>Sanyu Joy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BU/UP/2024/5348</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MEB</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2061156"/>
                  </a:ext>
                </a:extLst>
              </a:tr>
              <a:tr h="239125">
                <a:tc>
                  <a:txBody>
                    <a:bodyPr/>
                    <a:lstStyle/>
                    <a:p>
                      <a:r>
                        <a:rPr lang="en-US" sz="1000" dirty="0"/>
                        <a:t>Sebatika Colline</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BU/UP/2024/0845</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542797"/>
                  </a:ext>
                </a:extLst>
              </a:tr>
            </a:tbl>
          </a:graphicData>
        </a:graphic>
      </p:graphicFrame>
    </p:spTree>
    <p:extLst>
      <p:ext uri="{BB962C8B-B14F-4D97-AF65-F5344CB8AC3E}">
        <p14:creationId xmlns:p14="http://schemas.microsoft.com/office/powerpoint/2010/main" val="574870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CBB7-771A-90C4-5205-1B6F79ABAE95}"/>
              </a:ext>
            </a:extLst>
          </p:cNvPr>
          <p:cNvSpPr>
            <a:spLocks noGrp="1"/>
          </p:cNvSpPr>
          <p:nvPr>
            <p:ph type="title"/>
          </p:nvPr>
        </p:nvSpPr>
        <p:spPr/>
        <p:txBody>
          <a:bodyPr/>
          <a:lstStyle/>
          <a:p>
            <a:r>
              <a:rPr lang="en-US" dirty="0"/>
              <a:t>INTRODUCTION TO MATLAB</a:t>
            </a:r>
            <a:endParaRPr lang="en-UG" dirty="0"/>
          </a:p>
        </p:txBody>
      </p:sp>
      <p:sp>
        <p:nvSpPr>
          <p:cNvPr id="3" name="Content Placeholder 2">
            <a:extLst>
              <a:ext uri="{FF2B5EF4-FFF2-40B4-BE49-F238E27FC236}">
                <a16:creationId xmlns:a16="http://schemas.microsoft.com/office/drawing/2014/main" id="{74859D88-8118-DC68-028F-9E5FD7AE7624}"/>
              </a:ext>
            </a:extLst>
          </p:cNvPr>
          <p:cNvSpPr>
            <a:spLocks noGrp="1"/>
          </p:cNvSpPr>
          <p:nvPr>
            <p:ph idx="1"/>
          </p:nvPr>
        </p:nvSpPr>
        <p:spPr/>
        <p:txBody>
          <a:bodyPr>
            <a:noAutofit/>
          </a:bodyPr>
          <a:lstStyle/>
          <a:p>
            <a:r>
              <a:rPr lang="en-US" sz="1700" dirty="0"/>
              <a:t>MATLAB, which stands for matrix laboratory, is a high-performance programming language and environment designed primarily for technical computing </a:t>
            </a:r>
            <a:endParaRPr lang="en-UG" sz="1700" dirty="0"/>
          </a:p>
          <a:p>
            <a:r>
              <a:rPr lang="en-US" sz="1700" dirty="0"/>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sz="1700" dirty="0"/>
          </a:p>
          <a:p>
            <a:r>
              <a:rPr lang="en-US" sz="1700" dirty="0"/>
              <a:t>MATLAB was officially launched as a commercial product in 1984 by MathWorks, a company founded by Moler along with Jack Little and Steve Bangert. The software was reimplemented in C, with the addition of user-defined functions, toolboxes, and graphical interfaces.</a:t>
            </a:r>
            <a:endParaRPr lang="en-UG" sz="1700" dirty="0"/>
          </a:p>
          <a:p>
            <a:r>
              <a:rPr lang="en-US" sz="1700" dirty="0"/>
              <a:t>Recent versions of MATLAB have introduced features like the </a:t>
            </a:r>
            <a:r>
              <a:rPr lang="en-US" sz="1700" i="1" dirty="0"/>
              <a:t>Live Editor</a:t>
            </a:r>
            <a:r>
              <a:rPr lang="en-US" sz="1700" dirty="0"/>
              <a:t>, which allows users to create interactive documents that combine code, output, and formatted text. This evolution reflects MATLAB's ongoing adaptation to meet the needs of its diverse user base across academia and industry. </a:t>
            </a:r>
          </a:p>
          <a:p>
            <a:pPr marL="0" indent="0">
              <a:buNone/>
            </a:pPr>
            <a:endParaRPr lang="en-UG" sz="1600" dirty="0"/>
          </a:p>
        </p:txBody>
      </p:sp>
    </p:spTree>
    <p:extLst>
      <p:ext uri="{BB962C8B-B14F-4D97-AF65-F5344CB8AC3E}">
        <p14:creationId xmlns:p14="http://schemas.microsoft.com/office/powerpoint/2010/main" val="209282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4A94-703F-72C0-72A4-9543004ADEAC}"/>
              </a:ext>
            </a:extLst>
          </p:cNvPr>
          <p:cNvSpPr>
            <a:spLocks noGrp="1"/>
          </p:cNvSpPr>
          <p:nvPr>
            <p:ph type="title"/>
          </p:nvPr>
        </p:nvSpPr>
        <p:spPr/>
        <p:txBody>
          <a:bodyPr/>
          <a:lstStyle/>
          <a:p>
            <a:r>
              <a:rPr lang="en-US" dirty="0"/>
              <a:t>NUMBER ONE</a:t>
            </a:r>
            <a:endParaRPr lang="en-UG" dirty="0"/>
          </a:p>
        </p:txBody>
      </p:sp>
      <p:sp>
        <p:nvSpPr>
          <p:cNvPr id="3" name="Content Placeholder 2">
            <a:extLst>
              <a:ext uri="{FF2B5EF4-FFF2-40B4-BE49-F238E27FC236}">
                <a16:creationId xmlns:a16="http://schemas.microsoft.com/office/drawing/2014/main" id="{84724873-96E5-53D8-05E3-E4B523C381AB}"/>
              </a:ext>
            </a:extLst>
          </p:cNvPr>
          <p:cNvSpPr>
            <a:spLocks noGrp="1"/>
          </p:cNvSpPr>
          <p:nvPr>
            <p:ph idx="1"/>
          </p:nvPr>
        </p:nvSpPr>
        <p:spPr/>
        <p:txBody>
          <a:bodyPr>
            <a:normAutofit lnSpcReduction="10000"/>
          </a:bodyPr>
          <a:lstStyle/>
          <a:p>
            <a:r>
              <a:rPr lang="en-US" sz="2000" dirty="0">
                <a:solidFill>
                  <a:srgbClr val="000000"/>
                </a:solidFill>
                <a:latin typeface="Times New Roman" panose="02020603050405020304" pitchFamily="18" charset="0"/>
                <a:ea typeface="Times New Roman" panose="02020603050405020304" pitchFamily="18" charset="0"/>
              </a:rPr>
              <a:t>We were able to import, retrieve a dataset from Kaggle.com, importing it to MATLAB, converting tables in to structural arrays, outputting variables in to a single workbook with each year on separate sheets having clear column headings and sheet names.</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Open Kaggle.com website from Google chrome.</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Sign in to Kaggle.com and download any desired excel dataset and zip it in to a desired folder, whereby we obtained “coffee sales” dataset</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Copy the file path into MATLAB.</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In home tab, click on new script to open the editor.</a:t>
            </a:r>
          </a:p>
          <a:p>
            <a:pPr marL="89535" marR="0" indent="5715">
              <a:lnSpc>
                <a:spcPct val="106000"/>
              </a:lnSpc>
              <a:spcBef>
                <a:spcPts val="0"/>
              </a:spcBef>
              <a:spcAft>
                <a:spcPts val="20"/>
              </a:spcAft>
            </a:pPr>
            <a:r>
              <a:rPr lang="en-US" sz="2000" dirty="0">
                <a:solidFill>
                  <a:srgbClr val="000000"/>
                </a:solidFill>
                <a:latin typeface="Times New Roman" panose="02020603050405020304" pitchFamily="18" charset="0"/>
                <a:ea typeface="Times New Roman" panose="02020603050405020304" pitchFamily="18" charset="0"/>
              </a:rPr>
              <a:t>Save the script as “GROUPH”. And save it in the directory that is in your MATLAB path or current working directory.</a:t>
            </a:r>
            <a:endParaRPr lang="en-UG" sz="2000" dirty="0"/>
          </a:p>
        </p:txBody>
      </p:sp>
    </p:spTree>
    <p:extLst>
      <p:ext uri="{BB962C8B-B14F-4D97-AF65-F5344CB8AC3E}">
        <p14:creationId xmlns:p14="http://schemas.microsoft.com/office/powerpoint/2010/main" val="9220515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7A1F-C70A-2A61-B947-0E50ABB67A27}"/>
              </a:ext>
            </a:extLst>
          </p:cNvPr>
          <p:cNvSpPr>
            <a:spLocks noGrp="1"/>
          </p:cNvSpPr>
          <p:nvPr>
            <p:ph type="title"/>
          </p:nvPr>
        </p:nvSpPr>
        <p:spPr/>
        <p:txBody>
          <a:bodyPr/>
          <a:lstStyle/>
          <a:p>
            <a:r>
              <a:rPr lang="en-US" dirty="0"/>
              <a:t>PROCEDURE FOR NUMBER ONE</a:t>
            </a:r>
            <a:endParaRPr lang="en-UG" dirty="0"/>
          </a:p>
        </p:txBody>
      </p:sp>
      <p:sp>
        <p:nvSpPr>
          <p:cNvPr id="3" name="Content Placeholder 2">
            <a:extLst>
              <a:ext uri="{FF2B5EF4-FFF2-40B4-BE49-F238E27FC236}">
                <a16:creationId xmlns:a16="http://schemas.microsoft.com/office/drawing/2014/main" id="{5157E3D7-161B-4088-3C23-AA3A003FA467}"/>
              </a:ext>
            </a:extLst>
          </p:cNvPr>
          <p:cNvSpPr>
            <a:spLocks noGrp="1"/>
          </p:cNvSpPr>
          <p:nvPr>
            <p:ph idx="1"/>
          </p:nvPr>
        </p:nvSpPr>
        <p:spPr/>
        <p:txBody>
          <a:bodyPr>
            <a:normAutofit fontScale="25000" lnSpcReduction="20000"/>
          </a:bodyPr>
          <a:lstStyle/>
          <a:p>
            <a:r>
              <a:rPr lang="en-US" sz="6400" b="1" dirty="0"/>
              <a:t> Load Dataset</a:t>
            </a:r>
          </a:p>
          <a:p>
            <a:pPr marL="0" indent="0">
              <a:buNone/>
            </a:pPr>
            <a:r>
              <a:rPr lang="en-US" sz="6400" dirty="0"/>
              <a:t>filePath = 'C:\Users\LUGUNGA TIMOTHY\Desktop\semester 1\coffee sales.xlsx';</a:t>
            </a:r>
          </a:p>
          <a:p>
            <a:pPr marL="0" indent="0">
              <a:buNone/>
            </a:pPr>
            <a:r>
              <a:rPr lang="en-US" sz="6400" dirty="0"/>
              <a:t>grouph = readtable(filePath);</a:t>
            </a:r>
          </a:p>
          <a:p>
            <a:pPr marL="0" indent="0">
              <a:buNone/>
            </a:pPr>
            <a:r>
              <a:rPr lang="en-US" sz="6400" dirty="0"/>
              <a:t>Ensure a year column exists</a:t>
            </a:r>
          </a:p>
          <a:p>
            <a:pPr marL="0" indent="0">
              <a:buNone/>
            </a:pPr>
            <a:r>
              <a:rPr lang="en-US" sz="6400" dirty="0"/>
              <a:t>if ~ismember('Year', grouph.Properties.VariableNames)</a:t>
            </a:r>
          </a:p>
          <a:p>
            <a:pPr marL="0" indent="0">
              <a:buNone/>
            </a:pPr>
            <a:r>
              <a:rPr lang="en-US" sz="6400" dirty="0"/>
              <a:t>    if ismember('Date', grouph.Properties.VariableNames)</a:t>
            </a:r>
          </a:p>
          <a:p>
            <a:pPr marL="0" indent="0">
              <a:buNone/>
            </a:pPr>
            <a:r>
              <a:rPr lang="en-US" sz="6400" dirty="0"/>
              <a:t>        grouph.Date = datetime(grouph.Date);</a:t>
            </a:r>
          </a:p>
          <a:p>
            <a:pPr marL="0" indent="0">
              <a:buNone/>
            </a:pPr>
            <a:r>
              <a:rPr lang="en-US" sz="6400" dirty="0"/>
              <a:t>        grouph.Year = year(grouph.Date);</a:t>
            </a:r>
          </a:p>
          <a:p>
            <a:pPr marL="0" indent="0">
              <a:buNone/>
            </a:pPr>
            <a:r>
              <a:rPr lang="en-US" sz="6400" dirty="0"/>
              <a:t>    else</a:t>
            </a:r>
          </a:p>
          <a:p>
            <a:pPr marL="0" indent="0">
              <a:buNone/>
            </a:pPr>
            <a:r>
              <a:rPr lang="en-US" sz="6400" dirty="0"/>
              <a:t>        error('Dataset must contain a Year or Date column.');</a:t>
            </a:r>
          </a:p>
          <a:p>
            <a:pPr marL="0" indent="0">
              <a:buNone/>
            </a:pPr>
            <a:r>
              <a:rPr lang="en-US" sz="6400" dirty="0"/>
              <a:t>    end</a:t>
            </a:r>
          </a:p>
          <a:p>
            <a:pPr marL="0" indent="0">
              <a:buNone/>
            </a:pPr>
            <a:r>
              <a:rPr lang="en-US" sz="6400" dirty="0"/>
              <a:t>end</a:t>
            </a:r>
          </a:p>
          <a:p>
            <a:pPr marL="0" indent="0">
              <a:buNone/>
            </a:pPr>
            <a:endParaRPr lang="en-US" dirty="0"/>
          </a:p>
          <a:p>
            <a:pPr marL="0" indent="0">
              <a:buNone/>
            </a:pPr>
            <a:endParaRPr lang="en-US" dirty="0"/>
          </a:p>
          <a:p>
            <a:pPr marL="0" indent="0">
              <a:buNone/>
            </a:pPr>
            <a:endParaRPr lang="en-US" dirty="0"/>
          </a:p>
          <a:p>
            <a:pPr marL="0" indent="0">
              <a:buNone/>
            </a:pPr>
            <a:endParaRPr lang="en-UG" dirty="0"/>
          </a:p>
        </p:txBody>
      </p:sp>
    </p:spTree>
    <p:extLst>
      <p:ext uri="{BB962C8B-B14F-4D97-AF65-F5344CB8AC3E}">
        <p14:creationId xmlns:p14="http://schemas.microsoft.com/office/powerpoint/2010/main" val="26533717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0018-FADC-0397-1271-063A433B2FC0}"/>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DFD4F60B-7634-E400-09DC-5A63538ADAFF}"/>
              </a:ext>
            </a:extLst>
          </p:cNvPr>
          <p:cNvSpPr>
            <a:spLocks noGrp="1"/>
          </p:cNvSpPr>
          <p:nvPr>
            <p:ph idx="1"/>
          </p:nvPr>
        </p:nvSpPr>
        <p:spPr/>
        <p:txBody>
          <a:bodyPr>
            <a:noAutofit/>
          </a:bodyPr>
          <a:lstStyle/>
          <a:p>
            <a:r>
              <a:rPr lang="en-US" sz="1500" b="1" dirty="0"/>
              <a:t>split dataset into tables</a:t>
            </a:r>
          </a:p>
          <a:p>
            <a:pPr marL="0" indent="0">
              <a:buNone/>
            </a:pPr>
            <a:r>
              <a:rPr lang="en-US" sz="1500" dirty="0"/>
              <a:t>years = unique(grouph.Year);</a:t>
            </a:r>
          </a:p>
          <a:p>
            <a:pPr marL="0" indent="0">
              <a:buNone/>
            </a:pPr>
            <a:r>
              <a:rPr lang="en-US" sz="1500" dirty="0"/>
              <a:t>years = sort(years);</a:t>
            </a:r>
          </a:p>
          <a:p>
            <a:pPr marL="0" indent="0">
              <a:buNone/>
            </a:pPr>
            <a:r>
              <a:rPr lang="en-US" sz="1500" dirty="0"/>
              <a:t>yearlyTables = struct();</a:t>
            </a:r>
          </a:p>
          <a:p>
            <a:pPr marL="0" indent="0">
              <a:buNone/>
            </a:pPr>
            <a:r>
              <a:rPr lang="en-US" sz="1500" dirty="0"/>
              <a:t>yearlyStructArrays = struct();</a:t>
            </a:r>
          </a:p>
          <a:p>
            <a:pPr marL="0" indent="0">
              <a:buNone/>
            </a:pPr>
            <a:r>
              <a:rPr lang="en-US" sz="1500" dirty="0"/>
              <a:t>for i = 1:length(years)</a:t>
            </a:r>
          </a:p>
          <a:p>
            <a:pPr marL="0" indent="0">
              <a:buNone/>
            </a:pPr>
            <a:r>
              <a:rPr lang="en-US" sz="1500" dirty="0"/>
              <a:t>    yr = years(i);</a:t>
            </a:r>
          </a:p>
          <a:p>
            <a:pPr marL="0" indent="0">
              <a:buNone/>
            </a:pPr>
            <a:r>
              <a:rPr lang="en-US" sz="1500" dirty="0"/>
              <a:t>    tbl = grouph(grouph.Year == yr, :);</a:t>
            </a:r>
          </a:p>
          <a:p>
            <a:pPr marL="0" indent="0">
              <a:buNone/>
            </a:pPr>
            <a:r>
              <a:rPr lang="en-US" sz="1500" dirty="0"/>
              <a:t>    yearlyTables.(sprintf('Y%d', yr)) = tbl;</a:t>
            </a:r>
          </a:p>
          <a:p>
            <a:pPr marL="0" indent="0">
              <a:buNone/>
            </a:pPr>
            <a:r>
              <a:rPr lang="en-US" sz="1500" dirty="0"/>
              <a:t>    yearlyTables.(sprintf('Y%d', yr)) = table2struct(tbl);</a:t>
            </a:r>
          </a:p>
          <a:p>
            <a:pPr marL="0" indent="0">
              <a:buNone/>
            </a:pPr>
            <a:r>
              <a:rPr lang="en-US" sz="1500" dirty="0"/>
              <a:t>end</a:t>
            </a:r>
            <a:endParaRPr lang="en-UG" sz="1500" dirty="0"/>
          </a:p>
        </p:txBody>
      </p:sp>
    </p:spTree>
    <p:extLst>
      <p:ext uri="{BB962C8B-B14F-4D97-AF65-F5344CB8AC3E}">
        <p14:creationId xmlns:p14="http://schemas.microsoft.com/office/powerpoint/2010/main" val="4197889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FCA0-DC5F-2178-E488-2EF7F2CC8F56}"/>
              </a:ext>
            </a:extLst>
          </p:cNvPr>
          <p:cNvSpPr>
            <a:spLocks noGrp="1"/>
          </p:cNvSpPr>
          <p:nvPr>
            <p:ph type="title"/>
          </p:nvPr>
        </p:nvSpPr>
        <p:spPr>
          <a:xfrm>
            <a:off x="1295402" y="982132"/>
            <a:ext cx="9601196" cy="1303867"/>
          </a:xfrm>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DE9B2590-BBEC-CC21-5EF0-196A5FBA4EE3}"/>
              </a:ext>
            </a:extLst>
          </p:cNvPr>
          <p:cNvSpPr>
            <a:spLocks noGrp="1"/>
          </p:cNvSpPr>
          <p:nvPr>
            <p:ph idx="1"/>
          </p:nvPr>
        </p:nvSpPr>
        <p:spPr/>
        <p:txBody>
          <a:bodyPr>
            <a:normAutofit fontScale="92500" lnSpcReduction="20000"/>
          </a:bodyPr>
          <a:lstStyle/>
          <a:p>
            <a:r>
              <a:rPr lang="en-US" sz="2600" b="1" dirty="0"/>
              <a:t>Output each year into a single Excel workbook</a:t>
            </a:r>
          </a:p>
          <a:p>
            <a:pPr marL="0" indent="0">
              <a:buNone/>
            </a:pPr>
            <a:r>
              <a:rPr lang="en-US" sz="2600" dirty="0"/>
              <a:t>outputFile = 'yearly_data_output.xlsx';</a:t>
            </a:r>
          </a:p>
          <a:p>
            <a:pPr marL="0" indent="0">
              <a:buNone/>
            </a:pPr>
            <a:r>
              <a:rPr lang="en-US" sz="2600" dirty="0"/>
              <a:t>for i = 1:length(years)</a:t>
            </a:r>
          </a:p>
          <a:p>
            <a:pPr marL="0" indent="0">
              <a:buNone/>
            </a:pPr>
            <a:r>
              <a:rPr lang="en-US" sz="2600" dirty="0"/>
              <a:t>    yr = years(i);</a:t>
            </a:r>
          </a:p>
          <a:p>
            <a:pPr marL="0" indent="0">
              <a:buNone/>
            </a:pPr>
            <a:r>
              <a:rPr lang="en-US" sz="2600" dirty="0"/>
              <a:t>    tbl = yearlyTables.(sprintf('Y%d', yr));</a:t>
            </a:r>
          </a:p>
          <a:p>
            <a:pPr marL="0" indent="0">
              <a:buNone/>
            </a:pPr>
            <a:r>
              <a:rPr lang="en-US" sz="2600" dirty="0"/>
              <a:t>end</a:t>
            </a:r>
          </a:p>
          <a:p>
            <a:pPr marL="0" indent="0">
              <a:buNone/>
            </a:pPr>
            <a:r>
              <a:rPr lang="en-US" sz="2600" dirty="0"/>
              <a:t>disp(['</a:t>
            </a:r>
            <a:r>
              <a:rPr lang="en-UG" sz="2600" dirty="0"/>
              <a:t>✅ </a:t>
            </a:r>
            <a:r>
              <a:rPr lang="en-US" sz="2600" dirty="0"/>
              <a:t>Data successfully exported to ', outputFile]);</a:t>
            </a:r>
          </a:p>
          <a:p>
            <a:endParaRPr lang="en-UG" dirty="0"/>
          </a:p>
        </p:txBody>
      </p:sp>
    </p:spTree>
    <p:extLst>
      <p:ext uri="{BB962C8B-B14F-4D97-AF65-F5344CB8AC3E}">
        <p14:creationId xmlns:p14="http://schemas.microsoft.com/office/powerpoint/2010/main" val="3869867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93E8-AD57-7AD7-307A-C8B0D91A07D2}"/>
              </a:ext>
            </a:extLst>
          </p:cNvPr>
          <p:cNvSpPr>
            <a:spLocks noGrp="1"/>
          </p:cNvSpPr>
          <p:nvPr>
            <p:ph type="title"/>
          </p:nvPr>
        </p:nvSpPr>
        <p:spPr/>
        <p:txBody>
          <a:bodyPr/>
          <a:lstStyle/>
          <a:p>
            <a:r>
              <a:rPr lang="en-US" dirty="0"/>
              <a:t>NUMBER TWO</a:t>
            </a:r>
            <a:endParaRPr lang="en-UG" dirty="0"/>
          </a:p>
        </p:txBody>
      </p:sp>
      <p:sp>
        <p:nvSpPr>
          <p:cNvPr id="3" name="Content Placeholder 2">
            <a:extLst>
              <a:ext uri="{FF2B5EF4-FFF2-40B4-BE49-F238E27FC236}">
                <a16:creationId xmlns:a16="http://schemas.microsoft.com/office/drawing/2014/main" id="{3D550C42-0004-01AB-D459-F3F31D7118F2}"/>
              </a:ext>
            </a:extLst>
          </p:cNvPr>
          <p:cNvSpPr>
            <a:spLocks noGrp="1"/>
          </p:cNvSpPr>
          <p:nvPr>
            <p:ph idx="1"/>
          </p:nvPr>
        </p:nvSpPr>
        <p:spPr/>
        <p:txBody>
          <a:bodyPr/>
          <a:lstStyle/>
          <a:p>
            <a:pPr marL="90170" marR="0" indent="-6350">
              <a:lnSpc>
                <a:spcPct val="107000"/>
              </a:lnSpc>
              <a:spcBef>
                <a:spcPts val="0"/>
              </a:spcBef>
              <a:spcAft>
                <a:spcPts val="0"/>
              </a:spcAft>
            </a:pPr>
            <a:r>
              <a:rPr lang="en-US" b="1" dirty="0">
                <a:solidFill>
                  <a:srgbClr val="000000"/>
                </a:solidFill>
                <a:latin typeface="Times New Roman" panose="02020603050405020304" pitchFamily="18" charset="0"/>
                <a:ea typeface="Times New Roman" panose="02020603050405020304" pitchFamily="18" charset="0"/>
              </a:rPr>
              <a:t>Procedure</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Launch MATLAB</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Open a new script to open editor</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Obtain each member’s personal information</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Generate a MATLAB code that can store each member’s attributes i.e. Name, Course, Age, District, Interests, Background, Facial representation.</a:t>
            </a:r>
          </a:p>
          <a:p>
            <a:pPr marL="89535" marR="0" indent="5715">
              <a:lnSpc>
                <a:spcPct val="106000"/>
              </a:lnSpc>
              <a:spcBef>
                <a:spcPts val="0"/>
              </a:spcBef>
              <a:spcAft>
                <a:spcPts val="20"/>
              </a:spcAft>
            </a:pPr>
            <a:r>
              <a:rPr lang="en-US" dirty="0">
                <a:solidFill>
                  <a:srgbClr val="000000"/>
                </a:solidFill>
                <a:latin typeface="Times New Roman" panose="02020603050405020304" pitchFamily="18" charset="0"/>
                <a:ea typeface="Times New Roman" panose="02020603050405020304" pitchFamily="18" charset="0"/>
              </a:rPr>
              <a:t>Run the achieved code in MATLAB.</a:t>
            </a:r>
          </a:p>
          <a:p>
            <a:endParaRPr lang="en-UG" dirty="0"/>
          </a:p>
        </p:txBody>
      </p:sp>
    </p:spTree>
    <p:extLst>
      <p:ext uri="{BB962C8B-B14F-4D97-AF65-F5344CB8AC3E}">
        <p14:creationId xmlns:p14="http://schemas.microsoft.com/office/powerpoint/2010/main" val="31934787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8B61-0646-3D69-9616-1E9AC2D3D009}"/>
              </a:ext>
            </a:extLst>
          </p:cNvPr>
          <p:cNvSpPr>
            <a:spLocks noGrp="1"/>
          </p:cNvSpPr>
          <p:nvPr>
            <p:ph type="title"/>
          </p:nvPr>
        </p:nvSpPr>
        <p:spPr/>
        <p:txBody>
          <a:bodyPr/>
          <a:lstStyle/>
          <a:p>
            <a:r>
              <a:rPr lang="en-US" dirty="0"/>
              <a:t>MEMBER ONE</a:t>
            </a:r>
            <a:endParaRPr lang="en-UG" dirty="0"/>
          </a:p>
        </p:txBody>
      </p:sp>
      <p:sp>
        <p:nvSpPr>
          <p:cNvPr id="3" name="Content Placeholder 2">
            <a:extLst>
              <a:ext uri="{FF2B5EF4-FFF2-40B4-BE49-F238E27FC236}">
                <a16:creationId xmlns:a16="http://schemas.microsoft.com/office/drawing/2014/main" id="{F91395F6-DC17-B542-C4BB-7C83FAE8354C}"/>
              </a:ext>
            </a:extLst>
          </p:cNvPr>
          <p:cNvSpPr>
            <a:spLocks noGrp="1"/>
          </p:cNvSpPr>
          <p:nvPr>
            <p:ph idx="1"/>
          </p:nvPr>
        </p:nvSpPr>
        <p:spPr/>
        <p:txBody>
          <a:bodyPr>
            <a:noAutofit/>
          </a:bodyPr>
          <a:lstStyle/>
          <a:p>
            <a:r>
              <a:rPr lang="en-US" sz="1300" b="1" dirty="0"/>
              <a:t>Define the struct</a:t>
            </a:r>
          </a:p>
          <a:p>
            <a:pPr marL="0" indent="0">
              <a:buNone/>
            </a:pPr>
            <a:r>
              <a:rPr lang="en-US" sz="1300" dirty="0"/>
              <a:t>members = struct('Name',{},'Age',{},'Homedistrict',{},'Course',{},'Tribe',{},'Village',{},'Interest',{}, 'FacialRecognition',{});</a:t>
            </a:r>
          </a:p>
          <a:p>
            <a:r>
              <a:rPr lang="en-US" sz="1300" dirty="0"/>
              <a:t> </a:t>
            </a:r>
            <a:r>
              <a:rPr lang="en-US" sz="1300" b="1" dirty="0"/>
              <a:t>member 1</a:t>
            </a:r>
          </a:p>
          <a:p>
            <a:pPr marL="0" indent="0">
              <a:buNone/>
            </a:pPr>
            <a:r>
              <a:rPr lang="en-US" sz="1300" dirty="0"/>
              <a:t>members(1).Name = 'SEBYATIKA COLLINE';</a:t>
            </a:r>
          </a:p>
          <a:p>
            <a:pPr marL="0" indent="0">
              <a:buNone/>
            </a:pPr>
            <a:r>
              <a:rPr lang="en-US" sz="1300" dirty="0"/>
              <a:t>members(1).Age = 25;</a:t>
            </a:r>
          </a:p>
          <a:p>
            <a:pPr marL="0" indent="0">
              <a:buNone/>
            </a:pPr>
            <a:r>
              <a:rPr lang="en-US" sz="1300" dirty="0"/>
              <a:t>members(1).Homedistrict = 'WAKISO';</a:t>
            </a:r>
          </a:p>
          <a:p>
            <a:pPr marL="0" indent="0">
              <a:buNone/>
            </a:pPr>
            <a:r>
              <a:rPr lang="en-US" sz="1300" dirty="0"/>
              <a:t>members(1).Course = 'AMI';</a:t>
            </a:r>
          </a:p>
          <a:p>
            <a:pPr marL="0" indent="0">
              <a:buNone/>
            </a:pPr>
            <a:r>
              <a:rPr lang="en-US" sz="1300" dirty="0"/>
              <a:t>members(1).Religion = 'PENTACOSTAL';</a:t>
            </a:r>
          </a:p>
          <a:p>
            <a:pPr marL="0" indent="0">
              <a:buNone/>
            </a:pPr>
            <a:r>
              <a:rPr lang="en-US" sz="1300" dirty="0"/>
              <a:t>members(1).Tribe = 'MUGANDA';</a:t>
            </a:r>
          </a:p>
          <a:p>
            <a:pPr marL="0" indent="0">
              <a:buNone/>
            </a:pPr>
            <a:r>
              <a:rPr lang="en-US" sz="1300" dirty="0"/>
              <a:t>members(1).Village = 'MPOLOGOMA';</a:t>
            </a:r>
          </a:p>
          <a:p>
            <a:pPr marL="0" indent="0">
              <a:buNone/>
            </a:pPr>
            <a:r>
              <a:rPr lang="en-US" sz="1300" dirty="0"/>
              <a:t>members(1).Interest = 'READING THE BIBLE';</a:t>
            </a:r>
          </a:p>
          <a:p>
            <a:pPr marL="0" indent="0">
              <a:buNone/>
            </a:pPr>
            <a:r>
              <a:rPr lang="en-US" sz="1300" dirty="0"/>
              <a:t>members(1).FacialRecognition = imread("C:\Users\BAKOO COMPUTERS\Pictures\WhatsApp Image 2025-09-09 at 21.07.09_f3a18aea.jpg");</a:t>
            </a:r>
            <a:endParaRPr lang="en-UG" sz="1300" dirty="0"/>
          </a:p>
        </p:txBody>
      </p:sp>
    </p:spTree>
    <p:extLst>
      <p:ext uri="{BB962C8B-B14F-4D97-AF65-F5344CB8AC3E}">
        <p14:creationId xmlns:p14="http://schemas.microsoft.com/office/powerpoint/2010/main" val="679844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 calcmode="lin" valueType="num">
                                      <p:cBhvr additive="base">
                                        <p:cTn id="7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1" end="11"/>
                                            </p:txEl>
                                          </p:spTgt>
                                        </p:tgtEl>
                                        <p:attrNameLst>
                                          <p:attrName>style.visibility</p:attrName>
                                        </p:attrNameLst>
                                      </p:cBhvr>
                                      <p:to>
                                        <p:strVal val="visible"/>
                                      </p:to>
                                    </p:set>
                                    <p:anim calcmode="lin" valueType="num">
                                      <p:cBhvr additive="base">
                                        <p:cTn id="7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TotalTime>
  <Words>1079</Words>
  <Application>Microsoft Office PowerPoint</Application>
  <PresentationFormat>Widescreen</PresentationFormat>
  <Paragraphs>141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Garamond</vt:lpstr>
      <vt:lpstr>Times New Roman</vt:lpstr>
      <vt:lpstr>Organic</vt:lpstr>
      <vt:lpstr>MATLAB ASIGNMENT</vt:lpstr>
      <vt:lpstr>MEMBERS OF GROUP H</vt:lpstr>
      <vt:lpstr>INTRODUCTION TO MATLAB</vt:lpstr>
      <vt:lpstr>NUMBER ONE</vt:lpstr>
      <vt:lpstr>PROCEDURE FOR NUMBER ONE</vt:lpstr>
      <vt:lpstr>CONT.</vt:lpstr>
      <vt:lpstr>CONT.</vt:lpstr>
      <vt:lpstr>NUMBER TWO</vt:lpstr>
      <vt:lpstr>MEMBER ONE</vt:lpstr>
      <vt:lpstr>MEMBER TWO</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sidenyak@gmail.com</dc:creator>
  <cp:lastModifiedBy>sidenyak@gmail.com</cp:lastModifiedBy>
  <cp:revision>8</cp:revision>
  <dcterms:created xsi:type="dcterms:W3CDTF">2025-09-09T18:30:05Z</dcterms:created>
  <dcterms:modified xsi:type="dcterms:W3CDTF">2025-09-09T22:18:59Z</dcterms:modified>
</cp:coreProperties>
</file>