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Josefin Slab SemiBold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Bebas Neue"/>
      <p:regular r:id="rId27"/>
    </p:embeddedFont>
    <p:embeddedFont>
      <p:font typeface="Merriweather"/>
      <p:regular r:id="rId28"/>
      <p:bold r:id="rId29"/>
      <p:italic r:id="rId30"/>
      <p:boldItalic r:id="rId31"/>
    </p:embeddedFont>
    <p:embeddedFont>
      <p:font typeface="Source Sans Pr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labSemiBold-bold.fntdata"/><Relationship Id="rId22" Type="http://schemas.openxmlformats.org/officeDocument/2006/relationships/font" Target="fonts/JosefinSlabSemiBold-boldItalic.fntdata"/><Relationship Id="rId21" Type="http://schemas.openxmlformats.org/officeDocument/2006/relationships/font" Target="fonts/JosefinSlabSemiBold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Bebas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erriweather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7.xml"/><Relationship Id="rId33" Type="http://schemas.openxmlformats.org/officeDocument/2006/relationships/font" Target="fonts/SourceSansPro-bold.fntdata"/><Relationship Id="rId10" Type="http://schemas.openxmlformats.org/officeDocument/2006/relationships/slide" Target="slides/slide6.xml"/><Relationship Id="rId32" Type="http://schemas.openxmlformats.org/officeDocument/2006/relationships/font" Target="fonts/SourceSansPro-regular.fntdata"/><Relationship Id="rId13" Type="http://schemas.openxmlformats.org/officeDocument/2006/relationships/slide" Target="slides/slide9.xml"/><Relationship Id="rId35" Type="http://schemas.openxmlformats.org/officeDocument/2006/relationships/font" Target="fonts/SourceSansPro-boldItalic.fntdata"/><Relationship Id="rId12" Type="http://schemas.openxmlformats.org/officeDocument/2006/relationships/slide" Target="slides/slide8.xml"/><Relationship Id="rId34" Type="http://schemas.openxmlformats.org/officeDocument/2006/relationships/font" Target="fonts/SourceSansPr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JosefinSlabSemiBold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e38dc7bb6a_1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e38dc7bb6a_1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14345472fc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14345472fc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4345472fc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14345472fc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14345472fc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14345472fc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e4b4fa2ae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e4b4fa2ae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e29f085d7a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e29f085d7a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e1886a29a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e1886a29a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43372a0b4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43372a0b4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43372a0b4a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43372a0b4a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e1886a29a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e1886a29a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e1886a29ab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e1886a29ab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b8064c9c3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b8064c9c3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14345472f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14345472f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4345472fc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14345472fc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flipH="1" rot="10800000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flipH="1" rot="10800000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flipH="1" rot="10800000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" name="Google Shape;68;p2"/>
          <p:cNvSpPr txBox="1"/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9" name="Google Shape;69;p2"/>
          <p:cNvSpPr txBox="1"/>
          <p:nvPr>
            <p:ph idx="1" type="subTitle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flipH="1" rot="10800000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flipH="1" rot="10800000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flipH="1" rot="10800000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flipH="1" rot="10800000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flipH="1" rot="10800000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flipH="1" rot="10800000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flipH="1" rot="10800000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11"/>
          <p:cNvSpPr txBox="1"/>
          <p:nvPr>
            <p:ph hasCustomPrompt="1" type="title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/>
          <p:nvPr>
            <p:ph idx="1" type="subTitle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/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0" name="Google Shape;300;p13"/>
          <p:cNvSpPr txBox="1"/>
          <p:nvPr>
            <p:ph hasCustomPrompt="1" idx="2" type="title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/>
          <p:nvPr>
            <p:ph idx="1" type="subTitle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3"/>
          <p:cNvSpPr txBox="1"/>
          <p:nvPr>
            <p:ph idx="3" type="title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13"/>
          <p:cNvSpPr txBox="1"/>
          <p:nvPr>
            <p:ph hasCustomPrompt="1" idx="4" type="title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/>
          <p:nvPr>
            <p:ph idx="5" type="subTitle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3"/>
          <p:cNvSpPr txBox="1"/>
          <p:nvPr>
            <p:ph idx="6" type="title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06" name="Google Shape;306;p13"/>
          <p:cNvSpPr txBox="1"/>
          <p:nvPr>
            <p:ph idx="7" type="title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7" name="Google Shape;307;p13"/>
          <p:cNvSpPr txBox="1"/>
          <p:nvPr>
            <p:ph hasCustomPrompt="1" idx="8" type="title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/>
          <p:nvPr>
            <p:ph idx="9" type="subTitle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3"/>
          <p:cNvSpPr txBox="1"/>
          <p:nvPr>
            <p:ph idx="13" type="title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13"/>
          <p:cNvSpPr txBox="1"/>
          <p:nvPr>
            <p:ph hasCustomPrompt="1" idx="14" type="title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/>
          <p:nvPr>
            <p:ph idx="15" type="subTitle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flipH="1" rot="-5400000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rect b="b" l="l" r="r" t="t"/>
                  <a:pathLst>
                    <a:path extrusionOk="0" h="31521" w="7478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rect b="b" l="l" r="r" t="t"/>
                  <a:pathLst>
                    <a:path extrusionOk="0" h="33163" w="7479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rect b="b" l="l" r="r" t="t"/>
                  <a:pathLst>
                    <a:path extrusionOk="0" fill="none" h="4713" w="4743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rect b="b" l="l" r="r" t="t"/>
              <a:pathLst>
                <a:path extrusionOk="0" h="3131" w="14682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rect b="b" l="l" r="r" t="t"/>
              <a:pathLst>
                <a:path extrusionOk="0" h="2919" w="14439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/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8" name="Google Shape;338;p14"/>
          <p:cNvSpPr txBox="1"/>
          <p:nvPr>
            <p:ph idx="1" type="subTitle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flipH="1" rot="10800000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flipH="1" rot="10800000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flipH="1" rot="10800000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flipH="1" rot="10800000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flipH="1" rot="10800000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flipH="1" rot="10800000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flipH="1" rot="10800000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15"/>
          <p:cNvSpPr txBox="1"/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" name="Google Shape;418;p15"/>
          <p:cNvSpPr txBox="1"/>
          <p:nvPr>
            <p:ph idx="1" type="subTitle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5"/>
          <p:cNvSpPr txBox="1"/>
          <p:nvPr>
            <p:ph idx="2" type="title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0" name="Google Shape;420;p15"/>
          <p:cNvSpPr txBox="1"/>
          <p:nvPr>
            <p:ph idx="3" type="subTitle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15"/>
          <p:cNvSpPr txBox="1"/>
          <p:nvPr>
            <p:ph idx="4" type="title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2" name="Google Shape;422;p15"/>
          <p:cNvSpPr txBox="1"/>
          <p:nvPr>
            <p:ph idx="5" type="subTitle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15"/>
          <p:cNvSpPr txBox="1"/>
          <p:nvPr>
            <p:ph idx="6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/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6" name="Google Shape;426;p16"/>
          <p:cNvSpPr txBox="1"/>
          <p:nvPr>
            <p:ph idx="1" type="subTitle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16"/>
          <p:cNvSpPr txBox="1"/>
          <p:nvPr>
            <p:ph idx="2" type="title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8" name="Google Shape;428;p16"/>
          <p:cNvSpPr txBox="1"/>
          <p:nvPr>
            <p:ph idx="3" type="subTitle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16"/>
          <p:cNvSpPr txBox="1"/>
          <p:nvPr>
            <p:ph idx="4" type="title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0" name="Google Shape;430;p16"/>
          <p:cNvSpPr txBox="1"/>
          <p:nvPr>
            <p:ph idx="5" type="subTitle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16"/>
          <p:cNvSpPr txBox="1"/>
          <p:nvPr>
            <p:ph idx="6" type="title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2" name="Google Shape;432;p16"/>
          <p:cNvSpPr txBox="1"/>
          <p:nvPr>
            <p:ph idx="7" type="subTitle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16"/>
          <p:cNvSpPr txBox="1"/>
          <p:nvPr>
            <p:ph idx="8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34" name="Google Shape;434;p16"/>
          <p:cNvGrpSpPr/>
          <p:nvPr/>
        </p:nvGrpSpPr>
        <p:grpSpPr>
          <a:xfrm flipH="1" rot="-5400000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flipH="1" rot="-5400000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/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5" name="Google Shape;455;p17"/>
          <p:cNvSpPr txBox="1"/>
          <p:nvPr>
            <p:ph idx="1" type="subTitle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17"/>
          <p:cNvSpPr txBox="1"/>
          <p:nvPr>
            <p:ph idx="2" type="title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7" name="Google Shape;457;p17"/>
          <p:cNvSpPr txBox="1"/>
          <p:nvPr>
            <p:ph idx="3" type="subTitle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17"/>
          <p:cNvSpPr txBox="1"/>
          <p:nvPr>
            <p:ph idx="4" type="title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9" name="Google Shape;459;p17"/>
          <p:cNvSpPr txBox="1"/>
          <p:nvPr>
            <p:ph idx="5" type="subTitle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17"/>
          <p:cNvSpPr txBox="1"/>
          <p:nvPr>
            <p:ph idx="6" type="title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1" name="Google Shape;461;p17"/>
          <p:cNvSpPr txBox="1"/>
          <p:nvPr>
            <p:ph idx="7" type="subTitle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17"/>
          <p:cNvSpPr txBox="1"/>
          <p:nvPr>
            <p:ph idx="8" type="title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3" name="Google Shape;463;p17"/>
          <p:cNvSpPr txBox="1"/>
          <p:nvPr>
            <p:ph idx="9" type="subTitle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17"/>
          <p:cNvSpPr txBox="1"/>
          <p:nvPr>
            <p:ph idx="13" type="title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5" name="Google Shape;465;p17"/>
          <p:cNvSpPr txBox="1"/>
          <p:nvPr>
            <p:ph idx="14" type="subTitle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17"/>
          <p:cNvSpPr txBox="1"/>
          <p:nvPr>
            <p:ph idx="15" type="title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18"/>
          <p:cNvSpPr txBox="1"/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/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rect b="b" l="l" r="r" t="t"/>
                <a:pathLst>
                  <a:path extrusionOk="0" h="7844" w="49394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rect b="b" l="l" r="r" t="t"/>
                <a:pathLst>
                  <a:path extrusionOk="0" h="8041" w="5605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rect b="b" l="l" r="r" t="t"/>
              <a:pathLst>
                <a:path extrusionOk="0" h="609" w="3915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3"/>
          <p:cNvSpPr txBox="1"/>
          <p:nvPr>
            <p:ph hasCustomPrompt="1" idx="2" type="title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/>
          <p:nvPr>
            <p:ph idx="1" type="subTitle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flipH="1" rot="10800000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flipH="1" rot="10800000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flipH="1" rot="10800000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flipH="1" rot="10800000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flipH="1" rot="10800000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flipH="1" rot="10800000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21"/>
          <p:cNvSpPr txBox="1"/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22"/>
          <p:cNvSpPr txBox="1"/>
          <p:nvPr>
            <p:ph hasCustomPrompt="1" type="title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/>
          <p:nvPr>
            <p:ph idx="1" type="subTitle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22"/>
          <p:cNvSpPr txBox="1"/>
          <p:nvPr>
            <p:ph idx="2" type="title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5" name="Google Shape;595;p22"/>
          <p:cNvSpPr txBox="1"/>
          <p:nvPr>
            <p:ph hasCustomPrompt="1" idx="3" type="title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/>
          <p:nvPr>
            <p:ph idx="4" type="subTitle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22"/>
          <p:cNvSpPr txBox="1"/>
          <p:nvPr>
            <p:ph idx="5" type="title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8" name="Google Shape;598;p22"/>
          <p:cNvSpPr txBox="1"/>
          <p:nvPr>
            <p:ph hasCustomPrompt="1" idx="6" type="title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/>
          <p:nvPr>
            <p:ph idx="7" type="subTitle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22"/>
          <p:cNvSpPr txBox="1"/>
          <p:nvPr>
            <p:ph idx="8" type="title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/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6" name="Google Shape;606;p23"/>
          <p:cNvSpPr txBox="1"/>
          <p:nvPr>
            <p:ph idx="1" type="subTitle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flipH="1" rot="10800000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rect b="b" l="l" r="r" t="t"/>
                <a:pathLst>
                  <a:path extrusionOk="0" h="4803" w="22615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rect b="b" l="l" r="r" t="t"/>
                  <a:pathLst>
                    <a:path extrusionOk="0" h="4804" w="26749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rect b="b" l="l" r="r" t="t"/>
                  <a:pathLst>
                    <a:path extrusionOk="0" h="4804" w="22615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rect b="b" l="l" r="r" t="t"/>
                  <a:pathLst>
                    <a:path extrusionOk="0" h="396" w="17904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rect b="b" l="l" r="r" t="t"/>
                  <a:pathLst>
                    <a:path extrusionOk="0" h="4773" w="26293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7" name="Google Shape;667;p24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68" name="Google Shape;668;p24"/>
          <p:cNvSpPr txBox="1"/>
          <p:nvPr>
            <p:ph idx="1" type="body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80" name="Google Shape;680;p25"/>
          <p:cNvSpPr txBox="1"/>
          <p:nvPr>
            <p:ph idx="1" type="body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01" name="Google Shape;701;p26"/>
          <p:cNvSpPr txBox="1"/>
          <p:nvPr>
            <p:ph idx="1" type="body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rect b="b" l="l" r="r" t="t"/>
                <a:pathLst>
                  <a:path extrusionOk="0" fill="none" h="55472" w="17114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rect b="b" l="l" r="r" t="t"/>
                <a:pathLst>
                  <a:path extrusionOk="0" fill="none" h="4712" w="4713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rect b="b" l="l" r="r" t="t"/>
                <a:pathLst>
                  <a:path extrusionOk="0" fill="none" h="44075" w="50914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rect b="b" l="l" r="r" t="t"/>
                <a:pathLst>
                  <a:path extrusionOk="0" fill="none" h="4742" w="4743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/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0" name="Google Shape;720;p27"/>
          <p:cNvSpPr txBox="1"/>
          <p:nvPr>
            <p:ph idx="1" type="subTitle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rect b="b" l="l" r="r" t="t"/>
            <a:pathLst>
              <a:path extrusionOk="0" h="1217" w="1217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rect b="b" l="l" r="r" t="t"/>
                <a:pathLst>
                  <a:path extrusionOk="0" fill="none" h="36536" w="93711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rect b="b" l="l" r="r" t="t"/>
                <a:pathLst>
                  <a:path extrusionOk="0" fill="none" h="59272" w="101827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rect b="b" l="l" r="r" t="t"/>
                  <a:pathLst>
                    <a:path extrusionOk="0" h="3131" w="14682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rect b="b" l="l" r="r" t="t"/>
                  <a:pathLst>
                    <a:path extrusionOk="0" h="2919" w="14439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flipH="1" rot="10800000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flipH="1" rot="10800000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flipH="1" rot="10800000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flipH="1" rot="10800000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flipH="1" rot="10800000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flipH="1" rot="10800000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flipH="1" rot="10800000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flipH="1" rot="10800000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flipH="1" rot="10800000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rect b="b" l="l" r="r" t="t"/>
              <a:pathLst>
                <a:path extrusionOk="0" fill="none" h="55472" w="17083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rect b="b" l="l" r="r" t="t"/>
              <a:pathLst>
                <a:path extrusionOk="0" fill="none" h="40275" w="33072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rect b="b" l="l" r="r" t="t"/>
              <a:pathLst>
                <a:path extrusionOk="0" fill="none" h="44075" w="50914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rect b="b" l="l" r="r" t="t"/>
              <a:pathLst>
                <a:path extrusionOk="0" fill="none" h="4742" w="4712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rect b="b" l="l" r="r" t="t"/>
              <a:pathLst>
                <a:path extrusionOk="0" fill="none" h="55472" w="17114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rect b="b" l="l" r="r" t="t"/>
              <a:pathLst>
                <a:path extrusionOk="0" fill="none" h="4712" w="4713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flipH="1" rot="5400000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/>
        </p:txBody>
      </p:sp>
      <p:sp>
        <p:nvSpPr>
          <p:cNvPr id="108" name="Google Shape;108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rect b="b" l="l" r="r" t="t"/>
              <a:pathLst>
                <a:path extrusionOk="0" fill="none" h="39515" w="33072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5"/>
          <p:cNvSpPr txBox="1"/>
          <p:nvPr>
            <p:ph idx="1" type="subTitle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5"/>
          <p:cNvSpPr txBox="1"/>
          <p:nvPr>
            <p:ph idx="2" type="subTitle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5"/>
          <p:cNvSpPr txBox="1"/>
          <p:nvPr>
            <p:ph idx="3" type="subTitle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"/>
          <p:cNvSpPr txBox="1"/>
          <p:nvPr>
            <p:ph idx="4" type="subTitle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"/>
          <p:cNvSpPr txBox="1"/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rect b="b" l="l" r="r" t="t"/>
                  <a:pathLst>
                    <a:path extrusionOk="0" h="51613" w="1143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rect b="b" l="l" r="r" t="t"/>
                  <a:pathLst>
                    <a:path extrusionOk="0" fill="none" h="4743" w="4743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miter lim="3039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rect b="b" l="l" r="r" t="t"/>
                <a:pathLst>
                  <a:path extrusionOk="0" fill="none" h="62433" w="86355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5" name="Google Shape;175;p6"/>
          <p:cNvSpPr txBox="1"/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rect b="b" l="l" r="r" t="t"/>
                <a:pathLst>
                  <a:path extrusionOk="0" h="31521" w="7478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rect b="b" l="l" r="r" t="t"/>
                <a:pathLst>
                  <a:path extrusionOk="0" h="33163" w="7479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rect b="b" l="l" r="r" t="t"/>
                <a:pathLst>
                  <a:path extrusionOk="0" fill="none" h="4713" w="4743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flipH="1" rot="10800000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rect b="b" l="l" r="r" t="t"/>
              <a:pathLst>
                <a:path extrusionOk="0" fill="none" h="40275" w="32677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rect b="b" l="l" r="r" t="t"/>
              <a:pathLst>
                <a:path extrusionOk="0" fill="none" h="4743" w="4713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flipH="1" rot="10800000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rect b="b" l="l" r="r" t="t"/>
              <a:pathLst>
                <a:path extrusionOk="0" fill="none" h="52828" w="43315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rect b="b" l="l" r="r" t="t"/>
              <a:pathLst>
                <a:path extrusionOk="0" fill="none" h="4743" w="4712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7"/>
          <p:cNvSpPr txBox="1"/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05" name="Google Shape;205;p7"/>
          <p:cNvSpPr txBox="1"/>
          <p:nvPr>
            <p:ph idx="1" type="body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rect b="b" l="l" r="r" t="t"/>
                <a:pathLst>
                  <a:path extrusionOk="0" fill="none" h="40275" w="32677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rect b="b" l="l" r="r" t="t"/>
                <a:pathLst>
                  <a:path extrusionOk="0" fill="none" h="4743" w="4713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rect b="b" l="l" r="r" t="t"/>
                <a:pathLst>
                  <a:path extrusionOk="0" fill="none" h="52828" w="43315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rect b="b" l="l" r="r" t="t"/>
                <a:pathLst>
                  <a:path extrusionOk="0" fill="none" h="4743" w="4712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rect b="b" l="l" r="r" t="t"/>
              <a:pathLst>
                <a:path extrusionOk="0" fill="none" h="44075" w="50914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8"/>
          <p:cNvSpPr txBox="1"/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flipH="1" rot="-5400000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flipH="1" rot="-5400000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rect b="b" l="l" r="r" t="t"/>
              <a:pathLst>
                <a:path extrusionOk="0" fill="none" h="52434" w="43315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rect b="b" l="l" r="r" t="t"/>
              <a:pathLst>
                <a:path extrusionOk="0" fill="none" h="4713" w="4743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rect b="b" l="l" r="r" t="t"/>
              <a:pathLst>
                <a:path extrusionOk="0" h="51613" w="1143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9"/>
          <p:cNvSpPr txBox="1"/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1" name="Google Shape;261;p9"/>
          <p:cNvSpPr txBox="1"/>
          <p:nvPr>
            <p:ph idx="1" type="subTitle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/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b="1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/>
          <p:nvPr>
            <p:ph type="ctrTitle"/>
          </p:nvPr>
        </p:nvSpPr>
        <p:spPr>
          <a:xfrm>
            <a:off x="929225" y="1472122"/>
            <a:ext cx="5915400" cy="24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Projeto de Sistemas Embarcados</a:t>
            </a:r>
            <a:endParaRPr sz="4200"/>
          </a:p>
        </p:txBody>
      </p:sp>
      <p:grpSp>
        <p:nvGrpSpPr>
          <p:cNvPr id="861" name="Google Shape;861;p31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862" name="Google Shape;862;p31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63" name="Google Shape;863;p31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1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5" name="Google Shape;865;p31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66" name="Google Shape;866;p31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1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8" name="Google Shape;868;p31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69" name="Google Shape;869;p31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rect b="b" l="l" r="r" t="t"/>
                <a:pathLst>
                  <a:path extrusionOk="0" h="51613" w="1143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rect b="b" l="l" r="r" t="t"/>
                <a:pathLst>
                  <a:path extrusionOk="0" fill="none" h="4743" w="4743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1" name="Google Shape;871;p31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872" name="Google Shape;872;p31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31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875" name="Google Shape;875;p31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31"/>
          <p:cNvGrpSpPr/>
          <p:nvPr/>
        </p:nvGrpSpPr>
        <p:grpSpPr>
          <a:xfrm rot="-2700000">
            <a:off x="6490736" y="438502"/>
            <a:ext cx="3288742" cy="3288676"/>
            <a:chOff x="7037775" y="2589850"/>
            <a:chExt cx="2493825" cy="2493775"/>
          </a:xfrm>
        </p:grpSpPr>
        <p:grpSp>
          <p:nvGrpSpPr>
            <p:cNvPr id="878" name="Google Shape;878;p31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79" name="Google Shape;879;p31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rect b="b" l="l" r="r" t="t"/>
                <a:pathLst>
                  <a:path extrusionOk="0" fill="none" h="30092" w="60185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1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rect b="b" l="l" r="r" t="t"/>
                <a:pathLst>
                  <a:path extrusionOk="0" fill="none" h="11369" w="11977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1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1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rect b="b" l="l" r="r" t="t"/>
                <a:pathLst>
                  <a:path extrusionOk="0" h="1984" w="2421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1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rect b="b" l="l" r="r" t="t"/>
                <a:pathLst>
                  <a:path extrusionOk="0" h="2003" w="239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1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rect b="b" l="l" r="r" t="t"/>
                <a:pathLst>
                  <a:path extrusionOk="0" fill="none" h="78665" w="78665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1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rect b="b" l="l" r="r" t="t"/>
                <a:pathLst>
                  <a:path extrusionOk="0" fill="none" h="55017" w="55018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1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rect b="b" l="l" r="r" t="t"/>
                <a:pathLst>
                  <a:path extrusionOk="0" fill="none" h="62433" w="62434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1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rect b="b" l="l" r="r" t="t"/>
                <a:pathLst>
                  <a:path extrusionOk="0" h="7564" w="9088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1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rect b="b" l="l" r="r" t="t"/>
                <a:pathLst>
                  <a:path extrusionOk="0" fill="none" h="12190" w="1216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28575">
                <a:solidFill>
                  <a:schemeClr val="accent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1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rect b="b" l="l" r="r" t="t"/>
                <a:pathLst>
                  <a:path extrusionOk="0" h="1990" w="2128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1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rect b="b" l="l" r="r" t="t"/>
                <a:pathLst>
                  <a:path extrusionOk="0" h="1984" w="239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91" name="Google Shape;891;p31"/>
            <p:cNvCxnSpPr/>
            <p:nvPr/>
          </p:nvCxnSpPr>
          <p:spPr>
            <a:xfrm flipH="1" rot="10800000">
              <a:off x="8619300" y="2589850"/>
              <a:ext cx="912300" cy="912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0"/>
          <p:cNvSpPr txBox="1"/>
          <p:nvPr>
            <p:ph idx="1" type="body"/>
          </p:nvPr>
        </p:nvSpPr>
        <p:spPr>
          <a:xfrm>
            <a:off x="595275" y="597100"/>
            <a:ext cx="50097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Código - Tarefas</a:t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Tarefa 2</a:t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40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Implementação</a:t>
            </a:r>
            <a:endParaRPr/>
          </a:p>
        </p:txBody>
      </p:sp>
      <p:sp>
        <p:nvSpPr>
          <p:cNvPr id="1040" name="Google Shape;1040;p40"/>
          <p:cNvSpPr txBox="1"/>
          <p:nvPr>
            <p:ph idx="1" type="body"/>
          </p:nvPr>
        </p:nvSpPr>
        <p:spPr>
          <a:xfrm>
            <a:off x="131000" y="1653175"/>
            <a:ext cx="4014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Tarefa que consome dados da fila se existirem. Se o semáforo estiver disponível, a tarefa consegue o controle da porta serial e comunica o valor lido.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Após comunicar, libera a porta serial. Se 10 dados forem armazenados no buffer, altera 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flag para que a média possa ser calculada.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1" name="Google Shape;10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950" y="1186025"/>
            <a:ext cx="4317650" cy="35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1"/>
          <p:cNvSpPr txBox="1"/>
          <p:nvPr>
            <p:ph idx="1" type="body"/>
          </p:nvPr>
        </p:nvSpPr>
        <p:spPr>
          <a:xfrm>
            <a:off x="595275" y="597100"/>
            <a:ext cx="50097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Código - Tarefas</a:t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Tarefa 3</a:t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41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Implementação</a:t>
            </a:r>
            <a:endParaRPr/>
          </a:p>
        </p:txBody>
      </p:sp>
      <p:sp>
        <p:nvSpPr>
          <p:cNvPr id="1048" name="Google Shape;1048;p41"/>
          <p:cNvSpPr txBox="1"/>
          <p:nvPr>
            <p:ph idx="1" type="body"/>
          </p:nvPr>
        </p:nvSpPr>
        <p:spPr>
          <a:xfrm>
            <a:off x="130675" y="1957975"/>
            <a:ext cx="4014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Tarefa que consome o buffer para cálculo da média, se a flag foi alterada para 1.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Após a execução completa do laço, reseta a flag para confirmar que os dados do buffer foram consumidos e podem ser substituídos.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 se a porta serial está disponível. Caso obtenha o controle do semáforo, comunica o valor da média e libera a porta serial.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9" name="Google Shape;10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175" y="1284800"/>
            <a:ext cx="3234225" cy="3272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2"/>
          <p:cNvSpPr txBox="1"/>
          <p:nvPr>
            <p:ph idx="1" type="body"/>
          </p:nvPr>
        </p:nvSpPr>
        <p:spPr>
          <a:xfrm>
            <a:off x="595275" y="597100"/>
            <a:ext cx="50097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Código - Tarefas</a:t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Tarefa 4</a:t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42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Implementação</a:t>
            </a:r>
            <a:endParaRPr/>
          </a:p>
        </p:txBody>
      </p:sp>
      <p:sp>
        <p:nvSpPr>
          <p:cNvPr id="1056" name="Google Shape;1056;p42"/>
          <p:cNvSpPr txBox="1"/>
          <p:nvPr>
            <p:ph idx="1" type="body"/>
          </p:nvPr>
        </p:nvSpPr>
        <p:spPr>
          <a:xfrm>
            <a:off x="130675" y="1957975"/>
            <a:ext cx="4014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tarefa c</a:t>
            </a:r>
            <a:r>
              <a:rPr lang="en"/>
              <a:t>onsome dados do buffer e conforme os valores de temperatura detectados são alterados, ela executa ações: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Indicação por cor com o uso dos LED’s;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Display LCD que mostra mensagens importantes para a tomada de decisão;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Buzzer sonoro.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7" name="Google Shape;10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551" y="1166925"/>
            <a:ext cx="3888668" cy="34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3"/>
          <p:cNvSpPr txBox="1"/>
          <p:nvPr>
            <p:ph type="title"/>
          </p:nvPr>
        </p:nvSpPr>
        <p:spPr>
          <a:xfrm>
            <a:off x="3328600" y="2580238"/>
            <a:ext cx="59247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Demonstração…</a:t>
            </a:r>
            <a:endParaRPr/>
          </a:p>
        </p:txBody>
      </p:sp>
      <p:grpSp>
        <p:nvGrpSpPr>
          <p:cNvPr id="1063" name="Google Shape;1063;p43"/>
          <p:cNvGrpSpPr/>
          <p:nvPr/>
        </p:nvGrpSpPr>
        <p:grpSpPr>
          <a:xfrm>
            <a:off x="713318" y="1836252"/>
            <a:ext cx="2278126" cy="2230107"/>
            <a:chOff x="3514290" y="1822858"/>
            <a:chExt cx="2096949" cy="2052749"/>
          </a:xfrm>
        </p:grpSpPr>
        <p:sp>
          <p:nvSpPr>
            <p:cNvPr id="1064" name="Google Shape;1064;p43"/>
            <p:cNvSpPr/>
            <p:nvPr/>
          </p:nvSpPr>
          <p:spPr>
            <a:xfrm>
              <a:off x="4006775" y="2274750"/>
              <a:ext cx="1141200" cy="11412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5" name="Google Shape;1065;p43"/>
            <p:cNvGrpSpPr/>
            <p:nvPr/>
          </p:nvGrpSpPr>
          <p:grpSpPr>
            <a:xfrm>
              <a:off x="3514290" y="2423223"/>
              <a:ext cx="289868" cy="852000"/>
              <a:chOff x="456616" y="2161476"/>
              <a:chExt cx="289868" cy="852000"/>
            </a:xfrm>
          </p:grpSpPr>
          <p:sp>
            <p:nvSpPr>
              <p:cNvPr id="1066" name="Google Shape;1066;p43"/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rect b="b" l="l" r="r" t="t"/>
                <a:pathLst>
                  <a:path extrusionOk="0" h="8648" w="761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43"/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rect b="b" l="l" r="r" t="t"/>
                <a:pathLst>
                  <a:path extrusionOk="0" h="8656" w="761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43"/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rect b="b" l="l" r="r" t="t"/>
                <a:pathLst>
                  <a:path extrusionOk="0" h="5883" w="761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43"/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rect b="b" l="l" r="r" t="t"/>
                <a:pathLst>
                  <a:path extrusionOk="0" h="5890" w="791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43"/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rect b="b" l="l" r="r" t="t"/>
                <a:pathLst>
                  <a:path extrusionOk="0" h="5860" w="761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1" name="Google Shape;1071;p43"/>
            <p:cNvGrpSpPr/>
            <p:nvPr/>
          </p:nvGrpSpPr>
          <p:grpSpPr>
            <a:xfrm>
              <a:off x="5321372" y="2423223"/>
              <a:ext cx="289868" cy="852000"/>
              <a:chOff x="456616" y="2161476"/>
              <a:chExt cx="289868" cy="852000"/>
            </a:xfrm>
          </p:grpSpPr>
          <p:sp>
            <p:nvSpPr>
              <p:cNvPr id="1072" name="Google Shape;1072;p43"/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rect b="b" l="l" r="r" t="t"/>
                <a:pathLst>
                  <a:path extrusionOk="0" h="8648" w="761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43"/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rect b="b" l="l" r="r" t="t"/>
                <a:pathLst>
                  <a:path extrusionOk="0" h="8656" w="761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43"/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rect b="b" l="l" r="r" t="t"/>
                <a:pathLst>
                  <a:path extrusionOk="0" h="5883" w="761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43"/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rect b="b" l="l" r="r" t="t"/>
                <a:pathLst>
                  <a:path extrusionOk="0" h="5890" w="791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43"/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rect b="b" l="l" r="r" t="t"/>
                <a:pathLst>
                  <a:path extrusionOk="0" h="5860" w="761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43"/>
            <p:cNvGrpSpPr/>
            <p:nvPr/>
          </p:nvGrpSpPr>
          <p:grpSpPr>
            <a:xfrm rot="5400000">
              <a:off x="4422866" y="1541792"/>
              <a:ext cx="289868" cy="852000"/>
              <a:chOff x="456616" y="2161476"/>
              <a:chExt cx="289868" cy="852000"/>
            </a:xfrm>
          </p:grpSpPr>
          <p:sp>
            <p:nvSpPr>
              <p:cNvPr id="1078" name="Google Shape;1078;p43"/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rect b="b" l="l" r="r" t="t"/>
                <a:pathLst>
                  <a:path extrusionOk="0" h="8648" w="761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43"/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rect b="b" l="l" r="r" t="t"/>
                <a:pathLst>
                  <a:path extrusionOk="0" h="8656" w="761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43"/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rect b="b" l="l" r="r" t="t"/>
                <a:pathLst>
                  <a:path extrusionOk="0" h="5883" w="761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43"/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rect b="b" l="l" r="r" t="t"/>
                <a:pathLst>
                  <a:path extrusionOk="0" h="5890" w="791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43"/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rect b="b" l="l" r="r" t="t"/>
                <a:pathLst>
                  <a:path extrusionOk="0" h="5860" w="761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3" name="Google Shape;1083;p43"/>
            <p:cNvGrpSpPr/>
            <p:nvPr/>
          </p:nvGrpSpPr>
          <p:grpSpPr>
            <a:xfrm rot="5400000">
              <a:off x="4422866" y="3304674"/>
              <a:ext cx="289868" cy="852000"/>
              <a:chOff x="456616" y="2161476"/>
              <a:chExt cx="289868" cy="852000"/>
            </a:xfrm>
          </p:grpSpPr>
          <p:sp>
            <p:nvSpPr>
              <p:cNvPr id="1084" name="Google Shape;1084;p43"/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rect b="b" l="l" r="r" t="t"/>
                <a:pathLst>
                  <a:path extrusionOk="0" h="8648" w="761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43"/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rect b="b" l="l" r="r" t="t"/>
                <a:pathLst>
                  <a:path extrusionOk="0" h="8656" w="761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43"/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rect b="b" l="l" r="r" t="t"/>
                <a:pathLst>
                  <a:path extrusionOk="0" h="5883" w="761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43"/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rect b="b" l="l" r="r" t="t"/>
                <a:pathLst>
                  <a:path extrusionOk="0" h="5890" w="791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43"/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rect b="b" l="l" r="r" t="t"/>
                <a:pathLst>
                  <a:path extrusionOk="0" h="5860" w="761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89" name="Google Shape;1089;p43"/>
            <p:cNvSpPr/>
            <p:nvPr/>
          </p:nvSpPr>
          <p:spPr>
            <a:xfrm rot="5400000">
              <a:off x="4128365" y="2423222"/>
              <a:ext cx="212817" cy="215154"/>
            </a:xfrm>
            <a:custGeom>
              <a:rect b="b" l="l" r="r" t="t"/>
              <a:pathLst>
                <a:path extrusionOk="0" h="2828" w="2797">
                  <a:moveTo>
                    <a:pt x="0" y="1"/>
                  </a:moveTo>
                  <a:lnTo>
                    <a:pt x="0" y="2827"/>
                  </a:lnTo>
                  <a:lnTo>
                    <a:pt x="2797" y="2827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3"/>
            <p:cNvSpPr/>
            <p:nvPr/>
          </p:nvSpPr>
          <p:spPr>
            <a:xfrm rot="5400000">
              <a:off x="4455187" y="2423230"/>
              <a:ext cx="215175" cy="215154"/>
            </a:xfrm>
            <a:custGeom>
              <a:rect b="b" l="l" r="r" t="t"/>
              <a:pathLst>
                <a:path extrusionOk="0" h="2828" w="2828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3"/>
            <p:cNvSpPr/>
            <p:nvPr/>
          </p:nvSpPr>
          <p:spPr>
            <a:xfrm rot="5400000">
              <a:off x="4783189" y="2423243"/>
              <a:ext cx="215175" cy="215154"/>
            </a:xfrm>
            <a:custGeom>
              <a:rect b="b" l="l" r="r" t="t"/>
              <a:pathLst>
                <a:path extrusionOk="0" h="2828" w="2828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 rot="5400000">
              <a:off x="4128353" y="2741647"/>
              <a:ext cx="212817" cy="215154"/>
            </a:xfrm>
            <a:custGeom>
              <a:rect b="b" l="l" r="r" t="t"/>
              <a:pathLst>
                <a:path extrusionOk="0" h="2828" w="2797">
                  <a:moveTo>
                    <a:pt x="0" y="1"/>
                  </a:moveTo>
                  <a:lnTo>
                    <a:pt x="0" y="2827"/>
                  </a:lnTo>
                  <a:lnTo>
                    <a:pt x="2797" y="2827"/>
                  </a:lnTo>
                  <a:lnTo>
                    <a:pt x="2797" y="1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 rot="5400000">
              <a:off x="4455175" y="2741655"/>
              <a:ext cx="215175" cy="215154"/>
            </a:xfrm>
            <a:custGeom>
              <a:rect b="b" l="l" r="r" t="t"/>
              <a:pathLst>
                <a:path extrusionOk="0" h="2828" w="2828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3"/>
            <p:cNvSpPr/>
            <p:nvPr/>
          </p:nvSpPr>
          <p:spPr>
            <a:xfrm rot="5400000">
              <a:off x="4783176" y="2741668"/>
              <a:ext cx="215175" cy="215154"/>
            </a:xfrm>
            <a:custGeom>
              <a:rect b="b" l="l" r="r" t="t"/>
              <a:pathLst>
                <a:path extrusionOk="0" h="2828" w="2828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 rot="5400000">
              <a:off x="4128353" y="3060072"/>
              <a:ext cx="212817" cy="215154"/>
            </a:xfrm>
            <a:custGeom>
              <a:rect b="b" l="l" r="r" t="t"/>
              <a:pathLst>
                <a:path extrusionOk="0" h="2828" w="2797">
                  <a:moveTo>
                    <a:pt x="0" y="1"/>
                  </a:moveTo>
                  <a:lnTo>
                    <a:pt x="0" y="2827"/>
                  </a:lnTo>
                  <a:lnTo>
                    <a:pt x="2797" y="2827"/>
                  </a:lnTo>
                  <a:lnTo>
                    <a:pt x="2797" y="1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 rot="5400000">
              <a:off x="4455175" y="3060080"/>
              <a:ext cx="215175" cy="215154"/>
            </a:xfrm>
            <a:custGeom>
              <a:rect b="b" l="l" r="r" t="t"/>
              <a:pathLst>
                <a:path extrusionOk="0" h="2828" w="2828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 rot="5400000">
              <a:off x="4783176" y="3060093"/>
              <a:ext cx="215175" cy="215154"/>
            </a:xfrm>
            <a:custGeom>
              <a:rect b="b" l="l" r="r" t="t"/>
              <a:pathLst>
                <a:path extrusionOk="0" h="2828" w="2828">
                  <a:moveTo>
                    <a:pt x="1" y="0"/>
                  </a:moveTo>
                  <a:lnTo>
                    <a:pt x="1" y="2827"/>
                  </a:lnTo>
                  <a:lnTo>
                    <a:pt x="2828" y="2827"/>
                  </a:lnTo>
                  <a:lnTo>
                    <a:pt x="2828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98" name="Google Shape;1098;p43"/>
          <p:cNvCxnSpPr>
            <a:endCxn id="1099" idx="3"/>
          </p:cNvCxnSpPr>
          <p:nvPr/>
        </p:nvCxnSpPr>
        <p:spPr>
          <a:xfrm flipH="1" rot="10800000">
            <a:off x="1437925" y="1443750"/>
            <a:ext cx="2500800" cy="1158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00" name="Google Shape;1100;p43"/>
          <p:cNvCxnSpPr>
            <a:endCxn id="1101" idx="3"/>
          </p:cNvCxnSpPr>
          <p:nvPr/>
        </p:nvCxnSpPr>
        <p:spPr>
          <a:xfrm flipH="1" rot="10800000">
            <a:off x="1796254" y="1820866"/>
            <a:ext cx="2141400" cy="781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02" name="Google Shape;1102;p43"/>
          <p:cNvCxnSpPr>
            <a:endCxn id="1103" idx="3"/>
          </p:cNvCxnSpPr>
          <p:nvPr/>
        </p:nvCxnSpPr>
        <p:spPr>
          <a:xfrm flipH="1" rot="10800000">
            <a:off x="2150189" y="2197981"/>
            <a:ext cx="1788000" cy="404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04" name="Google Shape;1104;p43"/>
          <p:cNvCxnSpPr/>
          <p:nvPr/>
        </p:nvCxnSpPr>
        <p:spPr>
          <a:xfrm flipH="1" rot="10800000">
            <a:off x="1436619" y="2580251"/>
            <a:ext cx="2500500" cy="372900"/>
          </a:xfrm>
          <a:prstGeom prst="bentConnector3">
            <a:avLst>
              <a:gd fmla="val 75694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05" name="Google Shape;1105;p43"/>
          <p:cNvCxnSpPr>
            <a:endCxn id="1106" idx="3"/>
          </p:cNvCxnSpPr>
          <p:nvPr/>
        </p:nvCxnSpPr>
        <p:spPr>
          <a:xfrm>
            <a:off x="1795548" y="2951613"/>
            <a:ext cx="2140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07" name="Google Shape;1107;p43"/>
          <p:cNvCxnSpPr>
            <a:endCxn id="1108" idx="3"/>
          </p:cNvCxnSpPr>
          <p:nvPr/>
        </p:nvCxnSpPr>
        <p:spPr>
          <a:xfrm>
            <a:off x="2154883" y="2949828"/>
            <a:ext cx="1781700" cy="379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09" name="Google Shape;1109;p43"/>
          <p:cNvCxnSpPr>
            <a:endCxn id="1110" idx="3"/>
          </p:cNvCxnSpPr>
          <p:nvPr/>
        </p:nvCxnSpPr>
        <p:spPr>
          <a:xfrm>
            <a:off x="2151712" y="3295744"/>
            <a:ext cx="1783800" cy="410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11" name="Google Shape;1111;p43"/>
          <p:cNvCxnSpPr>
            <a:endCxn id="1112" idx="3"/>
          </p:cNvCxnSpPr>
          <p:nvPr/>
        </p:nvCxnSpPr>
        <p:spPr>
          <a:xfrm>
            <a:off x="1796877" y="3296659"/>
            <a:ext cx="2138100" cy="786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13" name="Google Shape;1113;p43"/>
          <p:cNvCxnSpPr>
            <a:endCxn id="1114" idx="3"/>
          </p:cNvCxnSpPr>
          <p:nvPr/>
        </p:nvCxnSpPr>
        <p:spPr>
          <a:xfrm>
            <a:off x="1437842" y="3295775"/>
            <a:ext cx="2496600" cy="1164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9" name="Google Shape;1119;p44"/>
          <p:cNvGrpSpPr/>
          <p:nvPr/>
        </p:nvGrpSpPr>
        <p:grpSpPr>
          <a:xfrm>
            <a:off x="4808500" y="1462675"/>
            <a:ext cx="3553741" cy="2692288"/>
            <a:chOff x="5028921" y="1280766"/>
            <a:chExt cx="3319082" cy="2514512"/>
          </a:xfrm>
        </p:grpSpPr>
        <p:grpSp>
          <p:nvGrpSpPr>
            <p:cNvPr id="1120" name="Google Shape;1120;p44"/>
            <p:cNvGrpSpPr/>
            <p:nvPr/>
          </p:nvGrpSpPr>
          <p:grpSpPr>
            <a:xfrm>
              <a:off x="6217550" y="3331823"/>
              <a:ext cx="941837" cy="463455"/>
              <a:chOff x="6220825" y="3479898"/>
              <a:chExt cx="941837" cy="463455"/>
            </a:xfrm>
          </p:grpSpPr>
          <p:sp>
            <p:nvSpPr>
              <p:cNvPr id="1121" name="Google Shape;1121;p44"/>
              <p:cNvSpPr/>
              <p:nvPr/>
            </p:nvSpPr>
            <p:spPr>
              <a:xfrm>
                <a:off x="6282283" y="3479898"/>
                <a:ext cx="818985" cy="359802"/>
              </a:xfrm>
              <a:custGeom>
                <a:rect b="b" l="l" r="r" t="t"/>
                <a:pathLst>
                  <a:path extrusionOk="0" h="9884" w="20326">
                    <a:moveTo>
                      <a:pt x="2967" y="0"/>
                    </a:moveTo>
                    <a:lnTo>
                      <a:pt x="0" y="9884"/>
                    </a:lnTo>
                    <a:lnTo>
                      <a:pt x="20325" y="9884"/>
                    </a:lnTo>
                    <a:lnTo>
                      <a:pt x="17359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44"/>
              <p:cNvSpPr/>
              <p:nvPr/>
            </p:nvSpPr>
            <p:spPr>
              <a:xfrm>
                <a:off x="6220825" y="3842002"/>
                <a:ext cx="941837" cy="101352"/>
              </a:xfrm>
              <a:custGeom>
                <a:rect b="b" l="l" r="r" t="t"/>
                <a:pathLst>
                  <a:path extrusionOk="0" h="1541" w="23375">
                    <a:moveTo>
                      <a:pt x="492" y="0"/>
                    </a:moveTo>
                    <a:cubicBezTo>
                      <a:pt x="214" y="0"/>
                      <a:pt x="1" y="230"/>
                      <a:pt x="1" y="492"/>
                    </a:cubicBezTo>
                    <a:lnTo>
                      <a:pt x="1" y="1541"/>
                    </a:lnTo>
                    <a:lnTo>
                      <a:pt x="23375" y="1541"/>
                    </a:lnTo>
                    <a:lnTo>
                      <a:pt x="23375" y="492"/>
                    </a:lnTo>
                    <a:cubicBezTo>
                      <a:pt x="23375" y="213"/>
                      <a:pt x="23145" y="0"/>
                      <a:pt x="22883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3" name="Google Shape;1123;p44"/>
            <p:cNvGrpSpPr/>
            <p:nvPr/>
          </p:nvGrpSpPr>
          <p:grpSpPr>
            <a:xfrm>
              <a:off x="5028921" y="1280766"/>
              <a:ext cx="3319082" cy="2051064"/>
              <a:chOff x="5028921" y="1280766"/>
              <a:chExt cx="3319082" cy="2051064"/>
            </a:xfrm>
          </p:grpSpPr>
          <p:sp>
            <p:nvSpPr>
              <p:cNvPr id="1124" name="Google Shape;1124;p44"/>
              <p:cNvSpPr/>
              <p:nvPr/>
            </p:nvSpPr>
            <p:spPr>
              <a:xfrm>
                <a:off x="5028921" y="1280766"/>
                <a:ext cx="3319082" cy="2051064"/>
              </a:xfrm>
              <a:custGeom>
                <a:rect b="b" l="l" r="r" t="t"/>
                <a:pathLst>
                  <a:path extrusionOk="0" h="45602" w="73172">
                    <a:moveTo>
                      <a:pt x="426" y="1"/>
                    </a:moveTo>
                    <a:cubicBezTo>
                      <a:pt x="197" y="1"/>
                      <a:pt x="0" y="181"/>
                      <a:pt x="0" y="411"/>
                    </a:cubicBezTo>
                    <a:lnTo>
                      <a:pt x="0" y="45175"/>
                    </a:lnTo>
                    <a:cubicBezTo>
                      <a:pt x="0" y="45405"/>
                      <a:pt x="197" y="45601"/>
                      <a:pt x="426" y="45601"/>
                    </a:cubicBezTo>
                    <a:lnTo>
                      <a:pt x="72745" y="45601"/>
                    </a:lnTo>
                    <a:cubicBezTo>
                      <a:pt x="72975" y="45601"/>
                      <a:pt x="73171" y="45405"/>
                      <a:pt x="73171" y="45175"/>
                    </a:cubicBezTo>
                    <a:lnTo>
                      <a:pt x="73171" y="411"/>
                    </a:lnTo>
                    <a:cubicBezTo>
                      <a:pt x="73171" y="181"/>
                      <a:pt x="72975" y="1"/>
                      <a:pt x="72745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44"/>
              <p:cNvSpPr/>
              <p:nvPr/>
            </p:nvSpPr>
            <p:spPr>
              <a:xfrm flipH="1" rot="10800000">
                <a:off x="6636211" y="1325532"/>
                <a:ext cx="111118" cy="93444"/>
              </a:xfrm>
              <a:custGeom>
                <a:rect b="b" l="l" r="r" t="t"/>
                <a:pathLst>
                  <a:path extrusionOk="0" h="997" w="1148">
                    <a:moveTo>
                      <a:pt x="656" y="1"/>
                    </a:moveTo>
                    <a:cubicBezTo>
                      <a:pt x="213" y="1"/>
                      <a:pt x="0" y="541"/>
                      <a:pt x="312" y="853"/>
                    </a:cubicBezTo>
                    <a:cubicBezTo>
                      <a:pt x="411" y="952"/>
                      <a:pt x="532" y="996"/>
                      <a:pt x="650" y="996"/>
                    </a:cubicBezTo>
                    <a:cubicBezTo>
                      <a:pt x="904" y="996"/>
                      <a:pt x="1147" y="794"/>
                      <a:pt x="1147" y="492"/>
                    </a:cubicBezTo>
                    <a:cubicBezTo>
                      <a:pt x="1147" y="230"/>
                      <a:pt x="934" y="1"/>
                      <a:pt x="656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26" name="Google Shape;1126;p44"/>
          <p:cNvSpPr txBox="1"/>
          <p:nvPr>
            <p:ph type="title"/>
          </p:nvPr>
        </p:nvSpPr>
        <p:spPr>
          <a:xfrm>
            <a:off x="832450" y="2212250"/>
            <a:ext cx="3372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/>
          </a:p>
        </p:txBody>
      </p:sp>
      <p:pic>
        <p:nvPicPr>
          <p:cNvPr id="1127" name="Google Shape;112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1905" y="1681261"/>
            <a:ext cx="3126931" cy="175889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2"/>
          <p:cNvSpPr txBox="1"/>
          <p:nvPr>
            <p:ph type="title"/>
          </p:nvPr>
        </p:nvSpPr>
        <p:spPr>
          <a:xfrm>
            <a:off x="720000" y="473250"/>
            <a:ext cx="7704000" cy="25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UNIVERSIDADE FEDERAL DE SANTA MARIA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CENTRO DE TECNOLOGIA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TRABALHO FINAL - PROJETO DE SISTEMAS EMBARCADOS</a:t>
            </a:r>
            <a:endParaRPr sz="2300"/>
          </a:p>
        </p:txBody>
      </p:sp>
      <p:sp>
        <p:nvSpPr>
          <p:cNvPr id="897" name="Google Shape;897;p3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8" name="Google Shape;898;p32"/>
          <p:cNvSpPr txBox="1"/>
          <p:nvPr/>
        </p:nvSpPr>
        <p:spPr>
          <a:xfrm>
            <a:off x="807225" y="3007950"/>
            <a:ext cx="246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Alunos: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Luhan Bavaresco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Rodrigo Dahlke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32"/>
          <p:cNvSpPr txBox="1"/>
          <p:nvPr/>
        </p:nvSpPr>
        <p:spPr>
          <a:xfrm>
            <a:off x="807225" y="3746850"/>
            <a:ext cx="246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Professor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Carlos Henrique Barriquello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32"/>
          <p:cNvSpPr txBox="1"/>
          <p:nvPr/>
        </p:nvSpPr>
        <p:spPr>
          <a:xfrm>
            <a:off x="3234450" y="4442900"/>
            <a:ext cx="267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Santa Maria, agosto de 2022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3"/>
          <p:cNvSpPr txBox="1"/>
          <p:nvPr>
            <p:ph idx="1" type="subTitle"/>
          </p:nvPr>
        </p:nvSpPr>
        <p:spPr>
          <a:xfrm>
            <a:off x="1776000" y="1591525"/>
            <a:ext cx="55920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SENSORIAMENTO DE TEMPERATURA 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CONTROLE DE REFRIGERAÇÃO BASEADO EM FreeRTOS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UTILIZANDO ARDUINO MEGA 2560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pSp>
        <p:nvGrpSpPr>
          <p:cNvPr id="906" name="Google Shape;906;p33"/>
          <p:cNvGrpSpPr/>
          <p:nvPr/>
        </p:nvGrpSpPr>
        <p:grpSpPr>
          <a:xfrm flipH="1" rot="10800000">
            <a:off x="-12" y="4038425"/>
            <a:ext cx="2249325" cy="1657325"/>
            <a:chOff x="746475" y="-443725"/>
            <a:chExt cx="2249325" cy="1657325"/>
          </a:xfrm>
        </p:grpSpPr>
        <p:sp>
          <p:nvSpPr>
            <p:cNvPr id="907" name="Google Shape;907;p33"/>
            <p:cNvSpPr/>
            <p:nvPr/>
          </p:nvSpPr>
          <p:spPr>
            <a:xfrm>
              <a:off x="746475" y="-443725"/>
              <a:ext cx="2158875" cy="1560825"/>
            </a:xfrm>
            <a:custGeom>
              <a:rect b="b" l="l" r="r" t="t"/>
              <a:pathLst>
                <a:path extrusionOk="0" fill="none" h="62433" w="86355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2877225" y="10958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9" name="Google Shape;909;p33"/>
          <p:cNvGrpSpPr/>
          <p:nvPr/>
        </p:nvGrpSpPr>
        <p:grpSpPr>
          <a:xfrm flipH="1" rot="10800000">
            <a:off x="6903038" y="4038425"/>
            <a:ext cx="2240950" cy="1657325"/>
            <a:chOff x="4603700" y="-443725"/>
            <a:chExt cx="2240950" cy="1657325"/>
          </a:xfrm>
        </p:grpSpPr>
        <p:sp>
          <p:nvSpPr>
            <p:cNvPr id="910" name="Google Shape;910;p33"/>
            <p:cNvSpPr/>
            <p:nvPr/>
          </p:nvSpPr>
          <p:spPr>
            <a:xfrm>
              <a:off x="4689575" y="-443725"/>
              <a:ext cx="2155075" cy="1560825"/>
            </a:xfrm>
            <a:custGeom>
              <a:rect b="b" l="l" r="r" t="t"/>
              <a:pathLst>
                <a:path extrusionOk="0" fill="none" h="62433" w="86203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4603700" y="1095800"/>
              <a:ext cx="117800" cy="117800"/>
            </a:xfrm>
            <a:custGeom>
              <a:rect b="b" l="l" r="r" t="t"/>
              <a:pathLst>
                <a:path extrusionOk="0" fill="none" h="4712" w="4712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2" name="Google Shape;912;p33"/>
          <p:cNvGrpSpPr/>
          <p:nvPr/>
        </p:nvGrpSpPr>
        <p:grpSpPr>
          <a:xfrm rot="5400000">
            <a:off x="4427054" y="287322"/>
            <a:ext cx="289868" cy="852000"/>
            <a:chOff x="456616" y="2161476"/>
            <a:chExt cx="289868" cy="852000"/>
          </a:xfrm>
        </p:grpSpPr>
        <p:sp>
          <p:nvSpPr>
            <p:cNvPr id="913" name="Google Shape;913;p3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4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923" name="Google Shape;923;p34"/>
          <p:cNvSpPr txBox="1"/>
          <p:nvPr/>
        </p:nvSpPr>
        <p:spPr>
          <a:xfrm>
            <a:off x="1002475" y="1695275"/>
            <a:ext cx="7076100" cy="18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 objetivo do projeto é monitorar a temperatura de uma sala usando como referência uma temperatura ideal previamente definida. O projeto é baseado em um sistema operacional em tempo real.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lnSpc>
                <a:spcPct val="10666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 o auxílio de um sensor de temperatura e utilizando um LCD, LED’s e um buzzer para informar o estado do sistema, a ideia é manter a temperatura entre 20ºC e 23ºC, caso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esteja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acima ou abaixo desse intervalo, os atuadores emitirão algum tipo de alerta.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5"/>
          <p:cNvSpPr txBox="1"/>
          <p:nvPr>
            <p:ph idx="2" type="title"/>
          </p:nvPr>
        </p:nvSpPr>
        <p:spPr>
          <a:xfrm>
            <a:off x="720000" y="1256700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29" name="Google Shape;929;p35"/>
          <p:cNvSpPr txBox="1"/>
          <p:nvPr>
            <p:ph idx="5" type="subTitle"/>
          </p:nvPr>
        </p:nvSpPr>
        <p:spPr>
          <a:xfrm>
            <a:off x="1417275" y="1256700"/>
            <a:ext cx="3376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Placa de desenvolvimento Arduino MEGA</a:t>
            </a:r>
            <a:endParaRPr/>
          </a:p>
        </p:txBody>
      </p:sp>
      <p:sp>
        <p:nvSpPr>
          <p:cNvPr id="930" name="Google Shape;930;p35"/>
          <p:cNvSpPr txBox="1"/>
          <p:nvPr>
            <p:ph idx="6" type="title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Materiais Utilizados</a:t>
            </a:r>
            <a:endParaRPr/>
          </a:p>
        </p:txBody>
      </p:sp>
      <p:grpSp>
        <p:nvGrpSpPr>
          <p:cNvPr id="931" name="Google Shape;931;p35"/>
          <p:cNvGrpSpPr/>
          <p:nvPr/>
        </p:nvGrpSpPr>
        <p:grpSpPr>
          <a:xfrm>
            <a:off x="6673825" y="1829350"/>
            <a:ext cx="2649775" cy="3476500"/>
            <a:chOff x="6528600" y="1774925"/>
            <a:chExt cx="2649775" cy="3476500"/>
          </a:xfrm>
        </p:grpSpPr>
        <p:sp>
          <p:nvSpPr>
            <p:cNvPr id="932" name="Google Shape;932;p35"/>
            <p:cNvSpPr/>
            <p:nvPr/>
          </p:nvSpPr>
          <p:spPr>
            <a:xfrm>
              <a:off x="6737575" y="331445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0" y="2007"/>
                  </a:moveTo>
                  <a:cubicBezTo>
                    <a:pt x="0" y="3831"/>
                    <a:pt x="2189" y="4712"/>
                    <a:pt x="3465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0" y="913"/>
                    <a:pt x="0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6825725" y="2420825"/>
              <a:ext cx="2342775" cy="913400"/>
            </a:xfrm>
            <a:custGeom>
              <a:rect b="b" l="l" r="r" t="t"/>
              <a:pathLst>
                <a:path extrusionOk="0" fill="none" h="36536" w="93711">
                  <a:moveTo>
                    <a:pt x="0" y="36536"/>
                  </a:moveTo>
                  <a:lnTo>
                    <a:pt x="36262" y="0"/>
                  </a:lnTo>
                  <a:lnTo>
                    <a:pt x="93710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6632700" y="1774925"/>
              <a:ext cx="2545675" cy="1481800"/>
            </a:xfrm>
            <a:custGeom>
              <a:rect b="b" l="l" r="r" t="t"/>
              <a:pathLst>
                <a:path extrusionOk="0" fill="none" h="59272" w="101827">
                  <a:moveTo>
                    <a:pt x="1" y="59272"/>
                  </a:moveTo>
                  <a:lnTo>
                    <a:pt x="25442" y="59272"/>
                  </a:lnTo>
                  <a:lnTo>
                    <a:pt x="25442" y="33435"/>
                  </a:lnTo>
                  <a:lnTo>
                    <a:pt x="66871" y="33435"/>
                  </a:lnTo>
                  <a:lnTo>
                    <a:pt x="66871" y="0"/>
                  </a:lnTo>
                  <a:lnTo>
                    <a:pt x="101826" y="0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6528600" y="3209600"/>
              <a:ext cx="118575" cy="118550"/>
            </a:xfrm>
            <a:custGeom>
              <a:rect b="b" l="l" r="r" t="t"/>
              <a:pathLst>
                <a:path extrusionOk="0" fill="none" h="4742" w="4743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6789250" y="2050750"/>
              <a:ext cx="2389125" cy="955975"/>
            </a:xfrm>
            <a:custGeom>
              <a:rect b="b" l="l" r="r" t="t"/>
              <a:pathLst>
                <a:path extrusionOk="0" fill="none" h="38239" w="95565">
                  <a:moveTo>
                    <a:pt x="0" y="38238"/>
                  </a:moveTo>
                  <a:lnTo>
                    <a:pt x="37843" y="1"/>
                  </a:lnTo>
                  <a:lnTo>
                    <a:pt x="95564" y="1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6699575" y="2991500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6737575" y="359485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0" y="2706"/>
                  </a:moveTo>
                  <a:cubicBezTo>
                    <a:pt x="0" y="913"/>
                    <a:pt x="2189" y="1"/>
                    <a:pt x="3465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0" y="3830"/>
                    <a:pt x="0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6825725" y="3692125"/>
              <a:ext cx="2342775" cy="913400"/>
            </a:xfrm>
            <a:custGeom>
              <a:rect b="b" l="l" r="r" t="t"/>
              <a:pathLst>
                <a:path extrusionOk="0" fill="none" h="36536" w="93711">
                  <a:moveTo>
                    <a:pt x="0" y="0"/>
                  </a:moveTo>
                  <a:lnTo>
                    <a:pt x="36262" y="36536"/>
                  </a:lnTo>
                  <a:lnTo>
                    <a:pt x="93710" y="36536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6632700" y="3769625"/>
              <a:ext cx="2545675" cy="1481800"/>
            </a:xfrm>
            <a:custGeom>
              <a:rect b="b" l="l" r="r" t="t"/>
              <a:pathLst>
                <a:path extrusionOk="0" fill="none" h="59272" w="101827">
                  <a:moveTo>
                    <a:pt x="1" y="1"/>
                  </a:moveTo>
                  <a:lnTo>
                    <a:pt x="25442" y="1"/>
                  </a:lnTo>
                  <a:lnTo>
                    <a:pt x="25442" y="25837"/>
                  </a:lnTo>
                  <a:lnTo>
                    <a:pt x="66871" y="25837"/>
                  </a:lnTo>
                  <a:lnTo>
                    <a:pt x="66871" y="59272"/>
                  </a:lnTo>
                  <a:lnTo>
                    <a:pt x="101826" y="59272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6528600" y="3699725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6789250" y="4019625"/>
              <a:ext cx="2389125" cy="956725"/>
            </a:xfrm>
            <a:custGeom>
              <a:rect b="b" l="l" r="r" t="t"/>
              <a:pathLst>
                <a:path extrusionOk="0" fill="none" h="38269" w="95565">
                  <a:moveTo>
                    <a:pt x="0" y="1"/>
                  </a:moveTo>
                  <a:lnTo>
                    <a:pt x="37843" y="38269"/>
                  </a:lnTo>
                  <a:lnTo>
                    <a:pt x="95564" y="38269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6699575" y="3917800"/>
              <a:ext cx="118575" cy="118575"/>
            </a:xfrm>
            <a:custGeom>
              <a:rect b="b" l="l" r="r" t="t"/>
              <a:pathLst>
                <a:path extrusionOk="0" fill="none" h="4743" w="4743">
                  <a:moveTo>
                    <a:pt x="1" y="2706"/>
                  </a:moveTo>
                  <a:cubicBezTo>
                    <a:pt x="1" y="913"/>
                    <a:pt x="2189" y="1"/>
                    <a:pt x="3466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1" y="3831"/>
                    <a:pt x="1" y="2706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4" name="Google Shape;944;p35"/>
          <p:cNvGrpSpPr/>
          <p:nvPr/>
        </p:nvGrpSpPr>
        <p:grpSpPr>
          <a:xfrm>
            <a:off x="6521425" y="118391"/>
            <a:ext cx="2853985" cy="1525277"/>
            <a:chOff x="6521425" y="153500"/>
            <a:chExt cx="2853985" cy="1525277"/>
          </a:xfrm>
        </p:grpSpPr>
        <p:grpSp>
          <p:nvGrpSpPr>
            <p:cNvPr id="945" name="Google Shape;945;p35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946" name="Google Shape;946;p35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rect b="b" l="l" r="r" t="t"/>
                <a:pathLst>
                  <a:path extrusionOk="0" h="7844" w="49394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5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8" name="Google Shape;948;p35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949" name="Google Shape;949;p35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rect b="b" l="l" r="r" t="t"/>
                <a:pathLst>
                  <a:path extrusionOk="0" h="8041" w="5605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5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1" name="Google Shape;951;p35"/>
            <p:cNvSpPr/>
            <p:nvPr/>
          </p:nvSpPr>
          <p:spPr>
            <a:xfrm>
              <a:off x="6775775" y="828443"/>
              <a:ext cx="1708408" cy="26575"/>
            </a:xfrm>
            <a:custGeom>
              <a:rect b="b" l="l" r="r" t="t"/>
              <a:pathLst>
                <a:path extrusionOk="0" h="609" w="3915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5"/>
            <p:cNvSpPr/>
            <p:nvPr/>
          </p:nvSpPr>
          <p:spPr>
            <a:xfrm>
              <a:off x="6673825" y="791573"/>
              <a:ext cx="118575" cy="117800"/>
            </a:xfrm>
            <a:custGeom>
              <a:rect b="b" l="l" r="r" t="t"/>
              <a:pathLst>
                <a:path extrusionOk="0" fill="none" h="4712" w="4743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3" name="Google Shape;953;p35"/>
            <p:cNvGrpSpPr/>
            <p:nvPr/>
          </p:nvGrpSpPr>
          <p:grpSpPr>
            <a:xfrm>
              <a:off x="6673825" y="951277"/>
              <a:ext cx="1810358" cy="117800"/>
              <a:chOff x="6673825" y="951277"/>
              <a:chExt cx="1810358" cy="117800"/>
            </a:xfrm>
          </p:grpSpPr>
          <p:sp>
            <p:nvSpPr>
              <p:cNvPr id="954" name="Google Shape;954;p35"/>
              <p:cNvSpPr/>
              <p:nvPr/>
            </p:nvSpPr>
            <p:spPr>
              <a:xfrm>
                <a:off x="6775775" y="990814"/>
                <a:ext cx="1708408" cy="25222"/>
              </a:xfrm>
              <a:custGeom>
                <a:rect b="b" l="l" r="r" t="t"/>
                <a:pathLst>
                  <a:path extrusionOk="0" h="578" w="39150">
                    <a:moveTo>
                      <a:pt x="0" y="0"/>
                    </a:moveTo>
                    <a:lnTo>
                      <a:pt x="0" y="578"/>
                    </a:lnTo>
                    <a:lnTo>
                      <a:pt x="39150" y="578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5"/>
              <p:cNvSpPr/>
              <p:nvPr/>
            </p:nvSpPr>
            <p:spPr>
              <a:xfrm>
                <a:off x="6673825" y="951277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6" name="Google Shape;956;p35"/>
            <p:cNvGrpSpPr/>
            <p:nvPr/>
          </p:nvGrpSpPr>
          <p:grpSpPr>
            <a:xfrm>
              <a:off x="6826225" y="1108284"/>
              <a:ext cx="2549185" cy="396427"/>
              <a:chOff x="6826225" y="1090729"/>
              <a:chExt cx="2549185" cy="396427"/>
            </a:xfrm>
          </p:grpSpPr>
          <p:sp>
            <p:nvSpPr>
              <p:cNvPr id="957" name="Google Shape;957;p35"/>
              <p:cNvSpPr/>
              <p:nvPr/>
            </p:nvSpPr>
            <p:spPr>
              <a:xfrm>
                <a:off x="6928175" y="1136704"/>
                <a:ext cx="2447235" cy="350453"/>
              </a:xfrm>
              <a:custGeom>
                <a:rect b="b" l="l" r="r" t="t"/>
                <a:pathLst>
                  <a:path extrusionOk="0" h="8031" w="56081">
                    <a:moveTo>
                      <a:pt x="35564" y="1"/>
                    </a:moveTo>
                    <a:cubicBezTo>
                      <a:pt x="35533" y="1"/>
                      <a:pt x="35502" y="3"/>
                      <a:pt x="35472" y="7"/>
                    </a:cubicBezTo>
                    <a:lnTo>
                      <a:pt x="0" y="7"/>
                    </a:lnTo>
                    <a:lnTo>
                      <a:pt x="0" y="584"/>
                    </a:lnTo>
                    <a:lnTo>
                      <a:pt x="35594" y="584"/>
                    </a:lnTo>
                    <a:cubicBezTo>
                      <a:pt x="35624" y="614"/>
                      <a:pt x="35654" y="645"/>
                      <a:pt x="35685" y="675"/>
                    </a:cubicBezTo>
                    <a:cubicBezTo>
                      <a:pt x="35746" y="736"/>
                      <a:pt x="35776" y="797"/>
                      <a:pt x="35837" y="827"/>
                    </a:cubicBezTo>
                    <a:lnTo>
                      <a:pt x="42706" y="7697"/>
                    </a:lnTo>
                    <a:cubicBezTo>
                      <a:pt x="42858" y="7909"/>
                      <a:pt x="43132" y="8031"/>
                      <a:pt x="43375" y="8031"/>
                    </a:cubicBezTo>
                    <a:lnTo>
                      <a:pt x="43527" y="8001"/>
                    </a:lnTo>
                    <a:lnTo>
                      <a:pt x="56080" y="8001"/>
                    </a:lnTo>
                    <a:lnTo>
                      <a:pt x="56080" y="7423"/>
                    </a:lnTo>
                    <a:lnTo>
                      <a:pt x="43497" y="7423"/>
                    </a:lnTo>
                    <a:cubicBezTo>
                      <a:pt x="43284" y="7423"/>
                      <a:pt x="43223" y="7423"/>
                      <a:pt x="43223" y="7362"/>
                    </a:cubicBezTo>
                    <a:lnTo>
                      <a:pt x="36232" y="371"/>
                    </a:lnTo>
                    <a:cubicBezTo>
                      <a:pt x="36202" y="341"/>
                      <a:pt x="36171" y="311"/>
                      <a:pt x="36141" y="280"/>
                    </a:cubicBezTo>
                    <a:cubicBezTo>
                      <a:pt x="36008" y="94"/>
                      <a:pt x="35782" y="1"/>
                      <a:pt x="35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5"/>
              <p:cNvSpPr/>
              <p:nvPr/>
            </p:nvSpPr>
            <p:spPr>
              <a:xfrm>
                <a:off x="6826225" y="1090729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9" name="Google Shape;959;p35"/>
            <p:cNvGrpSpPr/>
            <p:nvPr/>
          </p:nvGrpSpPr>
          <p:grpSpPr>
            <a:xfrm>
              <a:off x="6521425" y="1294500"/>
              <a:ext cx="2256028" cy="384277"/>
              <a:chOff x="6521425" y="1294500"/>
              <a:chExt cx="2256028" cy="384277"/>
            </a:xfrm>
          </p:grpSpPr>
          <p:sp>
            <p:nvSpPr>
              <p:cNvPr id="960" name="Google Shape;960;p35"/>
              <p:cNvSpPr/>
              <p:nvPr/>
            </p:nvSpPr>
            <p:spPr>
              <a:xfrm>
                <a:off x="6623375" y="1336528"/>
                <a:ext cx="2154078" cy="342249"/>
              </a:xfrm>
              <a:custGeom>
                <a:rect b="b" l="l" r="r" t="t"/>
                <a:pathLst>
                  <a:path extrusionOk="0" h="7843" w="49363">
                    <a:moveTo>
                      <a:pt x="0" y="0"/>
                    </a:moveTo>
                    <a:lnTo>
                      <a:pt x="0" y="578"/>
                    </a:lnTo>
                    <a:lnTo>
                      <a:pt x="34104" y="578"/>
                    </a:lnTo>
                    <a:lnTo>
                      <a:pt x="41095" y="7569"/>
                    </a:lnTo>
                    <a:lnTo>
                      <a:pt x="41369" y="7842"/>
                    </a:lnTo>
                    <a:lnTo>
                      <a:pt x="49363" y="7842"/>
                    </a:lnTo>
                    <a:lnTo>
                      <a:pt x="49363" y="7265"/>
                    </a:lnTo>
                    <a:lnTo>
                      <a:pt x="41642" y="7265"/>
                    </a:lnTo>
                    <a:lnTo>
                      <a:pt x="34408" y="31"/>
                    </a:lnTo>
                    <a:lnTo>
                      <a:pt x="34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5"/>
              <p:cNvSpPr/>
              <p:nvPr/>
            </p:nvSpPr>
            <p:spPr>
              <a:xfrm>
                <a:off x="6521425" y="1294500"/>
                <a:ext cx="118575" cy="117800"/>
              </a:xfrm>
              <a:custGeom>
                <a:rect b="b" l="l" r="r" t="t"/>
                <a:pathLst>
                  <a:path extrusionOk="0" fill="none" h="4712" w="4743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62" name="Google Shape;962;p35"/>
          <p:cNvSpPr txBox="1"/>
          <p:nvPr>
            <p:ph idx="2" type="title"/>
          </p:nvPr>
        </p:nvSpPr>
        <p:spPr>
          <a:xfrm>
            <a:off x="719988" y="1808313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63" name="Google Shape;963;p35"/>
          <p:cNvSpPr txBox="1"/>
          <p:nvPr>
            <p:ph idx="5" type="subTitle"/>
          </p:nvPr>
        </p:nvSpPr>
        <p:spPr>
          <a:xfrm>
            <a:off x="1417262" y="1808313"/>
            <a:ext cx="3376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LCD 20x4 com módulo i2c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/>
          </a:p>
        </p:txBody>
      </p:sp>
      <p:sp>
        <p:nvSpPr>
          <p:cNvPr id="964" name="Google Shape;964;p35"/>
          <p:cNvSpPr txBox="1"/>
          <p:nvPr>
            <p:ph idx="2" type="title"/>
          </p:nvPr>
        </p:nvSpPr>
        <p:spPr>
          <a:xfrm>
            <a:off x="720000" y="235992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65" name="Google Shape;965;p35"/>
          <p:cNvSpPr txBox="1"/>
          <p:nvPr>
            <p:ph idx="5" type="subTitle"/>
          </p:nvPr>
        </p:nvSpPr>
        <p:spPr>
          <a:xfrm>
            <a:off x="1417275" y="2359925"/>
            <a:ext cx="3376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x LED’s coloridos</a:t>
            </a:r>
            <a:endParaRPr/>
          </a:p>
        </p:txBody>
      </p:sp>
      <p:sp>
        <p:nvSpPr>
          <p:cNvPr id="966" name="Google Shape;966;p35"/>
          <p:cNvSpPr txBox="1"/>
          <p:nvPr>
            <p:ph idx="2" type="title"/>
          </p:nvPr>
        </p:nvSpPr>
        <p:spPr>
          <a:xfrm>
            <a:off x="720000" y="291152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67" name="Google Shape;967;p35"/>
          <p:cNvSpPr txBox="1"/>
          <p:nvPr>
            <p:ph idx="5" type="subTitle"/>
          </p:nvPr>
        </p:nvSpPr>
        <p:spPr>
          <a:xfrm>
            <a:off x="1417275" y="2911525"/>
            <a:ext cx="3376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Sensor de temperatura LM35</a:t>
            </a:r>
            <a:endParaRPr/>
          </a:p>
        </p:txBody>
      </p:sp>
      <p:sp>
        <p:nvSpPr>
          <p:cNvPr id="968" name="Google Shape;968;p35"/>
          <p:cNvSpPr txBox="1"/>
          <p:nvPr>
            <p:ph idx="2" type="title"/>
          </p:nvPr>
        </p:nvSpPr>
        <p:spPr>
          <a:xfrm>
            <a:off x="720000" y="3463125"/>
            <a:ext cx="908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69" name="Google Shape;969;p35"/>
          <p:cNvSpPr txBox="1"/>
          <p:nvPr>
            <p:ph idx="5" type="subTitle"/>
          </p:nvPr>
        </p:nvSpPr>
        <p:spPr>
          <a:xfrm>
            <a:off x="1417275" y="3463125"/>
            <a:ext cx="3376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Buzzer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Google Shape;974;p36"/>
          <p:cNvGrpSpPr/>
          <p:nvPr/>
        </p:nvGrpSpPr>
        <p:grpSpPr>
          <a:xfrm>
            <a:off x="1681317" y="2073746"/>
            <a:ext cx="364364" cy="1062018"/>
            <a:chOff x="456616" y="2161476"/>
            <a:chExt cx="289868" cy="852000"/>
          </a:xfrm>
        </p:grpSpPr>
        <p:sp>
          <p:nvSpPr>
            <p:cNvPr id="975" name="Google Shape;975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0" name="Google Shape;980;p36"/>
          <p:cNvGrpSpPr/>
          <p:nvPr/>
        </p:nvGrpSpPr>
        <p:grpSpPr>
          <a:xfrm>
            <a:off x="6889115" y="2165906"/>
            <a:ext cx="364364" cy="1062018"/>
            <a:chOff x="456616" y="2161476"/>
            <a:chExt cx="289868" cy="852000"/>
          </a:xfrm>
        </p:grpSpPr>
        <p:sp>
          <p:nvSpPr>
            <p:cNvPr id="981" name="Google Shape;981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6" name="Google Shape;986;p36"/>
          <p:cNvGrpSpPr/>
          <p:nvPr/>
        </p:nvGrpSpPr>
        <p:grpSpPr>
          <a:xfrm rot="5400000">
            <a:off x="4286417" y="-113554"/>
            <a:ext cx="361320" cy="1070964"/>
            <a:chOff x="456616" y="2161476"/>
            <a:chExt cx="289868" cy="852000"/>
          </a:xfrm>
        </p:grpSpPr>
        <p:sp>
          <p:nvSpPr>
            <p:cNvPr id="987" name="Google Shape;987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Google Shape;992;p36"/>
          <p:cNvGrpSpPr/>
          <p:nvPr/>
        </p:nvGrpSpPr>
        <p:grpSpPr>
          <a:xfrm rot="5400000">
            <a:off x="4286417" y="4218561"/>
            <a:ext cx="361320" cy="1070964"/>
            <a:chOff x="456616" y="2161476"/>
            <a:chExt cx="289868" cy="852000"/>
          </a:xfrm>
        </p:grpSpPr>
        <p:sp>
          <p:nvSpPr>
            <p:cNvPr id="993" name="Google Shape;993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rect b="b" l="l" r="r" t="t"/>
              <a:pathLst>
                <a:path extrusionOk="0" h="8648" w="761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rect b="b" l="l" r="r" t="t"/>
              <a:pathLst>
                <a:path extrusionOk="0" h="8656" w="761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rect b="b" l="l" r="r" t="t"/>
              <a:pathLst>
                <a:path extrusionOk="0" h="5883" w="761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rect b="b" l="l" r="r" t="t"/>
              <a:pathLst>
                <a:path extrusionOk="0" h="5890" w="791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rect b="b" l="l" r="r" t="t"/>
              <a:pathLst>
                <a:path extrusionOk="0" h="5860" w="761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98" name="Google Shape;9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742384" y="331899"/>
            <a:ext cx="3449906" cy="4624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/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IMPLEMENTAÇÃO</a:t>
            </a:r>
            <a:endParaRPr/>
          </a:p>
        </p:txBody>
      </p:sp>
      <p:sp>
        <p:nvSpPr>
          <p:cNvPr id="1004" name="Google Shape;1004;p37"/>
          <p:cNvSpPr txBox="1"/>
          <p:nvPr>
            <p:ph idx="1" type="body"/>
          </p:nvPr>
        </p:nvSpPr>
        <p:spPr>
          <a:xfrm>
            <a:off x="713325" y="1770600"/>
            <a:ext cx="4847100" cy="24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Primeiramente pensamos em u</a:t>
            </a:r>
            <a:r>
              <a:rPr lang="en"/>
              <a:t>tilizar o software de criação de projetos eletrônicos Proteus juntamente com a simulação no Tinkercad.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Utilização da biblioteca Arduino_FreeRTOS.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1005" name="Google Shape;1005;p37"/>
          <p:cNvGrpSpPr/>
          <p:nvPr/>
        </p:nvGrpSpPr>
        <p:grpSpPr>
          <a:xfrm rot="-2700000">
            <a:off x="7115459" y="678089"/>
            <a:ext cx="1851812" cy="4777164"/>
            <a:chOff x="7613132" y="1646510"/>
            <a:chExt cx="1402258" cy="3617440"/>
          </a:xfrm>
        </p:grpSpPr>
        <p:grpSp>
          <p:nvGrpSpPr>
            <p:cNvPr id="1006" name="Google Shape;1006;p37"/>
            <p:cNvGrpSpPr/>
            <p:nvPr/>
          </p:nvGrpSpPr>
          <p:grpSpPr>
            <a:xfrm rot="5400000">
              <a:off x="6742621" y="2517021"/>
              <a:ext cx="3143280" cy="1402258"/>
              <a:chOff x="5761175" y="3597075"/>
              <a:chExt cx="2824913" cy="1260230"/>
            </a:xfrm>
          </p:grpSpPr>
          <p:sp>
            <p:nvSpPr>
              <p:cNvPr id="1007" name="Google Shape;1007;p37"/>
              <p:cNvSpPr/>
              <p:nvPr/>
            </p:nvSpPr>
            <p:spPr>
              <a:xfrm flipH="1">
                <a:off x="6100216" y="4192618"/>
                <a:ext cx="328989" cy="329022"/>
              </a:xfrm>
              <a:custGeom>
                <a:rect b="b" l="l" r="r" t="t"/>
                <a:pathLst>
                  <a:path extrusionOk="0" fill="none" h="9941" w="9940">
                    <a:moveTo>
                      <a:pt x="9940" y="4986"/>
                    </a:moveTo>
                    <a:cubicBezTo>
                      <a:pt x="9940" y="7721"/>
                      <a:pt x="7721" y="9940"/>
                      <a:pt x="4985" y="9940"/>
                    </a:cubicBezTo>
                    <a:cubicBezTo>
                      <a:pt x="2219" y="9940"/>
                      <a:pt x="0" y="7721"/>
                      <a:pt x="0" y="4986"/>
                    </a:cubicBezTo>
                    <a:cubicBezTo>
                      <a:pt x="0" y="2220"/>
                      <a:pt x="2219" y="1"/>
                      <a:pt x="4985" y="1"/>
                    </a:cubicBezTo>
                    <a:cubicBezTo>
                      <a:pt x="7721" y="1"/>
                      <a:pt x="9940" y="2220"/>
                      <a:pt x="9940" y="4986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7"/>
              <p:cNvSpPr/>
              <p:nvPr/>
            </p:nvSpPr>
            <p:spPr>
              <a:xfrm flipH="1">
                <a:off x="6163600" y="4257024"/>
                <a:ext cx="201233" cy="201233"/>
              </a:xfrm>
              <a:custGeom>
                <a:rect b="b" l="l" r="r" t="t"/>
                <a:pathLst>
                  <a:path extrusionOk="0" fill="none" h="6080" w="6080">
                    <a:moveTo>
                      <a:pt x="1" y="0"/>
                    </a:moveTo>
                    <a:lnTo>
                      <a:pt x="6080" y="0"/>
                    </a:lnTo>
                    <a:lnTo>
                      <a:pt x="6080" y="6079"/>
                    </a:lnTo>
                    <a:lnTo>
                      <a:pt x="1" y="6079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7"/>
              <p:cNvSpPr/>
              <p:nvPr/>
            </p:nvSpPr>
            <p:spPr>
              <a:xfrm flipH="1">
                <a:off x="5886887" y="4117190"/>
                <a:ext cx="2699200" cy="621737"/>
              </a:xfrm>
              <a:custGeom>
                <a:rect b="b" l="l" r="r" t="t"/>
                <a:pathLst>
                  <a:path extrusionOk="0" fill="none" h="18785" w="81553">
                    <a:moveTo>
                      <a:pt x="81553" y="18785"/>
                    </a:moveTo>
                    <a:lnTo>
                      <a:pt x="62768" y="0"/>
                    </a:lnTo>
                    <a:lnTo>
                      <a:pt x="47084" y="0"/>
                    </a:lnTo>
                    <a:lnTo>
                      <a:pt x="47084" y="10791"/>
                    </a:lnTo>
                    <a:lnTo>
                      <a:pt x="1" y="10791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7"/>
              <p:cNvSpPr/>
              <p:nvPr/>
            </p:nvSpPr>
            <p:spPr>
              <a:xfrm flipH="1">
                <a:off x="6489540" y="4099087"/>
                <a:ext cx="40280" cy="40280"/>
              </a:xfrm>
              <a:custGeom>
                <a:rect b="b" l="l" r="r" t="t"/>
                <a:pathLst>
                  <a:path extrusionOk="0" h="1217" w="1217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cubicBezTo>
                      <a:pt x="943" y="1216"/>
                      <a:pt x="1217" y="942"/>
                      <a:pt x="1217" y="608"/>
                    </a:cubicBezTo>
                    <a:cubicBezTo>
                      <a:pt x="1217" y="274"/>
                      <a:pt x="943" y="0"/>
                      <a:pt x="6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7"/>
              <p:cNvSpPr/>
              <p:nvPr/>
            </p:nvSpPr>
            <p:spPr>
              <a:xfrm flipH="1">
                <a:off x="7010648" y="4454182"/>
                <a:ext cx="40280" cy="40280"/>
              </a:xfrm>
              <a:custGeom>
                <a:rect b="b" l="l" r="r" t="t"/>
                <a:pathLst>
                  <a:path extrusionOk="0" h="1217" w="1217">
                    <a:moveTo>
                      <a:pt x="609" y="1"/>
                    </a:moveTo>
                    <a:cubicBezTo>
                      <a:pt x="274" y="1"/>
                      <a:pt x="1" y="274"/>
                      <a:pt x="1" y="609"/>
                    </a:cubicBezTo>
                    <a:cubicBezTo>
                      <a:pt x="1" y="943"/>
                      <a:pt x="274" y="1217"/>
                      <a:pt x="609" y="1217"/>
                    </a:cubicBezTo>
                    <a:cubicBezTo>
                      <a:pt x="943" y="1217"/>
                      <a:pt x="1217" y="943"/>
                      <a:pt x="1217" y="609"/>
                    </a:cubicBezTo>
                    <a:cubicBezTo>
                      <a:pt x="1217" y="274"/>
                      <a:pt x="943" y="1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7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rect b="b" l="l" r="r" t="t"/>
                <a:pathLst>
                  <a:path extrusionOk="0" h="7117" w="7661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7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rect b="b" l="l" r="r" t="t"/>
                <a:pathLst>
                  <a:path extrusionOk="0" h="2752" w="3223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7"/>
              <p:cNvSpPr/>
              <p:nvPr/>
            </p:nvSpPr>
            <p:spPr>
              <a:xfrm flipH="1">
                <a:off x="6807425" y="3896865"/>
                <a:ext cx="441686" cy="441686"/>
              </a:xfrm>
              <a:custGeom>
                <a:rect b="b" l="l" r="r" t="t"/>
                <a:pathLst>
                  <a:path extrusionOk="0" h="13345" w="13345">
                    <a:moveTo>
                      <a:pt x="6688" y="1"/>
                    </a:moveTo>
                    <a:cubicBezTo>
                      <a:pt x="2980" y="1"/>
                      <a:pt x="1" y="2979"/>
                      <a:pt x="1" y="6657"/>
                    </a:cubicBezTo>
                    <a:cubicBezTo>
                      <a:pt x="1" y="10366"/>
                      <a:pt x="2980" y="13344"/>
                      <a:pt x="6688" y="13344"/>
                    </a:cubicBezTo>
                    <a:cubicBezTo>
                      <a:pt x="10366" y="13344"/>
                      <a:pt x="13345" y="10366"/>
                      <a:pt x="13345" y="6657"/>
                    </a:cubicBezTo>
                    <a:cubicBezTo>
                      <a:pt x="13345" y="2979"/>
                      <a:pt x="10366" y="1"/>
                      <a:pt x="6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7"/>
              <p:cNvSpPr/>
              <p:nvPr/>
            </p:nvSpPr>
            <p:spPr>
              <a:xfrm flipH="1">
                <a:off x="6508614" y="3597075"/>
                <a:ext cx="1040288" cy="1040254"/>
              </a:xfrm>
              <a:custGeom>
                <a:rect b="b" l="l" r="r" t="t"/>
                <a:pathLst>
                  <a:path extrusionOk="0" fill="none" h="31430" w="31431">
                    <a:moveTo>
                      <a:pt x="21035" y="2949"/>
                    </a:moveTo>
                    <a:cubicBezTo>
                      <a:pt x="28087" y="5867"/>
                      <a:pt x="31430" y="13952"/>
                      <a:pt x="28512" y="21035"/>
                    </a:cubicBezTo>
                    <a:cubicBezTo>
                      <a:pt x="25594" y="28086"/>
                      <a:pt x="17509" y="31430"/>
                      <a:pt x="10427" y="28512"/>
                    </a:cubicBezTo>
                    <a:cubicBezTo>
                      <a:pt x="3375" y="25594"/>
                      <a:pt x="1" y="17478"/>
                      <a:pt x="2949" y="10426"/>
                    </a:cubicBezTo>
                    <a:cubicBezTo>
                      <a:pt x="5867" y="3375"/>
                      <a:pt x="13953" y="1"/>
                      <a:pt x="21035" y="2949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7"/>
              <p:cNvSpPr/>
              <p:nvPr/>
            </p:nvSpPr>
            <p:spPr>
              <a:xfrm flipH="1">
                <a:off x="6876831" y="3915995"/>
                <a:ext cx="353150" cy="353150"/>
              </a:xfrm>
              <a:custGeom>
                <a:rect b="b" l="l" r="r" t="t"/>
                <a:pathLst>
                  <a:path extrusionOk="0" fill="none" h="10670" w="10670">
                    <a:moveTo>
                      <a:pt x="6110" y="10669"/>
                    </a:moveTo>
                    <a:cubicBezTo>
                      <a:pt x="2037" y="10669"/>
                      <a:pt x="0" y="5745"/>
                      <a:pt x="2858" y="2888"/>
                    </a:cubicBezTo>
                    <a:cubicBezTo>
                      <a:pt x="5745" y="0"/>
                      <a:pt x="10669" y="2037"/>
                      <a:pt x="10669" y="6110"/>
                    </a:cubicBezTo>
                    <a:cubicBezTo>
                      <a:pt x="10669" y="8633"/>
                      <a:pt x="8602" y="10669"/>
                      <a:pt x="6110" y="10669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7"/>
              <p:cNvSpPr/>
              <p:nvPr/>
            </p:nvSpPr>
            <p:spPr>
              <a:xfrm flipH="1">
                <a:off x="7463333" y="4427042"/>
                <a:ext cx="592578" cy="92574"/>
              </a:xfrm>
              <a:custGeom>
                <a:rect b="b" l="l" r="r" t="t"/>
                <a:pathLst>
                  <a:path extrusionOk="0" h="2797" w="17904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835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18" name="Google Shape;1018;p37"/>
            <p:cNvCxnSpPr/>
            <p:nvPr/>
          </p:nvCxnSpPr>
          <p:spPr>
            <a:xfrm>
              <a:off x="8038592" y="4511850"/>
              <a:ext cx="0" cy="752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38"/>
          <p:cNvSpPr txBox="1"/>
          <p:nvPr>
            <p:ph idx="1" type="body"/>
          </p:nvPr>
        </p:nvSpPr>
        <p:spPr>
          <a:xfrm>
            <a:off x="939650" y="1614900"/>
            <a:ext cx="50097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Código - </a:t>
            </a:r>
            <a:r>
              <a:rPr b="1" lang="en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Setup</a:t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Execução inicial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iniciar a comunicação serial;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criar a mutex que controla a porta serial e disponibilizá-la;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criar a fila de dados do sensor;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criar as tarefas que serão executadas independentemente.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Assim, o escalonador de tarefas assume o controle e 4 tarefas são executadas após a criação delas na rotina do Arduino.</a:t>
            </a:r>
            <a:endParaRPr/>
          </a:p>
        </p:txBody>
      </p:sp>
      <p:sp>
        <p:nvSpPr>
          <p:cNvPr id="1024" name="Google Shape;1024;p38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Implementação</a:t>
            </a:r>
            <a:endParaRPr/>
          </a:p>
        </p:txBody>
      </p:sp>
      <p:cxnSp>
        <p:nvCxnSpPr>
          <p:cNvPr id="1025" name="Google Shape;1025;p38"/>
          <p:cNvCxnSpPr/>
          <p:nvPr/>
        </p:nvCxnSpPr>
        <p:spPr>
          <a:xfrm>
            <a:off x="809575" y="2563033"/>
            <a:ext cx="4113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39"/>
          <p:cNvSpPr txBox="1"/>
          <p:nvPr>
            <p:ph idx="1" type="body"/>
          </p:nvPr>
        </p:nvSpPr>
        <p:spPr>
          <a:xfrm>
            <a:off x="595275" y="597100"/>
            <a:ext cx="50097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Código - Tarefas</a:t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Tarefa 1</a:t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9"/>
          <p:cNvSpPr txBox="1"/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Implementação</a:t>
            </a:r>
            <a:endParaRPr/>
          </a:p>
        </p:txBody>
      </p:sp>
      <p:pic>
        <p:nvPicPr>
          <p:cNvPr id="1032" name="Google Shape;1032;p39"/>
          <p:cNvPicPr preferRelativeResize="0"/>
          <p:nvPr/>
        </p:nvPicPr>
        <p:blipFill rotWithShape="1">
          <a:blip r:embed="rId3">
            <a:alphaModFix/>
          </a:blip>
          <a:srcRect b="0" l="0" r="2978" t="0"/>
          <a:stretch/>
        </p:blipFill>
        <p:spPr>
          <a:xfrm>
            <a:off x="4145900" y="2036750"/>
            <a:ext cx="4577251" cy="203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39"/>
          <p:cNvSpPr txBox="1"/>
          <p:nvPr>
            <p:ph idx="1" type="body"/>
          </p:nvPr>
        </p:nvSpPr>
        <p:spPr>
          <a:xfrm>
            <a:off x="131000" y="1653175"/>
            <a:ext cx="4014900" cy="27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Tarefa responsável pela leitura dos dados do sensor e envio para a fila de dados. A leitura é feita pela porta analógica A0, e recebe valores de tensão do LM35 que são codificados para valores de temperatura.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tarefa espera um tempo de 15ms para cada leitura. Para enviar um dado, a função deve receber como parâmetro o tempo que deve aguardar caso a fila esteja cheia.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