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aleway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bold.fntdata"/><Relationship Id="rId21" Type="http://schemas.openxmlformats.org/officeDocument/2006/relationships/font" Target="fonts/Raleway-regular.fntdata"/><Relationship Id="rId24" Type="http://schemas.openxmlformats.org/officeDocument/2006/relationships/font" Target="fonts/Raleway-boldItalic.fntdata"/><Relationship Id="rId23" Type="http://schemas.openxmlformats.org/officeDocument/2006/relationships/font" Target="fonts/Raleway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25f48b0e9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25f48b0e9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25f48b0e93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25f48b0e9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260d6a0a1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260d6a0a1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25a496d2f5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25a496d2f5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Bret 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25a496d2f5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25a496d2f5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Bret 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25bb2d057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25bb2d057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5a496d2f5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25a496d2f5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Deka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5a496d2f5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25a496d2f5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Deka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5d2381d3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25d2381d3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25ff2ff2e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25ff2ff2e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25ff2ff2e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25ff2ff2e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25a496d2f5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25a496d2f5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Luhang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25a496d2f5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25a496d2f5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Luhang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5a496d2f5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25a496d2f5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Luhang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4.png"/><Relationship Id="rId4" Type="http://schemas.openxmlformats.org/officeDocument/2006/relationships/image" Target="../media/image12.png"/><Relationship Id="rId5" Type="http://schemas.openxmlformats.org/officeDocument/2006/relationships/image" Target="../media/image17.png"/><Relationship Id="rId6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2.png"/><Relationship Id="rId6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15.png"/><Relationship Id="rId6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0.png"/><Relationship Id="rId4" Type="http://schemas.openxmlformats.org/officeDocument/2006/relationships/image" Target="../media/image2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3.png"/><Relationship Id="rId4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Drift Correction: Initial Results</a:t>
            </a:r>
            <a:endParaRPr sz="40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Luhang Sun, Deka Popov, Bret Miller, Sidney Liu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oogle Shape;158;p22"/>
          <p:cNvGrpSpPr/>
          <p:nvPr/>
        </p:nvGrpSpPr>
        <p:grpSpPr>
          <a:xfrm>
            <a:off x="580125" y="1659999"/>
            <a:ext cx="3660189" cy="3194321"/>
            <a:chOff x="5167300" y="2064838"/>
            <a:chExt cx="3506600" cy="3060281"/>
          </a:xfrm>
        </p:grpSpPr>
        <p:pic>
          <p:nvPicPr>
            <p:cNvPr id="159" name="Google Shape;159;p22"/>
            <p:cNvPicPr preferRelativeResize="0"/>
            <p:nvPr/>
          </p:nvPicPr>
          <p:blipFill rotWithShape="1">
            <a:blip r:embed="rId3">
              <a:alphaModFix/>
            </a:blip>
            <a:srcRect b="3369" l="1558" r="2250" t="2237"/>
            <a:stretch/>
          </p:blipFill>
          <p:spPr>
            <a:xfrm>
              <a:off x="5167300" y="2064837"/>
              <a:ext cx="3506600" cy="24764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0" name="Google Shape;160;p22"/>
            <p:cNvSpPr/>
            <p:nvPr/>
          </p:nvSpPr>
          <p:spPr>
            <a:xfrm>
              <a:off x="5698125" y="3799900"/>
              <a:ext cx="606000" cy="606000"/>
            </a:xfrm>
            <a:prstGeom prst="ellipse">
              <a:avLst/>
            </a:prstGeom>
            <a:noFill/>
            <a:ln cap="flat" cmpd="sng" w="19050">
              <a:solidFill>
                <a:srgbClr val="FF0000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2"/>
            <p:cNvSpPr/>
            <p:nvPr/>
          </p:nvSpPr>
          <p:spPr>
            <a:xfrm>
              <a:off x="5497773" y="3039275"/>
              <a:ext cx="361800" cy="361800"/>
            </a:xfrm>
            <a:prstGeom prst="ellipse">
              <a:avLst/>
            </a:prstGeom>
            <a:noFill/>
            <a:ln cap="flat" cmpd="sng" w="19050">
              <a:solidFill>
                <a:srgbClr val="E69138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2"/>
            <p:cNvSpPr txBox="1"/>
            <p:nvPr/>
          </p:nvSpPr>
          <p:spPr>
            <a:xfrm>
              <a:off x="5570778" y="2571760"/>
              <a:ext cx="1326000" cy="44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E69138"/>
                  </a:solidFill>
                  <a:latin typeface="Lato"/>
                  <a:ea typeface="Lato"/>
                  <a:cs typeface="Lato"/>
                  <a:sym typeface="Lato"/>
                </a:rPr>
                <a:t>0 probability of error -&gt; no error as correct label</a:t>
              </a:r>
              <a:endParaRPr sz="90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63" name="Google Shape;163;p22"/>
            <p:cNvSpPr txBox="1"/>
            <p:nvPr/>
          </p:nvSpPr>
          <p:spPr>
            <a:xfrm>
              <a:off x="5526156" y="4505919"/>
              <a:ext cx="1853100" cy="61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0000"/>
                  </a:solidFill>
                  <a:latin typeface="Lato"/>
                  <a:ea typeface="Lato"/>
                  <a:cs typeface="Lato"/>
                  <a:sym typeface="Lato"/>
                </a:rPr>
                <a:t>The NN classifier tends to predict trials with low error probability as “no-error”</a:t>
              </a:r>
              <a:endParaRPr sz="10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pic>
        <p:nvPicPr>
          <p:cNvPr id="164" name="Google Shape;164;p22"/>
          <p:cNvPicPr preferRelativeResize="0"/>
          <p:nvPr/>
        </p:nvPicPr>
        <p:blipFill rotWithShape="1">
          <a:blip r:embed="rId4">
            <a:alphaModFix/>
          </a:blip>
          <a:srcRect b="8903" l="2930" r="6629" t="2507"/>
          <a:stretch/>
        </p:blipFill>
        <p:spPr>
          <a:xfrm>
            <a:off x="4526325" y="1696275"/>
            <a:ext cx="3989251" cy="2648592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2"/>
          <p:cNvSpPr txBox="1"/>
          <p:nvPr>
            <p:ph type="title"/>
          </p:nvPr>
        </p:nvSpPr>
        <p:spPr>
          <a:xfrm>
            <a:off x="750675" y="11591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Classifier’s confusion at low error probability </a:t>
            </a:r>
            <a:endParaRPr/>
          </a:p>
        </p:txBody>
      </p:sp>
      <p:sp>
        <p:nvSpPr>
          <p:cNvPr id="166" name="Google Shape;166;p22"/>
          <p:cNvSpPr/>
          <p:nvPr/>
        </p:nvSpPr>
        <p:spPr>
          <a:xfrm>
            <a:off x="4791401" y="2026102"/>
            <a:ext cx="748500" cy="748500"/>
          </a:xfrm>
          <a:prstGeom prst="ellipse">
            <a:avLst/>
          </a:prstGeom>
          <a:noFill/>
          <a:ln cap="flat" cmpd="sng" w="19050">
            <a:solidFill>
              <a:srgbClr val="E69138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2"/>
          <p:cNvSpPr/>
          <p:nvPr/>
        </p:nvSpPr>
        <p:spPr>
          <a:xfrm>
            <a:off x="5133025" y="2937020"/>
            <a:ext cx="632400" cy="10506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oogle Shape;172;p23"/>
          <p:cNvGrpSpPr/>
          <p:nvPr/>
        </p:nvGrpSpPr>
        <p:grpSpPr>
          <a:xfrm>
            <a:off x="738150" y="0"/>
            <a:ext cx="7270925" cy="5050000"/>
            <a:chOff x="966750" y="0"/>
            <a:chExt cx="7270925" cy="5050000"/>
          </a:xfrm>
        </p:grpSpPr>
        <p:pic>
          <p:nvPicPr>
            <p:cNvPr id="173" name="Google Shape;173;p23"/>
            <p:cNvPicPr preferRelativeResize="0"/>
            <p:nvPr/>
          </p:nvPicPr>
          <p:blipFill rotWithShape="1">
            <a:blip r:embed="rId3">
              <a:alphaModFix/>
            </a:blip>
            <a:srcRect b="2828" l="3378" r="3814" t="2573"/>
            <a:stretch/>
          </p:blipFill>
          <p:spPr>
            <a:xfrm>
              <a:off x="4417300" y="0"/>
              <a:ext cx="3738950" cy="26966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4" name="Google Shape;174;p23"/>
            <p:cNvPicPr preferRelativeResize="0"/>
            <p:nvPr/>
          </p:nvPicPr>
          <p:blipFill rotWithShape="1">
            <a:blip r:embed="rId4">
              <a:alphaModFix/>
            </a:blip>
            <a:srcRect b="4500" l="4050" r="4315" t="2889"/>
            <a:stretch/>
          </p:blipFill>
          <p:spPr>
            <a:xfrm>
              <a:off x="966750" y="0"/>
              <a:ext cx="3572673" cy="25717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5" name="Google Shape;175;p23"/>
            <p:cNvPicPr preferRelativeResize="0"/>
            <p:nvPr/>
          </p:nvPicPr>
          <p:blipFill rotWithShape="1">
            <a:blip r:embed="rId5">
              <a:alphaModFix/>
            </a:blip>
            <a:srcRect b="5891" l="1943" r="3251" t="3191"/>
            <a:stretch/>
          </p:blipFill>
          <p:spPr>
            <a:xfrm>
              <a:off x="4431175" y="2524300"/>
              <a:ext cx="3738950" cy="2525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6" name="Google Shape;176;p23"/>
            <p:cNvPicPr preferRelativeResize="0"/>
            <p:nvPr/>
          </p:nvPicPr>
          <p:blipFill rotWithShape="1">
            <a:blip r:embed="rId6">
              <a:alphaModFix/>
            </a:blip>
            <a:srcRect b="0" l="0" r="1960" t="0"/>
            <a:stretch/>
          </p:blipFill>
          <p:spPr>
            <a:xfrm>
              <a:off x="985625" y="2467400"/>
              <a:ext cx="3572675" cy="25717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7" name="Google Shape;177;p23"/>
            <p:cNvSpPr/>
            <p:nvPr/>
          </p:nvSpPr>
          <p:spPr>
            <a:xfrm>
              <a:off x="1490875" y="521825"/>
              <a:ext cx="3048600" cy="3726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3"/>
            <p:cNvSpPr/>
            <p:nvPr/>
          </p:nvSpPr>
          <p:spPr>
            <a:xfrm>
              <a:off x="1643275" y="3506875"/>
              <a:ext cx="2915100" cy="3726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3"/>
            <p:cNvSpPr/>
            <p:nvPr/>
          </p:nvSpPr>
          <p:spPr>
            <a:xfrm>
              <a:off x="4986125" y="1989500"/>
              <a:ext cx="3183900" cy="3726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3"/>
            <p:cNvSpPr/>
            <p:nvPr/>
          </p:nvSpPr>
          <p:spPr>
            <a:xfrm>
              <a:off x="5053775" y="3975675"/>
              <a:ext cx="3183900" cy="3726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3"/>
            <p:cNvSpPr/>
            <p:nvPr/>
          </p:nvSpPr>
          <p:spPr>
            <a:xfrm>
              <a:off x="1222375" y="72875"/>
              <a:ext cx="349200" cy="3081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3"/>
            <p:cNvSpPr/>
            <p:nvPr/>
          </p:nvSpPr>
          <p:spPr>
            <a:xfrm>
              <a:off x="4704575" y="149075"/>
              <a:ext cx="349200" cy="3081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3"/>
            <p:cNvSpPr/>
            <p:nvPr/>
          </p:nvSpPr>
          <p:spPr>
            <a:xfrm>
              <a:off x="1294075" y="2644625"/>
              <a:ext cx="349200" cy="3081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3"/>
            <p:cNvSpPr/>
            <p:nvPr/>
          </p:nvSpPr>
          <p:spPr>
            <a:xfrm>
              <a:off x="4704575" y="2644625"/>
              <a:ext cx="349200" cy="3081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4"/>
          <p:cNvSpPr txBox="1"/>
          <p:nvPr>
            <p:ph idx="1" type="body"/>
          </p:nvPr>
        </p:nvSpPr>
        <p:spPr>
          <a:xfrm>
            <a:off x="6231825" y="939250"/>
            <a:ext cx="2186400" cy="3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Use “chain” when predicted as “no error”</a:t>
            </a:r>
            <a:endParaRPr/>
          </a:p>
        </p:txBody>
      </p:sp>
      <p:pic>
        <p:nvPicPr>
          <p:cNvPr id="190" name="Google Shape;190;p24"/>
          <p:cNvPicPr preferRelativeResize="0"/>
          <p:nvPr/>
        </p:nvPicPr>
        <p:blipFill rotWithShape="1">
          <a:blip r:embed="rId3">
            <a:alphaModFix/>
          </a:blip>
          <a:srcRect b="2357" l="1353" r="1275" t="2567"/>
          <a:stretch/>
        </p:blipFill>
        <p:spPr>
          <a:xfrm>
            <a:off x="521800" y="849775"/>
            <a:ext cx="5441676" cy="3602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Golden Set Generation </a:t>
            </a:r>
            <a:endParaRPr/>
          </a:p>
        </p:txBody>
      </p:sp>
      <p:sp>
        <p:nvSpPr>
          <p:cNvPr id="196" name="Google Shape;196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Used Fix8 to correct each trial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Created a set of Json files to be used as the “ground truth” for our dataset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Consisted of 15 different trials to comprise the Golden Set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Was time intensive, but gave insight into how different peoples reading </a:t>
            </a:r>
            <a:r>
              <a:rPr lang="en"/>
              <a:t>behavior</a:t>
            </a:r>
            <a:r>
              <a:rPr lang="en"/>
              <a:t> is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Helped us understand the way that different real world drift phenomena occur in actual eye tracking trials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Correction Accuracy on GazeBase</a:t>
            </a:r>
            <a:endParaRPr/>
          </a:p>
        </p:txBody>
      </p:sp>
      <p:sp>
        <p:nvSpPr>
          <p:cNvPr id="202" name="Google Shape;202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We utilized the original algorithms to see how they would perform on real world data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Based on Carr’s paper, we knew that the accuracy would not be as good as on the synthetic data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At first, I was </a:t>
            </a:r>
            <a:r>
              <a:rPr lang="en"/>
              <a:t>receiving</a:t>
            </a:r>
            <a:r>
              <a:rPr lang="en"/>
              <a:t> 0,1,2% in terms of accuracy, but one of my partners figured out where the bug was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In addition, I ran every single trial, through every single </a:t>
            </a:r>
            <a:r>
              <a:rPr lang="en"/>
              <a:t>algorithm</a:t>
            </a:r>
            <a:r>
              <a:rPr lang="en"/>
              <a:t> to find the performance across all the trials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This allowed for us to compare how they </a:t>
            </a:r>
            <a:r>
              <a:rPr lang="en"/>
              <a:t>fared</a:t>
            </a:r>
            <a:r>
              <a:rPr lang="en"/>
              <a:t> against each other when it came to working with real world data, which usually had every type of error present.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Correction Accuracy</a:t>
            </a:r>
            <a:endParaRPr/>
          </a:p>
        </p:txBody>
      </p:sp>
      <p:pic>
        <p:nvPicPr>
          <p:cNvPr id="208" name="Google Shape;20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4050" y="1853850"/>
            <a:ext cx="5216767" cy="298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Synthetic Dataset</a:t>
            </a: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875" y="1853850"/>
            <a:ext cx="5892984" cy="2984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667300"/>
            <a:ext cx="3508700" cy="233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5275" y="1614000"/>
            <a:ext cx="3668600" cy="244572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 Accuracy on Synthetic Data (noise, droop) </a:t>
            </a:r>
            <a:endParaRPr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36925" y="4059725"/>
            <a:ext cx="1625300" cy="100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45263" y="4035463"/>
            <a:ext cx="1801482" cy="105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738350"/>
            <a:ext cx="3508701" cy="233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0450" y="1715688"/>
            <a:ext cx="3576675" cy="238445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 Accuracy on Synthetic Data (shift, offset) </a:t>
            </a:r>
            <a:endParaRPr/>
          </a:p>
        </p:txBody>
      </p:sp>
      <p:pic>
        <p:nvPicPr>
          <p:cNvPr id="110" name="Google Shape;11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21500" y="4077475"/>
            <a:ext cx="1804128" cy="97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81660" y="4077475"/>
            <a:ext cx="1604280" cy="97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Synthetic Data Correction: Noise (chain algo) </a:t>
            </a:r>
            <a:endParaRPr/>
          </a:p>
        </p:txBody>
      </p:sp>
      <p:pic>
        <p:nvPicPr>
          <p:cNvPr id="117" name="Google Shape;11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025" y="2167725"/>
            <a:ext cx="3991976" cy="1607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4876" y="2250075"/>
            <a:ext cx="4064576" cy="138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Synthetic Data Correction:</a:t>
            </a:r>
            <a:r>
              <a:rPr lang="en"/>
              <a:t> Droop (regress algo)</a:t>
            </a:r>
            <a:endParaRPr/>
          </a:p>
        </p:txBody>
      </p:sp>
      <p:pic>
        <p:nvPicPr>
          <p:cNvPr id="124" name="Google Shape;12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139117"/>
            <a:ext cx="4116026" cy="17552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9175" y="2139125"/>
            <a:ext cx="3932373" cy="1412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Generalization for Neural Network</a:t>
            </a:r>
            <a:endParaRPr/>
          </a:p>
        </p:txBody>
      </p:sp>
      <p:pic>
        <p:nvPicPr>
          <p:cNvPr id="131" name="Google Shape;13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7100" y="2349425"/>
            <a:ext cx="3790950" cy="149940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2" name="Google Shape;13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000" y="2234850"/>
            <a:ext cx="3790950" cy="178650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33" name="Google Shape;133;p19"/>
          <p:cNvCxnSpPr/>
          <p:nvPr/>
        </p:nvCxnSpPr>
        <p:spPr>
          <a:xfrm>
            <a:off x="4379850" y="3177200"/>
            <a:ext cx="566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4" name="Google Shape;134;p19"/>
          <p:cNvSpPr txBox="1"/>
          <p:nvPr/>
        </p:nvSpPr>
        <p:spPr>
          <a:xfrm>
            <a:off x="5001850" y="4144600"/>
            <a:ext cx="3055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●"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“Grey-box” to represent text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●"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Trimmed image </a:t>
            </a:r>
            <a:endParaRPr sz="15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NN Classifier Accuracy</a:t>
            </a:r>
            <a:endParaRPr/>
          </a:p>
        </p:txBody>
      </p:sp>
      <p:sp>
        <p:nvSpPr>
          <p:cNvPr id="140" name="Google Shape;140;p20"/>
          <p:cNvSpPr txBox="1"/>
          <p:nvPr>
            <p:ph idx="1" type="body"/>
          </p:nvPr>
        </p:nvSpPr>
        <p:spPr>
          <a:xfrm>
            <a:off x="729450" y="2078875"/>
            <a:ext cx="34896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Epochs = 30; batch_size = 30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Loss in validation/testing accuracy after switching to the “grey-box” model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~97% training, ~75% testing accuracy </a:t>
            </a:r>
            <a:endParaRPr/>
          </a:p>
        </p:txBody>
      </p:sp>
      <p:pic>
        <p:nvPicPr>
          <p:cNvPr id="141" name="Google Shape;14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0355" y="1930050"/>
            <a:ext cx="3818219" cy="271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/>
          <p:nvPr>
            <p:ph type="title"/>
          </p:nvPr>
        </p:nvSpPr>
        <p:spPr>
          <a:xfrm>
            <a:off x="750675" y="11591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Did classifi</a:t>
            </a:r>
            <a:r>
              <a:rPr lang="en"/>
              <a:t>cation</a:t>
            </a:r>
            <a:r>
              <a:rPr lang="en"/>
              <a:t> help correction?</a:t>
            </a:r>
            <a:endParaRPr/>
          </a:p>
        </p:txBody>
      </p:sp>
      <p:grpSp>
        <p:nvGrpSpPr>
          <p:cNvPr id="147" name="Google Shape;147;p21"/>
          <p:cNvGrpSpPr/>
          <p:nvPr/>
        </p:nvGrpSpPr>
        <p:grpSpPr>
          <a:xfrm>
            <a:off x="551844" y="1872053"/>
            <a:ext cx="4096362" cy="2728918"/>
            <a:chOff x="650900" y="1916975"/>
            <a:chExt cx="4273276" cy="2846774"/>
          </a:xfrm>
        </p:grpSpPr>
        <p:pic>
          <p:nvPicPr>
            <p:cNvPr id="148" name="Google Shape;148;p21"/>
            <p:cNvPicPr preferRelativeResize="0"/>
            <p:nvPr/>
          </p:nvPicPr>
          <p:blipFill rotWithShape="1">
            <a:blip r:embed="rId3">
              <a:alphaModFix/>
            </a:blip>
            <a:srcRect b="2108" l="1198" r="1392" t="1170"/>
            <a:stretch/>
          </p:blipFill>
          <p:spPr>
            <a:xfrm>
              <a:off x="650900" y="1995150"/>
              <a:ext cx="4273276" cy="27685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9" name="Google Shape;149;p21"/>
            <p:cNvSpPr txBox="1"/>
            <p:nvPr/>
          </p:nvSpPr>
          <p:spPr>
            <a:xfrm>
              <a:off x="864625" y="3864200"/>
              <a:ext cx="1498500" cy="70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A61C00"/>
                  </a:solidFill>
                  <a:latin typeface="Lato"/>
                  <a:ea typeface="Lato"/>
                  <a:cs typeface="Lato"/>
                  <a:sym typeface="Lato"/>
                </a:rPr>
                <a:t>Low probabilities of errors confuse the classifier to predict as “no error” -&gt; no correction</a:t>
              </a:r>
              <a:endParaRPr sz="800">
                <a:solidFill>
                  <a:srgbClr val="A61C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150" name="Google Shape;150;p21"/>
            <p:cNvCxnSpPr/>
            <p:nvPr/>
          </p:nvCxnSpPr>
          <p:spPr>
            <a:xfrm>
              <a:off x="954675" y="1926500"/>
              <a:ext cx="9600" cy="26766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151" name="Google Shape;151;p21"/>
            <p:cNvCxnSpPr/>
            <p:nvPr/>
          </p:nvCxnSpPr>
          <p:spPr>
            <a:xfrm>
              <a:off x="2269125" y="1916975"/>
              <a:ext cx="9600" cy="27051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sp>
        <p:nvSpPr>
          <p:cNvPr id="152" name="Google Shape;152;p21"/>
          <p:cNvSpPr txBox="1"/>
          <p:nvPr/>
        </p:nvSpPr>
        <p:spPr>
          <a:xfrm>
            <a:off x="6135750" y="758975"/>
            <a:ext cx="249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3" name="Google Shape;153;p21"/>
          <p:cNvSpPr txBox="1"/>
          <p:nvPr/>
        </p:nvSpPr>
        <p:spPr>
          <a:xfrm>
            <a:off x="5132025" y="1997950"/>
            <a:ext cx="3630900" cy="19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The average of all four types of errors repeated for 30 times (120 samples) at each 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probability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With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random regression and skipping 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The relatively low accuracy of the model with classifier is mainly due to low prediction accuracy when 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probability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is low</a:t>
            </a: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