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3AD58F-0D56-4EF2-A0D6-F2473CFCB941}">
  <a:tblStyle styleId="{523AD58F-0D56-4EF2-A0D6-F2473CFCB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ff2ff2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ff2ff2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a496d2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5a496d2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d2381d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5d2381d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a496d2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5a496d2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e412f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e412f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e412f6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e412f6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a496d2f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a496d2f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f26465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7f26465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bb2d0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5bb2d0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f87b7b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7f87b7b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Luhang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946feb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946feb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f87b7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7f87b7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which algorithm to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f87b7b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7f87b7b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7f87b7b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7f87b7b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7f87b7bd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7f87b7bd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it seems like a hack for better accuracy if we eventually determine that this is truely the problem here this could be a reasonable solution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7946feb2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7946feb2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f87b7b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f87b7b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7f87b7bd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7f87b7b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7f87b7bd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7f87b7bd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7d67582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7d67582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7d67582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7d67582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b5b0d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b5b0d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946feb2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946feb2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946feb2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946feb2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f87b7b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f87b7b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f87b7b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f87b7b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a496d2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a496d2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ff2ff2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ff2ff2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Correcting Eye Tracking Data Using Machine Learning 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Luhang Sun, Deka Popov, Bret Miller, Sidney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99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 Correction:</a:t>
            </a:r>
            <a:r>
              <a:rPr lang="en"/>
              <a:t> Droop (“regress” algorithm)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2125"/>
            <a:ext cx="3737051" cy="15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20" y="2072125"/>
            <a:ext cx="3482378" cy="12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642738" y="3648150"/>
            <a:ext cx="15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Uncorrected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6151438" y="3648150"/>
            <a:ext cx="12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667300"/>
            <a:ext cx="3508700" cy="23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275" y="1614000"/>
            <a:ext cx="3668600" cy="24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Accuracy on Synthetic Data (noise, droop) 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925" y="4059725"/>
            <a:ext cx="1625300" cy="10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5263" y="4035463"/>
            <a:ext cx="1801482" cy="10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38350"/>
            <a:ext cx="3508701" cy="23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450" y="1715688"/>
            <a:ext cx="3576675" cy="23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Accuracy on Synthetic Data (shift, offset) 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500" y="4077475"/>
            <a:ext cx="1804128" cy="9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1660" y="4077475"/>
            <a:ext cx="1604280" cy="9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Set Generation 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Fix8 program for manual correction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Golden Set consists of Json files of manually corrected data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corresponds to a uncorrected data file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Golden Set contains 15 manually corrected trials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Provided strong insight into the reading behaviors of individuals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Influenced how we </a:t>
            </a:r>
            <a:r>
              <a:rPr lang="en" sz="1400"/>
              <a:t>understood</a:t>
            </a:r>
            <a:r>
              <a:rPr lang="en" sz="1400"/>
              <a:t> the research we were doing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25" y="1387650"/>
            <a:ext cx="435324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800" y="1387638"/>
            <a:ext cx="4353249" cy="274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562050" y="4371475"/>
            <a:ext cx="15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Uncorrected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6084725" y="4371475"/>
            <a:ext cx="12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0" y="1698388"/>
            <a:ext cx="4382000" cy="27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325" y="1698413"/>
            <a:ext cx="4382000" cy="276129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1534313" y="4459725"/>
            <a:ext cx="15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Uncorrected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271613" y="4459725"/>
            <a:ext cx="12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 Accuracy on GazeBase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8 algorithms developed by other researchers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Ran each of the 15 Golden Set trials through each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Carr’s paper and the issues with real world data and automated algorithms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After tuning the algorithms, we </a:t>
            </a:r>
            <a:r>
              <a:rPr lang="en" sz="1400"/>
              <a:t>received</a:t>
            </a:r>
            <a:r>
              <a:rPr lang="en" sz="1400"/>
              <a:t> usable accuracy results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compared the algorithms against each other, across trials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would be the comparison point for if adding classification would increase accuracy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“Regress” Algorithms on GazeBase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019550" y="2078875"/>
            <a:ext cx="439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Correction algorithms are generally able to correct </a:t>
            </a:r>
            <a:r>
              <a:rPr lang="en"/>
              <a:t>droop, offset and short-distance regressions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They are not good at correcting multi-line regressions and skipping 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5060" l="18956" r="15474" t="0"/>
          <a:stretch/>
        </p:blipFill>
        <p:spPr>
          <a:xfrm>
            <a:off x="921950" y="1953900"/>
            <a:ext cx="2752075" cy="25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 Accuracy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50" y="1853850"/>
            <a:ext cx="521676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Classifier Accuracy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set was generated by random selection of error type, regression/skipping probability, and scale of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Epochs = 30; batch_size = 30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~97% training, ~81% testing accuracy 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7663" l="3701" r="4217" t="0"/>
          <a:stretch/>
        </p:blipFill>
        <p:spPr>
          <a:xfrm>
            <a:off x="4701500" y="1518775"/>
            <a:ext cx="3957126" cy="28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Existing research documents ten major algorithms and evaluates them using simulated and natural eye-tracking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Suggests that method based on dynamic time warping is a good option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algorithms are better suited than </a:t>
            </a:r>
            <a:r>
              <a:rPr lang="en"/>
              <a:t>others</a:t>
            </a:r>
            <a:r>
              <a:rPr lang="en"/>
              <a:t> to particular types of drift phenomena and reading behavior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4388425"/>
            <a:ext cx="757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Carr, J.W., Pescuma, V.N., Furlan, M. et al. Algorithms for the automated correction of vertical drift in eye-tracking data. Behav Res 54, 287–310 (2022). https://doi.org/10.3758/s13428-021-01554-0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50675" y="115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classification help correction on Synthetic data?</a:t>
            </a:r>
            <a:endParaRPr/>
          </a:p>
        </p:txBody>
      </p:sp>
      <p:grpSp>
        <p:nvGrpSpPr>
          <p:cNvPr id="224" name="Google Shape;224;p32"/>
          <p:cNvGrpSpPr/>
          <p:nvPr/>
        </p:nvGrpSpPr>
        <p:grpSpPr>
          <a:xfrm>
            <a:off x="551844" y="1872053"/>
            <a:ext cx="4096362" cy="2728918"/>
            <a:chOff x="650900" y="1916975"/>
            <a:chExt cx="4273276" cy="2846774"/>
          </a:xfrm>
        </p:grpSpPr>
        <p:pic>
          <p:nvPicPr>
            <p:cNvPr id="225" name="Google Shape;225;p32"/>
            <p:cNvPicPr preferRelativeResize="0"/>
            <p:nvPr/>
          </p:nvPicPr>
          <p:blipFill rotWithShape="1">
            <a:blip r:embed="rId3">
              <a:alphaModFix/>
            </a:blip>
            <a:srcRect b="2108" l="1198" r="1392" t="1170"/>
            <a:stretch/>
          </p:blipFill>
          <p:spPr>
            <a:xfrm>
              <a:off x="650900" y="1995150"/>
              <a:ext cx="4273276" cy="2768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2"/>
            <p:cNvSpPr txBox="1"/>
            <p:nvPr/>
          </p:nvSpPr>
          <p:spPr>
            <a:xfrm>
              <a:off x="864625" y="3864200"/>
              <a:ext cx="1498500" cy="7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61C00"/>
                  </a:solidFill>
                  <a:latin typeface="Lato"/>
                  <a:ea typeface="Lato"/>
                  <a:cs typeface="Lato"/>
                  <a:sym typeface="Lato"/>
                </a:rPr>
                <a:t>Low probabilities of errors confuse the classifier to predict as “no error” -&gt; no correction</a:t>
              </a:r>
              <a:endParaRPr sz="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27" name="Google Shape;227;p32"/>
            <p:cNvCxnSpPr/>
            <p:nvPr/>
          </p:nvCxnSpPr>
          <p:spPr>
            <a:xfrm>
              <a:off x="954675" y="1926500"/>
              <a:ext cx="9600" cy="2676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32"/>
            <p:cNvCxnSpPr/>
            <p:nvPr/>
          </p:nvCxnSpPr>
          <p:spPr>
            <a:xfrm>
              <a:off x="2269125" y="1916975"/>
              <a:ext cx="9600" cy="2705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29" name="Google Shape;229;p32"/>
          <p:cNvSpPr txBox="1"/>
          <p:nvPr/>
        </p:nvSpPr>
        <p:spPr>
          <a:xfrm>
            <a:off x="6135750" y="758975"/>
            <a:ext cx="24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5132025" y="1997950"/>
            <a:ext cx="36309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average of all four types of errors repeated for 30 times (120 samples) at each error magnitude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Comparatively low accuracy of the classifier model at low error magnitude due to low prediction accuracy when error magnitudes are small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5628850" y="3700675"/>
            <a:ext cx="1908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Noise -&gt; split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Droop -&gt; regress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Shift -&gt; merge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Offset -&gt; merge/cluster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3"/>
          <p:cNvGrpSpPr/>
          <p:nvPr/>
        </p:nvGrpSpPr>
        <p:grpSpPr>
          <a:xfrm>
            <a:off x="580125" y="1659999"/>
            <a:ext cx="3660189" cy="3231271"/>
            <a:chOff x="5167300" y="2064838"/>
            <a:chExt cx="3506600" cy="3095681"/>
          </a:xfrm>
        </p:grpSpPr>
        <p:pic>
          <p:nvPicPr>
            <p:cNvPr id="237" name="Google Shape;237;p33"/>
            <p:cNvPicPr preferRelativeResize="0"/>
            <p:nvPr/>
          </p:nvPicPr>
          <p:blipFill rotWithShape="1">
            <a:blip r:embed="rId3">
              <a:alphaModFix/>
            </a:blip>
            <a:srcRect b="3369" l="1558" r="2250" t="2237"/>
            <a:stretch/>
          </p:blipFill>
          <p:spPr>
            <a:xfrm>
              <a:off x="5167300" y="2064837"/>
              <a:ext cx="3506600" cy="247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33"/>
            <p:cNvSpPr/>
            <p:nvPr/>
          </p:nvSpPr>
          <p:spPr>
            <a:xfrm>
              <a:off x="5698125" y="3799900"/>
              <a:ext cx="606000" cy="6060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5497773" y="3039275"/>
              <a:ext cx="361800" cy="361800"/>
            </a:xfrm>
            <a:prstGeom prst="ellipse">
              <a:avLst/>
            </a:prstGeom>
            <a:noFill/>
            <a:ln cap="flat" cmpd="sng" w="19050">
              <a:solidFill>
                <a:srgbClr val="E6913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3"/>
            <p:cNvSpPr txBox="1"/>
            <p:nvPr/>
          </p:nvSpPr>
          <p:spPr>
            <a:xfrm>
              <a:off x="5526157" y="2484554"/>
              <a:ext cx="1326000" cy="5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E69138"/>
                  </a:solidFill>
                  <a:latin typeface="Lato"/>
                  <a:ea typeface="Lato"/>
                  <a:cs typeface="Lato"/>
                  <a:sym typeface="Lato"/>
                </a:rPr>
                <a:t>At 0 error magnitude, the correct label is “no error”</a:t>
              </a:r>
              <a:endParaRPr sz="9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1" name="Google Shape;241;p33"/>
            <p:cNvSpPr txBox="1"/>
            <p:nvPr/>
          </p:nvSpPr>
          <p:spPr>
            <a:xfrm>
              <a:off x="5416653" y="4541318"/>
              <a:ext cx="19599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The classifier tends to predict trials with error magnitude &lt; 0.4 as “no-error”</a:t>
              </a:r>
              <a:endParaRPr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8903" l="2930" r="6629" t="2507"/>
          <a:stretch/>
        </p:blipFill>
        <p:spPr>
          <a:xfrm>
            <a:off x="4526325" y="1696275"/>
            <a:ext cx="3989251" cy="26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>
            <p:ph type="title"/>
          </p:nvPr>
        </p:nvSpPr>
        <p:spPr>
          <a:xfrm>
            <a:off x="750675" y="115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Classifier’s confusion at low error probability 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4791401" y="2026102"/>
            <a:ext cx="748500" cy="7485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5133025" y="2937020"/>
            <a:ext cx="632400" cy="1050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4"/>
          <p:cNvGrpSpPr/>
          <p:nvPr/>
        </p:nvGrpSpPr>
        <p:grpSpPr>
          <a:xfrm>
            <a:off x="723900" y="0"/>
            <a:ext cx="7056575" cy="5039150"/>
            <a:chOff x="1181100" y="0"/>
            <a:chExt cx="7056575" cy="5039150"/>
          </a:xfrm>
        </p:grpSpPr>
        <p:pic>
          <p:nvPicPr>
            <p:cNvPr id="251" name="Google Shape;251;p34"/>
            <p:cNvPicPr preferRelativeResize="0"/>
            <p:nvPr/>
          </p:nvPicPr>
          <p:blipFill rotWithShape="1">
            <a:blip r:embed="rId3">
              <a:alphaModFix/>
            </a:blip>
            <a:srcRect b="2828" l="9132" r="3813" t="2573"/>
            <a:stretch/>
          </p:blipFill>
          <p:spPr>
            <a:xfrm>
              <a:off x="4572875" y="0"/>
              <a:ext cx="3507176" cy="269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34"/>
            <p:cNvPicPr preferRelativeResize="0"/>
            <p:nvPr/>
          </p:nvPicPr>
          <p:blipFill rotWithShape="1">
            <a:blip r:embed="rId4">
              <a:alphaModFix/>
            </a:blip>
            <a:srcRect b="4500" l="9552" r="4315" t="2889"/>
            <a:stretch/>
          </p:blipFill>
          <p:spPr>
            <a:xfrm>
              <a:off x="1181100" y="0"/>
              <a:ext cx="3358326" cy="25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34"/>
            <p:cNvPicPr preferRelativeResize="0"/>
            <p:nvPr/>
          </p:nvPicPr>
          <p:blipFill rotWithShape="1">
            <a:blip r:embed="rId5">
              <a:alphaModFix/>
            </a:blip>
            <a:srcRect b="5891" l="8875" r="3251" t="3191"/>
            <a:stretch/>
          </p:blipFill>
          <p:spPr>
            <a:xfrm>
              <a:off x="4572875" y="2490425"/>
              <a:ext cx="3465550" cy="252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34"/>
            <p:cNvPicPr preferRelativeResize="0"/>
            <p:nvPr/>
          </p:nvPicPr>
          <p:blipFill rotWithShape="1">
            <a:blip r:embed="rId6">
              <a:alphaModFix/>
            </a:blip>
            <a:srcRect b="0" l="8464" r="1961" t="0"/>
            <a:stretch/>
          </p:blipFill>
          <p:spPr>
            <a:xfrm>
              <a:off x="1294075" y="2467400"/>
              <a:ext cx="3264225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34"/>
            <p:cNvSpPr/>
            <p:nvPr/>
          </p:nvSpPr>
          <p:spPr>
            <a:xfrm>
              <a:off x="1490875" y="521825"/>
              <a:ext cx="3048600" cy="372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643275" y="3506875"/>
              <a:ext cx="2915100" cy="372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4986125" y="1989500"/>
              <a:ext cx="3183900" cy="372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5053775" y="3975675"/>
              <a:ext cx="3183900" cy="372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222375" y="72875"/>
              <a:ext cx="349200" cy="30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4628375" y="149075"/>
              <a:ext cx="349200" cy="30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294075" y="2644625"/>
              <a:ext cx="349200" cy="30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4628375" y="2568425"/>
              <a:ext cx="349200" cy="30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34"/>
          <p:cNvGrpSpPr/>
          <p:nvPr/>
        </p:nvGrpSpPr>
        <p:grpSpPr>
          <a:xfrm>
            <a:off x="228675" y="100475"/>
            <a:ext cx="771600" cy="2206725"/>
            <a:chOff x="228675" y="100475"/>
            <a:chExt cx="771600" cy="2206725"/>
          </a:xfrm>
        </p:grpSpPr>
        <p:sp>
          <p:nvSpPr>
            <p:cNvPr id="264" name="Google Shape;264;p34"/>
            <p:cNvSpPr txBox="1"/>
            <p:nvPr/>
          </p:nvSpPr>
          <p:spPr>
            <a:xfrm>
              <a:off x="409575" y="1968500"/>
              <a:ext cx="5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Noise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Google Shape;265;p34"/>
            <p:cNvSpPr txBox="1"/>
            <p:nvPr/>
          </p:nvSpPr>
          <p:spPr>
            <a:xfrm>
              <a:off x="485775" y="1515500"/>
              <a:ext cx="5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Shift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6" name="Google Shape;266;p34"/>
            <p:cNvSpPr txBox="1"/>
            <p:nvPr/>
          </p:nvSpPr>
          <p:spPr>
            <a:xfrm>
              <a:off x="371475" y="1014875"/>
              <a:ext cx="59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Droop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7" name="Google Shape;267;p34"/>
            <p:cNvSpPr txBox="1"/>
            <p:nvPr/>
          </p:nvSpPr>
          <p:spPr>
            <a:xfrm>
              <a:off x="371475" y="557675"/>
              <a:ext cx="59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Offset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8" name="Google Shape;268;p34"/>
            <p:cNvSpPr txBox="1"/>
            <p:nvPr/>
          </p:nvSpPr>
          <p:spPr>
            <a:xfrm>
              <a:off x="228675" y="100475"/>
              <a:ext cx="695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 error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9" name="Google Shape;269;p34"/>
          <p:cNvGrpSpPr/>
          <p:nvPr/>
        </p:nvGrpSpPr>
        <p:grpSpPr>
          <a:xfrm>
            <a:off x="276300" y="2571750"/>
            <a:ext cx="771600" cy="2206725"/>
            <a:chOff x="228675" y="100475"/>
            <a:chExt cx="771600" cy="2206725"/>
          </a:xfrm>
        </p:grpSpPr>
        <p:sp>
          <p:nvSpPr>
            <p:cNvPr id="270" name="Google Shape;270;p34"/>
            <p:cNvSpPr txBox="1"/>
            <p:nvPr/>
          </p:nvSpPr>
          <p:spPr>
            <a:xfrm>
              <a:off x="409575" y="1968500"/>
              <a:ext cx="5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Noise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1" name="Google Shape;271;p34"/>
            <p:cNvSpPr txBox="1"/>
            <p:nvPr/>
          </p:nvSpPr>
          <p:spPr>
            <a:xfrm>
              <a:off x="485775" y="1515500"/>
              <a:ext cx="51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Shift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2" name="Google Shape;272;p34"/>
            <p:cNvSpPr txBox="1"/>
            <p:nvPr/>
          </p:nvSpPr>
          <p:spPr>
            <a:xfrm>
              <a:off x="371475" y="1014875"/>
              <a:ext cx="59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Droop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3" name="Google Shape;273;p34"/>
            <p:cNvSpPr txBox="1"/>
            <p:nvPr/>
          </p:nvSpPr>
          <p:spPr>
            <a:xfrm>
              <a:off x="371475" y="557675"/>
              <a:ext cx="59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Offset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4" name="Google Shape;274;p34"/>
            <p:cNvSpPr txBox="1"/>
            <p:nvPr/>
          </p:nvSpPr>
          <p:spPr>
            <a:xfrm>
              <a:off x="228675" y="100475"/>
              <a:ext cx="695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 error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5" name="Google Shape;275;p34"/>
          <p:cNvSpPr txBox="1"/>
          <p:nvPr/>
        </p:nvSpPr>
        <p:spPr>
          <a:xfrm rot="-5400000">
            <a:off x="-264150" y="1050300"/>
            <a:ext cx="10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Predicted Error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 rot="-5400000">
            <a:off x="-264150" y="3412500"/>
            <a:ext cx="10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Predicted Error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5993700" y="1786300"/>
            <a:ext cx="21864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“chain” when predicted as “no error”</a:t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b="2357" l="1353" r="1275" t="2567"/>
          <a:stretch/>
        </p:blipFill>
        <p:spPr>
          <a:xfrm>
            <a:off x="809625" y="1786300"/>
            <a:ext cx="4429949" cy="293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>
            <p:ph type="title"/>
          </p:nvPr>
        </p:nvSpPr>
        <p:spPr>
          <a:xfrm>
            <a:off x="750675" y="115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“Hacking” for a better accuracy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with real data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834875" y="2002675"/>
            <a:ext cx="364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“Noise is the most </a:t>
            </a:r>
            <a:r>
              <a:rPr lang="en"/>
              <a:t>prominent</a:t>
            </a:r>
            <a:r>
              <a:rPr lang="en"/>
              <a:t> error in every trial”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accuracy of using classifier </a:t>
            </a:r>
            <a:r>
              <a:rPr lang="en"/>
              <a:t>strictly</a:t>
            </a:r>
            <a:r>
              <a:rPr lang="en"/>
              <a:t> follows “split”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not a single algorithm that performs the best among every trial due to the complexity of real-data</a:t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50"/>
            <a:ext cx="4290200" cy="29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Rule-Based Approach</a:t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Existing literature is very limited.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Peripheral research using decision trees and rule-based components cite up to 84% accuracy.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Serves as a comparison to NN-based approach.</a:t>
            </a:r>
            <a:endParaRPr sz="1400"/>
          </a:p>
        </p:txBody>
      </p:sp>
      <p:sp>
        <p:nvSpPr>
          <p:cNvPr id="297" name="Google Shape;297;p37"/>
          <p:cNvSpPr txBox="1"/>
          <p:nvPr/>
        </p:nvSpPr>
        <p:spPr>
          <a:xfrm>
            <a:off x="429000" y="4087900"/>
            <a:ext cx="828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Fuhl, W., Castner, N., &amp; Kasneci, E. (2018, October). Rule-based learning for eye movement type detection. In Proceedings of the Workshop on Modeling Cognitive Processes from Multimodal Data (pp. 1-6).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De Silva, S., Dayarathna, S., Ariyarathne, G., Meedeniya, D., Jayarathna, S., Michalek, A. M., &amp; Jayawardena, G. (2019, July). A rule-based system for ADHD identification using eye movement data. In 2019 Moratuwa Engineering Research Conference (MERCon) (pp. 538-543). IEEE.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673" y="2713825"/>
            <a:ext cx="2294999" cy="13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implementation. No rule extraction  was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Chooses class based on the most prominent error type, i.e the most number of times a rule for a particular error type has been triggered.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2722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10" name="Google Shape;310;p39"/>
          <p:cNvGraphicFramePr/>
          <p:nvPr/>
        </p:nvGraphicFramePr>
        <p:xfrm>
          <a:off x="30452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{523AD58F-0D56-4EF2-A0D6-F2473CFCB941}</a:tableStyleId>
              </a:tblPr>
              <a:tblGrid>
                <a:gridCol w="1000400"/>
                <a:gridCol w="1276925"/>
                <a:gridCol w="887875"/>
                <a:gridCol w="836400"/>
                <a:gridCol w="1000400"/>
                <a:gridCol w="100040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word_length &lt;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x_offset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y_offset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angle &lt; 180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angle &gt; 180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no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droop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offset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noise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shift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550" y="2095700"/>
            <a:ext cx="2914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Rule-based </a:t>
            </a:r>
            <a:r>
              <a:rPr b="1" lang="en"/>
              <a:t>time series</a:t>
            </a:r>
            <a:r>
              <a:rPr lang="en"/>
              <a:t> </a:t>
            </a:r>
            <a:r>
              <a:rPr lang="en"/>
              <a:t>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 extraction using decision tree, PRISM,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Real-time correction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model to look at how people correct these trials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Neural Network models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Reading Eye Tracking Data requires correction following trials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Maintaining proper camera </a:t>
            </a:r>
            <a:r>
              <a:rPr lang="en" sz="1500"/>
              <a:t>calibration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most reliable method of correction: manual correction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Time intensive and not feasible for large datasets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Synthetic data and real world data are drastically different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Current automated correction options are not reliable and accurate with real data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Unreliable data means unreliable research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Does utilizing a classification layer between data collection and correction increase the accuracy of the corrections that are performed on reading eye tracking data?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Design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43700"/>
            <a:ext cx="81861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synthetic dataset that simulates different forms of drift phenomena at different levels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Pick the best-performing algorithm for each type of error by correcting synthetic data with different levels of drift phenomena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this synthetic dataset through a Neural Network implementation to classify the most prominent type of error in the trial, then correct with </a:t>
            </a:r>
            <a:r>
              <a:rPr lang="en"/>
              <a:t>appropriate</a:t>
            </a:r>
            <a:r>
              <a:rPr lang="en"/>
              <a:t> algorithm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Compare the outcomes of the classification network corrections and non-classification network corrections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Manually correct a “Golden Dataset” of real world data that will be the ground </a:t>
            </a:r>
            <a:r>
              <a:rPr lang="en"/>
              <a:t>truth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Golden Dataset to train and use in Neural Network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Compare accuracies of Golden Dataset without classification before and with classification before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for Neural Networks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437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“Trial as images” -&gt; image classification problem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major errors: noise, droop, shift, and offset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comparison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1 Dense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1 Convolutional layer + 1 Dense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Transfer learning and fine-tuning with MobileNet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925" y="3320550"/>
            <a:ext cx="3462275" cy="136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900" y="1083825"/>
            <a:ext cx="3266326" cy="153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1" name="Google Shape;121;p18"/>
          <p:cNvCxnSpPr/>
          <p:nvPr/>
        </p:nvCxnSpPr>
        <p:spPr>
          <a:xfrm>
            <a:off x="7277062" y="2775450"/>
            <a:ext cx="87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5781425" y="2775450"/>
            <a:ext cx="223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Input generalization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50" y="1933000"/>
            <a:ext cx="4267076" cy="282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Dataset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808400" y="1853850"/>
            <a:ext cx="774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error_type = [“noise”, “shift”, “droop”, “offset”, “no error”]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FOR each error_type: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FOR error_magnitude = 1 to 10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FOR trial = 1 to 100: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Generate fixations with random regression and skipping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Add an error phonomena with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specified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magnitude to fixations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Synthetic Data Correction: Noise (“chain” algorithm)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25" y="2102025"/>
            <a:ext cx="3587527" cy="14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159" y="2137200"/>
            <a:ext cx="3827817" cy="1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642738" y="3648150"/>
            <a:ext cx="15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Uncorrected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51438" y="3648150"/>
            <a:ext cx="12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