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6" r:id="rId2"/>
    <p:sldId id="271" r:id="rId3"/>
    <p:sldId id="272"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74945"/>
  </p:normalViewPr>
  <p:slideViewPr>
    <p:cSldViewPr snapToGrid="0">
      <p:cViewPr>
        <p:scale>
          <a:sx n="75" d="100"/>
          <a:sy n="75" d="100"/>
        </p:scale>
        <p:origin x="3240"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D5E45-0ED4-AE48-B4F7-0374C793C449}" type="datetimeFigureOut">
              <a:rPr lang="en-US" smtClean="0"/>
              <a:t>2/18/24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AFED0-8D6E-A740-B6CE-A01B35248467}" type="slidenum">
              <a:rPr lang="en-US" smtClean="0"/>
              <a:t>‹#›</a:t>
            </a:fld>
            <a:endParaRPr lang="en-US"/>
          </a:p>
        </p:txBody>
      </p:sp>
    </p:spTree>
    <p:extLst>
      <p:ext uri="{BB962C8B-B14F-4D97-AF65-F5344CB8AC3E}">
        <p14:creationId xmlns:p14="http://schemas.microsoft.com/office/powerpoint/2010/main" val="347173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screen as surface of water. Your task is to locate an unseen coin that a person had dropped into the water. The coin will cause a splash. In one session, you will only hear the sound. In another session, you will only see the bubbles. There’s also a visual mask after the bubble.</a:t>
            </a:r>
          </a:p>
          <a:p>
            <a:endParaRPr lang="en-US" dirty="0"/>
          </a:p>
          <a:p>
            <a:r>
              <a:rPr lang="en-US" dirty="0"/>
              <a:t>After indicating your estimate of the coin location, you will use a net, represented by a horizontal line centered around your estimate point, to capture the coin. You can adjust the width to of the net to get a score. </a:t>
            </a:r>
          </a:p>
        </p:txBody>
      </p:sp>
      <p:sp>
        <p:nvSpPr>
          <p:cNvPr id="4" name="Slide Number Placeholder 3"/>
          <p:cNvSpPr>
            <a:spLocks noGrp="1"/>
          </p:cNvSpPr>
          <p:nvPr>
            <p:ph type="sldNum" sz="quarter" idx="5"/>
          </p:nvPr>
        </p:nvSpPr>
        <p:spPr/>
        <p:txBody>
          <a:bodyPr/>
          <a:lstStyle/>
          <a:p>
            <a:fld id="{162AFED0-8D6E-A740-B6CE-A01B35248467}" type="slidenum">
              <a:rPr lang="en-US" smtClean="0"/>
              <a:t>1</a:t>
            </a:fld>
            <a:endParaRPr lang="en-US"/>
          </a:p>
        </p:txBody>
      </p:sp>
    </p:spTree>
    <p:extLst>
      <p:ext uri="{BB962C8B-B14F-4D97-AF65-F5344CB8AC3E}">
        <p14:creationId xmlns:p14="http://schemas.microsoft.com/office/powerpoint/2010/main" val="26816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AFED0-8D6E-A740-B6CE-A01B35248467}" type="slidenum">
              <a:rPr lang="en-US" smtClean="0"/>
              <a:t>2</a:t>
            </a:fld>
            <a:endParaRPr lang="en-US"/>
          </a:p>
        </p:txBody>
      </p:sp>
    </p:spTree>
    <p:extLst>
      <p:ext uri="{BB962C8B-B14F-4D97-AF65-F5344CB8AC3E}">
        <p14:creationId xmlns:p14="http://schemas.microsoft.com/office/powerpoint/2010/main" val="146802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AFED0-8D6E-A740-B6CE-A01B35248467}" type="slidenum">
              <a:rPr lang="en-US" smtClean="0"/>
              <a:t>3</a:t>
            </a:fld>
            <a:endParaRPr lang="en-US"/>
          </a:p>
        </p:txBody>
      </p:sp>
    </p:spTree>
    <p:extLst>
      <p:ext uri="{BB962C8B-B14F-4D97-AF65-F5344CB8AC3E}">
        <p14:creationId xmlns:p14="http://schemas.microsoft.com/office/powerpoint/2010/main" val="56022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You will see and hear the splash at the same time. Sometimes they come from the same coin, sometimes they come from two different coins. After the splash, you will receive a post-cue indicating whether you should locate and capture the coin based on either the sound or the bubbles.</a:t>
            </a:r>
            <a:endParaRPr lang="en-US" b="0" dirty="0" smtClean="0">
              <a:effectLst/>
            </a:endParaRPr>
          </a:p>
          <a:p>
            <a:pPr rtl="0"/>
            <a:r>
              <a:rPr lang="en-US" sz="1200" b="0" i="0" u="none" strike="noStrike" kern="1200" dirty="0" smtClean="0">
                <a:solidFill>
                  <a:schemeClr val="tx1"/>
                </a:solidFill>
                <a:effectLst/>
                <a:latin typeface="+mn-lt"/>
                <a:ea typeface="+mn-ea"/>
                <a:cs typeface="+mn-cs"/>
              </a:rPr>
              <a:t>When</a:t>
            </a:r>
            <a:r>
              <a:rPr lang="en-US" sz="1200" b="0" i="0" u="none" strike="noStrike" kern="1200" baseline="0" dirty="0" smtClean="0">
                <a:solidFill>
                  <a:schemeClr val="tx1"/>
                </a:solidFill>
                <a:effectLst/>
                <a:latin typeface="+mn-lt"/>
                <a:ea typeface="+mn-ea"/>
                <a:cs typeface="+mn-cs"/>
              </a:rPr>
              <a:t> you adjust the net, the point </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You need to determine whether the sound and bubbles come from the same </a:t>
            </a:r>
            <a:r>
              <a:rPr lang="en-US" sz="1200" b="0" i="0" u="none" strike="noStrike" kern="1200" smtClean="0">
                <a:solidFill>
                  <a:schemeClr val="tx1"/>
                </a:solidFill>
                <a:effectLst/>
                <a:latin typeface="+mn-lt"/>
                <a:ea typeface="+mn-ea"/>
                <a:cs typeface="+mn-cs"/>
              </a:rPr>
              <a:t>coin.</a:t>
            </a:r>
            <a:endParaRPr lang="en-US" dirty="0"/>
          </a:p>
        </p:txBody>
      </p:sp>
      <p:sp>
        <p:nvSpPr>
          <p:cNvPr id="4" name="Slide Number Placeholder 3"/>
          <p:cNvSpPr>
            <a:spLocks noGrp="1"/>
          </p:cNvSpPr>
          <p:nvPr>
            <p:ph type="sldNum" sz="quarter" idx="5"/>
          </p:nvPr>
        </p:nvSpPr>
        <p:spPr/>
        <p:txBody>
          <a:bodyPr/>
          <a:lstStyle/>
          <a:p>
            <a:fld id="{162AFED0-8D6E-A740-B6CE-A01B35248467}" type="slidenum">
              <a:rPr lang="en-US" smtClean="0"/>
              <a:t>4</a:t>
            </a:fld>
            <a:endParaRPr lang="en-US"/>
          </a:p>
        </p:txBody>
      </p:sp>
    </p:spTree>
    <p:extLst>
      <p:ext uri="{BB962C8B-B14F-4D97-AF65-F5344CB8AC3E}">
        <p14:creationId xmlns:p14="http://schemas.microsoft.com/office/powerpoint/2010/main" val="76849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3DF2F-B1CE-016D-1AC2-1EF68D843B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D246D93-A2F2-CAF9-0DDE-4CFF40677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F66CDCF-6CF5-42BA-3C15-EF3E8DF46238}"/>
              </a:ext>
            </a:extLst>
          </p:cNvPr>
          <p:cNvSpPr>
            <a:spLocks noGrp="1"/>
          </p:cNvSpPr>
          <p:nvPr>
            <p:ph type="dt" sz="half" idx="10"/>
          </p:nvPr>
        </p:nvSpPr>
        <p:spPr/>
        <p:txBody>
          <a:bodyPr/>
          <a:lstStyle/>
          <a:p>
            <a:fld id="{A0CF804B-5F75-0C45-BD3C-43AC52F1D890}" type="datetime1">
              <a:rPr lang="en-US" smtClean="0"/>
              <a:t>2/18/24</a:t>
            </a:fld>
            <a:endParaRPr lang="en-US"/>
          </a:p>
        </p:txBody>
      </p:sp>
      <p:sp>
        <p:nvSpPr>
          <p:cNvPr id="5" name="Footer Placeholder 4">
            <a:extLst>
              <a:ext uri="{FF2B5EF4-FFF2-40B4-BE49-F238E27FC236}">
                <a16:creationId xmlns:a16="http://schemas.microsoft.com/office/drawing/2014/main" xmlns="" id="{4D7992D0-94AE-B646-6065-8E47817A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4C4148-5924-AD34-0277-4DB18466B60B}"/>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20174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4CFE6-7DBE-AD95-B403-ACF9DF077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0DF051B-753C-BB16-4639-55FFE8902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F8D5D-CCBA-68BF-C94C-355408702D74}"/>
              </a:ext>
            </a:extLst>
          </p:cNvPr>
          <p:cNvSpPr>
            <a:spLocks noGrp="1"/>
          </p:cNvSpPr>
          <p:nvPr>
            <p:ph type="dt" sz="half" idx="10"/>
          </p:nvPr>
        </p:nvSpPr>
        <p:spPr/>
        <p:txBody>
          <a:bodyPr/>
          <a:lstStyle/>
          <a:p>
            <a:fld id="{F8D395A6-253C-DE49-AAC9-3A19B2B9C9C3}" type="datetime1">
              <a:rPr lang="en-US" smtClean="0"/>
              <a:t>2/18/24</a:t>
            </a:fld>
            <a:endParaRPr lang="en-US"/>
          </a:p>
        </p:txBody>
      </p:sp>
      <p:sp>
        <p:nvSpPr>
          <p:cNvPr id="5" name="Footer Placeholder 4">
            <a:extLst>
              <a:ext uri="{FF2B5EF4-FFF2-40B4-BE49-F238E27FC236}">
                <a16:creationId xmlns:a16="http://schemas.microsoft.com/office/drawing/2014/main" xmlns="" id="{B8304D78-17E0-9241-FE35-A2CD530F9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7B2099-554E-88EB-72D2-6E2651265BFA}"/>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22084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2BD1C4-D58D-DF76-9BAB-63698C21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3680B60-43D9-355D-7BC6-907EAFCFF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984CDB-CB1C-1872-6D57-0B92B0E2D917}"/>
              </a:ext>
            </a:extLst>
          </p:cNvPr>
          <p:cNvSpPr>
            <a:spLocks noGrp="1"/>
          </p:cNvSpPr>
          <p:nvPr>
            <p:ph type="dt" sz="half" idx="10"/>
          </p:nvPr>
        </p:nvSpPr>
        <p:spPr/>
        <p:txBody>
          <a:bodyPr/>
          <a:lstStyle/>
          <a:p>
            <a:fld id="{3A4586FA-CC7F-9E45-8A9E-B2046A10DE7C}" type="datetime1">
              <a:rPr lang="en-US" smtClean="0"/>
              <a:t>2/18/24</a:t>
            </a:fld>
            <a:endParaRPr lang="en-US"/>
          </a:p>
        </p:txBody>
      </p:sp>
      <p:sp>
        <p:nvSpPr>
          <p:cNvPr id="5" name="Footer Placeholder 4">
            <a:extLst>
              <a:ext uri="{FF2B5EF4-FFF2-40B4-BE49-F238E27FC236}">
                <a16:creationId xmlns:a16="http://schemas.microsoft.com/office/drawing/2014/main" xmlns="" id="{81C922BE-9BC1-BE04-2086-C7B610407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2BAA84-AB5C-5D5C-9C5D-E3803E000620}"/>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15032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1C0A7-E438-F6A6-C2EB-4779D5CAC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9FCB377-7BA2-C180-6C58-CDD6F16E4DF5}"/>
              </a:ext>
            </a:extLst>
          </p:cNvPr>
          <p:cNvSpPr>
            <a:spLocks noGrp="1"/>
          </p:cNvSpPr>
          <p:nvPr>
            <p:ph idx="1"/>
          </p:nvPr>
        </p:nvSpPr>
        <p:spPr/>
        <p:txBody>
          <a:bodyPr/>
          <a:lstStyle>
            <a:lvl1pPr>
              <a:defRPr sz="2400">
                <a:latin typeface="PT Sans" panose="020B0503020203020204" pitchFamily="34" charset="77"/>
              </a:defRPr>
            </a:lvl1pPr>
            <a:lvl2pPr>
              <a:defRPr>
                <a:latin typeface="PT Sans" panose="020B0503020203020204" pitchFamily="34" charset="77"/>
              </a:defRPr>
            </a:lvl2pPr>
            <a:lvl3pPr>
              <a:defRPr>
                <a:latin typeface="PT Sans" panose="020B0503020203020204" pitchFamily="34" charset="77"/>
              </a:defRPr>
            </a:lvl3pPr>
            <a:lvl4pPr>
              <a:defRPr>
                <a:latin typeface="PT Sans" panose="020B0503020203020204" pitchFamily="34" charset="77"/>
              </a:defRPr>
            </a:lvl4pPr>
            <a:lvl5pPr>
              <a:defRPr>
                <a:latin typeface="PT Sans" panose="020B0503020203020204"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xmlns="" id="{86733034-AC6F-C286-D4EC-8F332B7C4055}"/>
              </a:ext>
            </a:extLst>
          </p:cNvPr>
          <p:cNvSpPr>
            <a:spLocks noGrp="1"/>
          </p:cNvSpPr>
          <p:nvPr>
            <p:ph type="dt" sz="half" idx="10"/>
          </p:nvPr>
        </p:nvSpPr>
        <p:spPr/>
        <p:txBody>
          <a:bodyPr/>
          <a:lstStyle/>
          <a:p>
            <a:fld id="{D4FDFF10-FA3B-1F42-8352-86A0C7FC3A4B}" type="datetime1">
              <a:rPr lang="en-US" smtClean="0"/>
              <a:t>2/18/24</a:t>
            </a:fld>
            <a:endParaRPr lang="en-US"/>
          </a:p>
        </p:txBody>
      </p:sp>
      <p:sp>
        <p:nvSpPr>
          <p:cNvPr id="9" name="Footer Placeholder 8">
            <a:extLst>
              <a:ext uri="{FF2B5EF4-FFF2-40B4-BE49-F238E27FC236}">
                <a16:creationId xmlns:a16="http://schemas.microsoft.com/office/drawing/2014/main" xmlns="" id="{3B96E423-F985-4D7C-59F4-D26FE58D8A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xmlns="" id="{C00A0BD7-E475-C533-A3B1-61F1A4D3ADC8}"/>
              </a:ext>
            </a:extLst>
          </p:cNvPr>
          <p:cNvSpPr>
            <a:spLocks noGrp="1"/>
          </p:cNvSpPr>
          <p:nvPr>
            <p:ph type="sldNum" sz="quarter" idx="12"/>
          </p:nvPr>
        </p:nvSpPr>
        <p:spPr/>
        <p:txBody>
          <a:bodyPr/>
          <a:lstStyle/>
          <a:p>
            <a:r>
              <a:rPr lang="en-US" dirty="0"/>
              <a:t>Ref:</a:t>
            </a:r>
          </a:p>
        </p:txBody>
      </p:sp>
    </p:spTree>
    <p:extLst>
      <p:ext uri="{BB962C8B-B14F-4D97-AF65-F5344CB8AC3E}">
        <p14:creationId xmlns:p14="http://schemas.microsoft.com/office/powerpoint/2010/main" val="115414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D3CE9-DA4A-0D1A-D4DA-52DCCC758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35DBDF8-0A1F-5689-B6FC-010B7E1CF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29C074D-B794-0ADA-F6A4-F1E9833400E7}"/>
              </a:ext>
            </a:extLst>
          </p:cNvPr>
          <p:cNvSpPr>
            <a:spLocks noGrp="1"/>
          </p:cNvSpPr>
          <p:nvPr>
            <p:ph type="dt" sz="half" idx="10"/>
          </p:nvPr>
        </p:nvSpPr>
        <p:spPr/>
        <p:txBody>
          <a:bodyPr/>
          <a:lstStyle/>
          <a:p>
            <a:fld id="{F70EF1CC-B04E-354A-9F7A-E3929A64C3EB}" type="datetime1">
              <a:rPr lang="en-US" smtClean="0"/>
              <a:t>2/18/24</a:t>
            </a:fld>
            <a:endParaRPr lang="en-US"/>
          </a:p>
        </p:txBody>
      </p:sp>
      <p:sp>
        <p:nvSpPr>
          <p:cNvPr id="5" name="Footer Placeholder 4">
            <a:extLst>
              <a:ext uri="{FF2B5EF4-FFF2-40B4-BE49-F238E27FC236}">
                <a16:creationId xmlns:a16="http://schemas.microsoft.com/office/drawing/2014/main" xmlns="" id="{9B857B31-B677-95ED-FDC9-57957E47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B1DEE2-5848-C6D6-FBB4-D3FEF1B7E92A}"/>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76456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21F35-A290-B2FB-6C42-CB4B87DEE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AD15CE2-D0DA-365F-9999-546DB39A4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91C4D63-483F-7F22-5B16-0E99A52A92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71F4A17-9B75-6D92-AAE1-41D45E43035F}"/>
              </a:ext>
            </a:extLst>
          </p:cNvPr>
          <p:cNvSpPr>
            <a:spLocks noGrp="1"/>
          </p:cNvSpPr>
          <p:nvPr>
            <p:ph type="dt" sz="half" idx="10"/>
          </p:nvPr>
        </p:nvSpPr>
        <p:spPr/>
        <p:txBody>
          <a:bodyPr/>
          <a:lstStyle/>
          <a:p>
            <a:fld id="{4D7D197C-1083-D94C-B266-E2020240534D}" type="datetime1">
              <a:rPr lang="en-US" smtClean="0"/>
              <a:t>2/18/24</a:t>
            </a:fld>
            <a:endParaRPr lang="en-US"/>
          </a:p>
        </p:txBody>
      </p:sp>
      <p:sp>
        <p:nvSpPr>
          <p:cNvPr id="6" name="Footer Placeholder 5">
            <a:extLst>
              <a:ext uri="{FF2B5EF4-FFF2-40B4-BE49-F238E27FC236}">
                <a16:creationId xmlns:a16="http://schemas.microsoft.com/office/drawing/2014/main" xmlns="" id="{92AF078C-EEC0-A09E-FBDE-2FC1C5850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DDA3EE-8676-B60B-16C8-48A6BCD5BDBC}"/>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18748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256A5-20E5-2B7A-2A23-979D1AB47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390023C-9076-1482-D97A-D1BA30FA4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E9D9B0C-3EE8-1ABD-1ACD-8645E16E6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6A7E822-2110-EC95-6A2B-FBC3FBF80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493B76D-8F23-3827-D282-A43628A7F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90AB884-AD99-73BE-11D9-000187954AC7}"/>
              </a:ext>
            </a:extLst>
          </p:cNvPr>
          <p:cNvSpPr>
            <a:spLocks noGrp="1"/>
          </p:cNvSpPr>
          <p:nvPr>
            <p:ph type="dt" sz="half" idx="10"/>
          </p:nvPr>
        </p:nvSpPr>
        <p:spPr/>
        <p:txBody>
          <a:bodyPr/>
          <a:lstStyle/>
          <a:p>
            <a:fld id="{91DD3302-8D8E-9A42-BEB5-029D573FB8F6}" type="datetime1">
              <a:rPr lang="en-US" smtClean="0"/>
              <a:t>2/18/24</a:t>
            </a:fld>
            <a:endParaRPr lang="en-US"/>
          </a:p>
        </p:txBody>
      </p:sp>
      <p:sp>
        <p:nvSpPr>
          <p:cNvPr id="8" name="Footer Placeholder 7">
            <a:extLst>
              <a:ext uri="{FF2B5EF4-FFF2-40B4-BE49-F238E27FC236}">
                <a16:creationId xmlns:a16="http://schemas.microsoft.com/office/drawing/2014/main" xmlns="" id="{8F08AF1E-338E-1F1D-4423-50B14A5E90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E16130B-54AD-30DB-F016-86D643E079B0}"/>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88616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56858-0A48-AF3D-6399-00415D55A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5D70417-2D00-8878-CC21-D0DC61EE086C}"/>
              </a:ext>
            </a:extLst>
          </p:cNvPr>
          <p:cNvSpPr>
            <a:spLocks noGrp="1"/>
          </p:cNvSpPr>
          <p:nvPr>
            <p:ph type="dt" sz="half" idx="10"/>
          </p:nvPr>
        </p:nvSpPr>
        <p:spPr/>
        <p:txBody>
          <a:bodyPr/>
          <a:lstStyle/>
          <a:p>
            <a:fld id="{922EBEA8-0F72-9E4D-A0FC-24AEC8CCD866}" type="datetime1">
              <a:rPr lang="en-US" smtClean="0"/>
              <a:t>2/18/24</a:t>
            </a:fld>
            <a:endParaRPr lang="en-US"/>
          </a:p>
        </p:txBody>
      </p:sp>
      <p:sp>
        <p:nvSpPr>
          <p:cNvPr id="4" name="Footer Placeholder 3">
            <a:extLst>
              <a:ext uri="{FF2B5EF4-FFF2-40B4-BE49-F238E27FC236}">
                <a16:creationId xmlns:a16="http://schemas.microsoft.com/office/drawing/2014/main" xmlns="" id="{5CC94592-CB80-255B-BC19-4E8CF8A073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B96BEDC-1A30-0BF0-425B-E76CD9022B3F}"/>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26372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F6718D-93DB-C91A-D5C7-F242AF35AFBB}"/>
              </a:ext>
            </a:extLst>
          </p:cNvPr>
          <p:cNvSpPr>
            <a:spLocks noGrp="1"/>
          </p:cNvSpPr>
          <p:nvPr>
            <p:ph type="dt" sz="half" idx="10"/>
          </p:nvPr>
        </p:nvSpPr>
        <p:spPr/>
        <p:txBody>
          <a:bodyPr/>
          <a:lstStyle/>
          <a:p>
            <a:fld id="{7EAF6747-D10C-7642-9EA5-ABEBA0082BFB}" type="datetime1">
              <a:rPr lang="en-US" smtClean="0"/>
              <a:t>2/18/24</a:t>
            </a:fld>
            <a:endParaRPr lang="en-US"/>
          </a:p>
        </p:txBody>
      </p:sp>
      <p:sp>
        <p:nvSpPr>
          <p:cNvPr id="3" name="Footer Placeholder 2">
            <a:extLst>
              <a:ext uri="{FF2B5EF4-FFF2-40B4-BE49-F238E27FC236}">
                <a16:creationId xmlns:a16="http://schemas.microsoft.com/office/drawing/2014/main" xmlns="" id="{52D58F17-FDF3-A7A3-06D0-85F4BA764D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6AAB27D-5CB9-54A7-6618-AA2E80A23C82}"/>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30709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2E311-3C8B-5F15-B676-7D60160D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B4E18BC-74E4-DA0E-E67A-C01744235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B8715C-E5F7-98D0-1CCA-2E7E60E1F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9B4260-53E0-B94A-97C3-A426D427D92D}"/>
              </a:ext>
            </a:extLst>
          </p:cNvPr>
          <p:cNvSpPr>
            <a:spLocks noGrp="1"/>
          </p:cNvSpPr>
          <p:nvPr>
            <p:ph type="dt" sz="half" idx="10"/>
          </p:nvPr>
        </p:nvSpPr>
        <p:spPr/>
        <p:txBody>
          <a:bodyPr/>
          <a:lstStyle/>
          <a:p>
            <a:fld id="{B92E8A79-41AC-B641-8145-6D6FB9D14A29}" type="datetime1">
              <a:rPr lang="en-US" smtClean="0"/>
              <a:t>2/18/24</a:t>
            </a:fld>
            <a:endParaRPr lang="en-US"/>
          </a:p>
        </p:txBody>
      </p:sp>
      <p:sp>
        <p:nvSpPr>
          <p:cNvPr id="6" name="Footer Placeholder 5">
            <a:extLst>
              <a:ext uri="{FF2B5EF4-FFF2-40B4-BE49-F238E27FC236}">
                <a16:creationId xmlns:a16="http://schemas.microsoft.com/office/drawing/2014/main" xmlns="" id="{58E0B0A2-FD68-ADFE-4ECA-C586F42A6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33E42DE-7FC3-6AFB-8B5F-736DBD5482B8}"/>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183590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91F16-B6E2-3E7A-6584-7D979F438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5068CBF-84D6-D8F2-6998-F2611F8D5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B78B39D-EB2C-E66E-45D3-DDD600EBF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5B1CB4C-EF66-58F6-FB73-F3607DA6C954}"/>
              </a:ext>
            </a:extLst>
          </p:cNvPr>
          <p:cNvSpPr>
            <a:spLocks noGrp="1"/>
          </p:cNvSpPr>
          <p:nvPr>
            <p:ph type="dt" sz="half" idx="10"/>
          </p:nvPr>
        </p:nvSpPr>
        <p:spPr/>
        <p:txBody>
          <a:bodyPr/>
          <a:lstStyle/>
          <a:p>
            <a:fld id="{38173BB9-4D3D-8B48-8F07-0C4A077AB6BE}" type="datetime1">
              <a:rPr lang="en-US" smtClean="0"/>
              <a:t>2/18/24</a:t>
            </a:fld>
            <a:endParaRPr lang="en-US"/>
          </a:p>
        </p:txBody>
      </p:sp>
      <p:sp>
        <p:nvSpPr>
          <p:cNvPr id="6" name="Footer Placeholder 5">
            <a:extLst>
              <a:ext uri="{FF2B5EF4-FFF2-40B4-BE49-F238E27FC236}">
                <a16:creationId xmlns:a16="http://schemas.microsoft.com/office/drawing/2014/main" xmlns="" id="{142F3204-D82F-1CDB-ACB5-13C9DD7D5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C92A46A-60FF-244B-9112-89CECB11D2B5}"/>
              </a:ext>
            </a:extLst>
          </p:cNvPr>
          <p:cNvSpPr>
            <a:spLocks noGrp="1"/>
          </p:cNvSpPr>
          <p:nvPr>
            <p:ph type="sldNum" sz="quarter" idx="12"/>
          </p:nvPr>
        </p:nvSpPr>
        <p:spPr/>
        <p:txBody>
          <a:bodyPr/>
          <a:lstStyle/>
          <a:p>
            <a:fld id="{ECFF2D83-AD0C-1347-A6AC-94231D627E43}" type="slidenum">
              <a:rPr lang="en-US" smtClean="0"/>
              <a:t>‹#›</a:t>
            </a:fld>
            <a:endParaRPr lang="en-US"/>
          </a:p>
        </p:txBody>
      </p:sp>
    </p:spTree>
    <p:extLst>
      <p:ext uri="{BB962C8B-B14F-4D97-AF65-F5344CB8AC3E}">
        <p14:creationId xmlns:p14="http://schemas.microsoft.com/office/powerpoint/2010/main" val="41646302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4F08EC7-01C8-5EE8-A0CC-4481FF34A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F48AF781-6FDE-9F8F-1090-C02F29AC3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9AF841D-D4E0-389A-8B65-67EB55F4F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DFF10-FA3B-1F42-8352-86A0C7FC3A4B}" type="datetime1">
              <a:rPr lang="en-US" smtClean="0"/>
              <a:t>2/18/24</a:t>
            </a:fld>
            <a:endParaRPr lang="en-US"/>
          </a:p>
        </p:txBody>
      </p:sp>
      <p:sp>
        <p:nvSpPr>
          <p:cNvPr id="5" name="Footer Placeholder 4">
            <a:extLst>
              <a:ext uri="{FF2B5EF4-FFF2-40B4-BE49-F238E27FC236}">
                <a16:creationId xmlns:a16="http://schemas.microsoft.com/office/drawing/2014/main" xmlns="" id="{EF7A0826-623A-578B-F95D-199F21588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CEA9D2D-68B8-3786-5FA5-5B907D2EC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F2D83-AD0C-1347-A6AC-94231D627E43}" type="slidenum">
              <a:rPr lang="en-US" smtClean="0"/>
              <a:t>‹#›</a:t>
            </a:fld>
            <a:endParaRPr lang="en-US"/>
          </a:p>
        </p:txBody>
      </p:sp>
    </p:spTree>
    <p:extLst>
      <p:ext uri="{BB962C8B-B14F-4D97-AF65-F5344CB8AC3E}">
        <p14:creationId xmlns:p14="http://schemas.microsoft.com/office/powerpoint/2010/main" val="152842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PT Sans Narrow" panose="020B0506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8D5C3-2E83-DFE3-CF9E-7E30BAACEE0C}"/>
              </a:ext>
            </a:extLst>
          </p:cNvPr>
          <p:cNvSpPr>
            <a:spLocks noGrp="1"/>
          </p:cNvSpPr>
          <p:nvPr>
            <p:ph type="title"/>
          </p:nvPr>
        </p:nvSpPr>
        <p:spPr/>
        <p:txBody>
          <a:bodyPr/>
          <a:lstStyle/>
          <a:p>
            <a:r>
              <a:rPr lang="en-US" dirty="0"/>
              <a:t>Unimodal coin capture task </a:t>
            </a:r>
          </a:p>
        </p:txBody>
      </p:sp>
      <p:pic>
        <p:nvPicPr>
          <p:cNvPr id="7" name="Picture 6">
            <a:extLst>
              <a:ext uri="{FF2B5EF4-FFF2-40B4-BE49-F238E27FC236}">
                <a16:creationId xmlns:a16="http://schemas.microsoft.com/office/drawing/2014/main" xmlns="" id="{3E0D5F95-1B2B-6CAD-3D4D-6131F22C8008}"/>
              </a:ext>
            </a:extLst>
          </p:cNvPr>
          <p:cNvPicPr>
            <a:picLocks noChangeAspect="1"/>
          </p:cNvPicPr>
          <p:nvPr/>
        </p:nvPicPr>
        <p:blipFill>
          <a:blip r:embed="rId3"/>
          <a:stretch>
            <a:fillRect/>
          </a:stretch>
        </p:blipFill>
        <p:spPr>
          <a:xfrm>
            <a:off x="2185416" y="1797947"/>
            <a:ext cx="7772400" cy="4383770"/>
          </a:xfrm>
          <a:prstGeom prst="rect">
            <a:avLst/>
          </a:prstGeom>
        </p:spPr>
      </p:pic>
    </p:spTree>
    <p:extLst>
      <p:ext uri="{BB962C8B-B14F-4D97-AF65-F5344CB8AC3E}">
        <p14:creationId xmlns:p14="http://schemas.microsoft.com/office/powerpoint/2010/main" val="214947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CDA5-372F-8C73-8187-EB5F6BCA938A}"/>
              </a:ext>
            </a:extLst>
          </p:cNvPr>
          <p:cNvSpPr>
            <a:spLocks noGrp="1"/>
          </p:cNvSpPr>
          <p:nvPr>
            <p:ph type="title"/>
          </p:nvPr>
        </p:nvSpPr>
        <p:spPr/>
        <p:txBody>
          <a:bodyPr/>
          <a:lstStyle/>
          <a:p>
            <a:r>
              <a:rPr lang="en-US" dirty="0"/>
              <a:t>Unimodal coin capture task – Score system</a:t>
            </a:r>
          </a:p>
        </p:txBody>
      </p:sp>
      <p:sp>
        <p:nvSpPr>
          <p:cNvPr id="3" name="Content Placeholder 2">
            <a:extLst>
              <a:ext uri="{FF2B5EF4-FFF2-40B4-BE49-F238E27FC236}">
                <a16:creationId xmlns:a16="http://schemas.microsoft.com/office/drawing/2014/main" xmlns="" id="{AAF1065B-610A-F1E6-419D-A1B1932C087E}"/>
              </a:ext>
            </a:extLst>
          </p:cNvPr>
          <p:cNvSpPr>
            <a:spLocks noGrp="1"/>
          </p:cNvSpPr>
          <p:nvPr>
            <p:ph idx="1"/>
          </p:nvPr>
        </p:nvSpPr>
        <p:spPr>
          <a:xfrm>
            <a:off x="838200" y="1480417"/>
            <a:ext cx="10515600" cy="2880567"/>
          </a:xfrm>
        </p:spPr>
        <p:txBody>
          <a:bodyPr>
            <a:normAutofit/>
          </a:bodyPr>
          <a:lstStyle/>
          <a:p>
            <a:r>
              <a:rPr lang="en-US" sz="2000" dirty="0"/>
              <a:t>In each trial, you will score between 0-1</a:t>
            </a:r>
          </a:p>
          <a:p>
            <a:r>
              <a:rPr lang="en-US" sz="2000" dirty="0"/>
              <a:t>The score is jointly determined by your estimate and the net length. </a:t>
            </a:r>
          </a:p>
          <a:p>
            <a:pPr lvl="1"/>
            <a:r>
              <a:rPr lang="en-US" sz="2200" dirty="0"/>
              <a:t>A closer estimate to the coin gives higher score.</a:t>
            </a:r>
          </a:p>
          <a:p>
            <a:pPr lvl="1"/>
            <a:r>
              <a:rPr lang="en-US" sz="2200" dirty="0"/>
              <a:t>A narrower net gives higher score. Missing the coin leads to 0 score.</a:t>
            </a:r>
          </a:p>
          <a:p>
            <a:r>
              <a:rPr lang="en-US" sz="2000" dirty="0"/>
              <a:t>In the practice, you will see two scores. The potential score reflects how narrow your net is. But if you miss the target, even if the potential score is high, your actual score will be 0. </a:t>
            </a:r>
          </a:p>
          <a:p>
            <a:r>
              <a:rPr lang="en-US" sz="2000" dirty="0"/>
              <a:t>In the main experiment, you will only see the potential score. You can only see the total actual scores during the break.</a:t>
            </a:r>
          </a:p>
        </p:txBody>
      </p:sp>
      <p:grpSp>
        <p:nvGrpSpPr>
          <p:cNvPr id="12" name="Group 11"/>
          <p:cNvGrpSpPr/>
          <p:nvPr/>
        </p:nvGrpSpPr>
        <p:grpSpPr>
          <a:xfrm>
            <a:off x="2189024" y="4526198"/>
            <a:ext cx="2743199" cy="1889185"/>
            <a:chOff x="1246909" y="4200023"/>
            <a:chExt cx="3352799" cy="2309004"/>
          </a:xfrm>
        </p:grpSpPr>
        <p:sp>
          <p:nvSpPr>
            <p:cNvPr id="4" name="Rectangle 3"/>
            <p:cNvSpPr/>
            <p:nvPr/>
          </p:nvSpPr>
          <p:spPr>
            <a:xfrm>
              <a:off x="1246909" y="4200023"/>
              <a:ext cx="3352799" cy="23090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46909" y="5117575"/>
              <a:ext cx="2640054" cy="789960"/>
            </a:xfrm>
            <a:prstGeom prst="rect">
              <a:avLst/>
            </a:prstGeom>
            <a:noFill/>
          </p:spPr>
          <p:txBody>
            <a:bodyPr wrap="square" rtlCol="0">
              <a:spAutoFit/>
            </a:bodyPr>
            <a:lstStyle/>
            <a:p>
              <a:pPr algn="ctr"/>
              <a:r>
                <a:rPr lang="en-US" dirty="0">
                  <a:solidFill>
                    <a:schemeClr val="bg1"/>
                  </a:solidFill>
                </a:rPr>
                <a:t>Actual score: 0</a:t>
              </a:r>
            </a:p>
            <a:p>
              <a:pPr algn="ctr"/>
              <a:r>
                <a:rPr lang="en-US" dirty="0">
                  <a:solidFill>
                    <a:schemeClr val="bg1"/>
                  </a:solidFill>
                </a:rPr>
                <a:t>Potential score: 0.71</a:t>
              </a:r>
            </a:p>
          </p:txBody>
        </p:sp>
        <p:cxnSp>
          <p:nvCxnSpPr>
            <p:cNvPr id="7" name="Straight Connector 6"/>
            <p:cNvCxnSpPr>
              <a:cxnSpLocks/>
            </p:cNvCxnSpPr>
            <p:nvPr/>
          </p:nvCxnSpPr>
          <p:spPr>
            <a:xfrm>
              <a:off x="2345155" y="6096000"/>
              <a:ext cx="4814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1" y="6018287"/>
              <a:ext cx="1" cy="1331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858005" y="4526197"/>
            <a:ext cx="2743199" cy="1889185"/>
            <a:chOff x="1111442" y="4111136"/>
            <a:chExt cx="3352799" cy="2309004"/>
          </a:xfrm>
        </p:grpSpPr>
        <p:sp>
          <p:nvSpPr>
            <p:cNvPr id="22" name="Rectangle 21"/>
            <p:cNvSpPr/>
            <p:nvPr/>
          </p:nvSpPr>
          <p:spPr>
            <a:xfrm>
              <a:off x="1111442" y="4111136"/>
              <a:ext cx="3352799" cy="23090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657927" y="5152291"/>
              <a:ext cx="2640054" cy="789960"/>
            </a:xfrm>
            <a:prstGeom prst="rect">
              <a:avLst/>
            </a:prstGeom>
            <a:noFill/>
          </p:spPr>
          <p:txBody>
            <a:bodyPr wrap="square" rtlCol="0">
              <a:spAutoFit/>
            </a:bodyPr>
            <a:lstStyle/>
            <a:p>
              <a:pPr algn="ctr"/>
              <a:endParaRPr lang="en-US" dirty="0">
                <a:solidFill>
                  <a:schemeClr val="bg1"/>
                </a:solidFill>
              </a:endParaRPr>
            </a:p>
            <a:p>
              <a:pPr algn="ctr"/>
              <a:r>
                <a:rPr lang="en-US" dirty="0">
                  <a:solidFill>
                    <a:schemeClr val="bg1"/>
                  </a:solidFill>
                </a:rPr>
                <a:t> 0.52</a:t>
              </a:r>
            </a:p>
          </p:txBody>
        </p:sp>
        <p:cxnSp>
          <p:nvCxnSpPr>
            <p:cNvPr id="24" name="Straight Connector 23"/>
            <p:cNvCxnSpPr/>
            <p:nvPr/>
          </p:nvCxnSpPr>
          <p:spPr>
            <a:xfrm>
              <a:off x="2118209" y="6096001"/>
              <a:ext cx="17194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14139" y="6018287"/>
              <a:ext cx="1" cy="1331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189024" y="6414191"/>
            <a:ext cx="2951011" cy="369332"/>
          </a:xfrm>
          <a:prstGeom prst="rect">
            <a:avLst/>
          </a:prstGeom>
          <a:noFill/>
        </p:spPr>
        <p:txBody>
          <a:bodyPr wrap="square" rtlCol="0">
            <a:spAutoFit/>
          </a:bodyPr>
          <a:lstStyle/>
          <a:p>
            <a:pPr algn="ctr"/>
            <a:r>
              <a:rPr lang="en-US" dirty="0"/>
              <a:t>Practice</a:t>
            </a:r>
          </a:p>
        </p:txBody>
      </p:sp>
      <p:sp>
        <p:nvSpPr>
          <p:cNvPr id="27" name="TextBox 26"/>
          <p:cNvSpPr txBox="1"/>
          <p:nvPr/>
        </p:nvSpPr>
        <p:spPr>
          <a:xfrm>
            <a:off x="6919725" y="6413609"/>
            <a:ext cx="2951011" cy="369332"/>
          </a:xfrm>
          <a:prstGeom prst="rect">
            <a:avLst/>
          </a:prstGeom>
          <a:noFill/>
        </p:spPr>
        <p:txBody>
          <a:bodyPr wrap="square" rtlCol="0">
            <a:spAutoFit/>
          </a:bodyPr>
          <a:lstStyle/>
          <a:p>
            <a:pPr algn="ctr"/>
            <a:r>
              <a:rPr lang="en-US" dirty="0"/>
              <a:t>Main experiment</a:t>
            </a:r>
          </a:p>
        </p:txBody>
      </p:sp>
    </p:spTree>
    <p:extLst>
      <p:ext uri="{BB962C8B-B14F-4D97-AF65-F5344CB8AC3E}">
        <p14:creationId xmlns:p14="http://schemas.microsoft.com/office/powerpoint/2010/main" val="167877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CDA5-372F-8C73-8187-EB5F6BCA938A}"/>
              </a:ext>
            </a:extLst>
          </p:cNvPr>
          <p:cNvSpPr>
            <a:spLocks noGrp="1"/>
          </p:cNvSpPr>
          <p:nvPr>
            <p:ph type="title"/>
          </p:nvPr>
        </p:nvSpPr>
        <p:spPr/>
        <p:txBody>
          <a:bodyPr/>
          <a:lstStyle/>
          <a:p>
            <a:r>
              <a:rPr lang="en-US" dirty="0"/>
              <a:t>Unimodal coin capture task – Sessions</a:t>
            </a:r>
          </a:p>
        </p:txBody>
      </p:sp>
      <p:sp>
        <p:nvSpPr>
          <p:cNvPr id="3" name="Content Placeholder 2">
            <a:extLst>
              <a:ext uri="{FF2B5EF4-FFF2-40B4-BE49-F238E27FC236}">
                <a16:creationId xmlns:a16="http://schemas.microsoft.com/office/drawing/2014/main" xmlns="" id="{AAF1065B-610A-F1E6-419D-A1B1932C087E}"/>
              </a:ext>
            </a:extLst>
          </p:cNvPr>
          <p:cNvSpPr>
            <a:spLocks noGrp="1"/>
          </p:cNvSpPr>
          <p:nvPr>
            <p:ph idx="1"/>
          </p:nvPr>
        </p:nvSpPr>
        <p:spPr/>
        <p:txBody>
          <a:bodyPr>
            <a:normAutofit/>
          </a:bodyPr>
          <a:lstStyle/>
          <a:p>
            <a:r>
              <a:rPr lang="en-US" dirty="0"/>
              <a:t>Main auditory task</a:t>
            </a:r>
          </a:p>
          <a:p>
            <a:pPr lvl="1"/>
            <a:r>
              <a:rPr lang="en-US" dirty="0"/>
              <a:t>8 blocks, around 15 minutes</a:t>
            </a:r>
          </a:p>
          <a:p>
            <a:r>
              <a:rPr lang="en-US" dirty="0"/>
              <a:t>Main visual task</a:t>
            </a:r>
          </a:p>
          <a:p>
            <a:pPr lvl="1"/>
            <a:r>
              <a:rPr lang="en-US" dirty="0"/>
              <a:t>8 blocks, around 30 minutes</a:t>
            </a:r>
          </a:p>
        </p:txBody>
      </p:sp>
    </p:spTree>
    <p:extLst>
      <p:ext uri="{BB962C8B-B14F-4D97-AF65-F5344CB8AC3E}">
        <p14:creationId xmlns:p14="http://schemas.microsoft.com/office/powerpoint/2010/main" val="42053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8D5C3-2E83-DFE3-CF9E-7E30BAACEE0C}"/>
              </a:ext>
            </a:extLst>
          </p:cNvPr>
          <p:cNvSpPr>
            <a:spLocks noGrp="1"/>
          </p:cNvSpPr>
          <p:nvPr>
            <p:ph type="title"/>
          </p:nvPr>
        </p:nvSpPr>
        <p:spPr/>
        <p:txBody>
          <a:bodyPr/>
          <a:lstStyle/>
          <a:p>
            <a:r>
              <a:rPr lang="en-US" dirty="0" smtClean="0"/>
              <a:t>Bimodal coin </a:t>
            </a:r>
            <a:r>
              <a:rPr lang="en-US" dirty="0"/>
              <a:t>capture task </a:t>
            </a:r>
          </a:p>
        </p:txBody>
      </p:sp>
      <p:pic>
        <p:nvPicPr>
          <p:cNvPr id="1026" name="Picture 2" descr="https://lh7-us.googleusercontent.com/EeOHGAQLJ6tsczm7yRf1hsKUXgP4SbWuhQzZQqsVC06MeYDoQ3BG8nmhDoFGjhi8P_3ZhQQgWHXqwx7EUmaS-Ityu4vCYT18TIAe31z6q3Dk3kdhGvMYqSB5AlWao0iC5yybn_gaW0fviTYNoVbwCw=s2048"/>
          <p:cNvPicPr>
            <a:picLocks noChangeAspect="1" noChangeArrowheads="1"/>
          </p:cNvPicPr>
          <p:nvPr/>
        </p:nvPicPr>
        <p:blipFill rotWithShape="1">
          <a:blip r:embed="rId3">
            <a:extLst>
              <a:ext uri="{28A0092B-C50C-407E-A947-70E740481C1C}">
                <a14:useLocalDpi xmlns:a14="http://schemas.microsoft.com/office/drawing/2010/main" val="0"/>
              </a:ext>
            </a:extLst>
          </a:blip>
          <a:srcRect t="13701" r="20376"/>
          <a:stretch/>
        </p:blipFill>
        <p:spPr bwMode="auto">
          <a:xfrm>
            <a:off x="1303866" y="2336800"/>
            <a:ext cx="9330267"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356</Words>
  <Application>Microsoft Macintosh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PT Sans</vt:lpstr>
      <vt:lpstr>PT Sans Narrow</vt:lpstr>
      <vt:lpstr>Arial</vt:lpstr>
      <vt:lpstr>Office Theme</vt:lpstr>
      <vt:lpstr>Unimodal coin capture task </vt:lpstr>
      <vt:lpstr>Unimodal coin capture task – Score system</vt:lpstr>
      <vt:lpstr>Unimodal coin capture task – Sessions</vt:lpstr>
      <vt:lpstr>Bimodal coin capture task </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Luhe</dc:creator>
  <cp:lastModifiedBy>rhysliluhe@gmail.com</cp:lastModifiedBy>
  <cp:revision>180</cp:revision>
  <dcterms:created xsi:type="dcterms:W3CDTF">2023-11-28T23:25:37Z</dcterms:created>
  <dcterms:modified xsi:type="dcterms:W3CDTF">2024-02-18T18:33:53Z</dcterms:modified>
</cp:coreProperties>
</file>