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5" r:id="rId4"/>
    <p:sldId id="260" r:id="rId5"/>
    <p:sldId id="261" r:id="rId6"/>
    <p:sldId id="266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930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5EC8-AFC9-8F47-90C4-FDFBEE8A74A0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32D2A-C4BB-084F-9D3E-CD7AE66A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cumulative is reasonable because 0 </a:t>
            </a:r>
            <a:r>
              <a:rPr lang="en-US" dirty="0" err="1"/>
              <a:t>db</a:t>
            </a:r>
            <a:r>
              <a:rPr lang="en-US" dirty="0"/>
              <a:t> is infinite</a:t>
            </a:r>
          </a:p>
          <a:p>
            <a:r>
              <a:rPr lang="en-US" dirty="0"/>
              <a:t>In linear units,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32D2A-C4BB-084F-9D3E-CD7AE66A1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7ECB-0507-5D52-3082-BBF6C0213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A366-B1C5-132F-B835-13DD7C051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5C08-9EBB-E579-B691-8266CC4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2C00-8BD9-9E2B-2874-875BFB6A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01B8-5DC9-2603-25D3-774E6D22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1463-AED7-3BD8-A361-447F8CD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5BC45-CD1F-035E-D6DB-EF3130C0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7B01-1171-336A-05CE-3A24B455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B5AA-9B47-291F-E113-BB68712C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99C3-213E-5593-22E8-BDC6F2D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1020D-ADD9-4D91-0E3B-8E5C0C8FC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DFFA9-9693-544A-F99F-16C05C1B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C2DD-7717-B1AD-5597-6432F1A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CC76-3009-783E-4625-F93D2A47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984D-7DB6-D878-9F58-5C9D448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6C55-1A6E-9EC2-7D48-2E38ADD9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C483-3CD7-D26A-2712-06A10863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1CFB-4CC2-4D75-24A2-9ED1904A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7D5B-DA27-D8E1-241A-6E8A6D74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2270-5C09-1440-68A3-E33036C9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5BC2-7D62-7213-0B84-2F9EA3F4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1241-CF32-DD9F-263F-B131ED70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669D-1B79-0C7A-F3BF-6AE3D5BC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B045-7A25-F764-F7CA-A739C641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177B-A26C-9922-3793-BB5377B8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D5BD-B8FB-1E4B-7F2F-410E966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E84E-5EAB-1E4D-BC66-2226981D9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7CD3-23CE-3854-17CB-52A64D3C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7254A-7541-382E-B33A-2C84D164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A4DDB-4E2B-D2C0-564B-930AD430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AA99-D604-6531-68C3-63D2676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2F03-D742-C391-EBE1-F5567F7A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A654-F7E8-69B7-1D46-0C958C7B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01346-311F-D544-9AE9-D3EB1DA3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70A77-1F54-878A-E3D1-FD905FA7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60178-1498-0DD3-25F1-9B65FAE78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A37D8-98B3-0216-F8C5-85F31C3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5F484-04AD-5514-0388-5AFFECB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B7BD4-99E5-BB24-2E74-7DEEB3D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41EA-9349-6EA9-080E-6454970E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9E812-9713-5EFB-253C-B1B1155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123EC-BD78-D5F7-994A-6B1D85E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539EB-FE72-CF68-40F4-DCED57CC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262C2-1435-1AC9-5ADD-FCB47A8F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F22CB-643D-D8E1-9DA2-30D0E1E9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9DFC-36DB-F554-1583-F7B117E0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7749-690E-0BE3-66E8-9358855A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ECA0-C7B4-F7BF-A48E-6AD81138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DF95-D5CE-12FC-8F15-424C9246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B40D3-68BE-D8E9-40A9-B834E516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871B1-E793-D85A-8217-A17B343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9955-505B-F150-EF44-3D695572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FC89-CB5D-4EC7-8E1D-87E30B8D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0667F-D93C-AD57-3525-E477235C0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7973C-1160-B3A3-33F5-D139AF71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9A27-A6B0-AE63-AB38-F34785F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FBA9-04BD-CAC9-DFBB-0EE3255D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FDF3-A593-DE71-763A-929FD041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552CF-19E7-209A-E8EE-60324D9F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F268F-198E-3E57-105B-AB84650C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E844-D901-A0C1-5555-FA714E18F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3A2C-B10B-9648-B5E4-5A1275C7EEE0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01C1-F436-197F-74CD-C8E47D0F1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88E-BC8A-E64F-F8CD-D5130E28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B429-CEFF-454A-984D-B1CEBEEC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929-246F-3C5D-AE86-B2672D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Mapping function between decibel and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8D299-E62F-FB13-00F6-D0EA7F1E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9" y="1363323"/>
            <a:ext cx="5505201" cy="4131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69801-394B-FABC-EE9C-CA903E580394}"/>
              </a:ext>
            </a:extLst>
          </p:cNvPr>
          <p:cNvSpPr txBox="1"/>
          <p:nvPr/>
        </p:nvSpPr>
        <p:spPr>
          <a:xfrm>
            <a:off x="6582886" y="1363323"/>
            <a:ext cx="550520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Sample volume unit in log 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Measured </a:t>
            </a:r>
            <a:r>
              <a:rPr lang="en-US" dirty="0" err="1"/>
              <a:t>db</a:t>
            </a:r>
            <a:r>
              <a:rPr lang="en-US" dirty="0"/>
              <a:t>, confirmed they are linearly spaced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Fit PMF with </a:t>
            </a:r>
            <a:r>
              <a:rPr lang="en-US" dirty="0" err="1"/>
              <a:t>db</a:t>
            </a:r>
            <a:r>
              <a:rPr lang="en-US" dirty="0"/>
              <a:t> in linear scale, get JND in </a:t>
            </a:r>
            <a:r>
              <a:rPr lang="en-US" dirty="0" err="1"/>
              <a:t>db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Measured that </a:t>
            </a:r>
            <a:r>
              <a:rPr lang="en-US" dirty="0" err="1"/>
              <a:t>db</a:t>
            </a:r>
            <a:r>
              <a:rPr lang="en-US" dirty="0"/>
              <a:t> = 61.5 when volume = 0.5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Obtained V0 from </a:t>
            </a:r>
            <a:r>
              <a:rPr lang="en-US" dirty="0" err="1"/>
              <a:t>db</a:t>
            </a:r>
            <a:r>
              <a:rPr lang="en-US" dirty="0"/>
              <a:t> = 20*log10(V1/V0)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 JND to volume by using V0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929-246F-3C5D-AE86-B2672D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Oddball performance – sub1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972A6-5BCF-8D0A-24EC-5E3993FA8777}"/>
              </a:ext>
            </a:extLst>
          </p:cNvPr>
          <p:cNvSpPr txBox="1"/>
          <p:nvPr/>
        </p:nvSpPr>
        <p:spPr>
          <a:xfrm>
            <a:off x="7456714" y="732414"/>
            <a:ext cx="26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parameters: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CE711D-FF07-5BD7-76A3-B419BC09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99059"/>
              </p:ext>
            </p:extLst>
          </p:nvPr>
        </p:nvGraphicFramePr>
        <p:xfrm>
          <a:off x="7551057" y="1233109"/>
          <a:ext cx="4292600" cy="152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46">
                  <a:extLst>
                    <a:ext uri="{9D8B030D-6E8A-4147-A177-3AD203B41FA5}">
                      <a16:colId xmlns:a16="http://schemas.microsoft.com/office/drawing/2014/main" val="114406859"/>
                    </a:ext>
                  </a:extLst>
                </a:gridCol>
                <a:gridCol w="1185751">
                  <a:extLst>
                    <a:ext uri="{9D8B030D-6E8A-4147-A177-3AD203B41FA5}">
                      <a16:colId xmlns:a16="http://schemas.microsoft.com/office/drawing/2014/main" val="3463000268"/>
                    </a:ext>
                  </a:extLst>
                </a:gridCol>
                <a:gridCol w="1916503">
                  <a:extLst>
                    <a:ext uri="{9D8B030D-6E8A-4147-A177-3AD203B41FA5}">
                      <a16:colId xmlns:a16="http://schemas.microsoft.com/office/drawing/2014/main" val="34464901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Oddball: </a:t>
                      </a:r>
                      <a:r>
                        <a:rPr lang="en-US" dirty="0" err="1"/>
                        <a:t>s+JND</a:t>
                      </a:r>
                      <a:endParaRPr lang="en-US" dirty="0"/>
                    </a:p>
                    <a:p>
                      <a:r>
                        <a:rPr lang="en-US" dirty="0"/>
                        <a:t>(JND = x.90 - x.10)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4482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27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904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DBD66E1-0B25-2C63-947F-406A941A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4" y="1278729"/>
            <a:ext cx="6792913" cy="2927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10325-5211-5899-DB77-982D957A8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8"/>
          <a:stretch/>
        </p:blipFill>
        <p:spPr>
          <a:xfrm>
            <a:off x="506634" y="3557586"/>
            <a:ext cx="6792913" cy="27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97C-B47E-F475-80AB-ACE8CC30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Corrected visual oddball unit: visual intensity unit scale changed from [0, 255] to a ratio between [0, 1] to be multiplied with 255 later to avoid overshoot.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10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929-246F-3C5D-AE86-B2672D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Oddball performance – sub2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972A6-5BCF-8D0A-24EC-5E3993FA8777}"/>
              </a:ext>
            </a:extLst>
          </p:cNvPr>
          <p:cNvSpPr txBox="1"/>
          <p:nvPr/>
        </p:nvSpPr>
        <p:spPr>
          <a:xfrm>
            <a:off x="7456714" y="732414"/>
            <a:ext cx="26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parameters: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CE711D-FF07-5BD7-76A3-B419BC09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73795"/>
              </p:ext>
            </p:extLst>
          </p:nvPr>
        </p:nvGraphicFramePr>
        <p:xfrm>
          <a:off x="7551057" y="1233109"/>
          <a:ext cx="4053114" cy="152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114406859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463000268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34464901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Oddball: </a:t>
                      </a:r>
                      <a:r>
                        <a:rPr lang="en-US" dirty="0" err="1"/>
                        <a:t>s+JND</a:t>
                      </a:r>
                      <a:endParaRPr lang="en-US" dirty="0"/>
                    </a:p>
                    <a:p>
                      <a:r>
                        <a:rPr lang="en-US" dirty="0"/>
                        <a:t>(JND = x.90)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4482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27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904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100F893-7D4B-07F3-E051-77B17D70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8" y="1089705"/>
            <a:ext cx="6710588" cy="2891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B40C81-4528-9567-A28F-67A177A22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2"/>
          <a:stretch/>
        </p:blipFill>
        <p:spPr>
          <a:xfrm>
            <a:off x="638199" y="3400428"/>
            <a:ext cx="6740501" cy="27351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F7B37-D706-09F5-91C5-47912600C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40" y="3257592"/>
            <a:ext cx="3368160" cy="25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929-246F-3C5D-AE86-B2672D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Oddball performance – sub3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972A6-5BCF-8D0A-24EC-5E3993FA8777}"/>
              </a:ext>
            </a:extLst>
          </p:cNvPr>
          <p:cNvSpPr txBox="1"/>
          <p:nvPr/>
        </p:nvSpPr>
        <p:spPr>
          <a:xfrm>
            <a:off x="7456714" y="732414"/>
            <a:ext cx="26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parameters: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CE711D-FF07-5BD7-76A3-B419BC09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14247"/>
              </p:ext>
            </p:extLst>
          </p:nvPr>
        </p:nvGraphicFramePr>
        <p:xfrm>
          <a:off x="7551057" y="1233109"/>
          <a:ext cx="4227285" cy="152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343">
                  <a:extLst>
                    <a:ext uri="{9D8B030D-6E8A-4147-A177-3AD203B41FA5}">
                      <a16:colId xmlns:a16="http://schemas.microsoft.com/office/drawing/2014/main" val="114406859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3463000268"/>
                    </a:ext>
                  </a:extLst>
                </a:gridCol>
                <a:gridCol w="2013856">
                  <a:extLst>
                    <a:ext uri="{9D8B030D-6E8A-4147-A177-3AD203B41FA5}">
                      <a16:colId xmlns:a16="http://schemas.microsoft.com/office/drawing/2014/main" val="34464901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Oddball: </a:t>
                      </a:r>
                      <a:r>
                        <a:rPr lang="en-US" dirty="0" err="1"/>
                        <a:t>s+JND</a:t>
                      </a:r>
                      <a:endParaRPr lang="en-US" dirty="0"/>
                    </a:p>
                    <a:p>
                      <a:r>
                        <a:rPr lang="en-US" dirty="0"/>
                        <a:t>(JND = x.90)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4482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27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904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36CCCA0-4AD6-CBFF-ABC5-1F5D4113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0" y="1058863"/>
            <a:ext cx="6783387" cy="2910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D63677-D76F-8D4F-99F0-54B39AEB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2"/>
          <a:stretch/>
        </p:blipFill>
        <p:spPr>
          <a:xfrm>
            <a:off x="513329" y="3807937"/>
            <a:ext cx="6783387" cy="2746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280056-2658-C545-8E5D-3A78A3AB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060" y="3615255"/>
            <a:ext cx="3546805" cy="26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3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97C-B47E-F475-80AB-ACE8CC30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/>
              <a:t>Changed intensity levels to be both sides around the standard (in case using lower intense oddballs)</a:t>
            </a:r>
          </a:p>
          <a:p>
            <a:pPr marL="285750" indent="-285750"/>
            <a:r>
              <a:rPr lang="en-US" sz="2000" dirty="0"/>
              <a:t>Changed auditory JND fitting from volume to decibel</a:t>
            </a:r>
          </a:p>
        </p:txBody>
      </p:sp>
    </p:spTree>
    <p:extLst>
      <p:ext uri="{BB962C8B-B14F-4D97-AF65-F5344CB8AC3E}">
        <p14:creationId xmlns:p14="http://schemas.microsoft.com/office/powerpoint/2010/main" val="213616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929-246F-3C5D-AE86-B2672D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Matched oddball performance – sub1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972A6-5BCF-8D0A-24EC-5E3993FA8777}"/>
              </a:ext>
            </a:extLst>
          </p:cNvPr>
          <p:cNvSpPr txBox="1"/>
          <p:nvPr/>
        </p:nvSpPr>
        <p:spPr>
          <a:xfrm>
            <a:off x="7456714" y="732414"/>
            <a:ext cx="26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parameters: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CE711D-FF07-5BD7-76A3-B419BC09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9315"/>
              </p:ext>
            </p:extLst>
          </p:nvPr>
        </p:nvGraphicFramePr>
        <p:xfrm>
          <a:off x="7551057" y="1233109"/>
          <a:ext cx="4288971" cy="152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057">
                  <a:extLst>
                    <a:ext uri="{9D8B030D-6E8A-4147-A177-3AD203B41FA5}">
                      <a16:colId xmlns:a16="http://schemas.microsoft.com/office/drawing/2014/main" val="114406859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463000268"/>
                    </a:ext>
                  </a:extLst>
                </a:gridCol>
                <a:gridCol w="2260599">
                  <a:extLst>
                    <a:ext uri="{9D8B030D-6E8A-4147-A177-3AD203B41FA5}">
                      <a16:colId xmlns:a16="http://schemas.microsoft.com/office/drawing/2014/main" val="34464901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Oddball: </a:t>
                      </a:r>
                      <a:r>
                        <a:rPr lang="en-US" dirty="0" err="1"/>
                        <a:t>s+JND</a:t>
                      </a:r>
                      <a:endParaRPr lang="en-US" dirty="0"/>
                    </a:p>
                    <a:p>
                      <a:r>
                        <a:rPr lang="en-US" dirty="0"/>
                        <a:t>(JND = x.95– x.05)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4482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27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90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52BF96-1C14-2039-5D47-800396452E02}"/>
              </a:ext>
            </a:extLst>
          </p:cNvPr>
          <p:cNvSpPr txBox="1"/>
          <p:nvPr/>
        </p:nvSpPr>
        <p:spPr>
          <a:xfrm>
            <a:off x="351971" y="16189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Exposure: auditory oddball hit rate  = 0.85, visual oddball hit rate =  0.85</a:t>
            </a:r>
          </a:p>
          <a:p>
            <a:r>
              <a:rPr lang="en-US" dirty="0"/>
              <a:t>Exposure: auditory oddball FA rate   = 0.01, visual oddball FA rate =  0.02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F1DFA3-8F99-16A6-7200-A1B613FC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5" y="2976786"/>
            <a:ext cx="4585607" cy="34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5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929-246F-3C5D-AE86-B2672D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Oddball performance – sub1: ½ visual JND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972A6-5BCF-8D0A-24EC-5E3993FA8777}"/>
              </a:ext>
            </a:extLst>
          </p:cNvPr>
          <p:cNvSpPr txBox="1"/>
          <p:nvPr/>
        </p:nvSpPr>
        <p:spPr>
          <a:xfrm>
            <a:off x="7456714" y="732414"/>
            <a:ext cx="26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parameters: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CE711D-FF07-5BD7-76A3-B419BC09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02179"/>
              </p:ext>
            </p:extLst>
          </p:nvPr>
        </p:nvGraphicFramePr>
        <p:xfrm>
          <a:off x="7551057" y="1233109"/>
          <a:ext cx="4288971" cy="152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057">
                  <a:extLst>
                    <a:ext uri="{9D8B030D-6E8A-4147-A177-3AD203B41FA5}">
                      <a16:colId xmlns:a16="http://schemas.microsoft.com/office/drawing/2014/main" val="114406859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463000268"/>
                    </a:ext>
                  </a:extLst>
                </a:gridCol>
                <a:gridCol w="2260599">
                  <a:extLst>
                    <a:ext uri="{9D8B030D-6E8A-4147-A177-3AD203B41FA5}">
                      <a16:colId xmlns:a16="http://schemas.microsoft.com/office/drawing/2014/main" val="34464901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Oddball: </a:t>
                      </a:r>
                      <a:r>
                        <a:rPr lang="en-US" dirty="0" err="1"/>
                        <a:t>s+JND</a:t>
                      </a:r>
                      <a:endParaRPr lang="en-US" dirty="0"/>
                    </a:p>
                    <a:p>
                      <a:r>
                        <a:rPr lang="en-US" dirty="0"/>
                        <a:t>(JND = x.95– x.05)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4482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27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90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52BF96-1C14-2039-5D47-800396452E02}"/>
              </a:ext>
            </a:extLst>
          </p:cNvPr>
          <p:cNvSpPr txBox="1"/>
          <p:nvPr/>
        </p:nvSpPr>
        <p:spPr>
          <a:xfrm>
            <a:off x="351971" y="16189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Exposure: auditory oddball hit rate  = 0.85, visual oddball hit rate =  0.62</a:t>
            </a:r>
          </a:p>
          <a:p>
            <a:r>
              <a:rPr lang="en-US" dirty="0"/>
              <a:t>Exposure: auditory oddball FA rate   = 0.00, visual oddball FA rate =  0.06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F1DFA3-8F99-16A6-7200-A1B613FC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5" y="2976786"/>
            <a:ext cx="4585607" cy="3441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7EE1A2-499E-8C4C-EA34-BE2FEEF7149C}"/>
              </a:ext>
            </a:extLst>
          </p:cNvPr>
          <p:cNvSpPr txBox="1"/>
          <p:nvPr/>
        </p:nvSpPr>
        <p:spPr>
          <a:xfrm>
            <a:off x="7551057" y="3026229"/>
            <a:ext cx="4053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Intensity levels were changed to be both sides around standard (in case using lower intense oddballs)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 auditory JND fitted in linear scale</a:t>
            </a:r>
          </a:p>
        </p:txBody>
      </p:sp>
    </p:spTree>
    <p:extLst>
      <p:ext uri="{BB962C8B-B14F-4D97-AF65-F5344CB8AC3E}">
        <p14:creationId xmlns:p14="http://schemas.microsoft.com/office/powerpoint/2010/main" val="8375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929-246F-3C5D-AE86-B2672D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Oddball performance – sub1: 2*auditory JND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972A6-5BCF-8D0A-24EC-5E3993FA8777}"/>
              </a:ext>
            </a:extLst>
          </p:cNvPr>
          <p:cNvSpPr txBox="1"/>
          <p:nvPr/>
        </p:nvSpPr>
        <p:spPr>
          <a:xfrm>
            <a:off x="7456714" y="732414"/>
            <a:ext cx="26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parameters: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CE711D-FF07-5BD7-76A3-B419BC09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60838"/>
              </p:ext>
            </p:extLst>
          </p:nvPr>
        </p:nvGraphicFramePr>
        <p:xfrm>
          <a:off x="7551057" y="1233109"/>
          <a:ext cx="4288971" cy="152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057">
                  <a:extLst>
                    <a:ext uri="{9D8B030D-6E8A-4147-A177-3AD203B41FA5}">
                      <a16:colId xmlns:a16="http://schemas.microsoft.com/office/drawing/2014/main" val="114406859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463000268"/>
                    </a:ext>
                  </a:extLst>
                </a:gridCol>
                <a:gridCol w="2260599">
                  <a:extLst>
                    <a:ext uri="{9D8B030D-6E8A-4147-A177-3AD203B41FA5}">
                      <a16:colId xmlns:a16="http://schemas.microsoft.com/office/drawing/2014/main" val="34464901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Oddball: </a:t>
                      </a:r>
                      <a:r>
                        <a:rPr lang="en-US" dirty="0" err="1"/>
                        <a:t>s+JND</a:t>
                      </a:r>
                      <a:endParaRPr lang="en-US" dirty="0"/>
                    </a:p>
                    <a:p>
                      <a:r>
                        <a:rPr lang="en-US" dirty="0"/>
                        <a:t>(JND = x.95– x.05)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4482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627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90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52BF96-1C14-2039-5D47-800396452E02}"/>
              </a:ext>
            </a:extLst>
          </p:cNvPr>
          <p:cNvSpPr txBox="1"/>
          <p:nvPr/>
        </p:nvSpPr>
        <p:spPr>
          <a:xfrm>
            <a:off x="351971" y="16189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Exposure: auditory oddball hit rate  = 0.85, visual oddball hit rate =  0.62</a:t>
            </a:r>
          </a:p>
          <a:p>
            <a:r>
              <a:rPr lang="en-US" dirty="0"/>
              <a:t>Exposure: auditory oddball FA rate   = 0.00, visual oddball FA rate =  0.06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F1DFA3-8F99-16A6-7200-A1B613FC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5" y="2976786"/>
            <a:ext cx="4585607" cy="3441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7EE1A2-499E-8C4C-EA34-BE2FEEF7149C}"/>
              </a:ext>
            </a:extLst>
          </p:cNvPr>
          <p:cNvSpPr txBox="1"/>
          <p:nvPr/>
        </p:nvSpPr>
        <p:spPr>
          <a:xfrm>
            <a:off x="7551057" y="3026229"/>
            <a:ext cx="4053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Intensity levels were changed to be both sides around standard (in case using lower intense oddballs)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 auditory JND fitted in linear scale</a:t>
            </a:r>
          </a:p>
        </p:txBody>
      </p:sp>
    </p:spTree>
    <p:extLst>
      <p:ext uri="{BB962C8B-B14F-4D97-AF65-F5344CB8AC3E}">
        <p14:creationId xmlns:p14="http://schemas.microsoft.com/office/powerpoint/2010/main" val="7609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458</Words>
  <Application>Microsoft Macintosh PowerPoint</Application>
  <PresentationFormat>Widescreen</PresentationFormat>
  <Paragraphs>89</Paragraphs>
  <Slides>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Mapping function between decibel and volume</vt:lpstr>
      <vt:lpstr>Oddball performance – sub1</vt:lpstr>
      <vt:lpstr>PowerPoint Presentation</vt:lpstr>
      <vt:lpstr>Oddball performance – sub2</vt:lpstr>
      <vt:lpstr>Oddball performance – sub3</vt:lpstr>
      <vt:lpstr>PowerPoint Presentation</vt:lpstr>
      <vt:lpstr>Matched oddball performance – sub1</vt:lpstr>
      <vt:lpstr>Oddball performance – sub1: ½ visual JND</vt:lpstr>
      <vt:lpstr>Oddball performance – sub1: 2*auditory JND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Luhe</dc:creator>
  <cp:lastModifiedBy>Li Luhe</cp:lastModifiedBy>
  <cp:revision>81</cp:revision>
  <dcterms:created xsi:type="dcterms:W3CDTF">2022-05-04T14:54:37Z</dcterms:created>
  <dcterms:modified xsi:type="dcterms:W3CDTF">2022-05-04T20:04:06Z</dcterms:modified>
</cp:coreProperties>
</file>