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9" r:id="rId3"/>
    <p:sldId id="261" r:id="rId4"/>
    <p:sldId id="264" r:id="rId5"/>
    <p:sldId id="270" r:id="rId6"/>
    <p:sldId id="272" r:id="rId7"/>
    <p:sldId id="263" r:id="rId8"/>
    <p:sldId id="258" r:id="rId9"/>
    <p:sldId id="265" r:id="rId10"/>
    <p:sldId id="271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1491"/>
  </p:normalViewPr>
  <p:slideViewPr>
    <p:cSldViewPr snapToGrid="0" snapToObjects="1">
      <p:cViewPr varScale="1">
        <p:scale>
          <a:sx n="105" d="100"/>
          <a:sy n="105" d="100"/>
        </p:scale>
        <p:origin x="1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yanmar Tex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yanmar Text" panose="020B0502040204020203" pitchFamily="34" charset="0"/>
              </a:defRPr>
            </a:lvl1pPr>
          </a:lstStyle>
          <a:p>
            <a:fld id="{45E265F1-F998-E848-91DD-6589DBD06FE4}" type="datetimeFigureOut">
              <a:rPr lang="en-US" smtClean="0"/>
              <a:pPr/>
              <a:t>8/19/22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yanmar Tex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yanmar Text" panose="020B0502040204020203" pitchFamily="34" charset="0"/>
              </a:defRPr>
            </a:lvl1pPr>
          </a:lstStyle>
          <a:p>
            <a:fld id="{D255F580-6E53-1741-A163-59574B4FA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68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Myanmar Text" panose="020B0502040204020203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Myanmar Text" panose="020B0502040204020203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Myanmar Text" panose="020B0502040204020203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Myanmar Text" panose="020B0502040204020203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Myanmar Text" panose="020B050204020402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Simulate from M1-M5, fit with the same simulating model</a:t>
            </a:r>
          </a:p>
          <a:p>
            <a:r>
              <a:rPr lang="en-US" sz="1200" dirty="0">
                <a:highlight>
                  <a:srgbClr val="FFFF00"/>
                </a:highlight>
              </a:rPr>
              <a:t>Increasing trials per SOA to 1e4 decreases simulation noise and thus simulated data should be closer to the true parameters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ighlight>
                  <a:srgbClr val="FFFF00"/>
                </a:highlight>
              </a:rPr>
              <a:t>trials per SOA = 1000;</a:t>
            </a:r>
          </a:p>
          <a:p>
            <a:r>
              <a:rPr lang="en-US" sz="1200" dirty="0"/>
              <a:t>Fitting trial = 100;</a:t>
            </a:r>
          </a:p>
          <a:p>
            <a:pPr marL="0" indent="0">
              <a:buNone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5F580-6E53-1741-A163-59574B4FABA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912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5F580-6E53-1741-A163-59574B4FABA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360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*vertical line: true parameter value</a:t>
            </a:r>
          </a:p>
          <a:p>
            <a:r>
              <a:rPr lang="en-US" sz="1200" dirty="0"/>
              <a:t>Simulate from M1-M5, fit with the same generating model</a:t>
            </a:r>
          </a:p>
          <a:p>
            <a:r>
              <a:rPr lang="en-US" sz="1200" dirty="0">
                <a:highlight>
                  <a:srgbClr val="FFFF00"/>
                </a:highlight>
              </a:rPr>
              <a:t>trials per SOA = 20;</a:t>
            </a:r>
          </a:p>
          <a:p>
            <a:r>
              <a:rPr lang="en-US" sz="1200" dirty="0"/>
              <a:t>Fitting trial = 1000;</a:t>
            </a:r>
          </a:p>
          <a:p>
            <a:pPr marL="0" indent="0">
              <a:buNone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5F580-6E53-1741-A163-59574B4FABA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782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Simulate from M1-M5, fit with the same generating model</a:t>
            </a:r>
          </a:p>
          <a:p>
            <a:r>
              <a:rPr lang="en-US" sz="1200" dirty="0">
                <a:highlight>
                  <a:srgbClr val="FFFF00"/>
                </a:highlight>
              </a:rPr>
              <a:t>trials per SOA = 20;</a:t>
            </a:r>
          </a:p>
          <a:p>
            <a:r>
              <a:rPr lang="en-US" sz="1200" dirty="0"/>
              <a:t>Fitting trial = 1000;</a:t>
            </a:r>
          </a:p>
          <a:p>
            <a:pPr marL="0" indent="0">
              <a:buNone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5F580-6E53-1741-A163-59574B4FABA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574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But not for the 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5F580-6E53-1741-A163-59574B4FABA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54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Simulate from M1-M5, fit with the same generating model</a:t>
            </a:r>
          </a:p>
          <a:p>
            <a:r>
              <a:rPr lang="en-US" sz="1200" dirty="0"/>
              <a:t>trials per SOA = 20;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Fitting trial = 1000;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5F580-6E53-1741-A163-59574B4FABA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19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it common to the the right corner filled with 0?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5F580-6E53-1741-A163-59574B4FABA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19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Value: </a:t>
            </a:r>
            <a:r>
              <a:rPr lang="en-US" sz="1200" dirty="0" err="1"/>
              <a:t>delta_AIC</a:t>
            </a:r>
            <a:r>
              <a:rPr lang="en-US" sz="1200" dirty="0"/>
              <a:t> summed across 9 sessions</a:t>
            </a:r>
          </a:p>
          <a:p>
            <a:r>
              <a:rPr lang="en-US" sz="1200" dirty="0"/>
              <a:t>exceedance probabilities?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5F580-6E53-1741-A163-59574B4FABA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735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Adjusted R^2 for 5 models fitted to each subject, each session, then averaged across sessions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5F580-6E53-1741-A163-59574B4FABA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470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Fitting model = individual winning model</a:t>
            </a:r>
          </a:p>
          <a:p>
            <a:r>
              <a:rPr lang="en-US" dirty="0" err="1"/>
              <a:t>Errorbar</a:t>
            </a:r>
            <a:r>
              <a:rPr lang="en-US" dirty="0"/>
              <a:t> = </a:t>
            </a:r>
            <a:r>
              <a:rPr lang="en-US"/>
              <a:t>between-subject </a:t>
            </a:r>
            <a:r>
              <a:rPr lang="en-US" smtClean="0"/>
              <a:t>S.E.M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5F580-6E53-1741-A163-59574B4FABA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1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09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5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04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6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96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8/19/22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3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8/19/22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2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8/19/22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3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8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6A4-BE12-F04E-9E94-04AFD7815987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B198E-4159-7C40-8CC8-8C1736639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2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yanmar Text" panose="020B0502040204020203" pitchFamily="34" charset="0"/>
              </a:defRPr>
            </a:lvl1pPr>
          </a:lstStyle>
          <a:p>
            <a:fld id="{CD8E76A4-BE12-F04E-9E94-04AFD7815987}" type="datetimeFigureOut">
              <a:rPr lang="en-US" smtClean="0"/>
              <a:pPr/>
              <a:t>8/19/22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yanmar Tex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yanmar Text" panose="020B0502040204020203" pitchFamily="34" charset="0"/>
              </a:defRPr>
            </a:lvl1pPr>
          </a:lstStyle>
          <a:p>
            <a:fld id="{B3CB198E-4159-7C40-8CC8-8C17366391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3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Myanmar Tex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Myanmar Tex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Myanmar Tex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Myanmar Tex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Myanmar Tex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Myanmar Tex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838200" y="1825625"/>
              <a:ext cx="10691554" cy="40183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77715"/>
                    <a:gridCol w="998427"/>
                    <a:gridCol w="998427"/>
                    <a:gridCol w="837052"/>
                    <a:gridCol w="797668"/>
                    <a:gridCol w="1360561"/>
                    <a:gridCol w="1479916"/>
                    <a:gridCol w="739302"/>
                    <a:gridCol w="776063"/>
                    <a:gridCol w="1726423"/>
                  </a:tblGrid>
                  <a:tr h="6111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Myanmar Text" panose="020B0502040204020203" pitchFamily="34" charset="0"/>
                            </a:rPr>
                            <a:t>Model</a:t>
                          </a:r>
                        </a:p>
                      </a:txBody>
                      <a:tcPr anchor="ctr">
                        <a:noFill/>
                      </a:tcPr>
                    </a:tc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Myanmar Text" panose="020B0502040204020203" pitchFamily="34" charset="0"/>
                            </a:rPr>
                            <a:t>Parameters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Number of parameters</a:t>
                          </a:r>
                        </a:p>
                      </a:txBody>
                      <a:tcPr anchor="ctr"/>
                    </a:tc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Myanmar Text" panose="020B0502040204020203" pitchFamily="34" charset="0"/>
                            </a:rPr>
                            <a:t>M1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𝑐𝑟𝑖𝑡𝑒𝑟𝑖𝑜𝑛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𝑐𝑟𝑖𝑡𝑒𝑟𝑖𝑜𝑛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Myanmar Text" panose="020B0502040204020203" pitchFamily="34" charset="0"/>
                            </a:rPr>
                            <a:t>8</a:t>
                          </a:r>
                        </a:p>
                      </a:txBody>
                      <a:tcPr anchor="ctr"/>
                    </a:tc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M2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𝑐𝑟𝑖𝑡𝑒𝑟𝑖𝑜𝑛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𝑐𝑟𝑖𝑡𝑒𝑟𝑖𝑜𝑛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Myanmar Text" panose="020B0502040204020203" pitchFamily="34" charset="0"/>
                            </a:rPr>
                            <a:t>7</a:t>
                          </a:r>
                        </a:p>
                      </a:txBody>
                      <a:tcPr anchor="ctr"/>
                    </a:tc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M3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𝑐𝑟𝑖𝑡𝑒𝑟𝑖𝑜𝑛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Myanmar Text" panose="020B0502040204020203" pitchFamily="34" charset="0"/>
                            </a:rPr>
                            <a:t>7</a:t>
                          </a:r>
                        </a:p>
                      </a:txBody>
                      <a:tcPr anchor="ctr"/>
                    </a:tc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M4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𝑐𝑟𝑖𝑡𝑒𝑟𝑖𝑜𝑛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Myanmar Text" panose="020B0502040204020203" pitchFamily="34" charset="0"/>
                            </a:rPr>
                            <a:t>6</a:t>
                          </a:r>
                        </a:p>
                      </a:txBody>
                      <a:tcPr anchor="ctr"/>
                    </a:tc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 smtClean="0">
                              <a:latin typeface="Myanmar Text" panose="020B0502040204020203" pitchFamily="34" charset="0"/>
                            </a:rPr>
                            <a:t>M5</a:t>
                          </a:r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altLang="zh-CN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𝑐𝑟𝑖𝑡𝑒𝑟𝑖𝑜𝑛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𝑐𝑟𝑖𝑡𝑒𝑟𝑖𝑜𝑛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latin typeface="Myanmar Text" panose="020B0502040204020203" pitchFamily="34" charset="0"/>
                            </a:rPr>
                            <a:t>6</a:t>
                          </a:r>
                          <a:endParaRPr lang="en-US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 smtClean="0">
                              <a:latin typeface="Myanmar Text" panose="020B0502040204020203" pitchFamily="34" charset="0"/>
                            </a:rPr>
                            <a:t>M6</a:t>
                          </a:r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altLang="zh-CN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𝑐𝑟𝑖𝑡𝑒𝑟𝑖𝑜𝑛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Myanmar Text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838200" y="1825625"/>
              <a:ext cx="10691554" cy="40183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77715"/>
                    <a:gridCol w="998427"/>
                    <a:gridCol w="998427"/>
                    <a:gridCol w="837052"/>
                    <a:gridCol w="797668"/>
                    <a:gridCol w="1360561"/>
                    <a:gridCol w="1479916"/>
                    <a:gridCol w="739302"/>
                    <a:gridCol w="776063"/>
                    <a:gridCol w="1726423"/>
                  </a:tblGrid>
                  <a:tr h="6111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Myanmar Text" panose="020B0502040204020203" pitchFamily="34" charset="0"/>
                            </a:rPr>
                            <a:t>Model</a:t>
                          </a:r>
                        </a:p>
                      </a:txBody>
                      <a:tcPr anchor="ctr">
                        <a:noFill/>
                      </a:tcPr>
                    </a:tc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Myanmar Text" panose="020B0502040204020203" pitchFamily="34" charset="0"/>
                            </a:rPr>
                            <a:t>Parameters</a:t>
                          </a: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Number of parameters</a:t>
                          </a:r>
                        </a:p>
                      </a:txBody>
                      <a:tcPr anchor="ctr"/>
                    </a:tc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i="0" dirty="0">
                              <a:latin typeface="Myanmar Text" panose="020B0502040204020203" pitchFamily="34" charset="0"/>
                            </a:rPr>
                            <a:t>M1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8171" t="-107447" r="-873780" b="-497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98171" t="-107447" r="-773780" b="-497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54348" t="-107447" r="-819565" b="-497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78626" t="-107447" r="-763359" b="-497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39910" t="-107447" r="-348430" b="-497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3704" t="-107447" r="-219753" b="-497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11570" t="-107447" r="-341322" b="-497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50781" t="-107447" r="-222656" b="-497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Myanmar Text" panose="020B0502040204020203" pitchFamily="34" charset="0"/>
                            </a:rPr>
                            <a:t>8</a:t>
                          </a:r>
                        </a:p>
                      </a:txBody>
                      <a:tcPr anchor="ctr"/>
                    </a:tc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M2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8171" t="-209677" r="-873780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98171" t="-209677" r="-773780" b="-40322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81784" t="-209677" r="-371747" b="-4032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39910" t="-209677" r="-348430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3704" t="-209677" r="-219753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11570" t="-209677" r="-341322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50781" t="-209677" r="-222656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Myanmar Text" panose="020B0502040204020203" pitchFamily="34" charset="0"/>
                            </a:rPr>
                            <a:t>7</a:t>
                          </a:r>
                        </a:p>
                      </a:txBody>
                      <a:tcPr anchor="ctr"/>
                    </a:tc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M3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8171" t="-309677" r="-873780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98171" t="-309677" r="-773780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54348" t="-309677" r="-819565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78626" t="-309677" r="-763359" b="-30322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62661" t="-309677" r="-114592" b="-3032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11570" t="-309677" r="-341322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50781" t="-309677" r="-222656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Myanmar Text" panose="020B0502040204020203" pitchFamily="34" charset="0"/>
                            </a:rPr>
                            <a:t>7</a:t>
                          </a:r>
                        </a:p>
                      </a:txBody>
                      <a:tcPr anchor="ctr"/>
                    </a:tc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>
                              <a:latin typeface="Myanmar Text" panose="020B0502040204020203" pitchFamily="34" charset="0"/>
                            </a:rPr>
                            <a:t>M4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8171" t="-409677" r="-873780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98171" t="-409677" r="-773780" b="-20322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81784" t="-409677" r="-371747" b="-2032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62661" t="-409677" r="-114592" b="-2032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11570" t="-409677" r="-341322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50781" t="-409677" r="-222656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Myanmar Text" panose="020B0502040204020203" pitchFamily="34" charset="0"/>
                            </a:rPr>
                            <a:t>6</a:t>
                          </a:r>
                        </a:p>
                      </a:txBody>
                      <a:tcPr anchor="ctr"/>
                    </a:tc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 smtClean="0">
                              <a:latin typeface="Myanmar Text" panose="020B0502040204020203" pitchFamily="34" charset="0"/>
                            </a:rPr>
                            <a:t>M5</a:t>
                          </a:r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9085" t="-504255" r="-386890" b="-1010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81784" t="-504255" r="-371747" b="-1010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39910" t="-504255" r="-348430" b="-1010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3704" t="-504255" r="-219753" b="-1010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11570" t="-504255" r="-341322" b="-1010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50781" t="-504255" r="-222656" b="-1010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latin typeface="Myanmar Text" panose="020B0502040204020203" pitchFamily="34" charset="0"/>
                            </a:rPr>
                            <a:t>6</a:t>
                          </a:r>
                          <a:endParaRPr lang="en-US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</a:tr>
                  <a:tr h="567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0" dirty="0" smtClean="0">
                              <a:latin typeface="Myanmar Text" panose="020B0502040204020203" pitchFamily="34" charset="0"/>
                            </a:rPr>
                            <a:t>M6</a:t>
                          </a:r>
                          <a:endParaRPr lang="en-US" sz="1600" b="0" i="0" dirty="0">
                            <a:latin typeface="Myanmar Text" panose="020B0502040204020203" pitchFamily="34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9085" t="-610753" r="-386890" b="-215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81784" t="-610753" r="-371747" b="-215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62661" t="-610753" r="-114592" b="-215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11570" t="-610753" r="-341322" b="-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50781" t="-610753" r="-222656" b="-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b="0" i="0" dirty="0">
                              <a:latin typeface="Myanmar Text" panose="020B0502040204020203" pitchFamily="34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1225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Parameter fits: adjusted r squares were highest for M1, and the worst for sub5 (who had large sigma)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A5A1090-7DD5-4A06-E23B-E9D687C29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185" y="1397000"/>
            <a:ext cx="6807200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067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Parameter fits: group-level mu shifts indicated causal inference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0" y="1496060"/>
            <a:ext cx="73660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19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186115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Parameter fits: group-level sigma shifts showed weak recalibration effect?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507" y="1527810"/>
            <a:ext cx="7429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4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Simulated model parameters were based on fitting values from one subject, one session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3491"/>
            <a:ext cx="75565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0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553B1BF-E180-15AA-5399-F058C00F8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07" y="950505"/>
            <a:ext cx="8788400" cy="1752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773D8B5-D1BE-E700-F1EE-AF91058C2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91" y="2620122"/>
            <a:ext cx="7413305" cy="26906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6491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Parameter recovery: passed debugging with 1,000 trials per SOA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73ADC85A-AB87-B77F-CF8E-CF8F53D15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91" y="5227824"/>
            <a:ext cx="6149976" cy="12650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C2B86CB-0F9A-F893-7B16-DC444D87C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370" y="5227824"/>
            <a:ext cx="5378864" cy="128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64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1DB524BC-612B-B9DF-735E-C307BC179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48318"/>
            <a:ext cx="10018654" cy="59096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Parameter recovery: histogram of recovered parameters, M1-M3</a:t>
            </a:r>
          </a:p>
        </p:txBody>
      </p:sp>
    </p:spTree>
    <p:extLst>
      <p:ext uri="{BB962C8B-B14F-4D97-AF65-F5344CB8AC3E}">
        <p14:creationId xmlns:p14="http://schemas.microsoft.com/office/powerpoint/2010/main" val="627239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Parameter recovery: histogram of recovered parameters, M4-M5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D9AFD4D-B5AE-05C9-FFED-511A2F3D5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879" y="1690688"/>
            <a:ext cx="8939893" cy="477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15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Parameter recovery: simulated </a:t>
            </a:r>
            <a:r>
              <a:rPr lang="en-US" sz="2800" dirty="0" err="1"/>
              <a:t>delta_mu</a:t>
            </a:r>
            <a:r>
              <a:rPr lang="en-US" sz="2800" dirty="0"/>
              <a:t> but not </a:t>
            </a:r>
            <a:r>
              <a:rPr lang="en-US" sz="2800" dirty="0" err="1"/>
              <a:t>delta_sigma</a:t>
            </a:r>
            <a:r>
              <a:rPr lang="en-US" sz="2800" dirty="0"/>
              <a:t> was significant in M1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01EE6FC-C97F-D73C-0932-F9D75E522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993" y="1784795"/>
            <a:ext cx="6065007" cy="43647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D2EB661-42B4-CDE4-3A36-B793B0408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92" y="1690688"/>
            <a:ext cx="5652201" cy="445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30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Parameter recovery: didn’t find correlation between parameters within each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708571" cy="4351338"/>
          </a:xfrm>
        </p:spPr>
        <p:txBody>
          <a:bodyPr>
            <a:normAutofit/>
          </a:bodyPr>
          <a:lstStyle/>
          <a:p>
            <a:r>
              <a:rPr lang="en-US" sz="1800" dirty="0"/>
              <a:t>Example from M1: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03A90D6-C610-55BC-200B-54328078F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452" y="2901043"/>
            <a:ext cx="37846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22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Model recovery: confusion matrix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5476381D-0FE4-1CE0-87C6-0763E30FC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Simulate and fit with all models</a:t>
            </a:r>
          </a:p>
          <a:p>
            <a:r>
              <a:rPr lang="en-US" sz="1800" dirty="0"/>
              <a:t>Fitting trial = 100;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554AADD-B57F-C508-72D2-D1602CE66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598" y="2718112"/>
            <a:ext cx="5227145" cy="392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68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Model comparison: number of subjects best fit by each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1587065-73C8-EF64-7777-2F75708B1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067" y="1690688"/>
            <a:ext cx="6946900" cy="5105400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xmlns="" id="{8A4C2380-DEE8-7565-7C93-CDAAA77B4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118433"/>
              </p:ext>
            </p:extLst>
          </p:nvPr>
        </p:nvGraphicFramePr>
        <p:xfrm>
          <a:off x="8567001" y="1382485"/>
          <a:ext cx="879588" cy="4807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9588">
                  <a:extLst>
                    <a:ext uri="{9D8B030D-6E8A-4147-A177-3AD203B41FA5}">
                      <a16:colId xmlns:a16="http://schemas.microsoft.com/office/drawing/2014/main" xmlns="" val="1330557662"/>
                    </a:ext>
                  </a:extLst>
                </a:gridCol>
              </a:tblGrid>
              <a:tr h="544286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Myanmar Text" panose="020B0502040204020203" pitchFamily="34" charset="0"/>
                          <a:cs typeface="Myanmar Text" panose="020B0502040204020203" pitchFamily="34" charset="0"/>
                        </a:rPr>
                        <a:t>nWin</a:t>
                      </a:r>
                      <a:endParaRPr lang="en-US" dirty="0">
                        <a:latin typeface="Myanmar Text" panose="020B0502040204020203" pitchFamily="34" charset="0"/>
                        <a:cs typeface="Myanmar Tex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53061259"/>
                  </a:ext>
                </a:extLst>
              </a:tr>
              <a:tr h="8525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yanmar Text" panose="020B0502040204020203" pitchFamily="34" charset="0"/>
                          <a:cs typeface="Myanmar Text" panose="020B0502040204020203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63052612"/>
                  </a:ext>
                </a:extLst>
              </a:tr>
              <a:tr h="8525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yanmar Text" panose="020B0502040204020203" pitchFamily="34" charset="0"/>
                          <a:cs typeface="Myanmar Text" panose="020B0502040204020203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74957161"/>
                  </a:ext>
                </a:extLst>
              </a:tr>
              <a:tr h="8525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yanmar Text" panose="020B0502040204020203" pitchFamily="34" charset="0"/>
                          <a:cs typeface="Myanmar Text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53938000"/>
                  </a:ext>
                </a:extLst>
              </a:tr>
              <a:tr h="8525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yanmar Text" panose="020B0502040204020203" pitchFamily="34" charset="0"/>
                          <a:cs typeface="Myanmar Text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03360196"/>
                  </a:ext>
                </a:extLst>
              </a:tr>
              <a:tr h="8525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yanmar Text" panose="020B0502040204020203" pitchFamily="34" charset="0"/>
                          <a:cs typeface="Myanmar Text" panose="020B0502040204020203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09932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497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496</Words>
  <Application>Microsoft Macintosh PowerPoint</Application>
  <PresentationFormat>Widescreen</PresentationFormat>
  <Paragraphs>106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DengXian</vt:lpstr>
      <vt:lpstr>Myanmar Text</vt:lpstr>
      <vt:lpstr>Office Theme</vt:lpstr>
      <vt:lpstr>Models</vt:lpstr>
      <vt:lpstr>Simulated model parameters were based on fitting values from one subject, one session</vt:lpstr>
      <vt:lpstr>Parameter recovery: passed debugging with 1,000 trials per SOA</vt:lpstr>
      <vt:lpstr>Parameter recovery: histogram of recovered parameters, M1-M3</vt:lpstr>
      <vt:lpstr>Parameter recovery: histogram of recovered parameters, M4-M5</vt:lpstr>
      <vt:lpstr>Parameter recovery: simulated delta_mu but not delta_sigma was significant in M1</vt:lpstr>
      <vt:lpstr>Parameter recovery: didn’t find correlation between parameters within each model</vt:lpstr>
      <vt:lpstr>Model recovery: confusion matrix</vt:lpstr>
      <vt:lpstr>Model comparison: number of subjects best fit by each model</vt:lpstr>
      <vt:lpstr>Parameter fits: adjusted r squares were highest for M1, and the worst for sub5 (who had large sigma)</vt:lpstr>
      <vt:lpstr>Parameter fits: group-level mu shifts indicated causal inference</vt:lpstr>
      <vt:lpstr>Parameter fits: group-level sigma shifts showed weak recalibration effect?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</dc:title>
  <dc:creator>rhysliluhe@gmail.com</dc:creator>
  <cp:lastModifiedBy>rhysliluhe@gmail.com</cp:lastModifiedBy>
  <cp:revision>157</cp:revision>
  <dcterms:created xsi:type="dcterms:W3CDTF">2022-06-25T17:33:43Z</dcterms:created>
  <dcterms:modified xsi:type="dcterms:W3CDTF">2022-08-19T20:57:56Z</dcterms:modified>
</cp:coreProperties>
</file>