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7" r:id="rId5"/>
    <p:sldId id="261" r:id="rId6"/>
    <p:sldId id="262" r:id="rId7"/>
    <p:sldId id="268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/>
    <p:restoredTop sz="81408"/>
  </p:normalViewPr>
  <p:slideViewPr>
    <p:cSldViewPr snapToGrid="0" snapToObjects="1">
      <p:cViewPr varScale="1">
        <p:scale>
          <a:sx n="99" d="100"/>
          <a:sy n="99" d="100"/>
        </p:scale>
        <p:origin x="1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yanmar Tex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yanmar Text" panose="020B0502040204020203" pitchFamily="34" charset="0"/>
              </a:defRPr>
            </a:lvl1pPr>
          </a:lstStyle>
          <a:p>
            <a:fld id="{45E265F1-F998-E848-91DD-6589DBD06FE4}" type="datetimeFigureOut">
              <a:rPr lang="en-US" smtClean="0"/>
              <a:pPr/>
              <a:t>8/23/22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yanmar Tex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yanmar Text" panose="020B0502040204020203" pitchFamily="34" charset="0"/>
              </a:defRPr>
            </a:lvl1pPr>
          </a:lstStyle>
          <a:p>
            <a:fld id="{D255F580-6E53-1741-A163-59574B4FA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8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M1 is the full model, with 6 parameters x 9 sessions, fitted independently</a:t>
            </a:r>
          </a:p>
          <a:p>
            <a:r>
              <a:rPr lang="en-US"/>
              <a:t>Lambda</a:t>
            </a:r>
            <a:r>
              <a:rPr lang="en-US" baseline="0"/>
              <a:t> is fixed across everything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7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Colorcode</a:t>
            </a:r>
            <a:r>
              <a:rPr lang="en-US" dirty="0"/>
              <a:t>: test SOA</a:t>
            </a:r>
          </a:p>
          <a:p>
            <a:r>
              <a:rPr lang="en-US" dirty="0"/>
              <a:t>Marker: subject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3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79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Colorcode</a:t>
            </a:r>
            <a:r>
              <a:rPr lang="en-US" dirty="0"/>
              <a:t>: test SOA</a:t>
            </a:r>
          </a:p>
          <a:p>
            <a:r>
              <a:rPr lang="en-US" dirty="0"/>
              <a:t>Marker: subject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5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8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52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0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0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0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6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9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3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8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2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yanmar Text" panose="020B0502040204020203" pitchFamily="34" charset="0"/>
              </a:defRPr>
            </a:lvl1pPr>
          </a:lstStyle>
          <a:p>
            <a:fld id="{CD8E76A4-BE12-F04E-9E94-04AFD7815987}" type="datetimeFigureOut">
              <a:rPr lang="en-US" smtClean="0"/>
              <a:pPr/>
              <a:t>8/23/22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yanmar Tex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yanmar Text" panose="020B0502040204020203" pitchFamily="34" charset="0"/>
              </a:defRPr>
            </a:lvl1pPr>
          </a:lstStyle>
          <a:p>
            <a:fld id="{B3CB198E-4159-7C40-8CC8-8C17366391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yanmar Tex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3515247"/>
                  </p:ext>
                </p:extLst>
              </p:nvPr>
            </p:nvGraphicFramePr>
            <p:xfrm>
              <a:off x="662246" y="1690688"/>
              <a:ext cx="9176189" cy="40183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77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84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842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70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976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605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47991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72642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6111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Model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Parameters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Number of 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6*9=54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5*9=45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5*9=</a:t>
                          </a:r>
                          <a:r>
                            <a:rPr lang="en-US" b="0" i="0" baseline="0" dirty="0">
                              <a:latin typeface="Myanmar Text" panose="020B0502040204020203" pitchFamily="34" charset="0"/>
                            </a:rPr>
                            <a:t>45</a:t>
                          </a:r>
                          <a:endParaRPr lang="en-US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4*9=36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M5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4*9=36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M6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3*9=27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3515247"/>
                  </p:ext>
                </p:extLst>
              </p:nvPr>
            </p:nvGraphicFramePr>
            <p:xfrm>
              <a:off x="662246" y="1690688"/>
              <a:ext cx="9176189" cy="40183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7715"/>
                    <a:gridCol w="998427"/>
                    <a:gridCol w="998427"/>
                    <a:gridCol w="837052"/>
                    <a:gridCol w="797668"/>
                    <a:gridCol w="1360561"/>
                    <a:gridCol w="1479916"/>
                    <a:gridCol w="1726423"/>
                  </a:tblGrid>
                  <a:tr h="6111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Model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Parameters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Number of parameters</a:t>
                          </a: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8171" t="-107447" r="-721951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8171" t="-107447" r="-621951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54348" t="-107447" r="-639130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82308" t="-107447" r="-578462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37946" t="-107447" r="-235714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3704" t="-107447" r="-117284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latin typeface="Myanmar Text" panose="020B0502040204020203" pitchFamily="34" charset="0"/>
                            </a:rPr>
                            <a:t>6*9=54</a:t>
                          </a:r>
                          <a:endParaRPr lang="en-US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8171" t="-209677" r="-72195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8171" t="-209677" r="-621951" b="-40322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82463" t="-209677" r="-280597" b="-4032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37946" t="-209677" r="-23571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3704" t="-209677" r="-11728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latin typeface="Myanmar Text" panose="020B0502040204020203" pitchFamily="34" charset="0"/>
                            </a:rPr>
                            <a:t>5*9=45</a:t>
                          </a:r>
                          <a:endParaRPr lang="en-US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8171" t="-309677" r="-72195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8171" t="-309677" r="-62195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54348" t="-309677" r="-63913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82308" t="-309677" r="-578462" b="-30322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62099" t="-309677" r="-61028" b="-3032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latin typeface="Myanmar Text" panose="020B0502040204020203" pitchFamily="34" charset="0"/>
                            </a:rPr>
                            <a:t>5*9=</a:t>
                          </a:r>
                          <a:r>
                            <a:rPr lang="en-US" b="0" i="0" baseline="0" dirty="0" smtClean="0">
                              <a:latin typeface="Myanmar Text" panose="020B0502040204020203" pitchFamily="34" charset="0"/>
                            </a:rPr>
                            <a:t>45</a:t>
                          </a:r>
                          <a:endParaRPr lang="en-US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8171" t="-409677" r="-72195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98171" t="-409677" r="-621951" b="-20322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82463" t="-409677" r="-280597" b="-2032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62099" t="-409677" r="-61028" b="-2032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latin typeface="Myanmar Text" panose="020B0502040204020203" pitchFamily="34" charset="0"/>
                            </a:rPr>
                            <a:t>4*9=36</a:t>
                          </a:r>
                          <a:endParaRPr lang="en-US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 smtClean="0">
                              <a:latin typeface="Myanmar Text" panose="020B0502040204020203" pitchFamily="34" charset="0"/>
                            </a:rPr>
                            <a:t>M5</a:t>
                          </a:r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9085" t="-504255" r="-310976" b="-1010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82463" t="-504255" r="-280597" b="-1010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37946" t="-504255" r="-235714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3704" t="-504255" r="-117284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latin typeface="Myanmar Text" panose="020B0502040204020203" pitchFamily="34" charset="0"/>
                            </a:rPr>
                            <a:t>4*9=36</a:t>
                          </a:r>
                          <a:endParaRPr lang="en-US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 smtClean="0">
                              <a:latin typeface="Myanmar Text" panose="020B0502040204020203" pitchFamily="34" charset="0"/>
                            </a:rPr>
                            <a:t>M6</a:t>
                          </a:r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9085" t="-610753" r="-310976" b="-21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82463" t="-610753" r="-280597" b="-21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62099" t="-610753" r="-61028" b="-21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latin typeface="Myanmar Text" panose="020B0502040204020203" pitchFamily="34" charset="0"/>
                            </a:rPr>
                            <a:t>3*9=27</a:t>
                          </a:r>
                          <a:endParaRPr lang="en-US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662245" y="5913783"/>
            <a:ext cx="972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 fixed at 0.03; Each session is fitted independently; </a:t>
            </a:r>
            <a:r>
              <a:rPr lang="en-US" dirty="0" err="1"/>
              <a:t>delta_AIC</a:t>
            </a:r>
            <a:r>
              <a:rPr lang="en-US" dirty="0"/>
              <a:t> is summed across sessions for each model, each subject</a:t>
            </a:r>
          </a:p>
        </p:txBody>
      </p:sp>
    </p:spTree>
    <p:extLst>
      <p:ext uri="{BB962C8B-B14F-4D97-AF65-F5344CB8AC3E}">
        <p14:creationId xmlns:p14="http://schemas.microsoft.com/office/powerpoint/2010/main" val="51225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965CDE-E83D-38C5-DB99-B51AB9C13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15" y="1832780"/>
            <a:ext cx="3426938" cy="3395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91A9EC-93CE-4926-E77B-1ED5A781D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066" y="4995521"/>
            <a:ext cx="660111" cy="474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594627-B53E-DFD3-1AA4-69DAA387E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063" y="5033778"/>
            <a:ext cx="595029" cy="3718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5B48C3-4AAF-A9DD-6547-B189137BED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0399" b="11334"/>
          <a:stretch/>
        </p:blipFill>
        <p:spPr>
          <a:xfrm>
            <a:off x="0" y="3245613"/>
            <a:ext cx="1548217" cy="3872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5D909D-ADB1-D573-0E81-E56729555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7915" y="2028829"/>
            <a:ext cx="6701581" cy="30793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50EAA7-FB3D-D2CA-BD9B-0536311A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Bayesian causal inference model</a:t>
            </a:r>
          </a:p>
        </p:txBody>
      </p:sp>
      <p:sp>
        <p:nvSpPr>
          <p:cNvPr id="10" name="Google Shape;96;p2">
            <a:extLst>
              <a:ext uri="{FF2B5EF4-FFF2-40B4-BE49-F238E27FC236}">
                <a16:creationId xmlns:a16="http://schemas.microsoft.com/office/drawing/2014/main" id="{F76085D5-920B-F738-F1F4-1211014E5EE3}"/>
              </a:ext>
            </a:extLst>
          </p:cNvPr>
          <p:cNvSpPr txBox="1">
            <a:spLocks/>
          </p:cNvSpPr>
          <p:nvPr/>
        </p:nvSpPr>
        <p:spPr>
          <a:xfrm>
            <a:off x="899767" y="1667931"/>
            <a:ext cx="5138593" cy="46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i="1" dirty="0">
                <a:latin typeface="Helvetica Neue"/>
                <a:ea typeface="Helvetica Neue"/>
                <a:cs typeface="Helvetica Neue"/>
                <a:sym typeface="Helvetica Neue"/>
              </a:rPr>
              <a:t>2. SOA estimate</a:t>
            </a:r>
            <a:endParaRPr lang="en-US" sz="1800" b="0" i="1" dirty="0"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FA3BF7-4484-D265-A33F-E00ED2F729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0137" y="5537186"/>
            <a:ext cx="5247333" cy="5192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94EBD1-5E6A-15E6-9E23-E76A9106A4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0721" y="6058896"/>
            <a:ext cx="3833315" cy="850620"/>
          </a:xfrm>
          <a:prstGeom prst="rect">
            <a:avLst/>
          </a:prstGeom>
        </p:spPr>
      </p:pic>
      <p:sp>
        <p:nvSpPr>
          <p:cNvPr id="19" name="Google Shape;96;p2">
            <a:extLst>
              <a:ext uri="{FF2B5EF4-FFF2-40B4-BE49-F238E27FC236}">
                <a16:creationId xmlns:a16="http://schemas.microsoft.com/office/drawing/2014/main" id="{36A94A62-3F9A-F011-B506-B80FD0258C1F}"/>
              </a:ext>
            </a:extLst>
          </p:cNvPr>
          <p:cNvSpPr txBox="1">
            <a:spLocks/>
          </p:cNvSpPr>
          <p:nvPr/>
        </p:nvSpPr>
        <p:spPr>
          <a:xfrm>
            <a:off x="2522611" y="5589808"/>
            <a:ext cx="2198362" cy="51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latin typeface="Helvetica Neue"/>
                <a:ea typeface="Helvetica Neue"/>
                <a:cs typeface="Helvetica Neue"/>
                <a:sym typeface="Helvetica Neue"/>
              </a:rPr>
              <a:t>Model averaging</a:t>
            </a:r>
            <a:endParaRPr lang="en-US" sz="1600" dirty="0">
              <a:latin typeface="Helvetica Neue Condensed Bold" charset="0"/>
              <a:ea typeface="Helvetica Neue Condensed Bold" charset="0"/>
              <a:cs typeface="Helvetica Neue Condensed Bold" charset="0"/>
            </a:endParaRPr>
          </a:p>
        </p:txBody>
      </p:sp>
      <p:sp>
        <p:nvSpPr>
          <p:cNvPr id="20" name="Google Shape;96;p2">
            <a:extLst>
              <a:ext uri="{FF2B5EF4-FFF2-40B4-BE49-F238E27FC236}">
                <a16:creationId xmlns:a16="http://schemas.microsoft.com/office/drawing/2014/main" id="{75E6A6A0-59DA-7B0B-4779-B99E7E8CF7A6}"/>
              </a:ext>
            </a:extLst>
          </p:cNvPr>
          <p:cNvSpPr txBox="1">
            <a:spLocks/>
          </p:cNvSpPr>
          <p:nvPr/>
        </p:nvSpPr>
        <p:spPr>
          <a:xfrm>
            <a:off x="2522611" y="6291297"/>
            <a:ext cx="2198362" cy="51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latin typeface="Helvetica Neue"/>
                <a:ea typeface="Helvetica Neue"/>
                <a:cs typeface="Helvetica Neue"/>
                <a:sym typeface="Helvetica Neue"/>
              </a:rPr>
              <a:t>Model selection</a:t>
            </a:r>
            <a:endParaRPr lang="en-US" sz="1600" dirty="0">
              <a:latin typeface="Helvetica Neue Condensed Bold" charset="0"/>
              <a:ea typeface="Helvetica Neue Condensed Bold" charset="0"/>
              <a:cs typeface="Helvetica Neue Condensed Bold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F1ACD0-7F04-ECC5-A4C3-FDD524D7CF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56952" y="3188572"/>
            <a:ext cx="1557261" cy="50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69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AA7-FB3D-D2CA-BD9B-0536311A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Bayesian causal inference model</a:t>
            </a:r>
          </a:p>
        </p:txBody>
      </p:sp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CCC04990-8E2F-9E7A-F8F8-F6E2A7016F89}"/>
              </a:ext>
            </a:extLst>
          </p:cNvPr>
          <p:cNvSpPr txBox="1">
            <a:spLocks/>
          </p:cNvSpPr>
          <p:nvPr/>
        </p:nvSpPr>
        <p:spPr>
          <a:xfrm>
            <a:off x="899767" y="3472946"/>
            <a:ext cx="2527307" cy="586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1" dirty="0">
                <a:latin typeface="Helvetica Neue"/>
                <a:ea typeface="Helvetica Neue"/>
                <a:cs typeface="Helvetica Neue"/>
              </a:rPr>
              <a:t>Free parameters: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E4940-AD63-8123-545E-B048DF3C7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49" y="3982863"/>
            <a:ext cx="2819400" cy="40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96;p2">
                <a:extLst>
                  <a:ext uri="{FF2B5EF4-FFF2-40B4-BE49-F238E27FC236}">
                    <a16:creationId xmlns:a16="http://schemas.microsoft.com/office/drawing/2014/main" id="{58B0EB1F-9DE9-8D18-AC11-B4E85DD020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9767" y="1667931"/>
                <a:ext cx="8880337" cy="9957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800" b="1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400" b="1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1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1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1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b="0" i="1" dirty="0">
                    <a:latin typeface="Helvetica Neue"/>
                    <a:ea typeface="Helvetica Neue"/>
                    <a:cs typeface="Helvetica Neue"/>
                    <a:sym typeface="Helvetica Neue"/>
                  </a:rPr>
                  <a:t>3. Recalibrate by updating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charset="0"/>
                        <a:ea typeface="Helvetica Neue"/>
                        <a:cs typeface="Helvetica Neue"/>
                        <a:sym typeface="Helvetica Neue"/>
                      </a:rPr>
                      <m:t>∆</m:t>
                    </m:r>
                    <m:r>
                      <a:rPr lang="en-US" sz="1800" b="0" i="1">
                        <a:latin typeface="Cambria Math" charset="0"/>
                        <a:ea typeface="Helvetica Neue"/>
                        <a:cs typeface="Helvetica Neue"/>
                        <a:sym typeface="Helvetica Neue"/>
                      </a:rPr>
                      <m:t>𝑠</m:t>
                    </m:r>
                    <m:r>
                      <a:rPr lang="en-US" sz="1800" b="0" i="1">
                        <a:latin typeface="Cambria Math" charset="0"/>
                        <a:ea typeface="Helvetica Neue"/>
                        <a:cs typeface="Helvetica Neue"/>
                        <a:sym typeface="Helvetica Neue"/>
                      </a:rPr>
                      <m:t>,</m:t>
                    </m:r>
                    <m:r>
                      <a:rPr lang="en-US" sz="1800" b="0" i="1">
                        <a:latin typeface="Cambria Math" charset="0"/>
                        <a:ea typeface="Helvetica Neue"/>
                        <a:cs typeface="Helvetica Neue"/>
                        <a:sym typeface="Helvetica Neue"/>
                      </a:rPr>
                      <m:t>𝑖</m:t>
                    </m:r>
                  </m:oMath>
                </a14:m>
                <a:r>
                  <a:rPr lang="en-US" sz="1800" b="0" i="1" dirty="0">
                    <a:latin typeface="Helvetica Neue"/>
                    <a:ea typeface="Helvetica Neue"/>
                    <a:cs typeface="Helvetica Neue"/>
                  </a:rPr>
                  <a:t>, which shifts measurement mean  </a:t>
                </a:r>
              </a:p>
            </p:txBody>
          </p:sp>
        </mc:Choice>
        <mc:Fallback xmlns="">
          <p:sp>
            <p:nvSpPr>
              <p:cNvPr id="6" name="Google Shape;96;p2">
                <a:extLst>
                  <a:ext uri="{FF2B5EF4-FFF2-40B4-BE49-F238E27FC236}">
                    <a16:creationId xmlns:a16="http://schemas.microsoft.com/office/drawing/2014/main" id="{58B0EB1F-9DE9-8D18-AC11-B4E85DD02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67" y="1667931"/>
                <a:ext cx="8880337" cy="995756"/>
              </a:xfrm>
              <a:prstGeom prst="rect">
                <a:avLst/>
              </a:prstGeom>
              <a:blipFill>
                <a:blip r:embed="rId4"/>
                <a:stretch>
                  <a:fillRect l="-715" t="-25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E8B1C72-3D97-0202-40F7-61EE4060F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192" y="2150557"/>
            <a:ext cx="34925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Reduced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EFABC3BA-049A-596A-12F7-5355481369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215488"/>
                  </p:ext>
                </p:extLst>
              </p:nvPr>
            </p:nvGraphicFramePr>
            <p:xfrm>
              <a:off x="838200" y="1958008"/>
              <a:ext cx="10035209" cy="17148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2697">
                      <a:extLst>
                        <a:ext uri="{9D8B030D-6E8A-4147-A177-3AD203B41FA5}">
                          <a16:colId xmlns:a16="http://schemas.microsoft.com/office/drawing/2014/main" val="1183155958"/>
                        </a:ext>
                      </a:extLst>
                    </a:gridCol>
                    <a:gridCol w="990337">
                      <a:extLst>
                        <a:ext uri="{9D8B030D-6E8A-4147-A177-3AD203B41FA5}">
                          <a16:colId xmlns:a16="http://schemas.microsoft.com/office/drawing/2014/main" val="3897137145"/>
                        </a:ext>
                      </a:extLst>
                    </a:gridCol>
                    <a:gridCol w="1571222">
                      <a:extLst>
                        <a:ext uri="{9D8B030D-6E8A-4147-A177-3AD203B41FA5}">
                          <a16:colId xmlns:a16="http://schemas.microsoft.com/office/drawing/2014/main" val="696465880"/>
                        </a:ext>
                      </a:extLst>
                    </a:gridCol>
                    <a:gridCol w="772733">
                      <a:extLst>
                        <a:ext uri="{9D8B030D-6E8A-4147-A177-3AD203B41FA5}">
                          <a16:colId xmlns:a16="http://schemas.microsoft.com/office/drawing/2014/main" val="3614411297"/>
                        </a:ext>
                      </a:extLst>
                    </a:gridCol>
                    <a:gridCol w="798490">
                      <a:extLst>
                        <a:ext uri="{9D8B030D-6E8A-4147-A177-3AD203B41FA5}">
                          <a16:colId xmlns:a16="http://schemas.microsoft.com/office/drawing/2014/main" val="3250868875"/>
                        </a:ext>
                      </a:extLst>
                    </a:gridCol>
                    <a:gridCol w="1648496">
                      <a:extLst>
                        <a:ext uri="{9D8B030D-6E8A-4147-A177-3AD203B41FA5}">
                          <a16:colId xmlns:a16="http://schemas.microsoft.com/office/drawing/2014/main" val="3616547083"/>
                        </a:ext>
                      </a:extLst>
                    </a:gridCol>
                    <a:gridCol w="1416676">
                      <a:extLst>
                        <a:ext uri="{9D8B030D-6E8A-4147-A177-3AD203B41FA5}">
                          <a16:colId xmlns:a16="http://schemas.microsoft.com/office/drawing/2014/main" val="1270649725"/>
                        </a:ext>
                      </a:extLst>
                    </a:gridCol>
                    <a:gridCol w="1394558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76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Model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Parameters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Number of 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, 1−9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𝑐𝑟𝑖𝑡𝑒𝑟𝑖𝑜</m:t>
                                </m:r>
                                <m:r>
                                  <a:rPr lang="en-US" altLang="zh-CN" sz="1600" b="0" i="1" smtClean="0">
                                    <a:latin typeface="Cambria Math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723430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, 1−9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>
                              <a:latin typeface="Myanmar Text" panose="020B0502040204020203" pitchFamily="34" charset="0"/>
                            </a:rPr>
                            <a:t>14</a:t>
                          </a:r>
                          <a:endParaRPr lang="en-US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51174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EFABC3BA-049A-596A-12F7-5355481369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215488"/>
                  </p:ext>
                </p:extLst>
              </p:nvPr>
            </p:nvGraphicFramePr>
            <p:xfrm>
              <a:off x="838200" y="1958008"/>
              <a:ext cx="10035209" cy="17148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2697">
                      <a:extLst>
                        <a:ext uri="{9D8B030D-6E8A-4147-A177-3AD203B41FA5}">
                          <a16:colId xmlns:a16="http://schemas.microsoft.com/office/drawing/2014/main" val="1183155958"/>
                        </a:ext>
                      </a:extLst>
                    </a:gridCol>
                    <a:gridCol w="990337">
                      <a:extLst>
                        <a:ext uri="{9D8B030D-6E8A-4147-A177-3AD203B41FA5}">
                          <a16:colId xmlns:a16="http://schemas.microsoft.com/office/drawing/2014/main" val="3897137145"/>
                        </a:ext>
                      </a:extLst>
                    </a:gridCol>
                    <a:gridCol w="1571222">
                      <a:extLst>
                        <a:ext uri="{9D8B030D-6E8A-4147-A177-3AD203B41FA5}">
                          <a16:colId xmlns:a16="http://schemas.microsoft.com/office/drawing/2014/main" val="696465880"/>
                        </a:ext>
                      </a:extLst>
                    </a:gridCol>
                    <a:gridCol w="772733">
                      <a:extLst>
                        <a:ext uri="{9D8B030D-6E8A-4147-A177-3AD203B41FA5}">
                          <a16:colId xmlns:a16="http://schemas.microsoft.com/office/drawing/2014/main" val="3614411297"/>
                        </a:ext>
                      </a:extLst>
                    </a:gridCol>
                    <a:gridCol w="798490">
                      <a:extLst>
                        <a:ext uri="{9D8B030D-6E8A-4147-A177-3AD203B41FA5}">
                          <a16:colId xmlns:a16="http://schemas.microsoft.com/office/drawing/2014/main" val="3250868875"/>
                        </a:ext>
                      </a:extLst>
                    </a:gridCol>
                    <a:gridCol w="1648496">
                      <a:extLst>
                        <a:ext uri="{9D8B030D-6E8A-4147-A177-3AD203B41FA5}">
                          <a16:colId xmlns:a16="http://schemas.microsoft.com/office/drawing/2014/main" val="3616547083"/>
                        </a:ext>
                      </a:extLst>
                    </a:gridCol>
                    <a:gridCol w="1416676">
                      <a:extLst>
                        <a:ext uri="{9D8B030D-6E8A-4147-A177-3AD203B41FA5}">
                          <a16:colId xmlns:a16="http://schemas.microsoft.com/office/drawing/2014/main" val="1270649725"/>
                        </a:ext>
                      </a:extLst>
                    </a:gridCol>
                    <a:gridCol w="1394558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Model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Parameters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Number of 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7436" t="-106667" r="-769231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5645" t="-106667" r="-383871" b="-10222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7724" t="-106667" r="-286992" b="-10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1818" t="-106667" r="-45868" b="-10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723430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7436" t="-206667" r="-769231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5645" t="-206667" r="-383871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19672" t="-206667" r="-680328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677" t="-206667" r="-569355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462" t="-206667" r="-171538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8929" t="-206667" r="-9910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>
                              <a:latin typeface="Myanmar Text" panose="020B0502040204020203" pitchFamily="34" charset="0"/>
                            </a:rPr>
                            <a:t>14</a:t>
                          </a:r>
                          <a:endParaRPr lang="en-US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51174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662245" y="5913783"/>
            <a:ext cx="972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 fixed at 0.03; All sessions are fitted together; </a:t>
            </a:r>
            <a:r>
              <a:rPr lang="en-US" dirty="0" err="1"/>
              <a:t>delta_AIC</a:t>
            </a:r>
            <a:r>
              <a:rPr lang="en-US" dirty="0"/>
              <a:t> is summed across sessions for each model, each subject</a:t>
            </a:r>
          </a:p>
        </p:txBody>
      </p:sp>
    </p:spTree>
    <p:extLst>
      <p:ext uri="{BB962C8B-B14F-4D97-AF65-F5344CB8AC3E}">
        <p14:creationId xmlns:p14="http://schemas.microsoft.com/office/powerpoint/2010/main" val="172117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3E5EB9-93FD-67A0-FFCE-1BDA8A321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1501775"/>
            <a:ext cx="6337300" cy="49911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500A074-F2E3-6E55-C50D-A51CDCBB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Delta-AIC</a:t>
            </a:r>
          </a:p>
        </p:txBody>
      </p:sp>
    </p:spTree>
    <p:extLst>
      <p:ext uri="{BB962C8B-B14F-4D97-AF65-F5344CB8AC3E}">
        <p14:creationId xmlns:p14="http://schemas.microsoft.com/office/powerpoint/2010/main" val="30272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500A074-F2E3-6E55-C50D-A51CDCBB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Model prediction of M1 and M7</a:t>
            </a:r>
          </a:p>
        </p:txBody>
      </p:sp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C1DDE7D1-A1BE-B2B1-0B44-D9F7C9747BED}"/>
              </a:ext>
            </a:extLst>
          </p:cNvPr>
          <p:cNvSpPr txBox="1">
            <a:spLocks/>
          </p:cNvSpPr>
          <p:nvPr/>
        </p:nvSpPr>
        <p:spPr>
          <a:xfrm>
            <a:off x="2873063" y="6036991"/>
            <a:ext cx="836054" cy="68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latin typeface="Helvetica Neue"/>
                <a:ea typeface="Helvetica Neue"/>
                <a:cs typeface="Helvetica Neue"/>
              </a:rPr>
              <a:t>M1</a:t>
            </a:r>
          </a:p>
        </p:txBody>
      </p:sp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3CDAB84B-FA5D-78D4-3940-AB0F7E277F21}"/>
              </a:ext>
            </a:extLst>
          </p:cNvPr>
          <p:cNvSpPr txBox="1">
            <a:spLocks/>
          </p:cNvSpPr>
          <p:nvPr/>
        </p:nvSpPr>
        <p:spPr>
          <a:xfrm>
            <a:off x="8900910" y="6036990"/>
            <a:ext cx="836054" cy="68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latin typeface="Helvetica Neue"/>
                <a:ea typeface="Helvetica Neue"/>
                <a:cs typeface="Helvetica Neue"/>
              </a:rPr>
              <a:t>M7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3F30A9-74FC-298D-95BB-B1DE2F1FD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3414"/>
            <a:ext cx="6344342" cy="44864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4A2858-639C-0EC5-221F-85A6A7BE1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65004"/>
            <a:ext cx="6096000" cy="43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3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AA7-FB3D-D2CA-BD9B-0536311A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Parameter from the full model (72 parameters)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9618B-4E84-0915-8249-FFC7DA89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3" y="1826326"/>
            <a:ext cx="5942465" cy="4666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FE198-AF05-C127-CDAF-8CAC6532A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4513"/>
            <a:ext cx="6013349" cy="46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1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AA7-FB3D-D2CA-BD9B-0536311A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 the recalibration effect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530B6-28E8-176E-F070-E8EBFE4D8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7926"/>
            <a:ext cx="10515600" cy="958134"/>
          </a:xfrm>
        </p:spPr>
        <p:txBody>
          <a:bodyPr>
            <a:normAutofit/>
          </a:bodyPr>
          <a:lstStyle/>
          <a:p>
            <a:r>
              <a:rPr lang="en-US" sz="1800" dirty="0"/>
              <a:t>Use M1-M6 with 45-72 parameters </a:t>
            </a:r>
          </a:p>
          <a:p>
            <a:r>
              <a:rPr lang="en-US" sz="1800" dirty="0"/>
              <a:t>Model-free behavioral results (fitted by 72-parameter model) would be the same?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9F60FB22-759D-2A6F-A29E-1E6B0EDFF9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470287"/>
                  </p:ext>
                </p:extLst>
              </p:nvPr>
            </p:nvGraphicFramePr>
            <p:xfrm>
              <a:off x="838200" y="1505189"/>
              <a:ext cx="10276269" cy="38476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9738">
                      <a:extLst>
                        <a:ext uri="{9D8B030D-6E8A-4147-A177-3AD203B41FA5}">
                          <a16:colId xmlns:a16="http://schemas.microsoft.com/office/drawing/2014/main" val="1183155958"/>
                        </a:ext>
                      </a:extLst>
                    </a:gridCol>
                    <a:gridCol w="959646">
                      <a:extLst>
                        <a:ext uri="{9D8B030D-6E8A-4147-A177-3AD203B41FA5}">
                          <a16:colId xmlns:a16="http://schemas.microsoft.com/office/drawing/2014/main" val="3897137145"/>
                        </a:ext>
                      </a:extLst>
                    </a:gridCol>
                    <a:gridCol w="959646">
                      <a:extLst>
                        <a:ext uri="{9D8B030D-6E8A-4147-A177-3AD203B41FA5}">
                          <a16:colId xmlns:a16="http://schemas.microsoft.com/office/drawing/2014/main" val="696465880"/>
                        </a:ext>
                      </a:extLst>
                    </a:gridCol>
                    <a:gridCol w="804539">
                      <a:extLst>
                        <a:ext uri="{9D8B030D-6E8A-4147-A177-3AD203B41FA5}">
                          <a16:colId xmlns:a16="http://schemas.microsoft.com/office/drawing/2014/main" val="3068024045"/>
                        </a:ext>
                      </a:extLst>
                    </a:gridCol>
                    <a:gridCol w="7666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7713">
                      <a:extLst>
                        <a:ext uri="{9D8B030D-6E8A-4147-A177-3AD203B41FA5}">
                          <a16:colId xmlns:a16="http://schemas.microsoft.com/office/drawing/2014/main" val="3614411297"/>
                        </a:ext>
                      </a:extLst>
                    </a:gridCol>
                    <a:gridCol w="1422432">
                      <a:extLst>
                        <a:ext uri="{9D8B030D-6E8A-4147-A177-3AD203B41FA5}">
                          <a16:colId xmlns:a16="http://schemas.microsoft.com/office/drawing/2014/main" val="1693592991"/>
                        </a:ext>
                      </a:extLst>
                    </a:gridCol>
                    <a:gridCol w="710586">
                      <a:extLst>
                        <a:ext uri="{9D8B030D-6E8A-4147-A177-3AD203B41FA5}">
                          <a16:colId xmlns:a16="http://schemas.microsoft.com/office/drawing/2014/main" val="3616547083"/>
                        </a:ext>
                      </a:extLst>
                    </a:gridCol>
                    <a:gridCol w="74591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659365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85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Model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Parameters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Number of 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3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8*9=72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723430"/>
                      </a:ext>
                    </a:extLst>
                  </a:tr>
                  <a:tr h="543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Helvetica Neue" charset="0"/>
                                    <a:cs typeface="Helvetica Neue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7*9=63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2608894"/>
                      </a:ext>
                    </a:extLst>
                  </a:tr>
                  <a:tr h="543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Helvetica Neue" charset="0"/>
                                    <a:cs typeface="Helvetica Neue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7*9=63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1725348"/>
                      </a:ext>
                    </a:extLst>
                  </a:tr>
                  <a:tr h="543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Helvetica Neue" charset="0"/>
                                    <a:cs typeface="Helvetica Neue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Helvetica Neue" charset="0"/>
                                    <a:cs typeface="Helvetica Neue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6*9=54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0334143"/>
                      </a:ext>
                    </a:extLst>
                  </a:tr>
                  <a:tr h="543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M5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Helvetica Neue" charset="0"/>
                                    <a:cs typeface="Helvetica Neue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altLang="zh-CN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Helvetica Neue" charset="0"/>
                                    <a:cs typeface="Helvetica Neue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6*9=54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43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M6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Helvetica Neue" charset="0"/>
                                    <a:cs typeface="Helvetica Neue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altLang="zh-CN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Helvetica Neue" charset="0"/>
                                    <a:cs typeface="Helvetica Neue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Helvetica Neue" charset="0"/>
                                    <a:cs typeface="Helvetica Neue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Helvetica Neue" charset="0"/>
                                        <a:cs typeface="Helvetica Neue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5*9=45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0295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9F60FB22-759D-2A6F-A29E-1E6B0EDFF9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470287"/>
                  </p:ext>
                </p:extLst>
              </p:nvPr>
            </p:nvGraphicFramePr>
            <p:xfrm>
              <a:off x="838200" y="1505189"/>
              <a:ext cx="10276269" cy="38476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9738">
                      <a:extLst>
                        <a:ext uri="{9D8B030D-6E8A-4147-A177-3AD203B41FA5}">
                          <a16:colId xmlns:a16="http://schemas.microsoft.com/office/drawing/2014/main" val="1183155958"/>
                        </a:ext>
                      </a:extLst>
                    </a:gridCol>
                    <a:gridCol w="959646">
                      <a:extLst>
                        <a:ext uri="{9D8B030D-6E8A-4147-A177-3AD203B41FA5}">
                          <a16:colId xmlns:a16="http://schemas.microsoft.com/office/drawing/2014/main" val="3897137145"/>
                        </a:ext>
                      </a:extLst>
                    </a:gridCol>
                    <a:gridCol w="959646">
                      <a:extLst>
                        <a:ext uri="{9D8B030D-6E8A-4147-A177-3AD203B41FA5}">
                          <a16:colId xmlns:a16="http://schemas.microsoft.com/office/drawing/2014/main" val="696465880"/>
                        </a:ext>
                      </a:extLst>
                    </a:gridCol>
                    <a:gridCol w="804539">
                      <a:extLst>
                        <a:ext uri="{9D8B030D-6E8A-4147-A177-3AD203B41FA5}">
                          <a16:colId xmlns:a16="http://schemas.microsoft.com/office/drawing/2014/main" val="3068024045"/>
                        </a:ext>
                      </a:extLst>
                    </a:gridCol>
                    <a:gridCol w="7666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7713">
                      <a:extLst>
                        <a:ext uri="{9D8B030D-6E8A-4147-A177-3AD203B41FA5}">
                          <a16:colId xmlns:a16="http://schemas.microsoft.com/office/drawing/2014/main" val="3614411297"/>
                        </a:ext>
                      </a:extLst>
                    </a:gridCol>
                    <a:gridCol w="1422432">
                      <a:extLst>
                        <a:ext uri="{9D8B030D-6E8A-4147-A177-3AD203B41FA5}">
                          <a16:colId xmlns:a16="http://schemas.microsoft.com/office/drawing/2014/main" val="1693592991"/>
                        </a:ext>
                      </a:extLst>
                    </a:gridCol>
                    <a:gridCol w="710586">
                      <a:extLst>
                        <a:ext uri="{9D8B030D-6E8A-4147-A177-3AD203B41FA5}">
                          <a16:colId xmlns:a16="http://schemas.microsoft.com/office/drawing/2014/main" val="3616547083"/>
                        </a:ext>
                      </a:extLst>
                    </a:gridCol>
                    <a:gridCol w="74591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659365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5852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Model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Parameters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Number of 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3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684" t="-109302" r="-869737" b="-5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33" t="-109302" r="-781333" b="-5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3125" t="-109302" r="-815625" b="-5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83333" t="-109302" r="-770000" b="-5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9806" t="-109302" r="-348544" b="-5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4464" t="-109302" r="-220536" b="-5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929" t="-109302" r="-341071" b="-5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52542" t="-109302" r="-223729" b="-5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8*9=72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723430"/>
                      </a:ext>
                    </a:extLst>
                  </a:tr>
                  <a:tr h="543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684" t="-209302" r="-869737" b="-4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33" t="-209302" r="-781333" b="-40232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2258" t="-209302" r="-372581" b="-4023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9806" t="-209302" r="-348544" b="-4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4464" t="-209302" r="-220536" b="-4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929" t="-209302" r="-341071" b="-4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52542" t="-209302" r="-223729" b="-4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7*9=63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2608894"/>
                      </a:ext>
                    </a:extLst>
                  </a:tr>
                  <a:tr h="543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684" t="-309302" r="-869737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33" t="-309302" r="-781333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3125" t="-309302" r="-815625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83333" t="-309302" r="-770000" b="-30232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2791" t="-309302" r="-114884" b="-3023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929" t="-309302" r="-341071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52542" t="-309302" r="-223729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7*9=63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1725348"/>
                      </a:ext>
                    </a:extLst>
                  </a:tr>
                  <a:tr h="543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684" t="-409302" r="-869737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33" t="-409302" r="-781333" b="-20232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2258" t="-409302" r="-372581" b="-2023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2791" t="-409302" r="-114884" b="-2023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929" t="-409302" r="-341071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52542" t="-409302" r="-223729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6*9=54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0334143"/>
                      </a:ext>
                    </a:extLst>
                  </a:tr>
                  <a:tr h="543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M5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669" t="-509302" r="-388079" b="-1023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2258" t="-509302" r="-372581" b="-1023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9806" t="-509302" r="-348544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4464" t="-509302" r="-220536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929" t="-509302" r="-341071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52542" t="-509302" r="-223729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6*9=54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43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M6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669" t="-609302" r="-388079" b="-23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2258" t="-609302" r="-372581" b="-23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2791" t="-609302" r="-114884" b="-23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929" t="-609302" r="-341071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52542" t="-609302" r="-223729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5*9=45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02959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7962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500A074-F2E3-6E55-C50D-A51CDCBB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Model prediction of M1(72 parameters)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B7BB5C-21E2-9C6D-CD9D-1FE945576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8" y="1690688"/>
            <a:ext cx="7234238" cy="50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7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AA7-FB3D-D2CA-BD9B-0536311A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 the exposure phase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DBA36-D562-F282-435F-4EE6E199D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353" y="1690688"/>
            <a:ext cx="5379444" cy="3850082"/>
          </a:xfrm>
          <a:prstGeom prst="rect">
            <a:avLst/>
          </a:prstGeom>
        </p:spPr>
      </p:pic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98B8AD76-F7B9-FEC2-F683-2BFD45535661}"/>
              </a:ext>
            </a:extLst>
          </p:cNvPr>
          <p:cNvSpPr txBox="1">
            <a:spLocks/>
          </p:cNvSpPr>
          <p:nvPr/>
        </p:nvSpPr>
        <p:spPr>
          <a:xfrm>
            <a:off x="838200" y="5611988"/>
            <a:ext cx="9805869" cy="176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b="0" dirty="0">
                <a:latin typeface="Helvetica Neue"/>
                <a:ea typeface="Helvetica Neue"/>
                <a:cs typeface="Helvetica Neue"/>
              </a:rPr>
              <a:t>Can we model cumulative and immediate recalibration effects together? Is this the same problem of modeling sequential dependence? Kalman filter?</a:t>
            </a:r>
          </a:p>
        </p:txBody>
      </p:sp>
    </p:spTree>
    <p:extLst>
      <p:ext uri="{BB962C8B-B14F-4D97-AF65-F5344CB8AC3E}">
        <p14:creationId xmlns:p14="http://schemas.microsoft.com/office/powerpoint/2010/main" val="339633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AA7-FB3D-D2CA-BD9B-0536311A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Bayesian causal inference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1A80D-2BEB-4BE5-D826-ACA546382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23" y="2471344"/>
            <a:ext cx="241300" cy="279400"/>
          </a:xfrm>
          <a:prstGeom prst="rect">
            <a:avLst/>
          </a:prstGeom>
        </p:spPr>
      </p:pic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858D1FAA-3AD2-0D28-9A93-5ECA0D518F1C}"/>
              </a:ext>
            </a:extLst>
          </p:cNvPr>
          <p:cNvSpPr txBox="1">
            <a:spLocks/>
          </p:cNvSpPr>
          <p:nvPr/>
        </p:nvSpPr>
        <p:spPr>
          <a:xfrm>
            <a:off x="4124675" y="2425335"/>
            <a:ext cx="699116" cy="46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latin typeface="Helvetica Neue"/>
                <a:ea typeface="Helvetica Neue"/>
                <a:cs typeface="Helvetica Neue"/>
                <a:sym typeface="Helvetica Neue"/>
              </a:rPr>
              <a:t>SOA</a:t>
            </a:r>
            <a:endParaRPr lang="en-US" sz="1800" dirty="0">
              <a:latin typeface="Helvetica Neue Condensed Bold" charset="0"/>
              <a:ea typeface="Helvetica Neue Condensed Bold" charset="0"/>
              <a:cs typeface="Helvetica Neue Condensed Bold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A6AC20-1954-CF53-F59F-D27A2250F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67" y="3180886"/>
            <a:ext cx="1854200" cy="71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EB685-D294-560C-890D-695FABCB8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69" y="4055905"/>
            <a:ext cx="2667000" cy="673100"/>
          </a:xfrm>
          <a:prstGeom prst="rect">
            <a:avLst/>
          </a:prstGeom>
        </p:spPr>
      </p:pic>
      <p:sp>
        <p:nvSpPr>
          <p:cNvPr id="8" name="Google Shape;96;p2">
            <a:extLst>
              <a:ext uri="{FF2B5EF4-FFF2-40B4-BE49-F238E27FC236}">
                <a16:creationId xmlns:a16="http://schemas.microsoft.com/office/drawing/2014/main" id="{43C1DB36-3B7B-41E2-E725-59CB4B2BEEA3}"/>
              </a:ext>
            </a:extLst>
          </p:cNvPr>
          <p:cNvSpPr txBox="1">
            <a:spLocks/>
          </p:cNvSpPr>
          <p:nvPr/>
        </p:nvSpPr>
        <p:spPr>
          <a:xfrm>
            <a:off x="4124675" y="3120424"/>
            <a:ext cx="6819096" cy="1327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latin typeface="Helvetica Neue"/>
                <a:ea typeface="Helvetica Neue"/>
                <a:cs typeface="Helvetica Neue"/>
                <a:sym typeface="Helvetica Neue"/>
              </a:rPr>
              <a:t>Remap SOA with a bias in the internal space,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latin typeface="Helvetica Neue"/>
                <a:ea typeface="Helvetica Neue"/>
                <a:cs typeface="Helvetica Neue"/>
              </a:rPr>
              <a:t>where            reflects the default bias of SOA mapping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Helvetica Neue Condensed Bold" charset="0"/>
              <a:ea typeface="Helvetica Neue Condensed Bold" charset="0"/>
              <a:cs typeface="Helvetica Neue Condensed Bold" charset="0"/>
            </a:endParaRPr>
          </a:p>
        </p:txBody>
      </p:sp>
      <p:sp>
        <p:nvSpPr>
          <p:cNvPr id="9" name="Google Shape;96;p2">
            <a:extLst>
              <a:ext uri="{FF2B5EF4-FFF2-40B4-BE49-F238E27FC236}">
                <a16:creationId xmlns:a16="http://schemas.microsoft.com/office/drawing/2014/main" id="{15244B36-89AB-AE3D-1FFC-C32761F4573C}"/>
              </a:ext>
            </a:extLst>
          </p:cNvPr>
          <p:cNvSpPr txBox="1">
            <a:spLocks/>
          </p:cNvSpPr>
          <p:nvPr/>
        </p:nvSpPr>
        <p:spPr>
          <a:xfrm>
            <a:off x="4124675" y="4160719"/>
            <a:ext cx="5138593" cy="46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latin typeface="Helvetica Neue"/>
                <a:ea typeface="Helvetica Neue"/>
                <a:cs typeface="Helvetica Neue"/>
                <a:sym typeface="Helvetica Neue"/>
              </a:rPr>
              <a:t>Make a noisy measurement</a:t>
            </a:r>
            <a:endParaRPr lang="en-US" sz="1800" dirty="0">
              <a:latin typeface="Helvetica Neue Condensed Bold" charset="0"/>
              <a:ea typeface="Helvetica Neue Condensed Bold" charset="0"/>
              <a:cs typeface="Helvetica Neue Condensed Bold" charset="0"/>
            </a:endParaRPr>
          </a:p>
        </p:txBody>
      </p:sp>
      <p:sp>
        <p:nvSpPr>
          <p:cNvPr id="10" name="Google Shape;96;p2">
            <a:extLst>
              <a:ext uri="{FF2B5EF4-FFF2-40B4-BE49-F238E27FC236}">
                <a16:creationId xmlns:a16="http://schemas.microsoft.com/office/drawing/2014/main" id="{F76085D5-920B-F738-F1F4-1211014E5EE3}"/>
              </a:ext>
            </a:extLst>
          </p:cNvPr>
          <p:cNvSpPr txBox="1">
            <a:spLocks/>
          </p:cNvSpPr>
          <p:nvPr/>
        </p:nvSpPr>
        <p:spPr>
          <a:xfrm>
            <a:off x="899767" y="1667931"/>
            <a:ext cx="5138593" cy="46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1" dirty="0">
                <a:latin typeface="Helvetica Neue"/>
                <a:ea typeface="Helvetica Neue"/>
                <a:cs typeface="Helvetica Neue"/>
                <a:sym typeface="Helvetica Neue"/>
              </a:rPr>
              <a:t>1. SOA measurement</a:t>
            </a:r>
            <a:endParaRPr lang="en-US" sz="1800" b="0" i="1" dirty="0">
              <a:latin typeface="Helvetica Neue Condensed Bold" charset="0"/>
              <a:ea typeface="Helvetica Neue Condensed Bold" charset="0"/>
              <a:cs typeface="Helvetica Neue Condensed Bold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A1FC5D-5A15-58FF-A473-D81DC76BB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373" y="3441908"/>
            <a:ext cx="6985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349</Words>
  <Application>Microsoft Macintosh PowerPoint</Application>
  <PresentationFormat>Widescreen</PresentationFormat>
  <Paragraphs>154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Helvetica Neue</vt:lpstr>
      <vt:lpstr>Helvetica Neue Condensed Bold</vt:lpstr>
      <vt:lpstr>Myanmar Text</vt:lpstr>
      <vt:lpstr>Office Theme</vt:lpstr>
      <vt:lpstr>Models</vt:lpstr>
      <vt:lpstr>Reduced model</vt:lpstr>
      <vt:lpstr>Delta-AIC</vt:lpstr>
      <vt:lpstr>Model prediction of M1 and M7</vt:lpstr>
      <vt:lpstr>Parameter from the full model (72 parameters)</vt:lpstr>
      <vt:lpstr>Model the recalibration effect </vt:lpstr>
      <vt:lpstr>Model prediction of M1(72 parameters)</vt:lpstr>
      <vt:lpstr>Model the exposure phase</vt:lpstr>
      <vt:lpstr>Bayesian causal inference model</vt:lpstr>
      <vt:lpstr>Bayesian causal inference model</vt:lpstr>
      <vt:lpstr>Bayesian causal inference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</dc:title>
  <dc:creator>rhysliluhe@gmail.com</dc:creator>
  <cp:lastModifiedBy>Li Luhe</cp:lastModifiedBy>
  <cp:revision>254</cp:revision>
  <dcterms:created xsi:type="dcterms:W3CDTF">2022-06-25T17:33:43Z</dcterms:created>
  <dcterms:modified xsi:type="dcterms:W3CDTF">2022-08-23T13:29:18Z</dcterms:modified>
</cp:coreProperties>
</file>