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3849" r:id="rId6"/>
    <p:sldId id="261" r:id="rId7"/>
    <p:sldId id="3852" r:id="rId8"/>
    <p:sldId id="3848" r:id="rId9"/>
    <p:sldId id="3851" r:id="rId10"/>
    <p:sldId id="3853" r:id="rId11"/>
    <p:sldId id="3855" r:id="rId12"/>
    <p:sldId id="3854" r:id="rId13"/>
    <p:sldId id="3856" r:id="rId14"/>
    <p:sldId id="3857" r:id="rId15"/>
    <p:sldId id="3858" r:id="rId16"/>
    <p:sldId id="3859" r:id="rId17"/>
    <p:sldId id="3860" r:id="rId18"/>
    <p:sldId id="385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94" autoAdjust="0"/>
  </p:normalViewPr>
  <p:slideViewPr>
    <p:cSldViewPr snapToGrid="0">
      <p:cViewPr varScale="1">
        <p:scale>
          <a:sx n="71" d="100"/>
          <a:sy n="71" d="100"/>
        </p:scale>
        <p:origin x="696" y="66"/>
      </p:cViewPr>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4/7/2024</a:t>
            </a:fld>
            <a:endParaRPr lang="en-US" dirty="0"/>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dirty="0"/>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t>4/7/2024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t>‹#›</a:t>
            </a:fld>
            <a:endParaRPr lang="en-US" dirty="0"/>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a:t>
            </a:fld>
            <a:endParaRPr lang="en-US" dirty="0"/>
          </a:p>
        </p:txBody>
      </p:sp>
    </p:spTree>
    <p:extLst>
      <p:ext uri="{BB962C8B-B14F-4D97-AF65-F5344CB8AC3E}">
        <p14:creationId xmlns:p14="http://schemas.microsoft.com/office/powerpoint/2010/main" val="2388229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2</a:t>
            </a:fld>
            <a:endParaRPr lang="en-US" dirty="0"/>
          </a:p>
        </p:txBody>
      </p:sp>
    </p:spTree>
    <p:extLst>
      <p:ext uri="{BB962C8B-B14F-4D97-AF65-F5344CB8AC3E}">
        <p14:creationId xmlns:p14="http://schemas.microsoft.com/office/powerpoint/2010/main" val="1951919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3</a:t>
            </a:fld>
            <a:endParaRPr lang="en-US" dirty="0"/>
          </a:p>
        </p:txBody>
      </p:sp>
    </p:spTree>
    <p:extLst>
      <p:ext uri="{BB962C8B-B14F-4D97-AF65-F5344CB8AC3E}">
        <p14:creationId xmlns:p14="http://schemas.microsoft.com/office/powerpoint/2010/main" val="202840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5</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6</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11</a:t>
            </a:fld>
            <a:endParaRPr lang="en-US" dirty="0"/>
          </a:p>
        </p:txBody>
      </p:sp>
    </p:spTree>
    <p:extLst>
      <p:ext uri="{BB962C8B-B14F-4D97-AF65-F5344CB8AC3E}">
        <p14:creationId xmlns:p14="http://schemas.microsoft.com/office/powerpoint/2010/main" val="1058037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15</a:t>
            </a:fld>
            <a:endParaRPr lang="en-US" dirty="0"/>
          </a:p>
        </p:txBody>
      </p:sp>
    </p:spTree>
    <p:extLst>
      <p:ext uri="{BB962C8B-B14F-4D97-AF65-F5344CB8AC3E}">
        <p14:creationId xmlns:p14="http://schemas.microsoft.com/office/powerpoint/2010/main" val="3522538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Freeform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anchor="b" anchorCtr="0">
            <a:noAutofit/>
          </a:bodyPr>
          <a:lstStyle>
            <a:lvl1pPr algn="r">
              <a:defRPr sz="44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Freeform: Shape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038599" y="1825625"/>
            <a:ext cx="7315199" cy="4297680"/>
          </a:xfrm>
        </p:spPr>
        <p:txBody>
          <a:bodyPr>
            <a:normAutofit/>
          </a:bodyPr>
          <a:lstStyle>
            <a:lvl1pPr marL="0" indent="0">
              <a:buNone/>
              <a:defRPr sz="240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4/7/2024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081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sz="1800"/>
            </a:lvl1pPr>
            <a:lvl2pPr>
              <a:spcBef>
                <a:spcPts val="500"/>
              </a:spcBef>
              <a:spcAft>
                <a:spcPts val="800"/>
              </a:spcAft>
              <a:buClr>
                <a:schemeClr val="accent2"/>
              </a:buClr>
              <a:defRPr sz="1800"/>
            </a:lvl2pPr>
            <a:lvl3pPr>
              <a:spcBef>
                <a:spcPts val="1000"/>
              </a:spcBef>
              <a:buClr>
                <a:schemeClr val="accent2"/>
              </a:buClr>
              <a:defRPr sz="1800"/>
            </a:lvl3pPr>
            <a:lvl4pPr>
              <a:spcBef>
                <a:spcPts val="1000"/>
              </a:spcBef>
              <a:buClr>
                <a:schemeClr val="accent2"/>
              </a:buClr>
              <a:defRPr sz="1800"/>
            </a:lvl4pPr>
            <a:lvl5pPr>
              <a:spcBef>
                <a:spcPts val="1000"/>
              </a:spcBef>
              <a:buClr>
                <a:schemeClr val="accent2"/>
              </a:buCl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4/7/2024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4/7/2024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a:normAutofit/>
          </a:bodyPr>
          <a:lstStyle>
            <a:lvl1pPr>
              <a:defRPr sz="2400"/>
            </a:lvl1pPr>
          </a:lstStyle>
          <a:p>
            <a:r>
              <a:rPr lang="en-US"/>
              <a:t>Click icon to add table</a:t>
            </a:r>
            <a:endParaRPr lang="en-US" dirty="0"/>
          </a:p>
        </p:txBody>
      </p:sp>
    </p:spTree>
    <p:extLst>
      <p:ext uri="{BB962C8B-B14F-4D97-AF65-F5344CB8AC3E}">
        <p14:creationId xmlns:p14="http://schemas.microsoft.com/office/powerpoint/2010/main" val="2626099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Oval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a:noAutofit/>
          </a:bodyPr>
          <a:lstStyle>
            <a:lvl1pPr algn="ctr">
              <a:defRPr sz="44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4/7/2024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Oval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a:normAutofit/>
          </a:bodyPr>
          <a:lstStyle>
            <a:lvl1pPr algn="ctr">
              <a:defRPr sz="6000"/>
            </a:lvl1pPr>
          </a:lstStyle>
          <a:p>
            <a:r>
              <a:rPr lang="en-US" dirty="0"/>
              <a:t>Click to add title</a:t>
            </a:r>
          </a:p>
        </p:txBody>
      </p:sp>
      <p:sp>
        <p:nvSpPr>
          <p:cNvPr id="4" name="Freeform: Shape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CB8A6E1-44B2-54E1-6460-1C9B27EE75FD}"/>
              </a:ext>
              <a:ext uri="{C183D7F6-B498-43B3-948B-1728B52AA6E4}">
                <adec:decorative xmlns:adec="http://schemas.microsoft.com/office/drawing/2017/decorative" val="1"/>
              </a:ext>
            </a:extLst>
          </p:cNvPr>
          <p:cNvGrpSpPr/>
          <p:nvPr userDrawn="1"/>
        </p:nvGrpSpPr>
        <p:grpSpPr>
          <a:xfrm>
            <a:off x="0" y="0"/>
            <a:ext cx="5698912" cy="6858001"/>
            <a:chOff x="0" y="-1"/>
            <a:chExt cx="5698912" cy="6858001"/>
          </a:xfrm>
        </p:grpSpPr>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 name="Title 1">
            <a:extLst>
              <a:ext uri="{FF2B5EF4-FFF2-40B4-BE49-F238E27FC236}">
                <a16:creationId xmlns:a16="http://schemas.microsoft.com/office/drawing/2014/main" id="{4F9EBE3B-A856-C23C-4698-B764DF4BC70D}"/>
              </a:ext>
            </a:extLst>
          </p:cNvPr>
          <p:cNvSpPr>
            <a:spLocks noGrp="1"/>
          </p:cNvSpPr>
          <p:nvPr>
            <p:ph type="title" hasCustomPrompt="1"/>
          </p:nvPr>
        </p:nvSpPr>
        <p:spPr>
          <a:xfrm>
            <a:off x="6222118" y="262762"/>
            <a:ext cx="5507421" cy="3649718"/>
          </a:xfrm>
        </p:spPr>
        <p:txBody>
          <a:bodyPr anchor="b">
            <a:normAutofit/>
          </a:bodyPr>
          <a:lstStyle>
            <a:lvl1pPr>
              <a:defRPr sz="6000"/>
            </a:lvl1pPr>
          </a:lstStyle>
          <a:p>
            <a:r>
              <a:rPr lang="en-US" dirty="0"/>
              <a:t>Click to add title</a:t>
            </a:r>
          </a:p>
        </p:txBody>
      </p:sp>
      <p:sp>
        <p:nvSpPr>
          <p:cNvPr id="8" name="Picture Placeholder 7">
            <a:extLst>
              <a:ext uri="{FF2B5EF4-FFF2-40B4-BE49-F238E27FC236}">
                <a16:creationId xmlns:a16="http://schemas.microsoft.com/office/drawing/2014/main" id="{74C9CB37-5251-201C-ACE3-FD69A00C772E}"/>
              </a:ext>
            </a:extLst>
          </p:cNvPr>
          <p:cNvSpPr>
            <a:spLocks noGrp="1"/>
          </p:cNvSpPr>
          <p:nvPr>
            <p:ph type="pic" sz="quarter" idx="14"/>
          </p:nvPr>
        </p:nvSpPr>
        <p:spPr>
          <a:xfrm>
            <a:off x="707393" y="847600"/>
            <a:ext cx="4619625" cy="4617720"/>
          </a:xfrm>
          <a:prstGeom prst="ellipse">
            <a:avLst/>
          </a:prstGeom>
          <a:noFill/>
        </p:spPr>
        <p:txBody>
          <a:bodyPr tIns="548640">
            <a:normAutofit/>
          </a:bodyPr>
          <a:lstStyle>
            <a:lvl1pPr marL="0" indent="0" algn="ctr">
              <a:buNone/>
              <a:defRPr sz="2000"/>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EBF08299-9068-827D-783B-BFF5B95E9574}"/>
              </a:ext>
            </a:extLst>
          </p:cNvPr>
          <p:cNvSpPr>
            <a:spLocks noGrp="1"/>
          </p:cNvSpPr>
          <p:nvPr>
            <p:ph idx="1" hasCustomPrompt="1"/>
          </p:nvPr>
        </p:nvSpPr>
        <p:spPr>
          <a:xfrm>
            <a:off x="6222118" y="4058263"/>
            <a:ext cx="5507421" cy="2141482"/>
          </a:xfrm>
        </p:spPr>
        <p:txBody>
          <a:bodyPr>
            <a:normAutofit/>
          </a:bodyPr>
          <a:lstStyle>
            <a:lvl1pPr marL="0" indent="0">
              <a:lnSpc>
                <a:spcPct val="90000"/>
              </a:lnSpc>
              <a:buFont typeface="Arial" panose="020B0604020202020204" pitchFamily="34" charset="0"/>
              <a:buNone/>
              <a:defRPr sz="2400"/>
            </a:lvl1pPr>
            <a:lvl2pPr marL="228600">
              <a:lnSpc>
                <a:spcPct val="90000"/>
              </a:lnSpc>
              <a:buClr>
                <a:schemeClr val="accent2"/>
              </a:buClr>
              <a:defRPr sz="2000"/>
            </a:lvl2pPr>
            <a:lvl3pPr marL="457200">
              <a:lnSpc>
                <a:spcPct val="90000"/>
              </a:lnSpc>
              <a:buClr>
                <a:schemeClr val="accent2"/>
              </a:buClr>
              <a:defRPr sz="1800"/>
            </a:lvl3pPr>
            <a:lvl4pPr marL="685800">
              <a:lnSpc>
                <a:spcPct val="90000"/>
              </a:lnSpc>
              <a:buClr>
                <a:schemeClr val="accent2"/>
              </a:buClr>
              <a:defRPr sz="1600"/>
            </a:lvl4pPr>
            <a:lvl5pPr>
              <a:lnSpc>
                <a:spcPct val="110000"/>
              </a:lnSpc>
              <a:defRPr/>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Pitch deck</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1746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a:normAutofit/>
          </a:bodyPr>
          <a:lstStyle>
            <a:lvl1pPr>
              <a:lnSpc>
                <a:spcPct val="90000"/>
              </a:lnSpc>
              <a:spcBef>
                <a:spcPts val="1000"/>
              </a:spcBef>
              <a:spcAft>
                <a:spcPts val="800"/>
              </a:spcAft>
              <a:buClr>
                <a:schemeClr val="accent2"/>
              </a:buClr>
              <a:defRPr sz="1800"/>
            </a:lvl1pPr>
            <a:lvl2pPr>
              <a:lnSpc>
                <a:spcPct val="90000"/>
              </a:lnSpc>
              <a:spcBef>
                <a:spcPts val="1000"/>
              </a:spcBef>
              <a:spcAft>
                <a:spcPts val="800"/>
              </a:spcAft>
              <a:buClr>
                <a:schemeClr val="accent2"/>
              </a:buClr>
              <a:defRPr sz="1600"/>
            </a:lvl2pPr>
            <a:lvl3pPr>
              <a:lnSpc>
                <a:spcPct val="90000"/>
              </a:lnSpc>
              <a:spcBef>
                <a:spcPts val="1000"/>
              </a:spcBef>
              <a:spcAft>
                <a:spcPts val="800"/>
              </a:spcAft>
              <a:buClr>
                <a:schemeClr val="accent2"/>
              </a:buClr>
              <a:defRPr sz="1400"/>
            </a:lvl3pPr>
            <a:lvl4pPr>
              <a:lnSpc>
                <a:spcPct val="90000"/>
              </a:lnSpc>
              <a:spcBef>
                <a:spcPts val="1000"/>
              </a:spcBef>
              <a:spcAft>
                <a:spcPts val="800"/>
              </a:spcAft>
              <a:buClr>
                <a:schemeClr val="accent2"/>
              </a:buClr>
              <a:defRPr sz="1200"/>
            </a:lvl4pPr>
            <a:lvl5pPr>
              <a:lnSpc>
                <a:spcPct val="90000"/>
              </a:lnSpc>
              <a:spcBef>
                <a:spcPts val="1000"/>
              </a:spcBef>
              <a:spcAft>
                <a:spcPts val="800"/>
              </a:spcAft>
              <a:buClr>
                <a:schemeClr val="accent2"/>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4/7/2024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7" name="Freeform: Shape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89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Oval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anchor="ctr">
            <a:noAutofit/>
          </a:bodyP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a:no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t>4/7/2024</a:t>
            </a:fld>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56372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Freeform: Shape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4/7/2024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0529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a:normAutofit/>
          </a:bodyPr>
          <a:lstStyle>
            <a:lvl1pPr marL="228600" indent="-228600">
              <a:spcBef>
                <a:spcPts val="1000"/>
              </a:spcBef>
              <a:spcAft>
                <a:spcPts val="800"/>
              </a:spcAft>
              <a:buClr>
                <a:schemeClr val="accent2"/>
              </a:buClr>
              <a:buFont typeface="Arial" panose="020B0604020202020204" pitchFamily="34" charset="0"/>
              <a:buChar char="•"/>
              <a:defRPr sz="1800"/>
            </a:lvl1pPr>
            <a:lvl2pPr marL="285750" indent="-285750">
              <a:spcBef>
                <a:spcPts val="1000"/>
              </a:spcBef>
              <a:spcAft>
                <a:spcPts val="800"/>
              </a:spcAft>
              <a:buClr>
                <a:schemeClr val="accent2"/>
              </a:buClr>
              <a:buFont typeface="Arial" panose="020B0604020202020204" pitchFamily="34" charset="0"/>
              <a:buChar char="•"/>
              <a:defRPr sz="1800"/>
            </a:lvl2pPr>
            <a:lvl3pPr marL="651510" indent="-285750">
              <a:spcBef>
                <a:spcPts val="1000"/>
              </a:spcBef>
              <a:spcAft>
                <a:spcPts val="800"/>
              </a:spcAft>
              <a:buClr>
                <a:schemeClr val="accent2"/>
              </a:buClr>
              <a:buFont typeface="Arial" panose="020B0604020202020204" pitchFamily="34" charset="0"/>
              <a:buChar char="•"/>
              <a:defRPr sz="1800"/>
            </a:lvl3pPr>
            <a:lvl4pPr marL="925830" indent="-285750">
              <a:spcBef>
                <a:spcPts val="1000"/>
              </a:spcBef>
              <a:spcAft>
                <a:spcPts val="800"/>
              </a:spcAft>
              <a:buClr>
                <a:schemeClr val="accent2"/>
              </a:buClr>
              <a:buFont typeface="Arial" panose="020B0604020202020204" pitchFamily="34" charset="0"/>
              <a:buChar char="•"/>
              <a:defRPr sz="1800"/>
            </a:lvl4pPr>
            <a:lvl5pPr marL="1200150" indent="-28575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a:normAutofit/>
          </a:bodyPr>
          <a:lstStyle>
            <a:lvl1pPr marL="0" indent="0">
              <a:spcBef>
                <a:spcPts val="1000"/>
              </a:spcBef>
              <a:spcAft>
                <a:spcPts val="800"/>
              </a:spcAft>
              <a:buNone/>
              <a:defRPr sz="1800"/>
            </a:lvl1pPr>
            <a:lvl2pPr marL="228600" indent="-228600">
              <a:spcBef>
                <a:spcPts val="1000"/>
              </a:spcBef>
              <a:spcAft>
                <a:spcPts val="800"/>
              </a:spcAft>
              <a:buClr>
                <a:schemeClr val="accent2"/>
              </a:buClr>
              <a:buFont typeface="Arial" panose="020B0604020202020204" pitchFamily="34" charset="0"/>
              <a:buChar char="•"/>
              <a:defRPr sz="1800"/>
            </a:lvl2pPr>
            <a:lvl3pPr marL="594360" indent="-228600">
              <a:spcBef>
                <a:spcPts val="1000"/>
              </a:spcBef>
              <a:spcAft>
                <a:spcPts val="800"/>
              </a:spcAft>
              <a:buClr>
                <a:schemeClr val="accent2"/>
              </a:buClr>
              <a:buFont typeface="Arial" panose="020B0604020202020204" pitchFamily="34" charset="0"/>
              <a:buChar char="•"/>
              <a:defRPr sz="1800"/>
            </a:lvl3pPr>
            <a:lvl4pPr marL="868680" indent="-228600">
              <a:spcBef>
                <a:spcPts val="1000"/>
              </a:spcBef>
              <a:spcAft>
                <a:spcPts val="800"/>
              </a:spcAft>
              <a:buClr>
                <a:schemeClr val="accent2"/>
              </a:buClr>
              <a:buFont typeface="Arial" panose="020B0604020202020204" pitchFamily="34" charset="0"/>
              <a:buChar char="•"/>
              <a:defRPr sz="1800"/>
            </a:lvl4pPr>
            <a:lvl5pPr marL="1143000" indent="-22860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4/7/2024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Freeform: Shape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Freeform: Shape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anchor="b" anchorCtr="0">
            <a:noAutofit/>
          </a:bodyPr>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413114" y="845068"/>
            <a:ext cx="5193792" cy="5193792"/>
          </a:xfrm>
          <a:prstGeom prst="ellipse">
            <a:avLst/>
          </a:prstGeom>
        </p:spPr>
        <p:txBody>
          <a:bodyPr/>
          <a:lstStyle>
            <a:lvl1pPr marL="0" indent="0" algn="ctr">
              <a:buNone/>
              <a:defRPr/>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4/7/2024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4543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4/7/2024</a:t>
            </a:fld>
            <a:endParaRPr lang="en-US" dirty="0"/>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dirty="0"/>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67" r:id="rId4"/>
    <p:sldLayoutId id="2147483650" r:id="rId5"/>
    <p:sldLayoutId id="2147483649" r:id="rId6"/>
    <p:sldLayoutId id="2147483662" r:id="rId7"/>
    <p:sldLayoutId id="2147483663" r:id="rId8"/>
    <p:sldLayoutId id="2147483652" r:id="rId9"/>
    <p:sldLayoutId id="2147483666" r:id="rId10"/>
    <p:sldLayoutId id="2147483664" r:id="rId11"/>
    <p:sldLayoutId id="2147483665"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ctrTitle"/>
          </p:nvPr>
        </p:nvSpPr>
        <p:spPr>
          <a:xfrm>
            <a:off x="4585447" y="2286000"/>
            <a:ext cx="7183047" cy="3073872"/>
          </a:xfrm>
          <a:noFill/>
        </p:spPr>
        <p:txBody>
          <a:bodyPr anchor="b">
            <a:noAutofit/>
          </a:bodyPr>
          <a:lstStyle/>
          <a:p>
            <a:r>
              <a:rPr lang="en-US"/>
              <a:t>Google Decimeter Challenge 2023</a:t>
            </a:r>
            <a:endParaRPr lang="en-US" dirty="0"/>
          </a:p>
        </p:txBody>
      </p: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351CEF9-6E0A-1905-D144-D455E1F8B89B}"/>
              </a:ext>
            </a:extLst>
          </p:cNvPr>
          <p:cNvSpPr txBox="1">
            <a:spLocks/>
          </p:cNvSpPr>
          <p:nvPr/>
        </p:nvSpPr>
        <p:spPr>
          <a:xfrm>
            <a:off x="838200" y="817995"/>
            <a:ext cx="10515600" cy="725487"/>
          </a:xfrm>
          <a:prstGeom prst="rect">
            <a:avLst/>
          </a:prstGeom>
          <a:noFill/>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Cascadia Code Light" panose="020B0609020000020004" pitchFamily="49" charset="0"/>
                <a:cs typeface="Cascadia Code Light" panose="020B0609020000020004" pitchFamily="49" charset="0"/>
              </a:rPr>
              <a:t>Submission file</a:t>
            </a:r>
            <a:endParaRPr lang="en-US" sz="4000" dirty="0">
              <a:latin typeface="Cascadia Code Light" panose="020B0609020000020004" pitchFamily="49" charset="0"/>
              <a:cs typeface="Cascadia Code Light" panose="020B0609020000020004" pitchFamily="49" charset="0"/>
            </a:endParaRPr>
          </a:p>
        </p:txBody>
      </p:sp>
      <p:pic>
        <p:nvPicPr>
          <p:cNvPr id="8" name="Picture 7">
            <a:extLst>
              <a:ext uri="{FF2B5EF4-FFF2-40B4-BE49-F238E27FC236}">
                <a16:creationId xmlns:a16="http://schemas.microsoft.com/office/drawing/2014/main" id="{595F3EFF-1C6B-4F8A-196E-C838622B86FF}"/>
              </a:ext>
            </a:extLst>
          </p:cNvPr>
          <p:cNvPicPr>
            <a:picLocks noChangeAspect="1"/>
          </p:cNvPicPr>
          <p:nvPr/>
        </p:nvPicPr>
        <p:blipFill>
          <a:blip r:embed="rId2"/>
          <a:stretch>
            <a:fillRect/>
          </a:stretch>
        </p:blipFill>
        <p:spPr>
          <a:xfrm>
            <a:off x="1111988" y="1773514"/>
            <a:ext cx="8419940" cy="557011"/>
          </a:xfrm>
          <a:prstGeom prst="rect">
            <a:avLst/>
          </a:prstGeom>
        </p:spPr>
      </p:pic>
      <p:sp>
        <p:nvSpPr>
          <p:cNvPr id="11" name="Rectangle 1">
            <a:extLst>
              <a:ext uri="{FF2B5EF4-FFF2-40B4-BE49-F238E27FC236}">
                <a16:creationId xmlns:a16="http://schemas.microsoft.com/office/drawing/2014/main" id="{8D65873E-23B2-AA33-6665-207334859E59}"/>
              </a:ext>
            </a:extLst>
          </p:cNvPr>
          <p:cNvSpPr>
            <a:spLocks noChangeArrowheads="1"/>
          </p:cNvSpPr>
          <p:nvPr/>
        </p:nvSpPr>
        <p:spPr bwMode="auto">
          <a:xfrm>
            <a:off x="1111988" y="2560557"/>
            <a:ext cx="9680703" cy="1736886"/>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a:ln>
                  <a:noFill/>
                </a:ln>
                <a:solidFill>
                  <a:srgbClr val="AA5D00"/>
                </a:solidFill>
                <a:effectLst/>
                <a:latin typeface="inherit"/>
              </a:rPr>
              <a:t>phone</a:t>
            </a:r>
            <a:r>
              <a:rPr kumimoji="0" lang="en-US" altLang="en-US" b="0" i="0" u="none" strike="noStrike" cap="none" normalizeH="0" baseline="0">
                <a:ln>
                  <a:noFill/>
                </a:ln>
                <a:solidFill>
                  <a:srgbClr val="3C4043"/>
                </a:solidFill>
                <a:effectLst/>
                <a:latin typeface="Roboto Mono" panose="00000009000000000000" pitchFamily="49" charset="0"/>
              </a:rPr>
              <a:t>,UnixTimeMillis,LatitudeDegrees,LongitudeDegrees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a:ln>
                  <a:noFill/>
                </a:ln>
                <a:solidFill>
                  <a:srgbClr val="AA5D00"/>
                </a:solidFill>
                <a:effectLst/>
                <a:latin typeface="inherit"/>
              </a:rPr>
              <a:t>2020</a:t>
            </a:r>
            <a:r>
              <a:rPr kumimoji="0" lang="en-US" altLang="en-US" b="0" i="0" u="none" strike="noStrike" cap="none" normalizeH="0" baseline="0">
                <a:ln>
                  <a:noFill/>
                </a:ln>
                <a:solidFill>
                  <a:srgbClr val="3C4043"/>
                </a:solidFill>
                <a:effectLst/>
                <a:latin typeface="Roboto Mono" panose="00000009000000000000" pitchFamily="49" charset="0"/>
              </a:rPr>
              <a:t>-</a:t>
            </a:r>
            <a:r>
              <a:rPr kumimoji="0" lang="en-US" altLang="en-US" b="0" i="0" u="none" strike="noStrike" cap="none" normalizeH="0" baseline="0">
                <a:ln>
                  <a:noFill/>
                </a:ln>
                <a:solidFill>
                  <a:srgbClr val="A50E0E"/>
                </a:solidFill>
                <a:effectLst/>
                <a:latin typeface="inherit"/>
              </a:rPr>
              <a:t>05</a:t>
            </a:r>
            <a:r>
              <a:rPr kumimoji="0" lang="en-US" altLang="en-US" b="0" i="0" u="none" strike="noStrike" cap="none" normalizeH="0" baseline="0">
                <a:ln>
                  <a:noFill/>
                </a:ln>
                <a:solidFill>
                  <a:srgbClr val="3C4043"/>
                </a:solidFill>
                <a:effectLst/>
                <a:latin typeface="Roboto Mono" panose="00000009000000000000" pitchFamily="49" charset="0"/>
              </a:rPr>
              <a:t>-</a:t>
            </a:r>
            <a:r>
              <a:rPr kumimoji="0" lang="en-US" altLang="en-US" b="0" i="0" u="none" strike="noStrike" cap="none" normalizeH="0" baseline="0">
                <a:ln>
                  <a:noFill/>
                </a:ln>
                <a:solidFill>
                  <a:srgbClr val="A50E0E"/>
                </a:solidFill>
                <a:effectLst/>
                <a:latin typeface="inherit"/>
              </a:rPr>
              <a:t>15</a:t>
            </a:r>
            <a:r>
              <a:rPr kumimoji="0" lang="en-US" altLang="en-US" b="0" i="0" u="none" strike="noStrike" cap="none" normalizeH="0" baseline="0">
                <a:ln>
                  <a:noFill/>
                </a:ln>
                <a:solidFill>
                  <a:srgbClr val="3C4043"/>
                </a:solidFill>
                <a:effectLst/>
                <a:latin typeface="Roboto Mono" panose="00000009000000000000" pitchFamily="49" charset="0"/>
              </a:rPr>
              <a:t>-US-MTV-</a:t>
            </a:r>
            <a:r>
              <a:rPr kumimoji="0" lang="en-US" altLang="en-US" b="0" i="0" u="none" strike="noStrike" cap="none" normalizeH="0" baseline="0">
                <a:ln>
                  <a:noFill/>
                </a:ln>
                <a:solidFill>
                  <a:srgbClr val="A50E0E"/>
                </a:solidFill>
                <a:effectLst/>
                <a:latin typeface="inherit"/>
              </a:rPr>
              <a:t>1</a:t>
            </a:r>
            <a:r>
              <a:rPr kumimoji="0" lang="en-US" altLang="en-US" b="0" i="0" u="none" strike="noStrike" cap="none" normalizeH="0" baseline="0">
                <a:ln>
                  <a:noFill/>
                </a:ln>
                <a:solidFill>
                  <a:srgbClr val="3C4043"/>
                </a:solidFill>
                <a:effectLst/>
                <a:latin typeface="Roboto Mono" panose="00000009000000000000" pitchFamily="49" charset="0"/>
              </a:rPr>
              <a:t>_Pixel4,</a:t>
            </a:r>
            <a:r>
              <a:rPr kumimoji="0" lang="en-US" altLang="en-US" b="0" i="0" u="none" strike="noStrike" cap="none" normalizeH="0" baseline="0">
                <a:ln>
                  <a:noFill/>
                </a:ln>
                <a:solidFill>
                  <a:srgbClr val="A50E0E"/>
                </a:solidFill>
                <a:effectLst/>
                <a:latin typeface="inherit"/>
              </a:rPr>
              <a:t>1273608785432</a:t>
            </a:r>
            <a:r>
              <a:rPr kumimoji="0" lang="en-US" altLang="en-US" b="0" i="0" u="none" strike="noStrike" cap="none" normalizeH="0" baseline="0">
                <a:ln>
                  <a:noFill/>
                </a:ln>
                <a:solidFill>
                  <a:srgbClr val="3C4043"/>
                </a:solidFill>
                <a:effectLst/>
                <a:latin typeface="Roboto Mono" panose="00000009000000000000" pitchFamily="49" charset="0"/>
              </a:rPr>
              <a:t>,</a:t>
            </a:r>
            <a:r>
              <a:rPr kumimoji="0" lang="en-US" altLang="en-US" b="0" i="0" u="none" strike="noStrike" cap="none" normalizeH="0" baseline="0">
                <a:ln>
                  <a:noFill/>
                </a:ln>
                <a:solidFill>
                  <a:srgbClr val="A50E0E"/>
                </a:solidFill>
                <a:effectLst/>
                <a:latin typeface="inherit"/>
              </a:rPr>
              <a:t>37</a:t>
            </a:r>
            <a:r>
              <a:rPr kumimoji="0" lang="en-US" altLang="en-US" b="0" i="0" u="none" strike="noStrike" cap="none" normalizeH="0" baseline="0">
                <a:ln>
                  <a:noFill/>
                </a:ln>
                <a:solidFill>
                  <a:srgbClr val="3C4043"/>
                </a:solidFill>
                <a:effectLst/>
                <a:latin typeface="Roboto Mono" panose="00000009000000000000" pitchFamily="49" charset="0"/>
              </a:rPr>
              <a:t>.</a:t>
            </a:r>
            <a:r>
              <a:rPr kumimoji="0" lang="en-US" altLang="en-US" b="0" i="0" u="none" strike="noStrike" cap="none" normalizeH="0" baseline="0">
                <a:ln>
                  <a:noFill/>
                </a:ln>
                <a:solidFill>
                  <a:srgbClr val="A50E0E"/>
                </a:solidFill>
                <a:effectLst/>
                <a:latin typeface="inherit"/>
              </a:rPr>
              <a:t>904611315634504</a:t>
            </a:r>
            <a:r>
              <a:rPr kumimoji="0" lang="en-US" altLang="en-US" b="0" i="0" u="none" strike="noStrike" cap="none" normalizeH="0" baseline="0">
                <a:ln>
                  <a:noFill/>
                </a:ln>
                <a:solidFill>
                  <a:srgbClr val="3C4043"/>
                </a:solidFill>
                <a:effectLst/>
                <a:latin typeface="Roboto Mono" panose="00000009000000000000" pitchFamily="49" charset="0"/>
              </a:rPr>
              <a:t>,-</a:t>
            </a:r>
            <a:r>
              <a:rPr kumimoji="0" lang="en-US" altLang="en-US" b="0" i="0" u="none" strike="noStrike" cap="none" normalizeH="0" baseline="0">
                <a:ln>
                  <a:noFill/>
                </a:ln>
                <a:solidFill>
                  <a:srgbClr val="A50E0E"/>
                </a:solidFill>
                <a:effectLst/>
                <a:latin typeface="inherit"/>
              </a:rPr>
              <a:t>86</a:t>
            </a:r>
            <a:r>
              <a:rPr kumimoji="0" lang="en-US" altLang="en-US" b="0" i="0" u="none" strike="noStrike" cap="none" normalizeH="0" baseline="0">
                <a:ln>
                  <a:noFill/>
                </a:ln>
                <a:solidFill>
                  <a:srgbClr val="3C4043"/>
                </a:solidFill>
                <a:effectLst/>
                <a:latin typeface="Roboto Mono" panose="00000009000000000000" pitchFamily="49" charset="0"/>
              </a:rPr>
              <a:t>.</a:t>
            </a:r>
            <a:r>
              <a:rPr kumimoji="0" lang="en-US" altLang="en-US" b="0" i="0" u="none" strike="noStrike" cap="none" normalizeH="0" baseline="0">
                <a:ln>
                  <a:noFill/>
                </a:ln>
                <a:solidFill>
                  <a:srgbClr val="A50E0E"/>
                </a:solidFill>
                <a:effectLst/>
                <a:latin typeface="inherit"/>
              </a:rPr>
              <a:t>48107806249548</a:t>
            </a:r>
            <a:r>
              <a:rPr kumimoji="0" lang="en-US" altLang="en-US" b="0" i="0" u="none" strike="noStrike" cap="none" normalizeH="0" baseline="0">
                <a:ln>
                  <a:noFill/>
                </a:ln>
                <a:solidFill>
                  <a:srgbClr val="3C4043"/>
                </a:solidFill>
                <a:effectLst/>
                <a:latin typeface="Roboto Mono" panose="00000009000000000000"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a:ln>
                  <a:noFill/>
                </a:ln>
                <a:solidFill>
                  <a:srgbClr val="AA5D00"/>
                </a:solidFill>
                <a:effectLst/>
                <a:latin typeface="inherit"/>
              </a:rPr>
              <a:t>2020</a:t>
            </a:r>
            <a:r>
              <a:rPr kumimoji="0" lang="en-US" altLang="en-US" b="0" i="0" u="none" strike="noStrike" cap="none" normalizeH="0" baseline="0">
                <a:ln>
                  <a:noFill/>
                </a:ln>
                <a:solidFill>
                  <a:srgbClr val="3C4043"/>
                </a:solidFill>
                <a:effectLst/>
                <a:latin typeface="Roboto Mono" panose="00000009000000000000" pitchFamily="49" charset="0"/>
              </a:rPr>
              <a:t>-</a:t>
            </a:r>
            <a:r>
              <a:rPr kumimoji="0" lang="en-US" altLang="en-US" b="0" i="0" u="none" strike="noStrike" cap="none" normalizeH="0" baseline="0">
                <a:ln>
                  <a:noFill/>
                </a:ln>
                <a:solidFill>
                  <a:srgbClr val="A50E0E"/>
                </a:solidFill>
                <a:effectLst/>
                <a:latin typeface="inherit"/>
              </a:rPr>
              <a:t>05</a:t>
            </a:r>
            <a:r>
              <a:rPr kumimoji="0" lang="en-US" altLang="en-US" b="0" i="0" u="none" strike="noStrike" cap="none" normalizeH="0" baseline="0">
                <a:ln>
                  <a:noFill/>
                </a:ln>
                <a:solidFill>
                  <a:srgbClr val="3C4043"/>
                </a:solidFill>
                <a:effectLst/>
                <a:latin typeface="Roboto Mono" panose="00000009000000000000" pitchFamily="49" charset="0"/>
              </a:rPr>
              <a:t>-</a:t>
            </a:r>
            <a:r>
              <a:rPr kumimoji="0" lang="en-US" altLang="en-US" b="0" i="0" u="none" strike="noStrike" cap="none" normalizeH="0" baseline="0">
                <a:ln>
                  <a:noFill/>
                </a:ln>
                <a:solidFill>
                  <a:srgbClr val="A50E0E"/>
                </a:solidFill>
                <a:effectLst/>
                <a:latin typeface="inherit"/>
              </a:rPr>
              <a:t>15</a:t>
            </a:r>
            <a:r>
              <a:rPr kumimoji="0" lang="en-US" altLang="en-US" b="0" i="0" u="none" strike="noStrike" cap="none" normalizeH="0" baseline="0">
                <a:ln>
                  <a:noFill/>
                </a:ln>
                <a:solidFill>
                  <a:srgbClr val="3C4043"/>
                </a:solidFill>
                <a:effectLst/>
                <a:latin typeface="Roboto Mono" panose="00000009000000000000" pitchFamily="49" charset="0"/>
              </a:rPr>
              <a:t>-US-MTV-</a:t>
            </a:r>
            <a:r>
              <a:rPr kumimoji="0" lang="en-US" altLang="en-US" b="0" i="0" u="none" strike="noStrike" cap="none" normalizeH="0" baseline="0">
                <a:ln>
                  <a:noFill/>
                </a:ln>
                <a:solidFill>
                  <a:srgbClr val="A50E0E"/>
                </a:solidFill>
                <a:effectLst/>
                <a:latin typeface="inherit"/>
              </a:rPr>
              <a:t>1</a:t>
            </a:r>
            <a:r>
              <a:rPr kumimoji="0" lang="en-US" altLang="en-US" b="0" i="0" u="none" strike="noStrike" cap="none" normalizeH="0" baseline="0">
                <a:ln>
                  <a:noFill/>
                </a:ln>
                <a:solidFill>
                  <a:srgbClr val="3C4043"/>
                </a:solidFill>
                <a:effectLst/>
                <a:latin typeface="Roboto Mono" panose="00000009000000000000" pitchFamily="49" charset="0"/>
              </a:rPr>
              <a:t>_Pixel4,</a:t>
            </a:r>
            <a:r>
              <a:rPr kumimoji="0" lang="en-US" altLang="en-US" b="0" i="0" u="none" strike="noStrike" cap="none" normalizeH="0" baseline="0">
                <a:ln>
                  <a:noFill/>
                </a:ln>
                <a:solidFill>
                  <a:srgbClr val="A50E0E"/>
                </a:solidFill>
                <a:effectLst/>
                <a:latin typeface="inherit"/>
              </a:rPr>
              <a:t>1273608786432</a:t>
            </a:r>
            <a:r>
              <a:rPr kumimoji="0" lang="en-US" altLang="en-US" b="0" i="0" u="none" strike="noStrike" cap="none" normalizeH="0" baseline="0">
                <a:ln>
                  <a:noFill/>
                </a:ln>
                <a:solidFill>
                  <a:srgbClr val="3C4043"/>
                </a:solidFill>
                <a:effectLst/>
                <a:latin typeface="Roboto Mono" panose="00000009000000000000" pitchFamily="49" charset="0"/>
              </a:rPr>
              <a:t>,</a:t>
            </a:r>
            <a:r>
              <a:rPr kumimoji="0" lang="en-US" altLang="en-US" b="0" i="0" u="none" strike="noStrike" cap="none" normalizeH="0" baseline="0">
                <a:ln>
                  <a:noFill/>
                </a:ln>
                <a:solidFill>
                  <a:srgbClr val="A50E0E"/>
                </a:solidFill>
                <a:effectLst/>
                <a:latin typeface="inherit"/>
              </a:rPr>
              <a:t>37</a:t>
            </a:r>
            <a:r>
              <a:rPr kumimoji="0" lang="en-US" altLang="en-US" b="0" i="0" u="none" strike="noStrike" cap="none" normalizeH="0" baseline="0">
                <a:ln>
                  <a:noFill/>
                </a:ln>
                <a:solidFill>
                  <a:srgbClr val="3C4043"/>
                </a:solidFill>
                <a:effectLst/>
                <a:latin typeface="Roboto Mono" panose="00000009000000000000" pitchFamily="49" charset="0"/>
              </a:rPr>
              <a:t>.</a:t>
            </a:r>
            <a:r>
              <a:rPr kumimoji="0" lang="en-US" altLang="en-US" b="0" i="0" u="none" strike="noStrike" cap="none" normalizeH="0" baseline="0">
                <a:ln>
                  <a:noFill/>
                </a:ln>
                <a:solidFill>
                  <a:srgbClr val="A50E0E"/>
                </a:solidFill>
                <a:effectLst/>
                <a:latin typeface="inherit"/>
              </a:rPr>
              <a:t>904611315634504</a:t>
            </a:r>
            <a:r>
              <a:rPr kumimoji="0" lang="en-US" altLang="en-US" b="0" i="0" u="none" strike="noStrike" cap="none" normalizeH="0" baseline="0">
                <a:ln>
                  <a:noFill/>
                </a:ln>
                <a:solidFill>
                  <a:srgbClr val="3C4043"/>
                </a:solidFill>
                <a:effectLst/>
                <a:latin typeface="Roboto Mono" panose="00000009000000000000" pitchFamily="49" charset="0"/>
              </a:rPr>
              <a:t>,-</a:t>
            </a:r>
            <a:r>
              <a:rPr kumimoji="0" lang="en-US" altLang="en-US" b="0" i="0" u="none" strike="noStrike" cap="none" normalizeH="0" baseline="0">
                <a:ln>
                  <a:noFill/>
                </a:ln>
                <a:solidFill>
                  <a:srgbClr val="A50E0E"/>
                </a:solidFill>
                <a:effectLst/>
                <a:latin typeface="inherit"/>
              </a:rPr>
              <a:t>86</a:t>
            </a:r>
            <a:r>
              <a:rPr kumimoji="0" lang="en-US" altLang="en-US" b="0" i="0" u="none" strike="noStrike" cap="none" normalizeH="0" baseline="0">
                <a:ln>
                  <a:noFill/>
                </a:ln>
                <a:solidFill>
                  <a:srgbClr val="3C4043"/>
                </a:solidFill>
                <a:effectLst/>
                <a:latin typeface="Roboto Mono" panose="00000009000000000000" pitchFamily="49" charset="0"/>
              </a:rPr>
              <a:t>.</a:t>
            </a:r>
            <a:r>
              <a:rPr kumimoji="0" lang="en-US" altLang="en-US" b="0" i="0" u="none" strike="noStrike" cap="none" normalizeH="0" baseline="0">
                <a:ln>
                  <a:noFill/>
                </a:ln>
                <a:solidFill>
                  <a:srgbClr val="A50E0E"/>
                </a:solidFill>
                <a:effectLst/>
                <a:latin typeface="inherit"/>
              </a:rPr>
              <a:t>48107806249548</a:t>
            </a:r>
            <a:r>
              <a:rPr kumimoji="0" lang="en-US" altLang="en-US" b="0" i="0" u="none" strike="noStrike" cap="none" normalizeH="0" baseline="0">
                <a:ln>
                  <a:noFill/>
                </a:ln>
                <a:solidFill>
                  <a:srgbClr val="3C4043"/>
                </a:solidFill>
                <a:effectLst/>
                <a:latin typeface="Roboto Mono" panose="00000009000000000000"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a:ln>
                  <a:noFill/>
                </a:ln>
                <a:solidFill>
                  <a:srgbClr val="AA5D00"/>
                </a:solidFill>
                <a:effectLst/>
                <a:latin typeface="inherit"/>
              </a:rPr>
              <a:t>2020</a:t>
            </a:r>
            <a:r>
              <a:rPr kumimoji="0" lang="en-US" altLang="en-US" b="0" i="0" u="none" strike="noStrike" cap="none" normalizeH="0" baseline="0">
                <a:ln>
                  <a:noFill/>
                </a:ln>
                <a:solidFill>
                  <a:srgbClr val="3C4043"/>
                </a:solidFill>
                <a:effectLst/>
                <a:latin typeface="Roboto Mono" panose="00000009000000000000" pitchFamily="49" charset="0"/>
              </a:rPr>
              <a:t>-</a:t>
            </a:r>
            <a:r>
              <a:rPr kumimoji="0" lang="en-US" altLang="en-US" b="0" i="0" u="none" strike="noStrike" cap="none" normalizeH="0" baseline="0">
                <a:ln>
                  <a:noFill/>
                </a:ln>
                <a:solidFill>
                  <a:srgbClr val="A50E0E"/>
                </a:solidFill>
                <a:effectLst/>
                <a:latin typeface="inherit"/>
              </a:rPr>
              <a:t>05</a:t>
            </a:r>
            <a:r>
              <a:rPr kumimoji="0" lang="en-US" altLang="en-US" b="0" i="0" u="none" strike="noStrike" cap="none" normalizeH="0" baseline="0">
                <a:ln>
                  <a:noFill/>
                </a:ln>
                <a:solidFill>
                  <a:srgbClr val="3C4043"/>
                </a:solidFill>
                <a:effectLst/>
                <a:latin typeface="Roboto Mono" panose="00000009000000000000" pitchFamily="49" charset="0"/>
              </a:rPr>
              <a:t>-</a:t>
            </a:r>
            <a:r>
              <a:rPr kumimoji="0" lang="en-US" altLang="en-US" b="0" i="0" u="none" strike="noStrike" cap="none" normalizeH="0" baseline="0">
                <a:ln>
                  <a:noFill/>
                </a:ln>
                <a:solidFill>
                  <a:srgbClr val="A50E0E"/>
                </a:solidFill>
                <a:effectLst/>
                <a:latin typeface="inherit"/>
              </a:rPr>
              <a:t>15</a:t>
            </a:r>
            <a:r>
              <a:rPr kumimoji="0" lang="en-US" altLang="en-US" b="0" i="0" u="none" strike="noStrike" cap="none" normalizeH="0" baseline="0">
                <a:ln>
                  <a:noFill/>
                </a:ln>
                <a:solidFill>
                  <a:srgbClr val="3C4043"/>
                </a:solidFill>
                <a:effectLst/>
                <a:latin typeface="Roboto Mono" panose="00000009000000000000" pitchFamily="49" charset="0"/>
              </a:rPr>
              <a:t>-US-MTV-</a:t>
            </a:r>
            <a:r>
              <a:rPr kumimoji="0" lang="en-US" altLang="en-US" b="0" i="0" u="none" strike="noStrike" cap="none" normalizeH="0" baseline="0">
                <a:ln>
                  <a:noFill/>
                </a:ln>
                <a:solidFill>
                  <a:srgbClr val="A50E0E"/>
                </a:solidFill>
                <a:effectLst/>
                <a:latin typeface="inherit"/>
              </a:rPr>
              <a:t>1</a:t>
            </a:r>
            <a:r>
              <a:rPr kumimoji="0" lang="en-US" altLang="en-US" b="0" i="0" u="none" strike="noStrike" cap="none" normalizeH="0" baseline="0">
                <a:ln>
                  <a:noFill/>
                </a:ln>
                <a:solidFill>
                  <a:srgbClr val="3C4043"/>
                </a:solidFill>
                <a:effectLst/>
                <a:latin typeface="Roboto Mono" panose="00000009000000000000" pitchFamily="49" charset="0"/>
              </a:rPr>
              <a:t>_Pixel4,</a:t>
            </a:r>
            <a:r>
              <a:rPr kumimoji="0" lang="en-US" altLang="en-US" b="0" i="0" u="none" strike="noStrike" cap="none" normalizeH="0" baseline="0">
                <a:ln>
                  <a:noFill/>
                </a:ln>
                <a:solidFill>
                  <a:srgbClr val="A50E0E"/>
                </a:solidFill>
                <a:effectLst/>
                <a:latin typeface="inherit"/>
              </a:rPr>
              <a:t>1273608787432</a:t>
            </a:r>
            <a:r>
              <a:rPr kumimoji="0" lang="en-US" altLang="en-US" b="0" i="0" u="none" strike="noStrike" cap="none" normalizeH="0" baseline="0">
                <a:ln>
                  <a:noFill/>
                </a:ln>
                <a:solidFill>
                  <a:srgbClr val="3C4043"/>
                </a:solidFill>
                <a:effectLst/>
                <a:latin typeface="Roboto Mono" panose="00000009000000000000" pitchFamily="49" charset="0"/>
              </a:rPr>
              <a:t>,</a:t>
            </a:r>
            <a:r>
              <a:rPr kumimoji="0" lang="en-US" altLang="en-US" b="0" i="0" u="none" strike="noStrike" cap="none" normalizeH="0" baseline="0">
                <a:ln>
                  <a:noFill/>
                </a:ln>
                <a:solidFill>
                  <a:srgbClr val="A50E0E"/>
                </a:solidFill>
                <a:effectLst/>
                <a:latin typeface="inherit"/>
              </a:rPr>
              <a:t>37</a:t>
            </a:r>
            <a:r>
              <a:rPr kumimoji="0" lang="en-US" altLang="en-US" b="0" i="0" u="none" strike="noStrike" cap="none" normalizeH="0" baseline="0">
                <a:ln>
                  <a:noFill/>
                </a:ln>
                <a:solidFill>
                  <a:srgbClr val="3C4043"/>
                </a:solidFill>
                <a:effectLst/>
                <a:latin typeface="Roboto Mono" panose="00000009000000000000" pitchFamily="49" charset="0"/>
              </a:rPr>
              <a:t>.</a:t>
            </a:r>
            <a:r>
              <a:rPr kumimoji="0" lang="en-US" altLang="en-US" b="0" i="0" u="none" strike="noStrike" cap="none" normalizeH="0" baseline="0">
                <a:ln>
                  <a:noFill/>
                </a:ln>
                <a:solidFill>
                  <a:srgbClr val="A50E0E"/>
                </a:solidFill>
                <a:effectLst/>
                <a:latin typeface="inherit"/>
              </a:rPr>
              <a:t>904611315634504</a:t>
            </a:r>
            <a:r>
              <a:rPr kumimoji="0" lang="en-US" altLang="en-US" b="0" i="0" u="none" strike="noStrike" cap="none" normalizeH="0" baseline="0">
                <a:ln>
                  <a:noFill/>
                </a:ln>
                <a:solidFill>
                  <a:srgbClr val="3C4043"/>
                </a:solidFill>
                <a:effectLst/>
                <a:latin typeface="Roboto Mono" panose="00000009000000000000" pitchFamily="49" charset="0"/>
              </a:rPr>
              <a:t>,-</a:t>
            </a:r>
            <a:r>
              <a:rPr kumimoji="0" lang="en-US" altLang="en-US" b="0" i="0" u="none" strike="noStrike" cap="none" normalizeH="0" baseline="0">
                <a:ln>
                  <a:noFill/>
                </a:ln>
                <a:solidFill>
                  <a:srgbClr val="A50E0E"/>
                </a:solidFill>
                <a:effectLst/>
                <a:latin typeface="inherit"/>
              </a:rPr>
              <a:t>86</a:t>
            </a:r>
            <a:r>
              <a:rPr kumimoji="0" lang="en-US" altLang="en-US" b="0" i="0" u="none" strike="noStrike" cap="none" normalizeH="0" baseline="0">
                <a:ln>
                  <a:noFill/>
                </a:ln>
                <a:solidFill>
                  <a:srgbClr val="3C4043"/>
                </a:solidFill>
                <a:effectLst/>
                <a:latin typeface="Roboto Mono" panose="00000009000000000000" pitchFamily="49" charset="0"/>
              </a:rPr>
              <a:t>.</a:t>
            </a:r>
            <a:r>
              <a:rPr kumimoji="0" lang="en-US" altLang="en-US" b="0" i="0" u="none" strike="noStrike" cap="none" normalizeH="0" baseline="0">
                <a:ln>
                  <a:noFill/>
                </a:ln>
                <a:solidFill>
                  <a:srgbClr val="A50E0E"/>
                </a:solidFill>
                <a:effectLst/>
                <a:latin typeface="inherit"/>
              </a:rPr>
              <a:t>48107806249548</a:t>
            </a:r>
            <a:r>
              <a:rPr kumimoji="0" lang="en-US" altLang="en-US" sz="2400" b="0" i="0" u="none" strike="noStrike" cap="none" normalizeH="0" baseline="0">
                <a:ln>
                  <a:noFill/>
                </a:ln>
                <a:solidFill>
                  <a:schemeClr val="tx1"/>
                </a:solidFill>
                <a:effectLst/>
              </a:rPr>
              <a:t> </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3449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1B99C8B-F4E5-85A5-BFF6-52F37E2D7D5D}"/>
              </a:ext>
            </a:extLst>
          </p:cNvPr>
          <p:cNvSpPr txBox="1">
            <a:spLocks/>
          </p:cNvSpPr>
          <p:nvPr/>
        </p:nvSpPr>
        <p:spPr>
          <a:xfrm>
            <a:off x="838200" y="589150"/>
            <a:ext cx="10515600" cy="725487"/>
          </a:xfrm>
          <a:prstGeom prst="rect">
            <a:avLst/>
          </a:prstGeom>
          <a:noFill/>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Cascadia Code Light" panose="020B0609020000020004" pitchFamily="49" charset="0"/>
                <a:cs typeface="Cascadia Code Light" panose="020B0609020000020004" pitchFamily="49" charset="0"/>
              </a:rPr>
              <a:t>Cách tính điểm</a:t>
            </a:r>
            <a:endParaRPr lang="en-US" sz="4000" dirty="0">
              <a:latin typeface="Cascadia Code Light" panose="020B0609020000020004" pitchFamily="49" charset="0"/>
              <a:cs typeface="Cascadia Code Light" panose="020B0609020000020004" pitchFamily="49" charset="0"/>
            </a:endParaRPr>
          </a:p>
        </p:txBody>
      </p:sp>
      <p:pic>
        <p:nvPicPr>
          <p:cNvPr id="3" name="Picture 2">
            <a:extLst>
              <a:ext uri="{FF2B5EF4-FFF2-40B4-BE49-F238E27FC236}">
                <a16:creationId xmlns:a16="http://schemas.microsoft.com/office/drawing/2014/main" id="{60A45264-B2B2-BE8E-7FAB-7E0A966514E2}"/>
              </a:ext>
            </a:extLst>
          </p:cNvPr>
          <p:cNvPicPr>
            <a:picLocks noChangeAspect="1"/>
          </p:cNvPicPr>
          <p:nvPr/>
        </p:nvPicPr>
        <p:blipFill>
          <a:blip r:embed="rId3"/>
          <a:stretch>
            <a:fillRect/>
          </a:stretch>
        </p:blipFill>
        <p:spPr>
          <a:xfrm>
            <a:off x="532953" y="2191840"/>
            <a:ext cx="3637115" cy="2474319"/>
          </a:xfrm>
          <a:prstGeom prst="rect">
            <a:avLst/>
          </a:prstGeom>
        </p:spPr>
      </p:pic>
      <p:sp>
        <p:nvSpPr>
          <p:cNvPr id="6" name="TextBox 5">
            <a:extLst>
              <a:ext uri="{FF2B5EF4-FFF2-40B4-BE49-F238E27FC236}">
                <a16:creationId xmlns:a16="http://schemas.microsoft.com/office/drawing/2014/main" id="{2B3A78E9-8E77-72AD-C879-A2E5F12C317D}"/>
              </a:ext>
            </a:extLst>
          </p:cNvPr>
          <p:cNvSpPr txBox="1"/>
          <p:nvPr/>
        </p:nvSpPr>
        <p:spPr>
          <a:xfrm>
            <a:off x="4329954" y="1859338"/>
            <a:ext cx="7023846" cy="3693319"/>
          </a:xfrm>
          <a:prstGeom prst="rect">
            <a:avLst/>
          </a:prstGeom>
          <a:noFill/>
        </p:spPr>
        <p:txBody>
          <a:bodyPr wrap="square">
            <a:spAutoFit/>
          </a:bodyPr>
          <a:lstStyle/>
          <a:p>
            <a:r>
              <a:rPr lang="vi-VN">
                <a:latin typeface="Cascadia Code Light" panose="020B0609020000020004" pitchFamily="49" charset="0"/>
                <a:cs typeface="Cascadia Code Light" panose="020B0609020000020004" pitchFamily="49" charset="0"/>
              </a:rPr>
              <a:t>Nhật ký logs của GNSS và ground truth ở dạng NMEA</a:t>
            </a:r>
            <a:endParaRPr lang="en-US">
              <a:latin typeface="Cascadia Code Light" panose="020B0609020000020004" pitchFamily="49" charset="0"/>
              <a:cs typeface="Cascadia Code Light" panose="020B0609020000020004" pitchFamily="49" charset="0"/>
            </a:endParaRPr>
          </a:p>
          <a:p>
            <a:r>
              <a:rPr lang="en-US">
                <a:latin typeface="Cascadia Code Light" panose="020B0609020000020004" pitchFamily="49" charset="0"/>
                <a:cs typeface="Cascadia Code Light" panose="020B0609020000020004" pitchFamily="49" charset="0"/>
              </a:rPr>
              <a:t>Score = Trung bình cộng sai số khoảng cách của phân vị 50 và 95</a:t>
            </a:r>
          </a:p>
          <a:p>
            <a:endParaRPr lang="en-US">
              <a:latin typeface="Cascadia Code Light" panose="020B0609020000020004" pitchFamily="49" charset="0"/>
              <a:cs typeface="Cascadia Code Light" panose="020B0609020000020004" pitchFamily="49" charset="0"/>
            </a:endParaRPr>
          </a:p>
          <a:p>
            <a:r>
              <a:rPr lang="en-US">
                <a:latin typeface="Cascadia Code Light" panose="020B0609020000020004" pitchFamily="49" charset="0"/>
                <a:cs typeface="Cascadia Code Light" panose="020B0609020000020004" pitchFamily="49" charset="0"/>
              </a:rPr>
              <a:t>Vói mỗi điện thoại, mỗi giây 1 lần, tính khoảng cách giữa tọa độ dự đoán và tọa độ thực tế. Các sai số khoảng cách tạo thành một phân phối, từ đó lấy được sai số phân vị thứ 50 và 95 (đơn vị mét)</a:t>
            </a:r>
          </a:p>
          <a:p>
            <a:endParaRPr lang="en-US">
              <a:latin typeface="Cascadia Code Light" panose="020B0609020000020004" pitchFamily="49" charset="0"/>
              <a:cs typeface="Cascadia Code Light" panose="020B0609020000020004" pitchFamily="49" charset="0"/>
            </a:endParaRPr>
          </a:p>
          <a:p>
            <a:r>
              <a:rPr lang="en-US">
                <a:latin typeface="Cascadia Code Light" panose="020B0609020000020004" pitchFamily="49" charset="0"/>
                <a:cs typeface="Cascadia Code Light" panose="020B0609020000020004" pitchFamily="49" charset="0"/>
              </a:rPr>
              <a:t>Tính trung bình cộng tất cả sai số phân vị trong tập test để nhận được kết quả cuối cùng.</a:t>
            </a:r>
          </a:p>
          <a:p>
            <a:endParaRPr lang="en-US">
              <a:latin typeface="Cascadia Code Light" panose="020B0609020000020004" pitchFamily="49" charset="0"/>
              <a:cs typeface="Cascadia Code Light" panose="020B0609020000020004" pitchFamily="49" charset="0"/>
            </a:endParaRPr>
          </a:p>
          <a:p>
            <a:r>
              <a:rPr lang="en-US">
                <a:latin typeface="Cascadia Code Light" panose="020B0609020000020004" pitchFamily="49" charset="0"/>
                <a:cs typeface="Cascadia Code Light" panose="020B0609020000020004" pitchFamily="49" charset="0"/>
              </a:rPr>
              <a:t>Điểm càng nhỏ thì xếp hạng càng cao. </a:t>
            </a:r>
          </a:p>
        </p:txBody>
      </p:sp>
    </p:spTree>
    <p:extLst>
      <p:ext uri="{BB962C8B-B14F-4D97-AF65-F5344CB8AC3E}">
        <p14:creationId xmlns:p14="http://schemas.microsoft.com/office/powerpoint/2010/main" val="3134064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Trophy outline">
            <a:extLst>
              <a:ext uri="{FF2B5EF4-FFF2-40B4-BE49-F238E27FC236}">
                <a16:creationId xmlns:a16="http://schemas.microsoft.com/office/drawing/2014/main" id="{21C1024F-B4D3-9A18-C8C8-685FD9E6EDB7}"/>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83815" y="1810776"/>
            <a:ext cx="1741020" cy="1741020"/>
          </a:xfrm>
        </p:spPr>
      </p:pic>
      <p:pic>
        <p:nvPicPr>
          <p:cNvPr id="11" name="Content Placeholder 9" descr="Trophy outline">
            <a:extLst>
              <a:ext uri="{FF2B5EF4-FFF2-40B4-BE49-F238E27FC236}">
                <a16:creationId xmlns:a16="http://schemas.microsoft.com/office/drawing/2014/main" id="{0362C8E8-73B4-118B-CA1A-C7229DC7EB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25490" y="1810776"/>
            <a:ext cx="1741020" cy="1741020"/>
          </a:xfrm>
          <a:prstGeom prst="rect">
            <a:avLst/>
          </a:prstGeom>
        </p:spPr>
      </p:pic>
      <p:pic>
        <p:nvPicPr>
          <p:cNvPr id="12" name="Content Placeholder 9" descr="Trophy outline">
            <a:extLst>
              <a:ext uri="{FF2B5EF4-FFF2-40B4-BE49-F238E27FC236}">
                <a16:creationId xmlns:a16="http://schemas.microsoft.com/office/drawing/2014/main" id="{D3E33774-B157-ED47-4A31-38DA45F34A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67165" y="1745314"/>
            <a:ext cx="1741020" cy="1741020"/>
          </a:xfrm>
          <a:prstGeom prst="rect">
            <a:avLst/>
          </a:prstGeom>
        </p:spPr>
      </p:pic>
      <p:sp>
        <p:nvSpPr>
          <p:cNvPr id="13" name="TextBox 12">
            <a:extLst>
              <a:ext uri="{FF2B5EF4-FFF2-40B4-BE49-F238E27FC236}">
                <a16:creationId xmlns:a16="http://schemas.microsoft.com/office/drawing/2014/main" id="{495E7204-CAAC-7FDB-256B-DBD8F0FD97B4}"/>
              </a:ext>
            </a:extLst>
          </p:cNvPr>
          <p:cNvSpPr txBox="1"/>
          <p:nvPr/>
        </p:nvSpPr>
        <p:spPr>
          <a:xfrm>
            <a:off x="2662519" y="2092604"/>
            <a:ext cx="699247" cy="523220"/>
          </a:xfrm>
          <a:prstGeom prst="rect">
            <a:avLst/>
          </a:prstGeom>
          <a:noFill/>
        </p:spPr>
        <p:txBody>
          <a:bodyPr wrap="square" rtlCol="0">
            <a:spAutoFit/>
          </a:bodyPr>
          <a:lstStyle/>
          <a:p>
            <a:r>
              <a:rPr lang="en-US" sz="2800">
                <a:latin typeface="Cascadia Mono" panose="020B0609020000020004" pitchFamily="49" charset="0"/>
                <a:cs typeface="Cascadia Mono" panose="020B0609020000020004" pitchFamily="49" charset="0"/>
              </a:rPr>
              <a:t>1</a:t>
            </a:r>
          </a:p>
        </p:txBody>
      </p:sp>
      <p:sp>
        <p:nvSpPr>
          <p:cNvPr id="15" name="TextBox 14">
            <a:extLst>
              <a:ext uri="{FF2B5EF4-FFF2-40B4-BE49-F238E27FC236}">
                <a16:creationId xmlns:a16="http://schemas.microsoft.com/office/drawing/2014/main" id="{178F6278-EDFC-6094-B9BD-515400134617}"/>
              </a:ext>
            </a:extLst>
          </p:cNvPr>
          <p:cNvSpPr txBox="1"/>
          <p:nvPr/>
        </p:nvSpPr>
        <p:spPr>
          <a:xfrm>
            <a:off x="5894296" y="2091810"/>
            <a:ext cx="699247" cy="523220"/>
          </a:xfrm>
          <a:prstGeom prst="rect">
            <a:avLst/>
          </a:prstGeom>
          <a:noFill/>
        </p:spPr>
        <p:txBody>
          <a:bodyPr wrap="square" rtlCol="0">
            <a:spAutoFit/>
          </a:bodyPr>
          <a:lstStyle/>
          <a:p>
            <a:r>
              <a:rPr lang="en-US" sz="2800">
                <a:latin typeface="Cascadia Mono" panose="020B0609020000020004" pitchFamily="49" charset="0"/>
                <a:cs typeface="Cascadia Mono" panose="020B0609020000020004" pitchFamily="49" charset="0"/>
              </a:rPr>
              <a:t>2</a:t>
            </a:r>
          </a:p>
        </p:txBody>
      </p:sp>
      <p:sp>
        <p:nvSpPr>
          <p:cNvPr id="16" name="TextBox 15">
            <a:extLst>
              <a:ext uri="{FF2B5EF4-FFF2-40B4-BE49-F238E27FC236}">
                <a16:creationId xmlns:a16="http://schemas.microsoft.com/office/drawing/2014/main" id="{4BE024E7-32BC-FB12-F4F0-1627BE88948B}"/>
              </a:ext>
            </a:extLst>
          </p:cNvPr>
          <p:cNvSpPr txBox="1"/>
          <p:nvPr/>
        </p:nvSpPr>
        <p:spPr>
          <a:xfrm>
            <a:off x="9162863" y="2091810"/>
            <a:ext cx="349624" cy="523220"/>
          </a:xfrm>
          <a:prstGeom prst="rect">
            <a:avLst/>
          </a:prstGeom>
          <a:noFill/>
        </p:spPr>
        <p:txBody>
          <a:bodyPr wrap="square" rtlCol="0">
            <a:spAutoFit/>
          </a:bodyPr>
          <a:lstStyle/>
          <a:p>
            <a:r>
              <a:rPr lang="en-US" sz="2800">
                <a:latin typeface="Cascadia Mono" panose="020B0609020000020004" pitchFamily="49" charset="0"/>
                <a:cs typeface="Cascadia Mono" panose="020B0609020000020004" pitchFamily="49" charset="0"/>
              </a:rPr>
              <a:t>3</a:t>
            </a:r>
          </a:p>
        </p:txBody>
      </p:sp>
      <p:sp>
        <p:nvSpPr>
          <p:cNvPr id="17" name="Title 1">
            <a:extLst>
              <a:ext uri="{FF2B5EF4-FFF2-40B4-BE49-F238E27FC236}">
                <a16:creationId xmlns:a16="http://schemas.microsoft.com/office/drawing/2014/main" id="{87105BFC-4299-5E78-AB7C-584EA5B6D9AC}"/>
              </a:ext>
            </a:extLst>
          </p:cNvPr>
          <p:cNvSpPr txBox="1">
            <a:spLocks/>
          </p:cNvSpPr>
          <p:nvPr/>
        </p:nvSpPr>
        <p:spPr>
          <a:xfrm>
            <a:off x="1983815" y="3657038"/>
            <a:ext cx="1741020" cy="725487"/>
          </a:xfrm>
          <a:prstGeom prst="rect">
            <a:avLst/>
          </a:prstGeom>
          <a:noFill/>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Cascadia Code Light" panose="020B0609020000020004" pitchFamily="49" charset="0"/>
                <a:cs typeface="Cascadia Code Light" panose="020B0609020000020004" pitchFamily="49" charset="0"/>
              </a:rPr>
              <a:t>$7000</a:t>
            </a:r>
            <a:endParaRPr lang="en-US" sz="4000" dirty="0">
              <a:latin typeface="Cascadia Code Light" panose="020B0609020000020004" pitchFamily="49" charset="0"/>
              <a:cs typeface="Cascadia Code Light" panose="020B0609020000020004" pitchFamily="49" charset="0"/>
            </a:endParaRPr>
          </a:p>
        </p:txBody>
      </p:sp>
      <p:sp>
        <p:nvSpPr>
          <p:cNvPr id="18" name="Title 1">
            <a:extLst>
              <a:ext uri="{FF2B5EF4-FFF2-40B4-BE49-F238E27FC236}">
                <a16:creationId xmlns:a16="http://schemas.microsoft.com/office/drawing/2014/main" id="{094EA4F4-CF73-C26F-CE85-74381B2FA94B}"/>
              </a:ext>
            </a:extLst>
          </p:cNvPr>
          <p:cNvSpPr txBox="1">
            <a:spLocks/>
          </p:cNvSpPr>
          <p:nvPr/>
        </p:nvSpPr>
        <p:spPr>
          <a:xfrm>
            <a:off x="4481233" y="669925"/>
            <a:ext cx="3583641" cy="725487"/>
          </a:xfrm>
          <a:prstGeom prst="rect">
            <a:avLst/>
          </a:prstGeom>
          <a:noFill/>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Cascadia Code Light" panose="020B0609020000020004" pitchFamily="49" charset="0"/>
                <a:cs typeface="Cascadia Code Light" panose="020B0609020000020004" pitchFamily="49" charset="0"/>
              </a:rPr>
              <a:t>Giải thưởng</a:t>
            </a:r>
            <a:endParaRPr lang="en-US" sz="4000" dirty="0">
              <a:latin typeface="Cascadia Code Light" panose="020B0609020000020004" pitchFamily="49" charset="0"/>
              <a:cs typeface="Cascadia Code Light" panose="020B0609020000020004" pitchFamily="49" charset="0"/>
            </a:endParaRPr>
          </a:p>
        </p:txBody>
      </p:sp>
      <p:sp>
        <p:nvSpPr>
          <p:cNvPr id="19" name="Title 1">
            <a:extLst>
              <a:ext uri="{FF2B5EF4-FFF2-40B4-BE49-F238E27FC236}">
                <a16:creationId xmlns:a16="http://schemas.microsoft.com/office/drawing/2014/main" id="{004E039D-9254-4420-B8C5-690026641066}"/>
              </a:ext>
            </a:extLst>
          </p:cNvPr>
          <p:cNvSpPr txBox="1">
            <a:spLocks/>
          </p:cNvSpPr>
          <p:nvPr/>
        </p:nvSpPr>
        <p:spPr>
          <a:xfrm>
            <a:off x="5225490" y="3657038"/>
            <a:ext cx="1741020" cy="725487"/>
          </a:xfrm>
          <a:prstGeom prst="rect">
            <a:avLst/>
          </a:prstGeom>
          <a:noFill/>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Cascadia Code Light" panose="020B0609020000020004" pitchFamily="49" charset="0"/>
                <a:cs typeface="Cascadia Code Light" panose="020B0609020000020004" pitchFamily="49" charset="0"/>
              </a:rPr>
              <a:t>$5000</a:t>
            </a:r>
            <a:endParaRPr lang="en-US" sz="4000" dirty="0">
              <a:latin typeface="Cascadia Code Light" panose="020B0609020000020004" pitchFamily="49" charset="0"/>
              <a:cs typeface="Cascadia Code Light" panose="020B0609020000020004" pitchFamily="49" charset="0"/>
            </a:endParaRPr>
          </a:p>
        </p:txBody>
      </p:sp>
      <p:sp>
        <p:nvSpPr>
          <p:cNvPr id="20" name="Title 1">
            <a:extLst>
              <a:ext uri="{FF2B5EF4-FFF2-40B4-BE49-F238E27FC236}">
                <a16:creationId xmlns:a16="http://schemas.microsoft.com/office/drawing/2014/main" id="{53057F7F-7441-74FC-5D71-6CAE2371A41B}"/>
              </a:ext>
            </a:extLst>
          </p:cNvPr>
          <p:cNvSpPr txBox="1">
            <a:spLocks/>
          </p:cNvSpPr>
          <p:nvPr/>
        </p:nvSpPr>
        <p:spPr>
          <a:xfrm>
            <a:off x="8467165" y="3657038"/>
            <a:ext cx="1741020" cy="725487"/>
          </a:xfrm>
          <a:prstGeom prst="rect">
            <a:avLst/>
          </a:prstGeom>
          <a:noFill/>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Cascadia Code Light" panose="020B0609020000020004" pitchFamily="49" charset="0"/>
                <a:cs typeface="Cascadia Code Light" panose="020B0609020000020004" pitchFamily="49" charset="0"/>
              </a:rPr>
              <a:t>$3000</a:t>
            </a:r>
            <a:endParaRPr lang="en-US" sz="4000" dirty="0">
              <a:latin typeface="Cascadia Code Light" panose="020B0609020000020004" pitchFamily="49" charset="0"/>
              <a:cs typeface="Cascadia Code Light" panose="020B0609020000020004" pitchFamily="49" charset="0"/>
            </a:endParaRPr>
          </a:p>
        </p:txBody>
      </p:sp>
      <p:sp>
        <p:nvSpPr>
          <p:cNvPr id="24" name="TextBox 23">
            <a:extLst>
              <a:ext uri="{FF2B5EF4-FFF2-40B4-BE49-F238E27FC236}">
                <a16:creationId xmlns:a16="http://schemas.microsoft.com/office/drawing/2014/main" id="{A18DBA1C-6744-988F-22C5-10D8E85C518E}"/>
              </a:ext>
            </a:extLst>
          </p:cNvPr>
          <p:cNvSpPr txBox="1"/>
          <p:nvPr/>
        </p:nvSpPr>
        <p:spPr>
          <a:xfrm>
            <a:off x="1398495" y="4553229"/>
            <a:ext cx="9749116" cy="2031325"/>
          </a:xfrm>
          <a:prstGeom prst="rect">
            <a:avLst/>
          </a:prstGeom>
          <a:noFill/>
        </p:spPr>
        <p:txBody>
          <a:bodyPr wrap="square">
            <a:spAutoFit/>
          </a:bodyPr>
          <a:lstStyle/>
          <a:p>
            <a:r>
              <a:rPr lang="en-US">
                <a:latin typeface="Consolas" panose="020B0609020204030204" pitchFamily="49" charset="0"/>
              </a:rPr>
              <a:t>Free phí đăng ký cho tác giả trình bày ở hội nghị ION GNSS+ 2024, 4 đêm ở khách sạn của hội nghị dành cho tác giả trình bày và 1700$ cho tác giả trình bày để tham dự hội nghị ION GNSS+ 2024.</a:t>
            </a:r>
          </a:p>
          <a:p>
            <a:endParaRPr lang="en-US">
              <a:latin typeface="Consolas" panose="020B0609020204030204" pitchFamily="49" charset="0"/>
            </a:endParaRPr>
          </a:p>
          <a:p>
            <a:endParaRPr lang="en-US">
              <a:latin typeface="Consolas" panose="020B0609020204030204" pitchFamily="49" charset="0"/>
            </a:endParaRPr>
          </a:p>
          <a:p>
            <a:r>
              <a:rPr lang="vi-VN">
                <a:latin typeface="Consolas" panose="020B0609020204030204" pitchFamily="49" charset="0"/>
              </a:rPr>
              <a:t>Chú ý: Để đủ điều kiện nhận giải thưởng, các thí sinh phải cung cấp một bài báo kỹ thuật, đăng ký và trình bày bài báo tại hội nghị ION GNSS+ 2024. </a:t>
            </a:r>
            <a:endParaRPr lang="en-US">
              <a:latin typeface="Consolas" panose="020B0609020204030204" pitchFamily="49" charset="0"/>
            </a:endParaRPr>
          </a:p>
        </p:txBody>
      </p:sp>
    </p:spTree>
    <p:extLst>
      <p:ext uri="{BB962C8B-B14F-4D97-AF65-F5344CB8AC3E}">
        <p14:creationId xmlns:p14="http://schemas.microsoft.com/office/powerpoint/2010/main" val="314012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1AD2A0-A552-25C6-4ECB-5578A9F3A95E}"/>
              </a:ext>
            </a:extLst>
          </p:cNvPr>
          <p:cNvSpPr txBox="1"/>
          <p:nvPr/>
        </p:nvSpPr>
        <p:spPr>
          <a:xfrm>
            <a:off x="1221442" y="1802663"/>
            <a:ext cx="9749116" cy="3337196"/>
          </a:xfrm>
          <a:prstGeom prst="rect">
            <a:avLst/>
          </a:prstGeom>
          <a:noFill/>
        </p:spPr>
        <p:txBody>
          <a:bodyPr wrap="square">
            <a:spAutoFit/>
          </a:bodyPr>
          <a:lstStyle/>
          <a:p>
            <a:pPr>
              <a:lnSpc>
                <a:spcPct val="200000"/>
              </a:lnSpc>
            </a:pPr>
            <a:r>
              <a:rPr lang="vi-VN" b="1">
                <a:latin typeface="Consolas" panose="020B0609020204030204" pitchFamily="49" charset="0"/>
              </a:rPr>
              <a:t>12/9/2023: </a:t>
            </a:r>
            <a:r>
              <a:rPr lang="vi-VN">
                <a:latin typeface="Consolas" panose="020B0609020204030204" pitchFamily="49" charset="0"/>
              </a:rPr>
              <a:t>Bắt đầu cuộc thi</a:t>
            </a:r>
          </a:p>
          <a:p>
            <a:pPr>
              <a:lnSpc>
                <a:spcPct val="200000"/>
              </a:lnSpc>
            </a:pPr>
            <a:r>
              <a:rPr lang="vi-VN" b="1">
                <a:latin typeface="Consolas" panose="020B0609020204030204" pitchFamily="49" charset="0"/>
              </a:rPr>
              <a:t>16/5/2024: </a:t>
            </a:r>
            <a:r>
              <a:rPr lang="vi-VN">
                <a:latin typeface="Consolas" panose="020B0609020204030204" pitchFamily="49" charset="0"/>
              </a:rPr>
              <a:t>Hạn cuối nhấn nút tham gia và ghép nhóm</a:t>
            </a:r>
          </a:p>
          <a:p>
            <a:pPr>
              <a:lnSpc>
                <a:spcPct val="200000"/>
              </a:lnSpc>
            </a:pPr>
            <a:r>
              <a:rPr lang="vi-VN" b="1">
                <a:latin typeface="Consolas" panose="020B0609020204030204" pitchFamily="49" charset="0"/>
              </a:rPr>
              <a:t>23/5/2024: </a:t>
            </a:r>
            <a:r>
              <a:rPr lang="vi-VN">
                <a:latin typeface="Consolas" panose="020B0609020204030204" pitchFamily="49" charset="0"/>
              </a:rPr>
              <a:t>Hạn cuối submit</a:t>
            </a:r>
          </a:p>
          <a:p>
            <a:pPr>
              <a:lnSpc>
                <a:spcPct val="200000"/>
              </a:lnSpc>
            </a:pPr>
            <a:r>
              <a:rPr lang="vi-VN" b="1">
                <a:latin typeface="Consolas" panose="020B0609020204030204" pitchFamily="49" charset="0"/>
              </a:rPr>
              <a:t>30/6/2024: </a:t>
            </a:r>
            <a:r>
              <a:rPr lang="vi-VN">
                <a:latin typeface="Consolas" panose="020B0609020204030204" pitchFamily="49" charset="0"/>
              </a:rPr>
              <a:t>Hạn cuối nộp paper.</a:t>
            </a:r>
          </a:p>
          <a:p>
            <a:pPr>
              <a:lnSpc>
                <a:spcPct val="200000"/>
              </a:lnSpc>
            </a:pPr>
            <a:r>
              <a:rPr lang="vi-VN">
                <a:latin typeface="Consolas" panose="020B0609020204030204" pitchFamily="49" charset="0"/>
              </a:rPr>
              <a:t>Tất cả deadline được tính đến 11:59 PM UTC thời hạn như trên. Ban tổ chức có thể cập nhật lại nếu cần thiết.</a:t>
            </a:r>
          </a:p>
        </p:txBody>
      </p:sp>
      <p:sp>
        <p:nvSpPr>
          <p:cNvPr id="6" name="Title 1">
            <a:extLst>
              <a:ext uri="{FF2B5EF4-FFF2-40B4-BE49-F238E27FC236}">
                <a16:creationId xmlns:a16="http://schemas.microsoft.com/office/drawing/2014/main" id="{1BF65E47-1523-25FD-D10E-92B341982649}"/>
              </a:ext>
            </a:extLst>
          </p:cNvPr>
          <p:cNvSpPr txBox="1">
            <a:spLocks/>
          </p:cNvSpPr>
          <p:nvPr/>
        </p:nvSpPr>
        <p:spPr>
          <a:xfrm>
            <a:off x="1221442" y="954742"/>
            <a:ext cx="3583641" cy="763400"/>
          </a:xfrm>
          <a:prstGeom prst="rect">
            <a:avLst/>
          </a:prstGeom>
          <a:noFill/>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Cascadia Code Light" panose="020B0609020000020004" pitchFamily="49" charset="0"/>
                <a:cs typeface="Cascadia Code Light" panose="020B0609020000020004" pitchFamily="49" charset="0"/>
              </a:rPr>
              <a:t>Timeline</a:t>
            </a:r>
            <a:endParaRPr lang="en-US" sz="4000" dirty="0">
              <a:latin typeface="Cascadia Code Light" panose="020B0609020000020004" pitchFamily="49" charset="0"/>
              <a:cs typeface="Cascadia Code Light" panose="020B0609020000020004" pitchFamily="49" charset="0"/>
            </a:endParaRPr>
          </a:p>
        </p:txBody>
      </p:sp>
    </p:spTree>
    <p:extLst>
      <p:ext uri="{BB962C8B-B14F-4D97-AF65-F5344CB8AC3E}">
        <p14:creationId xmlns:p14="http://schemas.microsoft.com/office/powerpoint/2010/main" val="837596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1AD2A0-A552-25C6-4ECB-5578A9F3A95E}"/>
              </a:ext>
            </a:extLst>
          </p:cNvPr>
          <p:cNvSpPr txBox="1"/>
          <p:nvPr/>
        </p:nvSpPr>
        <p:spPr>
          <a:xfrm>
            <a:off x="1221442" y="912093"/>
            <a:ext cx="9749116" cy="5033814"/>
          </a:xfrm>
          <a:prstGeom prst="rect">
            <a:avLst/>
          </a:prstGeom>
          <a:noFill/>
        </p:spPr>
        <p:txBody>
          <a:bodyPr wrap="square">
            <a:spAutoFit/>
          </a:bodyPr>
          <a:lstStyle/>
          <a:p>
            <a:pPr>
              <a:lnSpc>
                <a:spcPct val="150000"/>
              </a:lnSpc>
            </a:pPr>
            <a:r>
              <a:rPr lang="vi-VN">
                <a:latin typeface="Consolas" panose="020B0609020204030204" pitchFamily="49" charset="0"/>
              </a:rPr>
              <a:t>1.</a:t>
            </a:r>
            <a:r>
              <a:rPr lang="en-US">
                <a:latin typeface="Consolas" panose="020B0609020204030204" pitchFamily="49" charset="0"/>
              </a:rPr>
              <a:t> </a:t>
            </a:r>
            <a:r>
              <a:rPr lang="vi-VN">
                <a:latin typeface="Consolas" panose="020B0609020204030204" pitchFamily="49" charset="0"/>
              </a:rPr>
              <a:t>Mỗi tài khoản tính là một người tham dự, không được đăng ký nhiều tài khoản.</a:t>
            </a:r>
          </a:p>
          <a:p>
            <a:pPr>
              <a:lnSpc>
                <a:spcPct val="150000"/>
              </a:lnSpc>
            </a:pPr>
            <a:r>
              <a:rPr lang="vi-VN">
                <a:latin typeface="Consolas" panose="020B0609020204030204" pitchFamily="49" charset="0"/>
              </a:rPr>
              <a:t>2.</a:t>
            </a:r>
            <a:r>
              <a:rPr lang="en-US">
                <a:latin typeface="Consolas" panose="020B0609020204030204" pitchFamily="49" charset="0"/>
              </a:rPr>
              <a:t> </a:t>
            </a:r>
            <a:r>
              <a:rPr lang="vi-VN">
                <a:latin typeface="Consolas" panose="020B0609020204030204" pitchFamily="49" charset="0"/>
              </a:rPr>
              <a:t>Không share code hay data cho người không cùng nhóm. Được phép share nếu code đã được public cho tất cả thí sinh tham dự cuộc thi.</a:t>
            </a:r>
          </a:p>
          <a:p>
            <a:pPr>
              <a:lnSpc>
                <a:spcPct val="150000"/>
              </a:lnSpc>
            </a:pPr>
            <a:r>
              <a:rPr lang="vi-VN">
                <a:latin typeface="Consolas" panose="020B0609020204030204" pitchFamily="49" charset="0"/>
              </a:rPr>
              <a:t>3.</a:t>
            </a:r>
            <a:r>
              <a:rPr lang="en-US">
                <a:latin typeface="Consolas" panose="020B0609020204030204" pitchFamily="49" charset="0"/>
              </a:rPr>
              <a:t> </a:t>
            </a:r>
            <a:r>
              <a:rPr lang="vi-VN">
                <a:latin typeface="Consolas" panose="020B0609020204030204" pitchFamily="49" charset="0"/>
              </a:rPr>
              <a:t>Ghép nhóm: tối đa 5 người 1 nhóm. Leader có quyền ghép nhóm. Để ghép nhóm, tổng số lần nộp của cả nhóm phải nhỏ hơn hoặc bằng số lần nộp tối đa tính đến hạn cuối ghép nhóm. Số lần nộp tối đa được tính bằng số lần nộp mỗi ngày nhân với số ngày thi. </a:t>
            </a:r>
          </a:p>
          <a:p>
            <a:pPr>
              <a:lnSpc>
                <a:spcPct val="150000"/>
              </a:lnSpc>
            </a:pPr>
            <a:r>
              <a:rPr lang="vi-VN">
                <a:latin typeface="Consolas" panose="020B0609020204030204" pitchFamily="49" charset="0"/>
              </a:rPr>
              <a:t>4.</a:t>
            </a:r>
            <a:r>
              <a:rPr lang="en-US">
                <a:latin typeface="Consolas" panose="020B0609020204030204" pitchFamily="49" charset="0"/>
              </a:rPr>
              <a:t> </a:t>
            </a:r>
            <a:r>
              <a:rPr lang="vi-VN">
                <a:latin typeface="Consolas" panose="020B0609020204030204" pitchFamily="49" charset="0"/>
              </a:rPr>
              <a:t>Mỗi thí sinh được submit tối đa 5 lần mỗi ngày. Có thể chọn tối đa 2 bản final để tính điểm.</a:t>
            </a:r>
          </a:p>
          <a:p>
            <a:pPr>
              <a:lnSpc>
                <a:spcPct val="150000"/>
              </a:lnSpc>
            </a:pPr>
            <a:r>
              <a:rPr lang="vi-VN">
                <a:latin typeface="Consolas" panose="020B0609020204030204" pitchFamily="49" charset="0"/>
              </a:rPr>
              <a:t>5.</a:t>
            </a:r>
            <a:r>
              <a:rPr lang="en-US">
                <a:latin typeface="Consolas" panose="020B0609020204030204" pitchFamily="49" charset="0"/>
              </a:rPr>
              <a:t> </a:t>
            </a:r>
            <a:r>
              <a:rPr lang="vi-VN">
                <a:latin typeface="Consolas" panose="020B0609020204030204" pitchFamily="49" charset="0"/>
              </a:rPr>
              <a:t>Ngoài ra còn các rules liên quan tới bản quyền, trích dẫn, pháp luật, nghĩa vụ của người thắng cuộc,…</a:t>
            </a:r>
          </a:p>
        </p:txBody>
      </p:sp>
      <p:sp>
        <p:nvSpPr>
          <p:cNvPr id="6" name="Title 1">
            <a:extLst>
              <a:ext uri="{FF2B5EF4-FFF2-40B4-BE49-F238E27FC236}">
                <a16:creationId xmlns:a16="http://schemas.microsoft.com/office/drawing/2014/main" id="{1BF65E47-1523-25FD-D10E-92B341982649}"/>
              </a:ext>
            </a:extLst>
          </p:cNvPr>
          <p:cNvSpPr txBox="1">
            <a:spLocks/>
          </p:cNvSpPr>
          <p:nvPr/>
        </p:nvSpPr>
        <p:spPr>
          <a:xfrm>
            <a:off x="1221442" y="148693"/>
            <a:ext cx="3583641" cy="763400"/>
          </a:xfrm>
          <a:prstGeom prst="rect">
            <a:avLst/>
          </a:prstGeom>
          <a:noFill/>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Cascadia Code Light" panose="020B0609020000020004" pitchFamily="49" charset="0"/>
                <a:cs typeface="Cascadia Code Light" panose="020B0609020000020004" pitchFamily="49" charset="0"/>
              </a:rPr>
              <a:t>Rules</a:t>
            </a:r>
            <a:endParaRPr lang="en-US" sz="4000" dirty="0">
              <a:latin typeface="Cascadia Code Light" panose="020B0609020000020004" pitchFamily="49" charset="0"/>
              <a:cs typeface="Cascadia Code Light" panose="020B0609020000020004" pitchFamily="49" charset="0"/>
            </a:endParaRPr>
          </a:p>
        </p:txBody>
      </p:sp>
    </p:spTree>
    <p:extLst>
      <p:ext uri="{BB962C8B-B14F-4D97-AF65-F5344CB8AC3E}">
        <p14:creationId xmlns:p14="http://schemas.microsoft.com/office/powerpoint/2010/main" val="3281040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2815929" y="1897425"/>
            <a:ext cx="6560142" cy="3063149"/>
          </a:xfrm>
          <a:noFill/>
        </p:spPr>
        <p:txBody>
          <a:bodyPr/>
          <a:lstStyle/>
          <a:p>
            <a:r>
              <a:rPr lang="en-US" sz="7200"/>
              <a:t>THANK YOU</a:t>
            </a:r>
            <a:endParaRPr lang="en-US" sz="7200" dirty="0"/>
          </a:p>
        </p:txBody>
      </p:sp>
    </p:spTree>
    <p:extLst>
      <p:ext uri="{BB962C8B-B14F-4D97-AF65-F5344CB8AC3E}">
        <p14:creationId xmlns:p14="http://schemas.microsoft.com/office/powerpoint/2010/main" val="363098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609957" y="1119031"/>
            <a:ext cx="4384736" cy="4619938"/>
          </a:xfrm>
          <a:noFill/>
        </p:spPr>
        <p:txBody>
          <a:bodyPr>
            <a:noAutofit/>
          </a:bodyPr>
          <a:lstStyle/>
          <a:p>
            <a:r>
              <a:rPr lang="en-US"/>
              <a:t>Google Decimeter Challenge 2023</a:t>
            </a:r>
            <a:endParaRPr lang="en-US" dirty="0"/>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5721026" y="971801"/>
            <a:ext cx="5552091" cy="5768220"/>
          </a:xfrm>
          <a:noFill/>
        </p:spPr>
        <p:txBody>
          <a:bodyPr>
            <a:normAutofit/>
          </a:bodyPr>
          <a:lstStyle/>
          <a:p>
            <a:r>
              <a:rPr lang="en-US">
                <a:latin typeface="Cascadia Code ExtraLight" panose="020B0609020000020004" pitchFamily="49" charset="0"/>
                <a:cs typeface="Cascadia Code ExtraLight" panose="020B0609020000020004" pitchFamily="49" charset="0"/>
              </a:rPr>
              <a:t>Mục tiêu</a:t>
            </a:r>
          </a:p>
          <a:p>
            <a:r>
              <a:rPr lang="en-US">
                <a:latin typeface="Cascadia Code ExtraLight" panose="020B0609020000020004" pitchFamily="49" charset="0"/>
                <a:cs typeface="Cascadia Code ExtraLight" panose="020B0609020000020004" pitchFamily="49" charset="0"/>
              </a:rPr>
              <a:t>Dataset</a:t>
            </a:r>
          </a:p>
          <a:p>
            <a:r>
              <a:rPr lang="en-US">
                <a:latin typeface="Cascadia Code ExtraLight" panose="020B0609020000020004" pitchFamily="49" charset="0"/>
                <a:cs typeface="Cascadia Code ExtraLight" panose="020B0609020000020004" pitchFamily="49" charset="0"/>
              </a:rPr>
              <a:t>Cách tính điểm</a:t>
            </a:r>
          </a:p>
          <a:p>
            <a:r>
              <a:rPr lang="en-US">
                <a:latin typeface="Cascadia Code ExtraLight" panose="020B0609020000020004" pitchFamily="49" charset="0"/>
                <a:cs typeface="Cascadia Code ExtraLight" panose="020B0609020000020004" pitchFamily="49" charset="0"/>
              </a:rPr>
              <a:t>Giải thưởng</a:t>
            </a:r>
          </a:p>
          <a:p>
            <a:r>
              <a:rPr lang="en-US">
                <a:latin typeface="Cascadia Code ExtraLight" panose="020B0609020000020004" pitchFamily="49" charset="0"/>
                <a:cs typeface="Cascadia Code ExtraLight" panose="020B0609020000020004" pitchFamily="49" charset="0"/>
              </a:rPr>
              <a:t>Timeline</a:t>
            </a:r>
          </a:p>
          <a:p>
            <a:r>
              <a:rPr lang="en-US">
                <a:latin typeface="Cascadia Code ExtraLight" panose="020B0609020000020004" pitchFamily="49" charset="0"/>
                <a:cs typeface="Cascadia Code ExtraLight" panose="020B0609020000020004" pitchFamily="49" charset="0"/>
              </a:rPr>
              <a:t>Luật thi</a:t>
            </a:r>
          </a:p>
          <a:p>
            <a:endParaRPr lang="en-US" dirty="0">
              <a:latin typeface="Corbel Light" panose="020B0303020204020204" pitchFamily="34" charset="0"/>
            </a:endParaRPr>
          </a:p>
        </p:txBody>
      </p:sp>
    </p:spTree>
    <p:extLst>
      <p:ext uri="{BB962C8B-B14F-4D97-AF65-F5344CB8AC3E}">
        <p14:creationId xmlns:p14="http://schemas.microsoft.com/office/powerpoint/2010/main" val="3920724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093693" y="1100138"/>
            <a:ext cx="10515600" cy="1472974"/>
          </a:xfrm>
          <a:noFill/>
        </p:spPr>
        <p:txBody>
          <a:bodyPr anchor="ctr"/>
          <a:lstStyle/>
          <a:p>
            <a:r>
              <a:rPr lang="en-US">
                <a:latin typeface="Cascadia Code Light" panose="020B0609020000020004" pitchFamily="49" charset="0"/>
                <a:cs typeface="Cascadia Code Light" panose="020B0609020000020004" pitchFamily="49" charset="0"/>
              </a:rPr>
              <a:t>Mục tiêu </a:t>
            </a:r>
            <a:endParaRPr lang="en-US" dirty="0">
              <a:latin typeface="Cascadia Code Light" panose="020B0609020000020004" pitchFamily="49" charset="0"/>
              <a:cs typeface="Cascadia Code Light" panose="020B0609020000020004" pitchFamily="49" charset="0"/>
            </a:endParaRP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quarter" idx="13"/>
          </p:nvPr>
        </p:nvSpPr>
        <p:spPr>
          <a:xfrm>
            <a:off x="1093693" y="2573112"/>
            <a:ext cx="8012113" cy="1326536"/>
          </a:xfrm>
          <a:noFill/>
        </p:spPr>
        <p:txBody>
          <a:bodyPr vert="horz" lIns="91440" tIns="45720" rIns="91440" bIns="45720" rtlCol="0" anchor="t">
            <a:normAutofit/>
          </a:bodyPr>
          <a:lstStyle/>
          <a:p>
            <a:pPr marL="0" indent="0">
              <a:buNone/>
            </a:pPr>
            <a:r>
              <a:rPr lang="en-US" sz="2400">
                <a:latin typeface="Cascadia Code ExtraLight" panose="020B0609020000020004" pitchFamily="49" charset="0"/>
                <a:cs typeface="Cascadia Code ExtraLight" panose="020B0609020000020004" pitchFamily="49" charset="0"/>
              </a:rPr>
              <a:t>Xây dựng model xác định chính xác vị trí tọa độ điện thoại dựa trên các thông số Raw của GNSS từ điện thoại Android</a:t>
            </a:r>
            <a:endParaRPr lang="en-US" sz="2400" dirty="0">
              <a:latin typeface="Cascadia Code ExtraLight" panose="020B0609020000020004" pitchFamily="49" charset="0"/>
              <a:cs typeface="Cascadia Code ExtraLight" panose="020B0609020000020004" pitchFamily="49" charset="0"/>
            </a:endParaRPr>
          </a:p>
        </p:txBody>
      </p:sp>
    </p:spTree>
    <p:extLst>
      <p:ext uri="{BB962C8B-B14F-4D97-AF65-F5344CB8AC3E}">
        <p14:creationId xmlns:p14="http://schemas.microsoft.com/office/powerpoint/2010/main" val="366667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13E4A0-8E32-FF6B-CBDE-19BCD591F3F1}"/>
              </a:ext>
            </a:extLst>
          </p:cNvPr>
          <p:cNvSpPr txBox="1"/>
          <p:nvPr/>
        </p:nvSpPr>
        <p:spPr>
          <a:xfrm>
            <a:off x="168088" y="86916"/>
            <a:ext cx="11855824" cy="6771084"/>
          </a:xfrm>
          <a:prstGeom prst="rect">
            <a:avLst/>
          </a:prstGeom>
          <a:noFill/>
        </p:spPr>
        <p:txBody>
          <a:bodyPr wrap="square">
            <a:spAutoFit/>
          </a:bodyPr>
          <a:lstStyle/>
          <a:p>
            <a:r>
              <a:rPr lang="en-US" sz="1400">
                <a:latin typeface="+mj-lt"/>
              </a:rPr>
              <a:t>#Raw,utcTimeMillis,TimeNanos,LeapSecond,TimeUncertaintyNanos,FullBiasNanos,BiasNanos,BiasUncertaintyNanos,DriftNanosPerSecond,DriftUncertaintyNanosPerSecond,HardwareClockDiscontinuityCount,Svid,TimeOffsetNanos,State,ReceivedSvTimeNanos,ReceivedSvTimeUncertaintyNanos,Cn0DbHz,PseudorangeRateMetersPerSecond,PseudorangeRateUncertaintyMetersPerSecond,AccumulatedDeltaRangeState,AccumulatedDeltaRangeMeters,AccumulatedDeltaRangeUncertaintyMeters,CarrierFrequencyHz,CarrierCycles,CarrierPhase,CarrierPhaseUncertainty,MultipathIndicator,SnrInDb,ConstellationType,AgcDb,BasebandCn0DbHz,FullInterSignalBiasNanos,FullInterSignalBiasUncertaintyNanos,SatelliteInterSignalBiasNanos,SatelliteInterSignalBiasUncertaintyNanos,CodeType,ChipsetElapsedRealtimeNanos</a:t>
            </a:r>
          </a:p>
          <a:p>
            <a:endParaRPr lang="en-US" sz="1400">
              <a:latin typeface="+mj-lt"/>
            </a:endParaRPr>
          </a:p>
          <a:p>
            <a:r>
              <a:rPr lang="en-US" sz="1400">
                <a:latin typeface="+mj-lt"/>
              </a:rPr>
              <a:t>#UncalAccel,utcTimeMillis,elapsedRealtimeNanos,UncalAccelXMps2,UncalAccelYMps2,UncalAccelZMps2,BiasXMps2,BiasYMps2,BiasZMps2</a:t>
            </a:r>
          </a:p>
          <a:p>
            <a:endParaRPr lang="en-US" sz="1400">
              <a:latin typeface="+mj-lt"/>
            </a:endParaRPr>
          </a:p>
          <a:p>
            <a:r>
              <a:rPr lang="en-US" sz="1400">
                <a:latin typeface="+mj-lt"/>
              </a:rPr>
              <a:t>#Accel,utcTimeMillis,elapsedRealtimeNanos,AccelXMps2,AccelYMps2,AccelZMps2</a:t>
            </a:r>
          </a:p>
          <a:p>
            <a:endParaRPr lang="en-US" sz="1400">
              <a:latin typeface="+mj-lt"/>
            </a:endParaRPr>
          </a:p>
          <a:p>
            <a:r>
              <a:rPr lang="en-US" sz="1400">
                <a:latin typeface="+mj-lt"/>
              </a:rPr>
              <a:t>#UncalGyro,utcTimeMillis,elapsedRealtimeNanos,UncalGyroXRadPerSec,UncalGyroYRadPerSec,UncalGyroZRadPerSec,DriftXRadPerSec,DriftYRadPerSec,DriftZRadPerSec</a:t>
            </a:r>
          </a:p>
          <a:p>
            <a:endParaRPr lang="en-US" sz="1400">
              <a:latin typeface="+mj-lt"/>
            </a:endParaRPr>
          </a:p>
          <a:p>
            <a:r>
              <a:rPr lang="en-US" sz="1400">
                <a:latin typeface="+mj-lt"/>
              </a:rPr>
              <a:t>#Gyro,utcTimeMillis,elapsedRealtimeNanos,GyroXRadPerSec,GyroYRadPerSec,GyroZRadPerSec </a:t>
            </a:r>
          </a:p>
          <a:p>
            <a:endParaRPr lang="en-US" sz="1400">
              <a:latin typeface="+mj-lt"/>
            </a:endParaRPr>
          </a:p>
          <a:p>
            <a:r>
              <a:rPr lang="en-US" sz="1400">
                <a:latin typeface="+mj-lt"/>
              </a:rPr>
              <a:t>#UncalMag,utcTimeMillis,elapsedRealtimeNanos,UncalMagXMicroT,UncalMagYMicroT,UncalMagZMicroT,BiasXMicroT,BiasYMicroT,BiasZMicroT</a:t>
            </a:r>
          </a:p>
          <a:p>
            <a:endParaRPr lang="en-US" sz="1400">
              <a:latin typeface="+mj-lt"/>
            </a:endParaRPr>
          </a:p>
          <a:p>
            <a:r>
              <a:rPr lang="en-US" sz="1400">
                <a:latin typeface="+mj-lt"/>
              </a:rPr>
              <a:t>#Mag,utcTimeMillis,elapsedRealtimeNanos,MagXMicroT,MagYMicroT,MagZMicroT</a:t>
            </a:r>
          </a:p>
          <a:p>
            <a:endParaRPr lang="en-US" sz="1400">
              <a:latin typeface="+mj-lt"/>
            </a:endParaRPr>
          </a:p>
          <a:p>
            <a:r>
              <a:rPr lang="en-US" sz="1400">
                <a:latin typeface="+mj-lt"/>
              </a:rPr>
              <a:t>#OrientationDeg,utcTimeMillis,elapsedRealtimeNanos,yawDeg,rollDeg,pitchDeg</a:t>
            </a:r>
          </a:p>
          <a:p>
            <a:endParaRPr lang="en-US" sz="1400">
              <a:latin typeface="+mj-lt"/>
            </a:endParaRPr>
          </a:p>
          <a:p>
            <a:r>
              <a:rPr lang="en-US" sz="1400">
                <a:latin typeface="+mj-lt"/>
              </a:rPr>
              <a:t>*Fix,Provider,LatitudeDegrees,LongitudeDegrees,AltitudeMeters,SpeedMps,AccuracyMeters,BearingDegrees,UnixTimeMillis,SpeedAccuracyMps,BearingAccuracyDegrees,elapsedRealtimeNanos,VerticalAccuracyMeters,MockLocation,NumberOfUsedSignals,VerticalSpeedAccuracyMps,SolutionType</a:t>
            </a:r>
          </a:p>
          <a:p>
            <a:endParaRPr lang="en-US" sz="1400">
              <a:latin typeface="+mj-lt"/>
            </a:endParaRPr>
          </a:p>
          <a:p>
            <a:r>
              <a:rPr lang="en-US" sz="1400">
                <a:latin typeface="+mj-lt"/>
              </a:rPr>
              <a:t>#Nav,Svid,Type,Status,MessageId,Sub-messageId,Data(Bytes)</a:t>
            </a:r>
          </a:p>
          <a:p>
            <a:endParaRPr lang="en-US" sz="1400">
              <a:latin typeface="+mj-lt"/>
            </a:endParaRPr>
          </a:p>
          <a:p>
            <a:r>
              <a:rPr lang="en-US" sz="1400">
                <a:latin typeface="+mj-lt"/>
              </a:rPr>
              <a:t>#Status,UnixTimeMillis,SignalCount,SignalIndex,ConstellationType,Svid,CarrierFrequencyHz,Cn0DbHz,AzimuthDegrees,ElevationDegrees,UsedInFix,HasAlmanacData,HasEphemerisData,BasebandCn0DbHz</a:t>
            </a:r>
          </a:p>
          <a:p>
            <a:endParaRPr lang="en-US" sz="1400">
              <a:latin typeface="+mj-lt"/>
            </a:endParaRPr>
          </a:p>
          <a:p>
            <a:r>
              <a:rPr lang="en-US" sz="1400">
                <a:latin typeface="+mj-lt"/>
              </a:rPr>
              <a:t>#Agc,utcTimeMillis,TimeNanos,LeapSecond,TimeUncertaintyNanos,FullBiasNanos,BiasNanos,BiasUncertaintyNanos,DriftNanosPerSecond,DriftUncertaintyNanosPerSecond,HardwareClockDiscontinuityCount,AgcDb,CarrierFrequencyHz,ConstellationType</a:t>
            </a:r>
          </a:p>
        </p:txBody>
      </p:sp>
    </p:spTree>
    <p:extLst>
      <p:ext uri="{BB962C8B-B14F-4D97-AF65-F5344CB8AC3E}">
        <p14:creationId xmlns:p14="http://schemas.microsoft.com/office/powerpoint/2010/main" val="3888119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1B99C8B-F4E5-85A5-BFF6-52F37E2D7D5D}"/>
              </a:ext>
            </a:extLst>
          </p:cNvPr>
          <p:cNvSpPr txBox="1">
            <a:spLocks/>
          </p:cNvSpPr>
          <p:nvPr/>
        </p:nvSpPr>
        <p:spPr>
          <a:xfrm>
            <a:off x="838200" y="589150"/>
            <a:ext cx="10515600" cy="725487"/>
          </a:xfrm>
          <a:prstGeom prst="rect">
            <a:avLst/>
          </a:prstGeom>
          <a:noFill/>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Cascadia Code Light" panose="020B0609020000020004" pitchFamily="49" charset="0"/>
                <a:cs typeface="Cascadia Code Light" panose="020B0609020000020004" pitchFamily="49" charset="0"/>
              </a:rPr>
              <a:t>Dataset</a:t>
            </a:r>
            <a:endParaRPr lang="en-US" dirty="0">
              <a:latin typeface="Cascadia Code Light" panose="020B0609020000020004" pitchFamily="49" charset="0"/>
              <a:cs typeface="Cascadia Code Light" panose="020B0609020000020004" pitchFamily="49" charset="0"/>
            </a:endParaRPr>
          </a:p>
        </p:txBody>
      </p:sp>
      <p:pic>
        <p:nvPicPr>
          <p:cNvPr id="13" name="Picture 12">
            <a:extLst>
              <a:ext uri="{FF2B5EF4-FFF2-40B4-BE49-F238E27FC236}">
                <a16:creationId xmlns:a16="http://schemas.microsoft.com/office/drawing/2014/main" id="{C3663B0B-D450-1D7E-0379-C3F7A5DCA765}"/>
              </a:ext>
            </a:extLst>
          </p:cNvPr>
          <p:cNvPicPr>
            <a:picLocks noChangeAspect="1"/>
          </p:cNvPicPr>
          <p:nvPr/>
        </p:nvPicPr>
        <p:blipFill rotWithShape="1">
          <a:blip r:embed="rId3"/>
          <a:srcRect r="56692"/>
          <a:stretch/>
        </p:blipFill>
        <p:spPr>
          <a:xfrm>
            <a:off x="1677956" y="3282578"/>
            <a:ext cx="3515992" cy="1955992"/>
          </a:xfrm>
          <a:prstGeom prst="rect">
            <a:avLst/>
          </a:prstGeom>
        </p:spPr>
      </p:pic>
      <p:pic>
        <p:nvPicPr>
          <p:cNvPr id="15" name="Picture 14">
            <a:extLst>
              <a:ext uri="{FF2B5EF4-FFF2-40B4-BE49-F238E27FC236}">
                <a16:creationId xmlns:a16="http://schemas.microsoft.com/office/drawing/2014/main" id="{7A5B4330-0C60-EF3F-3911-96D748C3ACD8}"/>
              </a:ext>
            </a:extLst>
          </p:cNvPr>
          <p:cNvPicPr>
            <a:picLocks noChangeAspect="1"/>
          </p:cNvPicPr>
          <p:nvPr/>
        </p:nvPicPr>
        <p:blipFill>
          <a:blip r:embed="rId4"/>
          <a:stretch>
            <a:fillRect/>
          </a:stretch>
        </p:blipFill>
        <p:spPr>
          <a:xfrm>
            <a:off x="2453404" y="1623920"/>
            <a:ext cx="1763819" cy="1763819"/>
          </a:xfrm>
          <a:prstGeom prst="rect">
            <a:avLst/>
          </a:prstGeom>
        </p:spPr>
      </p:pic>
      <p:pic>
        <p:nvPicPr>
          <p:cNvPr id="16" name="Picture 15">
            <a:extLst>
              <a:ext uri="{FF2B5EF4-FFF2-40B4-BE49-F238E27FC236}">
                <a16:creationId xmlns:a16="http://schemas.microsoft.com/office/drawing/2014/main" id="{2E5F739B-9C64-5ECC-5FBA-CD7A9F912DAC}"/>
              </a:ext>
            </a:extLst>
          </p:cNvPr>
          <p:cNvPicPr>
            <a:picLocks noChangeAspect="1"/>
          </p:cNvPicPr>
          <p:nvPr/>
        </p:nvPicPr>
        <p:blipFill rotWithShape="1">
          <a:blip r:embed="rId5"/>
          <a:srcRect l="21206" t="12656" r="30091"/>
          <a:stretch/>
        </p:blipFill>
        <p:spPr>
          <a:xfrm>
            <a:off x="6654738" y="1601447"/>
            <a:ext cx="3841712" cy="3629459"/>
          </a:xfrm>
          <a:prstGeom prst="rect">
            <a:avLst/>
          </a:prstGeom>
        </p:spPr>
      </p:pic>
    </p:spTree>
    <p:extLst>
      <p:ext uri="{BB962C8B-B14F-4D97-AF65-F5344CB8AC3E}">
        <p14:creationId xmlns:p14="http://schemas.microsoft.com/office/powerpoint/2010/main" val="414613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40196C7-5B07-8D2E-54D4-E9B5547C0AB8}"/>
              </a:ext>
            </a:extLst>
          </p:cNvPr>
          <p:cNvPicPr>
            <a:picLocks noChangeAspect="1"/>
          </p:cNvPicPr>
          <p:nvPr/>
        </p:nvPicPr>
        <p:blipFill rotWithShape="1">
          <a:blip r:embed="rId3"/>
          <a:srcRect l="-102"/>
          <a:stretch/>
        </p:blipFill>
        <p:spPr>
          <a:xfrm>
            <a:off x="1102659" y="473973"/>
            <a:ext cx="10462111" cy="5910053"/>
          </a:xfrm>
          <a:prstGeom prst="rect">
            <a:avLst/>
          </a:prstGeom>
        </p:spPr>
      </p:pic>
    </p:spTree>
    <p:extLst>
      <p:ext uri="{BB962C8B-B14F-4D97-AF65-F5344CB8AC3E}">
        <p14:creationId xmlns:p14="http://schemas.microsoft.com/office/powerpoint/2010/main" val="112764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NSS Analysis Tools from Google - googblogs.com">
            <a:extLst>
              <a:ext uri="{FF2B5EF4-FFF2-40B4-BE49-F238E27FC236}">
                <a16:creationId xmlns:a16="http://schemas.microsoft.com/office/drawing/2014/main" id="{1F47C2C1-C72D-4447-4D81-A2573758B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0166"/>
            <a:ext cx="12192000" cy="6415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257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7A553F-3B16-A52C-6629-5F48EBF4868A}"/>
              </a:ext>
            </a:extLst>
          </p:cNvPr>
          <p:cNvPicPr>
            <a:picLocks noChangeAspect="1"/>
          </p:cNvPicPr>
          <p:nvPr/>
        </p:nvPicPr>
        <p:blipFill>
          <a:blip r:embed="rId2"/>
          <a:stretch>
            <a:fillRect/>
          </a:stretch>
        </p:blipFill>
        <p:spPr>
          <a:xfrm>
            <a:off x="628110" y="601808"/>
            <a:ext cx="10603602" cy="5654384"/>
          </a:xfrm>
          <a:prstGeom prst="rect">
            <a:avLst/>
          </a:prstGeom>
        </p:spPr>
      </p:pic>
    </p:spTree>
    <p:extLst>
      <p:ext uri="{BB962C8B-B14F-4D97-AF65-F5344CB8AC3E}">
        <p14:creationId xmlns:p14="http://schemas.microsoft.com/office/powerpoint/2010/main" val="1208885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C563DEA-E1BB-BC02-0FF9-684F18F13AE6}"/>
              </a:ext>
            </a:extLst>
          </p:cNvPr>
          <p:cNvSpPr txBox="1"/>
          <p:nvPr/>
        </p:nvSpPr>
        <p:spPr>
          <a:xfrm>
            <a:off x="484094" y="1166843"/>
            <a:ext cx="10986247" cy="4524315"/>
          </a:xfrm>
          <a:prstGeom prst="rect">
            <a:avLst/>
          </a:prstGeom>
          <a:noFill/>
        </p:spPr>
        <p:txBody>
          <a:bodyPr wrap="square">
            <a:spAutoFit/>
          </a:bodyPr>
          <a:lstStyle/>
          <a:p>
            <a:r>
              <a:rPr lang="vi-VN">
                <a:latin typeface="Cascadia Mono" panose="020B0609020000020004" pitchFamily="49" charset="0"/>
                <a:cs typeface="Cascadia Mono" panose="020B0609020000020004" pitchFamily="49" charset="0"/>
              </a:rPr>
              <a:t>[train/test]/[drive_id]/[phone_name]/supplemental/[phone_name][.txt/.nmea] </a:t>
            </a:r>
            <a:r>
              <a:rPr lang="vi-VN">
                <a:latin typeface="Cascadia Code Light" panose="020B0609020000020004" pitchFamily="49" charset="0"/>
                <a:cs typeface="Cascadia Code Light" panose="020B0609020000020004" pitchFamily="49" charset="0"/>
              </a:rPr>
              <a:t>– Nhật ký logs của GNSS và ground truth ở dạng NMEA. </a:t>
            </a:r>
            <a:endParaRPr lang="en-US">
              <a:latin typeface="Cascadia Code Light" panose="020B0609020000020004" pitchFamily="49" charset="0"/>
              <a:cs typeface="Cascadia Code Light" panose="020B0609020000020004" pitchFamily="49" charset="0"/>
            </a:endParaRPr>
          </a:p>
          <a:p>
            <a:endParaRPr lang="en-US">
              <a:latin typeface="Cascadia Code Light" panose="020B0609020000020004" pitchFamily="49" charset="0"/>
              <a:cs typeface="Cascadia Code Light" panose="020B0609020000020004" pitchFamily="49" charset="0"/>
            </a:endParaRPr>
          </a:p>
          <a:p>
            <a:r>
              <a:rPr lang="vi-VN">
                <a:latin typeface="Cascadia Mono" panose="020B0609020000020004" pitchFamily="49" charset="0"/>
                <a:cs typeface="Cascadia Mono" panose="020B0609020000020004" pitchFamily="49" charset="0"/>
              </a:rPr>
              <a:t>[train/test]/[drive_id]/[phone_name]/supplemental/gnss_log.txt </a:t>
            </a:r>
            <a:r>
              <a:rPr lang="vi-VN">
                <a:latin typeface="Cascadia Code Light" panose="020B0609020000020004" pitchFamily="49" charset="0"/>
                <a:cs typeface="Cascadia Code Light" panose="020B0609020000020004" pitchFamily="49" charset="0"/>
              </a:rPr>
              <a:t>– File log các giá trị của GNSS, được thu bằng GNSS Logger App. Chứa các dữ liệu tương tự file device_gnss nhưng ở dạng logs.</a:t>
            </a:r>
            <a:endParaRPr lang="en-US">
              <a:latin typeface="Cascadia Code Light" panose="020B0609020000020004" pitchFamily="49" charset="0"/>
              <a:cs typeface="Cascadia Code Light" panose="020B0609020000020004" pitchFamily="49" charset="0"/>
            </a:endParaRPr>
          </a:p>
          <a:p>
            <a:endParaRPr lang="vi-VN">
              <a:latin typeface="Cascadia Code Light" panose="020B0609020000020004" pitchFamily="49" charset="0"/>
              <a:cs typeface="Cascadia Code Light" panose="020B0609020000020004" pitchFamily="49" charset="0"/>
            </a:endParaRPr>
          </a:p>
          <a:p>
            <a:r>
              <a:rPr lang="vi-VN">
                <a:latin typeface="Cascadia Mono" panose="020B0609020000020004" pitchFamily="49" charset="0"/>
                <a:cs typeface="Cascadia Mono" panose="020B0609020000020004" pitchFamily="49" charset="0"/>
              </a:rPr>
              <a:t>[train/test]/[drive_id]/[phone_name]/device_gnss.csv </a:t>
            </a:r>
            <a:r>
              <a:rPr lang="vi-VN">
                <a:latin typeface="Cascadia Code Light" panose="020B0609020000020004" pitchFamily="49" charset="0"/>
                <a:cs typeface="Cascadia Code Light" panose="020B0609020000020004" pitchFamily="49" charset="0"/>
              </a:rPr>
              <a:t>– Chứa các giá trị GNSS raw và các dẫn xuất của raw (đã được nội suy)</a:t>
            </a:r>
            <a:endParaRPr lang="en-US">
              <a:latin typeface="Cascadia Code Light" panose="020B0609020000020004" pitchFamily="49" charset="0"/>
              <a:cs typeface="Cascadia Code Light" panose="020B0609020000020004" pitchFamily="49" charset="0"/>
            </a:endParaRPr>
          </a:p>
          <a:p>
            <a:endParaRPr lang="vi-VN">
              <a:latin typeface="Cascadia Code Light" panose="020B0609020000020004" pitchFamily="49" charset="0"/>
              <a:cs typeface="Cascadia Code Light" panose="020B0609020000020004" pitchFamily="49" charset="0"/>
            </a:endParaRPr>
          </a:p>
          <a:p>
            <a:r>
              <a:rPr lang="vi-VN">
                <a:latin typeface="Cascadia Mono" panose="020B0609020000020004" pitchFamily="49" charset="0"/>
                <a:cs typeface="Cascadia Mono" panose="020B0609020000020004" pitchFamily="49" charset="0"/>
              </a:rPr>
              <a:t>[train/test]/[drive_id]/[phone_name]/device_imu.csv </a:t>
            </a:r>
            <a:r>
              <a:rPr lang="vi-VN">
                <a:latin typeface="Cascadia Code Light" panose="020B0609020000020004" pitchFamily="49" charset="0"/>
                <a:cs typeface="Cascadia Code Light" panose="020B0609020000020004" pitchFamily="49" charset="0"/>
              </a:rPr>
              <a:t>– Chứa các giá trị của cảm biến accelerometer, gyroscope, and magnetometer.</a:t>
            </a:r>
            <a:endParaRPr lang="en-US">
              <a:latin typeface="Cascadia Code Light" panose="020B0609020000020004" pitchFamily="49" charset="0"/>
              <a:cs typeface="Cascadia Code Light" panose="020B0609020000020004" pitchFamily="49" charset="0"/>
            </a:endParaRPr>
          </a:p>
          <a:p>
            <a:endParaRPr lang="vi-VN">
              <a:latin typeface="Cascadia Code Light" panose="020B0609020000020004" pitchFamily="49" charset="0"/>
              <a:cs typeface="Cascadia Code Light" panose="020B0609020000020004" pitchFamily="49" charset="0"/>
            </a:endParaRPr>
          </a:p>
          <a:p>
            <a:r>
              <a:rPr lang="vi-VN">
                <a:latin typeface="Cascadia Mono" panose="020B0609020000020004" pitchFamily="49" charset="0"/>
                <a:cs typeface="Cascadia Mono" panose="020B0609020000020004" pitchFamily="49" charset="0"/>
              </a:rPr>
              <a:t>train/[drive_id]/[phone_name]/ground_truth.csv </a:t>
            </a:r>
            <a:r>
              <a:rPr lang="vi-VN">
                <a:latin typeface="Cascadia Code Light" panose="020B0609020000020004" pitchFamily="49" charset="0"/>
                <a:cs typeface="Cascadia Code Light" panose="020B0609020000020004" pitchFamily="49" charset="0"/>
              </a:rPr>
              <a:t>– Vị trí tham chiếu thực tế được nội suy theo từng mốc thời gian, được thu thập bởi NovAtel SPAN ISA-100C.</a:t>
            </a:r>
            <a:endParaRPr lang="en-US">
              <a:latin typeface="Cascadia Code Light" panose="020B0609020000020004" pitchFamily="49" charset="0"/>
              <a:cs typeface="Cascadia Code Light" panose="020B0609020000020004" pitchFamily="49" charset="0"/>
            </a:endParaRPr>
          </a:p>
          <a:p>
            <a:endParaRPr lang="vi-VN">
              <a:latin typeface="Cascadia Code Light" panose="020B0609020000020004" pitchFamily="49" charset="0"/>
              <a:cs typeface="Cascadia Code Light" panose="020B0609020000020004" pitchFamily="49" charset="0"/>
            </a:endParaRPr>
          </a:p>
        </p:txBody>
      </p:sp>
    </p:spTree>
    <p:extLst>
      <p:ext uri="{BB962C8B-B14F-4D97-AF65-F5344CB8AC3E}">
        <p14:creationId xmlns:p14="http://schemas.microsoft.com/office/powerpoint/2010/main" val="643507301"/>
      </p:ext>
    </p:extLst>
  </p:cSld>
  <p:clrMapOvr>
    <a:masterClrMapping/>
  </p:clrMapOvr>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99DE2F1668E54FAE71A8C3861AFA23" ma:contentTypeVersion="4" ma:contentTypeDescription="Create a new document." ma:contentTypeScope="" ma:versionID="21ea19fae445415cc939cf8cfa78dc6e">
  <xsd:schema xmlns:xsd="http://www.w3.org/2001/XMLSchema" xmlns:xs="http://www.w3.org/2001/XMLSchema" xmlns:p="http://schemas.microsoft.com/office/2006/metadata/properties" xmlns:ns2="b4590844-c453-4f3c-893f-90a8a2bed189" targetNamespace="http://schemas.microsoft.com/office/2006/metadata/properties" ma:root="true" ma:fieldsID="af95a966f3be0fbd71482b6073127b75" ns2:_="">
    <xsd:import namespace="b4590844-c453-4f3c-893f-90a8a2bed18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590844-c453-4f3c-893f-90a8a2bed1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00EAF8-1C12-4332-BB38-E5F87A1D69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590844-c453-4f3c-893f-90a8a2bed1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3.xml><?xml version="1.0" encoding="utf-8"?>
<ds:datastoreItem xmlns:ds="http://schemas.openxmlformats.org/officeDocument/2006/customXml" ds:itemID="{E130005B-6102-4F3C-A26F-485DF1BF971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{B44CF2A2-EC2C-4982-BCB5-0143B179F806}tf78504181_win32</Template>
  <TotalTime>557</TotalTime>
  <Words>993</Words>
  <Application>Microsoft Office PowerPoint</Application>
  <PresentationFormat>Widescreen</PresentationFormat>
  <Paragraphs>88</Paragraphs>
  <Slides>15</Slides>
  <Notes>7</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Custom</vt:lpstr>
      <vt:lpstr>Google Decimeter Challenge 2023</vt:lpstr>
      <vt:lpstr>Google Decimeter Challenge 2023</vt:lpstr>
      <vt:lpstr>Mục tiêu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Decimeter Challenge 2023</dc:title>
  <dc:creator>Pham Thi Xuan Mai 20203734</dc:creator>
  <cp:lastModifiedBy>Pham Thi Xuan Mai 20203734</cp:lastModifiedBy>
  <cp:revision>2</cp:revision>
  <dcterms:created xsi:type="dcterms:W3CDTF">2024-03-15T03:25:52Z</dcterms:created>
  <dcterms:modified xsi:type="dcterms:W3CDTF">2024-04-07T12:50:34Z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0x010100EA99DE2F1668E54FAE71A8C3861AFA23</vt:lpwstr>
  </property>
  <property fmtid="{D5CDD505-2E9C-101B-9397-08002B2CF9AE}" pid="3" name="xd_ProgID">
    <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y fmtid="{D5CDD505-2E9C-101B-9397-08002B2CF9AE}" pid="10" name="xd_Signature">
    <vt:bool>false</vt:bool>
  </property>
</Properties>
</file>