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513" r:id="rId5"/>
    <p:sldId id="518" r:id="rId6"/>
    <p:sldId id="517" r:id="rId7"/>
    <p:sldId id="537" r:id="rId8"/>
    <p:sldId id="538" r:id="rId9"/>
  </p:sldIdLst>
  <p:sldSz cx="9144000" cy="6858000" type="screen4x3"/>
  <p:notesSz cx="7010400" cy="92964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C0C34"/>
    <a:srgbClr val="FFFF99"/>
    <a:srgbClr val="66FF99"/>
    <a:srgbClr val="4FB4FF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C4628-A649-4942-88A0-B8F7D50752A2}" v="1" dt="2024-04-22T15:45:47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12"/>
        <p:guide orient="horz" pos="912"/>
        <p:guide pos="2880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Thanh Luan" userId="600d64f34c8f77ee" providerId="LiveId" clId="{66CC4628-A649-4942-88A0-B8F7D50752A2}"/>
    <pc:docChg chg="delSld modSld">
      <pc:chgData name="Le Thanh Luan" userId="600d64f34c8f77ee" providerId="LiveId" clId="{66CC4628-A649-4942-88A0-B8F7D50752A2}" dt="2024-04-22T15:45:47.109" v="2" actId="5736"/>
      <pc:docMkLst>
        <pc:docMk/>
      </pc:docMkLst>
      <pc:sldChg chg="del">
        <pc:chgData name="Le Thanh Luan" userId="600d64f34c8f77ee" providerId="LiveId" clId="{66CC4628-A649-4942-88A0-B8F7D50752A2}" dt="2024-04-21T16:08:03.621" v="0" actId="47"/>
        <pc:sldMkLst>
          <pc:docMk/>
          <pc:sldMk cId="0" sldId="515"/>
        </pc:sldMkLst>
      </pc:sldChg>
      <pc:sldChg chg="del">
        <pc:chgData name="Le Thanh Luan" userId="600d64f34c8f77ee" providerId="LiveId" clId="{66CC4628-A649-4942-88A0-B8F7D50752A2}" dt="2024-04-21T16:08:08.413" v="1" actId="47"/>
        <pc:sldMkLst>
          <pc:docMk/>
          <pc:sldMk cId="0" sldId="516"/>
        </pc:sldMkLst>
      </pc:sldChg>
      <pc:sldChg chg="modSp">
        <pc:chgData name="Le Thanh Luan" userId="600d64f34c8f77ee" providerId="LiveId" clId="{66CC4628-A649-4942-88A0-B8F7D50752A2}" dt="2024-04-22T15:45:47.109" v="2" actId="5736"/>
        <pc:sldMkLst>
          <pc:docMk/>
          <pc:sldMk cId="0" sldId="518"/>
        </pc:sldMkLst>
        <pc:graphicFrameChg chg="mod">
          <ac:chgData name="Le Thanh Luan" userId="600d64f34c8f77ee" providerId="LiveId" clId="{66CC4628-A649-4942-88A0-B8F7D50752A2}" dt="2024-04-22T15:45:47.109" v="2" actId="5736"/>
          <ac:graphicFrameMkLst>
            <pc:docMk/>
            <pc:sldMk cId="0" sldId="518"/>
            <ac:graphicFrameMk id="91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01A1E9B2-6F74-4046-817C-702AAC1E8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85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6.33226E-7" units="1/dev"/>
        </inkml:channelProperties>
      </inkml:inkSource>
      <inkml:timestamp xml:id="ts0" timeString="2011-12-12T13:30:24.5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254 0 0,'-254'32'1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A1025169-BB51-4A6F-BBA1-E31079B74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4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353175"/>
            <a:ext cx="2133600" cy="365125"/>
          </a:xfrm>
        </p:spPr>
        <p:txBody>
          <a:bodyPr/>
          <a:lstStyle/>
          <a:p>
            <a:pPr algn="r"/>
            <a:r>
              <a:rPr lang="en-US"/>
              <a:t>HUST-SET, </a:t>
            </a:r>
            <a:fld id="{5F3E7375-B993-4235-923E-21EEAD6C3A9E}" type="datetime1">
              <a:rPr lang="vi-VN" smtClean="0"/>
              <a:pPr algn="r"/>
              <a:t>22/04/2024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429001" y="6351587"/>
            <a:ext cx="2362200" cy="365125"/>
          </a:xfrm>
        </p:spPr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81000" y="6353174"/>
            <a:ext cx="5410200" cy="352425"/>
          </a:xfrm>
        </p:spPr>
        <p:txBody>
          <a:bodyPr anchor="ctr" anchorCtr="0"/>
          <a:lstStyle>
            <a:lvl1pPr>
              <a:buNone/>
              <a:defRPr sz="1200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/>
          <a:lstStyle>
            <a:lvl1pPr marL="342900" indent="-342900">
              <a:buFont typeface="Wingdings" pitchFamily="2" charset="2"/>
              <a:buChar char="v"/>
              <a:defRPr/>
            </a:lvl1pPr>
            <a:lvl2pPr>
              <a:buFont typeface="Wingdings" pitchFamily="2" charset="2"/>
              <a:buChar char="q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353175"/>
            <a:ext cx="2133600" cy="365125"/>
          </a:xfrm>
        </p:spPr>
        <p:txBody>
          <a:bodyPr/>
          <a:lstStyle/>
          <a:p>
            <a:pPr algn="r"/>
            <a:r>
              <a:rPr lang="en-US"/>
              <a:t>HUST-SET, </a:t>
            </a:r>
            <a:fld id="{7247B10F-F915-4C1B-B165-4B8EA3CF8261}" type="datetime1">
              <a:rPr lang="vi-VN" smtClean="0"/>
              <a:pPr algn="r"/>
              <a:t>22/04/2024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429001" y="6351587"/>
            <a:ext cx="2362200" cy="365125"/>
          </a:xfrm>
        </p:spPr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81000" y="6353174"/>
            <a:ext cx="5334000" cy="352425"/>
          </a:xfrm>
        </p:spPr>
        <p:txBody>
          <a:bodyPr anchor="ctr" anchorCtr="0"/>
          <a:lstStyle>
            <a:lvl1pPr>
              <a:buNone/>
              <a:defRPr sz="1200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353175"/>
            <a:ext cx="2133600" cy="365125"/>
          </a:xfrm>
        </p:spPr>
        <p:txBody>
          <a:bodyPr/>
          <a:lstStyle/>
          <a:p>
            <a:pPr algn="r"/>
            <a:r>
              <a:rPr lang="en-US"/>
              <a:t>HUST-SET, </a:t>
            </a:r>
            <a:fld id="{FD864070-CF4B-417A-AC46-26BF9682ECE5}" type="datetime1">
              <a:rPr lang="vi-VN" smtClean="0"/>
              <a:pPr algn="r"/>
              <a:t>22/04/2024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429001" y="6351587"/>
            <a:ext cx="2362200" cy="365125"/>
          </a:xfrm>
        </p:spPr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81000" y="6353174"/>
            <a:ext cx="5410200" cy="352425"/>
          </a:xfrm>
        </p:spPr>
        <p:txBody>
          <a:bodyPr anchor="ctr" anchorCtr="0"/>
          <a:lstStyle>
            <a:lvl1pPr>
              <a:buNone/>
              <a:defRPr sz="1200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14401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1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353175"/>
            <a:ext cx="2133600" cy="365125"/>
          </a:xfrm>
        </p:spPr>
        <p:txBody>
          <a:bodyPr/>
          <a:lstStyle/>
          <a:p>
            <a:pPr algn="r"/>
            <a:r>
              <a:rPr lang="en-US"/>
              <a:t>HUST-SET, </a:t>
            </a:r>
            <a:fld id="{68E2F2C4-8E40-4E55-A4DB-3360A481A788}" type="datetime1">
              <a:rPr lang="vi-VN" smtClean="0"/>
              <a:pPr algn="r"/>
              <a:t>22/04/2024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429001" y="6351587"/>
            <a:ext cx="2362200" cy="365125"/>
          </a:xfrm>
        </p:spPr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81000" y="6353174"/>
            <a:ext cx="5410200" cy="352425"/>
          </a:xfrm>
        </p:spPr>
        <p:txBody>
          <a:bodyPr anchor="ctr" anchorCtr="0"/>
          <a:lstStyle>
            <a:lvl1pPr>
              <a:buNone/>
              <a:defRPr sz="1200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8229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505200"/>
            <a:ext cx="8229600" cy="2516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353175"/>
            <a:ext cx="2133600" cy="365125"/>
          </a:xfrm>
        </p:spPr>
        <p:txBody>
          <a:bodyPr/>
          <a:lstStyle/>
          <a:p>
            <a:pPr algn="r"/>
            <a:r>
              <a:rPr lang="en-US"/>
              <a:t>HUST-SET, </a:t>
            </a:r>
            <a:fld id="{3B492827-0622-4D36-8DB6-C522DF09573E}" type="datetime1">
              <a:rPr lang="vi-VN" smtClean="0"/>
              <a:pPr algn="r"/>
              <a:t>22/04/2024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429001" y="6351587"/>
            <a:ext cx="2362200" cy="365125"/>
          </a:xfrm>
        </p:spPr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81000" y="6353174"/>
            <a:ext cx="5410200" cy="352425"/>
          </a:xfrm>
        </p:spPr>
        <p:txBody>
          <a:bodyPr anchor="ctr" anchorCtr="0"/>
          <a:lstStyle>
            <a:lvl1pPr>
              <a:buNone/>
              <a:defRPr sz="1200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353175"/>
            <a:ext cx="2133600" cy="365125"/>
          </a:xfrm>
        </p:spPr>
        <p:txBody>
          <a:bodyPr/>
          <a:lstStyle/>
          <a:p>
            <a:pPr algn="r"/>
            <a:r>
              <a:rPr lang="en-US"/>
              <a:t>HUST-SET, </a:t>
            </a:r>
            <a:fld id="{3B492827-0622-4D36-8DB6-C522DF09573E}" type="datetime1">
              <a:rPr lang="vi-VN" smtClean="0"/>
              <a:pPr algn="r"/>
              <a:t>22/04/2024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429001" y="6351587"/>
            <a:ext cx="2362200" cy="365125"/>
          </a:xfrm>
        </p:spPr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81000" y="6353174"/>
            <a:ext cx="5410200" cy="352425"/>
          </a:xfrm>
        </p:spPr>
        <p:txBody>
          <a:bodyPr anchor="ctr" anchorCtr="0"/>
          <a:lstStyle>
            <a:lvl1pPr>
              <a:buNone/>
              <a:defRPr sz="1200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353175"/>
            <a:ext cx="2133600" cy="365125"/>
          </a:xfrm>
        </p:spPr>
        <p:txBody>
          <a:bodyPr/>
          <a:lstStyle/>
          <a:p>
            <a:pPr algn="r"/>
            <a:r>
              <a:rPr lang="en-US"/>
              <a:t>HUST-SET, </a:t>
            </a:r>
            <a:fld id="{3B492827-0622-4D36-8DB6-C522DF09573E}" type="datetime1">
              <a:rPr lang="vi-VN" smtClean="0"/>
              <a:pPr algn="r"/>
              <a:t>22/04/2024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429001" y="6351587"/>
            <a:ext cx="2362200" cy="365125"/>
          </a:xfrm>
        </p:spPr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81000" y="6353174"/>
            <a:ext cx="5410200" cy="352425"/>
          </a:xfrm>
        </p:spPr>
        <p:txBody>
          <a:bodyPr anchor="ctr" anchorCtr="0"/>
          <a:lstStyle>
            <a:lvl1pPr>
              <a:buNone/>
              <a:defRPr sz="1200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6245225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400">
              <a:latin typeface="Arial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6096000"/>
            <a:ext cx="8458200" cy="76200"/>
          </a:xfrm>
          <a:prstGeom prst="rect">
            <a:avLst/>
          </a:prstGeom>
          <a:gradFill rotWithShape="1">
            <a:gsLst>
              <a:gs pos="0">
                <a:srgbClr val="0066FF">
                  <a:gamma/>
                  <a:shade val="28627"/>
                  <a:invGamma/>
                </a:srgbClr>
              </a:gs>
              <a:gs pos="50000">
                <a:srgbClr val="0066FF">
                  <a:alpha val="48000"/>
                </a:srgbClr>
              </a:gs>
              <a:gs pos="100000">
                <a:srgbClr val="0066FF">
                  <a:gamma/>
                  <a:shade val="28627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6394" name="Picture 1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52843" y="6241387"/>
            <a:ext cx="352913" cy="52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381000" y="742950"/>
            <a:ext cx="8458200" cy="76200"/>
          </a:xfrm>
          <a:prstGeom prst="rect">
            <a:avLst/>
          </a:prstGeom>
          <a:gradFill rotWithShape="1">
            <a:gsLst>
              <a:gs pos="0">
                <a:srgbClr val="0066FF">
                  <a:gamma/>
                  <a:shade val="28627"/>
                  <a:invGamma/>
                </a:srgbClr>
              </a:gs>
              <a:gs pos="50000">
                <a:srgbClr val="0066FF">
                  <a:alpha val="48000"/>
                </a:srgbClr>
              </a:gs>
              <a:gs pos="100000">
                <a:srgbClr val="0066FF">
                  <a:gamma/>
                  <a:shade val="28627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5791200" y="63531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HUST-SET, </a:t>
            </a:r>
            <a:fld id="{C080898F-F72A-414D-B8B7-89CF23216B39}" type="datetime1">
              <a:rPr lang="vi-VN" smtClean="0"/>
              <a:pPr algn="r"/>
              <a:t>22/04/2024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3352799" y="6351587"/>
            <a:ext cx="2438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2BF57BF-E7CD-45E1-AADF-EBA0643F2BA7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1" name="Picture 10" descr="SET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309619" y="6248400"/>
            <a:ext cx="529581" cy="5219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  <p:sldLayoutId id="2147483662" r:id="rId6"/>
    <p:sldLayoutId id="2147483663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9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2000">
                <a:cs typeface="Times New Roman" pitchFamily="18" charset="0"/>
              </a:rPr>
              <a:t>Mô hình mạch dãy – Mạch điều khiển đèn giao thông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HUST-SET, </a:t>
            </a:r>
            <a:fld id="{7247B10F-F915-4C1B-B165-4B8EA3CF8261}" type="datetime1">
              <a:rPr lang="vi-VN" smtClean="0"/>
              <a:pPr algn="r"/>
              <a:t>22/04/2024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Chương 2. Biểu diễn logic và mạch số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105400"/>
          </a:xfrm>
        </p:spPr>
        <p:txBody>
          <a:bodyPr/>
          <a:lstStyle/>
          <a:p>
            <a:pPr marL="341313" indent="-341313">
              <a:lnSpc>
                <a:spcPct val="150000"/>
              </a:lnSpc>
              <a:spcBef>
                <a:spcPts val="0"/>
              </a:spcBef>
              <a:tabLst>
                <a:tab pos="2286000" algn="l"/>
              </a:tabLst>
            </a:pP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T,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đó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pPr marL="341313" indent="-341313">
              <a:lnSpc>
                <a:spcPct val="150000"/>
              </a:lnSpc>
              <a:spcBef>
                <a:spcPts val="0"/>
              </a:spcBef>
              <a:tabLst>
                <a:tab pos="2286000" algn="l"/>
              </a:tabLst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tô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chu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pPr marL="341313" indent="-341313">
              <a:lnSpc>
                <a:spcPct val="150000"/>
              </a:lnSpc>
              <a:spcBef>
                <a:spcPts val="0"/>
              </a:spcBef>
              <a:tabLst>
                <a:tab pos="2286000" algn="l"/>
              </a:tabLst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tô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 indent="-341313">
              <a:lnSpc>
                <a:spcPct val="150000"/>
              </a:lnSpc>
              <a:spcBef>
                <a:spcPts val="0"/>
              </a:spcBef>
              <a:tabLst>
                <a:tab pos="2286000" algn="l"/>
              </a:tabLst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đó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1313" indent="-341313">
              <a:lnSpc>
                <a:spcPct val="150000"/>
              </a:lnSpc>
              <a:spcBef>
                <a:spcPts val="0"/>
              </a:spcBef>
              <a:tabLst>
                <a:tab pos="2286000" algn="l"/>
              </a:tabLst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xanh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1313" indent="-341313">
              <a:lnSpc>
                <a:spcPct val="150000"/>
              </a:lnSpc>
              <a:spcBef>
                <a:spcPts val="0"/>
              </a:spcBef>
              <a:tabLst>
                <a:tab pos="2286000" algn="l"/>
              </a:tabLst>
            </a:pP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2000">
                <a:cs typeface="Times New Roman" pitchFamily="18" charset="0"/>
              </a:rPr>
              <a:t>Mô hình mạch dãy – Mạch điều khiển đèn giao thông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HUST-SET, </a:t>
            </a:r>
            <a:fld id="{7247B10F-F915-4C1B-B165-4B8EA3CF8261}" type="datetime1">
              <a:rPr lang="vi-VN" smtClean="0"/>
              <a:pPr algn="r"/>
              <a:t>22/04/2024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Chương 2. Biểu diễn logic và mạch số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1600200"/>
          </a:xfrm>
        </p:spPr>
        <p:txBody>
          <a:bodyPr/>
          <a:lstStyle/>
          <a:p>
            <a:pPr marL="341313" indent="-341313">
              <a:spcBef>
                <a:spcPts val="0"/>
              </a:spcBef>
              <a:tabLst>
                <a:tab pos="2286000" algn="l"/>
              </a:tabLst>
            </a:pPr>
            <a:r>
              <a:rPr lang="en-US" sz="2400" b="0">
                <a:latin typeface="Times New Roman" pitchFamily="18" charset="0"/>
                <a:cs typeface="Times New Roman" pitchFamily="18" charset="0"/>
              </a:rPr>
              <a:t>Khối sensor: phát hiện ô tô ở hướng không ưu tiên</a:t>
            </a:r>
          </a:p>
          <a:p>
            <a:pPr marL="341313" indent="-341313">
              <a:spcBef>
                <a:spcPts val="0"/>
              </a:spcBef>
              <a:tabLst>
                <a:tab pos="22860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Khối timer: đếm thời gian</a:t>
            </a:r>
          </a:p>
          <a:p>
            <a:pPr marL="341313" indent="-341313">
              <a:spcBef>
                <a:spcPts val="0"/>
              </a:spcBef>
              <a:tabLst>
                <a:tab pos="2286000" algn="l"/>
              </a:tabLst>
            </a:pPr>
            <a:r>
              <a:rPr lang="en-US" sz="2400" b="0">
                <a:latin typeface="Times New Roman" pitchFamily="18" charset="0"/>
                <a:cs typeface="Times New Roman" pitchFamily="18" charset="0"/>
              </a:rPr>
              <a:t>Khối highway_controller điều khiển đèn hướng ưu tiên</a:t>
            </a:r>
          </a:p>
          <a:p>
            <a:pPr marL="341313" indent="-341313">
              <a:spcBef>
                <a:spcPts val="0"/>
              </a:spcBef>
              <a:tabLst>
                <a:tab pos="2286000" algn="l"/>
              </a:tabLs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Khối countryroad_controller: điều khiển đèn hướng không ưu tiên</a:t>
            </a:r>
            <a:endParaRPr lang="en-US" sz="2400" b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96"/>
          <p:cNvGrpSpPr/>
          <p:nvPr/>
        </p:nvGrpSpPr>
        <p:grpSpPr>
          <a:xfrm>
            <a:off x="1219200" y="2709862"/>
            <a:ext cx="6781800" cy="3386138"/>
            <a:chOff x="1371600" y="2590800"/>
            <a:chExt cx="6778625" cy="3386138"/>
          </a:xfrm>
        </p:grpSpPr>
        <p:graphicFrame>
          <p:nvGraphicFramePr>
            <p:cNvPr id="91" name="Object 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853885"/>
                </p:ext>
              </p:extLst>
            </p:nvPr>
          </p:nvGraphicFramePr>
          <p:xfrm>
            <a:off x="1371600" y="2590800"/>
            <a:ext cx="6778625" cy="3386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91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2590800"/>
                          <a:ext cx="6778625" cy="3386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Text Box 12"/>
            <p:cNvSpPr txBox="1">
              <a:spLocks noChangeArrowheads="1"/>
            </p:cNvSpPr>
            <p:nvPr/>
          </p:nvSpPr>
          <p:spPr bwMode="auto">
            <a:xfrm>
              <a:off x="4393396" y="2627076"/>
              <a:ext cx="1471900" cy="8309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/>
                <a:t>country road controller</a:t>
              </a:r>
            </a:p>
            <a:p>
              <a:endParaRPr lang="en-US" sz="1600"/>
            </a:p>
          </p:txBody>
        </p:sp>
        <p:sp>
          <p:nvSpPr>
            <p:cNvPr id="93" name="Text Box 13"/>
            <p:cNvSpPr txBox="1">
              <a:spLocks noChangeArrowheads="1"/>
            </p:cNvSpPr>
            <p:nvPr/>
          </p:nvSpPr>
          <p:spPr bwMode="auto">
            <a:xfrm>
              <a:off x="4416425" y="4492625"/>
              <a:ext cx="1457325" cy="777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highway controller</a:t>
              </a:r>
            </a:p>
          </p:txBody>
        </p:sp>
        <p:sp>
          <p:nvSpPr>
            <p:cNvPr id="94" name="Text Box 14"/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graphicFrame>
          <p:nvGraphicFramePr>
            <p:cNvPr id="95" name="Group 44"/>
            <p:cNvGraphicFramePr>
              <a:graphicFrameLocks/>
            </p:cNvGraphicFramePr>
            <p:nvPr/>
          </p:nvGraphicFramePr>
          <p:xfrm>
            <a:off x="1701800" y="2667001"/>
            <a:ext cx="1294794" cy="411163"/>
          </p:xfrm>
          <a:graphic>
            <a:graphicData uri="http://schemas.openxmlformats.org/drawingml/2006/table">
              <a:tbl>
                <a:tblPr/>
                <a:tblGrid>
                  <a:gridCol w="1295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111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sensor</a:t>
                        </a:r>
                      </a:p>
                    </a:txBody>
                    <a:tcPr horzOverflow="overflow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96" name="Text Box 42"/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831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05438" y="6727825"/>
              <a:ext cx="92075" cy="12700"/>
            </p14:xfrm>
          </p:contentPart>
        </mc:Choice>
        <mc:Fallback xmlns="">
          <p:pic>
            <p:nvPicPr>
              <p:cNvPr id="9831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6050" y="6717819"/>
                <a:ext cx="110851" cy="3271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2000">
                <a:cs typeface="Times New Roman" pitchFamily="18" charset="0"/>
              </a:rPr>
              <a:t>Mô hình mạch dãy – Mạch điều khiển đèn giao thông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HUST-SET, </a:t>
            </a:r>
            <a:fld id="{7247B10F-F915-4C1B-B165-4B8EA3CF8261}" type="datetime1">
              <a:rPr lang="vi-VN" smtClean="0"/>
              <a:pPr algn="r"/>
              <a:t>22/04/2024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Chương 2. Biểu diễn logic và mạch số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5029200" cy="5180012"/>
          </a:xfrm>
        </p:spPr>
        <p:txBody>
          <a:bodyPr/>
          <a:lstStyle/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800" err="1">
                <a:latin typeface="+mj-lt"/>
                <a:cs typeface="Times New Roman" pitchFamily="18" charset="0"/>
              </a:rPr>
              <a:t>Bộ</a:t>
            </a:r>
            <a:r>
              <a:rPr lang="en-US" sz="1800">
                <a:latin typeface="+mj-lt"/>
                <a:cs typeface="Times New Roman" pitchFamily="18" charset="0"/>
              </a:rPr>
              <a:t> </a:t>
            </a:r>
            <a:r>
              <a:rPr lang="en-US" sz="1800" err="1">
                <a:latin typeface="+mj-lt"/>
                <a:cs typeface="Times New Roman" pitchFamily="18" charset="0"/>
              </a:rPr>
              <a:t>điều</a:t>
            </a:r>
            <a:r>
              <a:rPr lang="en-US" sz="1800">
                <a:latin typeface="+mj-lt"/>
                <a:cs typeface="Times New Roman" pitchFamily="18" charset="0"/>
              </a:rPr>
              <a:t> </a:t>
            </a:r>
            <a:r>
              <a:rPr lang="en-US" sz="1800" err="1">
                <a:latin typeface="+mj-lt"/>
                <a:cs typeface="Times New Roman" pitchFamily="18" charset="0"/>
              </a:rPr>
              <a:t>khiển</a:t>
            </a:r>
            <a:r>
              <a:rPr lang="en-US" sz="1800">
                <a:latin typeface="+mj-lt"/>
                <a:cs typeface="Times New Roman" pitchFamily="18" charset="0"/>
              </a:rPr>
              <a:t> </a:t>
            </a:r>
            <a:r>
              <a:rPr lang="en-US" sz="1800" err="1">
                <a:latin typeface="+mj-lt"/>
                <a:cs typeface="Times New Roman" pitchFamily="18" charset="0"/>
              </a:rPr>
              <a:t>hướng</a:t>
            </a:r>
            <a:r>
              <a:rPr lang="en-US" sz="1800">
                <a:latin typeface="+mj-lt"/>
                <a:cs typeface="Times New Roman" pitchFamily="18" charset="0"/>
              </a:rPr>
              <a:t> </a:t>
            </a:r>
            <a:r>
              <a:rPr lang="en-US" sz="1800" err="1">
                <a:latin typeface="+mj-lt"/>
                <a:cs typeface="Times New Roman" pitchFamily="18" charset="0"/>
              </a:rPr>
              <a:t>ưu</a:t>
            </a:r>
            <a:r>
              <a:rPr lang="en-US" sz="1800">
                <a:latin typeface="+mj-lt"/>
                <a:cs typeface="Times New Roman" pitchFamily="18" charset="0"/>
              </a:rPr>
              <a:t> </a:t>
            </a:r>
            <a:r>
              <a:rPr lang="en-US" sz="1800" err="1">
                <a:latin typeface="+mj-lt"/>
                <a:cs typeface="Times New Roman" pitchFamily="18" charset="0"/>
              </a:rPr>
              <a:t>tiên</a:t>
            </a:r>
            <a:endParaRPr lang="en-US" sz="1800">
              <a:latin typeface="+mj-lt"/>
              <a:cs typeface="Times New Roman" pitchFamily="18" charset="0"/>
            </a:endParaRP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 b="1">
                <a:solidFill>
                  <a:srgbClr val="0000FF"/>
                </a:solidFill>
                <a:latin typeface="+mj-lt"/>
              </a:rPr>
              <a:t>	module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FF"/>
                </a:solidFill>
                <a:latin typeface="+mj-lt"/>
              </a:rPr>
              <a:t>highway_fsm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 (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	</a:t>
            </a:r>
            <a:r>
              <a:rPr lang="en-US" sz="1600" err="1">
                <a:solidFill>
                  <a:srgbClr val="0000FF"/>
                </a:solidFill>
                <a:latin typeface="+mj-lt"/>
              </a:rPr>
              <a:t>clk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,  </a:t>
            </a:r>
            <a:r>
              <a:rPr lang="en-US" sz="1600" err="1">
                <a:solidFill>
                  <a:srgbClr val="0000FF"/>
                </a:solidFill>
                <a:latin typeface="+mj-lt"/>
              </a:rPr>
              <a:t>rst_n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,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	car,  Timeout,   timeout,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	</a:t>
            </a:r>
            <a:r>
              <a:rPr lang="en-US" sz="1600" err="1">
                <a:solidFill>
                  <a:srgbClr val="0000FF"/>
                </a:solidFill>
                <a:latin typeface="+mj-lt"/>
              </a:rPr>
              <a:t>enable_h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,   </a:t>
            </a:r>
            <a:r>
              <a:rPr lang="en-US" sz="1600" err="1">
                <a:solidFill>
                  <a:srgbClr val="0000FF"/>
                </a:solidFill>
                <a:latin typeface="+mj-lt"/>
              </a:rPr>
              <a:t>enable_n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,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	</a:t>
            </a:r>
            <a:r>
              <a:rPr lang="en-US" sz="1600" err="1">
                <a:solidFill>
                  <a:srgbClr val="0000FF"/>
                </a:solidFill>
                <a:latin typeface="+mj-lt"/>
              </a:rPr>
              <a:t>start_h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,   </a:t>
            </a:r>
            <a:r>
              <a:rPr lang="en-US" sz="1600" err="1">
                <a:solidFill>
                  <a:srgbClr val="0000FF"/>
                </a:solidFill>
                <a:latin typeface="+mj-lt"/>
              </a:rPr>
              <a:t>light_h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);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  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+mj-lt"/>
              </a:rPr>
              <a:t>input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FF"/>
                </a:solidFill>
                <a:latin typeface="+mj-lt"/>
              </a:rPr>
              <a:t>clk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;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+mj-lt"/>
              </a:rPr>
              <a:t>input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FF"/>
                </a:solidFill>
                <a:latin typeface="+mj-lt"/>
              </a:rPr>
              <a:t>rst_n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;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+mj-lt"/>
              </a:rPr>
              <a:t>input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 car;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+mj-lt"/>
              </a:rPr>
              <a:t>input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 Timeout;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+mj-lt"/>
              </a:rPr>
              <a:t>input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 timeout;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+mj-lt"/>
              </a:rPr>
              <a:t>input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FF"/>
                </a:solidFill>
                <a:latin typeface="+mj-lt"/>
              </a:rPr>
              <a:t>enable_h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;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+mj-lt"/>
              </a:rPr>
              <a:t>output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FF"/>
                </a:solidFill>
                <a:latin typeface="+mj-lt"/>
              </a:rPr>
              <a:t>enable_n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;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+mj-lt"/>
              </a:rPr>
              <a:t>output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FF"/>
                </a:solidFill>
                <a:latin typeface="+mj-lt"/>
              </a:rPr>
              <a:t>start_h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;</a:t>
            </a:r>
          </a:p>
          <a:p>
            <a:pPr marL="341313" indent="-341313">
              <a:buNone/>
              <a:tabLst>
                <a:tab pos="682625" algn="l"/>
                <a:tab pos="1146175" algn="l"/>
                <a:tab pos="1487488" algn="l"/>
                <a:tab pos="1828800" algn="l"/>
              </a:tabLst>
            </a:pPr>
            <a:r>
              <a:rPr lang="en-US" sz="1600">
                <a:solidFill>
                  <a:srgbClr val="0000FF"/>
                </a:solidFill>
                <a:latin typeface="+mj-lt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+mj-lt"/>
              </a:rPr>
              <a:t>output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 [2:0] </a:t>
            </a:r>
            <a:r>
              <a:rPr lang="en-US" sz="1600" err="1">
                <a:solidFill>
                  <a:srgbClr val="0000FF"/>
                </a:solidFill>
                <a:latin typeface="+mj-lt"/>
              </a:rPr>
              <a:t>light_h</a:t>
            </a:r>
            <a:r>
              <a:rPr lang="en-US" sz="1600">
                <a:solidFill>
                  <a:srgbClr val="0000FF"/>
                </a:solidFill>
                <a:latin typeface="+mj-lt"/>
              </a:rPr>
              <a:t>;</a:t>
            </a:r>
          </a:p>
          <a:p>
            <a:pPr>
              <a:buNone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914400"/>
            <a:ext cx="4419600" cy="29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81400" y="3810000"/>
            <a:ext cx="5257800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Khai </a:t>
            </a: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báo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biến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trạng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thái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hiện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tại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và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kế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tiếp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(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current and next state variables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)</a:t>
            </a:r>
          </a:p>
          <a:p>
            <a:pPr marL="633413" marR="0" lvl="1" indent="-63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286000" algn="l"/>
              </a:tabLst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reg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[2:0] 	</a:t>
            </a:r>
            <a:r>
              <a: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CurrentState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;</a:t>
            </a:r>
          </a:p>
          <a:p>
            <a:pPr marL="633413" marR="0" lvl="1" indent="-63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286000" algn="l"/>
              </a:tabLst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reg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[2:0]	</a:t>
            </a:r>
            <a:r>
              <a: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NextState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;</a:t>
            </a:r>
          </a:p>
          <a:p>
            <a:pPr marL="1023938" marR="0" lvl="2" indent="-34131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286000" algn="l"/>
              </a:tabLst>
              <a:defRPr/>
            </a:pPr>
            <a:endParaRPr kumimoji="0" lang="en-US" sz="1600" b="0" i="1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2000">
                <a:cs typeface="Times New Roman" pitchFamily="18" charset="0"/>
              </a:rPr>
              <a:t>Mạch điều khiển đèn giao thông – hàm chuyển trạng thái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324600"/>
            <a:ext cx="2133600" cy="365125"/>
          </a:xfrm>
        </p:spPr>
        <p:txBody>
          <a:bodyPr/>
          <a:lstStyle/>
          <a:p>
            <a:pPr algn="r"/>
            <a:r>
              <a:rPr lang="en-US"/>
              <a:t>HUST-SET, </a:t>
            </a:r>
            <a:fld id="{7247B10F-F915-4C1B-B165-4B8EA3CF8261}" type="datetime1">
              <a:rPr lang="vi-VN" smtClean="0"/>
              <a:pPr algn="r"/>
              <a:t>22/04/2024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Chương 2. Biểu diễn logic và mạch số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62401" y="838200"/>
            <a:ext cx="5181599" cy="5180012"/>
          </a:xfrm>
        </p:spPr>
        <p:txBody>
          <a:bodyPr/>
          <a:lstStyle/>
          <a:p>
            <a:r>
              <a:rPr lang="en-US" sz="1800">
                <a:latin typeface="Times New Roman" pitchFamily="18" charset="0"/>
                <a:cs typeface="Times New Roman" pitchFamily="18" charset="0"/>
              </a:rPr>
              <a:t>Xây dựng hàm chuyển trạng thái </a:t>
            </a:r>
            <a:r>
              <a:rPr lang="en-US" sz="180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và hàm ra </a:t>
            </a:r>
            <a:r>
              <a:rPr lang="en-US" sz="180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 b="1">
                <a:solidFill>
                  <a:srgbClr val="0000FF"/>
                </a:solidFill>
              </a:rPr>
              <a:t>always</a:t>
            </a:r>
            <a:r>
              <a:rPr lang="en-US" sz="1600">
                <a:solidFill>
                  <a:srgbClr val="0000FF"/>
                </a:solidFill>
              </a:rPr>
              <a:t>@ (NextState, CurrentState, enable_h, 		Timeout, timeout, car)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 b="1">
                <a:solidFill>
                  <a:srgbClr val="0000FF"/>
                </a:solidFill>
              </a:rPr>
              <a:t>begin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>
                <a:solidFill>
                  <a:srgbClr val="0000FF"/>
                </a:solidFill>
              </a:rPr>
              <a:t>	NextState = CurrentState ;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>
                <a:solidFill>
                  <a:srgbClr val="0000FF"/>
                </a:solidFill>
              </a:rPr>
              <a:t>	start_h = 0; enable_n = 0;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>
                <a:solidFill>
                  <a:srgbClr val="0000FF"/>
                </a:solidFill>
              </a:rPr>
              <a:t>	</a:t>
            </a:r>
            <a:r>
              <a:rPr lang="en-US" sz="1600" b="1">
                <a:solidFill>
                  <a:srgbClr val="0000FF"/>
                </a:solidFill>
              </a:rPr>
              <a:t>case</a:t>
            </a:r>
            <a:r>
              <a:rPr lang="en-US" sz="1600">
                <a:solidFill>
                  <a:srgbClr val="0000FF"/>
                </a:solidFill>
              </a:rPr>
              <a:t> (CurrentState)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>
                <a:solidFill>
                  <a:srgbClr val="0000FF"/>
                </a:solidFill>
              </a:rPr>
              <a:t>    	green_h: </a:t>
            </a:r>
            <a:r>
              <a:rPr lang="en-US" sz="1600" b="1">
                <a:solidFill>
                  <a:srgbClr val="0000FF"/>
                </a:solidFill>
              </a:rPr>
              <a:t>if</a:t>
            </a:r>
            <a:r>
              <a:rPr lang="en-US" sz="1600">
                <a:solidFill>
                  <a:srgbClr val="0000FF"/>
                </a:solidFill>
              </a:rPr>
              <a:t> (car==1 &amp;&amp; Timeout == 1)  </a:t>
            </a:r>
            <a:r>
              <a:rPr lang="en-US" sz="1600" b="1">
                <a:solidFill>
                  <a:srgbClr val="0000FF"/>
                </a:solidFill>
              </a:rPr>
              <a:t>begin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>
                <a:solidFill>
                  <a:srgbClr val="0000FF"/>
                </a:solidFill>
              </a:rPr>
              <a:t>                		NextState = yellow_h; start_h = 1;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>
                <a:solidFill>
                  <a:srgbClr val="0000FF"/>
                </a:solidFill>
              </a:rPr>
              <a:t>             		</a:t>
            </a:r>
            <a:r>
              <a:rPr lang="en-US" sz="1600" b="1">
                <a:solidFill>
                  <a:srgbClr val="0000FF"/>
                </a:solidFill>
              </a:rPr>
              <a:t>end</a:t>
            </a:r>
            <a:r>
              <a:rPr lang="en-US" sz="160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>
                <a:solidFill>
                  <a:srgbClr val="0000FF"/>
                </a:solidFill>
              </a:rPr>
              <a:t>    	yellow_h: </a:t>
            </a:r>
            <a:r>
              <a:rPr lang="en-US" sz="1600" b="1">
                <a:solidFill>
                  <a:srgbClr val="0000FF"/>
                </a:solidFill>
              </a:rPr>
              <a:t>if</a:t>
            </a:r>
            <a:r>
              <a:rPr lang="en-US" sz="1600">
                <a:solidFill>
                  <a:srgbClr val="0000FF"/>
                </a:solidFill>
              </a:rPr>
              <a:t> (timeout==1) </a:t>
            </a:r>
            <a:r>
              <a:rPr lang="en-US" sz="1600" b="1">
                <a:solidFill>
                  <a:srgbClr val="0000FF"/>
                </a:solidFill>
              </a:rPr>
              <a:t>begin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>
                <a:solidFill>
                  <a:srgbClr val="0000FF"/>
                </a:solidFill>
              </a:rPr>
              <a:t>                		NextState = red_h;enable_n = 1;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>
                <a:solidFill>
                  <a:srgbClr val="0000FF"/>
                </a:solidFill>
              </a:rPr>
              <a:t>		          </a:t>
            </a:r>
            <a:r>
              <a:rPr lang="en-US" sz="1600" b="1">
                <a:solidFill>
                  <a:srgbClr val="0000FF"/>
                </a:solidFill>
              </a:rPr>
              <a:t>end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>
                <a:solidFill>
                  <a:srgbClr val="0000FF"/>
                </a:solidFill>
              </a:rPr>
              <a:t>	red_h: </a:t>
            </a:r>
            <a:r>
              <a:rPr lang="en-US" sz="1600" b="1">
                <a:solidFill>
                  <a:srgbClr val="0000FF"/>
                </a:solidFill>
              </a:rPr>
              <a:t>if</a:t>
            </a:r>
            <a:r>
              <a:rPr lang="en-US" sz="1600">
                <a:solidFill>
                  <a:srgbClr val="0000FF"/>
                </a:solidFill>
              </a:rPr>
              <a:t> (enable_h) </a:t>
            </a:r>
            <a:r>
              <a:rPr lang="en-US" sz="1600" b="1">
                <a:solidFill>
                  <a:srgbClr val="0000FF"/>
                </a:solidFill>
              </a:rPr>
              <a:t>begin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>
                <a:solidFill>
                  <a:srgbClr val="0000FF"/>
                </a:solidFill>
              </a:rPr>
              <a:t>              			NextState =green_h; start_h = 1;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>
                <a:solidFill>
                  <a:srgbClr val="0000FF"/>
                </a:solidFill>
              </a:rPr>
              <a:t>	         </a:t>
            </a:r>
            <a:r>
              <a:rPr lang="en-US" sz="1600" b="1">
                <a:solidFill>
                  <a:srgbClr val="0000FF"/>
                </a:solidFill>
              </a:rPr>
              <a:t>end</a:t>
            </a:r>
            <a:r>
              <a:rPr lang="en-US" sz="160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>
                <a:solidFill>
                  <a:srgbClr val="0000FF"/>
                </a:solidFill>
              </a:rPr>
              <a:t>    </a:t>
            </a:r>
            <a:r>
              <a:rPr lang="en-US" sz="1600" b="1">
                <a:solidFill>
                  <a:srgbClr val="0000FF"/>
                </a:solidFill>
              </a:rPr>
              <a:t>endcase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600" b="1">
                <a:solidFill>
                  <a:srgbClr val="0000FF"/>
                </a:solidFill>
              </a:rPr>
              <a:t>end</a:t>
            </a:r>
            <a:r>
              <a:rPr lang="en-US" sz="1600">
                <a:solidFill>
                  <a:srgbClr val="0000FF"/>
                </a:solidFill>
              </a:rPr>
              <a:t> </a:t>
            </a:r>
          </a:p>
          <a:p>
            <a:pPr marL="223838" indent="-341313">
              <a:spcBef>
                <a:spcPts val="0"/>
              </a:spcBef>
              <a:buNone/>
              <a:tabLst>
                <a:tab pos="2286000" algn="l"/>
              </a:tabLst>
            </a:pPr>
            <a:endParaRPr lang="en-US" sz="1600" b="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609600" y="2438400"/>
            <a:ext cx="3276600" cy="3657600"/>
            <a:chOff x="5481638" y="457200"/>
            <a:chExt cx="3509962" cy="4191000"/>
          </a:xfrm>
        </p:grpSpPr>
        <p:sp>
          <p:nvSpPr>
            <p:cNvPr id="41" name="Line 4"/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green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yellow</a:t>
              </a:r>
            </a:p>
          </p:txBody>
        </p:sp>
        <p:sp>
          <p:nvSpPr>
            <p:cNvPr id="45" name="Arc 9"/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Arc 10"/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Arc 11"/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458913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car</a:t>
              </a:r>
              <a:r>
                <a:rPr lang="de-DE" sz="1800">
                  <a:latin typeface="Times New Roman" pitchFamily="18" charset="0"/>
                </a:rPr>
                <a:t> </a:t>
              </a:r>
              <a:r>
                <a:rPr lang="de-DE" sz="1800"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762001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14400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enable_h</a:t>
              </a:r>
              <a:endParaRPr 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6619875" y="1177925"/>
              <a:ext cx="1363663" cy="549275"/>
              <a:chOff x="1102" y="1139"/>
              <a:chExt cx="859" cy="346"/>
            </a:xfrm>
          </p:grpSpPr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1102" y="1139"/>
                <a:ext cx="859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car</a:t>
                </a:r>
                <a:r>
                  <a:rPr lang="de-DE" sz="1800">
                    <a:latin typeface="Times New Roman" pitchFamily="18" charset="0"/>
                  </a:rPr>
                  <a:t> 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55" name="Line 24"/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7867650" y="2438400"/>
              <a:ext cx="1123950" cy="549275"/>
              <a:chOff x="1151" y="1142"/>
              <a:chExt cx="708" cy="346"/>
            </a:xfrm>
          </p:grpSpPr>
          <p:sp>
            <p:nvSpPr>
              <p:cNvPr id="58" name="Text Box 29"/>
              <p:cNvSpPr txBox="1">
                <a:spLocks noChangeArrowheads="1"/>
              </p:cNvSpPr>
              <p:nvPr/>
            </p:nvSpPr>
            <p:spPr bwMode="auto">
              <a:xfrm>
                <a:off x="1267" y="1142"/>
                <a:ext cx="528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timeout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enable_n</a:t>
                </a:r>
              </a:p>
            </p:txBody>
          </p:sp>
          <p:sp>
            <p:nvSpPr>
              <p:cNvPr id="59" name="Line 30"/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5527675" y="2438400"/>
              <a:ext cx="1123950" cy="549275"/>
              <a:chOff x="1151" y="1142"/>
              <a:chExt cx="708" cy="346"/>
            </a:xfrm>
          </p:grpSpPr>
          <p:sp>
            <p:nvSpPr>
              <p:cNvPr id="61" name="Text Box 32"/>
              <p:cNvSpPr txBox="1">
                <a:spLocks noChangeArrowheads="1"/>
              </p:cNvSpPr>
              <p:nvPr/>
            </p:nvSpPr>
            <p:spPr bwMode="auto">
              <a:xfrm>
                <a:off x="1267" y="1142"/>
                <a:ext cx="528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enable_h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62" name="Line 33"/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304800" y="838200"/>
            <a:ext cx="3733800" cy="51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Mã hóa trạng thái (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 encoding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r>
              <a:rPr lang="en-US" sz="1600">
                <a:solidFill>
                  <a:srgbClr val="0000FF"/>
                </a:solidFill>
              </a:rPr>
              <a:t>parameter [2:0] /* synopsys enum state_info */</a:t>
            </a:r>
            <a:br>
              <a:rPr lang="en-US" sz="1600">
                <a:solidFill>
                  <a:srgbClr val="0000FF"/>
                </a:solidFill>
              </a:rPr>
            </a:br>
            <a:r>
              <a:rPr lang="en-US" sz="1600">
                <a:solidFill>
                  <a:srgbClr val="0000FF"/>
                </a:solidFill>
              </a:rPr>
              <a:t>	green_h = 3'b100,</a:t>
            </a:r>
            <a:br>
              <a:rPr lang="en-US" sz="1600">
                <a:solidFill>
                  <a:srgbClr val="0000FF"/>
                </a:solidFill>
              </a:rPr>
            </a:br>
            <a:r>
              <a:rPr lang="en-US" sz="1600">
                <a:solidFill>
                  <a:srgbClr val="0000FF"/>
                </a:solidFill>
              </a:rPr>
              <a:t>	yellow_h = 3'b010,</a:t>
            </a:r>
            <a:br>
              <a:rPr lang="en-US" sz="1600">
                <a:solidFill>
                  <a:srgbClr val="0000FF"/>
                </a:solidFill>
              </a:rPr>
            </a:br>
            <a:r>
              <a:rPr lang="en-US" sz="1600">
                <a:solidFill>
                  <a:srgbClr val="0000FF"/>
                </a:solidFill>
              </a:rPr>
              <a:t>	red_h = 3'b001;</a:t>
            </a:r>
            <a:br>
              <a:rPr lang="en-US" sz="1600"/>
            </a:br>
            <a:r>
              <a:rPr lang="en-US" sz="1600"/>
              <a:t>	</a:t>
            </a:r>
            <a:endParaRPr kumimoji="0" lang="en-US" sz="1600" b="0" i="1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8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2000">
                <a:cs typeface="Times New Roman" pitchFamily="18" charset="0"/>
              </a:rPr>
              <a:t>Mô hình mạch dãy – FlipFlop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HUST-SET, </a:t>
            </a:r>
            <a:fld id="{7247B10F-F915-4C1B-B165-4B8EA3CF8261}" type="datetime1">
              <a:rPr lang="vi-VN" smtClean="0"/>
              <a:pPr algn="r"/>
              <a:t>22/04/2024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Chương 2. Biểu diễn logic và mạch số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1" y="838200"/>
            <a:ext cx="5029200" cy="5180012"/>
          </a:xfrm>
        </p:spPr>
        <p:txBody>
          <a:bodyPr/>
          <a:lstStyle/>
          <a:p>
            <a:r>
              <a:rPr lang="en-US" sz="1800">
                <a:latin typeface="Times New Roman" pitchFamily="18" charset="0"/>
                <a:cs typeface="Times New Roman" pitchFamily="18" charset="0"/>
              </a:rPr>
              <a:t>Mô tả FF lưu giá trị biến trạng thái</a:t>
            </a:r>
          </a:p>
          <a:p>
            <a:pPr>
              <a:buNone/>
            </a:pPr>
            <a:endParaRPr lang="en-US" sz="1600" b="1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b="1">
                <a:solidFill>
                  <a:srgbClr val="0000FF"/>
                </a:solidFill>
              </a:rPr>
              <a:t>always</a:t>
            </a:r>
            <a:r>
              <a:rPr lang="en-US" sz="1600">
                <a:solidFill>
                  <a:srgbClr val="0000FF"/>
                </a:solidFill>
              </a:rPr>
              <a:t> @(</a:t>
            </a:r>
            <a:r>
              <a:rPr lang="en-US" sz="1600" b="1">
                <a:solidFill>
                  <a:srgbClr val="0000FF"/>
                </a:solidFill>
              </a:rPr>
              <a:t>posedge</a:t>
            </a:r>
            <a:r>
              <a:rPr lang="en-US" sz="1600">
                <a:solidFill>
                  <a:srgbClr val="0000FF"/>
                </a:solidFill>
              </a:rPr>
              <a:t> clk or </a:t>
            </a:r>
            <a:r>
              <a:rPr lang="en-US" sz="1600" b="1">
                <a:solidFill>
                  <a:srgbClr val="0000FF"/>
                </a:solidFill>
              </a:rPr>
              <a:t>negedge</a:t>
            </a:r>
            <a:r>
              <a:rPr lang="en-US" sz="1600">
                <a:solidFill>
                  <a:srgbClr val="0000FF"/>
                </a:solidFill>
              </a:rPr>
              <a:t> rst_n)</a:t>
            </a:r>
          </a:p>
          <a:p>
            <a:pPr>
              <a:buNone/>
            </a:pPr>
            <a:r>
              <a:rPr lang="en-US" sz="1600" b="1">
                <a:solidFill>
                  <a:srgbClr val="0000FF"/>
                </a:solidFill>
              </a:rPr>
              <a:t>begin</a:t>
            </a:r>
          </a:p>
          <a:p>
            <a:pPr>
              <a:buNone/>
            </a:pPr>
            <a:r>
              <a:rPr lang="en-US" sz="1600">
                <a:solidFill>
                  <a:srgbClr val="0000FF"/>
                </a:solidFill>
              </a:rPr>
              <a:t>    </a:t>
            </a:r>
            <a:r>
              <a:rPr lang="en-US" sz="1600" b="1">
                <a:solidFill>
                  <a:srgbClr val="0000FF"/>
                </a:solidFill>
              </a:rPr>
              <a:t>if</a:t>
            </a:r>
            <a:r>
              <a:rPr lang="en-US" sz="1600">
                <a:solidFill>
                  <a:srgbClr val="0000FF"/>
                </a:solidFill>
              </a:rPr>
              <a:t> (!rst_n)</a:t>
            </a:r>
          </a:p>
          <a:p>
            <a:pPr>
              <a:buNone/>
            </a:pPr>
            <a:r>
              <a:rPr lang="en-US" sz="1600">
                <a:solidFill>
                  <a:srgbClr val="0000FF"/>
                </a:solidFill>
              </a:rPr>
              <a:t>      CurrentState &lt;= green_h;</a:t>
            </a:r>
          </a:p>
          <a:p>
            <a:pPr>
              <a:buNone/>
            </a:pPr>
            <a:r>
              <a:rPr lang="en-US" sz="1600">
                <a:solidFill>
                  <a:srgbClr val="0000FF"/>
                </a:solidFill>
              </a:rPr>
              <a:t>    </a:t>
            </a:r>
            <a:r>
              <a:rPr lang="en-US" sz="1600" b="1">
                <a:solidFill>
                  <a:srgbClr val="0000FF"/>
                </a:solidFill>
              </a:rPr>
              <a:t>else</a:t>
            </a:r>
            <a:r>
              <a:rPr lang="en-US" sz="1600">
                <a:solidFill>
                  <a:srgbClr val="0000FF"/>
                </a:solidFill>
              </a:rPr>
              <a:t> </a:t>
            </a:r>
          </a:p>
          <a:p>
            <a:pPr>
              <a:buNone/>
            </a:pPr>
            <a:r>
              <a:rPr lang="en-US" sz="1600">
                <a:solidFill>
                  <a:srgbClr val="0000FF"/>
                </a:solidFill>
              </a:rPr>
              <a:t>      CurrentState &lt;= NextState;</a:t>
            </a:r>
          </a:p>
          <a:p>
            <a:pPr>
              <a:buNone/>
            </a:pPr>
            <a:r>
              <a:rPr lang="en-US" sz="1600" b="1">
                <a:solidFill>
                  <a:srgbClr val="0000FF"/>
                </a:solidFill>
              </a:rPr>
              <a:t>end</a:t>
            </a:r>
            <a:endParaRPr lang="en-US" sz="1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505200"/>
            <a:ext cx="3810000" cy="254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62"/>
          <p:cNvGrpSpPr/>
          <p:nvPr/>
        </p:nvGrpSpPr>
        <p:grpSpPr>
          <a:xfrm>
            <a:off x="5257800" y="914400"/>
            <a:ext cx="3433762" cy="3886200"/>
            <a:chOff x="5481638" y="457200"/>
            <a:chExt cx="3509962" cy="4191000"/>
          </a:xfrm>
        </p:grpSpPr>
        <p:sp>
          <p:nvSpPr>
            <p:cNvPr id="32" name="Line 4"/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green</a:t>
              </a: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yellow</a:t>
              </a:r>
            </a:p>
          </p:txBody>
        </p:sp>
        <p:sp>
          <p:nvSpPr>
            <p:cNvPr id="36" name="Arc 9"/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Arc 10"/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Arc 11"/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15"/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458913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car</a:t>
              </a:r>
              <a:r>
                <a:rPr lang="de-DE" sz="1800">
                  <a:latin typeface="Times New Roman" pitchFamily="18" charset="0"/>
                </a:rPr>
                <a:t> </a:t>
              </a:r>
              <a:r>
                <a:rPr lang="de-DE" sz="1800"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762001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14400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enable_h</a:t>
              </a:r>
              <a:endParaRPr 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63" name="Group 26"/>
            <p:cNvGrpSpPr>
              <a:grpSpLocks/>
            </p:cNvGrpSpPr>
            <p:nvPr/>
          </p:nvGrpSpPr>
          <p:grpSpPr bwMode="auto">
            <a:xfrm>
              <a:off x="6619875" y="1177925"/>
              <a:ext cx="1363663" cy="549275"/>
              <a:chOff x="1102" y="1139"/>
              <a:chExt cx="859" cy="346"/>
            </a:xfrm>
          </p:grpSpPr>
          <p:sp>
            <p:nvSpPr>
              <p:cNvPr id="71" name="Text Box 23"/>
              <p:cNvSpPr txBox="1">
                <a:spLocks noChangeArrowheads="1"/>
              </p:cNvSpPr>
              <p:nvPr/>
            </p:nvSpPr>
            <p:spPr bwMode="auto">
              <a:xfrm>
                <a:off x="1102" y="1139"/>
                <a:ext cx="859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car</a:t>
                </a:r>
                <a:r>
                  <a:rPr lang="de-DE" sz="1800">
                    <a:latin typeface="Times New Roman" pitchFamily="18" charset="0"/>
                  </a:rPr>
                  <a:t> 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72" name="Line 24"/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65" name="Group 28"/>
            <p:cNvGrpSpPr>
              <a:grpSpLocks/>
            </p:cNvGrpSpPr>
            <p:nvPr/>
          </p:nvGrpSpPr>
          <p:grpSpPr bwMode="auto">
            <a:xfrm>
              <a:off x="7867650" y="2438400"/>
              <a:ext cx="1123950" cy="549275"/>
              <a:chOff x="1151" y="1142"/>
              <a:chExt cx="708" cy="346"/>
            </a:xfrm>
          </p:grpSpPr>
          <p:sp>
            <p:nvSpPr>
              <p:cNvPr id="69" name="Text Box 29"/>
              <p:cNvSpPr txBox="1">
                <a:spLocks noChangeArrowheads="1"/>
              </p:cNvSpPr>
              <p:nvPr/>
            </p:nvSpPr>
            <p:spPr bwMode="auto">
              <a:xfrm>
                <a:off x="1267" y="1142"/>
                <a:ext cx="528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timeout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enable_n</a:t>
                </a:r>
              </a:p>
            </p:txBody>
          </p:sp>
          <p:sp>
            <p:nvSpPr>
              <p:cNvPr id="70" name="Line 30"/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31"/>
            <p:cNvGrpSpPr>
              <a:grpSpLocks/>
            </p:cNvGrpSpPr>
            <p:nvPr/>
          </p:nvGrpSpPr>
          <p:grpSpPr bwMode="auto">
            <a:xfrm>
              <a:off x="5527675" y="2438400"/>
              <a:ext cx="1123950" cy="549275"/>
              <a:chOff x="1151" y="1142"/>
              <a:chExt cx="708" cy="346"/>
            </a:xfrm>
          </p:grpSpPr>
          <p:sp>
            <p:nvSpPr>
              <p:cNvPr id="67" name="Text Box 32"/>
              <p:cNvSpPr txBox="1">
                <a:spLocks noChangeArrowheads="1"/>
              </p:cNvSpPr>
              <p:nvPr/>
            </p:nvSpPr>
            <p:spPr bwMode="auto">
              <a:xfrm>
                <a:off x="1267" y="1142"/>
                <a:ext cx="528" cy="34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enable_h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68" name="Line 33"/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8580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25"/>
  <p:tag name="DEFAULTHEIGHT" val="35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1F34BB0BFF84FBFEE8CE4ECD4DCEB" ma:contentTypeVersion="12" ma:contentTypeDescription="Create a new document." ma:contentTypeScope="" ma:versionID="d4b64cc1f1356ea49f159f75c25a4737">
  <xsd:schema xmlns:xsd="http://www.w3.org/2001/XMLSchema" xmlns:xs="http://www.w3.org/2001/XMLSchema" xmlns:p="http://schemas.microsoft.com/office/2006/metadata/properties" xmlns:ns2="e1c4118e-b9a5-4f94-b639-ae5fb1bdcbeb" xmlns:ns3="4401e998-2682-4164-8915-94deec851522" targetNamespace="http://schemas.microsoft.com/office/2006/metadata/properties" ma:root="true" ma:fieldsID="2936c0d797ce560dbbe1bdd8c482ce00" ns2:_="" ns3:_="">
    <xsd:import namespace="e1c4118e-b9a5-4f94-b639-ae5fb1bdcbeb"/>
    <xsd:import namespace="4401e998-2682-4164-8915-94deec8515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4118e-b9a5-4f94-b639-ae5fb1bdcb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1e998-2682-4164-8915-94deec851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BE064D-1437-4CC6-8610-E67568710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c4118e-b9a5-4f94-b639-ae5fb1bdcbeb"/>
    <ds:schemaRef ds:uri="4401e998-2682-4164-8915-94deec851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A19AD-154A-4FF0-BC98-581E9682C4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9E24E7-4458-4DFF-B8A7-5D3E8C08F2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711</Words>
  <Application>Microsoft Office PowerPoint</Application>
  <PresentationFormat>On-screen Show (4:3)</PresentationFormat>
  <Paragraphs>111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Wingdings</vt:lpstr>
      <vt:lpstr>Default Design</vt:lpstr>
      <vt:lpstr>Designer 3.1 Zeichnung</vt:lpstr>
      <vt:lpstr>Mô hình mạch dãy – Mạch điều khiển đèn giao thông</vt:lpstr>
      <vt:lpstr>Mô hình mạch dãy – Mạch điều khiển đèn giao thông</vt:lpstr>
      <vt:lpstr>Mô hình mạch dãy – Mạch điều khiển đèn giao thông</vt:lpstr>
      <vt:lpstr>Mạch điều khiển đèn giao thông – hàm chuyển trạng thái</vt:lpstr>
      <vt:lpstr>Mô hình mạch dãy – FlipFlop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</dc:creator>
  <cp:lastModifiedBy>Le Thanh Luan</cp:lastModifiedBy>
  <cp:revision>4</cp:revision>
  <cp:lastPrinted>1601-01-01T00:00:00Z</cp:lastPrinted>
  <dcterms:created xsi:type="dcterms:W3CDTF">1601-01-01T00:00:00Z</dcterms:created>
  <dcterms:modified xsi:type="dcterms:W3CDTF">2024-04-22T15:45:57Z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0x0101005601F34BB0BFF84FBFEE8CE4ECD4DCEB</vt:lpwstr>
  </property>
</Properties>
</file>